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 Id="rId4"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embeddedFontLst>
    <p:embeddedFont>
      <p:font typeface="Liter" charset="-122" pitchFamily="34"/>
      <p:regular r:id="rId22"/>
    </p:embeddedFont>
    <p:embeddedFont>
      <p:font typeface="Hedvig Letters Sans" charset="-122" pitchFamily="34"/>
      <p:regular r:id="rId23"/>
    </p:embeddedFont>
    <p:embeddedFont>
      <p:font typeface="Quattrocento Sans" charset="-122" pitchFamily="34"/>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 Id="rId22" Type="http://schemas.openxmlformats.org/officeDocument/2006/relationships/font" Target="fonts/font1.fntdata"/><Relationship Id="rId23" Type="http://schemas.openxmlformats.org/officeDocument/2006/relationships/font" Target="fonts/font2.fntdata"/><Relationship Id="rId24" Type="http://schemas.openxmlformats.org/officeDocument/2006/relationships/font" Target="fonts/font3.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D21"/>
        </a:solidFill>
      </p:bgPr>
    </p:bg>
    <p:spTree>
      <p:nvGrpSpPr>
        <p:cNvPr id="1" name=""/>
        <p:cNvGrpSpPr/>
        <p:nvPr/>
      </p:nvGrpSpPr>
      <p:grpSpPr>
        <a:xfrm>
          <a:off x="0" y="0"/>
          <a:ext cx="0" cy="0"/>
          <a:chOff x="0" y="0"/>
          <a:chExt cx="0" cy="0"/>
        </a:xfrm>
      </p:grpSpPr>
      <p:pic>
        <p:nvPicPr>
          <p:cNvPr id="2" name="Image 0" descr="https://kimi-web-img.moonshot.cn/img/thumbs.dreamstime.com/218a90bc798c6f1ad3b0d9ce15684003b50265a0.jpg">    </p:cNvPr>
          <p:cNvPicPr>
            <a:picLocks noChangeAspect="1"/>
          </p:cNvPicPr>
          <p:nvPr/>
        </p:nvPicPr>
        <p:blipFill>
          <a:blip r:embed="rId1">
            <a:alphaModFix amt="40000"/>
          </a:blip>
          <a:srcRect l="0" r="0" t="28875" b="2887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1A1D21">
                  <a:alpha val="90000"/>
                </a:srgbClr>
              </a:gs>
              <a:gs pos="50000">
                <a:srgbClr val="3D5A73">
                  <a:alpha val="60000"/>
                </a:srgbClr>
              </a:gs>
              <a:gs pos="100000">
                <a:srgbClr val="1A1D21">
                  <a:alpha val="95000"/>
                </a:srgbClr>
              </a:gs>
            </a:gsLst>
            <a:lin ang="2700000" scaled="1"/>
          </a:gradFill>
          <a:ln/>
        </p:spPr>
      </p:sp>
      <p:sp>
        <p:nvSpPr>
          <p:cNvPr id="4" name="Shape 1"/>
          <p:cNvSpPr/>
          <p:nvPr/>
        </p:nvSpPr>
        <p:spPr>
          <a:xfrm>
            <a:off x="400050" y="271090"/>
            <a:ext cx="3162300" cy="419100"/>
          </a:xfrm>
          <a:custGeom>
            <a:avLst/>
            <a:gdLst/>
            <a:ahLst/>
            <a:cxnLst/>
            <a:rect l="l" t="t" r="r" b="b"/>
            <a:pathLst>
              <a:path w="3162300" h="419100">
                <a:moveTo>
                  <a:pt x="0" y="0"/>
                </a:moveTo>
                <a:lnTo>
                  <a:pt x="3162300" y="0"/>
                </a:lnTo>
                <a:lnTo>
                  <a:pt x="3162300" y="419100"/>
                </a:lnTo>
                <a:lnTo>
                  <a:pt x="0" y="419100"/>
                </a:lnTo>
                <a:lnTo>
                  <a:pt x="0" y="0"/>
                </a:lnTo>
                <a:close/>
              </a:path>
            </a:pathLst>
          </a:custGeom>
          <a:solidFill>
            <a:srgbClr val="C9A86A">
              <a:alpha val="20000"/>
            </a:srgbClr>
          </a:solidFill>
          <a:ln/>
        </p:spPr>
      </p:sp>
      <p:sp>
        <p:nvSpPr>
          <p:cNvPr id="5" name="Shape 2"/>
          <p:cNvSpPr/>
          <p:nvPr/>
        </p:nvSpPr>
        <p:spPr>
          <a:xfrm>
            <a:off x="400050" y="271090"/>
            <a:ext cx="38100" cy="419100"/>
          </a:xfrm>
          <a:custGeom>
            <a:avLst/>
            <a:gdLst/>
            <a:ahLst/>
            <a:cxnLst/>
            <a:rect l="l" t="t" r="r" b="b"/>
            <a:pathLst>
              <a:path w="38100" h="419100">
                <a:moveTo>
                  <a:pt x="0" y="0"/>
                </a:moveTo>
                <a:lnTo>
                  <a:pt x="38100" y="0"/>
                </a:lnTo>
                <a:lnTo>
                  <a:pt x="38100" y="419100"/>
                </a:lnTo>
                <a:lnTo>
                  <a:pt x="0" y="419100"/>
                </a:lnTo>
                <a:lnTo>
                  <a:pt x="0" y="0"/>
                </a:lnTo>
                <a:close/>
              </a:path>
            </a:pathLst>
          </a:custGeom>
          <a:solidFill>
            <a:srgbClr val="C9A86A"/>
          </a:solidFill>
          <a:ln/>
        </p:spPr>
      </p:sp>
      <p:sp>
        <p:nvSpPr>
          <p:cNvPr id="6" name="Text 3"/>
          <p:cNvSpPr/>
          <p:nvPr/>
        </p:nvSpPr>
        <p:spPr>
          <a:xfrm>
            <a:off x="609600" y="356815"/>
            <a:ext cx="2844403" cy="242888"/>
          </a:xfrm>
          <a:prstGeom prst="rect">
            <a:avLst/>
          </a:prstGeom>
          <a:noFill/>
          <a:ln/>
        </p:spPr>
        <p:txBody>
          <a:bodyPr wrap="square" lIns="0" tIns="0" rIns="0" bIns="0" rtlCol="0" anchor="ctr"/>
          <a:lstStyle/>
          <a:p>
            <a:pPr>
              <a:lnSpc>
                <a:spcPct val="130000"/>
              </a:lnSpc>
            </a:pPr>
            <a:r>
              <a:rPr lang="en-US" sz="1350" b="1" spc="405" kern="0" dirty="0">
                <a:solidFill>
                  <a:srgbClr val="C9A86A"/>
                </a:solidFill>
                <a:latin typeface="Liter" pitchFamily="34" charset="0"/>
                <a:ea typeface="Liter" pitchFamily="34" charset="-122"/>
                <a:cs typeface="Liter" pitchFamily="34" charset="-120"/>
              </a:rPr>
              <a:t>STRATEGIC PLAYBOOK</a:t>
            </a:r>
            <a:endParaRPr lang="en-US" sz="1600" dirty="0"/>
          </a:p>
        </p:txBody>
      </p:sp>
      <p:sp>
        <p:nvSpPr>
          <p:cNvPr id="7" name="Text 4"/>
          <p:cNvSpPr/>
          <p:nvPr/>
        </p:nvSpPr>
        <p:spPr>
          <a:xfrm>
            <a:off x="381000" y="1223590"/>
            <a:ext cx="5248275" cy="2609850"/>
          </a:xfrm>
          <a:prstGeom prst="rect">
            <a:avLst/>
          </a:prstGeom>
          <a:noFill/>
          <a:ln/>
        </p:spPr>
        <p:txBody>
          <a:bodyPr wrap="square" lIns="0" tIns="0" rIns="0" bIns="0" rtlCol="0" anchor="ctr"/>
          <a:lstStyle/>
          <a:p>
            <a:pPr>
              <a:lnSpc>
                <a:spcPct val="80000"/>
              </a:lnSpc>
            </a:pPr>
            <a:r>
              <a:rPr lang="en-US" sz="7200" b="1" dirty="0">
                <a:solidFill>
                  <a:srgbClr val="E8E4DC"/>
                </a:solidFill>
                <a:latin typeface="Hedvig Letters Sans" pitchFamily="34" charset="0"/>
                <a:ea typeface="Hedvig Letters Sans" pitchFamily="34" charset="-122"/>
                <a:cs typeface="Hedvig Letters Sans" pitchFamily="34" charset="-120"/>
              </a:rPr>
              <a:t>Worst Case</a:t>
            </a:r>
            <a:endParaRPr lang="en-US" sz="1600" dirty="0"/>
          </a:p>
          <a:p>
            <a:pPr>
              <a:lnSpc>
                <a:spcPct val="80000"/>
              </a:lnSpc>
            </a:pPr>
            <a:r>
              <a:rPr lang="en-US" sz="7200" b="1" dirty="0">
                <a:solidFill>
                  <a:srgbClr val="E8E4DC"/>
                </a:solidFill>
                <a:latin typeface="Hedvig Letters Sans" pitchFamily="34" charset="0"/>
                <a:ea typeface="Hedvig Letters Sans" pitchFamily="34" charset="-122"/>
                <a:cs typeface="Hedvig Letters Sans" pitchFamily="34" charset="-120"/>
              </a:rPr>
              <a:t>Scenario</a:t>
            </a:r>
            <a:endParaRPr lang="en-US" sz="1600" dirty="0"/>
          </a:p>
          <a:p>
            <a:pPr>
              <a:lnSpc>
                <a:spcPct val="80000"/>
              </a:lnSpc>
            </a:pPr>
            <a:r>
              <a:rPr lang="en-US" sz="7200" b="1" dirty="0">
                <a:solidFill>
                  <a:srgbClr val="C9A86A"/>
                </a:solidFill>
                <a:latin typeface="Hedvig Letters Sans" pitchFamily="34" charset="0"/>
                <a:ea typeface="Hedvig Letters Sans" pitchFamily="34" charset="-122"/>
                <a:cs typeface="Hedvig Letters Sans" pitchFamily="34" charset="-120"/>
              </a:rPr>
              <a:t>Playbook</a:t>
            </a:r>
            <a:endParaRPr lang="en-US" sz="1600" dirty="0"/>
          </a:p>
        </p:txBody>
      </p:sp>
      <p:sp>
        <p:nvSpPr>
          <p:cNvPr id="8" name="Shape 5"/>
          <p:cNvSpPr/>
          <p:nvPr/>
        </p:nvSpPr>
        <p:spPr>
          <a:xfrm>
            <a:off x="381000" y="4134296"/>
            <a:ext cx="1524000" cy="0"/>
          </a:xfrm>
          <a:custGeom>
            <a:avLst/>
            <a:gdLst/>
            <a:ahLst/>
            <a:cxnLst/>
            <a:rect l="l" t="t" r="r" b="b"/>
            <a:pathLst>
              <a:path w="1524000" h="0">
                <a:moveTo>
                  <a:pt x="0" y="0"/>
                </a:moveTo>
                <a:lnTo>
                  <a:pt x="1524000" y="0"/>
                </a:lnTo>
                <a:lnTo>
                  <a:pt x="1524000" y="0"/>
                </a:lnTo>
                <a:lnTo>
                  <a:pt x="0" y="0"/>
                </a:lnTo>
                <a:lnTo>
                  <a:pt x="0" y="0"/>
                </a:lnTo>
                <a:close/>
              </a:path>
            </a:pathLst>
          </a:custGeom>
          <a:solidFill>
            <a:srgbClr val="C9A86A"/>
          </a:solidFill>
          <a:ln/>
        </p:spPr>
      </p:sp>
      <p:sp>
        <p:nvSpPr>
          <p:cNvPr id="9" name="Text 6"/>
          <p:cNvSpPr/>
          <p:nvPr/>
        </p:nvSpPr>
        <p:spPr>
          <a:xfrm>
            <a:off x="381000" y="4439096"/>
            <a:ext cx="5591175" cy="933450"/>
          </a:xfrm>
          <a:prstGeom prst="rect">
            <a:avLst/>
          </a:prstGeom>
          <a:noFill/>
          <a:ln/>
        </p:spPr>
        <p:txBody>
          <a:bodyPr wrap="square" lIns="0" tIns="0" rIns="0" bIns="0" rtlCol="0" anchor="ctr"/>
          <a:lstStyle/>
          <a:p>
            <a:pPr>
              <a:lnSpc>
                <a:spcPct val="140000"/>
              </a:lnSpc>
            </a:pPr>
            <a:r>
              <a:rPr lang="en-US" sz="2250" dirty="0">
                <a:solidFill>
                  <a:srgbClr val="E8E4DC">
                    <a:alpha val="90000"/>
                  </a:srgbClr>
                </a:solidFill>
                <a:latin typeface="Liter" pitchFamily="34" charset="0"/>
                <a:ea typeface="Liter" pitchFamily="34" charset="-122"/>
                <a:cs typeface="Liter" pitchFamily="34" charset="-120"/>
              </a:rPr>
              <a:t>What Happens If Everything Goes Wrong —</a:t>
            </a:r>
            <a:endParaRPr lang="en-US" sz="1600" dirty="0"/>
          </a:p>
          <a:p>
            <a:pPr>
              <a:lnSpc>
                <a:spcPct val="140000"/>
              </a:lnSpc>
            </a:pPr>
            <a:r>
              <a:rPr lang="en-US" sz="2250" dirty="0">
                <a:solidFill>
                  <a:srgbClr val="E8E4DC">
                    <a:alpha val="90000"/>
                  </a:srgbClr>
                </a:solidFill>
                <a:latin typeface="Liter" pitchFamily="34" charset="0"/>
                <a:ea typeface="Liter" pitchFamily="34" charset="-122"/>
                <a:cs typeface="Liter" pitchFamily="34" charset="-120"/>
              </a:rPr>
              <a:t>And What You'll Do About It</a:t>
            </a:r>
            <a:endParaRPr lang="en-US" sz="1600" dirty="0"/>
          </a:p>
        </p:txBody>
      </p:sp>
      <p:sp>
        <p:nvSpPr>
          <p:cNvPr id="10" name="Shape 7"/>
          <p:cNvSpPr/>
          <p:nvPr/>
        </p:nvSpPr>
        <p:spPr>
          <a:xfrm>
            <a:off x="381000" y="5977384"/>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3D5A73"/>
          </a:solidFill>
          <a:ln/>
        </p:spPr>
      </p:sp>
      <p:sp>
        <p:nvSpPr>
          <p:cNvPr id="11" name="Shape 8"/>
          <p:cNvSpPr/>
          <p:nvPr/>
        </p:nvSpPr>
        <p:spPr>
          <a:xfrm>
            <a:off x="571500" y="6167884"/>
            <a:ext cx="228600" cy="228600"/>
          </a:xfrm>
          <a:custGeom>
            <a:avLst/>
            <a:gdLst/>
            <a:ahLst/>
            <a:cxnLst/>
            <a:rect l="l" t="t" r="r" b="b"/>
            <a:pathLst>
              <a:path w="228600" h="228600">
                <a:moveTo>
                  <a:pt x="114300" y="0"/>
                </a:moveTo>
                <a:cubicBezTo>
                  <a:pt x="116354" y="0"/>
                  <a:pt x="118408" y="446"/>
                  <a:pt x="120283" y="1295"/>
                </a:cubicBezTo>
                <a:lnTo>
                  <a:pt x="204401" y="36969"/>
                </a:lnTo>
                <a:cubicBezTo>
                  <a:pt x="214223" y="41121"/>
                  <a:pt x="221546" y="50810"/>
                  <a:pt x="221501" y="62508"/>
                </a:cubicBezTo>
                <a:cubicBezTo>
                  <a:pt x="221278" y="106799"/>
                  <a:pt x="203061" y="187836"/>
                  <a:pt x="126132" y="224671"/>
                </a:cubicBezTo>
                <a:cubicBezTo>
                  <a:pt x="118676" y="228243"/>
                  <a:pt x="110014" y="228243"/>
                  <a:pt x="102557" y="224671"/>
                </a:cubicBezTo>
                <a:cubicBezTo>
                  <a:pt x="25584" y="187836"/>
                  <a:pt x="7412" y="106799"/>
                  <a:pt x="7188" y="62508"/>
                </a:cubicBezTo>
                <a:cubicBezTo>
                  <a:pt x="7144" y="50810"/>
                  <a:pt x="14466" y="41121"/>
                  <a:pt x="24289" y="36969"/>
                </a:cubicBezTo>
                <a:lnTo>
                  <a:pt x="108362" y="1295"/>
                </a:lnTo>
                <a:cubicBezTo>
                  <a:pt x="110237" y="446"/>
                  <a:pt x="112246" y="0"/>
                  <a:pt x="114300" y="0"/>
                </a:cubicBezTo>
                <a:close/>
                <a:moveTo>
                  <a:pt x="114300" y="29825"/>
                </a:moveTo>
                <a:lnTo>
                  <a:pt x="114300" y="198641"/>
                </a:lnTo>
                <a:cubicBezTo>
                  <a:pt x="175915" y="168816"/>
                  <a:pt x="192479" y="102736"/>
                  <a:pt x="192881" y="63178"/>
                </a:cubicBezTo>
                <a:lnTo>
                  <a:pt x="114300" y="29870"/>
                </a:lnTo>
                <a:lnTo>
                  <a:pt x="114300" y="29870"/>
                </a:lnTo>
                <a:close/>
              </a:path>
            </a:pathLst>
          </a:custGeom>
          <a:solidFill>
            <a:srgbClr val="C9A86A"/>
          </a:solidFill>
          <a:ln/>
        </p:spPr>
      </p:sp>
      <p:sp>
        <p:nvSpPr>
          <p:cNvPr id="12" name="Text 9"/>
          <p:cNvSpPr/>
          <p:nvPr/>
        </p:nvSpPr>
        <p:spPr>
          <a:xfrm>
            <a:off x="1219200" y="6015484"/>
            <a:ext cx="2876550" cy="266700"/>
          </a:xfrm>
          <a:prstGeom prst="rect">
            <a:avLst/>
          </a:prstGeom>
          <a:noFill/>
          <a:ln/>
        </p:spPr>
        <p:txBody>
          <a:bodyPr wrap="square" lIns="0" tIns="0" rIns="0" bIns="0" rtlCol="0" anchor="ctr"/>
          <a:lstStyle/>
          <a:p>
            <a:pPr>
              <a:lnSpc>
                <a:spcPct val="120000"/>
              </a:lnSpc>
            </a:pPr>
            <a:r>
              <a:rPr lang="en-US" sz="1500" dirty="0">
                <a:solidFill>
                  <a:srgbClr val="E8E4DC">
                    <a:alpha val="70000"/>
                  </a:srgbClr>
                </a:solidFill>
                <a:latin typeface="Liter" pitchFamily="34" charset="0"/>
                <a:ea typeface="Liter" pitchFamily="34" charset="-122"/>
                <a:cs typeface="Liter" pitchFamily="34" charset="-120"/>
              </a:rPr>
              <a:t>Pre-Mortem Thinking Framework</a:t>
            </a:r>
            <a:endParaRPr lang="en-US" sz="1600" dirty="0"/>
          </a:p>
        </p:txBody>
      </p:sp>
      <p:sp>
        <p:nvSpPr>
          <p:cNvPr id="13" name="Text 10"/>
          <p:cNvSpPr/>
          <p:nvPr/>
        </p:nvSpPr>
        <p:spPr>
          <a:xfrm>
            <a:off x="1219200" y="6282184"/>
            <a:ext cx="2867025" cy="266700"/>
          </a:xfrm>
          <a:prstGeom prst="rect">
            <a:avLst/>
          </a:prstGeom>
          <a:noFill/>
          <a:ln/>
        </p:spPr>
        <p:txBody>
          <a:bodyPr wrap="square" lIns="0" tIns="0" rIns="0" bIns="0" rtlCol="0" anchor="ctr"/>
          <a:lstStyle/>
          <a:p>
            <a:pPr>
              <a:lnSpc>
                <a:spcPct val="130000"/>
              </a:lnSpc>
            </a:pPr>
            <a:r>
              <a:rPr lang="en-US" sz="1350" dirty="0">
                <a:solidFill>
                  <a:srgbClr val="5E7A8C"/>
                </a:solidFill>
                <a:latin typeface="Quattrocento Sans" pitchFamily="34" charset="0"/>
                <a:ea typeface="Quattrocento Sans" pitchFamily="34" charset="-122"/>
                <a:cs typeface="Quattrocento Sans" pitchFamily="34" charset="-120"/>
              </a:rPr>
              <a:t>For High-Stakes Decision Making</a:t>
            </a:r>
            <a:endParaRPr lang="en-US" sz="1600" dirty="0"/>
          </a:p>
        </p:txBody>
      </p:sp>
    </p:spTree>
  </p:cSld>
  <p:clrMapOvr>
    <a:masterClrMapping/>
  </p:clrMapOvr>
  <p:transition>
    <p:fade/>
    <p:spd val="med"/>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50345" y="407276"/>
            <a:ext cx="490483" cy="490483"/>
          </a:xfrm>
          <a:custGeom>
            <a:avLst/>
            <a:gdLst/>
            <a:ahLst/>
            <a:cxnLst/>
            <a:rect l="l" t="t" r="r" b="b"/>
            <a:pathLst>
              <a:path w="490483" h="490483">
                <a:moveTo>
                  <a:pt x="245241" y="0"/>
                </a:moveTo>
                <a:lnTo>
                  <a:pt x="245241" y="0"/>
                </a:lnTo>
                <a:cubicBezTo>
                  <a:pt x="380594" y="0"/>
                  <a:pt x="490483" y="109889"/>
                  <a:pt x="490483" y="245241"/>
                </a:cubicBezTo>
                <a:lnTo>
                  <a:pt x="490483" y="245241"/>
                </a:lnTo>
                <a:cubicBezTo>
                  <a:pt x="490483" y="380594"/>
                  <a:pt x="380594" y="490483"/>
                  <a:pt x="245241" y="490483"/>
                </a:cubicBezTo>
                <a:lnTo>
                  <a:pt x="245241" y="490483"/>
                </a:lnTo>
                <a:cubicBezTo>
                  <a:pt x="109889" y="490483"/>
                  <a:pt x="0" y="380594"/>
                  <a:pt x="0" y="245241"/>
                </a:cubicBezTo>
                <a:lnTo>
                  <a:pt x="0" y="245241"/>
                </a:lnTo>
                <a:cubicBezTo>
                  <a:pt x="0" y="109889"/>
                  <a:pt x="109889" y="0"/>
                  <a:pt x="245241" y="0"/>
                </a:cubicBezTo>
                <a:close/>
              </a:path>
            </a:pathLst>
          </a:custGeom>
          <a:solidFill>
            <a:srgbClr val="C9A86A">
              <a:alpha val="20000"/>
            </a:srgbClr>
          </a:solidFill>
          <a:ln/>
        </p:spPr>
      </p:sp>
      <p:sp>
        <p:nvSpPr>
          <p:cNvPr id="3" name="Text 1"/>
          <p:cNvSpPr/>
          <p:nvPr/>
        </p:nvSpPr>
        <p:spPr>
          <a:xfrm>
            <a:off x="468791" y="512379"/>
            <a:ext cx="359103" cy="280276"/>
          </a:xfrm>
          <a:prstGeom prst="rect">
            <a:avLst/>
          </a:prstGeom>
          <a:noFill/>
          <a:ln/>
        </p:spPr>
        <p:txBody>
          <a:bodyPr wrap="square" lIns="0" tIns="0" rIns="0" bIns="0" rtlCol="0" anchor="ctr"/>
          <a:lstStyle/>
          <a:p>
            <a:pPr>
              <a:lnSpc>
                <a:spcPct val="110000"/>
              </a:lnSpc>
            </a:pPr>
            <a:r>
              <a:rPr lang="en-US" sz="1655" b="1" dirty="0">
                <a:solidFill>
                  <a:srgbClr val="C9A86A"/>
                </a:solidFill>
                <a:latin typeface="Hedvig Letters Sans" pitchFamily="34" charset="0"/>
                <a:ea typeface="Hedvig Letters Sans" pitchFamily="34" charset="-122"/>
                <a:cs typeface="Hedvig Letters Sans" pitchFamily="34" charset="-120"/>
              </a:rPr>
              <a:t>09</a:t>
            </a:r>
            <a:endParaRPr lang="en-US" sz="1600" dirty="0"/>
          </a:p>
        </p:txBody>
      </p:sp>
      <p:sp>
        <p:nvSpPr>
          <p:cNvPr id="4" name="Text 2"/>
          <p:cNvSpPr/>
          <p:nvPr/>
        </p:nvSpPr>
        <p:spPr>
          <a:xfrm>
            <a:off x="980966" y="350345"/>
            <a:ext cx="5719379" cy="210207"/>
          </a:xfrm>
          <a:prstGeom prst="rect">
            <a:avLst/>
          </a:prstGeom>
          <a:noFill/>
          <a:ln/>
        </p:spPr>
        <p:txBody>
          <a:bodyPr wrap="square" lIns="0" tIns="0" rIns="0" bIns="0" rtlCol="0" anchor="ctr"/>
          <a:lstStyle/>
          <a:p>
            <a:pPr>
              <a:lnSpc>
                <a:spcPct val="130000"/>
              </a:lnSpc>
            </a:pPr>
            <a:r>
              <a:rPr lang="en-US" sz="1103" b="1" spc="55" kern="0" dirty="0">
                <a:solidFill>
                  <a:srgbClr val="C9A86A"/>
                </a:solidFill>
                <a:latin typeface="Liter" pitchFamily="34" charset="0"/>
                <a:ea typeface="Liter" pitchFamily="34" charset="-122"/>
                <a:cs typeface="Liter" pitchFamily="34" charset="-120"/>
              </a:rPr>
              <a:t>BUILDING RESILIENCE</a:t>
            </a:r>
            <a:endParaRPr lang="en-US" sz="1600" dirty="0"/>
          </a:p>
        </p:txBody>
      </p:sp>
      <p:sp>
        <p:nvSpPr>
          <p:cNvPr id="5" name="Text 3"/>
          <p:cNvSpPr/>
          <p:nvPr/>
        </p:nvSpPr>
        <p:spPr>
          <a:xfrm>
            <a:off x="980966" y="560552"/>
            <a:ext cx="5806966" cy="394138"/>
          </a:xfrm>
          <a:prstGeom prst="rect">
            <a:avLst/>
          </a:prstGeom>
          <a:noFill/>
          <a:ln/>
        </p:spPr>
        <p:txBody>
          <a:bodyPr wrap="square" lIns="0" tIns="0" rIns="0" bIns="0" rtlCol="0" anchor="ctr"/>
          <a:lstStyle/>
          <a:p>
            <a:pPr>
              <a:lnSpc>
                <a:spcPct val="100000"/>
              </a:lnSpc>
            </a:pPr>
            <a:r>
              <a:rPr lang="en-US" sz="2483" b="1" dirty="0">
                <a:solidFill>
                  <a:srgbClr val="E8E4DC"/>
                </a:solidFill>
                <a:latin typeface="Hedvig Letters Sans" pitchFamily="34" charset="0"/>
                <a:ea typeface="Hedvig Letters Sans" pitchFamily="34" charset="-122"/>
                <a:cs typeface="Hedvig Letters Sans" pitchFamily="34" charset="-120"/>
              </a:rPr>
              <a:t>Hope Is Not a Strategy. </a:t>
            </a:r>
            <a:pPr>
              <a:lnSpc>
                <a:spcPct val="100000"/>
              </a:lnSpc>
            </a:pPr>
            <a:r>
              <a:rPr lang="en-US" sz="2483" b="1" dirty="0">
                <a:solidFill>
                  <a:srgbClr val="C9A86A"/>
                </a:solidFill>
                <a:latin typeface="Hedvig Letters Sans" pitchFamily="34" charset="0"/>
                <a:ea typeface="Hedvig Letters Sans" pitchFamily="34" charset="-122"/>
                <a:cs typeface="Hedvig Letters Sans" pitchFamily="34" charset="-120"/>
              </a:rPr>
              <a:t>Safety Nets Are.</a:t>
            </a:r>
            <a:endParaRPr lang="en-US" sz="1600" dirty="0"/>
          </a:p>
        </p:txBody>
      </p:sp>
      <p:sp>
        <p:nvSpPr>
          <p:cNvPr id="6" name="Text 4"/>
          <p:cNvSpPr/>
          <p:nvPr/>
        </p:nvSpPr>
        <p:spPr>
          <a:xfrm>
            <a:off x="350345" y="1024759"/>
            <a:ext cx="7926552" cy="490483"/>
          </a:xfrm>
          <a:prstGeom prst="rect">
            <a:avLst/>
          </a:prstGeom>
          <a:noFill/>
          <a:ln/>
        </p:spPr>
        <p:txBody>
          <a:bodyPr wrap="square" lIns="0" tIns="0" rIns="0" bIns="0" rtlCol="0" anchor="ctr"/>
          <a:lstStyle/>
          <a:p>
            <a:pPr>
              <a:lnSpc>
                <a:spcPct val="130000"/>
              </a:lnSpc>
            </a:pPr>
            <a:r>
              <a:rPr lang="en-US" sz="1241" dirty="0">
                <a:solidFill>
                  <a:srgbClr val="E8E4DC">
                    <a:alpha val="70000"/>
                  </a:srgbClr>
                </a:solidFill>
                <a:latin typeface="Quattrocento Sans" pitchFamily="34" charset="0"/>
                <a:ea typeface="Quattrocento Sans" pitchFamily="34" charset="-122"/>
                <a:cs typeface="Quattrocento Sans" pitchFamily="34" charset="-120"/>
              </a:rPr>
              <a:t>Framework komprehensif untuk membangun safety net sebelum dibutuhkan — 4 layer protection untuk berbagai jenis crisis.</a:t>
            </a:r>
            <a:endParaRPr lang="en-US" sz="1600" dirty="0"/>
          </a:p>
        </p:txBody>
      </p:sp>
      <p:sp>
        <p:nvSpPr>
          <p:cNvPr id="7" name="Shape 5"/>
          <p:cNvSpPr/>
          <p:nvPr/>
        </p:nvSpPr>
        <p:spPr>
          <a:xfrm>
            <a:off x="367862" y="1620345"/>
            <a:ext cx="5675586" cy="1961931"/>
          </a:xfrm>
          <a:custGeom>
            <a:avLst/>
            <a:gdLst/>
            <a:ahLst/>
            <a:cxnLst/>
            <a:rect l="l" t="t" r="r" b="b"/>
            <a:pathLst>
              <a:path w="5675586" h="1961931">
                <a:moveTo>
                  <a:pt x="35034" y="0"/>
                </a:moveTo>
                <a:lnTo>
                  <a:pt x="5570486" y="0"/>
                </a:lnTo>
                <a:cubicBezTo>
                  <a:pt x="5628531" y="0"/>
                  <a:pt x="5675586" y="47055"/>
                  <a:pt x="5675586" y="105101"/>
                </a:cubicBezTo>
                <a:lnTo>
                  <a:pt x="5675586" y="1856830"/>
                </a:lnTo>
                <a:cubicBezTo>
                  <a:pt x="5675586" y="1914876"/>
                  <a:pt x="5628531" y="1961931"/>
                  <a:pt x="5570486" y="1961931"/>
                </a:cubicBezTo>
                <a:lnTo>
                  <a:pt x="35034" y="1961931"/>
                </a:lnTo>
                <a:cubicBezTo>
                  <a:pt x="15685" y="1961931"/>
                  <a:pt x="0" y="1946246"/>
                  <a:pt x="0" y="1926897"/>
                </a:cubicBezTo>
                <a:lnTo>
                  <a:pt x="0" y="35034"/>
                </a:lnTo>
                <a:cubicBezTo>
                  <a:pt x="0" y="15698"/>
                  <a:pt x="15698" y="0"/>
                  <a:pt x="35034" y="0"/>
                </a:cubicBezTo>
                <a:close/>
              </a:path>
            </a:pathLst>
          </a:custGeom>
          <a:gradFill rotWithShape="1" flip="none">
            <a:gsLst>
              <a:gs pos="0">
                <a:srgbClr val="C9A86A">
                  <a:alpha val="30000"/>
                </a:srgbClr>
              </a:gs>
              <a:gs pos="100000">
                <a:srgbClr val="C9A86A">
                  <a:alpha val="10000"/>
                </a:srgbClr>
              </a:gs>
            </a:gsLst>
            <a:lin ang="0" scaled="1"/>
          </a:gradFill>
          <a:ln/>
        </p:spPr>
      </p:sp>
      <p:sp>
        <p:nvSpPr>
          <p:cNvPr id="8" name="Shape 6"/>
          <p:cNvSpPr/>
          <p:nvPr/>
        </p:nvSpPr>
        <p:spPr>
          <a:xfrm>
            <a:off x="367862" y="1620345"/>
            <a:ext cx="35034" cy="1961931"/>
          </a:xfrm>
          <a:custGeom>
            <a:avLst/>
            <a:gdLst/>
            <a:ahLst/>
            <a:cxnLst/>
            <a:rect l="l" t="t" r="r" b="b"/>
            <a:pathLst>
              <a:path w="35034" h="1961931">
                <a:moveTo>
                  <a:pt x="35034" y="0"/>
                </a:moveTo>
                <a:lnTo>
                  <a:pt x="35034" y="0"/>
                </a:lnTo>
                <a:lnTo>
                  <a:pt x="35034" y="1961931"/>
                </a:lnTo>
                <a:lnTo>
                  <a:pt x="35034" y="1961931"/>
                </a:lnTo>
                <a:cubicBezTo>
                  <a:pt x="15685" y="1961931"/>
                  <a:pt x="0" y="1946246"/>
                  <a:pt x="0" y="1926897"/>
                </a:cubicBezTo>
                <a:lnTo>
                  <a:pt x="0" y="35034"/>
                </a:lnTo>
                <a:cubicBezTo>
                  <a:pt x="0" y="15698"/>
                  <a:pt x="15698" y="0"/>
                  <a:pt x="35034" y="0"/>
                </a:cubicBezTo>
                <a:close/>
              </a:path>
            </a:pathLst>
          </a:custGeom>
          <a:solidFill>
            <a:srgbClr val="C9A86A"/>
          </a:solidFill>
          <a:ln/>
        </p:spPr>
      </p:sp>
      <p:sp>
        <p:nvSpPr>
          <p:cNvPr id="9" name="Shape 7"/>
          <p:cNvSpPr/>
          <p:nvPr/>
        </p:nvSpPr>
        <p:spPr>
          <a:xfrm>
            <a:off x="490483" y="1725448"/>
            <a:ext cx="420414" cy="420414"/>
          </a:xfrm>
          <a:custGeom>
            <a:avLst/>
            <a:gdLst/>
            <a:ahLst/>
            <a:cxnLst/>
            <a:rect l="l" t="t" r="r" b="b"/>
            <a:pathLst>
              <a:path w="420414" h="420414">
                <a:moveTo>
                  <a:pt x="210207" y="0"/>
                </a:moveTo>
                <a:lnTo>
                  <a:pt x="210207" y="0"/>
                </a:lnTo>
                <a:cubicBezTo>
                  <a:pt x="326223" y="0"/>
                  <a:pt x="420414" y="94191"/>
                  <a:pt x="420414" y="210207"/>
                </a:cubicBezTo>
                <a:lnTo>
                  <a:pt x="420414" y="210207"/>
                </a:lnTo>
                <a:cubicBezTo>
                  <a:pt x="420414" y="326223"/>
                  <a:pt x="326223" y="420414"/>
                  <a:pt x="210207" y="420414"/>
                </a:cubicBezTo>
                <a:lnTo>
                  <a:pt x="210207" y="420414"/>
                </a:lnTo>
                <a:cubicBezTo>
                  <a:pt x="94191" y="420414"/>
                  <a:pt x="0" y="326223"/>
                  <a:pt x="0" y="210207"/>
                </a:cubicBezTo>
                <a:lnTo>
                  <a:pt x="0" y="210207"/>
                </a:lnTo>
                <a:cubicBezTo>
                  <a:pt x="0" y="94191"/>
                  <a:pt x="94191" y="0"/>
                  <a:pt x="210207" y="0"/>
                </a:cubicBezTo>
                <a:close/>
              </a:path>
            </a:pathLst>
          </a:custGeom>
          <a:solidFill>
            <a:srgbClr val="C9A86A"/>
          </a:solidFill>
          <a:ln/>
        </p:spPr>
      </p:sp>
      <p:sp>
        <p:nvSpPr>
          <p:cNvPr id="10" name="Shape 8"/>
          <p:cNvSpPr/>
          <p:nvPr/>
        </p:nvSpPr>
        <p:spPr>
          <a:xfrm>
            <a:off x="645948" y="1848069"/>
            <a:ext cx="109483" cy="175172"/>
          </a:xfrm>
          <a:custGeom>
            <a:avLst/>
            <a:gdLst/>
            <a:ahLst/>
            <a:cxnLst/>
            <a:rect l="l" t="t" r="r" b="b"/>
            <a:pathLst>
              <a:path w="109483" h="175172">
                <a:moveTo>
                  <a:pt x="46530" y="8211"/>
                </a:moveTo>
                <a:cubicBezTo>
                  <a:pt x="46530" y="3661"/>
                  <a:pt x="50191" y="0"/>
                  <a:pt x="54741" y="0"/>
                </a:cubicBezTo>
                <a:cubicBezTo>
                  <a:pt x="59292" y="0"/>
                  <a:pt x="62953" y="3661"/>
                  <a:pt x="62953" y="8211"/>
                </a:cubicBezTo>
                <a:lnTo>
                  <a:pt x="62953" y="21897"/>
                </a:lnTo>
                <a:lnTo>
                  <a:pt x="82112" y="21897"/>
                </a:lnTo>
                <a:cubicBezTo>
                  <a:pt x="88168" y="21897"/>
                  <a:pt x="93060" y="26789"/>
                  <a:pt x="93060" y="32845"/>
                </a:cubicBezTo>
                <a:cubicBezTo>
                  <a:pt x="93060" y="38901"/>
                  <a:pt x="88168" y="43793"/>
                  <a:pt x="82112" y="43793"/>
                </a:cubicBezTo>
                <a:lnTo>
                  <a:pt x="42801" y="43793"/>
                </a:lnTo>
                <a:cubicBezTo>
                  <a:pt x="34282" y="43793"/>
                  <a:pt x="27371" y="50704"/>
                  <a:pt x="27371" y="59223"/>
                </a:cubicBezTo>
                <a:cubicBezTo>
                  <a:pt x="27371" y="66921"/>
                  <a:pt x="33016" y="73422"/>
                  <a:pt x="40611" y="74517"/>
                </a:cubicBezTo>
                <a:lnTo>
                  <a:pt x="71951" y="78999"/>
                </a:lnTo>
                <a:cubicBezTo>
                  <a:pt x="90357" y="81633"/>
                  <a:pt x="104009" y="97371"/>
                  <a:pt x="104009" y="115949"/>
                </a:cubicBezTo>
                <a:cubicBezTo>
                  <a:pt x="104009" y="136580"/>
                  <a:pt x="87278" y="153276"/>
                  <a:pt x="66682" y="153276"/>
                </a:cubicBezTo>
                <a:lnTo>
                  <a:pt x="62953" y="153276"/>
                </a:lnTo>
                <a:lnTo>
                  <a:pt x="62953" y="166961"/>
                </a:lnTo>
                <a:cubicBezTo>
                  <a:pt x="62953" y="171512"/>
                  <a:pt x="59292" y="175172"/>
                  <a:pt x="54741" y="175172"/>
                </a:cubicBezTo>
                <a:cubicBezTo>
                  <a:pt x="50191" y="175172"/>
                  <a:pt x="46530" y="171512"/>
                  <a:pt x="46530" y="166961"/>
                </a:cubicBezTo>
                <a:lnTo>
                  <a:pt x="46530" y="153276"/>
                </a:lnTo>
                <a:lnTo>
                  <a:pt x="21897" y="153276"/>
                </a:lnTo>
                <a:cubicBezTo>
                  <a:pt x="15841" y="153276"/>
                  <a:pt x="10948" y="148383"/>
                  <a:pt x="10948" y="142328"/>
                </a:cubicBezTo>
                <a:cubicBezTo>
                  <a:pt x="10948" y="136272"/>
                  <a:pt x="15841" y="131379"/>
                  <a:pt x="21897" y="131379"/>
                </a:cubicBezTo>
                <a:lnTo>
                  <a:pt x="66682" y="131379"/>
                </a:lnTo>
                <a:cubicBezTo>
                  <a:pt x="75201" y="131379"/>
                  <a:pt x="82112" y="124468"/>
                  <a:pt x="82112" y="115949"/>
                </a:cubicBezTo>
                <a:cubicBezTo>
                  <a:pt x="82112" y="108251"/>
                  <a:pt x="76467" y="101751"/>
                  <a:pt x="68871" y="100656"/>
                </a:cubicBezTo>
                <a:lnTo>
                  <a:pt x="37532" y="96174"/>
                </a:lnTo>
                <a:cubicBezTo>
                  <a:pt x="19125" y="93574"/>
                  <a:pt x="5474" y="77801"/>
                  <a:pt x="5474" y="59223"/>
                </a:cubicBezTo>
                <a:cubicBezTo>
                  <a:pt x="5474" y="38627"/>
                  <a:pt x="22204" y="21897"/>
                  <a:pt x="42801" y="21897"/>
                </a:cubicBezTo>
                <a:lnTo>
                  <a:pt x="46530" y="21897"/>
                </a:lnTo>
                <a:lnTo>
                  <a:pt x="46530" y="8211"/>
                </a:lnTo>
                <a:close/>
              </a:path>
            </a:pathLst>
          </a:custGeom>
          <a:solidFill>
            <a:srgbClr val="1A1D21"/>
          </a:solidFill>
          <a:ln/>
        </p:spPr>
      </p:sp>
      <p:sp>
        <p:nvSpPr>
          <p:cNvPr id="11" name="Text 9"/>
          <p:cNvSpPr/>
          <p:nvPr/>
        </p:nvSpPr>
        <p:spPr>
          <a:xfrm>
            <a:off x="1016000" y="1725448"/>
            <a:ext cx="1690414" cy="245241"/>
          </a:xfrm>
          <a:prstGeom prst="rect">
            <a:avLst/>
          </a:prstGeom>
          <a:noFill/>
          <a:ln/>
        </p:spPr>
        <p:txBody>
          <a:bodyPr wrap="square" lIns="0" tIns="0" rIns="0" bIns="0" rtlCol="0" anchor="ctr"/>
          <a:lstStyle/>
          <a:p>
            <a:pPr>
              <a:lnSpc>
                <a:spcPct val="120000"/>
              </a:lnSpc>
            </a:pPr>
            <a:r>
              <a:rPr lang="en-US" sz="1379" b="1" dirty="0">
                <a:solidFill>
                  <a:srgbClr val="E8E4DC"/>
                </a:solidFill>
                <a:latin typeface="Hedvig Letters Sans" pitchFamily="34" charset="0"/>
                <a:ea typeface="Hedvig Letters Sans" pitchFamily="34" charset="-122"/>
                <a:cs typeface="Hedvig Letters Sans" pitchFamily="34" charset="-120"/>
              </a:rPr>
              <a:t>Financial Safety Net</a:t>
            </a:r>
            <a:endParaRPr lang="en-US" sz="1600" dirty="0"/>
          </a:p>
        </p:txBody>
      </p:sp>
      <p:sp>
        <p:nvSpPr>
          <p:cNvPr id="12" name="Text 10"/>
          <p:cNvSpPr/>
          <p:nvPr/>
        </p:nvSpPr>
        <p:spPr>
          <a:xfrm>
            <a:off x="1016000" y="1970690"/>
            <a:ext cx="1664138" cy="175172"/>
          </a:xfrm>
          <a:prstGeom prst="rect">
            <a:avLst/>
          </a:prstGeom>
          <a:noFill/>
          <a:ln/>
        </p:spPr>
        <p:txBody>
          <a:bodyPr wrap="square" lIns="0" tIns="0" rIns="0" bIns="0" rtlCol="0" anchor="ctr"/>
          <a:lstStyle/>
          <a:p>
            <a:pPr>
              <a:lnSpc>
                <a:spcPct val="120000"/>
              </a:lnSpc>
            </a:pPr>
            <a:r>
              <a:rPr lang="en-US" sz="966" dirty="0">
                <a:solidFill>
                  <a:srgbClr val="C9A86A"/>
                </a:solidFill>
                <a:latin typeface="Quattrocento Sans" pitchFamily="34" charset="0"/>
                <a:ea typeface="Quattrocento Sans" pitchFamily="34" charset="-122"/>
                <a:cs typeface="Quattrocento Sans" pitchFamily="34" charset="-120"/>
              </a:rPr>
              <a:t>The Foundation Layer</a:t>
            </a:r>
            <a:endParaRPr lang="en-US" sz="1600" dirty="0"/>
          </a:p>
        </p:txBody>
      </p:sp>
      <p:sp>
        <p:nvSpPr>
          <p:cNvPr id="13" name="Shape 11"/>
          <p:cNvSpPr/>
          <p:nvPr/>
        </p:nvSpPr>
        <p:spPr>
          <a:xfrm>
            <a:off x="508000" y="2246586"/>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C9A86A"/>
          </a:solidFill>
          <a:ln/>
        </p:spPr>
      </p:sp>
      <p:sp>
        <p:nvSpPr>
          <p:cNvPr id="14" name="Text 12"/>
          <p:cNvSpPr/>
          <p:nvPr/>
        </p:nvSpPr>
        <p:spPr>
          <a:xfrm>
            <a:off x="713979" y="2215931"/>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Emergency Fund:</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6-12 bulan expenses (liquid, untouched)</a:t>
            </a:r>
            <a:endParaRPr lang="en-US" sz="1600" dirty="0"/>
          </a:p>
        </p:txBody>
      </p:sp>
      <p:sp>
        <p:nvSpPr>
          <p:cNvPr id="15" name="Shape 13"/>
          <p:cNvSpPr/>
          <p:nvPr/>
        </p:nvSpPr>
        <p:spPr>
          <a:xfrm>
            <a:off x="508000" y="2509345"/>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C9A86A"/>
          </a:solidFill>
          <a:ln/>
        </p:spPr>
      </p:sp>
      <p:sp>
        <p:nvSpPr>
          <p:cNvPr id="16" name="Text 14"/>
          <p:cNvSpPr/>
          <p:nvPr/>
        </p:nvSpPr>
        <p:spPr>
          <a:xfrm>
            <a:off x="713979" y="2478690"/>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Income Diversification:</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Minimal 2 income streams</a:t>
            </a:r>
            <a:endParaRPr lang="en-US" sz="1600" dirty="0"/>
          </a:p>
        </p:txBody>
      </p:sp>
      <p:sp>
        <p:nvSpPr>
          <p:cNvPr id="17" name="Shape 15"/>
          <p:cNvSpPr/>
          <p:nvPr/>
        </p:nvSpPr>
        <p:spPr>
          <a:xfrm>
            <a:off x="508000" y="2772103"/>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C9A86A"/>
          </a:solidFill>
          <a:ln/>
        </p:spPr>
      </p:sp>
      <p:sp>
        <p:nvSpPr>
          <p:cNvPr id="18" name="Text 16"/>
          <p:cNvSpPr/>
          <p:nvPr/>
        </p:nvSpPr>
        <p:spPr>
          <a:xfrm>
            <a:off x="713979" y="2741448"/>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Insurance Coverage:</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Health, disability, life, critical illness</a:t>
            </a:r>
            <a:endParaRPr lang="en-US" sz="1600" dirty="0"/>
          </a:p>
        </p:txBody>
      </p:sp>
      <p:sp>
        <p:nvSpPr>
          <p:cNvPr id="19" name="Shape 17"/>
          <p:cNvSpPr/>
          <p:nvPr/>
        </p:nvSpPr>
        <p:spPr>
          <a:xfrm>
            <a:off x="508000" y="3034862"/>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C9A86A"/>
          </a:solidFill>
          <a:ln/>
        </p:spPr>
      </p:sp>
      <p:sp>
        <p:nvSpPr>
          <p:cNvPr id="20" name="Text 18"/>
          <p:cNvSpPr/>
          <p:nvPr/>
        </p:nvSpPr>
        <p:spPr>
          <a:xfrm>
            <a:off x="713979" y="3004207"/>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Liquidity Ladder:</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Tiered access to funds (cash → investments → assets)</a:t>
            </a:r>
            <a:endParaRPr lang="en-US" sz="1600" dirty="0"/>
          </a:p>
        </p:txBody>
      </p:sp>
      <p:sp>
        <p:nvSpPr>
          <p:cNvPr id="21" name="Shape 19"/>
          <p:cNvSpPr/>
          <p:nvPr/>
        </p:nvSpPr>
        <p:spPr>
          <a:xfrm>
            <a:off x="508000" y="3297621"/>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C9A86A"/>
          </a:solidFill>
          <a:ln/>
        </p:spPr>
      </p:sp>
      <p:sp>
        <p:nvSpPr>
          <p:cNvPr id="22" name="Text 20"/>
          <p:cNvSpPr/>
          <p:nvPr/>
        </p:nvSpPr>
        <p:spPr>
          <a:xfrm>
            <a:off x="713979" y="3266966"/>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Zero Debt Goal:</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Eliminate high-interest debt, manage low-interest strategically</a:t>
            </a:r>
            <a:endParaRPr lang="en-US" sz="1600" dirty="0"/>
          </a:p>
        </p:txBody>
      </p:sp>
      <p:sp>
        <p:nvSpPr>
          <p:cNvPr id="23" name="Shape 21"/>
          <p:cNvSpPr/>
          <p:nvPr/>
        </p:nvSpPr>
        <p:spPr>
          <a:xfrm>
            <a:off x="367862" y="3652345"/>
            <a:ext cx="5675586" cy="1961931"/>
          </a:xfrm>
          <a:custGeom>
            <a:avLst/>
            <a:gdLst/>
            <a:ahLst/>
            <a:cxnLst/>
            <a:rect l="l" t="t" r="r" b="b"/>
            <a:pathLst>
              <a:path w="5675586" h="1961931">
                <a:moveTo>
                  <a:pt x="35034" y="0"/>
                </a:moveTo>
                <a:lnTo>
                  <a:pt x="5570486" y="0"/>
                </a:lnTo>
                <a:cubicBezTo>
                  <a:pt x="5628531" y="0"/>
                  <a:pt x="5675586" y="47055"/>
                  <a:pt x="5675586" y="105101"/>
                </a:cubicBezTo>
                <a:lnTo>
                  <a:pt x="5675586" y="1856830"/>
                </a:lnTo>
                <a:cubicBezTo>
                  <a:pt x="5675586" y="1914876"/>
                  <a:pt x="5628531" y="1961931"/>
                  <a:pt x="5570486" y="1961931"/>
                </a:cubicBezTo>
                <a:lnTo>
                  <a:pt x="35034" y="1961931"/>
                </a:lnTo>
                <a:cubicBezTo>
                  <a:pt x="15685" y="1961931"/>
                  <a:pt x="0" y="1946246"/>
                  <a:pt x="0" y="1926897"/>
                </a:cubicBezTo>
                <a:lnTo>
                  <a:pt x="0" y="35034"/>
                </a:lnTo>
                <a:cubicBezTo>
                  <a:pt x="0" y="15698"/>
                  <a:pt x="15698" y="0"/>
                  <a:pt x="35034" y="0"/>
                </a:cubicBezTo>
                <a:close/>
              </a:path>
            </a:pathLst>
          </a:custGeom>
          <a:gradFill rotWithShape="1" flip="none">
            <a:gsLst>
              <a:gs pos="0">
                <a:srgbClr val="5E7A8C">
                  <a:alpha val="30000"/>
                </a:srgbClr>
              </a:gs>
              <a:gs pos="100000">
                <a:srgbClr val="5E7A8C">
                  <a:alpha val="10000"/>
                </a:srgbClr>
              </a:gs>
            </a:gsLst>
            <a:lin ang="0" scaled="1"/>
          </a:gradFill>
          <a:ln/>
        </p:spPr>
      </p:sp>
      <p:sp>
        <p:nvSpPr>
          <p:cNvPr id="24" name="Shape 22"/>
          <p:cNvSpPr/>
          <p:nvPr/>
        </p:nvSpPr>
        <p:spPr>
          <a:xfrm>
            <a:off x="367862" y="3652345"/>
            <a:ext cx="35034" cy="1961931"/>
          </a:xfrm>
          <a:custGeom>
            <a:avLst/>
            <a:gdLst/>
            <a:ahLst/>
            <a:cxnLst/>
            <a:rect l="l" t="t" r="r" b="b"/>
            <a:pathLst>
              <a:path w="35034" h="1961931">
                <a:moveTo>
                  <a:pt x="35034" y="0"/>
                </a:moveTo>
                <a:lnTo>
                  <a:pt x="35034" y="0"/>
                </a:lnTo>
                <a:lnTo>
                  <a:pt x="35034" y="1961931"/>
                </a:lnTo>
                <a:lnTo>
                  <a:pt x="35034" y="1961931"/>
                </a:lnTo>
                <a:cubicBezTo>
                  <a:pt x="15685" y="1961931"/>
                  <a:pt x="0" y="1946246"/>
                  <a:pt x="0" y="1926897"/>
                </a:cubicBezTo>
                <a:lnTo>
                  <a:pt x="0" y="35034"/>
                </a:lnTo>
                <a:cubicBezTo>
                  <a:pt x="0" y="15698"/>
                  <a:pt x="15698" y="0"/>
                  <a:pt x="35034" y="0"/>
                </a:cubicBezTo>
                <a:close/>
              </a:path>
            </a:pathLst>
          </a:custGeom>
          <a:solidFill>
            <a:srgbClr val="5E7A8C"/>
          </a:solidFill>
          <a:ln/>
        </p:spPr>
      </p:sp>
      <p:sp>
        <p:nvSpPr>
          <p:cNvPr id="25" name="Shape 23"/>
          <p:cNvSpPr/>
          <p:nvPr/>
        </p:nvSpPr>
        <p:spPr>
          <a:xfrm>
            <a:off x="490483" y="3757448"/>
            <a:ext cx="420414" cy="420414"/>
          </a:xfrm>
          <a:custGeom>
            <a:avLst/>
            <a:gdLst/>
            <a:ahLst/>
            <a:cxnLst/>
            <a:rect l="l" t="t" r="r" b="b"/>
            <a:pathLst>
              <a:path w="420414" h="420414">
                <a:moveTo>
                  <a:pt x="210207" y="0"/>
                </a:moveTo>
                <a:lnTo>
                  <a:pt x="210207" y="0"/>
                </a:lnTo>
                <a:cubicBezTo>
                  <a:pt x="326223" y="0"/>
                  <a:pt x="420414" y="94191"/>
                  <a:pt x="420414" y="210207"/>
                </a:cubicBezTo>
                <a:lnTo>
                  <a:pt x="420414" y="210207"/>
                </a:lnTo>
                <a:cubicBezTo>
                  <a:pt x="420414" y="326223"/>
                  <a:pt x="326223" y="420414"/>
                  <a:pt x="210207" y="420414"/>
                </a:cubicBezTo>
                <a:lnTo>
                  <a:pt x="210207" y="420414"/>
                </a:lnTo>
                <a:cubicBezTo>
                  <a:pt x="94191" y="420414"/>
                  <a:pt x="0" y="326223"/>
                  <a:pt x="0" y="210207"/>
                </a:cubicBezTo>
                <a:lnTo>
                  <a:pt x="0" y="210207"/>
                </a:lnTo>
                <a:cubicBezTo>
                  <a:pt x="0" y="94191"/>
                  <a:pt x="94191" y="0"/>
                  <a:pt x="210207" y="0"/>
                </a:cubicBezTo>
                <a:close/>
              </a:path>
            </a:pathLst>
          </a:custGeom>
          <a:solidFill>
            <a:srgbClr val="5E7A8C"/>
          </a:solidFill>
          <a:ln/>
        </p:spPr>
      </p:sp>
      <p:sp>
        <p:nvSpPr>
          <p:cNvPr id="26" name="Shape 24"/>
          <p:cNvSpPr/>
          <p:nvPr/>
        </p:nvSpPr>
        <p:spPr>
          <a:xfrm>
            <a:off x="613103" y="3880069"/>
            <a:ext cx="175172" cy="175172"/>
          </a:xfrm>
          <a:custGeom>
            <a:avLst/>
            <a:gdLst/>
            <a:ahLst/>
            <a:cxnLst/>
            <a:rect l="l" t="t" r="r" b="b"/>
            <a:pathLst>
              <a:path w="175172" h="175172">
                <a:moveTo>
                  <a:pt x="68427" y="16422"/>
                </a:moveTo>
                <a:lnTo>
                  <a:pt x="106746" y="16422"/>
                </a:lnTo>
                <a:cubicBezTo>
                  <a:pt x="108251" y="16422"/>
                  <a:pt x="109483" y="17654"/>
                  <a:pt x="109483" y="19159"/>
                </a:cubicBezTo>
                <a:lnTo>
                  <a:pt x="109483" y="32845"/>
                </a:lnTo>
                <a:lnTo>
                  <a:pt x="65690" y="32845"/>
                </a:lnTo>
                <a:lnTo>
                  <a:pt x="65690" y="19159"/>
                </a:lnTo>
                <a:cubicBezTo>
                  <a:pt x="65690" y="17654"/>
                  <a:pt x="66921" y="16422"/>
                  <a:pt x="68427" y="16422"/>
                </a:cubicBezTo>
                <a:close/>
                <a:moveTo>
                  <a:pt x="49267" y="19159"/>
                </a:moveTo>
                <a:lnTo>
                  <a:pt x="49267" y="32845"/>
                </a:lnTo>
                <a:lnTo>
                  <a:pt x="21897" y="32845"/>
                </a:lnTo>
                <a:cubicBezTo>
                  <a:pt x="9819" y="32845"/>
                  <a:pt x="0" y="42664"/>
                  <a:pt x="0" y="54741"/>
                </a:cubicBezTo>
                <a:lnTo>
                  <a:pt x="0" y="87586"/>
                </a:lnTo>
                <a:lnTo>
                  <a:pt x="175172" y="87586"/>
                </a:lnTo>
                <a:lnTo>
                  <a:pt x="175172" y="54741"/>
                </a:lnTo>
                <a:cubicBezTo>
                  <a:pt x="175172" y="42664"/>
                  <a:pt x="165353" y="32845"/>
                  <a:pt x="153276" y="32845"/>
                </a:cubicBezTo>
                <a:lnTo>
                  <a:pt x="125905" y="32845"/>
                </a:lnTo>
                <a:lnTo>
                  <a:pt x="125905" y="19159"/>
                </a:lnTo>
                <a:cubicBezTo>
                  <a:pt x="125905" y="8588"/>
                  <a:pt x="117318" y="0"/>
                  <a:pt x="106746" y="0"/>
                </a:cubicBezTo>
                <a:lnTo>
                  <a:pt x="68427" y="0"/>
                </a:lnTo>
                <a:cubicBezTo>
                  <a:pt x="57855" y="0"/>
                  <a:pt x="49267" y="8588"/>
                  <a:pt x="49267" y="19159"/>
                </a:cubicBezTo>
                <a:close/>
                <a:moveTo>
                  <a:pt x="175172" y="104009"/>
                </a:moveTo>
                <a:lnTo>
                  <a:pt x="109483" y="104009"/>
                </a:lnTo>
                <a:lnTo>
                  <a:pt x="109483" y="109483"/>
                </a:lnTo>
                <a:cubicBezTo>
                  <a:pt x="109483" y="115539"/>
                  <a:pt x="104590" y="120431"/>
                  <a:pt x="98534" y="120431"/>
                </a:cubicBezTo>
                <a:lnTo>
                  <a:pt x="76638" y="120431"/>
                </a:lnTo>
                <a:cubicBezTo>
                  <a:pt x="70582" y="120431"/>
                  <a:pt x="65690" y="115539"/>
                  <a:pt x="65690" y="109483"/>
                </a:cubicBezTo>
                <a:lnTo>
                  <a:pt x="65690" y="104009"/>
                </a:lnTo>
                <a:lnTo>
                  <a:pt x="0" y="104009"/>
                </a:lnTo>
                <a:lnTo>
                  <a:pt x="0" y="142328"/>
                </a:lnTo>
                <a:cubicBezTo>
                  <a:pt x="0" y="154405"/>
                  <a:pt x="9819" y="164224"/>
                  <a:pt x="21897" y="164224"/>
                </a:cubicBezTo>
                <a:lnTo>
                  <a:pt x="153276" y="164224"/>
                </a:lnTo>
                <a:cubicBezTo>
                  <a:pt x="165353" y="164224"/>
                  <a:pt x="175172" y="154405"/>
                  <a:pt x="175172" y="142328"/>
                </a:cubicBezTo>
                <a:lnTo>
                  <a:pt x="175172" y="104009"/>
                </a:lnTo>
                <a:close/>
              </a:path>
            </a:pathLst>
          </a:custGeom>
          <a:solidFill>
            <a:srgbClr val="1A1D21"/>
          </a:solidFill>
          <a:ln/>
        </p:spPr>
      </p:sp>
      <p:sp>
        <p:nvSpPr>
          <p:cNvPr id="27" name="Text 25"/>
          <p:cNvSpPr/>
          <p:nvPr/>
        </p:nvSpPr>
        <p:spPr>
          <a:xfrm>
            <a:off x="1016000" y="3757448"/>
            <a:ext cx="1506483" cy="245241"/>
          </a:xfrm>
          <a:prstGeom prst="rect">
            <a:avLst/>
          </a:prstGeom>
          <a:noFill/>
          <a:ln/>
        </p:spPr>
        <p:txBody>
          <a:bodyPr wrap="square" lIns="0" tIns="0" rIns="0" bIns="0" rtlCol="0" anchor="ctr"/>
          <a:lstStyle/>
          <a:p>
            <a:pPr>
              <a:lnSpc>
                <a:spcPct val="120000"/>
              </a:lnSpc>
            </a:pPr>
            <a:r>
              <a:rPr lang="en-US" sz="1379" b="1" dirty="0">
                <a:solidFill>
                  <a:srgbClr val="E8E4DC"/>
                </a:solidFill>
                <a:latin typeface="Hedvig Letters Sans" pitchFamily="34" charset="0"/>
                <a:ea typeface="Hedvig Letters Sans" pitchFamily="34" charset="-122"/>
                <a:cs typeface="Hedvig Letters Sans" pitchFamily="34" charset="-120"/>
              </a:rPr>
              <a:t>Career Safety Net</a:t>
            </a:r>
            <a:endParaRPr lang="en-US" sz="1600" dirty="0"/>
          </a:p>
        </p:txBody>
      </p:sp>
      <p:sp>
        <p:nvSpPr>
          <p:cNvPr id="28" name="Text 26"/>
          <p:cNvSpPr/>
          <p:nvPr/>
        </p:nvSpPr>
        <p:spPr>
          <a:xfrm>
            <a:off x="1016000" y="4002690"/>
            <a:ext cx="1480207" cy="175172"/>
          </a:xfrm>
          <a:prstGeom prst="rect">
            <a:avLst/>
          </a:prstGeom>
          <a:noFill/>
          <a:ln/>
        </p:spPr>
        <p:txBody>
          <a:bodyPr wrap="square" lIns="0" tIns="0" rIns="0" bIns="0" rtlCol="0" anchor="ctr"/>
          <a:lstStyle/>
          <a:p>
            <a:pPr>
              <a:lnSpc>
                <a:spcPct val="120000"/>
              </a:lnSpc>
            </a:pPr>
            <a:r>
              <a:rPr lang="en-US" sz="966" dirty="0">
                <a:solidFill>
                  <a:srgbClr val="5E7A8C"/>
                </a:solidFill>
                <a:latin typeface="Quattrocento Sans" pitchFamily="34" charset="0"/>
                <a:ea typeface="Quattrocento Sans" pitchFamily="34" charset="-122"/>
                <a:cs typeface="Quattrocento Sans" pitchFamily="34" charset="-120"/>
              </a:rPr>
              <a:t>The Professional Layer</a:t>
            </a:r>
            <a:endParaRPr lang="en-US" sz="1600" dirty="0"/>
          </a:p>
        </p:txBody>
      </p:sp>
      <p:sp>
        <p:nvSpPr>
          <p:cNvPr id="29" name="Shape 27"/>
          <p:cNvSpPr/>
          <p:nvPr/>
        </p:nvSpPr>
        <p:spPr>
          <a:xfrm>
            <a:off x="508000" y="4278586"/>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5E7A8C"/>
          </a:solidFill>
          <a:ln/>
        </p:spPr>
      </p:sp>
      <p:sp>
        <p:nvSpPr>
          <p:cNvPr id="30" name="Text 28"/>
          <p:cNvSpPr/>
          <p:nvPr/>
        </p:nvSpPr>
        <p:spPr>
          <a:xfrm>
            <a:off x="713979" y="4247931"/>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Marketable Skills: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Selalu current dan transferable</a:t>
            </a:r>
            <a:endParaRPr lang="en-US" sz="1600" dirty="0"/>
          </a:p>
        </p:txBody>
      </p:sp>
      <p:sp>
        <p:nvSpPr>
          <p:cNvPr id="31" name="Shape 29"/>
          <p:cNvSpPr/>
          <p:nvPr/>
        </p:nvSpPr>
        <p:spPr>
          <a:xfrm>
            <a:off x="508000" y="4541345"/>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5E7A8C"/>
          </a:solidFill>
          <a:ln/>
        </p:spPr>
      </p:sp>
      <p:sp>
        <p:nvSpPr>
          <p:cNvPr id="32" name="Text 30"/>
          <p:cNvSpPr/>
          <p:nvPr/>
        </p:nvSpPr>
        <p:spPr>
          <a:xfrm>
            <a:off x="713979" y="4510690"/>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Active Network:</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Tidak dormant — regular engagement</a:t>
            </a:r>
            <a:endParaRPr lang="en-US" sz="1600" dirty="0"/>
          </a:p>
        </p:txBody>
      </p:sp>
      <p:sp>
        <p:nvSpPr>
          <p:cNvPr id="33" name="Shape 31"/>
          <p:cNvSpPr/>
          <p:nvPr/>
        </p:nvSpPr>
        <p:spPr>
          <a:xfrm>
            <a:off x="508000" y="4804103"/>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5E7A8C"/>
          </a:solidFill>
          <a:ln/>
        </p:spPr>
      </p:sp>
      <p:sp>
        <p:nvSpPr>
          <p:cNvPr id="34" name="Text 32"/>
          <p:cNvSpPr/>
          <p:nvPr/>
        </p:nvSpPr>
        <p:spPr>
          <a:xfrm>
            <a:off x="713979" y="4773448"/>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Portable Reputation:</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Tidak tergantung satu employer</a:t>
            </a:r>
            <a:endParaRPr lang="en-US" sz="1600" dirty="0"/>
          </a:p>
        </p:txBody>
      </p:sp>
      <p:sp>
        <p:nvSpPr>
          <p:cNvPr id="35" name="Shape 33"/>
          <p:cNvSpPr/>
          <p:nvPr/>
        </p:nvSpPr>
        <p:spPr>
          <a:xfrm>
            <a:off x="508000" y="5066862"/>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5E7A8C"/>
          </a:solidFill>
          <a:ln/>
        </p:spPr>
      </p:sp>
      <p:sp>
        <p:nvSpPr>
          <p:cNvPr id="36" name="Text 34"/>
          <p:cNvSpPr/>
          <p:nvPr/>
        </p:nvSpPr>
        <p:spPr>
          <a:xfrm>
            <a:off x="713979" y="5036207"/>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Industry Visibility:</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Personal brand, thought leadership</a:t>
            </a:r>
            <a:endParaRPr lang="en-US" sz="1600" dirty="0"/>
          </a:p>
        </p:txBody>
      </p:sp>
      <p:sp>
        <p:nvSpPr>
          <p:cNvPr id="37" name="Shape 35"/>
          <p:cNvSpPr/>
          <p:nvPr/>
        </p:nvSpPr>
        <p:spPr>
          <a:xfrm>
            <a:off x="508000" y="5329621"/>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5E7A8C"/>
          </a:solidFill>
          <a:ln/>
        </p:spPr>
      </p:sp>
      <p:sp>
        <p:nvSpPr>
          <p:cNvPr id="38" name="Text 36"/>
          <p:cNvSpPr/>
          <p:nvPr/>
        </p:nvSpPr>
        <p:spPr>
          <a:xfrm>
            <a:off x="713979" y="5298966"/>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Side Projects: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Proof of ability outside day job</a:t>
            </a:r>
            <a:endParaRPr lang="en-US" sz="1600" dirty="0"/>
          </a:p>
        </p:txBody>
      </p:sp>
      <p:sp>
        <p:nvSpPr>
          <p:cNvPr id="39" name="Shape 37"/>
          <p:cNvSpPr/>
          <p:nvPr/>
        </p:nvSpPr>
        <p:spPr>
          <a:xfrm>
            <a:off x="6166069" y="1620345"/>
            <a:ext cx="5675586" cy="1961931"/>
          </a:xfrm>
          <a:custGeom>
            <a:avLst/>
            <a:gdLst/>
            <a:ahLst/>
            <a:cxnLst/>
            <a:rect l="l" t="t" r="r" b="b"/>
            <a:pathLst>
              <a:path w="5675586" h="1961931">
                <a:moveTo>
                  <a:pt x="35034" y="0"/>
                </a:moveTo>
                <a:lnTo>
                  <a:pt x="5570486" y="0"/>
                </a:lnTo>
                <a:cubicBezTo>
                  <a:pt x="5628531" y="0"/>
                  <a:pt x="5675586" y="47055"/>
                  <a:pt x="5675586" y="105101"/>
                </a:cubicBezTo>
                <a:lnTo>
                  <a:pt x="5675586" y="1856830"/>
                </a:lnTo>
                <a:cubicBezTo>
                  <a:pt x="5675586" y="1914876"/>
                  <a:pt x="5628531" y="1961931"/>
                  <a:pt x="5570486" y="1961931"/>
                </a:cubicBezTo>
                <a:lnTo>
                  <a:pt x="35034" y="1961931"/>
                </a:lnTo>
                <a:cubicBezTo>
                  <a:pt x="15685" y="1961931"/>
                  <a:pt x="0" y="1946246"/>
                  <a:pt x="0" y="1926897"/>
                </a:cubicBezTo>
                <a:lnTo>
                  <a:pt x="0" y="35034"/>
                </a:lnTo>
                <a:cubicBezTo>
                  <a:pt x="0" y="15698"/>
                  <a:pt x="15698" y="0"/>
                  <a:pt x="35034" y="0"/>
                </a:cubicBezTo>
                <a:close/>
              </a:path>
            </a:pathLst>
          </a:custGeom>
          <a:gradFill rotWithShape="1" flip="none">
            <a:gsLst>
              <a:gs pos="0">
                <a:srgbClr val="3D5A73">
                  <a:alpha val="30000"/>
                </a:srgbClr>
              </a:gs>
              <a:gs pos="100000">
                <a:srgbClr val="3D5A73">
                  <a:alpha val="10000"/>
                </a:srgbClr>
              </a:gs>
            </a:gsLst>
            <a:lin ang="0" scaled="1"/>
          </a:gradFill>
          <a:ln/>
        </p:spPr>
      </p:sp>
      <p:sp>
        <p:nvSpPr>
          <p:cNvPr id="40" name="Shape 38"/>
          <p:cNvSpPr/>
          <p:nvPr/>
        </p:nvSpPr>
        <p:spPr>
          <a:xfrm>
            <a:off x="6166069" y="1620345"/>
            <a:ext cx="35034" cy="1961931"/>
          </a:xfrm>
          <a:custGeom>
            <a:avLst/>
            <a:gdLst/>
            <a:ahLst/>
            <a:cxnLst/>
            <a:rect l="l" t="t" r="r" b="b"/>
            <a:pathLst>
              <a:path w="35034" h="1961931">
                <a:moveTo>
                  <a:pt x="35034" y="0"/>
                </a:moveTo>
                <a:lnTo>
                  <a:pt x="35034" y="0"/>
                </a:lnTo>
                <a:lnTo>
                  <a:pt x="35034" y="1961931"/>
                </a:lnTo>
                <a:lnTo>
                  <a:pt x="35034" y="1961931"/>
                </a:lnTo>
                <a:cubicBezTo>
                  <a:pt x="15685" y="1961931"/>
                  <a:pt x="0" y="1946246"/>
                  <a:pt x="0" y="1926897"/>
                </a:cubicBezTo>
                <a:lnTo>
                  <a:pt x="0" y="35034"/>
                </a:lnTo>
                <a:cubicBezTo>
                  <a:pt x="0" y="15698"/>
                  <a:pt x="15698" y="0"/>
                  <a:pt x="35034" y="0"/>
                </a:cubicBezTo>
                <a:close/>
              </a:path>
            </a:pathLst>
          </a:custGeom>
          <a:solidFill>
            <a:srgbClr val="3D5A73"/>
          </a:solidFill>
          <a:ln/>
        </p:spPr>
      </p:sp>
      <p:sp>
        <p:nvSpPr>
          <p:cNvPr id="41" name="Shape 39"/>
          <p:cNvSpPr/>
          <p:nvPr/>
        </p:nvSpPr>
        <p:spPr>
          <a:xfrm>
            <a:off x="6288690" y="1725448"/>
            <a:ext cx="420414" cy="420414"/>
          </a:xfrm>
          <a:custGeom>
            <a:avLst/>
            <a:gdLst/>
            <a:ahLst/>
            <a:cxnLst/>
            <a:rect l="l" t="t" r="r" b="b"/>
            <a:pathLst>
              <a:path w="420414" h="420414">
                <a:moveTo>
                  <a:pt x="210207" y="0"/>
                </a:moveTo>
                <a:lnTo>
                  <a:pt x="210207" y="0"/>
                </a:lnTo>
                <a:cubicBezTo>
                  <a:pt x="326223" y="0"/>
                  <a:pt x="420414" y="94191"/>
                  <a:pt x="420414" y="210207"/>
                </a:cubicBezTo>
                <a:lnTo>
                  <a:pt x="420414" y="210207"/>
                </a:lnTo>
                <a:cubicBezTo>
                  <a:pt x="420414" y="326223"/>
                  <a:pt x="326223" y="420414"/>
                  <a:pt x="210207" y="420414"/>
                </a:cubicBezTo>
                <a:lnTo>
                  <a:pt x="210207" y="420414"/>
                </a:lnTo>
                <a:cubicBezTo>
                  <a:pt x="94191" y="420414"/>
                  <a:pt x="0" y="326223"/>
                  <a:pt x="0" y="210207"/>
                </a:cubicBezTo>
                <a:lnTo>
                  <a:pt x="0" y="210207"/>
                </a:lnTo>
                <a:cubicBezTo>
                  <a:pt x="0" y="94191"/>
                  <a:pt x="94191" y="0"/>
                  <a:pt x="210207" y="0"/>
                </a:cubicBezTo>
                <a:close/>
              </a:path>
            </a:pathLst>
          </a:custGeom>
          <a:solidFill>
            <a:srgbClr val="3D5A73"/>
          </a:solidFill>
          <a:ln/>
        </p:spPr>
      </p:sp>
      <p:sp>
        <p:nvSpPr>
          <p:cNvPr id="42" name="Shape 40"/>
          <p:cNvSpPr/>
          <p:nvPr/>
        </p:nvSpPr>
        <p:spPr>
          <a:xfrm>
            <a:off x="6389414" y="1848069"/>
            <a:ext cx="218966" cy="175172"/>
          </a:xfrm>
          <a:custGeom>
            <a:avLst/>
            <a:gdLst/>
            <a:ahLst/>
            <a:cxnLst/>
            <a:rect l="l" t="t" r="r" b="b"/>
            <a:pathLst>
              <a:path w="218966" h="175172">
                <a:moveTo>
                  <a:pt x="109483" y="5474"/>
                </a:moveTo>
                <a:cubicBezTo>
                  <a:pt x="129121" y="5474"/>
                  <a:pt x="145065" y="21418"/>
                  <a:pt x="145065" y="41056"/>
                </a:cubicBezTo>
                <a:cubicBezTo>
                  <a:pt x="145065" y="60694"/>
                  <a:pt x="129121" y="76638"/>
                  <a:pt x="109483" y="76638"/>
                </a:cubicBezTo>
                <a:cubicBezTo>
                  <a:pt x="89845" y="76638"/>
                  <a:pt x="73901" y="60694"/>
                  <a:pt x="73901" y="41056"/>
                </a:cubicBezTo>
                <a:cubicBezTo>
                  <a:pt x="73901" y="21418"/>
                  <a:pt x="89845" y="5474"/>
                  <a:pt x="109483" y="5474"/>
                </a:cubicBezTo>
                <a:close/>
                <a:moveTo>
                  <a:pt x="32845" y="30108"/>
                </a:moveTo>
                <a:cubicBezTo>
                  <a:pt x="46440" y="30108"/>
                  <a:pt x="57478" y="41146"/>
                  <a:pt x="57478" y="54741"/>
                </a:cubicBezTo>
                <a:cubicBezTo>
                  <a:pt x="57478" y="68337"/>
                  <a:pt x="46440" y="79375"/>
                  <a:pt x="32845" y="79375"/>
                </a:cubicBezTo>
                <a:cubicBezTo>
                  <a:pt x="19249" y="79375"/>
                  <a:pt x="8211" y="68337"/>
                  <a:pt x="8211" y="54741"/>
                </a:cubicBezTo>
                <a:cubicBezTo>
                  <a:pt x="8211" y="41146"/>
                  <a:pt x="19249" y="30108"/>
                  <a:pt x="32845" y="30108"/>
                </a:cubicBezTo>
                <a:close/>
                <a:moveTo>
                  <a:pt x="0" y="142328"/>
                </a:moveTo>
                <a:cubicBezTo>
                  <a:pt x="0" y="118139"/>
                  <a:pt x="19604" y="98534"/>
                  <a:pt x="43793" y="98534"/>
                </a:cubicBezTo>
                <a:cubicBezTo>
                  <a:pt x="48172" y="98534"/>
                  <a:pt x="52415" y="99185"/>
                  <a:pt x="56418" y="100382"/>
                </a:cubicBezTo>
                <a:cubicBezTo>
                  <a:pt x="45162" y="112973"/>
                  <a:pt x="38319" y="129600"/>
                  <a:pt x="38319" y="147802"/>
                </a:cubicBezTo>
                <a:lnTo>
                  <a:pt x="38319" y="153276"/>
                </a:lnTo>
                <a:cubicBezTo>
                  <a:pt x="38319" y="157176"/>
                  <a:pt x="39140" y="160871"/>
                  <a:pt x="40611" y="164224"/>
                </a:cubicBezTo>
                <a:lnTo>
                  <a:pt x="10948" y="164224"/>
                </a:lnTo>
                <a:cubicBezTo>
                  <a:pt x="4893" y="164224"/>
                  <a:pt x="0" y="159332"/>
                  <a:pt x="0" y="153276"/>
                </a:cubicBezTo>
                <a:lnTo>
                  <a:pt x="0" y="142328"/>
                </a:lnTo>
                <a:close/>
                <a:moveTo>
                  <a:pt x="178354" y="164224"/>
                </a:moveTo>
                <a:cubicBezTo>
                  <a:pt x="179825" y="160871"/>
                  <a:pt x="180647" y="157176"/>
                  <a:pt x="180647" y="153276"/>
                </a:cubicBezTo>
                <a:lnTo>
                  <a:pt x="180647" y="147802"/>
                </a:lnTo>
                <a:cubicBezTo>
                  <a:pt x="180647" y="129600"/>
                  <a:pt x="173804" y="112973"/>
                  <a:pt x="162548" y="100382"/>
                </a:cubicBezTo>
                <a:cubicBezTo>
                  <a:pt x="166551" y="99185"/>
                  <a:pt x="170793" y="98534"/>
                  <a:pt x="175172" y="98534"/>
                </a:cubicBezTo>
                <a:cubicBezTo>
                  <a:pt x="199361" y="98534"/>
                  <a:pt x="218966" y="118139"/>
                  <a:pt x="218966" y="142328"/>
                </a:cubicBezTo>
                <a:lnTo>
                  <a:pt x="218966" y="153276"/>
                </a:lnTo>
                <a:cubicBezTo>
                  <a:pt x="218966" y="159332"/>
                  <a:pt x="214073" y="164224"/>
                  <a:pt x="208017" y="164224"/>
                </a:cubicBezTo>
                <a:lnTo>
                  <a:pt x="178354" y="164224"/>
                </a:lnTo>
                <a:close/>
                <a:moveTo>
                  <a:pt x="161487" y="54741"/>
                </a:moveTo>
                <a:cubicBezTo>
                  <a:pt x="161487" y="41146"/>
                  <a:pt x="172525" y="30108"/>
                  <a:pt x="186121" y="30108"/>
                </a:cubicBezTo>
                <a:cubicBezTo>
                  <a:pt x="199716" y="30108"/>
                  <a:pt x="210754" y="41146"/>
                  <a:pt x="210754" y="54741"/>
                </a:cubicBezTo>
                <a:cubicBezTo>
                  <a:pt x="210754" y="68337"/>
                  <a:pt x="199716" y="79375"/>
                  <a:pt x="186121" y="79375"/>
                </a:cubicBezTo>
                <a:cubicBezTo>
                  <a:pt x="172525" y="79375"/>
                  <a:pt x="161487" y="68337"/>
                  <a:pt x="161487" y="54741"/>
                </a:cubicBezTo>
                <a:close/>
                <a:moveTo>
                  <a:pt x="54741" y="147802"/>
                </a:moveTo>
                <a:cubicBezTo>
                  <a:pt x="54741" y="117557"/>
                  <a:pt x="79238" y="93060"/>
                  <a:pt x="109483" y="93060"/>
                </a:cubicBezTo>
                <a:cubicBezTo>
                  <a:pt x="139727" y="93060"/>
                  <a:pt x="164224" y="117557"/>
                  <a:pt x="164224" y="147802"/>
                </a:cubicBezTo>
                <a:lnTo>
                  <a:pt x="164224" y="153276"/>
                </a:lnTo>
                <a:cubicBezTo>
                  <a:pt x="164224" y="159332"/>
                  <a:pt x="159332" y="164224"/>
                  <a:pt x="153276" y="164224"/>
                </a:cubicBezTo>
                <a:lnTo>
                  <a:pt x="65690" y="164224"/>
                </a:lnTo>
                <a:cubicBezTo>
                  <a:pt x="59634" y="164224"/>
                  <a:pt x="54741" y="159332"/>
                  <a:pt x="54741" y="153276"/>
                </a:cubicBezTo>
                <a:lnTo>
                  <a:pt x="54741" y="147802"/>
                </a:lnTo>
                <a:close/>
              </a:path>
            </a:pathLst>
          </a:custGeom>
          <a:solidFill>
            <a:srgbClr val="E8E4DC"/>
          </a:solidFill>
          <a:ln/>
        </p:spPr>
      </p:sp>
      <p:sp>
        <p:nvSpPr>
          <p:cNvPr id="43" name="Text 41"/>
          <p:cNvSpPr/>
          <p:nvPr/>
        </p:nvSpPr>
        <p:spPr>
          <a:xfrm>
            <a:off x="6814207" y="1725448"/>
            <a:ext cx="1769241" cy="245241"/>
          </a:xfrm>
          <a:prstGeom prst="rect">
            <a:avLst/>
          </a:prstGeom>
          <a:noFill/>
          <a:ln/>
        </p:spPr>
        <p:txBody>
          <a:bodyPr wrap="square" lIns="0" tIns="0" rIns="0" bIns="0" rtlCol="0" anchor="ctr"/>
          <a:lstStyle/>
          <a:p>
            <a:pPr>
              <a:lnSpc>
                <a:spcPct val="120000"/>
              </a:lnSpc>
            </a:pPr>
            <a:r>
              <a:rPr lang="en-US" sz="1379" b="1" dirty="0">
                <a:solidFill>
                  <a:srgbClr val="E8E4DC"/>
                </a:solidFill>
                <a:latin typeface="Hedvig Letters Sans" pitchFamily="34" charset="0"/>
                <a:ea typeface="Hedvig Letters Sans" pitchFamily="34" charset="-122"/>
                <a:cs typeface="Hedvig Letters Sans" pitchFamily="34" charset="-120"/>
              </a:rPr>
              <a:t>Relational Safety Net</a:t>
            </a:r>
            <a:endParaRPr lang="en-US" sz="1600" dirty="0"/>
          </a:p>
        </p:txBody>
      </p:sp>
      <p:sp>
        <p:nvSpPr>
          <p:cNvPr id="44" name="Text 42"/>
          <p:cNvSpPr/>
          <p:nvPr/>
        </p:nvSpPr>
        <p:spPr>
          <a:xfrm>
            <a:off x="6814207" y="1970690"/>
            <a:ext cx="1742966" cy="175172"/>
          </a:xfrm>
          <a:prstGeom prst="rect">
            <a:avLst/>
          </a:prstGeom>
          <a:noFill/>
          <a:ln/>
        </p:spPr>
        <p:txBody>
          <a:bodyPr wrap="square" lIns="0" tIns="0" rIns="0" bIns="0" rtlCol="0" anchor="ctr"/>
          <a:lstStyle/>
          <a:p>
            <a:pPr>
              <a:lnSpc>
                <a:spcPct val="120000"/>
              </a:lnSpc>
            </a:pPr>
            <a:r>
              <a:rPr lang="en-US" sz="966" dirty="0">
                <a:solidFill>
                  <a:srgbClr val="3D5A73"/>
                </a:solidFill>
                <a:latin typeface="Quattrocento Sans" pitchFamily="34" charset="0"/>
                <a:ea typeface="Quattrocento Sans" pitchFamily="34" charset="-122"/>
                <a:cs typeface="Quattrocento Sans" pitchFamily="34" charset="-120"/>
              </a:rPr>
              <a:t>The Social Layer</a:t>
            </a:r>
            <a:endParaRPr lang="en-US" sz="1600" dirty="0"/>
          </a:p>
        </p:txBody>
      </p:sp>
      <p:sp>
        <p:nvSpPr>
          <p:cNvPr id="45" name="Shape 43"/>
          <p:cNvSpPr/>
          <p:nvPr/>
        </p:nvSpPr>
        <p:spPr>
          <a:xfrm>
            <a:off x="6306207" y="2246586"/>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3D5A73"/>
          </a:solidFill>
          <a:ln/>
        </p:spPr>
      </p:sp>
      <p:sp>
        <p:nvSpPr>
          <p:cNvPr id="46" name="Text 44"/>
          <p:cNvSpPr/>
          <p:nvPr/>
        </p:nvSpPr>
        <p:spPr>
          <a:xfrm>
            <a:off x="6512185" y="2215931"/>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Crisis Contacts: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People yang bisa dihubungi tanpa awkwardness</a:t>
            </a:r>
            <a:endParaRPr lang="en-US" sz="1600" dirty="0"/>
          </a:p>
        </p:txBody>
      </p:sp>
      <p:sp>
        <p:nvSpPr>
          <p:cNvPr id="47" name="Shape 45"/>
          <p:cNvSpPr/>
          <p:nvPr/>
        </p:nvSpPr>
        <p:spPr>
          <a:xfrm>
            <a:off x="6306207" y="2509345"/>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3D5A73"/>
          </a:solidFill>
          <a:ln/>
        </p:spPr>
      </p:sp>
      <p:sp>
        <p:nvSpPr>
          <p:cNvPr id="48" name="Text 46"/>
          <p:cNvSpPr/>
          <p:nvPr/>
        </p:nvSpPr>
        <p:spPr>
          <a:xfrm>
            <a:off x="6512185" y="2478690"/>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Support Community:</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Non-financial support (emotional, practical)</a:t>
            </a:r>
            <a:endParaRPr lang="en-US" sz="1600" dirty="0"/>
          </a:p>
        </p:txBody>
      </p:sp>
      <p:sp>
        <p:nvSpPr>
          <p:cNvPr id="49" name="Shape 47"/>
          <p:cNvSpPr/>
          <p:nvPr/>
        </p:nvSpPr>
        <p:spPr>
          <a:xfrm>
            <a:off x="6306207" y="2772103"/>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3D5A73"/>
          </a:solidFill>
          <a:ln/>
        </p:spPr>
      </p:sp>
      <p:sp>
        <p:nvSpPr>
          <p:cNvPr id="50" name="Text 48"/>
          <p:cNvSpPr/>
          <p:nvPr/>
        </p:nvSpPr>
        <p:spPr>
          <a:xfrm>
            <a:off x="6512185" y="2741448"/>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Mentors: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Yang tahu situasi sebenarnya</a:t>
            </a:r>
            <a:endParaRPr lang="en-US" sz="1600" dirty="0"/>
          </a:p>
        </p:txBody>
      </p:sp>
      <p:sp>
        <p:nvSpPr>
          <p:cNvPr id="51" name="Shape 49"/>
          <p:cNvSpPr/>
          <p:nvPr/>
        </p:nvSpPr>
        <p:spPr>
          <a:xfrm>
            <a:off x="6306207" y="3034862"/>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3D5A73"/>
          </a:solidFill>
          <a:ln/>
        </p:spPr>
      </p:sp>
      <p:sp>
        <p:nvSpPr>
          <p:cNvPr id="52" name="Text 50"/>
          <p:cNvSpPr/>
          <p:nvPr/>
        </p:nvSpPr>
        <p:spPr>
          <a:xfrm>
            <a:off x="6512185" y="3004207"/>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Professional Allies: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Willing to vouch for you, open doors</a:t>
            </a:r>
            <a:endParaRPr lang="en-US" sz="1600" dirty="0"/>
          </a:p>
        </p:txBody>
      </p:sp>
      <p:sp>
        <p:nvSpPr>
          <p:cNvPr id="53" name="Shape 51"/>
          <p:cNvSpPr/>
          <p:nvPr/>
        </p:nvSpPr>
        <p:spPr>
          <a:xfrm>
            <a:off x="6306207" y="3297621"/>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3D5A73"/>
          </a:solidFill>
          <a:ln/>
        </p:spPr>
      </p:sp>
      <p:sp>
        <p:nvSpPr>
          <p:cNvPr id="54" name="Text 52"/>
          <p:cNvSpPr/>
          <p:nvPr/>
        </p:nvSpPr>
        <p:spPr>
          <a:xfrm>
            <a:off x="6512185" y="3266966"/>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Family Safety:</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Clear communication, mutual support agreements</a:t>
            </a:r>
            <a:endParaRPr lang="en-US" sz="1600" dirty="0"/>
          </a:p>
        </p:txBody>
      </p:sp>
      <p:sp>
        <p:nvSpPr>
          <p:cNvPr id="55" name="Shape 53"/>
          <p:cNvSpPr/>
          <p:nvPr/>
        </p:nvSpPr>
        <p:spPr>
          <a:xfrm>
            <a:off x="6166069" y="3652345"/>
            <a:ext cx="5675586" cy="1961931"/>
          </a:xfrm>
          <a:custGeom>
            <a:avLst/>
            <a:gdLst/>
            <a:ahLst/>
            <a:cxnLst/>
            <a:rect l="l" t="t" r="r" b="b"/>
            <a:pathLst>
              <a:path w="5675586" h="1961931">
                <a:moveTo>
                  <a:pt x="35034" y="0"/>
                </a:moveTo>
                <a:lnTo>
                  <a:pt x="5570486" y="0"/>
                </a:lnTo>
                <a:cubicBezTo>
                  <a:pt x="5628531" y="0"/>
                  <a:pt x="5675586" y="47055"/>
                  <a:pt x="5675586" y="105101"/>
                </a:cubicBezTo>
                <a:lnTo>
                  <a:pt x="5675586" y="1856830"/>
                </a:lnTo>
                <a:cubicBezTo>
                  <a:pt x="5675586" y="1914876"/>
                  <a:pt x="5628531" y="1961931"/>
                  <a:pt x="5570486" y="1961931"/>
                </a:cubicBezTo>
                <a:lnTo>
                  <a:pt x="35034" y="1961931"/>
                </a:lnTo>
                <a:cubicBezTo>
                  <a:pt x="15685" y="1961931"/>
                  <a:pt x="0" y="1946246"/>
                  <a:pt x="0" y="1926897"/>
                </a:cubicBezTo>
                <a:lnTo>
                  <a:pt x="0" y="35034"/>
                </a:lnTo>
                <a:cubicBezTo>
                  <a:pt x="0" y="15698"/>
                  <a:pt x="15698" y="0"/>
                  <a:pt x="35034" y="0"/>
                </a:cubicBezTo>
                <a:close/>
              </a:path>
            </a:pathLst>
          </a:custGeom>
          <a:gradFill rotWithShape="1" flip="none">
            <a:gsLst>
              <a:gs pos="0">
                <a:srgbClr val="FF6900">
                  <a:alpha val="30000"/>
                </a:srgbClr>
              </a:gs>
              <a:gs pos="100000">
                <a:srgbClr val="FF6900">
                  <a:alpha val="10000"/>
                </a:srgbClr>
              </a:gs>
            </a:gsLst>
            <a:lin ang="0" scaled="1"/>
          </a:gradFill>
          <a:ln/>
        </p:spPr>
      </p:sp>
      <p:sp>
        <p:nvSpPr>
          <p:cNvPr id="56" name="Shape 54"/>
          <p:cNvSpPr/>
          <p:nvPr/>
        </p:nvSpPr>
        <p:spPr>
          <a:xfrm>
            <a:off x="6166069" y="3652345"/>
            <a:ext cx="35034" cy="1961931"/>
          </a:xfrm>
          <a:custGeom>
            <a:avLst/>
            <a:gdLst/>
            <a:ahLst/>
            <a:cxnLst/>
            <a:rect l="l" t="t" r="r" b="b"/>
            <a:pathLst>
              <a:path w="35034" h="1961931">
                <a:moveTo>
                  <a:pt x="35034" y="0"/>
                </a:moveTo>
                <a:lnTo>
                  <a:pt x="35034" y="0"/>
                </a:lnTo>
                <a:lnTo>
                  <a:pt x="35034" y="1961931"/>
                </a:lnTo>
                <a:lnTo>
                  <a:pt x="35034" y="1961931"/>
                </a:lnTo>
                <a:cubicBezTo>
                  <a:pt x="15685" y="1961931"/>
                  <a:pt x="0" y="1946246"/>
                  <a:pt x="0" y="1926897"/>
                </a:cubicBezTo>
                <a:lnTo>
                  <a:pt x="0" y="35034"/>
                </a:lnTo>
                <a:cubicBezTo>
                  <a:pt x="0" y="15698"/>
                  <a:pt x="15698" y="0"/>
                  <a:pt x="35034" y="0"/>
                </a:cubicBezTo>
                <a:close/>
              </a:path>
            </a:pathLst>
          </a:custGeom>
          <a:solidFill>
            <a:srgbClr val="FF6900"/>
          </a:solidFill>
          <a:ln/>
        </p:spPr>
      </p:sp>
      <p:sp>
        <p:nvSpPr>
          <p:cNvPr id="57" name="Shape 55"/>
          <p:cNvSpPr/>
          <p:nvPr/>
        </p:nvSpPr>
        <p:spPr>
          <a:xfrm>
            <a:off x="6288690" y="3757448"/>
            <a:ext cx="420414" cy="420414"/>
          </a:xfrm>
          <a:custGeom>
            <a:avLst/>
            <a:gdLst/>
            <a:ahLst/>
            <a:cxnLst/>
            <a:rect l="l" t="t" r="r" b="b"/>
            <a:pathLst>
              <a:path w="420414" h="420414">
                <a:moveTo>
                  <a:pt x="210207" y="0"/>
                </a:moveTo>
                <a:lnTo>
                  <a:pt x="210207" y="0"/>
                </a:lnTo>
                <a:cubicBezTo>
                  <a:pt x="326223" y="0"/>
                  <a:pt x="420414" y="94191"/>
                  <a:pt x="420414" y="210207"/>
                </a:cubicBezTo>
                <a:lnTo>
                  <a:pt x="420414" y="210207"/>
                </a:lnTo>
                <a:cubicBezTo>
                  <a:pt x="420414" y="326223"/>
                  <a:pt x="326223" y="420414"/>
                  <a:pt x="210207" y="420414"/>
                </a:cubicBezTo>
                <a:lnTo>
                  <a:pt x="210207" y="420414"/>
                </a:lnTo>
                <a:cubicBezTo>
                  <a:pt x="94191" y="420414"/>
                  <a:pt x="0" y="326223"/>
                  <a:pt x="0" y="210207"/>
                </a:cubicBezTo>
                <a:lnTo>
                  <a:pt x="0" y="210207"/>
                </a:lnTo>
                <a:cubicBezTo>
                  <a:pt x="0" y="94191"/>
                  <a:pt x="94191" y="0"/>
                  <a:pt x="210207" y="0"/>
                </a:cubicBezTo>
                <a:close/>
              </a:path>
            </a:pathLst>
          </a:custGeom>
          <a:solidFill>
            <a:srgbClr val="FF6900"/>
          </a:solidFill>
          <a:ln/>
        </p:spPr>
      </p:sp>
      <p:sp>
        <p:nvSpPr>
          <p:cNvPr id="58" name="Shape 56"/>
          <p:cNvSpPr/>
          <p:nvPr/>
        </p:nvSpPr>
        <p:spPr>
          <a:xfrm>
            <a:off x="6411310" y="3880069"/>
            <a:ext cx="175172" cy="175172"/>
          </a:xfrm>
          <a:custGeom>
            <a:avLst/>
            <a:gdLst/>
            <a:ahLst/>
            <a:cxnLst/>
            <a:rect l="l" t="t" r="r" b="b"/>
            <a:pathLst>
              <a:path w="175172" h="175172">
                <a:moveTo>
                  <a:pt x="41056" y="19159"/>
                </a:moveTo>
                <a:cubicBezTo>
                  <a:pt x="41056" y="8588"/>
                  <a:pt x="49644" y="0"/>
                  <a:pt x="60216" y="0"/>
                </a:cubicBezTo>
                <a:lnTo>
                  <a:pt x="68427" y="0"/>
                </a:lnTo>
                <a:cubicBezTo>
                  <a:pt x="74482" y="0"/>
                  <a:pt x="79375" y="4893"/>
                  <a:pt x="79375" y="10948"/>
                </a:cubicBezTo>
                <a:lnTo>
                  <a:pt x="79375" y="164224"/>
                </a:lnTo>
                <a:cubicBezTo>
                  <a:pt x="79375" y="170280"/>
                  <a:pt x="74482" y="175172"/>
                  <a:pt x="68427" y="175172"/>
                </a:cubicBezTo>
                <a:lnTo>
                  <a:pt x="57478" y="175172"/>
                </a:lnTo>
                <a:cubicBezTo>
                  <a:pt x="47283" y="175172"/>
                  <a:pt x="38695" y="168193"/>
                  <a:pt x="36266" y="158750"/>
                </a:cubicBezTo>
                <a:cubicBezTo>
                  <a:pt x="36027" y="158750"/>
                  <a:pt x="35821" y="158750"/>
                  <a:pt x="35582" y="158750"/>
                </a:cubicBezTo>
                <a:cubicBezTo>
                  <a:pt x="20460" y="158750"/>
                  <a:pt x="8211" y="146502"/>
                  <a:pt x="8211" y="131379"/>
                </a:cubicBezTo>
                <a:cubicBezTo>
                  <a:pt x="8211" y="125221"/>
                  <a:pt x="10264" y="119541"/>
                  <a:pt x="13685" y="114957"/>
                </a:cubicBezTo>
                <a:cubicBezTo>
                  <a:pt x="7048" y="109962"/>
                  <a:pt x="2737" y="102024"/>
                  <a:pt x="2737" y="93060"/>
                </a:cubicBezTo>
                <a:cubicBezTo>
                  <a:pt x="2737" y="82488"/>
                  <a:pt x="8759" y="73285"/>
                  <a:pt x="17517" y="68735"/>
                </a:cubicBezTo>
                <a:cubicBezTo>
                  <a:pt x="15088" y="64629"/>
                  <a:pt x="13685" y="59839"/>
                  <a:pt x="13685" y="54741"/>
                </a:cubicBezTo>
                <a:cubicBezTo>
                  <a:pt x="13685" y="39619"/>
                  <a:pt x="25934" y="27371"/>
                  <a:pt x="41056" y="27371"/>
                </a:cubicBezTo>
                <a:lnTo>
                  <a:pt x="41056" y="19159"/>
                </a:lnTo>
                <a:close/>
                <a:moveTo>
                  <a:pt x="134116" y="19159"/>
                </a:moveTo>
                <a:lnTo>
                  <a:pt x="134116" y="27371"/>
                </a:lnTo>
                <a:cubicBezTo>
                  <a:pt x="149239" y="27371"/>
                  <a:pt x="161487" y="39619"/>
                  <a:pt x="161487" y="54741"/>
                </a:cubicBezTo>
                <a:cubicBezTo>
                  <a:pt x="161487" y="59873"/>
                  <a:pt x="160084" y="64663"/>
                  <a:pt x="157655" y="68735"/>
                </a:cubicBezTo>
                <a:cubicBezTo>
                  <a:pt x="166448" y="73285"/>
                  <a:pt x="172435" y="82454"/>
                  <a:pt x="172435" y="93060"/>
                </a:cubicBezTo>
                <a:cubicBezTo>
                  <a:pt x="172435" y="102024"/>
                  <a:pt x="168124" y="109962"/>
                  <a:pt x="161487" y="114957"/>
                </a:cubicBezTo>
                <a:cubicBezTo>
                  <a:pt x="164908" y="119541"/>
                  <a:pt x="166961" y="125221"/>
                  <a:pt x="166961" y="131379"/>
                </a:cubicBezTo>
                <a:cubicBezTo>
                  <a:pt x="166961" y="146502"/>
                  <a:pt x="154713" y="158750"/>
                  <a:pt x="139591" y="158750"/>
                </a:cubicBezTo>
                <a:cubicBezTo>
                  <a:pt x="139351" y="158750"/>
                  <a:pt x="139146" y="158750"/>
                  <a:pt x="138906" y="158750"/>
                </a:cubicBezTo>
                <a:cubicBezTo>
                  <a:pt x="136477" y="168193"/>
                  <a:pt x="127890" y="175172"/>
                  <a:pt x="117694" y="175172"/>
                </a:cubicBezTo>
                <a:lnTo>
                  <a:pt x="106746" y="175172"/>
                </a:lnTo>
                <a:cubicBezTo>
                  <a:pt x="100690" y="175172"/>
                  <a:pt x="95797" y="170280"/>
                  <a:pt x="95797" y="164224"/>
                </a:cubicBezTo>
                <a:lnTo>
                  <a:pt x="95797" y="10948"/>
                </a:lnTo>
                <a:cubicBezTo>
                  <a:pt x="95797" y="4893"/>
                  <a:pt x="100690" y="0"/>
                  <a:pt x="106746" y="0"/>
                </a:cubicBezTo>
                <a:lnTo>
                  <a:pt x="114957" y="0"/>
                </a:lnTo>
                <a:cubicBezTo>
                  <a:pt x="125529" y="0"/>
                  <a:pt x="134116" y="8588"/>
                  <a:pt x="134116" y="19159"/>
                </a:cubicBezTo>
                <a:close/>
              </a:path>
            </a:pathLst>
          </a:custGeom>
          <a:solidFill>
            <a:srgbClr val="1A1D21"/>
          </a:solidFill>
          <a:ln/>
        </p:spPr>
      </p:sp>
      <p:sp>
        <p:nvSpPr>
          <p:cNvPr id="59" name="Text 57"/>
          <p:cNvSpPr/>
          <p:nvPr/>
        </p:nvSpPr>
        <p:spPr>
          <a:xfrm>
            <a:off x="6814207" y="3757448"/>
            <a:ext cx="2075793" cy="245241"/>
          </a:xfrm>
          <a:prstGeom prst="rect">
            <a:avLst/>
          </a:prstGeom>
          <a:noFill/>
          <a:ln/>
        </p:spPr>
        <p:txBody>
          <a:bodyPr wrap="square" lIns="0" tIns="0" rIns="0" bIns="0" rtlCol="0" anchor="ctr"/>
          <a:lstStyle/>
          <a:p>
            <a:pPr>
              <a:lnSpc>
                <a:spcPct val="120000"/>
              </a:lnSpc>
            </a:pPr>
            <a:r>
              <a:rPr lang="en-US" sz="1379" b="1" dirty="0">
                <a:solidFill>
                  <a:srgbClr val="E8E4DC"/>
                </a:solidFill>
                <a:latin typeface="Hedvig Letters Sans" pitchFamily="34" charset="0"/>
                <a:ea typeface="Hedvig Letters Sans" pitchFamily="34" charset="-122"/>
                <a:cs typeface="Hedvig Letters Sans" pitchFamily="34" charset="-120"/>
              </a:rPr>
              <a:t>Psychological Safety Net</a:t>
            </a:r>
            <a:endParaRPr lang="en-US" sz="1600" dirty="0"/>
          </a:p>
        </p:txBody>
      </p:sp>
      <p:sp>
        <p:nvSpPr>
          <p:cNvPr id="60" name="Text 58"/>
          <p:cNvSpPr/>
          <p:nvPr/>
        </p:nvSpPr>
        <p:spPr>
          <a:xfrm>
            <a:off x="6814207" y="4002690"/>
            <a:ext cx="2049517" cy="175172"/>
          </a:xfrm>
          <a:prstGeom prst="rect">
            <a:avLst/>
          </a:prstGeom>
          <a:noFill/>
          <a:ln/>
        </p:spPr>
        <p:txBody>
          <a:bodyPr wrap="square" lIns="0" tIns="0" rIns="0" bIns="0" rtlCol="0" anchor="ctr"/>
          <a:lstStyle/>
          <a:p>
            <a:pPr>
              <a:lnSpc>
                <a:spcPct val="120000"/>
              </a:lnSpc>
            </a:pPr>
            <a:r>
              <a:rPr lang="en-US" sz="966" dirty="0">
                <a:solidFill>
                  <a:srgbClr val="FF8904"/>
                </a:solidFill>
                <a:latin typeface="Quattrocento Sans" pitchFamily="34" charset="0"/>
                <a:ea typeface="Quattrocento Sans" pitchFamily="34" charset="-122"/>
                <a:cs typeface="Quattrocento Sans" pitchFamily="34" charset="-120"/>
              </a:rPr>
              <a:t>The Mental Layer</a:t>
            </a:r>
            <a:endParaRPr lang="en-US" sz="1600" dirty="0"/>
          </a:p>
        </p:txBody>
      </p:sp>
      <p:sp>
        <p:nvSpPr>
          <p:cNvPr id="61" name="Shape 59"/>
          <p:cNvSpPr/>
          <p:nvPr/>
        </p:nvSpPr>
        <p:spPr>
          <a:xfrm>
            <a:off x="6306207" y="4278586"/>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FF8904"/>
          </a:solidFill>
          <a:ln/>
        </p:spPr>
      </p:sp>
      <p:sp>
        <p:nvSpPr>
          <p:cNvPr id="62" name="Text 60"/>
          <p:cNvSpPr/>
          <p:nvPr/>
        </p:nvSpPr>
        <p:spPr>
          <a:xfrm>
            <a:off x="6512185" y="4247931"/>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Identity Beyond Job:</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Tidak 100% tied ke job title</a:t>
            </a:r>
            <a:endParaRPr lang="en-US" sz="1600" dirty="0"/>
          </a:p>
        </p:txBody>
      </p:sp>
      <p:sp>
        <p:nvSpPr>
          <p:cNvPr id="63" name="Shape 61"/>
          <p:cNvSpPr/>
          <p:nvPr/>
        </p:nvSpPr>
        <p:spPr>
          <a:xfrm>
            <a:off x="6306207" y="4541345"/>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FF8904"/>
          </a:solidFill>
          <a:ln/>
        </p:spPr>
      </p:sp>
      <p:sp>
        <p:nvSpPr>
          <p:cNvPr id="64" name="Text 62"/>
          <p:cNvSpPr/>
          <p:nvPr/>
        </p:nvSpPr>
        <p:spPr>
          <a:xfrm>
            <a:off x="6512185" y="4510690"/>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Coping Mechanisms:</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Yang sudah terbukti work</a:t>
            </a:r>
            <a:endParaRPr lang="en-US" sz="1600" dirty="0"/>
          </a:p>
        </p:txBody>
      </p:sp>
      <p:sp>
        <p:nvSpPr>
          <p:cNvPr id="65" name="Shape 63"/>
          <p:cNvSpPr/>
          <p:nvPr/>
        </p:nvSpPr>
        <p:spPr>
          <a:xfrm>
            <a:off x="6306207" y="4804103"/>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FF8904"/>
          </a:solidFill>
          <a:ln/>
        </p:spPr>
      </p:sp>
      <p:sp>
        <p:nvSpPr>
          <p:cNvPr id="66" name="Text 64"/>
          <p:cNvSpPr/>
          <p:nvPr/>
        </p:nvSpPr>
        <p:spPr>
          <a:xfrm>
            <a:off x="6512185" y="4773448"/>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Clarity About "Enough":</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Apa yang benar-benar dibutuhkan untuk survive</a:t>
            </a:r>
            <a:endParaRPr lang="en-US" sz="1600" dirty="0"/>
          </a:p>
        </p:txBody>
      </p:sp>
      <p:sp>
        <p:nvSpPr>
          <p:cNvPr id="67" name="Shape 65"/>
          <p:cNvSpPr/>
          <p:nvPr/>
        </p:nvSpPr>
        <p:spPr>
          <a:xfrm>
            <a:off x="6306207" y="5066862"/>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FF8904"/>
          </a:solidFill>
          <a:ln/>
        </p:spPr>
      </p:sp>
      <p:sp>
        <p:nvSpPr>
          <p:cNvPr id="68" name="Text 66"/>
          <p:cNvSpPr/>
          <p:nvPr/>
        </p:nvSpPr>
        <p:spPr>
          <a:xfrm>
            <a:off x="6512185" y="5036207"/>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Stress Management:</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Regular practices (exercise, meditation, therapy)</a:t>
            </a:r>
            <a:endParaRPr lang="en-US" sz="1600" dirty="0"/>
          </a:p>
        </p:txBody>
      </p:sp>
      <p:sp>
        <p:nvSpPr>
          <p:cNvPr id="69" name="Shape 67"/>
          <p:cNvSpPr/>
          <p:nvPr/>
        </p:nvSpPr>
        <p:spPr>
          <a:xfrm>
            <a:off x="6306207" y="5329621"/>
            <a:ext cx="140138" cy="140138"/>
          </a:xfrm>
          <a:custGeom>
            <a:avLst/>
            <a:gdLst/>
            <a:ahLst/>
            <a:cxnLst/>
            <a:rect l="l" t="t" r="r" b="b"/>
            <a:pathLst>
              <a:path w="140138" h="140138">
                <a:moveTo>
                  <a:pt x="70069" y="140138"/>
                </a:moveTo>
                <a:cubicBezTo>
                  <a:pt x="108741" y="140138"/>
                  <a:pt x="140138" y="108741"/>
                  <a:pt x="140138" y="70069"/>
                </a:cubicBezTo>
                <a:cubicBezTo>
                  <a:pt x="140138" y="31397"/>
                  <a:pt x="108741" y="0"/>
                  <a:pt x="70069" y="0"/>
                </a:cubicBezTo>
                <a:cubicBezTo>
                  <a:pt x="31397" y="0"/>
                  <a:pt x="0" y="31397"/>
                  <a:pt x="0" y="70069"/>
                </a:cubicBezTo>
                <a:cubicBezTo>
                  <a:pt x="0" y="108741"/>
                  <a:pt x="31397" y="140138"/>
                  <a:pt x="70069" y="140138"/>
                </a:cubicBezTo>
                <a:close/>
                <a:moveTo>
                  <a:pt x="93170" y="58217"/>
                </a:moveTo>
                <a:lnTo>
                  <a:pt x="71273" y="93252"/>
                </a:lnTo>
                <a:cubicBezTo>
                  <a:pt x="70124" y="95086"/>
                  <a:pt x="68153" y="96235"/>
                  <a:pt x="65991" y="96345"/>
                </a:cubicBezTo>
                <a:cubicBezTo>
                  <a:pt x="63828" y="96454"/>
                  <a:pt x="61748" y="95469"/>
                  <a:pt x="60462" y="93717"/>
                </a:cubicBezTo>
                <a:lnTo>
                  <a:pt x="47324" y="76200"/>
                </a:lnTo>
                <a:cubicBezTo>
                  <a:pt x="45134" y="73299"/>
                  <a:pt x="45736" y="69193"/>
                  <a:pt x="48638" y="67003"/>
                </a:cubicBezTo>
                <a:cubicBezTo>
                  <a:pt x="51539" y="64814"/>
                  <a:pt x="55645" y="65416"/>
                  <a:pt x="57834" y="68317"/>
                </a:cubicBezTo>
                <a:lnTo>
                  <a:pt x="65224" y="78171"/>
                </a:lnTo>
                <a:lnTo>
                  <a:pt x="82030" y="51265"/>
                </a:lnTo>
                <a:cubicBezTo>
                  <a:pt x="83946" y="48200"/>
                  <a:pt x="87997" y="47242"/>
                  <a:pt x="91090" y="49185"/>
                </a:cubicBezTo>
                <a:cubicBezTo>
                  <a:pt x="94183" y="51128"/>
                  <a:pt x="95113" y="55152"/>
                  <a:pt x="93170" y="58245"/>
                </a:cubicBezTo>
                <a:close/>
              </a:path>
            </a:pathLst>
          </a:custGeom>
          <a:solidFill>
            <a:srgbClr val="FF8904"/>
          </a:solidFill>
          <a:ln/>
        </p:spPr>
      </p:sp>
      <p:sp>
        <p:nvSpPr>
          <p:cNvPr id="70" name="Text 68"/>
          <p:cNvSpPr/>
          <p:nvPr/>
        </p:nvSpPr>
        <p:spPr>
          <a:xfrm>
            <a:off x="6512185" y="5298966"/>
            <a:ext cx="5294435" cy="210207"/>
          </a:xfrm>
          <a:prstGeom prst="rect">
            <a:avLst/>
          </a:prstGeom>
          <a:noFill/>
          <a:ln/>
        </p:spPr>
        <p:txBody>
          <a:bodyPr wrap="square" lIns="0" tIns="0" rIns="0" bIns="0" rtlCol="0" anchor="ctr"/>
          <a:lstStyle/>
          <a:p>
            <a:pPr>
              <a:lnSpc>
                <a:spcPct val="130000"/>
              </a:lnSpc>
            </a:pPr>
            <a:r>
              <a:rPr lang="en-US" sz="1103" b="1" dirty="0">
                <a:solidFill>
                  <a:srgbClr val="E8E4DC">
                    <a:alpha val="90000"/>
                  </a:srgbClr>
                </a:solidFill>
                <a:latin typeface="Quattrocento Sans" pitchFamily="34" charset="0"/>
                <a:ea typeface="Quattrocento Sans" pitchFamily="34" charset="-122"/>
                <a:cs typeface="Quattrocento Sans" pitchFamily="34" charset="-120"/>
              </a:rPr>
              <a:t>Perspective:</a:t>
            </a:r>
            <a:pPr>
              <a:lnSpc>
                <a:spcPct val="130000"/>
              </a:lnSpc>
            </a:pPr>
            <a:r>
              <a:rPr lang="en-US" sz="1103" dirty="0">
                <a:solidFill>
                  <a:srgbClr val="E8E4DC">
                    <a:alpha val="90000"/>
                  </a:srgbClr>
                </a:solidFill>
                <a:latin typeface="Quattrocento Sans" pitchFamily="34" charset="0"/>
                <a:ea typeface="Quattrocento Sans" pitchFamily="34" charset="-122"/>
                <a:cs typeface="Quattrocento Sans" pitchFamily="34" charset="-120"/>
              </a:rPr>
              <a:t> Historical context — crisis adalah temporary</a:t>
            </a:r>
            <a:endParaRPr lang="en-US" sz="1600" dirty="0"/>
          </a:p>
        </p:txBody>
      </p:sp>
      <p:sp>
        <p:nvSpPr>
          <p:cNvPr id="71" name="Shape 69"/>
          <p:cNvSpPr/>
          <p:nvPr/>
        </p:nvSpPr>
        <p:spPr>
          <a:xfrm>
            <a:off x="354724" y="5688724"/>
            <a:ext cx="11482552" cy="954690"/>
          </a:xfrm>
          <a:custGeom>
            <a:avLst/>
            <a:gdLst/>
            <a:ahLst/>
            <a:cxnLst/>
            <a:rect l="l" t="t" r="r" b="b"/>
            <a:pathLst>
              <a:path w="11482552" h="954690">
                <a:moveTo>
                  <a:pt x="105102" y="0"/>
                </a:moveTo>
                <a:lnTo>
                  <a:pt x="11377450" y="0"/>
                </a:lnTo>
                <a:cubicBezTo>
                  <a:pt x="11435496" y="0"/>
                  <a:pt x="11482552" y="47056"/>
                  <a:pt x="11482552" y="105102"/>
                </a:cubicBezTo>
                <a:lnTo>
                  <a:pt x="11482552" y="849588"/>
                </a:lnTo>
                <a:cubicBezTo>
                  <a:pt x="11482552" y="907634"/>
                  <a:pt x="11435496" y="954690"/>
                  <a:pt x="11377450" y="954690"/>
                </a:cubicBezTo>
                <a:lnTo>
                  <a:pt x="105102" y="954690"/>
                </a:lnTo>
                <a:cubicBezTo>
                  <a:pt x="47056" y="954690"/>
                  <a:pt x="0" y="907634"/>
                  <a:pt x="0" y="849588"/>
                </a:cubicBezTo>
                <a:lnTo>
                  <a:pt x="0" y="105102"/>
                </a:lnTo>
                <a:cubicBezTo>
                  <a:pt x="0" y="47095"/>
                  <a:pt x="47095" y="0"/>
                  <a:pt x="105102" y="0"/>
                </a:cubicBezTo>
                <a:close/>
              </a:path>
            </a:pathLst>
          </a:custGeom>
          <a:solidFill>
            <a:srgbClr val="3D5A73">
              <a:alpha val="20000"/>
            </a:srgbClr>
          </a:solidFill>
          <a:ln w="12700">
            <a:solidFill>
              <a:srgbClr val="3D5A73">
                <a:alpha val="40000"/>
              </a:srgbClr>
            </a:solidFill>
            <a:prstDash val="solid"/>
          </a:ln>
        </p:spPr>
      </p:sp>
      <p:sp>
        <p:nvSpPr>
          <p:cNvPr id="72" name="Shape 70"/>
          <p:cNvSpPr/>
          <p:nvPr/>
        </p:nvSpPr>
        <p:spPr>
          <a:xfrm>
            <a:off x="464207" y="5798207"/>
            <a:ext cx="420414" cy="420414"/>
          </a:xfrm>
          <a:custGeom>
            <a:avLst/>
            <a:gdLst/>
            <a:ahLst/>
            <a:cxnLst/>
            <a:rect l="l" t="t" r="r" b="b"/>
            <a:pathLst>
              <a:path w="420414" h="420414">
                <a:moveTo>
                  <a:pt x="210207" y="0"/>
                </a:moveTo>
                <a:lnTo>
                  <a:pt x="210207" y="0"/>
                </a:lnTo>
                <a:cubicBezTo>
                  <a:pt x="326223" y="0"/>
                  <a:pt x="420414" y="94191"/>
                  <a:pt x="420414" y="210207"/>
                </a:cubicBezTo>
                <a:lnTo>
                  <a:pt x="420414" y="210207"/>
                </a:lnTo>
                <a:cubicBezTo>
                  <a:pt x="420414" y="326223"/>
                  <a:pt x="326223" y="420414"/>
                  <a:pt x="210207" y="420414"/>
                </a:cubicBezTo>
                <a:lnTo>
                  <a:pt x="210207" y="420414"/>
                </a:lnTo>
                <a:cubicBezTo>
                  <a:pt x="94191" y="420414"/>
                  <a:pt x="0" y="326223"/>
                  <a:pt x="0" y="210207"/>
                </a:cubicBezTo>
                <a:lnTo>
                  <a:pt x="0" y="210207"/>
                </a:lnTo>
                <a:cubicBezTo>
                  <a:pt x="0" y="94191"/>
                  <a:pt x="94191" y="0"/>
                  <a:pt x="210207" y="0"/>
                </a:cubicBezTo>
                <a:close/>
              </a:path>
            </a:pathLst>
          </a:custGeom>
          <a:solidFill>
            <a:srgbClr val="C9A86A">
              <a:alpha val="20000"/>
            </a:srgbClr>
          </a:solidFill>
          <a:ln/>
        </p:spPr>
      </p:sp>
      <p:sp>
        <p:nvSpPr>
          <p:cNvPr id="73" name="Shape 71"/>
          <p:cNvSpPr/>
          <p:nvPr/>
        </p:nvSpPr>
        <p:spPr>
          <a:xfrm>
            <a:off x="586828" y="5920828"/>
            <a:ext cx="175172" cy="175172"/>
          </a:xfrm>
          <a:custGeom>
            <a:avLst/>
            <a:gdLst/>
            <a:ahLst/>
            <a:cxnLst/>
            <a:rect l="l" t="t" r="r" b="b"/>
            <a:pathLst>
              <a:path w="175172" h="175172">
                <a:moveTo>
                  <a:pt x="79546" y="1779"/>
                </a:moveTo>
                <a:cubicBezTo>
                  <a:pt x="84644" y="-582"/>
                  <a:pt x="90529" y="-582"/>
                  <a:pt x="95626" y="1779"/>
                </a:cubicBezTo>
                <a:lnTo>
                  <a:pt x="170417" y="36335"/>
                </a:lnTo>
                <a:cubicBezTo>
                  <a:pt x="173325" y="37669"/>
                  <a:pt x="175172" y="40577"/>
                  <a:pt x="175172" y="43793"/>
                </a:cubicBezTo>
                <a:cubicBezTo>
                  <a:pt x="175172" y="47009"/>
                  <a:pt x="173325" y="49917"/>
                  <a:pt x="170417" y="51252"/>
                </a:cubicBezTo>
                <a:lnTo>
                  <a:pt x="95626" y="85807"/>
                </a:lnTo>
                <a:cubicBezTo>
                  <a:pt x="90529" y="88168"/>
                  <a:pt x="84644" y="88168"/>
                  <a:pt x="79546" y="85807"/>
                </a:cubicBezTo>
                <a:lnTo>
                  <a:pt x="4756" y="51252"/>
                </a:lnTo>
                <a:cubicBezTo>
                  <a:pt x="1848" y="49883"/>
                  <a:pt x="0" y="46975"/>
                  <a:pt x="0" y="43793"/>
                </a:cubicBezTo>
                <a:cubicBezTo>
                  <a:pt x="0" y="40611"/>
                  <a:pt x="1848" y="37669"/>
                  <a:pt x="4756" y="36335"/>
                </a:cubicBezTo>
                <a:lnTo>
                  <a:pt x="79546" y="1779"/>
                </a:lnTo>
                <a:close/>
                <a:moveTo>
                  <a:pt x="16457" y="74722"/>
                </a:moveTo>
                <a:lnTo>
                  <a:pt x="72669" y="100690"/>
                </a:lnTo>
                <a:cubicBezTo>
                  <a:pt x="82146" y="105069"/>
                  <a:pt x="93060" y="105069"/>
                  <a:pt x="102537" y="100690"/>
                </a:cubicBezTo>
                <a:lnTo>
                  <a:pt x="158750" y="74722"/>
                </a:lnTo>
                <a:lnTo>
                  <a:pt x="170417" y="80128"/>
                </a:lnTo>
                <a:cubicBezTo>
                  <a:pt x="173325" y="81462"/>
                  <a:pt x="175172" y="84370"/>
                  <a:pt x="175172" y="87586"/>
                </a:cubicBezTo>
                <a:cubicBezTo>
                  <a:pt x="175172" y="90802"/>
                  <a:pt x="173325" y="93710"/>
                  <a:pt x="170417" y="95045"/>
                </a:cubicBezTo>
                <a:lnTo>
                  <a:pt x="95626" y="129600"/>
                </a:lnTo>
                <a:cubicBezTo>
                  <a:pt x="90529" y="131961"/>
                  <a:pt x="84644" y="131961"/>
                  <a:pt x="79546" y="129600"/>
                </a:cubicBezTo>
                <a:lnTo>
                  <a:pt x="4756" y="95045"/>
                </a:lnTo>
                <a:cubicBezTo>
                  <a:pt x="1848" y="93676"/>
                  <a:pt x="0" y="90768"/>
                  <a:pt x="0" y="87586"/>
                </a:cubicBezTo>
                <a:cubicBezTo>
                  <a:pt x="0" y="84404"/>
                  <a:pt x="1848" y="81462"/>
                  <a:pt x="4756" y="80128"/>
                </a:cubicBezTo>
                <a:lnTo>
                  <a:pt x="16422" y="74722"/>
                </a:lnTo>
                <a:close/>
                <a:moveTo>
                  <a:pt x="4756" y="123921"/>
                </a:moveTo>
                <a:lnTo>
                  <a:pt x="16422" y="118515"/>
                </a:lnTo>
                <a:lnTo>
                  <a:pt x="72635" y="144483"/>
                </a:lnTo>
                <a:cubicBezTo>
                  <a:pt x="82112" y="148862"/>
                  <a:pt x="93026" y="148862"/>
                  <a:pt x="102503" y="144483"/>
                </a:cubicBezTo>
                <a:lnTo>
                  <a:pt x="158716" y="118515"/>
                </a:lnTo>
                <a:lnTo>
                  <a:pt x="170383" y="123921"/>
                </a:lnTo>
                <a:cubicBezTo>
                  <a:pt x="173291" y="125255"/>
                  <a:pt x="175138" y="128163"/>
                  <a:pt x="175138" y="131379"/>
                </a:cubicBezTo>
                <a:cubicBezTo>
                  <a:pt x="175138" y="134595"/>
                  <a:pt x="173291" y="137504"/>
                  <a:pt x="170383" y="138838"/>
                </a:cubicBezTo>
                <a:lnTo>
                  <a:pt x="95592" y="173393"/>
                </a:lnTo>
                <a:cubicBezTo>
                  <a:pt x="90494" y="175754"/>
                  <a:pt x="84610" y="175754"/>
                  <a:pt x="79512" y="173393"/>
                </a:cubicBezTo>
                <a:lnTo>
                  <a:pt x="4756" y="138838"/>
                </a:lnTo>
                <a:cubicBezTo>
                  <a:pt x="1848" y="137469"/>
                  <a:pt x="0" y="134561"/>
                  <a:pt x="0" y="131379"/>
                </a:cubicBezTo>
                <a:cubicBezTo>
                  <a:pt x="0" y="128197"/>
                  <a:pt x="1848" y="125255"/>
                  <a:pt x="4756" y="123921"/>
                </a:cubicBezTo>
                <a:close/>
              </a:path>
            </a:pathLst>
          </a:custGeom>
          <a:solidFill>
            <a:srgbClr val="C9A86A"/>
          </a:solidFill>
          <a:ln/>
        </p:spPr>
      </p:sp>
      <p:sp>
        <p:nvSpPr>
          <p:cNvPr id="74" name="Text 72"/>
          <p:cNvSpPr/>
          <p:nvPr/>
        </p:nvSpPr>
        <p:spPr>
          <a:xfrm>
            <a:off x="1024759" y="5798207"/>
            <a:ext cx="10790621" cy="245241"/>
          </a:xfrm>
          <a:prstGeom prst="rect">
            <a:avLst/>
          </a:prstGeom>
          <a:noFill/>
          <a:ln/>
        </p:spPr>
        <p:txBody>
          <a:bodyPr wrap="square" lIns="0" tIns="0" rIns="0" bIns="0" rtlCol="0" anchor="ctr"/>
          <a:lstStyle/>
          <a:p>
            <a:pPr>
              <a:lnSpc>
                <a:spcPct val="120000"/>
              </a:lnSpc>
            </a:pPr>
            <a:r>
              <a:rPr lang="en-US" sz="1379" b="1" dirty="0">
                <a:solidFill>
                  <a:srgbClr val="E8E4DC"/>
                </a:solidFill>
                <a:latin typeface="Hedvig Letters Sans" pitchFamily="34" charset="0"/>
                <a:ea typeface="Hedvig Letters Sans" pitchFamily="34" charset="-122"/>
                <a:cs typeface="Hedvig Letters Sans" pitchFamily="34" charset="-120"/>
              </a:rPr>
              <a:t>The Layered Defense Principle</a:t>
            </a:r>
            <a:endParaRPr lang="en-US" sz="1600" dirty="0"/>
          </a:p>
        </p:txBody>
      </p:sp>
      <p:sp>
        <p:nvSpPr>
          <p:cNvPr id="75" name="Text 73"/>
          <p:cNvSpPr/>
          <p:nvPr/>
        </p:nvSpPr>
        <p:spPr>
          <a:xfrm>
            <a:off x="1024759" y="6078483"/>
            <a:ext cx="10773103" cy="455448"/>
          </a:xfrm>
          <a:prstGeom prst="rect">
            <a:avLst/>
          </a:prstGeom>
          <a:noFill/>
          <a:ln/>
        </p:spPr>
        <p:txBody>
          <a:bodyPr wrap="square" lIns="0" tIns="0" rIns="0" bIns="0" rtlCol="0" anchor="ctr"/>
          <a:lstStyle/>
          <a:p>
            <a:pPr>
              <a:lnSpc>
                <a:spcPct val="140000"/>
              </a:lnSpc>
            </a:pPr>
            <a:r>
              <a:rPr lang="en-US" sz="1103" dirty="0">
                <a:solidFill>
                  <a:srgbClr val="E8E4DC">
                    <a:alpha val="80000"/>
                  </a:srgbClr>
                </a:solidFill>
                <a:latin typeface="Quattrocento Sans" pitchFamily="34" charset="0"/>
                <a:ea typeface="Quattrocento Sans" pitchFamily="34" charset="-122"/>
                <a:cs typeface="Quattrocento Sans" pitchFamily="34" charset="-120"/>
              </a:rPr>
              <a:t>Setiap layer adalah </a:t>
            </a:r>
            <a:pPr>
              <a:lnSpc>
                <a:spcPct val="140000"/>
              </a:lnSpc>
            </a:pPr>
            <a:r>
              <a:rPr lang="en-US" sz="1103"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backup untuk layer di atasnya </a:t>
            </a:r>
            <a:pPr>
              <a:lnSpc>
                <a:spcPct val="140000"/>
              </a:lnSpc>
            </a:pPr>
            <a:r>
              <a:rPr lang="en-US" sz="1103" dirty="0">
                <a:solidFill>
                  <a:srgbClr val="E8E4DC">
                    <a:alpha val="80000"/>
                  </a:srgbClr>
                </a:solidFill>
                <a:latin typeface="Quattrocento Sans" pitchFamily="34" charset="0"/>
                <a:ea typeface="Quattrocento Sans" pitchFamily="34" charset="-122"/>
                <a:cs typeface="Quattrocento Sans" pitchFamily="34" charset="-120"/>
              </a:rPr>
              <a:t>. Ketika financial safety net terkuras, career safety net bisa generate income baru. Ketika career terhambat, relational safety net bisa buka pintu. Dan psychological safety net memastikan kamu tidak collapse sebelum layer lain bisa diaktifkan.</a:t>
            </a:r>
            <a:endParaRPr lang="en-US" sz="1600" dirty="0"/>
          </a:p>
        </p:txBody>
      </p:sp>
    </p:spTree>
  </p:cSld>
  <p:clrMapOvr>
    <a:masterClrMapping/>
  </p:clrMapOvr>
  <p:transition>
    <p:fade/>
    <p:spd val="med"/>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61780" y="420570"/>
            <a:ext cx="506493" cy="506493"/>
          </a:xfrm>
          <a:custGeom>
            <a:avLst/>
            <a:gdLst/>
            <a:ahLst/>
            <a:cxnLst/>
            <a:rect l="l" t="t" r="r" b="b"/>
            <a:pathLst>
              <a:path w="506493" h="506493">
                <a:moveTo>
                  <a:pt x="253246" y="0"/>
                </a:moveTo>
                <a:lnTo>
                  <a:pt x="253246" y="0"/>
                </a:lnTo>
                <a:cubicBezTo>
                  <a:pt x="393017" y="0"/>
                  <a:pt x="506493" y="113476"/>
                  <a:pt x="506493" y="253246"/>
                </a:cubicBezTo>
                <a:lnTo>
                  <a:pt x="506493" y="253246"/>
                </a:lnTo>
                <a:cubicBezTo>
                  <a:pt x="506493" y="393017"/>
                  <a:pt x="393017" y="506493"/>
                  <a:pt x="253246" y="506493"/>
                </a:cubicBezTo>
                <a:lnTo>
                  <a:pt x="253246" y="506493"/>
                </a:lnTo>
                <a:cubicBezTo>
                  <a:pt x="113476" y="506493"/>
                  <a:pt x="0" y="393017"/>
                  <a:pt x="0" y="253246"/>
                </a:cubicBezTo>
                <a:lnTo>
                  <a:pt x="0" y="253246"/>
                </a:lnTo>
                <a:cubicBezTo>
                  <a:pt x="0" y="113476"/>
                  <a:pt x="113476" y="0"/>
                  <a:pt x="253246" y="0"/>
                </a:cubicBezTo>
                <a:close/>
              </a:path>
            </a:pathLst>
          </a:custGeom>
          <a:solidFill>
            <a:srgbClr val="C9A86A">
              <a:alpha val="20000"/>
            </a:srgbClr>
          </a:solidFill>
          <a:ln/>
        </p:spPr>
      </p:sp>
      <p:sp>
        <p:nvSpPr>
          <p:cNvPr id="3" name="Text 1"/>
          <p:cNvSpPr/>
          <p:nvPr/>
        </p:nvSpPr>
        <p:spPr>
          <a:xfrm>
            <a:off x="505927" y="529104"/>
            <a:ext cx="325602" cy="289424"/>
          </a:xfrm>
          <a:prstGeom prst="rect">
            <a:avLst/>
          </a:prstGeom>
          <a:noFill/>
          <a:ln/>
        </p:spPr>
        <p:txBody>
          <a:bodyPr wrap="square" lIns="0" tIns="0" rIns="0" bIns="0" rtlCol="0" anchor="ctr"/>
          <a:lstStyle/>
          <a:p>
            <a:pPr>
              <a:lnSpc>
                <a:spcPct val="110000"/>
              </a:lnSpc>
            </a:pPr>
            <a:r>
              <a:rPr lang="en-US" sz="1709" b="1" dirty="0">
                <a:solidFill>
                  <a:srgbClr val="C9A86A"/>
                </a:solidFill>
                <a:latin typeface="Hedvig Letters Sans" pitchFamily="34" charset="0"/>
                <a:ea typeface="Hedvig Letters Sans" pitchFamily="34" charset="-122"/>
                <a:cs typeface="Hedvig Letters Sans" pitchFamily="34" charset="-120"/>
              </a:rPr>
              <a:t>10</a:t>
            </a:r>
            <a:endParaRPr lang="en-US" sz="1600" dirty="0"/>
          </a:p>
        </p:txBody>
      </p:sp>
      <p:sp>
        <p:nvSpPr>
          <p:cNvPr id="4" name="Text 2"/>
          <p:cNvSpPr/>
          <p:nvPr/>
        </p:nvSpPr>
        <p:spPr>
          <a:xfrm>
            <a:off x="1012985" y="361780"/>
            <a:ext cx="7932036" cy="217068"/>
          </a:xfrm>
          <a:prstGeom prst="rect">
            <a:avLst/>
          </a:prstGeom>
          <a:noFill/>
          <a:ln/>
        </p:spPr>
        <p:txBody>
          <a:bodyPr wrap="square" lIns="0" tIns="0" rIns="0" bIns="0" rtlCol="0" anchor="ctr"/>
          <a:lstStyle/>
          <a:p>
            <a:pPr>
              <a:lnSpc>
                <a:spcPct val="130000"/>
              </a:lnSpc>
            </a:pPr>
            <a:r>
              <a:rPr lang="en-US" sz="1139" b="1" spc="57" kern="0" dirty="0">
                <a:solidFill>
                  <a:srgbClr val="C9A86A"/>
                </a:solidFill>
                <a:latin typeface="Liter" pitchFamily="34" charset="0"/>
                <a:ea typeface="Liter" pitchFamily="34" charset="-122"/>
                <a:cs typeface="Liter" pitchFamily="34" charset="-120"/>
              </a:rPr>
              <a:t>IMMEDIATE RESPONSE</a:t>
            </a:r>
            <a:endParaRPr lang="en-US" sz="1600" dirty="0"/>
          </a:p>
        </p:txBody>
      </p:sp>
      <p:sp>
        <p:nvSpPr>
          <p:cNvPr id="5" name="Text 3"/>
          <p:cNvSpPr/>
          <p:nvPr/>
        </p:nvSpPr>
        <p:spPr>
          <a:xfrm>
            <a:off x="1012985" y="578849"/>
            <a:ext cx="8022481" cy="407003"/>
          </a:xfrm>
          <a:prstGeom prst="rect">
            <a:avLst/>
          </a:prstGeom>
          <a:noFill/>
          <a:ln/>
        </p:spPr>
        <p:txBody>
          <a:bodyPr wrap="square" lIns="0" tIns="0" rIns="0" bIns="0" rtlCol="0" anchor="ctr"/>
          <a:lstStyle/>
          <a:p>
            <a:pPr>
              <a:lnSpc>
                <a:spcPct val="100000"/>
              </a:lnSpc>
            </a:pPr>
            <a:r>
              <a:rPr lang="en-US" sz="2564" b="1" dirty="0">
                <a:solidFill>
                  <a:srgbClr val="E8E4DC"/>
                </a:solidFill>
                <a:latin typeface="Hedvig Letters Sans" pitchFamily="34" charset="0"/>
                <a:ea typeface="Hedvig Letters Sans" pitchFamily="34" charset="-122"/>
                <a:cs typeface="Hedvig Letters Sans" pitchFamily="34" charset="-120"/>
              </a:rPr>
              <a:t>When It Hits — What Do You Do in the </a:t>
            </a:r>
            <a:pPr>
              <a:lnSpc>
                <a:spcPct val="100000"/>
              </a:lnSpc>
            </a:pPr>
            <a:r>
              <a:rPr lang="en-US" sz="2564" b="1" dirty="0">
                <a:solidFill>
                  <a:srgbClr val="C9A86A"/>
                </a:solidFill>
                <a:latin typeface="Hedvig Letters Sans" pitchFamily="34" charset="0"/>
                <a:ea typeface="Hedvig Letters Sans" pitchFamily="34" charset="-122"/>
                <a:cs typeface="Hedvig Letters Sans" pitchFamily="34" charset="-120"/>
              </a:rPr>
              <a:t>First 72 Hours?</a:t>
            </a:r>
            <a:endParaRPr lang="en-US" sz="1600" dirty="0"/>
          </a:p>
        </p:txBody>
      </p:sp>
      <p:sp>
        <p:nvSpPr>
          <p:cNvPr id="6" name="Text 4"/>
          <p:cNvSpPr/>
          <p:nvPr/>
        </p:nvSpPr>
        <p:spPr>
          <a:xfrm>
            <a:off x="361780" y="1058208"/>
            <a:ext cx="8185282" cy="253246"/>
          </a:xfrm>
          <a:prstGeom prst="rect">
            <a:avLst/>
          </a:prstGeom>
          <a:noFill/>
          <a:ln/>
        </p:spPr>
        <p:txBody>
          <a:bodyPr wrap="square" lIns="0" tIns="0" rIns="0" bIns="0" rtlCol="0" anchor="ctr"/>
          <a:lstStyle/>
          <a:p>
            <a:pPr>
              <a:lnSpc>
                <a:spcPct val="130000"/>
              </a:lnSpc>
            </a:pPr>
            <a:r>
              <a:rPr lang="en-US" sz="1282" dirty="0">
                <a:solidFill>
                  <a:srgbClr val="E8E4DC">
                    <a:alpha val="70000"/>
                  </a:srgbClr>
                </a:solidFill>
                <a:latin typeface="Quattrocento Sans" pitchFamily="34" charset="0"/>
                <a:ea typeface="Quattrocento Sans" pitchFamily="34" charset="-122"/>
                <a:cs typeface="Quattrocento Sans" pitchFamily="34" charset="-120"/>
              </a:rPr>
              <a:t>Playbook konkret untuk 72 jam pertama setelah worst case terjadi. Struktur dan clarity di saat chaos.</a:t>
            </a:r>
            <a:endParaRPr lang="en-US" sz="1600" dirty="0"/>
          </a:p>
        </p:txBody>
      </p:sp>
      <p:sp>
        <p:nvSpPr>
          <p:cNvPr id="7" name="Shape 5"/>
          <p:cNvSpPr/>
          <p:nvPr/>
        </p:nvSpPr>
        <p:spPr>
          <a:xfrm>
            <a:off x="370825" y="1429033"/>
            <a:ext cx="3735383" cy="4169519"/>
          </a:xfrm>
          <a:custGeom>
            <a:avLst/>
            <a:gdLst/>
            <a:ahLst/>
            <a:cxnLst/>
            <a:rect l="l" t="t" r="r" b="b"/>
            <a:pathLst>
              <a:path w="3735383" h="4169519">
                <a:moveTo>
                  <a:pt x="108550" y="0"/>
                </a:moveTo>
                <a:lnTo>
                  <a:pt x="3626833" y="0"/>
                </a:lnTo>
                <a:cubicBezTo>
                  <a:pt x="3686783" y="0"/>
                  <a:pt x="3735383" y="48600"/>
                  <a:pt x="3735383" y="108550"/>
                </a:cubicBezTo>
                <a:lnTo>
                  <a:pt x="3735383" y="4060969"/>
                </a:lnTo>
                <a:cubicBezTo>
                  <a:pt x="3735383" y="4120920"/>
                  <a:pt x="3686783" y="4169519"/>
                  <a:pt x="3626833" y="4169519"/>
                </a:cubicBezTo>
                <a:lnTo>
                  <a:pt x="108550" y="4169519"/>
                </a:lnTo>
                <a:cubicBezTo>
                  <a:pt x="48600" y="4169519"/>
                  <a:pt x="0" y="4120920"/>
                  <a:pt x="0" y="4060969"/>
                </a:cubicBezTo>
                <a:lnTo>
                  <a:pt x="0" y="108550"/>
                </a:lnTo>
                <a:cubicBezTo>
                  <a:pt x="0" y="48640"/>
                  <a:pt x="48640" y="0"/>
                  <a:pt x="108550" y="0"/>
                </a:cubicBezTo>
                <a:close/>
              </a:path>
            </a:pathLst>
          </a:custGeom>
          <a:gradFill rotWithShape="1" flip="none">
            <a:gsLst>
              <a:gs pos="0">
                <a:srgbClr val="FB2C36">
                  <a:alpha val="30000"/>
                </a:srgbClr>
              </a:gs>
              <a:gs pos="100000">
                <a:srgbClr val="FB2C36">
                  <a:alpha val="10000"/>
                </a:srgbClr>
              </a:gs>
            </a:gsLst>
            <a:lin ang="5400000" scaled="1"/>
          </a:gradFill>
          <a:ln w="25400">
            <a:solidFill>
              <a:srgbClr val="FB2C36"/>
            </a:solidFill>
            <a:prstDash val="solid"/>
          </a:ln>
        </p:spPr>
      </p:sp>
      <p:sp>
        <p:nvSpPr>
          <p:cNvPr id="8" name="Shape 6"/>
          <p:cNvSpPr/>
          <p:nvPr/>
        </p:nvSpPr>
        <p:spPr>
          <a:xfrm>
            <a:off x="488404" y="1546611"/>
            <a:ext cx="506493" cy="506493"/>
          </a:xfrm>
          <a:custGeom>
            <a:avLst/>
            <a:gdLst/>
            <a:ahLst/>
            <a:cxnLst/>
            <a:rect l="l" t="t" r="r" b="b"/>
            <a:pathLst>
              <a:path w="506493" h="506493">
                <a:moveTo>
                  <a:pt x="253246" y="0"/>
                </a:moveTo>
                <a:lnTo>
                  <a:pt x="253246" y="0"/>
                </a:lnTo>
                <a:cubicBezTo>
                  <a:pt x="393017" y="0"/>
                  <a:pt x="506493" y="113476"/>
                  <a:pt x="506493" y="253246"/>
                </a:cubicBezTo>
                <a:lnTo>
                  <a:pt x="506493" y="253246"/>
                </a:lnTo>
                <a:cubicBezTo>
                  <a:pt x="506493" y="393017"/>
                  <a:pt x="393017" y="506493"/>
                  <a:pt x="253246" y="506493"/>
                </a:cubicBezTo>
                <a:lnTo>
                  <a:pt x="253246" y="506493"/>
                </a:lnTo>
                <a:cubicBezTo>
                  <a:pt x="113476" y="506493"/>
                  <a:pt x="0" y="393017"/>
                  <a:pt x="0" y="253246"/>
                </a:cubicBezTo>
                <a:lnTo>
                  <a:pt x="0" y="253246"/>
                </a:lnTo>
                <a:cubicBezTo>
                  <a:pt x="0" y="113476"/>
                  <a:pt x="113476" y="0"/>
                  <a:pt x="253246" y="0"/>
                </a:cubicBezTo>
                <a:close/>
              </a:path>
            </a:pathLst>
          </a:custGeom>
          <a:solidFill>
            <a:srgbClr val="FB2C36"/>
          </a:solidFill>
          <a:ln/>
        </p:spPr>
      </p:sp>
      <p:sp>
        <p:nvSpPr>
          <p:cNvPr id="9" name="Text 7"/>
          <p:cNvSpPr/>
          <p:nvPr/>
        </p:nvSpPr>
        <p:spPr>
          <a:xfrm>
            <a:off x="542671" y="1655145"/>
            <a:ext cx="506493" cy="289424"/>
          </a:xfrm>
          <a:prstGeom prst="rect">
            <a:avLst/>
          </a:prstGeom>
          <a:noFill/>
          <a:ln/>
        </p:spPr>
        <p:txBody>
          <a:bodyPr wrap="square" lIns="0" tIns="0" rIns="0" bIns="0" rtlCol="0" anchor="ctr"/>
          <a:lstStyle/>
          <a:p>
            <a:pPr>
              <a:lnSpc>
                <a:spcPct val="110000"/>
              </a:lnSpc>
            </a:pPr>
            <a:r>
              <a:rPr lang="en-US" sz="1709" b="1" dirty="0">
                <a:solidFill>
                  <a:srgbClr val="1A1D21"/>
                </a:solidFill>
                <a:latin typeface="Hedvig Letters Sans" pitchFamily="34" charset="0"/>
                <a:ea typeface="Hedvig Letters Sans" pitchFamily="34" charset="-122"/>
                <a:cs typeface="Hedvig Letters Sans" pitchFamily="34" charset="-120"/>
              </a:rPr>
              <a:t>24H</a:t>
            </a:r>
            <a:endParaRPr lang="en-US" sz="1600" dirty="0"/>
          </a:p>
        </p:txBody>
      </p:sp>
      <p:sp>
        <p:nvSpPr>
          <p:cNvPr id="10" name="Text 8"/>
          <p:cNvSpPr/>
          <p:nvPr/>
        </p:nvSpPr>
        <p:spPr>
          <a:xfrm>
            <a:off x="1103430" y="1564700"/>
            <a:ext cx="1112475" cy="289424"/>
          </a:xfrm>
          <a:prstGeom prst="rect">
            <a:avLst/>
          </a:prstGeom>
          <a:noFill/>
          <a:ln/>
        </p:spPr>
        <p:txBody>
          <a:bodyPr wrap="square" lIns="0" tIns="0" rIns="0" bIns="0" rtlCol="0" anchor="ctr"/>
          <a:lstStyle/>
          <a:p>
            <a:pPr>
              <a:lnSpc>
                <a:spcPct val="110000"/>
              </a:lnSpc>
            </a:pPr>
            <a:r>
              <a:rPr lang="en-US" sz="1709" b="1" dirty="0">
                <a:solidFill>
                  <a:srgbClr val="E8E4DC"/>
                </a:solidFill>
                <a:latin typeface="Hedvig Letters Sans" pitchFamily="34" charset="0"/>
                <a:ea typeface="Hedvig Letters Sans" pitchFamily="34" charset="-122"/>
                <a:cs typeface="Hedvig Letters Sans" pitchFamily="34" charset="-120"/>
              </a:rPr>
              <a:t>STABILIZE</a:t>
            </a:r>
            <a:endParaRPr lang="en-US" sz="1600" dirty="0"/>
          </a:p>
        </p:txBody>
      </p:sp>
      <p:sp>
        <p:nvSpPr>
          <p:cNvPr id="11" name="Text 9"/>
          <p:cNvSpPr/>
          <p:nvPr/>
        </p:nvSpPr>
        <p:spPr>
          <a:xfrm>
            <a:off x="1103430" y="1854125"/>
            <a:ext cx="1067252" cy="180890"/>
          </a:xfrm>
          <a:prstGeom prst="rect">
            <a:avLst/>
          </a:prstGeom>
          <a:noFill/>
          <a:ln/>
        </p:spPr>
        <p:txBody>
          <a:bodyPr wrap="square" lIns="0" tIns="0" rIns="0" bIns="0" rtlCol="0" anchor="ctr"/>
          <a:lstStyle/>
          <a:p>
            <a:pPr>
              <a:lnSpc>
                <a:spcPct val="120000"/>
              </a:lnSpc>
            </a:pPr>
            <a:r>
              <a:rPr lang="en-US" sz="997" dirty="0">
                <a:solidFill>
                  <a:srgbClr val="FF6467"/>
                </a:solidFill>
                <a:latin typeface="Quattrocento Sans" pitchFamily="34" charset="0"/>
                <a:ea typeface="Quattrocento Sans" pitchFamily="34" charset="-122"/>
                <a:cs typeface="Quattrocento Sans" pitchFamily="34" charset="-120"/>
              </a:rPr>
              <a:t>Hour 0-24</a:t>
            </a:r>
            <a:endParaRPr lang="en-US" sz="1600" dirty="0"/>
          </a:p>
        </p:txBody>
      </p:sp>
      <p:sp>
        <p:nvSpPr>
          <p:cNvPr id="12" name="Shape 10"/>
          <p:cNvSpPr/>
          <p:nvPr/>
        </p:nvSpPr>
        <p:spPr>
          <a:xfrm>
            <a:off x="497448" y="2125460"/>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13" name="Shape 11"/>
          <p:cNvSpPr/>
          <p:nvPr/>
        </p:nvSpPr>
        <p:spPr>
          <a:xfrm>
            <a:off x="497448" y="2125460"/>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FB2C36"/>
          </a:solidFill>
          <a:ln/>
        </p:spPr>
      </p:sp>
      <p:sp>
        <p:nvSpPr>
          <p:cNvPr id="14" name="Shape 12"/>
          <p:cNvSpPr/>
          <p:nvPr/>
        </p:nvSpPr>
        <p:spPr>
          <a:xfrm>
            <a:off x="596938" y="2229472"/>
            <a:ext cx="144712" cy="144712"/>
          </a:xfrm>
          <a:custGeom>
            <a:avLst/>
            <a:gdLst/>
            <a:ahLst/>
            <a:cxnLst/>
            <a:rect l="l" t="t" r="r" b="b"/>
            <a:pathLst>
              <a:path w="144712" h="144712">
                <a:moveTo>
                  <a:pt x="72356" y="144712"/>
                </a:moveTo>
                <a:cubicBezTo>
                  <a:pt x="112290" y="144712"/>
                  <a:pt x="144712" y="112290"/>
                  <a:pt x="144712" y="72356"/>
                </a:cubicBezTo>
                <a:cubicBezTo>
                  <a:pt x="144712" y="32422"/>
                  <a:pt x="112290" y="0"/>
                  <a:pt x="72356" y="0"/>
                </a:cubicBezTo>
                <a:cubicBezTo>
                  <a:pt x="32422" y="0"/>
                  <a:pt x="0" y="32422"/>
                  <a:pt x="0" y="72356"/>
                </a:cubicBezTo>
                <a:cubicBezTo>
                  <a:pt x="0" y="112290"/>
                  <a:pt x="32422" y="144712"/>
                  <a:pt x="72356" y="144712"/>
                </a:cubicBezTo>
                <a:close/>
                <a:moveTo>
                  <a:pt x="63312" y="54267"/>
                </a:moveTo>
                <a:lnTo>
                  <a:pt x="63312" y="90445"/>
                </a:lnTo>
                <a:cubicBezTo>
                  <a:pt x="63312" y="95448"/>
                  <a:pt x="59270" y="99490"/>
                  <a:pt x="54267" y="99490"/>
                </a:cubicBezTo>
                <a:cubicBezTo>
                  <a:pt x="49264" y="99490"/>
                  <a:pt x="45223" y="95448"/>
                  <a:pt x="45223" y="90445"/>
                </a:cubicBezTo>
                <a:lnTo>
                  <a:pt x="45223" y="54267"/>
                </a:lnTo>
                <a:cubicBezTo>
                  <a:pt x="45223" y="49264"/>
                  <a:pt x="49264" y="45223"/>
                  <a:pt x="54267" y="45223"/>
                </a:cubicBezTo>
                <a:cubicBezTo>
                  <a:pt x="59270" y="45223"/>
                  <a:pt x="63312" y="49264"/>
                  <a:pt x="63312" y="54267"/>
                </a:cubicBezTo>
                <a:close/>
                <a:moveTo>
                  <a:pt x="99490" y="54267"/>
                </a:moveTo>
                <a:lnTo>
                  <a:pt x="99490" y="90445"/>
                </a:lnTo>
                <a:cubicBezTo>
                  <a:pt x="99490" y="95448"/>
                  <a:pt x="95448" y="99490"/>
                  <a:pt x="90445" y="99490"/>
                </a:cubicBezTo>
                <a:cubicBezTo>
                  <a:pt x="85442" y="99490"/>
                  <a:pt x="81401" y="95448"/>
                  <a:pt x="81401" y="90445"/>
                </a:cubicBezTo>
                <a:lnTo>
                  <a:pt x="81401" y="54267"/>
                </a:lnTo>
                <a:cubicBezTo>
                  <a:pt x="81401" y="49264"/>
                  <a:pt x="85442" y="45223"/>
                  <a:pt x="90445" y="45223"/>
                </a:cubicBezTo>
                <a:cubicBezTo>
                  <a:pt x="95448" y="45223"/>
                  <a:pt x="99490" y="49264"/>
                  <a:pt x="99490" y="54267"/>
                </a:cubicBezTo>
                <a:close/>
              </a:path>
            </a:pathLst>
          </a:custGeom>
          <a:solidFill>
            <a:srgbClr val="FF6467"/>
          </a:solidFill>
          <a:ln/>
        </p:spPr>
      </p:sp>
      <p:sp>
        <p:nvSpPr>
          <p:cNvPr id="15" name="Text 13"/>
          <p:cNvSpPr/>
          <p:nvPr/>
        </p:nvSpPr>
        <p:spPr>
          <a:xfrm>
            <a:off x="811268" y="2197816"/>
            <a:ext cx="3177361" cy="217068"/>
          </a:xfrm>
          <a:prstGeom prst="rect">
            <a:avLst/>
          </a:prstGeom>
          <a:noFill/>
          <a:ln/>
        </p:spPr>
        <p:txBody>
          <a:bodyPr wrap="square" lIns="0" tIns="0" rIns="0" bIns="0" rtlCol="0" anchor="ctr"/>
          <a:lstStyle/>
          <a:p>
            <a:pPr>
              <a:lnSpc>
                <a:spcPct val="130000"/>
              </a:lnSpc>
            </a:pPr>
            <a:r>
              <a:rPr lang="en-US" sz="1139" b="1" dirty="0">
                <a:solidFill>
                  <a:srgbClr val="FF6467"/>
                </a:solidFill>
                <a:latin typeface="Quattrocento Sans" pitchFamily="34" charset="0"/>
                <a:ea typeface="Quattrocento Sans" pitchFamily="34" charset="-122"/>
                <a:cs typeface="Quattrocento Sans" pitchFamily="34" charset="-120"/>
              </a:rPr>
              <a:t>Tahan Diri</a:t>
            </a:r>
            <a:endParaRPr lang="en-US" sz="1600" dirty="0"/>
          </a:p>
        </p:txBody>
      </p:sp>
      <p:sp>
        <p:nvSpPr>
          <p:cNvPr id="16" name="Text 14"/>
          <p:cNvSpPr/>
          <p:nvPr/>
        </p:nvSpPr>
        <p:spPr>
          <a:xfrm>
            <a:off x="578849" y="2451062"/>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Jangan buat keputusan besar dalam 24 jam pertama. Emotion clouds judgment.</a:t>
            </a:r>
            <a:endParaRPr lang="en-US" sz="1600" dirty="0"/>
          </a:p>
        </p:txBody>
      </p:sp>
      <p:sp>
        <p:nvSpPr>
          <p:cNvPr id="17" name="Shape 15"/>
          <p:cNvSpPr/>
          <p:nvPr/>
        </p:nvSpPr>
        <p:spPr>
          <a:xfrm>
            <a:off x="497448" y="2939466"/>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18" name="Shape 16"/>
          <p:cNvSpPr/>
          <p:nvPr/>
        </p:nvSpPr>
        <p:spPr>
          <a:xfrm>
            <a:off x="497448" y="2939466"/>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FB2C36"/>
          </a:solidFill>
          <a:ln/>
        </p:spPr>
      </p:sp>
      <p:sp>
        <p:nvSpPr>
          <p:cNvPr id="19" name="Shape 17"/>
          <p:cNvSpPr/>
          <p:nvPr/>
        </p:nvSpPr>
        <p:spPr>
          <a:xfrm>
            <a:off x="596938" y="3043478"/>
            <a:ext cx="144712" cy="144712"/>
          </a:xfrm>
          <a:custGeom>
            <a:avLst/>
            <a:gdLst/>
            <a:ahLst/>
            <a:cxnLst/>
            <a:rect l="l" t="t" r="r" b="b"/>
            <a:pathLst>
              <a:path w="144712" h="144712">
                <a:moveTo>
                  <a:pt x="117579" y="58789"/>
                </a:moveTo>
                <a:cubicBezTo>
                  <a:pt x="117579" y="71763"/>
                  <a:pt x="113367" y="83747"/>
                  <a:pt x="106273" y="93469"/>
                </a:cubicBezTo>
                <a:lnTo>
                  <a:pt x="142055" y="129280"/>
                </a:lnTo>
                <a:cubicBezTo>
                  <a:pt x="145588" y="132813"/>
                  <a:pt x="145588" y="138551"/>
                  <a:pt x="142055" y="142084"/>
                </a:cubicBezTo>
                <a:cubicBezTo>
                  <a:pt x="138522" y="145617"/>
                  <a:pt x="132785" y="145617"/>
                  <a:pt x="129252" y="142084"/>
                </a:cubicBezTo>
                <a:lnTo>
                  <a:pt x="93469" y="106273"/>
                </a:lnTo>
                <a:cubicBezTo>
                  <a:pt x="83747" y="113367"/>
                  <a:pt x="71763" y="117579"/>
                  <a:pt x="58789" y="117579"/>
                </a:cubicBezTo>
                <a:cubicBezTo>
                  <a:pt x="26314" y="117579"/>
                  <a:pt x="0" y="91265"/>
                  <a:pt x="0" y="58789"/>
                </a:cubicBezTo>
                <a:cubicBezTo>
                  <a:pt x="0" y="26314"/>
                  <a:pt x="26314" y="0"/>
                  <a:pt x="58789" y="0"/>
                </a:cubicBezTo>
                <a:cubicBezTo>
                  <a:pt x="91265" y="0"/>
                  <a:pt x="117579" y="26314"/>
                  <a:pt x="117579" y="58789"/>
                </a:cubicBezTo>
                <a:close/>
                <a:moveTo>
                  <a:pt x="58789" y="99490"/>
                </a:moveTo>
                <a:cubicBezTo>
                  <a:pt x="81252" y="99490"/>
                  <a:pt x="99490" y="81252"/>
                  <a:pt x="99490" y="58789"/>
                </a:cubicBezTo>
                <a:cubicBezTo>
                  <a:pt x="99490" y="36326"/>
                  <a:pt x="81252" y="18089"/>
                  <a:pt x="58789" y="18089"/>
                </a:cubicBezTo>
                <a:cubicBezTo>
                  <a:pt x="36326" y="18089"/>
                  <a:pt x="18089" y="36326"/>
                  <a:pt x="18089" y="58789"/>
                </a:cubicBezTo>
                <a:cubicBezTo>
                  <a:pt x="18089" y="81252"/>
                  <a:pt x="36326" y="99490"/>
                  <a:pt x="58789" y="99490"/>
                </a:cubicBezTo>
                <a:close/>
              </a:path>
            </a:pathLst>
          </a:custGeom>
          <a:solidFill>
            <a:srgbClr val="FF6467"/>
          </a:solidFill>
          <a:ln/>
        </p:spPr>
      </p:sp>
      <p:sp>
        <p:nvSpPr>
          <p:cNvPr id="20" name="Text 18"/>
          <p:cNvSpPr/>
          <p:nvPr/>
        </p:nvSpPr>
        <p:spPr>
          <a:xfrm>
            <a:off x="811268" y="3011822"/>
            <a:ext cx="3177361" cy="217068"/>
          </a:xfrm>
          <a:prstGeom prst="rect">
            <a:avLst/>
          </a:prstGeom>
          <a:noFill/>
          <a:ln/>
        </p:spPr>
        <p:txBody>
          <a:bodyPr wrap="square" lIns="0" tIns="0" rIns="0" bIns="0" rtlCol="0" anchor="ctr"/>
          <a:lstStyle/>
          <a:p>
            <a:pPr>
              <a:lnSpc>
                <a:spcPct val="130000"/>
              </a:lnSpc>
            </a:pPr>
            <a:r>
              <a:rPr lang="en-US" sz="1139" b="1" dirty="0">
                <a:solidFill>
                  <a:srgbClr val="FF6467"/>
                </a:solidFill>
                <a:latin typeface="Quattrocento Sans" pitchFamily="34" charset="0"/>
                <a:ea typeface="Quattrocento Sans" pitchFamily="34" charset="-122"/>
                <a:cs typeface="Quattrocento Sans" pitchFamily="34" charset="-120"/>
              </a:rPr>
              <a:t>Assess Factually</a:t>
            </a:r>
            <a:endParaRPr lang="en-US" sz="1600" dirty="0"/>
          </a:p>
        </p:txBody>
      </p:sp>
      <p:sp>
        <p:nvSpPr>
          <p:cNvPr id="21" name="Text 19"/>
          <p:cNvSpPr/>
          <p:nvPr/>
        </p:nvSpPr>
        <p:spPr>
          <a:xfrm>
            <a:off x="578849" y="3265068"/>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Apa yang sebenarnya terjadi? Tulis facts, bukan interpretations.</a:t>
            </a:r>
            <a:endParaRPr lang="en-US" sz="1600" dirty="0"/>
          </a:p>
        </p:txBody>
      </p:sp>
      <p:sp>
        <p:nvSpPr>
          <p:cNvPr id="22" name="Shape 20"/>
          <p:cNvSpPr/>
          <p:nvPr/>
        </p:nvSpPr>
        <p:spPr>
          <a:xfrm>
            <a:off x="497448" y="3753472"/>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23" name="Shape 21"/>
          <p:cNvSpPr/>
          <p:nvPr/>
        </p:nvSpPr>
        <p:spPr>
          <a:xfrm>
            <a:off x="497448" y="3753472"/>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FB2C36"/>
          </a:solidFill>
          <a:ln/>
        </p:spPr>
      </p:sp>
      <p:sp>
        <p:nvSpPr>
          <p:cNvPr id="24" name="Shape 22"/>
          <p:cNvSpPr/>
          <p:nvPr/>
        </p:nvSpPr>
        <p:spPr>
          <a:xfrm>
            <a:off x="596938" y="3857484"/>
            <a:ext cx="144712" cy="144712"/>
          </a:xfrm>
          <a:custGeom>
            <a:avLst/>
            <a:gdLst/>
            <a:ahLst/>
            <a:cxnLst/>
            <a:rect l="l" t="t" r="r" b="b"/>
            <a:pathLst>
              <a:path w="144712" h="144712">
                <a:moveTo>
                  <a:pt x="45279" y="7066"/>
                </a:moveTo>
                <a:cubicBezTo>
                  <a:pt x="43046" y="1724"/>
                  <a:pt x="37224" y="-1102"/>
                  <a:pt x="31684" y="396"/>
                </a:cubicBezTo>
                <a:lnTo>
                  <a:pt x="30130" y="820"/>
                </a:lnTo>
                <a:cubicBezTo>
                  <a:pt x="11871" y="5794"/>
                  <a:pt x="-3731" y="23487"/>
                  <a:pt x="820" y="45025"/>
                </a:cubicBezTo>
                <a:cubicBezTo>
                  <a:pt x="11306" y="94487"/>
                  <a:pt x="50225" y="133407"/>
                  <a:pt x="99687" y="143893"/>
                </a:cubicBezTo>
                <a:cubicBezTo>
                  <a:pt x="121253" y="148471"/>
                  <a:pt x="138918" y="132841"/>
                  <a:pt x="143893" y="114583"/>
                </a:cubicBezTo>
                <a:lnTo>
                  <a:pt x="144316" y="113028"/>
                </a:lnTo>
                <a:cubicBezTo>
                  <a:pt x="145843" y="107460"/>
                  <a:pt x="142988" y="101638"/>
                  <a:pt x="137674" y="99433"/>
                </a:cubicBezTo>
                <a:lnTo>
                  <a:pt x="110173" y="87986"/>
                </a:lnTo>
                <a:cubicBezTo>
                  <a:pt x="105510" y="86036"/>
                  <a:pt x="100111" y="87393"/>
                  <a:pt x="96889" y="91321"/>
                </a:cubicBezTo>
                <a:lnTo>
                  <a:pt x="85979" y="104662"/>
                </a:lnTo>
                <a:cubicBezTo>
                  <a:pt x="66110" y="94798"/>
                  <a:pt x="50112" y="78292"/>
                  <a:pt x="40926" y="58026"/>
                </a:cubicBezTo>
                <a:lnTo>
                  <a:pt x="53419" y="47851"/>
                </a:lnTo>
                <a:cubicBezTo>
                  <a:pt x="57348" y="44657"/>
                  <a:pt x="58676" y="39259"/>
                  <a:pt x="56754" y="34567"/>
                </a:cubicBezTo>
                <a:lnTo>
                  <a:pt x="45279" y="7066"/>
                </a:lnTo>
                <a:close/>
              </a:path>
            </a:pathLst>
          </a:custGeom>
          <a:solidFill>
            <a:srgbClr val="FF6467"/>
          </a:solidFill>
          <a:ln/>
        </p:spPr>
      </p:sp>
      <p:sp>
        <p:nvSpPr>
          <p:cNvPr id="25" name="Text 23"/>
          <p:cNvSpPr/>
          <p:nvPr/>
        </p:nvSpPr>
        <p:spPr>
          <a:xfrm>
            <a:off x="811268" y="3825828"/>
            <a:ext cx="3177361" cy="217068"/>
          </a:xfrm>
          <a:prstGeom prst="rect">
            <a:avLst/>
          </a:prstGeom>
          <a:noFill/>
          <a:ln/>
        </p:spPr>
        <p:txBody>
          <a:bodyPr wrap="square" lIns="0" tIns="0" rIns="0" bIns="0" rtlCol="0" anchor="ctr"/>
          <a:lstStyle/>
          <a:p>
            <a:pPr>
              <a:lnSpc>
                <a:spcPct val="130000"/>
              </a:lnSpc>
            </a:pPr>
            <a:r>
              <a:rPr lang="en-US" sz="1139" b="1" dirty="0">
                <a:solidFill>
                  <a:srgbClr val="FF6467"/>
                </a:solidFill>
                <a:latin typeface="Quattrocento Sans" pitchFamily="34" charset="0"/>
                <a:ea typeface="Quattrocento Sans" pitchFamily="34" charset="-122"/>
                <a:cs typeface="Quattrocento Sans" pitchFamily="34" charset="-120"/>
              </a:rPr>
              <a:t>Hubungi Advisors</a:t>
            </a:r>
            <a:endParaRPr lang="en-US" sz="1600" dirty="0"/>
          </a:p>
        </p:txBody>
      </p:sp>
      <p:sp>
        <p:nvSpPr>
          <p:cNvPr id="26" name="Text 24"/>
          <p:cNvSpPr/>
          <p:nvPr/>
        </p:nvSpPr>
        <p:spPr>
          <a:xfrm>
            <a:off x="578849" y="4079074"/>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2-3 trusted people yang bisa memberikan perspective objektif.</a:t>
            </a:r>
            <a:endParaRPr lang="en-US" sz="1600" dirty="0"/>
          </a:p>
        </p:txBody>
      </p:sp>
      <p:sp>
        <p:nvSpPr>
          <p:cNvPr id="27" name="Shape 25"/>
          <p:cNvSpPr/>
          <p:nvPr/>
        </p:nvSpPr>
        <p:spPr>
          <a:xfrm>
            <a:off x="497448" y="4567478"/>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28" name="Shape 26"/>
          <p:cNvSpPr/>
          <p:nvPr/>
        </p:nvSpPr>
        <p:spPr>
          <a:xfrm>
            <a:off x="497448" y="4567478"/>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FB2C36"/>
          </a:solidFill>
          <a:ln/>
        </p:spPr>
      </p:sp>
      <p:sp>
        <p:nvSpPr>
          <p:cNvPr id="29" name="Shape 27"/>
          <p:cNvSpPr/>
          <p:nvPr/>
        </p:nvSpPr>
        <p:spPr>
          <a:xfrm>
            <a:off x="615027" y="4671490"/>
            <a:ext cx="108534" cy="144712"/>
          </a:xfrm>
          <a:custGeom>
            <a:avLst/>
            <a:gdLst/>
            <a:ahLst/>
            <a:cxnLst/>
            <a:rect l="l" t="t" r="r" b="b"/>
            <a:pathLst>
              <a:path w="108534" h="144712">
                <a:moveTo>
                  <a:pt x="36178" y="27134"/>
                </a:moveTo>
                <a:lnTo>
                  <a:pt x="36178" y="45223"/>
                </a:lnTo>
                <a:lnTo>
                  <a:pt x="72356" y="45223"/>
                </a:lnTo>
                <a:lnTo>
                  <a:pt x="72356" y="27134"/>
                </a:lnTo>
                <a:cubicBezTo>
                  <a:pt x="72356" y="17156"/>
                  <a:pt x="64244" y="9045"/>
                  <a:pt x="54267" y="9045"/>
                </a:cubicBezTo>
                <a:cubicBezTo>
                  <a:pt x="44290" y="9045"/>
                  <a:pt x="36178" y="17156"/>
                  <a:pt x="36178" y="27134"/>
                </a:cubicBezTo>
                <a:close/>
                <a:moveTo>
                  <a:pt x="18089" y="45223"/>
                </a:moveTo>
                <a:lnTo>
                  <a:pt x="18089" y="27134"/>
                </a:lnTo>
                <a:cubicBezTo>
                  <a:pt x="18089" y="7151"/>
                  <a:pt x="34284" y="-9045"/>
                  <a:pt x="54267" y="-9045"/>
                </a:cubicBezTo>
                <a:cubicBezTo>
                  <a:pt x="74250" y="-9045"/>
                  <a:pt x="90445" y="7151"/>
                  <a:pt x="90445" y="27134"/>
                </a:cubicBezTo>
                <a:lnTo>
                  <a:pt x="90445" y="45223"/>
                </a:lnTo>
                <a:cubicBezTo>
                  <a:pt x="100422" y="45223"/>
                  <a:pt x="108534" y="53334"/>
                  <a:pt x="108534" y="63312"/>
                </a:cubicBezTo>
                <a:lnTo>
                  <a:pt x="108534" y="126623"/>
                </a:lnTo>
                <a:cubicBezTo>
                  <a:pt x="108534" y="136600"/>
                  <a:pt x="100422" y="144712"/>
                  <a:pt x="90445" y="144712"/>
                </a:cubicBezTo>
                <a:lnTo>
                  <a:pt x="18089" y="144712"/>
                </a:lnTo>
                <a:cubicBezTo>
                  <a:pt x="8112" y="144712"/>
                  <a:pt x="0" y="136600"/>
                  <a:pt x="0" y="126623"/>
                </a:cubicBezTo>
                <a:lnTo>
                  <a:pt x="0" y="63312"/>
                </a:lnTo>
                <a:cubicBezTo>
                  <a:pt x="0" y="53334"/>
                  <a:pt x="8112" y="45223"/>
                  <a:pt x="18089" y="45223"/>
                </a:cubicBezTo>
                <a:close/>
              </a:path>
            </a:pathLst>
          </a:custGeom>
          <a:solidFill>
            <a:srgbClr val="FF6467"/>
          </a:solidFill>
          <a:ln/>
        </p:spPr>
      </p:sp>
      <p:sp>
        <p:nvSpPr>
          <p:cNvPr id="30" name="Text 28"/>
          <p:cNvSpPr/>
          <p:nvPr/>
        </p:nvSpPr>
        <p:spPr>
          <a:xfrm>
            <a:off x="811268" y="4639834"/>
            <a:ext cx="3177361" cy="217068"/>
          </a:xfrm>
          <a:prstGeom prst="rect">
            <a:avLst/>
          </a:prstGeom>
          <a:noFill/>
          <a:ln/>
        </p:spPr>
        <p:txBody>
          <a:bodyPr wrap="square" lIns="0" tIns="0" rIns="0" bIns="0" rtlCol="0" anchor="ctr"/>
          <a:lstStyle/>
          <a:p>
            <a:pPr>
              <a:lnSpc>
                <a:spcPct val="130000"/>
              </a:lnSpc>
            </a:pPr>
            <a:r>
              <a:rPr lang="en-US" sz="1139" b="1" dirty="0">
                <a:solidFill>
                  <a:srgbClr val="FF6467"/>
                </a:solidFill>
                <a:latin typeface="Quattrocento Sans" pitchFamily="34" charset="0"/>
                <a:ea typeface="Quattrocento Sans" pitchFamily="34" charset="-122"/>
                <a:cs typeface="Quattrocento Sans" pitchFamily="34" charset="-120"/>
              </a:rPr>
              <a:t>Amankan Finances</a:t>
            </a:r>
            <a:endParaRPr lang="en-US" sz="1600" dirty="0"/>
          </a:p>
        </p:txBody>
      </p:sp>
      <p:sp>
        <p:nvSpPr>
          <p:cNvPr id="31" name="Text 29"/>
          <p:cNvSpPr/>
          <p:nvPr/>
        </p:nvSpPr>
        <p:spPr>
          <a:xfrm>
            <a:off x="578849" y="4893080"/>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Stop semua non-essential spending. Freeze subscriptions.</a:t>
            </a:r>
            <a:endParaRPr lang="en-US" sz="1600" dirty="0"/>
          </a:p>
        </p:txBody>
      </p:sp>
      <p:sp>
        <p:nvSpPr>
          <p:cNvPr id="32" name="Shape 30"/>
          <p:cNvSpPr/>
          <p:nvPr/>
        </p:nvSpPr>
        <p:spPr>
          <a:xfrm>
            <a:off x="488404" y="5223205"/>
            <a:ext cx="3500226" cy="9045"/>
          </a:xfrm>
          <a:custGeom>
            <a:avLst/>
            <a:gdLst/>
            <a:ahLst/>
            <a:cxnLst/>
            <a:rect l="l" t="t" r="r" b="b"/>
            <a:pathLst>
              <a:path w="3500226" h="9045">
                <a:moveTo>
                  <a:pt x="0" y="0"/>
                </a:moveTo>
                <a:lnTo>
                  <a:pt x="3500226" y="0"/>
                </a:lnTo>
                <a:lnTo>
                  <a:pt x="3500226" y="9045"/>
                </a:lnTo>
                <a:lnTo>
                  <a:pt x="0" y="9045"/>
                </a:lnTo>
                <a:lnTo>
                  <a:pt x="0" y="0"/>
                </a:lnTo>
                <a:close/>
              </a:path>
            </a:pathLst>
          </a:custGeom>
          <a:solidFill>
            <a:srgbClr val="FB2C36">
              <a:alpha val="30196"/>
            </a:srgbClr>
          </a:solidFill>
          <a:ln/>
        </p:spPr>
      </p:sp>
      <p:sp>
        <p:nvSpPr>
          <p:cNvPr id="33" name="Text 31"/>
          <p:cNvSpPr/>
          <p:nvPr/>
        </p:nvSpPr>
        <p:spPr>
          <a:xfrm>
            <a:off x="488404" y="5300083"/>
            <a:ext cx="3563537" cy="180890"/>
          </a:xfrm>
          <a:prstGeom prst="rect">
            <a:avLst/>
          </a:prstGeom>
          <a:noFill/>
          <a:ln/>
        </p:spPr>
        <p:txBody>
          <a:bodyPr wrap="square" lIns="0" tIns="0" rIns="0" bIns="0" rtlCol="0" anchor="ctr"/>
          <a:lstStyle/>
          <a:p>
            <a:pPr>
              <a:lnSpc>
                <a:spcPct val="120000"/>
              </a:lnSpc>
            </a:pPr>
            <a:r>
              <a:rPr lang="en-US" sz="997" b="1" dirty="0">
                <a:solidFill>
                  <a:srgbClr val="FF6467"/>
                </a:solidFill>
                <a:latin typeface="Quattrocento Sans" pitchFamily="34" charset="0"/>
                <a:ea typeface="Quattrocento Sans" pitchFamily="34" charset="-122"/>
                <a:cs typeface="Quattrocento Sans" pitchFamily="34" charset="-120"/>
              </a:rPr>
              <a:t>Goal:</a:t>
            </a:r>
            <a:pPr>
              <a:lnSpc>
                <a:spcPct val="120000"/>
              </a:lnSpc>
            </a:pPr>
            <a:r>
              <a:rPr lang="en-US" sz="997" dirty="0">
                <a:solidFill>
                  <a:srgbClr val="E8E4DC">
                    <a:alpha val="70000"/>
                  </a:srgbClr>
                </a:solidFill>
                <a:latin typeface="Quattrocento Sans" pitchFamily="34" charset="0"/>
                <a:ea typeface="Quattrocento Sans" pitchFamily="34" charset="-122"/>
                <a:cs typeface="Quattrocento Sans" pitchFamily="34" charset="-120"/>
              </a:rPr>
              <a:t> Stop the bleeding. Jangan memperburuk.</a:t>
            </a:r>
            <a:endParaRPr lang="en-US" sz="1600" dirty="0"/>
          </a:p>
        </p:txBody>
      </p:sp>
      <p:sp>
        <p:nvSpPr>
          <p:cNvPr id="34" name="Shape 32"/>
          <p:cNvSpPr/>
          <p:nvPr/>
        </p:nvSpPr>
        <p:spPr>
          <a:xfrm>
            <a:off x="4228450" y="1429033"/>
            <a:ext cx="3735383" cy="4169519"/>
          </a:xfrm>
          <a:custGeom>
            <a:avLst/>
            <a:gdLst/>
            <a:ahLst/>
            <a:cxnLst/>
            <a:rect l="l" t="t" r="r" b="b"/>
            <a:pathLst>
              <a:path w="3735383" h="4169519">
                <a:moveTo>
                  <a:pt x="108550" y="0"/>
                </a:moveTo>
                <a:lnTo>
                  <a:pt x="3626833" y="0"/>
                </a:lnTo>
                <a:cubicBezTo>
                  <a:pt x="3686783" y="0"/>
                  <a:pt x="3735383" y="48600"/>
                  <a:pt x="3735383" y="108550"/>
                </a:cubicBezTo>
                <a:lnTo>
                  <a:pt x="3735383" y="4060969"/>
                </a:lnTo>
                <a:cubicBezTo>
                  <a:pt x="3735383" y="4120920"/>
                  <a:pt x="3686783" y="4169519"/>
                  <a:pt x="3626833" y="4169519"/>
                </a:cubicBezTo>
                <a:lnTo>
                  <a:pt x="108550" y="4169519"/>
                </a:lnTo>
                <a:cubicBezTo>
                  <a:pt x="48600" y="4169519"/>
                  <a:pt x="0" y="4120920"/>
                  <a:pt x="0" y="4060969"/>
                </a:cubicBezTo>
                <a:lnTo>
                  <a:pt x="0" y="108550"/>
                </a:lnTo>
                <a:cubicBezTo>
                  <a:pt x="0" y="48640"/>
                  <a:pt x="48640" y="0"/>
                  <a:pt x="108550" y="0"/>
                </a:cubicBezTo>
                <a:close/>
              </a:path>
            </a:pathLst>
          </a:custGeom>
          <a:gradFill rotWithShape="1" flip="none">
            <a:gsLst>
              <a:gs pos="0">
                <a:srgbClr val="FF6900">
                  <a:alpha val="30000"/>
                </a:srgbClr>
              </a:gs>
              <a:gs pos="100000">
                <a:srgbClr val="FF6900">
                  <a:alpha val="10000"/>
                </a:srgbClr>
              </a:gs>
            </a:gsLst>
            <a:lin ang="5400000" scaled="1"/>
          </a:gradFill>
          <a:ln w="25400">
            <a:solidFill>
              <a:srgbClr val="FF6900"/>
            </a:solidFill>
            <a:prstDash val="solid"/>
          </a:ln>
        </p:spPr>
      </p:sp>
      <p:sp>
        <p:nvSpPr>
          <p:cNvPr id="35" name="Shape 33"/>
          <p:cNvSpPr/>
          <p:nvPr/>
        </p:nvSpPr>
        <p:spPr>
          <a:xfrm>
            <a:off x="4346029" y="1546611"/>
            <a:ext cx="506493" cy="506493"/>
          </a:xfrm>
          <a:custGeom>
            <a:avLst/>
            <a:gdLst/>
            <a:ahLst/>
            <a:cxnLst/>
            <a:rect l="l" t="t" r="r" b="b"/>
            <a:pathLst>
              <a:path w="506493" h="506493">
                <a:moveTo>
                  <a:pt x="253246" y="0"/>
                </a:moveTo>
                <a:lnTo>
                  <a:pt x="253246" y="0"/>
                </a:lnTo>
                <a:cubicBezTo>
                  <a:pt x="393017" y="0"/>
                  <a:pt x="506493" y="113476"/>
                  <a:pt x="506493" y="253246"/>
                </a:cubicBezTo>
                <a:lnTo>
                  <a:pt x="506493" y="253246"/>
                </a:lnTo>
                <a:cubicBezTo>
                  <a:pt x="506493" y="393017"/>
                  <a:pt x="393017" y="506493"/>
                  <a:pt x="253246" y="506493"/>
                </a:cubicBezTo>
                <a:lnTo>
                  <a:pt x="253246" y="506493"/>
                </a:lnTo>
                <a:cubicBezTo>
                  <a:pt x="113476" y="506493"/>
                  <a:pt x="0" y="393017"/>
                  <a:pt x="0" y="253246"/>
                </a:cubicBezTo>
                <a:lnTo>
                  <a:pt x="0" y="253246"/>
                </a:lnTo>
                <a:cubicBezTo>
                  <a:pt x="0" y="113476"/>
                  <a:pt x="113476" y="0"/>
                  <a:pt x="253246" y="0"/>
                </a:cubicBezTo>
                <a:close/>
              </a:path>
            </a:pathLst>
          </a:custGeom>
          <a:solidFill>
            <a:srgbClr val="FF6900"/>
          </a:solidFill>
          <a:ln/>
        </p:spPr>
      </p:sp>
      <p:sp>
        <p:nvSpPr>
          <p:cNvPr id="36" name="Text 34"/>
          <p:cNvSpPr/>
          <p:nvPr/>
        </p:nvSpPr>
        <p:spPr>
          <a:xfrm>
            <a:off x="4393795" y="1655145"/>
            <a:ext cx="515537" cy="289424"/>
          </a:xfrm>
          <a:prstGeom prst="rect">
            <a:avLst/>
          </a:prstGeom>
          <a:noFill/>
          <a:ln/>
        </p:spPr>
        <p:txBody>
          <a:bodyPr wrap="square" lIns="0" tIns="0" rIns="0" bIns="0" rtlCol="0" anchor="ctr"/>
          <a:lstStyle/>
          <a:p>
            <a:pPr>
              <a:lnSpc>
                <a:spcPct val="110000"/>
              </a:lnSpc>
            </a:pPr>
            <a:r>
              <a:rPr lang="en-US" sz="1709" b="1" dirty="0">
                <a:solidFill>
                  <a:srgbClr val="1A1D21"/>
                </a:solidFill>
                <a:latin typeface="Hedvig Letters Sans" pitchFamily="34" charset="0"/>
                <a:ea typeface="Hedvig Letters Sans" pitchFamily="34" charset="-122"/>
                <a:cs typeface="Hedvig Letters Sans" pitchFamily="34" charset="-120"/>
              </a:rPr>
              <a:t>48H</a:t>
            </a:r>
            <a:endParaRPr lang="en-US" sz="1600" dirty="0"/>
          </a:p>
        </p:txBody>
      </p:sp>
      <p:sp>
        <p:nvSpPr>
          <p:cNvPr id="37" name="Text 35"/>
          <p:cNvSpPr/>
          <p:nvPr/>
        </p:nvSpPr>
        <p:spPr>
          <a:xfrm>
            <a:off x="4961055" y="1564700"/>
            <a:ext cx="877318" cy="289424"/>
          </a:xfrm>
          <a:prstGeom prst="rect">
            <a:avLst/>
          </a:prstGeom>
          <a:noFill/>
          <a:ln/>
        </p:spPr>
        <p:txBody>
          <a:bodyPr wrap="square" lIns="0" tIns="0" rIns="0" bIns="0" rtlCol="0" anchor="ctr"/>
          <a:lstStyle/>
          <a:p>
            <a:pPr>
              <a:lnSpc>
                <a:spcPct val="110000"/>
              </a:lnSpc>
            </a:pPr>
            <a:r>
              <a:rPr lang="en-US" sz="1709" b="1" dirty="0">
                <a:solidFill>
                  <a:srgbClr val="E8E4DC"/>
                </a:solidFill>
                <a:latin typeface="Hedvig Letters Sans" pitchFamily="34" charset="0"/>
                <a:ea typeface="Hedvig Letters Sans" pitchFamily="34" charset="-122"/>
                <a:cs typeface="Hedvig Letters Sans" pitchFamily="34" charset="-120"/>
              </a:rPr>
              <a:t>ASSESS</a:t>
            </a:r>
            <a:endParaRPr lang="en-US" sz="1600" dirty="0"/>
          </a:p>
        </p:txBody>
      </p:sp>
      <p:sp>
        <p:nvSpPr>
          <p:cNvPr id="38" name="Text 36"/>
          <p:cNvSpPr/>
          <p:nvPr/>
        </p:nvSpPr>
        <p:spPr>
          <a:xfrm>
            <a:off x="4961055" y="1854125"/>
            <a:ext cx="832095" cy="180890"/>
          </a:xfrm>
          <a:prstGeom prst="rect">
            <a:avLst/>
          </a:prstGeom>
          <a:noFill/>
          <a:ln/>
        </p:spPr>
        <p:txBody>
          <a:bodyPr wrap="square" lIns="0" tIns="0" rIns="0" bIns="0" rtlCol="0" anchor="ctr"/>
          <a:lstStyle/>
          <a:p>
            <a:pPr>
              <a:lnSpc>
                <a:spcPct val="120000"/>
              </a:lnSpc>
            </a:pPr>
            <a:r>
              <a:rPr lang="en-US" sz="997" dirty="0">
                <a:solidFill>
                  <a:srgbClr val="FF8904"/>
                </a:solidFill>
                <a:latin typeface="Quattrocento Sans" pitchFamily="34" charset="0"/>
                <a:ea typeface="Quattrocento Sans" pitchFamily="34" charset="-122"/>
                <a:cs typeface="Quattrocento Sans" pitchFamily="34" charset="-120"/>
              </a:rPr>
              <a:t>Hour 24-48</a:t>
            </a:r>
            <a:endParaRPr lang="en-US" sz="1600" dirty="0"/>
          </a:p>
        </p:txBody>
      </p:sp>
      <p:sp>
        <p:nvSpPr>
          <p:cNvPr id="39" name="Shape 37"/>
          <p:cNvSpPr/>
          <p:nvPr/>
        </p:nvSpPr>
        <p:spPr>
          <a:xfrm>
            <a:off x="4355073" y="2125460"/>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40" name="Shape 38"/>
          <p:cNvSpPr/>
          <p:nvPr/>
        </p:nvSpPr>
        <p:spPr>
          <a:xfrm>
            <a:off x="4355073" y="2125460"/>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FF6900"/>
          </a:solidFill>
          <a:ln/>
        </p:spPr>
      </p:sp>
      <p:sp>
        <p:nvSpPr>
          <p:cNvPr id="41" name="Shape 39"/>
          <p:cNvSpPr/>
          <p:nvPr/>
        </p:nvSpPr>
        <p:spPr>
          <a:xfrm>
            <a:off x="4472652" y="2229472"/>
            <a:ext cx="108534" cy="144712"/>
          </a:xfrm>
          <a:custGeom>
            <a:avLst/>
            <a:gdLst/>
            <a:ahLst/>
            <a:cxnLst/>
            <a:rect l="l" t="t" r="r" b="b"/>
            <a:pathLst>
              <a:path w="108534" h="144712">
                <a:moveTo>
                  <a:pt x="88014" y="9045"/>
                </a:moveTo>
                <a:lnTo>
                  <a:pt x="90445" y="9045"/>
                </a:lnTo>
                <a:cubicBezTo>
                  <a:pt x="100422" y="9045"/>
                  <a:pt x="108534" y="17156"/>
                  <a:pt x="108534" y="27134"/>
                </a:cubicBezTo>
                <a:lnTo>
                  <a:pt x="108534" y="126623"/>
                </a:lnTo>
                <a:cubicBezTo>
                  <a:pt x="108534" y="136600"/>
                  <a:pt x="100422" y="144712"/>
                  <a:pt x="90445" y="144712"/>
                </a:cubicBezTo>
                <a:lnTo>
                  <a:pt x="18089" y="144712"/>
                </a:lnTo>
                <a:cubicBezTo>
                  <a:pt x="8112" y="144712"/>
                  <a:pt x="0" y="136600"/>
                  <a:pt x="0" y="126623"/>
                </a:cubicBezTo>
                <a:lnTo>
                  <a:pt x="0" y="27134"/>
                </a:lnTo>
                <a:cubicBezTo>
                  <a:pt x="0" y="17156"/>
                  <a:pt x="8112" y="9045"/>
                  <a:pt x="18089" y="9045"/>
                </a:cubicBezTo>
                <a:lnTo>
                  <a:pt x="20520" y="9045"/>
                </a:lnTo>
                <a:cubicBezTo>
                  <a:pt x="23629" y="3646"/>
                  <a:pt x="29479" y="0"/>
                  <a:pt x="36178" y="0"/>
                </a:cubicBezTo>
                <a:lnTo>
                  <a:pt x="72356" y="0"/>
                </a:lnTo>
                <a:cubicBezTo>
                  <a:pt x="79055" y="0"/>
                  <a:pt x="84905" y="3646"/>
                  <a:pt x="88014" y="9045"/>
                </a:cubicBezTo>
                <a:close/>
                <a:moveTo>
                  <a:pt x="70095" y="31656"/>
                </a:moveTo>
                <a:cubicBezTo>
                  <a:pt x="73854" y="31656"/>
                  <a:pt x="76878" y="28632"/>
                  <a:pt x="76878" y="24872"/>
                </a:cubicBezTo>
                <a:cubicBezTo>
                  <a:pt x="76878" y="21113"/>
                  <a:pt x="73854" y="18089"/>
                  <a:pt x="70095" y="18089"/>
                </a:cubicBezTo>
                <a:lnTo>
                  <a:pt x="38439" y="18089"/>
                </a:lnTo>
                <a:cubicBezTo>
                  <a:pt x="34680" y="18089"/>
                  <a:pt x="31656" y="21113"/>
                  <a:pt x="31656" y="24872"/>
                </a:cubicBezTo>
                <a:cubicBezTo>
                  <a:pt x="31656" y="28632"/>
                  <a:pt x="34680" y="31656"/>
                  <a:pt x="38439" y="31656"/>
                </a:cubicBezTo>
                <a:lnTo>
                  <a:pt x="70095" y="31656"/>
                </a:lnTo>
                <a:close/>
                <a:moveTo>
                  <a:pt x="36178" y="72356"/>
                </a:moveTo>
                <a:cubicBezTo>
                  <a:pt x="36178" y="67364"/>
                  <a:pt x="32125" y="63312"/>
                  <a:pt x="27134" y="63312"/>
                </a:cubicBezTo>
                <a:cubicBezTo>
                  <a:pt x="22142" y="63312"/>
                  <a:pt x="18089" y="67364"/>
                  <a:pt x="18089" y="72356"/>
                </a:cubicBezTo>
                <a:cubicBezTo>
                  <a:pt x="18089" y="77348"/>
                  <a:pt x="22142" y="81401"/>
                  <a:pt x="27134" y="81401"/>
                </a:cubicBezTo>
                <a:cubicBezTo>
                  <a:pt x="32125" y="81401"/>
                  <a:pt x="36178" y="77348"/>
                  <a:pt x="36178" y="72356"/>
                </a:cubicBezTo>
                <a:close/>
                <a:moveTo>
                  <a:pt x="45223" y="72356"/>
                </a:moveTo>
                <a:cubicBezTo>
                  <a:pt x="45223" y="76115"/>
                  <a:pt x="48247" y="79139"/>
                  <a:pt x="52006" y="79139"/>
                </a:cubicBezTo>
                <a:lnTo>
                  <a:pt x="83662" y="79139"/>
                </a:lnTo>
                <a:cubicBezTo>
                  <a:pt x="87421" y="79139"/>
                  <a:pt x="90445" y="76115"/>
                  <a:pt x="90445" y="72356"/>
                </a:cubicBezTo>
                <a:cubicBezTo>
                  <a:pt x="90445" y="68597"/>
                  <a:pt x="87421" y="65573"/>
                  <a:pt x="83662" y="65573"/>
                </a:cubicBezTo>
                <a:lnTo>
                  <a:pt x="52006" y="65573"/>
                </a:lnTo>
                <a:cubicBezTo>
                  <a:pt x="48247" y="65573"/>
                  <a:pt x="45223" y="68597"/>
                  <a:pt x="45223" y="72356"/>
                </a:cubicBezTo>
                <a:close/>
                <a:moveTo>
                  <a:pt x="45223" y="108534"/>
                </a:moveTo>
                <a:cubicBezTo>
                  <a:pt x="45223" y="112293"/>
                  <a:pt x="48247" y="115318"/>
                  <a:pt x="52006" y="115318"/>
                </a:cubicBezTo>
                <a:lnTo>
                  <a:pt x="83662" y="115318"/>
                </a:lnTo>
                <a:cubicBezTo>
                  <a:pt x="87421" y="115318"/>
                  <a:pt x="90445" y="112293"/>
                  <a:pt x="90445" y="108534"/>
                </a:cubicBezTo>
                <a:cubicBezTo>
                  <a:pt x="90445" y="104775"/>
                  <a:pt x="87421" y="101751"/>
                  <a:pt x="83662" y="101751"/>
                </a:cubicBezTo>
                <a:lnTo>
                  <a:pt x="52006" y="101751"/>
                </a:lnTo>
                <a:cubicBezTo>
                  <a:pt x="48247" y="101751"/>
                  <a:pt x="45223" y="104775"/>
                  <a:pt x="45223" y="108534"/>
                </a:cubicBezTo>
                <a:close/>
                <a:moveTo>
                  <a:pt x="27134" y="117579"/>
                </a:moveTo>
                <a:cubicBezTo>
                  <a:pt x="32125" y="117579"/>
                  <a:pt x="36178" y="113526"/>
                  <a:pt x="36178" y="108534"/>
                </a:cubicBezTo>
                <a:cubicBezTo>
                  <a:pt x="36178" y="103542"/>
                  <a:pt x="32125" y="99490"/>
                  <a:pt x="27134" y="99490"/>
                </a:cubicBezTo>
                <a:cubicBezTo>
                  <a:pt x="22142" y="99490"/>
                  <a:pt x="18089" y="103542"/>
                  <a:pt x="18089" y="108534"/>
                </a:cubicBezTo>
                <a:cubicBezTo>
                  <a:pt x="18089" y="113526"/>
                  <a:pt x="22142" y="117579"/>
                  <a:pt x="27134" y="117579"/>
                </a:cubicBezTo>
                <a:close/>
              </a:path>
            </a:pathLst>
          </a:custGeom>
          <a:solidFill>
            <a:srgbClr val="FF8904"/>
          </a:solidFill>
          <a:ln/>
        </p:spPr>
      </p:sp>
      <p:sp>
        <p:nvSpPr>
          <p:cNvPr id="42" name="Text 40"/>
          <p:cNvSpPr/>
          <p:nvPr/>
        </p:nvSpPr>
        <p:spPr>
          <a:xfrm>
            <a:off x="4668893" y="2197816"/>
            <a:ext cx="3177361" cy="217068"/>
          </a:xfrm>
          <a:prstGeom prst="rect">
            <a:avLst/>
          </a:prstGeom>
          <a:noFill/>
          <a:ln/>
        </p:spPr>
        <p:txBody>
          <a:bodyPr wrap="square" lIns="0" tIns="0" rIns="0" bIns="0" rtlCol="0" anchor="ctr"/>
          <a:lstStyle/>
          <a:p>
            <a:pPr>
              <a:lnSpc>
                <a:spcPct val="130000"/>
              </a:lnSpc>
            </a:pPr>
            <a:r>
              <a:rPr lang="en-US" sz="1139" b="1" dirty="0">
                <a:solidFill>
                  <a:srgbClr val="FF8904"/>
                </a:solidFill>
                <a:latin typeface="Quattrocento Sans" pitchFamily="34" charset="0"/>
                <a:ea typeface="Quattrocento Sans" pitchFamily="34" charset="-122"/>
                <a:cs typeface="Quattrocento Sans" pitchFamily="34" charset="-120"/>
              </a:rPr>
              <a:t>Full Inventory</a:t>
            </a:r>
            <a:endParaRPr lang="en-US" sz="1600" dirty="0"/>
          </a:p>
        </p:txBody>
      </p:sp>
      <p:sp>
        <p:nvSpPr>
          <p:cNvPr id="43" name="Text 41"/>
          <p:cNvSpPr/>
          <p:nvPr/>
        </p:nvSpPr>
        <p:spPr>
          <a:xfrm>
            <a:off x="4436474" y="2451062"/>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Apa yang hilang? Apa yang masih ada? Cash, assets, relationships, skills.</a:t>
            </a:r>
            <a:endParaRPr lang="en-US" sz="1600" dirty="0"/>
          </a:p>
        </p:txBody>
      </p:sp>
      <p:sp>
        <p:nvSpPr>
          <p:cNvPr id="44" name="Shape 42"/>
          <p:cNvSpPr/>
          <p:nvPr/>
        </p:nvSpPr>
        <p:spPr>
          <a:xfrm>
            <a:off x="4355073" y="2939466"/>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45" name="Shape 43"/>
          <p:cNvSpPr/>
          <p:nvPr/>
        </p:nvSpPr>
        <p:spPr>
          <a:xfrm>
            <a:off x="4355073" y="2939466"/>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FF6900"/>
          </a:solidFill>
          <a:ln/>
        </p:spPr>
      </p:sp>
      <p:sp>
        <p:nvSpPr>
          <p:cNvPr id="46" name="Shape 44"/>
          <p:cNvSpPr/>
          <p:nvPr/>
        </p:nvSpPr>
        <p:spPr>
          <a:xfrm>
            <a:off x="4454563" y="3043478"/>
            <a:ext cx="144712" cy="144712"/>
          </a:xfrm>
          <a:custGeom>
            <a:avLst/>
            <a:gdLst/>
            <a:ahLst/>
            <a:cxnLst/>
            <a:rect l="l" t="t" r="r" b="b"/>
            <a:pathLst>
              <a:path w="144712" h="144712">
                <a:moveTo>
                  <a:pt x="72356" y="0"/>
                </a:moveTo>
                <a:cubicBezTo>
                  <a:pt x="76511" y="0"/>
                  <a:pt x="80327" y="2289"/>
                  <a:pt x="82305" y="5935"/>
                </a:cubicBezTo>
                <a:lnTo>
                  <a:pt x="143355" y="118992"/>
                </a:lnTo>
                <a:cubicBezTo>
                  <a:pt x="145249" y="122497"/>
                  <a:pt x="145164" y="126736"/>
                  <a:pt x="143129" y="130156"/>
                </a:cubicBezTo>
                <a:cubicBezTo>
                  <a:pt x="141094" y="133576"/>
                  <a:pt x="137392" y="135668"/>
                  <a:pt x="133407" y="135668"/>
                </a:cubicBezTo>
                <a:lnTo>
                  <a:pt x="11306" y="135668"/>
                </a:lnTo>
                <a:cubicBezTo>
                  <a:pt x="7320" y="135668"/>
                  <a:pt x="3646" y="133576"/>
                  <a:pt x="1583" y="130156"/>
                </a:cubicBezTo>
                <a:cubicBezTo>
                  <a:pt x="-480" y="126736"/>
                  <a:pt x="-537" y="122497"/>
                  <a:pt x="1357" y="118992"/>
                </a:cubicBezTo>
                <a:lnTo>
                  <a:pt x="62407" y="5935"/>
                </a:lnTo>
                <a:cubicBezTo>
                  <a:pt x="64386" y="2289"/>
                  <a:pt x="68201" y="0"/>
                  <a:pt x="72356" y="0"/>
                </a:cubicBezTo>
                <a:close/>
                <a:moveTo>
                  <a:pt x="72356" y="47484"/>
                </a:moveTo>
                <a:cubicBezTo>
                  <a:pt x="68597" y="47484"/>
                  <a:pt x="65573" y="50508"/>
                  <a:pt x="65573" y="54267"/>
                </a:cubicBezTo>
                <a:lnTo>
                  <a:pt x="65573" y="85923"/>
                </a:lnTo>
                <a:cubicBezTo>
                  <a:pt x="65573" y="89682"/>
                  <a:pt x="68597" y="92706"/>
                  <a:pt x="72356" y="92706"/>
                </a:cubicBezTo>
                <a:cubicBezTo>
                  <a:pt x="76115" y="92706"/>
                  <a:pt x="79139" y="89682"/>
                  <a:pt x="79139" y="85923"/>
                </a:cubicBezTo>
                <a:lnTo>
                  <a:pt x="79139" y="54267"/>
                </a:lnTo>
                <a:cubicBezTo>
                  <a:pt x="79139" y="50508"/>
                  <a:pt x="76115" y="47484"/>
                  <a:pt x="72356" y="47484"/>
                </a:cubicBezTo>
                <a:close/>
                <a:moveTo>
                  <a:pt x="79903" y="108534"/>
                </a:moveTo>
                <a:cubicBezTo>
                  <a:pt x="80074" y="105733"/>
                  <a:pt x="78677" y="103068"/>
                  <a:pt x="76276" y="101615"/>
                </a:cubicBezTo>
                <a:cubicBezTo>
                  <a:pt x="73875" y="100163"/>
                  <a:pt x="70866" y="100163"/>
                  <a:pt x="68464" y="101615"/>
                </a:cubicBezTo>
                <a:cubicBezTo>
                  <a:pt x="66063" y="103068"/>
                  <a:pt x="64666" y="105733"/>
                  <a:pt x="64838" y="108534"/>
                </a:cubicBezTo>
                <a:cubicBezTo>
                  <a:pt x="64666" y="111335"/>
                  <a:pt x="66063" y="114000"/>
                  <a:pt x="68464" y="115453"/>
                </a:cubicBezTo>
                <a:cubicBezTo>
                  <a:pt x="70866" y="116905"/>
                  <a:pt x="73875" y="116905"/>
                  <a:pt x="76276" y="115453"/>
                </a:cubicBezTo>
                <a:cubicBezTo>
                  <a:pt x="78677" y="114000"/>
                  <a:pt x="80074" y="111335"/>
                  <a:pt x="79903" y="108534"/>
                </a:cubicBezTo>
                <a:close/>
              </a:path>
            </a:pathLst>
          </a:custGeom>
          <a:solidFill>
            <a:srgbClr val="FF8904"/>
          </a:solidFill>
          <a:ln/>
        </p:spPr>
      </p:sp>
      <p:sp>
        <p:nvSpPr>
          <p:cNvPr id="47" name="Text 45"/>
          <p:cNvSpPr/>
          <p:nvPr/>
        </p:nvSpPr>
        <p:spPr>
          <a:xfrm>
            <a:off x="4668893" y="3011822"/>
            <a:ext cx="3177361" cy="217068"/>
          </a:xfrm>
          <a:prstGeom prst="rect">
            <a:avLst/>
          </a:prstGeom>
          <a:noFill/>
          <a:ln/>
        </p:spPr>
        <p:txBody>
          <a:bodyPr wrap="square" lIns="0" tIns="0" rIns="0" bIns="0" rtlCol="0" anchor="ctr"/>
          <a:lstStyle/>
          <a:p>
            <a:pPr>
              <a:lnSpc>
                <a:spcPct val="130000"/>
              </a:lnSpc>
            </a:pPr>
            <a:r>
              <a:rPr lang="en-US" sz="1139" b="1" dirty="0">
                <a:solidFill>
                  <a:srgbClr val="FF8904"/>
                </a:solidFill>
                <a:latin typeface="Quattrocento Sans" pitchFamily="34" charset="0"/>
                <a:ea typeface="Quattrocento Sans" pitchFamily="34" charset="-122"/>
                <a:cs typeface="Quattrocento Sans" pitchFamily="34" charset="-120"/>
              </a:rPr>
              <a:t>Immediate Obligations</a:t>
            </a:r>
            <a:endParaRPr lang="en-US" sz="1600" dirty="0"/>
          </a:p>
        </p:txBody>
      </p:sp>
      <p:sp>
        <p:nvSpPr>
          <p:cNvPr id="48" name="Text 46"/>
          <p:cNvSpPr/>
          <p:nvPr/>
        </p:nvSpPr>
        <p:spPr>
          <a:xfrm>
            <a:off x="4436474" y="3265068"/>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Bills, rent, loan payments yang due dalam 30 hari.</a:t>
            </a:r>
            <a:endParaRPr lang="en-US" sz="1600" dirty="0"/>
          </a:p>
        </p:txBody>
      </p:sp>
      <p:sp>
        <p:nvSpPr>
          <p:cNvPr id="49" name="Shape 47"/>
          <p:cNvSpPr/>
          <p:nvPr/>
        </p:nvSpPr>
        <p:spPr>
          <a:xfrm>
            <a:off x="4355073" y="3572582"/>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50" name="Shape 48"/>
          <p:cNvSpPr/>
          <p:nvPr/>
        </p:nvSpPr>
        <p:spPr>
          <a:xfrm>
            <a:off x="4355073" y="3572582"/>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FF6900"/>
          </a:solidFill>
          <a:ln/>
        </p:spPr>
      </p:sp>
      <p:sp>
        <p:nvSpPr>
          <p:cNvPr id="51" name="Shape 49"/>
          <p:cNvSpPr/>
          <p:nvPr/>
        </p:nvSpPr>
        <p:spPr>
          <a:xfrm>
            <a:off x="4445518" y="3676593"/>
            <a:ext cx="162801" cy="144712"/>
          </a:xfrm>
          <a:custGeom>
            <a:avLst/>
            <a:gdLst/>
            <a:ahLst/>
            <a:cxnLst/>
            <a:rect l="l" t="t" r="r" b="b"/>
            <a:pathLst>
              <a:path w="162801" h="144712">
                <a:moveTo>
                  <a:pt x="108534" y="40700"/>
                </a:moveTo>
                <a:cubicBezTo>
                  <a:pt x="108534" y="68173"/>
                  <a:pt x="84227" y="90445"/>
                  <a:pt x="54267" y="90445"/>
                </a:cubicBezTo>
                <a:cubicBezTo>
                  <a:pt x="46721" y="90445"/>
                  <a:pt x="39541" y="89032"/>
                  <a:pt x="33012" y="86488"/>
                </a:cubicBezTo>
                <a:lnTo>
                  <a:pt x="9949" y="98698"/>
                </a:lnTo>
                <a:cubicBezTo>
                  <a:pt x="7320" y="100083"/>
                  <a:pt x="4098" y="99603"/>
                  <a:pt x="1978" y="97511"/>
                </a:cubicBezTo>
                <a:cubicBezTo>
                  <a:pt x="-141" y="95420"/>
                  <a:pt x="-622" y="92169"/>
                  <a:pt x="791" y="89541"/>
                </a:cubicBezTo>
                <a:lnTo>
                  <a:pt x="10853" y="70547"/>
                </a:lnTo>
                <a:cubicBezTo>
                  <a:pt x="4042" y="62238"/>
                  <a:pt x="0" y="51893"/>
                  <a:pt x="0" y="40700"/>
                </a:cubicBezTo>
                <a:cubicBezTo>
                  <a:pt x="0" y="13228"/>
                  <a:pt x="24307" y="-9045"/>
                  <a:pt x="54267" y="-9045"/>
                </a:cubicBezTo>
                <a:cubicBezTo>
                  <a:pt x="84227" y="-9045"/>
                  <a:pt x="108534" y="13228"/>
                  <a:pt x="108534" y="40700"/>
                </a:cubicBezTo>
                <a:close/>
                <a:moveTo>
                  <a:pt x="108534" y="144712"/>
                </a:moveTo>
                <a:cubicBezTo>
                  <a:pt x="81938" y="144712"/>
                  <a:pt x="59807" y="127160"/>
                  <a:pt x="55172" y="104012"/>
                </a:cubicBezTo>
                <a:cubicBezTo>
                  <a:pt x="89088" y="103588"/>
                  <a:pt x="118568" y="79450"/>
                  <a:pt x="121818" y="46721"/>
                </a:cubicBezTo>
                <a:cubicBezTo>
                  <a:pt x="145362" y="52147"/>
                  <a:pt x="162801" y="71678"/>
                  <a:pt x="162801" y="94967"/>
                </a:cubicBezTo>
                <a:cubicBezTo>
                  <a:pt x="162801" y="106160"/>
                  <a:pt x="158759" y="116505"/>
                  <a:pt x="151948" y="124814"/>
                </a:cubicBezTo>
                <a:lnTo>
                  <a:pt x="162010" y="143808"/>
                </a:lnTo>
                <a:cubicBezTo>
                  <a:pt x="163395" y="146436"/>
                  <a:pt x="162914" y="149658"/>
                  <a:pt x="160823" y="151778"/>
                </a:cubicBezTo>
                <a:cubicBezTo>
                  <a:pt x="158731" y="153898"/>
                  <a:pt x="155481" y="154378"/>
                  <a:pt x="152852" y="152965"/>
                </a:cubicBezTo>
                <a:lnTo>
                  <a:pt x="129789" y="140755"/>
                </a:lnTo>
                <a:cubicBezTo>
                  <a:pt x="123260" y="143299"/>
                  <a:pt x="116081" y="144712"/>
                  <a:pt x="108534" y="144712"/>
                </a:cubicBezTo>
                <a:close/>
              </a:path>
            </a:pathLst>
          </a:custGeom>
          <a:solidFill>
            <a:srgbClr val="FF8904"/>
          </a:solidFill>
          <a:ln/>
        </p:spPr>
      </p:sp>
      <p:sp>
        <p:nvSpPr>
          <p:cNvPr id="52" name="Text 50"/>
          <p:cNvSpPr/>
          <p:nvPr/>
        </p:nvSpPr>
        <p:spPr>
          <a:xfrm>
            <a:off x="4668893" y="3644938"/>
            <a:ext cx="3177361" cy="217068"/>
          </a:xfrm>
          <a:prstGeom prst="rect">
            <a:avLst/>
          </a:prstGeom>
          <a:noFill/>
          <a:ln/>
        </p:spPr>
        <p:txBody>
          <a:bodyPr wrap="square" lIns="0" tIns="0" rIns="0" bIns="0" rtlCol="0" anchor="ctr"/>
          <a:lstStyle/>
          <a:p>
            <a:pPr>
              <a:lnSpc>
                <a:spcPct val="130000"/>
              </a:lnSpc>
            </a:pPr>
            <a:r>
              <a:rPr lang="en-US" sz="1139" b="1" dirty="0">
                <a:solidFill>
                  <a:srgbClr val="FF8904"/>
                </a:solidFill>
                <a:latin typeface="Quattrocento Sans" pitchFamily="34" charset="0"/>
                <a:ea typeface="Quattrocento Sans" pitchFamily="34" charset="-122"/>
                <a:cs typeface="Quattrocento Sans" pitchFamily="34" charset="-120"/>
              </a:rPr>
              <a:t>Communicate</a:t>
            </a:r>
            <a:endParaRPr lang="en-US" sz="1600" dirty="0"/>
          </a:p>
        </p:txBody>
      </p:sp>
      <p:sp>
        <p:nvSpPr>
          <p:cNvPr id="53" name="Text 51"/>
          <p:cNvSpPr/>
          <p:nvPr/>
        </p:nvSpPr>
        <p:spPr>
          <a:xfrm>
            <a:off x="4436474" y="3898184"/>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Stakeholders yang perlu tahu: family, employer, creditors (proactive).</a:t>
            </a:r>
            <a:endParaRPr lang="en-US" sz="1600" dirty="0"/>
          </a:p>
        </p:txBody>
      </p:sp>
      <p:sp>
        <p:nvSpPr>
          <p:cNvPr id="54" name="Shape 52"/>
          <p:cNvSpPr/>
          <p:nvPr/>
        </p:nvSpPr>
        <p:spPr>
          <a:xfrm>
            <a:off x="4355073" y="4386588"/>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55" name="Shape 53"/>
          <p:cNvSpPr/>
          <p:nvPr/>
        </p:nvSpPr>
        <p:spPr>
          <a:xfrm>
            <a:off x="4355073" y="4386588"/>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FF6900"/>
          </a:solidFill>
          <a:ln/>
        </p:spPr>
      </p:sp>
      <p:sp>
        <p:nvSpPr>
          <p:cNvPr id="56" name="Shape 54"/>
          <p:cNvSpPr/>
          <p:nvPr/>
        </p:nvSpPr>
        <p:spPr>
          <a:xfrm>
            <a:off x="4463607" y="4490599"/>
            <a:ext cx="126623" cy="144712"/>
          </a:xfrm>
          <a:custGeom>
            <a:avLst/>
            <a:gdLst/>
            <a:ahLst/>
            <a:cxnLst/>
            <a:rect l="l" t="t" r="r" b="b"/>
            <a:pathLst>
              <a:path w="126623" h="144712">
                <a:moveTo>
                  <a:pt x="36178" y="0"/>
                </a:moveTo>
                <a:cubicBezTo>
                  <a:pt x="41181" y="0"/>
                  <a:pt x="45223" y="4042"/>
                  <a:pt x="45223" y="9045"/>
                </a:cubicBezTo>
                <a:lnTo>
                  <a:pt x="45223" y="18089"/>
                </a:lnTo>
                <a:lnTo>
                  <a:pt x="81401" y="18089"/>
                </a:lnTo>
                <a:lnTo>
                  <a:pt x="81401" y="9045"/>
                </a:lnTo>
                <a:cubicBezTo>
                  <a:pt x="81401" y="4042"/>
                  <a:pt x="85442" y="0"/>
                  <a:pt x="90445" y="0"/>
                </a:cubicBezTo>
                <a:cubicBezTo>
                  <a:pt x="95448" y="0"/>
                  <a:pt x="99490" y="4042"/>
                  <a:pt x="99490" y="9045"/>
                </a:cubicBezTo>
                <a:lnTo>
                  <a:pt x="99490" y="18089"/>
                </a:lnTo>
                <a:lnTo>
                  <a:pt x="108534" y="18089"/>
                </a:lnTo>
                <a:cubicBezTo>
                  <a:pt x="118511" y="18089"/>
                  <a:pt x="126623" y="26201"/>
                  <a:pt x="126623" y="36178"/>
                </a:cubicBezTo>
                <a:lnTo>
                  <a:pt x="126623" y="117579"/>
                </a:lnTo>
                <a:cubicBezTo>
                  <a:pt x="126623" y="127556"/>
                  <a:pt x="118511" y="135668"/>
                  <a:pt x="108534" y="135668"/>
                </a:cubicBezTo>
                <a:lnTo>
                  <a:pt x="18089" y="135668"/>
                </a:lnTo>
                <a:cubicBezTo>
                  <a:pt x="8112" y="135668"/>
                  <a:pt x="0" y="127556"/>
                  <a:pt x="0" y="117579"/>
                </a:cubicBezTo>
                <a:lnTo>
                  <a:pt x="0" y="36178"/>
                </a:lnTo>
                <a:cubicBezTo>
                  <a:pt x="0" y="26201"/>
                  <a:pt x="8112" y="18089"/>
                  <a:pt x="18089" y="18089"/>
                </a:cubicBezTo>
                <a:lnTo>
                  <a:pt x="27134" y="18089"/>
                </a:lnTo>
                <a:lnTo>
                  <a:pt x="27134" y="9045"/>
                </a:lnTo>
                <a:cubicBezTo>
                  <a:pt x="27134" y="4042"/>
                  <a:pt x="31175" y="0"/>
                  <a:pt x="36178" y="0"/>
                </a:cubicBezTo>
                <a:close/>
                <a:moveTo>
                  <a:pt x="18089" y="67834"/>
                </a:moveTo>
                <a:lnTo>
                  <a:pt x="18089" y="76878"/>
                </a:lnTo>
                <a:cubicBezTo>
                  <a:pt x="18089" y="79366"/>
                  <a:pt x="20124" y="81401"/>
                  <a:pt x="22611" y="81401"/>
                </a:cubicBezTo>
                <a:lnTo>
                  <a:pt x="31656" y="81401"/>
                </a:lnTo>
                <a:cubicBezTo>
                  <a:pt x="34143" y="81401"/>
                  <a:pt x="36178" y="79366"/>
                  <a:pt x="36178" y="76878"/>
                </a:cubicBezTo>
                <a:lnTo>
                  <a:pt x="36178" y="67834"/>
                </a:lnTo>
                <a:cubicBezTo>
                  <a:pt x="36178" y="65347"/>
                  <a:pt x="34143" y="63312"/>
                  <a:pt x="31656" y="63312"/>
                </a:cubicBezTo>
                <a:lnTo>
                  <a:pt x="22611" y="63312"/>
                </a:lnTo>
                <a:cubicBezTo>
                  <a:pt x="20124" y="63312"/>
                  <a:pt x="18089" y="65347"/>
                  <a:pt x="18089" y="67834"/>
                </a:cubicBezTo>
                <a:close/>
                <a:moveTo>
                  <a:pt x="54267" y="67834"/>
                </a:moveTo>
                <a:lnTo>
                  <a:pt x="54267" y="76878"/>
                </a:lnTo>
                <a:cubicBezTo>
                  <a:pt x="54267" y="79366"/>
                  <a:pt x="56302" y="81401"/>
                  <a:pt x="58789" y="81401"/>
                </a:cubicBezTo>
                <a:lnTo>
                  <a:pt x="67834" y="81401"/>
                </a:lnTo>
                <a:cubicBezTo>
                  <a:pt x="70321" y="81401"/>
                  <a:pt x="72356" y="79366"/>
                  <a:pt x="72356" y="76878"/>
                </a:cubicBezTo>
                <a:lnTo>
                  <a:pt x="72356" y="67834"/>
                </a:lnTo>
                <a:cubicBezTo>
                  <a:pt x="72356" y="65347"/>
                  <a:pt x="70321" y="63312"/>
                  <a:pt x="67834" y="63312"/>
                </a:cubicBezTo>
                <a:lnTo>
                  <a:pt x="58789" y="63312"/>
                </a:lnTo>
                <a:cubicBezTo>
                  <a:pt x="56302" y="63312"/>
                  <a:pt x="54267" y="65347"/>
                  <a:pt x="54267" y="67834"/>
                </a:cubicBezTo>
                <a:close/>
                <a:moveTo>
                  <a:pt x="94967" y="63312"/>
                </a:moveTo>
                <a:cubicBezTo>
                  <a:pt x="92480" y="63312"/>
                  <a:pt x="90445" y="65347"/>
                  <a:pt x="90445" y="67834"/>
                </a:cubicBezTo>
                <a:lnTo>
                  <a:pt x="90445" y="76878"/>
                </a:lnTo>
                <a:cubicBezTo>
                  <a:pt x="90445" y="79366"/>
                  <a:pt x="92480" y="81401"/>
                  <a:pt x="94967" y="81401"/>
                </a:cubicBezTo>
                <a:lnTo>
                  <a:pt x="104012" y="81401"/>
                </a:lnTo>
                <a:cubicBezTo>
                  <a:pt x="106499" y="81401"/>
                  <a:pt x="108534" y="79366"/>
                  <a:pt x="108534" y="76878"/>
                </a:cubicBezTo>
                <a:lnTo>
                  <a:pt x="108534" y="67834"/>
                </a:lnTo>
                <a:cubicBezTo>
                  <a:pt x="108534" y="65347"/>
                  <a:pt x="106499" y="63312"/>
                  <a:pt x="104012" y="63312"/>
                </a:cubicBezTo>
                <a:lnTo>
                  <a:pt x="94967" y="63312"/>
                </a:lnTo>
                <a:close/>
                <a:moveTo>
                  <a:pt x="18089" y="104012"/>
                </a:moveTo>
                <a:lnTo>
                  <a:pt x="18089" y="113056"/>
                </a:lnTo>
                <a:cubicBezTo>
                  <a:pt x="18089" y="115544"/>
                  <a:pt x="20124" y="117579"/>
                  <a:pt x="22611" y="117579"/>
                </a:cubicBezTo>
                <a:lnTo>
                  <a:pt x="31656" y="117579"/>
                </a:lnTo>
                <a:cubicBezTo>
                  <a:pt x="34143" y="117579"/>
                  <a:pt x="36178" y="115544"/>
                  <a:pt x="36178" y="113056"/>
                </a:cubicBezTo>
                <a:lnTo>
                  <a:pt x="36178" y="104012"/>
                </a:lnTo>
                <a:cubicBezTo>
                  <a:pt x="36178" y="101525"/>
                  <a:pt x="34143" y="99490"/>
                  <a:pt x="31656" y="99490"/>
                </a:cubicBezTo>
                <a:lnTo>
                  <a:pt x="22611" y="99490"/>
                </a:lnTo>
                <a:cubicBezTo>
                  <a:pt x="20124" y="99490"/>
                  <a:pt x="18089" y="101525"/>
                  <a:pt x="18089" y="104012"/>
                </a:cubicBezTo>
                <a:close/>
                <a:moveTo>
                  <a:pt x="58789" y="99490"/>
                </a:moveTo>
                <a:cubicBezTo>
                  <a:pt x="56302" y="99490"/>
                  <a:pt x="54267" y="101525"/>
                  <a:pt x="54267" y="104012"/>
                </a:cubicBezTo>
                <a:lnTo>
                  <a:pt x="54267" y="113056"/>
                </a:lnTo>
                <a:cubicBezTo>
                  <a:pt x="54267" y="115544"/>
                  <a:pt x="56302" y="117579"/>
                  <a:pt x="58789" y="117579"/>
                </a:cubicBezTo>
                <a:lnTo>
                  <a:pt x="67834" y="117579"/>
                </a:lnTo>
                <a:cubicBezTo>
                  <a:pt x="70321" y="117579"/>
                  <a:pt x="72356" y="115544"/>
                  <a:pt x="72356" y="113056"/>
                </a:cubicBezTo>
                <a:lnTo>
                  <a:pt x="72356" y="104012"/>
                </a:lnTo>
                <a:cubicBezTo>
                  <a:pt x="72356" y="101525"/>
                  <a:pt x="70321" y="99490"/>
                  <a:pt x="67834" y="99490"/>
                </a:cubicBezTo>
                <a:lnTo>
                  <a:pt x="58789" y="99490"/>
                </a:lnTo>
                <a:close/>
                <a:moveTo>
                  <a:pt x="90445" y="104012"/>
                </a:moveTo>
                <a:lnTo>
                  <a:pt x="90445" y="113056"/>
                </a:lnTo>
                <a:cubicBezTo>
                  <a:pt x="90445" y="115544"/>
                  <a:pt x="92480" y="117579"/>
                  <a:pt x="94967" y="117579"/>
                </a:cubicBezTo>
                <a:lnTo>
                  <a:pt x="104012" y="117579"/>
                </a:lnTo>
                <a:cubicBezTo>
                  <a:pt x="106499" y="117579"/>
                  <a:pt x="108534" y="115544"/>
                  <a:pt x="108534" y="113056"/>
                </a:cubicBezTo>
                <a:lnTo>
                  <a:pt x="108534" y="104012"/>
                </a:lnTo>
                <a:cubicBezTo>
                  <a:pt x="108534" y="101525"/>
                  <a:pt x="106499" y="99490"/>
                  <a:pt x="104012" y="99490"/>
                </a:cubicBezTo>
                <a:lnTo>
                  <a:pt x="94967" y="99490"/>
                </a:lnTo>
                <a:cubicBezTo>
                  <a:pt x="92480" y="99490"/>
                  <a:pt x="90445" y="101525"/>
                  <a:pt x="90445" y="104012"/>
                </a:cubicBezTo>
                <a:close/>
              </a:path>
            </a:pathLst>
          </a:custGeom>
          <a:solidFill>
            <a:srgbClr val="FF8904"/>
          </a:solidFill>
          <a:ln/>
        </p:spPr>
      </p:sp>
      <p:sp>
        <p:nvSpPr>
          <p:cNvPr id="57" name="Text 55"/>
          <p:cNvSpPr/>
          <p:nvPr/>
        </p:nvSpPr>
        <p:spPr>
          <a:xfrm>
            <a:off x="4668893" y="4458944"/>
            <a:ext cx="3177361" cy="217068"/>
          </a:xfrm>
          <a:prstGeom prst="rect">
            <a:avLst/>
          </a:prstGeom>
          <a:noFill/>
          <a:ln/>
        </p:spPr>
        <p:txBody>
          <a:bodyPr wrap="square" lIns="0" tIns="0" rIns="0" bIns="0" rtlCol="0" anchor="ctr"/>
          <a:lstStyle/>
          <a:p>
            <a:pPr>
              <a:lnSpc>
                <a:spcPct val="130000"/>
              </a:lnSpc>
            </a:pPr>
            <a:r>
              <a:rPr lang="en-US" sz="1139" b="1" dirty="0">
                <a:solidFill>
                  <a:srgbClr val="FF8904"/>
                </a:solidFill>
                <a:latin typeface="Quattrocento Sans" pitchFamily="34" charset="0"/>
                <a:ea typeface="Quattrocento Sans" pitchFamily="34" charset="-122"/>
                <a:cs typeface="Quattrocento Sans" pitchFamily="34" charset="-120"/>
              </a:rPr>
              <a:t>30-Day Survival Plan</a:t>
            </a:r>
            <a:endParaRPr lang="en-US" sz="1600" dirty="0"/>
          </a:p>
        </p:txBody>
      </p:sp>
      <p:sp>
        <p:nvSpPr>
          <p:cNvPr id="58" name="Text 56"/>
          <p:cNvSpPr/>
          <p:nvPr/>
        </p:nvSpPr>
        <p:spPr>
          <a:xfrm>
            <a:off x="4436474" y="4712190"/>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Budget, income sources, cost-cutting measures.</a:t>
            </a:r>
            <a:endParaRPr lang="en-US" sz="1600" dirty="0"/>
          </a:p>
        </p:txBody>
      </p:sp>
      <p:sp>
        <p:nvSpPr>
          <p:cNvPr id="59" name="Shape 57"/>
          <p:cNvSpPr/>
          <p:nvPr/>
        </p:nvSpPr>
        <p:spPr>
          <a:xfrm>
            <a:off x="4346029" y="5223205"/>
            <a:ext cx="3500226" cy="9045"/>
          </a:xfrm>
          <a:custGeom>
            <a:avLst/>
            <a:gdLst/>
            <a:ahLst/>
            <a:cxnLst/>
            <a:rect l="l" t="t" r="r" b="b"/>
            <a:pathLst>
              <a:path w="3500226" h="9045">
                <a:moveTo>
                  <a:pt x="0" y="0"/>
                </a:moveTo>
                <a:lnTo>
                  <a:pt x="3500226" y="0"/>
                </a:lnTo>
                <a:lnTo>
                  <a:pt x="3500226" y="9045"/>
                </a:lnTo>
                <a:lnTo>
                  <a:pt x="0" y="9045"/>
                </a:lnTo>
                <a:lnTo>
                  <a:pt x="0" y="0"/>
                </a:lnTo>
                <a:close/>
              </a:path>
            </a:pathLst>
          </a:custGeom>
          <a:solidFill>
            <a:srgbClr val="FF6900">
              <a:alpha val="30196"/>
            </a:srgbClr>
          </a:solidFill>
          <a:ln/>
        </p:spPr>
      </p:sp>
      <p:sp>
        <p:nvSpPr>
          <p:cNvPr id="60" name="Text 58"/>
          <p:cNvSpPr/>
          <p:nvPr/>
        </p:nvSpPr>
        <p:spPr>
          <a:xfrm>
            <a:off x="4346029" y="5300083"/>
            <a:ext cx="3563537" cy="180890"/>
          </a:xfrm>
          <a:prstGeom prst="rect">
            <a:avLst/>
          </a:prstGeom>
          <a:noFill/>
          <a:ln/>
        </p:spPr>
        <p:txBody>
          <a:bodyPr wrap="square" lIns="0" tIns="0" rIns="0" bIns="0" rtlCol="0" anchor="ctr"/>
          <a:lstStyle/>
          <a:p>
            <a:pPr>
              <a:lnSpc>
                <a:spcPct val="120000"/>
              </a:lnSpc>
            </a:pPr>
            <a:r>
              <a:rPr lang="en-US" sz="997" b="1" dirty="0">
                <a:solidFill>
                  <a:srgbClr val="FF8904"/>
                </a:solidFill>
                <a:latin typeface="Quattrocento Sans" pitchFamily="34" charset="0"/>
                <a:ea typeface="Quattrocento Sans" pitchFamily="34" charset="-122"/>
                <a:cs typeface="Quattrocento Sans" pitchFamily="34" charset="-120"/>
              </a:rPr>
              <a:t>Goal:</a:t>
            </a:r>
            <a:pPr>
              <a:lnSpc>
                <a:spcPct val="120000"/>
              </a:lnSpc>
            </a:pPr>
            <a:r>
              <a:rPr lang="en-US" sz="997" dirty="0">
                <a:solidFill>
                  <a:srgbClr val="E8E4DC">
                    <a:alpha val="70000"/>
                  </a:srgbClr>
                </a:solidFill>
                <a:latin typeface="Quattrocento Sans" pitchFamily="34" charset="0"/>
                <a:ea typeface="Quattrocento Sans" pitchFamily="34" charset="-122"/>
                <a:cs typeface="Quattrocento Sans" pitchFamily="34" charset="-120"/>
              </a:rPr>
              <a:t> Clarity tentang situasi sebenarnya.</a:t>
            </a:r>
            <a:endParaRPr lang="en-US" sz="1600" dirty="0"/>
          </a:p>
        </p:txBody>
      </p:sp>
      <p:sp>
        <p:nvSpPr>
          <p:cNvPr id="61" name="Shape 59"/>
          <p:cNvSpPr/>
          <p:nvPr/>
        </p:nvSpPr>
        <p:spPr>
          <a:xfrm>
            <a:off x="8086075" y="1429033"/>
            <a:ext cx="3735383" cy="4169519"/>
          </a:xfrm>
          <a:custGeom>
            <a:avLst/>
            <a:gdLst/>
            <a:ahLst/>
            <a:cxnLst/>
            <a:rect l="l" t="t" r="r" b="b"/>
            <a:pathLst>
              <a:path w="3735383" h="4169519">
                <a:moveTo>
                  <a:pt x="108550" y="0"/>
                </a:moveTo>
                <a:lnTo>
                  <a:pt x="3626833" y="0"/>
                </a:lnTo>
                <a:cubicBezTo>
                  <a:pt x="3686783" y="0"/>
                  <a:pt x="3735383" y="48600"/>
                  <a:pt x="3735383" y="108550"/>
                </a:cubicBezTo>
                <a:lnTo>
                  <a:pt x="3735383" y="4060969"/>
                </a:lnTo>
                <a:cubicBezTo>
                  <a:pt x="3735383" y="4120920"/>
                  <a:pt x="3686783" y="4169519"/>
                  <a:pt x="3626833" y="4169519"/>
                </a:cubicBezTo>
                <a:lnTo>
                  <a:pt x="108550" y="4169519"/>
                </a:lnTo>
                <a:cubicBezTo>
                  <a:pt x="48600" y="4169519"/>
                  <a:pt x="0" y="4120920"/>
                  <a:pt x="0" y="4060969"/>
                </a:cubicBezTo>
                <a:lnTo>
                  <a:pt x="0" y="108550"/>
                </a:lnTo>
                <a:cubicBezTo>
                  <a:pt x="0" y="48640"/>
                  <a:pt x="48640" y="0"/>
                  <a:pt x="108550" y="0"/>
                </a:cubicBezTo>
                <a:close/>
              </a:path>
            </a:pathLst>
          </a:custGeom>
          <a:gradFill rotWithShape="1" flip="none">
            <a:gsLst>
              <a:gs pos="0">
                <a:srgbClr val="C9A86A">
                  <a:alpha val="30000"/>
                </a:srgbClr>
              </a:gs>
              <a:gs pos="100000">
                <a:srgbClr val="C9A86A">
                  <a:alpha val="10000"/>
                </a:srgbClr>
              </a:gs>
            </a:gsLst>
            <a:lin ang="5400000" scaled="1"/>
          </a:gradFill>
          <a:ln w="25400">
            <a:solidFill>
              <a:srgbClr val="C9A86A"/>
            </a:solidFill>
            <a:prstDash val="solid"/>
          </a:ln>
        </p:spPr>
      </p:sp>
      <p:sp>
        <p:nvSpPr>
          <p:cNvPr id="62" name="Shape 60"/>
          <p:cNvSpPr/>
          <p:nvPr/>
        </p:nvSpPr>
        <p:spPr>
          <a:xfrm>
            <a:off x="8203654" y="1546611"/>
            <a:ext cx="506493" cy="506493"/>
          </a:xfrm>
          <a:custGeom>
            <a:avLst/>
            <a:gdLst/>
            <a:ahLst/>
            <a:cxnLst/>
            <a:rect l="l" t="t" r="r" b="b"/>
            <a:pathLst>
              <a:path w="506493" h="506493">
                <a:moveTo>
                  <a:pt x="253246" y="0"/>
                </a:moveTo>
                <a:lnTo>
                  <a:pt x="253246" y="0"/>
                </a:lnTo>
                <a:cubicBezTo>
                  <a:pt x="393017" y="0"/>
                  <a:pt x="506493" y="113476"/>
                  <a:pt x="506493" y="253246"/>
                </a:cubicBezTo>
                <a:lnTo>
                  <a:pt x="506493" y="253246"/>
                </a:lnTo>
                <a:cubicBezTo>
                  <a:pt x="506493" y="393017"/>
                  <a:pt x="393017" y="506493"/>
                  <a:pt x="253246" y="506493"/>
                </a:cubicBezTo>
                <a:lnTo>
                  <a:pt x="253246" y="506493"/>
                </a:lnTo>
                <a:cubicBezTo>
                  <a:pt x="113476" y="506493"/>
                  <a:pt x="0" y="393017"/>
                  <a:pt x="0" y="253246"/>
                </a:cubicBezTo>
                <a:lnTo>
                  <a:pt x="0" y="253246"/>
                </a:lnTo>
                <a:cubicBezTo>
                  <a:pt x="0" y="113476"/>
                  <a:pt x="113476" y="0"/>
                  <a:pt x="253246" y="0"/>
                </a:cubicBezTo>
                <a:close/>
              </a:path>
            </a:pathLst>
          </a:custGeom>
          <a:solidFill>
            <a:srgbClr val="C9A86A"/>
          </a:solidFill>
          <a:ln/>
        </p:spPr>
      </p:sp>
      <p:sp>
        <p:nvSpPr>
          <p:cNvPr id="63" name="Text 61"/>
          <p:cNvSpPr/>
          <p:nvPr/>
        </p:nvSpPr>
        <p:spPr>
          <a:xfrm>
            <a:off x="8266400" y="1655145"/>
            <a:ext cx="488404" cy="289424"/>
          </a:xfrm>
          <a:prstGeom prst="rect">
            <a:avLst/>
          </a:prstGeom>
          <a:noFill/>
          <a:ln/>
        </p:spPr>
        <p:txBody>
          <a:bodyPr wrap="square" lIns="0" tIns="0" rIns="0" bIns="0" rtlCol="0" anchor="ctr"/>
          <a:lstStyle/>
          <a:p>
            <a:pPr>
              <a:lnSpc>
                <a:spcPct val="110000"/>
              </a:lnSpc>
            </a:pPr>
            <a:r>
              <a:rPr lang="en-US" sz="1709" b="1" dirty="0">
                <a:solidFill>
                  <a:srgbClr val="1A1D21"/>
                </a:solidFill>
                <a:latin typeface="Hedvig Letters Sans" pitchFamily="34" charset="0"/>
                <a:ea typeface="Hedvig Letters Sans" pitchFamily="34" charset="-122"/>
                <a:cs typeface="Hedvig Letters Sans" pitchFamily="34" charset="-120"/>
              </a:rPr>
              <a:t>72H</a:t>
            </a:r>
            <a:endParaRPr lang="en-US" sz="1600" dirty="0"/>
          </a:p>
        </p:txBody>
      </p:sp>
      <p:sp>
        <p:nvSpPr>
          <p:cNvPr id="64" name="Text 62"/>
          <p:cNvSpPr/>
          <p:nvPr/>
        </p:nvSpPr>
        <p:spPr>
          <a:xfrm>
            <a:off x="8818680" y="1564700"/>
            <a:ext cx="1103430" cy="289424"/>
          </a:xfrm>
          <a:prstGeom prst="rect">
            <a:avLst/>
          </a:prstGeom>
          <a:noFill/>
          <a:ln/>
        </p:spPr>
        <p:txBody>
          <a:bodyPr wrap="square" lIns="0" tIns="0" rIns="0" bIns="0" rtlCol="0" anchor="ctr"/>
          <a:lstStyle/>
          <a:p>
            <a:pPr>
              <a:lnSpc>
                <a:spcPct val="110000"/>
              </a:lnSpc>
            </a:pPr>
            <a:r>
              <a:rPr lang="en-US" sz="1709" b="1" dirty="0">
                <a:solidFill>
                  <a:srgbClr val="E8E4DC"/>
                </a:solidFill>
                <a:latin typeface="Hedvig Letters Sans" pitchFamily="34" charset="0"/>
                <a:ea typeface="Hedvig Letters Sans" pitchFamily="34" charset="-122"/>
                <a:cs typeface="Hedvig Letters Sans" pitchFamily="34" charset="-120"/>
              </a:rPr>
              <a:t>ACTIVATE</a:t>
            </a:r>
            <a:endParaRPr lang="en-US" sz="1600" dirty="0"/>
          </a:p>
        </p:txBody>
      </p:sp>
      <p:sp>
        <p:nvSpPr>
          <p:cNvPr id="65" name="Text 63"/>
          <p:cNvSpPr/>
          <p:nvPr/>
        </p:nvSpPr>
        <p:spPr>
          <a:xfrm>
            <a:off x="8818680" y="1854125"/>
            <a:ext cx="1058208" cy="180890"/>
          </a:xfrm>
          <a:prstGeom prst="rect">
            <a:avLst/>
          </a:prstGeom>
          <a:noFill/>
          <a:ln/>
        </p:spPr>
        <p:txBody>
          <a:bodyPr wrap="square" lIns="0" tIns="0" rIns="0" bIns="0" rtlCol="0" anchor="ctr"/>
          <a:lstStyle/>
          <a:p>
            <a:pPr>
              <a:lnSpc>
                <a:spcPct val="120000"/>
              </a:lnSpc>
            </a:pPr>
            <a:r>
              <a:rPr lang="en-US" sz="997" dirty="0">
                <a:solidFill>
                  <a:srgbClr val="C9A86A"/>
                </a:solidFill>
                <a:latin typeface="Quattrocento Sans" pitchFamily="34" charset="0"/>
                <a:ea typeface="Quattrocento Sans" pitchFamily="34" charset="-122"/>
                <a:cs typeface="Quattrocento Sans" pitchFamily="34" charset="-120"/>
              </a:rPr>
              <a:t>Hour 48-72</a:t>
            </a:r>
            <a:endParaRPr lang="en-US" sz="1600" dirty="0"/>
          </a:p>
        </p:txBody>
      </p:sp>
      <p:sp>
        <p:nvSpPr>
          <p:cNvPr id="66" name="Shape 64"/>
          <p:cNvSpPr/>
          <p:nvPr/>
        </p:nvSpPr>
        <p:spPr>
          <a:xfrm>
            <a:off x="8212698" y="2125460"/>
            <a:ext cx="3491181" cy="759739"/>
          </a:xfrm>
          <a:custGeom>
            <a:avLst/>
            <a:gdLst/>
            <a:ahLst/>
            <a:cxnLst/>
            <a:rect l="l" t="t" r="r" b="b"/>
            <a:pathLst>
              <a:path w="3491181" h="759739">
                <a:moveTo>
                  <a:pt x="18089" y="0"/>
                </a:moveTo>
                <a:lnTo>
                  <a:pt x="3418823" y="0"/>
                </a:lnTo>
                <a:cubicBezTo>
                  <a:pt x="3458785" y="0"/>
                  <a:pt x="3491181" y="32396"/>
                  <a:pt x="3491181" y="72358"/>
                </a:cubicBezTo>
                <a:lnTo>
                  <a:pt x="3491181" y="687381"/>
                </a:lnTo>
                <a:cubicBezTo>
                  <a:pt x="3491181" y="727343"/>
                  <a:pt x="3458785" y="759739"/>
                  <a:pt x="3418823" y="759739"/>
                </a:cubicBezTo>
                <a:lnTo>
                  <a:pt x="18089" y="759739"/>
                </a:lnTo>
                <a:cubicBezTo>
                  <a:pt x="8099" y="759739"/>
                  <a:pt x="0" y="751640"/>
                  <a:pt x="0" y="741650"/>
                </a:cubicBezTo>
                <a:lnTo>
                  <a:pt x="0" y="18089"/>
                </a:lnTo>
                <a:cubicBezTo>
                  <a:pt x="0" y="8105"/>
                  <a:pt x="8105" y="0"/>
                  <a:pt x="18089" y="0"/>
                </a:cubicBezTo>
                <a:close/>
              </a:path>
            </a:pathLst>
          </a:custGeom>
          <a:solidFill>
            <a:srgbClr val="1A1D21">
              <a:alpha val="60000"/>
            </a:srgbClr>
          </a:solidFill>
          <a:ln/>
        </p:spPr>
      </p:sp>
      <p:sp>
        <p:nvSpPr>
          <p:cNvPr id="67" name="Shape 65"/>
          <p:cNvSpPr/>
          <p:nvPr/>
        </p:nvSpPr>
        <p:spPr>
          <a:xfrm>
            <a:off x="8212698" y="2125460"/>
            <a:ext cx="18089" cy="759739"/>
          </a:xfrm>
          <a:custGeom>
            <a:avLst/>
            <a:gdLst/>
            <a:ahLst/>
            <a:cxnLst/>
            <a:rect l="l" t="t" r="r" b="b"/>
            <a:pathLst>
              <a:path w="18089" h="759739">
                <a:moveTo>
                  <a:pt x="18089" y="0"/>
                </a:moveTo>
                <a:lnTo>
                  <a:pt x="18089" y="0"/>
                </a:lnTo>
                <a:lnTo>
                  <a:pt x="18089" y="759739"/>
                </a:lnTo>
                <a:lnTo>
                  <a:pt x="18089" y="759739"/>
                </a:lnTo>
                <a:cubicBezTo>
                  <a:pt x="8099" y="759739"/>
                  <a:pt x="0" y="751640"/>
                  <a:pt x="0" y="741650"/>
                </a:cubicBezTo>
                <a:lnTo>
                  <a:pt x="0" y="18089"/>
                </a:lnTo>
                <a:cubicBezTo>
                  <a:pt x="0" y="8105"/>
                  <a:pt x="8105" y="0"/>
                  <a:pt x="18089" y="0"/>
                </a:cubicBezTo>
                <a:close/>
              </a:path>
            </a:pathLst>
          </a:custGeom>
          <a:solidFill>
            <a:srgbClr val="C9A86A"/>
          </a:solidFill>
          <a:ln/>
        </p:spPr>
      </p:sp>
      <p:sp>
        <p:nvSpPr>
          <p:cNvPr id="68" name="Shape 66"/>
          <p:cNvSpPr/>
          <p:nvPr/>
        </p:nvSpPr>
        <p:spPr>
          <a:xfrm>
            <a:off x="8312188" y="2229472"/>
            <a:ext cx="144712" cy="144712"/>
          </a:xfrm>
          <a:custGeom>
            <a:avLst/>
            <a:gdLst/>
            <a:ahLst/>
            <a:cxnLst/>
            <a:rect l="l" t="t" r="r" b="b"/>
            <a:pathLst>
              <a:path w="144712" h="144712">
                <a:moveTo>
                  <a:pt x="36178" y="90445"/>
                </a:moveTo>
                <a:lnTo>
                  <a:pt x="6925" y="90445"/>
                </a:lnTo>
                <a:cubicBezTo>
                  <a:pt x="-113" y="90445"/>
                  <a:pt x="-4437" y="82786"/>
                  <a:pt x="-820" y="76737"/>
                </a:cubicBezTo>
                <a:lnTo>
                  <a:pt x="14132" y="51808"/>
                </a:lnTo>
                <a:cubicBezTo>
                  <a:pt x="16591" y="47710"/>
                  <a:pt x="21000" y="45223"/>
                  <a:pt x="25777" y="45223"/>
                </a:cubicBezTo>
                <a:lnTo>
                  <a:pt x="52628" y="45223"/>
                </a:lnTo>
                <a:cubicBezTo>
                  <a:pt x="74137" y="8790"/>
                  <a:pt x="106216" y="6953"/>
                  <a:pt x="127669" y="10090"/>
                </a:cubicBezTo>
                <a:cubicBezTo>
                  <a:pt x="131287" y="10627"/>
                  <a:pt x="134113" y="13454"/>
                  <a:pt x="134622" y="17043"/>
                </a:cubicBezTo>
                <a:cubicBezTo>
                  <a:pt x="137759" y="38496"/>
                  <a:pt x="135922" y="70575"/>
                  <a:pt x="99490" y="92084"/>
                </a:cubicBezTo>
                <a:lnTo>
                  <a:pt x="99490" y="118935"/>
                </a:lnTo>
                <a:cubicBezTo>
                  <a:pt x="99490" y="123712"/>
                  <a:pt x="97002" y="128121"/>
                  <a:pt x="92904" y="130580"/>
                </a:cubicBezTo>
                <a:lnTo>
                  <a:pt x="67975" y="145532"/>
                </a:lnTo>
                <a:cubicBezTo>
                  <a:pt x="61955" y="149150"/>
                  <a:pt x="54267" y="144797"/>
                  <a:pt x="54267" y="137787"/>
                </a:cubicBezTo>
                <a:lnTo>
                  <a:pt x="54267" y="108534"/>
                </a:lnTo>
                <a:cubicBezTo>
                  <a:pt x="54267" y="98557"/>
                  <a:pt x="46155" y="90445"/>
                  <a:pt x="36178" y="90445"/>
                </a:cubicBezTo>
                <a:lnTo>
                  <a:pt x="36150" y="90445"/>
                </a:lnTo>
                <a:close/>
                <a:moveTo>
                  <a:pt x="113056" y="45223"/>
                </a:moveTo>
                <a:cubicBezTo>
                  <a:pt x="113056" y="37735"/>
                  <a:pt x="106977" y="31656"/>
                  <a:pt x="99490" y="31656"/>
                </a:cubicBezTo>
                <a:cubicBezTo>
                  <a:pt x="92002" y="31656"/>
                  <a:pt x="85923" y="37735"/>
                  <a:pt x="85923" y="45223"/>
                </a:cubicBezTo>
                <a:cubicBezTo>
                  <a:pt x="85923" y="52710"/>
                  <a:pt x="92002" y="58789"/>
                  <a:pt x="99490" y="58789"/>
                </a:cubicBezTo>
                <a:cubicBezTo>
                  <a:pt x="106977" y="58789"/>
                  <a:pt x="113056" y="52710"/>
                  <a:pt x="113056" y="45223"/>
                </a:cubicBezTo>
                <a:close/>
              </a:path>
            </a:pathLst>
          </a:custGeom>
          <a:solidFill>
            <a:srgbClr val="C9A86A"/>
          </a:solidFill>
          <a:ln/>
        </p:spPr>
      </p:sp>
      <p:sp>
        <p:nvSpPr>
          <p:cNvPr id="69" name="Text 67"/>
          <p:cNvSpPr/>
          <p:nvPr/>
        </p:nvSpPr>
        <p:spPr>
          <a:xfrm>
            <a:off x="8526518" y="2197816"/>
            <a:ext cx="3177361" cy="217068"/>
          </a:xfrm>
          <a:prstGeom prst="rect">
            <a:avLst/>
          </a:prstGeom>
          <a:noFill/>
          <a:ln/>
        </p:spPr>
        <p:txBody>
          <a:bodyPr wrap="square" lIns="0" tIns="0" rIns="0" bIns="0" rtlCol="0" anchor="ctr"/>
          <a:lstStyle/>
          <a:p>
            <a:pPr>
              <a:lnSpc>
                <a:spcPct val="130000"/>
              </a:lnSpc>
            </a:pPr>
            <a:r>
              <a:rPr lang="en-US" sz="1139" b="1" dirty="0">
                <a:solidFill>
                  <a:srgbClr val="C9A86A"/>
                </a:solidFill>
                <a:latin typeface="Quattrocento Sans" pitchFamily="34" charset="0"/>
                <a:ea typeface="Quattrocento Sans" pitchFamily="34" charset="-122"/>
                <a:cs typeface="Quattrocento Sans" pitchFamily="34" charset="-120"/>
              </a:rPr>
              <a:t>Execute First Steps</a:t>
            </a:r>
            <a:endParaRPr lang="en-US" sz="1600" dirty="0"/>
          </a:p>
        </p:txBody>
      </p:sp>
      <p:sp>
        <p:nvSpPr>
          <p:cNvPr id="70" name="Text 68"/>
          <p:cNvSpPr/>
          <p:nvPr/>
        </p:nvSpPr>
        <p:spPr>
          <a:xfrm>
            <a:off x="8294099" y="2451062"/>
            <a:ext cx="3400736" cy="36178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Apply for jobs, contact network, file claims, negotiate payments.</a:t>
            </a:r>
            <a:endParaRPr lang="en-US" sz="1600" dirty="0"/>
          </a:p>
        </p:txBody>
      </p:sp>
      <p:sp>
        <p:nvSpPr>
          <p:cNvPr id="71" name="Shape 69"/>
          <p:cNvSpPr/>
          <p:nvPr/>
        </p:nvSpPr>
        <p:spPr>
          <a:xfrm>
            <a:off x="8212698" y="2939466"/>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72" name="Shape 70"/>
          <p:cNvSpPr/>
          <p:nvPr/>
        </p:nvSpPr>
        <p:spPr>
          <a:xfrm>
            <a:off x="8212698" y="2939466"/>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C9A86A"/>
          </a:solidFill>
          <a:ln/>
        </p:spPr>
      </p:sp>
      <p:sp>
        <p:nvSpPr>
          <p:cNvPr id="73" name="Shape 71"/>
          <p:cNvSpPr/>
          <p:nvPr/>
        </p:nvSpPr>
        <p:spPr>
          <a:xfrm>
            <a:off x="8312188" y="3043478"/>
            <a:ext cx="144712" cy="144712"/>
          </a:xfrm>
          <a:custGeom>
            <a:avLst/>
            <a:gdLst/>
            <a:ahLst/>
            <a:cxnLst/>
            <a:rect l="l" t="t" r="r" b="b"/>
            <a:pathLst>
              <a:path w="144712" h="144712">
                <a:moveTo>
                  <a:pt x="72356" y="0"/>
                </a:moveTo>
                <a:cubicBezTo>
                  <a:pt x="73656" y="0"/>
                  <a:pt x="74956" y="283"/>
                  <a:pt x="76143" y="820"/>
                </a:cubicBezTo>
                <a:lnTo>
                  <a:pt x="129393" y="23403"/>
                </a:lnTo>
                <a:cubicBezTo>
                  <a:pt x="135611" y="26031"/>
                  <a:pt x="140246" y="32165"/>
                  <a:pt x="140218" y="39570"/>
                </a:cubicBezTo>
                <a:cubicBezTo>
                  <a:pt x="140077" y="67608"/>
                  <a:pt x="128545" y="118907"/>
                  <a:pt x="79846" y="142225"/>
                </a:cubicBezTo>
                <a:cubicBezTo>
                  <a:pt x="75126" y="144486"/>
                  <a:pt x="69643" y="144486"/>
                  <a:pt x="64923" y="142225"/>
                </a:cubicBezTo>
                <a:cubicBezTo>
                  <a:pt x="16195" y="118907"/>
                  <a:pt x="4692" y="67608"/>
                  <a:pt x="4551" y="39570"/>
                </a:cubicBezTo>
                <a:cubicBezTo>
                  <a:pt x="4522" y="32165"/>
                  <a:pt x="9158" y="26031"/>
                  <a:pt x="15376" y="23403"/>
                </a:cubicBezTo>
                <a:lnTo>
                  <a:pt x="68597" y="820"/>
                </a:lnTo>
                <a:cubicBezTo>
                  <a:pt x="69784" y="283"/>
                  <a:pt x="71056" y="0"/>
                  <a:pt x="72356" y="0"/>
                </a:cubicBezTo>
                <a:close/>
                <a:moveTo>
                  <a:pt x="72356" y="18880"/>
                </a:moveTo>
                <a:lnTo>
                  <a:pt x="72356" y="125747"/>
                </a:lnTo>
                <a:cubicBezTo>
                  <a:pt x="111361" y="106867"/>
                  <a:pt x="121847" y="65036"/>
                  <a:pt x="122101" y="39994"/>
                </a:cubicBezTo>
                <a:lnTo>
                  <a:pt x="72356" y="18909"/>
                </a:lnTo>
                <a:lnTo>
                  <a:pt x="72356" y="18909"/>
                </a:lnTo>
                <a:close/>
              </a:path>
            </a:pathLst>
          </a:custGeom>
          <a:solidFill>
            <a:srgbClr val="C9A86A"/>
          </a:solidFill>
          <a:ln/>
        </p:spPr>
      </p:sp>
      <p:sp>
        <p:nvSpPr>
          <p:cNvPr id="74" name="Text 72"/>
          <p:cNvSpPr/>
          <p:nvPr/>
        </p:nvSpPr>
        <p:spPr>
          <a:xfrm>
            <a:off x="8526518" y="3011822"/>
            <a:ext cx="3177361" cy="217068"/>
          </a:xfrm>
          <a:prstGeom prst="rect">
            <a:avLst/>
          </a:prstGeom>
          <a:noFill/>
          <a:ln/>
        </p:spPr>
        <p:txBody>
          <a:bodyPr wrap="square" lIns="0" tIns="0" rIns="0" bIns="0" rtlCol="0" anchor="ctr"/>
          <a:lstStyle/>
          <a:p>
            <a:pPr>
              <a:lnSpc>
                <a:spcPct val="130000"/>
              </a:lnSpc>
            </a:pPr>
            <a:r>
              <a:rPr lang="en-US" sz="1139" b="1" dirty="0">
                <a:solidFill>
                  <a:srgbClr val="C9A86A"/>
                </a:solidFill>
                <a:latin typeface="Quattrocento Sans" pitchFamily="34" charset="0"/>
                <a:ea typeface="Quattrocento Sans" pitchFamily="34" charset="-122"/>
                <a:cs typeface="Quattrocento Sans" pitchFamily="34" charset="-120"/>
              </a:rPr>
              <a:t>Activate Safety Nets</a:t>
            </a:r>
            <a:endParaRPr lang="en-US" sz="1600" dirty="0"/>
          </a:p>
        </p:txBody>
      </p:sp>
      <p:sp>
        <p:nvSpPr>
          <p:cNvPr id="75" name="Text 73"/>
          <p:cNvSpPr/>
          <p:nvPr/>
        </p:nvSpPr>
        <p:spPr>
          <a:xfrm>
            <a:off x="8294099" y="3265068"/>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Unemployment benefits, insurance claims, family support.</a:t>
            </a:r>
            <a:endParaRPr lang="en-US" sz="1600" dirty="0"/>
          </a:p>
        </p:txBody>
      </p:sp>
      <p:sp>
        <p:nvSpPr>
          <p:cNvPr id="76" name="Shape 74"/>
          <p:cNvSpPr/>
          <p:nvPr/>
        </p:nvSpPr>
        <p:spPr>
          <a:xfrm>
            <a:off x="8212698" y="3572582"/>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77" name="Shape 75"/>
          <p:cNvSpPr/>
          <p:nvPr/>
        </p:nvSpPr>
        <p:spPr>
          <a:xfrm>
            <a:off x="8212698" y="3572582"/>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C9A86A"/>
          </a:solidFill>
          <a:ln/>
        </p:spPr>
      </p:sp>
      <p:sp>
        <p:nvSpPr>
          <p:cNvPr id="78" name="Shape 76"/>
          <p:cNvSpPr/>
          <p:nvPr/>
        </p:nvSpPr>
        <p:spPr>
          <a:xfrm>
            <a:off x="8312188" y="3676593"/>
            <a:ext cx="144712" cy="144712"/>
          </a:xfrm>
          <a:custGeom>
            <a:avLst/>
            <a:gdLst/>
            <a:ahLst/>
            <a:cxnLst/>
            <a:rect l="l" t="t" r="r" b="b"/>
            <a:pathLst>
              <a:path w="144712" h="144712">
                <a:moveTo>
                  <a:pt x="18626" y="64583"/>
                </a:moveTo>
                <a:cubicBezTo>
                  <a:pt x="22385" y="38298"/>
                  <a:pt x="45025" y="18089"/>
                  <a:pt x="72356" y="18089"/>
                </a:cubicBezTo>
                <a:cubicBezTo>
                  <a:pt x="87336" y="18089"/>
                  <a:pt x="100903" y="24166"/>
                  <a:pt x="110739" y="33973"/>
                </a:cubicBezTo>
                <a:cubicBezTo>
                  <a:pt x="110795" y="34030"/>
                  <a:pt x="110852" y="34086"/>
                  <a:pt x="110908" y="34143"/>
                </a:cubicBezTo>
                <a:lnTo>
                  <a:pt x="113056" y="36178"/>
                </a:lnTo>
                <a:lnTo>
                  <a:pt x="99518" y="36178"/>
                </a:lnTo>
                <a:cubicBezTo>
                  <a:pt x="94515" y="36178"/>
                  <a:pt x="90473" y="40220"/>
                  <a:pt x="90473" y="45223"/>
                </a:cubicBezTo>
                <a:cubicBezTo>
                  <a:pt x="90473" y="50225"/>
                  <a:pt x="94515" y="54267"/>
                  <a:pt x="99518" y="54267"/>
                </a:cubicBezTo>
                <a:lnTo>
                  <a:pt x="135696" y="54267"/>
                </a:lnTo>
                <a:cubicBezTo>
                  <a:pt x="140699" y="54267"/>
                  <a:pt x="144740" y="50225"/>
                  <a:pt x="144740" y="45223"/>
                </a:cubicBezTo>
                <a:lnTo>
                  <a:pt x="144740" y="9045"/>
                </a:lnTo>
                <a:cubicBezTo>
                  <a:pt x="144740" y="4042"/>
                  <a:pt x="140699" y="0"/>
                  <a:pt x="135696" y="0"/>
                </a:cubicBezTo>
                <a:cubicBezTo>
                  <a:pt x="130693" y="0"/>
                  <a:pt x="126651" y="4042"/>
                  <a:pt x="126651" y="9045"/>
                </a:cubicBezTo>
                <a:lnTo>
                  <a:pt x="126651" y="24138"/>
                </a:lnTo>
                <a:lnTo>
                  <a:pt x="123458" y="21113"/>
                </a:lnTo>
                <a:cubicBezTo>
                  <a:pt x="110371" y="8084"/>
                  <a:pt x="92282" y="0"/>
                  <a:pt x="72356" y="0"/>
                </a:cubicBezTo>
                <a:cubicBezTo>
                  <a:pt x="35895" y="0"/>
                  <a:pt x="5738" y="26964"/>
                  <a:pt x="735" y="62040"/>
                </a:cubicBezTo>
                <a:cubicBezTo>
                  <a:pt x="28" y="66986"/>
                  <a:pt x="3448" y="71565"/>
                  <a:pt x="8394" y="72271"/>
                </a:cubicBezTo>
                <a:cubicBezTo>
                  <a:pt x="13341" y="72978"/>
                  <a:pt x="17919" y="69530"/>
                  <a:pt x="18626" y="64612"/>
                </a:cubicBezTo>
                <a:close/>
                <a:moveTo>
                  <a:pt x="143977" y="82672"/>
                </a:moveTo>
                <a:cubicBezTo>
                  <a:pt x="144684" y="77726"/>
                  <a:pt x="141236" y="73147"/>
                  <a:pt x="136318" y="72441"/>
                </a:cubicBezTo>
                <a:cubicBezTo>
                  <a:pt x="131400" y="71734"/>
                  <a:pt x="126793" y="75182"/>
                  <a:pt x="126086" y="80100"/>
                </a:cubicBezTo>
                <a:cubicBezTo>
                  <a:pt x="122327" y="106386"/>
                  <a:pt x="99687" y="126595"/>
                  <a:pt x="72356" y="126595"/>
                </a:cubicBezTo>
                <a:cubicBezTo>
                  <a:pt x="57376" y="126595"/>
                  <a:pt x="43809" y="120518"/>
                  <a:pt x="33973" y="110710"/>
                </a:cubicBezTo>
                <a:cubicBezTo>
                  <a:pt x="33917" y="110654"/>
                  <a:pt x="33860" y="110597"/>
                  <a:pt x="33804" y="110541"/>
                </a:cubicBezTo>
                <a:lnTo>
                  <a:pt x="31656" y="108506"/>
                </a:lnTo>
                <a:lnTo>
                  <a:pt x="45194" y="108506"/>
                </a:lnTo>
                <a:cubicBezTo>
                  <a:pt x="50197" y="108506"/>
                  <a:pt x="54239" y="104464"/>
                  <a:pt x="54239" y="99461"/>
                </a:cubicBezTo>
                <a:cubicBezTo>
                  <a:pt x="54239" y="94459"/>
                  <a:pt x="50197" y="90417"/>
                  <a:pt x="45194" y="90417"/>
                </a:cubicBezTo>
                <a:lnTo>
                  <a:pt x="9045" y="90445"/>
                </a:lnTo>
                <a:cubicBezTo>
                  <a:pt x="6642" y="90445"/>
                  <a:pt x="4324" y="91406"/>
                  <a:pt x="2629" y="93130"/>
                </a:cubicBezTo>
                <a:cubicBezTo>
                  <a:pt x="933" y="94854"/>
                  <a:pt x="-28" y="97144"/>
                  <a:pt x="0" y="99574"/>
                </a:cubicBezTo>
                <a:lnTo>
                  <a:pt x="283" y="135470"/>
                </a:lnTo>
                <a:cubicBezTo>
                  <a:pt x="311" y="140473"/>
                  <a:pt x="4409" y="144486"/>
                  <a:pt x="9412" y="144430"/>
                </a:cubicBezTo>
                <a:cubicBezTo>
                  <a:pt x="14415" y="144373"/>
                  <a:pt x="18428" y="140303"/>
                  <a:pt x="18372" y="135300"/>
                </a:cubicBezTo>
                <a:lnTo>
                  <a:pt x="18259" y="120744"/>
                </a:lnTo>
                <a:lnTo>
                  <a:pt x="21283" y="123599"/>
                </a:lnTo>
                <a:cubicBezTo>
                  <a:pt x="34369" y="136629"/>
                  <a:pt x="52430" y="144712"/>
                  <a:pt x="72356" y="144712"/>
                </a:cubicBezTo>
                <a:cubicBezTo>
                  <a:pt x="108817" y="144712"/>
                  <a:pt x="138975" y="117748"/>
                  <a:pt x="143977" y="82672"/>
                </a:cubicBezTo>
                <a:close/>
              </a:path>
            </a:pathLst>
          </a:custGeom>
          <a:solidFill>
            <a:srgbClr val="C9A86A"/>
          </a:solidFill>
          <a:ln/>
        </p:spPr>
      </p:sp>
      <p:sp>
        <p:nvSpPr>
          <p:cNvPr id="79" name="Text 77"/>
          <p:cNvSpPr/>
          <p:nvPr/>
        </p:nvSpPr>
        <p:spPr>
          <a:xfrm>
            <a:off x="8526518" y="3644938"/>
            <a:ext cx="3177361" cy="217068"/>
          </a:xfrm>
          <a:prstGeom prst="rect">
            <a:avLst/>
          </a:prstGeom>
          <a:noFill/>
          <a:ln/>
        </p:spPr>
        <p:txBody>
          <a:bodyPr wrap="square" lIns="0" tIns="0" rIns="0" bIns="0" rtlCol="0" anchor="ctr"/>
          <a:lstStyle/>
          <a:p>
            <a:pPr>
              <a:lnSpc>
                <a:spcPct val="130000"/>
              </a:lnSpc>
            </a:pPr>
            <a:r>
              <a:rPr lang="en-US" sz="1139" b="1" dirty="0">
                <a:solidFill>
                  <a:srgbClr val="C9A86A"/>
                </a:solidFill>
                <a:latin typeface="Quattrocento Sans" pitchFamily="34" charset="0"/>
                <a:ea typeface="Quattrocento Sans" pitchFamily="34" charset="-122"/>
                <a:cs typeface="Quattrocento Sans" pitchFamily="34" charset="-120"/>
              </a:rPr>
              <a:t>Communication Rhythm</a:t>
            </a:r>
            <a:endParaRPr lang="en-US" sz="1600" dirty="0"/>
          </a:p>
        </p:txBody>
      </p:sp>
      <p:sp>
        <p:nvSpPr>
          <p:cNvPr id="80" name="Text 78"/>
          <p:cNvSpPr/>
          <p:nvPr/>
        </p:nvSpPr>
        <p:spPr>
          <a:xfrm>
            <a:off x="8294099" y="3898184"/>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Schedule regular check-ins dengan support system.</a:t>
            </a:r>
            <a:endParaRPr lang="en-US" sz="1600" dirty="0"/>
          </a:p>
        </p:txBody>
      </p:sp>
      <p:sp>
        <p:nvSpPr>
          <p:cNvPr id="81" name="Shape 79"/>
          <p:cNvSpPr/>
          <p:nvPr/>
        </p:nvSpPr>
        <p:spPr>
          <a:xfrm>
            <a:off x="8212698" y="4205697"/>
            <a:ext cx="3491181" cy="578849"/>
          </a:xfrm>
          <a:custGeom>
            <a:avLst/>
            <a:gdLst/>
            <a:ahLst/>
            <a:cxnLst/>
            <a:rect l="l" t="t" r="r" b="b"/>
            <a:pathLst>
              <a:path w="3491181" h="578849">
                <a:moveTo>
                  <a:pt x="18089" y="0"/>
                </a:moveTo>
                <a:lnTo>
                  <a:pt x="3418825" y="0"/>
                </a:lnTo>
                <a:cubicBezTo>
                  <a:pt x="3458786" y="0"/>
                  <a:pt x="3491181" y="32395"/>
                  <a:pt x="3491181" y="72356"/>
                </a:cubicBezTo>
                <a:lnTo>
                  <a:pt x="3491181" y="506493"/>
                </a:lnTo>
                <a:cubicBezTo>
                  <a:pt x="3491181" y="546454"/>
                  <a:pt x="3458786" y="578849"/>
                  <a:pt x="3418825" y="578849"/>
                </a:cubicBezTo>
                <a:lnTo>
                  <a:pt x="18089" y="578849"/>
                </a:lnTo>
                <a:cubicBezTo>
                  <a:pt x="8099" y="578849"/>
                  <a:pt x="0" y="570750"/>
                  <a:pt x="0" y="560760"/>
                </a:cubicBezTo>
                <a:lnTo>
                  <a:pt x="0" y="18089"/>
                </a:lnTo>
                <a:cubicBezTo>
                  <a:pt x="0" y="8105"/>
                  <a:pt x="8105" y="0"/>
                  <a:pt x="18089" y="0"/>
                </a:cubicBezTo>
                <a:close/>
              </a:path>
            </a:pathLst>
          </a:custGeom>
          <a:solidFill>
            <a:srgbClr val="1A1D21">
              <a:alpha val="60000"/>
            </a:srgbClr>
          </a:solidFill>
          <a:ln/>
        </p:spPr>
      </p:sp>
      <p:sp>
        <p:nvSpPr>
          <p:cNvPr id="82" name="Shape 80"/>
          <p:cNvSpPr/>
          <p:nvPr/>
        </p:nvSpPr>
        <p:spPr>
          <a:xfrm>
            <a:off x="8212698" y="4205697"/>
            <a:ext cx="18089" cy="578849"/>
          </a:xfrm>
          <a:custGeom>
            <a:avLst/>
            <a:gdLst/>
            <a:ahLst/>
            <a:cxnLst/>
            <a:rect l="l" t="t" r="r" b="b"/>
            <a:pathLst>
              <a:path w="18089" h="578849">
                <a:moveTo>
                  <a:pt x="18089" y="0"/>
                </a:moveTo>
                <a:lnTo>
                  <a:pt x="18089" y="0"/>
                </a:lnTo>
                <a:lnTo>
                  <a:pt x="18089" y="578849"/>
                </a:lnTo>
                <a:lnTo>
                  <a:pt x="18089" y="578849"/>
                </a:lnTo>
                <a:cubicBezTo>
                  <a:pt x="8099" y="578849"/>
                  <a:pt x="0" y="570750"/>
                  <a:pt x="0" y="560760"/>
                </a:cubicBezTo>
                <a:lnTo>
                  <a:pt x="0" y="18089"/>
                </a:lnTo>
                <a:cubicBezTo>
                  <a:pt x="0" y="8105"/>
                  <a:pt x="8105" y="0"/>
                  <a:pt x="18089" y="0"/>
                </a:cubicBezTo>
                <a:close/>
              </a:path>
            </a:pathLst>
          </a:custGeom>
          <a:solidFill>
            <a:srgbClr val="C9A86A"/>
          </a:solidFill>
          <a:ln/>
        </p:spPr>
      </p:sp>
      <p:sp>
        <p:nvSpPr>
          <p:cNvPr id="83" name="Shape 81"/>
          <p:cNvSpPr/>
          <p:nvPr/>
        </p:nvSpPr>
        <p:spPr>
          <a:xfrm>
            <a:off x="8312188" y="4309709"/>
            <a:ext cx="144712" cy="144712"/>
          </a:xfrm>
          <a:custGeom>
            <a:avLst/>
            <a:gdLst/>
            <a:ahLst/>
            <a:cxnLst/>
            <a:rect l="l" t="t" r="r" b="b"/>
            <a:pathLst>
              <a:path w="144712" h="144712">
                <a:moveTo>
                  <a:pt x="126623" y="72356"/>
                </a:moveTo>
                <a:cubicBezTo>
                  <a:pt x="126623" y="42405"/>
                  <a:pt x="102307" y="18089"/>
                  <a:pt x="72356" y="18089"/>
                </a:cubicBezTo>
                <a:cubicBezTo>
                  <a:pt x="42405" y="18089"/>
                  <a:pt x="18089" y="42405"/>
                  <a:pt x="18089" y="72356"/>
                </a:cubicBezTo>
                <a:cubicBezTo>
                  <a:pt x="18089" y="102307"/>
                  <a:pt x="42405" y="126623"/>
                  <a:pt x="72356" y="126623"/>
                </a:cubicBezTo>
                <a:cubicBezTo>
                  <a:pt x="102307" y="126623"/>
                  <a:pt x="126623" y="102307"/>
                  <a:pt x="126623" y="72356"/>
                </a:cubicBezTo>
                <a:close/>
                <a:moveTo>
                  <a:pt x="0" y="72356"/>
                </a:moveTo>
                <a:cubicBezTo>
                  <a:pt x="0" y="32422"/>
                  <a:pt x="32422" y="0"/>
                  <a:pt x="72356" y="0"/>
                </a:cubicBezTo>
                <a:cubicBezTo>
                  <a:pt x="112290" y="0"/>
                  <a:pt x="144712" y="32422"/>
                  <a:pt x="144712" y="72356"/>
                </a:cubicBezTo>
                <a:cubicBezTo>
                  <a:pt x="144712" y="112290"/>
                  <a:pt x="112290" y="144712"/>
                  <a:pt x="72356" y="144712"/>
                </a:cubicBezTo>
                <a:cubicBezTo>
                  <a:pt x="32422" y="144712"/>
                  <a:pt x="0" y="112290"/>
                  <a:pt x="0" y="72356"/>
                </a:cubicBezTo>
                <a:close/>
                <a:moveTo>
                  <a:pt x="72356" y="94967"/>
                </a:moveTo>
                <a:cubicBezTo>
                  <a:pt x="84836" y="94967"/>
                  <a:pt x="94967" y="84836"/>
                  <a:pt x="94967" y="72356"/>
                </a:cubicBezTo>
                <a:cubicBezTo>
                  <a:pt x="94967" y="59877"/>
                  <a:pt x="84836" y="49745"/>
                  <a:pt x="72356" y="49745"/>
                </a:cubicBezTo>
                <a:cubicBezTo>
                  <a:pt x="59877" y="49745"/>
                  <a:pt x="49745" y="59877"/>
                  <a:pt x="49745" y="72356"/>
                </a:cubicBezTo>
                <a:cubicBezTo>
                  <a:pt x="49745" y="84836"/>
                  <a:pt x="59877" y="94967"/>
                  <a:pt x="72356" y="94967"/>
                </a:cubicBezTo>
                <a:close/>
                <a:moveTo>
                  <a:pt x="72356" y="31656"/>
                </a:moveTo>
                <a:cubicBezTo>
                  <a:pt x="94819" y="31656"/>
                  <a:pt x="113056" y="49893"/>
                  <a:pt x="113056" y="72356"/>
                </a:cubicBezTo>
                <a:cubicBezTo>
                  <a:pt x="113056" y="94819"/>
                  <a:pt x="94819" y="113056"/>
                  <a:pt x="72356" y="113056"/>
                </a:cubicBezTo>
                <a:cubicBezTo>
                  <a:pt x="49893" y="113056"/>
                  <a:pt x="31656" y="94819"/>
                  <a:pt x="31656" y="72356"/>
                </a:cubicBezTo>
                <a:cubicBezTo>
                  <a:pt x="31656" y="49893"/>
                  <a:pt x="49893" y="31656"/>
                  <a:pt x="72356" y="31656"/>
                </a:cubicBezTo>
                <a:close/>
                <a:moveTo>
                  <a:pt x="63312" y="72356"/>
                </a:moveTo>
                <a:cubicBezTo>
                  <a:pt x="63312" y="67364"/>
                  <a:pt x="67364" y="63312"/>
                  <a:pt x="72356" y="63312"/>
                </a:cubicBezTo>
                <a:cubicBezTo>
                  <a:pt x="77348" y="63312"/>
                  <a:pt x="81401" y="67364"/>
                  <a:pt x="81401" y="72356"/>
                </a:cubicBezTo>
                <a:cubicBezTo>
                  <a:pt x="81401" y="77348"/>
                  <a:pt x="77348" y="81401"/>
                  <a:pt x="72356" y="81401"/>
                </a:cubicBezTo>
                <a:cubicBezTo>
                  <a:pt x="67364" y="81401"/>
                  <a:pt x="63312" y="77348"/>
                  <a:pt x="63312" y="72356"/>
                </a:cubicBezTo>
                <a:close/>
              </a:path>
            </a:pathLst>
          </a:custGeom>
          <a:solidFill>
            <a:srgbClr val="C9A86A"/>
          </a:solidFill>
          <a:ln/>
        </p:spPr>
      </p:sp>
      <p:sp>
        <p:nvSpPr>
          <p:cNvPr id="84" name="Text 82"/>
          <p:cNvSpPr/>
          <p:nvPr/>
        </p:nvSpPr>
        <p:spPr>
          <a:xfrm>
            <a:off x="8526518" y="4278053"/>
            <a:ext cx="3177361" cy="217068"/>
          </a:xfrm>
          <a:prstGeom prst="rect">
            <a:avLst/>
          </a:prstGeom>
          <a:noFill/>
          <a:ln/>
        </p:spPr>
        <p:txBody>
          <a:bodyPr wrap="square" lIns="0" tIns="0" rIns="0" bIns="0" rtlCol="0" anchor="ctr"/>
          <a:lstStyle/>
          <a:p>
            <a:pPr>
              <a:lnSpc>
                <a:spcPct val="130000"/>
              </a:lnSpc>
            </a:pPr>
            <a:r>
              <a:rPr lang="en-US" sz="1139" b="1" dirty="0">
                <a:solidFill>
                  <a:srgbClr val="C9A86A"/>
                </a:solidFill>
                <a:latin typeface="Quattrocento Sans" pitchFamily="34" charset="0"/>
                <a:ea typeface="Quattrocento Sans" pitchFamily="34" charset="-122"/>
                <a:cs typeface="Quattrocento Sans" pitchFamily="34" charset="-120"/>
              </a:rPr>
              <a:t>Set 30-Day Metrics</a:t>
            </a:r>
            <a:endParaRPr lang="en-US" sz="1600" dirty="0"/>
          </a:p>
        </p:txBody>
      </p:sp>
      <p:sp>
        <p:nvSpPr>
          <p:cNvPr id="85" name="Text 83"/>
          <p:cNvSpPr/>
          <p:nvPr/>
        </p:nvSpPr>
        <p:spPr>
          <a:xfrm>
            <a:off x="8294099" y="4531300"/>
            <a:ext cx="3400736" cy="180890"/>
          </a:xfrm>
          <a:prstGeom prst="rect">
            <a:avLst/>
          </a:prstGeom>
          <a:noFill/>
          <a:ln/>
        </p:spPr>
        <p:txBody>
          <a:bodyPr wrap="square" lIns="0" tIns="0" rIns="0" bIns="0" rtlCol="0" anchor="ctr"/>
          <a:lstStyle/>
          <a:p>
            <a:pPr>
              <a:lnSpc>
                <a:spcPct val="120000"/>
              </a:lnSpc>
            </a:pPr>
            <a:r>
              <a:rPr lang="en-US" sz="997" dirty="0">
                <a:solidFill>
                  <a:srgbClr val="E8E4DC">
                    <a:alpha val="80000"/>
                  </a:srgbClr>
                </a:solidFill>
                <a:latin typeface="Quattrocento Sans" pitchFamily="34" charset="0"/>
                <a:ea typeface="Quattrocento Sans" pitchFamily="34" charset="-122"/>
                <a:cs typeface="Quattrocento Sans" pitchFamily="34" charset="-120"/>
              </a:rPr>
              <a:t>Apa yang harus terjadi dalam 30 hari agar situasi terkendali?</a:t>
            </a:r>
            <a:endParaRPr lang="en-US" sz="1600" dirty="0"/>
          </a:p>
        </p:txBody>
      </p:sp>
      <p:sp>
        <p:nvSpPr>
          <p:cNvPr id="86" name="Shape 84"/>
          <p:cNvSpPr/>
          <p:nvPr/>
        </p:nvSpPr>
        <p:spPr>
          <a:xfrm>
            <a:off x="8203654" y="5223205"/>
            <a:ext cx="3500226" cy="9045"/>
          </a:xfrm>
          <a:custGeom>
            <a:avLst/>
            <a:gdLst/>
            <a:ahLst/>
            <a:cxnLst/>
            <a:rect l="l" t="t" r="r" b="b"/>
            <a:pathLst>
              <a:path w="3500226" h="9045">
                <a:moveTo>
                  <a:pt x="0" y="0"/>
                </a:moveTo>
                <a:lnTo>
                  <a:pt x="3500226" y="0"/>
                </a:lnTo>
                <a:lnTo>
                  <a:pt x="3500226" y="9045"/>
                </a:lnTo>
                <a:lnTo>
                  <a:pt x="0" y="9045"/>
                </a:lnTo>
                <a:lnTo>
                  <a:pt x="0" y="0"/>
                </a:lnTo>
                <a:close/>
              </a:path>
            </a:pathLst>
          </a:custGeom>
          <a:solidFill>
            <a:srgbClr val="C9A86A">
              <a:alpha val="30196"/>
            </a:srgbClr>
          </a:solidFill>
          <a:ln/>
        </p:spPr>
      </p:sp>
      <p:sp>
        <p:nvSpPr>
          <p:cNvPr id="87" name="Text 85"/>
          <p:cNvSpPr/>
          <p:nvPr/>
        </p:nvSpPr>
        <p:spPr>
          <a:xfrm>
            <a:off x="8203654" y="5300083"/>
            <a:ext cx="3563537" cy="180890"/>
          </a:xfrm>
          <a:prstGeom prst="rect">
            <a:avLst/>
          </a:prstGeom>
          <a:noFill/>
          <a:ln/>
        </p:spPr>
        <p:txBody>
          <a:bodyPr wrap="square" lIns="0" tIns="0" rIns="0" bIns="0" rtlCol="0" anchor="ctr"/>
          <a:lstStyle/>
          <a:p>
            <a:pPr>
              <a:lnSpc>
                <a:spcPct val="120000"/>
              </a:lnSpc>
            </a:pPr>
            <a:r>
              <a:rPr lang="en-US" sz="997" b="1" dirty="0">
                <a:solidFill>
                  <a:srgbClr val="C9A86A"/>
                </a:solidFill>
                <a:latin typeface="Quattrocento Sans" pitchFamily="34" charset="0"/>
                <a:ea typeface="Quattrocento Sans" pitchFamily="34" charset="-122"/>
                <a:cs typeface="Quattrocento Sans" pitchFamily="34" charset="-120"/>
              </a:rPr>
              <a:t>Goal:</a:t>
            </a:r>
            <a:pPr>
              <a:lnSpc>
                <a:spcPct val="120000"/>
              </a:lnSpc>
            </a:pPr>
            <a:r>
              <a:rPr lang="en-US" sz="997" dirty="0">
                <a:solidFill>
                  <a:srgbClr val="E8E4DC">
                    <a:alpha val="70000"/>
                  </a:srgbClr>
                </a:solidFill>
                <a:latin typeface="Quattrocento Sans" pitchFamily="34" charset="0"/>
                <a:ea typeface="Quattrocento Sans" pitchFamily="34" charset="-122"/>
                <a:cs typeface="Quattrocento Sans" pitchFamily="34" charset="-120"/>
              </a:rPr>
              <a:t> Momentum. Action beats anxiety.</a:t>
            </a:r>
            <a:endParaRPr lang="en-US" sz="1600" dirty="0"/>
          </a:p>
        </p:txBody>
      </p:sp>
      <p:sp>
        <p:nvSpPr>
          <p:cNvPr id="88" name="Shape 86"/>
          <p:cNvSpPr/>
          <p:nvPr/>
        </p:nvSpPr>
        <p:spPr>
          <a:xfrm>
            <a:off x="366303" y="5720653"/>
            <a:ext cx="11459395" cy="949674"/>
          </a:xfrm>
          <a:custGeom>
            <a:avLst/>
            <a:gdLst/>
            <a:ahLst/>
            <a:cxnLst/>
            <a:rect l="l" t="t" r="r" b="b"/>
            <a:pathLst>
              <a:path w="11459395" h="949674">
                <a:moveTo>
                  <a:pt x="108538" y="0"/>
                </a:moveTo>
                <a:lnTo>
                  <a:pt x="11350856" y="0"/>
                </a:lnTo>
                <a:cubicBezTo>
                  <a:pt x="11410800" y="0"/>
                  <a:pt x="11459395" y="48594"/>
                  <a:pt x="11459395" y="108538"/>
                </a:cubicBezTo>
                <a:lnTo>
                  <a:pt x="11459395" y="841135"/>
                </a:lnTo>
                <a:cubicBezTo>
                  <a:pt x="11459395" y="901079"/>
                  <a:pt x="11410800" y="949674"/>
                  <a:pt x="11350856" y="949674"/>
                </a:cubicBezTo>
                <a:lnTo>
                  <a:pt x="108538" y="949674"/>
                </a:lnTo>
                <a:cubicBezTo>
                  <a:pt x="48594" y="949674"/>
                  <a:pt x="0" y="901079"/>
                  <a:pt x="0" y="841135"/>
                </a:cubicBezTo>
                <a:lnTo>
                  <a:pt x="0" y="108538"/>
                </a:lnTo>
                <a:cubicBezTo>
                  <a:pt x="0" y="48634"/>
                  <a:pt x="48634" y="0"/>
                  <a:pt x="108538" y="0"/>
                </a:cubicBezTo>
                <a:close/>
              </a:path>
            </a:pathLst>
          </a:custGeom>
          <a:solidFill>
            <a:srgbClr val="3D5A73">
              <a:alpha val="20000"/>
            </a:srgbClr>
          </a:solidFill>
          <a:ln w="12700">
            <a:solidFill>
              <a:srgbClr val="3D5A73">
                <a:alpha val="40000"/>
              </a:srgbClr>
            </a:solidFill>
            <a:prstDash val="solid"/>
          </a:ln>
        </p:spPr>
      </p:sp>
      <p:sp>
        <p:nvSpPr>
          <p:cNvPr id="89" name="Shape 87"/>
          <p:cNvSpPr/>
          <p:nvPr/>
        </p:nvSpPr>
        <p:spPr>
          <a:xfrm>
            <a:off x="479359" y="5978421"/>
            <a:ext cx="434136" cy="434136"/>
          </a:xfrm>
          <a:custGeom>
            <a:avLst/>
            <a:gdLst/>
            <a:ahLst/>
            <a:cxnLst/>
            <a:rect l="l" t="t" r="r" b="b"/>
            <a:pathLst>
              <a:path w="434136" h="434136">
                <a:moveTo>
                  <a:pt x="217068" y="0"/>
                </a:moveTo>
                <a:lnTo>
                  <a:pt x="217068" y="0"/>
                </a:lnTo>
                <a:cubicBezTo>
                  <a:pt x="336871" y="0"/>
                  <a:pt x="434136" y="97265"/>
                  <a:pt x="434136" y="217068"/>
                </a:cubicBezTo>
                <a:lnTo>
                  <a:pt x="434136" y="217068"/>
                </a:lnTo>
                <a:cubicBezTo>
                  <a:pt x="434136" y="336871"/>
                  <a:pt x="336871" y="434136"/>
                  <a:pt x="217068" y="434136"/>
                </a:cubicBezTo>
                <a:lnTo>
                  <a:pt x="217068" y="434136"/>
                </a:lnTo>
                <a:cubicBezTo>
                  <a:pt x="97265" y="434136"/>
                  <a:pt x="0" y="336871"/>
                  <a:pt x="0" y="217068"/>
                </a:cubicBezTo>
                <a:lnTo>
                  <a:pt x="0" y="217068"/>
                </a:lnTo>
                <a:cubicBezTo>
                  <a:pt x="0" y="97265"/>
                  <a:pt x="97265" y="0"/>
                  <a:pt x="217068" y="0"/>
                </a:cubicBezTo>
                <a:close/>
              </a:path>
            </a:pathLst>
          </a:custGeom>
          <a:solidFill>
            <a:srgbClr val="C9A86A">
              <a:alpha val="20000"/>
            </a:srgbClr>
          </a:solidFill>
          <a:ln/>
        </p:spPr>
      </p:sp>
      <p:sp>
        <p:nvSpPr>
          <p:cNvPr id="90" name="Shape 88"/>
          <p:cNvSpPr/>
          <p:nvPr/>
        </p:nvSpPr>
        <p:spPr>
          <a:xfrm>
            <a:off x="628593" y="6105045"/>
            <a:ext cx="135668" cy="180890"/>
          </a:xfrm>
          <a:custGeom>
            <a:avLst/>
            <a:gdLst/>
            <a:ahLst/>
            <a:cxnLst/>
            <a:rect l="l" t="t" r="r" b="b"/>
            <a:pathLst>
              <a:path w="135668" h="180890">
                <a:moveTo>
                  <a:pt x="103482" y="135668"/>
                </a:moveTo>
                <a:cubicBezTo>
                  <a:pt x="106061" y="127789"/>
                  <a:pt x="111219" y="120652"/>
                  <a:pt x="117049" y="114505"/>
                </a:cubicBezTo>
                <a:cubicBezTo>
                  <a:pt x="128602" y="102351"/>
                  <a:pt x="135668" y="85923"/>
                  <a:pt x="135668" y="67834"/>
                </a:cubicBezTo>
                <a:cubicBezTo>
                  <a:pt x="135668" y="30384"/>
                  <a:pt x="105284" y="0"/>
                  <a:pt x="67834" y="0"/>
                </a:cubicBezTo>
                <a:cubicBezTo>
                  <a:pt x="30384" y="0"/>
                  <a:pt x="0" y="30384"/>
                  <a:pt x="0" y="67834"/>
                </a:cubicBezTo>
                <a:cubicBezTo>
                  <a:pt x="0" y="85923"/>
                  <a:pt x="7066" y="102351"/>
                  <a:pt x="18619" y="114505"/>
                </a:cubicBezTo>
                <a:cubicBezTo>
                  <a:pt x="24448" y="120652"/>
                  <a:pt x="29642" y="127789"/>
                  <a:pt x="32186" y="135668"/>
                </a:cubicBezTo>
                <a:lnTo>
                  <a:pt x="103447" y="135668"/>
                </a:lnTo>
                <a:close/>
                <a:moveTo>
                  <a:pt x="101751" y="152626"/>
                </a:moveTo>
                <a:lnTo>
                  <a:pt x="33917" y="152626"/>
                </a:lnTo>
                <a:lnTo>
                  <a:pt x="33917" y="158279"/>
                </a:lnTo>
                <a:cubicBezTo>
                  <a:pt x="33917" y="173895"/>
                  <a:pt x="46565" y="186543"/>
                  <a:pt x="62181" y="186543"/>
                </a:cubicBezTo>
                <a:lnTo>
                  <a:pt x="73487" y="186543"/>
                </a:lnTo>
                <a:cubicBezTo>
                  <a:pt x="89103" y="186543"/>
                  <a:pt x="101751" y="173895"/>
                  <a:pt x="101751" y="158279"/>
                </a:cubicBezTo>
                <a:lnTo>
                  <a:pt x="101751" y="152626"/>
                </a:lnTo>
                <a:close/>
                <a:moveTo>
                  <a:pt x="65007" y="39570"/>
                </a:moveTo>
                <a:cubicBezTo>
                  <a:pt x="50946" y="39570"/>
                  <a:pt x="39570" y="50946"/>
                  <a:pt x="39570" y="65007"/>
                </a:cubicBezTo>
                <a:cubicBezTo>
                  <a:pt x="39570" y="69706"/>
                  <a:pt x="35789" y="73487"/>
                  <a:pt x="31091" y="73487"/>
                </a:cubicBezTo>
                <a:cubicBezTo>
                  <a:pt x="26392" y="73487"/>
                  <a:pt x="22611" y="69706"/>
                  <a:pt x="22611" y="65007"/>
                </a:cubicBezTo>
                <a:cubicBezTo>
                  <a:pt x="22611" y="41584"/>
                  <a:pt x="41584" y="22611"/>
                  <a:pt x="65007" y="22611"/>
                </a:cubicBezTo>
                <a:cubicBezTo>
                  <a:pt x="69706" y="22611"/>
                  <a:pt x="73487" y="26392"/>
                  <a:pt x="73487" y="31091"/>
                </a:cubicBezTo>
                <a:cubicBezTo>
                  <a:pt x="73487" y="35789"/>
                  <a:pt x="69706" y="39570"/>
                  <a:pt x="65007" y="39570"/>
                </a:cubicBezTo>
                <a:close/>
              </a:path>
            </a:pathLst>
          </a:custGeom>
          <a:solidFill>
            <a:srgbClr val="C9A86A"/>
          </a:solidFill>
          <a:ln/>
        </p:spPr>
      </p:sp>
      <p:sp>
        <p:nvSpPr>
          <p:cNvPr id="91" name="Text 89"/>
          <p:cNvSpPr/>
          <p:nvPr/>
        </p:nvSpPr>
        <p:spPr>
          <a:xfrm>
            <a:off x="1058208" y="5833709"/>
            <a:ext cx="10744878" cy="253246"/>
          </a:xfrm>
          <a:prstGeom prst="rect">
            <a:avLst/>
          </a:prstGeom>
          <a:noFill/>
          <a:ln/>
        </p:spPr>
        <p:txBody>
          <a:bodyPr wrap="square" lIns="0" tIns="0" rIns="0" bIns="0" rtlCol="0" anchor="ctr"/>
          <a:lstStyle/>
          <a:p>
            <a:pPr>
              <a:lnSpc>
                <a:spcPct val="120000"/>
              </a:lnSpc>
            </a:pPr>
            <a:r>
              <a:rPr lang="en-US" sz="1424" b="1" dirty="0">
                <a:solidFill>
                  <a:srgbClr val="E8E4DC"/>
                </a:solidFill>
                <a:latin typeface="Hedvig Letters Sans" pitchFamily="34" charset="0"/>
                <a:ea typeface="Hedvig Letters Sans" pitchFamily="34" charset="-122"/>
                <a:cs typeface="Hedvig Letters Sans" pitchFamily="34" charset="-120"/>
              </a:rPr>
              <a:t>Key Principle: Structure Beats Chaos</a:t>
            </a:r>
            <a:endParaRPr lang="en-US" sz="1600" dirty="0"/>
          </a:p>
        </p:txBody>
      </p:sp>
      <p:sp>
        <p:nvSpPr>
          <p:cNvPr id="92" name="Text 90"/>
          <p:cNvSpPr/>
          <p:nvPr/>
        </p:nvSpPr>
        <p:spPr>
          <a:xfrm>
            <a:off x="1058208" y="6123134"/>
            <a:ext cx="10726789" cy="434136"/>
          </a:xfrm>
          <a:prstGeom prst="rect">
            <a:avLst/>
          </a:prstGeom>
          <a:noFill/>
          <a:ln/>
        </p:spPr>
        <p:txBody>
          <a:bodyPr wrap="square" lIns="0" tIns="0" rIns="0" bIns="0" rtlCol="0" anchor="ctr"/>
          <a:lstStyle/>
          <a:p>
            <a:pPr>
              <a:lnSpc>
                <a:spcPct val="130000"/>
              </a:lnSpc>
            </a:pPr>
            <a:r>
              <a:rPr lang="en-US" sz="1139" dirty="0">
                <a:solidFill>
                  <a:srgbClr val="E8E4DC">
                    <a:alpha val="80000"/>
                  </a:srgbClr>
                </a:solidFill>
                <a:latin typeface="Quattrocento Sans" pitchFamily="34" charset="0"/>
                <a:ea typeface="Quattrocento Sans" pitchFamily="34" charset="-122"/>
                <a:cs typeface="Quattrocento Sans" pitchFamily="34" charset="-120"/>
              </a:rPr>
              <a:t>72 jam pertama adalah yang paling kritis — bukan karena decisions yang harus dibuat, tapi karena </a:t>
            </a:r>
            <a:pPr>
              <a:lnSpc>
                <a:spcPct val="130000"/>
              </a:lnSpc>
            </a:pPr>
            <a:r>
              <a:rPr lang="en-US" sz="1139"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emotional state </a:t>
            </a:r>
            <a:pPr>
              <a:lnSpc>
                <a:spcPct val="130000"/>
              </a:lnSpc>
            </a:pPr>
            <a:r>
              <a:rPr lang="en-US" sz="1139" dirty="0">
                <a:solidFill>
                  <a:srgbClr val="E8E4DC">
                    <a:alpha val="80000"/>
                  </a:srgbClr>
                </a:solidFill>
                <a:latin typeface="Quattrocento Sans" pitchFamily="34" charset="0"/>
                <a:ea typeface="Quattrocento Sans" pitchFamily="34" charset="-122"/>
                <a:cs typeface="Quattrocento Sans" pitchFamily="34" charset="-120"/>
              </a:rPr>
              <a:t>yang akan menentukan semua decisions selanjutnya. Protocol ini memberikan struktur ketika everything feels overwhelming.</a:t>
            </a:r>
            <a:endParaRPr lang="en-US" sz="1600" dirty="0"/>
          </a:p>
        </p:txBody>
      </p:sp>
    </p:spTree>
  </p:cSld>
  <p:clrMapOvr>
    <a:masterClrMapping/>
  </p:clrMapOvr>
  <p:transition>
    <p:fade/>
    <p:spd val="med"/>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81000" y="442913"/>
            <a:ext cx="533400" cy="53340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C9A86A">
              <a:alpha val="20000"/>
            </a:srgbClr>
          </a:solidFill>
          <a:ln/>
        </p:spPr>
      </p:sp>
      <p:sp>
        <p:nvSpPr>
          <p:cNvPr id="3" name="Text 1"/>
          <p:cNvSpPr/>
          <p:nvPr/>
        </p:nvSpPr>
        <p:spPr>
          <a:xfrm>
            <a:off x="560115" y="557213"/>
            <a:ext cx="285750" cy="304800"/>
          </a:xfrm>
          <a:prstGeom prst="rect">
            <a:avLst/>
          </a:prstGeom>
          <a:noFill/>
          <a:ln/>
        </p:spPr>
        <p:txBody>
          <a:bodyPr wrap="square" lIns="0" tIns="0" rIns="0" bIns="0" rtlCol="0" anchor="ctr"/>
          <a:lstStyle/>
          <a:p>
            <a:pPr>
              <a:lnSpc>
                <a:spcPct val="110000"/>
              </a:lnSpc>
            </a:pPr>
            <a:r>
              <a:rPr lang="en-US" sz="1800" b="1" dirty="0">
                <a:solidFill>
                  <a:srgbClr val="C9A86A"/>
                </a:solidFill>
                <a:latin typeface="Hedvig Letters Sans" pitchFamily="34" charset="0"/>
                <a:ea typeface="Hedvig Letters Sans" pitchFamily="34" charset="-122"/>
                <a:cs typeface="Hedvig Letters Sans" pitchFamily="34" charset="-120"/>
              </a:rPr>
              <a:t>11</a:t>
            </a:r>
            <a:endParaRPr lang="en-US" sz="1600" dirty="0"/>
          </a:p>
        </p:txBody>
      </p:sp>
      <p:sp>
        <p:nvSpPr>
          <p:cNvPr id="4" name="Text 2"/>
          <p:cNvSpPr/>
          <p:nvPr/>
        </p:nvSpPr>
        <p:spPr>
          <a:xfrm>
            <a:off x="1066800" y="381000"/>
            <a:ext cx="8286750" cy="228600"/>
          </a:xfrm>
          <a:prstGeom prst="rect">
            <a:avLst/>
          </a:prstGeom>
          <a:noFill/>
          <a:ln/>
        </p:spPr>
        <p:txBody>
          <a:bodyPr wrap="square" lIns="0" tIns="0" rIns="0" bIns="0" rtlCol="0" anchor="ctr"/>
          <a:lstStyle/>
          <a:p>
            <a:pPr>
              <a:lnSpc>
                <a:spcPct val="130000"/>
              </a:lnSpc>
            </a:pPr>
            <a:r>
              <a:rPr lang="en-US" sz="1200" b="1" spc="60" kern="0" dirty="0">
                <a:solidFill>
                  <a:srgbClr val="C9A86A"/>
                </a:solidFill>
                <a:latin typeface="Liter" pitchFamily="34" charset="0"/>
                <a:ea typeface="Liter" pitchFamily="34" charset="-122"/>
                <a:cs typeface="Liter" pitchFamily="34" charset="-120"/>
              </a:rPr>
              <a:t>THE REBUILD</a:t>
            </a:r>
            <a:endParaRPr lang="en-US" sz="1600" dirty="0"/>
          </a:p>
        </p:txBody>
      </p:sp>
      <p:sp>
        <p:nvSpPr>
          <p:cNvPr id="5" name="Text 3"/>
          <p:cNvSpPr/>
          <p:nvPr/>
        </p:nvSpPr>
        <p:spPr>
          <a:xfrm>
            <a:off x="1066800" y="609600"/>
            <a:ext cx="8382000" cy="428625"/>
          </a:xfrm>
          <a:prstGeom prst="rect">
            <a:avLst/>
          </a:prstGeom>
          <a:noFill/>
          <a:ln/>
        </p:spPr>
        <p:txBody>
          <a:bodyPr wrap="square" lIns="0" tIns="0" rIns="0" bIns="0" rtlCol="0" anchor="ctr"/>
          <a:lstStyle/>
          <a:p>
            <a:pPr>
              <a:lnSpc>
                <a:spcPct val="100000"/>
              </a:lnSpc>
            </a:pPr>
            <a:r>
              <a:rPr lang="en-US" sz="2700" b="1" dirty="0">
                <a:solidFill>
                  <a:srgbClr val="E8E4DC"/>
                </a:solidFill>
                <a:latin typeface="Hedvig Letters Sans" pitchFamily="34" charset="0"/>
                <a:ea typeface="Hedvig Letters Sans" pitchFamily="34" charset="-122"/>
                <a:cs typeface="Hedvig Letters Sans" pitchFamily="34" charset="-120"/>
              </a:rPr>
              <a:t>From Worst Case to New Normal — </a:t>
            </a:r>
            <a:pPr>
              <a:lnSpc>
                <a:spcPct val="100000"/>
              </a:lnSpc>
            </a:pPr>
            <a:r>
              <a:rPr lang="en-US" sz="2700" b="1" dirty="0">
                <a:solidFill>
                  <a:srgbClr val="C9A86A"/>
                </a:solidFill>
                <a:latin typeface="Hedvig Letters Sans" pitchFamily="34" charset="0"/>
                <a:ea typeface="Hedvig Letters Sans" pitchFamily="34" charset="-122"/>
                <a:cs typeface="Hedvig Letters Sans" pitchFamily="34" charset="-120"/>
              </a:rPr>
              <a:t>The Rebuild Map</a:t>
            </a:r>
            <a:endParaRPr lang="en-US" sz="1600" dirty="0"/>
          </a:p>
        </p:txBody>
      </p:sp>
      <p:sp>
        <p:nvSpPr>
          <p:cNvPr id="6" name="Text 4"/>
          <p:cNvSpPr/>
          <p:nvPr/>
        </p:nvSpPr>
        <p:spPr>
          <a:xfrm>
            <a:off x="381000" y="1114425"/>
            <a:ext cx="8620125" cy="533400"/>
          </a:xfrm>
          <a:prstGeom prst="rect">
            <a:avLst/>
          </a:prstGeom>
          <a:noFill/>
          <a:ln/>
        </p:spPr>
        <p:txBody>
          <a:bodyPr wrap="square" lIns="0" tIns="0" rIns="0" bIns="0" rtlCol="0" anchor="ctr"/>
          <a:lstStyle/>
          <a:p>
            <a:pPr>
              <a:lnSpc>
                <a:spcPct val="130000"/>
              </a:lnSpc>
            </a:pPr>
            <a:r>
              <a:rPr lang="en-US" sz="1350" dirty="0">
                <a:solidFill>
                  <a:srgbClr val="E8E4DC">
                    <a:alpha val="70000"/>
                  </a:srgbClr>
                </a:solidFill>
                <a:latin typeface="Quattrocento Sans" pitchFamily="34" charset="0"/>
                <a:ea typeface="Quattrocento Sans" pitchFamily="34" charset="-122"/>
                <a:cs typeface="Quattrocento Sans" pitchFamily="34" charset="-120"/>
              </a:rPr>
              <a:t>Framework untuk recovery setelah worst case terjadi. Recovery bukan kembali ke titik sebelum — tapi membangun sesuatu yang lebih tahan terhadap shock berikutnya.</a:t>
            </a:r>
            <a:endParaRPr lang="en-US" sz="1600" dirty="0"/>
          </a:p>
        </p:txBody>
      </p:sp>
      <p:sp>
        <p:nvSpPr>
          <p:cNvPr id="7" name="Shape 5"/>
          <p:cNvSpPr/>
          <p:nvPr/>
        </p:nvSpPr>
        <p:spPr>
          <a:xfrm>
            <a:off x="390525" y="1771650"/>
            <a:ext cx="2752725" cy="3286125"/>
          </a:xfrm>
          <a:custGeom>
            <a:avLst/>
            <a:gdLst/>
            <a:ahLst/>
            <a:cxnLst/>
            <a:rect l="l" t="t" r="r" b="b"/>
            <a:pathLst>
              <a:path w="2752725" h="3286125">
                <a:moveTo>
                  <a:pt x="114293" y="0"/>
                </a:moveTo>
                <a:lnTo>
                  <a:pt x="2638432" y="0"/>
                </a:lnTo>
                <a:cubicBezTo>
                  <a:pt x="2701512" y="0"/>
                  <a:pt x="2752725" y="51213"/>
                  <a:pt x="2752725" y="114293"/>
                </a:cubicBezTo>
                <a:lnTo>
                  <a:pt x="2752725" y="3171832"/>
                </a:lnTo>
                <a:cubicBezTo>
                  <a:pt x="2752725" y="3234912"/>
                  <a:pt x="2701512" y="3286125"/>
                  <a:pt x="2638432" y="3286125"/>
                </a:cubicBezTo>
                <a:lnTo>
                  <a:pt x="114293" y="3286125"/>
                </a:lnTo>
                <a:cubicBezTo>
                  <a:pt x="51213" y="3286125"/>
                  <a:pt x="0" y="3234912"/>
                  <a:pt x="0" y="3171832"/>
                </a:cubicBezTo>
                <a:lnTo>
                  <a:pt x="0" y="114293"/>
                </a:lnTo>
                <a:cubicBezTo>
                  <a:pt x="0" y="51213"/>
                  <a:pt x="51213" y="0"/>
                  <a:pt x="114293" y="0"/>
                </a:cubicBezTo>
                <a:close/>
              </a:path>
            </a:pathLst>
          </a:custGeom>
          <a:gradFill rotWithShape="1" flip="none">
            <a:gsLst>
              <a:gs pos="0">
                <a:srgbClr val="FB2C36">
                  <a:alpha val="30000"/>
                </a:srgbClr>
              </a:gs>
              <a:gs pos="100000">
                <a:srgbClr val="FB2C36">
                  <a:alpha val="10000"/>
                </a:srgbClr>
              </a:gs>
            </a:gsLst>
            <a:lin ang="5400000" scaled="1"/>
          </a:gradFill>
          <a:ln w="25400">
            <a:solidFill>
              <a:srgbClr val="FB2C36"/>
            </a:solidFill>
            <a:prstDash val="solid"/>
          </a:ln>
        </p:spPr>
      </p:sp>
      <p:sp>
        <p:nvSpPr>
          <p:cNvPr id="8" name="Shape 6"/>
          <p:cNvSpPr/>
          <p:nvPr/>
        </p:nvSpPr>
        <p:spPr>
          <a:xfrm>
            <a:off x="514350" y="189547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B2C36"/>
          </a:solidFill>
          <a:ln/>
        </p:spPr>
      </p:sp>
      <p:sp>
        <p:nvSpPr>
          <p:cNvPr id="9" name="Text 7"/>
          <p:cNvSpPr/>
          <p:nvPr/>
        </p:nvSpPr>
        <p:spPr>
          <a:xfrm>
            <a:off x="706413" y="1990725"/>
            <a:ext cx="171450" cy="266700"/>
          </a:xfrm>
          <a:prstGeom prst="rect">
            <a:avLst/>
          </a:prstGeom>
          <a:noFill/>
          <a:ln/>
        </p:spPr>
        <p:txBody>
          <a:bodyPr wrap="square" lIns="0" tIns="0" rIns="0" bIns="0" rtlCol="0" anchor="ctr"/>
          <a:lstStyle/>
          <a:p>
            <a:pPr>
              <a:lnSpc>
                <a:spcPct val="120000"/>
              </a:lnSpc>
            </a:pPr>
            <a:r>
              <a:rPr lang="en-US" sz="1500" b="1" dirty="0">
                <a:solidFill>
                  <a:srgbClr val="1A1D21"/>
                </a:solidFill>
                <a:latin typeface="Hedvig Letters Sans" pitchFamily="34" charset="0"/>
                <a:ea typeface="Hedvig Letters Sans" pitchFamily="34" charset="-122"/>
                <a:cs typeface="Hedvig Letters Sans" pitchFamily="34" charset="-120"/>
              </a:rPr>
              <a:t>1</a:t>
            </a:r>
            <a:endParaRPr lang="en-US" sz="1600" dirty="0"/>
          </a:p>
        </p:txBody>
      </p:sp>
      <p:sp>
        <p:nvSpPr>
          <p:cNvPr id="10" name="Text 8"/>
          <p:cNvSpPr/>
          <p:nvPr/>
        </p:nvSpPr>
        <p:spPr>
          <a:xfrm>
            <a:off x="1085850" y="1895475"/>
            <a:ext cx="74295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TRIAGE</a:t>
            </a:r>
            <a:endParaRPr lang="en-US" sz="1600" dirty="0"/>
          </a:p>
        </p:txBody>
      </p:sp>
      <p:sp>
        <p:nvSpPr>
          <p:cNvPr id="11" name="Text 9"/>
          <p:cNvSpPr/>
          <p:nvPr/>
        </p:nvSpPr>
        <p:spPr>
          <a:xfrm>
            <a:off x="1085850" y="2162175"/>
            <a:ext cx="714375" cy="190500"/>
          </a:xfrm>
          <a:prstGeom prst="rect">
            <a:avLst/>
          </a:prstGeom>
          <a:noFill/>
          <a:ln/>
        </p:spPr>
        <p:txBody>
          <a:bodyPr wrap="square" lIns="0" tIns="0" rIns="0" bIns="0" rtlCol="0" anchor="ctr"/>
          <a:lstStyle/>
          <a:p>
            <a:pPr>
              <a:lnSpc>
                <a:spcPct val="120000"/>
              </a:lnSpc>
            </a:pPr>
            <a:r>
              <a:rPr lang="en-US" sz="1050" dirty="0">
                <a:solidFill>
                  <a:srgbClr val="FF6467"/>
                </a:solidFill>
                <a:latin typeface="Quattrocento Sans" pitchFamily="34" charset="0"/>
                <a:ea typeface="Quattrocento Sans" pitchFamily="34" charset="-122"/>
                <a:cs typeface="Quattrocento Sans" pitchFamily="34" charset="-120"/>
              </a:rPr>
              <a:t>0-30 Hari</a:t>
            </a:r>
            <a:endParaRPr lang="en-US" sz="1600" dirty="0"/>
          </a:p>
        </p:txBody>
      </p:sp>
      <p:sp>
        <p:nvSpPr>
          <p:cNvPr id="12" name="Shape 10"/>
          <p:cNvSpPr/>
          <p:nvPr/>
        </p:nvSpPr>
        <p:spPr>
          <a:xfrm>
            <a:off x="542925" y="2462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13" name="Text 11"/>
          <p:cNvSpPr/>
          <p:nvPr/>
        </p:nvSpPr>
        <p:spPr>
          <a:xfrm>
            <a:off x="781050" y="2457450"/>
            <a:ext cx="1458218"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Stabilisasi immediate</a:t>
            </a:r>
            <a:endParaRPr lang="en-US" sz="1600" dirty="0"/>
          </a:p>
        </p:txBody>
      </p:sp>
      <p:sp>
        <p:nvSpPr>
          <p:cNvPr id="14" name="Shape 12"/>
          <p:cNvSpPr/>
          <p:nvPr/>
        </p:nvSpPr>
        <p:spPr>
          <a:xfrm>
            <a:off x="542925" y="27479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15" name="Text 13"/>
          <p:cNvSpPr/>
          <p:nvPr/>
        </p:nvSpPr>
        <p:spPr>
          <a:xfrm>
            <a:off x="781050" y="2743200"/>
            <a:ext cx="1229320"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Stop the bleeding</a:t>
            </a:r>
            <a:endParaRPr lang="en-US" sz="1600" dirty="0"/>
          </a:p>
        </p:txBody>
      </p:sp>
      <p:sp>
        <p:nvSpPr>
          <p:cNvPr id="16" name="Shape 14"/>
          <p:cNvSpPr/>
          <p:nvPr/>
        </p:nvSpPr>
        <p:spPr>
          <a:xfrm>
            <a:off x="542925" y="30337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17" name="Text 15"/>
          <p:cNvSpPr/>
          <p:nvPr/>
        </p:nvSpPr>
        <p:spPr>
          <a:xfrm>
            <a:off x="762000" y="3000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Survival mode activation</a:t>
            </a:r>
            <a:endParaRPr lang="en-US" sz="1600" dirty="0"/>
          </a:p>
        </p:txBody>
      </p:sp>
      <p:sp>
        <p:nvSpPr>
          <p:cNvPr id="18" name="Shape 16"/>
          <p:cNvSpPr/>
          <p:nvPr/>
        </p:nvSpPr>
        <p:spPr>
          <a:xfrm>
            <a:off x="542925" y="33194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19" name="Text 17"/>
          <p:cNvSpPr/>
          <p:nvPr/>
        </p:nvSpPr>
        <p:spPr>
          <a:xfrm>
            <a:off x="762000" y="32861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Prioritas: survival &amp; clarity</a:t>
            </a:r>
            <a:endParaRPr lang="en-US" sz="1600" dirty="0"/>
          </a:p>
        </p:txBody>
      </p:sp>
      <p:sp>
        <p:nvSpPr>
          <p:cNvPr id="20" name="Shape 18"/>
          <p:cNvSpPr/>
          <p:nvPr/>
        </p:nvSpPr>
        <p:spPr>
          <a:xfrm>
            <a:off x="542925" y="3605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21" name="Text 19"/>
          <p:cNvSpPr/>
          <p:nvPr/>
        </p:nvSpPr>
        <p:spPr>
          <a:xfrm>
            <a:off x="762000" y="35718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Bukan optimization</a:t>
            </a:r>
            <a:endParaRPr lang="en-US" sz="1600" dirty="0"/>
          </a:p>
        </p:txBody>
      </p:sp>
      <p:sp>
        <p:nvSpPr>
          <p:cNvPr id="22" name="Shape 20"/>
          <p:cNvSpPr/>
          <p:nvPr/>
        </p:nvSpPr>
        <p:spPr>
          <a:xfrm>
            <a:off x="542925" y="389096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23" name="Text 21"/>
          <p:cNvSpPr/>
          <p:nvPr/>
        </p:nvSpPr>
        <p:spPr>
          <a:xfrm>
            <a:off x="762000" y="38576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Basic needs met</a:t>
            </a:r>
            <a:endParaRPr lang="en-US" sz="1600" dirty="0"/>
          </a:p>
        </p:txBody>
      </p:sp>
      <p:sp>
        <p:nvSpPr>
          <p:cNvPr id="24" name="Shape 22"/>
          <p:cNvSpPr/>
          <p:nvPr/>
        </p:nvSpPr>
        <p:spPr>
          <a:xfrm>
            <a:off x="542925" y="417671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6467"/>
          </a:solidFill>
          <a:ln/>
        </p:spPr>
      </p:sp>
      <p:sp>
        <p:nvSpPr>
          <p:cNvPr id="25" name="Text 23"/>
          <p:cNvSpPr/>
          <p:nvPr/>
        </p:nvSpPr>
        <p:spPr>
          <a:xfrm>
            <a:off x="762000" y="4143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No major decisions</a:t>
            </a:r>
            <a:endParaRPr lang="en-US" sz="1600" dirty="0"/>
          </a:p>
        </p:txBody>
      </p:sp>
      <p:sp>
        <p:nvSpPr>
          <p:cNvPr id="26" name="Shape 24"/>
          <p:cNvSpPr/>
          <p:nvPr/>
        </p:nvSpPr>
        <p:spPr>
          <a:xfrm>
            <a:off x="514350" y="4662488"/>
            <a:ext cx="2505075" cy="9525"/>
          </a:xfrm>
          <a:custGeom>
            <a:avLst/>
            <a:gdLst/>
            <a:ahLst/>
            <a:cxnLst/>
            <a:rect l="l" t="t" r="r" b="b"/>
            <a:pathLst>
              <a:path w="2505075" h="9525">
                <a:moveTo>
                  <a:pt x="0" y="0"/>
                </a:moveTo>
                <a:lnTo>
                  <a:pt x="2505075" y="0"/>
                </a:lnTo>
                <a:lnTo>
                  <a:pt x="2505075" y="9525"/>
                </a:lnTo>
                <a:lnTo>
                  <a:pt x="0" y="9525"/>
                </a:lnTo>
                <a:lnTo>
                  <a:pt x="0" y="0"/>
                </a:lnTo>
                <a:close/>
              </a:path>
            </a:pathLst>
          </a:custGeom>
          <a:solidFill>
            <a:srgbClr val="FB2C36">
              <a:alpha val="30196"/>
            </a:srgbClr>
          </a:solidFill>
          <a:ln/>
        </p:spPr>
      </p:sp>
      <p:sp>
        <p:nvSpPr>
          <p:cNvPr id="27" name="Text 25"/>
          <p:cNvSpPr/>
          <p:nvPr/>
        </p:nvSpPr>
        <p:spPr>
          <a:xfrm>
            <a:off x="514350" y="4743450"/>
            <a:ext cx="2571750" cy="190500"/>
          </a:xfrm>
          <a:prstGeom prst="rect">
            <a:avLst/>
          </a:prstGeom>
          <a:noFill/>
          <a:ln/>
        </p:spPr>
        <p:txBody>
          <a:bodyPr wrap="square" lIns="0" tIns="0" rIns="0" bIns="0" rtlCol="0" anchor="ctr"/>
          <a:lstStyle/>
          <a:p>
            <a:pPr>
              <a:lnSpc>
                <a:spcPct val="120000"/>
              </a:lnSpc>
            </a:pPr>
            <a:r>
              <a:rPr lang="en-US" sz="1050" b="1" dirty="0">
                <a:solidFill>
                  <a:srgbClr val="FF6467"/>
                </a:solidFill>
                <a:latin typeface="Quattrocento Sans" pitchFamily="34" charset="0"/>
                <a:ea typeface="Quattrocento Sans" pitchFamily="34" charset="-122"/>
                <a:cs typeface="Quattrocento Sans" pitchFamily="34" charset="-120"/>
              </a:rPr>
              <a:t>Mindset:</a:t>
            </a:r>
            <a:pPr>
              <a:lnSpc>
                <a:spcPct val="120000"/>
              </a:lnSpc>
            </a:pPr>
            <a:r>
              <a:rPr lang="en-US" sz="1050" dirty="0">
                <a:solidFill>
                  <a:srgbClr val="E8E4DC">
                    <a:alpha val="70000"/>
                  </a:srgbClr>
                </a:solidFill>
                <a:latin typeface="Quattrocento Sans" pitchFamily="34" charset="0"/>
                <a:ea typeface="Quattrocento Sans" pitchFamily="34" charset="-122"/>
                <a:cs typeface="Quattrocento Sans" pitchFamily="34" charset="-120"/>
              </a:rPr>
              <a:t> "Just survive."</a:t>
            </a:r>
            <a:endParaRPr lang="en-US" sz="1600" dirty="0"/>
          </a:p>
        </p:txBody>
      </p:sp>
      <p:sp>
        <p:nvSpPr>
          <p:cNvPr id="28" name="Shape 26"/>
          <p:cNvSpPr/>
          <p:nvPr/>
        </p:nvSpPr>
        <p:spPr>
          <a:xfrm>
            <a:off x="3276600" y="1771650"/>
            <a:ext cx="2752725" cy="3286125"/>
          </a:xfrm>
          <a:custGeom>
            <a:avLst/>
            <a:gdLst/>
            <a:ahLst/>
            <a:cxnLst/>
            <a:rect l="l" t="t" r="r" b="b"/>
            <a:pathLst>
              <a:path w="2752725" h="3286125">
                <a:moveTo>
                  <a:pt x="114293" y="0"/>
                </a:moveTo>
                <a:lnTo>
                  <a:pt x="2638432" y="0"/>
                </a:lnTo>
                <a:cubicBezTo>
                  <a:pt x="2701512" y="0"/>
                  <a:pt x="2752725" y="51213"/>
                  <a:pt x="2752725" y="114293"/>
                </a:cubicBezTo>
                <a:lnTo>
                  <a:pt x="2752725" y="3171832"/>
                </a:lnTo>
                <a:cubicBezTo>
                  <a:pt x="2752725" y="3234912"/>
                  <a:pt x="2701512" y="3286125"/>
                  <a:pt x="2638432" y="3286125"/>
                </a:cubicBezTo>
                <a:lnTo>
                  <a:pt x="114293" y="3286125"/>
                </a:lnTo>
                <a:cubicBezTo>
                  <a:pt x="51213" y="3286125"/>
                  <a:pt x="0" y="3234912"/>
                  <a:pt x="0" y="3171832"/>
                </a:cubicBezTo>
                <a:lnTo>
                  <a:pt x="0" y="114293"/>
                </a:lnTo>
                <a:cubicBezTo>
                  <a:pt x="0" y="51213"/>
                  <a:pt x="51213" y="0"/>
                  <a:pt x="114293" y="0"/>
                </a:cubicBezTo>
                <a:close/>
              </a:path>
            </a:pathLst>
          </a:custGeom>
          <a:gradFill rotWithShape="1" flip="none">
            <a:gsLst>
              <a:gs pos="0">
                <a:srgbClr val="FF6900">
                  <a:alpha val="30000"/>
                </a:srgbClr>
              </a:gs>
              <a:gs pos="100000">
                <a:srgbClr val="FF6900">
                  <a:alpha val="10000"/>
                </a:srgbClr>
              </a:gs>
            </a:gsLst>
            <a:lin ang="5400000" scaled="1"/>
          </a:gradFill>
          <a:ln w="25400">
            <a:solidFill>
              <a:srgbClr val="FF6900"/>
            </a:solidFill>
            <a:prstDash val="solid"/>
          </a:ln>
        </p:spPr>
      </p:sp>
      <p:sp>
        <p:nvSpPr>
          <p:cNvPr id="29" name="Shape 27"/>
          <p:cNvSpPr/>
          <p:nvPr/>
        </p:nvSpPr>
        <p:spPr>
          <a:xfrm>
            <a:off x="3400425" y="189547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6900"/>
          </a:solidFill>
          <a:ln/>
        </p:spPr>
      </p:sp>
      <p:sp>
        <p:nvSpPr>
          <p:cNvPr id="30" name="Text 28"/>
          <p:cNvSpPr/>
          <p:nvPr/>
        </p:nvSpPr>
        <p:spPr>
          <a:xfrm>
            <a:off x="3578870" y="1990725"/>
            <a:ext cx="200025" cy="266700"/>
          </a:xfrm>
          <a:prstGeom prst="rect">
            <a:avLst/>
          </a:prstGeom>
          <a:noFill/>
          <a:ln/>
        </p:spPr>
        <p:txBody>
          <a:bodyPr wrap="square" lIns="0" tIns="0" rIns="0" bIns="0" rtlCol="0" anchor="ctr"/>
          <a:lstStyle/>
          <a:p>
            <a:pPr>
              <a:lnSpc>
                <a:spcPct val="120000"/>
              </a:lnSpc>
            </a:pPr>
            <a:r>
              <a:rPr lang="en-US" sz="1500" b="1" dirty="0">
                <a:solidFill>
                  <a:srgbClr val="1A1D21"/>
                </a:solidFill>
                <a:latin typeface="Hedvig Letters Sans" pitchFamily="34" charset="0"/>
                <a:ea typeface="Hedvig Letters Sans" pitchFamily="34" charset="-122"/>
                <a:cs typeface="Hedvig Letters Sans" pitchFamily="34" charset="-120"/>
              </a:rPr>
              <a:t>2</a:t>
            </a:r>
            <a:endParaRPr lang="en-US" sz="1600" dirty="0"/>
          </a:p>
        </p:txBody>
      </p:sp>
      <p:sp>
        <p:nvSpPr>
          <p:cNvPr id="31" name="Text 29"/>
          <p:cNvSpPr/>
          <p:nvPr/>
        </p:nvSpPr>
        <p:spPr>
          <a:xfrm>
            <a:off x="3971925" y="1895475"/>
            <a:ext cx="866775"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REBUILD</a:t>
            </a:r>
            <a:endParaRPr lang="en-US" sz="1600" dirty="0"/>
          </a:p>
        </p:txBody>
      </p:sp>
      <p:sp>
        <p:nvSpPr>
          <p:cNvPr id="32" name="Text 30"/>
          <p:cNvSpPr/>
          <p:nvPr/>
        </p:nvSpPr>
        <p:spPr>
          <a:xfrm>
            <a:off x="3971925" y="2162175"/>
            <a:ext cx="838200" cy="190500"/>
          </a:xfrm>
          <a:prstGeom prst="rect">
            <a:avLst/>
          </a:prstGeom>
          <a:noFill/>
          <a:ln/>
        </p:spPr>
        <p:txBody>
          <a:bodyPr wrap="square" lIns="0" tIns="0" rIns="0" bIns="0" rtlCol="0" anchor="ctr"/>
          <a:lstStyle/>
          <a:p>
            <a:pPr>
              <a:lnSpc>
                <a:spcPct val="120000"/>
              </a:lnSpc>
            </a:pPr>
            <a:r>
              <a:rPr lang="en-US" sz="1050" dirty="0">
                <a:solidFill>
                  <a:srgbClr val="FF8904"/>
                </a:solidFill>
                <a:latin typeface="Quattrocento Sans" pitchFamily="34" charset="0"/>
                <a:ea typeface="Quattrocento Sans" pitchFamily="34" charset="-122"/>
                <a:cs typeface="Quattrocento Sans" pitchFamily="34" charset="-120"/>
              </a:rPr>
              <a:t>1-3 Bulan</a:t>
            </a:r>
            <a:endParaRPr lang="en-US" sz="1600" dirty="0"/>
          </a:p>
        </p:txBody>
      </p:sp>
      <p:sp>
        <p:nvSpPr>
          <p:cNvPr id="33" name="Shape 31"/>
          <p:cNvSpPr/>
          <p:nvPr/>
        </p:nvSpPr>
        <p:spPr>
          <a:xfrm>
            <a:off x="3429000" y="2462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34" name="Text 32"/>
          <p:cNvSpPr/>
          <p:nvPr/>
        </p:nvSpPr>
        <p:spPr>
          <a:xfrm>
            <a:off x="3667125" y="2457450"/>
            <a:ext cx="1477417"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Re-establish baseline</a:t>
            </a:r>
            <a:endParaRPr lang="en-US" sz="1600" dirty="0"/>
          </a:p>
        </p:txBody>
      </p:sp>
      <p:sp>
        <p:nvSpPr>
          <p:cNvPr id="35" name="Shape 33"/>
          <p:cNvSpPr/>
          <p:nvPr/>
        </p:nvSpPr>
        <p:spPr>
          <a:xfrm>
            <a:off x="3429000" y="27479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36" name="Text 34"/>
          <p:cNvSpPr/>
          <p:nvPr/>
        </p:nvSpPr>
        <p:spPr>
          <a:xfrm>
            <a:off x="3667125" y="2743200"/>
            <a:ext cx="603424"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Stability</a:t>
            </a:r>
            <a:endParaRPr lang="en-US" sz="1600" dirty="0"/>
          </a:p>
        </p:txBody>
      </p:sp>
      <p:sp>
        <p:nvSpPr>
          <p:cNvPr id="37" name="Shape 35"/>
          <p:cNvSpPr/>
          <p:nvPr/>
        </p:nvSpPr>
        <p:spPr>
          <a:xfrm>
            <a:off x="3429000" y="30337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38" name="Text 36"/>
          <p:cNvSpPr/>
          <p:nvPr/>
        </p:nvSpPr>
        <p:spPr>
          <a:xfrm>
            <a:off x="3648075" y="3000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Income restoration begins</a:t>
            </a:r>
            <a:endParaRPr lang="en-US" sz="1600" dirty="0"/>
          </a:p>
        </p:txBody>
      </p:sp>
      <p:sp>
        <p:nvSpPr>
          <p:cNvPr id="39" name="Shape 37"/>
          <p:cNvSpPr/>
          <p:nvPr/>
        </p:nvSpPr>
        <p:spPr>
          <a:xfrm>
            <a:off x="3429000" y="33194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40" name="Text 38"/>
          <p:cNvSpPr/>
          <p:nvPr/>
        </p:nvSpPr>
        <p:spPr>
          <a:xfrm>
            <a:off x="3648075" y="32861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Routine re-establishment</a:t>
            </a:r>
            <a:endParaRPr lang="en-US" sz="1600" dirty="0"/>
          </a:p>
        </p:txBody>
      </p:sp>
      <p:sp>
        <p:nvSpPr>
          <p:cNvPr id="41" name="Shape 39"/>
          <p:cNvSpPr/>
          <p:nvPr/>
        </p:nvSpPr>
        <p:spPr>
          <a:xfrm>
            <a:off x="3429000" y="3605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42" name="Text 40"/>
          <p:cNvSpPr/>
          <p:nvPr/>
        </p:nvSpPr>
        <p:spPr>
          <a:xfrm>
            <a:off x="3648075" y="35718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Identify leverage points</a:t>
            </a:r>
            <a:endParaRPr lang="en-US" sz="1600" dirty="0"/>
          </a:p>
        </p:txBody>
      </p:sp>
      <p:sp>
        <p:nvSpPr>
          <p:cNvPr id="43" name="Shape 41"/>
          <p:cNvSpPr/>
          <p:nvPr/>
        </p:nvSpPr>
        <p:spPr>
          <a:xfrm>
            <a:off x="3429000" y="389096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44" name="Text 42"/>
          <p:cNvSpPr/>
          <p:nvPr/>
        </p:nvSpPr>
        <p:spPr>
          <a:xfrm>
            <a:off x="3648075" y="38576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Small wins accumulation</a:t>
            </a:r>
            <a:endParaRPr lang="en-US" sz="1600" dirty="0"/>
          </a:p>
        </p:txBody>
      </p:sp>
      <p:sp>
        <p:nvSpPr>
          <p:cNvPr id="45" name="Shape 43"/>
          <p:cNvSpPr/>
          <p:nvPr/>
        </p:nvSpPr>
        <p:spPr>
          <a:xfrm>
            <a:off x="3429000" y="417671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FF8904"/>
          </a:solidFill>
          <a:ln/>
        </p:spPr>
      </p:sp>
      <p:sp>
        <p:nvSpPr>
          <p:cNvPr id="46" name="Text 44"/>
          <p:cNvSpPr/>
          <p:nvPr/>
        </p:nvSpPr>
        <p:spPr>
          <a:xfrm>
            <a:off x="3648075" y="4143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Support system solidified</a:t>
            </a:r>
            <a:endParaRPr lang="en-US" sz="1600" dirty="0"/>
          </a:p>
        </p:txBody>
      </p:sp>
      <p:sp>
        <p:nvSpPr>
          <p:cNvPr id="47" name="Shape 45"/>
          <p:cNvSpPr/>
          <p:nvPr/>
        </p:nvSpPr>
        <p:spPr>
          <a:xfrm>
            <a:off x="3400425" y="4662488"/>
            <a:ext cx="2505075" cy="9525"/>
          </a:xfrm>
          <a:custGeom>
            <a:avLst/>
            <a:gdLst/>
            <a:ahLst/>
            <a:cxnLst/>
            <a:rect l="l" t="t" r="r" b="b"/>
            <a:pathLst>
              <a:path w="2505075" h="9525">
                <a:moveTo>
                  <a:pt x="0" y="0"/>
                </a:moveTo>
                <a:lnTo>
                  <a:pt x="2505075" y="0"/>
                </a:lnTo>
                <a:lnTo>
                  <a:pt x="2505075" y="9525"/>
                </a:lnTo>
                <a:lnTo>
                  <a:pt x="0" y="9525"/>
                </a:lnTo>
                <a:lnTo>
                  <a:pt x="0" y="0"/>
                </a:lnTo>
                <a:close/>
              </a:path>
            </a:pathLst>
          </a:custGeom>
          <a:solidFill>
            <a:srgbClr val="FF6900">
              <a:alpha val="30196"/>
            </a:srgbClr>
          </a:solidFill>
          <a:ln/>
        </p:spPr>
      </p:sp>
      <p:sp>
        <p:nvSpPr>
          <p:cNvPr id="48" name="Text 46"/>
          <p:cNvSpPr/>
          <p:nvPr/>
        </p:nvSpPr>
        <p:spPr>
          <a:xfrm>
            <a:off x="3400425" y="4743450"/>
            <a:ext cx="2571750" cy="190500"/>
          </a:xfrm>
          <a:prstGeom prst="rect">
            <a:avLst/>
          </a:prstGeom>
          <a:noFill/>
          <a:ln/>
        </p:spPr>
        <p:txBody>
          <a:bodyPr wrap="square" lIns="0" tIns="0" rIns="0" bIns="0" rtlCol="0" anchor="ctr"/>
          <a:lstStyle/>
          <a:p>
            <a:pPr>
              <a:lnSpc>
                <a:spcPct val="120000"/>
              </a:lnSpc>
            </a:pPr>
            <a:r>
              <a:rPr lang="en-US" sz="1050" b="1" dirty="0">
                <a:solidFill>
                  <a:srgbClr val="FF8904"/>
                </a:solidFill>
                <a:latin typeface="Quattrocento Sans" pitchFamily="34" charset="0"/>
                <a:ea typeface="Quattrocento Sans" pitchFamily="34" charset="-122"/>
                <a:cs typeface="Quattrocento Sans" pitchFamily="34" charset="-120"/>
              </a:rPr>
              <a:t>Mindset:</a:t>
            </a:r>
            <a:pPr>
              <a:lnSpc>
                <a:spcPct val="120000"/>
              </a:lnSpc>
            </a:pPr>
            <a:r>
              <a:rPr lang="en-US" sz="1050" dirty="0">
                <a:solidFill>
                  <a:srgbClr val="E8E4DC">
                    <a:alpha val="70000"/>
                  </a:srgbClr>
                </a:solidFill>
                <a:latin typeface="Quattrocento Sans" pitchFamily="34" charset="0"/>
                <a:ea typeface="Quattrocento Sans" pitchFamily="34" charset="-122"/>
                <a:cs typeface="Quattrocento Sans" pitchFamily="34" charset="-120"/>
              </a:rPr>
              <a:t> "One step at a time."</a:t>
            </a:r>
            <a:endParaRPr lang="en-US" sz="1600" dirty="0"/>
          </a:p>
        </p:txBody>
      </p:sp>
      <p:sp>
        <p:nvSpPr>
          <p:cNvPr id="49" name="Shape 47"/>
          <p:cNvSpPr/>
          <p:nvPr/>
        </p:nvSpPr>
        <p:spPr>
          <a:xfrm>
            <a:off x="6162675" y="1771650"/>
            <a:ext cx="2752725" cy="3286125"/>
          </a:xfrm>
          <a:custGeom>
            <a:avLst/>
            <a:gdLst/>
            <a:ahLst/>
            <a:cxnLst/>
            <a:rect l="l" t="t" r="r" b="b"/>
            <a:pathLst>
              <a:path w="2752725" h="3286125">
                <a:moveTo>
                  <a:pt x="114293" y="0"/>
                </a:moveTo>
                <a:lnTo>
                  <a:pt x="2638432" y="0"/>
                </a:lnTo>
                <a:cubicBezTo>
                  <a:pt x="2701512" y="0"/>
                  <a:pt x="2752725" y="51213"/>
                  <a:pt x="2752725" y="114293"/>
                </a:cubicBezTo>
                <a:lnTo>
                  <a:pt x="2752725" y="3171832"/>
                </a:lnTo>
                <a:cubicBezTo>
                  <a:pt x="2752725" y="3234912"/>
                  <a:pt x="2701512" y="3286125"/>
                  <a:pt x="2638432" y="3286125"/>
                </a:cubicBezTo>
                <a:lnTo>
                  <a:pt x="114293" y="3286125"/>
                </a:lnTo>
                <a:cubicBezTo>
                  <a:pt x="51213" y="3286125"/>
                  <a:pt x="0" y="3234912"/>
                  <a:pt x="0" y="3171832"/>
                </a:cubicBezTo>
                <a:lnTo>
                  <a:pt x="0" y="114293"/>
                </a:lnTo>
                <a:cubicBezTo>
                  <a:pt x="0" y="51213"/>
                  <a:pt x="51213" y="0"/>
                  <a:pt x="114293" y="0"/>
                </a:cubicBezTo>
                <a:close/>
              </a:path>
            </a:pathLst>
          </a:custGeom>
          <a:gradFill rotWithShape="1" flip="none">
            <a:gsLst>
              <a:gs pos="0">
                <a:srgbClr val="C9A86A">
                  <a:alpha val="30000"/>
                </a:srgbClr>
              </a:gs>
              <a:gs pos="100000">
                <a:srgbClr val="C9A86A">
                  <a:alpha val="10000"/>
                </a:srgbClr>
              </a:gs>
            </a:gsLst>
            <a:lin ang="5400000" scaled="1"/>
          </a:gradFill>
          <a:ln w="25400">
            <a:solidFill>
              <a:srgbClr val="C9A86A"/>
            </a:solidFill>
            <a:prstDash val="solid"/>
          </a:ln>
        </p:spPr>
      </p:sp>
      <p:sp>
        <p:nvSpPr>
          <p:cNvPr id="50" name="Shape 48"/>
          <p:cNvSpPr/>
          <p:nvPr/>
        </p:nvSpPr>
        <p:spPr>
          <a:xfrm>
            <a:off x="6286500" y="189547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9A86A"/>
          </a:solidFill>
          <a:ln/>
        </p:spPr>
      </p:sp>
      <p:sp>
        <p:nvSpPr>
          <p:cNvPr id="51" name="Text 49"/>
          <p:cNvSpPr/>
          <p:nvPr/>
        </p:nvSpPr>
        <p:spPr>
          <a:xfrm>
            <a:off x="6462117" y="1990725"/>
            <a:ext cx="200025" cy="266700"/>
          </a:xfrm>
          <a:prstGeom prst="rect">
            <a:avLst/>
          </a:prstGeom>
          <a:noFill/>
          <a:ln/>
        </p:spPr>
        <p:txBody>
          <a:bodyPr wrap="square" lIns="0" tIns="0" rIns="0" bIns="0" rtlCol="0" anchor="ctr"/>
          <a:lstStyle/>
          <a:p>
            <a:pPr>
              <a:lnSpc>
                <a:spcPct val="120000"/>
              </a:lnSpc>
            </a:pPr>
            <a:r>
              <a:rPr lang="en-US" sz="1500" b="1" dirty="0">
                <a:solidFill>
                  <a:srgbClr val="1A1D21"/>
                </a:solidFill>
                <a:latin typeface="Hedvig Letters Sans" pitchFamily="34" charset="0"/>
                <a:ea typeface="Hedvig Letters Sans" pitchFamily="34" charset="-122"/>
                <a:cs typeface="Hedvig Letters Sans" pitchFamily="34" charset="-120"/>
              </a:rPr>
              <a:t>3</a:t>
            </a:r>
            <a:endParaRPr lang="en-US" sz="1600" dirty="0"/>
          </a:p>
        </p:txBody>
      </p:sp>
      <p:sp>
        <p:nvSpPr>
          <p:cNvPr id="52" name="Text 50"/>
          <p:cNvSpPr/>
          <p:nvPr/>
        </p:nvSpPr>
        <p:spPr>
          <a:xfrm>
            <a:off x="6858000" y="1895475"/>
            <a:ext cx="1228725"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MOMENTUM</a:t>
            </a:r>
            <a:endParaRPr lang="en-US" sz="1600" dirty="0"/>
          </a:p>
        </p:txBody>
      </p:sp>
      <p:sp>
        <p:nvSpPr>
          <p:cNvPr id="53" name="Text 51"/>
          <p:cNvSpPr/>
          <p:nvPr/>
        </p:nvSpPr>
        <p:spPr>
          <a:xfrm>
            <a:off x="6858000" y="2162175"/>
            <a:ext cx="1200150" cy="190500"/>
          </a:xfrm>
          <a:prstGeom prst="rect">
            <a:avLst/>
          </a:prstGeom>
          <a:noFill/>
          <a:ln/>
        </p:spPr>
        <p:txBody>
          <a:bodyPr wrap="square" lIns="0" tIns="0" rIns="0" bIns="0" rtlCol="0" anchor="ctr"/>
          <a:lstStyle/>
          <a:p>
            <a:pPr>
              <a:lnSpc>
                <a:spcPct val="120000"/>
              </a:lnSpc>
            </a:pPr>
            <a:r>
              <a:rPr lang="en-US" sz="1050" dirty="0">
                <a:solidFill>
                  <a:srgbClr val="C9A86A"/>
                </a:solidFill>
                <a:latin typeface="Quattrocento Sans" pitchFamily="34" charset="0"/>
                <a:ea typeface="Quattrocento Sans" pitchFamily="34" charset="-122"/>
                <a:cs typeface="Quattrocento Sans" pitchFamily="34" charset="-120"/>
              </a:rPr>
              <a:t>3-6 Bulan</a:t>
            </a:r>
            <a:endParaRPr lang="en-US" sz="1600" dirty="0"/>
          </a:p>
        </p:txBody>
      </p:sp>
      <p:sp>
        <p:nvSpPr>
          <p:cNvPr id="54" name="Shape 52"/>
          <p:cNvSpPr/>
          <p:nvPr/>
        </p:nvSpPr>
        <p:spPr>
          <a:xfrm>
            <a:off x="6315075" y="2462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55" name="Text 53"/>
          <p:cNvSpPr/>
          <p:nvPr/>
        </p:nvSpPr>
        <p:spPr>
          <a:xfrm>
            <a:off x="6553200" y="2457450"/>
            <a:ext cx="1571551"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Begin proactive moves</a:t>
            </a:r>
            <a:endParaRPr lang="en-US" sz="1600" dirty="0"/>
          </a:p>
        </p:txBody>
      </p:sp>
      <p:sp>
        <p:nvSpPr>
          <p:cNvPr id="56" name="Shape 54"/>
          <p:cNvSpPr/>
          <p:nvPr/>
        </p:nvSpPr>
        <p:spPr>
          <a:xfrm>
            <a:off x="6315075" y="27479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57" name="Text 55"/>
          <p:cNvSpPr/>
          <p:nvPr/>
        </p:nvSpPr>
        <p:spPr>
          <a:xfrm>
            <a:off x="6553200" y="2743200"/>
            <a:ext cx="1472803"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Bukan hanya reactive</a:t>
            </a:r>
            <a:endParaRPr lang="en-US" sz="1600" dirty="0"/>
          </a:p>
        </p:txBody>
      </p:sp>
      <p:sp>
        <p:nvSpPr>
          <p:cNvPr id="58" name="Shape 56"/>
          <p:cNvSpPr/>
          <p:nvPr/>
        </p:nvSpPr>
        <p:spPr>
          <a:xfrm>
            <a:off x="6315075" y="30337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59" name="Text 57"/>
          <p:cNvSpPr/>
          <p:nvPr/>
        </p:nvSpPr>
        <p:spPr>
          <a:xfrm>
            <a:off x="6534150" y="3000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Strategic choices</a:t>
            </a:r>
            <a:endParaRPr lang="en-US" sz="1600" dirty="0"/>
          </a:p>
        </p:txBody>
      </p:sp>
      <p:sp>
        <p:nvSpPr>
          <p:cNvPr id="60" name="Shape 58"/>
          <p:cNvSpPr/>
          <p:nvPr/>
        </p:nvSpPr>
        <p:spPr>
          <a:xfrm>
            <a:off x="6315075" y="33194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61" name="Text 59"/>
          <p:cNvSpPr/>
          <p:nvPr/>
        </p:nvSpPr>
        <p:spPr>
          <a:xfrm>
            <a:off x="6534150" y="32861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Bukan default path</a:t>
            </a:r>
            <a:endParaRPr lang="en-US" sz="1600" dirty="0"/>
          </a:p>
        </p:txBody>
      </p:sp>
      <p:sp>
        <p:nvSpPr>
          <p:cNvPr id="62" name="Shape 60"/>
          <p:cNvSpPr/>
          <p:nvPr/>
        </p:nvSpPr>
        <p:spPr>
          <a:xfrm>
            <a:off x="6315075" y="3605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63" name="Text 61"/>
          <p:cNvSpPr/>
          <p:nvPr/>
        </p:nvSpPr>
        <p:spPr>
          <a:xfrm>
            <a:off x="6534150" y="35718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Opportunity identification</a:t>
            </a:r>
            <a:endParaRPr lang="en-US" sz="1600" dirty="0"/>
          </a:p>
        </p:txBody>
      </p:sp>
      <p:sp>
        <p:nvSpPr>
          <p:cNvPr id="64" name="Shape 62"/>
          <p:cNvSpPr/>
          <p:nvPr/>
        </p:nvSpPr>
        <p:spPr>
          <a:xfrm>
            <a:off x="6315075" y="389096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65" name="Text 63"/>
          <p:cNvSpPr/>
          <p:nvPr/>
        </p:nvSpPr>
        <p:spPr>
          <a:xfrm>
            <a:off x="6534150" y="38576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Confidence rebuilding</a:t>
            </a:r>
            <a:endParaRPr lang="en-US" sz="1600" dirty="0"/>
          </a:p>
        </p:txBody>
      </p:sp>
      <p:sp>
        <p:nvSpPr>
          <p:cNvPr id="66" name="Shape 64"/>
          <p:cNvSpPr/>
          <p:nvPr/>
        </p:nvSpPr>
        <p:spPr>
          <a:xfrm>
            <a:off x="6315075" y="417671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C9A86A"/>
          </a:solidFill>
          <a:ln/>
        </p:spPr>
      </p:sp>
      <p:sp>
        <p:nvSpPr>
          <p:cNvPr id="67" name="Text 65"/>
          <p:cNvSpPr/>
          <p:nvPr/>
        </p:nvSpPr>
        <p:spPr>
          <a:xfrm>
            <a:off x="6534150" y="4143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Network re-engagement</a:t>
            </a:r>
            <a:endParaRPr lang="en-US" sz="1600" dirty="0"/>
          </a:p>
        </p:txBody>
      </p:sp>
      <p:sp>
        <p:nvSpPr>
          <p:cNvPr id="68" name="Shape 66"/>
          <p:cNvSpPr/>
          <p:nvPr/>
        </p:nvSpPr>
        <p:spPr>
          <a:xfrm>
            <a:off x="6286500" y="4662488"/>
            <a:ext cx="2505075" cy="9525"/>
          </a:xfrm>
          <a:custGeom>
            <a:avLst/>
            <a:gdLst/>
            <a:ahLst/>
            <a:cxnLst/>
            <a:rect l="l" t="t" r="r" b="b"/>
            <a:pathLst>
              <a:path w="2505075" h="9525">
                <a:moveTo>
                  <a:pt x="0" y="0"/>
                </a:moveTo>
                <a:lnTo>
                  <a:pt x="2505075" y="0"/>
                </a:lnTo>
                <a:lnTo>
                  <a:pt x="2505075" y="9525"/>
                </a:lnTo>
                <a:lnTo>
                  <a:pt x="0" y="9525"/>
                </a:lnTo>
                <a:lnTo>
                  <a:pt x="0" y="0"/>
                </a:lnTo>
                <a:close/>
              </a:path>
            </a:pathLst>
          </a:custGeom>
          <a:solidFill>
            <a:srgbClr val="C9A86A">
              <a:alpha val="30196"/>
            </a:srgbClr>
          </a:solidFill>
          <a:ln/>
        </p:spPr>
      </p:sp>
      <p:sp>
        <p:nvSpPr>
          <p:cNvPr id="69" name="Text 67"/>
          <p:cNvSpPr/>
          <p:nvPr/>
        </p:nvSpPr>
        <p:spPr>
          <a:xfrm>
            <a:off x="6286500" y="4743450"/>
            <a:ext cx="2571750" cy="190500"/>
          </a:xfrm>
          <a:prstGeom prst="rect">
            <a:avLst/>
          </a:prstGeom>
          <a:noFill/>
          <a:ln/>
        </p:spPr>
        <p:txBody>
          <a:bodyPr wrap="square" lIns="0" tIns="0" rIns="0" bIns="0" rtlCol="0" anchor="ctr"/>
          <a:lstStyle/>
          <a:p>
            <a:pPr>
              <a:lnSpc>
                <a:spcPct val="120000"/>
              </a:lnSpc>
            </a:pPr>
            <a:r>
              <a:rPr lang="en-US" sz="1050" b="1" dirty="0">
                <a:solidFill>
                  <a:srgbClr val="C9A86A"/>
                </a:solidFill>
                <a:latin typeface="Quattrocento Sans" pitchFamily="34" charset="0"/>
                <a:ea typeface="Quattrocento Sans" pitchFamily="34" charset="-122"/>
                <a:cs typeface="Quattrocento Sans" pitchFamily="34" charset="-120"/>
              </a:rPr>
              <a:t>Mindset:</a:t>
            </a:r>
            <a:pPr>
              <a:lnSpc>
                <a:spcPct val="120000"/>
              </a:lnSpc>
            </a:pPr>
            <a:r>
              <a:rPr lang="en-US" sz="1050" dirty="0">
                <a:solidFill>
                  <a:srgbClr val="E8E4DC">
                    <a:alpha val="70000"/>
                  </a:srgbClr>
                </a:solidFill>
                <a:latin typeface="Quattrocento Sans" pitchFamily="34" charset="0"/>
                <a:ea typeface="Quattrocento Sans" pitchFamily="34" charset="-122"/>
                <a:cs typeface="Quattrocento Sans" pitchFamily="34" charset="-120"/>
              </a:rPr>
              <a:t> "I'm back in control."</a:t>
            </a:r>
            <a:endParaRPr lang="en-US" sz="1600" dirty="0"/>
          </a:p>
        </p:txBody>
      </p:sp>
      <p:sp>
        <p:nvSpPr>
          <p:cNvPr id="70" name="Shape 68"/>
          <p:cNvSpPr/>
          <p:nvPr/>
        </p:nvSpPr>
        <p:spPr>
          <a:xfrm>
            <a:off x="9048750" y="1771650"/>
            <a:ext cx="2752725" cy="3286125"/>
          </a:xfrm>
          <a:custGeom>
            <a:avLst/>
            <a:gdLst/>
            <a:ahLst/>
            <a:cxnLst/>
            <a:rect l="l" t="t" r="r" b="b"/>
            <a:pathLst>
              <a:path w="2752725" h="3286125">
                <a:moveTo>
                  <a:pt x="114293" y="0"/>
                </a:moveTo>
                <a:lnTo>
                  <a:pt x="2638432" y="0"/>
                </a:lnTo>
                <a:cubicBezTo>
                  <a:pt x="2701512" y="0"/>
                  <a:pt x="2752725" y="51213"/>
                  <a:pt x="2752725" y="114293"/>
                </a:cubicBezTo>
                <a:lnTo>
                  <a:pt x="2752725" y="3171832"/>
                </a:lnTo>
                <a:cubicBezTo>
                  <a:pt x="2752725" y="3234912"/>
                  <a:pt x="2701512" y="3286125"/>
                  <a:pt x="2638432" y="3286125"/>
                </a:cubicBezTo>
                <a:lnTo>
                  <a:pt x="114293" y="3286125"/>
                </a:lnTo>
                <a:cubicBezTo>
                  <a:pt x="51213" y="3286125"/>
                  <a:pt x="0" y="3234912"/>
                  <a:pt x="0" y="3171832"/>
                </a:cubicBezTo>
                <a:lnTo>
                  <a:pt x="0" y="114293"/>
                </a:lnTo>
                <a:cubicBezTo>
                  <a:pt x="0" y="51213"/>
                  <a:pt x="51213" y="0"/>
                  <a:pt x="114293" y="0"/>
                </a:cubicBezTo>
                <a:close/>
              </a:path>
            </a:pathLst>
          </a:custGeom>
          <a:gradFill rotWithShape="1" flip="none">
            <a:gsLst>
              <a:gs pos="0">
                <a:srgbClr val="5E7A8C">
                  <a:alpha val="30000"/>
                </a:srgbClr>
              </a:gs>
              <a:gs pos="100000">
                <a:srgbClr val="5E7A8C">
                  <a:alpha val="10000"/>
                </a:srgbClr>
              </a:gs>
            </a:gsLst>
            <a:lin ang="5400000" scaled="1"/>
          </a:gradFill>
          <a:ln w="25400">
            <a:solidFill>
              <a:srgbClr val="5E7A8C"/>
            </a:solidFill>
            <a:prstDash val="solid"/>
          </a:ln>
        </p:spPr>
      </p:sp>
      <p:sp>
        <p:nvSpPr>
          <p:cNvPr id="71" name="Shape 69"/>
          <p:cNvSpPr/>
          <p:nvPr/>
        </p:nvSpPr>
        <p:spPr>
          <a:xfrm>
            <a:off x="9172575" y="189547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5E7A8C"/>
          </a:solidFill>
          <a:ln/>
        </p:spPr>
      </p:sp>
      <p:sp>
        <p:nvSpPr>
          <p:cNvPr id="72" name="Text 70"/>
          <p:cNvSpPr/>
          <p:nvPr/>
        </p:nvSpPr>
        <p:spPr>
          <a:xfrm>
            <a:off x="9345588" y="1990725"/>
            <a:ext cx="209550" cy="266700"/>
          </a:xfrm>
          <a:prstGeom prst="rect">
            <a:avLst/>
          </a:prstGeom>
          <a:noFill/>
          <a:ln/>
        </p:spPr>
        <p:txBody>
          <a:bodyPr wrap="square" lIns="0" tIns="0" rIns="0" bIns="0" rtlCol="0" anchor="ctr"/>
          <a:lstStyle/>
          <a:p>
            <a:pPr>
              <a:lnSpc>
                <a:spcPct val="120000"/>
              </a:lnSpc>
            </a:pPr>
            <a:r>
              <a:rPr lang="en-US" sz="1500" b="1" dirty="0">
                <a:solidFill>
                  <a:srgbClr val="1A1D21"/>
                </a:solidFill>
                <a:latin typeface="Hedvig Letters Sans" pitchFamily="34" charset="0"/>
                <a:ea typeface="Hedvig Letters Sans" pitchFamily="34" charset="-122"/>
                <a:cs typeface="Hedvig Letters Sans" pitchFamily="34" charset="-120"/>
              </a:rPr>
              <a:t>4</a:t>
            </a:r>
            <a:endParaRPr lang="en-US" sz="1600" dirty="0"/>
          </a:p>
        </p:txBody>
      </p:sp>
      <p:sp>
        <p:nvSpPr>
          <p:cNvPr id="73" name="Text 71"/>
          <p:cNvSpPr/>
          <p:nvPr/>
        </p:nvSpPr>
        <p:spPr>
          <a:xfrm>
            <a:off x="9744075" y="1895475"/>
            <a:ext cx="771525"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BETTER</a:t>
            </a:r>
            <a:endParaRPr lang="en-US" sz="1600" dirty="0"/>
          </a:p>
        </p:txBody>
      </p:sp>
      <p:sp>
        <p:nvSpPr>
          <p:cNvPr id="74" name="Text 72"/>
          <p:cNvSpPr/>
          <p:nvPr/>
        </p:nvSpPr>
        <p:spPr>
          <a:xfrm>
            <a:off x="9744075" y="2162175"/>
            <a:ext cx="742950" cy="190500"/>
          </a:xfrm>
          <a:prstGeom prst="rect">
            <a:avLst/>
          </a:prstGeom>
          <a:noFill/>
          <a:ln/>
        </p:spPr>
        <p:txBody>
          <a:bodyPr wrap="square" lIns="0" tIns="0" rIns="0" bIns="0" rtlCol="0" anchor="ctr"/>
          <a:lstStyle/>
          <a:p>
            <a:pPr>
              <a:lnSpc>
                <a:spcPct val="120000"/>
              </a:lnSpc>
            </a:pPr>
            <a:r>
              <a:rPr lang="en-US" sz="1050" dirty="0">
                <a:solidFill>
                  <a:srgbClr val="5E7A8C"/>
                </a:solidFill>
                <a:latin typeface="Quattrocento Sans" pitchFamily="34" charset="0"/>
                <a:ea typeface="Quattrocento Sans" pitchFamily="34" charset="-122"/>
                <a:cs typeface="Quattrocento Sans" pitchFamily="34" charset="-120"/>
              </a:rPr>
              <a:t>6-18 Bulan</a:t>
            </a:r>
            <a:endParaRPr lang="en-US" sz="1600" dirty="0"/>
          </a:p>
        </p:txBody>
      </p:sp>
      <p:sp>
        <p:nvSpPr>
          <p:cNvPr id="75" name="Shape 73"/>
          <p:cNvSpPr/>
          <p:nvPr/>
        </p:nvSpPr>
        <p:spPr>
          <a:xfrm>
            <a:off x="9201150" y="2462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76" name="Text 74"/>
          <p:cNvSpPr/>
          <p:nvPr/>
        </p:nvSpPr>
        <p:spPr>
          <a:xfrm>
            <a:off x="9439275" y="2457450"/>
            <a:ext cx="1369516"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Incorporate lessons</a:t>
            </a:r>
            <a:endParaRPr lang="en-US" sz="1600" dirty="0"/>
          </a:p>
        </p:txBody>
      </p:sp>
      <p:sp>
        <p:nvSpPr>
          <p:cNvPr id="77" name="Shape 75"/>
          <p:cNvSpPr/>
          <p:nvPr/>
        </p:nvSpPr>
        <p:spPr>
          <a:xfrm>
            <a:off x="9201150" y="27479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78" name="Text 76"/>
          <p:cNvSpPr/>
          <p:nvPr/>
        </p:nvSpPr>
        <p:spPr>
          <a:xfrm>
            <a:off x="9439275" y="2743200"/>
            <a:ext cx="1592014" cy="166688"/>
          </a:xfrm>
          <a:prstGeom prst="rect">
            <a:avLst/>
          </a:prstGeom>
          <a:noFill/>
          <a:ln/>
        </p:spPr>
        <p:txBody>
          <a:bodyPr wrap="square" lIns="0" tIns="0" rIns="0" bIns="0" rtlCol="0" anchor="ctr"/>
          <a:lstStyle/>
          <a:p>
            <a:pPr>
              <a:lnSpc>
                <a:spcPct val="130000"/>
              </a:lnSpc>
            </a:pPr>
            <a:r>
              <a:rPr lang="en-US" sz="1200" b="1" dirty="0">
                <a:solidFill>
                  <a:srgbClr val="E8E4DC">
                    <a:alpha val="90000"/>
                  </a:srgbClr>
                </a:solidFill>
                <a:latin typeface="Quattrocento Sans" pitchFamily="34" charset="0"/>
                <a:ea typeface="Quattrocento Sans" pitchFamily="34" charset="-122"/>
                <a:cs typeface="Quattrocento Sans" pitchFamily="34" charset="-120"/>
              </a:rPr>
              <a:t>Build antifragile system</a:t>
            </a:r>
            <a:endParaRPr lang="en-US" sz="1600" dirty="0"/>
          </a:p>
        </p:txBody>
      </p:sp>
      <p:sp>
        <p:nvSpPr>
          <p:cNvPr id="79" name="Shape 77"/>
          <p:cNvSpPr/>
          <p:nvPr/>
        </p:nvSpPr>
        <p:spPr>
          <a:xfrm>
            <a:off x="9201150" y="30337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80" name="Text 78"/>
          <p:cNvSpPr/>
          <p:nvPr/>
        </p:nvSpPr>
        <p:spPr>
          <a:xfrm>
            <a:off x="9420225" y="3000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More resilient than before</a:t>
            </a:r>
            <a:endParaRPr lang="en-US" sz="1600" dirty="0"/>
          </a:p>
        </p:txBody>
      </p:sp>
      <p:sp>
        <p:nvSpPr>
          <p:cNvPr id="81" name="Shape 79"/>
          <p:cNvSpPr/>
          <p:nvPr/>
        </p:nvSpPr>
        <p:spPr>
          <a:xfrm>
            <a:off x="9201150" y="331946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82" name="Text 80"/>
          <p:cNvSpPr/>
          <p:nvPr/>
        </p:nvSpPr>
        <p:spPr>
          <a:xfrm>
            <a:off x="9420225" y="32861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New opportunities seized</a:t>
            </a:r>
            <a:endParaRPr lang="en-US" sz="1600" dirty="0"/>
          </a:p>
        </p:txBody>
      </p:sp>
      <p:sp>
        <p:nvSpPr>
          <p:cNvPr id="83" name="Shape 81"/>
          <p:cNvSpPr/>
          <p:nvPr/>
        </p:nvSpPr>
        <p:spPr>
          <a:xfrm>
            <a:off x="9201150" y="3605213"/>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84" name="Text 82"/>
          <p:cNvSpPr/>
          <p:nvPr/>
        </p:nvSpPr>
        <p:spPr>
          <a:xfrm>
            <a:off x="9420225" y="35718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Relationships strengthened</a:t>
            </a:r>
            <a:endParaRPr lang="en-US" sz="1600" dirty="0"/>
          </a:p>
        </p:txBody>
      </p:sp>
      <p:sp>
        <p:nvSpPr>
          <p:cNvPr id="85" name="Shape 83"/>
          <p:cNvSpPr/>
          <p:nvPr/>
        </p:nvSpPr>
        <p:spPr>
          <a:xfrm>
            <a:off x="9201150" y="389096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86" name="Text 84"/>
          <p:cNvSpPr/>
          <p:nvPr/>
        </p:nvSpPr>
        <p:spPr>
          <a:xfrm>
            <a:off x="9420225" y="385762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Skills expanded</a:t>
            </a:r>
            <a:endParaRPr lang="en-US" sz="1600" dirty="0"/>
          </a:p>
        </p:txBody>
      </p:sp>
      <p:sp>
        <p:nvSpPr>
          <p:cNvPr id="87" name="Shape 85"/>
          <p:cNvSpPr/>
          <p:nvPr/>
        </p:nvSpPr>
        <p:spPr>
          <a:xfrm>
            <a:off x="9201150" y="4176712"/>
            <a:ext cx="133350" cy="152400"/>
          </a:xfrm>
          <a:custGeom>
            <a:avLst/>
            <a:gdLst/>
            <a:ahLst/>
            <a:cxnLst/>
            <a:rect l="l" t="t" r="r" b="b"/>
            <a:pathLst>
              <a:path w="133350" h="152400">
                <a:moveTo>
                  <a:pt x="129421" y="20866"/>
                </a:moveTo>
                <a:cubicBezTo>
                  <a:pt x="133677" y="23961"/>
                  <a:pt x="134630" y="29914"/>
                  <a:pt x="131534" y="34171"/>
                </a:cubicBezTo>
                <a:lnTo>
                  <a:pt x="55334" y="138946"/>
                </a:lnTo>
                <a:cubicBezTo>
                  <a:pt x="53697" y="141208"/>
                  <a:pt x="51167" y="142607"/>
                  <a:pt x="48369" y="142845"/>
                </a:cubicBezTo>
                <a:cubicBezTo>
                  <a:pt x="45571" y="143083"/>
                  <a:pt x="42863" y="142042"/>
                  <a:pt x="40898" y="140077"/>
                </a:cubicBezTo>
                <a:lnTo>
                  <a:pt x="2798" y="101977"/>
                </a:lnTo>
                <a:cubicBezTo>
                  <a:pt x="-923" y="98256"/>
                  <a:pt x="-923" y="92214"/>
                  <a:pt x="2798" y="88493"/>
                </a:cubicBezTo>
                <a:cubicBezTo>
                  <a:pt x="6519" y="84773"/>
                  <a:pt x="12561" y="84773"/>
                  <a:pt x="16282" y="88493"/>
                </a:cubicBezTo>
                <a:lnTo>
                  <a:pt x="46494" y="118705"/>
                </a:lnTo>
                <a:lnTo>
                  <a:pt x="116145" y="22949"/>
                </a:lnTo>
                <a:cubicBezTo>
                  <a:pt x="119241" y="18693"/>
                  <a:pt x="125194" y="17740"/>
                  <a:pt x="129451" y="20836"/>
                </a:cubicBezTo>
                <a:close/>
              </a:path>
            </a:pathLst>
          </a:custGeom>
          <a:solidFill>
            <a:srgbClr val="5E7A8C"/>
          </a:solidFill>
          <a:ln/>
        </p:spPr>
      </p:sp>
      <p:sp>
        <p:nvSpPr>
          <p:cNvPr id="88" name="Text 86"/>
          <p:cNvSpPr/>
          <p:nvPr/>
        </p:nvSpPr>
        <p:spPr>
          <a:xfrm>
            <a:off x="9420225" y="4143375"/>
            <a:ext cx="2333625" cy="228600"/>
          </a:xfrm>
          <a:prstGeom prst="rect">
            <a:avLst/>
          </a:prstGeom>
          <a:noFill/>
          <a:ln/>
        </p:spPr>
        <p:txBody>
          <a:bodyPr wrap="square" lIns="0" tIns="0" rIns="0" bIns="0" rtlCol="0" anchor="ctr"/>
          <a:lstStyle/>
          <a:p>
            <a:pPr>
              <a:lnSpc>
                <a:spcPct val="130000"/>
              </a:lnSpc>
            </a:pPr>
            <a:r>
              <a:rPr lang="en-US" sz="1200" dirty="0">
                <a:solidFill>
                  <a:srgbClr val="E8E4DC">
                    <a:alpha val="90000"/>
                  </a:srgbClr>
                </a:solidFill>
                <a:latin typeface="Quattrocento Sans" pitchFamily="34" charset="0"/>
                <a:ea typeface="Quattrocento Sans" pitchFamily="34" charset="-122"/>
                <a:cs typeface="Quattrocento Sans" pitchFamily="34" charset="-120"/>
              </a:rPr>
              <a:t>Confidence higher</a:t>
            </a:r>
            <a:endParaRPr lang="en-US" sz="1600" dirty="0"/>
          </a:p>
        </p:txBody>
      </p:sp>
      <p:sp>
        <p:nvSpPr>
          <p:cNvPr id="89" name="Shape 87"/>
          <p:cNvSpPr/>
          <p:nvPr/>
        </p:nvSpPr>
        <p:spPr>
          <a:xfrm>
            <a:off x="9172575" y="4662488"/>
            <a:ext cx="2505075" cy="9525"/>
          </a:xfrm>
          <a:custGeom>
            <a:avLst/>
            <a:gdLst/>
            <a:ahLst/>
            <a:cxnLst/>
            <a:rect l="l" t="t" r="r" b="b"/>
            <a:pathLst>
              <a:path w="2505075" h="9525">
                <a:moveTo>
                  <a:pt x="0" y="0"/>
                </a:moveTo>
                <a:lnTo>
                  <a:pt x="2505075" y="0"/>
                </a:lnTo>
                <a:lnTo>
                  <a:pt x="2505075" y="9525"/>
                </a:lnTo>
                <a:lnTo>
                  <a:pt x="0" y="9525"/>
                </a:lnTo>
                <a:lnTo>
                  <a:pt x="0" y="0"/>
                </a:lnTo>
                <a:close/>
              </a:path>
            </a:pathLst>
          </a:custGeom>
          <a:solidFill>
            <a:srgbClr val="5E7A8C">
              <a:alpha val="30196"/>
            </a:srgbClr>
          </a:solidFill>
          <a:ln/>
        </p:spPr>
      </p:sp>
      <p:sp>
        <p:nvSpPr>
          <p:cNvPr id="90" name="Text 88"/>
          <p:cNvSpPr/>
          <p:nvPr/>
        </p:nvSpPr>
        <p:spPr>
          <a:xfrm>
            <a:off x="9172575" y="4743450"/>
            <a:ext cx="2571750" cy="190500"/>
          </a:xfrm>
          <a:prstGeom prst="rect">
            <a:avLst/>
          </a:prstGeom>
          <a:noFill/>
          <a:ln/>
        </p:spPr>
        <p:txBody>
          <a:bodyPr wrap="square" lIns="0" tIns="0" rIns="0" bIns="0" rtlCol="0" anchor="ctr"/>
          <a:lstStyle/>
          <a:p>
            <a:pPr>
              <a:lnSpc>
                <a:spcPct val="120000"/>
              </a:lnSpc>
            </a:pPr>
            <a:r>
              <a:rPr lang="en-US" sz="1050" b="1" dirty="0">
                <a:solidFill>
                  <a:srgbClr val="5E7A8C"/>
                </a:solidFill>
                <a:latin typeface="Quattrocento Sans" pitchFamily="34" charset="0"/>
                <a:ea typeface="Quattrocento Sans" pitchFamily="34" charset="-122"/>
                <a:cs typeface="Quattrocento Sans" pitchFamily="34" charset="-120"/>
              </a:rPr>
              <a:t>Mindset:</a:t>
            </a:r>
            <a:pPr>
              <a:lnSpc>
                <a:spcPct val="120000"/>
              </a:lnSpc>
            </a:pPr>
            <a:r>
              <a:rPr lang="en-US" sz="1050" dirty="0">
                <a:solidFill>
                  <a:srgbClr val="E8E4DC">
                    <a:alpha val="70000"/>
                  </a:srgbClr>
                </a:solidFill>
                <a:latin typeface="Quattrocento Sans" pitchFamily="34" charset="0"/>
                <a:ea typeface="Quattrocento Sans" pitchFamily="34" charset="-122"/>
                <a:cs typeface="Quattrocento Sans" pitchFamily="34" charset="-120"/>
              </a:rPr>
              <a:t> "What I learned."</a:t>
            </a:r>
            <a:endParaRPr lang="en-US" sz="1600" dirty="0"/>
          </a:p>
        </p:txBody>
      </p:sp>
      <p:sp>
        <p:nvSpPr>
          <p:cNvPr id="91" name="Shape 89"/>
          <p:cNvSpPr/>
          <p:nvPr/>
        </p:nvSpPr>
        <p:spPr>
          <a:xfrm>
            <a:off x="385763" y="5186363"/>
            <a:ext cx="11420475" cy="1285875"/>
          </a:xfrm>
          <a:custGeom>
            <a:avLst/>
            <a:gdLst/>
            <a:ahLst/>
            <a:cxnLst/>
            <a:rect l="l" t="t" r="r" b="b"/>
            <a:pathLst>
              <a:path w="11420475" h="1285875">
                <a:moveTo>
                  <a:pt x="114301" y="0"/>
                </a:moveTo>
                <a:lnTo>
                  <a:pt x="11306174" y="0"/>
                </a:lnTo>
                <a:cubicBezTo>
                  <a:pt x="11369301" y="0"/>
                  <a:pt x="11420475" y="51174"/>
                  <a:pt x="11420475" y="114301"/>
                </a:cubicBezTo>
                <a:lnTo>
                  <a:pt x="11420475" y="1171574"/>
                </a:lnTo>
                <a:cubicBezTo>
                  <a:pt x="11420475" y="1234701"/>
                  <a:pt x="11369301" y="1285875"/>
                  <a:pt x="11306174" y="1285875"/>
                </a:cubicBezTo>
                <a:lnTo>
                  <a:pt x="114301" y="1285875"/>
                </a:lnTo>
                <a:cubicBezTo>
                  <a:pt x="51174" y="1285875"/>
                  <a:pt x="0" y="1234701"/>
                  <a:pt x="0" y="1171574"/>
                </a:cubicBezTo>
                <a:lnTo>
                  <a:pt x="0" y="114301"/>
                </a:lnTo>
                <a:cubicBezTo>
                  <a:pt x="0" y="51174"/>
                  <a:pt x="51174" y="0"/>
                  <a:pt x="114301" y="0"/>
                </a:cubicBezTo>
                <a:close/>
              </a:path>
            </a:pathLst>
          </a:custGeom>
          <a:solidFill>
            <a:srgbClr val="3D5A73">
              <a:alpha val="20000"/>
            </a:srgbClr>
          </a:solidFill>
          <a:ln w="12700">
            <a:solidFill>
              <a:srgbClr val="3D5A73">
                <a:alpha val="40000"/>
              </a:srgbClr>
            </a:solidFill>
            <a:prstDash val="solid"/>
          </a:ln>
        </p:spPr>
      </p:sp>
      <p:sp>
        <p:nvSpPr>
          <p:cNvPr id="92" name="Shape 90"/>
          <p:cNvSpPr/>
          <p:nvPr/>
        </p:nvSpPr>
        <p:spPr>
          <a:xfrm>
            <a:off x="504825" y="5305425"/>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9A86A">
              <a:alpha val="20000"/>
            </a:srgbClr>
          </a:solidFill>
          <a:ln/>
        </p:spPr>
      </p:sp>
      <p:sp>
        <p:nvSpPr>
          <p:cNvPr id="93" name="Shape 91"/>
          <p:cNvSpPr/>
          <p:nvPr/>
        </p:nvSpPr>
        <p:spPr>
          <a:xfrm>
            <a:off x="638175" y="5438775"/>
            <a:ext cx="190500" cy="1905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C9A86A"/>
          </a:solidFill>
          <a:ln/>
        </p:spPr>
      </p:sp>
      <p:sp>
        <p:nvSpPr>
          <p:cNvPr id="94" name="Text 92"/>
          <p:cNvSpPr/>
          <p:nvPr/>
        </p:nvSpPr>
        <p:spPr>
          <a:xfrm>
            <a:off x="1114425" y="5305425"/>
            <a:ext cx="106680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The Antifragile Principle</a:t>
            </a:r>
            <a:endParaRPr lang="en-US" sz="1600" dirty="0"/>
          </a:p>
        </p:txBody>
      </p:sp>
      <p:sp>
        <p:nvSpPr>
          <p:cNvPr id="95" name="Text 93"/>
          <p:cNvSpPr/>
          <p:nvPr/>
        </p:nvSpPr>
        <p:spPr>
          <a:xfrm>
            <a:off x="1114425" y="5610225"/>
            <a:ext cx="10648950" cy="742950"/>
          </a:xfrm>
          <a:prstGeom prst="rect">
            <a:avLst/>
          </a:prstGeom>
          <a:noFill/>
          <a:ln/>
        </p:spPr>
        <p:txBody>
          <a:bodyPr wrap="square" lIns="0" tIns="0" rIns="0" bIns="0" rtlCol="0" anchor="ctr"/>
          <a:lstStyle/>
          <a:p>
            <a:pPr>
              <a:lnSpc>
                <a:spcPct val="140000"/>
              </a:lnSpc>
            </a:pPr>
            <a:r>
              <a:rPr lang="en-US" sz="1200"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Goal dari preparasi bukan kembali ke kondisi sebelum </a:t>
            </a:r>
            <a:pPr>
              <a:lnSpc>
                <a:spcPct val="14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tapi membangun sesuatu yang lebih tahan terhadap shock berikutnya. Setiap crisis adalah opportunity untuk rebuild stronger. Research menunjukkan: orang yang survive major setbacks sering menjadi </a:t>
            </a:r>
            <a:pPr>
              <a:lnSpc>
                <a:spcPct val="140000"/>
              </a:lnSpc>
            </a:pPr>
            <a:r>
              <a:rPr lang="en-US" sz="1200" b="1" dirty="0">
                <a:solidFill>
                  <a:srgbClr val="C9A86A"/>
                </a:solidFill>
                <a:latin typeface="Quattrocento Sans" pitchFamily="34" charset="0"/>
                <a:ea typeface="Quattrocento Sans" pitchFamily="34" charset="-122"/>
                <a:cs typeface="Quattrocento Sans" pitchFamily="34" charset="-120"/>
              </a:rPr>
              <a:t>more successful</a:t>
            </a:r>
            <a:pPr>
              <a:lnSpc>
                <a:spcPct val="14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dalam jangka panjang karena lessons learned dan resilience built.</a:t>
            </a:r>
            <a:endParaRPr lang="en-US" sz="1600" dirty="0"/>
          </a:p>
        </p:txBody>
      </p:sp>
    </p:spTree>
  </p:cSld>
  <p:clrMapOvr>
    <a:masterClrMapping/>
  </p:clrMapOvr>
  <p:transition>
    <p:fade/>
    <p:spd val="med"/>
  </p:transition>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36099" y="390715"/>
            <a:ext cx="470539" cy="470539"/>
          </a:xfrm>
          <a:custGeom>
            <a:avLst/>
            <a:gdLst/>
            <a:ahLst/>
            <a:cxnLst/>
            <a:rect l="l" t="t" r="r" b="b"/>
            <a:pathLst>
              <a:path w="470539" h="470539">
                <a:moveTo>
                  <a:pt x="235269" y="0"/>
                </a:moveTo>
                <a:lnTo>
                  <a:pt x="235269" y="0"/>
                </a:lnTo>
                <a:cubicBezTo>
                  <a:pt x="365205" y="0"/>
                  <a:pt x="470539" y="105334"/>
                  <a:pt x="470539" y="235269"/>
                </a:cubicBezTo>
                <a:lnTo>
                  <a:pt x="470539" y="235269"/>
                </a:lnTo>
                <a:cubicBezTo>
                  <a:pt x="470539" y="365205"/>
                  <a:pt x="365205" y="470539"/>
                  <a:pt x="235269" y="470539"/>
                </a:cubicBezTo>
                <a:lnTo>
                  <a:pt x="235269" y="470539"/>
                </a:lnTo>
                <a:cubicBezTo>
                  <a:pt x="105334" y="470539"/>
                  <a:pt x="0" y="365205"/>
                  <a:pt x="0" y="235269"/>
                </a:cubicBezTo>
                <a:lnTo>
                  <a:pt x="0" y="235269"/>
                </a:lnTo>
                <a:cubicBezTo>
                  <a:pt x="0" y="105334"/>
                  <a:pt x="105334" y="0"/>
                  <a:pt x="235269" y="0"/>
                </a:cubicBezTo>
                <a:close/>
              </a:path>
            </a:pathLst>
          </a:custGeom>
          <a:solidFill>
            <a:srgbClr val="C9A86A">
              <a:alpha val="20000"/>
            </a:srgbClr>
          </a:solidFill>
          <a:ln/>
        </p:spPr>
      </p:sp>
      <p:sp>
        <p:nvSpPr>
          <p:cNvPr id="3" name="Text 1"/>
          <p:cNvSpPr/>
          <p:nvPr/>
        </p:nvSpPr>
        <p:spPr>
          <a:xfrm>
            <a:off x="479664" y="491545"/>
            <a:ext cx="285684" cy="268879"/>
          </a:xfrm>
          <a:prstGeom prst="rect">
            <a:avLst/>
          </a:prstGeom>
          <a:noFill/>
          <a:ln/>
        </p:spPr>
        <p:txBody>
          <a:bodyPr wrap="square" lIns="0" tIns="0" rIns="0" bIns="0" rtlCol="0" anchor="ctr"/>
          <a:lstStyle/>
          <a:p>
            <a:pPr>
              <a:lnSpc>
                <a:spcPct val="110000"/>
              </a:lnSpc>
            </a:pPr>
            <a:r>
              <a:rPr lang="en-US" sz="1588" b="1" dirty="0">
                <a:solidFill>
                  <a:srgbClr val="C9A86A"/>
                </a:solidFill>
                <a:latin typeface="Hedvig Letters Sans" pitchFamily="34" charset="0"/>
                <a:ea typeface="Hedvig Letters Sans" pitchFamily="34" charset="-122"/>
                <a:cs typeface="Hedvig Letters Sans" pitchFamily="34" charset="-120"/>
              </a:rPr>
              <a:t>12</a:t>
            </a:r>
            <a:endParaRPr lang="en-US" sz="1600" dirty="0"/>
          </a:p>
        </p:txBody>
      </p:sp>
      <p:sp>
        <p:nvSpPr>
          <p:cNvPr id="4" name="Text 2"/>
          <p:cNvSpPr/>
          <p:nvPr/>
        </p:nvSpPr>
        <p:spPr>
          <a:xfrm>
            <a:off x="941078" y="336099"/>
            <a:ext cx="4554145" cy="201660"/>
          </a:xfrm>
          <a:prstGeom prst="rect">
            <a:avLst/>
          </a:prstGeom>
          <a:noFill/>
          <a:ln/>
        </p:spPr>
        <p:txBody>
          <a:bodyPr wrap="square" lIns="0" tIns="0" rIns="0" bIns="0" rtlCol="0" anchor="ctr"/>
          <a:lstStyle/>
          <a:p>
            <a:pPr>
              <a:lnSpc>
                <a:spcPct val="130000"/>
              </a:lnSpc>
            </a:pPr>
            <a:r>
              <a:rPr lang="en-US" sz="1059" b="1" spc="53" kern="0" dirty="0">
                <a:solidFill>
                  <a:srgbClr val="C9A86A"/>
                </a:solidFill>
                <a:latin typeface="Liter" pitchFamily="34" charset="0"/>
                <a:ea typeface="Liter" pitchFamily="34" charset="-122"/>
                <a:cs typeface="Liter" pitchFamily="34" charset="-120"/>
              </a:rPr>
              <a:t>SELF-ASSESSMENT</a:t>
            </a:r>
            <a:endParaRPr lang="en-US" sz="1600" dirty="0"/>
          </a:p>
        </p:txBody>
      </p:sp>
      <p:sp>
        <p:nvSpPr>
          <p:cNvPr id="5" name="Text 3"/>
          <p:cNvSpPr/>
          <p:nvPr/>
        </p:nvSpPr>
        <p:spPr>
          <a:xfrm>
            <a:off x="941078" y="537759"/>
            <a:ext cx="4638170" cy="378112"/>
          </a:xfrm>
          <a:prstGeom prst="rect">
            <a:avLst/>
          </a:prstGeom>
          <a:noFill/>
          <a:ln/>
        </p:spPr>
        <p:txBody>
          <a:bodyPr wrap="square" lIns="0" tIns="0" rIns="0" bIns="0" rtlCol="0" anchor="ctr"/>
          <a:lstStyle/>
          <a:p>
            <a:pPr>
              <a:lnSpc>
                <a:spcPct val="100000"/>
              </a:lnSpc>
            </a:pPr>
            <a:r>
              <a:rPr lang="en-US" sz="2382" b="1" dirty="0">
                <a:solidFill>
                  <a:srgbClr val="E8E4DC"/>
                </a:solidFill>
                <a:latin typeface="Hedvig Letters Sans" pitchFamily="34" charset="0"/>
                <a:ea typeface="Hedvig Letters Sans" pitchFamily="34" charset="-122"/>
                <a:cs typeface="Hedvig Letters Sans" pitchFamily="34" charset="-120"/>
              </a:rPr>
              <a:t>What Are You </a:t>
            </a:r>
            <a:pPr>
              <a:lnSpc>
                <a:spcPct val="100000"/>
              </a:lnSpc>
            </a:pPr>
            <a:r>
              <a:rPr lang="en-US" sz="2382" b="1" dirty="0">
                <a:solidFill>
                  <a:srgbClr val="C9A86A"/>
                </a:solidFill>
                <a:latin typeface="Hedvig Letters Sans" pitchFamily="34" charset="0"/>
                <a:ea typeface="Hedvig Letters Sans" pitchFamily="34" charset="-122"/>
                <a:cs typeface="Hedvig Letters Sans" pitchFamily="34" charset="-120"/>
              </a:rPr>
              <a:t>Actually Afraid Of?</a:t>
            </a:r>
            <a:endParaRPr lang="en-US" sz="1600" dirty="0"/>
          </a:p>
        </p:txBody>
      </p:sp>
      <p:sp>
        <p:nvSpPr>
          <p:cNvPr id="6" name="Text 4"/>
          <p:cNvSpPr/>
          <p:nvPr/>
        </p:nvSpPr>
        <p:spPr>
          <a:xfrm>
            <a:off x="336099" y="983090"/>
            <a:ext cx="7604245" cy="470539"/>
          </a:xfrm>
          <a:prstGeom prst="rect">
            <a:avLst/>
          </a:prstGeom>
          <a:noFill/>
          <a:ln/>
        </p:spPr>
        <p:txBody>
          <a:bodyPr wrap="square" lIns="0" tIns="0" rIns="0" bIns="0" rtlCol="0" anchor="ctr"/>
          <a:lstStyle/>
          <a:p>
            <a:pPr>
              <a:lnSpc>
                <a:spcPct val="130000"/>
              </a:lnSpc>
            </a:pPr>
            <a:r>
              <a:rPr lang="en-US" sz="1191" dirty="0">
                <a:solidFill>
                  <a:srgbClr val="E8E4DC">
                    <a:alpha val="70000"/>
                  </a:srgbClr>
                </a:solidFill>
                <a:latin typeface="Quattrocento Sans" pitchFamily="34" charset="0"/>
                <a:ea typeface="Quattrocento Sans" pitchFamily="34" charset="-122"/>
                <a:cs typeface="Quattrocento Sans" pitchFamily="34" charset="-120"/>
              </a:rPr>
              <a:t>Self-assessment framework untuk mengidentifikasi, mengklasifikasikan, dan memprioritaskan worst case scenarios yang paling relevan untuk Anda.</a:t>
            </a:r>
            <a:endParaRPr lang="en-US" sz="1600" dirty="0"/>
          </a:p>
        </p:txBody>
      </p:sp>
      <p:sp>
        <p:nvSpPr>
          <p:cNvPr id="7" name="Shape 5"/>
          <p:cNvSpPr/>
          <p:nvPr/>
        </p:nvSpPr>
        <p:spPr>
          <a:xfrm>
            <a:off x="340300" y="1558660"/>
            <a:ext cx="6864827" cy="3016491"/>
          </a:xfrm>
          <a:custGeom>
            <a:avLst/>
            <a:gdLst/>
            <a:ahLst/>
            <a:cxnLst/>
            <a:rect l="l" t="t" r="r" b="b"/>
            <a:pathLst>
              <a:path w="6864827" h="3016491">
                <a:moveTo>
                  <a:pt x="100841" y="0"/>
                </a:moveTo>
                <a:lnTo>
                  <a:pt x="6763986" y="0"/>
                </a:lnTo>
                <a:cubicBezTo>
                  <a:pt x="6819679" y="0"/>
                  <a:pt x="6864827" y="45148"/>
                  <a:pt x="6864827" y="100841"/>
                </a:cubicBezTo>
                <a:lnTo>
                  <a:pt x="6864827" y="2915649"/>
                </a:lnTo>
                <a:cubicBezTo>
                  <a:pt x="6864827" y="2971343"/>
                  <a:pt x="6819679" y="3016491"/>
                  <a:pt x="6763986" y="3016491"/>
                </a:cubicBezTo>
                <a:lnTo>
                  <a:pt x="100841" y="3016491"/>
                </a:lnTo>
                <a:cubicBezTo>
                  <a:pt x="45148" y="3016491"/>
                  <a:pt x="0" y="2971343"/>
                  <a:pt x="0" y="2915649"/>
                </a:cubicBezTo>
                <a:lnTo>
                  <a:pt x="0" y="100841"/>
                </a:lnTo>
                <a:cubicBezTo>
                  <a:pt x="0" y="45185"/>
                  <a:pt x="45185" y="0"/>
                  <a:pt x="100841" y="0"/>
                </a:cubicBezTo>
                <a:close/>
              </a:path>
            </a:pathLst>
          </a:custGeom>
          <a:solidFill>
            <a:srgbClr val="3D5A73">
              <a:alpha val="20000"/>
            </a:srgbClr>
          </a:solidFill>
          <a:ln w="12700">
            <a:solidFill>
              <a:srgbClr val="3D5A73">
                <a:alpha val="40000"/>
              </a:srgbClr>
            </a:solidFill>
            <a:prstDash val="solid"/>
          </a:ln>
        </p:spPr>
      </p:sp>
      <p:sp>
        <p:nvSpPr>
          <p:cNvPr id="8" name="Shape 6"/>
          <p:cNvSpPr/>
          <p:nvPr/>
        </p:nvSpPr>
        <p:spPr>
          <a:xfrm>
            <a:off x="487344" y="1697301"/>
            <a:ext cx="126037" cy="168050"/>
          </a:xfrm>
          <a:custGeom>
            <a:avLst/>
            <a:gdLst/>
            <a:ahLst/>
            <a:cxnLst/>
            <a:rect l="l" t="t" r="r" b="b"/>
            <a:pathLst>
              <a:path w="126037" h="168050">
                <a:moveTo>
                  <a:pt x="102208" y="10503"/>
                </a:moveTo>
                <a:lnTo>
                  <a:pt x="105031" y="10503"/>
                </a:lnTo>
                <a:cubicBezTo>
                  <a:pt x="116617" y="10503"/>
                  <a:pt x="126037" y="19923"/>
                  <a:pt x="126037" y="31509"/>
                </a:cubicBezTo>
                <a:lnTo>
                  <a:pt x="126037" y="147043"/>
                </a:lnTo>
                <a:cubicBezTo>
                  <a:pt x="126037" y="158630"/>
                  <a:pt x="116617" y="168050"/>
                  <a:pt x="105031" y="168050"/>
                </a:cubicBezTo>
                <a:lnTo>
                  <a:pt x="21006" y="168050"/>
                </a:lnTo>
                <a:cubicBezTo>
                  <a:pt x="9420" y="168050"/>
                  <a:pt x="0" y="158630"/>
                  <a:pt x="0" y="147043"/>
                </a:cubicBezTo>
                <a:lnTo>
                  <a:pt x="0" y="31509"/>
                </a:lnTo>
                <a:cubicBezTo>
                  <a:pt x="0" y="19923"/>
                  <a:pt x="9420" y="10503"/>
                  <a:pt x="21006" y="10503"/>
                </a:cubicBezTo>
                <a:lnTo>
                  <a:pt x="23829" y="10503"/>
                </a:lnTo>
                <a:cubicBezTo>
                  <a:pt x="27439" y="4234"/>
                  <a:pt x="34234" y="0"/>
                  <a:pt x="42012" y="0"/>
                </a:cubicBezTo>
                <a:lnTo>
                  <a:pt x="84025" y="0"/>
                </a:lnTo>
                <a:cubicBezTo>
                  <a:pt x="91804" y="0"/>
                  <a:pt x="98598" y="4234"/>
                  <a:pt x="102208" y="10503"/>
                </a:cubicBezTo>
                <a:close/>
                <a:moveTo>
                  <a:pt x="81399" y="36761"/>
                </a:moveTo>
                <a:cubicBezTo>
                  <a:pt x="85764" y="36761"/>
                  <a:pt x="89276" y="33249"/>
                  <a:pt x="89276" y="28884"/>
                </a:cubicBezTo>
                <a:cubicBezTo>
                  <a:pt x="89276" y="24518"/>
                  <a:pt x="85764" y="21006"/>
                  <a:pt x="81399" y="21006"/>
                </a:cubicBezTo>
                <a:lnTo>
                  <a:pt x="44638" y="21006"/>
                </a:lnTo>
                <a:cubicBezTo>
                  <a:pt x="40273" y="21006"/>
                  <a:pt x="36761" y="24518"/>
                  <a:pt x="36761" y="28884"/>
                </a:cubicBezTo>
                <a:cubicBezTo>
                  <a:pt x="36761" y="33249"/>
                  <a:pt x="40273" y="36761"/>
                  <a:pt x="44638" y="36761"/>
                </a:cubicBezTo>
                <a:lnTo>
                  <a:pt x="81399" y="36761"/>
                </a:lnTo>
                <a:close/>
                <a:moveTo>
                  <a:pt x="42012" y="84025"/>
                </a:moveTo>
                <a:cubicBezTo>
                  <a:pt x="42012" y="78228"/>
                  <a:pt x="37306" y="73522"/>
                  <a:pt x="31509" y="73522"/>
                </a:cubicBezTo>
                <a:cubicBezTo>
                  <a:pt x="25712" y="73522"/>
                  <a:pt x="21006" y="78228"/>
                  <a:pt x="21006" y="84025"/>
                </a:cubicBezTo>
                <a:cubicBezTo>
                  <a:pt x="21006" y="89822"/>
                  <a:pt x="25712" y="94528"/>
                  <a:pt x="31509" y="94528"/>
                </a:cubicBezTo>
                <a:cubicBezTo>
                  <a:pt x="37306" y="94528"/>
                  <a:pt x="42012" y="89822"/>
                  <a:pt x="42012" y="84025"/>
                </a:cubicBezTo>
                <a:close/>
                <a:moveTo>
                  <a:pt x="52516" y="84025"/>
                </a:moveTo>
                <a:cubicBezTo>
                  <a:pt x="52516" y="88390"/>
                  <a:pt x="56027" y="91902"/>
                  <a:pt x="60393" y="91902"/>
                </a:cubicBezTo>
                <a:lnTo>
                  <a:pt x="97154" y="91902"/>
                </a:lnTo>
                <a:cubicBezTo>
                  <a:pt x="101519" y="91902"/>
                  <a:pt x="105031" y="88390"/>
                  <a:pt x="105031" y="84025"/>
                </a:cubicBezTo>
                <a:cubicBezTo>
                  <a:pt x="105031" y="79659"/>
                  <a:pt x="101519" y="76147"/>
                  <a:pt x="97154" y="76147"/>
                </a:cubicBezTo>
                <a:lnTo>
                  <a:pt x="60393" y="76147"/>
                </a:lnTo>
                <a:cubicBezTo>
                  <a:pt x="56027" y="76147"/>
                  <a:pt x="52516" y="79659"/>
                  <a:pt x="52516" y="84025"/>
                </a:cubicBezTo>
                <a:close/>
                <a:moveTo>
                  <a:pt x="52516" y="126037"/>
                </a:moveTo>
                <a:cubicBezTo>
                  <a:pt x="52516" y="130403"/>
                  <a:pt x="56027" y="133915"/>
                  <a:pt x="60393" y="133915"/>
                </a:cubicBezTo>
                <a:lnTo>
                  <a:pt x="97154" y="133915"/>
                </a:lnTo>
                <a:cubicBezTo>
                  <a:pt x="101519" y="133915"/>
                  <a:pt x="105031" y="130403"/>
                  <a:pt x="105031" y="126037"/>
                </a:cubicBezTo>
                <a:cubicBezTo>
                  <a:pt x="105031" y="121672"/>
                  <a:pt x="101519" y="118160"/>
                  <a:pt x="97154" y="118160"/>
                </a:cubicBezTo>
                <a:lnTo>
                  <a:pt x="60393" y="118160"/>
                </a:lnTo>
                <a:cubicBezTo>
                  <a:pt x="56027" y="118160"/>
                  <a:pt x="52516" y="121672"/>
                  <a:pt x="52516" y="126037"/>
                </a:cubicBezTo>
                <a:close/>
                <a:moveTo>
                  <a:pt x="31509" y="136540"/>
                </a:moveTo>
                <a:cubicBezTo>
                  <a:pt x="37306" y="136540"/>
                  <a:pt x="42012" y="131834"/>
                  <a:pt x="42012" y="126037"/>
                </a:cubicBezTo>
                <a:cubicBezTo>
                  <a:pt x="42012" y="120240"/>
                  <a:pt x="37306" y="115534"/>
                  <a:pt x="31509" y="115534"/>
                </a:cubicBezTo>
                <a:cubicBezTo>
                  <a:pt x="25712" y="115534"/>
                  <a:pt x="21006" y="120240"/>
                  <a:pt x="21006" y="126037"/>
                </a:cubicBezTo>
                <a:cubicBezTo>
                  <a:pt x="21006" y="131834"/>
                  <a:pt x="25712" y="136540"/>
                  <a:pt x="31509" y="136540"/>
                </a:cubicBezTo>
                <a:close/>
              </a:path>
            </a:pathLst>
          </a:custGeom>
          <a:solidFill>
            <a:srgbClr val="C9A86A"/>
          </a:solidFill>
          <a:ln/>
        </p:spPr>
      </p:sp>
      <p:sp>
        <p:nvSpPr>
          <p:cNvPr id="9" name="Text 7"/>
          <p:cNvSpPr/>
          <p:nvPr/>
        </p:nvSpPr>
        <p:spPr>
          <a:xfrm>
            <a:off x="655394" y="1663691"/>
            <a:ext cx="6528728" cy="235269"/>
          </a:xfrm>
          <a:prstGeom prst="rect">
            <a:avLst/>
          </a:prstGeom>
          <a:noFill/>
          <a:ln/>
        </p:spPr>
        <p:txBody>
          <a:bodyPr wrap="square" lIns="0" tIns="0" rIns="0" bIns="0" rtlCol="0" anchor="ctr"/>
          <a:lstStyle/>
          <a:p>
            <a:pPr>
              <a:lnSpc>
                <a:spcPct val="120000"/>
              </a:lnSpc>
            </a:pPr>
            <a:r>
              <a:rPr lang="en-US" sz="1323" b="1" dirty="0">
                <a:solidFill>
                  <a:srgbClr val="C9A86A"/>
                </a:solidFill>
                <a:latin typeface="Hedvig Letters Sans" pitchFamily="34" charset="0"/>
                <a:ea typeface="Hedvig Letters Sans" pitchFamily="34" charset="-122"/>
                <a:cs typeface="Hedvig Letters Sans" pitchFamily="34" charset="-120"/>
              </a:rPr>
              <a:t>Personal Worst Case Inventory</a:t>
            </a:r>
            <a:endParaRPr lang="en-US" sz="1600" dirty="0"/>
          </a:p>
        </p:txBody>
      </p:sp>
      <p:sp>
        <p:nvSpPr>
          <p:cNvPr id="10" name="Shape 8"/>
          <p:cNvSpPr/>
          <p:nvPr/>
        </p:nvSpPr>
        <p:spPr>
          <a:xfrm>
            <a:off x="449533" y="1970382"/>
            <a:ext cx="6646363" cy="310892"/>
          </a:xfrm>
          <a:custGeom>
            <a:avLst/>
            <a:gdLst/>
            <a:ahLst/>
            <a:cxnLst/>
            <a:rect l="l" t="t" r="r" b="b"/>
            <a:pathLst>
              <a:path w="6646363" h="310892">
                <a:moveTo>
                  <a:pt x="67221" y="0"/>
                </a:moveTo>
                <a:lnTo>
                  <a:pt x="6579141" y="0"/>
                </a:lnTo>
                <a:cubicBezTo>
                  <a:pt x="6616267" y="0"/>
                  <a:pt x="6646363" y="30096"/>
                  <a:pt x="6646363" y="67221"/>
                </a:cubicBezTo>
                <a:lnTo>
                  <a:pt x="6646363" y="243671"/>
                </a:lnTo>
                <a:cubicBezTo>
                  <a:pt x="6646363" y="280796"/>
                  <a:pt x="6616267" y="310892"/>
                  <a:pt x="6579141" y="310892"/>
                </a:cubicBezTo>
                <a:lnTo>
                  <a:pt x="67221" y="310892"/>
                </a:lnTo>
                <a:cubicBezTo>
                  <a:pt x="30096" y="310892"/>
                  <a:pt x="0" y="280796"/>
                  <a:pt x="0" y="24367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11" name="Text 9"/>
          <p:cNvSpPr/>
          <p:nvPr/>
        </p:nvSpPr>
        <p:spPr>
          <a:xfrm>
            <a:off x="520954" y="2041803"/>
            <a:ext cx="2730806" cy="168050"/>
          </a:xfrm>
          <a:prstGeom prst="rect">
            <a:avLst/>
          </a:prstGeom>
          <a:noFill/>
          <a:ln/>
        </p:spPr>
        <p:txBody>
          <a:bodyPr wrap="square" lIns="0" tIns="0" rIns="0" bIns="0" rtlCol="0" anchor="ctr"/>
          <a:lstStyle/>
          <a:p>
            <a:pPr>
              <a:lnSpc>
                <a:spcPct val="120000"/>
              </a:lnSpc>
            </a:pPr>
            <a:r>
              <a:rPr lang="en-US" sz="926" b="1" dirty="0">
                <a:solidFill>
                  <a:srgbClr val="C9A86A"/>
                </a:solidFill>
                <a:latin typeface="Quattrocento Sans" pitchFamily="34" charset="0"/>
                <a:ea typeface="Quattrocento Sans" pitchFamily="34" charset="-122"/>
                <a:cs typeface="Quattrocento Sans" pitchFamily="34" charset="-120"/>
              </a:rPr>
              <a:t>Scenario</a:t>
            </a:r>
            <a:endParaRPr lang="en-US" sz="1600" dirty="0"/>
          </a:p>
        </p:txBody>
      </p:sp>
      <p:sp>
        <p:nvSpPr>
          <p:cNvPr id="12" name="Text 10"/>
          <p:cNvSpPr/>
          <p:nvPr/>
        </p:nvSpPr>
        <p:spPr>
          <a:xfrm>
            <a:off x="3227931" y="2041803"/>
            <a:ext cx="1083920" cy="168050"/>
          </a:xfrm>
          <a:prstGeom prst="rect">
            <a:avLst/>
          </a:prstGeom>
          <a:noFill/>
          <a:ln/>
        </p:spPr>
        <p:txBody>
          <a:bodyPr wrap="square" lIns="0" tIns="0" rIns="0" bIns="0" rtlCol="0" anchor="ctr"/>
          <a:lstStyle/>
          <a:p>
            <a:pPr algn="ctr">
              <a:lnSpc>
                <a:spcPct val="120000"/>
              </a:lnSpc>
            </a:pPr>
            <a:r>
              <a:rPr lang="en-US" sz="926" b="1" dirty="0">
                <a:solidFill>
                  <a:srgbClr val="C9A86A"/>
                </a:solidFill>
                <a:latin typeface="Quattrocento Sans" pitchFamily="34" charset="0"/>
                <a:ea typeface="Quattrocento Sans" pitchFamily="34" charset="-122"/>
                <a:cs typeface="Quattrocento Sans" pitchFamily="34" charset="-120"/>
              </a:rPr>
              <a:t>Level</a:t>
            </a:r>
            <a:endParaRPr lang="en-US" sz="1600" dirty="0"/>
          </a:p>
        </p:txBody>
      </p:sp>
      <p:sp>
        <p:nvSpPr>
          <p:cNvPr id="13" name="Text 11"/>
          <p:cNvSpPr/>
          <p:nvPr/>
        </p:nvSpPr>
        <p:spPr>
          <a:xfrm>
            <a:off x="4322486" y="2041803"/>
            <a:ext cx="1083920" cy="168050"/>
          </a:xfrm>
          <a:prstGeom prst="rect">
            <a:avLst/>
          </a:prstGeom>
          <a:noFill/>
          <a:ln/>
        </p:spPr>
        <p:txBody>
          <a:bodyPr wrap="square" lIns="0" tIns="0" rIns="0" bIns="0" rtlCol="0" anchor="ctr"/>
          <a:lstStyle/>
          <a:p>
            <a:pPr algn="ctr">
              <a:lnSpc>
                <a:spcPct val="120000"/>
              </a:lnSpc>
            </a:pPr>
            <a:r>
              <a:rPr lang="en-US" sz="926" b="1" dirty="0">
                <a:solidFill>
                  <a:srgbClr val="C9A86A"/>
                </a:solidFill>
                <a:latin typeface="Quattrocento Sans" pitchFamily="34" charset="0"/>
                <a:ea typeface="Quattrocento Sans" pitchFamily="34" charset="-122"/>
                <a:cs typeface="Quattrocento Sans" pitchFamily="34" charset="-120"/>
              </a:rPr>
              <a:t>Prob</a:t>
            </a:r>
            <a:endParaRPr lang="en-US" sz="1600" dirty="0"/>
          </a:p>
        </p:txBody>
      </p:sp>
      <p:sp>
        <p:nvSpPr>
          <p:cNvPr id="14" name="Text 12"/>
          <p:cNvSpPr/>
          <p:nvPr/>
        </p:nvSpPr>
        <p:spPr>
          <a:xfrm>
            <a:off x="5417040" y="2041803"/>
            <a:ext cx="1083920" cy="168050"/>
          </a:xfrm>
          <a:prstGeom prst="rect">
            <a:avLst/>
          </a:prstGeom>
          <a:noFill/>
          <a:ln/>
        </p:spPr>
        <p:txBody>
          <a:bodyPr wrap="square" lIns="0" tIns="0" rIns="0" bIns="0" rtlCol="0" anchor="ctr"/>
          <a:lstStyle/>
          <a:p>
            <a:pPr algn="ctr">
              <a:lnSpc>
                <a:spcPct val="120000"/>
              </a:lnSpc>
            </a:pPr>
            <a:r>
              <a:rPr lang="en-US" sz="926" b="1" dirty="0">
                <a:solidFill>
                  <a:srgbClr val="C9A86A"/>
                </a:solidFill>
                <a:latin typeface="Quattrocento Sans" pitchFamily="34" charset="0"/>
                <a:ea typeface="Quattrocento Sans" pitchFamily="34" charset="-122"/>
                <a:cs typeface="Quattrocento Sans" pitchFamily="34" charset="-120"/>
              </a:rPr>
              <a:t>Prep</a:t>
            </a:r>
            <a:endParaRPr lang="en-US" sz="1600" dirty="0"/>
          </a:p>
        </p:txBody>
      </p:sp>
      <p:sp>
        <p:nvSpPr>
          <p:cNvPr id="15" name="Text 13"/>
          <p:cNvSpPr/>
          <p:nvPr/>
        </p:nvSpPr>
        <p:spPr>
          <a:xfrm>
            <a:off x="6511595" y="2041803"/>
            <a:ext cx="537759" cy="168050"/>
          </a:xfrm>
          <a:prstGeom prst="rect">
            <a:avLst/>
          </a:prstGeom>
          <a:noFill/>
          <a:ln/>
        </p:spPr>
        <p:txBody>
          <a:bodyPr wrap="square" lIns="0" tIns="0" rIns="0" bIns="0" rtlCol="0" anchor="ctr"/>
          <a:lstStyle/>
          <a:p>
            <a:pPr algn="ctr">
              <a:lnSpc>
                <a:spcPct val="120000"/>
              </a:lnSpc>
            </a:pPr>
            <a:r>
              <a:rPr lang="en-US" sz="926" b="1" dirty="0">
                <a:solidFill>
                  <a:srgbClr val="C9A86A"/>
                </a:solidFill>
                <a:latin typeface="Quattrocento Sans" pitchFamily="34" charset="0"/>
                <a:ea typeface="Quattrocento Sans" pitchFamily="34" charset="-122"/>
                <a:cs typeface="Quattrocento Sans" pitchFamily="34" charset="-120"/>
              </a:rPr>
              <a:t>Gap</a:t>
            </a:r>
            <a:endParaRPr lang="en-US" sz="1600" dirty="0"/>
          </a:p>
        </p:txBody>
      </p:sp>
      <p:sp>
        <p:nvSpPr>
          <p:cNvPr id="16" name="Shape 14"/>
          <p:cNvSpPr/>
          <p:nvPr/>
        </p:nvSpPr>
        <p:spPr>
          <a:xfrm>
            <a:off x="449533" y="2340091"/>
            <a:ext cx="6646363" cy="378112"/>
          </a:xfrm>
          <a:custGeom>
            <a:avLst/>
            <a:gdLst/>
            <a:ahLst/>
            <a:cxnLst/>
            <a:rect l="l" t="t" r="r" b="b"/>
            <a:pathLst>
              <a:path w="6646363" h="378112">
                <a:moveTo>
                  <a:pt x="67221" y="0"/>
                </a:moveTo>
                <a:lnTo>
                  <a:pt x="6579142" y="0"/>
                </a:lnTo>
                <a:cubicBezTo>
                  <a:pt x="6616267" y="0"/>
                  <a:pt x="6646363" y="30096"/>
                  <a:pt x="6646363" y="67221"/>
                </a:cubicBezTo>
                <a:lnTo>
                  <a:pt x="6646363" y="310891"/>
                </a:lnTo>
                <a:cubicBezTo>
                  <a:pt x="6646363" y="348016"/>
                  <a:pt x="6616267" y="378112"/>
                  <a:pt x="6579142" y="378112"/>
                </a:cubicBezTo>
                <a:lnTo>
                  <a:pt x="67221" y="378112"/>
                </a:lnTo>
                <a:cubicBezTo>
                  <a:pt x="30096" y="378112"/>
                  <a:pt x="0" y="348016"/>
                  <a:pt x="0" y="31089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17" name="Text 15"/>
          <p:cNvSpPr/>
          <p:nvPr/>
        </p:nvSpPr>
        <p:spPr>
          <a:xfrm>
            <a:off x="520954" y="2445122"/>
            <a:ext cx="2730806" cy="168050"/>
          </a:xfrm>
          <a:prstGeom prst="rect">
            <a:avLst/>
          </a:prstGeom>
          <a:noFill/>
          <a:ln/>
        </p:spPr>
        <p:txBody>
          <a:bodyPr wrap="square" lIns="0" tIns="0" rIns="0" bIns="0" rtlCol="0" anchor="ctr"/>
          <a:lstStyle/>
          <a:p>
            <a:pP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1. Job loss without severance</a:t>
            </a:r>
            <a:endParaRPr lang="en-US" sz="1600" dirty="0"/>
          </a:p>
        </p:txBody>
      </p:sp>
      <p:sp>
        <p:nvSpPr>
          <p:cNvPr id="18" name="Shape 16"/>
          <p:cNvSpPr/>
          <p:nvPr/>
        </p:nvSpPr>
        <p:spPr>
          <a:xfrm>
            <a:off x="3586153" y="2466128"/>
            <a:ext cx="369709" cy="142842"/>
          </a:xfrm>
          <a:custGeom>
            <a:avLst/>
            <a:gdLst/>
            <a:ahLst/>
            <a:cxnLst/>
            <a:rect l="l" t="t" r="r" b="b"/>
            <a:pathLst>
              <a:path w="369709" h="142842">
                <a:moveTo>
                  <a:pt x="71421" y="0"/>
                </a:moveTo>
                <a:lnTo>
                  <a:pt x="298288" y="0"/>
                </a:lnTo>
                <a:cubicBezTo>
                  <a:pt x="337733" y="0"/>
                  <a:pt x="369709" y="31976"/>
                  <a:pt x="369709" y="71421"/>
                </a:cubicBezTo>
                <a:lnTo>
                  <a:pt x="369709" y="71421"/>
                </a:lnTo>
                <a:cubicBezTo>
                  <a:pt x="369709" y="110866"/>
                  <a:pt x="337733" y="142842"/>
                  <a:pt x="298288" y="142842"/>
                </a:cubicBezTo>
                <a:lnTo>
                  <a:pt x="71421" y="142842"/>
                </a:lnTo>
                <a:cubicBezTo>
                  <a:pt x="31976" y="142842"/>
                  <a:pt x="0" y="110866"/>
                  <a:pt x="0" y="71421"/>
                </a:cubicBezTo>
                <a:lnTo>
                  <a:pt x="0" y="71421"/>
                </a:lnTo>
                <a:cubicBezTo>
                  <a:pt x="0" y="31976"/>
                  <a:pt x="31976" y="0"/>
                  <a:pt x="71421" y="0"/>
                </a:cubicBezTo>
                <a:close/>
              </a:path>
            </a:pathLst>
          </a:custGeom>
          <a:solidFill>
            <a:srgbClr val="FF6900">
              <a:alpha val="20000"/>
            </a:srgbClr>
          </a:solidFill>
          <a:ln/>
        </p:spPr>
      </p:sp>
      <p:sp>
        <p:nvSpPr>
          <p:cNvPr id="19" name="Text 17"/>
          <p:cNvSpPr/>
          <p:nvPr/>
        </p:nvSpPr>
        <p:spPr>
          <a:xfrm>
            <a:off x="3560945" y="2466128"/>
            <a:ext cx="420124" cy="142842"/>
          </a:xfrm>
          <a:prstGeom prst="rect">
            <a:avLst/>
          </a:prstGeom>
          <a:noFill/>
          <a:ln/>
        </p:spPr>
        <p:txBody>
          <a:bodyPr wrap="square" lIns="67220" tIns="16805" rIns="67220" bIns="16805" rtlCol="0" anchor="ctr"/>
          <a:lstStyle/>
          <a:p>
            <a:pPr algn="ctr">
              <a:lnSpc>
                <a:spcPct val="110000"/>
              </a:lnSpc>
            </a:pPr>
            <a:r>
              <a:rPr lang="en-US" sz="794" dirty="0">
                <a:solidFill>
                  <a:srgbClr val="FF8904"/>
                </a:solidFill>
                <a:latin typeface="Quattrocento Sans" pitchFamily="34" charset="0"/>
                <a:ea typeface="Quattrocento Sans" pitchFamily="34" charset="-122"/>
                <a:cs typeface="Quattrocento Sans" pitchFamily="34" charset="-120"/>
              </a:rPr>
              <a:t>Crisis</a:t>
            </a:r>
            <a:endParaRPr lang="en-US" sz="1600" dirty="0"/>
          </a:p>
        </p:txBody>
      </p:sp>
      <p:sp>
        <p:nvSpPr>
          <p:cNvPr id="20" name="Text 18"/>
          <p:cNvSpPr/>
          <p:nvPr/>
        </p:nvSpPr>
        <p:spPr>
          <a:xfrm>
            <a:off x="4322486" y="2445122"/>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7/10</a:t>
            </a:r>
            <a:endParaRPr lang="en-US" sz="1600" dirty="0"/>
          </a:p>
        </p:txBody>
      </p:sp>
      <p:sp>
        <p:nvSpPr>
          <p:cNvPr id="21" name="Text 19"/>
          <p:cNvSpPr/>
          <p:nvPr/>
        </p:nvSpPr>
        <p:spPr>
          <a:xfrm>
            <a:off x="5417040" y="2445122"/>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5/10</a:t>
            </a:r>
            <a:endParaRPr lang="en-US" sz="1600" dirty="0"/>
          </a:p>
        </p:txBody>
      </p:sp>
      <p:sp>
        <p:nvSpPr>
          <p:cNvPr id="22" name="Text 20"/>
          <p:cNvSpPr/>
          <p:nvPr/>
        </p:nvSpPr>
        <p:spPr>
          <a:xfrm>
            <a:off x="6503192" y="2411512"/>
            <a:ext cx="554564" cy="235269"/>
          </a:xfrm>
          <a:prstGeom prst="rect">
            <a:avLst/>
          </a:prstGeom>
          <a:noFill/>
          <a:ln/>
        </p:spPr>
        <p:txBody>
          <a:bodyPr wrap="square" lIns="0" tIns="0" rIns="0" bIns="0" rtlCol="0" anchor="ctr"/>
          <a:lstStyle/>
          <a:p>
            <a:pPr algn="ctr">
              <a:lnSpc>
                <a:spcPct val="130000"/>
              </a:lnSpc>
            </a:pPr>
            <a:r>
              <a:rPr lang="en-US" sz="1191" b="1" dirty="0">
                <a:solidFill>
                  <a:srgbClr val="FF6467"/>
                </a:solidFill>
                <a:latin typeface="Quattrocento Sans" pitchFamily="34" charset="0"/>
                <a:ea typeface="Quattrocento Sans" pitchFamily="34" charset="-122"/>
                <a:cs typeface="Quattrocento Sans" pitchFamily="34" charset="-120"/>
              </a:rPr>
              <a:t>-2</a:t>
            </a:r>
            <a:endParaRPr lang="en-US" sz="1600" dirty="0"/>
          </a:p>
        </p:txBody>
      </p:sp>
      <p:sp>
        <p:nvSpPr>
          <p:cNvPr id="23" name="Shape 21"/>
          <p:cNvSpPr/>
          <p:nvPr/>
        </p:nvSpPr>
        <p:spPr>
          <a:xfrm>
            <a:off x="449533" y="2777020"/>
            <a:ext cx="6646363" cy="378112"/>
          </a:xfrm>
          <a:custGeom>
            <a:avLst/>
            <a:gdLst/>
            <a:ahLst/>
            <a:cxnLst/>
            <a:rect l="l" t="t" r="r" b="b"/>
            <a:pathLst>
              <a:path w="6646363" h="378112">
                <a:moveTo>
                  <a:pt x="67221" y="0"/>
                </a:moveTo>
                <a:lnTo>
                  <a:pt x="6579142" y="0"/>
                </a:lnTo>
                <a:cubicBezTo>
                  <a:pt x="6616267" y="0"/>
                  <a:pt x="6646363" y="30096"/>
                  <a:pt x="6646363" y="67221"/>
                </a:cubicBezTo>
                <a:lnTo>
                  <a:pt x="6646363" y="310891"/>
                </a:lnTo>
                <a:cubicBezTo>
                  <a:pt x="6646363" y="348016"/>
                  <a:pt x="6616267" y="378112"/>
                  <a:pt x="6579142" y="378112"/>
                </a:cubicBezTo>
                <a:lnTo>
                  <a:pt x="67221" y="378112"/>
                </a:lnTo>
                <a:cubicBezTo>
                  <a:pt x="30096" y="378112"/>
                  <a:pt x="0" y="348016"/>
                  <a:pt x="0" y="31089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24" name="Text 22"/>
          <p:cNvSpPr/>
          <p:nvPr/>
        </p:nvSpPr>
        <p:spPr>
          <a:xfrm>
            <a:off x="520954" y="2882051"/>
            <a:ext cx="2730806" cy="168050"/>
          </a:xfrm>
          <a:prstGeom prst="rect">
            <a:avLst/>
          </a:prstGeom>
          <a:noFill/>
          <a:ln/>
        </p:spPr>
        <p:txBody>
          <a:bodyPr wrap="square" lIns="0" tIns="0" rIns="0" bIns="0" rtlCol="0" anchor="ctr"/>
          <a:lstStyle/>
          <a:p>
            <a:pP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2. Industry disruption (AI)</a:t>
            </a:r>
            <a:endParaRPr lang="en-US" sz="1600" dirty="0"/>
          </a:p>
        </p:txBody>
      </p:sp>
      <p:sp>
        <p:nvSpPr>
          <p:cNvPr id="25" name="Shape 23"/>
          <p:cNvSpPr/>
          <p:nvPr/>
        </p:nvSpPr>
        <p:spPr>
          <a:xfrm>
            <a:off x="3586153" y="2903057"/>
            <a:ext cx="369709" cy="142842"/>
          </a:xfrm>
          <a:custGeom>
            <a:avLst/>
            <a:gdLst/>
            <a:ahLst/>
            <a:cxnLst/>
            <a:rect l="l" t="t" r="r" b="b"/>
            <a:pathLst>
              <a:path w="369709" h="142842">
                <a:moveTo>
                  <a:pt x="71421" y="0"/>
                </a:moveTo>
                <a:lnTo>
                  <a:pt x="298288" y="0"/>
                </a:lnTo>
                <a:cubicBezTo>
                  <a:pt x="337733" y="0"/>
                  <a:pt x="369709" y="31976"/>
                  <a:pt x="369709" y="71421"/>
                </a:cubicBezTo>
                <a:lnTo>
                  <a:pt x="369709" y="71421"/>
                </a:lnTo>
                <a:cubicBezTo>
                  <a:pt x="369709" y="110866"/>
                  <a:pt x="337733" y="142842"/>
                  <a:pt x="298288" y="142842"/>
                </a:cubicBezTo>
                <a:lnTo>
                  <a:pt x="71421" y="142842"/>
                </a:lnTo>
                <a:cubicBezTo>
                  <a:pt x="31976" y="142842"/>
                  <a:pt x="0" y="110866"/>
                  <a:pt x="0" y="71421"/>
                </a:cubicBezTo>
                <a:lnTo>
                  <a:pt x="0" y="71421"/>
                </a:lnTo>
                <a:cubicBezTo>
                  <a:pt x="0" y="31976"/>
                  <a:pt x="31976" y="0"/>
                  <a:pt x="71421" y="0"/>
                </a:cubicBezTo>
                <a:close/>
              </a:path>
            </a:pathLst>
          </a:custGeom>
          <a:solidFill>
            <a:srgbClr val="FF6900">
              <a:alpha val="20000"/>
            </a:srgbClr>
          </a:solidFill>
          <a:ln/>
        </p:spPr>
      </p:sp>
      <p:sp>
        <p:nvSpPr>
          <p:cNvPr id="26" name="Text 24"/>
          <p:cNvSpPr/>
          <p:nvPr/>
        </p:nvSpPr>
        <p:spPr>
          <a:xfrm>
            <a:off x="3560945" y="2903057"/>
            <a:ext cx="420124" cy="142842"/>
          </a:xfrm>
          <a:prstGeom prst="rect">
            <a:avLst/>
          </a:prstGeom>
          <a:noFill/>
          <a:ln/>
        </p:spPr>
        <p:txBody>
          <a:bodyPr wrap="square" lIns="67220" tIns="16805" rIns="67220" bIns="16805" rtlCol="0" anchor="ctr"/>
          <a:lstStyle/>
          <a:p>
            <a:pPr algn="ctr">
              <a:lnSpc>
                <a:spcPct val="110000"/>
              </a:lnSpc>
            </a:pPr>
            <a:r>
              <a:rPr lang="en-US" sz="794" dirty="0">
                <a:solidFill>
                  <a:srgbClr val="FF8904"/>
                </a:solidFill>
                <a:latin typeface="Quattrocento Sans" pitchFamily="34" charset="0"/>
                <a:ea typeface="Quattrocento Sans" pitchFamily="34" charset="-122"/>
                <a:cs typeface="Quattrocento Sans" pitchFamily="34" charset="-120"/>
              </a:rPr>
              <a:t>Crisis</a:t>
            </a:r>
            <a:endParaRPr lang="en-US" sz="1600" dirty="0"/>
          </a:p>
        </p:txBody>
      </p:sp>
      <p:sp>
        <p:nvSpPr>
          <p:cNvPr id="27" name="Text 25"/>
          <p:cNvSpPr/>
          <p:nvPr/>
        </p:nvSpPr>
        <p:spPr>
          <a:xfrm>
            <a:off x="4322486" y="2882051"/>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6/10</a:t>
            </a:r>
            <a:endParaRPr lang="en-US" sz="1600" dirty="0"/>
          </a:p>
        </p:txBody>
      </p:sp>
      <p:sp>
        <p:nvSpPr>
          <p:cNvPr id="28" name="Text 26"/>
          <p:cNvSpPr/>
          <p:nvPr/>
        </p:nvSpPr>
        <p:spPr>
          <a:xfrm>
            <a:off x="5417040" y="2882051"/>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4/10</a:t>
            </a:r>
            <a:endParaRPr lang="en-US" sz="1600" dirty="0"/>
          </a:p>
        </p:txBody>
      </p:sp>
      <p:sp>
        <p:nvSpPr>
          <p:cNvPr id="29" name="Text 27"/>
          <p:cNvSpPr/>
          <p:nvPr/>
        </p:nvSpPr>
        <p:spPr>
          <a:xfrm>
            <a:off x="6503192" y="2848441"/>
            <a:ext cx="554564" cy="235269"/>
          </a:xfrm>
          <a:prstGeom prst="rect">
            <a:avLst/>
          </a:prstGeom>
          <a:noFill/>
          <a:ln/>
        </p:spPr>
        <p:txBody>
          <a:bodyPr wrap="square" lIns="0" tIns="0" rIns="0" bIns="0" rtlCol="0" anchor="ctr"/>
          <a:lstStyle/>
          <a:p>
            <a:pPr algn="ctr">
              <a:lnSpc>
                <a:spcPct val="130000"/>
              </a:lnSpc>
            </a:pPr>
            <a:r>
              <a:rPr lang="en-US" sz="1191" b="1" dirty="0">
                <a:solidFill>
                  <a:srgbClr val="FF6467"/>
                </a:solidFill>
                <a:latin typeface="Quattrocento Sans" pitchFamily="34" charset="0"/>
                <a:ea typeface="Quattrocento Sans" pitchFamily="34" charset="-122"/>
                <a:cs typeface="Quattrocento Sans" pitchFamily="34" charset="-120"/>
              </a:rPr>
              <a:t>-2</a:t>
            </a:r>
            <a:endParaRPr lang="en-US" sz="1600" dirty="0"/>
          </a:p>
        </p:txBody>
      </p:sp>
      <p:sp>
        <p:nvSpPr>
          <p:cNvPr id="30" name="Shape 28"/>
          <p:cNvSpPr/>
          <p:nvPr/>
        </p:nvSpPr>
        <p:spPr>
          <a:xfrm>
            <a:off x="449533" y="3213949"/>
            <a:ext cx="6646363" cy="378112"/>
          </a:xfrm>
          <a:custGeom>
            <a:avLst/>
            <a:gdLst/>
            <a:ahLst/>
            <a:cxnLst/>
            <a:rect l="l" t="t" r="r" b="b"/>
            <a:pathLst>
              <a:path w="6646363" h="378112">
                <a:moveTo>
                  <a:pt x="67221" y="0"/>
                </a:moveTo>
                <a:lnTo>
                  <a:pt x="6579142" y="0"/>
                </a:lnTo>
                <a:cubicBezTo>
                  <a:pt x="6616267" y="0"/>
                  <a:pt x="6646363" y="30096"/>
                  <a:pt x="6646363" y="67221"/>
                </a:cubicBezTo>
                <a:lnTo>
                  <a:pt x="6646363" y="310891"/>
                </a:lnTo>
                <a:cubicBezTo>
                  <a:pt x="6646363" y="348016"/>
                  <a:pt x="6616267" y="378112"/>
                  <a:pt x="6579142" y="378112"/>
                </a:cubicBezTo>
                <a:lnTo>
                  <a:pt x="67221" y="378112"/>
                </a:lnTo>
                <a:cubicBezTo>
                  <a:pt x="30096" y="378112"/>
                  <a:pt x="0" y="348016"/>
                  <a:pt x="0" y="31089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31" name="Text 29"/>
          <p:cNvSpPr/>
          <p:nvPr/>
        </p:nvSpPr>
        <p:spPr>
          <a:xfrm>
            <a:off x="520954" y="3318980"/>
            <a:ext cx="2730806" cy="168050"/>
          </a:xfrm>
          <a:prstGeom prst="rect">
            <a:avLst/>
          </a:prstGeom>
          <a:noFill/>
          <a:ln/>
        </p:spPr>
        <p:txBody>
          <a:bodyPr wrap="square" lIns="0" tIns="0" rIns="0" bIns="0" rtlCol="0" anchor="ctr"/>
          <a:lstStyle/>
          <a:p>
            <a:pP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3. Major health emergency</a:t>
            </a:r>
            <a:endParaRPr lang="en-US" sz="1600" dirty="0"/>
          </a:p>
        </p:txBody>
      </p:sp>
      <p:sp>
        <p:nvSpPr>
          <p:cNvPr id="32" name="Shape 30"/>
          <p:cNvSpPr/>
          <p:nvPr/>
        </p:nvSpPr>
        <p:spPr>
          <a:xfrm>
            <a:off x="3605386" y="3339986"/>
            <a:ext cx="331176" cy="142842"/>
          </a:xfrm>
          <a:custGeom>
            <a:avLst/>
            <a:gdLst/>
            <a:ahLst/>
            <a:cxnLst/>
            <a:rect l="l" t="t" r="r" b="b"/>
            <a:pathLst>
              <a:path w="331176" h="142842">
                <a:moveTo>
                  <a:pt x="71421" y="0"/>
                </a:moveTo>
                <a:lnTo>
                  <a:pt x="259755" y="0"/>
                </a:lnTo>
                <a:cubicBezTo>
                  <a:pt x="299200" y="0"/>
                  <a:pt x="331176" y="31976"/>
                  <a:pt x="331176" y="71421"/>
                </a:cubicBezTo>
                <a:lnTo>
                  <a:pt x="331176" y="71421"/>
                </a:lnTo>
                <a:cubicBezTo>
                  <a:pt x="331176" y="110866"/>
                  <a:pt x="299200" y="142842"/>
                  <a:pt x="259755" y="142842"/>
                </a:cubicBezTo>
                <a:lnTo>
                  <a:pt x="71421" y="142842"/>
                </a:lnTo>
                <a:cubicBezTo>
                  <a:pt x="31976" y="142842"/>
                  <a:pt x="0" y="110866"/>
                  <a:pt x="0" y="71421"/>
                </a:cubicBezTo>
                <a:lnTo>
                  <a:pt x="0" y="71421"/>
                </a:lnTo>
                <a:cubicBezTo>
                  <a:pt x="0" y="31976"/>
                  <a:pt x="31976" y="0"/>
                  <a:pt x="71421" y="0"/>
                </a:cubicBezTo>
                <a:close/>
              </a:path>
            </a:pathLst>
          </a:custGeom>
          <a:solidFill>
            <a:srgbClr val="FB2C36">
              <a:alpha val="20000"/>
            </a:srgbClr>
          </a:solidFill>
          <a:ln/>
        </p:spPr>
      </p:sp>
      <p:sp>
        <p:nvSpPr>
          <p:cNvPr id="33" name="Text 31"/>
          <p:cNvSpPr/>
          <p:nvPr/>
        </p:nvSpPr>
        <p:spPr>
          <a:xfrm>
            <a:off x="3580179" y="3339986"/>
            <a:ext cx="381591" cy="142842"/>
          </a:xfrm>
          <a:prstGeom prst="rect">
            <a:avLst/>
          </a:prstGeom>
          <a:noFill/>
          <a:ln/>
        </p:spPr>
        <p:txBody>
          <a:bodyPr wrap="square" lIns="67220" tIns="16805" rIns="67220" bIns="16805" rtlCol="0" anchor="ctr"/>
          <a:lstStyle/>
          <a:p>
            <a:pPr algn="ctr">
              <a:lnSpc>
                <a:spcPct val="110000"/>
              </a:lnSpc>
            </a:pPr>
            <a:r>
              <a:rPr lang="en-US" sz="794" dirty="0">
                <a:solidFill>
                  <a:srgbClr val="FF6467"/>
                </a:solidFill>
                <a:latin typeface="Quattrocento Sans" pitchFamily="34" charset="0"/>
                <a:ea typeface="Quattrocento Sans" pitchFamily="34" charset="-122"/>
                <a:cs typeface="Quattrocento Sans" pitchFamily="34" charset="-120"/>
              </a:rPr>
              <a:t>Cata</a:t>
            </a:r>
            <a:endParaRPr lang="en-US" sz="1600" dirty="0"/>
          </a:p>
        </p:txBody>
      </p:sp>
      <p:sp>
        <p:nvSpPr>
          <p:cNvPr id="34" name="Text 32"/>
          <p:cNvSpPr/>
          <p:nvPr/>
        </p:nvSpPr>
        <p:spPr>
          <a:xfrm>
            <a:off x="4322486" y="3318980"/>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4/10</a:t>
            </a:r>
            <a:endParaRPr lang="en-US" sz="1600" dirty="0"/>
          </a:p>
        </p:txBody>
      </p:sp>
      <p:sp>
        <p:nvSpPr>
          <p:cNvPr id="35" name="Text 33"/>
          <p:cNvSpPr/>
          <p:nvPr/>
        </p:nvSpPr>
        <p:spPr>
          <a:xfrm>
            <a:off x="5417040" y="3318980"/>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3/10</a:t>
            </a:r>
            <a:endParaRPr lang="en-US" sz="1600" dirty="0"/>
          </a:p>
        </p:txBody>
      </p:sp>
      <p:sp>
        <p:nvSpPr>
          <p:cNvPr id="36" name="Text 34"/>
          <p:cNvSpPr/>
          <p:nvPr/>
        </p:nvSpPr>
        <p:spPr>
          <a:xfrm>
            <a:off x="6503192" y="3285370"/>
            <a:ext cx="554564" cy="235269"/>
          </a:xfrm>
          <a:prstGeom prst="rect">
            <a:avLst/>
          </a:prstGeom>
          <a:noFill/>
          <a:ln/>
        </p:spPr>
        <p:txBody>
          <a:bodyPr wrap="square" lIns="0" tIns="0" rIns="0" bIns="0" rtlCol="0" anchor="ctr"/>
          <a:lstStyle/>
          <a:p>
            <a:pPr algn="ctr">
              <a:lnSpc>
                <a:spcPct val="130000"/>
              </a:lnSpc>
            </a:pPr>
            <a:r>
              <a:rPr lang="en-US" sz="1191" b="1" dirty="0">
                <a:solidFill>
                  <a:srgbClr val="FF6467"/>
                </a:solidFill>
                <a:latin typeface="Quattrocento Sans" pitchFamily="34" charset="0"/>
                <a:ea typeface="Quattrocento Sans" pitchFamily="34" charset="-122"/>
                <a:cs typeface="Quattrocento Sans" pitchFamily="34" charset="-120"/>
              </a:rPr>
              <a:t>-1</a:t>
            </a:r>
            <a:endParaRPr lang="en-US" sz="1600" dirty="0"/>
          </a:p>
        </p:txBody>
      </p:sp>
      <p:sp>
        <p:nvSpPr>
          <p:cNvPr id="37" name="Shape 35"/>
          <p:cNvSpPr/>
          <p:nvPr/>
        </p:nvSpPr>
        <p:spPr>
          <a:xfrm>
            <a:off x="449533" y="3650878"/>
            <a:ext cx="6646363" cy="378112"/>
          </a:xfrm>
          <a:custGeom>
            <a:avLst/>
            <a:gdLst/>
            <a:ahLst/>
            <a:cxnLst/>
            <a:rect l="l" t="t" r="r" b="b"/>
            <a:pathLst>
              <a:path w="6646363" h="378112">
                <a:moveTo>
                  <a:pt x="67221" y="0"/>
                </a:moveTo>
                <a:lnTo>
                  <a:pt x="6579142" y="0"/>
                </a:lnTo>
                <a:cubicBezTo>
                  <a:pt x="6616267" y="0"/>
                  <a:pt x="6646363" y="30096"/>
                  <a:pt x="6646363" y="67221"/>
                </a:cubicBezTo>
                <a:lnTo>
                  <a:pt x="6646363" y="310891"/>
                </a:lnTo>
                <a:cubicBezTo>
                  <a:pt x="6646363" y="348016"/>
                  <a:pt x="6616267" y="378112"/>
                  <a:pt x="6579142" y="378112"/>
                </a:cubicBezTo>
                <a:lnTo>
                  <a:pt x="67221" y="378112"/>
                </a:lnTo>
                <a:cubicBezTo>
                  <a:pt x="30096" y="378112"/>
                  <a:pt x="0" y="348016"/>
                  <a:pt x="0" y="31089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38" name="Text 36"/>
          <p:cNvSpPr/>
          <p:nvPr/>
        </p:nvSpPr>
        <p:spPr>
          <a:xfrm>
            <a:off x="520954" y="3755909"/>
            <a:ext cx="2730806" cy="168050"/>
          </a:xfrm>
          <a:prstGeom prst="rect">
            <a:avLst/>
          </a:prstGeom>
          <a:noFill/>
          <a:ln/>
        </p:spPr>
        <p:txBody>
          <a:bodyPr wrap="square" lIns="0" tIns="0" rIns="0" bIns="0" rtlCol="0" anchor="ctr"/>
          <a:lstStyle/>
          <a:p>
            <a:pP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4. Financial market crash</a:t>
            </a:r>
            <a:endParaRPr lang="en-US" sz="1600" dirty="0"/>
          </a:p>
        </p:txBody>
      </p:sp>
      <p:sp>
        <p:nvSpPr>
          <p:cNvPr id="39" name="Shape 37"/>
          <p:cNvSpPr/>
          <p:nvPr/>
        </p:nvSpPr>
        <p:spPr>
          <a:xfrm>
            <a:off x="3530946" y="3776915"/>
            <a:ext cx="480123" cy="142842"/>
          </a:xfrm>
          <a:custGeom>
            <a:avLst/>
            <a:gdLst/>
            <a:ahLst/>
            <a:cxnLst/>
            <a:rect l="l" t="t" r="r" b="b"/>
            <a:pathLst>
              <a:path w="480123" h="142842">
                <a:moveTo>
                  <a:pt x="71421" y="0"/>
                </a:moveTo>
                <a:lnTo>
                  <a:pt x="408702" y="0"/>
                </a:lnTo>
                <a:cubicBezTo>
                  <a:pt x="448147" y="0"/>
                  <a:pt x="480123" y="31976"/>
                  <a:pt x="480123" y="71421"/>
                </a:cubicBezTo>
                <a:lnTo>
                  <a:pt x="480123" y="71421"/>
                </a:lnTo>
                <a:cubicBezTo>
                  <a:pt x="480123" y="110866"/>
                  <a:pt x="448147" y="142842"/>
                  <a:pt x="408702" y="142842"/>
                </a:cubicBezTo>
                <a:lnTo>
                  <a:pt x="71421" y="142842"/>
                </a:lnTo>
                <a:cubicBezTo>
                  <a:pt x="31976" y="142842"/>
                  <a:pt x="0" y="110866"/>
                  <a:pt x="0" y="71421"/>
                </a:cubicBezTo>
                <a:lnTo>
                  <a:pt x="0" y="71421"/>
                </a:lnTo>
                <a:cubicBezTo>
                  <a:pt x="0" y="31976"/>
                  <a:pt x="31976" y="0"/>
                  <a:pt x="71421" y="0"/>
                </a:cubicBezTo>
                <a:close/>
              </a:path>
            </a:pathLst>
          </a:custGeom>
          <a:solidFill>
            <a:srgbClr val="C9A86A">
              <a:alpha val="20000"/>
            </a:srgbClr>
          </a:solidFill>
          <a:ln/>
        </p:spPr>
      </p:sp>
      <p:sp>
        <p:nvSpPr>
          <p:cNvPr id="40" name="Text 38"/>
          <p:cNvSpPr/>
          <p:nvPr/>
        </p:nvSpPr>
        <p:spPr>
          <a:xfrm>
            <a:off x="3505738" y="3776915"/>
            <a:ext cx="530538" cy="142842"/>
          </a:xfrm>
          <a:prstGeom prst="rect">
            <a:avLst/>
          </a:prstGeom>
          <a:noFill/>
          <a:ln/>
        </p:spPr>
        <p:txBody>
          <a:bodyPr wrap="square" lIns="67220" tIns="16805" rIns="67220" bIns="16805" rtlCol="0" anchor="ctr"/>
          <a:lstStyle/>
          <a:p>
            <a:pPr algn="ctr">
              <a:lnSpc>
                <a:spcPct val="110000"/>
              </a:lnSpc>
            </a:pPr>
            <a:r>
              <a:rPr lang="en-US" sz="794" dirty="0">
                <a:solidFill>
                  <a:srgbClr val="C9A86A"/>
                </a:solidFill>
                <a:latin typeface="Quattrocento Sans" pitchFamily="34" charset="0"/>
                <a:ea typeface="Quattrocento Sans" pitchFamily="34" charset="-122"/>
                <a:cs typeface="Quattrocento Sans" pitchFamily="34" charset="-120"/>
              </a:rPr>
              <a:t>Setback</a:t>
            </a:r>
            <a:endParaRPr lang="en-US" sz="1600" dirty="0"/>
          </a:p>
        </p:txBody>
      </p:sp>
      <p:sp>
        <p:nvSpPr>
          <p:cNvPr id="41" name="Text 39"/>
          <p:cNvSpPr/>
          <p:nvPr/>
        </p:nvSpPr>
        <p:spPr>
          <a:xfrm>
            <a:off x="4322486" y="3755909"/>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5/10</a:t>
            </a:r>
            <a:endParaRPr lang="en-US" sz="1600" dirty="0"/>
          </a:p>
        </p:txBody>
      </p:sp>
      <p:sp>
        <p:nvSpPr>
          <p:cNvPr id="42" name="Text 40"/>
          <p:cNvSpPr/>
          <p:nvPr/>
        </p:nvSpPr>
        <p:spPr>
          <a:xfrm>
            <a:off x="5417040" y="3755909"/>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7/10</a:t>
            </a:r>
            <a:endParaRPr lang="en-US" sz="1600" dirty="0"/>
          </a:p>
        </p:txBody>
      </p:sp>
      <p:sp>
        <p:nvSpPr>
          <p:cNvPr id="43" name="Text 41"/>
          <p:cNvSpPr/>
          <p:nvPr/>
        </p:nvSpPr>
        <p:spPr>
          <a:xfrm>
            <a:off x="6503192" y="3722299"/>
            <a:ext cx="554564" cy="235269"/>
          </a:xfrm>
          <a:prstGeom prst="rect">
            <a:avLst/>
          </a:prstGeom>
          <a:noFill/>
          <a:ln/>
        </p:spPr>
        <p:txBody>
          <a:bodyPr wrap="square" lIns="0" tIns="0" rIns="0" bIns="0" rtlCol="0" anchor="ctr"/>
          <a:lstStyle/>
          <a:p>
            <a:pPr algn="ctr">
              <a:lnSpc>
                <a:spcPct val="130000"/>
              </a:lnSpc>
            </a:pPr>
            <a:r>
              <a:rPr lang="en-US" sz="1191" b="1" dirty="0">
                <a:solidFill>
                  <a:srgbClr val="C9A86A"/>
                </a:solidFill>
                <a:latin typeface="Quattrocento Sans" pitchFamily="34" charset="0"/>
                <a:ea typeface="Quattrocento Sans" pitchFamily="34" charset="-122"/>
                <a:cs typeface="Quattrocento Sans" pitchFamily="34" charset="-120"/>
              </a:rPr>
              <a:t>+2</a:t>
            </a:r>
            <a:endParaRPr lang="en-US" sz="1600" dirty="0"/>
          </a:p>
        </p:txBody>
      </p:sp>
      <p:sp>
        <p:nvSpPr>
          <p:cNvPr id="44" name="Shape 42"/>
          <p:cNvSpPr/>
          <p:nvPr/>
        </p:nvSpPr>
        <p:spPr>
          <a:xfrm>
            <a:off x="449533" y="4087807"/>
            <a:ext cx="6646363" cy="378112"/>
          </a:xfrm>
          <a:custGeom>
            <a:avLst/>
            <a:gdLst/>
            <a:ahLst/>
            <a:cxnLst/>
            <a:rect l="l" t="t" r="r" b="b"/>
            <a:pathLst>
              <a:path w="6646363" h="378112">
                <a:moveTo>
                  <a:pt x="67221" y="0"/>
                </a:moveTo>
                <a:lnTo>
                  <a:pt x="6579142" y="0"/>
                </a:lnTo>
                <a:cubicBezTo>
                  <a:pt x="6616267" y="0"/>
                  <a:pt x="6646363" y="30096"/>
                  <a:pt x="6646363" y="67221"/>
                </a:cubicBezTo>
                <a:lnTo>
                  <a:pt x="6646363" y="310891"/>
                </a:lnTo>
                <a:cubicBezTo>
                  <a:pt x="6646363" y="348016"/>
                  <a:pt x="6616267" y="378112"/>
                  <a:pt x="6579142" y="378112"/>
                </a:cubicBezTo>
                <a:lnTo>
                  <a:pt x="67221" y="378112"/>
                </a:lnTo>
                <a:cubicBezTo>
                  <a:pt x="30096" y="378112"/>
                  <a:pt x="0" y="348016"/>
                  <a:pt x="0" y="310891"/>
                </a:cubicBezTo>
                <a:lnTo>
                  <a:pt x="0" y="67221"/>
                </a:lnTo>
                <a:cubicBezTo>
                  <a:pt x="0" y="30121"/>
                  <a:pt x="30121" y="0"/>
                  <a:pt x="67221" y="0"/>
                </a:cubicBezTo>
                <a:close/>
              </a:path>
            </a:pathLst>
          </a:custGeom>
          <a:solidFill>
            <a:srgbClr val="1A1D21">
              <a:alpha val="60000"/>
            </a:srgbClr>
          </a:solidFill>
          <a:ln w="12700">
            <a:solidFill>
              <a:srgbClr val="3D5A73">
                <a:alpha val="40000"/>
              </a:srgbClr>
            </a:solidFill>
            <a:prstDash val="solid"/>
          </a:ln>
        </p:spPr>
      </p:sp>
      <p:sp>
        <p:nvSpPr>
          <p:cNvPr id="45" name="Text 43"/>
          <p:cNvSpPr/>
          <p:nvPr/>
        </p:nvSpPr>
        <p:spPr>
          <a:xfrm>
            <a:off x="520954" y="4192838"/>
            <a:ext cx="2730806" cy="168050"/>
          </a:xfrm>
          <a:prstGeom prst="rect">
            <a:avLst/>
          </a:prstGeom>
          <a:noFill/>
          <a:ln/>
        </p:spPr>
        <p:txBody>
          <a:bodyPr wrap="square" lIns="0" tIns="0" rIns="0" bIns="0" rtlCol="0" anchor="ctr"/>
          <a:lstStyle/>
          <a:p>
            <a:pP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5. Key mentor loss</a:t>
            </a:r>
            <a:endParaRPr lang="en-US" sz="1600" dirty="0"/>
          </a:p>
        </p:txBody>
      </p:sp>
      <p:sp>
        <p:nvSpPr>
          <p:cNvPr id="46" name="Shape 44"/>
          <p:cNvSpPr/>
          <p:nvPr/>
        </p:nvSpPr>
        <p:spPr>
          <a:xfrm>
            <a:off x="3530946" y="4213844"/>
            <a:ext cx="480123" cy="142842"/>
          </a:xfrm>
          <a:custGeom>
            <a:avLst/>
            <a:gdLst/>
            <a:ahLst/>
            <a:cxnLst/>
            <a:rect l="l" t="t" r="r" b="b"/>
            <a:pathLst>
              <a:path w="480123" h="142842">
                <a:moveTo>
                  <a:pt x="71421" y="0"/>
                </a:moveTo>
                <a:lnTo>
                  <a:pt x="408702" y="0"/>
                </a:lnTo>
                <a:cubicBezTo>
                  <a:pt x="448147" y="0"/>
                  <a:pt x="480123" y="31976"/>
                  <a:pt x="480123" y="71421"/>
                </a:cubicBezTo>
                <a:lnTo>
                  <a:pt x="480123" y="71421"/>
                </a:lnTo>
                <a:cubicBezTo>
                  <a:pt x="480123" y="110866"/>
                  <a:pt x="448147" y="142842"/>
                  <a:pt x="408702" y="142842"/>
                </a:cubicBezTo>
                <a:lnTo>
                  <a:pt x="71421" y="142842"/>
                </a:lnTo>
                <a:cubicBezTo>
                  <a:pt x="31976" y="142842"/>
                  <a:pt x="0" y="110866"/>
                  <a:pt x="0" y="71421"/>
                </a:cubicBezTo>
                <a:lnTo>
                  <a:pt x="0" y="71421"/>
                </a:lnTo>
                <a:cubicBezTo>
                  <a:pt x="0" y="31976"/>
                  <a:pt x="31976" y="0"/>
                  <a:pt x="71421" y="0"/>
                </a:cubicBezTo>
                <a:close/>
              </a:path>
            </a:pathLst>
          </a:custGeom>
          <a:solidFill>
            <a:srgbClr val="5E7A8C">
              <a:alpha val="20000"/>
            </a:srgbClr>
          </a:solidFill>
          <a:ln/>
        </p:spPr>
      </p:sp>
      <p:sp>
        <p:nvSpPr>
          <p:cNvPr id="47" name="Text 45"/>
          <p:cNvSpPr/>
          <p:nvPr/>
        </p:nvSpPr>
        <p:spPr>
          <a:xfrm>
            <a:off x="3505738" y="4213844"/>
            <a:ext cx="530538" cy="142842"/>
          </a:xfrm>
          <a:prstGeom prst="rect">
            <a:avLst/>
          </a:prstGeom>
          <a:noFill/>
          <a:ln/>
        </p:spPr>
        <p:txBody>
          <a:bodyPr wrap="square" lIns="67220" tIns="16805" rIns="67220" bIns="16805" rtlCol="0" anchor="ctr"/>
          <a:lstStyle/>
          <a:p>
            <a:pPr algn="ctr">
              <a:lnSpc>
                <a:spcPct val="110000"/>
              </a:lnSpc>
            </a:pPr>
            <a:r>
              <a:rPr lang="en-US" sz="794" dirty="0">
                <a:solidFill>
                  <a:srgbClr val="5E7A8C"/>
                </a:solidFill>
                <a:latin typeface="Quattrocento Sans" pitchFamily="34" charset="0"/>
                <a:ea typeface="Quattrocento Sans" pitchFamily="34" charset="-122"/>
                <a:cs typeface="Quattrocento Sans" pitchFamily="34" charset="-120"/>
              </a:rPr>
              <a:t>Setback</a:t>
            </a:r>
            <a:endParaRPr lang="en-US" sz="1600" dirty="0"/>
          </a:p>
        </p:txBody>
      </p:sp>
      <p:sp>
        <p:nvSpPr>
          <p:cNvPr id="48" name="Text 46"/>
          <p:cNvSpPr/>
          <p:nvPr/>
        </p:nvSpPr>
        <p:spPr>
          <a:xfrm>
            <a:off x="4322486" y="4192838"/>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5/10</a:t>
            </a:r>
            <a:endParaRPr lang="en-US" sz="1600" dirty="0"/>
          </a:p>
        </p:txBody>
      </p:sp>
      <p:sp>
        <p:nvSpPr>
          <p:cNvPr id="49" name="Text 47"/>
          <p:cNvSpPr/>
          <p:nvPr/>
        </p:nvSpPr>
        <p:spPr>
          <a:xfrm>
            <a:off x="5417040" y="4192838"/>
            <a:ext cx="1083920" cy="168050"/>
          </a:xfrm>
          <a:prstGeom prst="rect">
            <a:avLst/>
          </a:prstGeom>
          <a:noFill/>
          <a:ln/>
        </p:spPr>
        <p:txBody>
          <a:bodyPr wrap="square" lIns="0" tIns="0" rIns="0" bIns="0" rtlCol="0" anchor="ctr"/>
          <a:lstStyle/>
          <a:p>
            <a:pPr algn="ctr">
              <a:lnSpc>
                <a:spcPct val="120000"/>
              </a:lnSpc>
            </a:pPr>
            <a:r>
              <a:rPr lang="en-US" sz="926" dirty="0">
                <a:solidFill>
                  <a:srgbClr val="E8E4DC"/>
                </a:solidFill>
                <a:latin typeface="Quattrocento Sans" pitchFamily="34" charset="0"/>
                <a:ea typeface="Quattrocento Sans" pitchFamily="34" charset="-122"/>
                <a:cs typeface="Quattrocento Sans" pitchFamily="34" charset="-120"/>
              </a:rPr>
              <a:t>6/10</a:t>
            </a:r>
            <a:endParaRPr lang="en-US" sz="1600" dirty="0"/>
          </a:p>
        </p:txBody>
      </p:sp>
      <p:sp>
        <p:nvSpPr>
          <p:cNvPr id="50" name="Text 48"/>
          <p:cNvSpPr/>
          <p:nvPr/>
        </p:nvSpPr>
        <p:spPr>
          <a:xfrm>
            <a:off x="6503192" y="4159228"/>
            <a:ext cx="554564" cy="235269"/>
          </a:xfrm>
          <a:prstGeom prst="rect">
            <a:avLst/>
          </a:prstGeom>
          <a:noFill/>
          <a:ln/>
        </p:spPr>
        <p:txBody>
          <a:bodyPr wrap="square" lIns="0" tIns="0" rIns="0" bIns="0" rtlCol="0" anchor="ctr"/>
          <a:lstStyle/>
          <a:p>
            <a:pPr algn="ctr">
              <a:lnSpc>
                <a:spcPct val="130000"/>
              </a:lnSpc>
            </a:pPr>
            <a:r>
              <a:rPr lang="en-US" sz="1191" b="1" dirty="0">
                <a:solidFill>
                  <a:srgbClr val="C9A86A"/>
                </a:solidFill>
                <a:latin typeface="Quattrocento Sans" pitchFamily="34" charset="0"/>
                <a:ea typeface="Quattrocento Sans" pitchFamily="34" charset="-122"/>
                <a:cs typeface="Quattrocento Sans" pitchFamily="34" charset="-120"/>
              </a:rPr>
              <a:t>+1</a:t>
            </a:r>
            <a:endParaRPr lang="en-US" sz="1600" dirty="0"/>
          </a:p>
        </p:txBody>
      </p:sp>
      <p:sp>
        <p:nvSpPr>
          <p:cNvPr id="51" name="Shape 49"/>
          <p:cNvSpPr/>
          <p:nvPr/>
        </p:nvSpPr>
        <p:spPr>
          <a:xfrm>
            <a:off x="340300" y="4650773"/>
            <a:ext cx="6864827" cy="2201450"/>
          </a:xfrm>
          <a:custGeom>
            <a:avLst/>
            <a:gdLst/>
            <a:ahLst/>
            <a:cxnLst/>
            <a:rect l="l" t="t" r="r" b="b"/>
            <a:pathLst>
              <a:path w="6864827" h="2201450">
                <a:moveTo>
                  <a:pt x="100826" y="0"/>
                </a:moveTo>
                <a:lnTo>
                  <a:pt x="6764001" y="0"/>
                </a:lnTo>
                <a:cubicBezTo>
                  <a:pt x="6819685" y="0"/>
                  <a:pt x="6864827" y="45142"/>
                  <a:pt x="6864827" y="100826"/>
                </a:cubicBezTo>
                <a:lnTo>
                  <a:pt x="6864827" y="2100624"/>
                </a:lnTo>
                <a:cubicBezTo>
                  <a:pt x="6864827" y="2156309"/>
                  <a:pt x="6819685" y="2201450"/>
                  <a:pt x="6764001" y="2201450"/>
                </a:cubicBezTo>
                <a:lnTo>
                  <a:pt x="100826" y="2201450"/>
                </a:lnTo>
                <a:cubicBezTo>
                  <a:pt x="45142" y="2201450"/>
                  <a:pt x="0" y="2156309"/>
                  <a:pt x="0" y="2100624"/>
                </a:cubicBezTo>
                <a:lnTo>
                  <a:pt x="0" y="100826"/>
                </a:lnTo>
                <a:cubicBezTo>
                  <a:pt x="0" y="45179"/>
                  <a:pt x="45179" y="0"/>
                  <a:pt x="100826" y="0"/>
                </a:cubicBezTo>
                <a:close/>
              </a:path>
            </a:pathLst>
          </a:custGeom>
          <a:gradFill rotWithShape="1" flip="none">
            <a:gsLst>
              <a:gs pos="0">
                <a:srgbClr val="C9A86A">
                  <a:alpha val="20000"/>
                </a:srgbClr>
              </a:gs>
              <a:gs pos="100000">
                <a:srgbClr val="C9A86A">
                  <a:alpha val="5000"/>
                </a:srgbClr>
              </a:gs>
            </a:gsLst>
            <a:lin ang="2700000" scaled="1"/>
          </a:gradFill>
          <a:ln w="12700">
            <a:solidFill>
              <a:srgbClr val="C9A86A">
                <a:alpha val="40000"/>
              </a:srgbClr>
            </a:solidFill>
            <a:prstDash val="solid"/>
          </a:ln>
        </p:spPr>
      </p:sp>
      <p:sp>
        <p:nvSpPr>
          <p:cNvPr id="52" name="Shape 50"/>
          <p:cNvSpPr/>
          <p:nvPr/>
        </p:nvSpPr>
        <p:spPr>
          <a:xfrm>
            <a:off x="485243" y="4797817"/>
            <a:ext cx="113433" cy="151245"/>
          </a:xfrm>
          <a:custGeom>
            <a:avLst/>
            <a:gdLst/>
            <a:ahLst/>
            <a:cxnLst/>
            <a:rect l="l" t="t" r="r" b="b"/>
            <a:pathLst>
              <a:path w="113433" h="151245">
                <a:moveTo>
                  <a:pt x="18906" y="0"/>
                </a:moveTo>
                <a:cubicBezTo>
                  <a:pt x="8478" y="0"/>
                  <a:pt x="0" y="8478"/>
                  <a:pt x="0" y="18906"/>
                </a:cubicBezTo>
                <a:lnTo>
                  <a:pt x="0" y="132339"/>
                </a:lnTo>
                <a:cubicBezTo>
                  <a:pt x="0" y="142767"/>
                  <a:pt x="8478" y="151245"/>
                  <a:pt x="18906" y="151245"/>
                </a:cubicBezTo>
                <a:lnTo>
                  <a:pt x="94528" y="151245"/>
                </a:lnTo>
                <a:cubicBezTo>
                  <a:pt x="104956" y="151245"/>
                  <a:pt x="113433" y="142767"/>
                  <a:pt x="113433" y="132339"/>
                </a:cubicBezTo>
                <a:lnTo>
                  <a:pt x="113433" y="18906"/>
                </a:lnTo>
                <a:cubicBezTo>
                  <a:pt x="113433" y="8478"/>
                  <a:pt x="104956" y="0"/>
                  <a:pt x="94528" y="0"/>
                </a:cubicBezTo>
                <a:lnTo>
                  <a:pt x="18906" y="0"/>
                </a:lnTo>
                <a:close/>
                <a:moveTo>
                  <a:pt x="28358" y="18906"/>
                </a:moveTo>
                <a:lnTo>
                  <a:pt x="85075" y="18906"/>
                </a:lnTo>
                <a:cubicBezTo>
                  <a:pt x="90304" y="18906"/>
                  <a:pt x="94528" y="23130"/>
                  <a:pt x="94528" y="28358"/>
                </a:cubicBezTo>
                <a:lnTo>
                  <a:pt x="94528" y="37811"/>
                </a:lnTo>
                <a:cubicBezTo>
                  <a:pt x="94528" y="43040"/>
                  <a:pt x="90304" y="47264"/>
                  <a:pt x="85075" y="47264"/>
                </a:cubicBezTo>
                <a:lnTo>
                  <a:pt x="28358" y="47264"/>
                </a:lnTo>
                <a:cubicBezTo>
                  <a:pt x="23130" y="47264"/>
                  <a:pt x="18906" y="43040"/>
                  <a:pt x="18906" y="37811"/>
                </a:cubicBezTo>
                <a:lnTo>
                  <a:pt x="18906" y="28358"/>
                </a:lnTo>
                <a:cubicBezTo>
                  <a:pt x="18906" y="23130"/>
                  <a:pt x="23130" y="18906"/>
                  <a:pt x="28358" y="18906"/>
                </a:cubicBezTo>
                <a:close/>
                <a:moveTo>
                  <a:pt x="33085" y="68533"/>
                </a:moveTo>
                <a:cubicBezTo>
                  <a:pt x="33085" y="72446"/>
                  <a:pt x="29908" y="75622"/>
                  <a:pt x="25995" y="75622"/>
                </a:cubicBezTo>
                <a:cubicBezTo>
                  <a:pt x="22082" y="75622"/>
                  <a:pt x="18906" y="72446"/>
                  <a:pt x="18906" y="68533"/>
                </a:cubicBezTo>
                <a:cubicBezTo>
                  <a:pt x="18906" y="64620"/>
                  <a:pt x="22082" y="61443"/>
                  <a:pt x="25995" y="61443"/>
                </a:cubicBezTo>
                <a:cubicBezTo>
                  <a:pt x="29908" y="61443"/>
                  <a:pt x="33085" y="64620"/>
                  <a:pt x="33085" y="68533"/>
                </a:cubicBezTo>
                <a:close/>
                <a:moveTo>
                  <a:pt x="56717" y="75622"/>
                </a:moveTo>
                <a:cubicBezTo>
                  <a:pt x="52804" y="75622"/>
                  <a:pt x="49627" y="72446"/>
                  <a:pt x="49627" y="68533"/>
                </a:cubicBezTo>
                <a:cubicBezTo>
                  <a:pt x="49627" y="64620"/>
                  <a:pt x="52804" y="61443"/>
                  <a:pt x="56717" y="61443"/>
                </a:cubicBezTo>
                <a:cubicBezTo>
                  <a:pt x="60630" y="61443"/>
                  <a:pt x="63806" y="64620"/>
                  <a:pt x="63806" y="68533"/>
                </a:cubicBezTo>
                <a:cubicBezTo>
                  <a:pt x="63806" y="72446"/>
                  <a:pt x="60630" y="75622"/>
                  <a:pt x="56717" y="75622"/>
                </a:cubicBezTo>
                <a:close/>
                <a:moveTo>
                  <a:pt x="94528" y="68533"/>
                </a:moveTo>
                <a:cubicBezTo>
                  <a:pt x="94528" y="72446"/>
                  <a:pt x="91351" y="75622"/>
                  <a:pt x="87438" y="75622"/>
                </a:cubicBezTo>
                <a:cubicBezTo>
                  <a:pt x="83525" y="75622"/>
                  <a:pt x="80349" y="72446"/>
                  <a:pt x="80349" y="68533"/>
                </a:cubicBezTo>
                <a:cubicBezTo>
                  <a:pt x="80349" y="64620"/>
                  <a:pt x="83525" y="61443"/>
                  <a:pt x="87438" y="61443"/>
                </a:cubicBezTo>
                <a:cubicBezTo>
                  <a:pt x="91351" y="61443"/>
                  <a:pt x="94528" y="64620"/>
                  <a:pt x="94528" y="68533"/>
                </a:cubicBezTo>
                <a:close/>
                <a:moveTo>
                  <a:pt x="25995" y="103981"/>
                </a:moveTo>
                <a:cubicBezTo>
                  <a:pt x="22082" y="103981"/>
                  <a:pt x="18906" y="100804"/>
                  <a:pt x="18906" y="96891"/>
                </a:cubicBezTo>
                <a:cubicBezTo>
                  <a:pt x="18906" y="92978"/>
                  <a:pt x="22082" y="89802"/>
                  <a:pt x="25995" y="89802"/>
                </a:cubicBezTo>
                <a:cubicBezTo>
                  <a:pt x="29908" y="89802"/>
                  <a:pt x="33085" y="92978"/>
                  <a:pt x="33085" y="96891"/>
                </a:cubicBezTo>
                <a:cubicBezTo>
                  <a:pt x="33085" y="100804"/>
                  <a:pt x="29908" y="103981"/>
                  <a:pt x="25995" y="103981"/>
                </a:cubicBezTo>
                <a:close/>
                <a:moveTo>
                  <a:pt x="63806" y="96891"/>
                </a:moveTo>
                <a:cubicBezTo>
                  <a:pt x="63806" y="100804"/>
                  <a:pt x="60630" y="103981"/>
                  <a:pt x="56717" y="103981"/>
                </a:cubicBezTo>
                <a:cubicBezTo>
                  <a:pt x="52804" y="103981"/>
                  <a:pt x="49627" y="100804"/>
                  <a:pt x="49627" y="96891"/>
                </a:cubicBezTo>
                <a:cubicBezTo>
                  <a:pt x="49627" y="92978"/>
                  <a:pt x="52804" y="89802"/>
                  <a:pt x="56717" y="89802"/>
                </a:cubicBezTo>
                <a:cubicBezTo>
                  <a:pt x="60630" y="89802"/>
                  <a:pt x="63806" y="92978"/>
                  <a:pt x="63806" y="96891"/>
                </a:cubicBezTo>
                <a:close/>
                <a:moveTo>
                  <a:pt x="87438" y="103981"/>
                </a:moveTo>
                <a:cubicBezTo>
                  <a:pt x="83525" y="103981"/>
                  <a:pt x="80349" y="100804"/>
                  <a:pt x="80349" y="96891"/>
                </a:cubicBezTo>
                <a:cubicBezTo>
                  <a:pt x="80349" y="92978"/>
                  <a:pt x="83525" y="89802"/>
                  <a:pt x="87438" y="89802"/>
                </a:cubicBezTo>
                <a:cubicBezTo>
                  <a:pt x="91351" y="89802"/>
                  <a:pt x="94528" y="92978"/>
                  <a:pt x="94528" y="96891"/>
                </a:cubicBezTo>
                <a:cubicBezTo>
                  <a:pt x="94528" y="100804"/>
                  <a:pt x="91351" y="103981"/>
                  <a:pt x="87438" y="103981"/>
                </a:cubicBezTo>
                <a:close/>
                <a:moveTo>
                  <a:pt x="18906" y="125249"/>
                </a:moveTo>
                <a:cubicBezTo>
                  <a:pt x="18906" y="121321"/>
                  <a:pt x="22066" y="118160"/>
                  <a:pt x="25995" y="118160"/>
                </a:cubicBezTo>
                <a:lnTo>
                  <a:pt x="59080" y="118160"/>
                </a:lnTo>
                <a:cubicBezTo>
                  <a:pt x="63009" y="118160"/>
                  <a:pt x="66170" y="121321"/>
                  <a:pt x="66170" y="125249"/>
                </a:cubicBezTo>
                <a:cubicBezTo>
                  <a:pt x="66170" y="129178"/>
                  <a:pt x="63009" y="132339"/>
                  <a:pt x="59080" y="132339"/>
                </a:cubicBezTo>
                <a:lnTo>
                  <a:pt x="25995" y="132339"/>
                </a:lnTo>
                <a:cubicBezTo>
                  <a:pt x="22066" y="132339"/>
                  <a:pt x="18906" y="129178"/>
                  <a:pt x="18906" y="125249"/>
                </a:cubicBezTo>
                <a:close/>
                <a:moveTo>
                  <a:pt x="87438" y="118160"/>
                </a:moveTo>
                <a:cubicBezTo>
                  <a:pt x="91367" y="118160"/>
                  <a:pt x="94528" y="121321"/>
                  <a:pt x="94528" y="125249"/>
                </a:cubicBezTo>
                <a:cubicBezTo>
                  <a:pt x="94528" y="129178"/>
                  <a:pt x="91367" y="132339"/>
                  <a:pt x="87438" y="132339"/>
                </a:cubicBezTo>
                <a:cubicBezTo>
                  <a:pt x="83510" y="132339"/>
                  <a:pt x="80349" y="129178"/>
                  <a:pt x="80349" y="125249"/>
                </a:cubicBezTo>
                <a:cubicBezTo>
                  <a:pt x="80349" y="121321"/>
                  <a:pt x="83510" y="118160"/>
                  <a:pt x="87438" y="118160"/>
                </a:cubicBezTo>
                <a:close/>
              </a:path>
            </a:pathLst>
          </a:custGeom>
          <a:solidFill>
            <a:srgbClr val="C9A86A"/>
          </a:solidFill>
          <a:ln/>
        </p:spPr>
      </p:sp>
      <p:sp>
        <p:nvSpPr>
          <p:cNvPr id="53" name="Text 51"/>
          <p:cNvSpPr/>
          <p:nvPr/>
        </p:nvSpPr>
        <p:spPr>
          <a:xfrm>
            <a:off x="638589" y="4755804"/>
            <a:ext cx="6537130" cy="235269"/>
          </a:xfrm>
          <a:prstGeom prst="rect">
            <a:avLst/>
          </a:prstGeom>
          <a:noFill/>
          <a:ln/>
        </p:spPr>
        <p:txBody>
          <a:bodyPr wrap="square" lIns="0" tIns="0" rIns="0" bIns="0" rtlCol="0" anchor="ctr"/>
          <a:lstStyle/>
          <a:p>
            <a:pPr>
              <a:lnSpc>
                <a:spcPct val="130000"/>
              </a:lnSpc>
            </a:pPr>
            <a:r>
              <a:rPr lang="en-US" sz="1191" b="1" dirty="0">
                <a:solidFill>
                  <a:srgbClr val="C9A86A"/>
                </a:solidFill>
                <a:latin typeface="Hedvig Letters Sans" pitchFamily="34" charset="0"/>
                <a:ea typeface="Hedvig Letters Sans" pitchFamily="34" charset="-122"/>
                <a:cs typeface="Hedvig Letters Sans" pitchFamily="34" charset="-120"/>
              </a:rPr>
              <a:t>Gap Analysis Formula</a:t>
            </a:r>
            <a:endParaRPr lang="en-US" sz="1600" dirty="0"/>
          </a:p>
        </p:txBody>
      </p:sp>
      <p:sp>
        <p:nvSpPr>
          <p:cNvPr id="54" name="Text 52"/>
          <p:cNvSpPr/>
          <p:nvPr/>
        </p:nvSpPr>
        <p:spPr>
          <a:xfrm>
            <a:off x="445331" y="5083501"/>
            <a:ext cx="2863211" cy="147043"/>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Priority Score = Probability × (10 - Preparedness)</a:t>
            </a:r>
            <a:endParaRPr lang="en-US" sz="1600" dirty="0"/>
          </a:p>
        </p:txBody>
      </p:sp>
      <p:sp>
        <p:nvSpPr>
          <p:cNvPr id="55" name="Text 53"/>
          <p:cNvSpPr/>
          <p:nvPr/>
        </p:nvSpPr>
        <p:spPr>
          <a:xfrm>
            <a:off x="445331" y="5310368"/>
            <a:ext cx="6713582" cy="168050"/>
          </a:xfrm>
          <a:prstGeom prst="rect">
            <a:avLst/>
          </a:prstGeom>
          <a:noFill/>
          <a:ln/>
        </p:spPr>
        <p:txBody>
          <a:bodyPr wrap="square" lIns="0" tIns="0" rIns="0" bIns="0" rtlCol="0" anchor="ctr"/>
          <a:lstStyle/>
          <a:p>
            <a:pPr>
              <a:lnSpc>
                <a:spcPct val="120000"/>
              </a:lnSpc>
            </a:pPr>
            <a:r>
              <a:rPr lang="en-US" sz="926" dirty="0">
                <a:solidFill>
                  <a:srgbClr val="E8E4DC">
                    <a:alpha val="70000"/>
                  </a:srgbClr>
                </a:solidFill>
                <a:latin typeface="Quattrocento Sans" pitchFamily="34" charset="0"/>
                <a:ea typeface="Quattrocento Sans" pitchFamily="34" charset="-122"/>
                <a:cs typeface="Quattrocento Sans" pitchFamily="34" charset="-120"/>
              </a:rPr>
              <a:t>Higher score = lebih urgent untuk diaddress</a:t>
            </a:r>
            <a:endParaRPr lang="en-US" sz="1600" dirty="0"/>
          </a:p>
        </p:txBody>
      </p:sp>
      <p:sp>
        <p:nvSpPr>
          <p:cNvPr id="56" name="Shape 54"/>
          <p:cNvSpPr/>
          <p:nvPr/>
        </p:nvSpPr>
        <p:spPr>
          <a:xfrm>
            <a:off x="445331" y="5533034"/>
            <a:ext cx="6654765" cy="8402"/>
          </a:xfrm>
          <a:custGeom>
            <a:avLst/>
            <a:gdLst/>
            <a:ahLst/>
            <a:cxnLst/>
            <a:rect l="l" t="t" r="r" b="b"/>
            <a:pathLst>
              <a:path w="6654765" h="8402">
                <a:moveTo>
                  <a:pt x="0" y="0"/>
                </a:moveTo>
                <a:lnTo>
                  <a:pt x="6654765" y="0"/>
                </a:lnTo>
                <a:lnTo>
                  <a:pt x="6654765" y="8402"/>
                </a:lnTo>
                <a:lnTo>
                  <a:pt x="0" y="8402"/>
                </a:lnTo>
                <a:lnTo>
                  <a:pt x="0" y="0"/>
                </a:lnTo>
                <a:close/>
              </a:path>
            </a:pathLst>
          </a:custGeom>
          <a:solidFill>
            <a:srgbClr val="C9A86A">
              <a:alpha val="30196"/>
            </a:srgbClr>
          </a:solidFill>
          <a:ln/>
        </p:spPr>
      </p:sp>
      <p:sp>
        <p:nvSpPr>
          <p:cNvPr id="57" name="Text 55"/>
          <p:cNvSpPr/>
          <p:nvPr/>
        </p:nvSpPr>
        <p:spPr>
          <a:xfrm>
            <a:off x="445331" y="5604455"/>
            <a:ext cx="6721985" cy="201660"/>
          </a:xfrm>
          <a:prstGeom prst="rect">
            <a:avLst/>
          </a:prstGeom>
          <a:noFill/>
          <a:ln/>
        </p:spPr>
        <p:txBody>
          <a:bodyPr wrap="square" lIns="0" tIns="0" rIns="0" bIns="0" rtlCol="0" anchor="ctr"/>
          <a:lstStyle/>
          <a:p>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Job loss: 7 × (10-5) = </a:t>
            </a:r>
            <a:pPr>
              <a:lnSpc>
                <a:spcPct val="130000"/>
              </a:lnSpc>
            </a:pPr>
            <a:r>
              <a:rPr lang="en-US" sz="1059" b="1" dirty="0">
                <a:solidFill>
                  <a:srgbClr val="FF6467"/>
                </a:solidFill>
                <a:latin typeface="Quattrocento Sans" pitchFamily="34" charset="0"/>
                <a:ea typeface="Quattrocento Sans" pitchFamily="34" charset="-122"/>
                <a:cs typeface="Quattrocento Sans" pitchFamily="34" charset="-120"/>
              </a:rPr>
              <a:t>35</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 TOP PRIORITY</a:t>
            </a:r>
            <a:endParaRPr lang="en-US" sz="1600" dirty="0"/>
          </a:p>
        </p:txBody>
      </p:sp>
      <p:sp>
        <p:nvSpPr>
          <p:cNvPr id="58" name="Text 56"/>
          <p:cNvSpPr/>
          <p:nvPr/>
        </p:nvSpPr>
        <p:spPr>
          <a:xfrm>
            <a:off x="445331" y="5839724"/>
            <a:ext cx="6721985" cy="201660"/>
          </a:xfrm>
          <a:prstGeom prst="rect">
            <a:avLst/>
          </a:prstGeom>
          <a:noFill/>
          <a:ln/>
        </p:spPr>
        <p:txBody>
          <a:bodyPr wrap="square" lIns="0" tIns="0" rIns="0" bIns="0" rtlCol="0" anchor="ctr"/>
          <a:lstStyle/>
          <a:p>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Industry disruption: 6 × (10-4) = </a:t>
            </a:r>
            <a:pPr>
              <a:lnSpc>
                <a:spcPct val="130000"/>
              </a:lnSpc>
            </a:pPr>
            <a:r>
              <a:rPr lang="en-US" sz="1059" b="1" dirty="0">
                <a:solidFill>
                  <a:srgbClr val="FF6467"/>
                </a:solidFill>
                <a:latin typeface="Quattrocento Sans" pitchFamily="34" charset="0"/>
                <a:ea typeface="Quattrocento Sans" pitchFamily="34" charset="-122"/>
                <a:cs typeface="Quattrocento Sans" pitchFamily="34" charset="-120"/>
              </a:rPr>
              <a:t>36</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 TOP PRIORITY</a:t>
            </a:r>
            <a:endParaRPr lang="en-US" sz="1600" dirty="0"/>
          </a:p>
        </p:txBody>
      </p:sp>
      <p:sp>
        <p:nvSpPr>
          <p:cNvPr id="59" name="Text 57"/>
          <p:cNvSpPr/>
          <p:nvPr/>
        </p:nvSpPr>
        <p:spPr>
          <a:xfrm>
            <a:off x="445331" y="6074994"/>
            <a:ext cx="6721985" cy="201660"/>
          </a:xfrm>
          <a:prstGeom prst="rect">
            <a:avLst/>
          </a:prstGeom>
          <a:noFill/>
          <a:ln/>
        </p:spPr>
        <p:txBody>
          <a:bodyPr wrap="square" lIns="0" tIns="0" rIns="0" bIns="0" rtlCol="0" anchor="ctr"/>
          <a:lstStyle/>
          <a:p>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Health emergency: 4 × (10-3) = </a:t>
            </a:r>
            <a:pPr>
              <a:lnSpc>
                <a:spcPct val="130000"/>
              </a:lnSpc>
            </a:pPr>
            <a:r>
              <a:rPr lang="en-US" sz="1059" b="1" dirty="0">
                <a:solidFill>
                  <a:srgbClr val="FF8904"/>
                </a:solidFill>
                <a:latin typeface="Quattrocento Sans" pitchFamily="34" charset="0"/>
                <a:ea typeface="Quattrocento Sans" pitchFamily="34" charset="-122"/>
                <a:cs typeface="Quattrocento Sans" pitchFamily="34" charset="-120"/>
              </a:rPr>
              <a:t>28</a:t>
            </a:r>
            <a:endParaRPr lang="en-US" sz="1600" dirty="0"/>
          </a:p>
        </p:txBody>
      </p:sp>
      <p:sp>
        <p:nvSpPr>
          <p:cNvPr id="60" name="Text 58"/>
          <p:cNvSpPr/>
          <p:nvPr/>
        </p:nvSpPr>
        <p:spPr>
          <a:xfrm>
            <a:off x="445331" y="6310263"/>
            <a:ext cx="6721985" cy="201660"/>
          </a:xfrm>
          <a:prstGeom prst="rect">
            <a:avLst/>
          </a:prstGeom>
          <a:noFill/>
          <a:ln/>
        </p:spPr>
        <p:txBody>
          <a:bodyPr wrap="square" lIns="0" tIns="0" rIns="0" bIns="0" rtlCol="0" anchor="ctr"/>
          <a:lstStyle/>
          <a:p>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Market crash: 5 × (10-7) = </a:t>
            </a:r>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15</a:t>
            </a:r>
            <a:endParaRPr lang="en-US" sz="1600" dirty="0"/>
          </a:p>
        </p:txBody>
      </p:sp>
      <p:sp>
        <p:nvSpPr>
          <p:cNvPr id="61" name="Text 59"/>
          <p:cNvSpPr/>
          <p:nvPr/>
        </p:nvSpPr>
        <p:spPr>
          <a:xfrm>
            <a:off x="445331" y="6545533"/>
            <a:ext cx="6721985" cy="201660"/>
          </a:xfrm>
          <a:prstGeom prst="rect">
            <a:avLst/>
          </a:prstGeom>
          <a:noFill/>
          <a:ln/>
        </p:spPr>
        <p:txBody>
          <a:bodyPr wrap="square" lIns="0" tIns="0" rIns="0" bIns="0" rtlCol="0" anchor="ctr"/>
          <a:lstStyle/>
          <a:p>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Mentor loss: 5 × (10-6) = </a:t>
            </a:r>
            <a:pPr>
              <a:lnSpc>
                <a:spcPct val="130000"/>
              </a:lnSpc>
            </a:pPr>
            <a:r>
              <a:rPr lang="en-US" sz="1059" b="1" dirty="0">
                <a:solidFill>
                  <a:srgbClr val="5E7A8C"/>
                </a:solidFill>
                <a:latin typeface="Quattrocento Sans" pitchFamily="34" charset="0"/>
                <a:ea typeface="Quattrocento Sans" pitchFamily="34" charset="-122"/>
                <a:cs typeface="Quattrocento Sans" pitchFamily="34" charset="-120"/>
              </a:rPr>
              <a:t>20</a:t>
            </a:r>
            <a:endParaRPr lang="en-US" sz="1600" dirty="0"/>
          </a:p>
        </p:txBody>
      </p:sp>
      <p:sp>
        <p:nvSpPr>
          <p:cNvPr id="62" name="Shape 60"/>
          <p:cNvSpPr/>
          <p:nvPr/>
        </p:nvSpPr>
        <p:spPr>
          <a:xfrm>
            <a:off x="7323550" y="1554459"/>
            <a:ext cx="4528937" cy="1798131"/>
          </a:xfrm>
          <a:custGeom>
            <a:avLst/>
            <a:gdLst/>
            <a:ahLst/>
            <a:cxnLst/>
            <a:rect l="l" t="t" r="r" b="b"/>
            <a:pathLst>
              <a:path w="4528937" h="1798131">
                <a:moveTo>
                  <a:pt x="33610" y="0"/>
                </a:moveTo>
                <a:lnTo>
                  <a:pt x="4461723" y="0"/>
                </a:lnTo>
                <a:cubicBezTo>
                  <a:pt x="4498844" y="0"/>
                  <a:pt x="4528937" y="30093"/>
                  <a:pt x="4528937" y="67214"/>
                </a:cubicBezTo>
                <a:lnTo>
                  <a:pt x="4528937" y="1730917"/>
                </a:lnTo>
                <a:cubicBezTo>
                  <a:pt x="4528937" y="1768038"/>
                  <a:pt x="4498844" y="1798131"/>
                  <a:pt x="4461723" y="1798131"/>
                </a:cubicBezTo>
                <a:lnTo>
                  <a:pt x="33610" y="1798131"/>
                </a:lnTo>
                <a:cubicBezTo>
                  <a:pt x="15048" y="1798131"/>
                  <a:pt x="0" y="1783083"/>
                  <a:pt x="0" y="1764521"/>
                </a:cubicBezTo>
                <a:lnTo>
                  <a:pt x="0" y="33610"/>
                </a:lnTo>
                <a:cubicBezTo>
                  <a:pt x="0" y="15060"/>
                  <a:pt x="15060" y="0"/>
                  <a:pt x="33610" y="0"/>
                </a:cubicBezTo>
                <a:close/>
              </a:path>
            </a:pathLst>
          </a:custGeom>
          <a:solidFill>
            <a:srgbClr val="3D5A73">
              <a:alpha val="14902"/>
            </a:srgbClr>
          </a:solidFill>
          <a:ln/>
        </p:spPr>
      </p:sp>
      <p:sp>
        <p:nvSpPr>
          <p:cNvPr id="63" name="Shape 61"/>
          <p:cNvSpPr/>
          <p:nvPr/>
        </p:nvSpPr>
        <p:spPr>
          <a:xfrm>
            <a:off x="7323550" y="1554459"/>
            <a:ext cx="33610" cy="1798131"/>
          </a:xfrm>
          <a:custGeom>
            <a:avLst/>
            <a:gdLst/>
            <a:ahLst/>
            <a:cxnLst/>
            <a:rect l="l" t="t" r="r" b="b"/>
            <a:pathLst>
              <a:path w="33610" h="1798131">
                <a:moveTo>
                  <a:pt x="33610" y="0"/>
                </a:moveTo>
                <a:lnTo>
                  <a:pt x="33610" y="0"/>
                </a:lnTo>
                <a:lnTo>
                  <a:pt x="33610" y="1798131"/>
                </a:lnTo>
                <a:lnTo>
                  <a:pt x="33610" y="1798131"/>
                </a:lnTo>
                <a:cubicBezTo>
                  <a:pt x="15048" y="1798131"/>
                  <a:pt x="0" y="1783083"/>
                  <a:pt x="0" y="1764521"/>
                </a:cubicBezTo>
                <a:lnTo>
                  <a:pt x="0" y="33610"/>
                </a:lnTo>
                <a:cubicBezTo>
                  <a:pt x="0" y="15048"/>
                  <a:pt x="15048" y="0"/>
                  <a:pt x="33610" y="0"/>
                </a:cubicBezTo>
                <a:close/>
              </a:path>
            </a:pathLst>
          </a:custGeom>
          <a:solidFill>
            <a:srgbClr val="C9A86A"/>
          </a:solidFill>
          <a:ln/>
        </p:spPr>
      </p:sp>
      <p:sp>
        <p:nvSpPr>
          <p:cNvPr id="64" name="Text 62"/>
          <p:cNvSpPr/>
          <p:nvPr/>
        </p:nvSpPr>
        <p:spPr>
          <a:xfrm>
            <a:off x="7441185" y="1655289"/>
            <a:ext cx="4386095" cy="235269"/>
          </a:xfrm>
          <a:prstGeom prst="rect">
            <a:avLst/>
          </a:prstGeom>
          <a:noFill/>
          <a:ln/>
        </p:spPr>
        <p:txBody>
          <a:bodyPr wrap="square" lIns="0" tIns="0" rIns="0" bIns="0" rtlCol="0" anchor="ctr"/>
          <a:lstStyle/>
          <a:p>
            <a:pPr>
              <a:lnSpc>
                <a:spcPct val="130000"/>
              </a:lnSpc>
            </a:pPr>
            <a:r>
              <a:rPr lang="en-US" sz="1191" b="1" dirty="0">
                <a:solidFill>
                  <a:srgbClr val="E8E4DC"/>
                </a:solidFill>
                <a:latin typeface="Hedvig Letters Sans" pitchFamily="34" charset="0"/>
                <a:ea typeface="Hedvig Letters Sans" pitchFamily="34" charset="-122"/>
                <a:cs typeface="Hedvig Letters Sans" pitchFamily="34" charset="-120"/>
              </a:rPr>
              <a:t>Step-by-Step Process</a:t>
            </a:r>
            <a:endParaRPr lang="en-US" sz="1600" dirty="0"/>
          </a:p>
        </p:txBody>
      </p:sp>
      <p:sp>
        <p:nvSpPr>
          <p:cNvPr id="65" name="Shape 63"/>
          <p:cNvSpPr/>
          <p:nvPr/>
        </p:nvSpPr>
        <p:spPr>
          <a:xfrm>
            <a:off x="7441185" y="1974583"/>
            <a:ext cx="201660" cy="201660"/>
          </a:xfrm>
          <a:custGeom>
            <a:avLst/>
            <a:gdLst/>
            <a:ahLst/>
            <a:cxnLst/>
            <a:rect l="l" t="t" r="r" b="b"/>
            <a:pathLst>
              <a:path w="201660" h="201660">
                <a:moveTo>
                  <a:pt x="100830" y="0"/>
                </a:moveTo>
                <a:lnTo>
                  <a:pt x="100830" y="0"/>
                </a:lnTo>
                <a:cubicBezTo>
                  <a:pt x="156479" y="0"/>
                  <a:pt x="201660" y="45180"/>
                  <a:pt x="201660" y="100830"/>
                </a:cubicBezTo>
                <a:lnTo>
                  <a:pt x="201660" y="100830"/>
                </a:lnTo>
                <a:cubicBezTo>
                  <a:pt x="201660" y="156479"/>
                  <a:pt x="156479" y="201660"/>
                  <a:pt x="100830" y="201660"/>
                </a:cubicBezTo>
                <a:lnTo>
                  <a:pt x="100830" y="201660"/>
                </a:lnTo>
                <a:cubicBezTo>
                  <a:pt x="45180" y="201660"/>
                  <a:pt x="0" y="156479"/>
                  <a:pt x="0" y="100830"/>
                </a:cubicBezTo>
                <a:lnTo>
                  <a:pt x="0" y="100830"/>
                </a:lnTo>
                <a:cubicBezTo>
                  <a:pt x="0" y="45180"/>
                  <a:pt x="45180" y="0"/>
                  <a:pt x="100830" y="0"/>
                </a:cubicBezTo>
                <a:close/>
              </a:path>
            </a:pathLst>
          </a:custGeom>
          <a:solidFill>
            <a:srgbClr val="C9A86A">
              <a:alpha val="20000"/>
            </a:srgbClr>
          </a:solidFill>
          <a:ln/>
        </p:spPr>
      </p:sp>
      <p:sp>
        <p:nvSpPr>
          <p:cNvPr id="66" name="Text 64"/>
          <p:cNvSpPr/>
          <p:nvPr/>
        </p:nvSpPr>
        <p:spPr>
          <a:xfrm>
            <a:off x="7525997" y="2008193"/>
            <a:ext cx="84025" cy="134440"/>
          </a:xfrm>
          <a:prstGeom prst="rect">
            <a:avLst/>
          </a:prstGeom>
          <a:noFill/>
          <a:ln/>
        </p:spPr>
        <p:txBody>
          <a:bodyPr wrap="square" lIns="0" tIns="0" rIns="0" bIns="0" rtlCol="0" anchor="ctr"/>
          <a:lstStyle/>
          <a:p>
            <a:pPr>
              <a:lnSpc>
                <a:spcPct val="110000"/>
              </a:lnSpc>
            </a:pPr>
            <a:r>
              <a:rPr lang="en-US" sz="794" b="1" dirty="0">
                <a:solidFill>
                  <a:srgbClr val="C9A86A"/>
                </a:solidFill>
                <a:latin typeface="Quattrocento Sans" pitchFamily="34" charset="0"/>
                <a:ea typeface="Quattrocento Sans" pitchFamily="34" charset="-122"/>
                <a:cs typeface="Quattrocento Sans" pitchFamily="34" charset="-120"/>
              </a:rPr>
              <a:t>1</a:t>
            </a:r>
            <a:endParaRPr lang="en-US" sz="1600" dirty="0"/>
          </a:p>
        </p:txBody>
      </p:sp>
      <p:sp>
        <p:nvSpPr>
          <p:cNvPr id="67" name="Text 65"/>
          <p:cNvSpPr/>
          <p:nvPr/>
        </p:nvSpPr>
        <p:spPr>
          <a:xfrm>
            <a:off x="7710064" y="1957778"/>
            <a:ext cx="3478627" cy="201660"/>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List</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3-5 worst case scenarios yang sering muncul di pikiran</a:t>
            </a:r>
            <a:endParaRPr lang="en-US" sz="1600" dirty="0"/>
          </a:p>
        </p:txBody>
      </p:sp>
      <p:sp>
        <p:nvSpPr>
          <p:cNvPr id="68" name="Shape 66"/>
          <p:cNvSpPr/>
          <p:nvPr/>
        </p:nvSpPr>
        <p:spPr>
          <a:xfrm>
            <a:off x="7441185" y="2243462"/>
            <a:ext cx="201660" cy="201660"/>
          </a:xfrm>
          <a:custGeom>
            <a:avLst/>
            <a:gdLst/>
            <a:ahLst/>
            <a:cxnLst/>
            <a:rect l="l" t="t" r="r" b="b"/>
            <a:pathLst>
              <a:path w="201660" h="201660">
                <a:moveTo>
                  <a:pt x="100830" y="0"/>
                </a:moveTo>
                <a:lnTo>
                  <a:pt x="100830" y="0"/>
                </a:lnTo>
                <a:cubicBezTo>
                  <a:pt x="156479" y="0"/>
                  <a:pt x="201660" y="45180"/>
                  <a:pt x="201660" y="100830"/>
                </a:cubicBezTo>
                <a:lnTo>
                  <a:pt x="201660" y="100830"/>
                </a:lnTo>
                <a:cubicBezTo>
                  <a:pt x="201660" y="156479"/>
                  <a:pt x="156479" y="201660"/>
                  <a:pt x="100830" y="201660"/>
                </a:cubicBezTo>
                <a:lnTo>
                  <a:pt x="100830" y="201660"/>
                </a:lnTo>
                <a:cubicBezTo>
                  <a:pt x="45180" y="201660"/>
                  <a:pt x="0" y="156479"/>
                  <a:pt x="0" y="100830"/>
                </a:cubicBezTo>
                <a:lnTo>
                  <a:pt x="0" y="100830"/>
                </a:lnTo>
                <a:cubicBezTo>
                  <a:pt x="0" y="45180"/>
                  <a:pt x="45180" y="0"/>
                  <a:pt x="100830" y="0"/>
                </a:cubicBezTo>
                <a:close/>
              </a:path>
            </a:pathLst>
          </a:custGeom>
          <a:solidFill>
            <a:srgbClr val="C9A86A">
              <a:alpha val="20000"/>
            </a:srgbClr>
          </a:solidFill>
          <a:ln/>
        </p:spPr>
      </p:sp>
      <p:sp>
        <p:nvSpPr>
          <p:cNvPr id="69" name="Text 67"/>
          <p:cNvSpPr/>
          <p:nvPr/>
        </p:nvSpPr>
        <p:spPr>
          <a:xfrm>
            <a:off x="7516348" y="2277072"/>
            <a:ext cx="100830" cy="134440"/>
          </a:xfrm>
          <a:prstGeom prst="rect">
            <a:avLst/>
          </a:prstGeom>
          <a:noFill/>
          <a:ln/>
        </p:spPr>
        <p:txBody>
          <a:bodyPr wrap="square" lIns="0" tIns="0" rIns="0" bIns="0" rtlCol="0" anchor="ctr"/>
          <a:lstStyle/>
          <a:p>
            <a:pPr>
              <a:lnSpc>
                <a:spcPct val="110000"/>
              </a:lnSpc>
            </a:pPr>
            <a:r>
              <a:rPr lang="en-US" sz="794" b="1" dirty="0">
                <a:solidFill>
                  <a:srgbClr val="C9A86A"/>
                </a:solidFill>
                <a:latin typeface="Quattrocento Sans" pitchFamily="34" charset="0"/>
                <a:ea typeface="Quattrocento Sans" pitchFamily="34" charset="-122"/>
                <a:cs typeface="Quattrocento Sans" pitchFamily="34" charset="-120"/>
              </a:rPr>
              <a:t>2</a:t>
            </a:r>
            <a:endParaRPr lang="en-US" sz="1600" dirty="0"/>
          </a:p>
        </p:txBody>
      </p:sp>
      <p:sp>
        <p:nvSpPr>
          <p:cNvPr id="70" name="Text 68"/>
          <p:cNvSpPr/>
          <p:nvPr/>
        </p:nvSpPr>
        <p:spPr>
          <a:xfrm>
            <a:off x="7710064" y="2226657"/>
            <a:ext cx="3176138" cy="201660"/>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Classify</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di spectrum (Inconvenient sampai Existential)</a:t>
            </a:r>
            <a:endParaRPr lang="en-US" sz="1600" dirty="0"/>
          </a:p>
        </p:txBody>
      </p:sp>
      <p:sp>
        <p:nvSpPr>
          <p:cNvPr id="71" name="Shape 69"/>
          <p:cNvSpPr/>
          <p:nvPr/>
        </p:nvSpPr>
        <p:spPr>
          <a:xfrm>
            <a:off x="7441185" y="2512342"/>
            <a:ext cx="201660" cy="201660"/>
          </a:xfrm>
          <a:custGeom>
            <a:avLst/>
            <a:gdLst/>
            <a:ahLst/>
            <a:cxnLst/>
            <a:rect l="l" t="t" r="r" b="b"/>
            <a:pathLst>
              <a:path w="201660" h="201660">
                <a:moveTo>
                  <a:pt x="100830" y="0"/>
                </a:moveTo>
                <a:lnTo>
                  <a:pt x="100830" y="0"/>
                </a:lnTo>
                <a:cubicBezTo>
                  <a:pt x="156479" y="0"/>
                  <a:pt x="201660" y="45180"/>
                  <a:pt x="201660" y="100830"/>
                </a:cubicBezTo>
                <a:lnTo>
                  <a:pt x="201660" y="100830"/>
                </a:lnTo>
                <a:cubicBezTo>
                  <a:pt x="201660" y="156479"/>
                  <a:pt x="156479" y="201660"/>
                  <a:pt x="100830" y="201660"/>
                </a:cubicBezTo>
                <a:lnTo>
                  <a:pt x="100830" y="201660"/>
                </a:lnTo>
                <a:cubicBezTo>
                  <a:pt x="45180" y="201660"/>
                  <a:pt x="0" y="156479"/>
                  <a:pt x="0" y="100830"/>
                </a:cubicBezTo>
                <a:lnTo>
                  <a:pt x="0" y="100830"/>
                </a:lnTo>
                <a:cubicBezTo>
                  <a:pt x="0" y="45180"/>
                  <a:pt x="45180" y="0"/>
                  <a:pt x="100830" y="0"/>
                </a:cubicBezTo>
                <a:close/>
              </a:path>
            </a:pathLst>
          </a:custGeom>
          <a:solidFill>
            <a:srgbClr val="C9A86A">
              <a:alpha val="20000"/>
            </a:srgbClr>
          </a:solidFill>
          <a:ln/>
        </p:spPr>
      </p:sp>
      <p:sp>
        <p:nvSpPr>
          <p:cNvPr id="72" name="Text 70"/>
          <p:cNvSpPr/>
          <p:nvPr/>
        </p:nvSpPr>
        <p:spPr>
          <a:xfrm>
            <a:off x="7515035" y="2545952"/>
            <a:ext cx="100830" cy="134440"/>
          </a:xfrm>
          <a:prstGeom prst="rect">
            <a:avLst/>
          </a:prstGeom>
          <a:noFill/>
          <a:ln/>
        </p:spPr>
        <p:txBody>
          <a:bodyPr wrap="square" lIns="0" tIns="0" rIns="0" bIns="0" rtlCol="0" anchor="ctr"/>
          <a:lstStyle/>
          <a:p>
            <a:pPr>
              <a:lnSpc>
                <a:spcPct val="110000"/>
              </a:lnSpc>
            </a:pPr>
            <a:r>
              <a:rPr lang="en-US" sz="794" b="1" dirty="0">
                <a:solidFill>
                  <a:srgbClr val="C9A86A"/>
                </a:solidFill>
                <a:latin typeface="Quattrocento Sans" pitchFamily="34" charset="0"/>
                <a:ea typeface="Quattrocento Sans" pitchFamily="34" charset="-122"/>
                <a:cs typeface="Quattrocento Sans" pitchFamily="34" charset="-120"/>
              </a:rPr>
              <a:t>3</a:t>
            </a:r>
            <a:endParaRPr lang="en-US" sz="1600" dirty="0"/>
          </a:p>
        </p:txBody>
      </p:sp>
      <p:sp>
        <p:nvSpPr>
          <p:cNvPr id="73" name="Text 71"/>
          <p:cNvSpPr/>
          <p:nvPr/>
        </p:nvSpPr>
        <p:spPr>
          <a:xfrm>
            <a:off x="7710064" y="2495537"/>
            <a:ext cx="1890558" cy="201660"/>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Rate</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preparedness saat ini: 1-10</a:t>
            </a:r>
            <a:endParaRPr lang="en-US" sz="1600" dirty="0"/>
          </a:p>
        </p:txBody>
      </p:sp>
      <p:sp>
        <p:nvSpPr>
          <p:cNvPr id="74" name="Shape 72"/>
          <p:cNvSpPr/>
          <p:nvPr/>
        </p:nvSpPr>
        <p:spPr>
          <a:xfrm>
            <a:off x="7441185" y="2781221"/>
            <a:ext cx="201660" cy="201660"/>
          </a:xfrm>
          <a:custGeom>
            <a:avLst/>
            <a:gdLst/>
            <a:ahLst/>
            <a:cxnLst/>
            <a:rect l="l" t="t" r="r" b="b"/>
            <a:pathLst>
              <a:path w="201660" h="201660">
                <a:moveTo>
                  <a:pt x="100830" y="0"/>
                </a:moveTo>
                <a:lnTo>
                  <a:pt x="100830" y="0"/>
                </a:lnTo>
                <a:cubicBezTo>
                  <a:pt x="156479" y="0"/>
                  <a:pt x="201660" y="45180"/>
                  <a:pt x="201660" y="100830"/>
                </a:cubicBezTo>
                <a:lnTo>
                  <a:pt x="201660" y="100830"/>
                </a:lnTo>
                <a:cubicBezTo>
                  <a:pt x="201660" y="156479"/>
                  <a:pt x="156479" y="201660"/>
                  <a:pt x="100830" y="201660"/>
                </a:cubicBezTo>
                <a:lnTo>
                  <a:pt x="100830" y="201660"/>
                </a:lnTo>
                <a:cubicBezTo>
                  <a:pt x="45180" y="201660"/>
                  <a:pt x="0" y="156479"/>
                  <a:pt x="0" y="100830"/>
                </a:cubicBezTo>
                <a:lnTo>
                  <a:pt x="0" y="100830"/>
                </a:lnTo>
                <a:cubicBezTo>
                  <a:pt x="0" y="45180"/>
                  <a:pt x="45180" y="0"/>
                  <a:pt x="100830" y="0"/>
                </a:cubicBezTo>
                <a:close/>
              </a:path>
            </a:pathLst>
          </a:custGeom>
          <a:solidFill>
            <a:srgbClr val="C9A86A">
              <a:alpha val="20000"/>
            </a:srgbClr>
          </a:solidFill>
          <a:ln/>
        </p:spPr>
      </p:sp>
      <p:sp>
        <p:nvSpPr>
          <p:cNvPr id="75" name="Text 73"/>
          <p:cNvSpPr/>
          <p:nvPr/>
        </p:nvSpPr>
        <p:spPr>
          <a:xfrm>
            <a:off x="7516348" y="2814831"/>
            <a:ext cx="100830" cy="134440"/>
          </a:xfrm>
          <a:prstGeom prst="rect">
            <a:avLst/>
          </a:prstGeom>
          <a:noFill/>
          <a:ln/>
        </p:spPr>
        <p:txBody>
          <a:bodyPr wrap="square" lIns="0" tIns="0" rIns="0" bIns="0" rtlCol="0" anchor="ctr"/>
          <a:lstStyle/>
          <a:p>
            <a:pPr>
              <a:lnSpc>
                <a:spcPct val="110000"/>
              </a:lnSpc>
            </a:pPr>
            <a:r>
              <a:rPr lang="en-US" sz="794" b="1" dirty="0">
                <a:solidFill>
                  <a:srgbClr val="C9A86A"/>
                </a:solidFill>
                <a:latin typeface="Quattrocento Sans" pitchFamily="34" charset="0"/>
                <a:ea typeface="Quattrocento Sans" pitchFamily="34" charset="-122"/>
                <a:cs typeface="Quattrocento Sans" pitchFamily="34" charset="-120"/>
              </a:rPr>
              <a:t>4</a:t>
            </a:r>
            <a:endParaRPr lang="en-US" sz="1600" dirty="0"/>
          </a:p>
        </p:txBody>
      </p:sp>
      <p:sp>
        <p:nvSpPr>
          <p:cNvPr id="76" name="Text 74"/>
          <p:cNvSpPr/>
          <p:nvPr/>
        </p:nvSpPr>
        <p:spPr>
          <a:xfrm>
            <a:off x="7710064" y="2764416"/>
            <a:ext cx="2503939" cy="201660"/>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Calculate</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gap (Probability - Preparedness)</a:t>
            </a:r>
            <a:endParaRPr lang="en-US" sz="1600" dirty="0"/>
          </a:p>
        </p:txBody>
      </p:sp>
      <p:sp>
        <p:nvSpPr>
          <p:cNvPr id="77" name="Shape 75"/>
          <p:cNvSpPr/>
          <p:nvPr/>
        </p:nvSpPr>
        <p:spPr>
          <a:xfrm>
            <a:off x="7441185" y="3050101"/>
            <a:ext cx="201660" cy="201660"/>
          </a:xfrm>
          <a:custGeom>
            <a:avLst/>
            <a:gdLst/>
            <a:ahLst/>
            <a:cxnLst/>
            <a:rect l="l" t="t" r="r" b="b"/>
            <a:pathLst>
              <a:path w="201660" h="201660">
                <a:moveTo>
                  <a:pt x="100830" y="0"/>
                </a:moveTo>
                <a:lnTo>
                  <a:pt x="100830" y="0"/>
                </a:lnTo>
                <a:cubicBezTo>
                  <a:pt x="156479" y="0"/>
                  <a:pt x="201660" y="45180"/>
                  <a:pt x="201660" y="100830"/>
                </a:cubicBezTo>
                <a:lnTo>
                  <a:pt x="201660" y="100830"/>
                </a:lnTo>
                <a:cubicBezTo>
                  <a:pt x="201660" y="156479"/>
                  <a:pt x="156479" y="201660"/>
                  <a:pt x="100830" y="201660"/>
                </a:cubicBezTo>
                <a:lnTo>
                  <a:pt x="100830" y="201660"/>
                </a:lnTo>
                <a:cubicBezTo>
                  <a:pt x="45180" y="201660"/>
                  <a:pt x="0" y="156479"/>
                  <a:pt x="0" y="100830"/>
                </a:cubicBezTo>
                <a:lnTo>
                  <a:pt x="0" y="100830"/>
                </a:lnTo>
                <a:cubicBezTo>
                  <a:pt x="0" y="45180"/>
                  <a:pt x="45180" y="0"/>
                  <a:pt x="100830" y="0"/>
                </a:cubicBezTo>
                <a:close/>
              </a:path>
            </a:pathLst>
          </a:custGeom>
          <a:solidFill>
            <a:srgbClr val="C9A86A">
              <a:alpha val="20000"/>
            </a:srgbClr>
          </a:solidFill>
          <a:ln/>
        </p:spPr>
      </p:sp>
      <p:sp>
        <p:nvSpPr>
          <p:cNvPr id="78" name="Text 76"/>
          <p:cNvSpPr/>
          <p:nvPr/>
        </p:nvSpPr>
        <p:spPr>
          <a:xfrm>
            <a:off x="7514838" y="3083711"/>
            <a:ext cx="100830" cy="134440"/>
          </a:xfrm>
          <a:prstGeom prst="rect">
            <a:avLst/>
          </a:prstGeom>
          <a:noFill/>
          <a:ln/>
        </p:spPr>
        <p:txBody>
          <a:bodyPr wrap="square" lIns="0" tIns="0" rIns="0" bIns="0" rtlCol="0" anchor="ctr"/>
          <a:lstStyle/>
          <a:p>
            <a:pPr>
              <a:lnSpc>
                <a:spcPct val="110000"/>
              </a:lnSpc>
            </a:pPr>
            <a:r>
              <a:rPr lang="en-US" sz="794" b="1" dirty="0">
                <a:solidFill>
                  <a:srgbClr val="C9A86A"/>
                </a:solidFill>
                <a:latin typeface="Quattrocento Sans" pitchFamily="34" charset="0"/>
                <a:ea typeface="Quattrocento Sans" pitchFamily="34" charset="-122"/>
                <a:cs typeface="Quattrocento Sans" pitchFamily="34" charset="-120"/>
              </a:rPr>
              <a:t>5</a:t>
            </a:r>
            <a:endParaRPr lang="en-US" sz="1600" dirty="0"/>
          </a:p>
        </p:txBody>
      </p:sp>
      <p:sp>
        <p:nvSpPr>
          <p:cNvPr id="79" name="Text 77"/>
          <p:cNvSpPr/>
          <p:nvPr/>
        </p:nvSpPr>
        <p:spPr>
          <a:xfrm>
            <a:off x="7710064" y="3033296"/>
            <a:ext cx="2940868" cy="201660"/>
          </a:xfrm>
          <a:prstGeom prst="rect">
            <a:avLst/>
          </a:prstGeom>
          <a:noFill/>
          <a:ln/>
        </p:spPr>
        <p:txBody>
          <a:bodyPr wrap="square" lIns="0" tIns="0" rIns="0" bIns="0" rtlCol="0" anchor="ctr"/>
          <a:lstStyle/>
          <a:p>
            <a:pPr>
              <a:lnSpc>
                <a:spcPct val="130000"/>
              </a:lnSpc>
            </a:pPr>
            <a:r>
              <a:rPr lang="en-US" sz="1059" b="1" dirty="0">
                <a:solidFill>
                  <a:srgbClr val="C9A86A"/>
                </a:solidFill>
                <a:latin typeface="Quattrocento Sans" pitchFamily="34" charset="0"/>
                <a:ea typeface="Quattrocento Sans" pitchFamily="34" charset="-122"/>
                <a:cs typeface="Quattrocento Sans" pitchFamily="34" charset="-120"/>
              </a:rPr>
              <a:t>Prioritize</a:t>
            </a:r>
            <a:pPr>
              <a:lnSpc>
                <a:spcPct val="130000"/>
              </a:lnSpc>
            </a:pPr>
            <a:r>
              <a:rPr lang="en-US" sz="1059" dirty="0">
                <a:solidFill>
                  <a:srgbClr val="E8E4DC">
                    <a:alpha val="90000"/>
                  </a:srgbClr>
                </a:solidFill>
                <a:latin typeface="Quattrocento Sans" pitchFamily="34" charset="0"/>
                <a:ea typeface="Quattrocento Sans" pitchFamily="34" charset="-122"/>
                <a:cs typeface="Quattrocento Sans" pitchFamily="34" charset="-120"/>
              </a:rPr>
              <a:t> mana yang butuh attention paling urgent</a:t>
            </a:r>
            <a:endParaRPr lang="en-US" sz="1600" dirty="0"/>
          </a:p>
        </p:txBody>
      </p:sp>
      <p:sp>
        <p:nvSpPr>
          <p:cNvPr id="80" name="Shape 78"/>
          <p:cNvSpPr/>
          <p:nvPr/>
        </p:nvSpPr>
        <p:spPr>
          <a:xfrm>
            <a:off x="7310946" y="3424011"/>
            <a:ext cx="4537340" cy="1571264"/>
          </a:xfrm>
          <a:custGeom>
            <a:avLst/>
            <a:gdLst/>
            <a:ahLst/>
            <a:cxnLst/>
            <a:rect l="l" t="t" r="r" b="b"/>
            <a:pathLst>
              <a:path w="4537340" h="1571264">
                <a:moveTo>
                  <a:pt x="100828" y="0"/>
                </a:moveTo>
                <a:lnTo>
                  <a:pt x="4436512" y="0"/>
                </a:lnTo>
                <a:cubicBezTo>
                  <a:pt x="4492198" y="0"/>
                  <a:pt x="4537340" y="45142"/>
                  <a:pt x="4537340" y="100828"/>
                </a:cubicBezTo>
                <a:lnTo>
                  <a:pt x="4537340" y="1470436"/>
                </a:lnTo>
                <a:cubicBezTo>
                  <a:pt x="4537340" y="1526122"/>
                  <a:pt x="4492198" y="1571264"/>
                  <a:pt x="4436512" y="1571264"/>
                </a:cubicBezTo>
                <a:lnTo>
                  <a:pt x="100828" y="1571264"/>
                </a:lnTo>
                <a:cubicBezTo>
                  <a:pt x="45142" y="1571264"/>
                  <a:pt x="0" y="1526122"/>
                  <a:pt x="0" y="1470436"/>
                </a:cubicBezTo>
                <a:lnTo>
                  <a:pt x="0" y="100828"/>
                </a:lnTo>
                <a:cubicBezTo>
                  <a:pt x="0" y="45180"/>
                  <a:pt x="45180" y="0"/>
                  <a:pt x="100828" y="0"/>
                </a:cubicBezTo>
                <a:close/>
              </a:path>
            </a:pathLst>
          </a:custGeom>
          <a:gradFill rotWithShape="1" flip="none">
            <a:gsLst>
              <a:gs pos="0">
                <a:srgbClr val="FB2C36">
                  <a:alpha val="20000"/>
                </a:srgbClr>
              </a:gs>
              <a:gs pos="100000">
                <a:srgbClr val="FB2C36">
                  <a:alpha val="5000"/>
                </a:srgbClr>
              </a:gs>
            </a:gsLst>
            <a:lin ang="2700000" scaled="1"/>
          </a:gradFill>
          <a:ln w="12700">
            <a:solidFill>
              <a:srgbClr val="FB2C36">
                <a:alpha val="40000"/>
              </a:srgbClr>
            </a:solidFill>
            <a:prstDash val="solid"/>
          </a:ln>
        </p:spPr>
      </p:sp>
      <p:sp>
        <p:nvSpPr>
          <p:cNvPr id="81" name="Shape 79"/>
          <p:cNvSpPr/>
          <p:nvPr/>
        </p:nvSpPr>
        <p:spPr>
          <a:xfrm>
            <a:off x="7436983" y="3571054"/>
            <a:ext cx="151245" cy="151245"/>
          </a:xfrm>
          <a:custGeom>
            <a:avLst/>
            <a:gdLst/>
            <a:ahLst/>
            <a:cxnLst/>
            <a:rect l="l" t="t" r="r" b="b"/>
            <a:pathLst>
              <a:path w="151245" h="151245">
                <a:moveTo>
                  <a:pt x="75622" y="0"/>
                </a:moveTo>
                <a:cubicBezTo>
                  <a:pt x="79965" y="0"/>
                  <a:pt x="83953" y="2393"/>
                  <a:pt x="86020" y="6203"/>
                </a:cubicBezTo>
                <a:lnTo>
                  <a:pt x="149827" y="124363"/>
                </a:lnTo>
                <a:cubicBezTo>
                  <a:pt x="151806" y="128026"/>
                  <a:pt x="151717" y="132457"/>
                  <a:pt x="149590" y="136032"/>
                </a:cubicBezTo>
                <a:cubicBezTo>
                  <a:pt x="147464" y="139606"/>
                  <a:pt x="143594" y="141792"/>
                  <a:pt x="139429" y="141792"/>
                </a:cubicBezTo>
                <a:lnTo>
                  <a:pt x="11816" y="141792"/>
                </a:lnTo>
                <a:cubicBezTo>
                  <a:pt x="7651" y="141792"/>
                  <a:pt x="3811" y="139606"/>
                  <a:pt x="1654" y="136032"/>
                </a:cubicBezTo>
                <a:cubicBezTo>
                  <a:pt x="-502" y="132457"/>
                  <a:pt x="-561" y="128026"/>
                  <a:pt x="1418" y="124363"/>
                </a:cubicBezTo>
                <a:lnTo>
                  <a:pt x="65224" y="6203"/>
                </a:lnTo>
                <a:cubicBezTo>
                  <a:pt x="67292" y="2393"/>
                  <a:pt x="71280" y="0"/>
                  <a:pt x="75622" y="0"/>
                </a:cubicBezTo>
                <a:close/>
                <a:moveTo>
                  <a:pt x="75622" y="49627"/>
                </a:moveTo>
                <a:cubicBezTo>
                  <a:pt x="71694" y="49627"/>
                  <a:pt x="68533" y="52788"/>
                  <a:pt x="68533" y="56717"/>
                </a:cubicBezTo>
                <a:lnTo>
                  <a:pt x="68533" y="89802"/>
                </a:lnTo>
                <a:cubicBezTo>
                  <a:pt x="68533" y="93730"/>
                  <a:pt x="71694" y="96891"/>
                  <a:pt x="75622" y="96891"/>
                </a:cubicBezTo>
                <a:cubicBezTo>
                  <a:pt x="79551" y="96891"/>
                  <a:pt x="82712" y="93730"/>
                  <a:pt x="82712" y="89802"/>
                </a:cubicBezTo>
                <a:lnTo>
                  <a:pt x="82712" y="56717"/>
                </a:lnTo>
                <a:cubicBezTo>
                  <a:pt x="82712" y="52788"/>
                  <a:pt x="79551" y="49627"/>
                  <a:pt x="75622" y="49627"/>
                </a:cubicBezTo>
                <a:close/>
                <a:moveTo>
                  <a:pt x="83510" y="113433"/>
                </a:moveTo>
                <a:cubicBezTo>
                  <a:pt x="83689" y="110506"/>
                  <a:pt x="82229" y="107720"/>
                  <a:pt x="79719" y="106202"/>
                </a:cubicBezTo>
                <a:cubicBezTo>
                  <a:pt x="77210" y="104684"/>
                  <a:pt x="74065" y="104684"/>
                  <a:pt x="71555" y="106202"/>
                </a:cubicBezTo>
                <a:cubicBezTo>
                  <a:pt x="69045" y="107720"/>
                  <a:pt x="67585" y="110506"/>
                  <a:pt x="67765" y="113433"/>
                </a:cubicBezTo>
                <a:cubicBezTo>
                  <a:pt x="67585" y="116361"/>
                  <a:pt x="69045" y="119146"/>
                  <a:pt x="71555" y="120665"/>
                </a:cubicBezTo>
                <a:cubicBezTo>
                  <a:pt x="74065" y="122183"/>
                  <a:pt x="77210" y="122183"/>
                  <a:pt x="79719" y="120665"/>
                </a:cubicBezTo>
                <a:cubicBezTo>
                  <a:pt x="82229" y="119146"/>
                  <a:pt x="83689" y="116361"/>
                  <a:pt x="83510" y="113433"/>
                </a:cubicBezTo>
                <a:close/>
              </a:path>
            </a:pathLst>
          </a:custGeom>
          <a:solidFill>
            <a:srgbClr val="FF6467"/>
          </a:solidFill>
          <a:ln/>
        </p:spPr>
      </p:sp>
      <p:sp>
        <p:nvSpPr>
          <p:cNvPr id="82" name="Text 80"/>
          <p:cNvSpPr/>
          <p:nvPr/>
        </p:nvSpPr>
        <p:spPr>
          <a:xfrm>
            <a:off x="7609234" y="3529042"/>
            <a:ext cx="4209643" cy="235269"/>
          </a:xfrm>
          <a:prstGeom prst="rect">
            <a:avLst/>
          </a:prstGeom>
          <a:noFill/>
          <a:ln/>
        </p:spPr>
        <p:txBody>
          <a:bodyPr wrap="square" lIns="0" tIns="0" rIns="0" bIns="0" rtlCol="0" anchor="ctr"/>
          <a:lstStyle/>
          <a:p>
            <a:pPr>
              <a:lnSpc>
                <a:spcPct val="130000"/>
              </a:lnSpc>
            </a:pPr>
            <a:r>
              <a:rPr lang="en-US" sz="1191" b="1" dirty="0">
                <a:solidFill>
                  <a:srgbClr val="FF6467"/>
                </a:solidFill>
                <a:latin typeface="Hedvig Letters Sans" pitchFamily="34" charset="0"/>
                <a:ea typeface="Hedvig Letters Sans" pitchFamily="34" charset="-122"/>
                <a:cs typeface="Hedvig Letters Sans" pitchFamily="34" charset="-120"/>
              </a:rPr>
              <a:t>Your Top Priorities</a:t>
            </a:r>
            <a:endParaRPr lang="en-US" sz="1600" dirty="0"/>
          </a:p>
        </p:txBody>
      </p:sp>
      <p:sp>
        <p:nvSpPr>
          <p:cNvPr id="83" name="Shape 81"/>
          <p:cNvSpPr/>
          <p:nvPr/>
        </p:nvSpPr>
        <p:spPr>
          <a:xfrm>
            <a:off x="7424380" y="3831531"/>
            <a:ext cx="4318875" cy="504149"/>
          </a:xfrm>
          <a:custGeom>
            <a:avLst/>
            <a:gdLst/>
            <a:ahLst/>
            <a:cxnLst/>
            <a:rect l="l" t="t" r="r" b="b"/>
            <a:pathLst>
              <a:path w="4318875" h="504149">
                <a:moveTo>
                  <a:pt x="16805" y="0"/>
                </a:moveTo>
                <a:lnTo>
                  <a:pt x="4251657" y="0"/>
                </a:lnTo>
                <a:cubicBezTo>
                  <a:pt x="4288781" y="0"/>
                  <a:pt x="4318875" y="30095"/>
                  <a:pt x="4318875" y="67218"/>
                </a:cubicBezTo>
                <a:lnTo>
                  <a:pt x="4318875" y="436931"/>
                </a:lnTo>
                <a:cubicBezTo>
                  <a:pt x="4318875" y="474054"/>
                  <a:pt x="4288781" y="504149"/>
                  <a:pt x="4251657" y="504149"/>
                </a:cubicBezTo>
                <a:lnTo>
                  <a:pt x="16805" y="504149"/>
                </a:lnTo>
                <a:cubicBezTo>
                  <a:pt x="7524" y="504149"/>
                  <a:pt x="0" y="496625"/>
                  <a:pt x="0" y="487344"/>
                </a:cubicBezTo>
                <a:lnTo>
                  <a:pt x="0" y="16805"/>
                </a:lnTo>
                <a:cubicBezTo>
                  <a:pt x="0" y="7524"/>
                  <a:pt x="7524" y="0"/>
                  <a:pt x="16805" y="0"/>
                </a:cubicBezTo>
                <a:close/>
              </a:path>
            </a:pathLst>
          </a:custGeom>
          <a:solidFill>
            <a:srgbClr val="1A1D21">
              <a:alpha val="60000"/>
            </a:srgbClr>
          </a:solidFill>
          <a:ln/>
        </p:spPr>
      </p:sp>
      <p:sp>
        <p:nvSpPr>
          <p:cNvPr id="84" name="Shape 82"/>
          <p:cNvSpPr/>
          <p:nvPr/>
        </p:nvSpPr>
        <p:spPr>
          <a:xfrm>
            <a:off x="7424380" y="3831531"/>
            <a:ext cx="16805" cy="504149"/>
          </a:xfrm>
          <a:custGeom>
            <a:avLst/>
            <a:gdLst/>
            <a:ahLst/>
            <a:cxnLst/>
            <a:rect l="l" t="t" r="r" b="b"/>
            <a:pathLst>
              <a:path w="16805" h="504149">
                <a:moveTo>
                  <a:pt x="16805" y="0"/>
                </a:moveTo>
                <a:lnTo>
                  <a:pt x="16805" y="0"/>
                </a:lnTo>
                <a:lnTo>
                  <a:pt x="16805" y="504149"/>
                </a:lnTo>
                <a:lnTo>
                  <a:pt x="16805" y="504149"/>
                </a:lnTo>
                <a:cubicBezTo>
                  <a:pt x="7524" y="504149"/>
                  <a:pt x="0" y="496625"/>
                  <a:pt x="0" y="487344"/>
                </a:cubicBezTo>
                <a:lnTo>
                  <a:pt x="0" y="16805"/>
                </a:lnTo>
                <a:cubicBezTo>
                  <a:pt x="0" y="7524"/>
                  <a:pt x="7524" y="0"/>
                  <a:pt x="16805" y="0"/>
                </a:cubicBezTo>
                <a:close/>
              </a:path>
            </a:pathLst>
          </a:custGeom>
          <a:solidFill>
            <a:srgbClr val="FB2C36"/>
          </a:solidFill>
          <a:ln/>
        </p:spPr>
      </p:sp>
      <p:sp>
        <p:nvSpPr>
          <p:cNvPr id="85" name="Text 83"/>
          <p:cNvSpPr/>
          <p:nvPr/>
        </p:nvSpPr>
        <p:spPr>
          <a:xfrm>
            <a:off x="7500002" y="3898751"/>
            <a:ext cx="4243253" cy="201660"/>
          </a:xfrm>
          <a:prstGeom prst="rect">
            <a:avLst/>
          </a:prstGeom>
          <a:noFill/>
          <a:ln/>
        </p:spPr>
        <p:txBody>
          <a:bodyPr wrap="square" lIns="0" tIns="0" rIns="0" bIns="0" rtlCol="0" anchor="ctr"/>
          <a:lstStyle/>
          <a:p>
            <a:pPr>
              <a:lnSpc>
                <a:spcPct val="130000"/>
              </a:lnSpc>
            </a:pPr>
            <a:r>
              <a:rPr lang="en-US" sz="1059" b="1" dirty="0">
                <a:solidFill>
                  <a:srgbClr val="FF6467"/>
                </a:solidFill>
                <a:latin typeface="Quattrocento Sans" pitchFamily="34" charset="0"/>
                <a:ea typeface="Quattrocento Sans" pitchFamily="34" charset="-122"/>
                <a:cs typeface="Quattrocento Sans" pitchFamily="34" charset="-120"/>
              </a:rPr>
              <a:t>1. Job Loss Preparedness</a:t>
            </a:r>
            <a:endParaRPr lang="en-US" sz="1600" dirty="0"/>
          </a:p>
        </p:txBody>
      </p:sp>
      <p:sp>
        <p:nvSpPr>
          <p:cNvPr id="86" name="Text 84"/>
          <p:cNvSpPr/>
          <p:nvPr/>
        </p:nvSpPr>
        <p:spPr>
          <a:xfrm>
            <a:off x="7500002" y="4100411"/>
            <a:ext cx="4234850" cy="168050"/>
          </a:xfrm>
          <a:prstGeom prst="rect">
            <a:avLst/>
          </a:prstGeom>
          <a:noFill/>
          <a:ln/>
        </p:spPr>
        <p:txBody>
          <a:bodyPr wrap="square" lIns="0" tIns="0" rIns="0" bIns="0" rtlCol="0" anchor="ctr"/>
          <a:lstStyle/>
          <a:p>
            <a:pPr>
              <a:lnSpc>
                <a:spcPct val="120000"/>
              </a:lnSpc>
            </a:pPr>
            <a:r>
              <a:rPr lang="en-US" sz="926" dirty="0">
                <a:solidFill>
                  <a:srgbClr val="E8E4DC">
                    <a:alpha val="70000"/>
                  </a:srgbClr>
                </a:solidFill>
                <a:latin typeface="Quattrocento Sans" pitchFamily="34" charset="0"/>
                <a:ea typeface="Quattrocento Sans" pitchFamily="34" charset="-122"/>
                <a:cs typeface="Quattrocento Sans" pitchFamily="34" charset="-120"/>
              </a:rPr>
              <a:t>Score: 35 | Build emergency fund, update resume, activate network</a:t>
            </a:r>
            <a:endParaRPr lang="en-US" sz="1600" dirty="0"/>
          </a:p>
        </p:txBody>
      </p:sp>
      <p:sp>
        <p:nvSpPr>
          <p:cNvPr id="87" name="Shape 85"/>
          <p:cNvSpPr/>
          <p:nvPr/>
        </p:nvSpPr>
        <p:spPr>
          <a:xfrm>
            <a:off x="7424380" y="4386095"/>
            <a:ext cx="4318875" cy="504149"/>
          </a:xfrm>
          <a:custGeom>
            <a:avLst/>
            <a:gdLst/>
            <a:ahLst/>
            <a:cxnLst/>
            <a:rect l="l" t="t" r="r" b="b"/>
            <a:pathLst>
              <a:path w="4318875" h="504149">
                <a:moveTo>
                  <a:pt x="16805" y="0"/>
                </a:moveTo>
                <a:lnTo>
                  <a:pt x="4251657" y="0"/>
                </a:lnTo>
                <a:cubicBezTo>
                  <a:pt x="4288781" y="0"/>
                  <a:pt x="4318875" y="30095"/>
                  <a:pt x="4318875" y="67218"/>
                </a:cubicBezTo>
                <a:lnTo>
                  <a:pt x="4318875" y="436931"/>
                </a:lnTo>
                <a:cubicBezTo>
                  <a:pt x="4318875" y="474054"/>
                  <a:pt x="4288781" y="504149"/>
                  <a:pt x="4251657" y="504149"/>
                </a:cubicBezTo>
                <a:lnTo>
                  <a:pt x="16805" y="504149"/>
                </a:lnTo>
                <a:cubicBezTo>
                  <a:pt x="7524" y="504149"/>
                  <a:pt x="0" y="496625"/>
                  <a:pt x="0" y="487344"/>
                </a:cubicBezTo>
                <a:lnTo>
                  <a:pt x="0" y="16805"/>
                </a:lnTo>
                <a:cubicBezTo>
                  <a:pt x="0" y="7524"/>
                  <a:pt x="7524" y="0"/>
                  <a:pt x="16805" y="0"/>
                </a:cubicBezTo>
                <a:close/>
              </a:path>
            </a:pathLst>
          </a:custGeom>
          <a:solidFill>
            <a:srgbClr val="1A1D21">
              <a:alpha val="60000"/>
            </a:srgbClr>
          </a:solidFill>
          <a:ln/>
        </p:spPr>
      </p:sp>
      <p:sp>
        <p:nvSpPr>
          <p:cNvPr id="88" name="Shape 86"/>
          <p:cNvSpPr/>
          <p:nvPr/>
        </p:nvSpPr>
        <p:spPr>
          <a:xfrm>
            <a:off x="7424380" y="4386095"/>
            <a:ext cx="16805" cy="504149"/>
          </a:xfrm>
          <a:custGeom>
            <a:avLst/>
            <a:gdLst/>
            <a:ahLst/>
            <a:cxnLst/>
            <a:rect l="l" t="t" r="r" b="b"/>
            <a:pathLst>
              <a:path w="16805" h="504149">
                <a:moveTo>
                  <a:pt x="16805" y="0"/>
                </a:moveTo>
                <a:lnTo>
                  <a:pt x="16805" y="0"/>
                </a:lnTo>
                <a:lnTo>
                  <a:pt x="16805" y="504149"/>
                </a:lnTo>
                <a:lnTo>
                  <a:pt x="16805" y="504149"/>
                </a:lnTo>
                <a:cubicBezTo>
                  <a:pt x="7524" y="504149"/>
                  <a:pt x="0" y="496625"/>
                  <a:pt x="0" y="487344"/>
                </a:cubicBezTo>
                <a:lnTo>
                  <a:pt x="0" y="16805"/>
                </a:lnTo>
                <a:cubicBezTo>
                  <a:pt x="0" y="7524"/>
                  <a:pt x="7524" y="0"/>
                  <a:pt x="16805" y="0"/>
                </a:cubicBezTo>
                <a:close/>
              </a:path>
            </a:pathLst>
          </a:custGeom>
          <a:solidFill>
            <a:srgbClr val="FF6900"/>
          </a:solidFill>
          <a:ln/>
        </p:spPr>
      </p:sp>
      <p:sp>
        <p:nvSpPr>
          <p:cNvPr id="89" name="Text 87"/>
          <p:cNvSpPr/>
          <p:nvPr/>
        </p:nvSpPr>
        <p:spPr>
          <a:xfrm>
            <a:off x="7500002" y="4453315"/>
            <a:ext cx="4243253" cy="201660"/>
          </a:xfrm>
          <a:prstGeom prst="rect">
            <a:avLst/>
          </a:prstGeom>
          <a:noFill/>
          <a:ln/>
        </p:spPr>
        <p:txBody>
          <a:bodyPr wrap="square" lIns="0" tIns="0" rIns="0" bIns="0" rtlCol="0" anchor="ctr"/>
          <a:lstStyle/>
          <a:p>
            <a:pPr>
              <a:lnSpc>
                <a:spcPct val="130000"/>
              </a:lnSpc>
            </a:pPr>
            <a:r>
              <a:rPr lang="en-US" sz="1059" b="1" dirty="0">
                <a:solidFill>
                  <a:srgbClr val="FF8904"/>
                </a:solidFill>
                <a:latin typeface="Quattrocento Sans" pitchFamily="34" charset="0"/>
                <a:ea typeface="Quattrocento Sans" pitchFamily="34" charset="-122"/>
                <a:cs typeface="Quattrocento Sans" pitchFamily="34" charset="-120"/>
              </a:rPr>
              <a:t>2. Industry Disruption</a:t>
            </a:r>
            <a:endParaRPr lang="en-US" sz="1600" dirty="0"/>
          </a:p>
        </p:txBody>
      </p:sp>
      <p:sp>
        <p:nvSpPr>
          <p:cNvPr id="90" name="Text 88"/>
          <p:cNvSpPr/>
          <p:nvPr/>
        </p:nvSpPr>
        <p:spPr>
          <a:xfrm>
            <a:off x="7500002" y="4654975"/>
            <a:ext cx="4234850" cy="168050"/>
          </a:xfrm>
          <a:prstGeom prst="rect">
            <a:avLst/>
          </a:prstGeom>
          <a:noFill/>
          <a:ln/>
        </p:spPr>
        <p:txBody>
          <a:bodyPr wrap="square" lIns="0" tIns="0" rIns="0" bIns="0" rtlCol="0" anchor="ctr"/>
          <a:lstStyle/>
          <a:p>
            <a:pPr>
              <a:lnSpc>
                <a:spcPct val="120000"/>
              </a:lnSpc>
            </a:pPr>
            <a:r>
              <a:rPr lang="en-US" sz="926" dirty="0">
                <a:solidFill>
                  <a:srgbClr val="E8E4DC">
                    <a:alpha val="70000"/>
                  </a:srgbClr>
                </a:solidFill>
                <a:latin typeface="Quattrocento Sans" pitchFamily="34" charset="0"/>
                <a:ea typeface="Quattrocento Sans" pitchFamily="34" charset="-122"/>
                <a:cs typeface="Quattrocento Sans" pitchFamily="34" charset="-120"/>
              </a:rPr>
              <a:t>Score: 36 | Learn AI-augmented skills, diversify expertise</a:t>
            </a:r>
            <a:endParaRPr lang="en-US" sz="1600" dirty="0"/>
          </a:p>
        </p:txBody>
      </p:sp>
      <p:sp>
        <p:nvSpPr>
          <p:cNvPr id="91" name="Shape 89"/>
          <p:cNvSpPr/>
          <p:nvPr/>
        </p:nvSpPr>
        <p:spPr>
          <a:xfrm>
            <a:off x="7310946" y="5070897"/>
            <a:ext cx="4537340" cy="596576"/>
          </a:xfrm>
          <a:custGeom>
            <a:avLst/>
            <a:gdLst/>
            <a:ahLst/>
            <a:cxnLst/>
            <a:rect l="l" t="t" r="r" b="b"/>
            <a:pathLst>
              <a:path w="4537340" h="596576">
                <a:moveTo>
                  <a:pt x="67222" y="0"/>
                </a:moveTo>
                <a:lnTo>
                  <a:pt x="4470118" y="0"/>
                </a:lnTo>
                <a:cubicBezTo>
                  <a:pt x="4507243" y="0"/>
                  <a:pt x="4537340" y="30096"/>
                  <a:pt x="4537340" y="67222"/>
                </a:cubicBezTo>
                <a:lnTo>
                  <a:pt x="4537340" y="529354"/>
                </a:lnTo>
                <a:cubicBezTo>
                  <a:pt x="4537340" y="566480"/>
                  <a:pt x="4507243" y="596576"/>
                  <a:pt x="4470118" y="596576"/>
                </a:cubicBezTo>
                <a:lnTo>
                  <a:pt x="67222" y="596576"/>
                </a:lnTo>
                <a:cubicBezTo>
                  <a:pt x="30096" y="596576"/>
                  <a:pt x="0" y="566480"/>
                  <a:pt x="0" y="529354"/>
                </a:cubicBezTo>
                <a:lnTo>
                  <a:pt x="0" y="67222"/>
                </a:lnTo>
                <a:cubicBezTo>
                  <a:pt x="0" y="30096"/>
                  <a:pt x="30096" y="0"/>
                  <a:pt x="67222" y="0"/>
                </a:cubicBezTo>
                <a:close/>
              </a:path>
            </a:pathLst>
          </a:custGeom>
          <a:solidFill>
            <a:srgbClr val="3D5A73">
              <a:alpha val="20000"/>
            </a:srgbClr>
          </a:solidFill>
          <a:ln w="12700">
            <a:solidFill>
              <a:srgbClr val="3D5A73">
                <a:alpha val="40000"/>
              </a:srgbClr>
            </a:solidFill>
            <a:prstDash val="solid"/>
          </a:ln>
        </p:spPr>
      </p:sp>
      <p:sp>
        <p:nvSpPr>
          <p:cNvPr id="92" name="Shape 90"/>
          <p:cNvSpPr/>
          <p:nvPr/>
        </p:nvSpPr>
        <p:spPr>
          <a:xfrm>
            <a:off x="7447487" y="5209538"/>
            <a:ext cx="88226" cy="117635"/>
          </a:xfrm>
          <a:custGeom>
            <a:avLst/>
            <a:gdLst/>
            <a:ahLst/>
            <a:cxnLst/>
            <a:rect l="l" t="t" r="r" b="b"/>
            <a:pathLst>
              <a:path w="88226" h="117635">
                <a:moveTo>
                  <a:pt x="67295" y="88226"/>
                </a:moveTo>
                <a:cubicBezTo>
                  <a:pt x="68973" y="83103"/>
                  <a:pt x="72327" y="78461"/>
                  <a:pt x="76118" y="74464"/>
                </a:cubicBezTo>
                <a:cubicBezTo>
                  <a:pt x="83631" y="66560"/>
                  <a:pt x="88226" y="55876"/>
                  <a:pt x="88226" y="44113"/>
                </a:cubicBezTo>
                <a:cubicBezTo>
                  <a:pt x="88226" y="19759"/>
                  <a:pt x="68467" y="0"/>
                  <a:pt x="44113" y="0"/>
                </a:cubicBezTo>
                <a:cubicBezTo>
                  <a:pt x="19759" y="0"/>
                  <a:pt x="0" y="19759"/>
                  <a:pt x="0" y="44113"/>
                </a:cubicBezTo>
                <a:cubicBezTo>
                  <a:pt x="0" y="55876"/>
                  <a:pt x="4595" y="66560"/>
                  <a:pt x="12108" y="74464"/>
                </a:cubicBezTo>
                <a:cubicBezTo>
                  <a:pt x="15899" y="78461"/>
                  <a:pt x="19276" y="83103"/>
                  <a:pt x="20931" y="88226"/>
                </a:cubicBezTo>
                <a:lnTo>
                  <a:pt x="67272" y="88226"/>
                </a:lnTo>
                <a:close/>
                <a:moveTo>
                  <a:pt x="66170" y="99254"/>
                </a:moveTo>
                <a:lnTo>
                  <a:pt x="22057" y="99254"/>
                </a:lnTo>
                <a:lnTo>
                  <a:pt x="22057" y="102930"/>
                </a:lnTo>
                <a:cubicBezTo>
                  <a:pt x="22057" y="113086"/>
                  <a:pt x="30282" y="121311"/>
                  <a:pt x="40437" y="121311"/>
                </a:cubicBezTo>
                <a:lnTo>
                  <a:pt x="47789" y="121311"/>
                </a:lnTo>
                <a:cubicBezTo>
                  <a:pt x="57944" y="121311"/>
                  <a:pt x="66170" y="113086"/>
                  <a:pt x="66170" y="102930"/>
                </a:cubicBezTo>
                <a:lnTo>
                  <a:pt x="66170" y="99254"/>
                </a:lnTo>
                <a:close/>
                <a:moveTo>
                  <a:pt x="42275" y="25733"/>
                </a:moveTo>
                <a:cubicBezTo>
                  <a:pt x="33131" y="25733"/>
                  <a:pt x="25733" y="33131"/>
                  <a:pt x="25733" y="42275"/>
                </a:cubicBezTo>
                <a:cubicBezTo>
                  <a:pt x="25733" y="45331"/>
                  <a:pt x="23274" y="47789"/>
                  <a:pt x="20218" y="47789"/>
                </a:cubicBezTo>
                <a:cubicBezTo>
                  <a:pt x="17163" y="47789"/>
                  <a:pt x="14704" y="45331"/>
                  <a:pt x="14704" y="42275"/>
                </a:cubicBezTo>
                <a:cubicBezTo>
                  <a:pt x="14704" y="27042"/>
                  <a:pt x="27042" y="14704"/>
                  <a:pt x="42275" y="14704"/>
                </a:cubicBezTo>
                <a:cubicBezTo>
                  <a:pt x="45331" y="14704"/>
                  <a:pt x="47789" y="17163"/>
                  <a:pt x="47789" y="20218"/>
                </a:cubicBezTo>
                <a:cubicBezTo>
                  <a:pt x="47789" y="23274"/>
                  <a:pt x="45331" y="25733"/>
                  <a:pt x="42275" y="25733"/>
                </a:cubicBezTo>
                <a:close/>
              </a:path>
            </a:pathLst>
          </a:custGeom>
          <a:solidFill>
            <a:srgbClr val="C9A86A"/>
          </a:solidFill>
          <a:ln/>
        </p:spPr>
      </p:sp>
      <p:sp>
        <p:nvSpPr>
          <p:cNvPr id="93" name="Text 91"/>
          <p:cNvSpPr/>
          <p:nvPr/>
        </p:nvSpPr>
        <p:spPr>
          <a:xfrm>
            <a:off x="7611695" y="5175928"/>
            <a:ext cx="4190377" cy="386514"/>
          </a:xfrm>
          <a:prstGeom prst="rect">
            <a:avLst/>
          </a:prstGeom>
          <a:noFill/>
          <a:ln/>
        </p:spPr>
        <p:txBody>
          <a:bodyPr wrap="square" lIns="0" tIns="0" rIns="0" bIns="0" rtlCol="0" anchor="ctr"/>
          <a:lstStyle/>
          <a:p>
            <a:pPr>
              <a:lnSpc>
                <a:spcPct val="140000"/>
              </a:lnSpc>
            </a:pPr>
            <a:r>
              <a:rPr lang="en-US" sz="926" b="1" dirty="0">
                <a:solidFill>
                  <a:srgbClr val="C9A86A"/>
                </a:solidFill>
                <a:latin typeface="Quattrocento Sans" pitchFamily="34" charset="0"/>
                <a:ea typeface="Quattrocento Sans" pitchFamily="34" charset="-122"/>
                <a:cs typeface="Quattrocento Sans" pitchFamily="34" charset="-120"/>
              </a:rPr>
              <a:t>Insight:</a:t>
            </a:r>
            <a:pPr>
              <a:lnSpc>
                <a:spcPct val="140000"/>
              </a:lnSpc>
            </a:pPr>
            <a:r>
              <a:rPr lang="en-US" sz="926" dirty="0">
                <a:solidFill>
                  <a:srgbClr val="E8E4DC">
                    <a:alpha val="80000"/>
                  </a:srgbClr>
                </a:solidFill>
                <a:latin typeface="Quattrocento Sans" pitchFamily="34" charset="0"/>
                <a:ea typeface="Quattrocento Sans" pitchFamily="34" charset="-122"/>
                <a:cs typeface="Quattrocento Sans" pitchFamily="34" charset="-120"/>
              </a:rPr>
              <a:t> Bukan scenario dengan impact tertinggi yang paling urgent — tapi scenario dengan </a:t>
            </a:r>
            <a:pPr>
              <a:lnSpc>
                <a:spcPct val="140000"/>
              </a:lnSpc>
            </a:pPr>
            <a:r>
              <a:rPr lang="en-US" sz="926"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gap terbesar antara probability dan preparedness </a:t>
            </a:r>
            <a:pPr>
              <a:lnSpc>
                <a:spcPct val="140000"/>
              </a:lnSpc>
            </a:pPr>
            <a:r>
              <a:rPr lang="en-US" sz="926" dirty="0">
                <a:solidFill>
                  <a:srgbClr val="E8E4DC">
                    <a:alpha val="80000"/>
                  </a:srgbClr>
                </a:solidFill>
                <a:latin typeface="Quattrocento Sans" pitchFamily="34" charset="0"/>
                <a:ea typeface="Quattrocento Sans" pitchFamily="34" charset="-122"/>
                <a:cs typeface="Quattrocento Sans" pitchFamily="34" charset="-120"/>
              </a:rPr>
              <a:t>.</a:t>
            </a:r>
            <a:endParaRPr lang="en-US" sz="1600" dirty="0"/>
          </a:p>
        </p:txBody>
      </p:sp>
    </p:spTree>
  </p:cSld>
  <p:clrMapOvr>
    <a:masterClrMapping/>
  </p:clrMapOvr>
  <p:transition>
    <p:fade/>
    <p:spd val="med"/>
  </p:transition>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71142" y="640219"/>
            <a:ext cx="501041" cy="519598"/>
          </a:xfrm>
          <a:custGeom>
            <a:avLst/>
            <a:gdLst/>
            <a:ahLst/>
            <a:cxnLst/>
            <a:rect l="l" t="t" r="r" b="b"/>
            <a:pathLst>
              <a:path w="501041" h="519598">
                <a:moveTo>
                  <a:pt x="250521" y="0"/>
                </a:moveTo>
                <a:lnTo>
                  <a:pt x="250521" y="0"/>
                </a:lnTo>
                <a:cubicBezTo>
                  <a:pt x="388787" y="0"/>
                  <a:pt x="501041" y="112254"/>
                  <a:pt x="501041" y="250521"/>
                </a:cubicBezTo>
                <a:lnTo>
                  <a:pt x="501041" y="269078"/>
                </a:lnTo>
                <a:cubicBezTo>
                  <a:pt x="501041" y="407344"/>
                  <a:pt x="388787" y="519598"/>
                  <a:pt x="250521" y="519598"/>
                </a:cubicBezTo>
                <a:lnTo>
                  <a:pt x="250521" y="519598"/>
                </a:lnTo>
                <a:cubicBezTo>
                  <a:pt x="112254" y="519598"/>
                  <a:pt x="0" y="407344"/>
                  <a:pt x="0" y="269078"/>
                </a:cubicBezTo>
                <a:lnTo>
                  <a:pt x="0" y="250521"/>
                </a:lnTo>
                <a:cubicBezTo>
                  <a:pt x="0" y="112254"/>
                  <a:pt x="112254" y="0"/>
                  <a:pt x="250521" y="0"/>
                </a:cubicBezTo>
                <a:close/>
              </a:path>
            </a:pathLst>
          </a:custGeom>
          <a:solidFill>
            <a:srgbClr val="C9A86A">
              <a:alpha val="20000"/>
            </a:srgbClr>
          </a:solidFill>
          <a:ln/>
        </p:spPr>
      </p:sp>
      <p:sp>
        <p:nvSpPr>
          <p:cNvPr id="3" name="Text 1"/>
          <p:cNvSpPr/>
          <p:nvPr/>
        </p:nvSpPr>
        <p:spPr>
          <a:xfrm>
            <a:off x="517931" y="751562"/>
            <a:ext cx="324749" cy="296913"/>
          </a:xfrm>
          <a:prstGeom prst="rect">
            <a:avLst/>
          </a:prstGeom>
          <a:noFill/>
          <a:ln/>
        </p:spPr>
        <p:txBody>
          <a:bodyPr wrap="square" lIns="0" tIns="0" rIns="0" bIns="0" rtlCol="0" anchor="ctr"/>
          <a:lstStyle/>
          <a:p>
            <a:pPr>
              <a:lnSpc>
                <a:spcPct val="110000"/>
              </a:lnSpc>
            </a:pPr>
            <a:r>
              <a:rPr lang="en-US" sz="1753" b="1" dirty="0">
                <a:solidFill>
                  <a:srgbClr val="C9A86A"/>
                </a:solidFill>
                <a:latin typeface="Hedvig Letters Sans" pitchFamily="34" charset="0"/>
                <a:ea typeface="Hedvig Letters Sans" pitchFamily="34" charset="-122"/>
                <a:cs typeface="Hedvig Letters Sans" pitchFamily="34" charset="-120"/>
              </a:rPr>
              <a:t>13</a:t>
            </a:r>
            <a:endParaRPr lang="en-US" sz="1600" dirty="0"/>
          </a:p>
        </p:txBody>
      </p:sp>
      <p:sp>
        <p:nvSpPr>
          <p:cNvPr id="4" name="Text 2"/>
          <p:cNvSpPr/>
          <p:nvPr/>
        </p:nvSpPr>
        <p:spPr>
          <a:xfrm>
            <a:off x="1022379" y="371142"/>
            <a:ext cx="10874447" cy="222685"/>
          </a:xfrm>
          <a:prstGeom prst="rect">
            <a:avLst/>
          </a:prstGeom>
          <a:noFill/>
          <a:ln/>
        </p:spPr>
        <p:txBody>
          <a:bodyPr wrap="square" lIns="0" tIns="0" rIns="0" bIns="0" rtlCol="0" anchor="ctr"/>
          <a:lstStyle/>
          <a:p>
            <a:pPr>
              <a:lnSpc>
                <a:spcPct val="130000"/>
              </a:lnSpc>
            </a:pPr>
            <a:r>
              <a:rPr lang="en-US" sz="1169" b="1" spc="58" kern="0" dirty="0">
                <a:solidFill>
                  <a:srgbClr val="C9A86A"/>
                </a:solidFill>
                <a:latin typeface="Liter" pitchFamily="34" charset="0"/>
                <a:ea typeface="Liter" pitchFamily="34" charset="-122"/>
                <a:cs typeface="Liter" pitchFamily="34" charset="-120"/>
              </a:rPr>
              <a:t>ACTION PLAN</a:t>
            </a:r>
            <a:endParaRPr lang="en-US" sz="1600" dirty="0"/>
          </a:p>
        </p:txBody>
      </p:sp>
      <p:sp>
        <p:nvSpPr>
          <p:cNvPr id="5" name="Text 3"/>
          <p:cNvSpPr/>
          <p:nvPr/>
        </p:nvSpPr>
        <p:spPr>
          <a:xfrm>
            <a:off x="1022379" y="593826"/>
            <a:ext cx="10967233" cy="835068"/>
          </a:xfrm>
          <a:prstGeom prst="rect">
            <a:avLst/>
          </a:prstGeom>
          <a:noFill/>
          <a:ln/>
        </p:spPr>
        <p:txBody>
          <a:bodyPr wrap="square" lIns="0" tIns="0" rIns="0" bIns="0" rtlCol="0" anchor="ctr"/>
          <a:lstStyle/>
          <a:p>
            <a:pPr>
              <a:lnSpc>
                <a:spcPct val="100000"/>
              </a:lnSpc>
            </a:pPr>
            <a:r>
              <a:rPr lang="en-US" sz="2630" b="1" dirty="0">
                <a:solidFill>
                  <a:srgbClr val="E8E4DC"/>
                </a:solidFill>
                <a:latin typeface="Hedvig Letters Sans" pitchFamily="34" charset="0"/>
                <a:ea typeface="Hedvig Letters Sans" pitchFamily="34" charset="-122"/>
                <a:cs typeface="Hedvig Letters Sans" pitchFamily="34" charset="-120"/>
              </a:rPr>
              <a:t>You Can't Prepare for Everything. </a:t>
            </a:r>
            <a:pPr>
              <a:lnSpc>
                <a:spcPct val="100000"/>
              </a:lnSpc>
            </a:pPr>
            <a:r>
              <a:rPr lang="en-US" sz="2630" b="1" dirty="0">
                <a:solidFill>
                  <a:srgbClr val="C9A86A"/>
                </a:solidFill>
                <a:latin typeface="Hedvig Letters Sans" pitchFamily="34" charset="0"/>
                <a:ea typeface="Hedvig Letters Sans" pitchFamily="34" charset="-122"/>
                <a:cs typeface="Hedvig Letters Sans" pitchFamily="34" charset="-120"/>
              </a:rPr>
              <a:t>But You Can Prepare for the Most Likely.</a:t>
            </a:r>
            <a:endParaRPr lang="en-US" sz="1600" dirty="0"/>
          </a:p>
        </p:txBody>
      </p:sp>
      <p:sp>
        <p:nvSpPr>
          <p:cNvPr id="6" name="Text 4"/>
          <p:cNvSpPr/>
          <p:nvPr/>
        </p:nvSpPr>
        <p:spPr>
          <a:xfrm>
            <a:off x="371142" y="1503123"/>
            <a:ext cx="8397078" cy="259799"/>
          </a:xfrm>
          <a:prstGeom prst="rect">
            <a:avLst/>
          </a:prstGeom>
          <a:noFill/>
          <a:ln/>
        </p:spPr>
        <p:txBody>
          <a:bodyPr wrap="square" lIns="0" tIns="0" rIns="0" bIns="0" rtlCol="0" anchor="ctr"/>
          <a:lstStyle/>
          <a:p>
            <a:pPr>
              <a:lnSpc>
                <a:spcPct val="130000"/>
              </a:lnSpc>
            </a:pPr>
            <a:r>
              <a:rPr lang="en-US" sz="1315" dirty="0">
                <a:solidFill>
                  <a:srgbClr val="E8E4DC">
                    <a:alpha val="70000"/>
                  </a:srgbClr>
                </a:solidFill>
                <a:latin typeface="Quattrocento Sans" pitchFamily="34" charset="0"/>
                <a:ea typeface="Quattrocento Sans" pitchFamily="34" charset="-122"/>
                <a:cs typeface="Quattrocento Sans" pitchFamily="34" charset="-120"/>
              </a:rPr>
              <a:t>Action plan konkret untuk meningkatkan preparedness dalam 90 hari — dari audit sampai dokumentasi playbook.</a:t>
            </a:r>
            <a:endParaRPr lang="en-US" sz="1600" dirty="0"/>
          </a:p>
        </p:txBody>
      </p:sp>
      <p:sp>
        <p:nvSpPr>
          <p:cNvPr id="7" name="Shape 5"/>
          <p:cNvSpPr/>
          <p:nvPr/>
        </p:nvSpPr>
        <p:spPr>
          <a:xfrm>
            <a:off x="380420" y="1883543"/>
            <a:ext cx="3720694" cy="3906265"/>
          </a:xfrm>
          <a:custGeom>
            <a:avLst/>
            <a:gdLst/>
            <a:ahLst/>
            <a:cxnLst/>
            <a:rect l="l" t="t" r="r" b="b"/>
            <a:pathLst>
              <a:path w="3720694" h="3906265">
                <a:moveTo>
                  <a:pt x="111360" y="0"/>
                </a:moveTo>
                <a:lnTo>
                  <a:pt x="3609334" y="0"/>
                </a:lnTo>
                <a:cubicBezTo>
                  <a:pt x="3670836" y="0"/>
                  <a:pt x="3720694" y="49858"/>
                  <a:pt x="3720694" y="111360"/>
                </a:cubicBezTo>
                <a:lnTo>
                  <a:pt x="3720694" y="3794904"/>
                </a:lnTo>
                <a:cubicBezTo>
                  <a:pt x="3720694" y="3856407"/>
                  <a:pt x="3670836" y="3906265"/>
                  <a:pt x="3609334" y="3906265"/>
                </a:cubicBezTo>
                <a:lnTo>
                  <a:pt x="111360" y="3906265"/>
                </a:lnTo>
                <a:cubicBezTo>
                  <a:pt x="49858" y="3906265"/>
                  <a:pt x="0" y="3856407"/>
                  <a:pt x="0" y="3794904"/>
                </a:cubicBezTo>
                <a:lnTo>
                  <a:pt x="0" y="111360"/>
                </a:lnTo>
                <a:cubicBezTo>
                  <a:pt x="0" y="49899"/>
                  <a:pt x="49899" y="0"/>
                  <a:pt x="111360" y="0"/>
                </a:cubicBezTo>
                <a:close/>
              </a:path>
            </a:pathLst>
          </a:custGeom>
          <a:gradFill rotWithShape="1" flip="none">
            <a:gsLst>
              <a:gs pos="0">
                <a:srgbClr val="C9A86A">
                  <a:alpha val="30000"/>
                </a:srgbClr>
              </a:gs>
              <a:gs pos="100000">
                <a:srgbClr val="C9A86A">
                  <a:alpha val="10000"/>
                </a:srgbClr>
              </a:gs>
            </a:gsLst>
            <a:lin ang="5400000" scaled="1"/>
          </a:gradFill>
          <a:ln w="25400">
            <a:solidFill>
              <a:srgbClr val="C9A86A"/>
            </a:solidFill>
            <a:prstDash val="solid"/>
          </a:ln>
        </p:spPr>
      </p:sp>
      <p:sp>
        <p:nvSpPr>
          <p:cNvPr id="8" name="Shape 6"/>
          <p:cNvSpPr/>
          <p:nvPr/>
        </p:nvSpPr>
        <p:spPr>
          <a:xfrm>
            <a:off x="501041" y="2004164"/>
            <a:ext cx="519598" cy="519598"/>
          </a:xfrm>
          <a:custGeom>
            <a:avLst/>
            <a:gdLst/>
            <a:ahLst/>
            <a:cxnLst/>
            <a:rect l="l" t="t" r="r" b="b"/>
            <a:pathLst>
              <a:path w="519598" h="519598">
                <a:moveTo>
                  <a:pt x="259799" y="0"/>
                </a:moveTo>
                <a:lnTo>
                  <a:pt x="259799" y="0"/>
                </a:lnTo>
                <a:cubicBezTo>
                  <a:pt x="403186" y="0"/>
                  <a:pt x="519598" y="116412"/>
                  <a:pt x="519598" y="259799"/>
                </a:cubicBezTo>
                <a:lnTo>
                  <a:pt x="519598" y="259799"/>
                </a:lnTo>
                <a:cubicBezTo>
                  <a:pt x="519598" y="403186"/>
                  <a:pt x="403186" y="519598"/>
                  <a:pt x="259799" y="519598"/>
                </a:cubicBezTo>
                <a:lnTo>
                  <a:pt x="259799" y="519598"/>
                </a:lnTo>
                <a:cubicBezTo>
                  <a:pt x="116412" y="519598"/>
                  <a:pt x="0" y="403186"/>
                  <a:pt x="0" y="259799"/>
                </a:cubicBezTo>
                <a:lnTo>
                  <a:pt x="0" y="259799"/>
                </a:lnTo>
                <a:cubicBezTo>
                  <a:pt x="0" y="116412"/>
                  <a:pt x="116412" y="0"/>
                  <a:pt x="259799" y="0"/>
                </a:cubicBezTo>
                <a:close/>
              </a:path>
            </a:pathLst>
          </a:custGeom>
          <a:solidFill>
            <a:srgbClr val="C9A86A"/>
          </a:solidFill>
          <a:ln/>
        </p:spPr>
      </p:sp>
      <p:sp>
        <p:nvSpPr>
          <p:cNvPr id="9" name="Text 7"/>
          <p:cNvSpPr/>
          <p:nvPr/>
        </p:nvSpPr>
        <p:spPr>
          <a:xfrm>
            <a:off x="621735" y="2115507"/>
            <a:ext cx="389699" cy="296913"/>
          </a:xfrm>
          <a:prstGeom prst="rect">
            <a:avLst/>
          </a:prstGeom>
          <a:noFill/>
          <a:ln/>
        </p:spPr>
        <p:txBody>
          <a:bodyPr wrap="square" lIns="0" tIns="0" rIns="0" bIns="0" rtlCol="0" anchor="ctr"/>
          <a:lstStyle/>
          <a:p>
            <a:pPr>
              <a:lnSpc>
                <a:spcPct val="110000"/>
              </a:lnSpc>
            </a:pPr>
            <a:r>
              <a:rPr lang="en-US" sz="1753" b="1" dirty="0">
                <a:solidFill>
                  <a:srgbClr val="1A1D21"/>
                </a:solidFill>
                <a:latin typeface="Hedvig Letters Sans" pitchFamily="34" charset="0"/>
                <a:ea typeface="Hedvig Letters Sans" pitchFamily="34" charset="-122"/>
                <a:cs typeface="Hedvig Letters Sans" pitchFamily="34" charset="-120"/>
              </a:rPr>
              <a:t>M1</a:t>
            </a:r>
            <a:endParaRPr lang="en-US" sz="1600" dirty="0"/>
          </a:p>
        </p:txBody>
      </p:sp>
      <p:sp>
        <p:nvSpPr>
          <p:cNvPr id="10" name="Text 8"/>
          <p:cNvSpPr/>
          <p:nvPr/>
        </p:nvSpPr>
        <p:spPr>
          <a:xfrm>
            <a:off x="1131982" y="2022721"/>
            <a:ext cx="1948493" cy="296913"/>
          </a:xfrm>
          <a:prstGeom prst="rect">
            <a:avLst/>
          </a:prstGeom>
          <a:noFill/>
          <a:ln/>
        </p:spPr>
        <p:txBody>
          <a:bodyPr wrap="square" lIns="0" tIns="0" rIns="0" bIns="0" rtlCol="0" anchor="ctr"/>
          <a:lstStyle/>
          <a:p>
            <a:pPr>
              <a:lnSpc>
                <a:spcPct val="110000"/>
              </a:lnSpc>
            </a:pPr>
            <a:r>
              <a:rPr lang="en-US" sz="1753" b="1" dirty="0">
                <a:solidFill>
                  <a:srgbClr val="E8E4DC"/>
                </a:solidFill>
                <a:latin typeface="Hedvig Letters Sans" pitchFamily="34" charset="0"/>
                <a:ea typeface="Hedvig Letters Sans" pitchFamily="34" charset="-122"/>
                <a:cs typeface="Hedvig Letters Sans" pitchFamily="34" charset="-120"/>
              </a:rPr>
              <a:t>AUDIT &amp; IDENTIFY</a:t>
            </a:r>
            <a:endParaRPr lang="en-US" sz="1600" dirty="0"/>
          </a:p>
        </p:txBody>
      </p:sp>
      <p:sp>
        <p:nvSpPr>
          <p:cNvPr id="11" name="Text 9"/>
          <p:cNvSpPr/>
          <p:nvPr/>
        </p:nvSpPr>
        <p:spPr>
          <a:xfrm>
            <a:off x="1131982" y="2319635"/>
            <a:ext cx="1902100" cy="185571"/>
          </a:xfrm>
          <a:prstGeom prst="rect">
            <a:avLst/>
          </a:prstGeom>
          <a:noFill/>
          <a:ln/>
        </p:spPr>
        <p:txBody>
          <a:bodyPr wrap="square" lIns="0" tIns="0" rIns="0" bIns="0" rtlCol="0" anchor="ctr"/>
          <a:lstStyle/>
          <a:p>
            <a:pPr>
              <a:lnSpc>
                <a:spcPct val="120000"/>
              </a:lnSpc>
            </a:pPr>
            <a:r>
              <a:rPr lang="en-US" sz="1023" dirty="0">
                <a:solidFill>
                  <a:srgbClr val="C9A86A"/>
                </a:solidFill>
                <a:latin typeface="Quattrocento Sans" pitchFamily="34" charset="0"/>
                <a:ea typeface="Quattrocento Sans" pitchFamily="34" charset="-122"/>
                <a:cs typeface="Quattrocento Sans" pitchFamily="34" charset="-120"/>
              </a:rPr>
              <a:t>Days 1-30</a:t>
            </a:r>
            <a:endParaRPr lang="en-US" sz="1600" dirty="0"/>
          </a:p>
        </p:txBody>
      </p:sp>
      <p:sp>
        <p:nvSpPr>
          <p:cNvPr id="12" name="Shape 10"/>
          <p:cNvSpPr/>
          <p:nvPr/>
        </p:nvSpPr>
        <p:spPr>
          <a:xfrm>
            <a:off x="510320" y="2597991"/>
            <a:ext cx="3470174" cy="779397"/>
          </a:xfrm>
          <a:custGeom>
            <a:avLst/>
            <a:gdLst/>
            <a:ahLst/>
            <a:cxnLst/>
            <a:rect l="l" t="t" r="r" b="b"/>
            <a:pathLst>
              <a:path w="3470174" h="779397">
                <a:moveTo>
                  <a:pt x="18557" y="0"/>
                </a:moveTo>
                <a:lnTo>
                  <a:pt x="3395944" y="0"/>
                </a:lnTo>
                <a:cubicBezTo>
                  <a:pt x="3436940" y="0"/>
                  <a:pt x="3470174" y="33234"/>
                  <a:pt x="3470174" y="74230"/>
                </a:cubicBezTo>
                <a:lnTo>
                  <a:pt x="3470174" y="705167"/>
                </a:lnTo>
                <a:cubicBezTo>
                  <a:pt x="3470174" y="746163"/>
                  <a:pt x="3436940" y="779397"/>
                  <a:pt x="3395944" y="779397"/>
                </a:cubicBezTo>
                <a:lnTo>
                  <a:pt x="18557" y="779397"/>
                </a:lnTo>
                <a:cubicBezTo>
                  <a:pt x="8308" y="779397"/>
                  <a:pt x="0" y="771089"/>
                  <a:pt x="0" y="760840"/>
                </a:cubicBezTo>
                <a:lnTo>
                  <a:pt x="0" y="18557"/>
                </a:lnTo>
                <a:cubicBezTo>
                  <a:pt x="0" y="8315"/>
                  <a:pt x="8315" y="0"/>
                  <a:pt x="18557" y="0"/>
                </a:cubicBezTo>
                <a:close/>
              </a:path>
            </a:pathLst>
          </a:custGeom>
          <a:solidFill>
            <a:srgbClr val="1A1D21">
              <a:alpha val="60000"/>
            </a:srgbClr>
          </a:solidFill>
          <a:ln/>
        </p:spPr>
      </p:sp>
      <p:sp>
        <p:nvSpPr>
          <p:cNvPr id="13" name="Shape 11"/>
          <p:cNvSpPr/>
          <p:nvPr/>
        </p:nvSpPr>
        <p:spPr>
          <a:xfrm>
            <a:off x="510320" y="2597991"/>
            <a:ext cx="18557" cy="779397"/>
          </a:xfrm>
          <a:custGeom>
            <a:avLst/>
            <a:gdLst/>
            <a:ahLst/>
            <a:cxnLst/>
            <a:rect l="l" t="t" r="r" b="b"/>
            <a:pathLst>
              <a:path w="18557" h="779397">
                <a:moveTo>
                  <a:pt x="18557" y="0"/>
                </a:moveTo>
                <a:lnTo>
                  <a:pt x="18557" y="0"/>
                </a:lnTo>
                <a:lnTo>
                  <a:pt x="18557" y="779397"/>
                </a:lnTo>
                <a:lnTo>
                  <a:pt x="18557" y="779397"/>
                </a:lnTo>
                <a:cubicBezTo>
                  <a:pt x="8308" y="779397"/>
                  <a:pt x="0" y="771089"/>
                  <a:pt x="0" y="760840"/>
                </a:cubicBezTo>
                <a:lnTo>
                  <a:pt x="0" y="18557"/>
                </a:lnTo>
                <a:cubicBezTo>
                  <a:pt x="0" y="8315"/>
                  <a:pt x="8315" y="0"/>
                  <a:pt x="18557" y="0"/>
                </a:cubicBezTo>
                <a:close/>
              </a:path>
            </a:pathLst>
          </a:custGeom>
          <a:solidFill>
            <a:srgbClr val="C9A86A"/>
          </a:solidFill>
          <a:ln/>
        </p:spPr>
      </p:sp>
      <p:sp>
        <p:nvSpPr>
          <p:cNvPr id="14" name="Shape 12"/>
          <p:cNvSpPr/>
          <p:nvPr/>
        </p:nvSpPr>
        <p:spPr>
          <a:xfrm>
            <a:off x="612384" y="2709333"/>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C9A86A"/>
          </a:solidFill>
          <a:ln/>
        </p:spPr>
      </p:sp>
      <p:sp>
        <p:nvSpPr>
          <p:cNvPr id="15" name="Text 13"/>
          <p:cNvSpPr/>
          <p:nvPr/>
        </p:nvSpPr>
        <p:spPr>
          <a:xfrm>
            <a:off x="853626" y="2672219"/>
            <a:ext cx="1707251"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Financial Safety Net Audit</a:t>
            </a:r>
            <a:endParaRPr lang="en-US" sz="1600" dirty="0"/>
          </a:p>
        </p:txBody>
      </p:sp>
      <p:sp>
        <p:nvSpPr>
          <p:cNvPr id="16" name="Text 14"/>
          <p:cNvSpPr/>
          <p:nvPr/>
        </p:nvSpPr>
        <p:spPr>
          <a:xfrm>
            <a:off x="816511" y="2932018"/>
            <a:ext cx="3154703" cy="371142"/>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Emergency fund status, insurance coverage, liquidity ladder</a:t>
            </a:r>
            <a:endParaRPr lang="en-US" sz="1600" dirty="0"/>
          </a:p>
        </p:txBody>
      </p:sp>
      <p:sp>
        <p:nvSpPr>
          <p:cNvPr id="17" name="Shape 15"/>
          <p:cNvSpPr/>
          <p:nvPr/>
        </p:nvSpPr>
        <p:spPr>
          <a:xfrm>
            <a:off x="510320" y="3433059"/>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18" name="Shape 16"/>
          <p:cNvSpPr/>
          <p:nvPr/>
        </p:nvSpPr>
        <p:spPr>
          <a:xfrm>
            <a:off x="510320" y="3433059"/>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C9A86A"/>
          </a:solidFill>
          <a:ln/>
        </p:spPr>
      </p:sp>
      <p:sp>
        <p:nvSpPr>
          <p:cNvPr id="19" name="Shape 17"/>
          <p:cNvSpPr/>
          <p:nvPr/>
        </p:nvSpPr>
        <p:spPr>
          <a:xfrm>
            <a:off x="612384" y="3544402"/>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C9A86A"/>
          </a:solidFill>
          <a:ln/>
        </p:spPr>
      </p:sp>
      <p:sp>
        <p:nvSpPr>
          <p:cNvPr id="20" name="Text 18"/>
          <p:cNvSpPr/>
          <p:nvPr/>
        </p:nvSpPr>
        <p:spPr>
          <a:xfrm>
            <a:off x="853626" y="3507288"/>
            <a:ext cx="1614466"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Identify Top 3 Scenarios</a:t>
            </a:r>
            <a:endParaRPr lang="en-US" sz="1600" dirty="0"/>
          </a:p>
        </p:txBody>
      </p:sp>
      <p:sp>
        <p:nvSpPr>
          <p:cNvPr id="21" name="Text 19"/>
          <p:cNvSpPr/>
          <p:nvPr/>
        </p:nvSpPr>
        <p:spPr>
          <a:xfrm>
            <a:off x="816511" y="3767087"/>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Dari personal worst case inventory</a:t>
            </a:r>
            <a:endParaRPr lang="en-US" sz="1600" dirty="0"/>
          </a:p>
        </p:txBody>
      </p:sp>
      <p:sp>
        <p:nvSpPr>
          <p:cNvPr id="22" name="Shape 20"/>
          <p:cNvSpPr/>
          <p:nvPr/>
        </p:nvSpPr>
        <p:spPr>
          <a:xfrm>
            <a:off x="510320" y="4082557"/>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23" name="Shape 21"/>
          <p:cNvSpPr/>
          <p:nvPr/>
        </p:nvSpPr>
        <p:spPr>
          <a:xfrm>
            <a:off x="510320" y="4082557"/>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C9A86A"/>
          </a:solidFill>
          <a:ln/>
        </p:spPr>
      </p:sp>
      <p:sp>
        <p:nvSpPr>
          <p:cNvPr id="24" name="Shape 22"/>
          <p:cNvSpPr/>
          <p:nvPr/>
        </p:nvSpPr>
        <p:spPr>
          <a:xfrm>
            <a:off x="612384" y="4193900"/>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C9A86A"/>
          </a:solidFill>
          <a:ln/>
        </p:spPr>
      </p:sp>
      <p:sp>
        <p:nvSpPr>
          <p:cNvPr id="25" name="Text 23"/>
          <p:cNvSpPr/>
          <p:nvPr/>
        </p:nvSpPr>
        <p:spPr>
          <a:xfrm>
            <a:off x="853626" y="4156785"/>
            <a:ext cx="1939215"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Map Current Safety Net Gaps</a:t>
            </a:r>
            <a:endParaRPr lang="en-US" sz="1600" dirty="0"/>
          </a:p>
        </p:txBody>
      </p:sp>
      <p:sp>
        <p:nvSpPr>
          <p:cNvPr id="26" name="Text 24"/>
          <p:cNvSpPr/>
          <p:nvPr/>
        </p:nvSpPr>
        <p:spPr>
          <a:xfrm>
            <a:off x="816511" y="4416584"/>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Where are you most vulnerable?</a:t>
            </a:r>
            <a:endParaRPr lang="en-US" sz="1600" dirty="0"/>
          </a:p>
        </p:txBody>
      </p:sp>
      <p:sp>
        <p:nvSpPr>
          <p:cNvPr id="27" name="Shape 25"/>
          <p:cNvSpPr/>
          <p:nvPr/>
        </p:nvSpPr>
        <p:spPr>
          <a:xfrm>
            <a:off x="510320" y="4732055"/>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28" name="Shape 26"/>
          <p:cNvSpPr/>
          <p:nvPr/>
        </p:nvSpPr>
        <p:spPr>
          <a:xfrm>
            <a:off x="510320" y="4732055"/>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C9A86A"/>
          </a:solidFill>
          <a:ln/>
        </p:spPr>
      </p:sp>
      <p:sp>
        <p:nvSpPr>
          <p:cNvPr id="29" name="Shape 27"/>
          <p:cNvSpPr/>
          <p:nvPr/>
        </p:nvSpPr>
        <p:spPr>
          <a:xfrm>
            <a:off x="612384" y="4843397"/>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C9A86A"/>
          </a:solidFill>
          <a:ln/>
        </p:spPr>
      </p:sp>
      <p:sp>
        <p:nvSpPr>
          <p:cNvPr id="30" name="Text 28"/>
          <p:cNvSpPr/>
          <p:nvPr/>
        </p:nvSpPr>
        <p:spPr>
          <a:xfrm>
            <a:off x="853626" y="4806283"/>
            <a:ext cx="1595909"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Career Risk Assessment</a:t>
            </a:r>
            <a:endParaRPr lang="en-US" sz="1600" dirty="0"/>
          </a:p>
        </p:txBody>
      </p:sp>
      <p:sp>
        <p:nvSpPr>
          <p:cNvPr id="31" name="Text 29"/>
          <p:cNvSpPr/>
          <p:nvPr/>
        </p:nvSpPr>
        <p:spPr>
          <a:xfrm>
            <a:off x="816511" y="5066082"/>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Skill relevance, network strength, market value</a:t>
            </a:r>
            <a:endParaRPr lang="en-US" sz="1600" dirty="0"/>
          </a:p>
        </p:txBody>
      </p:sp>
      <p:sp>
        <p:nvSpPr>
          <p:cNvPr id="32" name="Shape 30"/>
          <p:cNvSpPr/>
          <p:nvPr/>
        </p:nvSpPr>
        <p:spPr>
          <a:xfrm>
            <a:off x="501041" y="5404749"/>
            <a:ext cx="3479452" cy="9279"/>
          </a:xfrm>
          <a:custGeom>
            <a:avLst/>
            <a:gdLst/>
            <a:ahLst/>
            <a:cxnLst/>
            <a:rect l="l" t="t" r="r" b="b"/>
            <a:pathLst>
              <a:path w="3479452" h="9279">
                <a:moveTo>
                  <a:pt x="0" y="0"/>
                </a:moveTo>
                <a:lnTo>
                  <a:pt x="3479452" y="0"/>
                </a:lnTo>
                <a:lnTo>
                  <a:pt x="3479452" y="9279"/>
                </a:lnTo>
                <a:lnTo>
                  <a:pt x="0" y="9279"/>
                </a:lnTo>
                <a:lnTo>
                  <a:pt x="0" y="0"/>
                </a:lnTo>
                <a:close/>
              </a:path>
            </a:pathLst>
          </a:custGeom>
          <a:solidFill>
            <a:srgbClr val="C9A86A">
              <a:alpha val="30196"/>
            </a:srgbClr>
          </a:solidFill>
          <a:ln/>
        </p:spPr>
      </p:sp>
      <p:sp>
        <p:nvSpPr>
          <p:cNvPr id="33" name="Text 31"/>
          <p:cNvSpPr/>
          <p:nvPr/>
        </p:nvSpPr>
        <p:spPr>
          <a:xfrm>
            <a:off x="501041" y="5483616"/>
            <a:ext cx="3544402" cy="185571"/>
          </a:xfrm>
          <a:prstGeom prst="rect">
            <a:avLst/>
          </a:prstGeom>
          <a:noFill/>
          <a:ln/>
        </p:spPr>
        <p:txBody>
          <a:bodyPr wrap="square" lIns="0" tIns="0" rIns="0" bIns="0" rtlCol="0" anchor="ctr"/>
          <a:lstStyle/>
          <a:p>
            <a:pPr>
              <a:lnSpc>
                <a:spcPct val="120000"/>
              </a:lnSpc>
            </a:pPr>
            <a:r>
              <a:rPr lang="en-US" sz="1023" b="1" dirty="0">
                <a:solidFill>
                  <a:srgbClr val="C9A86A"/>
                </a:solidFill>
                <a:latin typeface="Quattrocento Sans" pitchFamily="34" charset="0"/>
                <a:ea typeface="Quattrocento Sans" pitchFamily="34" charset="-122"/>
                <a:cs typeface="Quattrocento Sans" pitchFamily="34" charset="-120"/>
              </a:rPr>
              <a:t>Deliverable:</a:t>
            </a:r>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 Gap analysis report</a:t>
            </a:r>
            <a:endParaRPr lang="en-US" sz="1600" dirty="0"/>
          </a:p>
        </p:txBody>
      </p:sp>
      <p:sp>
        <p:nvSpPr>
          <p:cNvPr id="34" name="Shape 32"/>
          <p:cNvSpPr/>
          <p:nvPr/>
        </p:nvSpPr>
        <p:spPr>
          <a:xfrm>
            <a:off x="4233406" y="1883543"/>
            <a:ext cx="3720694" cy="3906265"/>
          </a:xfrm>
          <a:custGeom>
            <a:avLst/>
            <a:gdLst/>
            <a:ahLst/>
            <a:cxnLst/>
            <a:rect l="l" t="t" r="r" b="b"/>
            <a:pathLst>
              <a:path w="3720694" h="3906265">
                <a:moveTo>
                  <a:pt x="111360" y="0"/>
                </a:moveTo>
                <a:lnTo>
                  <a:pt x="3609334" y="0"/>
                </a:lnTo>
                <a:cubicBezTo>
                  <a:pt x="3670836" y="0"/>
                  <a:pt x="3720694" y="49858"/>
                  <a:pt x="3720694" y="111360"/>
                </a:cubicBezTo>
                <a:lnTo>
                  <a:pt x="3720694" y="3794904"/>
                </a:lnTo>
                <a:cubicBezTo>
                  <a:pt x="3720694" y="3856407"/>
                  <a:pt x="3670836" y="3906265"/>
                  <a:pt x="3609334" y="3906265"/>
                </a:cubicBezTo>
                <a:lnTo>
                  <a:pt x="111360" y="3906265"/>
                </a:lnTo>
                <a:cubicBezTo>
                  <a:pt x="49858" y="3906265"/>
                  <a:pt x="0" y="3856407"/>
                  <a:pt x="0" y="3794904"/>
                </a:cubicBezTo>
                <a:lnTo>
                  <a:pt x="0" y="111360"/>
                </a:lnTo>
                <a:cubicBezTo>
                  <a:pt x="0" y="49899"/>
                  <a:pt x="49899" y="0"/>
                  <a:pt x="111360" y="0"/>
                </a:cubicBezTo>
                <a:close/>
              </a:path>
            </a:pathLst>
          </a:custGeom>
          <a:gradFill rotWithShape="1" flip="none">
            <a:gsLst>
              <a:gs pos="0">
                <a:srgbClr val="5E7A8C">
                  <a:alpha val="30000"/>
                </a:srgbClr>
              </a:gs>
              <a:gs pos="100000">
                <a:srgbClr val="5E7A8C">
                  <a:alpha val="10000"/>
                </a:srgbClr>
              </a:gs>
            </a:gsLst>
            <a:lin ang="5400000" scaled="1"/>
          </a:gradFill>
          <a:ln w="25400">
            <a:solidFill>
              <a:srgbClr val="5E7A8C"/>
            </a:solidFill>
            <a:prstDash val="solid"/>
          </a:ln>
        </p:spPr>
      </p:sp>
      <p:sp>
        <p:nvSpPr>
          <p:cNvPr id="35" name="Shape 33"/>
          <p:cNvSpPr/>
          <p:nvPr/>
        </p:nvSpPr>
        <p:spPr>
          <a:xfrm>
            <a:off x="4354027" y="2004164"/>
            <a:ext cx="519598" cy="519598"/>
          </a:xfrm>
          <a:custGeom>
            <a:avLst/>
            <a:gdLst/>
            <a:ahLst/>
            <a:cxnLst/>
            <a:rect l="l" t="t" r="r" b="b"/>
            <a:pathLst>
              <a:path w="519598" h="519598">
                <a:moveTo>
                  <a:pt x="259799" y="0"/>
                </a:moveTo>
                <a:lnTo>
                  <a:pt x="259799" y="0"/>
                </a:lnTo>
                <a:cubicBezTo>
                  <a:pt x="403186" y="0"/>
                  <a:pt x="519598" y="116412"/>
                  <a:pt x="519598" y="259799"/>
                </a:cubicBezTo>
                <a:lnTo>
                  <a:pt x="519598" y="259799"/>
                </a:lnTo>
                <a:cubicBezTo>
                  <a:pt x="519598" y="403186"/>
                  <a:pt x="403186" y="519598"/>
                  <a:pt x="259799" y="519598"/>
                </a:cubicBezTo>
                <a:lnTo>
                  <a:pt x="259799" y="519598"/>
                </a:lnTo>
                <a:cubicBezTo>
                  <a:pt x="116412" y="519598"/>
                  <a:pt x="0" y="403186"/>
                  <a:pt x="0" y="259799"/>
                </a:cubicBezTo>
                <a:lnTo>
                  <a:pt x="0" y="259799"/>
                </a:lnTo>
                <a:cubicBezTo>
                  <a:pt x="0" y="116412"/>
                  <a:pt x="116412" y="0"/>
                  <a:pt x="259799" y="0"/>
                </a:cubicBezTo>
                <a:close/>
              </a:path>
            </a:pathLst>
          </a:custGeom>
          <a:solidFill>
            <a:srgbClr val="5E7A8C"/>
          </a:solidFill>
          <a:ln/>
        </p:spPr>
      </p:sp>
      <p:sp>
        <p:nvSpPr>
          <p:cNvPr id="36" name="Text 34"/>
          <p:cNvSpPr/>
          <p:nvPr/>
        </p:nvSpPr>
        <p:spPr>
          <a:xfrm>
            <a:off x="4458773" y="2115507"/>
            <a:ext cx="417534" cy="296913"/>
          </a:xfrm>
          <a:prstGeom prst="rect">
            <a:avLst/>
          </a:prstGeom>
          <a:noFill/>
          <a:ln/>
        </p:spPr>
        <p:txBody>
          <a:bodyPr wrap="square" lIns="0" tIns="0" rIns="0" bIns="0" rtlCol="0" anchor="ctr"/>
          <a:lstStyle/>
          <a:p>
            <a:pPr>
              <a:lnSpc>
                <a:spcPct val="110000"/>
              </a:lnSpc>
            </a:pPr>
            <a:r>
              <a:rPr lang="en-US" sz="1753" b="1" dirty="0">
                <a:solidFill>
                  <a:srgbClr val="1A1D21"/>
                </a:solidFill>
                <a:latin typeface="Hedvig Letters Sans" pitchFamily="34" charset="0"/>
                <a:ea typeface="Hedvig Letters Sans" pitchFamily="34" charset="-122"/>
                <a:cs typeface="Hedvig Letters Sans" pitchFamily="34" charset="-120"/>
              </a:rPr>
              <a:t>M2</a:t>
            </a:r>
            <a:endParaRPr lang="en-US" sz="1600" dirty="0"/>
          </a:p>
        </p:txBody>
      </p:sp>
      <p:sp>
        <p:nvSpPr>
          <p:cNvPr id="37" name="Text 35"/>
          <p:cNvSpPr/>
          <p:nvPr/>
        </p:nvSpPr>
        <p:spPr>
          <a:xfrm>
            <a:off x="4984967" y="2022721"/>
            <a:ext cx="751562" cy="296913"/>
          </a:xfrm>
          <a:prstGeom prst="rect">
            <a:avLst/>
          </a:prstGeom>
          <a:noFill/>
          <a:ln/>
        </p:spPr>
        <p:txBody>
          <a:bodyPr wrap="square" lIns="0" tIns="0" rIns="0" bIns="0" rtlCol="0" anchor="ctr"/>
          <a:lstStyle/>
          <a:p>
            <a:pPr>
              <a:lnSpc>
                <a:spcPct val="110000"/>
              </a:lnSpc>
            </a:pPr>
            <a:r>
              <a:rPr lang="en-US" sz="1753" b="1" dirty="0">
                <a:solidFill>
                  <a:srgbClr val="E8E4DC"/>
                </a:solidFill>
                <a:latin typeface="Hedvig Letters Sans" pitchFamily="34" charset="0"/>
                <a:ea typeface="Hedvig Letters Sans" pitchFamily="34" charset="-122"/>
                <a:cs typeface="Hedvig Letters Sans" pitchFamily="34" charset="-120"/>
              </a:rPr>
              <a:t>BUILD</a:t>
            </a:r>
            <a:endParaRPr lang="en-US" sz="1600" dirty="0"/>
          </a:p>
        </p:txBody>
      </p:sp>
      <p:sp>
        <p:nvSpPr>
          <p:cNvPr id="38" name="Text 36"/>
          <p:cNvSpPr/>
          <p:nvPr/>
        </p:nvSpPr>
        <p:spPr>
          <a:xfrm>
            <a:off x="4984967" y="2319635"/>
            <a:ext cx="705169" cy="185571"/>
          </a:xfrm>
          <a:prstGeom prst="rect">
            <a:avLst/>
          </a:prstGeom>
          <a:noFill/>
          <a:ln/>
        </p:spPr>
        <p:txBody>
          <a:bodyPr wrap="square" lIns="0" tIns="0" rIns="0" bIns="0" rtlCol="0" anchor="ctr"/>
          <a:lstStyle/>
          <a:p>
            <a:pPr>
              <a:lnSpc>
                <a:spcPct val="120000"/>
              </a:lnSpc>
            </a:pPr>
            <a:r>
              <a:rPr lang="en-US" sz="1023" dirty="0">
                <a:solidFill>
                  <a:srgbClr val="5E7A8C"/>
                </a:solidFill>
                <a:latin typeface="Quattrocento Sans" pitchFamily="34" charset="0"/>
                <a:ea typeface="Quattrocento Sans" pitchFamily="34" charset="-122"/>
                <a:cs typeface="Quattrocento Sans" pitchFamily="34" charset="-120"/>
              </a:rPr>
              <a:t>Days 31-60</a:t>
            </a:r>
            <a:endParaRPr lang="en-US" sz="1600" dirty="0"/>
          </a:p>
        </p:txBody>
      </p:sp>
      <p:sp>
        <p:nvSpPr>
          <p:cNvPr id="39" name="Shape 37"/>
          <p:cNvSpPr/>
          <p:nvPr/>
        </p:nvSpPr>
        <p:spPr>
          <a:xfrm>
            <a:off x="4363305" y="2597991"/>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40" name="Shape 38"/>
          <p:cNvSpPr/>
          <p:nvPr/>
        </p:nvSpPr>
        <p:spPr>
          <a:xfrm>
            <a:off x="4363305" y="2597991"/>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5E7A8C"/>
          </a:solidFill>
          <a:ln/>
        </p:spPr>
      </p:sp>
      <p:sp>
        <p:nvSpPr>
          <p:cNvPr id="41" name="Shape 39"/>
          <p:cNvSpPr/>
          <p:nvPr/>
        </p:nvSpPr>
        <p:spPr>
          <a:xfrm>
            <a:off x="4465369" y="2709333"/>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5E7A8C"/>
          </a:solidFill>
          <a:ln/>
        </p:spPr>
      </p:sp>
      <p:sp>
        <p:nvSpPr>
          <p:cNvPr id="42" name="Text 40"/>
          <p:cNvSpPr/>
          <p:nvPr/>
        </p:nvSpPr>
        <p:spPr>
          <a:xfrm>
            <a:off x="4706611" y="2672219"/>
            <a:ext cx="1271160"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Close Critical Gaps</a:t>
            </a:r>
            <a:endParaRPr lang="en-US" sz="1600" dirty="0"/>
          </a:p>
        </p:txBody>
      </p:sp>
      <p:sp>
        <p:nvSpPr>
          <p:cNvPr id="43" name="Text 41"/>
          <p:cNvSpPr/>
          <p:nvPr/>
        </p:nvSpPr>
        <p:spPr>
          <a:xfrm>
            <a:off x="4669497" y="2932018"/>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Emergency fund, insurance, skill development</a:t>
            </a:r>
            <a:endParaRPr lang="en-US" sz="1600" dirty="0"/>
          </a:p>
        </p:txBody>
      </p:sp>
      <p:sp>
        <p:nvSpPr>
          <p:cNvPr id="44" name="Shape 42"/>
          <p:cNvSpPr/>
          <p:nvPr/>
        </p:nvSpPr>
        <p:spPr>
          <a:xfrm>
            <a:off x="4363305" y="3247489"/>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45" name="Shape 43"/>
          <p:cNvSpPr/>
          <p:nvPr/>
        </p:nvSpPr>
        <p:spPr>
          <a:xfrm>
            <a:off x="4363305" y="3247489"/>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5E7A8C"/>
          </a:solidFill>
          <a:ln/>
        </p:spPr>
      </p:sp>
      <p:sp>
        <p:nvSpPr>
          <p:cNvPr id="46" name="Shape 44"/>
          <p:cNvSpPr/>
          <p:nvPr/>
        </p:nvSpPr>
        <p:spPr>
          <a:xfrm>
            <a:off x="4465369" y="3358831"/>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5E7A8C"/>
          </a:solidFill>
          <a:ln/>
        </p:spPr>
      </p:sp>
      <p:sp>
        <p:nvSpPr>
          <p:cNvPr id="47" name="Text 45"/>
          <p:cNvSpPr/>
          <p:nvPr/>
        </p:nvSpPr>
        <p:spPr>
          <a:xfrm>
            <a:off x="4706611" y="3321717"/>
            <a:ext cx="2087671"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Activate Dormant Relationships</a:t>
            </a:r>
            <a:endParaRPr lang="en-US" sz="1600" dirty="0"/>
          </a:p>
        </p:txBody>
      </p:sp>
      <p:sp>
        <p:nvSpPr>
          <p:cNvPr id="48" name="Text 46"/>
          <p:cNvSpPr/>
          <p:nvPr/>
        </p:nvSpPr>
        <p:spPr>
          <a:xfrm>
            <a:off x="4669497" y="3581516"/>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Reach out sebelum butuh — 2-3 people per week</a:t>
            </a:r>
            <a:endParaRPr lang="en-US" sz="1600" dirty="0"/>
          </a:p>
        </p:txBody>
      </p:sp>
      <p:sp>
        <p:nvSpPr>
          <p:cNvPr id="49" name="Shape 47"/>
          <p:cNvSpPr/>
          <p:nvPr/>
        </p:nvSpPr>
        <p:spPr>
          <a:xfrm>
            <a:off x="4363305" y="3896986"/>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50" name="Shape 48"/>
          <p:cNvSpPr/>
          <p:nvPr/>
        </p:nvSpPr>
        <p:spPr>
          <a:xfrm>
            <a:off x="4363305" y="3896986"/>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5E7A8C"/>
          </a:solidFill>
          <a:ln/>
        </p:spPr>
      </p:sp>
      <p:sp>
        <p:nvSpPr>
          <p:cNvPr id="51" name="Shape 49"/>
          <p:cNvSpPr/>
          <p:nvPr/>
        </p:nvSpPr>
        <p:spPr>
          <a:xfrm>
            <a:off x="4465369" y="4008329"/>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5E7A8C"/>
          </a:solidFill>
          <a:ln/>
        </p:spPr>
      </p:sp>
      <p:sp>
        <p:nvSpPr>
          <p:cNvPr id="52" name="Text 50"/>
          <p:cNvSpPr/>
          <p:nvPr/>
        </p:nvSpPr>
        <p:spPr>
          <a:xfrm>
            <a:off x="4706611" y="3971215"/>
            <a:ext cx="1855708"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Review Insurance Coverage</a:t>
            </a:r>
            <a:endParaRPr lang="en-US" sz="1600" dirty="0"/>
          </a:p>
        </p:txBody>
      </p:sp>
      <p:sp>
        <p:nvSpPr>
          <p:cNvPr id="53" name="Text 51"/>
          <p:cNvSpPr/>
          <p:nvPr/>
        </p:nvSpPr>
        <p:spPr>
          <a:xfrm>
            <a:off x="4669497" y="4231014"/>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Health, disability, life — adequate?</a:t>
            </a:r>
            <a:endParaRPr lang="en-US" sz="1600" dirty="0"/>
          </a:p>
        </p:txBody>
      </p:sp>
      <p:sp>
        <p:nvSpPr>
          <p:cNvPr id="54" name="Shape 52"/>
          <p:cNvSpPr/>
          <p:nvPr/>
        </p:nvSpPr>
        <p:spPr>
          <a:xfrm>
            <a:off x="4363305" y="4546484"/>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55" name="Shape 53"/>
          <p:cNvSpPr/>
          <p:nvPr/>
        </p:nvSpPr>
        <p:spPr>
          <a:xfrm>
            <a:off x="4363305" y="4546484"/>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5E7A8C"/>
          </a:solidFill>
          <a:ln/>
        </p:spPr>
      </p:sp>
      <p:sp>
        <p:nvSpPr>
          <p:cNvPr id="56" name="Shape 54"/>
          <p:cNvSpPr/>
          <p:nvPr/>
        </p:nvSpPr>
        <p:spPr>
          <a:xfrm>
            <a:off x="4465369" y="4657826"/>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5E7A8C"/>
          </a:solidFill>
          <a:ln/>
        </p:spPr>
      </p:sp>
      <p:sp>
        <p:nvSpPr>
          <p:cNvPr id="57" name="Text 55"/>
          <p:cNvSpPr/>
          <p:nvPr/>
        </p:nvSpPr>
        <p:spPr>
          <a:xfrm>
            <a:off x="4706611" y="4620712"/>
            <a:ext cx="1725808"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Build Side Income Stream</a:t>
            </a:r>
            <a:endParaRPr lang="en-US" sz="1600" dirty="0"/>
          </a:p>
        </p:txBody>
      </p:sp>
      <p:sp>
        <p:nvSpPr>
          <p:cNvPr id="58" name="Text 56"/>
          <p:cNvSpPr/>
          <p:nvPr/>
        </p:nvSpPr>
        <p:spPr>
          <a:xfrm>
            <a:off x="4669497" y="4880511"/>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Start small — consulting, freelance, passive income</a:t>
            </a:r>
            <a:endParaRPr lang="en-US" sz="1600" dirty="0"/>
          </a:p>
        </p:txBody>
      </p:sp>
      <p:sp>
        <p:nvSpPr>
          <p:cNvPr id="59" name="Shape 57"/>
          <p:cNvSpPr/>
          <p:nvPr/>
        </p:nvSpPr>
        <p:spPr>
          <a:xfrm>
            <a:off x="4354027" y="5404749"/>
            <a:ext cx="3479452" cy="9279"/>
          </a:xfrm>
          <a:custGeom>
            <a:avLst/>
            <a:gdLst/>
            <a:ahLst/>
            <a:cxnLst/>
            <a:rect l="l" t="t" r="r" b="b"/>
            <a:pathLst>
              <a:path w="3479452" h="9279">
                <a:moveTo>
                  <a:pt x="0" y="0"/>
                </a:moveTo>
                <a:lnTo>
                  <a:pt x="3479452" y="0"/>
                </a:lnTo>
                <a:lnTo>
                  <a:pt x="3479452" y="9279"/>
                </a:lnTo>
                <a:lnTo>
                  <a:pt x="0" y="9279"/>
                </a:lnTo>
                <a:lnTo>
                  <a:pt x="0" y="0"/>
                </a:lnTo>
                <a:close/>
              </a:path>
            </a:pathLst>
          </a:custGeom>
          <a:solidFill>
            <a:srgbClr val="5E7A8C">
              <a:alpha val="30196"/>
            </a:srgbClr>
          </a:solidFill>
          <a:ln/>
        </p:spPr>
      </p:sp>
      <p:sp>
        <p:nvSpPr>
          <p:cNvPr id="60" name="Text 58"/>
          <p:cNvSpPr/>
          <p:nvPr/>
        </p:nvSpPr>
        <p:spPr>
          <a:xfrm>
            <a:off x="4354027" y="5483616"/>
            <a:ext cx="3544402" cy="185571"/>
          </a:xfrm>
          <a:prstGeom prst="rect">
            <a:avLst/>
          </a:prstGeom>
          <a:noFill/>
          <a:ln/>
        </p:spPr>
        <p:txBody>
          <a:bodyPr wrap="square" lIns="0" tIns="0" rIns="0" bIns="0" rtlCol="0" anchor="ctr"/>
          <a:lstStyle/>
          <a:p>
            <a:pPr>
              <a:lnSpc>
                <a:spcPct val="120000"/>
              </a:lnSpc>
            </a:pPr>
            <a:r>
              <a:rPr lang="en-US" sz="1023" b="1" dirty="0">
                <a:solidFill>
                  <a:srgbClr val="5E7A8C"/>
                </a:solidFill>
                <a:latin typeface="Quattrocento Sans" pitchFamily="34" charset="0"/>
                <a:ea typeface="Quattrocento Sans" pitchFamily="34" charset="-122"/>
                <a:cs typeface="Quattrocento Sans" pitchFamily="34" charset="-120"/>
              </a:rPr>
              <a:t>Deliverable:</a:t>
            </a:r>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 Measurable improvements</a:t>
            </a:r>
            <a:endParaRPr lang="en-US" sz="1600" dirty="0"/>
          </a:p>
        </p:txBody>
      </p:sp>
      <p:sp>
        <p:nvSpPr>
          <p:cNvPr id="61" name="Shape 59"/>
          <p:cNvSpPr/>
          <p:nvPr/>
        </p:nvSpPr>
        <p:spPr>
          <a:xfrm>
            <a:off x="8086392" y="1883543"/>
            <a:ext cx="3720694" cy="3906265"/>
          </a:xfrm>
          <a:custGeom>
            <a:avLst/>
            <a:gdLst/>
            <a:ahLst/>
            <a:cxnLst/>
            <a:rect l="l" t="t" r="r" b="b"/>
            <a:pathLst>
              <a:path w="3720694" h="3906265">
                <a:moveTo>
                  <a:pt x="111360" y="0"/>
                </a:moveTo>
                <a:lnTo>
                  <a:pt x="3609334" y="0"/>
                </a:lnTo>
                <a:cubicBezTo>
                  <a:pt x="3670836" y="0"/>
                  <a:pt x="3720694" y="49858"/>
                  <a:pt x="3720694" y="111360"/>
                </a:cubicBezTo>
                <a:lnTo>
                  <a:pt x="3720694" y="3794904"/>
                </a:lnTo>
                <a:cubicBezTo>
                  <a:pt x="3720694" y="3856407"/>
                  <a:pt x="3670836" y="3906265"/>
                  <a:pt x="3609334" y="3906265"/>
                </a:cubicBezTo>
                <a:lnTo>
                  <a:pt x="111360" y="3906265"/>
                </a:lnTo>
                <a:cubicBezTo>
                  <a:pt x="49858" y="3906265"/>
                  <a:pt x="0" y="3856407"/>
                  <a:pt x="0" y="3794904"/>
                </a:cubicBezTo>
                <a:lnTo>
                  <a:pt x="0" y="111360"/>
                </a:lnTo>
                <a:cubicBezTo>
                  <a:pt x="0" y="49899"/>
                  <a:pt x="49899" y="0"/>
                  <a:pt x="111360" y="0"/>
                </a:cubicBezTo>
                <a:close/>
              </a:path>
            </a:pathLst>
          </a:custGeom>
          <a:gradFill rotWithShape="1" flip="none">
            <a:gsLst>
              <a:gs pos="0">
                <a:srgbClr val="3D5A73">
                  <a:alpha val="30000"/>
                </a:srgbClr>
              </a:gs>
              <a:gs pos="100000">
                <a:srgbClr val="3D5A73">
                  <a:alpha val="10000"/>
                </a:srgbClr>
              </a:gs>
            </a:gsLst>
            <a:lin ang="5400000" scaled="1"/>
          </a:gradFill>
          <a:ln w="25400">
            <a:solidFill>
              <a:srgbClr val="3D5A73"/>
            </a:solidFill>
            <a:prstDash val="solid"/>
          </a:ln>
        </p:spPr>
      </p:sp>
      <p:sp>
        <p:nvSpPr>
          <p:cNvPr id="62" name="Shape 60"/>
          <p:cNvSpPr/>
          <p:nvPr/>
        </p:nvSpPr>
        <p:spPr>
          <a:xfrm>
            <a:off x="8207013" y="2004164"/>
            <a:ext cx="519598" cy="519598"/>
          </a:xfrm>
          <a:custGeom>
            <a:avLst/>
            <a:gdLst/>
            <a:ahLst/>
            <a:cxnLst/>
            <a:rect l="l" t="t" r="r" b="b"/>
            <a:pathLst>
              <a:path w="519598" h="519598">
                <a:moveTo>
                  <a:pt x="259799" y="0"/>
                </a:moveTo>
                <a:lnTo>
                  <a:pt x="259799" y="0"/>
                </a:lnTo>
                <a:cubicBezTo>
                  <a:pt x="403186" y="0"/>
                  <a:pt x="519598" y="116412"/>
                  <a:pt x="519598" y="259799"/>
                </a:cubicBezTo>
                <a:lnTo>
                  <a:pt x="519598" y="259799"/>
                </a:lnTo>
                <a:cubicBezTo>
                  <a:pt x="519598" y="403186"/>
                  <a:pt x="403186" y="519598"/>
                  <a:pt x="259799" y="519598"/>
                </a:cubicBezTo>
                <a:lnTo>
                  <a:pt x="259799" y="519598"/>
                </a:lnTo>
                <a:cubicBezTo>
                  <a:pt x="116412" y="519598"/>
                  <a:pt x="0" y="403186"/>
                  <a:pt x="0" y="259799"/>
                </a:cubicBezTo>
                <a:lnTo>
                  <a:pt x="0" y="259799"/>
                </a:lnTo>
                <a:cubicBezTo>
                  <a:pt x="0" y="116412"/>
                  <a:pt x="116412" y="0"/>
                  <a:pt x="259799" y="0"/>
                </a:cubicBezTo>
                <a:close/>
              </a:path>
            </a:pathLst>
          </a:custGeom>
          <a:solidFill>
            <a:srgbClr val="3D5A73"/>
          </a:solidFill>
          <a:ln/>
        </p:spPr>
      </p:sp>
      <p:sp>
        <p:nvSpPr>
          <p:cNvPr id="63" name="Text 61"/>
          <p:cNvSpPr/>
          <p:nvPr/>
        </p:nvSpPr>
        <p:spPr>
          <a:xfrm>
            <a:off x="8308424" y="2115507"/>
            <a:ext cx="426813" cy="296913"/>
          </a:xfrm>
          <a:prstGeom prst="rect">
            <a:avLst/>
          </a:prstGeom>
          <a:noFill/>
          <a:ln/>
        </p:spPr>
        <p:txBody>
          <a:bodyPr wrap="square" lIns="0" tIns="0" rIns="0" bIns="0" rtlCol="0" anchor="ctr"/>
          <a:lstStyle/>
          <a:p>
            <a:pPr>
              <a:lnSpc>
                <a:spcPct val="110000"/>
              </a:lnSpc>
            </a:pPr>
            <a:r>
              <a:rPr lang="en-US" sz="1753" b="1" dirty="0">
                <a:solidFill>
                  <a:srgbClr val="E8E4DC"/>
                </a:solidFill>
                <a:latin typeface="Hedvig Letters Sans" pitchFamily="34" charset="0"/>
                <a:ea typeface="Hedvig Letters Sans" pitchFamily="34" charset="-122"/>
                <a:cs typeface="Hedvig Letters Sans" pitchFamily="34" charset="-120"/>
              </a:rPr>
              <a:t>M3</a:t>
            </a:r>
            <a:endParaRPr lang="en-US" sz="1600" dirty="0"/>
          </a:p>
        </p:txBody>
      </p:sp>
      <p:sp>
        <p:nvSpPr>
          <p:cNvPr id="64" name="Text 62"/>
          <p:cNvSpPr/>
          <p:nvPr/>
        </p:nvSpPr>
        <p:spPr>
          <a:xfrm>
            <a:off x="8837953" y="2022721"/>
            <a:ext cx="2115507" cy="296913"/>
          </a:xfrm>
          <a:prstGeom prst="rect">
            <a:avLst/>
          </a:prstGeom>
          <a:noFill/>
          <a:ln/>
        </p:spPr>
        <p:txBody>
          <a:bodyPr wrap="square" lIns="0" tIns="0" rIns="0" bIns="0" rtlCol="0" anchor="ctr"/>
          <a:lstStyle/>
          <a:p>
            <a:pPr>
              <a:lnSpc>
                <a:spcPct val="110000"/>
              </a:lnSpc>
            </a:pPr>
            <a:r>
              <a:rPr lang="en-US" sz="1753" b="1" dirty="0">
                <a:solidFill>
                  <a:srgbClr val="E8E4DC"/>
                </a:solidFill>
                <a:latin typeface="Hedvig Letters Sans" pitchFamily="34" charset="0"/>
                <a:ea typeface="Hedvig Letters Sans" pitchFamily="34" charset="-122"/>
                <a:cs typeface="Hedvig Letters Sans" pitchFamily="34" charset="-120"/>
              </a:rPr>
              <a:t>TEST &amp; DOCUMENT</a:t>
            </a:r>
            <a:endParaRPr lang="en-US" sz="1600" dirty="0"/>
          </a:p>
        </p:txBody>
      </p:sp>
      <p:sp>
        <p:nvSpPr>
          <p:cNvPr id="65" name="Text 63"/>
          <p:cNvSpPr/>
          <p:nvPr/>
        </p:nvSpPr>
        <p:spPr>
          <a:xfrm>
            <a:off x="8837953" y="2319635"/>
            <a:ext cx="2069114" cy="185571"/>
          </a:xfrm>
          <a:prstGeom prst="rect">
            <a:avLst/>
          </a:prstGeom>
          <a:noFill/>
          <a:ln/>
        </p:spPr>
        <p:txBody>
          <a:bodyPr wrap="square" lIns="0" tIns="0" rIns="0" bIns="0" rtlCol="0" anchor="ctr"/>
          <a:lstStyle/>
          <a:p>
            <a:pPr>
              <a:lnSpc>
                <a:spcPct val="120000"/>
              </a:lnSpc>
            </a:pPr>
            <a:r>
              <a:rPr lang="en-US" sz="1023" dirty="0">
                <a:solidFill>
                  <a:srgbClr val="3D5A73"/>
                </a:solidFill>
                <a:latin typeface="Quattrocento Sans" pitchFamily="34" charset="0"/>
                <a:ea typeface="Quattrocento Sans" pitchFamily="34" charset="-122"/>
                <a:cs typeface="Quattrocento Sans" pitchFamily="34" charset="-120"/>
              </a:rPr>
              <a:t>Days 61-90</a:t>
            </a:r>
            <a:endParaRPr lang="en-US" sz="1600" dirty="0"/>
          </a:p>
        </p:txBody>
      </p:sp>
      <p:sp>
        <p:nvSpPr>
          <p:cNvPr id="66" name="Shape 64"/>
          <p:cNvSpPr/>
          <p:nvPr/>
        </p:nvSpPr>
        <p:spPr>
          <a:xfrm>
            <a:off x="8216291" y="2597991"/>
            <a:ext cx="3470174" cy="779397"/>
          </a:xfrm>
          <a:custGeom>
            <a:avLst/>
            <a:gdLst/>
            <a:ahLst/>
            <a:cxnLst/>
            <a:rect l="l" t="t" r="r" b="b"/>
            <a:pathLst>
              <a:path w="3470174" h="779397">
                <a:moveTo>
                  <a:pt x="18557" y="0"/>
                </a:moveTo>
                <a:lnTo>
                  <a:pt x="3395944" y="0"/>
                </a:lnTo>
                <a:cubicBezTo>
                  <a:pt x="3436940" y="0"/>
                  <a:pt x="3470174" y="33234"/>
                  <a:pt x="3470174" y="74230"/>
                </a:cubicBezTo>
                <a:lnTo>
                  <a:pt x="3470174" y="705167"/>
                </a:lnTo>
                <a:cubicBezTo>
                  <a:pt x="3470174" y="746163"/>
                  <a:pt x="3436940" y="779397"/>
                  <a:pt x="3395944" y="779397"/>
                </a:cubicBezTo>
                <a:lnTo>
                  <a:pt x="18557" y="779397"/>
                </a:lnTo>
                <a:cubicBezTo>
                  <a:pt x="8308" y="779397"/>
                  <a:pt x="0" y="771089"/>
                  <a:pt x="0" y="760840"/>
                </a:cubicBezTo>
                <a:lnTo>
                  <a:pt x="0" y="18557"/>
                </a:lnTo>
                <a:cubicBezTo>
                  <a:pt x="0" y="8315"/>
                  <a:pt x="8315" y="0"/>
                  <a:pt x="18557" y="0"/>
                </a:cubicBezTo>
                <a:close/>
              </a:path>
            </a:pathLst>
          </a:custGeom>
          <a:solidFill>
            <a:srgbClr val="1A1D21">
              <a:alpha val="60000"/>
            </a:srgbClr>
          </a:solidFill>
          <a:ln/>
        </p:spPr>
      </p:sp>
      <p:sp>
        <p:nvSpPr>
          <p:cNvPr id="67" name="Shape 65"/>
          <p:cNvSpPr/>
          <p:nvPr/>
        </p:nvSpPr>
        <p:spPr>
          <a:xfrm>
            <a:off x="8216291" y="2597991"/>
            <a:ext cx="18557" cy="779397"/>
          </a:xfrm>
          <a:custGeom>
            <a:avLst/>
            <a:gdLst/>
            <a:ahLst/>
            <a:cxnLst/>
            <a:rect l="l" t="t" r="r" b="b"/>
            <a:pathLst>
              <a:path w="18557" h="779397">
                <a:moveTo>
                  <a:pt x="18557" y="0"/>
                </a:moveTo>
                <a:lnTo>
                  <a:pt x="18557" y="0"/>
                </a:lnTo>
                <a:lnTo>
                  <a:pt x="18557" y="779397"/>
                </a:lnTo>
                <a:lnTo>
                  <a:pt x="18557" y="779397"/>
                </a:lnTo>
                <a:cubicBezTo>
                  <a:pt x="8308" y="779397"/>
                  <a:pt x="0" y="771089"/>
                  <a:pt x="0" y="760840"/>
                </a:cubicBezTo>
                <a:lnTo>
                  <a:pt x="0" y="18557"/>
                </a:lnTo>
                <a:cubicBezTo>
                  <a:pt x="0" y="8315"/>
                  <a:pt x="8315" y="0"/>
                  <a:pt x="18557" y="0"/>
                </a:cubicBezTo>
                <a:close/>
              </a:path>
            </a:pathLst>
          </a:custGeom>
          <a:solidFill>
            <a:srgbClr val="3D5A73"/>
          </a:solidFill>
          <a:ln/>
        </p:spPr>
      </p:sp>
      <p:sp>
        <p:nvSpPr>
          <p:cNvPr id="68" name="Shape 66"/>
          <p:cNvSpPr/>
          <p:nvPr/>
        </p:nvSpPr>
        <p:spPr>
          <a:xfrm>
            <a:off x="8318355" y="2709333"/>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3D5A73"/>
          </a:solidFill>
          <a:ln/>
        </p:spPr>
      </p:sp>
      <p:sp>
        <p:nvSpPr>
          <p:cNvPr id="69" name="Text 67"/>
          <p:cNvSpPr/>
          <p:nvPr/>
        </p:nvSpPr>
        <p:spPr>
          <a:xfrm>
            <a:off x="8559597" y="2672219"/>
            <a:ext cx="1373224"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Document Playbook</a:t>
            </a:r>
            <a:endParaRPr lang="en-US" sz="1600" dirty="0"/>
          </a:p>
        </p:txBody>
      </p:sp>
      <p:sp>
        <p:nvSpPr>
          <p:cNvPr id="70" name="Text 68"/>
          <p:cNvSpPr/>
          <p:nvPr/>
        </p:nvSpPr>
        <p:spPr>
          <a:xfrm>
            <a:off x="8522483" y="2932018"/>
            <a:ext cx="3154703" cy="371142"/>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For each top scenario — 72-hour protocol, contacts, resources</a:t>
            </a:r>
            <a:endParaRPr lang="en-US" sz="1600" dirty="0"/>
          </a:p>
        </p:txBody>
      </p:sp>
      <p:sp>
        <p:nvSpPr>
          <p:cNvPr id="71" name="Shape 69"/>
          <p:cNvSpPr/>
          <p:nvPr/>
        </p:nvSpPr>
        <p:spPr>
          <a:xfrm>
            <a:off x="8216291" y="3433059"/>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72" name="Shape 70"/>
          <p:cNvSpPr/>
          <p:nvPr/>
        </p:nvSpPr>
        <p:spPr>
          <a:xfrm>
            <a:off x="8216291" y="3433059"/>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3D5A73"/>
          </a:solidFill>
          <a:ln/>
        </p:spPr>
      </p:sp>
      <p:sp>
        <p:nvSpPr>
          <p:cNvPr id="73" name="Shape 71"/>
          <p:cNvSpPr/>
          <p:nvPr/>
        </p:nvSpPr>
        <p:spPr>
          <a:xfrm>
            <a:off x="8318355" y="3544402"/>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3D5A73"/>
          </a:solidFill>
          <a:ln/>
        </p:spPr>
      </p:sp>
      <p:sp>
        <p:nvSpPr>
          <p:cNvPr id="74" name="Text 72"/>
          <p:cNvSpPr/>
          <p:nvPr/>
        </p:nvSpPr>
        <p:spPr>
          <a:xfrm>
            <a:off x="8559597" y="3507288"/>
            <a:ext cx="1280438"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Communicate Plan</a:t>
            </a:r>
            <a:endParaRPr lang="en-US" sz="1600" dirty="0"/>
          </a:p>
        </p:txBody>
      </p:sp>
      <p:sp>
        <p:nvSpPr>
          <p:cNvPr id="75" name="Text 73"/>
          <p:cNvSpPr/>
          <p:nvPr/>
        </p:nvSpPr>
        <p:spPr>
          <a:xfrm>
            <a:off x="8522483" y="3767087"/>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Share dengan key trusted people</a:t>
            </a:r>
            <a:endParaRPr lang="en-US" sz="1600" dirty="0"/>
          </a:p>
        </p:txBody>
      </p:sp>
      <p:sp>
        <p:nvSpPr>
          <p:cNvPr id="76" name="Shape 74"/>
          <p:cNvSpPr/>
          <p:nvPr/>
        </p:nvSpPr>
        <p:spPr>
          <a:xfrm>
            <a:off x="8216291" y="4082557"/>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77" name="Shape 75"/>
          <p:cNvSpPr/>
          <p:nvPr/>
        </p:nvSpPr>
        <p:spPr>
          <a:xfrm>
            <a:off x="8216291" y="4082557"/>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3D5A73"/>
          </a:solidFill>
          <a:ln/>
        </p:spPr>
      </p:sp>
      <p:sp>
        <p:nvSpPr>
          <p:cNvPr id="78" name="Shape 76"/>
          <p:cNvSpPr/>
          <p:nvPr/>
        </p:nvSpPr>
        <p:spPr>
          <a:xfrm>
            <a:off x="8318355" y="4193900"/>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3D5A73"/>
          </a:solidFill>
          <a:ln/>
        </p:spPr>
      </p:sp>
      <p:sp>
        <p:nvSpPr>
          <p:cNvPr id="79" name="Text 77"/>
          <p:cNvSpPr/>
          <p:nvPr/>
        </p:nvSpPr>
        <p:spPr>
          <a:xfrm>
            <a:off x="8559597" y="4156785"/>
            <a:ext cx="1660858"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Schedule Annual Review</a:t>
            </a:r>
            <a:endParaRPr lang="en-US" sz="1600" dirty="0"/>
          </a:p>
        </p:txBody>
      </p:sp>
      <p:sp>
        <p:nvSpPr>
          <p:cNvPr id="80" name="Text 78"/>
          <p:cNvSpPr/>
          <p:nvPr/>
        </p:nvSpPr>
        <p:spPr>
          <a:xfrm>
            <a:off x="8522483" y="4416584"/>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Set calendar reminder — update setiap tahun</a:t>
            </a:r>
            <a:endParaRPr lang="en-US" sz="1600" dirty="0"/>
          </a:p>
        </p:txBody>
      </p:sp>
      <p:sp>
        <p:nvSpPr>
          <p:cNvPr id="81" name="Shape 79"/>
          <p:cNvSpPr/>
          <p:nvPr/>
        </p:nvSpPr>
        <p:spPr>
          <a:xfrm>
            <a:off x="8216291" y="4732055"/>
            <a:ext cx="3470174" cy="593826"/>
          </a:xfrm>
          <a:custGeom>
            <a:avLst/>
            <a:gdLst/>
            <a:ahLst/>
            <a:cxnLst/>
            <a:rect l="l" t="t" r="r" b="b"/>
            <a:pathLst>
              <a:path w="3470174" h="593826">
                <a:moveTo>
                  <a:pt x="18557" y="0"/>
                </a:moveTo>
                <a:lnTo>
                  <a:pt x="3395945" y="0"/>
                </a:lnTo>
                <a:cubicBezTo>
                  <a:pt x="3436940" y="0"/>
                  <a:pt x="3470174" y="33233"/>
                  <a:pt x="3470174" y="74228"/>
                </a:cubicBezTo>
                <a:lnTo>
                  <a:pt x="3470174" y="519598"/>
                </a:lnTo>
                <a:cubicBezTo>
                  <a:pt x="3470174" y="560593"/>
                  <a:pt x="3436940" y="593826"/>
                  <a:pt x="3395945" y="593826"/>
                </a:cubicBezTo>
                <a:lnTo>
                  <a:pt x="18557" y="593826"/>
                </a:lnTo>
                <a:cubicBezTo>
                  <a:pt x="8308" y="593826"/>
                  <a:pt x="0" y="585518"/>
                  <a:pt x="0" y="575269"/>
                </a:cubicBezTo>
                <a:lnTo>
                  <a:pt x="0" y="18557"/>
                </a:lnTo>
                <a:cubicBezTo>
                  <a:pt x="0" y="8315"/>
                  <a:pt x="8315" y="0"/>
                  <a:pt x="18557" y="0"/>
                </a:cubicBezTo>
                <a:close/>
              </a:path>
            </a:pathLst>
          </a:custGeom>
          <a:solidFill>
            <a:srgbClr val="1A1D21">
              <a:alpha val="60000"/>
            </a:srgbClr>
          </a:solidFill>
          <a:ln/>
        </p:spPr>
      </p:sp>
      <p:sp>
        <p:nvSpPr>
          <p:cNvPr id="82" name="Shape 80"/>
          <p:cNvSpPr/>
          <p:nvPr/>
        </p:nvSpPr>
        <p:spPr>
          <a:xfrm>
            <a:off x="8216291" y="4732055"/>
            <a:ext cx="18557" cy="593826"/>
          </a:xfrm>
          <a:custGeom>
            <a:avLst/>
            <a:gdLst/>
            <a:ahLst/>
            <a:cxnLst/>
            <a:rect l="l" t="t" r="r" b="b"/>
            <a:pathLst>
              <a:path w="18557" h="593826">
                <a:moveTo>
                  <a:pt x="18557" y="0"/>
                </a:moveTo>
                <a:lnTo>
                  <a:pt x="18557" y="0"/>
                </a:lnTo>
                <a:lnTo>
                  <a:pt x="18557" y="593826"/>
                </a:lnTo>
                <a:lnTo>
                  <a:pt x="18557" y="593826"/>
                </a:lnTo>
                <a:cubicBezTo>
                  <a:pt x="8308" y="593826"/>
                  <a:pt x="0" y="585518"/>
                  <a:pt x="0" y="575269"/>
                </a:cubicBezTo>
                <a:lnTo>
                  <a:pt x="0" y="18557"/>
                </a:lnTo>
                <a:cubicBezTo>
                  <a:pt x="0" y="8315"/>
                  <a:pt x="8315" y="0"/>
                  <a:pt x="18557" y="0"/>
                </a:cubicBezTo>
                <a:close/>
              </a:path>
            </a:pathLst>
          </a:custGeom>
          <a:solidFill>
            <a:srgbClr val="3D5A73"/>
          </a:solidFill>
          <a:ln/>
        </p:spPr>
      </p:sp>
      <p:sp>
        <p:nvSpPr>
          <p:cNvPr id="83" name="Shape 81"/>
          <p:cNvSpPr/>
          <p:nvPr/>
        </p:nvSpPr>
        <p:spPr>
          <a:xfrm>
            <a:off x="8318355" y="4843397"/>
            <a:ext cx="148457" cy="148457"/>
          </a:xfrm>
          <a:custGeom>
            <a:avLst/>
            <a:gdLst/>
            <a:ahLst/>
            <a:cxnLst/>
            <a:rect l="l" t="t" r="r" b="b"/>
            <a:pathLst>
              <a:path w="148457" h="148457">
                <a:moveTo>
                  <a:pt x="74228" y="148457"/>
                </a:moveTo>
                <a:cubicBezTo>
                  <a:pt x="115196" y="148457"/>
                  <a:pt x="148457" y="115196"/>
                  <a:pt x="148457" y="74228"/>
                </a:cubicBezTo>
                <a:cubicBezTo>
                  <a:pt x="148457" y="33261"/>
                  <a:pt x="115196" y="0"/>
                  <a:pt x="74228" y="0"/>
                </a:cubicBezTo>
                <a:cubicBezTo>
                  <a:pt x="33261" y="0"/>
                  <a:pt x="0" y="33261"/>
                  <a:pt x="0" y="74228"/>
                </a:cubicBezTo>
                <a:cubicBezTo>
                  <a:pt x="0" y="115196"/>
                  <a:pt x="33261" y="148457"/>
                  <a:pt x="74228" y="148457"/>
                </a:cubicBezTo>
                <a:close/>
                <a:moveTo>
                  <a:pt x="98700" y="61673"/>
                </a:moveTo>
                <a:lnTo>
                  <a:pt x="75504" y="98787"/>
                </a:lnTo>
                <a:cubicBezTo>
                  <a:pt x="74286" y="100730"/>
                  <a:pt x="72199" y="101948"/>
                  <a:pt x="69908" y="102064"/>
                </a:cubicBezTo>
                <a:cubicBezTo>
                  <a:pt x="67617" y="102180"/>
                  <a:pt x="65414" y="101136"/>
                  <a:pt x="64051" y="99280"/>
                </a:cubicBezTo>
                <a:lnTo>
                  <a:pt x="50133" y="80723"/>
                </a:lnTo>
                <a:cubicBezTo>
                  <a:pt x="47813" y="77650"/>
                  <a:pt x="48451" y="73300"/>
                  <a:pt x="51525" y="70981"/>
                </a:cubicBezTo>
                <a:cubicBezTo>
                  <a:pt x="54598" y="68661"/>
                  <a:pt x="58948" y="69299"/>
                  <a:pt x="61267" y="72373"/>
                </a:cubicBezTo>
                <a:lnTo>
                  <a:pt x="69096" y="82811"/>
                </a:lnTo>
                <a:lnTo>
                  <a:pt x="86899" y="54308"/>
                </a:lnTo>
                <a:cubicBezTo>
                  <a:pt x="88929" y="51061"/>
                  <a:pt x="93220" y="50046"/>
                  <a:pt x="96497" y="52105"/>
                </a:cubicBezTo>
                <a:cubicBezTo>
                  <a:pt x="99773" y="54163"/>
                  <a:pt x="100759" y="58426"/>
                  <a:pt x="98700" y="61702"/>
                </a:cubicBezTo>
                <a:close/>
              </a:path>
            </a:pathLst>
          </a:custGeom>
          <a:solidFill>
            <a:srgbClr val="3D5A73"/>
          </a:solidFill>
          <a:ln/>
        </p:spPr>
      </p:sp>
      <p:sp>
        <p:nvSpPr>
          <p:cNvPr id="84" name="Text 82"/>
          <p:cNvSpPr/>
          <p:nvPr/>
        </p:nvSpPr>
        <p:spPr>
          <a:xfrm>
            <a:off x="8559597" y="4806283"/>
            <a:ext cx="1670137" cy="222685"/>
          </a:xfrm>
          <a:prstGeom prst="rect">
            <a:avLst/>
          </a:prstGeom>
          <a:noFill/>
          <a:ln/>
        </p:spPr>
        <p:txBody>
          <a:bodyPr wrap="square" lIns="0" tIns="0" rIns="0" bIns="0" rtlCol="0" anchor="ctr"/>
          <a:lstStyle/>
          <a:p>
            <a:pPr>
              <a:lnSpc>
                <a:spcPct val="130000"/>
              </a:lnSpc>
            </a:pPr>
            <a:r>
              <a:rPr lang="en-US" sz="1169" b="1" dirty="0">
                <a:solidFill>
                  <a:srgbClr val="E8E4DC"/>
                </a:solidFill>
                <a:latin typeface="Quattrocento Sans" pitchFamily="34" charset="0"/>
                <a:ea typeface="Quattrocento Sans" pitchFamily="34" charset="-122"/>
                <a:cs typeface="Quattrocento Sans" pitchFamily="34" charset="-120"/>
              </a:rPr>
              <a:t>Test Emergency Systems</a:t>
            </a:r>
            <a:endParaRPr lang="en-US" sz="1600" dirty="0"/>
          </a:p>
        </p:txBody>
      </p:sp>
      <p:sp>
        <p:nvSpPr>
          <p:cNvPr id="85" name="Text 83"/>
          <p:cNvSpPr/>
          <p:nvPr/>
        </p:nvSpPr>
        <p:spPr>
          <a:xfrm>
            <a:off x="8522483" y="5066082"/>
            <a:ext cx="3154703" cy="185571"/>
          </a:xfrm>
          <a:prstGeom prst="rect">
            <a:avLst/>
          </a:prstGeom>
          <a:noFill/>
          <a:ln/>
        </p:spPr>
        <p:txBody>
          <a:bodyPr wrap="square" lIns="0" tIns="0" rIns="0" bIns="0" rtlCol="0" anchor="ctr"/>
          <a:lstStyle/>
          <a:p>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Can you access funds? Do contacts respond?</a:t>
            </a:r>
            <a:endParaRPr lang="en-US" sz="1600" dirty="0"/>
          </a:p>
        </p:txBody>
      </p:sp>
      <p:sp>
        <p:nvSpPr>
          <p:cNvPr id="86" name="Shape 84"/>
          <p:cNvSpPr/>
          <p:nvPr/>
        </p:nvSpPr>
        <p:spPr>
          <a:xfrm>
            <a:off x="8207013" y="5404749"/>
            <a:ext cx="3479452" cy="9279"/>
          </a:xfrm>
          <a:custGeom>
            <a:avLst/>
            <a:gdLst/>
            <a:ahLst/>
            <a:cxnLst/>
            <a:rect l="l" t="t" r="r" b="b"/>
            <a:pathLst>
              <a:path w="3479452" h="9279">
                <a:moveTo>
                  <a:pt x="0" y="0"/>
                </a:moveTo>
                <a:lnTo>
                  <a:pt x="3479452" y="0"/>
                </a:lnTo>
                <a:lnTo>
                  <a:pt x="3479452" y="9279"/>
                </a:lnTo>
                <a:lnTo>
                  <a:pt x="0" y="9279"/>
                </a:lnTo>
                <a:lnTo>
                  <a:pt x="0" y="0"/>
                </a:lnTo>
                <a:close/>
              </a:path>
            </a:pathLst>
          </a:custGeom>
          <a:solidFill>
            <a:srgbClr val="3D5A73">
              <a:alpha val="30196"/>
            </a:srgbClr>
          </a:solidFill>
          <a:ln/>
        </p:spPr>
      </p:sp>
      <p:sp>
        <p:nvSpPr>
          <p:cNvPr id="87" name="Text 85"/>
          <p:cNvSpPr/>
          <p:nvPr/>
        </p:nvSpPr>
        <p:spPr>
          <a:xfrm>
            <a:off x="8207013" y="5483616"/>
            <a:ext cx="3544402" cy="185571"/>
          </a:xfrm>
          <a:prstGeom prst="rect">
            <a:avLst/>
          </a:prstGeom>
          <a:noFill/>
          <a:ln/>
        </p:spPr>
        <p:txBody>
          <a:bodyPr wrap="square" lIns="0" tIns="0" rIns="0" bIns="0" rtlCol="0" anchor="ctr"/>
          <a:lstStyle/>
          <a:p>
            <a:pPr>
              <a:lnSpc>
                <a:spcPct val="120000"/>
              </a:lnSpc>
            </a:pPr>
            <a:r>
              <a:rPr lang="en-US" sz="1023" b="1" dirty="0">
                <a:solidFill>
                  <a:srgbClr val="3D5A73"/>
                </a:solidFill>
                <a:latin typeface="Quattrocento Sans" pitchFamily="34" charset="0"/>
                <a:ea typeface="Quattrocento Sans" pitchFamily="34" charset="-122"/>
                <a:cs typeface="Quattrocento Sans" pitchFamily="34" charset="-120"/>
              </a:rPr>
              <a:t>Deliverable:</a:t>
            </a:r>
            <a:pPr>
              <a:lnSpc>
                <a:spcPct val="120000"/>
              </a:lnSpc>
            </a:pPr>
            <a:r>
              <a:rPr lang="en-US" sz="1023" dirty="0">
                <a:solidFill>
                  <a:srgbClr val="E8E4DC">
                    <a:alpha val="70000"/>
                  </a:srgbClr>
                </a:solidFill>
                <a:latin typeface="Quattrocento Sans" pitchFamily="34" charset="0"/>
                <a:ea typeface="Quattrocento Sans" pitchFamily="34" charset="-122"/>
                <a:cs typeface="Quattrocento Sans" pitchFamily="34" charset="-120"/>
              </a:rPr>
              <a:t> Complete playbook document</a:t>
            </a:r>
            <a:endParaRPr lang="en-US" sz="1600" dirty="0"/>
          </a:p>
        </p:txBody>
      </p:sp>
      <p:sp>
        <p:nvSpPr>
          <p:cNvPr id="88" name="Shape 86"/>
          <p:cNvSpPr/>
          <p:nvPr/>
        </p:nvSpPr>
        <p:spPr>
          <a:xfrm>
            <a:off x="375781" y="5877954"/>
            <a:ext cx="5659909" cy="974247"/>
          </a:xfrm>
          <a:custGeom>
            <a:avLst/>
            <a:gdLst/>
            <a:ahLst/>
            <a:cxnLst/>
            <a:rect l="l" t="t" r="r" b="b"/>
            <a:pathLst>
              <a:path w="5659909" h="974247">
                <a:moveTo>
                  <a:pt x="111347" y="0"/>
                </a:moveTo>
                <a:lnTo>
                  <a:pt x="5548562" y="0"/>
                </a:lnTo>
                <a:cubicBezTo>
                  <a:pt x="5610057" y="0"/>
                  <a:pt x="5659909" y="49852"/>
                  <a:pt x="5659909" y="111347"/>
                </a:cubicBezTo>
                <a:lnTo>
                  <a:pt x="5659909" y="862900"/>
                </a:lnTo>
                <a:cubicBezTo>
                  <a:pt x="5659909" y="924395"/>
                  <a:pt x="5610057" y="974247"/>
                  <a:pt x="5548562" y="974247"/>
                </a:cubicBezTo>
                <a:lnTo>
                  <a:pt x="111347" y="974247"/>
                </a:lnTo>
                <a:cubicBezTo>
                  <a:pt x="49893" y="974247"/>
                  <a:pt x="0" y="924354"/>
                  <a:pt x="0" y="862900"/>
                </a:cubicBezTo>
                <a:lnTo>
                  <a:pt x="0" y="111347"/>
                </a:lnTo>
                <a:cubicBezTo>
                  <a:pt x="0" y="49893"/>
                  <a:pt x="49893" y="0"/>
                  <a:pt x="111347" y="0"/>
                </a:cubicBezTo>
                <a:close/>
              </a:path>
            </a:pathLst>
          </a:custGeom>
          <a:solidFill>
            <a:srgbClr val="3D5A73">
              <a:alpha val="20000"/>
            </a:srgbClr>
          </a:solidFill>
          <a:ln w="12700">
            <a:solidFill>
              <a:srgbClr val="3D5A73">
                <a:alpha val="40000"/>
              </a:srgbClr>
            </a:solidFill>
            <a:prstDash val="solid"/>
          </a:ln>
        </p:spPr>
      </p:sp>
      <p:sp>
        <p:nvSpPr>
          <p:cNvPr id="89" name="Shape 87"/>
          <p:cNvSpPr/>
          <p:nvPr/>
        </p:nvSpPr>
        <p:spPr>
          <a:xfrm>
            <a:off x="491763" y="6142393"/>
            <a:ext cx="445370" cy="445370"/>
          </a:xfrm>
          <a:custGeom>
            <a:avLst/>
            <a:gdLst/>
            <a:ahLst/>
            <a:cxnLst/>
            <a:rect l="l" t="t" r="r" b="b"/>
            <a:pathLst>
              <a:path w="445370" h="445370">
                <a:moveTo>
                  <a:pt x="222685" y="0"/>
                </a:moveTo>
                <a:lnTo>
                  <a:pt x="222685" y="0"/>
                </a:lnTo>
                <a:cubicBezTo>
                  <a:pt x="345670" y="0"/>
                  <a:pt x="445370" y="99699"/>
                  <a:pt x="445370" y="222685"/>
                </a:cubicBezTo>
                <a:lnTo>
                  <a:pt x="445370" y="222685"/>
                </a:lnTo>
                <a:cubicBezTo>
                  <a:pt x="445370" y="345670"/>
                  <a:pt x="345670" y="445370"/>
                  <a:pt x="222685" y="445370"/>
                </a:cubicBezTo>
                <a:lnTo>
                  <a:pt x="222685" y="445370"/>
                </a:lnTo>
                <a:cubicBezTo>
                  <a:pt x="99699" y="445370"/>
                  <a:pt x="0" y="345670"/>
                  <a:pt x="0" y="222685"/>
                </a:cubicBezTo>
                <a:lnTo>
                  <a:pt x="0" y="222685"/>
                </a:lnTo>
                <a:cubicBezTo>
                  <a:pt x="0" y="99699"/>
                  <a:pt x="99699" y="0"/>
                  <a:pt x="222685" y="0"/>
                </a:cubicBezTo>
                <a:close/>
              </a:path>
            </a:pathLst>
          </a:custGeom>
          <a:solidFill>
            <a:srgbClr val="C9A86A">
              <a:alpha val="20000"/>
            </a:srgbClr>
          </a:solidFill>
          <a:ln/>
        </p:spPr>
      </p:sp>
      <p:sp>
        <p:nvSpPr>
          <p:cNvPr id="90" name="Shape 88"/>
          <p:cNvSpPr/>
          <p:nvPr/>
        </p:nvSpPr>
        <p:spPr>
          <a:xfrm>
            <a:off x="633260" y="6272292"/>
            <a:ext cx="162374" cy="185571"/>
          </a:xfrm>
          <a:custGeom>
            <a:avLst/>
            <a:gdLst/>
            <a:ahLst/>
            <a:cxnLst/>
            <a:rect l="l" t="t" r="r" b="b"/>
            <a:pathLst>
              <a:path w="162374" h="185571">
                <a:moveTo>
                  <a:pt x="46393" y="0"/>
                </a:moveTo>
                <a:cubicBezTo>
                  <a:pt x="52808" y="0"/>
                  <a:pt x="57991" y="5183"/>
                  <a:pt x="57991" y="11598"/>
                </a:cubicBezTo>
                <a:lnTo>
                  <a:pt x="57991" y="23196"/>
                </a:lnTo>
                <a:lnTo>
                  <a:pt x="104384" y="23196"/>
                </a:lnTo>
                <a:lnTo>
                  <a:pt x="104384" y="11598"/>
                </a:lnTo>
                <a:cubicBezTo>
                  <a:pt x="104384" y="5183"/>
                  <a:pt x="109566" y="0"/>
                  <a:pt x="115982" y="0"/>
                </a:cubicBezTo>
                <a:cubicBezTo>
                  <a:pt x="122397" y="0"/>
                  <a:pt x="127580" y="5183"/>
                  <a:pt x="127580" y="11598"/>
                </a:cubicBezTo>
                <a:lnTo>
                  <a:pt x="127580" y="23196"/>
                </a:lnTo>
                <a:lnTo>
                  <a:pt x="139178" y="23196"/>
                </a:lnTo>
                <a:cubicBezTo>
                  <a:pt x="151972" y="23196"/>
                  <a:pt x="162374" y="33598"/>
                  <a:pt x="162374" y="46393"/>
                </a:cubicBezTo>
                <a:lnTo>
                  <a:pt x="162374" y="150776"/>
                </a:lnTo>
                <a:cubicBezTo>
                  <a:pt x="162374" y="163570"/>
                  <a:pt x="151972" y="173973"/>
                  <a:pt x="139178" y="173973"/>
                </a:cubicBezTo>
                <a:lnTo>
                  <a:pt x="23196" y="173973"/>
                </a:lnTo>
                <a:cubicBezTo>
                  <a:pt x="10402" y="173973"/>
                  <a:pt x="0" y="163570"/>
                  <a:pt x="0" y="150776"/>
                </a:cubicBezTo>
                <a:lnTo>
                  <a:pt x="0" y="46393"/>
                </a:lnTo>
                <a:cubicBezTo>
                  <a:pt x="0" y="33598"/>
                  <a:pt x="10402" y="23196"/>
                  <a:pt x="23196" y="23196"/>
                </a:cubicBezTo>
                <a:lnTo>
                  <a:pt x="34795" y="23196"/>
                </a:lnTo>
                <a:lnTo>
                  <a:pt x="34795" y="11598"/>
                </a:lnTo>
                <a:cubicBezTo>
                  <a:pt x="34795" y="5183"/>
                  <a:pt x="39977" y="0"/>
                  <a:pt x="46393" y="0"/>
                </a:cubicBezTo>
                <a:close/>
                <a:moveTo>
                  <a:pt x="111777" y="82891"/>
                </a:moveTo>
                <a:cubicBezTo>
                  <a:pt x="114314" y="78831"/>
                  <a:pt x="113082" y="73467"/>
                  <a:pt x="109023" y="70894"/>
                </a:cubicBezTo>
                <a:cubicBezTo>
                  <a:pt x="104963" y="68320"/>
                  <a:pt x="99599" y="69589"/>
                  <a:pt x="97026" y="73648"/>
                </a:cubicBezTo>
                <a:lnTo>
                  <a:pt x="74772" y="109277"/>
                </a:lnTo>
                <a:lnTo>
                  <a:pt x="64986" y="96229"/>
                </a:lnTo>
                <a:cubicBezTo>
                  <a:pt x="62086" y="92387"/>
                  <a:pt x="56650" y="91589"/>
                  <a:pt x="52808" y="94489"/>
                </a:cubicBezTo>
                <a:cubicBezTo>
                  <a:pt x="48966" y="97388"/>
                  <a:pt x="48169" y="102825"/>
                  <a:pt x="51068" y="106667"/>
                </a:cubicBezTo>
                <a:lnTo>
                  <a:pt x="68465" y="129863"/>
                </a:lnTo>
                <a:cubicBezTo>
                  <a:pt x="70169" y="132147"/>
                  <a:pt x="72924" y="133451"/>
                  <a:pt x="75787" y="133343"/>
                </a:cubicBezTo>
                <a:cubicBezTo>
                  <a:pt x="78650" y="133234"/>
                  <a:pt x="81260" y="131712"/>
                  <a:pt x="82782" y="129247"/>
                </a:cubicBezTo>
                <a:lnTo>
                  <a:pt x="111777" y="82854"/>
                </a:lnTo>
                <a:close/>
              </a:path>
            </a:pathLst>
          </a:custGeom>
          <a:solidFill>
            <a:srgbClr val="C9A86A"/>
          </a:solidFill>
          <a:ln/>
        </p:spPr>
      </p:sp>
      <p:sp>
        <p:nvSpPr>
          <p:cNvPr id="91" name="Text 89"/>
          <p:cNvSpPr/>
          <p:nvPr/>
        </p:nvSpPr>
        <p:spPr>
          <a:xfrm>
            <a:off x="1048475" y="5993936"/>
            <a:ext cx="4964018" cy="259799"/>
          </a:xfrm>
          <a:prstGeom prst="rect">
            <a:avLst/>
          </a:prstGeom>
          <a:noFill/>
          <a:ln/>
        </p:spPr>
        <p:txBody>
          <a:bodyPr wrap="square" lIns="0" tIns="0" rIns="0" bIns="0" rtlCol="0" anchor="ctr"/>
          <a:lstStyle/>
          <a:p>
            <a:pPr>
              <a:lnSpc>
                <a:spcPct val="120000"/>
              </a:lnSpc>
            </a:pPr>
            <a:r>
              <a:rPr lang="en-US" sz="1461" b="1" dirty="0">
                <a:solidFill>
                  <a:srgbClr val="E8E4DC"/>
                </a:solidFill>
                <a:latin typeface="Hedvig Letters Sans" pitchFamily="34" charset="0"/>
                <a:ea typeface="Hedvig Letters Sans" pitchFamily="34" charset="-122"/>
                <a:cs typeface="Hedvig Letters Sans" pitchFamily="34" charset="-120"/>
              </a:rPr>
              <a:t>Weekly Commitment</a:t>
            </a:r>
            <a:endParaRPr lang="en-US" sz="1600" dirty="0"/>
          </a:p>
        </p:txBody>
      </p:sp>
      <p:sp>
        <p:nvSpPr>
          <p:cNvPr id="92" name="Text 90"/>
          <p:cNvSpPr/>
          <p:nvPr/>
        </p:nvSpPr>
        <p:spPr>
          <a:xfrm>
            <a:off x="1048475" y="6290849"/>
            <a:ext cx="4945461" cy="445370"/>
          </a:xfrm>
          <a:prstGeom prst="rect">
            <a:avLst/>
          </a:prstGeom>
          <a:noFill/>
          <a:ln/>
        </p:spPr>
        <p:txBody>
          <a:bodyPr wrap="square" lIns="0" tIns="0" rIns="0" bIns="0" rtlCol="0" anchor="ctr"/>
          <a:lstStyle/>
          <a:p>
            <a:pPr>
              <a:lnSpc>
                <a:spcPct val="130000"/>
              </a:lnSpc>
            </a:pPr>
            <a:r>
              <a:rPr lang="en-US" sz="1169" dirty="0">
                <a:solidFill>
                  <a:srgbClr val="E8E4DC">
                    <a:alpha val="80000"/>
                  </a:srgbClr>
                </a:solidFill>
                <a:latin typeface="Quattrocento Sans" pitchFamily="34" charset="0"/>
                <a:ea typeface="Quattrocento Sans" pitchFamily="34" charset="-122"/>
                <a:cs typeface="Quattrocento Sans" pitchFamily="34" charset="-120"/>
              </a:rPr>
              <a:t>Dedicate </a:t>
            </a:r>
            <a:pPr>
              <a:lnSpc>
                <a:spcPct val="130000"/>
              </a:lnSpc>
            </a:pPr>
            <a:r>
              <a:rPr lang="en-US" sz="1169"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2-3 hours per week </a:t>
            </a:r>
            <a:pPr>
              <a:lnSpc>
                <a:spcPct val="130000"/>
              </a:lnSpc>
            </a:pPr>
            <a:r>
              <a:rPr lang="en-US" sz="1169" dirty="0">
                <a:solidFill>
                  <a:srgbClr val="E8E4DC">
                    <a:alpha val="80000"/>
                  </a:srgbClr>
                </a:solidFill>
                <a:latin typeface="Quattrocento Sans" pitchFamily="34" charset="0"/>
                <a:ea typeface="Quattrocento Sans" pitchFamily="34" charset="-122"/>
                <a:cs typeface="Quattrocento Sans" pitchFamily="34" charset="-120"/>
              </a:rPr>
              <a:t>untuk preparedness activities. Bukan overwhelming — tapi consistent. Small actions compound.</a:t>
            </a:r>
            <a:endParaRPr lang="en-US" sz="1600" dirty="0"/>
          </a:p>
        </p:txBody>
      </p:sp>
      <p:sp>
        <p:nvSpPr>
          <p:cNvPr id="93" name="Shape 91"/>
          <p:cNvSpPr/>
          <p:nvPr/>
        </p:nvSpPr>
        <p:spPr>
          <a:xfrm>
            <a:off x="6155223" y="5877954"/>
            <a:ext cx="5659909" cy="974247"/>
          </a:xfrm>
          <a:custGeom>
            <a:avLst/>
            <a:gdLst/>
            <a:ahLst/>
            <a:cxnLst/>
            <a:rect l="l" t="t" r="r" b="b"/>
            <a:pathLst>
              <a:path w="5659909" h="974247">
                <a:moveTo>
                  <a:pt x="111347" y="0"/>
                </a:moveTo>
                <a:lnTo>
                  <a:pt x="5548562" y="0"/>
                </a:lnTo>
                <a:cubicBezTo>
                  <a:pt x="5610057" y="0"/>
                  <a:pt x="5659909" y="49852"/>
                  <a:pt x="5659909" y="111347"/>
                </a:cubicBezTo>
                <a:lnTo>
                  <a:pt x="5659909" y="862900"/>
                </a:lnTo>
                <a:cubicBezTo>
                  <a:pt x="5659909" y="924395"/>
                  <a:pt x="5610057" y="974247"/>
                  <a:pt x="5548562" y="974247"/>
                </a:cubicBezTo>
                <a:lnTo>
                  <a:pt x="111347" y="974247"/>
                </a:lnTo>
                <a:cubicBezTo>
                  <a:pt x="49893" y="974247"/>
                  <a:pt x="0" y="924354"/>
                  <a:pt x="0" y="862900"/>
                </a:cubicBezTo>
                <a:lnTo>
                  <a:pt x="0" y="111347"/>
                </a:lnTo>
                <a:cubicBezTo>
                  <a:pt x="0" y="49893"/>
                  <a:pt x="49893" y="0"/>
                  <a:pt x="111347" y="0"/>
                </a:cubicBezTo>
                <a:close/>
              </a:path>
            </a:pathLst>
          </a:custGeom>
          <a:solidFill>
            <a:srgbClr val="3D5A73">
              <a:alpha val="20000"/>
            </a:srgbClr>
          </a:solidFill>
          <a:ln w="12700">
            <a:solidFill>
              <a:srgbClr val="3D5A73">
                <a:alpha val="40000"/>
              </a:srgbClr>
            </a:solidFill>
            <a:prstDash val="solid"/>
          </a:ln>
        </p:spPr>
      </p:sp>
      <p:sp>
        <p:nvSpPr>
          <p:cNvPr id="94" name="Shape 92"/>
          <p:cNvSpPr/>
          <p:nvPr/>
        </p:nvSpPr>
        <p:spPr>
          <a:xfrm>
            <a:off x="6271205" y="6142393"/>
            <a:ext cx="445370" cy="445370"/>
          </a:xfrm>
          <a:custGeom>
            <a:avLst/>
            <a:gdLst/>
            <a:ahLst/>
            <a:cxnLst/>
            <a:rect l="l" t="t" r="r" b="b"/>
            <a:pathLst>
              <a:path w="445370" h="445370">
                <a:moveTo>
                  <a:pt x="222685" y="0"/>
                </a:moveTo>
                <a:lnTo>
                  <a:pt x="222685" y="0"/>
                </a:lnTo>
                <a:cubicBezTo>
                  <a:pt x="345670" y="0"/>
                  <a:pt x="445370" y="99699"/>
                  <a:pt x="445370" y="222685"/>
                </a:cubicBezTo>
                <a:lnTo>
                  <a:pt x="445370" y="222685"/>
                </a:lnTo>
                <a:cubicBezTo>
                  <a:pt x="445370" y="345670"/>
                  <a:pt x="345670" y="445370"/>
                  <a:pt x="222685" y="445370"/>
                </a:cubicBezTo>
                <a:lnTo>
                  <a:pt x="222685" y="445370"/>
                </a:lnTo>
                <a:cubicBezTo>
                  <a:pt x="99699" y="445370"/>
                  <a:pt x="0" y="345670"/>
                  <a:pt x="0" y="222685"/>
                </a:cubicBezTo>
                <a:lnTo>
                  <a:pt x="0" y="222685"/>
                </a:lnTo>
                <a:cubicBezTo>
                  <a:pt x="0" y="99699"/>
                  <a:pt x="99699" y="0"/>
                  <a:pt x="222685" y="0"/>
                </a:cubicBezTo>
                <a:close/>
              </a:path>
            </a:pathLst>
          </a:custGeom>
          <a:solidFill>
            <a:srgbClr val="C9A86A">
              <a:alpha val="20000"/>
            </a:srgbClr>
          </a:solidFill>
          <a:ln/>
        </p:spPr>
      </p:sp>
      <p:sp>
        <p:nvSpPr>
          <p:cNvPr id="95" name="Shape 93"/>
          <p:cNvSpPr/>
          <p:nvPr/>
        </p:nvSpPr>
        <p:spPr>
          <a:xfrm>
            <a:off x="6401104" y="6272292"/>
            <a:ext cx="185571" cy="185571"/>
          </a:xfrm>
          <a:custGeom>
            <a:avLst/>
            <a:gdLst/>
            <a:ahLst/>
            <a:cxnLst/>
            <a:rect l="l" t="t" r="r" b="b"/>
            <a:pathLst>
              <a:path w="185571" h="185571">
                <a:moveTo>
                  <a:pt x="174009" y="69589"/>
                </a:moveTo>
                <a:lnTo>
                  <a:pt x="176872" y="69589"/>
                </a:lnTo>
                <a:cubicBezTo>
                  <a:pt x="181693" y="69589"/>
                  <a:pt x="185571" y="65711"/>
                  <a:pt x="185571" y="60890"/>
                </a:cubicBezTo>
                <a:lnTo>
                  <a:pt x="185571" y="8699"/>
                </a:lnTo>
                <a:cubicBezTo>
                  <a:pt x="185571" y="5183"/>
                  <a:pt x="183469" y="1993"/>
                  <a:pt x="180207" y="652"/>
                </a:cubicBezTo>
                <a:cubicBezTo>
                  <a:pt x="176945" y="-689"/>
                  <a:pt x="173211" y="72"/>
                  <a:pt x="170711" y="2537"/>
                </a:cubicBezTo>
                <a:lnTo>
                  <a:pt x="151972" y="21312"/>
                </a:lnTo>
                <a:cubicBezTo>
                  <a:pt x="135916" y="8010"/>
                  <a:pt x="115257" y="0"/>
                  <a:pt x="92785" y="0"/>
                </a:cubicBezTo>
                <a:cubicBezTo>
                  <a:pt x="46030" y="0"/>
                  <a:pt x="7358" y="34577"/>
                  <a:pt x="942" y="79556"/>
                </a:cubicBezTo>
                <a:cubicBezTo>
                  <a:pt x="36" y="85899"/>
                  <a:pt x="4422" y="91771"/>
                  <a:pt x="10765" y="92677"/>
                </a:cubicBezTo>
                <a:cubicBezTo>
                  <a:pt x="17107" y="93583"/>
                  <a:pt x="22979" y="89161"/>
                  <a:pt x="23885" y="82854"/>
                </a:cubicBezTo>
                <a:cubicBezTo>
                  <a:pt x="28705" y="49111"/>
                  <a:pt x="57737" y="23196"/>
                  <a:pt x="92785" y="23196"/>
                </a:cubicBezTo>
                <a:cubicBezTo>
                  <a:pt x="108878" y="23196"/>
                  <a:pt x="123666" y="28633"/>
                  <a:pt x="135445" y="37803"/>
                </a:cubicBezTo>
                <a:lnTo>
                  <a:pt x="118519" y="54729"/>
                </a:lnTo>
                <a:cubicBezTo>
                  <a:pt x="116018" y="57230"/>
                  <a:pt x="115293" y="60963"/>
                  <a:pt x="116634" y="64225"/>
                </a:cubicBezTo>
                <a:cubicBezTo>
                  <a:pt x="117975" y="67487"/>
                  <a:pt x="121165" y="69589"/>
                  <a:pt x="124680" y="69589"/>
                </a:cubicBezTo>
                <a:lnTo>
                  <a:pt x="174009" y="69589"/>
                </a:lnTo>
                <a:close/>
                <a:moveTo>
                  <a:pt x="184665" y="106015"/>
                </a:moveTo>
                <a:cubicBezTo>
                  <a:pt x="185571" y="99672"/>
                  <a:pt x="181149" y="93800"/>
                  <a:pt x="174842" y="92894"/>
                </a:cubicBezTo>
                <a:cubicBezTo>
                  <a:pt x="168536" y="91988"/>
                  <a:pt x="162628" y="96410"/>
                  <a:pt x="161722" y="102716"/>
                </a:cubicBezTo>
                <a:cubicBezTo>
                  <a:pt x="156902" y="136424"/>
                  <a:pt x="127870" y="162338"/>
                  <a:pt x="92822" y="162338"/>
                </a:cubicBezTo>
                <a:cubicBezTo>
                  <a:pt x="76729" y="162338"/>
                  <a:pt x="61941" y="156902"/>
                  <a:pt x="50162" y="147732"/>
                </a:cubicBezTo>
                <a:lnTo>
                  <a:pt x="67052" y="130842"/>
                </a:lnTo>
                <a:cubicBezTo>
                  <a:pt x="69553" y="128341"/>
                  <a:pt x="70278" y="124608"/>
                  <a:pt x="68937" y="121346"/>
                </a:cubicBezTo>
                <a:cubicBezTo>
                  <a:pt x="67596" y="118084"/>
                  <a:pt x="64406" y="115982"/>
                  <a:pt x="60890" y="115982"/>
                </a:cubicBezTo>
                <a:lnTo>
                  <a:pt x="8699" y="115982"/>
                </a:lnTo>
                <a:cubicBezTo>
                  <a:pt x="3878" y="115982"/>
                  <a:pt x="0" y="119860"/>
                  <a:pt x="0" y="124680"/>
                </a:cubicBezTo>
                <a:lnTo>
                  <a:pt x="0" y="176872"/>
                </a:lnTo>
                <a:cubicBezTo>
                  <a:pt x="0" y="180388"/>
                  <a:pt x="2102" y="183577"/>
                  <a:pt x="5364" y="184918"/>
                </a:cubicBezTo>
                <a:cubicBezTo>
                  <a:pt x="8626" y="186259"/>
                  <a:pt x="12359" y="185498"/>
                  <a:pt x="14860" y="183034"/>
                </a:cubicBezTo>
                <a:lnTo>
                  <a:pt x="33635" y="164259"/>
                </a:lnTo>
                <a:cubicBezTo>
                  <a:pt x="49655" y="177561"/>
                  <a:pt x="70314" y="185571"/>
                  <a:pt x="92785" y="185571"/>
                </a:cubicBezTo>
                <a:cubicBezTo>
                  <a:pt x="139541" y="185571"/>
                  <a:pt x="178213" y="150994"/>
                  <a:pt x="184628" y="106015"/>
                </a:cubicBezTo>
                <a:close/>
              </a:path>
            </a:pathLst>
          </a:custGeom>
          <a:solidFill>
            <a:srgbClr val="C9A86A"/>
          </a:solidFill>
          <a:ln/>
        </p:spPr>
      </p:sp>
      <p:sp>
        <p:nvSpPr>
          <p:cNvPr id="96" name="Text 94"/>
          <p:cNvSpPr/>
          <p:nvPr/>
        </p:nvSpPr>
        <p:spPr>
          <a:xfrm>
            <a:off x="6827917" y="5993936"/>
            <a:ext cx="4964018" cy="259799"/>
          </a:xfrm>
          <a:prstGeom prst="rect">
            <a:avLst/>
          </a:prstGeom>
          <a:noFill/>
          <a:ln/>
        </p:spPr>
        <p:txBody>
          <a:bodyPr wrap="square" lIns="0" tIns="0" rIns="0" bIns="0" rtlCol="0" anchor="ctr"/>
          <a:lstStyle/>
          <a:p>
            <a:pPr>
              <a:lnSpc>
                <a:spcPct val="120000"/>
              </a:lnSpc>
            </a:pPr>
            <a:r>
              <a:rPr lang="en-US" sz="1461" b="1" dirty="0">
                <a:solidFill>
                  <a:srgbClr val="E8E4DC"/>
                </a:solidFill>
                <a:latin typeface="Hedvig Letters Sans" pitchFamily="34" charset="0"/>
                <a:ea typeface="Hedvig Letters Sans" pitchFamily="34" charset="-122"/>
                <a:cs typeface="Hedvig Letters Sans" pitchFamily="34" charset="-120"/>
              </a:rPr>
              <a:t>Annual Review Cycle</a:t>
            </a:r>
            <a:endParaRPr lang="en-US" sz="1600" dirty="0"/>
          </a:p>
        </p:txBody>
      </p:sp>
      <p:sp>
        <p:nvSpPr>
          <p:cNvPr id="97" name="Text 95"/>
          <p:cNvSpPr/>
          <p:nvPr/>
        </p:nvSpPr>
        <p:spPr>
          <a:xfrm>
            <a:off x="6827917" y="6290849"/>
            <a:ext cx="4945461" cy="445370"/>
          </a:xfrm>
          <a:prstGeom prst="rect">
            <a:avLst/>
          </a:prstGeom>
          <a:noFill/>
          <a:ln/>
        </p:spPr>
        <p:txBody>
          <a:bodyPr wrap="square" lIns="0" tIns="0" rIns="0" bIns="0" rtlCol="0" anchor="ctr"/>
          <a:lstStyle/>
          <a:p>
            <a:pPr>
              <a:lnSpc>
                <a:spcPct val="130000"/>
              </a:lnSpc>
            </a:pPr>
            <a:r>
              <a:rPr lang="en-US" sz="1169" dirty="0">
                <a:solidFill>
                  <a:srgbClr val="E8E4DC">
                    <a:alpha val="80000"/>
                  </a:srgbClr>
                </a:solidFill>
                <a:latin typeface="Quattrocento Sans" pitchFamily="34" charset="0"/>
                <a:ea typeface="Quattrocento Sans" pitchFamily="34" charset="-122"/>
                <a:cs typeface="Quattrocento Sans" pitchFamily="34" charset="-120"/>
              </a:rPr>
              <a:t>Set </a:t>
            </a:r>
            <a:pPr>
              <a:lnSpc>
                <a:spcPct val="130000"/>
              </a:lnSpc>
            </a:pPr>
            <a:r>
              <a:rPr lang="en-US" sz="1169"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annual reminder </a:t>
            </a:r>
            <a:pPr>
              <a:lnSpc>
                <a:spcPct val="130000"/>
              </a:lnSpc>
            </a:pPr>
            <a:r>
              <a:rPr lang="en-US" sz="1169" dirty="0">
                <a:solidFill>
                  <a:srgbClr val="E8E4DC">
                    <a:alpha val="80000"/>
                  </a:srgbClr>
                </a:solidFill>
                <a:latin typeface="Quattrocento Sans" pitchFamily="34" charset="0"/>
                <a:ea typeface="Quattrocento Sans" pitchFamily="34" charset="-122"/>
                <a:cs typeface="Quattrocento Sans" pitchFamily="34" charset="-120"/>
              </a:rPr>
              <a:t>untuk review dan update playbook. Life changes — scenarios, probabilities, dan preparedness berubah.</a:t>
            </a:r>
            <a:endParaRPr lang="en-US" sz="1600" dirty="0"/>
          </a:p>
        </p:txBody>
      </p:sp>
    </p:spTree>
  </p:cSld>
  <p:clrMapOvr>
    <a:masterClrMapping/>
  </p:clrMapOvr>
  <p:transition>
    <p:fade/>
    <p:spd val="med"/>
  </p:transition>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A1D21"/>
        </a:solidFill>
      </p:bgPr>
    </p:bg>
    <p:spTree>
      <p:nvGrpSpPr>
        <p:cNvPr id="1" name=""/>
        <p:cNvGrpSpPr/>
        <p:nvPr/>
      </p:nvGrpSpPr>
      <p:grpSpPr>
        <a:xfrm>
          <a:off x="0" y="0"/>
          <a:ext cx="0" cy="0"/>
          <a:chOff x="0" y="0"/>
          <a:chExt cx="0" cy="0"/>
        </a:xfrm>
      </p:grpSpPr>
      <p:pic>
        <p:nvPicPr>
          <p:cNvPr id="2" name="Image 0" descr="https://kimi-web-img.moonshot.cn/img/static.wixstatic.com/1c335bc07f20ca32f3895ff038133da91d48afcd.jpg">    </p:cNvPr>
          <p:cNvPicPr>
            <a:picLocks noChangeAspect="1"/>
          </p:cNvPicPr>
          <p:nvPr/>
        </p:nvPicPr>
        <p:blipFill>
          <a:blip r:embed="rId1">
            <a:alphaModFix amt="30000"/>
          </a:blip>
          <a:srcRect l="0" r="0" t="13585" b="1358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1A1D21">
                  <a:alpha val="95000"/>
                </a:srgbClr>
              </a:gs>
              <a:gs pos="50000">
                <a:srgbClr val="3D5A73">
                  <a:alpha val="80000"/>
                </a:srgbClr>
              </a:gs>
              <a:gs pos="100000">
                <a:srgbClr val="1A1D21">
                  <a:alpha val="95000"/>
                </a:srgbClr>
              </a:gs>
            </a:gsLst>
            <a:lin ang="2700000" scaled="1"/>
          </a:gradFill>
          <a:ln/>
        </p:spPr>
      </p:sp>
      <p:sp>
        <p:nvSpPr>
          <p:cNvPr id="4" name="Shape 1"/>
          <p:cNvSpPr/>
          <p:nvPr/>
        </p:nvSpPr>
        <p:spPr>
          <a:xfrm>
            <a:off x="5710813" y="-394607"/>
            <a:ext cx="770374" cy="770374"/>
          </a:xfrm>
          <a:custGeom>
            <a:avLst/>
            <a:gdLst/>
            <a:ahLst/>
            <a:cxnLst/>
            <a:rect l="l" t="t" r="r" b="b"/>
            <a:pathLst>
              <a:path w="770374" h="770374">
                <a:moveTo>
                  <a:pt x="385187" y="0"/>
                </a:moveTo>
                <a:lnTo>
                  <a:pt x="385187" y="0"/>
                </a:lnTo>
                <a:cubicBezTo>
                  <a:pt x="597777" y="0"/>
                  <a:pt x="770374" y="172596"/>
                  <a:pt x="770374" y="385187"/>
                </a:cubicBezTo>
                <a:lnTo>
                  <a:pt x="770374" y="385187"/>
                </a:lnTo>
                <a:cubicBezTo>
                  <a:pt x="770374" y="597777"/>
                  <a:pt x="597777" y="770374"/>
                  <a:pt x="385187" y="770374"/>
                </a:cubicBezTo>
                <a:lnTo>
                  <a:pt x="385187" y="770374"/>
                </a:lnTo>
                <a:cubicBezTo>
                  <a:pt x="172596" y="770374"/>
                  <a:pt x="0" y="597777"/>
                  <a:pt x="0" y="385187"/>
                </a:cubicBezTo>
                <a:lnTo>
                  <a:pt x="0" y="385187"/>
                </a:lnTo>
                <a:cubicBezTo>
                  <a:pt x="0" y="172596"/>
                  <a:pt x="172596" y="0"/>
                  <a:pt x="385187" y="0"/>
                </a:cubicBezTo>
                <a:close/>
              </a:path>
            </a:pathLst>
          </a:custGeom>
          <a:solidFill>
            <a:srgbClr val="C9A86A">
              <a:alpha val="20000"/>
            </a:srgbClr>
          </a:solidFill>
          <a:ln w="50800">
            <a:solidFill>
              <a:srgbClr val="C9A86A"/>
            </a:solidFill>
            <a:prstDash val="solid"/>
          </a:ln>
        </p:spPr>
      </p:sp>
      <p:sp>
        <p:nvSpPr>
          <p:cNvPr id="5" name="Shape 2"/>
          <p:cNvSpPr/>
          <p:nvPr/>
        </p:nvSpPr>
        <p:spPr>
          <a:xfrm>
            <a:off x="5895033" y="-210387"/>
            <a:ext cx="401934" cy="401934"/>
          </a:xfrm>
          <a:custGeom>
            <a:avLst/>
            <a:gdLst/>
            <a:ahLst/>
            <a:cxnLst/>
            <a:rect l="l" t="t" r="r" b="b"/>
            <a:pathLst>
              <a:path w="401934" h="401934">
                <a:moveTo>
                  <a:pt x="200967" y="0"/>
                </a:moveTo>
                <a:cubicBezTo>
                  <a:pt x="204578" y="0"/>
                  <a:pt x="208189" y="785"/>
                  <a:pt x="211486" y="2277"/>
                </a:cubicBezTo>
                <a:lnTo>
                  <a:pt x="359386" y="65000"/>
                </a:lnTo>
                <a:cubicBezTo>
                  <a:pt x="376656" y="72301"/>
                  <a:pt x="389531" y="89336"/>
                  <a:pt x="389452" y="109904"/>
                </a:cubicBezTo>
                <a:cubicBezTo>
                  <a:pt x="389060" y="187779"/>
                  <a:pt x="357030" y="330261"/>
                  <a:pt x="221770" y="395026"/>
                </a:cubicBezTo>
                <a:cubicBezTo>
                  <a:pt x="208660" y="401306"/>
                  <a:pt x="193431" y="401306"/>
                  <a:pt x="180321" y="395026"/>
                </a:cubicBezTo>
                <a:cubicBezTo>
                  <a:pt x="44982" y="330261"/>
                  <a:pt x="13031" y="187779"/>
                  <a:pt x="12639" y="109904"/>
                </a:cubicBezTo>
                <a:cubicBezTo>
                  <a:pt x="12560" y="89336"/>
                  <a:pt x="25435" y="72301"/>
                  <a:pt x="42705" y="65000"/>
                </a:cubicBezTo>
                <a:lnTo>
                  <a:pt x="190526" y="2277"/>
                </a:lnTo>
                <a:cubicBezTo>
                  <a:pt x="193823" y="785"/>
                  <a:pt x="197356" y="0"/>
                  <a:pt x="200967" y="0"/>
                </a:cubicBezTo>
                <a:close/>
                <a:moveTo>
                  <a:pt x="200967" y="52440"/>
                </a:moveTo>
                <a:lnTo>
                  <a:pt x="200967" y="349259"/>
                </a:lnTo>
                <a:cubicBezTo>
                  <a:pt x="309301" y="296819"/>
                  <a:pt x="338425" y="180635"/>
                  <a:pt x="339132" y="111081"/>
                </a:cubicBezTo>
                <a:lnTo>
                  <a:pt x="200967" y="52518"/>
                </a:lnTo>
                <a:lnTo>
                  <a:pt x="200967" y="52518"/>
                </a:lnTo>
                <a:close/>
              </a:path>
            </a:pathLst>
          </a:custGeom>
          <a:solidFill>
            <a:srgbClr val="C9A86A"/>
          </a:solidFill>
          <a:ln/>
        </p:spPr>
      </p:sp>
      <p:sp>
        <p:nvSpPr>
          <p:cNvPr id="6" name="Text 3"/>
          <p:cNvSpPr/>
          <p:nvPr/>
        </p:nvSpPr>
        <p:spPr>
          <a:xfrm>
            <a:off x="3546689" y="861437"/>
            <a:ext cx="5099538" cy="1256044"/>
          </a:xfrm>
          <a:prstGeom prst="rect">
            <a:avLst/>
          </a:prstGeom>
          <a:noFill/>
          <a:ln/>
        </p:spPr>
        <p:txBody>
          <a:bodyPr wrap="square" lIns="0" tIns="0" rIns="0" bIns="0" rtlCol="0" anchor="ctr"/>
          <a:lstStyle/>
          <a:p>
            <a:pPr algn="ctr">
              <a:lnSpc>
                <a:spcPct val="100000"/>
              </a:lnSpc>
            </a:pPr>
            <a:r>
              <a:rPr lang="en-US" sz="3956" b="1" dirty="0">
                <a:solidFill>
                  <a:srgbClr val="E8E4DC"/>
                </a:solidFill>
                <a:latin typeface="Hedvig Letters Sans" pitchFamily="34" charset="0"/>
                <a:ea typeface="Hedvig Letters Sans" pitchFamily="34" charset="-122"/>
                <a:cs typeface="Hedvig Letters Sans" pitchFamily="34" charset="-120"/>
              </a:rPr>
              <a:t>Fear the Unprepared,</a:t>
            </a:r>
            <a:endParaRPr lang="en-US" sz="1600" dirty="0"/>
          </a:p>
          <a:p>
            <a:pPr algn="ctr">
              <a:lnSpc>
                <a:spcPct val="100000"/>
              </a:lnSpc>
            </a:pPr>
            <a:r>
              <a:rPr lang="en-US" sz="3956" b="1" dirty="0">
                <a:solidFill>
                  <a:srgbClr val="C9A86A"/>
                </a:solidFill>
                <a:latin typeface="Hedvig Letters Sans" pitchFamily="34" charset="0"/>
                <a:ea typeface="Hedvig Letters Sans" pitchFamily="34" charset="-122"/>
                <a:cs typeface="Hedvig Letters Sans" pitchFamily="34" charset="-120"/>
              </a:rPr>
              <a:t>Not the Worst Case</a:t>
            </a:r>
            <a:endParaRPr lang="en-US" sz="1600" dirty="0"/>
          </a:p>
        </p:txBody>
      </p:sp>
      <p:sp>
        <p:nvSpPr>
          <p:cNvPr id="7" name="Shape 4"/>
          <p:cNvSpPr/>
          <p:nvPr/>
        </p:nvSpPr>
        <p:spPr>
          <a:xfrm>
            <a:off x="5560088" y="2318448"/>
            <a:ext cx="1071824" cy="0"/>
          </a:xfrm>
          <a:custGeom>
            <a:avLst/>
            <a:gdLst/>
            <a:ahLst/>
            <a:cxnLst/>
            <a:rect l="l" t="t" r="r" b="b"/>
            <a:pathLst>
              <a:path w="1071824" h="0">
                <a:moveTo>
                  <a:pt x="0" y="0"/>
                </a:moveTo>
                <a:lnTo>
                  <a:pt x="1071824" y="0"/>
                </a:lnTo>
                <a:lnTo>
                  <a:pt x="1071824" y="0"/>
                </a:lnTo>
                <a:lnTo>
                  <a:pt x="0" y="0"/>
                </a:lnTo>
                <a:lnTo>
                  <a:pt x="0" y="0"/>
                </a:lnTo>
                <a:close/>
              </a:path>
            </a:pathLst>
          </a:custGeom>
          <a:solidFill>
            <a:srgbClr val="C9A86A"/>
          </a:solidFill>
          <a:ln/>
        </p:spPr>
      </p:sp>
      <p:sp>
        <p:nvSpPr>
          <p:cNvPr id="8" name="Text 5"/>
          <p:cNvSpPr/>
          <p:nvPr/>
        </p:nvSpPr>
        <p:spPr>
          <a:xfrm>
            <a:off x="2294374" y="2586404"/>
            <a:ext cx="7603253" cy="326571"/>
          </a:xfrm>
          <a:prstGeom prst="rect">
            <a:avLst/>
          </a:prstGeom>
          <a:noFill/>
          <a:ln/>
        </p:spPr>
        <p:txBody>
          <a:bodyPr wrap="square" lIns="0" tIns="0" rIns="0" bIns="0" rtlCol="0" anchor="ctr"/>
          <a:lstStyle/>
          <a:p>
            <a:pPr algn="ctr">
              <a:lnSpc>
                <a:spcPct val="140000"/>
              </a:lnSpc>
            </a:pPr>
            <a:r>
              <a:rPr lang="en-US" sz="1582" dirty="0">
                <a:solidFill>
                  <a:srgbClr val="E8E4DC"/>
                </a:solidFill>
                <a:latin typeface="Liter" pitchFamily="34" charset="0"/>
                <a:ea typeface="Liter" pitchFamily="34" charset="-122"/>
                <a:cs typeface="Liter" pitchFamily="34" charset="-120"/>
              </a:rPr>
              <a:t>The Worst Case Rarely Destroys People. </a:t>
            </a:r>
            <a:pPr algn="ctr">
              <a:lnSpc>
                <a:spcPct val="140000"/>
              </a:lnSpc>
            </a:pPr>
            <a:r>
              <a:rPr lang="en-US" sz="1582" b="1" dirty="0">
                <a:solidFill>
                  <a:srgbClr val="C9A86A"/>
                </a:solidFill>
                <a:latin typeface="Liter" pitchFamily="34" charset="0"/>
                <a:ea typeface="Liter" pitchFamily="34" charset="-122"/>
                <a:cs typeface="Liter" pitchFamily="34" charset="-120"/>
              </a:rPr>
              <a:t>Unpreparedness Does.</a:t>
            </a:r>
            <a:endParaRPr lang="en-US" sz="1600" dirty="0"/>
          </a:p>
        </p:txBody>
      </p:sp>
      <p:sp>
        <p:nvSpPr>
          <p:cNvPr id="9" name="Text 6"/>
          <p:cNvSpPr/>
          <p:nvPr/>
        </p:nvSpPr>
        <p:spPr>
          <a:xfrm>
            <a:off x="2302747" y="3046953"/>
            <a:ext cx="7586505" cy="820615"/>
          </a:xfrm>
          <a:prstGeom prst="rect">
            <a:avLst/>
          </a:prstGeom>
          <a:noFill/>
          <a:ln/>
        </p:spPr>
        <p:txBody>
          <a:bodyPr wrap="square" lIns="0" tIns="0" rIns="0" bIns="0" rtlCol="0" anchor="ctr"/>
          <a:lstStyle/>
          <a:p>
            <a:pPr algn="ctr">
              <a:lnSpc>
                <a:spcPct val="140000"/>
              </a:lnSpc>
            </a:pPr>
            <a:r>
              <a:rPr lang="en-US" sz="1319" dirty="0">
                <a:solidFill>
                  <a:srgbClr val="E8E4DC">
                    <a:alpha val="80000"/>
                  </a:srgbClr>
                </a:solidFill>
                <a:latin typeface="Quattrocento Sans" pitchFamily="34" charset="0"/>
                <a:ea typeface="Quattrocento Sans" pitchFamily="34" charset="-122"/>
                <a:cs typeface="Quattrocento Sans" pitchFamily="34" charset="-120"/>
              </a:rPr>
              <a:t>Hampir setiap orang yang pernah menghadapi worst case dan survive mengatakan hal yang sama: </a:t>
            </a:r>
            <a:pPr algn="ctr">
              <a:lnSpc>
                <a:spcPct val="140000"/>
              </a:lnSpc>
            </a:pPr>
            <a:r>
              <a:rPr lang="en-US" sz="1319"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lebih manageable dari yang dibayangkan </a:t>
            </a:r>
            <a:pPr algn="ctr">
              <a:lnSpc>
                <a:spcPct val="140000"/>
              </a:lnSpc>
            </a:pPr>
            <a:r>
              <a:rPr lang="en-US" sz="1319" dirty="0">
                <a:solidFill>
                  <a:srgbClr val="E8E4DC">
                    <a:alpha val="80000"/>
                  </a:srgbClr>
                </a:solidFill>
                <a:latin typeface="Quattrocento Sans" pitchFamily="34" charset="0"/>
                <a:ea typeface="Quattrocento Sans" pitchFamily="34" charset="-122"/>
                <a:cs typeface="Quattrocento Sans" pitchFamily="34" charset="-120"/>
              </a:rPr>
              <a:t>— dan sering menjadi turning point terbaik dalam hidup mereka.</a:t>
            </a:r>
            <a:endParaRPr lang="en-US" sz="1600" dirty="0"/>
          </a:p>
        </p:txBody>
      </p:sp>
      <p:sp>
        <p:nvSpPr>
          <p:cNvPr id="10" name="Text 7"/>
          <p:cNvSpPr/>
          <p:nvPr/>
        </p:nvSpPr>
        <p:spPr>
          <a:xfrm>
            <a:off x="2302747" y="3997360"/>
            <a:ext cx="7586505" cy="276330"/>
          </a:xfrm>
          <a:prstGeom prst="rect">
            <a:avLst/>
          </a:prstGeom>
          <a:noFill/>
          <a:ln/>
        </p:spPr>
        <p:txBody>
          <a:bodyPr wrap="square" lIns="0" tIns="0" rIns="0" bIns="0" rtlCol="0" anchor="ctr"/>
          <a:lstStyle/>
          <a:p>
            <a:pPr algn="ctr">
              <a:lnSpc>
                <a:spcPct val="140000"/>
              </a:lnSpc>
            </a:pPr>
            <a:r>
              <a:rPr lang="en-US" sz="1319" dirty="0">
                <a:solidFill>
                  <a:srgbClr val="E8E4DC">
                    <a:alpha val="80000"/>
                  </a:srgbClr>
                </a:solidFill>
                <a:latin typeface="Quattrocento Sans" pitchFamily="34" charset="0"/>
                <a:ea typeface="Quattrocento Sans" pitchFamily="34" charset="-122"/>
                <a:cs typeface="Quattrocento Sans" pitchFamily="34" charset="-120"/>
              </a:rPr>
              <a:t>Yang menghancurkan bukan event-nya — tapi </a:t>
            </a:r>
            <a:pPr algn="ctr">
              <a:lnSpc>
                <a:spcPct val="140000"/>
              </a:lnSpc>
            </a:pPr>
            <a:r>
              <a:rPr lang="en-US" sz="1319" b="1" dirty="0">
                <a:solidFill>
                  <a:srgbClr val="C9A86A"/>
                </a:solidFill>
                <a:latin typeface="Quattrocento Sans" pitchFamily="34" charset="0"/>
                <a:ea typeface="Quattrocento Sans" pitchFamily="34" charset="-122"/>
                <a:cs typeface="Quattrocento Sans" pitchFamily="34" charset="-120"/>
              </a:rPr>
              <a:t>tidak tahu harus melakukan apa</a:t>
            </a:r>
            <a:pPr algn="ctr">
              <a:lnSpc>
                <a:spcPct val="140000"/>
              </a:lnSpc>
            </a:pPr>
            <a:r>
              <a:rPr lang="en-US" sz="1319" dirty="0">
                <a:solidFill>
                  <a:srgbClr val="E8E4DC">
                    <a:alpha val="80000"/>
                  </a:srgbClr>
                </a:solidFill>
                <a:latin typeface="Quattrocento Sans" pitchFamily="34" charset="0"/>
                <a:ea typeface="Quattrocento Sans" pitchFamily="34" charset="-122"/>
                <a:cs typeface="Quattrocento Sans" pitchFamily="34" charset="-120"/>
              </a:rPr>
              <a:t> ketika event itu terjadi.</a:t>
            </a:r>
            <a:endParaRPr lang="en-US" sz="1600" dirty="0"/>
          </a:p>
        </p:txBody>
      </p:sp>
      <p:sp>
        <p:nvSpPr>
          <p:cNvPr id="11" name="Shape 8"/>
          <p:cNvSpPr/>
          <p:nvPr/>
        </p:nvSpPr>
        <p:spPr>
          <a:xfrm>
            <a:off x="2888901" y="4612821"/>
            <a:ext cx="6414198" cy="1775209"/>
          </a:xfrm>
          <a:custGeom>
            <a:avLst/>
            <a:gdLst/>
            <a:ahLst/>
            <a:cxnLst/>
            <a:rect l="l" t="t" r="r" b="b"/>
            <a:pathLst>
              <a:path w="6414198" h="1775209">
                <a:moveTo>
                  <a:pt x="133975" y="0"/>
                </a:moveTo>
                <a:lnTo>
                  <a:pt x="6280223" y="0"/>
                </a:lnTo>
                <a:cubicBezTo>
                  <a:pt x="6354215" y="0"/>
                  <a:pt x="6414198" y="59983"/>
                  <a:pt x="6414198" y="133975"/>
                </a:cubicBezTo>
                <a:lnTo>
                  <a:pt x="6414198" y="1641234"/>
                </a:lnTo>
                <a:cubicBezTo>
                  <a:pt x="6414198" y="1715226"/>
                  <a:pt x="6354215" y="1775209"/>
                  <a:pt x="6280223" y="1775209"/>
                </a:cubicBezTo>
                <a:lnTo>
                  <a:pt x="133975" y="1775209"/>
                </a:lnTo>
                <a:cubicBezTo>
                  <a:pt x="59983" y="1775209"/>
                  <a:pt x="0" y="1715226"/>
                  <a:pt x="0" y="1641234"/>
                </a:cubicBezTo>
                <a:lnTo>
                  <a:pt x="0" y="133975"/>
                </a:lnTo>
                <a:cubicBezTo>
                  <a:pt x="0" y="60032"/>
                  <a:pt x="60032" y="0"/>
                  <a:pt x="133975" y="0"/>
                </a:cubicBezTo>
                <a:close/>
              </a:path>
            </a:pathLst>
          </a:custGeom>
          <a:solidFill>
            <a:srgbClr val="3D5A73">
              <a:alpha val="30196"/>
            </a:srgbClr>
          </a:solidFill>
          <a:ln w="25400">
            <a:solidFill>
              <a:srgbClr val="C9A86A"/>
            </a:solidFill>
            <a:prstDash val="solid"/>
          </a:ln>
        </p:spPr>
      </p:sp>
      <p:sp>
        <p:nvSpPr>
          <p:cNvPr id="12" name="Shape 9"/>
          <p:cNvSpPr/>
          <p:nvPr/>
        </p:nvSpPr>
        <p:spPr>
          <a:xfrm>
            <a:off x="3216258" y="5014755"/>
            <a:ext cx="175846" cy="200967"/>
          </a:xfrm>
          <a:custGeom>
            <a:avLst/>
            <a:gdLst/>
            <a:ahLst/>
            <a:cxnLst/>
            <a:rect l="l" t="t" r="r" b="b"/>
            <a:pathLst>
              <a:path w="175846" h="200967">
                <a:moveTo>
                  <a:pt x="0" y="84783"/>
                </a:moveTo>
                <a:cubicBezTo>
                  <a:pt x="0" y="58759"/>
                  <a:pt x="21078" y="37681"/>
                  <a:pt x="47102" y="37681"/>
                </a:cubicBezTo>
                <a:lnTo>
                  <a:pt x="50242" y="37681"/>
                </a:lnTo>
                <a:cubicBezTo>
                  <a:pt x="57189" y="37681"/>
                  <a:pt x="62802" y="43294"/>
                  <a:pt x="62802" y="50242"/>
                </a:cubicBezTo>
                <a:cubicBezTo>
                  <a:pt x="62802" y="57189"/>
                  <a:pt x="57189" y="62802"/>
                  <a:pt x="50242" y="62802"/>
                </a:cubicBezTo>
                <a:lnTo>
                  <a:pt x="47102" y="62802"/>
                </a:lnTo>
                <a:cubicBezTo>
                  <a:pt x="34973" y="62802"/>
                  <a:pt x="25121" y="72654"/>
                  <a:pt x="25121" y="84783"/>
                </a:cubicBezTo>
                <a:lnTo>
                  <a:pt x="25121" y="87923"/>
                </a:lnTo>
                <a:lnTo>
                  <a:pt x="50242" y="87923"/>
                </a:lnTo>
                <a:cubicBezTo>
                  <a:pt x="64097" y="87923"/>
                  <a:pt x="75363" y="99188"/>
                  <a:pt x="75363" y="113044"/>
                </a:cubicBezTo>
                <a:lnTo>
                  <a:pt x="75363" y="138165"/>
                </a:lnTo>
                <a:cubicBezTo>
                  <a:pt x="75363" y="152021"/>
                  <a:pt x="64097" y="163286"/>
                  <a:pt x="50242" y="163286"/>
                </a:cubicBezTo>
                <a:lnTo>
                  <a:pt x="25121" y="163286"/>
                </a:lnTo>
                <a:cubicBezTo>
                  <a:pt x="11265" y="163286"/>
                  <a:pt x="0" y="152021"/>
                  <a:pt x="0" y="138165"/>
                </a:cubicBezTo>
                <a:lnTo>
                  <a:pt x="0" y="84783"/>
                </a:lnTo>
                <a:close/>
                <a:moveTo>
                  <a:pt x="100484" y="84783"/>
                </a:moveTo>
                <a:cubicBezTo>
                  <a:pt x="100484" y="58759"/>
                  <a:pt x="121562" y="37681"/>
                  <a:pt x="147585" y="37681"/>
                </a:cubicBezTo>
                <a:lnTo>
                  <a:pt x="150725" y="37681"/>
                </a:lnTo>
                <a:cubicBezTo>
                  <a:pt x="157673" y="37681"/>
                  <a:pt x="163286" y="43294"/>
                  <a:pt x="163286" y="50242"/>
                </a:cubicBezTo>
                <a:cubicBezTo>
                  <a:pt x="163286" y="57189"/>
                  <a:pt x="157673" y="62802"/>
                  <a:pt x="150725" y="62802"/>
                </a:cubicBezTo>
                <a:lnTo>
                  <a:pt x="147585" y="62802"/>
                </a:lnTo>
                <a:cubicBezTo>
                  <a:pt x="135456" y="62802"/>
                  <a:pt x="125604" y="72654"/>
                  <a:pt x="125604" y="84783"/>
                </a:cubicBezTo>
                <a:lnTo>
                  <a:pt x="125604" y="87923"/>
                </a:lnTo>
                <a:lnTo>
                  <a:pt x="150725" y="87923"/>
                </a:lnTo>
                <a:cubicBezTo>
                  <a:pt x="164581" y="87923"/>
                  <a:pt x="175846" y="99188"/>
                  <a:pt x="175846" y="113044"/>
                </a:cubicBezTo>
                <a:lnTo>
                  <a:pt x="175846" y="138165"/>
                </a:lnTo>
                <a:cubicBezTo>
                  <a:pt x="175846" y="152021"/>
                  <a:pt x="164581" y="163286"/>
                  <a:pt x="150725" y="163286"/>
                </a:cubicBezTo>
                <a:lnTo>
                  <a:pt x="125604" y="163286"/>
                </a:lnTo>
                <a:cubicBezTo>
                  <a:pt x="111749" y="163286"/>
                  <a:pt x="100484" y="152021"/>
                  <a:pt x="100484" y="138165"/>
                </a:cubicBezTo>
                <a:lnTo>
                  <a:pt x="100484" y="84783"/>
                </a:lnTo>
                <a:close/>
              </a:path>
            </a:pathLst>
          </a:custGeom>
          <a:solidFill>
            <a:srgbClr val="C9A86A"/>
          </a:solidFill>
          <a:ln/>
        </p:spPr>
      </p:sp>
      <p:sp>
        <p:nvSpPr>
          <p:cNvPr id="13" name="Text 10"/>
          <p:cNvSpPr/>
          <p:nvPr/>
        </p:nvSpPr>
        <p:spPr>
          <a:xfrm>
            <a:off x="3419890" y="4889151"/>
            <a:ext cx="5669681" cy="1222549"/>
          </a:xfrm>
          <a:prstGeom prst="rect">
            <a:avLst/>
          </a:prstGeom>
          <a:noFill/>
          <a:ln/>
        </p:spPr>
        <p:txBody>
          <a:bodyPr wrap="square" lIns="0" tIns="0" rIns="0" bIns="0" rtlCol="0" anchor="ctr"/>
          <a:lstStyle/>
          <a:p>
            <a:pPr algn="ctr">
              <a:lnSpc>
                <a:spcPct val="140000"/>
              </a:lnSpc>
            </a:pPr>
            <a:r>
              <a:rPr lang="en-US" sz="1978" b="1" dirty="0">
                <a:solidFill>
                  <a:srgbClr val="E8E4DC"/>
                </a:solidFill>
                <a:latin typeface="Hedvig Letters Sans" pitchFamily="34" charset="0"/>
                <a:ea typeface="Hedvig Letters Sans" pitchFamily="34" charset="-122"/>
                <a:cs typeface="Hedvig Letters Sans" pitchFamily="34" charset="-120"/>
              </a:rPr>
              <a:t>Prepare for the worst. Expect the best. And stop wasting energy worrying about things you haven't actually thought through.</a:t>
            </a:r>
            <a:endParaRPr lang="en-US" sz="1600" dirty="0"/>
          </a:p>
        </p:txBody>
      </p:sp>
      <p:sp>
        <p:nvSpPr>
          <p:cNvPr id="14" name="Shape 11"/>
          <p:cNvSpPr/>
          <p:nvPr/>
        </p:nvSpPr>
        <p:spPr>
          <a:xfrm>
            <a:off x="4835377" y="6733442"/>
            <a:ext cx="535912" cy="535912"/>
          </a:xfrm>
          <a:custGeom>
            <a:avLst/>
            <a:gdLst/>
            <a:ahLst/>
            <a:cxnLst/>
            <a:rect l="l" t="t" r="r" b="b"/>
            <a:pathLst>
              <a:path w="535912" h="535912">
                <a:moveTo>
                  <a:pt x="267956" y="0"/>
                </a:moveTo>
                <a:lnTo>
                  <a:pt x="267956" y="0"/>
                </a:lnTo>
                <a:cubicBezTo>
                  <a:pt x="415845" y="0"/>
                  <a:pt x="535912" y="120067"/>
                  <a:pt x="535912" y="267956"/>
                </a:cubicBezTo>
                <a:lnTo>
                  <a:pt x="535912" y="267956"/>
                </a:lnTo>
                <a:cubicBezTo>
                  <a:pt x="535912" y="415845"/>
                  <a:pt x="415845" y="535912"/>
                  <a:pt x="267956" y="535912"/>
                </a:cubicBezTo>
                <a:lnTo>
                  <a:pt x="267956" y="535912"/>
                </a:lnTo>
                <a:cubicBezTo>
                  <a:pt x="120067" y="535912"/>
                  <a:pt x="0" y="415845"/>
                  <a:pt x="0" y="267956"/>
                </a:cubicBezTo>
                <a:lnTo>
                  <a:pt x="0" y="267956"/>
                </a:lnTo>
                <a:cubicBezTo>
                  <a:pt x="0" y="120067"/>
                  <a:pt x="120067" y="0"/>
                  <a:pt x="267956" y="0"/>
                </a:cubicBezTo>
                <a:close/>
              </a:path>
            </a:pathLst>
          </a:custGeom>
          <a:solidFill>
            <a:srgbClr val="C9A86A">
              <a:alpha val="20000"/>
            </a:srgbClr>
          </a:solidFill>
          <a:ln/>
        </p:spPr>
      </p:sp>
      <p:sp>
        <p:nvSpPr>
          <p:cNvPr id="15" name="Shape 12"/>
          <p:cNvSpPr/>
          <p:nvPr/>
        </p:nvSpPr>
        <p:spPr>
          <a:xfrm>
            <a:off x="4990289" y="6900915"/>
            <a:ext cx="226088" cy="200967"/>
          </a:xfrm>
          <a:custGeom>
            <a:avLst/>
            <a:gdLst/>
            <a:ahLst/>
            <a:cxnLst/>
            <a:rect l="l" t="t" r="r" b="b"/>
            <a:pathLst>
              <a:path w="226088" h="200967">
                <a:moveTo>
                  <a:pt x="113044" y="25121"/>
                </a:moveTo>
                <a:cubicBezTo>
                  <a:pt x="106112" y="25121"/>
                  <a:pt x="100484" y="30749"/>
                  <a:pt x="100484" y="37681"/>
                </a:cubicBezTo>
                <a:cubicBezTo>
                  <a:pt x="100484" y="44614"/>
                  <a:pt x="106112" y="50242"/>
                  <a:pt x="113044" y="50242"/>
                </a:cubicBezTo>
                <a:cubicBezTo>
                  <a:pt x="119976" y="50242"/>
                  <a:pt x="125604" y="44614"/>
                  <a:pt x="125604" y="37681"/>
                </a:cubicBezTo>
                <a:cubicBezTo>
                  <a:pt x="125604" y="30749"/>
                  <a:pt x="119976" y="25121"/>
                  <a:pt x="113044" y="25121"/>
                </a:cubicBezTo>
                <a:close/>
                <a:moveTo>
                  <a:pt x="75363" y="37681"/>
                </a:moveTo>
                <a:cubicBezTo>
                  <a:pt x="75363" y="16878"/>
                  <a:pt x="92241" y="0"/>
                  <a:pt x="113044" y="0"/>
                </a:cubicBezTo>
                <a:cubicBezTo>
                  <a:pt x="133847" y="0"/>
                  <a:pt x="150725" y="16878"/>
                  <a:pt x="150725" y="37681"/>
                </a:cubicBezTo>
                <a:cubicBezTo>
                  <a:pt x="150725" y="54088"/>
                  <a:pt x="140245" y="68062"/>
                  <a:pt x="125604" y="73204"/>
                </a:cubicBezTo>
                <a:lnTo>
                  <a:pt x="125604" y="174433"/>
                </a:lnTo>
                <a:cubicBezTo>
                  <a:pt x="150294" y="168820"/>
                  <a:pt x="168859" y="147075"/>
                  <a:pt x="169527" y="120855"/>
                </a:cubicBezTo>
                <a:lnTo>
                  <a:pt x="163207" y="126389"/>
                </a:lnTo>
                <a:cubicBezTo>
                  <a:pt x="159282" y="129804"/>
                  <a:pt x="153355" y="129412"/>
                  <a:pt x="149901" y="125487"/>
                </a:cubicBezTo>
                <a:cubicBezTo>
                  <a:pt x="146447" y="121562"/>
                  <a:pt x="146879" y="115635"/>
                  <a:pt x="150804" y="112180"/>
                </a:cubicBezTo>
                <a:lnTo>
                  <a:pt x="175925" y="90200"/>
                </a:lnTo>
                <a:cubicBezTo>
                  <a:pt x="179457" y="87099"/>
                  <a:pt x="184795" y="87099"/>
                  <a:pt x="188328" y="90200"/>
                </a:cubicBezTo>
                <a:lnTo>
                  <a:pt x="213449" y="112180"/>
                </a:lnTo>
                <a:cubicBezTo>
                  <a:pt x="217374" y="115595"/>
                  <a:pt x="217767" y="121562"/>
                  <a:pt x="214352" y="125487"/>
                </a:cubicBezTo>
                <a:cubicBezTo>
                  <a:pt x="210937" y="129412"/>
                  <a:pt x="204971" y="129804"/>
                  <a:pt x="201046" y="126389"/>
                </a:cubicBezTo>
                <a:lnTo>
                  <a:pt x="194687" y="120855"/>
                </a:lnTo>
                <a:cubicBezTo>
                  <a:pt x="193863" y="165248"/>
                  <a:pt x="157634" y="200967"/>
                  <a:pt x="113044" y="200967"/>
                </a:cubicBezTo>
                <a:cubicBezTo>
                  <a:pt x="68454" y="200967"/>
                  <a:pt x="32225" y="165248"/>
                  <a:pt x="31401" y="120855"/>
                </a:cubicBezTo>
                <a:lnTo>
                  <a:pt x="25042" y="126429"/>
                </a:lnTo>
                <a:cubicBezTo>
                  <a:pt x="21117" y="129844"/>
                  <a:pt x="15190" y="129451"/>
                  <a:pt x="11736" y="125526"/>
                </a:cubicBezTo>
                <a:cubicBezTo>
                  <a:pt x="8282" y="121601"/>
                  <a:pt x="8714" y="115674"/>
                  <a:pt x="12639" y="112220"/>
                </a:cubicBezTo>
                <a:lnTo>
                  <a:pt x="37760" y="90239"/>
                </a:lnTo>
                <a:cubicBezTo>
                  <a:pt x="41292" y="87138"/>
                  <a:pt x="46631" y="87138"/>
                  <a:pt x="50163" y="90239"/>
                </a:cubicBezTo>
                <a:lnTo>
                  <a:pt x="75284" y="112220"/>
                </a:lnTo>
                <a:cubicBezTo>
                  <a:pt x="79209" y="115635"/>
                  <a:pt x="79602" y="121601"/>
                  <a:pt x="76187" y="125526"/>
                </a:cubicBezTo>
                <a:cubicBezTo>
                  <a:pt x="72772" y="129451"/>
                  <a:pt x="66806" y="129844"/>
                  <a:pt x="62881" y="126429"/>
                </a:cubicBezTo>
                <a:lnTo>
                  <a:pt x="56561" y="120894"/>
                </a:lnTo>
                <a:cubicBezTo>
                  <a:pt x="57268" y="147114"/>
                  <a:pt x="75834" y="168859"/>
                  <a:pt x="100484" y="174472"/>
                </a:cubicBezTo>
                <a:lnTo>
                  <a:pt x="100484" y="73243"/>
                </a:lnTo>
                <a:cubicBezTo>
                  <a:pt x="85843" y="68062"/>
                  <a:pt x="75363" y="54128"/>
                  <a:pt x="75363" y="37721"/>
                </a:cubicBezTo>
                <a:close/>
              </a:path>
            </a:pathLst>
          </a:custGeom>
          <a:solidFill>
            <a:srgbClr val="C9A86A"/>
          </a:solidFill>
          <a:ln/>
        </p:spPr>
      </p:sp>
      <p:sp>
        <p:nvSpPr>
          <p:cNvPr id="16" name="Text 13"/>
          <p:cNvSpPr/>
          <p:nvPr/>
        </p:nvSpPr>
        <p:spPr>
          <a:xfrm>
            <a:off x="5572256" y="6766937"/>
            <a:ext cx="1867319" cy="234462"/>
          </a:xfrm>
          <a:prstGeom prst="rect">
            <a:avLst/>
          </a:prstGeom>
          <a:noFill/>
          <a:ln/>
        </p:spPr>
        <p:txBody>
          <a:bodyPr wrap="square" lIns="0" tIns="0" rIns="0" bIns="0" rtlCol="0" anchor="ctr"/>
          <a:lstStyle/>
          <a:p>
            <a:pPr>
              <a:lnSpc>
                <a:spcPct val="120000"/>
              </a:lnSpc>
            </a:pPr>
            <a:r>
              <a:rPr lang="en-US" sz="1319" b="1" dirty="0">
                <a:solidFill>
                  <a:srgbClr val="E8E4DC"/>
                </a:solidFill>
                <a:latin typeface="Quattrocento Sans" pitchFamily="34" charset="0"/>
                <a:ea typeface="Quattrocento Sans" pitchFamily="34" charset="-122"/>
                <a:cs typeface="Quattrocento Sans" pitchFamily="34" charset="-120"/>
              </a:rPr>
              <a:t>You Are Now Prepared.</a:t>
            </a:r>
            <a:endParaRPr lang="en-US" sz="1600" dirty="0"/>
          </a:p>
        </p:txBody>
      </p:sp>
      <p:sp>
        <p:nvSpPr>
          <p:cNvPr id="17" name="Text 14"/>
          <p:cNvSpPr/>
          <p:nvPr/>
        </p:nvSpPr>
        <p:spPr>
          <a:xfrm>
            <a:off x="5572256" y="7001398"/>
            <a:ext cx="1858945" cy="234462"/>
          </a:xfrm>
          <a:prstGeom prst="rect">
            <a:avLst/>
          </a:prstGeom>
          <a:noFill/>
          <a:ln/>
        </p:spPr>
        <p:txBody>
          <a:bodyPr wrap="square" lIns="0" tIns="0" rIns="0" bIns="0" rtlCol="0" anchor="ctr"/>
          <a:lstStyle/>
          <a:p>
            <a:pPr>
              <a:lnSpc>
                <a:spcPct val="130000"/>
              </a:lnSpc>
            </a:pPr>
            <a:r>
              <a:rPr lang="en-US" sz="1187" dirty="0">
                <a:solidFill>
                  <a:srgbClr val="E8E4DC">
                    <a:alpha val="70000"/>
                  </a:srgbClr>
                </a:solidFill>
                <a:latin typeface="Quattrocento Sans" pitchFamily="34" charset="0"/>
                <a:ea typeface="Quattrocento Sans" pitchFamily="34" charset="-122"/>
                <a:cs typeface="Quattrocento Sans" pitchFamily="34" charset="-120"/>
              </a:rPr>
              <a:t>Go take that calculated risk.</a:t>
            </a:r>
            <a:endParaRPr lang="en-US" sz="1600" dirty="0"/>
          </a:p>
        </p:txBody>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55452" y="355452"/>
            <a:ext cx="497633" cy="497633"/>
          </a:xfrm>
          <a:custGeom>
            <a:avLst/>
            <a:gdLst/>
            <a:ahLst/>
            <a:cxnLst/>
            <a:rect l="l" t="t" r="r" b="b"/>
            <a:pathLst>
              <a:path w="497633" h="497633">
                <a:moveTo>
                  <a:pt x="248816" y="0"/>
                </a:moveTo>
                <a:lnTo>
                  <a:pt x="248816" y="0"/>
                </a:lnTo>
                <a:cubicBezTo>
                  <a:pt x="386142" y="0"/>
                  <a:pt x="497633" y="111491"/>
                  <a:pt x="497633" y="248816"/>
                </a:cubicBezTo>
                <a:lnTo>
                  <a:pt x="497633" y="248816"/>
                </a:lnTo>
                <a:cubicBezTo>
                  <a:pt x="497633" y="386142"/>
                  <a:pt x="386142" y="497633"/>
                  <a:pt x="248816" y="497633"/>
                </a:cubicBezTo>
                <a:lnTo>
                  <a:pt x="248816" y="497633"/>
                </a:lnTo>
                <a:cubicBezTo>
                  <a:pt x="111491" y="497633"/>
                  <a:pt x="0" y="386142"/>
                  <a:pt x="0" y="248816"/>
                </a:cubicBezTo>
                <a:lnTo>
                  <a:pt x="0" y="248816"/>
                </a:lnTo>
                <a:cubicBezTo>
                  <a:pt x="0" y="111491"/>
                  <a:pt x="111491" y="0"/>
                  <a:pt x="248816" y="0"/>
                </a:cubicBezTo>
                <a:close/>
              </a:path>
            </a:pathLst>
          </a:custGeom>
          <a:solidFill>
            <a:srgbClr val="C9A86A">
              <a:alpha val="20000"/>
            </a:srgbClr>
          </a:solidFill>
          <a:ln/>
        </p:spPr>
      </p:sp>
      <p:sp>
        <p:nvSpPr>
          <p:cNvPr id="3" name="Text 1"/>
          <p:cNvSpPr/>
          <p:nvPr/>
        </p:nvSpPr>
        <p:spPr>
          <a:xfrm>
            <a:off x="497077" y="462087"/>
            <a:ext cx="319907" cy="284362"/>
          </a:xfrm>
          <a:prstGeom prst="rect">
            <a:avLst/>
          </a:prstGeom>
          <a:noFill/>
          <a:ln/>
        </p:spPr>
        <p:txBody>
          <a:bodyPr wrap="square" lIns="0" tIns="0" rIns="0" bIns="0" rtlCol="0" anchor="ctr"/>
          <a:lstStyle/>
          <a:p>
            <a:pPr>
              <a:lnSpc>
                <a:spcPct val="110000"/>
              </a:lnSpc>
            </a:pPr>
            <a:r>
              <a:rPr lang="en-US" sz="1679" b="1" dirty="0">
                <a:solidFill>
                  <a:srgbClr val="C9A86A"/>
                </a:solidFill>
                <a:latin typeface="Hedvig Letters Sans" pitchFamily="34" charset="0"/>
                <a:ea typeface="Hedvig Letters Sans" pitchFamily="34" charset="-122"/>
                <a:cs typeface="Hedvig Letters Sans" pitchFamily="34" charset="-120"/>
              </a:rPr>
              <a:t>01</a:t>
            </a:r>
            <a:endParaRPr lang="en-US" sz="1600" dirty="0"/>
          </a:p>
        </p:txBody>
      </p:sp>
      <p:sp>
        <p:nvSpPr>
          <p:cNvPr id="4" name="Text 2"/>
          <p:cNvSpPr/>
          <p:nvPr/>
        </p:nvSpPr>
        <p:spPr>
          <a:xfrm>
            <a:off x="995265" y="497633"/>
            <a:ext cx="1581761" cy="213271"/>
          </a:xfrm>
          <a:prstGeom prst="rect">
            <a:avLst/>
          </a:prstGeom>
          <a:noFill/>
          <a:ln/>
        </p:spPr>
        <p:txBody>
          <a:bodyPr wrap="square" lIns="0" tIns="0" rIns="0" bIns="0" rtlCol="0" anchor="ctr"/>
          <a:lstStyle/>
          <a:p>
            <a:pPr>
              <a:lnSpc>
                <a:spcPct val="130000"/>
              </a:lnSpc>
            </a:pPr>
            <a:r>
              <a:rPr lang="en-US" sz="1120" b="1" spc="56" kern="0" dirty="0">
                <a:solidFill>
                  <a:srgbClr val="C9A86A"/>
                </a:solidFill>
                <a:latin typeface="Liter" pitchFamily="34" charset="0"/>
                <a:ea typeface="Liter" pitchFamily="34" charset="-122"/>
                <a:cs typeface="Liter" pitchFamily="34" charset="-120"/>
              </a:rPr>
              <a:t>THE MENTAL MODEL</a:t>
            </a:r>
            <a:endParaRPr lang="en-US" sz="1600" dirty="0"/>
          </a:p>
        </p:txBody>
      </p:sp>
      <p:sp>
        <p:nvSpPr>
          <p:cNvPr id="5" name="Text 3"/>
          <p:cNvSpPr/>
          <p:nvPr/>
        </p:nvSpPr>
        <p:spPr>
          <a:xfrm>
            <a:off x="355452" y="959720"/>
            <a:ext cx="11694367" cy="1066356"/>
          </a:xfrm>
          <a:prstGeom prst="rect">
            <a:avLst/>
          </a:prstGeom>
          <a:noFill/>
          <a:ln/>
        </p:spPr>
        <p:txBody>
          <a:bodyPr wrap="square" lIns="0" tIns="0" rIns="0" bIns="0" rtlCol="0" anchor="ctr"/>
          <a:lstStyle/>
          <a:p>
            <a:pPr>
              <a:lnSpc>
                <a:spcPct val="100000"/>
              </a:lnSpc>
            </a:pPr>
            <a:r>
              <a:rPr lang="en-US" sz="3359" b="1" dirty="0">
                <a:solidFill>
                  <a:srgbClr val="E8E4DC"/>
                </a:solidFill>
                <a:latin typeface="Hedvig Letters Sans" pitchFamily="34" charset="0"/>
                <a:ea typeface="Hedvig Letters Sans" pitchFamily="34" charset="-122"/>
                <a:cs typeface="Hedvig Letters Sans" pitchFamily="34" charset="-120"/>
              </a:rPr>
              <a:t>The Goal Isn't to Avoid the Worst.</a:t>
            </a:r>
            <a:endParaRPr lang="en-US" sz="1600" dirty="0"/>
          </a:p>
          <a:p>
            <a:pPr>
              <a:lnSpc>
                <a:spcPct val="100000"/>
              </a:lnSpc>
            </a:pPr>
            <a:r>
              <a:rPr lang="en-US" sz="3359" b="1" dirty="0">
                <a:solidFill>
                  <a:srgbClr val="C9A86A"/>
                </a:solidFill>
                <a:latin typeface="Hedvig Letters Sans" pitchFamily="34" charset="0"/>
                <a:ea typeface="Hedvig Letters Sans" pitchFamily="34" charset="-122"/>
                <a:cs typeface="Hedvig Letters Sans" pitchFamily="34" charset="-120"/>
              </a:rPr>
              <a:t>It's to Be Unafraid of It.</a:t>
            </a:r>
            <a:endParaRPr lang="en-US" sz="1600" dirty="0"/>
          </a:p>
        </p:txBody>
      </p:sp>
      <p:sp>
        <p:nvSpPr>
          <p:cNvPr id="6" name="Shape 4"/>
          <p:cNvSpPr/>
          <p:nvPr/>
        </p:nvSpPr>
        <p:spPr>
          <a:xfrm>
            <a:off x="373224" y="2239347"/>
            <a:ext cx="5616140" cy="1599534"/>
          </a:xfrm>
          <a:custGeom>
            <a:avLst/>
            <a:gdLst/>
            <a:ahLst/>
            <a:cxnLst/>
            <a:rect l="l" t="t" r="r" b="b"/>
            <a:pathLst>
              <a:path w="5616140" h="1599534">
                <a:moveTo>
                  <a:pt x="0" y="0"/>
                </a:moveTo>
                <a:lnTo>
                  <a:pt x="5545057" y="0"/>
                </a:lnTo>
                <a:cubicBezTo>
                  <a:pt x="5584315" y="0"/>
                  <a:pt x="5616140" y="31825"/>
                  <a:pt x="5616140" y="71083"/>
                </a:cubicBezTo>
                <a:lnTo>
                  <a:pt x="5616140" y="1528450"/>
                </a:lnTo>
                <a:cubicBezTo>
                  <a:pt x="5616140" y="1567708"/>
                  <a:pt x="5584315" y="1599534"/>
                  <a:pt x="5545057" y="1599534"/>
                </a:cubicBezTo>
                <a:lnTo>
                  <a:pt x="0" y="1599534"/>
                </a:lnTo>
                <a:lnTo>
                  <a:pt x="0" y="0"/>
                </a:lnTo>
                <a:close/>
              </a:path>
            </a:pathLst>
          </a:custGeom>
          <a:solidFill>
            <a:srgbClr val="3D5A73">
              <a:alpha val="14902"/>
            </a:srgbClr>
          </a:solidFill>
          <a:ln/>
        </p:spPr>
      </p:sp>
      <p:sp>
        <p:nvSpPr>
          <p:cNvPr id="7" name="Shape 5"/>
          <p:cNvSpPr/>
          <p:nvPr/>
        </p:nvSpPr>
        <p:spPr>
          <a:xfrm>
            <a:off x="373224" y="2239347"/>
            <a:ext cx="35545" cy="1599534"/>
          </a:xfrm>
          <a:custGeom>
            <a:avLst/>
            <a:gdLst/>
            <a:ahLst/>
            <a:cxnLst/>
            <a:rect l="l" t="t" r="r" b="b"/>
            <a:pathLst>
              <a:path w="35545" h="1599534">
                <a:moveTo>
                  <a:pt x="0" y="0"/>
                </a:moveTo>
                <a:lnTo>
                  <a:pt x="35545" y="0"/>
                </a:lnTo>
                <a:lnTo>
                  <a:pt x="35545" y="1599534"/>
                </a:lnTo>
                <a:lnTo>
                  <a:pt x="0" y="1599534"/>
                </a:lnTo>
                <a:lnTo>
                  <a:pt x="0" y="0"/>
                </a:lnTo>
                <a:close/>
              </a:path>
            </a:pathLst>
          </a:custGeom>
          <a:solidFill>
            <a:srgbClr val="C9A86A"/>
          </a:solidFill>
          <a:ln/>
        </p:spPr>
      </p:sp>
      <p:sp>
        <p:nvSpPr>
          <p:cNvPr id="8" name="Shape 6"/>
          <p:cNvSpPr/>
          <p:nvPr/>
        </p:nvSpPr>
        <p:spPr>
          <a:xfrm>
            <a:off x="568723" y="2417073"/>
            <a:ext cx="426542" cy="426542"/>
          </a:xfrm>
          <a:custGeom>
            <a:avLst/>
            <a:gdLst/>
            <a:ahLst/>
            <a:cxnLst/>
            <a:rect l="l" t="t" r="r" b="b"/>
            <a:pathLst>
              <a:path w="426542" h="426542">
                <a:moveTo>
                  <a:pt x="213271" y="0"/>
                </a:moveTo>
                <a:lnTo>
                  <a:pt x="213271" y="0"/>
                </a:lnTo>
                <a:cubicBezTo>
                  <a:pt x="330979" y="0"/>
                  <a:pt x="426542" y="95564"/>
                  <a:pt x="426542" y="213271"/>
                </a:cubicBezTo>
                <a:lnTo>
                  <a:pt x="426542" y="213271"/>
                </a:lnTo>
                <a:cubicBezTo>
                  <a:pt x="426542" y="330979"/>
                  <a:pt x="330979" y="426542"/>
                  <a:pt x="213271" y="426542"/>
                </a:cubicBezTo>
                <a:lnTo>
                  <a:pt x="213271" y="426542"/>
                </a:lnTo>
                <a:cubicBezTo>
                  <a:pt x="95564" y="426542"/>
                  <a:pt x="0" y="330979"/>
                  <a:pt x="0" y="213271"/>
                </a:cubicBezTo>
                <a:lnTo>
                  <a:pt x="0" y="213271"/>
                </a:lnTo>
                <a:cubicBezTo>
                  <a:pt x="0" y="95564"/>
                  <a:pt x="95564" y="0"/>
                  <a:pt x="213271" y="0"/>
                </a:cubicBezTo>
                <a:close/>
              </a:path>
            </a:pathLst>
          </a:custGeom>
          <a:solidFill>
            <a:srgbClr val="C9A86A">
              <a:alpha val="20000"/>
            </a:srgbClr>
          </a:solidFill>
          <a:ln/>
        </p:spPr>
      </p:sp>
      <p:sp>
        <p:nvSpPr>
          <p:cNvPr id="9" name="Shape 7"/>
          <p:cNvSpPr/>
          <p:nvPr/>
        </p:nvSpPr>
        <p:spPr>
          <a:xfrm>
            <a:off x="693131" y="2541481"/>
            <a:ext cx="177726" cy="177726"/>
          </a:xfrm>
          <a:custGeom>
            <a:avLst/>
            <a:gdLst/>
            <a:ahLst/>
            <a:cxnLst/>
            <a:rect l="l" t="t" r="r" b="b"/>
            <a:pathLst>
              <a:path w="177726" h="177726">
                <a:moveTo>
                  <a:pt x="41655" y="19439"/>
                </a:moveTo>
                <a:cubicBezTo>
                  <a:pt x="41655" y="8713"/>
                  <a:pt x="50367" y="0"/>
                  <a:pt x="61093" y="0"/>
                </a:cubicBezTo>
                <a:lnTo>
                  <a:pt x="69424" y="0"/>
                </a:lnTo>
                <a:cubicBezTo>
                  <a:pt x="75568" y="0"/>
                  <a:pt x="80532" y="4964"/>
                  <a:pt x="80532" y="11108"/>
                </a:cubicBezTo>
                <a:lnTo>
                  <a:pt x="80532" y="166618"/>
                </a:lnTo>
                <a:cubicBezTo>
                  <a:pt x="80532" y="172762"/>
                  <a:pt x="75568" y="177726"/>
                  <a:pt x="69424" y="177726"/>
                </a:cubicBezTo>
                <a:lnTo>
                  <a:pt x="58316" y="177726"/>
                </a:lnTo>
                <a:cubicBezTo>
                  <a:pt x="47972" y="177726"/>
                  <a:pt x="39259" y="170645"/>
                  <a:pt x="36795" y="161064"/>
                </a:cubicBezTo>
                <a:cubicBezTo>
                  <a:pt x="36552" y="161064"/>
                  <a:pt x="36344" y="161064"/>
                  <a:pt x="36101" y="161064"/>
                </a:cubicBezTo>
                <a:cubicBezTo>
                  <a:pt x="20758" y="161064"/>
                  <a:pt x="8331" y="148637"/>
                  <a:pt x="8331" y="133294"/>
                </a:cubicBezTo>
                <a:cubicBezTo>
                  <a:pt x="8331" y="127046"/>
                  <a:pt x="10414" y="121284"/>
                  <a:pt x="13885" y="116633"/>
                </a:cubicBezTo>
                <a:cubicBezTo>
                  <a:pt x="7151" y="111565"/>
                  <a:pt x="2777" y="103511"/>
                  <a:pt x="2777" y="94417"/>
                </a:cubicBezTo>
                <a:cubicBezTo>
                  <a:pt x="2777" y="83691"/>
                  <a:pt x="8886" y="74353"/>
                  <a:pt x="17773" y="69737"/>
                </a:cubicBezTo>
                <a:cubicBezTo>
                  <a:pt x="15308" y="65571"/>
                  <a:pt x="13885" y="60711"/>
                  <a:pt x="13885" y="55539"/>
                </a:cubicBezTo>
                <a:cubicBezTo>
                  <a:pt x="13885" y="40197"/>
                  <a:pt x="26312" y="27770"/>
                  <a:pt x="41655" y="27770"/>
                </a:cubicBezTo>
                <a:lnTo>
                  <a:pt x="41655" y="19439"/>
                </a:lnTo>
                <a:close/>
                <a:moveTo>
                  <a:pt x="136071" y="19439"/>
                </a:moveTo>
                <a:lnTo>
                  <a:pt x="136071" y="27770"/>
                </a:lnTo>
                <a:cubicBezTo>
                  <a:pt x="151414" y="27770"/>
                  <a:pt x="163841" y="40197"/>
                  <a:pt x="163841" y="55539"/>
                </a:cubicBezTo>
                <a:cubicBezTo>
                  <a:pt x="163841" y="60746"/>
                  <a:pt x="162418" y="65606"/>
                  <a:pt x="159953" y="69737"/>
                </a:cubicBezTo>
                <a:cubicBezTo>
                  <a:pt x="168874" y="74353"/>
                  <a:pt x="174949" y="83656"/>
                  <a:pt x="174949" y="94417"/>
                </a:cubicBezTo>
                <a:cubicBezTo>
                  <a:pt x="174949" y="103511"/>
                  <a:pt x="170575" y="111565"/>
                  <a:pt x="163841" y="116633"/>
                </a:cubicBezTo>
                <a:cubicBezTo>
                  <a:pt x="167312" y="121284"/>
                  <a:pt x="169395" y="127046"/>
                  <a:pt x="169395" y="133294"/>
                </a:cubicBezTo>
                <a:cubicBezTo>
                  <a:pt x="169395" y="148637"/>
                  <a:pt x="156968" y="161064"/>
                  <a:pt x="141625" y="161064"/>
                </a:cubicBezTo>
                <a:cubicBezTo>
                  <a:pt x="141382" y="161064"/>
                  <a:pt x="141174" y="161064"/>
                  <a:pt x="140931" y="161064"/>
                </a:cubicBezTo>
                <a:cubicBezTo>
                  <a:pt x="138467" y="170645"/>
                  <a:pt x="129754" y="177726"/>
                  <a:pt x="119410" y="177726"/>
                </a:cubicBezTo>
                <a:lnTo>
                  <a:pt x="108302" y="177726"/>
                </a:lnTo>
                <a:cubicBezTo>
                  <a:pt x="102158" y="177726"/>
                  <a:pt x="97194" y="172762"/>
                  <a:pt x="97194" y="166618"/>
                </a:cubicBezTo>
                <a:lnTo>
                  <a:pt x="97194" y="11108"/>
                </a:lnTo>
                <a:cubicBezTo>
                  <a:pt x="97194" y="4964"/>
                  <a:pt x="102158" y="0"/>
                  <a:pt x="108302" y="0"/>
                </a:cubicBezTo>
                <a:lnTo>
                  <a:pt x="116633" y="0"/>
                </a:lnTo>
                <a:cubicBezTo>
                  <a:pt x="127359" y="0"/>
                  <a:pt x="136071" y="8713"/>
                  <a:pt x="136071" y="19439"/>
                </a:cubicBezTo>
                <a:close/>
              </a:path>
            </a:pathLst>
          </a:custGeom>
          <a:solidFill>
            <a:srgbClr val="C9A86A"/>
          </a:solidFill>
          <a:ln/>
        </p:spPr>
      </p:sp>
      <p:sp>
        <p:nvSpPr>
          <p:cNvPr id="10" name="Text 8"/>
          <p:cNvSpPr/>
          <p:nvPr/>
        </p:nvSpPr>
        <p:spPr>
          <a:xfrm>
            <a:off x="1137446" y="2417073"/>
            <a:ext cx="4763055" cy="248816"/>
          </a:xfrm>
          <a:prstGeom prst="rect">
            <a:avLst/>
          </a:prstGeom>
          <a:noFill/>
          <a:ln/>
        </p:spPr>
        <p:txBody>
          <a:bodyPr wrap="square" lIns="0" tIns="0" rIns="0" bIns="0" rtlCol="0" anchor="ctr"/>
          <a:lstStyle/>
          <a:p>
            <a:pPr>
              <a:lnSpc>
                <a:spcPct val="120000"/>
              </a:lnSpc>
            </a:pPr>
            <a:r>
              <a:rPr lang="en-US" sz="1399" b="1" dirty="0">
                <a:solidFill>
                  <a:srgbClr val="E8E4DC"/>
                </a:solidFill>
                <a:latin typeface="Hedvig Letters Sans" pitchFamily="34" charset="0"/>
                <a:ea typeface="Hedvig Letters Sans" pitchFamily="34" charset="-122"/>
                <a:cs typeface="Hedvig Letters Sans" pitchFamily="34" charset="-120"/>
              </a:rPr>
              <a:t>The Anxiety Paradox</a:t>
            </a:r>
            <a:endParaRPr lang="en-US" sz="1600" dirty="0"/>
          </a:p>
        </p:txBody>
      </p:sp>
      <p:sp>
        <p:nvSpPr>
          <p:cNvPr id="11" name="Text 9"/>
          <p:cNvSpPr/>
          <p:nvPr/>
        </p:nvSpPr>
        <p:spPr>
          <a:xfrm>
            <a:off x="1137446" y="2736980"/>
            <a:ext cx="4745283" cy="924175"/>
          </a:xfrm>
          <a:prstGeom prst="rect">
            <a:avLst/>
          </a:prstGeom>
          <a:noFill/>
          <a:ln/>
        </p:spPr>
        <p:txBody>
          <a:bodyPr wrap="square" lIns="0" tIns="0" rIns="0" bIns="0" rtlCol="0" anchor="ctr"/>
          <a:lstStyle/>
          <a:p>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Worry yang tidak terstruktur adalah </a:t>
            </a:r>
            <a:pPr>
              <a:lnSpc>
                <a:spcPct val="140000"/>
              </a:lnSpc>
            </a:pPr>
            <a:r>
              <a:rPr lang="en-US" sz="1120" b="1" dirty="0">
                <a:solidFill>
                  <a:srgbClr val="C9A86A"/>
                </a:solidFill>
                <a:latin typeface="Quattrocento Sans" pitchFamily="34" charset="0"/>
                <a:ea typeface="Quattrocento Sans" pitchFamily="34" charset="-122"/>
                <a:cs typeface="Quattrocento Sans" pitchFamily="34" charset="-120"/>
              </a:rPr>
              <a:t>parasit</a:t>
            </a:r>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 — menguras energi tanpa menghasilkan preparasi. Pre-mortem thinking adalah kebalikannya: </a:t>
            </a:r>
            <a:pPr>
              <a:lnSpc>
                <a:spcPct val="140000"/>
              </a:lnSpc>
            </a:pPr>
            <a:r>
              <a:rPr lang="en-US" sz="1120"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menghabiskan sedikit waktu sekarang untuk mengeliminasi berbulan-bulan anxiety nanti </a:t>
            </a:r>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a:t>
            </a:r>
            <a:endParaRPr lang="en-US" sz="1600" dirty="0"/>
          </a:p>
        </p:txBody>
      </p:sp>
      <p:sp>
        <p:nvSpPr>
          <p:cNvPr id="12" name="Shape 10"/>
          <p:cNvSpPr/>
          <p:nvPr/>
        </p:nvSpPr>
        <p:spPr>
          <a:xfrm>
            <a:off x="373224" y="3981061"/>
            <a:ext cx="5616140" cy="1368490"/>
          </a:xfrm>
          <a:custGeom>
            <a:avLst/>
            <a:gdLst/>
            <a:ahLst/>
            <a:cxnLst/>
            <a:rect l="l" t="t" r="r" b="b"/>
            <a:pathLst>
              <a:path w="5616140" h="1368490">
                <a:moveTo>
                  <a:pt x="0" y="0"/>
                </a:moveTo>
                <a:lnTo>
                  <a:pt x="5545047" y="0"/>
                </a:lnTo>
                <a:cubicBezTo>
                  <a:pt x="5584311" y="0"/>
                  <a:pt x="5616140" y="31829"/>
                  <a:pt x="5616140" y="71093"/>
                </a:cubicBezTo>
                <a:lnTo>
                  <a:pt x="5616140" y="1297397"/>
                </a:lnTo>
                <a:cubicBezTo>
                  <a:pt x="5616140" y="1336660"/>
                  <a:pt x="5584311" y="1368490"/>
                  <a:pt x="5545047" y="1368490"/>
                </a:cubicBezTo>
                <a:lnTo>
                  <a:pt x="0" y="1368490"/>
                </a:lnTo>
                <a:lnTo>
                  <a:pt x="0" y="0"/>
                </a:lnTo>
                <a:close/>
              </a:path>
            </a:pathLst>
          </a:custGeom>
          <a:solidFill>
            <a:srgbClr val="3D5A73">
              <a:alpha val="14902"/>
            </a:srgbClr>
          </a:solidFill>
          <a:ln/>
        </p:spPr>
      </p:sp>
      <p:sp>
        <p:nvSpPr>
          <p:cNvPr id="13" name="Shape 11"/>
          <p:cNvSpPr/>
          <p:nvPr/>
        </p:nvSpPr>
        <p:spPr>
          <a:xfrm>
            <a:off x="373224" y="3981061"/>
            <a:ext cx="35545" cy="1368490"/>
          </a:xfrm>
          <a:custGeom>
            <a:avLst/>
            <a:gdLst/>
            <a:ahLst/>
            <a:cxnLst/>
            <a:rect l="l" t="t" r="r" b="b"/>
            <a:pathLst>
              <a:path w="35545" h="1368490">
                <a:moveTo>
                  <a:pt x="0" y="0"/>
                </a:moveTo>
                <a:lnTo>
                  <a:pt x="35545" y="0"/>
                </a:lnTo>
                <a:lnTo>
                  <a:pt x="35545" y="1368490"/>
                </a:lnTo>
                <a:lnTo>
                  <a:pt x="0" y="1368490"/>
                </a:lnTo>
                <a:lnTo>
                  <a:pt x="0" y="0"/>
                </a:lnTo>
                <a:close/>
              </a:path>
            </a:pathLst>
          </a:custGeom>
          <a:solidFill>
            <a:srgbClr val="5E7A8C"/>
          </a:solidFill>
          <a:ln/>
        </p:spPr>
      </p:sp>
      <p:sp>
        <p:nvSpPr>
          <p:cNvPr id="14" name="Shape 12"/>
          <p:cNvSpPr/>
          <p:nvPr/>
        </p:nvSpPr>
        <p:spPr>
          <a:xfrm>
            <a:off x="568723" y="4158787"/>
            <a:ext cx="426542" cy="426542"/>
          </a:xfrm>
          <a:custGeom>
            <a:avLst/>
            <a:gdLst/>
            <a:ahLst/>
            <a:cxnLst/>
            <a:rect l="l" t="t" r="r" b="b"/>
            <a:pathLst>
              <a:path w="426542" h="426542">
                <a:moveTo>
                  <a:pt x="213271" y="0"/>
                </a:moveTo>
                <a:lnTo>
                  <a:pt x="213271" y="0"/>
                </a:lnTo>
                <a:cubicBezTo>
                  <a:pt x="330979" y="0"/>
                  <a:pt x="426542" y="95564"/>
                  <a:pt x="426542" y="213271"/>
                </a:cubicBezTo>
                <a:lnTo>
                  <a:pt x="426542" y="213271"/>
                </a:lnTo>
                <a:cubicBezTo>
                  <a:pt x="426542" y="330979"/>
                  <a:pt x="330979" y="426542"/>
                  <a:pt x="213271" y="426542"/>
                </a:cubicBezTo>
                <a:lnTo>
                  <a:pt x="213271" y="426542"/>
                </a:lnTo>
                <a:cubicBezTo>
                  <a:pt x="95564" y="426542"/>
                  <a:pt x="0" y="330979"/>
                  <a:pt x="0" y="213271"/>
                </a:cubicBezTo>
                <a:lnTo>
                  <a:pt x="0" y="213271"/>
                </a:lnTo>
                <a:cubicBezTo>
                  <a:pt x="0" y="95564"/>
                  <a:pt x="95564" y="0"/>
                  <a:pt x="213271" y="0"/>
                </a:cubicBezTo>
                <a:close/>
              </a:path>
            </a:pathLst>
          </a:custGeom>
          <a:solidFill>
            <a:srgbClr val="5E7A8C">
              <a:alpha val="20000"/>
            </a:srgbClr>
          </a:solidFill>
          <a:ln/>
        </p:spPr>
      </p:sp>
      <p:sp>
        <p:nvSpPr>
          <p:cNvPr id="15" name="Shape 13"/>
          <p:cNvSpPr/>
          <p:nvPr/>
        </p:nvSpPr>
        <p:spPr>
          <a:xfrm>
            <a:off x="715347" y="4283195"/>
            <a:ext cx="133294" cy="177726"/>
          </a:xfrm>
          <a:custGeom>
            <a:avLst/>
            <a:gdLst/>
            <a:ahLst/>
            <a:cxnLst/>
            <a:rect l="l" t="t" r="r" b="b"/>
            <a:pathLst>
              <a:path w="133294" h="177726">
                <a:moveTo>
                  <a:pt x="55539" y="0"/>
                </a:moveTo>
                <a:cubicBezTo>
                  <a:pt x="61683" y="0"/>
                  <a:pt x="66647" y="4964"/>
                  <a:pt x="66647" y="11108"/>
                </a:cubicBezTo>
                <a:lnTo>
                  <a:pt x="66647" y="49985"/>
                </a:lnTo>
                <a:lnTo>
                  <a:pt x="44431" y="49985"/>
                </a:lnTo>
                <a:lnTo>
                  <a:pt x="44431" y="11108"/>
                </a:lnTo>
                <a:cubicBezTo>
                  <a:pt x="44431" y="4964"/>
                  <a:pt x="49395" y="0"/>
                  <a:pt x="55539" y="0"/>
                </a:cubicBezTo>
                <a:close/>
                <a:moveTo>
                  <a:pt x="11108" y="22216"/>
                </a:moveTo>
                <a:cubicBezTo>
                  <a:pt x="11108" y="16072"/>
                  <a:pt x="16072" y="11108"/>
                  <a:pt x="22216" y="11108"/>
                </a:cubicBezTo>
                <a:cubicBezTo>
                  <a:pt x="28360" y="11108"/>
                  <a:pt x="33324" y="16072"/>
                  <a:pt x="33324" y="22216"/>
                </a:cubicBezTo>
                <a:lnTo>
                  <a:pt x="33324" y="49985"/>
                </a:lnTo>
                <a:lnTo>
                  <a:pt x="11108" y="49985"/>
                </a:lnTo>
                <a:lnTo>
                  <a:pt x="11108" y="22216"/>
                </a:lnTo>
                <a:close/>
                <a:moveTo>
                  <a:pt x="77755" y="22216"/>
                </a:moveTo>
                <a:cubicBezTo>
                  <a:pt x="77755" y="16072"/>
                  <a:pt x="82719" y="11108"/>
                  <a:pt x="88863" y="11108"/>
                </a:cubicBezTo>
                <a:cubicBezTo>
                  <a:pt x="95007" y="11108"/>
                  <a:pt x="99971" y="16072"/>
                  <a:pt x="99971" y="22216"/>
                </a:cubicBezTo>
                <a:lnTo>
                  <a:pt x="99971" y="55539"/>
                </a:lnTo>
                <a:cubicBezTo>
                  <a:pt x="99971" y="61683"/>
                  <a:pt x="95007" y="66647"/>
                  <a:pt x="88863" y="66647"/>
                </a:cubicBezTo>
                <a:cubicBezTo>
                  <a:pt x="82719" y="66647"/>
                  <a:pt x="77755" y="61683"/>
                  <a:pt x="77755" y="55539"/>
                </a:cubicBezTo>
                <a:lnTo>
                  <a:pt x="77755" y="22216"/>
                </a:lnTo>
                <a:close/>
                <a:moveTo>
                  <a:pt x="111079" y="44431"/>
                </a:moveTo>
                <a:cubicBezTo>
                  <a:pt x="111079" y="38287"/>
                  <a:pt x="116043" y="33324"/>
                  <a:pt x="122187" y="33324"/>
                </a:cubicBezTo>
                <a:cubicBezTo>
                  <a:pt x="128331" y="33324"/>
                  <a:pt x="133294" y="38287"/>
                  <a:pt x="133294" y="44431"/>
                </a:cubicBezTo>
                <a:lnTo>
                  <a:pt x="133294" y="66647"/>
                </a:lnTo>
                <a:cubicBezTo>
                  <a:pt x="133294" y="72791"/>
                  <a:pt x="128331" y="77755"/>
                  <a:pt x="122187" y="77755"/>
                </a:cubicBezTo>
                <a:cubicBezTo>
                  <a:pt x="116043" y="77755"/>
                  <a:pt x="111079" y="72791"/>
                  <a:pt x="111079" y="66647"/>
                </a:cubicBezTo>
                <a:lnTo>
                  <a:pt x="111079" y="44431"/>
                </a:lnTo>
                <a:close/>
                <a:moveTo>
                  <a:pt x="77755" y="74978"/>
                </a:moveTo>
                <a:lnTo>
                  <a:pt x="77755" y="74770"/>
                </a:lnTo>
                <a:cubicBezTo>
                  <a:pt x="81018" y="76644"/>
                  <a:pt x="84802" y="77755"/>
                  <a:pt x="88863" y="77755"/>
                </a:cubicBezTo>
                <a:cubicBezTo>
                  <a:pt x="93445" y="77755"/>
                  <a:pt x="97680" y="76367"/>
                  <a:pt x="101220" y="74006"/>
                </a:cubicBezTo>
                <a:cubicBezTo>
                  <a:pt x="104240" y="82650"/>
                  <a:pt x="112502" y="88863"/>
                  <a:pt x="122187" y="88863"/>
                </a:cubicBezTo>
                <a:cubicBezTo>
                  <a:pt x="126248" y="88863"/>
                  <a:pt x="130032" y="87787"/>
                  <a:pt x="133294" y="85878"/>
                </a:cubicBezTo>
                <a:lnTo>
                  <a:pt x="133294" y="88863"/>
                </a:lnTo>
                <a:cubicBezTo>
                  <a:pt x="133294" y="107017"/>
                  <a:pt x="124582" y="123159"/>
                  <a:pt x="111079" y="133294"/>
                </a:cubicBezTo>
                <a:lnTo>
                  <a:pt x="111079" y="166618"/>
                </a:lnTo>
                <a:cubicBezTo>
                  <a:pt x="111079" y="172762"/>
                  <a:pt x="106115" y="177726"/>
                  <a:pt x="99971" y="177726"/>
                </a:cubicBezTo>
                <a:lnTo>
                  <a:pt x="44431" y="177726"/>
                </a:lnTo>
                <a:cubicBezTo>
                  <a:pt x="38287" y="177726"/>
                  <a:pt x="33324" y="172762"/>
                  <a:pt x="33324" y="166618"/>
                </a:cubicBezTo>
                <a:lnTo>
                  <a:pt x="33324" y="139404"/>
                </a:lnTo>
                <a:cubicBezTo>
                  <a:pt x="27318" y="136662"/>
                  <a:pt x="21799" y="132878"/>
                  <a:pt x="17044" y="128122"/>
                </a:cubicBezTo>
                <a:lnTo>
                  <a:pt x="13017" y="124096"/>
                </a:lnTo>
                <a:cubicBezTo>
                  <a:pt x="4686" y="115765"/>
                  <a:pt x="0" y="104449"/>
                  <a:pt x="0" y="92681"/>
                </a:cubicBezTo>
                <a:lnTo>
                  <a:pt x="0" y="83309"/>
                </a:lnTo>
                <a:cubicBezTo>
                  <a:pt x="0" y="71056"/>
                  <a:pt x="9962" y="61093"/>
                  <a:pt x="22216" y="61093"/>
                </a:cubicBezTo>
                <a:lnTo>
                  <a:pt x="52762" y="61093"/>
                </a:lnTo>
                <a:cubicBezTo>
                  <a:pt x="60434" y="61093"/>
                  <a:pt x="66647" y="67307"/>
                  <a:pt x="66647" y="74978"/>
                </a:cubicBezTo>
                <a:cubicBezTo>
                  <a:pt x="66647" y="82650"/>
                  <a:pt x="60434" y="88863"/>
                  <a:pt x="52762" y="88863"/>
                </a:cubicBezTo>
                <a:lnTo>
                  <a:pt x="33324" y="88863"/>
                </a:lnTo>
                <a:cubicBezTo>
                  <a:pt x="30269" y="88863"/>
                  <a:pt x="27770" y="91362"/>
                  <a:pt x="27770" y="94417"/>
                </a:cubicBezTo>
                <a:cubicBezTo>
                  <a:pt x="27770" y="97472"/>
                  <a:pt x="30269" y="99971"/>
                  <a:pt x="33324" y="99971"/>
                </a:cubicBezTo>
                <a:lnTo>
                  <a:pt x="52762" y="99971"/>
                </a:lnTo>
                <a:cubicBezTo>
                  <a:pt x="66578" y="99971"/>
                  <a:pt x="77755" y="88794"/>
                  <a:pt x="77755" y="74978"/>
                </a:cubicBezTo>
                <a:close/>
              </a:path>
            </a:pathLst>
          </a:custGeom>
          <a:solidFill>
            <a:srgbClr val="5E7A8C"/>
          </a:solidFill>
          <a:ln/>
        </p:spPr>
      </p:sp>
      <p:sp>
        <p:nvSpPr>
          <p:cNvPr id="16" name="Text 14"/>
          <p:cNvSpPr/>
          <p:nvPr/>
        </p:nvSpPr>
        <p:spPr>
          <a:xfrm>
            <a:off x="1137446" y="4158787"/>
            <a:ext cx="4763055" cy="248816"/>
          </a:xfrm>
          <a:prstGeom prst="rect">
            <a:avLst/>
          </a:prstGeom>
          <a:noFill/>
          <a:ln/>
        </p:spPr>
        <p:txBody>
          <a:bodyPr wrap="square" lIns="0" tIns="0" rIns="0" bIns="0" rtlCol="0" anchor="ctr"/>
          <a:lstStyle/>
          <a:p>
            <a:pPr>
              <a:lnSpc>
                <a:spcPct val="120000"/>
              </a:lnSpc>
            </a:pPr>
            <a:r>
              <a:rPr lang="en-US" sz="1399" b="1" dirty="0">
                <a:solidFill>
                  <a:srgbClr val="E8E4DC"/>
                </a:solidFill>
                <a:latin typeface="Hedvig Letters Sans" pitchFamily="34" charset="0"/>
                <a:ea typeface="Hedvig Letters Sans" pitchFamily="34" charset="-122"/>
                <a:cs typeface="Hedvig Letters Sans" pitchFamily="34" charset="-120"/>
              </a:rPr>
              <a:t>The Courage Formula</a:t>
            </a:r>
            <a:endParaRPr lang="en-US" sz="1600" dirty="0"/>
          </a:p>
        </p:txBody>
      </p:sp>
      <p:sp>
        <p:nvSpPr>
          <p:cNvPr id="17" name="Text 15"/>
          <p:cNvSpPr/>
          <p:nvPr/>
        </p:nvSpPr>
        <p:spPr>
          <a:xfrm>
            <a:off x="1137446" y="4478694"/>
            <a:ext cx="4745283" cy="693131"/>
          </a:xfrm>
          <a:prstGeom prst="rect">
            <a:avLst/>
          </a:prstGeom>
          <a:noFill/>
          <a:ln/>
        </p:spPr>
        <p:txBody>
          <a:bodyPr wrap="square" lIns="0" tIns="0" rIns="0" bIns="0" rtlCol="0" anchor="ctr"/>
          <a:lstStyle/>
          <a:p>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Orang yang paling berani dalam sejarah bukan yang tidak takut — mereka adalah yang sudah </a:t>
            </a:r>
            <a:pPr>
              <a:lnSpc>
                <a:spcPct val="140000"/>
              </a:lnSpc>
            </a:pPr>
            <a:r>
              <a:rPr lang="en-US" sz="1120" b="1" dirty="0">
                <a:solidFill>
                  <a:srgbClr val="C9A86A"/>
                </a:solidFill>
                <a:latin typeface="Quattrocento Sans" pitchFamily="34" charset="0"/>
                <a:ea typeface="Quattrocento Sans" pitchFamily="34" charset="-122"/>
                <a:cs typeface="Quattrocento Sans" pitchFamily="34" charset="-120"/>
              </a:rPr>
              <a:t>menghitung downside dan memutuskan itu acceptable</a:t>
            </a:r>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 Clarity membebaskan.</a:t>
            </a:r>
            <a:endParaRPr lang="en-US" sz="1600" dirty="0"/>
          </a:p>
        </p:txBody>
      </p:sp>
      <p:sp>
        <p:nvSpPr>
          <p:cNvPr id="18" name="Shape 16"/>
          <p:cNvSpPr/>
          <p:nvPr/>
        </p:nvSpPr>
        <p:spPr>
          <a:xfrm>
            <a:off x="373224" y="5491732"/>
            <a:ext cx="5616140" cy="1368490"/>
          </a:xfrm>
          <a:custGeom>
            <a:avLst/>
            <a:gdLst/>
            <a:ahLst/>
            <a:cxnLst/>
            <a:rect l="l" t="t" r="r" b="b"/>
            <a:pathLst>
              <a:path w="5616140" h="1368490">
                <a:moveTo>
                  <a:pt x="0" y="0"/>
                </a:moveTo>
                <a:lnTo>
                  <a:pt x="5545047" y="0"/>
                </a:lnTo>
                <a:cubicBezTo>
                  <a:pt x="5584311" y="0"/>
                  <a:pt x="5616140" y="31829"/>
                  <a:pt x="5616140" y="71093"/>
                </a:cubicBezTo>
                <a:lnTo>
                  <a:pt x="5616140" y="1297397"/>
                </a:lnTo>
                <a:cubicBezTo>
                  <a:pt x="5616140" y="1336660"/>
                  <a:pt x="5584311" y="1368490"/>
                  <a:pt x="5545047" y="1368490"/>
                </a:cubicBezTo>
                <a:lnTo>
                  <a:pt x="0" y="1368490"/>
                </a:lnTo>
                <a:lnTo>
                  <a:pt x="0" y="0"/>
                </a:lnTo>
                <a:close/>
              </a:path>
            </a:pathLst>
          </a:custGeom>
          <a:solidFill>
            <a:srgbClr val="3D5A73">
              <a:alpha val="14902"/>
            </a:srgbClr>
          </a:solidFill>
          <a:ln/>
        </p:spPr>
      </p:sp>
      <p:sp>
        <p:nvSpPr>
          <p:cNvPr id="19" name="Shape 17"/>
          <p:cNvSpPr/>
          <p:nvPr/>
        </p:nvSpPr>
        <p:spPr>
          <a:xfrm>
            <a:off x="373224" y="5491732"/>
            <a:ext cx="35545" cy="1368490"/>
          </a:xfrm>
          <a:custGeom>
            <a:avLst/>
            <a:gdLst/>
            <a:ahLst/>
            <a:cxnLst/>
            <a:rect l="l" t="t" r="r" b="b"/>
            <a:pathLst>
              <a:path w="35545" h="1368490">
                <a:moveTo>
                  <a:pt x="0" y="0"/>
                </a:moveTo>
                <a:lnTo>
                  <a:pt x="35545" y="0"/>
                </a:lnTo>
                <a:lnTo>
                  <a:pt x="35545" y="1368490"/>
                </a:lnTo>
                <a:lnTo>
                  <a:pt x="0" y="1368490"/>
                </a:lnTo>
                <a:lnTo>
                  <a:pt x="0" y="0"/>
                </a:lnTo>
                <a:close/>
              </a:path>
            </a:pathLst>
          </a:custGeom>
          <a:solidFill>
            <a:srgbClr val="C9A86A"/>
          </a:solidFill>
          <a:ln/>
        </p:spPr>
      </p:sp>
      <p:sp>
        <p:nvSpPr>
          <p:cNvPr id="20" name="Shape 18"/>
          <p:cNvSpPr/>
          <p:nvPr/>
        </p:nvSpPr>
        <p:spPr>
          <a:xfrm>
            <a:off x="568723" y="5669458"/>
            <a:ext cx="426542" cy="426542"/>
          </a:xfrm>
          <a:custGeom>
            <a:avLst/>
            <a:gdLst/>
            <a:ahLst/>
            <a:cxnLst/>
            <a:rect l="l" t="t" r="r" b="b"/>
            <a:pathLst>
              <a:path w="426542" h="426542">
                <a:moveTo>
                  <a:pt x="213271" y="0"/>
                </a:moveTo>
                <a:lnTo>
                  <a:pt x="213271" y="0"/>
                </a:lnTo>
                <a:cubicBezTo>
                  <a:pt x="330979" y="0"/>
                  <a:pt x="426542" y="95564"/>
                  <a:pt x="426542" y="213271"/>
                </a:cubicBezTo>
                <a:lnTo>
                  <a:pt x="426542" y="213271"/>
                </a:lnTo>
                <a:cubicBezTo>
                  <a:pt x="426542" y="330979"/>
                  <a:pt x="330979" y="426542"/>
                  <a:pt x="213271" y="426542"/>
                </a:cubicBezTo>
                <a:lnTo>
                  <a:pt x="213271" y="426542"/>
                </a:lnTo>
                <a:cubicBezTo>
                  <a:pt x="95564" y="426542"/>
                  <a:pt x="0" y="330979"/>
                  <a:pt x="0" y="213271"/>
                </a:cubicBezTo>
                <a:lnTo>
                  <a:pt x="0" y="213271"/>
                </a:lnTo>
                <a:cubicBezTo>
                  <a:pt x="0" y="95564"/>
                  <a:pt x="95564" y="0"/>
                  <a:pt x="213271" y="0"/>
                </a:cubicBezTo>
                <a:close/>
              </a:path>
            </a:pathLst>
          </a:custGeom>
          <a:solidFill>
            <a:srgbClr val="C9A86A">
              <a:alpha val="20000"/>
            </a:srgbClr>
          </a:solidFill>
          <a:ln/>
        </p:spPr>
      </p:sp>
      <p:sp>
        <p:nvSpPr>
          <p:cNvPr id="21" name="Shape 19"/>
          <p:cNvSpPr/>
          <p:nvPr/>
        </p:nvSpPr>
        <p:spPr>
          <a:xfrm>
            <a:off x="715347" y="5793866"/>
            <a:ext cx="133294" cy="177726"/>
          </a:xfrm>
          <a:custGeom>
            <a:avLst/>
            <a:gdLst/>
            <a:ahLst/>
            <a:cxnLst/>
            <a:rect l="l" t="t" r="r" b="b"/>
            <a:pathLst>
              <a:path w="133294" h="177726">
                <a:moveTo>
                  <a:pt x="101672" y="133294"/>
                </a:moveTo>
                <a:cubicBezTo>
                  <a:pt x="104206" y="125554"/>
                  <a:pt x="109274" y="118542"/>
                  <a:pt x="115001" y="112502"/>
                </a:cubicBezTo>
                <a:cubicBezTo>
                  <a:pt x="126352" y="100561"/>
                  <a:pt x="133294" y="84420"/>
                  <a:pt x="133294" y="66647"/>
                </a:cubicBezTo>
                <a:cubicBezTo>
                  <a:pt x="133294" y="29852"/>
                  <a:pt x="103442" y="0"/>
                  <a:pt x="66647" y="0"/>
                </a:cubicBezTo>
                <a:cubicBezTo>
                  <a:pt x="29852" y="0"/>
                  <a:pt x="0" y="29852"/>
                  <a:pt x="0" y="66647"/>
                </a:cubicBezTo>
                <a:cubicBezTo>
                  <a:pt x="0" y="84420"/>
                  <a:pt x="6942" y="100561"/>
                  <a:pt x="18293" y="112502"/>
                </a:cubicBezTo>
                <a:cubicBezTo>
                  <a:pt x="24021" y="118542"/>
                  <a:pt x="29123" y="125554"/>
                  <a:pt x="31623" y="133294"/>
                </a:cubicBezTo>
                <a:lnTo>
                  <a:pt x="101637" y="133294"/>
                </a:lnTo>
                <a:close/>
                <a:moveTo>
                  <a:pt x="99971" y="149956"/>
                </a:moveTo>
                <a:lnTo>
                  <a:pt x="33324" y="149956"/>
                </a:lnTo>
                <a:lnTo>
                  <a:pt x="33324" y="155510"/>
                </a:lnTo>
                <a:cubicBezTo>
                  <a:pt x="33324" y="170853"/>
                  <a:pt x="45751" y="183280"/>
                  <a:pt x="61093" y="183280"/>
                </a:cubicBezTo>
                <a:lnTo>
                  <a:pt x="72201" y="183280"/>
                </a:lnTo>
                <a:cubicBezTo>
                  <a:pt x="87544" y="183280"/>
                  <a:pt x="99971" y="170853"/>
                  <a:pt x="99971" y="155510"/>
                </a:cubicBezTo>
                <a:lnTo>
                  <a:pt x="99971" y="149956"/>
                </a:lnTo>
                <a:close/>
                <a:moveTo>
                  <a:pt x="63870" y="38878"/>
                </a:moveTo>
                <a:cubicBezTo>
                  <a:pt x="50055" y="38878"/>
                  <a:pt x="38878" y="50055"/>
                  <a:pt x="38878" y="63870"/>
                </a:cubicBezTo>
                <a:cubicBezTo>
                  <a:pt x="38878" y="68487"/>
                  <a:pt x="35163" y="72201"/>
                  <a:pt x="30547" y="72201"/>
                </a:cubicBezTo>
                <a:cubicBezTo>
                  <a:pt x="25930" y="72201"/>
                  <a:pt x="22216" y="68487"/>
                  <a:pt x="22216" y="63870"/>
                </a:cubicBezTo>
                <a:cubicBezTo>
                  <a:pt x="22216" y="40856"/>
                  <a:pt x="40856" y="22216"/>
                  <a:pt x="63870" y="22216"/>
                </a:cubicBezTo>
                <a:cubicBezTo>
                  <a:pt x="68487" y="22216"/>
                  <a:pt x="72201" y="25930"/>
                  <a:pt x="72201" y="30547"/>
                </a:cubicBezTo>
                <a:cubicBezTo>
                  <a:pt x="72201" y="35163"/>
                  <a:pt x="68487" y="38878"/>
                  <a:pt x="63870" y="38878"/>
                </a:cubicBezTo>
                <a:close/>
              </a:path>
            </a:pathLst>
          </a:custGeom>
          <a:solidFill>
            <a:srgbClr val="C9A86A"/>
          </a:solidFill>
          <a:ln/>
        </p:spPr>
      </p:sp>
      <p:sp>
        <p:nvSpPr>
          <p:cNvPr id="22" name="Text 20"/>
          <p:cNvSpPr/>
          <p:nvPr/>
        </p:nvSpPr>
        <p:spPr>
          <a:xfrm>
            <a:off x="1137446" y="5669458"/>
            <a:ext cx="4763055" cy="248816"/>
          </a:xfrm>
          <a:prstGeom prst="rect">
            <a:avLst/>
          </a:prstGeom>
          <a:noFill/>
          <a:ln/>
        </p:spPr>
        <p:txBody>
          <a:bodyPr wrap="square" lIns="0" tIns="0" rIns="0" bIns="0" rtlCol="0" anchor="ctr"/>
          <a:lstStyle/>
          <a:p>
            <a:pPr>
              <a:lnSpc>
                <a:spcPct val="120000"/>
              </a:lnSpc>
            </a:pPr>
            <a:r>
              <a:rPr lang="en-US" sz="1399" b="1" dirty="0">
                <a:solidFill>
                  <a:srgbClr val="E8E4DC"/>
                </a:solidFill>
                <a:latin typeface="Hedvig Letters Sans" pitchFamily="34" charset="0"/>
                <a:ea typeface="Hedvig Letters Sans" pitchFamily="34" charset="-122"/>
                <a:cs typeface="Hedvig Letters Sans" pitchFamily="34" charset="-120"/>
              </a:rPr>
              <a:t>The Core Question</a:t>
            </a:r>
            <a:endParaRPr lang="en-US" sz="1600" dirty="0"/>
          </a:p>
        </p:txBody>
      </p:sp>
      <p:sp>
        <p:nvSpPr>
          <p:cNvPr id="23" name="Text 21"/>
          <p:cNvSpPr/>
          <p:nvPr/>
        </p:nvSpPr>
        <p:spPr>
          <a:xfrm>
            <a:off x="1137446" y="5989364"/>
            <a:ext cx="4745283" cy="693131"/>
          </a:xfrm>
          <a:prstGeom prst="rect">
            <a:avLst/>
          </a:prstGeom>
          <a:noFill/>
          <a:ln/>
        </p:spPr>
        <p:txBody>
          <a:bodyPr wrap="square" lIns="0" tIns="0" rIns="0" bIns="0" rtlCol="0" anchor="ctr"/>
          <a:lstStyle/>
          <a:p>
            <a:pPr>
              <a:lnSpc>
                <a:spcPct val="140000"/>
              </a:lnSpc>
            </a:pPr>
            <a:r>
              <a:rPr lang="en-US" sz="1120"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"What is the actual worst that could happen — and could I survive it?" </a:t>
            </a:r>
            <a:pPr>
              <a:lnSpc>
                <a:spcPct val="140000"/>
              </a:lnSpc>
            </a:pPr>
            <a:r>
              <a:rPr lang="en-US" sz="1120" dirty="0">
                <a:solidFill>
                  <a:srgbClr val="E8E4DC">
                    <a:alpha val="80000"/>
                  </a:srgbClr>
                </a:solidFill>
                <a:latin typeface="Quattrocento Sans" pitchFamily="34" charset="0"/>
                <a:ea typeface="Quattrocento Sans" pitchFamily="34" charset="-122"/>
                <a:cs typeface="Quattrocento Sans" pitchFamily="34" charset="-120"/>
              </a:rPr>
              <a:t>Ketika dijawab dengan jujur, jawabannya hampir selalu lebih manageable dari yang dibayangkan.</a:t>
            </a:r>
            <a:endParaRPr lang="en-US" sz="1600" dirty="0"/>
          </a:p>
        </p:txBody>
      </p:sp>
      <p:sp>
        <p:nvSpPr>
          <p:cNvPr id="24" name="Shape 22"/>
          <p:cNvSpPr/>
          <p:nvPr/>
        </p:nvSpPr>
        <p:spPr>
          <a:xfrm>
            <a:off x="6209023" y="2243790"/>
            <a:ext cx="5625026" cy="4611988"/>
          </a:xfrm>
          <a:custGeom>
            <a:avLst/>
            <a:gdLst/>
            <a:ahLst/>
            <a:cxnLst/>
            <a:rect l="l" t="t" r="r" b="b"/>
            <a:pathLst>
              <a:path w="5625026" h="4611988">
                <a:moveTo>
                  <a:pt x="106629" y="0"/>
                </a:moveTo>
                <a:lnTo>
                  <a:pt x="5518397" y="0"/>
                </a:lnTo>
                <a:cubicBezTo>
                  <a:pt x="5577287" y="0"/>
                  <a:pt x="5625026" y="47740"/>
                  <a:pt x="5625026" y="106629"/>
                </a:cubicBezTo>
                <a:lnTo>
                  <a:pt x="5625026" y="4505359"/>
                </a:lnTo>
                <a:cubicBezTo>
                  <a:pt x="5625026" y="4564249"/>
                  <a:pt x="5577287" y="4611988"/>
                  <a:pt x="5518397" y="4611988"/>
                </a:cubicBezTo>
                <a:lnTo>
                  <a:pt x="106629" y="4611988"/>
                </a:lnTo>
                <a:cubicBezTo>
                  <a:pt x="47740" y="4611988"/>
                  <a:pt x="0" y="4564249"/>
                  <a:pt x="0" y="4505359"/>
                </a:cubicBezTo>
                <a:lnTo>
                  <a:pt x="0" y="106629"/>
                </a:lnTo>
                <a:cubicBezTo>
                  <a:pt x="0" y="47779"/>
                  <a:pt x="47779" y="0"/>
                  <a:pt x="106629" y="0"/>
                </a:cubicBezTo>
                <a:close/>
              </a:path>
            </a:pathLst>
          </a:custGeom>
          <a:solidFill>
            <a:srgbClr val="3D5A73">
              <a:alpha val="20000"/>
            </a:srgbClr>
          </a:solidFill>
          <a:ln w="12700">
            <a:solidFill>
              <a:srgbClr val="3D5A73">
                <a:alpha val="40000"/>
              </a:srgbClr>
            </a:solidFill>
            <a:prstDash val="solid"/>
          </a:ln>
        </p:spPr>
      </p:sp>
      <p:sp>
        <p:nvSpPr>
          <p:cNvPr id="25" name="Shape 23"/>
          <p:cNvSpPr/>
          <p:nvPr/>
        </p:nvSpPr>
        <p:spPr>
          <a:xfrm>
            <a:off x="6453396" y="2665889"/>
            <a:ext cx="213271" cy="213271"/>
          </a:xfrm>
          <a:custGeom>
            <a:avLst/>
            <a:gdLst/>
            <a:ahLst/>
            <a:cxnLst/>
            <a:rect l="l" t="t" r="r" b="b"/>
            <a:pathLst>
              <a:path w="213271" h="213271">
                <a:moveTo>
                  <a:pt x="209356" y="62732"/>
                </a:moveTo>
                <a:lnTo>
                  <a:pt x="169367" y="102720"/>
                </a:lnTo>
                <a:cubicBezTo>
                  <a:pt x="165535" y="106552"/>
                  <a:pt x="159828" y="107677"/>
                  <a:pt x="154830" y="105594"/>
                </a:cubicBezTo>
                <a:cubicBezTo>
                  <a:pt x="149831" y="103511"/>
                  <a:pt x="146624" y="98680"/>
                  <a:pt x="146624" y="93306"/>
                </a:cubicBezTo>
                <a:lnTo>
                  <a:pt x="146624" y="66647"/>
                </a:lnTo>
                <a:lnTo>
                  <a:pt x="13329" y="66647"/>
                </a:lnTo>
                <a:cubicBezTo>
                  <a:pt x="5957" y="66647"/>
                  <a:pt x="0" y="60691"/>
                  <a:pt x="0" y="53318"/>
                </a:cubicBezTo>
                <a:cubicBezTo>
                  <a:pt x="0" y="45945"/>
                  <a:pt x="5957" y="39988"/>
                  <a:pt x="13329" y="39988"/>
                </a:cubicBezTo>
                <a:lnTo>
                  <a:pt x="146624" y="39988"/>
                </a:lnTo>
                <a:lnTo>
                  <a:pt x="146624" y="13329"/>
                </a:lnTo>
                <a:cubicBezTo>
                  <a:pt x="146624" y="7956"/>
                  <a:pt x="149873" y="3082"/>
                  <a:pt x="154872" y="1000"/>
                </a:cubicBezTo>
                <a:cubicBezTo>
                  <a:pt x="159870" y="-1083"/>
                  <a:pt x="165577" y="83"/>
                  <a:pt x="169409" y="3874"/>
                </a:cubicBezTo>
                <a:lnTo>
                  <a:pt x="209397" y="43862"/>
                </a:lnTo>
                <a:cubicBezTo>
                  <a:pt x="214604" y="49069"/>
                  <a:pt x="214604" y="57525"/>
                  <a:pt x="209397" y="62732"/>
                </a:cubicBezTo>
                <a:close/>
                <a:moveTo>
                  <a:pt x="43862" y="209356"/>
                </a:moveTo>
                <a:lnTo>
                  <a:pt x="3874" y="169367"/>
                </a:lnTo>
                <a:cubicBezTo>
                  <a:pt x="-1333" y="164160"/>
                  <a:pt x="-1333" y="155705"/>
                  <a:pt x="3874" y="150498"/>
                </a:cubicBezTo>
                <a:lnTo>
                  <a:pt x="43862" y="110509"/>
                </a:lnTo>
                <a:cubicBezTo>
                  <a:pt x="47694" y="106677"/>
                  <a:pt x="53401" y="105553"/>
                  <a:pt x="58400" y="107635"/>
                </a:cubicBezTo>
                <a:cubicBezTo>
                  <a:pt x="63398" y="109718"/>
                  <a:pt x="66647" y="114592"/>
                  <a:pt x="66647" y="119965"/>
                </a:cubicBezTo>
                <a:lnTo>
                  <a:pt x="66647" y="146624"/>
                </a:lnTo>
                <a:lnTo>
                  <a:pt x="199942" y="146624"/>
                </a:lnTo>
                <a:cubicBezTo>
                  <a:pt x="207315" y="146624"/>
                  <a:pt x="213271" y="152581"/>
                  <a:pt x="213271" y="159953"/>
                </a:cubicBezTo>
                <a:cubicBezTo>
                  <a:pt x="213271" y="167326"/>
                  <a:pt x="207315" y="173283"/>
                  <a:pt x="199942" y="173283"/>
                </a:cubicBezTo>
                <a:lnTo>
                  <a:pt x="66647" y="173283"/>
                </a:lnTo>
                <a:lnTo>
                  <a:pt x="66647" y="199942"/>
                </a:lnTo>
                <a:cubicBezTo>
                  <a:pt x="66647" y="205315"/>
                  <a:pt x="63398" y="210189"/>
                  <a:pt x="58400" y="212271"/>
                </a:cubicBezTo>
                <a:cubicBezTo>
                  <a:pt x="53401" y="214354"/>
                  <a:pt x="47694" y="213188"/>
                  <a:pt x="43862" y="209397"/>
                </a:cubicBezTo>
                <a:close/>
              </a:path>
            </a:pathLst>
          </a:custGeom>
          <a:solidFill>
            <a:srgbClr val="C9A86A"/>
          </a:solidFill>
          <a:ln/>
        </p:spPr>
      </p:sp>
      <p:sp>
        <p:nvSpPr>
          <p:cNvPr id="26" name="Text 24"/>
          <p:cNvSpPr/>
          <p:nvPr/>
        </p:nvSpPr>
        <p:spPr>
          <a:xfrm>
            <a:off x="6693326" y="2630344"/>
            <a:ext cx="5029644" cy="284362"/>
          </a:xfrm>
          <a:prstGeom prst="rect">
            <a:avLst/>
          </a:prstGeom>
          <a:noFill/>
          <a:ln/>
        </p:spPr>
        <p:txBody>
          <a:bodyPr wrap="square" lIns="0" tIns="0" rIns="0" bIns="0" rtlCol="0" anchor="ctr"/>
          <a:lstStyle/>
          <a:p>
            <a:pPr>
              <a:lnSpc>
                <a:spcPct val="110000"/>
              </a:lnSpc>
            </a:pPr>
            <a:r>
              <a:rPr lang="en-US" sz="1679" b="1" dirty="0">
                <a:solidFill>
                  <a:srgbClr val="C9A86A"/>
                </a:solidFill>
                <a:latin typeface="Hedvig Letters Sans" pitchFamily="34" charset="0"/>
                <a:ea typeface="Hedvig Letters Sans" pitchFamily="34" charset="-122"/>
                <a:cs typeface="Hedvig Letters Sans" pitchFamily="34" charset="-120"/>
              </a:rPr>
              <a:t>Vague Anxiety vs. Defined Fear</a:t>
            </a:r>
            <a:endParaRPr lang="en-US" sz="1600" dirty="0"/>
          </a:p>
        </p:txBody>
      </p:sp>
      <p:sp>
        <p:nvSpPr>
          <p:cNvPr id="27" name="Shape 25"/>
          <p:cNvSpPr/>
          <p:nvPr/>
        </p:nvSpPr>
        <p:spPr>
          <a:xfrm>
            <a:off x="6444509" y="3092431"/>
            <a:ext cx="5171825" cy="1617306"/>
          </a:xfrm>
          <a:custGeom>
            <a:avLst/>
            <a:gdLst/>
            <a:ahLst/>
            <a:cxnLst/>
            <a:rect l="l" t="t" r="r" b="b"/>
            <a:pathLst>
              <a:path w="5171825" h="1617306">
                <a:moveTo>
                  <a:pt x="35545" y="0"/>
                </a:moveTo>
                <a:lnTo>
                  <a:pt x="5100728" y="0"/>
                </a:lnTo>
                <a:cubicBezTo>
                  <a:pt x="5139994" y="0"/>
                  <a:pt x="5171825" y="31831"/>
                  <a:pt x="5171825" y="71097"/>
                </a:cubicBezTo>
                <a:lnTo>
                  <a:pt x="5171825" y="1546209"/>
                </a:lnTo>
                <a:cubicBezTo>
                  <a:pt x="5171825" y="1585475"/>
                  <a:pt x="5139994" y="1617306"/>
                  <a:pt x="5100728" y="1617306"/>
                </a:cubicBezTo>
                <a:lnTo>
                  <a:pt x="35545" y="1617306"/>
                </a:lnTo>
                <a:cubicBezTo>
                  <a:pt x="15914" y="1617306"/>
                  <a:pt x="0" y="1601392"/>
                  <a:pt x="0" y="1581761"/>
                </a:cubicBezTo>
                <a:lnTo>
                  <a:pt x="0" y="35545"/>
                </a:lnTo>
                <a:cubicBezTo>
                  <a:pt x="0" y="15914"/>
                  <a:pt x="15914" y="0"/>
                  <a:pt x="35545" y="0"/>
                </a:cubicBezTo>
                <a:close/>
              </a:path>
            </a:pathLst>
          </a:custGeom>
          <a:solidFill>
            <a:srgbClr val="1A1D21">
              <a:alpha val="60000"/>
            </a:srgbClr>
          </a:solidFill>
          <a:ln/>
        </p:spPr>
      </p:sp>
      <p:sp>
        <p:nvSpPr>
          <p:cNvPr id="28" name="Shape 26"/>
          <p:cNvSpPr/>
          <p:nvPr/>
        </p:nvSpPr>
        <p:spPr>
          <a:xfrm>
            <a:off x="6444509" y="3092431"/>
            <a:ext cx="35545" cy="1617306"/>
          </a:xfrm>
          <a:custGeom>
            <a:avLst/>
            <a:gdLst/>
            <a:ahLst/>
            <a:cxnLst/>
            <a:rect l="l" t="t" r="r" b="b"/>
            <a:pathLst>
              <a:path w="35545" h="1617306">
                <a:moveTo>
                  <a:pt x="35545" y="0"/>
                </a:moveTo>
                <a:lnTo>
                  <a:pt x="35545" y="0"/>
                </a:lnTo>
                <a:lnTo>
                  <a:pt x="35545" y="1617306"/>
                </a:lnTo>
                <a:lnTo>
                  <a:pt x="35545" y="1617306"/>
                </a:lnTo>
                <a:cubicBezTo>
                  <a:pt x="15914" y="1617306"/>
                  <a:pt x="0" y="1601392"/>
                  <a:pt x="0" y="1581761"/>
                </a:cubicBezTo>
                <a:lnTo>
                  <a:pt x="0" y="35545"/>
                </a:lnTo>
                <a:cubicBezTo>
                  <a:pt x="0" y="15927"/>
                  <a:pt x="15927" y="0"/>
                  <a:pt x="35545" y="0"/>
                </a:cubicBezTo>
                <a:close/>
              </a:path>
            </a:pathLst>
          </a:custGeom>
          <a:solidFill>
            <a:srgbClr val="FB2C36">
              <a:alpha val="60000"/>
            </a:srgbClr>
          </a:solidFill>
          <a:ln/>
        </p:spPr>
      </p:sp>
      <p:sp>
        <p:nvSpPr>
          <p:cNvPr id="29" name="Shape 27"/>
          <p:cNvSpPr/>
          <p:nvPr/>
        </p:nvSpPr>
        <p:spPr>
          <a:xfrm>
            <a:off x="6615571" y="3270157"/>
            <a:ext cx="199942" cy="177726"/>
          </a:xfrm>
          <a:custGeom>
            <a:avLst/>
            <a:gdLst/>
            <a:ahLst/>
            <a:cxnLst/>
            <a:rect l="l" t="t" r="r" b="b"/>
            <a:pathLst>
              <a:path w="199942" h="177726">
                <a:moveTo>
                  <a:pt x="0" y="116633"/>
                </a:moveTo>
                <a:cubicBezTo>
                  <a:pt x="0" y="144229"/>
                  <a:pt x="22389" y="166618"/>
                  <a:pt x="49985" y="166618"/>
                </a:cubicBezTo>
                <a:lnTo>
                  <a:pt x="155510" y="166618"/>
                </a:lnTo>
                <a:cubicBezTo>
                  <a:pt x="180052" y="166618"/>
                  <a:pt x="199942" y="146728"/>
                  <a:pt x="199942" y="122187"/>
                </a:cubicBezTo>
                <a:cubicBezTo>
                  <a:pt x="199942" y="104275"/>
                  <a:pt x="189355" y="88828"/>
                  <a:pt x="174081" y="81816"/>
                </a:cubicBezTo>
                <a:cubicBezTo>
                  <a:pt x="176407" y="77269"/>
                  <a:pt x="177726" y="72097"/>
                  <a:pt x="177726" y="66647"/>
                </a:cubicBezTo>
                <a:cubicBezTo>
                  <a:pt x="177726" y="48250"/>
                  <a:pt x="162800" y="33324"/>
                  <a:pt x="144402" y="33324"/>
                </a:cubicBezTo>
                <a:cubicBezTo>
                  <a:pt x="138258" y="33324"/>
                  <a:pt x="132531" y="34990"/>
                  <a:pt x="127602" y="37871"/>
                </a:cubicBezTo>
                <a:cubicBezTo>
                  <a:pt x="119236" y="21973"/>
                  <a:pt x="102540" y="11108"/>
                  <a:pt x="83309" y="11108"/>
                </a:cubicBezTo>
                <a:cubicBezTo>
                  <a:pt x="55713" y="11108"/>
                  <a:pt x="33324" y="33497"/>
                  <a:pt x="33324" y="61093"/>
                </a:cubicBezTo>
                <a:cubicBezTo>
                  <a:pt x="33324" y="63870"/>
                  <a:pt x="33567" y="66613"/>
                  <a:pt x="33983" y="69251"/>
                </a:cubicBezTo>
                <a:cubicBezTo>
                  <a:pt x="14232" y="75915"/>
                  <a:pt x="0" y="94625"/>
                  <a:pt x="0" y="116633"/>
                </a:cubicBezTo>
                <a:close/>
              </a:path>
            </a:pathLst>
          </a:custGeom>
          <a:solidFill>
            <a:srgbClr val="FF6467">
              <a:alpha val="70196"/>
            </a:srgbClr>
          </a:solidFill>
          <a:ln/>
        </p:spPr>
      </p:sp>
      <p:sp>
        <p:nvSpPr>
          <p:cNvPr id="30" name="Text 28"/>
          <p:cNvSpPr/>
          <p:nvPr/>
        </p:nvSpPr>
        <p:spPr>
          <a:xfrm>
            <a:off x="6933256" y="3234612"/>
            <a:ext cx="1128560" cy="248816"/>
          </a:xfrm>
          <a:prstGeom prst="rect">
            <a:avLst/>
          </a:prstGeom>
          <a:noFill/>
          <a:ln/>
        </p:spPr>
        <p:txBody>
          <a:bodyPr wrap="square" lIns="0" tIns="0" rIns="0" bIns="0" rtlCol="0" anchor="ctr"/>
          <a:lstStyle/>
          <a:p>
            <a:pPr>
              <a:lnSpc>
                <a:spcPct val="130000"/>
              </a:lnSpc>
            </a:pPr>
            <a:r>
              <a:rPr lang="en-US" sz="1259" b="1" dirty="0">
                <a:solidFill>
                  <a:srgbClr val="FF6467">
                    <a:alpha val="90000"/>
                  </a:srgbClr>
                </a:solidFill>
                <a:latin typeface="Hedvig Letters Sans" pitchFamily="34" charset="0"/>
                <a:ea typeface="Hedvig Letters Sans" pitchFamily="34" charset="-122"/>
                <a:cs typeface="Hedvig Letters Sans" pitchFamily="34" charset="-120"/>
              </a:rPr>
              <a:t>Vague Anxiety</a:t>
            </a:r>
            <a:endParaRPr lang="en-US" sz="1600" dirty="0"/>
          </a:p>
        </p:txBody>
      </p:sp>
      <p:sp>
        <p:nvSpPr>
          <p:cNvPr id="31" name="Shape 29"/>
          <p:cNvSpPr/>
          <p:nvPr/>
        </p:nvSpPr>
        <p:spPr>
          <a:xfrm>
            <a:off x="6637786" y="3590064"/>
            <a:ext cx="93306" cy="124408"/>
          </a:xfrm>
          <a:custGeom>
            <a:avLst/>
            <a:gdLst/>
            <a:ahLst/>
            <a:cxnLst/>
            <a:rect l="l" t="t" r="r" b="b"/>
            <a:pathLst>
              <a:path w="93306" h="124408">
                <a:moveTo>
                  <a:pt x="13388" y="17835"/>
                </a:moveTo>
                <a:cubicBezTo>
                  <a:pt x="10351" y="14798"/>
                  <a:pt x="5419" y="14798"/>
                  <a:pt x="2381" y="17835"/>
                </a:cubicBezTo>
                <a:cubicBezTo>
                  <a:pt x="-656" y="20872"/>
                  <a:pt x="-656" y="25805"/>
                  <a:pt x="2381" y="28842"/>
                </a:cubicBezTo>
                <a:lnTo>
                  <a:pt x="35767" y="62204"/>
                </a:lnTo>
                <a:lnTo>
                  <a:pt x="2406" y="95590"/>
                </a:lnTo>
                <a:cubicBezTo>
                  <a:pt x="-632" y="98627"/>
                  <a:pt x="-632" y="103560"/>
                  <a:pt x="2406" y="106597"/>
                </a:cubicBezTo>
                <a:cubicBezTo>
                  <a:pt x="5443" y="109635"/>
                  <a:pt x="10375" y="109635"/>
                  <a:pt x="13413" y="106597"/>
                </a:cubicBezTo>
                <a:lnTo>
                  <a:pt x="46775" y="73211"/>
                </a:lnTo>
                <a:lnTo>
                  <a:pt x="80161" y="106573"/>
                </a:lnTo>
                <a:cubicBezTo>
                  <a:pt x="83198" y="109610"/>
                  <a:pt x="88131" y="109610"/>
                  <a:pt x="91168" y="106573"/>
                </a:cubicBezTo>
                <a:cubicBezTo>
                  <a:pt x="94205" y="103536"/>
                  <a:pt x="94205" y="98603"/>
                  <a:pt x="91168" y="95566"/>
                </a:cubicBezTo>
                <a:lnTo>
                  <a:pt x="57782" y="62204"/>
                </a:lnTo>
                <a:lnTo>
                  <a:pt x="91144" y="28818"/>
                </a:lnTo>
                <a:cubicBezTo>
                  <a:pt x="94181" y="25781"/>
                  <a:pt x="94181" y="20848"/>
                  <a:pt x="91144" y="17811"/>
                </a:cubicBezTo>
                <a:cubicBezTo>
                  <a:pt x="88106" y="14773"/>
                  <a:pt x="83174" y="14773"/>
                  <a:pt x="80136" y="17811"/>
                </a:cubicBezTo>
                <a:lnTo>
                  <a:pt x="46775" y="51197"/>
                </a:lnTo>
                <a:lnTo>
                  <a:pt x="13388" y="17835"/>
                </a:lnTo>
                <a:close/>
              </a:path>
            </a:pathLst>
          </a:custGeom>
          <a:solidFill>
            <a:srgbClr val="FF6467">
              <a:alpha val="60000"/>
            </a:srgbClr>
          </a:solidFill>
          <a:ln/>
        </p:spPr>
      </p:sp>
      <p:sp>
        <p:nvSpPr>
          <p:cNvPr id="32" name="Text 30"/>
          <p:cNvSpPr/>
          <p:nvPr/>
        </p:nvSpPr>
        <p:spPr>
          <a:xfrm>
            <a:off x="6831063" y="3554519"/>
            <a:ext cx="1910554"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Mengambang, tidak terdefinisi</a:t>
            </a:r>
            <a:endParaRPr lang="en-US" sz="1600" dirty="0"/>
          </a:p>
        </p:txBody>
      </p:sp>
      <p:sp>
        <p:nvSpPr>
          <p:cNvPr id="33" name="Shape 31"/>
          <p:cNvSpPr/>
          <p:nvPr/>
        </p:nvSpPr>
        <p:spPr>
          <a:xfrm>
            <a:off x="6637786" y="3856653"/>
            <a:ext cx="93306" cy="124408"/>
          </a:xfrm>
          <a:custGeom>
            <a:avLst/>
            <a:gdLst/>
            <a:ahLst/>
            <a:cxnLst/>
            <a:rect l="l" t="t" r="r" b="b"/>
            <a:pathLst>
              <a:path w="93306" h="124408">
                <a:moveTo>
                  <a:pt x="13388" y="17835"/>
                </a:moveTo>
                <a:cubicBezTo>
                  <a:pt x="10351" y="14798"/>
                  <a:pt x="5419" y="14798"/>
                  <a:pt x="2381" y="17835"/>
                </a:cubicBezTo>
                <a:cubicBezTo>
                  <a:pt x="-656" y="20872"/>
                  <a:pt x="-656" y="25805"/>
                  <a:pt x="2381" y="28842"/>
                </a:cubicBezTo>
                <a:lnTo>
                  <a:pt x="35767" y="62204"/>
                </a:lnTo>
                <a:lnTo>
                  <a:pt x="2406" y="95590"/>
                </a:lnTo>
                <a:cubicBezTo>
                  <a:pt x="-632" y="98627"/>
                  <a:pt x="-632" y="103560"/>
                  <a:pt x="2406" y="106597"/>
                </a:cubicBezTo>
                <a:cubicBezTo>
                  <a:pt x="5443" y="109635"/>
                  <a:pt x="10375" y="109635"/>
                  <a:pt x="13413" y="106597"/>
                </a:cubicBezTo>
                <a:lnTo>
                  <a:pt x="46775" y="73211"/>
                </a:lnTo>
                <a:lnTo>
                  <a:pt x="80161" y="106573"/>
                </a:lnTo>
                <a:cubicBezTo>
                  <a:pt x="83198" y="109610"/>
                  <a:pt x="88131" y="109610"/>
                  <a:pt x="91168" y="106573"/>
                </a:cubicBezTo>
                <a:cubicBezTo>
                  <a:pt x="94205" y="103536"/>
                  <a:pt x="94205" y="98603"/>
                  <a:pt x="91168" y="95566"/>
                </a:cubicBezTo>
                <a:lnTo>
                  <a:pt x="57782" y="62204"/>
                </a:lnTo>
                <a:lnTo>
                  <a:pt x="91144" y="28818"/>
                </a:lnTo>
                <a:cubicBezTo>
                  <a:pt x="94181" y="25781"/>
                  <a:pt x="94181" y="20848"/>
                  <a:pt x="91144" y="17811"/>
                </a:cubicBezTo>
                <a:cubicBezTo>
                  <a:pt x="88106" y="14773"/>
                  <a:pt x="83174" y="14773"/>
                  <a:pt x="80136" y="17811"/>
                </a:cubicBezTo>
                <a:lnTo>
                  <a:pt x="46775" y="51197"/>
                </a:lnTo>
                <a:lnTo>
                  <a:pt x="13388" y="17835"/>
                </a:lnTo>
                <a:close/>
              </a:path>
            </a:pathLst>
          </a:custGeom>
          <a:solidFill>
            <a:srgbClr val="FF6467">
              <a:alpha val="60000"/>
            </a:srgbClr>
          </a:solidFill>
          <a:ln/>
        </p:spPr>
      </p:sp>
      <p:sp>
        <p:nvSpPr>
          <p:cNvPr id="34" name="Text 32"/>
          <p:cNvSpPr/>
          <p:nvPr/>
        </p:nvSpPr>
        <p:spPr>
          <a:xfrm>
            <a:off x="6831063" y="3821108"/>
            <a:ext cx="1954985"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Menguras energi berkelanjutan</a:t>
            </a:r>
            <a:endParaRPr lang="en-US" sz="1600" dirty="0"/>
          </a:p>
        </p:txBody>
      </p:sp>
      <p:sp>
        <p:nvSpPr>
          <p:cNvPr id="35" name="Shape 33"/>
          <p:cNvSpPr/>
          <p:nvPr/>
        </p:nvSpPr>
        <p:spPr>
          <a:xfrm>
            <a:off x="6637786" y="4123242"/>
            <a:ext cx="93306" cy="124408"/>
          </a:xfrm>
          <a:custGeom>
            <a:avLst/>
            <a:gdLst/>
            <a:ahLst/>
            <a:cxnLst/>
            <a:rect l="l" t="t" r="r" b="b"/>
            <a:pathLst>
              <a:path w="93306" h="124408">
                <a:moveTo>
                  <a:pt x="13388" y="17835"/>
                </a:moveTo>
                <a:cubicBezTo>
                  <a:pt x="10351" y="14798"/>
                  <a:pt x="5419" y="14798"/>
                  <a:pt x="2381" y="17835"/>
                </a:cubicBezTo>
                <a:cubicBezTo>
                  <a:pt x="-656" y="20872"/>
                  <a:pt x="-656" y="25805"/>
                  <a:pt x="2381" y="28842"/>
                </a:cubicBezTo>
                <a:lnTo>
                  <a:pt x="35767" y="62204"/>
                </a:lnTo>
                <a:lnTo>
                  <a:pt x="2406" y="95590"/>
                </a:lnTo>
                <a:cubicBezTo>
                  <a:pt x="-632" y="98627"/>
                  <a:pt x="-632" y="103560"/>
                  <a:pt x="2406" y="106597"/>
                </a:cubicBezTo>
                <a:cubicBezTo>
                  <a:pt x="5443" y="109635"/>
                  <a:pt x="10375" y="109635"/>
                  <a:pt x="13413" y="106597"/>
                </a:cubicBezTo>
                <a:lnTo>
                  <a:pt x="46775" y="73211"/>
                </a:lnTo>
                <a:lnTo>
                  <a:pt x="80161" y="106573"/>
                </a:lnTo>
                <a:cubicBezTo>
                  <a:pt x="83198" y="109610"/>
                  <a:pt x="88131" y="109610"/>
                  <a:pt x="91168" y="106573"/>
                </a:cubicBezTo>
                <a:cubicBezTo>
                  <a:pt x="94205" y="103536"/>
                  <a:pt x="94205" y="98603"/>
                  <a:pt x="91168" y="95566"/>
                </a:cubicBezTo>
                <a:lnTo>
                  <a:pt x="57782" y="62204"/>
                </a:lnTo>
                <a:lnTo>
                  <a:pt x="91144" y="28818"/>
                </a:lnTo>
                <a:cubicBezTo>
                  <a:pt x="94181" y="25781"/>
                  <a:pt x="94181" y="20848"/>
                  <a:pt x="91144" y="17811"/>
                </a:cubicBezTo>
                <a:cubicBezTo>
                  <a:pt x="88106" y="14773"/>
                  <a:pt x="83174" y="14773"/>
                  <a:pt x="80136" y="17811"/>
                </a:cubicBezTo>
                <a:lnTo>
                  <a:pt x="46775" y="51197"/>
                </a:lnTo>
                <a:lnTo>
                  <a:pt x="13388" y="17835"/>
                </a:lnTo>
                <a:close/>
              </a:path>
            </a:pathLst>
          </a:custGeom>
          <a:solidFill>
            <a:srgbClr val="FF6467">
              <a:alpha val="60000"/>
            </a:srgbClr>
          </a:solidFill>
          <a:ln/>
        </p:spPr>
      </p:sp>
      <p:sp>
        <p:nvSpPr>
          <p:cNvPr id="36" name="Text 34"/>
          <p:cNvSpPr/>
          <p:nvPr/>
        </p:nvSpPr>
        <p:spPr>
          <a:xfrm>
            <a:off x="6831063" y="4087697"/>
            <a:ext cx="1368490"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Tidak ada action plan</a:t>
            </a:r>
            <a:endParaRPr lang="en-US" sz="1600" dirty="0"/>
          </a:p>
        </p:txBody>
      </p:sp>
      <p:sp>
        <p:nvSpPr>
          <p:cNvPr id="37" name="Shape 35"/>
          <p:cNvSpPr/>
          <p:nvPr/>
        </p:nvSpPr>
        <p:spPr>
          <a:xfrm>
            <a:off x="6637786" y="4389831"/>
            <a:ext cx="93306" cy="124408"/>
          </a:xfrm>
          <a:custGeom>
            <a:avLst/>
            <a:gdLst/>
            <a:ahLst/>
            <a:cxnLst/>
            <a:rect l="l" t="t" r="r" b="b"/>
            <a:pathLst>
              <a:path w="93306" h="124408">
                <a:moveTo>
                  <a:pt x="13388" y="17835"/>
                </a:moveTo>
                <a:cubicBezTo>
                  <a:pt x="10351" y="14798"/>
                  <a:pt x="5419" y="14798"/>
                  <a:pt x="2381" y="17835"/>
                </a:cubicBezTo>
                <a:cubicBezTo>
                  <a:pt x="-656" y="20872"/>
                  <a:pt x="-656" y="25805"/>
                  <a:pt x="2381" y="28842"/>
                </a:cubicBezTo>
                <a:lnTo>
                  <a:pt x="35767" y="62204"/>
                </a:lnTo>
                <a:lnTo>
                  <a:pt x="2406" y="95590"/>
                </a:lnTo>
                <a:cubicBezTo>
                  <a:pt x="-632" y="98627"/>
                  <a:pt x="-632" y="103560"/>
                  <a:pt x="2406" y="106597"/>
                </a:cubicBezTo>
                <a:cubicBezTo>
                  <a:pt x="5443" y="109635"/>
                  <a:pt x="10375" y="109635"/>
                  <a:pt x="13413" y="106597"/>
                </a:cubicBezTo>
                <a:lnTo>
                  <a:pt x="46775" y="73211"/>
                </a:lnTo>
                <a:lnTo>
                  <a:pt x="80161" y="106573"/>
                </a:lnTo>
                <a:cubicBezTo>
                  <a:pt x="83198" y="109610"/>
                  <a:pt x="88131" y="109610"/>
                  <a:pt x="91168" y="106573"/>
                </a:cubicBezTo>
                <a:cubicBezTo>
                  <a:pt x="94205" y="103536"/>
                  <a:pt x="94205" y="98603"/>
                  <a:pt x="91168" y="95566"/>
                </a:cubicBezTo>
                <a:lnTo>
                  <a:pt x="57782" y="62204"/>
                </a:lnTo>
                <a:lnTo>
                  <a:pt x="91144" y="28818"/>
                </a:lnTo>
                <a:cubicBezTo>
                  <a:pt x="94181" y="25781"/>
                  <a:pt x="94181" y="20848"/>
                  <a:pt x="91144" y="17811"/>
                </a:cubicBezTo>
                <a:cubicBezTo>
                  <a:pt x="88106" y="14773"/>
                  <a:pt x="83174" y="14773"/>
                  <a:pt x="80136" y="17811"/>
                </a:cubicBezTo>
                <a:lnTo>
                  <a:pt x="46775" y="51197"/>
                </a:lnTo>
                <a:lnTo>
                  <a:pt x="13388" y="17835"/>
                </a:lnTo>
                <a:close/>
              </a:path>
            </a:pathLst>
          </a:custGeom>
          <a:solidFill>
            <a:srgbClr val="FF6467">
              <a:alpha val="60000"/>
            </a:srgbClr>
          </a:solidFill>
          <a:ln/>
        </p:spPr>
      </p:sp>
      <p:sp>
        <p:nvSpPr>
          <p:cNvPr id="38" name="Text 36"/>
          <p:cNvSpPr/>
          <p:nvPr/>
        </p:nvSpPr>
        <p:spPr>
          <a:xfrm>
            <a:off x="6831063" y="4354286"/>
            <a:ext cx="1235195"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Membuat paralysis</a:t>
            </a:r>
            <a:endParaRPr lang="en-US" sz="1600" dirty="0"/>
          </a:p>
        </p:txBody>
      </p:sp>
      <p:sp>
        <p:nvSpPr>
          <p:cNvPr id="39" name="Shape 37"/>
          <p:cNvSpPr/>
          <p:nvPr/>
        </p:nvSpPr>
        <p:spPr>
          <a:xfrm>
            <a:off x="6444509" y="4851918"/>
            <a:ext cx="5171825" cy="1617306"/>
          </a:xfrm>
          <a:custGeom>
            <a:avLst/>
            <a:gdLst/>
            <a:ahLst/>
            <a:cxnLst/>
            <a:rect l="l" t="t" r="r" b="b"/>
            <a:pathLst>
              <a:path w="5171825" h="1617306">
                <a:moveTo>
                  <a:pt x="35545" y="0"/>
                </a:moveTo>
                <a:lnTo>
                  <a:pt x="5100728" y="0"/>
                </a:lnTo>
                <a:cubicBezTo>
                  <a:pt x="5139994" y="0"/>
                  <a:pt x="5171825" y="31831"/>
                  <a:pt x="5171825" y="71097"/>
                </a:cubicBezTo>
                <a:lnTo>
                  <a:pt x="5171825" y="1546209"/>
                </a:lnTo>
                <a:cubicBezTo>
                  <a:pt x="5171825" y="1585475"/>
                  <a:pt x="5139994" y="1617306"/>
                  <a:pt x="5100728" y="1617306"/>
                </a:cubicBezTo>
                <a:lnTo>
                  <a:pt x="35545" y="1617306"/>
                </a:lnTo>
                <a:cubicBezTo>
                  <a:pt x="15914" y="1617306"/>
                  <a:pt x="0" y="1601392"/>
                  <a:pt x="0" y="1581761"/>
                </a:cubicBezTo>
                <a:lnTo>
                  <a:pt x="0" y="35545"/>
                </a:lnTo>
                <a:cubicBezTo>
                  <a:pt x="0" y="15914"/>
                  <a:pt x="15914" y="0"/>
                  <a:pt x="35545" y="0"/>
                </a:cubicBezTo>
                <a:close/>
              </a:path>
            </a:pathLst>
          </a:custGeom>
          <a:solidFill>
            <a:srgbClr val="1A1D21">
              <a:alpha val="60000"/>
            </a:srgbClr>
          </a:solidFill>
          <a:ln/>
        </p:spPr>
      </p:sp>
      <p:sp>
        <p:nvSpPr>
          <p:cNvPr id="40" name="Shape 38"/>
          <p:cNvSpPr/>
          <p:nvPr/>
        </p:nvSpPr>
        <p:spPr>
          <a:xfrm>
            <a:off x="6444509" y="4851918"/>
            <a:ext cx="35545" cy="1617306"/>
          </a:xfrm>
          <a:custGeom>
            <a:avLst/>
            <a:gdLst/>
            <a:ahLst/>
            <a:cxnLst/>
            <a:rect l="l" t="t" r="r" b="b"/>
            <a:pathLst>
              <a:path w="35545" h="1617306">
                <a:moveTo>
                  <a:pt x="35545" y="0"/>
                </a:moveTo>
                <a:lnTo>
                  <a:pt x="35545" y="0"/>
                </a:lnTo>
                <a:lnTo>
                  <a:pt x="35545" y="1617306"/>
                </a:lnTo>
                <a:lnTo>
                  <a:pt x="35545" y="1617306"/>
                </a:lnTo>
                <a:cubicBezTo>
                  <a:pt x="15914" y="1617306"/>
                  <a:pt x="0" y="1601392"/>
                  <a:pt x="0" y="1581761"/>
                </a:cubicBezTo>
                <a:lnTo>
                  <a:pt x="0" y="35545"/>
                </a:lnTo>
                <a:cubicBezTo>
                  <a:pt x="0" y="15927"/>
                  <a:pt x="15927" y="0"/>
                  <a:pt x="35545" y="0"/>
                </a:cubicBezTo>
                <a:close/>
              </a:path>
            </a:pathLst>
          </a:custGeom>
          <a:solidFill>
            <a:srgbClr val="C9A86A"/>
          </a:solidFill>
          <a:ln/>
        </p:spPr>
      </p:sp>
      <p:sp>
        <p:nvSpPr>
          <p:cNvPr id="41" name="Shape 39"/>
          <p:cNvSpPr/>
          <p:nvPr/>
        </p:nvSpPr>
        <p:spPr>
          <a:xfrm>
            <a:off x="6626679" y="5029644"/>
            <a:ext cx="177726" cy="177726"/>
          </a:xfrm>
          <a:custGeom>
            <a:avLst/>
            <a:gdLst/>
            <a:ahLst/>
            <a:cxnLst/>
            <a:rect l="l" t="t" r="r" b="b"/>
            <a:pathLst>
              <a:path w="177726" h="177726">
                <a:moveTo>
                  <a:pt x="155510" y="88863"/>
                </a:moveTo>
                <a:cubicBezTo>
                  <a:pt x="155510" y="52079"/>
                  <a:pt x="125647" y="22216"/>
                  <a:pt x="88863" y="22216"/>
                </a:cubicBezTo>
                <a:cubicBezTo>
                  <a:pt x="52079" y="22216"/>
                  <a:pt x="22216" y="52079"/>
                  <a:pt x="22216" y="88863"/>
                </a:cubicBezTo>
                <a:cubicBezTo>
                  <a:pt x="22216" y="125647"/>
                  <a:pt x="52079" y="155510"/>
                  <a:pt x="88863" y="155510"/>
                </a:cubicBezTo>
                <a:cubicBezTo>
                  <a:pt x="125647" y="155510"/>
                  <a:pt x="155510" y="125647"/>
                  <a:pt x="155510" y="88863"/>
                </a:cubicBezTo>
                <a:close/>
                <a:moveTo>
                  <a:pt x="0" y="88863"/>
                </a:moveTo>
                <a:cubicBezTo>
                  <a:pt x="0" y="39818"/>
                  <a:pt x="39818" y="0"/>
                  <a:pt x="88863" y="0"/>
                </a:cubicBezTo>
                <a:cubicBezTo>
                  <a:pt x="137908" y="0"/>
                  <a:pt x="177726" y="39818"/>
                  <a:pt x="177726" y="88863"/>
                </a:cubicBezTo>
                <a:cubicBezTo>
                  <a:pt x="177726" y="137908"/>
                  <a:pt x="137908" y="177726"/>
                  <a:pt x="88863" y="177726"/>
                </a:cubicBezTo>
                <a:cubicBezTo>
                  <a:pt x="39818" y="177726"/>
                  <a:pt x="0" y="137908"/>
                  <a:pt x="0" y="88863"/>
                </a:cubicBezTo>
                <a:close/>
                <a:moveTo>
                  <a:pt x="88863" y="116633"/>
                </a:moveTo>
                <a:cubicBezTo>
                  <a:pt x="104189" y="116633"/>
                  <a:pt x="116633" y="104189"/>
                  <a:pt x="116633" y="88863"/>
                </a:cubicBezTo>
                <a:cubicBezTo>
                  <a:pt x="116633" y="73536"/>
                  <a:pt x="104189" y="61093"/>
                  <a:pt x="88863" y="61093"/>
                </a:cubicBezTo>
                <a:cubicBezTo>
                  <a:pt x="73536" y="61093"/>
                  <a:pt x="61093" y="73536"/>
                  <a:pt x="61093" y="88863"/>
                </a:cubicBezTo>
                <a:cubicBezTo>
                  <a:pt x="61093" y="104189"/>
                  <a:pt x="73536" y="116633"/>
                  <a:pt x="88863" y="116633"/>
                </a:cubicBezTo>
                <a:close/>
                <a:moveTo>
                  <a:pt x="88863" y="38878"/>
                </a:moveTo>
                <a:cubicBezTo>
                  <a:pt x="116451" y="38878"/>
                  <a:pt x="138848" y="61275"/>
                  <a:pt x="138848" y="88863"/>
                </a:cubicBezTo>
                <a:cubicBezTo>
                  <a:pt x="138848" y="116451"/>
                  <a:pt x="116451" y="138848"/>
                  <a:pt x="88863" y="138848"/>
                </a:cubicBezTo>
                <a:cubicBezTo>
                  <a:pt x="61275" y="138848"/>
                  <a:pt x="38878" y="116451"/>
                  <a:pt x="38878" y="88863"/>
                </a:cubicBezTo>
                <a:cubicBezTo>
                  <a:pt x="38878" y="61275"/>
                  <a:pt x="61275" y="38878"/>
                  <a:pt x="88863" y="38878"/>
                </a:cubicBezTo>
                <a:close/>
                <a:moveTo>
                  <a:pt x="77755" y="88863"/>
                </a:moveTo>
                <a:cubicBezTo>
                  <a:pt x="77755" y="82732"/>
                  <a:pt x="82732" y="77755"/>
                  <a:pt x="88863" y="77755"/>
                </a:cubicBezTo>
                <a:cubicBezTo>
                  <a:pt x="94994" y="77755"/>
                  <a:pt x="99971" y="82732"/>
                  <a:pt x="99971" y="88863"/>
                </a:cubicBezTo>
                <a:cubicBezTo>
                  <a:pt x="99971" y="94994"/>
                  <a:pt x="94994" y="99971"/>
                  <a:pt x="88863" y="99971"/>
                </a:cubicBezTo>
                <a:cubicBezTo>
                  <a:pt x="82732" y="99971"/>
                  <a:pt x="77755" y="94994"/>
                  <a:pt x="77755" y="88863"/>
                </a:cubicBezTo>
                <a:close/>
              </a:path>
            </a:pathLst>
          </a:custGeom>
          <a:solidFill>
            <a:srgbClr val="C9A86A"/>
          </a:solidFill>
          <a:ln/>
        </p:spPr>
      </p:sp>
      <p:sp>
        <p:nvSpPr>
          <p:cNvPr id="42" name="Text 40"/>
          <p:cNvSpPr/>
          <p:nvPr/>
        </p:nvSpPr>
        <p:spPr>
          <a:xfrm>
            <a:off x="6933256" y="4994099"/>
            <a:ext cx="1004152" cy="248816"/>
          </a:xfrm>
          <a:prstGeom prst="rect">
            <a:avLst/>
          </a:prstGeom>
          <a:noFill/>
          <a:ln/>
        </p:spPr>
        <p:txBody>
          <a:bodyPr wrap="square" lIns="0" tIns="0" rIns="0" bIns="0" rtlCol="0" anchor="ctr"/>
          <a:lstStyle/>
          <a:p>
            <a:pPr>
              <a:lnSpc>
                <a:spcPct val="130000"/>
              </a:lnSpc>
            </a:pPr>
            <a:r>
              <a:rPr lang="en-US" sz="1259" b="1" dirty="0">
                <a:solidFill>
                  <a:srgbClr val="C9A86A"/>
                </a:solidFill>
                <a:latin typeface="Hedvig Letters Sans" pitchFamily="34" charset="0"/>
                <a:ea typeface="Hedvig Letters Sans" pitchFamily="34" charset="-122"/>
                <a:cs typeface="Hedvig Letters Sans" pitchFamily="34" charset="-120"/>
              </a:rPr>
              <a:t>Defined Fear</a:t>
            </a:r>
            <a:endParaRPr lang="en-US" sz="1600" dirty="0"/>
          </a:p>
        </p:txBody>
      </p:sp>
      <p:sp>
        <p:nvSpPr>
          <p:cNvPr id="43" name="Shape 41"/>
          <p:cNvSpPr/>
          <p:nvPr/>
        </p:nvSpPr>
        <p:spPr>
          <a:xfrm>
            <a:off x="6630011" y="5349551"/>
            <a:ext cx="108857" cy="124408"/>
          </a:xfrm>
          <a:custGeom>
            <a:avLst/>
            <a:gdLst/>
            <a:ahLst/>
            <a:cxnLst/>
            <a:rect l="l" t="t" r="r" b="b"/>
            <a:pathLst>
              <a:path w="108857" h="124408">
                <a:moveTo>
                  <a:pt x="105650" y="17033"/>
                </a:moveTo>
                <a:cubicBezTo>
                  <a:pt x="109124" y="19560"/>
                  <a:pt x="109902" y="24420"/>
                  <a:pt x="107375" y="27895"/>
                </a:cubicBezTo>
                <a:lnTo>
                  <a:pt x="45171" y="113425"/>
                </a:lnTo>
                <a:cubicBezTo>
                  <a:pt x="43834" y="115272"/>
                  <a:pt x="41769" y="116414"/>
                  <a:pt x="39485" y="116608"/>
                </a:cubicBezTo>
                <a:cubicBezTo>
                  <a:pt x="37201" y="116803"/>
                  <a:pt x="34990" y="115952"/>
                  <a:pt x="33386" y="114349"/>
                </a:cubicBezTo>
                <a:lnTo>
                  <a:pt x="2284" y="83247"/>
                </a:lnTo>
                <a:cubicBezTo>
                  <a:pt x="-753" y="80209"/>
                  <a:pt x="-753" y="75277"/>
                  <a:pt x="2284" y="72239"/>
                </a:cubicBezTo>
                <a:cubicBezTo>
                  <a:pt x="5321" y="69202"/>
                  <a:pt x="10254" y="69202"/>
                  <a:pt x="13291" y="72239"/>
                </a:cubicBezTo>
                <a:lnTo>
                  <a:pt x="37954" y="96902"/>
                </a:lnTo>
                <a:lnTo>
                  <a:pt x="94813" y="18734"/>
                </a:lnTo>
                <a:cubicBezTo>
                  <a:pt x="97340" y="15259"/>
                  <a:pt x="102199" y="14482"/>
                  <a:pt x="105674" y="17009"/>
                </a:cubicBezTo>
                <a:close/>
              </a:path>
            </a:pathLst>
          </a:custGeom>
          <a:solidFill>
            <a:srgbClr val="C9A86A"/>
          </a:solidFill>
          <a:ln/>
        </p:spPr>
      </p:sp>
      <p:sp>
        <p:nvSpPr>
          <p:cNvPr id="44" name="Text 42"/>
          <p:cNvSpPr/>
          <p:nvPr/>
        </p:nvSpPr>
        <p:spPr>
          <a:xfrm>
            <a:off x="6831063" y="5314006"/>
            <a:ext cx="1279627"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Spesifik dan terukur</a:t>
            </a:r>
            <a:endParaRPr lang="en-US" sz="1600" dirty="0"/>
          </a:p>
        </p:txBody>
      </p:sp>
      <p:sp>
        <p:nvSpPr>
          <p:cNvPr id="45" name="Shape 43"/>
          <p:cNvSpPr/>
          <p:nvPr/>
        </p:nvSpPr>
        <p:spPr>
          <a:xfrm>
            <a:off x="6630011" y="5616140"/>
            <a:ext cx="108857" cy="124408"/>
          </a:xfrm>
          <a:custGeom>
            <a:avLst/>
            <a:gdLst/>
            <a:ahLst/>
            <a:cxnLst/>
            <a:rect l="l" t="t" r="r" b="b"/>
            <a:pathLst>
              <a:path w="108857" h="124408">
                <a:moveTo>
                  <a:pt x="105650" y="17033"/>
                </a:moveTo>
                <a:cubicBezTo>
                  <a:pt x="109124" y="19560"/>
                  <a:pt x="109902" y="24420"/>
                  <a:pt x="107375" y="27895"/>
                </a:cubicBezTo>
                <a:lnTo>
                  <a:pt x="45171" y="113425"/>
                </a:lnTo>
                <a:cubicBezTo>
                  <a:pt x="43834" y="115272"/>
                  <a:pt x="41769" y="116414"/>
                  <a:pt x="39485" y="116608"/>
                </a:cubicBezTo>
                <a:cubicBezTo>
                  <a:pt x="37201" y="116803"/>
                  <a:pt x="34990" y="115952"/>
                  <a:pt x="33386" y="114349"/>
                </a:cubicBezTo>
                <a:lnTo>
                  <a:pt x="2284" y="83247"/>
                </a:lnTo>
                <a:cubicBezTo>
                  <a:pt x="-753" y="80209"/>
                  <a:pt x="-753" y="75277"/>
                  <a:pt x="2284" y="72239"/>
                </a:cubicBezTo>
                <a:cubicBezTo>
                  <a:pt x="5321" y="69202"/>
                  <a:pt x="10254" y="69202"/>
                  <a:pt x="13291" y="72239"/>
                </a:cubicBezTo>
                <a:lnTo>
                  <a:pt x="37954" y="96902"/>
                </a:lnTo>
                <a:lnTo>
                  <a:pt x="94813" y="18734"/>
                </a:lnTo>
                <a:cubicBezTo>
                  <a:pt x="97340" y="15259"/>
                  <a:pt x="102199" y="14482"/>
                  <a:pt x="105674" y="17009"/>
                </a:cubicBezTo>
                <a:close/>
              </a:path>
            </a:pathLst>
          </a:custGeom>
          <a:solidFill>
            <a:srgbClr val="C9A86A"/>
          </a:solidFill>
          <a:ln/>
        </p:spPr>
      </p:sp>
      <p:sp>
        <p:nvSpPr>
          <p:cNvPr id="46" name="Text 44"/>
          <p:cNvSpPr/>
          <p:nvPr/>
        </p:nvSpPr>
        <p:spPr>
          <a:xfrm>
            <a:off x="6831063" y="5580595"/>
            <a:ext cx="1235195"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Bisa di-breakdown</a:t>
            </a:r>
            <a:endParaRPr lang="en-US" sz="1600" dirty="0"/>
          </a:p>
        </p:txBody>
      </p:sp>
      <p:sp>
        <p:nvSpPr>
          <p:cNvPr id="47" name="Shape 45"/>
          <p:cNvSpPr/>
          <p:nvPr/>
        </p:nvSpPr>
        <p:spPr>
          <a:xfrm>
            <a:off x="6630011" y="5882729"/>
            <a:ext cx="108857" cy="124408"/>
          </a:xfrm>
          <a:custGeom>
            <a:avLst/>
            <a:gdLst/>
            <a:ahLst/>
            <a:cxnLst/>
            <a:rect l="l" t="t" r="r" b="b"/>
            <a:pathLst>
              <a:path w="108857" h="124408">
                <a:moveTo>
                  <a:pt x="105650" y="17033"/>
                </a:moveTo>
                <a:cubicBezTo>
                  <a:pt x="109124" y="19560"/>
                  <a:pt x="109902" y="24420"/>
                  <a:pt x="107375" y="27895"/>
                </a:cubicBezTo>
                <a:lnTo>
                  <a:pt x="45171" y="113425"/>
                </a:lnTo>
                <a:cubicBezTo>
                  <a:pt x="43834" y="115272"/>
                  <a:pt x="41769" y="116414"/>
                  <a:pt x="39485" y="116608"/>
                </a:cubicBezTo>
                <a:cubicBezTo>
                  <a:pt x="37201" y="116803"/>
                  <a:pt x="34990" y="115952"/>
                  <a:pt x="33386" y="114349"/>
                </a:cubicBezTo>
                <a:lnTo>
                  <a:pt x="2284" y="83247"/>
                </a:lnTo>
                <a:cubicBezTo>
                  <a:pt x="-753" y="80209"/>
                  <a:pt x="-753" y="75277"/>
                  <a:pt x="2284" y="72239"/>
                </a:cubicBezTo>
                <a:cubicBezTo>
                  <a:pt x="5321" y="69202"/>
                  <a:pt x="10254" y="69202"/>
                  <a:pt x="13291" y="72239"/>
                </a:cubicBezTo>
                <a:lnTo>
                  <a:pt x="37954" y="96902"/>
                </a:lnTo>
                <a:lnTo>
                  <a:pt x="94813" y="18734"/>
                </a:lnTo>
                <a:cubicBezTo>
                  <a:pt x="97340" y="15259"/>
                  <a:pt x="102199" y="14482"/>
                  <a:pt x="105674" y="17009"/>
                </a:cubicBezTo>
                <a:close/>
              </a:path>
            </a:pathLst>
          </a:custGeom>
          <a:solidFill>
            <a:srgbClr val="C9A86A"/>
          </a:solidFill>
          <a:ln/>
        </p:spPr>
      </p:sp>
      <p:sp>
        <p:nvSpPr>
          <p:cNvPr id="48" name="Text 46"/>
          <p:cNvSpPr/>
          <p:nvPr/>
        </p:nvSpPr>
        <p:spPr>
          <a:xfrm>
            <a:off x="6831063" y="5847184"/>
            <a:ext cx="1492898"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Ada concrete response</a:t>
            </a:r>
            <a:endParaRPr lang="en-US" sz="1600" dirty="0"/>
          </a:p>
        </p:txBody>
      </p:sp>
      <p:sp>
        <p:nvSpPr>
          <p:cNvPr id="49" name="Shape 47"/>
          <p:cNvSpPr/>
          <p:nvPr/>
        </p:nvSpPr>
        <p:spPr>
          <a:xfrm>
            <a:off x="6630011" y="6149318"/>
            <a:ext cx="108857" cy="124408"/>
          </a:xfrm>
          <a:custGeom>
            <a:avLst/>
            <a:gdLst/>
            <a:ahLst/>
            <a:cxnLst/>
            <a:rect l="l" t="t" r="r" b="b"/>
            <a:pathLst>
              <a:path w="108857" h="124408">
                <a:moveTo>
                  <a:pt x="105650" y="17033"/>
                </a:moveTo>
                <a:cubicBezTo>
                  <a:pt x="109124" y="19560"/>
                  <a:pt x="109902" y="24420"/>
                  <a:pt x="107375" y="27895"/>
                </a:cubicBezTo>
                <a:lnTo>
                  <a:pt x="45171" y="113425"/>
                </a:lnTo>
                <a:cubicBezTo>
                  <a:pt x="43834" y="115272"/>
                  <a:pt x="41769" y="116414"/>
                  <a:pt x="39485" y="116608"/>
                </a:cubicBezTo>
                <a:cubicBezTo>
                  <a:pt x="37201" y="116803"/>
                  <a:pt x="34990" y="115952"/>
                  <a:pt x="33386" y="114349"/>
                </a:cubicBezTo>
                <a:lnTo>
                  <a:pt x="2284" y="83247"/>
                </a:lnTo>
                <a:cubicBezTo>
                  <a:pt x="-753" y="80209"/>
                  <a:pt x="-753" y="75277"/>
                  <a:pt x="2284" y="72239"/>
                </a:cubicBezTo>
                <a:cubicBezTo>
                  <a:pt x="5321" y="69202"/>
                  <a:pt x="10254" y="69202"/>
                  <a:pt x="13291" y="72239"/>
                </a:cubicBezTo>
                <a:lnTo>
                  <a:pt x="37954" y="96902"/>
                </a:lnTo>
                <a:lnTo>
                  <a:pt x="94813" y="18734"/>
                </a:lnTo>
                <a:cubicBezTo>
                  <a:pt x="97340" y="15259"/>
                  <a:pt x="102199" y="14482"/>
                  <a:pt x="105674" y="17009"/>
                </a:cubicBezTo>
                <a:close/>
              </a:path>
            </a:pathLst>
          </a:custGeom>
          <a:solidFill>
            <a:srgbClr val="C9A86A"/>
          </a:solidFill>
          <a:ln/>
        </p:spPr>
      </p:sp>
      <p:sp>
        <p:nvSpPr>
          <p:cNvPr id="50" name="Text 48"/>
          <p:cNvSpPr/>
          <p:nvPr/>
        </p:nvSpPr>
        <p:spPr>
          <a:xfrm>
            <a:off x="6831063" y="6113773"/>
            <a:ext cx="1759487" cy="213271"/>
          </a:xfrm>
          <a:prstGeom prst="rect">
            <a:avLst/>
          </a:prstGeom>
          <a:noFill/>
          <a:ln/>
        </p:spPr>
        <p:txBody>
          <a:bodyPr wrap="square" lIns="0" tIns="0" rIns="0" bIns="0" rtlCol="0" anchor="ctr"/>
          <a:lstStyle/>
          <a:p>
            <a:pPr>
              <a:lnSpc>
                <a:spcPct val="130000"/>
              </a:lnSpc>
            </a:pPr>
            <a:r>
              <a:rPr lang="en-US" sz="1120" dirty="0">
                <a:solidFill>
                  <a:srgbClr val="E8E4DC">
                    <a:alpha val="70000"/>
                  </a:srgbClr>
                </a:solidFill>
                <a:latin typeface="Quattrocento Sans" pitchFamily="34" charset="0"/>
                <a:ea typeface="Quattrocento Sans" pitchFamily="34" charset="-122"/>
                <a:cs typeface="Quattrocento Sans" pitchFamily="34" charset="-120"/>
              </a:rPr>
              <a:t>Membebaskan untuk action</a:t>
            </a:r>
            <a:endParaRPr lang="en-US" sz="1600" dirty="0"/>
          </a:p>
        </p:txBody>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81000" y="381000"/>
            <a:ext cx="533400" cy="53340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C9A86A">
              <a:alpha val="20000"/>
            </a:srgbClr>
          </a:solidFill>
          <a:ln/>
        </p:spPr>
      </p:sp>
      <p:sp>
        <p:nvSpPr>
          <p:cNvPr id="3" name="Text 1"/>
          <p:cNvSpPr/>
          <p:nvPr/>
        </p:nvSpPr>
        <p:spPr>
          <a:xfrm>
            <a:off x="516434" y="495300"/>
            <a:ext cx="381000" cy="304800"/>
          </a:xfrm>
          <a:prstGeom prst="rect">
            <a:avLst/>
          </a:prstGeom>
          <a:noFill/>
          <a:ln/>
        </p:spPr>
        <p:txBody>
          <a:bodyPr wrap="square" lIns="0" tIns="0" rIns="0" bIns="0" rtlCol="0" anchor="ctr"/>
          <a:lstStyle/>
          <a:p>
            <a:pPr>
              <a:lnSpc>
                <a:spcPct val="110000"/>
              </a:lnSpc>
            </a:pPr>
            <a:r>
              <a:rPr lang="en-US" sz="1800" b="1" dirty="0">
                <a:solidFill>
                  <a:srgbClr val="C9A86A"/>
                </a:solidFill>
                <a:latin typeface="Hedvig Letters Sans" pitchFamily="34" charset="0"/>
                <a:ea typeface="Hedvig Letters Sans" pitchFamily="34" charset="-122"/>
                <a:cs typeface="Hedvig Letters Sans" pitchFamily="34" charset="-120"/>
              </a:rPr>
              <a:t>02</a:t>
            </a:r>
            <a:endParaRPr lang="en-US" sz="1600" dirty="0"/>
          </a:p>
        </p:txBody>
      </p:sp>
      <p:sp>
        <p:nvSpPr>
          <p:cNvPr id="4" name="Text 2"/>
          <p:cNvSpPr/>
          <p:nvPr/>
        </p:nvSpPr>
        <p:spPr>
          <a:xfrm>
            <a:off x="1066800" y="533400"/>
            <a:ext cx="1381125" cy="228600"/>
          </a:xfrm>
          <a:prstGeom prst="rect">
            <a:avLst/>
          </a:prstGeom>
          <a:noFill/>
          <a:ln/>
        </p:spPr>
        <p:txBody>
          <a:bodyPr wrap="square" lIns="0" tIns="0" rIns="0" bIns="0" rtlCol="0" anchor="ctr"/>
          <a:lstStyle/>
          <a:p>
            <a:pPr>
              <a:lnSpc>
                <a:spcPct val="130000"/>
              </a:lnSpc>
            </a:pPr>
            <a:r>
              <a:rPr lang="en-US" sz="1200" b="1" spc="60" kern="0" dirty="0">
                <a:solidFill>
                  <a:srgbClr val="C9A86A"/>
                </a:solidFill>
                <a:latin typeface="Liter" pitchFamily="34" charset="0"/>
                <a:ea typeface="Liter" pitchFamily="34" charset="-122"/>
                <a:cs typeface="Liter" pitchFamily="34" charset="-120"/>
              </a:rPr>
              <a:t>RISK TAXONOMY</a:t>
            </a:r>
            <a:endParaRPr lang="en-US" sz="1600" dirty="0"/>
          </a:p>
        </p:txBody>
      </p:sp>
      <p:sp>
        <p:nvSpPr>
          <p:cNvPr id="5" name="Text 3"/>
          <p:cNvSpPr/>
          <p:nvPr/>
        </p:nvSpPr>
        <p:spPr>
          <a:xfrm>
            <a:off x="381000" y="990600"/>
            <a:ext cx="11658600" cy="571500"/>
          </a:xfrm>
          <a:prstGeom prst="rect">
            <a:avLst/>
          </a:prstGeom>
          <a:noFill/>
          <a:ln/>
        </p:spPr>
        <p:txBody>
          <a:bodyPr wrap="square" lIns="0" tIns="0" rIns="0" bIns="0" rtlCol="0" anchor="ctr"/>
          <a:lstStyle/>
          <a:p>
            <a:pPr>
              <a:lnSpc>
                <a:spcPct val="100000"/>
              </a:lnSpc>
            </a:pPr>
            <a:r>
              <a:rPr lang="en-US" sz="3600" b="1" dirty="0">
                <a:solidFill>
                  <a:srgbClr val="E8E4DC"/>
                </a:solidFill>
                <a:latin typeface="Hedvig Letters Sans" pitchFamily="34" charset="0"/>
                <a:ea typeface="Hedvig Letters Sans" pitchFamily="34" charset="-122"/>
                <a:cs typeface="Hedvig Letters Sans" pitchFamily="34" charset="-120"/>
              </a:rPr>
              <a:t>Not All Bad Outcomes </a:t>
            </a:r>
            <a:pPr>
              <a:lnSpc>
                <a:spcPct val="100000"/>
              </a:lnSpc>
            </a:pPr>
            <a:r>
              <a:rPr lang="en-US" sz="3600" b="1" dirty="0">
                <a:solidFill>
                  <a:srgbClr val="C9A86A"/>
                </a:solidFill>
                <a:latin typeface="Hedvig Letters Sans" pitchFamily="34" charset="0"/>
                <a:ea typeface="Hedvig Letters Sans" pitchFamily="34" charset="-122"/>
                <a:cs typeface="Hedvig Letters Sans" pitchFamily="34" charset="-120"/>
              </a:rPr>
              <a:t>Are Created Equal</a:t>
            </a:r>
            <a:endParaRPr lang="en-US" sz="1600" dirty="0"/>
          </a:p>
        </p:txBody>
      </p:sp>
      <p:sp>
        <p:nvSpPr>
          <p:cNvPr id="6" name="Text 4"/>
          <p:cNvSpPr/>
          <p:nvPr/>
        </p:nvSpPr>
        <p:spPr>
          <a:xfrm>
            <a:off x="381000" y="1638300"/>
            <a:ext cx="8620125" cy="533400"/>
          </a:xfrm>
          <a:prstGeom prst="rect">
            <a:avLst/>
          </a:prstGeom>
          <a:noFill/>
          <a:ln/>
        </p:spPr>
        <p:txBody>
          <a:bodyPr wrap="square" lIns="0" tIns="0" rIns="0" bIns="0" rtlCol="0" anchor="ctr"/>
          <a:lstStyle/>
          <a:p>
            <a:pPr>
              <a:lnSpc>
                <a:spcPct val="130000"/>
              </a:lnSpc>
            </a:pPr>
            <a:r>
              <a:rPr lang="en-US" sz="1350" dirty="0">
                <a:solidFill>
                  <a:srgbClr val="E8E4DC">
                    <a:alpha val="70000"/>
                  </a:srgbClr>
                </a:solidFill>
                <a:latin typeface="Quattrocento Sans" pitchFamily="34" charset="0"/>
                <a:ea typeface="Quattrocento Sans" pitchFamily="34" charset="-122"/>
                <a:cs typeface="Quattrocento Sans" pitchFamily="34" charset="-120"/>
              </a:rPr>
              <a:t>Framework untuk klasifikasi skenario berdasarkan severity dan recovery timeline — mengapa hanya Crisis dan Catastrophic yang worth detailed planning.</a:t>
            </a:r>
            <a:endParaRPr lang="en-US" sz="1600" dirty="0"/>
          </a:p>
        </p:txBody>
      </p:sp>
      <p:sp>
        <p:nvSpPr>
          <p:cNvPr id="7" name="Shape 5"/>
          <p:cNvSpPr/>
          <p:nvPr/>
        </p:nvSpPr>
        <p:spPr>
          <a:xfrm>
            <a:off x="381000" y="2386013"/>
            <a:ext cx="2190750" cy="2847975"/>
          </a:xfrm>
          <a:custGeom>
            <a:avLst/>
            <a:gdLst/>
            <a:ahLst/>
            <a:cxnLst/>
            <a:rect l="l" t="t" r="r" b="b"/>
            <a:pathLst>
              <a:path w="2190750" h="2847975">
                <a:moveTo>
                  <a:pt x="38100" y="0"/>
                </a:moveTo>
                <a:lnTo>
                  <a:pt x="2152650" y="0"/>
                </a:lnTo>
                <a:cubicBezTo>
                  <a:pt x="2173678" y="0"/>
                  <a:pt x="2190750" y="17072"/>
                  <a:pt x="2190750" y="38100"/>
                </a:cubicBezTo>
                <a:lnTo>
                  <a:pt x="2190750" y="2733684"/>
                </a:lnTo>
                <a:cubicBezTo>
                  <a:pt x="2190750" y="2796805"/>
                  <a:pt x="2139580" y="2847975"/>
                  <a:pt x="2076459" y="2847975"/>
                </a:cubicBezTo>
                <a:lnTo>
                  <a:pt x="114291" y="2847975"/>
                </a:lnTo>
                <a:cubicBezTo>
                  <a:pt x="51170" y="2847975"/>
                  <a:pt x="0" y="2796805"/>
                  <a:pt x="0" y="2733684"/>
                </a:cubicBezTo>
                <a:lnTo>
                  <a:pt x="0" y="38100"/>
                </a:lnTo>
                <a:cubicBezTo>
                  <a:pt x="0" y="17072"/>
                  <a:pt x="17072" y="0"/>
                  <a:pt x="38100" y="0"/>
                </a:cubicBezTo>
                <a:close/>
              </a:path>
            </a:pathLst>
          </a:custGeom>
          <a:gradFill rotWithShape="1" flip="none">
            <a:gsLst>
              <a:gs pos="0">
                <a:srgbClr val="5E7A8C">
                  <a:alpha val="30000"/>
                </a:srgbClr>
              </a:gs>
              <a:gs pos="100000">
                <a:srgbClr val="5E7A8C">
                  <a:alpha val="10000"/>
                </a:srgbClr>
              </a:gs>
            </a:gsLst>
            <a:lin ang="5400000" scaled="1"/>
          </a:gradFill>
          <a:ln/>
        </p:spPr>
      </p:sp>
      <p:sp>
        <p:nvSpPr>
          <p:cNvPr id="8" name="Shape 6"/>
          <p:cNvSpPr/>
          <p:nvPr/>
        </p:nvSpPr>
        <p:spPr>
          <a:xfrm>
            <a:off x="381000" y="2386013"/>
            <a:ext cx="2190750" cy="38100"/>
          </a:xfrm>
          <a:custGeom>
            <a:avLst/>
            <a:gdLst/>
            <a:ahLst/>
            <a:cxnLst/>
            <a:rect l="l" t="t" r="r" b="b"/>
            <a:pathLst>
              <a:path w="2190750" h="38100">
                <a:moveTo>
                  <a:pt x="38100" y="0"/>
                </a:moveTo>
                <a:lnTo>
                  <a:pt x="2152650" y="0"/>
                </a:lnTo>
                <a:cubicBezTo>
                  <a:pt x="2173678" y="0"/>
                  <a:pt x="2190750" y="17072"/>
                  <a:pt x="2190750" y="38100"/>
                </a:cubicBezTo>
                <a:lnTo>
                  <a:pt x="2190750" y="38100"/>
                </a:lnTo>
                <a:lnTo>
                  <a:pt x="0" y="38100"/>
                </a:lnTo>
                <a:lnTo>
                  <a:pt x="0" y="38100"/>
                </a:lnTo>
                <a:cubicBezTo>
                  <a:pt x="0" y="17072"/>
                  <a:pt x="17072" y="0"/>
                  <a:pt x="38100" y="0"/>
                </a:cubicBezTo>
                <a:close/>
              </a:path>
            </a:pathLst>
          </a:custGeom>
          <a:solidFill>
            <a:srgbClr val="5E7A8C"/>
          </a:solidFill>
          <a:ln/>
        </p:spPr>
      </p:sp>
      <p:sp>
        <p:nvSpPr>
          <p:cNvPr id="9" name="Shape 7"/>
          <p:cNvSpPr/>
          <p:nvPr/>
        </p:nvSpPr>
        <p:spPr>
          <a:xfrm>
            <a:off x="495300" y="25193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5E7A8C">
              <a:alpha val="30196"/>
            </a:srgbClr>
          </a:solidFill>
          <a:ln/>
        </p:spPr>
      </p:sp>
      <p:sp>
        <p:nvSpPr>
          <p:cNvPr id="10" name="Shape 8"/>
          <p:cNvSpPr/>
          <p:nvPr/>
        </p:nvSpPr>
        <p:spPr>
          <a:xfrm>
            <a:off x="628650" y="2652713"/>
            <a:ext cx="190500" cy="190500"/>
          </a:xfrm>
          <a:custGeom>
            <a:avLst/>
            <a:gdLst/>
            <a:ahLst/>
            <a:cxnLst/>
            <a:rect l="l" t="t" r="r" b="b"/>
            <a:pathLst>
              <a:path w="190500" h="190500">
                <a:moveTo>
                  <a:pt x="95250" y="190500"/>
                </a:moveTo>
                <a:cubicBezTo>
                  <a:pt x="147820" y="190500"/>
                  <a:pt x="190500" y="147820"/>
                  <a:pt x="190500" y="95250"/>
                </a:cubicBezTo>
                <a:cubicBezTo>
                  <a:pt x="190500" y="42680"/>
                  <a:pt x="147820" y="0"/>
                  <a:pt x="95250" y="0"/>
                </a:cubicBezTo>
                <a:cubicBezTo>
                  <a:pt x="42680" y="0"/>
                  <a:pt x="0" y="42680"/>
                  <a:pt x="0" y="95250"/>
                </a:cubicBezTo>
                <a:cubicBezTo>
                  <a:pt x="0" y="147820"/>
                  <a:pt x="42680" y="190500"/>
                  <a:pt x="95250" y="190500"/>
                </a:cubicBezTo>
                <a:close/>
                <a:moveTo>
                  <a:pt x="65484" y="65484"/>
                </a:moveTo>
                <a:cubicBezTo>
                  <a:pt x="72056" y="65484"/>
                  <a:pt x="77391" y="70819"/>
                  <a:pt x="77391" y="77391"/>
                </a:cubicBezTo>
                <a:cubicBezTo>
                  <a:pt x="77391" y="83962"/>
                  <a:pt x="72056" y="89297"/>
                  <a:pt x="65484" y="89297"/>
                </a:cubicBezTo>
                <a:cubicBezTo>
                  <a:pt x="58913" y="89297"/>
                  <a:pt x="53578" y="83962"/>
                  <a:pt x="53578" y="77391"/>
                </a:cubicBezTo>
                <a:cubicBezTo>
                  <a:pt x="53578" y="70819"/>
                  <a:pt x="58913" y="65484"/>
                  <a:pt x="65484" y="65484"/>
                </a:cubicBezTo>
                <a:close/>
                <a:moveTo>
                  <a:pt x="113109" y="77391"/>
                </a:moveTo>
                <a:cubicBezTo>
                  <a:pt x="113109" y="70819"/>
                  <a:pt x="118444" y="65484"/>
                  <a:pt x="125016" y="65484"/>
                </a:cubicBezTo>
                <a:cubicBezTo>
                  <a:pt x="131587" y="65484"/>
                  <a:pt x="136922" y="70819"/>
                  <a:pt x="136922" y="77391"/>
                </a:cubicBezTo>
                <a:cubicBezTo>
                  <a:pt x="136922" y="83962"/>
                  <a:pt x="131587" y="89297"/>
                  <a:pt x="125016" y="89297"/>
                </a:cubicBezTo>
                <a:cubicBezTo>
                  <a:pt x="118444" y="89297"/>
                  <a:pt x="113109" y="83962"/>
                  <a:pt x="113109" y="77391"/>
                </a:cubicBezTo>
                <a:close/>
                <a:moveTo>
                  <a:pt x="65484" y="119063"/>
                </a:moveTo>
                <a:lnTo>
                  <a:pt x="125016" y="119063"/>
                </a:lnTo>
                <a:cubicBezTo>
                  <a:pt x="129964" y="119063"/>
                  <a:pt x="133945" y="123044"/>
                  <a:pt x="133945" y="127992"/>
                </a:cubicBezTo>
                <a:cubicBezTo>
                  <a:pt x="133945" y="132941"/>
                  <a:pt x="129964" y="136922"/>
                  <a:pt x="125016" y="136922"/>
                </a:cubicBezTo>
                <a:lnTo>
                  <a:pt x="65484" y="136922"/>
                </a:lnTo>
                <a:cubicBezTo>
                  <a:pt x="60536" y="136922"/>
                  <a:pt x="56555" y="132941"/>
                  <a:pt x="56555" y="127992"/>
                </a:cubicBezTo>
                <a:cubicBezTo>
                  <a:pt x="56555" y="123044"/>
                  <a:pt x="60536" y="119063"/>
                  <a:pt x="65484" y="119063"/>
                </a:cubicBezTo>
                <a:close/>
              </a:path>
            </a:pathLst>
          </a:custGeom>
          <a:solidFill>
            <a:srgbClr val="5E7A8C"/>
          </a:solidFill>
          <a:ln/>
        </p:spPr>
      </p:sp>
      <p:sp>
        <p:nvSpPr>
          <p:cNvPr id="11" name="Text 9"/>
          <p:cNvSpPr/>
          <p:nvPr/>
        </p:nvSpPr>
        <p:spPr>
          <a:xfrm>
            <a:off x="2351782" y="2576513"/>
            <a:ext cx="247650" cy="342900"/>
          </a:xfrm>
          <a:prstGeom prst="rect">
            <a:avLst/>
          </a:prstGeom>
          <a:noFill/>
          <a:ln/>
        </p:spPr>
        <p:txBody>
          <a:bodyPr wrap="square" lIns="0" tIns="0" rIns="0" bIns="0" rtlCol="0" anchor="ctr"/>
          <a:lstStyle/>
          <a:p>
            <a:pPr>
              <a:lnSpc>
                <a:spcPct val="100000"/>
              </a:lnSpc>
            </a:pPr>
            <a:r>
              <a:rPr lang="en-US" sz="2250" b="1" dirty="0">
                <a:solidFill>
                  <a:srgbClr val="5E7A8C"/>
                </a:solidFill>
                <a:latin typeface="Hedvig Letters Sans" pitchFamily="34" charset="0"/>
                <a:ea typeface="Hedvig Letters Sans" pitchFamily="34" charset="-122"/>
                <a:cs typeface="Hedvig Letters Sans" pitchFamily="34" charset="-120"/>
              </a:rPr>
              <a:t>1</a:t>
            </a:r>
            <a:endParaRPr lang="en-US" sz="1600" dirty="0"/>
          </a:p>
        </p:txBody>
      </p:sp>
      <p:sp>
        <p:nvSpPr>
          <p:cNvPr id="12" name="Text 10"/>
          <p:cNvSpPr/>
          <p:nvPr/>
        </p:nvSpPr>
        <p:spPr>
          <a:xfrm>
            <a:off x="495300" y="3052763"/>
            <a:ext cx="20574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Inconvenient</a:t>
            </a:r>
            <a:endParaRPr lang="en-US" sz="1600" dirty="0"/>
          </a:p>
        </p:txBody>
      </p:sp>
      <p:sp>
        <p:nvSpPr>
          <p:cNvPr id="13" name="Text 11"/>
          <p:cNvSpPr/>
          <p:nvPr/>
        </p:nvSpPr>
        <p:spPr>
          <a:xfrm>
            <a:off x="495300" y="3395663"/>
            <a:ext cx="2038350" cy="2286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1-4 minggu</a:t>
            </a:r>
            <a:endParaRPr lang="en-US" sz="1600" dirty="0"/>
          </a:p>
        </p:txBody>
      </p:sp>
      <p:sp>
        <p:nvSpPr>
          <p:cNvPr id="14" name="Text 12"/>
          <p:cNvSpPr/>
          <p:nvPr/>
        </p:nvSpPr>
        <p:spPr>
          <a:xfrm>
            <a:off x="495300" y="3662362"/>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Annoying, tidak ada lasting damage</a:t>
            </a:r>
            <a:endParaRPr lang="en-US" sz="1600" dirty="0"/>
          </a:p>
        </p:txBody>
      </p:sp>
      <p:sp>
        <p:nvSpPr>
          <p:cNvPr id="15" name="Text 13"/>
          <p:cNvSpPr/>
          <p:nvPr/>
        </p:nvSpPr>
        <p:spPr>
          <a:xfrm>
            <a:off x="495300" y="4157663"/>
            <a:ext cx="2028825" cy="3810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Contoh: Project delay, minor budget cut</a:t>
            </a:r>
            <a:endParaRPr lang="en-US" sz="1600" dirty="0"/>
          </a:p>
        </p:txBody>
      </p:sp>
      <p:sp>
        <p:nvSpPr>
          <p:cNvPr id="16" name="Shape 14"/>
          <p:cNvSpPr/>
          <p:nvPr/>
        </p:nvSpPr>
        <p:spPr>
          <a:xfrm>
            <a:off x="495300" y="4848225"/>
            <a:ext cx="1962150" cy="9525"/>
          </a:xfrm>
          <a:custGeom>
            <a:avLst/>
            <a:gdLst/>
            <a:ahLst/>
            <a:cxnLst/>
            <a:rect l="l" t="t" r="r" b="b"/>
            <a:pathLst>
              <a:path w="1962150" h="9525">
                <a:moveTo>
                  <a:pt x="0" y="0"/>
                </a:moveTo>
                <a:lnTo>
                  <a:pt x="1962150" y="0"/>
                </a:lnTo>
                <a:lnTo>
                  <a:pt x="1962150" y="9525"/>
                </a:lnTo>
                <a:lnTo>
                  <a:pt x="0" y="9525"/>
                </a:lnTo>
                <a:lnTo>
                  <a:pt x="0" y="0"/>
                </a:lnTo>
                <a:close/>
              </a:path>
            </a:pathLst>
          </a:custGeom>
          <a:solidFill>
            <a:srgbClr val="5E7A8C">
              <a:alpha val="30196"/>
            </a:srgbClr>
          </a:solidFill>
          <a:ln/>
        </p:spPr>
      </p:sp>
      <p:sp>
        <p:nvSpPr>
          <p:cNvPr id="17" name="Shape 15"/>
          <p:cNvSpPr/>
          <p:nvPr/>
        </p:nvSpPr>
        <p:spPr>
          <a:xfrm>
            <a:off x="514350" y="4953000"/>
            <a:ext cx="133350" cy="133350"/>
          </a:xfrm>
          <a:custGeom>
            <a:avLst/>
            <a:gdLst/>
            <a:ahLst/>
            <a:cxnLst/>
            <a:rect l="l" t="t" r="r" b="b"/>
            <a:pathLst>
              <a:path w="133350" h="133350">
                <a:moveTo>
                  <a:pt x="66675" y="0"/>
                </a:moveTo>
                <a:cubicBezTo>
                  <a:pt x="103474" y="0"/>
                  <a:pt x="133350" y="29876"/>
                  <a:pt x="133350" y="66675"/>
                </a:cubicBezTo>
                <a:cubicBezTo>
                  <a:pt x="133350" y="103474"/>
                  <a:pt x="103474" y="133350"/>
                  <a:pt x="66675" y="133350"/>
                </a:cubicBezTo>
                <a:cubicBezTo>
                  <a:pt x="29876" y="133350"/>
                  <a:pt x="0" y="103474"/>
                  <a:pt x="0" y="66675"/>
                </a:cubicBezTo>
                <a:cubicBezTo>
                  <a:pt x="0" y="29876"/>
                  <a:pt x="29876" y="0"/>
                  <a:pt x="66675" y="0"/>
                </a:cubicBezTo>
                <a:close/>
                <a:moveTo>
                  <a:pt x="60424" y="31254"/>
                </a:moveTo>
                <a:lnTo>
                  <a:pt x="60424" y="66675"/>
                </a:lnTo>
                <a:cubicBezTo>
                  <a:pt x="60424" y="68759"/>
                  <a:pt x="61466" y="70712"/>
                  <a:pt x="63211" y="71884"/>
                </a:cubicBezTo>
                <a:lnTo>
                  <a:pt x="88214" y="88553"/>
                </a:lnTo>
                <a:cubicBezTo>
                  <a:pt x="91079" y="90480"/>
                  <a:pt x="94960" y="89699"/>
                  <a:pt x="96887" y="86808"/>
                </a:cubicBezTo>
                <a:cubicBezTo>
                  <a:pt x="98814" y="83917"/>
                  <a:pt x="98033" y="80062"/>
                  <a:pt x="95142" y="78135"/>
                </a:cubicBezTo>
                <a:lnTo>
                  <a:pt x="72926" y="63341"/>
                </a:lnTo>
                <a:lnTo>
                  <a:pt x="72926" y="31254"/>
                </a:lnTo>
                <a:cubicBezTo>
                  <a:pt x="72926" y="27790"/>
                  <a:pt x="70139" y="25003"/>
                  <a:pt x="66675" y="25003"/>
                </a:cubicBezTo>
                <a:cubicBezTo>
                  <a:pt x="63211" y="25003"/>
                  <a:pt x="60424" y="27790"/>
                  <a:pt x="60424" y="31254"/>
                </a:cubicBezTo>
                <a:close/>
              </a:path>
            </a:pathLst>
          </a:custGeom>
          <a:solidFill>
            <a:srgbClr val="E8E4DC">
              <a:alpha val="60000"/>
            </a:srgbClr>
          </a:solidFill>
          <a:ln/>
        </p:spPr>
      </p:sp>
      <p:sp>
        <p:nvSpPr>
          <p:cNvPr id="18" name="Text 16"/>
          <p:cNvSpPr/>
          <p:nvPr/>
        </p:nvSpPr>
        <p:spPr>
          <a:xfrm>
            <a:off x="695325" y="4929188"/>
            <a:ext cx="1828800" cy="1905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Handle as needed</a:t>
            </a:r>
            <a:endParaRPr lang="en-US" sz="1600" dirty="0"/>
          </a:p>
        </p:txBody>
      </p:sp>
      <p:sp>
        <p:nvSpPr>
          <p:cNvPr id="19" name="Shape 17"/>
          <p:cNvSpPr/>
          <p:nvPr/>
        </p:nvSpPr>
        <p:spPr>
          <a:xfrm>
            <a:off x="2689845" y="2386013"/>
            <a:ext cx="2190750" cy="2847975"/>
          </a:xfrm>
          <a:custGeom>
            <a:avLst/>
            <a:gdLst/>
            <a:ahLst/>
            <a:cxnLst/>
            <a:rect l="l" t="t" r="r" b="b"/>
            <a:pathLst>
              <a:path w="2190750" h="2847975">
                <a:moveTo>
                  <a:pt x="38100" y="0"/>
                </a:moveTo>
                <a:lnTo>
                  <a:pt x="2152650" y="0"/>
                </a:lnTo>
                <a:cubicBezTo>
                  <a:pt x="2173678" y="0"/>
                  <a:pt x="2190750" y="17072"/>
                  <a:pt x="2190750" y="38100"/>
                </a:cubicBezTo>
                <a:lnTo>
                  <a:pt x="2190750" y="2733684"/>
                </a:lnTo>
                <a:cubicBezTo>
                  <a:pt x="2190750" y="2796805"/>
                  <a:pt x="2139580" y="2847975"/>
                  <a:pt x="2076459" y="2847975"/>
                </a:cubicBezTo>
                <a:lnTo>
                  <a:pt x="114291" y="2847975"/>
                </a:lnTo>
                <a:cubicBezTo>
                  <a:pt x="51170" y="2847975"/>
                  <a:pt x="0" y="2796805"/>
                  <a:pt x="0" y="2733684"/>
                </a:cubicBezTo>
                <a:lnTo>
                  <a:pt x="0" y="38100"/>
                </a:lnTo>
                <a:cubicBezTo>
                  <a:pt x="0" y="17072"/>
                  <a:pt x="17072" y="0"/>
                  <a:pt x="38100" y="0"/>
                </a:cubicBezTo>
                <a:close/>
              </a:path>
            </a:pathLst>
          </a:custGeom>
          <a:gradFill rotWithShape="1" flip="none">
            <a:gsLst>
              <a:gs pos="0">
                <a:srgbClr val="3D5A73">
                  <a:alpha val="40000"/>
                </a:srgbClr>
              </a:gs>
              <a:gs pos="100000">
                <a:srgbClr val="3D5A73">
                  <a:alpha val="15000"/>
                </a:srgbClr>
              </a:gs>
            </a:gsLst>
            <a:lin ang="5400000" scaled="1"/>
          </a:gradFill>
          <a:ln/>
        </p:spPr>
      </p:sp>
      <p:sp>
        <p:nvSpPr>
          <p:cNvPr id="20" name="Shape 18"/>
          <p:cNvSpPr/>
          <p:nvPr/>
        </p:nvSpPr>
        <p:spPr>
          <a:xfrm>
            <a:off x="2689845" y="2386013"/>
            <a:ext cx="2190750" cy="38100"/>
          </a:xfrm>
          <a:custGeom>
            <a:avLst/>
            <a:gdLst/>
            <a:ahLst/>
            <a:cxnLst/>
            <a:rect l="l" t="t" r="r" b="b"/>
            <a:pathLst>
              <a:path w="2190750" h="38100">
                <a:moveTo>
                  <a:pt x="38100" y="0"/>
                </a:moveTo>
                <a:lnTo>
                  <a:pt x="2152650" y="0"/>
                </a:lnTo>
                <a:cubicBezTo>
                  <a:pt x="2173678" y="0"/>
                  <a:pt x="2190750" y="17072"/>
                  <a:pt x="2190750" y="38100"/>
                </a:cubicBezTo>
                <a:lnTo>
                  <a:pt x="2190750" y="38100"/>
                </a:lnTo>
                <a:lnTo>
                  <a:pt x="0" y="38100"/>
                </a:lnTo>
                <a:lnTo>
                  <a:pt x="0" y="38100"/>
                </a:lnTo>
                <a:cubicBezTo>
                  <a:pt x="0" y="17072"/>
                  <a:pt x="17072" y="0"/>
                  <a:pt x="38100" y="0"/>
                </a:cubicBezTo>
                <a:close/>
              </a:path>
            </a:pathLst>
          </a:custGeom>
          <a:solidFill>
            <a:srgbClr val="3D5A73"/>
          </a:solidFill>
          <a:ln/>
        </p:spPr>
      </p:sp>
      <p:sp>
        <p:nvSpPr>
          <p:cNvPr id="21" name="Shape 19"/>
          <p:cNvSpPr/>
          <p:nvPr/>
        </p:nvSpPr>
        <p:spPr>
          <a:xfrm>
            <a:off x="2804145" y="25193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D5A73">
              <a:alpha val="30196"/>
            </a:srgbClr>
          </a:solidFill>
          <a:ln/>
        </p:spPr>
      </p:sp>
      <p:sp>
        <p:nvSpPr>
          <p:cNvPr id="22" name="Shape 20"/>
          <p:cNvSpPr/>
          <p:nvPr/>
        </p:nvSpPr>
        <p:spPr>
          <a:xfrm>
            <a:off x="3008933" y="2652713"/>
            <a:ext cx="47625" cy="190500"/>
          </a:xfrm>
          <a:custGeom>
            <a:avLst/>
            <a:gdLst/>
            <a:ahLst/>
            <a:cxnLst/>
            <a:rect l="l" t="t" r="r" b="b"/>
            <a:pathLst>
              <a:path w="47625" h="190500">
                <a:moveTo>
                  <a:pt x="35719" y="11906"/>
                </a:moveTo>
                <a:cubicBezTo>
                  <a:pt x="35719" y="5321"/>
                  <a:pt x="30398" y="0"/>
                  <a:pt x="23812" y="0"/>
                </a:cubicBezTo>
                <a:cubicBezTo>
                  <a:pt x="17227" y="0"/>
                  <a:pt x="11906" y="5321"/>
                  <a:pt x="11906" y="11906"/>
                </a:cubicBezTo>
                <a:lnTo>
                  <a:pt x="11906" y="130969"/>
                </a:lnTo>
                <a:cubicBezTo>
                  <a:pt x="11906" y="137554"/>
                  <a:pt x="17227" y="142875"/>
                  <a:pt x="23812" y="142875"/>
                </a:cubicBezTo>
                <a:cubicBezTo>
                  <a:pt x="30398" y="142875"/>
                  <a:pt x="35719" y="137554"/>
                  <a:pt x="35719" y="130969"/>
                </a:cubicBezTo>
                <a:lnTo>
                  <a:pt x="35719" y="11906"/>
                </a:lnTo>
                <a:close/>
                <a:moveTo>
                  <a:pt x="23812" y="190500"/>
                </a:moveTo>
                <a:cubicBezTo>
                  <a:pt x="32035" y="190500"/>
                  <a:pt x="38695" y="183840"/>
                  <a:pt x="38695" y="175617"/>
                </a:cubicBezTo>
                <a:cubicBezTo>
                  <a:pt x="38695" y="167394"/>
                  <a:pt x="32035" y="160734"/>
                  <a:pt x="23812" y="160734"/>
                </a:cubicBezTo>
                <a:cubicBezTo>
                  <a:pt x="15590" y="160734"/>
                  <a:pt x="8930" y="167394"/>
                  <a:pt x="8930" y="175617"/>
                </a:cubicBezTo>
                <a:cubicBezTo>
                  <a:pt x="8930" y="183840"/>
                  <a:pt x="15590" y="190500"/>
                  <a:pt x="23812" y="190500"/>
                </a:cubicBezTo>
                <a:close/>
              </a:path>
            </a:pathLst>
          </a:custGeom>
          <a:solidFill>
            <a:srgbClr val="3D5A73"/>
          </a:solidFill>
          <a:ln/>
        </p:spPr>
      </p:sp>
      <p:sp>
        <p:nvSpPr>
          <p:cNvPr id="23" name="Text 21"/>
          <p:cNvSpPr/>
          <p:nvPr/>
        </p:nvSpPr>
        <p:spPr>
          <a:xfrm>
            <a:off x="4619774" y="2576513"/>
            <a:ext cx="295275" cy="342900"/>
          </a:xfrm>
          <a:prstGeom prst="rect">
            <a:avLst/>
          </a:prstGeom>
          <a:noFill/>
          <a:ln/>
        </p:spPr>
        <p:txBody>
          <a:bodyPr wrap="square" lIns="0" tIns="0" rIns="0" bIns="0" rtlCol="0" anchor="ctr"/>
          <a:lstStyle/>
          <a:p>
            <a:pPr>
              <a:lnSpc>
                <a:spcPct val="100000"/>
              </a:lnSpc>
            </a:pPr>
            <a:r>
              <a:rPr lang="en-US" sz="2250" b="1" dirty="0">
                <a:solidFill>
                  <a:srgbClr val="3D5A73"/>
                </a:solidFill>
                <a:latin typeface="Hedvig Letters Sans" pitchFamily="34" charset="0"/>
                <a:ea typeface="Hedvig Letters Sans" pitchFamily="34" charset="-122"/>
                <a:cs typeface="Hedvig Letters Sans" pitchFamily="34" charset="-120"/>
              </a:rPr>
              <a:t>2</a:t>
            </a:r>
            <a:endParaRPr lang="en-US" sz="1600" dirty="0"/>
          </a:p>
        </p:txBody>
      </p:sp>
      <p:sp>
        <p:nvSpPr>
          <p:cNvPr id="24" name="Text 22"/>
          <p:cNvSpPr/>
          <p:nvPr/>
        </p:nvSpPr>
        <p:spPr>
          <a:xfrm>
            <a:off x="2804145" y="3052763"/>
            <a:ext cx="20574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Setback</a:t>
            </a:r>
            <a:endParaRPr lang="en-US" sz="1600" dirty="0"/>
          </a:p>
        </p:txBody>
      </p:sp>
      <p:sp>
        <p:nvSpPr>
          <p:cNvPr id="25" name="Text 23"/>
          <p:cNvSpPr/>
          <p:nvPr/>
        </p:nvSpPr>
        <p:spPr>
          <a:xfrm>
            <a:off x="2804145" y="3395663"/>
            <a:ext cx="2038350" cy="2286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3-6 bulan</a:t>
            </a:r>
            <a:endParaRPr lang="en-US" sz="1600" dirty="0"/>
          </a:p>
        </p:txBody>
      </p:sp>
      <p:sp>
        <p:nvSpPr>
          <p:cNvPr id="26" name="Text 24"/>
          <p:cNvSpPr/>
          <p:nvPr/>
        </p:nvSpPr>
        <p:spPr>
          <a:xfrm>
            <a:off x="2804145" y="3662362"/>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Significant disruption, painful tapi manageable</a:t>
            </a:r>
            <a:endParaRPr lang="en-US" sz="1600" dirty="0"/>
          </a:p>
        </p:txBody>
      </p:sp>
      <p:sp>
        <p:nvSpPr>
          <p:cNvPr id="27" name="Text 25"/>
          <p:cNvSpPr/>
          <p:nvPr/>
        </p:nvSpPr>
        <p:spPr>
          <a:xfrm>
            <a:off x="2804145" y="4157663"/>
            <a:ext cx="2028825" cy="3810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Contoh: Job loss dengan severance, major project failure</a:t>
            </a:r>
            <a:endParaRPr lang="en-US" sz="1600" dirty="0"/>
          </a:p>
        </p:txBody>
      </p:sp>
      <p:sp>
        <p:nvSpPr>
          <p:cNvPr id="28" name="Shape 26"/>
          <p:cNvSpPr/>
          <p:nvPr/>
        </p:nvSpPr>
        <p:spPr>
          <a:xfrm>
            <a:off x="2804145" y="4848225"/>
            <a:ext cx="1962150" cy="9525"/>
          </a:xfrm>
          <a:custGeom>
            <a:avLst/>
            <a:gdLst/>
            <a:ahLst/>
            <a:cxnLst/>
            <a:rect l="l" t="t" r="r" b="b"/>
            <a:pathLst>
              <a:path w="1962150" h="9525">
                <a:moveTo>
                  <a:pt x="0" y="0"/>
                </a:moveTo>
                <a:lnTo>
                  <a:pt x="1962150" y="0"/>
                </a:lnTo>
                <a:lnTo>
                  <a:pt x="1962150" y="9525"/>
                </a:lnTo>
                <a:lnTo>
                  <a:pt x="0" y="9525"/>
                </a:lnTo>
                <a:lnTo>
                  <a:pt x="0" y="0"/>
                </a:lnTo>
                <a:close/>
              </a:path>
            </a:pathLst>
          </a:custGeom>
          <a:solidFill>
            <a:srgbClr val="3D5A73">
              <a:alpha val="30196"/>
            </a:srgbClr>
          </a:solidFill>
          <a:ln/>
        </p:spPr>
      </p:sp>
      <p:sp>
        <p:nvSpPr>
          <p:cNvPr id="29" name="Shape 27"/>
          <p:cNvSpPr/>
          <p:nvPr/>
        </p:nvSpPr>
        <p:spPr>
          <a:xfrm>
            <a:off x="2839864" y="4953000"/>
            <a:ext cx="100013" cy="133350"/>
          </a:xfrm>
          <a:custGeom>
            <a:avLst/>
            <a:gdLst/>
            <a:ahLst/>
            <a:cxnLst/>
            <a:rect l="l" t="t" r="r" b="b"/>
            <a:pathLst>
              <a:path w="100013" h="133350">
                <a:moveTo>
                  <a:pt x="81104" y="8334"/>
                </a:moveTo>
                <a:lnTo>
                  <a:pt x="83344" y="8334"/>
                </a:lnTo>
                <a:cubicBezTo>
                  <a:pt x="92538" y="8334"/>
                  <a:pt x="100013" y="15809"/>
                  <a:pt x="100013" y="25003"/>
                </a:cubicBezTo>
                <a:lnTo>
                  <a:pt x="100013" y="116681"/>
                </a:lnTo>
                <a:cubicBezTo>
                  <a:pt x="100013" y="125875"/>
                  <a:pt x="92538" y="133350"/>
                  <a:pt x="83344" y="133350"/>
                </a:cubicBezTo>
                <a:lnTo>
                  <a:pt x="16669" y="133350"/>
                </a:lnTo>
                <a:cubicBezTo>
                  <a:pt x="7475" y="133350"/>
                  <a:pt x="0" y="125875"/>
                  <a:pt x="0" y="116681"/>
                </a:cubicBezTo>
                <a:lnTo>
                  <a:pt x="0" y="25003"/>
                </a:lnTo>
                <a:cubicBezTo>
                  <a:pt x="0" y="15809"/>
                  <a:pt x="7475" y="8334"/>
                  <a:pt x="16669" y="8334"/>
                </a:cubicBezTo>
                <a:lnTo>
                  <a:pt x="18909" y="8334"/>
                </a:lnTo>
                <a:cubicBezTo>
                  <a:pt x="21774" y="3360"/>
                  <a:pt x="27165" y="0"/>
                  <a:pt x="33337" y="0"/>
                </a:cubicBezTo>
                <a:lnTo>
                  <a:pt x="66675" y="0"/>
                </a:lnTo>
                <a:cubicBezTo>
                  <a:pt x="72848" y="0"/>
                  <a:pt x="78239" y="3360"/>
                  <a:pt x="81104" y="8334"/>
                </a:cubicBezTo>
                <a:close/>
                <a:moveTo>
                  <a:pt x="64591" y="29170"/>
                </a:moveTo>
                <a:cubicBezTo>
                  <a:pt x="68055" y="29170"/>
                  <a:pt x="70842" y="26384"/>
                  <a:pt x="70842" y="22920"/>
                </a:cubicBezTo>
                <a:cubicBezTo>
                  <a:pt x="70842" y="19456"/>
                  <a:pt x="68055" y="16669"/>
                  <a:pt x="64591" y="16669"/>
                </a:cubicBezTo>
                <a:lnTo>
                  <a:pt x="35421" y="16669"/>
                </a:lnTo>
                <a:cubicBezTo>
                  <a:pt x="31957" y="16669"/>
                  <a:pt x="29170" y="19456"/>
                  <a:pt x="29170" y="22920"/>
                </a:cubicBezTo>
                <a:cubicBezTo>
                  <a:pt x="29170" y="26384"/>
                  <a:pt x="31957" y="29170"/>
                  <a:pt x="35421" y="29170"/>
                </a:cubicBezTo>
                <a:lnTo>
                  <a:pt x="64591" y="29170"/>
                </a:lnTo>
                <a:close/>
                <a:moveTo>
                  <a:pt x="33337" y="66675"/>
                </a:moveTo>
                <a:cubicBezTo>
                  <a:pt x="33337" y="62075"/>
                  <a:pt x="29603" y="58341"/>
                  <a:pt x="25003" y="58341"/>
                </a:cubicBezTo>
                <a:cubicBezTo>
                  <a:pt x="20403" y="58341"/>
                  <a:pt x="16669" y="62075"/>
                  <a:pt x="16669" y="66675"/>
                </a:cubicBezTo>
                <a:cubicBezTo>
                  <a:pt x="16669" y="71275"/>
                  <a:pt x="20403" y="75009"/>
                  <a:pt x="25003" y="75009"/>
                </a:cubicBezTo>
                <a:cubicBezTo>
                  <a:pt x="29603" y="75009"/>
                  <a:pt x="33337" y="71275"/>
                  <a:pt x="33337" y="66675"/>
                </a:cubicBezTo>
                <a:close/>
                <a:moveTo>
                  <a:pt x="41672" y="66675"/>
                </a:moveTo>
                <a:cubicBezTo>
                  <a:pt x="41672" y="70139"/>
                  <a:pt x="44459" y="72926"/>
                  <a:pt x="47923" y="72926"/>
                </a:cubicBezTo>
                <a:lnTo>
                  <a:pt x="77093" y="72926"/>
                </a:lnTo>
                <a:cubicBezTo>
                  <a:pt x="80557" y="72926"/>
                  <a:pt x="83344" y="70139"/>
                  <a:pt x="83344" y="66675"/>
                </a:cubicBezTo>
                <a:cubicBezTo>
                  <a:pt x="83344" y="63211"/>
                  <a:pt x="80557" y="60424"/>
                  <a:pt x="77093" y="60424"/>
                </a:cubicBezTo>
                <a:lnTo>
                  <a:pt x="47923" y="60424"/>
                </a:lnTo>
                <a:cubicBezTo>
                  <a:pt x="44459" y="60424"/>
                  <a:pt x="41672" y="63211"/>
                  <a:pt x="41672" y="66675"/>
                </a:cubicBezTo>
                <a:close/>
                <a:moveTo>
                  <a:pt x="41672" y="100013"/>
                </a:moveTo>
                <a:cubicBezTo>
                  <a:pt x="41672" y="103476"/>
                  <a:pt x="44459" y="106263"/>
                  <a:pt x="47923" y="106263"/>
                </a:cubicBezTo>
                <a:lnTo>
                  <a:pt x="77093" y="106263"/>
                </a:lnTo>
                <a:cubicBezTo>
                  <a:pt x="80557" y="106263"/>
                  <a:pt x="83344" y="103476"/>
                  <a:pt x="83344" y="100013"/>
                </a:cubicBezTo>
                <a:cubicBezTo>
                  <a:pt x="83344" y="96549"/>
                  <a:pt x="80557" y="93762"/>
                  <a:pt x="77093" y="93762"/>
                </a:cubicBezTo>
                <a:lnTo>
                  <a:pt x="47923" y="93762"/>
                </a:lnTo>
                <a:cubicBezTo>
                  <a:pt x="44459" y="93762"/>
                  <a:pt x="41672" y="96549"/>
                  <a:pt x="41672" y="100013"/>
                </a:cubicBezTo>
                <a:close/>
                <a:moveTo>
                  <a:pt x="25003" y="108347"/>
                </a:moveTo>
                <a:cubicBezTo>
                  <a:pt x="29603" y="108347"/>
                  <a:pt x="33337" y="104612"/>
                  <a:pt x="33337" y="100013"/>
                </a:cubicBezTo>
                <a:cubicBezTo>
                  <a:pt x="33337" y="95413"/>
                  <a:pt x="29603" y="91678"/>
                  <a:pt x="25003" y="91678"/>
                </a:cubicBezTo>
                <a:cubicBezTo>
                  <a:pt x="20403" y="91678"/>
                  <a:pt x="16669" y="95413"/>
                  <a:pt x="16669" y="100013"/>
                </a:cubicBezTo>
                <a:cubicBezTo>
                  <a:pt x="16669" y="104612"/>
                  <a:pt x="20403" y="108347"/>
                  <a:pt x="25003" y="108347"/>
                </a:cubicBezTo>
                <a:close/>
              </a:path>
            </a:pathLst>
          </a:custGeom>
          <a:solidFill>
            <a:srgbClr val="E8E4DC">
              <a:alpha val="60000"/>
            </a:srgbClr>
          </a:solidFill>
          <a:ln/>
        </p:spPr>
      </p:sp>
      <p:sp>
        <p:nvSpPr>
          <p:cNvPr id="30" name="Text 28"/>
          <p:cNvSpPr/>
          <p:nvPr/>
        </p:nvSpPr>
        <p:spPr>
          <a:xfrm>
            <a:off x="3004170" y="4929188"/>
            <a:ext cx="1828800" cy="1905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Basic contingency plan</a:t>
            </a:r>
            <a:endParaRPr lang="en-US" sz="1600" dirty="0"/>
          </a:p>
        </p:txBody>
      </p:sp>
      <p:sp>
        <p:nvSpPr>
          <p:cNvPr id="31" name="Shape 29"/>
          <p:cNvSpPr/>
          <p:nvPr/>
        </p:nvSpPr>
        <p:spPr>
          <a:xfrm>
            <a:off x="4998690" y="2386013"/>
            <a:ext cx="2190750" cy="2847975"/>
          </a:xfrm>
          <a:custGeom>
            <a:avLst/>
            <a:gdLst/>
            <a:ahLst/>
            <a:cxnLst/>
            <a:rect l="l" t="t" r="r" b="b"/>
            <a:pathLst>
              <a:path w="2190750" h="2847975">
                <a:moveTo>
                  <a:pt x="38100" y="0"/>
                </a:moveTo>
                <a:lnTo>
                  <a:pt x="2152650" y="0"/>
                </a:lnTo>
                <a:cubicBezTo>
                  <a:pt x="2173678" y="0"/>
                  <a:pt x="2190750" y="17072"/>
                  <a:pt x="2190750" y="38100"/>
                </a:cubicBezTo>
                <a:lnTo>
                  <a:pt x="2190750" y="2733684"/>
                </a:lnTo>
                <a:cubicBezTo>
                  <a:pt x="2190750" y="2796805"/>
                  <a:pt x="2139580" y="2847975"/>
                  <a:pt x="2076459" y="2847975"/>
                </a:cubicBezTo>
                <a:lnTo>
                  <a:pt x="114291" y="2847975"/>
                </a:lnTo>
                <a:cubicBezTo>
                  <a:pt x="51170" y="2847975"/>
                  <a:pt x="0" y="2796805"/>
                  <a:pt x="0" y="2733684"/>
                </a:cubicBezTo>
                <a:lnTo>
                  <a:pt x="0" y="38100"/>
                </a:lnTo>
                <a:cubicBezTo>
                  <a:pt x="0" y="17072"/>
                  <a:pt x="17072" y="0"/>
                  <a:pt x="38100" y="0"/>
                </a:cubicBezTo>
                <a:close/>
              </a:path>
            </a:pathLst>
          </a:custGeom>
          <a:gradFill rotWithShape="1" flip="none">
            <a:gsLst>
              <a:gs pos="0">
                <a:srgbClr val="C9A86A">
                  <a:alpha val="40000"/>
                </a:srgbClr>
              </a:gs>
              <a:gs pos="100000">
                <a:srgbClr val="C9A86A">
                  <a:alpha val="15000"/>
                </a:srgbClr>
              </a:gs>
            </a:gsLst>
            <a:lin ang="5400000" scaled="1"/>
          </a:gradFill>
          <a:ln/>
        </p:spPr>
      </p:sp>
      <p:sp>
        <p:nvSpPr>
          <p:cNvPr id="32" name="Shape 30"/>
          <p:cNvSpPr/>
          <p:nvPr/>
        </p:nvSpPr>
        <p:spPr>
          <a:xfrm>
            <a:off x="4998690" y="2386013"/>
            <a:ext cx="2190750" cy="38100"/>
          </a:xfrm>
          <a:custGeom>
            <a:avLst/>
            <a:gdLst/>
            <a:ahLst/>
            <a:cxnLst/>
            <a:rect l="l" t="t" r="r" b="b"/>
            <a:pathLst>
              <a:path w="2190750" h="38100">
                <a:moveTo>
                  <a:pt x="38100" y="0"/>
                </a:moveTo>
                <a:lnTo>
                  <a:pt x="2152650" y="0"/>
                </a:lnTo>
                <a:cubicBezTo>
                  <a:pt x="2173678" y="0"/>
                  <a:pt x="2190750" y="17072"/>
                  <a:pt x="2190750" y="38100"/>
                </a:cubicBezTo>
                <a:lnTo>
                  <a:pt x="2190750" y="38100"/>
                </a:lnTo>
                <a:lnTo>
                  <a:pt x="0" y="38100"/>
                </a:lnTo>
                <a:lnTo>
                  <a:pt x="0" y="38100"/>
                </a:lnTo>
                <a:cubicBezTo>
                  <a:pt x="0" y="17072"/>
                  <a:pt x="17072" y="0"/>
                  <a:pt x="38100" y="0"/>
                </a:cubicBezTo>
                <a:close/>
              </a:path>
            </a:pathLst>
          </a:custGeom>
          <a:solidFill>
            <a:srgbClr val="C9A86A"/>
          </a:solidFill>
          <a:ln/>
        </p:spPr>
      </p:sp>
      <p:sp>
        <p:nvSpPr>
          <p:cNvPr id="33" name="Shape 31"/>
          <p:cNvSpPr/>
          <p:nvPr/>
        </p:nvSpPr>
        <p:spPr>
          <a:xfrm>
            <a:off x="5112990" y="25193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9A86A">
              <a:alpha val="30196"/>
            </a:srgbClr>
          </a:solidFill>
          <a:ln/>
        </p:spPr>
      </p:sp>
      <p:sp>
        <p:nvSpPr>
          <p:cNvPr id="34" name="Shape 32"/>
          <p:cNvSpPr/>
          <p:nvPr/>
        </p:nvSpPr>
        <p:spPr>
          <a:xfrm>
            <a:off x="5246340" y="2652713"/>
            <a:ext cx="190500" cy="190500"/>
          </a:xfrm>
          <a:custGeom>
            <a:avLst/>
            <a:gdLst/>
            <a:ahLst/>
            <a:cxnLst/>
            <a:rect l="l" t="t" r="r" b="b"/>
            <a:pathLst>
              <a:path w="190500" h="190500">
                <a:moveTo>
                  <a:pt x="95250" y="0"/>
                </a:moveTo>
                <a:cubicBezTo>
                  <a:pt x="100719" y="0"/>
                  <a:pt x="105742" y="3014"/>
                  <a:pt x="108347" y="7813"/>
                </a:cubicBezTo>
                <a:lnTo>
                  <a:pt x="188714" y="156642"/>
                </a:lnTo>
                <a:cubicBezTo>
                  <a:pt x="191207" y="161255"/>
                  <a:pt x="191095" y="166836"/>
                  <a:pt x="188416" y="171338"/>
                </a:cubicBezTo>
                <a:cubicBezTo>
                  <a:pt x="185737" y="175840"/>
                  <a:pt x="180863" y="178594"/>
                  <a:pt x="175617" y="178594"/>
                </a:cubicBezTo>
                <a:lnTo>
                  <a:pt x="14883" y="178594"/>
                </a:lnTo>
                <a:cubicBezTo>
                  <a:pt x="9637" y="178594"/>
                  <a:pt x="4800" y="175840"/>
                  <a:pt x="2084" y="171338"/>
                </a:cubicBezTo>
                <a:cubicBezTo>
                  <a:pt x="-633" y="166836"/>
                  <a:pt x="-707" y="161255"/>
                  <a:pt x="1786" y="156642"/>
                </a:cubicBezTo>
                <a:lnTo>
                  <a:pt x="82153" y="7813"/>
                </a:lnTo>
                <a:cubicBezTo>
                  <a:pt x="84758" y="3014"/>
                  <a:pt x="89781" y="0"/>
                  <a:pt x="95250" y="0"/>
                </a:cubicBezTo>
                <a:close/>
                <a:moveTo>
                  <a:pt x="95250" y="62508"/>
                </a:moveTo>
                <a:cubicBezTo>
                  <a:pt x="90301" y="62508"/>
                  <a:pt x="86320" y="66489"/>
                  <a:pt x="86320" y="71438"/>
                </a:cubicBezTo>
                <a:lnTo>
                  <a:pt x="86320" y="113109"/>
                </a:lnTo>
                <a:cubicBezTo>
                  <a:pt x="86320" y="118058"/>
                  <a:pt x="90301" y="122039"/>
                  <a:pt x="95250" y="122039"/>
                </a:cubicBezTo>
                <a:cubicBezTo>
                  <a:pt x="100199" y="122039"/>
                  <a:pt x="104180" y="118058"/>
                  <a:pt x="104180" y="113109"/>
                </a:cubicBezTo>
                <a:lnTo>
                  <a:pt x="104180" y="71438"/>
                </a:lnTo>
                <a:cubicBezTo>
                  <a:pt x="104180" y="66489"/>
                  <a:pt x="100199" y="62508"/>
                  <a:pt x="95250" y="62508"/>
                </a:cubicBezTo>
                <a:close/>
                <a:moveTo>
                  <a:pt x="105184" y="142875"/>
                </a:moveTo>
                <a:cubicBezTo>
                  <a:pt x="105410" y="139188"/>
                  <a:pt x="103571" y="135679"/>
                  <a:pt x="100410" y="133767"/>
                </a:cubicBezTo>
                <a:cubicBezTo>
                  <a:pt x="97249" y="131855"/>
                  <a:pt x="93288" y="131855"/>
                  <a:pt x="90127" y="133767"/>
                </a:cubicBezTo>
                <a:cubicBezTo>
                  <a:pt x="86966" y="135679"/>
                  <a:pt x="85127" y="139188"/>
                  <a:pt x="85353" y="142875"/>
                </a:cubicBezTo>
                <a:cubicBezTo>
                  <a:pt x="85127" y="146562"/>
                  <a:pt x="86966" y="150071"/>
                  <a:pt x="90127" y="151983"/>
                </a:cubicBezTo>
                <a:cubicBezTo>
                  <a:pt x="93288" y="153895"/>
                  <a:pt x="97249" y="153895"/>
                  <a:pt x="100410" y="151983"/>
                </a:cubicBezTo>
                <a:cubicBezTo>
                  <a:pt x="103571" y="150071"/>
                  <a:pt x="105410" y="146562"/>
                  <a:pt x="105184" y="142875"/>
                </a:cubicBezTo>
                <a:close/>
              </a:path>
            </a:pathLst>
          </a:custGeom>
          <a:solidFill>
            <a:srgbClr val="C9A86A"/>
          </a:solidFill>
          <a:ln/>
        </p:spPr>
      </p:sp>
      <p:sp>
        <p:nvSpPr>
          <p:cNvPr id="35" name="Text 33"/>
          <p:cNvSpPr/>
          <p:nvPr/>
        </p:nvSpPr>
        <p:spPr>
          <a:xfrm>
            <a:off x="6919987" y="2576513"/>
            <a:ext cx="304800" cy="342900"/>
          </a:xfrm>
          <a:prstGeom prst="rect">
            <a:avLst/>
          </a:prstGeom>
          <a:noFill/>
          <a:ln/>
        </p:spPr>
        <p:txBody>
          <a:bodyPr wrap="square" lIns="0" tIns="0" rIns="0" bIns="0" rtlCol="0" anchor="ctr"/>
          <a:lstStyle/>
          <a:p>
            <a:pPr>
              <a:lnSpc>
                <a:spcPct val="100000"/>
              </a:lnSpc>
            </a:pPr>
            <a:r>
              <a:rPr lang="en-US" sz="2250" b="1" dirty="0">
                <a:solidFill>
                  <a:srgbClr val="C9A86A"/>
                </a:solidFill>
                <a:latin typeface="Hedvig Letters Sans" pitchFamily="34" charset="0"/>
                <a:ea typeface="Hedvig Letters Sans" pitchFamily="34" charset="-122"/>
                <a:cs typeface="Hedvig Letters Sans" pitchFamily="34" charset="-120"/>
              </a:rPr>
              <a:t>3</a:t>
            </a:r>
            <a:endParaRPr lang="en-US" sz="1600" dirty="0"/>
          </a:p>
        </p:txBody>
      </p:sp>
      <p:sp>
        <p:nvSpPr>
          <p:cNvPr id="36" name="Text 34"/>
          <p:cNvSpPr/>
          <p:nvPr/>
        </p:nvSpPr>
        <p:spPr>
          <a:xfrm>
            <a:off x="5112990" y="3052763"/>
            <a:ext cx="20574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Crisis</a:t>
            </a:r>
            <a:endParaRPr lang="en-US" sz="1600" dirty="0"/>
          </a:p>
        </p:txBody>
      </p:sp>
      <p:sp>
        <p:nvSpPr>
          <p:cNvPr id="37" name="Text 35"/>
          <p:cNvSpPr/>
          <p:nvPr/>
        </p:nvSpPr>
        <p:spPr>
          <a:xfrm>
            <a:off x="5112990" y="3395663"/>
            <a:ext cx="2038350" cy="2286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6-18 bulan</a:t>
            </a:r>
            <a:endParaRPr lang="en-US" sz="1600" dirty="0"/>
          </a:p>
        </p:txBody>
      </p:sp>
      <p:sp>
        <p:nvSpPr>
          <p:cNvPr id="38" name="Text 36"/>
          <p:cNvSpPr/>
          <p:nvPr/>
        </p:nvSpPr>
        <p:spPr>
          <a:xfrm>
            <a:off x="5112990" y="3662362"/>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Major impact, requires active intervention</a:t>
            </a:r>
            <a:endParaRPr lang="en-US" sz="1600" dirty="0"/>
          </a:p>
        </p:txBody>
      </p:sp>
      <p:sp>
        <p:nvSpPr>
          <p:cNvPr id="39" name="Text 37"/>
          <p:cNvSpPr/>
          <p:nvPr/>
        </p:nvSpPr>
        <p:spPr>
          <a:xfrm>
            <a:off x="5112990" y="4157663"/>
            <a:ext cx="2028825" cy="5715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Contoh: Extended unemployment, major health issue</a:t>
            </a:r>
            <a:endParaRPr lang="en-US" sz="1600" dirty="0"/>
          </a:p>
        </p:txBody>
      </p:sp>
      <p:sp>
        <p:nvSpPr>
          <p:cNvPr id="40" name="Shape 38"/>
          <p:cNvSpPr/>
          <p:nvPr/>
        </p:nvSpPr>
        <p:spPr>
          <a:xfrm>
            <a:off x="5112990" y="4848225"/>
            <a:ext cx="1962150" cy="9525"/>
          </a:xfrm>
          <a:custGeom>
            <a:avLst/>
            <a:gdLst/>
            <a:ahLst/>
            <a:cxnLst/>
            <a:rect l="l" t="t" r="r" b="b"/>
            <a:pathLst>
              <a:path w="1962150" h="9525">
                <a:moveTo>
                  <a:pt x="0" y="0"/>
                </a:moveTo>
                <a:lnTo>
                  <a:pt x="1962150" y="0"/>
                </a:lnTo>
                <a:lnTo>
                  <a:pt x="1962150" y="9525"/>
                </a:lnTo>
                <a:lnTo>
                  <a:pt x="0" y="9525"/>
                </a:lnTo>
                <a:lnTo>
                  <a:pt x="0" y="0"/>
                </a:lnTo>
                <a:close/>
              </a:path>
            </a:pathLst>
          </a:custGeom>
          <a:solidFill>
            <a:srgbClr val="C9A86A">
              <a:alpha val="30196"/>
            </a:srgbClr>
          </a:solidFill>
          <a:ln/>
        </p:spPr>
      </p:sp>
      <p:sp>
        <p:nvSpPr>
          <p:cNvPr id="41" name="Shape 39"/>
          <p:cNvSpPr/>
          <p:nvPr/>
        </p:nvSpPr>
        <p:spPr>
          <a:xfrm>
            <a:off x="5123706" y="4953000"/>
            <a:ext cx="150019" cy="133350"/>
          </a:xfrm>
          <a:custGeom>
            <a:avLst/>
            <a:gdLst/>
            <a:ahLst/>
            <a:cxnLst/>
            <a:rect l="l" t="t" r="r" b="b"/>
            <a:pathLst>
              <a:path w="150019" h="133350">
                <a:moveTo>
                  <a:pt x="80609" y="-4922"/>
                </a:moveTo>
                <a:cubicBezTo>
                  <a:pt x="79541" y="-7006"/>
                  <a:pt x="77379" y="-8334"/>
                  <a:pt x="75035" y="-8334"/>
                </a:cubicBezTo>
                <a:cubicBezTo>
                  <a:pt x="72691" y="-8334"/>
                  <a:pt x="70530" y="-7006"/>
                  <a:pt x="69462" y="-4922"/>
                </a:cubicBezTo>
                <a:lnTo>
                  <a:pt x="50293" y="32634"/>
                </a:lnTo>
                <a:lnTo>
                  <a:pt x="8647" y="39250"/>
                </a:lnTo>
                <a:cubicBezTo>
                  <a:pt x="6329" y="39614"/>
                  <a:pt x="4402" y="41255"/>
                  <a:pt x="3672" y="43495"/>
                </a:cubicBezTo>
                <a:cubicBezTo>
                  <a:pt x="2943" y="45735"/>
                  <a:pt x="3542" y="48183"/>
                  <a:pt x="5183" y="49850"/>
                </a:cubicBezTo>
                <a:lnTo>
                  <a:pt x="34978" y="79671"/>
                </a:lnTo>
                <a:lnTo>
                  <a:pt x="28415" y="121317"/>
                </a:lnTo>
                <a:cubicBezTo>
                  <a:pt x="28050" y="123635"/>
                  <a:pt x="29014" y="125979"/>
                  <a:pt x="30915" y="127360"/>
                </a:cubicBezTo>
                <a:cubicBezTo>
                  <a:pt x="32817" y="128740"/>
                  <a:pt x="35317" y="128948"/>
                  <a:pt x="37427" y="127881"/>
                </a:cubicBezTo>
                <a:lnTo>
                  <a:pt x="75035" y="108764"/>
                </a:lnTo>
                <a:lnTo>
                  <a:pt x="112618" y="127881"/>
                </a:lnTo>
                <a:cubicBezTo>
                  <a:pt x="114702" y="128948"/>
                  <a:pt x="117228" y="128740"/>
                  <a:pt x="119129" y="127360"/>
                </a:cubicBezTo>
                <a:cubicBezTo>
                  <a:pt x="121031" y="125979"/>
                  <a:pt x="121994" y="123661"/>
                  <a:pt x="121630" y="121317"/>
                </a:cubicBezTo>
                <a:lnTo>
                  <a:pt x="115040" y="79671"/>
                </a:lnTo>
                <a:lnTo>
                  <a:pt x="144836" y="49850"/>
                </a:lnTo>
                <a:cubicBezTo>
                  <a:pt x="146503" y="48183"/>
                  <a:pt x="147076" y="45735"/>
                  <a:pt x="146346" y="43495"/>
                </a:cubicBezTo>
                <a:cubicBezTo>
                  <a:pt x="145617" y="41255"/>
                  <a:pt x="143716" y="39614"/>
                  <a:pt x="141372" y="39250"/>
                </a:cubicBezTo>
                <a:lnTo>
                  <a:pt x="99752" y="32634"/>
                </a:lnTo>
                <a:lnTo>
                  <a:pt x="80609" y="-4922"/>
                </a:lnTo>
                <a:close/>
              </a:path>
            </a:pathLst>
          </a:custGeom>
          <a:solidFill>
            <a:srgbClr val="C9A86A"/>
          </a:solidFill>
          <a:ln/>
        </p:spPr>
      </p:sp>
      <p:sp>
        <p:nvSpPr>
          <p:cNvPr id="42" name="Text 40"/>
          <p:cNvSpPr/>
          <p:nvPr/>
        </p:nvSpPr>
        <p:spPr>
          <a:xfrm>
            <a:off x="5350520" y="4948238"/>
            <a:ext cx="1312887" cy="147638"/>
          </a:xfrm>
          <a:prstGeom prst="rect">
            <a:avLst/>
          </a:prstGeom>
          <a:noFill/>
          <a:ln/>
        </p:spPr>
        <p:txBody>
          <a:bodyPr wrap="square" lIns="0" tIns="0" rIns="0" bIns="0" rtlCol="0" anchor="ctr"/>
          <a:lstStyle/>
          <a:p>
            <a:pPr>
              <a:lnSpc>
                <a:spcPct val="120000"/>
              </a:lnSpc>
            </a:pPr>
            <a:r>
              <a:rPr lang="en-US" sz="1050" b="1" dirty="0">
                <a:solidFill>
                  <a:srgbClr val="E8E4DC">
                    <a:alpha val="70000"/>
                  </a:srgbClr>
                </a:solidFill>
                <a:latin typeface="Quattrocento Sans" pitchFamily="34" charset="0"/>
                <a:ea typeface="Quattrocento Sans" pitchFamily="34" charset="-122"/>
                <a:cs typeface="Quattrocento Sans" pitchFamily="34" charset="-120"/>
              </a:rPr>
              <a:t>DETAILED PLANNING</a:t>
            </a:r>
            <a:endParaRPr lang="en-US" sz="1600" dirty="0"/>
          </a:p>
        </p:txBody>
      </p:sp>
      <p:sp>
        <p:nvSpPr>
          <p:cNvPr id="43" name="Shape 41"/>
          <p:cNvSpPr/>
          <p:nvPr/>
        </p:nvSpPr>
        <p:spPr>
          <a:xfrm>
            <a:off x="7307535" y="2386013"/>
            <a:ext cx="2190750" cy="2847975"/>
          </a:xfrm>
          <a:custGeom>
            <a:avLst/>
            <a:gdLst/>
            <a:ahLst/>
            <a:cxnLst/>
            <a:rect l="l" t="t" r="r" b="b"/>
            <a:pathLst>
              <a:path w="2190750" h="2847975">
                <a:moveTo>
                  <a:pt x="38100" y="0"/>
                </a:moveTo>
                <a:lnTo>
                  <a:pt x="2152650" y="0"/>
                </a:lnTo>
                <a:cubicBezTo>
                  <a:pt x="2173678" y="0"/>
                  <a:pt x="2190750" y="17072"/>
                  <a:pt x="2190750" y="38100"/>
                </a:cubicBezTo>
                <a:lnTo>
                  <a:pt x="2190750" y="2733684"/>
                </a:lnTo>
                <a:cubicBezTo>
                  <a:pt x="2190750" y="2796805"/>
                  <a:pt x="2139580" y="2847975"/>
                  <a:pt x="2076459" y="2847975"/>
                </a:cubicBezTo>
                <a:lnTo>
                  <a:pt x="114291" y="2847975"/>
                </a:lnTo>
                <a:cubicBezTo>
                  <a:pt x="51170" y="2847975"/>
                  <a:pt x="0" y="2796805"/>
                  <a:pt x="0" y="2733684"/>
                </a:cubicBezTo>
                <a:lnTo>
                  <a:pt x="0" y="38100"/>
                </a:lnTo>
                <a:cubicBezTo>
                  <a:pt x="0" y="17072"/>
                  <a:pt x="17072" y="0"/>
                  <a:pt x="38100" y="0"/>
                </a:cubicBezTo>
                <a:close/>
              </a:path>
            </a:pathLst>
          </a:custGeom>
          <a:gradFill rotWithShape="1" flip="none">
            <a:gsLst>
              <a:gs pos="0">
                <a:srgbClr val="FF6900">
                  <a:alpha val="40000"/>
                </a:srgbClr>
              </a:gs>
              <a:gs pos="100000">
                <a:srgbClr val="FF6900">
                  <a:alpha val="15000"/>
                </a:srgbClr>
              </a:gs>
            </a:gsLst>
            <a:lin ang="5400000" scaled="1"/>
          </a:gradFill>
          <a:ln/>
        </p:spPr>
      </p:sp>
      <p:sp>
        <p:nvSpPr>
          <p:cNvPr id="44" name="Shape 42"/>
          <p:cNvSpPr/>
          <p:nvPr/>
        </p:nvSpPr>
        <p:spPr>
          <a:xfrm>
            <a:off x="7307535" y="2386013"/>
            <a:ext cx="2190750" cy="38100"/>
          </a:xfrm>
          <a:custGeom>
            <a:avLst/>
            <a:gdLst/>
            <a:ahLst/>
            <a:cxnLst/>
            <a:rect l="l" t="t" r="r" b="b"/>
            <a:pathLst>
              <a:path w="2190750" h="38100">
                <a:moveTo>
                  <a:pt x="38100" y="0"/>
                </a:moveTo>
                <a:lnTo>
                  <a:pt x="2152650" y="0"/>
                </a:lnTo>
                <a:cubicBezTo>
                  <a:pt x="2173678" y="0"/>
                  <a:pt x="2190750" y="17072"/>
                  <a:pt x="2190750" y="38100"/>
                </a:cubicBezTo>
                <a:lnTo>
                  <a:pt x="2190750" y="38100"/>
                </a:lnTo>
                <a:lnTo>
                  <a:pt x="0" y="38100"/>
                </a:lnTo>
                <a:lnTo>
                  <a:pt x="0" y="38100"/>
                </a:lnTo>
                <a:cubicBezTo>
                  <a:pt x="0" y="17072"/>
                  <a:pt x="17072" y="0"/>
                  <a:pt x="38100" y="0"/>
                </a:cubicBezTo>
                <a:close/>
              </a:path>
            </a:pathLst>
          </a:custGeom>
          <a:solidFill>
            <a:srgbClr val="FF6900"/>
          </a:solidFill>
          <a:ln/>
        </p:spPr>
      </p:sp>
      <p:sp>
        <p:nvSpPr>
          <p:cNvPr id="45" name="Shape 43"/>
          <p:cNvSpPr/>
          <p:nvPr/>
        </p:nvSpPr>
        <p:spPr>
          <a:xfrm>
            <a:off x="7421835" y="25193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6900">
              <a:alpha val="30196"/>
            </a:srgbClr>
          </a:solidFill>
          <a:ln/>
        </p:spPr>
      </p:sp>
      <p:sp>
        <p:nvSpPr>
          <p:cNvPr id="46" name="Shape 44"/>
          <p:cNvSpPr/>
          <p:nvPr/>
        </p:nvSpPr>
        <p:spPr>
          <a:xfrm>
            <a:off x="7567092" y="2652713"/>
            <a:ext cx="166688" cy="190500"/>
          </a:xfrm>
          <a:custGeom>
            <a:avLst/>
            <a:gdLst/>
            <a:ahLst/>
            <a:cxnLst/>
            <a:rect l="l" t="t" r="r" b="b"/>
            <a:pathLst>
              <a:path w="166688" h="190500">
                <a:moveTo>
                  <a:pt x="59717" y="-9823"/>
                </a:moveTo>
                <a:cubicBezTo>
                  <a:pt x="63178" y="-12725"/>
                  <a:pt x="68275" y="-12613"/>
                  <a:pt x="71586" y="-9488"/>
                </a:cubicBezTo>
                <a:cubicBezTo>
                  <a:pt x="76163" y="-5172"/>
                  <a:pt x="80256" y="-409"/>
                  <a:pt x="84200" y="4428"/>
                </a:cubicBezTo>
                <a:cubicBezTo>
                  <a:pt x="89222" y="10567"/>
                  <a:pt x="95250" y="18678"/>
                  <a:pt x="101054" y="28315"/>
                </a:cubicBezTo>
                <a:cubicBezTo>
                  <a:pt x="102989" y="25784"/>
                  <a:pt x="104775" y="23552"/>
                  <a:pt x="106338" y="21654"/>
                </a:cubicBezTo>
                <a:cubicBezTo>
                  <a:pt x="106747" y="21171"/>
                  <a:pt x="107156" y="20650"/>
                  <a:pt x="107566" y="20129"/>
                </a:cubicBezTo>
                <a:cubicBezTo>
                  <a:pt x="110505" y="16483"/>
                  <a:pt x="114151" y="11906"/>
                  <a:pt x="119025" y="11906"/>
                </a:cubicBezTo>
                <a:cubicBezTo>
                  <a:pt x="124011" y="11906"/>
                  <a:pt x="127508" y="16334"/>
                  <a:pt x="130485" y="20129"/>
                </a:cubicBezTo>
                <a:cubicBezTo>
                  <a:pt x="130969" y="20762"/>
                  <a:pt x="131452" y="21357"/>
                  <a:pt x="131936" y="21915"/>
                </a:cubicBezTo>
                <a:cubicBezTo>
                  <a:pt x="135768" y="26529"/>
                  <a:pt x="140866" y="33189"/>
                  <a:pt x="145963" y="41411"/>
                </a:cubicBezTo>
                <a:cubicBezTo>
                  <a:pt x="156083" y="57745"/>
                  <a:pt x="166650" y="81000"/>
                  <a:pt x="166650" y="107119"/>
                </a:cubicBezTo>
                <a:cubicBezTo>
                  <a:pt x="166650" y="153144"/>
                  <a:pt x="129332" y="190463"/>
                  <a:pt x="83307" y="190463"/>
                </a:cubicBezTo>
                <a:cubicBezTo>
                  <a:pt x="37281" y="190463"/>
                  <a:pt x="0" y="153181"/>
                  <a:pt x="0" y="107156"/>
                </a:cubicBezTo>
                <a:cubicBezTo>
                  <a:pt x="0" y="73261"/>
                  <a:pt x="15292" y="43904"/>
                  <a:pt x="29952" y="23440"/>
                </a:cubicBezTo>
                <a:cubicBezTo>
                  <a:pt x="37356" y="13134"/>
                  <a:pt x="44723" y="4874"/>
                  <a:pt x="50267" y="-781"/>
                </a:cubicBezTo>
                <a:cubicBezTo>
                  <a:pt x="53318" y="-3907"/>
                  <a:pt x="56406" y="-6995"/>
                  <a:pt x="59754" y="-9785"/>
                </a:cubicBezTo>
                <a:close/>
                <a:moveTo>
                  <a:pt x="83976" y="154781"/>
                </a:moveTo>
                <a:cubicBezTo>
                  <a:pt x="93390" y="154781"/>
                  <a:pt x="101724" y="152177"/>
                  <a:pt x="109575" y="146968"/>
                </a:cubicBezTo>
                <a:cubicBezTo>
                  <a:pt x="125239" y="136029"/>
                  <a:pt x="129443" y="114151"/>
                  <a:pt x="120030" y="96962"/>
                </a:cubicBezTo>
                <a:cubicBezTo>
                  <a:pt x="118356" y="93613"/>
                  <a:pt x="114077" y="93390"/>
                  <a:pt x="111658" y="96217"/>
                </a:cubicBezTo>
                <a:lnTo>
                  <a:pt x="102282" y="107119"/>
                </a:lnTo>
                <a:cubicBezTo>
                  <a:pt x="99826" y="109947"/>
                  <a:pt x="95399" y="109872"/>
                  <a:pt x="93092" y="106933"/>
                </a:cubicBezTo>
                <a:cubicBezTo>
                  <a:pt x="86655" y="98710"/>
                  <a:pt x="74823" y="83716"/>
                  <a:pt x="68796" y="76051"/>
                </a:cubicBezTo>
                <a:cubicBezTo>
                  <a:pt x="66787" y="73484"/>
                  <a:pt x="63140" y="73075"/>
                  <a:pt x="60796" y="75344"/>
                </a:cubicBezTo>
                <a:cubicBezTo>
                  <a:pt x="53987" y="81967"/>
                  <a:pt x="41635" y="96478"/>
                  <a:pt x="41635" y="114151"/>
                </a:cubicBezTo>
                <a:cubicBezTo>
                  <a:pt x="41635" y="139675"/>
                  <a:pt x="60461" y="154781"/>
                  <a:pt x="83939" y="154781"/>
                </a:cubicBezTo>
                <a:close/>
              </a:path>
            </a:pathLst>
          </a:custGeom>
          <a:solidFill>
            <a:srgbClr val="FF8904"/>
          </a:solidFill>
          <a:ln/>
        </p:spPr>
      </p:sp>
      <p:sp>
        <p:nvSpPr>
          <p:cNvPr id="47" name="Text 45"/>
          <p:cNvSpPr/>
          <p:nvPr/>
        </p:nvSpPr>
        <p:spPr>
          <a:xfrm>
            <a:off x="9221167" y="2576513"/>
            <a:ext cx="304800" cy="342900"/>
          </a:xfrm>
          <a:prstGeom prst="rect">
            <a:avLst/>
          </a:prstGeom>
          <a:noFill/>
          <a:ln/>
        </p:spPr>
        <p:txBody>
          <a:bodyPr wrap="square" lIns="0" tIns="0" rIns="0" bIns="0" rtlCol="0" anchor="ctr"/>
          <a:lstStyle/>
          <a:p>
            <a:pPr>
              <a:lnSpc>
                <a:spcPct val="100000"/>
              </a:lnSpc>
            </a:pPr>
            <a:r>
              <a:rPr lang="en-US" sz="2250" b="1" dirty="0">
                <a:solidFill>
                  <a:srgbClr val="FF8904"/>
                </a:solidFill>
                <a:latin typeface="Hedvig Letters Sans" pitchFamily="34" charset="0"/>
                <a:ea typeface="Hedvig Letters Sans" pitchFamily="34" charset="-122"/>
                <a:cs typeface="Hedvig Letters Sans" pitchFamily="34" charset="-120"/>
              </a:rPr>
              <a:t>4</a:t>
            </a:r>
            <a:endParaRPr lang="en-US" sz="1600" dirty="0"/>
          </a:p>
        </p:txBody>
      </p:sp>
      <p:sp>
        <p:nvSpPr>
          <p:cNvPr id="48" name="Text 46"/>
          <p:cNvSpPr/>
          <p:nvPr/>
        </p:nvSpPr>
        <p:spPr>
          <a:xfrm>
            <a:off x="7421835" y="3052763"/>
            <a:ext cx="20574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Catastrophic</a:t>
            </a:r>
            <a:endParaRPr lang="en-US" sz="1600" dirty="0"/>
          </a:p>
        </p:txBody>
      </p:sp>
      <p:sp>
        <p:nvSpPr>
          <p:cNvPr id="49" name="Text 47"/>
          <p:cNvSpPr/>
          <p:nvPr/>
        </p:nvSpPr>
        <p:spPr>
          <a:xfrm>
            <a:off x="7421835" y="3395663"/>
            <a:ext cx="2038350" cy="2286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2-5 tahun</a:t>
            </a:r>
            <a:endParaRPr lang="en-US" sz="1600" dirty="0"/>
          </a:p>
        </p:txBody>
      </p:sp>
      <p:sp>
        <p:nvSpPr>
          <p:cNvPr id="50" name="Text 48"/>
          <p:cNvSpPr/>
          <p:nvPr/>
        </p:nvSpPr>
        <p:spPr>
          <a:xfrm>
            <a:off x="7421835" y="3662362"/>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Fundamental change, multi-year rebuild</a:t>
            </a:r>
            <a:endParaRPr lang="en-US" sz="1600" dirty="0"/>
          </a:p>
        </p:txBody>
      </p:sp>
      <p:sp>
        <p:nvSpPr>
          <p:cNvPr id="51" name="Text 49"/>
          <p:cNvSpPr/>
          <p:nvPr/>
        </p:nvSpPr>
        <p:spPr>
          <a:xfrm>
            <a:off x="7421835" y="4157663"/>
            <a:ext cx="2028825" cy="3810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Contoh: Career change total, financial ruin, major disability</a:t>
            </a:r>
            <a:endParaRPr lang="en-US" sz="1600" dirty="0"/>
          </a:p>
        </p:txBody>
      </p:sp>
      <p:sp>
        <p:nvSpPr>
          <p:cNvPr id="52" name="Shape 50"/>
          <p:cNvSpPr/>
          <p:nvPr/>
        </p:nvSpPr>
        <p:spPr>
          <a:xfrm>
            <a:off x="7421835" y="4848225"/>
            <a:ext cx="1962150" cy="9525"/>
          </a:xfrm>
          <a:custGeom>
            <a:avLst/>
            <a:gdLst/>
            <a:ahLst/>
            <a:cxnLst/>
            <a:rect l="l" t="t" r="r" b="b"/>
            <a:pathLst>
              <a:path w="1962150" h="9525">
                <a:moveTo>
                  <a:pt x="0" y="0"/>
                </a:moveTo>
                <a:lnTo>
                  <a:pt x="1962150" y="0"/>
                </a:lnTo>
                <a:lnTo>
                  <a:pt x="1962150" y="9525"/>
                </a:lnTo>
                <a:lnTo>
                  <a:pt x="0" y="9525"/>
                </a:lnTo>
                <a:lnTo>
                  <a:pt x="0" y="0"/>
                </a:lnTo>
                <a:close/>
              </a:path>
            </a:pathLst>
          </a:custGeom>
          <a:solidFill>
            <a:srgbClr val="FF6900">
              <a:alpha val="30196"/>
            </a:srgbClr>
          </a:solidFill>
          <a:ln/>
        </p:spPr>
      </p:sp>
      <p:sp>
        <p:nvSpPr>
          <p:cNvPr id="53" name="Shape 51"/>
          <p:cNvSpPr/>
          <p:nvPr/>
        </p:nvSpPr>
        <p:spPr>
          <a:xfrm>
            <a:off x="7432551" y="4953000"/>
            <a:ext cx="150019" cy="133350"/>
          </a:xfrm>
          <a:custGeom>
            <a:avLst/>
            <a:gdLst/>
            <a:ahLst/>
            <a:cxnLst/>
            <a:rect l="l" t="t" r="r" b="b"/>
            <a:pathLst>
              <a:path w="150019" h="133350">
                <a:moveTo>
                  <a:pt x="80609" y="-4922"/>
                </a:moveTo>
                <a:cubicBezTo>
                  <a:pt x="79541" y="-7006"/>
                  <a:pt x="77379" y="-8334"/>
                  <a:pt x="75035" y="-8334"/>
                </a:cubicBezTo>
                <a:cubicBezTo>
                  <a:pt x="72691" y="-8334"/>
                  <a:pt x="70530" y="-7006"/>
                  <a:pt x="69462" y="-4922"/>
                </a:cubicBezTo>
                <a:lnTo>
                  <a:pt x="50293" y="32634"/>
                </a:lnTo>
                <a:lnTo>
                  <a:pt x="8647" y="39250"/>
                </a:lnTo>
                <a:cubicBezTo>
                  <a:pt x="6329" y="39614"/>
                  <a:pt x="4402" y="41255"/>
                  <a:pt x="3672" y="43495"/>
                </a:cubicBezTo>
                <a:cubicBezTo>
                  <a:pt x="2943" y="45735"/>
                  <a:pt x="3542" y="48183"/>
                  <a:pt x="5183" y="49850"/>
                </a:cubicBezTo>
                <a:lnTo>
                  <a:pt x="34978" y="79671"/>
                </a:lnTo>
                <a:lnTo>
                  <a:pt x="28415" y="121317"/>
                </a:lnTo>
                <a:cubicBezTo>
                  <a:pt x="28050" y="123635"/>
                  <a:pt x="29014" y="125979"/>
                  <a:pt x="30915" y="127360"/>
                </a:cubicBezTo>
                <a:cubicBezTo>
                  <a:pt x="32817" y="128740"/>
                  <a:pt x="35317" y="128948"/>
                  <a:pt x="37427" y="127881"/>
                </a:cubicBezTo>
                <a:lnTo>
                  <a:pt x="75035" y="108764"/>
                </a:lnTo>
                <a:lnTo>
                  <a:pt x="112618" y="127881"/>
                </a:lnTo>
                <a:cubicBezTo>
                  <a:pt x="114702" y="128948"/>
                  <a:pt x="117228" y="128740"/>
                  <a:pt x="119129" y="127360"/>
                </a:cubicBezTo>
                <a:cubicBezTo>
                  <a:pt x="121031" y="125979"/>
                  <a:pt x="121994" y="123661"/>
                  <a:pt x="121630" y="121317"/>
                </a:cubicBezTo>
                <a:lnTo>
                  <a:pt x="115040" y="79671"/>
                </a:lnTo>
                <a:lnTo>
                  <a:pt x="144836" y="49850"/>
                </a:lnTo>
                <a:cubicBezTo>
                  <a:pt x="146503" y="48183"/>
                  <a:pt x="147076" y="45735"/>
                  <a:pt x="146346" y="43495"/>
                </a:cubicBezTo>
                <a:cubicBezTo>
                  <a:pt x="145617" y="41255"/>
                  <a:pt x="143716" y="39614"/>
                  <a:pt x="141372" y="39250"/>
                </a:cubicBezTo>
                <a:lnTo>
                  <a:pt x="99752" y="32634"/>
                </a:lnTo>
                <a:lnTo>
                  <a:pt x="80609" y="-4922"/>
                </a:lnTo>
                <a:close/>
              </a:path>
            </a:pathLst>
          </a:custGeom>
          <a:solidFill>
            <a:srgbClr val="FF8904"/>
          </a:solidFill>
          <a:ln/>
        </p:spPr>
      </p:sp>
      <p:sp>
        <p:nvSpPr>
          <p:cNvPr id="54" name="Text 52"/>
          <p:cNvSpPr/>
          <p:nvPr/>
        </p:nvSpPr>
        <p:spPr>
          <a:xfrm>
            <a:off x="7659365" y="4948238"/>
            <a:ext cx="1312887" cy="147638"/>
          </a:xfrm>
          <a:prstGeom prst="rect">
            <a:avLst/>
          </a:prstGeom>
          <a:noFill/>
          <a:ln/>
        </p:spPr>
        <p:txBody>
          <a:bodyPr wrap="square" lIns="0" tIns="0" rIns="0" bIns="0" rtlCol="0" anchor="ctr"/>
          <a:lstStyle/>
          <a:p>
            <a:pPr>
              <a:lnSpc>
                <a:spcPct val="120000"/>
              </a:lnSpc>
            </a:pPr>
            <a:r>
              <a:rPr lang="en-US" sz="1050" b="1" dirty="0">
                <a:solidFill>
                  <a:srgbClr val="E8E4DC">
                    <a:alpha val="70000"/>
                  </a:srgbClr>
                </a:solidFill>
                <a:latin typeface="Quattrocento Sans" pitchFamily="34" charset="0"/>
                <a:ea typeface="Quattrocento Sans" pitchFamily="34" charset="-122"/>
                <a:cs typeface="Quattrocento Sans" pitchFamily="34" charset="-120"/>
              </a:rPr>
              <a:t>DETAILED PLANNING</a:t>
            </a:r>
            <a:endParaRPr lang="en-US" sz="1600" dirty="0"/>
          </a:p>
        </p:txBody>
      </p:sp>
      <p:sp>
        <p:nvSpPr>
          <p:cNvPr id="55" name="Shape 53"/>
          <p:cNvSpPr/>
          <p:nvPr/>
        </p:nvSpPr>
        <p:spPr>
          <a:xfrm>
            <a:off x="9616380" y="2386013"/>
            <a:ext cx="2190750" cy="2847975"/>
          </a:xfrm>
          <a:custGeom>
            <a:avLst/>
            <a:gdLst/>
            <a:ahLst/>
            <a:cxnLst/>
            <a:rect l="l" t="t" r="r" b="b"/>
            <a:pathLst>
              <a:path w="2190750" h="2847975">
                <a:moveTo>
                  <a:pt x="38100" y="0"/>
                </a:moveTo>
                <a:lnTo>
                  <a:pt x="2152650" y="0"/>
                </a:lnTo>
                <a:cubicBezTo>
                  <a:pt x="2173678" y="0"/>
                  <a:pt x="2190750" y="17072"/>
                  <a:pt x="2190750" y="38100"/>
                </a:cubicBezTo>
                <a:lnTo>
                  <a:pt x="2190750" y="2733684"/>
                </a:lnTo>
                <a:cubicBezTo>
                  <a:pt x="2190750" y="2796805"/>
                  <a:pt x="2139580" y="2847975"/>
                  <a:pt x="2076459" y="2847975"/>
                </a:cubicBezTo>
                <a:lnTo>
                  <a:pt x="114291" y="2847975"/>
                </a:lnTo>
                <a:cubicBezTo>
                  <a:pt x="51170" y="2847975"/>
                  <a:pt x="0" y="2796805"/>
                  <a:pt x="0" y="2733684"/>
                </a:cubicBezTo>
                <a:lnTo>
                  <a:pt x="0" y="38100"/>
                </a:lnTo>
                <a:cubicBezTo>
                  <a:pt x="0" y="17072"/>
                  <a:pt x="17072" y="0"/>
                  <a:pt x="38100" y="0"/>
                </a:cubicBezTo>
                <a:close/>
              </a:path>
            </a:pathLst>
          </a:custGeom>
          <a:gradFill rotWithShape="1" flip="none">
            <a:gsLst>
              <a:gs pos="0">
                <a:srgbClr val="FB2C36">
                  <a:alpha val="40000"/>
                </a:srgbClr>
              </a:gs>
              <a:gs pos="100000">
                <a:srgbClr val="FB2C36">
                  <a:alpha val="15000"/>
                </a:srgbClr>
              </a:gs>
            </a:gsLst>
            <a:lin ang="5400000" scaled="1"/>
          </a:gradFill>
          <a:ln/>
        </p:spPr>
      </p:sp>
      <p:sp>
        <p:nvSpPr>
          <p:cNvPr id="56" name="Shape 54"/>
          <p:cNvSpPr/>
          <p:nvPr/>
        </p:nvSpPr>
        <p:spPr>
          <a:xfrm>
            <a:off x="9616380" y="2386013"/>
            <a:ext cx="2190750" cy="38100"/>
          </a:xfrm>
          <a:custGeom>
            <a:avLst/>
            <a:gdLst/>
            <a:ahLst/>
            <a:cxnLst/>
            <a:rect l="l" t="t" r="r" b="b"/>
            <a:pathLst>
              <a:path w="2190750" h="38100">
                <a:moveTo>
                  <a:pt x="38100" y="0"/>
                </a:moveTo>
                <a:lnTo>
                  <a:pt x="2152650" y="0"/>
                </a:lnTo>
                <a:cubicBezTo>
                  <a:pt x="2173678" y="0"/>
                  <a:pt x="2190750" y="17072"/>
                  <a:pt x="2190750" y="38100"/>
                </a:cubicBezTo>
                <a:lnTo>
                  <a:pt x="2190750" y="38100"/>
                </a:lnTo>
                <a:lnTo>
                  <a:pt x="0" y="38100"/>
                </a:lnTo>
                <a:lnTo>
                  <a:pt x="0" y="38100"/>
                </a:lnTo>
                <a:cubicBezTo>
                  <a:pt x="0" y="17072"/>
                  <a:pt x="17072" y="0"/>
                  <a:pt x="38100" y="0"/>
                </a:cubicBezTo>
                <a:close/>
              </a:path>
            </a:pathLst>
          </a:custGeom>
          <a:solidFill>
            <a:srgbClr val="FB2C36"/>
          </a:solidFill>
          <a:ln/>
        </p:spPr>
      </p:sp>
      <p:sp>
        <p:nvSpPr>
          <p:cNvPr id="57" name="Shape 55"/>
          <p:cNvSpPr/>
          <p:nvPr/>
        </p:nvSpPr>
        <p:spPr>
          <a:xfrm>
            <a:off x="9730680" y="251936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B2C36">
              <a:alpha val="30196"/>
            </a:srgbClr>
          </a:solidFill>
          <a:ln/>
        </p:spPr>
      </p:sp>
      <p:sp>
        <p:nvSpPr>
          <p:cNvPr id="58" name="Shape 56"/>
          <p:cNvSpPr/>
          <p:nvPr/>
        </p:nvSpPr>
        <p:spPr>
          <a:xfrm>
            <a:off x="9875937" y="2652713"/>
            <a:ext cx="166688" cy="190500"/>
          </a:xfrm>
          <a:custGeom>
            <a:avLst/>
            <a:gdLst/>
            <a:ahLst/>
            <a:cxnLst/>
            <a:rect l="l" t="t" r="r" b="b"/>
            <a:pathLst>
              <a:path w="166688" h="190500">
                <a:moveTo>
                  <a:pt x="142875" y="53578"/>
                </a:moveTo>
                <a:cubicBezTo>
                  <a:pt x="142875" y="23999"/>
                  <a:pt x="116235" y="0"/>
                  <a:pt x="83344" y="0"/>
                </a:cubicBezTo>
                <a:cubicBezTo>
                  <a:pt x="50453" y="0"/>
                  <a:pt x="23812" y="23999"/>
                  <a:pt x="23812" y="53578"/>
                </a:cubicBezTo>
                <a:cubicBezTo>
                  <a:pt x="23812" y="71103"/>
                  <a:pt x="33151" y="86655"/>
                  <a:pt x="47625" y="96441"/>
                </a:cubicBezTo>
                <a:lnTo>
                  <a:pt x="47625" y="107156"/>
                </a:lnTo>
                <a:cubicBezTo>
                  <a:pt x="47625" y="113742"/>
                  <a:pt x="52946" y="119063"/>
                  <a:pt x="59531" y="119063"/>
                </a:cubicBezTo>
                <a:lnTo>
                  <a:pt x="107156" y="119063"/>
                </a:lnTo>
                <a:cubicBezTo>
                  <a:pt x="113742" y="119063"/>
                  <a:pt x="119063" y="113742"/>
                  <a:pt x="119063" y="107156"/>
                </a:cubicBezTo>
                <a:lnTo>
                  <a:pt x="119063" y="96441"/>
                </a:lnTo>
                <a:cubicBezTo>
                  <a:pt x="133536" y="86655"/>
                  <a:pt x="142875" y="71103"/>
                  <a:pt x="142875" y="53578"/>
                </a:cubicBezTo>
                <a:close/>
                <a:moveTo>
                  <a:pt x="59531" y="47625"/>
                </a:moveTo>
                <a:cubicBezTo>
                  <a:pt x="66102" y="47625"/>
                  <a:pt x="71438" y="52960"/>
                  <a:pt x="71438" y="59531"/>
                </a:cubicBezTo>
                <a:cubicBezTo>
                  <a:pt x="71438" y="66102"/>
                  <a:pt x="66102" y="71438"/>
                  <a:pt x="59531" y="71438"/>
                </a:cubicBezTo>
                <a:cubicBezTo>
                  <a:pt x="52960" y="71438"/>
                  <a:pt x="47625" y="66102"/>
                  <a:pt x="47625" y="59531"/>
                </a:cubicBezTo>
                <a:cubicBezTo>
                  <a:pt x="47625" y="52960"/>
                  <a:pt x="52960" y="47625"/>
                  <a:pt x="59531" y="47625"/>
                </a:cubicBezTo>
                <a:close/>
                <a:moveTo>
                  <a:pt x="95250" y="59531"/>
                </a:moveTo>
                <a:cubicBezTo>
                  <a:pt x="95250" y="52960"/>
                  <a:pt x="100585" y="47625"/>
                  <a:pt x="107156" y="47625"/>
                </a:cubicBezTo>
                <a:cubicBezTo>
                  <a:pt x="113727" y="47625"/>
                  <a:pt x="119063" y="52960"/>
                  <a:pt x="119063" y="59531"/>
                </a:cubicBezTo>
                <a:cubicBezTo>
                  <a:pt x="119063" y="66102"/>
                  <a:pt x="113727" y="71438"/>
                  <a:pt x="107156" y="71438"/>
                </a:cubicBezTo>
                <a:cubicBezTo>
                  <a:pt x="100585" y="71438"/>
                  <a:pt x="95250" y="66102"/>
                  <a:pt x="95250" y="59531"/>
                </a:cubicBezTo>
                <a:close/>
                <a:moveTo>
                  <a:pt x="165757" y="126392"/>
                </a:moveTo>
                <a:cubicBezTo>
                  <a:pt x="163227" y="120328"/>
                  <a:pt x="156270" y="117463"/>
                  <a:pt x="150205" y="119993"/>
                </a:cubicBezTo>
                <a:lnTo>
                  <a:pt x="83344" y="147824"/>
                </a:lnTo>
                <a:lnTo>
                  <a:pt x="16483" y="119993"/>
                </a:lnTo>
                <a:cubicBezTo>
                  <a:pt x="10418" y="117463"/>
                  <a:pt x="3460" y="120328"/>
                  <a:pt x="930" y="126392"/>
                </a:cubicBezTo>
                <a:cubicBezTo>
                  <a:pt x="-1600" y="132457"/>
                  <a:pt x="1265" y="139415"/>
                  <a:pt x="7330" y="141945"/>
                </a:cubicBezTo>
                <a:lnTo>
                  <a:pt x="52388" y="160734"/>
                </a:lnTo>
                <a:lnTo>
                  <a:pt x="7330" y="179524"/>
                </a:lnTo>
                <a:cubicBezTo>
                  <a:pt x="1265" y="182054"/>
                  <a:pt x="-1600" y="189012"/>
                  <a:pt x="930" y="195076"/>
                </a:cubicBezTo>
                <a:cubicBezTo>
                  <a:pt x="3460" y="201141"/>
                  <a:pt x="10418" y="204006"/>
                  <a:pt x="16483" y="201476"/>
                </a:cubicBezTo>
                <a:lnTo>
                  <a:pt x="83344" y="173645"/>
                </a:lnTo>
                <a:lnTo>
                  <a:pt x="150205" y="201476"/>
                </a:lnTo>
                <a:cubicBezTo>
                  <a:pt x="156270" y="204006"/>
                  <a:pt x="163227" y="201141"/>
                  <a:pt x="165757" y="195076"/>
                </a:cubicBezTo>
                <a:cubicBezTo>
                  <a:pt x="168287" y="189012"/>
                  <a:pt x="165422" y="182054"/>
                  <a:pt x="159358" y="179524"/>
                </a:cubicBezTo>
                <a:lnTo>
                  <a:pt x="114300" y="160734"/>
                </a:lnTo>
                <a:lnTo>
                  <a:pt x="159358" y="141945"/>
                </a:lnTo>
                <a:cubicBezTo>
                  <a:pt x="165422" y="139415"/>
                  <a:pt x="168287" y="132457"/>
                  <a:pt x="165757" y="126392"/>
                </a:cubicBezTo>
                <a:close/>
              </a:path>
            </a:pathLst>
          </a:custGeom>
          <a:solidFill>
            <a:srgbClr val="FF6467"/>
          </a:solidFill>
          <a:ln/>
        </p:spPr>
      </p:sp>
      <p:sp>
        <p:nvSpPr>
          <p:cNvPr id="59" name="Text 57"/>
          <p:cNvSpPr/>
          <p:nvPr/>
        </p:nvSpPr>
        <p:spPr>
          <a:xfrm>
            <a:off x="11536561" y="2576513"/>
            <a:ext cx="304800" cy="342900"/>
          </a:xfrm>
          <a:prstGeom prst="rect">
            <a:avLst/>
          </a:prstGeom>
          <a:noFill/>
          <a:ln/>
        </p:spPr>
        <p:txBody>
          <a:bodyPr wrap="square" lIns="0" tIns="0" rIns="0" bIns="0" rtlCol="0" anchor="ctr"/>
          <a:lstStyle/>
          <a:p>
            <a:pPr>
              <a:lnSpc>
                <a:spcPct val="100000"/>
              </a:lnSpc>
            </a:pPr>
            <a:r>
              <a:rPr lang="en-US" sz="2250" b="1" dirty="0">
                <a:solidFill>
                  <a:srgbClr val="FF6467"/>
                </a:solidFill>
                <a:latin typeface="Hedvig Letters Sans" pitchFamily="34" charset="0"/>
                <a:ea typeface="Hedvig Letters Sans" pitchFamily="34" charset="-122"/>
                <a:cs typeface="Hedvig Letters Sans" pitchFamily="34" charset="-120"/>
              </a:rPr>
              <a:t>5</a:t>
            </a:r>
            <a:endParaRPr lang="en-US" sz="1600" dirty="0"/>
          </a:p>
        </p:txBody>
      </p:sp>
      <p:sp>
        <p:nvSpPr>
          <p:cNvPr id="60" name="Text 58"/>
          <p:cNvSpPr/>
          <p:nvPr/>
        </p:nvSpPr>
        <p:spPr>
          <a:xfrm>
            <a:off x="9730680" y="3052763"/>
            <a:ext cx="20574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Existential</a:t>
            </a:r>
            <a:endParaRPr lang="en-US" sz="1600" dirty="0"/>
          </a:p>
        </p:txBody>
      </p:sp>
      <p:sp>
        <p:nvSpPr>
          <p:cNvPr id="61" name="Text 59"/>
          <p:cNvSpPr/>
          <p:nvPr/>
        </p:nvSpPr>
        <p:spPr>
          <a:xfrm>
            <a:off x="9730680" y="3395663"/>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Uncertain/permanent</a:t>
            </a:r>
            <a:endParaRPr lang="en-US" sz="1600" dirty="0"/>
          </a:p>
        </p:txBody>
      </p:sp>
      <p:sp>
        <p:nvSpPr>
          <p:cNvPr id="62" name="Text 60"/>
          <p:cNvSpPr/>
          <p:nvPr/>
        </p:nvSpPr>
        <p:spPr>
          <a:xfrm>
            <a:off x="9730680" y="3890962"/>
            <a:ext cx="2038350" cy="457200"/>
          </a:xfrm>
          <a:prstGeom prst="rect">
            <a:avLst/>
          </a:prstGeom>
          <a:noFill/>
          <a:ln/>
        </p:spPr>
        <p:txBody>
          <a:bodyPr wrap="square" lIns="0" tIns="0" rIns="0" bIns="0" rtlCol="0" anchor="ctr"/>
          <a:lstStyle/>
          <a:p>
            <a:pPr>
              <a:lnSpc>
                <a:spcPct val="130000"/>
              </a:lnSpc>
            </a:pPr>
            <a:r>
              <a:rPr lang="en-US" sz="12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Mengancam wellbeing dasar</a:t>
            </a:r>
            <a:endParaRPr lang="en-US" sz="1600" dirty="0"/>
          </a:p>
        </p:txBody>
      </p:sp>
      <p:sp>
        <p:nvSpPr>
          <p:cNvPr id="63" name="Text 61"/>
          <p:cNvSpPr/>
          <p:nvPr/>
        </p:nvSpPr>
        <p:spPr>
          <a:xfrm>
            <a:off x="9730680" y="4386263"/>
            <a:ext cx="2028825" cy="3810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Contoh: Terminal illness, total identity loss</a:t>
            </a:r>
            <a:endParaRPr lang="en-US" sz="1600" dirty="0"/>
          </a:p>
        </p:txBody>
      </p:sp>
      <p:sp>
        <p:nvSpPr>
          <p:cNvPr id="64" name="Shape 62"/>
          <p:cNvSpPr/>
          <p:nvPr/>
        </p:nvSpPr>
        <p:spPr>
          <a:xfrm>
            <a:off x="9730680" y="4848225"/>
            <a:ext cx="1962150" cy="9525"/>
          </a:xfrm>
          <a:custGeom>
            <a:avLst/>
            <a:gdLst/>
            <a:ahLst/>
            <a:cxnLst/>
            <a:rect l="l" t="t" r="r" b="b"/>
            <a:pathLst>
              <a:path w="1962150" h="9525">
                <a:moveTo>
                  <a:pt x="0" y="0"/>
                </a:moveTo>
                <a:lnTo>
                  <a:pt x="1962150" y="0"/>
                </a:lnTo>
                <a:lnTo>
                  <a:pt x="1962150" y="9525"/>
                </a:lnTo>
                <a:lnTo>
                  <a:pt x="0" y="9525"/>
                </a:lnTo>
                <a:lnTo>
                  <a:pt x="0" y="0"/>
                </a:lnTo>
                <a:close/>
              </a:path>
            </a:pathLst>
          </a:custGeom>
          <a:solidFill>
            <a:srgbClr val="FB2C36">
              <a:alpha val="30196"/>
            </a:srgbClr>
          </a:solidFill>
          <a:ln/>
        </p:spPr>
      </p:sp>
      <p:sp>
        <p:nvSpPr>
          <p:cNvPr id="65" name="Shape 63"/>
          <p:cNvSpPr/>
          <p:nvPr/>
        </p:nvSpPr>
        <p:spPr>
          <a:xfrm>
            <a:off x="9749730" y="4953000"/>
            <a:ext cx="133350" cy="133350"/>
          </a:xfrm>
          <a:custGeom>
            <a:avLst/>
            <a:gdLst/>
            <a:ahLst/>
            <a:cxnLst/>
            <a:rect l="l" t="t" r="r" b="b"/>
            <a:pathLst>
              <a:path w="133350" h="133350">
                <a:moveTo>
                  <a:pt x="66675" y="0"/>
                </a:moveTo>
                <a:cubicBezTo>
                  <a:pt x="67873" y="0"/>
                  <a:pt x="69071" y="260"/>
                  <a:pt x="70165" y="755"/>
                </a:cubicBezTo>
                <a:lnTo>
                  <a:pt x="119234" y="21565"/>
                </a:lnTo>
                <a:cubicBezTo>
                  <a:pt x="124964" y="23987"/>
                  <a:pt x="129235" y="29639"/>
                  <a:pt x="129209" y="36463"/>
                </a:cubicBezTo>
                <a:cubicBezTo>
                  <a:pt x="129079" y="62299"/>
                  <a:pt x="118452" y="109571"/>
                  <a:pt x="73577" y="131058"/>
                </a:cubicBezTo>
                <a:cubicBezTo>
                  <a:pt x="69227" y="133142"/>
                  <a:pt x="64175" y="133142"/>
                  <a:pt x="59825" y="131058"/>
                </a:cubicBezTo>
                <a:cubicBezTo>
                  <a:pt x="14924" y="109571"/>
                  <a:pt x="4323" y="62299"/>
                  <a:pt x="4193" y="36463"/>
                </a:cubicBezTo>
                <a:cubicBezTo>
                  <a:pt x="4167" y="29639"/>
                  <a:pt x="8439" y="23987"/>
                  <a:pt x="14168" y="21565"/>
                </a:cubicBezTo>
                <a:lnTo>
                  <a:pt x="63211" y="755"/>
                </a:lnTo>
                <a:cubicBezTo>
                  <a:pt x="64305" y="260"/>
                  <a:pt x="65477" y="0"/>
                  <a:pt x="66675" y="0"/>
                </a:cubicBezTo>
                <a:close/>
                <a:moveTo>
                  <a:pt x="66675" y="17398"/>
                </a:moveTo>
                <a:lnTo>
                  <a:pt x="66675" y="115874"/>
                </a:lnTo>
                <a:cubicBezTo>
                  <a:pt x="102617" y="98476"/>
                  <a:pt x="112280" y="59929"/>
                  <a:pt x="112514" y="36854"/>
                </a:cubicBezTo>
                <a:lnTo>
                  <a:pt x="66675" y="17424"/>
                </a:lnTo>
                <a:lnTo>
                  <a:pt x="66675" y="17424"/>
                </a:lnTo>
                <a:close/>
              </a:path>
            </a:pathLst>
          </a:custGeom>
          <a:solidFill>
            <a:srgbClr val="E8E4DC">
              <a:alpha val="60000"/>
            </a:srgbClr>
          </a:solidFill>
          <a:ln/>
        </p:spPr>
      </p:sp>
      <p:sp>
        <p:nvSpPr>
          <p:cNvPr id="66" name="Text 64"/>
          <p:cNvSpPr/>
          <p:nvPr/>
        </p:nvSpPr>
        <p:spPr>
          <a:xfrm>
            <a:off x="9930705" y="4929188"/>
            <a:ext cx="1828800" cy="190500"/>
          </a:xfrm>
          <a:prstGeom prst="rect">
            <a:avLst/>
          </a:prstGeom>
          <a:noFill/>
          <a:ln/>
        </p:spPr>
        <p:txBody>
          <a:bodyPr wrap="square" lIns="0" tIns="0" rIns="0" bIns="0" rtlCol="0" anchor="ctr"/>
          <a:lstStyle/>
          <a:p>
            <a:pPr>
              <a:lnSpc>
                <a:spcPct val="120000"/>
              </a:lnSpc>
            </a:pPr>
            <a:r>
              <a:rPr lang="en-US" sz="1050" dirty="0">
                <a:solidFill>
                  <a:srgbClr val="E8E4DC">
                    <a:alpha val="60000"/>
                  </a:srgbClr>
                </a:solidFill>
                <a:latin typeface="Quattrocento Sans" pitchFamily="34" charset="0"/>
                <a:ea typeface="Quattrocento Sans" pitchFamily="34" charset="-122"/>
                <a:cs typeface="Quattrocento Sans" pitchFamily="34" charset="-120"/>
              </a:rPr>
              <a:t>Prevention focus</a:t>
            </a:r>
            <a:endParaRPr lang="en-US" sz="1600" dirty="0"/>
          </a:p>
        </p:txBody>
      </p:sp>
      <p:sp>
        <p:nvSpPr>
          <p:cNvPr id="67" name="Shape 65"/>
          <p:cNvSpPr/>
          <p:nvPr/>
        </p:nvSpPr>
        <p:spPr>
          <a:xfrm>
            <a:off x="385763" y="5314950"/>
            <a:ext cx="11420475" cy="1038225"/>
          </a:xfrm>
          <a:custGeom>
            <a:avLst/>
            <a:gdLst/>
            <a:ahLst/>
            <a:cxnLst/>
            <a:rect l="l" t="t" r="r" b="b"/>
            <a:pathLst>
              <a:path w="11420475" h="1038225">
                <a:moveTo>
                  <a:pt x="114298" y="0"/>
                </a:moveTo>
                <a:lnTo>
                  <a:pt x="11306177" y="0"/>
                </a:lnTo>
                <a:cubicBezTo>
                  <a:pt x="11369302" y="0"/>
                  <a:pt x="11420475" y="51173"/>
                  <a:pt x="11420475" y="114298"/>
                </a:cubicBezTo>
                <a:lnTo>
                  <a:pt x="11420475" y="923927"/>
                </a:lnTo>
                <a:cubicBezTo>
                  <a:pt x="11420475" y="987052"/>
                  <a:pt x="11369302" y="1038225"/>
                  <a:pt x="11306177" y="1038225"/>
                </a:cubicBezTo>
                <a:lnTo>
                  <a:pt x="114298" y="1038225"/>
                </a:lnTo>
                <a:cubicBezTo>
                  <a:pt x="51173" y="1038225"/>
                  <a:pt x="0" y="987052"/>
                  <a:pt x="0" y="923927"/>
                </a:cubicBezTo>
                <a:lnTo>
                  <a:pt x="0" y="114298"/>
                </a:lnTo>
                <a:cubicBezTo>
                  <a:pt x="0" y="51215"/>
                  <a:pt x="51215" y="0"/>
                  <a:pt x="114298" y="0"/>
                </a:cubicBezTo>
                <a:close/>
              </a:path>
            </a:pathLst>
          </a:custGeom>
          <a:solidFill>
            <a:srgbClr val="3D5A73">
              <a:alpha val="20000"/>
            </a:srgbClr>
          </a:solidFill>
          <a:ln w="12700">
            <a:solidFill>
              <a:srgbClr val="3D5A73">
                <a:alpha val="40000"/>
              </a:srgbClr>
            </a:solidFill>
            <a:prstDash val="solid"/>
          </a:ln>
        </p:spPr>
      </p:sp>
      <p:sp>
        <p:nvSpPr>
          <p:cNvPr id="68" name="Shape 66"/>
          <p:cNvSpPr/>
          <p:nvPr/>
        </p:nvSpPr>
        <p:spPr>
          <a:xfrm>
            <a:off x="504825" y="5434013"/>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C9A86A">
              <a:alpha val="20000"/>
            </a:srgbClr>
          </a:solidFill>
          <a:ln/>
        </p:spPr>
      </p:sp>
      <p:sp>
        <p:nvSpPr>
          <p:cNvPr id="69" name="Shape 67"/>
          <p:cNvSpPr/>
          <p:nvPr/>
        </p:nvSpPr>
        <p:spPr>
          <a:xfrm>
            <a:off x="661988" y="5567363"/>
            <a:ext cx="142875" cy="190500"/>
          </a:xfrm>
          <a:custGeom>
            <a:avLst/>
            <a:gdLst/>
            <a:ahLst/>
            <a:cxnLst/>
            <a:rect l="l" t="t" r="r" b="b"/>
            <a:pathLst>
              <a:path w="142875" h="190500">
                <a:moveTo>
                  <a:pt x="108979" y="142875"/>
                </a:moveTo>
                <a:cubicBezTo>
                  <a:pt x="111696" y="134578"/>
                  <a:pt x="117128" y="127062"/>
                  <a:pt x="123267" y="120588"/>
                </a:cubicBezTo>
                <a:cubicBezTo>
                  <a:pt x="135434" y="107789"/>
                  <a:pt x="142875" y="90488"/>
                  <a:pt x="142875" y="71438"/>
                </a:cubicBezTo>
                <a:cubicBezTo>
                  <a:pt x="142875" y="31998"/>
                  <a:pt x="110877" y="0"/>
                  <a:pt x="71437" y="0"/>
                </a:cubicBezTo>
                <a:cubicBezTo>
                  <a:pt x="31998" y="0"/>
                  <a:pt x="0" y="31998"/>
                  <a:pt x="0" y="71438"/>
                </a:cubicBezTo>
                <a:cubicBezTo>
                  <a:pt x="0" y="90488"/>
                  <a:pt x="7441" y="107789"/>
                  <a:pt x="19608" y="120588"/>
                </a:cubicBezTo>
                <a:cubicBezTo>
                  <a:pt x="25747" y="127062"/>
                  <a:pt x="31217" y="134578"/>
                  <a:pt x="33896" y="142875"/>
                </a:cubicBezTo>
                <a:lnTo>
                  <a:pt x="108942" y="142875"/>
                </a:lnTo>
                <a:close/>
                <a:moveTo>
                  <a:pt x="107156" y="160734"/>
                </a:moveTo>
                <a:lnTo>
                  <a:pt x="35719" y="160734"/>
                </a:lnTo>
                <a:lnTo>
                  <a:pt x="35719" y="166688"/>
                </a:lnTo>
                <a:cubicBezTo>
                  <a:pt x="35719" y="183133"/>
                  <a:pt x="49039" y="196453"/>
                  <a:pt x="65484" y="196453"/>
                </a:cubicBezTo>
                <a:lnTo>
                  <a:pt x="77391" y="196453"/>
                </a:lnTo>
                <a:cubicBezTo>
                  <a:pt x="93836" y="196453"/>
                  <a:pt x="107156" y="183133"/>
                  <a:pt x="107156" y="166688"/>
                </a:cubicBezTo>
                <a:lnTo>
                  <a:pt x="107156" y="160734"/>
                </a:lnTo>
                <a:close/>
                <a:moveTo>
                  <a:pt x="68461" y="41672"/>
                </a:moveTo>
                <a:cubicBezTo>
                  <a:pt x="53653" y="41672"/>
                  <a:pt x="41672" y="53653"/>
                  <a:pt x="41672" y="68461"/>
                </a:cubicBezTo>
                <a:cubicBezTo>
                  <a:pt x="41672" y="73409"/>
                  <a:pt x="37691" y="77391"/>
                  <a:pt x="32742" y="77391"/>
                </a:cubicBezTo>
                <a:cubicBezTo>
                  <a:pt x="27794" y="77391"/>
                  <a:pt x="23812" y="73409"/>
                  <a:pt x="23812" y="68461"/>
                </a:cubicBezTo>
                <a:cubicBezTo>
                  <a:pt x="23812" y="43793"/>
                  <a:pt x="43793" y="23812"/>
                  <a:pt x="68461" y="23812"/>
                </a:cubicBezTo>
                <a:cubicBezTo>
                  <a:pt x="73409" y="23812"/>
                  <a:pt x="77391" y="27794"/>
                  <a:pt x="77391" y="32742"/>
                </a:cubicBezTo>
                <a:cubicBezTo>
                  <a:pt x="77391" y="37691"/>
                  <a:pt x="73409" y="41672"/>
                  <a:pt x="68461" y="41672"/>
                </a:cubicBezTo>
                <a:close/>
              </a:path>
            </a:pathLst>
          </a:custGeom>
          <a:solidFill>
            <a:srgbClr val="C9A86A"/>
          </a:solidFill>
          <a:ln/>
        </p:spPr>
      </p:sp>
      <p:sp>
        <p:nvSpPr>
          <p:cNvPr id="70" name="Text 68"/>
          <p:cNvSpPr/>
          <p:nvPr/>
        </p:nvSpPr>
        <p:spPr>
          <a:xfrm>
            <a:off x="1114425" y="5434013"/>
            <a:ext cx="10668000" cy="266700"/>
          </a:xfrm>
          <a:prstGeom prst="rect">
            <a:avLst/>
          </a:prstGeom>
          <a:noFill/>
          <a:ln/>
        </p:spPr>
        <p:txBody>
          <a:bodyPr wrap="square" lIns="0" tIns="0" rIns="0" bIns="0" rtlCol="0" anchor="ctr"/>
          <a:lstStyle/>
          <a:p>
            <a:pPr>
              <a:lnSpc>
                <a:spcPct val="120000"/>
              </a:lnSpc>
            </a:pPr>
            <a:r>
              <a:rPr lang="en-US" sz="1500" b="1" dirty="0">
                <a:solidFill>
                  <a:srgbClr val="E8E4DC"/>
                </a:solidFill>
                <a:latin typeface="Hedvig Letters Sans" pitchFamily="34" charset="0"/>
                <a:ea typeface="Hedvig Letters Sans" pitchFamily="34" charset="-122"/>
                <a:cs typeface="Hedvig Letters Sans" pitchFamily="34" charset="-120"/>
              </a:rPr>
              <a:t>Why Focus on Crisis &amp; Catastrophic?</a:t>
            </a:r>
            <a:endParaRPr lang="en-US" sz="1600" dirty="0"/>
          </a:p>
        </p:txBody>
      </p:sp>
      <p:sp>
        <p:nvSpPr>
          <p:cNvPr id="71" name="Text 69"/>
          <p:cNvSpPr/>
          <p:nvPr/>
        </p:nvSpPr>
        <p:spPr>
          <a:xfrm>
            <a:off x="1114425" y="5738813"/>
            <a:ext cx="10648950" cy="495300"/>
          </a:xfrm>
          <a:prstGeom prst="rect">
            <a:avLst/>
          </a:prstGeom>
          <a:noFill/>
          <a:ln/>
        </p:spPr>
        <p:txBody>
          <a:bodyPr wrap="square" lIns="0" tIns="0" rIns="0" bIns="0" rtlCol="0" anchor="ctr"/>
          <a:lstStyle/>
          <a:p>
            <a:pPr>
              <a:lnSpc>
                <a:spcPct val="14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Level 1-2 bisa dihandle dengan common sense. Level 5 terlalu extreme untuk direncanakan secara realistis. </a:t>
            </a:r>
            <a:pPr>
              <a:lnSpc>
                <a:spcPct val="140000"/>
              </a:lnSpc>
            </a:pPr>
            <a:r>
              <a:rPr lang="en-US" sz="1200" dirty="0">
                <a:solidFill>
                  <a:srgbClr val="E8E4DC">
                    <a:alpha val="80000"/>
                  </a:srgbClr>
                </a:solidFill>
                <a:highlight>
                  <a:srgbClr val="C9A86A">
                    <a:alpha val="20000"/>
                  </a:srgbClr>
                </a:highlight>
                <a:latin typeface="Quattrocento Sans" pitchFamily="34" charset="0"/>
                <a:ea typeface="Quattrocento Sans" pitchFamily="34" charset="-122"/>
                <a:cs typeface="Quattrocento Sans" pitchFamily="34" charset="-120"/>
              </a:rPr>
              <a:t>Level 3-4 adalah sweet spot </a:t>
            </a:r>
            <a:pPr>
              <a:lnSpc>
                <a:spcPct val="140000"/>
              </a:lnSpc>
            </a:pPr>
            <a:r>
              <a:rPr lang="en-US" sz="1200" dirty="0">
                <a:solidFill>
                  <a:srgbClr val="E8E4DC">
                    <a:alpha val="80000"/>
                  </a:srgbClr>
                </a:solidFill>
                <a:latin typeface="Quattrocento Sans" pitchFamily="34" charset="0"/>
                <a:ea typeface="Quattrocento Sans" pitchFamily="34" charset="-122"/>
                <a:cs typeface="Quattrocento Sans" pitchFamily="34" charset="-120"/>
              </a:rPr>
              <a:t>— cukup serius untuk dipersiapkan, tapi tidak terlalu extreme untuk direncanakan dengan actionable steps.</a:t>
            </a:r>
            <a:endParaRPr lang="en-US" sz="1600" dirty="0"/>
          </a:p>
        </p:txBody>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62318" y="421195"/>
            <a:ext cx="507245" cy="507245"/>
          </a:xfrm>
          <a:custGeom>
            <a:avLst/>
            <a:gdLst/>
            <a:ahLst/>
            <a:cxnLst/>
            <a:rect l="l" t="t" r="r" b="b"/>
            <a:pathLst>
              <a:path w="507245" h="507245">
                <a:moveTo>
                  <a:pt x="253623" y="0"/>
                </a:moveTo>
                <a:lnTo>
                  <a:pt x="253623" y="0"/>
                </a:lnTo>
                <a:cubicBezTo>
                  <a:pt x="393601" y="0"/>
                  <a:pt x="507245" y="113644"/>
                  <a:pt x="507245" y="253623"/>
                </a:cubicBezTo>
                <a:lnTo>
                  <a:pt x="507245" y="253623"/>
                </a:lnTo>
                <a:cubicBezTo>
                  <a:pt x="507245" y="393601"/>
                  <a:pt x="393601" y="507245"/>
                  <a:pt x="253623" y="507245"/>
                </a:cubicBezTo>
                <a:lnTo>
                  <a:pt x="253623" y="507245"/>
                </a:lnTo>
                <a:cubicBezTo>
                  <a:pt x="113644" y="507245"/>
                  <a:pt x="0" y="393601"/>
                  <a:pt x="0" y="253623"/>
                </a:cubicBezTo>
                <a:lnTo>
                  <a:pt x="0" y="253623"/>
                </a:lnTo>
                <a:cubicBezTo>
                  <a:pt x="0" y="113644"/>
                  <a:pt x="113644" y="0"/>
                  <a:pt x="253623" y="0"/>
                </a:cubicBezTo>
                <a:close/>
              </a:path>
            </a:pathLst>
          </a:custGeom>
          <a:solidFill>
            <a:srgbClr val="C9A86A">
              <a:alpha val="20000"/>
            </a:srgbClr>
          </a:solidFill>
          <a:ln/>
        </p:spPr>
      </p:sp>
      <p:sp>
        <p:nvSpPr>
          <p:cNvPr id="3" name="Text 1"/>
          <p:cNvSpPr/>
          <p:nvPr/>
        </p:nvSpPr>
        <p:spPr>
          <a:xfrm>
            <a:off x="487855" y="529890"/>
            <a:ext cx="362318" cy="289854"/>
          </a:xfrm>
          <a:prstGeom prst="rect">
            <a:avLst/>
          </a:prstGeom>
          <a:noFill/>
          <a:ln/>
        </p:spPr>
        <p:txBody>
          <a:bodyPr wrap="square" lIns="0" tIns="0" rIns="0" bIns="0" rtlCol="0" anchor="ctr"/>
          <a:lstStyle/>
          <a:p>
            <a:pPr>
              <a:lnSpc>
                <a:spcPct val="110000"/>
              </a:lnSpc>
            </a:pPr>
            <a:r>
              <a:rPr lang="en-US" sz="1712" b="1" dirty="0">
                <a:solidFill>
                  <a:srgbClr val="C9A86A"/>
                </a:solidFill>
                <a:latin typeface="Hedvig Letters Sans" pitchFamily="34" charset="0"/>
                <a:ea typeface="Hedvig Letters Sans" pitchFamily="34" charset="-122"/>
                <a:cs typeface="Hedvig Letters Sans" pitchFamily="34" charset="-120"/>
              </a:rPr>
              <a:t>03</a:t>
            </a:r>
            <a:endParaRPr lang="en-US" sz="1600" dirty="0"/>
          </a:p>
        </p:txBody>
      </p:sp>
      <p:sp>
        <p:nvSpPr>
          <p:cNvPr id="4" name="Text 2"/>
          <p:cNvSpPr/>
          <p:nvPr/>
        </p:nvSpPr>
        <p:spPr>
          <a:xfrm>
            <a:off x="1014490" y="362318"/>
            <a:ext cx="8704689" cy="217391"/>
          </a:xfrm>
          <a:prstGeom prst="rect">
            <a:avLst/>
          </a:prstGeom>
          <a:noFill/>
          <a:ln/>
        </p:spPr>
        <p:txBody>
          <a:bodyPr wrap="square" lIns="0" tIns="0" rIns="0" bIns="0" rtlCol="0" anchor="ctr"/>
          <a:lstStyle/>
          <a:p>
            <a:pPr>
              <a:lnSpc>
                <a:spcPct val="120000"/>
              </a:lnSpc>
            </a:pPr>
            <a:r>
              <a:rPr lang="en-US" sz="1141" b="1" spc="57" kern="0" dirty="0">
                <a:solidFill>
                  <a:srgbClr val="C9A86A"/>
                </a:solidFill>
                <a:latin typeface="Liter" pitchFamily="34" charset="0"/>
                <a:ea typeface="Liter" pitchFamily="34" charset="-122"/>
                <a:cs typeface="Liter" pitchFamily="34" charset="-120"/>
              </a:rPr>
              <a:t>DOMAIN 1: CAREER</a:t>
            </a:r>
            <a:endParaRPr lang="en-US" sz="1600" dirty="0"/>
          </a:p>
        </p:txBody>
      </p:sp>
      <p:sp>
        <p:nvSpPr>
          <p:cNvPr id="5" name="Text 3"/>
          <p:cNvSpPr/>
          <p:nvPr/>
        </p:nvSpPr>
        <p:spPr>
          <a:xfrm>
            <a:off x="1014490" y="579709"/>
            <a:ext cx="8795269" cy="407608"/>
          </a:xfrm>
          <a:prstGeom prst="rect">
            <a:avLst/>
          </a:prstGeom>
          <a:noFill/>
          <a:ln/>
        </p:spPr>
        <p:txBody>
          <a:bodyPr wrap="square" lIns="0" tIns="0" rIns="0" bIns="0" rtlCol="0" anchor="ctr"/>
          <a:lstStyle/>
          <a:p>
            <a:pPr>
              <a:lnSpc>
                <a:spcPct val="100000"/>
              </a:lnSpc>
            </a:pPr>
            <a:r>
              <a:rPr lang="en-US" sz="2568" b="1" dirty="0">
                <a:solidFill>
                  <a:srgbClr val="E8E4DC"/>
                </a:solidFill>
                <a:latin typeface="Hedvig Letters Sans" pitchFamily="34" charset="0"/>
                <a:ea typeface="Hedvig Letters Sans" pitchFamily="34" charset="-122"/>
                <a:cs typeface="Hedvig Letters Sans" pitchFamily="34" charset="-120"/>
              </a:rPr>
              <a:t>What If Your Professional Identity </a:t>
            </a:r>
            <a:pPr>
              <a:lnSpc>
                <a:spcPct val="100000"/>
              </a:lnSpc>
            </a:pPr>
            <a:r>
              <a:rPr lang="en-US" sz="2568" b="1" dirty="0">
                <a:solidFill>
                  <a:srgbClr val="C9A86A"/>
                </a:solidFill>
                <a:latin typeface="Hedvig Letters Sans" pitchFamily="34" charset="0"/>
                <a:ea typeface="Hedvig Letters Sans" pitchFamily="34" charset="-122"/>
                <a:cs typeface="Hedvig Letters Sans" pitchFamily="34" charset="-120"/>
              </a:rPr>
              <a:t>Disappeared Overnight?</a:t>
            </a:r>
            <a:endParaRPr lang="en-US" sz="1600" dirty="0"/>
          </a:p>
        </p:txBody>
      </p:sp>
      <p:sp>
        <p:nvSpPr>
          <p:cNvPr id="6" name="Shape 4"/>
          <p:cNvSpPr/>
          <p:nvPr/>
        </p:nvSpPr>
        <p:spPr>
          <a:xfrm>
            <a:off x="380434" y="1132244"/>
            <a:ext cx="3749991" cy="2826080"/>
          </a:xfrm>
          <a:custGeom>
            <a:avLst/>
            <a:gdLst/>
            <a:ahLst/>
            <a:cxnLst/>
            <a:rect l="l" t="t" r="r" b="b"/>
            <a:pathLst>
              <a:path w="3749991" h="2826080">
                <a:moveTo>
                  <a:pt x="36232" y="0"/>
                </a:moveTo>
                <a:lnTo>
                  <a:pt x="3677530" y="0"/>
                </a:lnTo>
                <a:cubicBezTo>
                  <a:pt x="3717549" y="0"/>
                  <a:pt x="3749991" y="32442"/>
                  <a:pt x="3749991" y="72461"/>
                </a:cubicBezTo>
                <a:lnTo>
                  <a:pt x="3749991" y="2753620"/>
                </a:lnTo>
                <a:cubicBezTo>
                  <a:pt x="3749991" y="2793638"/>
                  <a:pt x="3717549" y="2826080"/>
                  <a:pt x="3677530" y="2826080"/>
                </a:cubicBezTo>
                <a:lnTo>
                  <a:pt x="36232" y="2826080"/>
                </a:lnTo>
                <a:cubicBezTo>
                  <a:pt x="16222" y="2826080"/>
                  <a:pt x="0" y="2809859"/>
                  <a:pt x="0" y="2789848"/>
                </a:cubicBezTo>
                <a:lnTo>
                  <a:pt x="0" y="36232"/>
                </a:lnTo>
                <a:cubicBezTo>
                  <a:pt x="0" y="16222"/>
                  <a:pt x="16222" y="0"/>
                  <a:pt x="36232" y="0"/>
                </a:cubicBezTo>
                <a:close/>
              </a:path>
            </a:pathLst>
          </a:custGeom>
          <a:solidFill>
            <a:srgbClr val="3D5A73">
              <a:alpha val="14902"/>
            </a:srgbClr>
          </a:solidFill>
          <a:ln/>
        </p:spPr>
      </p:sp>
      <p:sp>
        <p:nvSpPr>
          <p:cNvPr id="7" name="Shape 5"/>
          <p:cNvSpPr/>
          <p:nvPr/>
        </p:nvSpPr>
        <p:spPr>
          <a:xfrm>
            <a:off x="380434" y="1132244"/>
            <a:ext cx="36232" cy="2826080"/>
          </a:xfrm>
          <a:custGeom>
            <a:avLst/>
            <a:gdLst/>
            <a:ahLst/>
            <a:cxnLst/>
            <a:rect l="l" t="t" r="r" b="b"/>
            <a:pathLst>
              <a:path w="36232" h="2826080">
                <a:moveTo>
                  <a:pt x="36232" y="0"/>
                </a:moveTo>
                <a:lnTo>
                  <a:pt x="36232" y="0"/>
                </a:lnTo>
                <a:lnTo>
                  <a:pt x="36232" y="2826080"/>
                </a:lnTo>
                <a:lnTo>
                  <a:pt x="36232" y="2826080"/>
                </a:lnTo>
                <a:cubicBezTo>
                  <a:pt x="16222" y="2826080"/>
                  <a:pt x="0" y="2809859"/>
                  <a:pt x="0" y="2789848"/>
                </a:cubicBezTo>
                <a:lnTo>
                  <a:pt x="0" y="36232"/>
                </a:lnTo>
                <a:cubicBezTo>
                  <a:pt x="0" y="16222"/>
                  <a:pt x="16222" y="0"/>
                  <a:pt x="36232" y="0"/>
                </a:cubicBezTo>
                <a:close/>
              </a:path>
            </a:pathLst>
          </a:custGeom>
          <a:solidFill>
            <a:srgbClr val="C9A86A"/>
          </a:solidFill>
          <a:ln/>
        </p:spPr>
      </p:sp>
      <p:sp>
        <p:nvSpPr>
          <p:cNvPr id="8" name="Shape 6"/>
          <p:cNvSpPr/>
          <p:nvPr/>
        </p:nvSpPr>
        <p:spPr>
          <a:xfrm>
            <a:off x="507245" y="1240939"/>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C9A86A">
              <a:alpha val="20000"/>
            </a:srgbClr>
          </a:solidFill>
          <a:ln/>
        </p:spPr>
      </p:sp>
      <p:sp>
        <p:nvSpPr>
          <p:cNvPr id="9" name="Shape 7"/>
          <p:cNvSpPr/>
          <p:nvPr/>
        </p:nvSpPr>
        <p:spPr>
          <a:xfrm>
            <a:off x="609147" y="1340577"/>
            <a:ext cx="163043" cy="163043"/>
          </a:xfrm>
          <a:custGeom>
            <a:avLst/>
            <a:gdLst/>
            <a:ahLst/>
            <a:cxnLst/>
            <a:rect l="l" t="t" r="r" b="b"/>
            <a:pathLst>
              <a:path w="163043" h="163043">
                <a:moveTo>
                  <a:pt x="63689" y="15285"/>
                </a:moveTo>
                <a:lnTo>
                  <a:pt x="99354" y="15285"/>
                </a:lnTo>
                <a:cubicBezTo>
                  <a:pt x="100756" y="15285"/>
                  <a:pt x="101902" y="16432"/>
                  <a:pt x="101902" y="17833"/>
                </a:cubicBezTo>
                <a:lnTo>
                  <a:pt x="101902" y="30571"/>
                </a:lnTo>
                <a:lnTo>
                  <a:pt x="61141" y="30571"/>
                </a:lnTo>
                <a:lnTo>
                  <a:pt x="61141" y="17833"/>
                </a:lnTo>
                <a:cubicBezTo>
                  <a:pt x="61141" y="16432"/>
                  <a:pt x="62288" y="15285"/>
                  <a:pt x="63689" y="15285"/>
                </a:cubicBezTo>
                <a:close/>
                <a:moveTo>
                  <a:pt x="45856" y="17833"/>
                </a:moveTo>
                <a:lnTo>
                  <a:pt x="45856" y="30571"/>
                </a:lnTo>
                <a:lnTo>
                  <a:pt x="20380" y="30571"/>
                </a:lnTo>
                <a:cubicBezTo>
                  <a:pt x="9139" y="30571"/>
                  <a:pt x="0" y="39710"/>
                  <a:pt x="0" y="50951"/>
                </a:cubicBezTo>
                <a:lnTo>
                  <a:pt x="0" y="81522"/>
                </a:lnTo>
                <a:lnTo>
                  <a:pt x="163043" y="81522"/>
                </a:lnTo>
                <a:lnTo>
                  <a:pt x="163043" y="50951"/>
                </a:lnTo>
                <a:cubicBezTo>
                  <a:pt x="163043" y="39710"/>
                  <a:pt x="153904" y="30571"/>
                  <a:pt x="142663" y="30571"/>
                </a:cubicBezTo>
                <a:lnTo>
                  <a:pt x="117187" y="30571"/>
                </a:lnTo>
                <a:lnTo>
                  <a:pt x="117187" y="17833"/>
                </a:lnTo>
                <a:cubicBezTo>
                  <a:pt x="117187" y="7993"/>
                  <a:pt x="109194" y="0"/>
                  <a:pt x="99354" y="0"/>
                </a:cubicBezTo>
                <a:lnTo>
                  <a:pt x="63689" y="0"/>
                </a:lnTo>
                <a:cubicBezTo>
                  <a:pt x="53849" y="0"/>
                  <a:pt x="45856" y="7993"/>
                  <a:pt x="45856" y="17833"/>
                </a:cubicBezTo>
                <a:close/>
                <a:moveTo>
                  <a:pt x="163043" y="96807"/>
                </a:moveTo>
                <a:lnTo>
                  <a:pt x="101902" y="96807"/>
                </a:lnTo>
                <a:lnTo>
                  <a:pt x="101902" y="101902"/>
                </a:lnTo>
                <a:cubicBezTo>
                  <a:pt x="101902" y="107538"/>
                  <a:pt x="97348" y="112092"/>
                  <a:pt x="91712" y="112092"/>
                </a:cubicBezTo>
                <a:lnTo>
                  <a:pt x="71331" y="112092"/>
                </a:lnTo>
                <a:cubicBezTo>
                  <a:pt x="65695" y="112092"/>
                  <a:pt x="61141" y="107538"/>
                  <a:pt x="61141" y="101902"/>
                </a:cubicBezTo>
                <a:lnTo>
                  <a:pt x="61141" y="96807"/>
                </a:lnTo>
                <a:lnTo>
                  <a:pt x="0" y="96807"/>
                </a:lnTo>
                <a:lnTo>
                  <a:pt x="0" y="132473"/>
                </a:lnTo>
                <a:cubicBezTo>
                  <a:pt x="0" y="143714"/>
                  <a:pt x="9139" y="152853"/>
                  <a:pt x="20380" y="152853"/>
                </a:cubicBezTo>
                <a:lnTo>
                  <a:pt x="142663" y="152853"/>
                </a:lnTo>
                <a:cubicBezTo>
                  <a:pt x="153904" y="152853"/>
                  <a:pt x="163043" y="143714"/>
                  <a:pt x="163043" y="132473"/>
                </a:cubicBezTo>
                <a:lnTo>
                  <a:pt x="163043" y="96807"/>
                </a:lnTo>
                <a:close/>
              </a:path>
            </a:pathLst>
          </a:custGeom>
          <a:solidFill>
            <a:srgbClr val="C9A86A"/>
          </a:solidFill>
          <a:ln/>
        </p:spPr>
      </p:sp>
      <p:sp>
        <p:nvSpPr>
          <p:cNvPr id="10" name="Text 8"/>
          <p:cNvSpPr/>
          <p:nvPr/>
        </p:nvSpPr>
        <p:spPr>
          <a:xfrm>
            <a:off x="978259" y="1295287"/>
            <a:ext cx="1340577" cy="253623"/>
          </a:xfrm>
          <a:prstGeom prst="rect">
            <a:avLst/>
          </a:prstGeom>
          <a:noFill/>
          <a:ln/>
        </p:spPr>
        <p:txBody>
          <a:bodyPr wrap="square" lIns="0" tIns="0" rIns="0" bIns="0" rtlCol="0" anchor="ctr"/>
          <a:lstStyle/>
          <a:p>
            <a:pPr>
              <a:lnSpc>
                <a:spcPct val="130000"/>
              </a:lnSpc>
            </a:pPr>
            <a:r>
              <a:rPr lang="en-US" sz="1284" b="1" dirty="0">
                <a:solidFill>
                  <a:srgbClr val="E8E4DC"/>
                </a:solidFill>
                <a:latin typeface="Hedvig Letters Sans" pitchFamily="34" charset="0"/>
                <a:ea typeface="Hedvig Letters Sans" pitchFamily="34" charset="-122"/>
                <a:cs typeface="Hedvig Letters Sans" pitchFamily="34" charset="-120"/>
              </a:rPr>
              <a:t>Sudden Job Loss</a:t>
            </a:r>
            <a:endParaRPr lang="en-US" sz="1600" dirty="0"/>
          </a:p>
        </p:txBody>
      </p:sp>
      <p:sp>
        <p:nvSpPr>
          <p:cNvPr id="11" name="Text 9"/>
          <p:cNvSpPr/>
          <p:nvPr/>
        </p:nvSpPr>
        <p:spPr>
          <a:xfrm>
            <a:off x="507245" y="1675721"/>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Triggers: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PHK tanpa warning, company tutup, role eliminated</a:t>
            </a:r>
            <a:endParaRPr lang="en-US" sz="1600" dirty="0"/>
          </a:p>
        </p:txBody>
      </p:sp>
      <p:sp>
        <p:nvSpPr>
          <p:cNvPr id="12" name="Text 10"/>
          <p:cNvSpPr/>
          <p:nvPr/>
        </p:nvSpPr>
        <p:spPr>
          <a:xfrm>
            <a:off x="507245" y="2164850"/>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Early Signs: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Hiring freeze, budget cuts, reorganization rumors</a:t>
            </a:r>
            <a:endParaRPr lang="en-US" sz="1600" dirty="0"/>
          </a:p>
        </p:txBody>
      </p:sp>
      <p:sp>
        <p:nvSpPr>
          <p:cNvPr id="13" name="Text 11"/>
          <p:cNvSpPr/>
          <p:nvPr/>
        </p:nvSpPr>
        <p:spPr>
          <a:xfrm>
            <a:off x="507245" y="2653979"/>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30-Day Response:</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Update resume, activate network, apply strategically, assess finances</a:t>
            </a:r>
            <a:endParaRPr lang="en-US" sz="1600" dirty="0"/>
          </a:p>
        </p:txBody>
      </p:sp>
      <p:sp>
        <p:nvSpPr>
          <p:cNvPr id="14" name="Text 12"/>
          <p:cNvSpPr/>
          <p:nvPr/>
        </p:nvSpPr>
        <p:spPr>
          <a:xfrm>
            <a:off x="507245" y="3143108"/>
            <a:ext cx="3586948" cy="217391"/>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Recovery:</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3-9 bulan (industry dependent)</a:t>
            </a:r>
            <a:endParaRPr lang="en-US" sz="1600" dirty="0"/>
          </a:p>
        </p:txBody>
      </p:sp>
      <p:sp>
        <p:nvSpPr>
          <p:cNvPr id="15" name="Text 13"/>
          <p:cNvSpPr/>
          <p:nvPr/>
        </p:nvSpPr>
        <p:spPr>
          <a:xfrm>
            <a:off x="507245" y="3414847"/>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Prevention:</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Keep skills current, maintain active network, know your market value</a:t>
            </a:r>
            <a:endParaRPr lang="en-US" sz="1600" dirty="0"/>
          </a:p>
        </p:txBody>
      </p:sp>
      <p:sp>
        <p:nvSpPr>
          <p:cNvPr id="16" name="Shape 14"/>
          <p:cNvSpPr/>
          <p:nvPr/>
        </p:nvSpPr>
        <p:spPr>
          <a:xfrm>
            <a:off x="4220297" y="1132244"/>
            <a:ext cx="3749991" cy="2826080"/>
          </a:xfrm>
          <a:custGeom>
            <a:avLst/>
            <a:gdLst/>
            <a:ahLst/>
            <a:cxnLst/>
            <a:rect l="l" t="t" r="r" b="b"/>
            <a:pathLst>
              <a:path w="3749991" h="2826080">
                <a:moveTo>
                  <a:pt x="36232" y="0"/>
                </a:moveTo>
                <a:lnTo>
                  <a:pt x="3677530" y="0"/>
                </a:lnTo>
                <a:cubicBezTo>
                  <a:pt x="3717549" y="0"/>
                  <a:pt x="3749991" y="32442"/>
                  <a:pt x="3749991" y="72461"/>
                </a:cubicBezTo>
                <a:lnTo>
                  <a:pt x="3749991" y="2753620"/>
                </a:lnTo>
                <a:cubicBezTo>
                  <a:pt x="3749991" y="2793638"/>
                  <a:pt x="3717549" y="2826080"/>
                  <a:pt x="3677530" y="2826080"/>
                </a:cubicBezTo>
                <a:lnTo>
                  <a:pt x="36232" y="2826080"/>
                </a:lnTo>
                <a:cubicBezTo>
                  <a:pt x="16222" y="2826080"/>
                  <a:pt x="0" y="2809859"/>
                  <a:pt x="0" y="2789848"/>
                </a:cubicBezTo>
                <a:lnTo>
                  <a:pt x="0" y="36232"/>
                </a:lnTo>
                <a:cubicBezTo>
                  <a:pt x="0" y="16222"/>
                  <a:pt x="16222" y="0"/>
                  <a:pt x="36232" y="0"/>
                </a:cubicBezTo>
                <a:close/>
              </a:path>
            </a:pathLst>
          </a:custGeom>
          <a:solidFill>
            <a:srgbClr val="3D5A73">
              <a:alpha val="14902"/>
            </a:srgbClr>
          </a:solidFill>
          <a:ln/>
        </p:spPr>
      </p:sp>
      <p:sp>
        <p:nvSpPr>
          <p:cNvPr id="17" name="Shape 15"/>
          <p:cNvSpPr/>
          <p:nvPr/>
        </p:nvSpPr>
        <p:spPr>
          <a:xfrm>
            <a:off x="4220297" y="1132244"/>
            <a:ext cx="36232" cy="2826080"/>
          </a:xfrm>
          <a:custGeom>
            <a:avLst/>
            <a:gdLst/>
            <a:ahLst/>
            <a:cxnLst/>
            <a:rect l="l" t="t" r="r" b="b"/>
            <a:pathLst>
              <a:path w="36232" h="2826080">
                <a:moveTo>
                  <a:pt x="36232" y="0"/>
                </a:moveTo>
                <a:lnTo>
                  <a:pt x="36232" y="0"/>
                </a:lnTo>
                <a:lnTo>
                  <a:pt x="36232" y="2826080"/>
                </a:lnTo>
                <a:lnTo>
                  <a:pt x="36232" y="2826080"/>
                </a:lnTo>
                <a:cubicBezTo>
                  <a:pt x="16222" y="2826080"/>
                  <a:pt x="0" y="2809859"/>
                  <a:pt x="0" y="2789848"/>
                </a:cubicBezTo>
                <a:lnTo>
                  <a:pt x="0" y="36232"/>
                </a:lnTo>
                <a:cubicBezTo>
                  <a:pt x="0" y="16222"/>
                  <a:pt x="16222" y="0"/>
                  <a:pt x="36232" y="0"/>
                </a:cubicBezTo>
                <a:close/>
              </a:path>
            </a:pathLst>
          </a:custGeom>
          <a:solidFill>
            <a:srgbClr val="5E7A8C"/>
          </a:solidFill>
          <a:ln/>
        </p:spPr>
      </p:sp>
      <p:sp>
        <p:nvSpPr>
          <p:cNvPr id="18" name="Shape 16"/>
          <p:cNvSpPr/>
          <p:nvPr/>
        </p:nvSpPr>
        <p:spPr>
          <a:xfrm>
            <a:off x="4347108" y="1240939"/>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5E7A8C">
              <a:alpha val="20000"/>
            </a:srgbClr>
          </a:solidFill>
          <a:ln/>
        </p:spPr>
      </p:sp>
      <p:sp>
        <p:nvSpPr>
          <p:cNvPr id="19" name="Shape 17"/>
          <p:cNvSpPr/>
          <p:nvPr/>
        </p:nvSpPr>
        <p:spPr>
          <a:xfrm>
            <a:off x="4438820" y="1340577"/>
            <a:ext cx="183423" cy="163043"/>
          </a:xfrm>
          <a:custGeom>
            <a:avLst/>
            <a:gdLst/>
            <a:ahLst/>
            <a:cxnLst/>
            <a:rect l="l" t="t" r="r" b="b"/>
            <a:pathLst>
              <a:path w="183423" h="163043">
                <a:moveTo>
                  <a:pt x="13056" y="-7929"/>
                </a:moveTo>
                <a:cubicBezTo>
                  <a:pt x="10063" y="-10923"/>
                  <a:pt x="5222" y="-10923"/>
                  <a:pt x="2261" y="-7929"/>
                </a:cubicBezTo>
                <a:cubicBezTo>
                  <a:pt x="-701" y="-4936"/>
                  <a:pt x="-732" y="-96"/>
                  <a:pt x="2229" y="2898"/>
                </a:cubicBezTo>
                <a:lnTo>
                  <a:pt x="170367" y="171036"/>
                </a:lnTo>
                <a:cubicBezTo>
                  <a:pt x="173361" y="174029"/>
                  <a:pt x="178201" y="174029"/>
                  <a:pt x="181163" y="171036"/>
                </a:cubicBezTo>
                <a:cubicBezTo>
                  <a:pt x="184124" y="168043"/>
                  <a:pt x="184156" y="163202"/>
                  <a:pt x="181163" y="160241"/>
                </a:cubicBezTo>
                <a:lnTo>
                  <a:pt x="99195" y="78242"/>
                </a:lnTo>
                <a:cubicBezTo>
                  <a:pt x="116710" y="74771"/>
                  <a:pt x="129925" y="59294"/>
                  <a:pt x="129925" y="40761"/>
                </a:cubicBezTo>
                <a:cubicBezTo>
                  <a:pt x="129925" y="19648"/>
                  <a:pt x="112825" y="2548"/>
                  <a:pt x="91712" y="2548"/>
                </a:cubicBezTo>
                <a:cubicBezTo>
                  <a:pt x="73178" y="2548"/>
                  <a:pt x="57702" y="15763"/>
                  <a:pt x="54231" y="33277"/>
                </a:cubicBezTo>
                <a:lnTo>
                  <a:pt x="13056" y="-7929"/>
                </a:lnTo>
                <a:close/>
                <a:moveTo>
                  <a:pt x="75025" y="97253"/>
                </a:moveTo>
                <a:cubicBezTo>
                  <a:pt x="47098" y="100819"/>
                  <a:pt x="25475" y="124671"/>
                  <a:pt x="25475" y="153585"/>
                </a:cubicBezTo>
                <a:cubicBezTo>
                  <a:pt x="25475" y="158808"/>
                  <a:pt x="29711" y="163043"/>
                  <a:pt x="34933" y="163043"/>
                </a:cubicBezTo>
                <a:lnTo>
                  <a:pt x="140816" y="163043"/>
                </a:lnTo>
                <a:lnTo>
                  <a:pt x="75025" y="97253"/>
                </a:lnTo>
                <a:close/>
              </a:path>
            </a:pathLst>
          </a:custGeom>
          <a:solidFill>
            <a:srgbClr val="5E7A8C"/>
          </a:solidFill>
          <a:ln/>
        </p:spPr>
      </p:sp>
      <p:sp>
        <p:nvSpPr>
          <p:cNvPr id="20" name="Text 18"/>
          <p:cNvSpPr/>
          <p:nvPr/>
        </p:nvSpPr>
        <p:spPr>
          <a:xfrm>
            <a:off x="4818121" y="1295287"/>
            <a:ext cx="1567025" cy="253623"/>
          </a:xfrm>
          <a:prstGeom prst="rect">
            <a:avLst/>
          </a:prstGeom>
          <a:noFill/>
          <a:ln/>
        </p:spPr>
        <p:txBody>
          <a:bodyPr wrap="square" lIns="0" tIns="0" rIns="0" bIns="0" rtlCol="0" anchor="ctr"/>
          <a:lstStyle/>
          <a:p>
            <a:pPr>
              <a:lnSpc>
                <a:spcPct val="130000"/>
              </a:lnSpc>
            </a:pPr>
            <a:r>
              <a:rPr lang="en-US" sz="1284" b="1" dirty="0">
                <a:solidFill>
                  <a:srgbClr val="E8E4DC"/>
                </a:solidFill>
                <a:latin typeface="Hedvig Letters Sans" pitchFamily="34" charset="0"/>
                <a:ea typeface="Hedvig Letters Sans" pitchFamily="34" charset="-122"/>
                <a:cs typeface="Hedvig Letters Sans" pitchFamily="34" charset="-120"/>
              </a:rPr>
              <a:t>Reputation Damage</a:t>
            </a:r>
            <a:endParaRPr lang="en-US" sz="1600" dirty="0"/>
          </a:p>
        </p:txBody>
      </p:sp>
      <p:sp>
        <p:nvSpPr>
          <p:cNvPr id="21" name="Text 19"/>
          <p:cNvSpPr/>
          <p:nvPr/>
        </p:nvSpPr>
        <p:spPr>
          <a:xfrm>
            <a:off x="4347108" y="1675721"/>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Triggers: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Public failure, workplace conflict eskalasi, industry blacklist</a:t>
            </a:r>
            <a:endParaRPr lang="en-US" sz="1600" dirty="0"/>
          </a:p>
        </p:txBody>
      </p:sp>
      <p:sp>
        <p:nvSpPr>
          <p:cNvPr id="22" name="Text 20"/>
          <p:cNvSpPr/>
          <p:nvPr/>
        </p:nvSpPr>
        <p:spPr>
          <a:xfrm>
            <a:off x="4347108" y="2164850"/>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Early Signs: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Excluded dari meetings, gossip intensifies, references dry up</a:t>
            </a:r>
            <a:endParaRPr lang="en-US" sz="1600" dirty="0"/>
          </a:p>
        </p:txBody>
      </p:sp>
      <p:sp>
        <p:nvSpPr>
          <p:cNvPr id="23" name="Text 21"/>
          <p:cNvSpPr/>
          <p:nvPr/>
        </p:nvSpPr>
        <p:spPr>
          <a:xfrm>
            <a:off x="4347108" y="2653979"/>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30-Day Response:</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Document facts, seek legal advice if needed, controlled narrative</a:t>
            </a:r>
            <a:endParaRPr lang="en-US" sz="1600" dirty="0"/>
          </a:p>
        </p:txBody>
      </p:sp>
      <p:sp>
        <p:nvSpPr>
          <p:cNvPr id="24" name="Text 22"/>
          <p:cNvSpPr/>
          <p:nvPr/>
        </p:nvSpPr>
        <p:spPr>
          <a:xfrm>
            <a:off x="4347108" y="3143108"/>
            <a:ext cx="3586948" cy="217391"/>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Recovery:</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6-18 bulan (reputation rebuild)</a:t>
            </a:r>
            <a:endParaRPr lang="en-US" sz="1600" dirty="0"/>
          </a:p>
        </p:txBody>
      </p:sp>
      <p:sp>
        <p:nvSpPr>
          <p:cNvPr id="25" name="Text 23"/>
          <p:cNvSpPr/>
          <p:nvPr/>
        </p:nvSpPr>
        <p:spPr>
          <a:xfrm>
            <a:off x="4347108" y="3414847"/>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Prevention:</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Build portable reputation, maintain professional boundaries</a:t>
            </a:r>
            <a:endParaRPr lang="en-US" sz="1600" dirty="0"/>
          </a:p>
        </p:txBody>
      </p:sp>
      <p:sp>
        <p:nvSpPr>
          <p:cNvPr id="26" name="Shape 24"/>
          <p:cNvSpPr/>
          <p:nvPr/>
        </p:nvSpPr>
        <p:spPr>
          <a:xfrm>
            <a:off x="380434" y="4030788"/>
            <a:ext cx="3749991" cy="2826080"/>
          </a:xfrm>
          <a:custGeom>
            <a:avLst/>
            <a:gdLst/>
            <a:ahLst/>
            <a:cxnLst/>
            <a:rect l="l" t="t" r="r" b="b"/>
            <a:pathLst>
              <a:path w="3749991" h="2826080">
                <a:moveTo>
                  <a:pt x="36232" y="0"/>
                </a:moveTo>
                <a:lnTo>
                  <a:pt x="3677530" y="0"/>
                </a:lnTo>
                <a:cubicBezTo>
                  <a:pt x="3717549" y="0"/>
                  <a:pt x="3749991" y="32442"/>
                  <a:pt x="3749991" y="72461"/>
                </a:cubicBezTo>
                <a:lnTo>
                  <a:pt x="3749991" y="2753620"/>
                </a:lnTo>
                <a:cubicBezTo>
                  <a:pt x="3749991" y="2793638"/>
                  <a:pt x="3717549" y="2826080"/>
                  <a:pt x="3677530" y="2826080"/>
                </a:cubicBezTo>
                <a:lnTo>
                  <a:pt x="36232" y="2826080"/>
                </a:lnTo>
                <a:cubicBezTo>
                  <a:pt x="16222" y="2826080"/>
                  <a:pt x="0" y="2809859"/>
                  <a:pt x="0" y="2789848"/>
                </a:cubicBezTo>
                <a:lnTo>
                  <a:pt x="0" y="36232"/>
                </a:lnTo>
                <a:cubicBezTo>
                  <a:pt x="0" y="16222"/>
                  <a:pt x="16222" y="0"/>
                  <a:pt x="36232" y="0"/>
                </a:cubicBezTo>
                <a:close/>
              </a:path>
            </a:pathLst>
          </a:custGeom>
          <a:solidFill>
            <a:srgbClr val="3D5A73">
              <a:alpha val="14902"/>
            </a:srgbClr>
          </a:solidFill>
          <a:ln/>
        </p:spPr>
      </p:sp>
      <p:sp>
        <p:nvSpPr>
          <p:cNvPr id="27" name="Shape 25"/>
          <p:cNvSpPr/>
          <p:nvPr/>
        </p:nvSpPr>
        <p:spPr>
          <a:xfrm>
            <a:off x="380434" y="4030788"/>
            <a:ext cx="36232" cy="2826080"/>
          </a:xfrm>
          <a:custGeom>
            <a:avLst/>
            <a:gdLst/>
            <a:ahLst/>
            <a:cxnLst/>
            <a:rect l="l" t="t" r="r" b="b"/>
            <a:pathLst>
              <a:path w="36232" h="2826080">
                <a:moveTo>
                  <a:pt x="36232" y="0"/>
                </a:moveTo>
                <a:lnTo>
                  <a:pt x="36232" y="0"/>
                </a:lnTo>
                <a:lnTo>
                  <a:pt x="36232" y="2826080"/>
                </a:lnTo>
                <a:lnTo>
                  <a:pt x="36232" y="2826080"/>
                </a:lnTo>
                <a:cubicBezTo>
                  <a:pt x="16222" y="2826080"/>
                  <a:pt x="0" y="2809859"/>
                  <a:pt x="0" y="2789848"/>
                </a:cubicBezTo>
                <a:lnTo>
                  <a:pt x="0" y="36232"/>
                </a:lnTo>
                <a:cubicBezTo>
                  <a:pt x="0" y="16222"/>
                  <a:pt x="16222" y="0"/>
                  <a:pt x="36232" y="0"/>
                </a:cubicBezTo>
                <a:close/>
              </a:path>
            </a:pathLst>
          </a:custGeom>
          <a:solidFill>
            <a:srgbClr val="3D5A73"/>
          </a:solidFill>
          <a:ln/>
        </p:spPr>
      </p:sp>
      <p:sp>
        <p:nvSpPr>
          <p:cNvPr id="28" name="Shape 26"/>
          <p:cNvSpPr/>
          <p:nvPr/>
        </p:nvSpPr>
        <p:spPr>
          <a:xfrm>
            <a:off x="507245" y="4139483"/>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3D5A73">
              <a:alpha val="30196"/>
            </a:srgbClr>
          </a:solidFill>
          <a:ln/>
        </p:spPr>
      </p:sp>
      <p:sp>
        <p:nvSpPr>
          <p:cNvPr id="29" name="Shape 27"/>
          <p:cNvSpPr/>
          <p:nvPr/>
        </p:nvSpPr>
        <p:spPr>
          <a:xfrm>
            <a:off x="588767" y="4239120"/>
            <a:ext cx="203804" cy="163043"/>
          </a:xfrm>
          <a:custGeom>
            <a:avLst/>
            <a:gdLst/>
            <a:ahLst/>
            <a:cxnLst/>
            <a:rect l="l" t="t" r="r" b="b"/>
            <a:pathLst>
              <a:path w="203804" h="163043">
                <a:moveTo>
                  <a:pt x="112092" y="0"/>
                </a:moveTo>
                <a:cubicBezTo>
                  <a:pt x="112092" y="-5636"/>
                  <a:pt x="107538" y="-10190"/>
                  <a:pt x="101902" y="-10190"/>
                </a:cubicBezTo>
                <a:cubicBezTo>
                  <a:pt x="96265" y="-10190"/>
                  <a:pt x="91712" y="-5636"/>
                  <a:pt x="91712" y="0"/>
                </a:cubicBezTo>
                <a:lnTo>
                  <a:pt x="91712" y="20380"/>
                </a:lnTo>
                <a:lnTo>
                  <a:pt x="61141" y="20380"/>
                </a:lnTo>
                <a:cubicBezTo>
                  <a:pt x="44264" y="20380"/>
                  <a:pt x="30571" y="34073"/>
                  <a:pt x="30571" y="50951"/>
                </a:cubicBezTo>
                <a:lnTo>
                  <a:pt x="30571" y="122282"/>
                </a:lnTo>
                <a:cubicBezTo>
                  <a:pt x="30571" y="139160"/>
                  <a:pt x="44264" y="152853"/>
                  <a:pt x="61141" y="152853"/>
                </a:cubicBezTo>
                <a:lnTo>
                  <a:pt x="142663" y="152853"/>
                </a:lnTo>
                <a:cubicBezTo>
                  <a:pt x="159540" y="152853"/>
                  <a:pt x="173233" y="139160"/>
                  <a:pt x="173233" y="122282"/>
                </a:cubicBezTo>
                <a:lnTo>
                  <a:pt x="173233" y="50951"/>
                </a:lnTo>
                <a:cubicBezTo>
                  <a:pt x="173233" y="34073"/>
                  <a:pt x="159540" y="20380"/>
                  <a:pt x="142663" y="20380"/>
                </a:cubicBezTo>
                <a:lnTo>
                  <a:pt x="112092" y="20380"/>
                </a:lnTo>
                <a:lnTo>
                  <a:pt x="112092" y="0"/>
                </a:lnTo>
                <a:close/>
                <a:moveTo>
                  <a:pt x="50951" y="117187"/>
                </a:moveTo>
                <a:cubicBezTo>
                  <a:pt x="50951" y="112952"/>
                  <a:pt x="54358" y="109545"/>
                  <a:pt x="58594" y="109545"/>
                </a:cubicBezTo>
                <a:lnTo>
                  <a:pt x="68784" y="109545"/>
                </a:lnTo>
                <a:cubicBezTo>
                  <a:pt x="73019" y="109545"/>
                  <a:pt x="76426" y="112952"/>
                  <a:pt x="76426" y="117187"/>
                </a:cubicBezTo>
                <a:cubicBezTo>
                  <a:pt x="76426" y="121423"/>
                  <a:pt x="73019" y="124830"/>
                  <a:pt x="68784" y="124830"/>
                </a:cubicBezTo>
                <a:lnTo>
                  <a:pt x="58594" y="124830"/>
                </a:lnTo>
                <a:cubicBezTo>
                  <a:pt x="54358" y="124830"/>
                  <a:pt x="50951" y="121423"/>
                  <a:pt x="50951" y="117187"/>
                </a:cubicBezTo>
                <a:close/>
                <a:moveTo>
                  <a:pt x="89164" y="117187"/>
                </a:moveTo>
                <a:cubicBezTo>
                  <a:pt x="89164" y="112952"/>
                  <a:pt x="92572" y="109545"/>
                  <a:pt x="96807" y="109545"/>
                </a:cubicBezTo>
                <a:lnTo>
                  <a:pt x="106997" y="109545"/>
                </a:lnTo>
                <a:cubicBezTo>
                  <a:pt x="111232" y="109545"/>
                  <a:pt x="114640" y="112952"/>
                  <a:pt x="114640" y="117187"/>
                </a:cubicBezTo>
                <a:cubicBezTo>
                  <a:pt x="114640" y="121423"/>
                  <a:pt x="111232" y="124830"/>
                  <a:pt x="106997" y="124830"/>
                </a:cubicBezTo>
                <a:lnTo>
                  <a:pt x="96807" y="124830"/>
                </a:lnTo>
                <a:cubicBezTo>
                  <a:pt x="92572" y="124830"/>
                  <a:pt x="89164" y="121423"/>
                  <a:pt x="89164" y="117187"/>
                </a:cubicBezTo>
                <a:close/>
                <a:moveTo>
                  <a:pt x="127377" y="117187"/>
                </a:moveTo>
                <a:cubicBezTo>
                  <a:pt x="127377" y="112952"/>
                  <a:pt x="130785" y="109545"/>
                  <a:pt x="135020" y="109545"/>
                </a:cubicBezTo>
                <a:lnTo>
                  <a:pt x="145210" y="109545"/>
                </a:lnTo>
                <a:cubicBezTo>
                  <a:pt x="149446" y="109545"/>
                  <a:pt x="152853" y="112952"/>
                  <a:pt x="152853" y="117187"/>
                </a:cubicBezTo>
                <a:cubicBezTo>
                  <a:pt x="152853" y="121423"/>
                  <a:pt x="149446" y="124830"/>
                  <a:pt x="145210" y="124830"/>
                </a:cubicBezTo>
                <a:lnTo>
                  <a:pt x="135020" y="124830"/>
                </a:lnTo>
                <a:cubicBezTo>
                  <a:pt x="130785" y="124830"/>
                  <a:pt x="127377" y="121423"/>
                  <a:pt x="127377" y="117187"/>
                </a:cubicBezTo>
                <a:close/>
                <a:moveTo>
                  <a:pt x="71331" y="56046"/>
                </a:moveTo>
                <a:cubicBezTo>
                  <a:pt x="79768" y="56046"/>
                  <a:pt x="86617" y="62895"/>
                  <a:pt x="86617" y="71331"/>
                </a:cubicBezTo>
                <a:cubicBezTo>
                  <a:pt x="86617" y="79768"/>
                  <a:pt x="79768" y="86617"/>
                  <a:pt x="71331" y="86617"/>
                </a:cubicBezTo>
                <a:cubicBezTo>
                  <a:pt x="62895" y="86617"/>
                  <a:pt x="56046" y="79768"/>
                  <a:pt x="56046" y="71331"/>
                </a:cubicBezTo>
                <a:cubicBezTo>
                  <a:pt x="56046" y="62895"/>
                  <a:pt x="62895" y="56046"/>
                  <a:pt x="71331" y="56046"/>
                </a:cubicBezTo>
                <a:close/>
                <a:moveTo>
                  <a:pt x="117187" y="71331"/>
                </a:moveTo>
                <a:cubicBezTo>
                  <a:pt x="117187" y="62895"/>
                  <a:pt x="124036" y="56046"/>
                  <a:pt x="132473" y="56046"/>
                </a:cubicBezTo>
                <a:cubicBezTo>
                  <a:pt x="140909" y="56046"/>
                  <a:pt x="147758" y="62895"/>
                  <a:pt x="147758" y="71331"/>
                </a:cubicBezTo>
                <a:cubicBezTo>
                  <a:pt x="147758" y="79768"/>
                  <a:pt x="140909" y="86617"/>
                  <a:pt x="132473" y="86617"/>
                </a:cubicBezTo>
                <a:cubicBezTo>
                  <a:pt x="124036" y="86617"/>
                  <a:pt x="117187" y="79768"/>
                  <a:pt x="117187" y="71331"/>
                </a:cubicBezTo>
                <a:close/>
                <a:moveTo>
                  <a:pt x="20380" y="71331"/>
                </a:moveTo>
                <a:cubicBezTo>
                  <a:pt x="20380" y="65695"/>
                  <a:pt x="15827" y="61141"/>
                  <a:pt x="10190" y="61141"/>
                </a:cubicBezTo>
                <a:cubicBezTo>
                  <a:pt x="4554" y="61141"/>
                  <a:pt x="0" y="65695"/>
                  <a:pt x="0" y="71331"/>
                </a:cubicBezTo>
                <a:lnTo>
                  <a:pt x="0" y="101902"/>
                </a:lnTo>
                <a:cubicBezTo>
                  <a:pt x="0" y="107538"/>
                  <a:pt x="4554" y="112092"/>
                  <a:pt x="10190" y="112092"/>
                </a:cubicBezTo>
                <a:cubicBezTo>
                  <a:pt x="15827" y="112092"/>
                  <a:pt x="20380" y="107538"/>
                  <a:pt x="20380" y="101902"/>
                </a:cubicBezTo>
                <a:lnTo>
                  <a:pt x="20380" y="71331"/>
                </a:lnTo>
                <a:close/>
                <a:moveTo>
                  <a:pt x="193614" y="61141"/>
                </a:moveTo>
                <a:cubicBezTo>
                  <a:pt x="187977" y="61141"/>
                  <a:pt x="183423" y="65695"/>
                  <a:pt x="183423" y="71331"/>
                </a:cubicBezTo>
                <a:lnTo>
                  <a:pt x="183423" y="101902"/>
                </a:lnTo>
                <a:cubicBezTo>
                  <a:pt x="183423" y="107538"/>
                  <a:pt x="187977" y="112092"/>
                  <a:pt x="193614" y="112092"/>
                </a:cubicBezTo>
                <a:cubicBezTo>
                  <a:pt x="199250" y="112092"/>
                  <a:pt x="203804" y="107538"/>
                  <a:pt x="203804" y="101902"/>
                </a:cubicBezTo>
                <a:lnTo>
                  <a:pt x="203804" y="71331"/>
                </a:lnTo>
                <a:cubicBezTo>
                  <a:pt x="203804" y="65695"/>
                  <a:pt x="199250" y="61141"/>
                  <a:pt x="193614" y="61141"/>
                </a:cubicBezTo>
                <a:close/>
              </a:path>
            </a:pathLst>
          </a:custGeom>
          <a:solidFill>
            <a:srgbClr val="3D5A73"/>
          </a:solidFill>
          <a:ln/>
        </p:spPr>
      </p:sp>
      <p:sp>
        <p:nvSpPr>
          <p:cNvPr id="30" name="Text 28"/>
          <p:cNvSpPr/>
          <p:nvPr/>
        </p:nvSpPr>
        <p:spPr>
          <a:xfrm>
            <a:off x="978259" y="4193831"/>
            <a:ext cx="1512678" cy="253623"/>
          </a:xfrm>
          <a:prstGeom prst="rect">
            <a:avLst/>
          </a:prstGeom>
          <a:noFill/>
          <a:ln/>
        </p:spPr>
        <p:txBody>
          <a:bodyPr wrap="square" lIns="0" tIns="0" rIns="0" bIns="0" rtlCol="0" anchor="ctr"/>
          <a:lstStyle/>
          <a:p>
            <a:pPr>
              <a:lnSpc>
                <a:spcPct val="130000"/>
              </a:lnSpc>
            </a:pPr>
            <a:r>
              <a:rPr lang="en-US" sz="1284" b="1" dirty="0">
                <a:solidFill>
                  <a:srgbClr val="E8E4DC"/>
                </a:solidFill>
                <a:latin typeface="Hedvig Letters Sans" pitchFamily="34" charset="0"/>
                <a:ea typeface="Hedvig Letters Sans" pitchFamily="34" charset="-122"/>
                <a:cs typeface="Hedvig Letters Sans" pitchFamily="34" charset="-120"/>
              </a:rPr>
              <a:t>Industry Disruption</a:t>
            </a:r>
            <a:endParaRPr lang="en-US" sz="1600" dirty="0"/>
          </a:p>
        </p:txBody>
      </p:sp>
      <p:sp>
        <p:nvSpPr>
          <p:cNvPr id="31" name="Text 29"/>
          <p:cNvSpPr/>
          <p:nvPr/>
        </p:nvSpPr>
        <p:spPr>
          <a:xfrm>
            <a:off x="507245" y="4574264"/>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Triggers: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AI automation, structural shift, regulation changes</a:t>
            </a:r>
            <a:endParaRPr lang="en-US" sz="1600" dirty="0"/>
          </a:p>
        </p:txBody>
      </p:sp>
      <p:sp>
        <p:nvSpPr>
          <p:cNvPr id="32" name="Text 30"/>
          <p:cNvSpPr/>
          <p:nvPr/>
        </p:nvSpPr>
        <p:spPr>
          <a:xfrm>
            <a:off x="507245" y="5063394"/>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Early Signs: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Declining demand, skill obsolescence warnings, industry contraction</a:t>
            </a:r>
            <a:endParaRPr lang="en-US" sz="1600" dirty="0"/>
          </a:p>
        </p:txBody>
      </p:sp>
      <p:sp>
        <p:nvSpPr>
          <p:cNvPr id="33" name="Text 31"/>
          <p:cNvSpPr/>
          <p:nvPr/>
        </p:nvSpPr>
        <p:spPr>
          <a:xfrm>
            <a:off x="507245" y="5552523"/>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30-Day Response:</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Skill audit, identify transferable skills, explore adjacent industries</a:t>
            </a:r>
            <a:endParaRPr lang="en-US" sz="1600" dirty="0"/>
          </a:p>
        </p:txBody>
      </p:sp>
      <p:sp>
        <p:nvSpPr>
          <p:cNvPr id="34" name="Text 32"/>
          <p:cNvSpPr/>
          <p:nvPr/>
        </p:nvSpPr>
        <p:spPr>
          <a:xfrm>
            <a:off x="507245" y="6041652"/>
            <a:ext cx="3586948" cy="217391"/>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Recovery:</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6-24 bulan (career pivot)</a:t>
            </a:r>
            <a:endParaRPr lang="en-US" sz="1600" dirty="0"/>
          </a:p>
        </p:txBody>
      </p:sp>
      <p:sp>
        <p:nvSpPr>
          <p:cNvPr id="35" name="Text 33"/>
          <p:cNvSpPr/>
          <p:nvPr/>
        </p:nvSpPr>
        <p:spPr>
          <a:xfrm>
            <a:off x="507245" y="6313391"/>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Prevention:</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Continuous learning, diversify skillset, monitor industry trends</a:t>
            </a:r>
            <a:endParaRPr lang="en-US" sz="1600" dirty="0"/>
          </a:p>
        </p:txBody>
      </p:sp>
      <p:sp>
        <p:nvSpPr>
          <p:cNvPr id="36" name="Shape 34"/>
          <p:cNvSpPr/>
          <p:nvPr/>
        </p:nvSpPr>
        <p:spPr>
          <a:xfrm>
            <a:off x="4220297" y="4030788"/>
            <a:ext cx="3749991" cy="2826080"/>
          </a:xfrm>
          <a:custGeom>
            <a:avLst/>
            <a:gdLst/>
            <a:ahLst/>
            <a:cxnLst/>
            <a:rect l="l" t="t" r="r" b="b"/>
            <a:pathLst>
              <a:path w="3749991" h="2826080">
                <a:moveTo>
                  <a:pt x="36232" y="0"/>
                </a:moveTo>
                <a:lnTo>
                  <a:pt x="3677530" y="0"/>
                </a:lnTo>
                <a:cubicBezTo>
                  <a:pt x="3717549" y="0"/>
                  <a:pt x="3749991" y="32442"/>
                  <a:pt x="3749991" y="72461"/>
                </a:cubicBezTo>
                <a:lnTo>
                  <a:pt x="3749991" y="2753620"/>
                </a:lnTo>
                <a:cubicBezTo>
                  <a:pt x="3749991" y="2793638"/>
                  <a:pt x="3717549" y="2826080"/>
                  <a:pt x="3677530" y="2826080"/>
                </a:cubicBezTo>
                <a:lnTo>
                  <a:pt x="36232" y="2826080"/>
                </a:lnTo>
                <a:cubicBezTo>
                  <a:pt x="16222" y="2826080"/>
                  <a:pt x="0" y="2809859"/>
                  <a:pt x="0" y="2789848"/>
                </a:cubicBezTo>
                <a:lnTo>
                  <a:pt x="0" y="36232"/>
                </a:lnTo>
                <a:cubicBezTo>
                  <a:pt x="0" y="16222"/>
                  <a:pt x="16222" y="0"/>
                  <a:pt x="36232" y="0"/>
                </a:cubicBezTo>
                <a:close/>
              </a:path>
            </a:pathLst>
          </a:custGeom>
          <a:solidFill>
            <a:srgbClr val="3D5A73">
              <a:alpha val="14902"/>
            </a:srgbClr>
          </a:solidFill>
          <a:ln/>
        </p:spPr>
      </p:sp>
      <p:sp>
        <p:nvSpPr>
          <p:cNvPr id="37" name="Shape 35"/>
          <p:cNvSpPr/>
          <p:nvPr/>
        </p:nvSpPr>
        <p:spPr>
          <a:xfrm>
            <a:off x="4220297" y="4030788"/>
            <a:ext cx="36232" cy="2826080"/>
          </a:xfrm>
          <a:custGeom>
            <a:avLst/>
            <a:gdLst/>
            <a:ahLst/>
            <a:cxnLst/>
            <a:rect l="l" t="t" r="r" b="b"/>
            <a:pathLst>
              <a:path w="36232" h="2826080">
                <a:moveTo>
                  <a:pt x="36232" y="0"/>
                </a:moveTo>
                <a:lnTo>
                  <a:pt x="36232" y="0"/>
                </a:lnTo>
                <a:lnTo>
                  <a:pt x="36232" y="2826080"/>
                </a:lnTo>
                <a:lnTo>
                  <a:pt x="36232" y="2826080"/>
                </a:lnTo>
                <a:cubicBezTo>
                  <a:pt x="16222" y="2826080"/>
                  <a:pt x="0" y="2809859"/>
                  <a:pt x="0" y="2789848"/>
                </a:cubicBezTo>
                <a:lnTo>
                  <a:pt x="0" y="36232"/>
                </a:lnTo>
                <a:cubicBezTo>
                  <a:pt x="0" y="16222"/>
                  <a:pt x="16222" y="0"/>
                  <a:pt x="36232" y="0"/>
                </a:cubicBezTo>
                <a:close/>
              </a:path>
            </a:pathLst>
          </a:custGeom>
          <a:solidFill>
            <a:srgbClr val="5E7A8C"/>
          </a:solidFill>
          <a:ln/>
        </p:spPr>
      </p:sp>
      <p:sp>
        <p:nvSpPr>
          <p:cNvPr id="38" name="Shape 36"/>
          <p:cNvSpPr/>
          <p:nvPr/>
        </p:nvSpPr>
        <p:spPr>
          <a:xfrm>
            <a:off x="4347108" y="4139483"/>
            <a:ext cx="362318" cy="362318"/>
          </a:xfrm>
          <a:custGeom>
            <a:avLst/>
            <a:gdLst/>
            <a:ahLst/>
            <a:cxnLst/>
            <a:rect l="l" t="t" r="r" b="b"/>
            <a:pathLst>
              <a:path w="362318" h="362318">
                <a:moveTo>
                  <a:pt x="181159" y="0"/>
                </a:moveTo>
                <a:lnTo>
                  <a:pt x="181159" y="0"/>
                </a:lnTo>
                <a:cubicBezTo>
                  <a:pt x="281210" y="0"/>
                  <a:pt x="362318" y="81108"/>
                  <a:pt x="362318" y="181159"/>
                </a:cubicBezTo>
                <a:lnTo>
                  <a:pt x="362318" y="181159"/>
                </a:lnTo>
                <a:cubicBezTo>
                  <a:pt x="362318" y="281210"/>
                  <a:pt x="281210" y="362318"/>
                  <a:pt x="181159" y="362318"/>
                </a:cubicBezTo>
                <a:lnTo>
                  <a:pt x="181159" y="362318"/>
                </a:lnTo>
                <a:cubicBezTo>
                  <a:pt x="81108" y="362318"/>
                  <a:pt x="0" y="281210"/>
                  <a:pt x="0" y="181159"/>
                </a:cubicBezTo>
                <a:lnTo>
                  <a:pt x="0" y="181159"/>
                </a:lnTo>
                <a:cubicBezTo>
                  <a:pt x="0" y="81108"/>
                  <a:pt x="81108" y="0"/>
                  <a:pt x="181159" y="0"/>
                </a:cubicBezTo>
                <a:close/>
              </a:path>
            </a:pathLst>
          </a:custGeom>
          <a:solidFill>
            <a:srgbClr val="5E7A8C">
              <a:alpha val="20000"/>
            </a:srgbClr>
          </a:solidFill>
          <a:ln/>
        </p:spPr>
      </p:sp>
      <p:sp>
        <p:nvSpPr>
          <p:cNvPr id="39" name="Shape 37"/>
          <p:cNvSpPr/>
          <p:nvPr/>
        </p:nvSpPr>
        <p:spPr>
          <a:xfrm>
            <a:off x="4449010" y="4239120"/>
            <a:ext cx="163043" cy="163043"/>
          </a:xfrm>
          <a:custGeom>
            <a:avLst/>
            <a:gdLst/>
            <a:ahLst/>
            <a:cxnLst/>
            <a:rect l="l" t="t" r="r" b="b"/>
            <a:pathLst>
              <a:path w="163043" h="163043">
                <a:moveTo>
                  <a:pt x="20380" y="20380"/>
                </a:moveTo>
                <a:cubicBezTo>
                  <a:pt x="20380" y="14744"/>
                  <a:pt x="15827" y="10190"/>
                  <a:pt x="10190" y="10190"/>
                </a:cubicBezTo>
                <a:cubicBezTo>
                  <a:pt x="4554" y="10190"/>
                  <a:pt x="0" y="14744"/>
                  <a:pt x="0" y="20380"/>
                </a:cubicBezTo>
                <a:lnTo>
                  <a:pt x="0" y="127377"/>
                </a:lnTo>
                <a:cubicBezTo>
                  <a:pt x="0" y="141453"/>
                  <a:pt x="11400" y="152853"/>
                  <a:pt x="25475" y="152853"/>
                </a:cubicBezTo>
                <a:lnTo>
                  <a:pt x="152853" y="152853"/>
                </a:lnTo>
                <a:cubicBezTo>
                  <a:pt x="158489" y="152853"/>
                  <a:pt x="163043" y="148299"/>
                  <a:pt x="163043" y="142663"/>
                </a:cubicBezTo>
                <a:cubicBezTo>
                  <a:pt x="163043" y="137026"/>
                  <a:pt x="158489" y="132473"/>
                  <a:pt x="152853" y="132473"/>
                </a:cubicBezTo>
                <a:lnTo>
                  <a:pt x="25475" y="132473"/>
                </a:lnTo>
                <a:cubicBezTo>
                  <a:pt x="22673" y="132473"/>
                  <a:pt x="20380" y="130180"/>
                  <a:pt x="20380" y="127377"/>
                </a:cubicBezTo>
                <a:lnTo>
                  <a:pt x="20380" y="20380"/>
                </a:lnTo>
                <a:close/>
                <a:moveTo>
                  <a:pt x="149860" y="47958"/>
                </a:moveTo>
                <a:cubicBezTo>
                  <a:pt x="153840" y="43977"/>
                  <a:pt x="153840" y="37513"/>
                  <a:pt x="149860" y="33532"/>
                </a:cubicBezTo>
                <a:cubicBezTo>
                  <a:pt x="145879" y="29552"/>
                  <a:pt x="139415" y="29552"/>
                  <a:pt x="135434" y="33532"/>
                </a:cubicBezTo>
                <a:lnTo>
                  <a:pt x="101902" y="67096"/>
                </a:lnTo>
                <a:lnTo>
                  <a:pt x="83623" y="48849"/>
                </a:lnTo>
                <a:cubicBezTo>
                  <a:pt x="79643" y="44869"/>
                  <a:pt x="73178" y="44869"/>
                  <a:pt x="69198" y="48849"/>
                </a:cubicBezTo>
                <a:lnTo>
                  <a:pt x="38627" y="79420"/>
                </a:lnTo>
                <a:cubicBezTo>
                  <a:pt x="34647" y="83400"/>
                  <a:pt x="34647" y="89865"/>
                  <a:pt x="38627" y="93845"/>
                </a:cubicBezTo>
                <a:cubicBezTo>
                  <a:pt x="42608" y="97826"/>
                  <a:pt x="49072" y="97826"/>
                  <a:pt x="53053" y="93845"/>
                </a:cubicBezTo>
                <a:lnTo>
                  <a:pt x="76426" y="70472"/>
                </a:lnTo>
                <a:lnTo>
                  <a:pt x="94705" y="88750"/>
                </a:lnTo>
                <a:cubicBezTo>
                  <a:pt x="98686" y="92731"/>
                  <a:pt x="105150" y="92731"/>
                  <a:pt x="109131" y="88750"/>
                </a:cubicBezTo>
                <a:lnTo>
                  <a:pt x="149891" y="47989"/>
                </a:lnTo>
                <a:close/>
              </a:path>
            </a:pathLst>
          </a:custGeom>
          <a:solidFill>
            <a:srgbClr val="5E7A8C"/>
          </a:solidFill>
          <a:ln/>
        </p:spPr>
      </p:sp>
      <p:sp>
        <p:nvSpPr>
          <p:cNvPr id="40" name="Text 38"/>
          <p:cNvSpPr/>
          <p:nvPr/>
        </p:nvSpPr>
        <p:spPr>
          <a:xfrm>
            <a:off x="4818121" y="4193831"/>
            <a:ext cx="1177533" cy="253623"/>
          </a:xfrm>
          <a:prstGeom prst="rect">
            <a:avLst/>
          </a:prstGeom>
          <a:noFill/>
          <a:ln/>
        </p:spPr>
        <p:txBody>
          <a:bodyPr wrap="square" lIns="0" tIns="0" rIns="0" bIns="0" rtlCol="0" anchor="ctr"/>
          <a:lstStyle/>
          <a:p>
            <a:pPr>
              <a:lnSpc>
                <a:spcPct val="130000"/>
              </a:lnSpc>
            </a:pPr>
            <a:r>
              <a:rPr lang="en-US" sz="1284" b="1" dirty="0">
                <a:solidFill>
                  <a:srgbClr val="E8E4DC"/>
                </a:solidFill>
                <a:latin typeface="Hedvig Letters Sans" pitchFamily="34" charset="0"/>
                <a:ea typeface="Hedvig Letters Sans" pitchFamily="34" charset="-122"/>
                <a:cs typeface="Hedvig Letters Sans" pitchFamily="34" charset="-120"/>
              </a:rPr>
              <a:t>Career Plateau</a:t>
            </a:r>
            <a:endParaRPr lang="en-US" sz="1600" dirty="0"/>
          </a:p>
        </p:txBody>
      </p:sp>
      <p:sp>
        <p:nvSpPr>
          <p:cNvPr id="41" name="Text 39"/>
          <p:cNvSpPr/>
          <p:nvPr/>
        </p:nvSpPr>
        <p:spPr>
          <a:xfrm>
            <a:off x="4347108" y="4574264"/>
            <a:ext cx="3586948" cy="217391"/>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Triggers: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Terjebak di ceiling tanpa path forward</a:t>
            </a:r>
            <a:endParaRPr lang="en-US" sz="1600" dirty="0"/>
          </a:p>
        </p:txBody>
      </p:sp>
      <p:sp>
        <p:nvSpPr>
          <p:cNvPr id="42" name="Text 40"/>
          <p:cNvSpPr/>
          <p:nvPr/>
        </p:nvSpPr>
        <p:spPr>
          <a:xfrm>
            <a:off x="4347108" y="4846003"/>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Early Signs:</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No promotion 3+ years, shrinking responsibilities, boredom</a:t>
            </a:r>
            <a:endParaRPr lang="en-US" sz="1600" dirty="0"/>
          </a:p>
        </p:txBody>
      </p:sp>
      <p:sp>
        <p:nvSpPr>
          <p:cNvPr id="43" name="Text 41"/>
          <p:cNvSpPr/>
          <p:nvPr/>
        </p:nvSpPr>
        <p:spPr>
          <a:xfrm>
            <a:off x="4347108" y="5335132"/>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30-Day Response:</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Honest conversation dengan manager, explore internal moves, external options</a:t>
            </a:r>
            <a:endParaRPr lang="en-US" sz="1600" dirty="0"/>
          </a:p>
        </p:txBody>
      </p:sp>
      <p:sp>
        <p:nvSpPr>
          <p:cNvPr id="44" name="Text 42"/>
          <p:cNvSpPr/>
          <p:nvPr/>
        </p:nvSpPr>
        <p:spPr>
          <a:xfrm>
            <a:off x="4347108" y="5824262"/>
            <a:ext cx="3586948" cy="217391"/>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Recovery:</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3-12 bulan (breakthrough atau exit)</a:t>
            </a:r>
            <a:endParaRPr lang="en-US" sz="1600" dirty="0"/>
          </a:p>
        </p:txBody>
      </p:sp>
      <p:sp>
        <p:nvSpPr>
          <p:cNvPr id="45" name="Text 43"/>
          <p:cNvSpPr/>
          <p:nvPr/>
        </p:nvSpPr>
        <p:spPr>
          <a:xfrm>
            <a:off x="4347108" y="6096000"/>
            <a:ext cx="3586948" cy="434782"/>
          </a:xfrm>
          <a:prstGeom prst="rect">
            <a:avLst/>
          </a:prstGeom>
          <a:noFill/>
          <a:ln/>
        </p:spPr>
        <p:txBody>
          <a:bodyPr wrap="square" lIns="0" tIns="0" rIns="0" bIns="0" rtlCol="0" anchor="ctr"/>
          <a:lstStyle/>
          <a:p>
            <a:pPr>
              <a:lnSpc>
                <a:spcPct val="120000"/>
              </a:lnSpc>
            </a:pPr>
            <a:r>
              <a:rPr lang="en-US" sz="1141" b="1" dirty="0">
                <a:solidFill>
                  <a:srgbClr val="C9A86A"/>
                </a:solidFill>
                <a:latin typeface="Quattrocento Sans" pitchFamily="34" charset="0"/>
                <a:ea typeface="Quattrocento Sans" pitchFamily="34" charset="-122"/>
                <a:cs typeface="Quattrocento Sans" pitchFamily="34" charset="-120"/>
              </a:rPr>
              <a:t>Prevention:</a:t>
            </a:r>
            <a:pPr>
              <a:lnSpc>
                <a:spcPct val="120000"/>
              </a:lnSpc>
            </a:pPr>
            <a:r>
              <a:rPr lang="en-US" sz="1141" dirty="0">
                <a:solidFill>
                  <a:srgbClr val="E8E4DC">
                    <a:alpha val="80000"/>
                  </a:srgbClr>
                </a:solidFill>
                <a:latin typeface="Quattrocento Sans" pitchFamily="34" charset="0"/>
                <a:ea typeface="Quattrocento Sans" pitchFamily="34" charset="-122"/>
                <a:cs typeface="Quattrocento Sans" pitchFamily="34" charset="-120"/>
              </a:rPr>
              <a:t> Regular career conversations, build visibility, develop T-shaped skills</a:t>
            </a:r>
            <a:endParaRPr lang="en-US" sz="1600" dirty="0"/>
          </a:p>
        </p:txBody>
      </p:sp>
      <p:sp>
        <p:nvSpPr>
          <p:cNvPr id="46" name="Shape 44"/>
          <p:cNvSpPr/>
          <p:nvPr/>
        </p:nvSpPr>
        <p:spPr>
          <a:xfrm>
            <a:off x="8082805" y="1136773"/>
            <a:ext cx="3740933" cy="5715566"/>
          </a:xfrm>
          <a:custGeom>
            <a:avLst/>
            <a:gdLst/>
            <a:ahLst/>
            <a:cxnLst/>
            <a:rect l="l" t="t" r="r" b="b"/>
            <a:pathLst>
              <a:path w="3740933" h="5715566">
                <a:moveTo>
                  <a:pt x="108712" y="0"/>
                </a:moveTo>
                <a:lnTo>
                  <a:pt x="3632222" y="0"/>
                </a:lnTo>
                <a:cubicBezTo>
                  <a:pt x="3692261" y="0"/>
                  <a:pt x="3740933" y="48672"/>
                  <a:pt x="3740933" y="108712"/>
                </a:cubicBezTo>
                <a:lnTo>
                  <a:pt x="3740933" y="5606855"/>
                </a:lnTo>
                <a:cubicBezTo>
                  <a:pt x="3740933" y="5666894"/>
                  <a:pt x="3692261" y="5715566"/>
                  <a:pt x="3632222" y="5715566"/>
                </a:cubicBezTo>
                <a:lnTo>
                  <a:pt x="108712" y="5715566"/>
                </a:lnTo>
                <a:cubicBezTo>
                  <a:pt x="48672" y="5715566"/>
                  <a:pt x="0" y="5666894"/>
                  <a:pt x="0" y="5606855"/>
                </a:cubicBezTo>
                <a:lnTo>
                  <a:pt x="0" y="108712"/>
                </a:lnTo>
                <a:cubicBezTo>
                  <a:pt x="0" y="48712"/>
                  <a:pt x="48712" y="0"/>
                  <a:pt x="108712" y="0"/>
                </a:cubicBezTo>
                <a:close/>
              </a:path>
            </a:pathLst>
          </a:custGeom>
          <a:solidFill>
            <a:srgbClr val="3D5A73">
              <a:alpha val="20000"/>
            </a:srgbClr>
          </a:solidFill>
          <a:ln w="12700">
            <a:solidFill>
              <a:srgbClr val="3D5A73">
                <a:alpha val="40000"/>
              </a:srgbClr>
            </a:solidFill>
            <a:prstDash val="solid"/>
          </a:ln>
        </p:spPr>
      </p:sp>
      <p:sp>
        <p:nvSpPr>
          <p:cNvPr id="47" name="Shape 45"/>
          <p:cNvSpPr/>
          <p:nvPr/>
        </p:nvSpPr>
        <p:spPr>
          <a:xfrm>
            <a:off x="8229996" y="1286229"/>
            <a:ext cx="158514" cy="181159"/>
          </a:xfrm>
          <a:custGeom>
            <a:avLst/>
            <a:gdLst/>
            <a:ahLst/>
            <a:cxnLst/>
            <a:rect l="l" t="t" r="r" b="b"/>
            <a:pathLst>
              <a:path w="158514" h="181159">
                <a:moveTo>
                  <a:pt x="135869" y="33967"/>
                </a:moveTo>
                <a:lnTo>
                  <a:pt x="135869" y="56612"/>
                </a:lnTo>
                <a:lnTo>
                  <a:pt x="113224" y="56612"/>
                </a:lnTo>
                <a:lnTo>
                  <a:pt x="113224" y="33967"/>
                </a:lnTo>
                <a:lnTo>
                  <a:pt x="135869" y="33967"/>
                </a:lnTo>
                <a:close/>
                <a:moveTo>
                  <a:pt x="135869" y="79257"/>
                </a:moveTo>
                <a:lnTo>
                  <a:pt x="135869" y="101902"/>
                </a:lnTo>
                <a:lnTo>
                  <a:pt x="113224" y="101902"/>
                </a:lnTo>
                <a:lnTo>
                  <a:pt x="113224" y="79257"/>
                </a:lnTo>
                <a:lnTo>
                  <a:pt x="135869" y="79257"/>
                </a:lnTo>
                <a:close/>
                <a:moveTo>
                  <a:pt x="135869" y="124547"/>
                </a:moveTo>
                <a:lnTo>
                  <a:pt x="135869" y="147192"/>
                </a:lnTo>
                <a:lnTo>
                  <a:pt x="113224" y="147192"/>
                </a:lnTo>
                <a:lnTo>
                  <a:pt x="113224" y="124547"/>
                </a:lnTo>
                <a:lnTo>
                  <a:pt x="135869" y="124547"/>
                </a:lnTo>
                <a:close/>
                <a:moveTo>
                  <a:pt x="90579" y="101902"/>
                </a:moveTo>
                <a:lnTo>
                  <a:pt x="67935" y="101902"/>
                </a:lnTo>
                <a:lnTo>
                  <a:pt x="67935" y="79257"/>
                </a:lnTo>
                <a:lnTo>
                  <a:pt x="90579" y="79257"/>
                </a:lnTo>
                <a:lnTo>
                  <a:pt x="90579" y="101902"/>
                </a:lnTo>
                <a:close/>
                <a:moveTo>
                  <a:pt x="67935" y="124547"/>
                </a:moveTo>
                <a:lnTo>
                  <a:pt x="90579" y="124547"/>
                </a:lnTo>
                <a:lnTo>
                  <a:pt x="90579" y="147192"/>
                </a:lnTo>
                <a:lnTo>
                  <a:pt x="67935" y="147192"/>
                </a:lnTo>
                <a:lnTo>
                  <a:pt x="67935" y="124547"/>
                </a:lnTo>
                <a:close/>
                <a:moveTo>
                  <a:pt x="45290" y="101902"/>
                </a:moveTo>
                <a:lnTo>
                  <a:pt x="22645" y="101902"/>
                </a:lnTo>
                <a:lnTo>
                  <a:pt x="22645" y="79257"/>
                </a:lnTo>
                <a:lnTo>
                  <a:pt x="45290" y="79257"/>
                </a:lnTo>
                <a:lnTo>
                  <a:pt x="45290" y="101902"/>
                </a:lnTo>
                <a:close/>
                <a:moveTo>
                  <a:pt x="22645" y="124547"/>
                </a:moveTo>
                <a:lnTo>
                  <a:pt x="45290" y="124547"/>
                </a:lnTo>
                <a:lnTo>
                  <a:pt x="45290" y="147192"/>
                </a:lnTo>
                <a:lnTo>
                  <a:pt x="22645" y="147192"/>
                </a:lnTo>
                <a:lnTo>
                  <a:pt x="22645" y="124547"/>
                </a:lnTo>
                <a:close/>
                <a:moveTo>
                  <a:pt x="22645" y="56612"/>
                </a:moveTo>
                <a:lnTo>
                  <a:pt x="22645" y="33967"/>
                </a:lnTo>
                <a:lnTo>
                  <a:pt x="45290" y="33967"/>
                </a:lnTo>
                <a:lnTo>
                  <a:pt x="45290" y="56612"/>
                </a:lnTo>
                <a:lnTo>
                  <a:pt x="22645" y="56612"/>
                </a:lnTo>
                <a:close/>
                <a:moveTo>
                  <a:pt x="67935" y="56612"/>
                </a:moveTo>
                <a:lnTo>
                  <a:pt x="67935" y="33967"/>
                </a:lnTo>
                <a:lnTo>
                  <a:pt x="90579" y="33967"/>
                </a:lnTo>
                <a:lnTo>
                  <a:pt x="90579" y="56612"/>
                </a:lnTo>
                <a:lnTo>
                  <a:pt x="67935" y="56612"/>
                </a:lnTo>
                <a:close/>
                <a:moveTo>
                  <a:pt x="22645" y="11322"/>
                </a:moveTo>
                <a:cubicBezTo>
                  <a:pt x="10155" y="11322"/>
                  <a:pt x="0" y="21477"/>
                  <a:pt x="0" y="33967"/>
                </a:cubicBezTo>
                <a:lnTo>
                  <a:pt x="0" y="147192"/>
                </a:lnTo>
                <a:cubicBezTo>
                  <a:pt x="0" y="159682"/>
                  <a:pt x="10155" y="169837"/>
                  <a:pt x="22645" y="169837"/>
                </a:cubicBezTo>
                <a:lnTo>
                  <a:pt x="135869" y="169837"/>
                </a:lnTo>
                <a:cubicBezTo>
                  <a:pt x="148359" y="169837"/>
                  <a:pt x="158514" y="159682"/>
                  <a:pt x="158514" y="147192"/>
                </a:cubicBezTo>
                <a:lnTo>
                  <a:pt x="158514" y="33967"/>
                </a:lnTo>
                <a:cubicBezTo>
                  <a:pt x="158514" y="21477"/>
                  <a:pt x="148359" y="11322"/>
                  <a:pt x="135869" y="11322"/>
                </a:cubicBezTo>
                <a:lnTo>
                  <a:pt x="22645" y="11322"/>
                </a:lnTo>
                <a:close/>
              </a:path>
            </a:pathLst>
          </a:custGeom>
          <a:solidFill>
            <a:srgbClr val="C9A86A"/>
          </a:solidFill>
          <a:ln/>
        </p:spPr>
      </p:sp>
      <p:sp>
        <p:nvSpPr>
          <p:cNvPr id="48" name="Text 46"/>
          <p:cNvSpPr/>
          <p:nvPr/>
        </p:nvSpPr>
        <p:spPr>
          <a:xfrm>
            <a:off x="8422478" y="1249997"/>
            <a:ext cx="3378615" cy="253623"/>
          </a:xfrm>
          <a:prstGeom prst="rect">
            <a:avLst/>
          </a:prstGeom>
          <a:noFill/>
          <a:ln/>
        </p:spPr>
        <p:txBody>
          <a:bodyPr wrap="square" lIns="0" tIns="0" rIns="0" bIns="0" rtlCol="0" anchor="ctr"/>
          <a:lstStyle/>
          <a:p>
            <a:pPr>
              <a:lnSpc>
                <a:spcPct val="120000"/>
              </a:lnSpc>
            </a:pPr>
            <a:r>
              <a:rPr lang="en-US" sz="1426" b="1" dirty="0">
                <a:solidFill>
                  <a:srgbClr val="C9A86A"/>
                </a:solidFill>
                <a:latin typeface="Hedvig Letters Sans" pitchFamily="34" charset="0"/>
                <a:ea typeface="Hedvig Letters Sans" pitchFamily="34" charset="-122"/>
                <a:cs typeface="Hedvig Letters Sans" pitchFamily="34" charset="-120"/>
              </a:rPr>
              <a:t>Career Risk Matrix</a:t>
            </a:r>
            <a:endParaRPr lang="en-US" sz="1600" dirty="0"/>
          </a:p>
        </p:txBody>
      </p:sp>
      <p:pic>
        <p:nvPicPr>
          <p:cNvPr id="49" name="Image 0" descr="https://kimi-img.moonshot.cn/pub/slides/26-03-02-21:34:43-d6ip3so52cetijebib6g.png">    </p:cNvPr>
          <p:cNvPicPr>
            <a:picLocks noChangeAspect="1"/>
          </p:cNvPicPr>
          <p:nvPr/>
        </p:nvPicPr>
        <p:blipFill>
          <a:blip r:embed="rId1"/>
          <a:srcRect l="0" r="0" t="0" b="0"/>
          <a:stretch/>
        </p:blipFill>
        <p:spPr>
          <a:xfrm>
            <a:off x="8196029" y="1576083"/>
            <a:ext cx="3315210" cy="4393105"/>
          </a:xfrm>
          <a:prstGeom prst="roundRect">
            <a:avLst>
              <a:gd name="adj" fmla="val 0"/>
            </a:avLst>
          </a:prstGeom>
        </p:spPr>
      </p:pic>
      <p:sp>
        <p:nvSpPr>
          <p:cNvPr id="50" name="Shape 47"/>
          <p:cNvSpPr/>
          <p:nvPr/>
        </p:nvSpPr>
        <p:spPr>
          <a:xfrm>
            <a:off x="8196029" y="6046181"/>
            <a:ext cx="3514484" cy="9058"/>
          </a:xfrm>
          <a:custGeom>
            <a:avLst/>
            <a:gdLst/>
            <a:ahLst/>
            <a:cxnLst/>
            <a:rect l="l" t="t" r="r" b="b"/>
            <a:pathLst>
              <a:path w="3514484" h="9058">
                <a:moveTo>
                  <a:pt x="0" y="0"/>
                </a:moveTo>
                <a:lnTo>
                  <a:pt x="3514484" y="0"/>
                </a:lnTo>
                <a:lnTo>
                  <a:pt x="3514484" y="9058"/>
                </a:lnTo>
                <a:lnTo>
                  <a:pt x="0" y="9058"/>
                </a:lnTo>
                <a:lnTo>
                  <a:pt x="0" y="0"/>
                </a:lnTo>
                <a:close/>
              </a:path>
            </a:pathLst>
          </a:custGeom>
          <a:solidFill>
            <a:srgbClr val="3D5A73">
              <a:alpha val="40000"/>
            </a:srgbClr>
          </a:solidFill>
          <a:ln/>
        </p:spPr>
      </p:sp>
      <p:sp>
        <p:nvSpPr>
          <p:cNvPr id="51" name="Shape 48"/>
          <p:cNvSpPr/>
          <p:nvPr/>
        </p:nvSpPr>
        <p:spPr>
          <a:xfrm>
            <a:off x="8214145" y="6159406"/>
            <a:ext cx="126811" cy="126811"/>
          </a:xfrm>
          <a:custGeom>
            <a:avLst/>
            <a:gdLst/>
            <a:ahLst/>
            <a:cxnLst/>
            <a:rect l="l" t="t" r="r" b="b"/>
            <a:pathLst>
              <a:path w="126811" h="126811">
                <a:moveTo>
                  <a:pt x="63406" y="126811"/>
                </a:moveTo>
                <a:cubicBezTo>
                  <a:pt x="98400" y="126811"/>
                  <a:pt x="126811" y="98400"/>
                  <a:pt x="126811" y="63406"/>
                </a:cubicBezTo>
                <a:cubicBezTo>
                  <a:pt x="126811" y="28411"/>
                  <a:pt x="98400" y="0"/>
                  <a:pt x="63406" y="0"/>
                </a:cubicBezTo>
                <a:cubicBezTo>
                  <a:pt x="28411" y="0"/>
                  <a:pt x="0" y="28411"/>
                  <a:pt x="0" y="63406"/>
                </a:cubicBezTo>
                <a:cubicBezTo>
                  <a:pt x="0" y="98400"/>
                  <a:pt x="28411" y="126811"/>
                  <a:pt x="63406" y="126811"/>
                </a:cubicBezTo>
                <a:close/>
                <a:moveTo>
                  <a:pt x="55480" y="39629"/>
                </a:moveTo>
                <a:cubicBezTo>
                  <a:pt x="55480" y="35254"/>
                  <a:pt x="59031" y="31703"/>
                  <a:pt x="63406" y="31703"/>
                </a:cubicBezTo>
                <a:cubicBezTo>
                  <a:pt x="67780" y="31703"/>
                  <a:pt x="71331" y="35254"/>
                  <a:pt x="71331" y="39629"/>
                </a:cubicBezTo>
                <a:cubicBezTo>
                  <a:pt x="71331" y="44003"/>
                  <a:pt x="67780" y="47554"/>
                  <a:pt x="63406" y="47554"/>
                </a:cubicBezTo>
                <a:cubicBezTo>
                  <a:pt x="59031" y="47554"/>
                  <a:pt x="55480" y="44003"/>
                  <a:pt x="55480" y="39629"/>
                </a:cubicBezTo>
                <a:close/>
                <a:moveTo>
                  <a:pt x="53499" y="55480"/>
                </a:moveTo>
                <a:lnTo>
                  <a:pt x="65387" y="55480"/>
                </a:lnTo>
                <a:cubicBezTo>
                  <a:pt x="68681" y="55480"/>
                  <a:pt x="71331" y="58130"/>
                  <a:pt x="71331" y="61424"/>
                </a:cubicBezTo>
                <a:lnTo>
                  <a:pt x="71331" y="83220"/>
                </a:lnTo>
                <a:lnTo>
                  <a:pt x="73313" y="83220"/>
                </a:lnTo>
                <a:cubicBezTo>
                  <a:pt x="76607" y="83220"/>
                  <a:pt x="79257" y="85870"/>
                  <a:pt x="79257" y="89164"/>
                </a:cubicBezTo>
                <a:cubicBezTo>
                  <a:pt x="79257" y="92458"/>
                  <a:pt x="76607" y="95108"/>
                  <a:pt x="73313" y="95108"/>
                </a:cubicBezTo>
                <a:lnTo>
                  <a:pt x="53499" y="95108"/>
                </a:lnTo>
                <a:cubicBezTo>
                  <a:pt x="50204" y="95108"/>
                  <a:pt x="47554" y="92458"/>
                  <a:pt x="47554" y="89164"/>
                </a:cubicBezTo>
                <a:cubicBezTo>
                  <a:pt x="47554" y="85870"/>
                  <a:pt x="50204" y="83220"/>
                  <a:pt x="53499" y="83220"/>
                </a:cubicBezTo>
                <a:lnTo>
                  <a:pt x="59443" y="83220"/>
                </a:lnTo>
                <a:lnTo>
                  <a:pt x="59443" y="67368"/>
                </a:lnTo>
                <a:lnTo>
                  <a:pt x="53499" y="67368"/>
                </a:lnTo>
                <a:cubicBezTo>
                  <a:pt x="50204" y="67368"/>
                  <a:pt x="47554" y="64718"/>
                  <a:pt x="47554" y="61424"/>
                </a:cubicBezTo>
                <a:cubicBezTo>
                  <a:pt x="47554" y="58130"/>
                  <a:pt x="50204" y="55480"/>
                  <a:pt x="53499" y="55480"/>
                </a:cubicBezTo>
                <a:close/>
              </a:path>
            </a:pathLst>
          </a:custGeom>
          <a:solidFill>
            <a:srgbClr val="C9A86A"/>
          </a:solidFill>
          <a:ln/>
        </p:spPr>
      </p:sp>
      <p:sp>
        <p:nvSpPr>
          <p:cNvPr id="52" name="Text 49"/>
          <p:cNvSpPr/>
          <p:nvPr/>
        </p:nvSpPr>
        <p:spPr>
          <a:xfrm>
            <a:off x="8384913" y="6123174"/>
            <a:ext cx="3389006" cy="615941"/>
          </a:xfrm>
          <a:prstGeom prst="rect">
            <a:avLst/>
          </a:prstGeom>
          <a:noFill/>
          <a:ln/>
        </p:spPr>
        <p:txBody>
          <a:bodyPr wrap="square" lIns="0" tIns="0" rIns="0" bIns="0" rtlCol="0" anchor="ctr"/>
          <a:lstStyle/>
          <a:p>
            <a:pPr>
              <a:lnSpc>
                <a:spcPct val="140000"/>
              </a:lnSpc>
            </a:pPr>
            <a:r>
              <a:rPr lang="en-US" sz="999" b="1" dirty="0">
                <a:solidFill>
                  <a:srgbClr val="E8E4DC">
                    <a:alpha val="70000"/>
                  </a:srgbClr>
                </a:solidFill>
                <a:latin typeface="Quattrocento Sans" pitchFamily="34" charset="0"/>
                <a:ea typeface="Quattrocento Sans" pitchFamily="34" charset="-122"/>
                <a:cs typeface="Quattrocento Sans" pitchFamily="34" charset="-120"/>
              </a:rPr>
              <a:t>Prioritas:</a:t>
            </a:r>
            <a:pPr>
              <a:lnSpc>
                <a:spcPct val="140000"/>
              </a:lnSpc>
            </a:pPr>
            <a:r>
              <a:rPr lang="en-US" sz="999" dirty="0">
                <a:solidFill>
                  <a:srgbClr val="E8E4DC">
                    <a:alpha val="70000"/>
                  </a:srgbClr>
                </a:solidFill>
                <a:latin typeface="Quattrocento Sans" pitchFamily="34" charset="0"/>
                <a:ea typeface="Quattrocento Sans" pitchFamily="34" charset="-122"/>
                <a:cs typeface="Quattrocento Sans" pitchFamily="34" charset="-120"/>
              </a:rPr>
              <a:t> Fokus pada kuadran kanan atas — high probability + high impact. Industry disruption dan sudden job loss memerlukan preparasi paling urgent.</a:t>
            </a:r>
            <a:endParaRPr lang="en-US" sz="1600" dirty="0"/>
          </a:p>
        </p:txBody>
      </p:sp>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42954" y="398684"/>
            <a:ext cx="480135" cy="480135"/>
          </a:xfrm>
          <a:custGeom>
            <a:avLst/>
            <a:gdLst/>
            <a:ahLst/>
            <a:cxnLst/>
            <a:rect l="l" t="t" r="r" b="b"/>
            <a:pathLst>
              <a:path w="480135" h="480135">
                <a:moveTo>
                  <a:pt x="240068" y="0"/>
                </a:moveTo>
                <a:lnTo>
                  <a:pt x="240068" y="0"/>
                </a:lnTo>
                <a:cubicBezTo>
                  <a:pt x="372653" y="0"/>
                  <a:pt x="480135" y="107482"/>
                  <a:pt x="480135" y="240068"/>
                </a:cubicBezTo>
                <a:lnTo>
                  <a:pt x="480135" y="240068"/>
                </a:lnTo>
                <a:cubicBezTo>
                  <a:pt x="480135" y="372653"/>
                  <a:pt x="372653" y="480135"/>
                  <a:pt x="240068" y="480135"/>
                </a:cubicBezTo>
                <a:lnTo>
                  <a:pt x="240068" y="480135"/>
                </a:lnTo>
                <a:cubicBezTo>
                  <a:pt x="107482" y="480135"/>
                  <a:pt x="0" y="372653"/>
                  <a:pt x="0" y="240068"/>
                </a:cubicBezTo>
                <a:lnTo>
                  <a:pt x="0" y="240068"/>
                </a:lnTo>
                <a:cubicBezTo>
                  <a:pt x="0" y="107482"/>
                  <a:pt x="107482" y="0"/>
                  <a:pt x="240068" y="0"/>
                </a:cubicBezTo>
                <a:close/>
              </a:path>
            </a:pathLst>
          </a:custGeom>
          <a:solidFill>
            <a:srgbClr val="C9A86A">
              <a:alpha val="20000"/>
            </a:srgbClr>
          </a:solidFill>
          <a:ln/>
        </p:spPr>
      </p:sp>
      <p:sp>
        <p:nvSpPr>
          <p:cNvPr id="3" name="Text 1"/>
          <p:cNvSpPr/>
          <p:nvPr/>
        </p:nvSpPr>
        <p:spPr>
          <a:xfrm>
            <a:off x="459035" y="501570"/>
            <a:ext cx="351527" cy="274363"/>
          </a:xfrm>
          <a:prstGeom prst="rect">
            <a:avLst/>
          </a:prstGeom>
          <a:noFill/>
          <a:ln/>
        </p:spPr>
        <p:txBody>
          <a:bodyPr wrap="square" lIns="0" tIns="0" rIns="0" bIns="0" rtlCol="0" anchor="ctr"/>
          <a:lstStyle/>
          <a:p>
            <a:pPr>
              <a:lnSpc>
                <a:spcPct val="110000"/>
              </a:lnSpc>
            </a:pPr>
            <a:r>
              <a:rPr lang="en-US" sz="1620" b="1" dirty="0">
                <a:solidFill>
                  <a:srgbClr val="C9A86A"/>
                </a:solidFill>
                <a:latin typeface="Hedvig Letters Sans" pitchFamily="34" charset="0"/>
                <a:ea typeface="Hedvig Letters Sans" pitchFamily="34" charset="-122"/>
                <a:cs typeface="Hedvig Letters Sans" pitchFamily="34" charset="-120"/>
              </a:rPr>
              <a:t>04</a:t>
            </a:r>
            <a:endParaRPr lang="en-US" sz="1600" dirty="0"/>
          </a:p>
        </p:txBody>
      </p:sp>
      <p:sp>
        <p:nvSpPr>
          <p:cNvPr id="4" name="Text 2"/>
          <p:cNvSpPr/>
          <p:nvPr/>
        </p:nvSpPr>
        <p:spPr>
          <a:xfrm>
            <a:off x="960270" y="342954"/>
            <a:ext cx="5547274" cy="205772"/>
          </a:xfrm>
          <a:prstGeom prst="rect">
            <a:avLst/>
          </a:prstGeom>
          <a:noFill/>
          <a:ln/>
        </p:spPr>
        <p:txBody>
          <a:bodyPr wrap="square" lIns="0" tIns="0" rIns="0" bIns="0" rtlCol="0" anchor="ctr"/>
          <a:lstStyle/>
          <a:p>
            <a:pPr>
              <a:lnSpc>
                <a:spcPct val="130000"/>
              </a:lnSpc>
            </a:pPr>
            <a:r>
              <a:rPr lang="en-US" sz="1080" b="1" spc="54" kern="0" dirty="0">
                <a:solidFill>
                  <a:srgbClr val="C9A86A"/>
                </a:solidFill>
                <a:latin typeface="Liter" pitchFamily="34" charset="0"/>
                <a:ea typeface="Liter" pitchFamily="34" charset="-122"/>
                <a:cs typeface="Liter" pitchFamily="34" charset="-120"/>
              </a:rPr>
              <a:t>DOMAIN 2: FINANCIAL</a:t>
            </a:r>
            <a:endParaRPr lang="en-US" sz="1600" dirty="0"/>
          </a:p>
        </p:txBody>
      </p:sp>
      <p:sp>
        <p:nvSpPr>
          <p:cNvPr id="5" name="Text 3"/>
          <p:cNvSpPr/>
          <p:nvPr/>
        </p:nvSpPr>
        <p:spPr>
          <a:xfrm>
            <a:off x="960270" y="548726"/>
            <a:ext cx="5633013" cy="385823"/>
          </a:xfrm>
          <a:prstGeom prst="rect">
            <a:avLst/>
          </a:prstGeom>
          <a:noFill/>
          <a:ln/>
        </p:spPr>
        <p:txBody>
          <a:bodyPr wrap="square" lIns="0" tIns="0" rIns="0" bIns="0" rtlCol="0" anchor="ctr"/>
          <a:lstStyle/>
          <a:p>
            <a:pPr>
              <a:lnSpc>
                <a:spcPct val="100000"/>
              </a:lnSpc>
            </a:pPr>
            <a:r>
              <a:rPr lang="en-US" sz="2430" b="1" dirty="0">
                <a:solidFill>
                  <a:srgbClr val="E8E4DC"/>
                </a:solidFill>
                <a:latin typeface="Hedvig Letters Sans" pitchFamily="34" charset="0"/>
                <a:ea typeface="Hedvig Letters Sans" pitchFamily="34" charset="-122"/>
                <a:cs typeface="Hedvig Letters Sans" pitchFamily="34" charset="-120"/>
              </a:rPr>
              <a:t>What If the Money </a:t>
            </a:r>
            <a:pPr>
              <a:lnSpc>
                <a:spcPct val="100000"/>
              </a:lnSpc>
            </a:pPr>
            <a:r>
              <a:rPr lang="en-US" sz="2430" b="1" dirty="0">
                <a:solidFill>
                  <a:srgbClr val="C9A86A"/>
                </a:solidFill>
                <a:latin typeface="Hedvig Letters Sans" pitchFamily="34" charset="0"/>
                <a:ea typeface="Hedvig Letters Sans" pitchFamily="34" charset="-122"/>
                <a:cs typeface="Hedvig Letters Sans" pitchFamily="34" charset="-120"/>
              </a:rPr>
              <a:t>Stopped Tomorrow?</a:t>
            </a:r>
            <a:endParaRPr lang="en-US" sz="1600" dirty="0"/>
          </a:p>
        </p:txBody>
      </p:sp>
      <p:sp>
        <p:nvSpPr>
          <p:cNvPr id="6" name="Shape 4"/>
          <p:cNvSpPr/>
          <p:nvPr/>
        </p:nvSpPr>
        <p:spPr>
          <a:xfrm>
            <a:off x="360101" y="1106025"/>
            <a:ext cx="6850498" cy="1508996"/>
          </a:xfrm>
          <a:custGeom>
            <a:avLst/>
            <a:gdLst/>
            <a:ahLst/>
            <a:cxnLst/>
            <a:rect l="l" t="t" r="r" b="b"/>
            <a:pathLst>
              <a:path w="6850498" h="1508996">
                <a:moveTo>
                  <a:pt x="34295" y="0"/>
                </a:moveTo>
                <a:lnTo>
                  <a:pt x="6781914" y="0"/>
                </a:lnTo>
                <a:cubicBezTo>
                  <a:pt x="6819792" y="0"/>
                  <a:pt x="6850498" y="30706"/>
                  <a:pt x="6850498" y="68584"/>
                </a:cubicBezTo>
                <a:lnTo>
                  <a:pt x="6850498" y="1440412"/>
                </a:lnTo>
                <a:cubicBezTo>
                  <a:pt x="6850498" y="1478290"/>
                  <a:pt x="6819792" y="1508996"/>
                  <a:pt x="6781914" y="1508996"/>
                </a:cubicBezTo>
                <a:lnTo>
                  <a:pt x="34295" y="1508996"/>
                </a:lnTo>
                <a:cubicBezTo>
                  <a:pt x="15355" y="1508996"/>
                  <a:pt x="0" y="1493641"/>
                  <a:pt x="0" y="1474700"/>
                </a:cubicBezTo>
                <a:lnTo>
                  <a:pt x="0" y="34295"/>
                </a:lnTo>
                <a:cubicBezTo>
                  <a:pt x="0" y="15367"/>
                  <a:pt x="15367" y="0"/>
                  <a:pt x="34295" y="0"/>
                </a:cubicBezTo>
                <a:close/>
              </a:path>
            </a:pathLst>
          </a:custGeom>
          <a:solidFill>
            <a:srgbClr val="3D5A73">
              <a:alpha val="14902"/>
            </a:srgbClr>
          </a:solidFill>
          <a:ln/>
        </p:spPr>
      </p:sp>
      <p:sp>
        <p:nvSpPr>
          <p:cNvPr id="7" name="Shape 5"/>
          <p:cNvSpPr/>
          <p:nvPr/>
        </p:nvSpPr>
        <p:spPr>
          <a:xfrm>
            <a:off x="360101" y="1106025"/>
            <a:ext cx="34295" cy="1508996"/>
          </a:xfrm>
          <a:custGeom>
            <a:avLst/>
            <a:gdLst/>
            <a:ahLst/>
            <a:cxnLst/>
            <a:rect l="l" t="t" r="r" b="b"/>
            <a:pathLst>
              <a:path w="34295" h="1508996">
                <a:moveTo>
                  <a:pt x="34295" y="0"/>
                </a:moveTo>
                <a:lnTo>
                  <a:pt x="34295" y="0"/>
                </a:lnTo>
                <a:lnTo>
                  <a:pt x="34295" y="1508996"/>
                </a:lnTo>
                <a:lnTo>
                  <a:pt x="34295" y="1508996"/>
                </a:lnTo>
                <a:cubicBezTo>
                  <a:pt x="15355" y="1508996"/>
                  <a:pt x="0" y="1493641"/>
                  <a:pt x="0" y="1474700"/>
                </a:cubicBezTo>
                <a:lnTo>
                  <a:pt x="0" y="34295"/>
                </a:lnTo>
                <a:cubicBezTo>
                  <a:pt x="0" y="15355"/>
                  <a:pt x="15355" y="0"/>
                  <a:pt x="34295" y="0"/>
                </a:cubicBezTo>
                <a:close/>
              </a:path>
            </a:pathLst>
          </a:custGeom>
          <a:solidFill>
            <a:srgbClr val="FB2C36"/>
          </a:solidFill>
          <a:ln/>
        </p:spPr>
      </p:sp>
      <p:sp>
        <p:nvSpPr>
          <p:cNvPr id="8" name="Shape 6"/>
          <p:cNvSpPr/>
          <p:nvPr/>
        </p:nvSpPr>
        <p:spPr>
          <a:xfrm>
            <a:off x="480135" y="1208911"/>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FB2C36">
              <a:alpha val="20000"/>
            </a:srgbClr>
          </a:solidFill>
          <a:ln/>
        </p:spPr>
      </p:sp>
      <p:sp>
        <p:nvSpPr>
          <p:cNvPr id="9" name="Shape 7"/>
          <p:cNvSpPr/>
          <p:nvPr/>
        </p:nvSpPr>
        <p:spPr>
          <a:xfrm>
            <a:off x="576591" y="1303224"/>
            <a:ext cx="154329" cy="154329"/>
          </a:xfrm>
          <a:custGeom>
            <a:avLst/>
            <a:gdLst/>
            <a:ahLst/>
            <a:cxnLst/>
            <a:rect l="l" t="t" r="r" b="b"/>
            <a:pathLst>
              <a:path w="154329" h="154329">
                <a:moveTo>
                  <a:pt x="110683" y="124337"/>
                </a:moveTo>
                <a:lnTo>
                  <a:pt x="29992" y="43646"/>
                </a:lnTo>
                <a:cubicBezTo>
                  <a:pt x="23240" y="53111"/>
                  <a:pt x="19291" y="64686"/>
                  <a:pt x="19291" y="77165"/>
                </a:cubicBezTo>
                <a:cubicBezTo>
                  <a:pt x="19291" y="109116"/>
                  <a:pt x="45214" y="135038"/>
                  <a:pt x="77165" y="135038"/>
                </a:cubicBezTo>
                <a:cubicBezTo>
                  <a:pt x="89674" y="135038"/>
                  <a:pt x="101248" y="131089"/>
                  <a:pt x="110683" y="124337"/>
                </a:cubicBezTo>
                <a:close/>
                <a:moveTo>
                  <a:pt x="124337" y="110683"/>
                </a:moveTo>
                <a:cubicBezTo>
                  <a:pt x="131089" y="101218"/>
                  <a:pt x="135038" y="89644"/>
                  <a:pt x="135038" y="77165"/>
                </a:cubicBezTo>
                <a:cubicBezTo>
                  <a:pt x="135038" y="45214"/>
                  <a:pt x="109116" y="19291"/>
                  <a:pt x="77165" y="19291"/>
                </a:cubicBezTo>
                <a:cubicBezTo>
                  <a:pt x="64655" y="19291"/>
                  <a:pt x="53081" y="23240"/>
                  <a:pt x="43646" y="29992"/>
                </a:cubicBezTo>
                <a:lnTo>
                  <a:pt x="124337" y="110683"/>
                </a:lnTo>
                <a:close/>
                <a:moveTo>
                  <a:pt x="0" y="77165"/>
                </a:moveTo>
                <a:cubicBezTo>
                  <a:pt x="0" y="34576"/>
                  <a:pt x="34576" y="0"/>
                  <a:pt x="77165" y="0"/>
                </a:cubicBezTo>
                <a:cubicBezTo>
                  <a:pt x="119753" y="0"/>
                  <a:pt x="154329" y="34576"/>
                  <a:pt x="154329" y="77165"/>
                </a:cubicBezTo>
                <a:cubicBezTo>
                  <a:pt x="154329" y="119753"/>
                  <a:pt x="119753" y="154329"/>
                  <a:pt x="77165" y="154329"/>
                </a:cubicBezTo>
                <a:cubicBezTo>
                  <a:pt x="34576" y="154329"/>
                  <a:pt x="0" y="119753"/>
                  <a:pt x="0" y="77165"/>
                </a:cubicBezTo>
                <a:close/>
              </a:path>
            </a:pathLst>
          </a:custGeom>
          <a:solidFill>
            <a:srgbClr val="FF6467"/>
          </a:solidFill>
          <a:ln/>
        </p:spPr>
      </p:sp>
      <p:sp>
        <p:nvSpPr>
          <p:cNvPr id="10" name="Text 8"/>
          <p:cNvSpPr/>
          <p:nvPr/>
        </p:nvSpPr>
        <p:spPr>
          <a:xfrm>
            <a:off x="925975" y="1260354"/>
            <a:ext cx="1346093" cy="240068"/>
          </a:xfrm>
          <a:prstGeom prst="rect">
            <a:avLst/>
          </a:prstGeom>
          <a:noFill/>
          <a:ln/>
        </p:spPr>
        <p:txBody>
          <a:bodyPr wrap="square" lIns="0" tIns="0" rIns="0" bIns="0" rtlCol="0" anchor="ctr"/>
          <a:lstStyle/>
          <a:p>
            <a:pPr>
              <a:lnSpc>
                <a:spcPct val="130000"/>
              </a:lnSpc>
            </a:pPr>
            <a:r>
              <a:rPr lang="en-US" sz="1215" b="1" dirty="0">
                <a:solidFill>
                  <a:srgbClr val="E8E4DC"/>
                </a:solidFill>
                <a:latin typeface="Hedvig Letters Sans" pitchFamily="34" charset="0"/>
                <a:ea typeface="Hedvig Letters Sans" pitchFamily="34" charset="-122"/>
                <a:cs typeface="Hedvig Letters Sans" pitchFamily="34" charset="-120"/>
              </a:rPr>
              <a:t>Total Income Loss</a:t>
            </a:r>
            <a:endParaRPr lang="en-US" sz="1600" dirty="0"/>
          </a:p>
        </p:txBody>
      </p:sp>
      <p:sp>
        <p:nvSpPr>
          <p:cNvPr id="11" name="Shape 9"/>
          <p:cNvSpPr/>
          <p:nvPr/>
        </p:nvSpPr>
        <p:spPr>
          <a:xfrm>
            <a:off x="6202905" y="1260354"/>
            <a:ext cx="900253" cy="240068"/>
          </a:xfrm>
          <a:custGeom>
            <a:avLst/>
            <a:gdLst/>
            <a:ahLst/>
            <a:cxnLst/>
            <a:rect l="l" t="t" r="r" b="b"/>
            <a:pathLst>
              <a:path w="900253" h="240068">
                <a:moveTo>
                  <a:pt x="120034" y="0"/>
                </a:moveTo>
                <a:lnTo>
                  <a:pt x="780219" y="0"/>
                </a:lnTo>
                <a:cubicBezTo>
                  <a:pt x="846512" y="0"/>
                  <a:pt x="900253" y="53741"/>
                  <a:pt x="900253" y="120034"/>
                </a:cubicBezTo>
                <a:lnTo>
                  <a:pt x="900253" y="120034"/>
                </a:lnTo>
                <a:cubicBezTo>
                  <a:pt x="900253" y="186327"/>
                  <a:pt x="846512" y="240068"/>
                  <a:pt x="780219" y="240068"/>
                </a:cubicBezTo>
                <a:lnTo>
                  <a:pt x="120034" y="240068"/>
                </a:lnTo>
                <a:cubicBezTo>
                  <a:pt x="53741" y="240068"/>
                  <a:pt x="0" y="186327"/>
                  <a:pt x="0" y="120034"/>
                </a:cubicBezTo>
                <a:lnTo>
                  <a:pt x="0" y="120034"/>
                </a:lnTo>
                <a:cubicBezTo>
                  <a:pt x="0" y="53741"/>
                  <a:pt x="53741" y="0"/>
                  <a:pt x="120034" y="0"/>
                </a:cubicBezTo>
                <a:close/>
              </a:path>
            </a:pathLst>
          </a:custGeom>
          <a:solidFill>
            <a:srgbClr val="FB2C36">
              <a:alpha val="20000"/>
            </a:srgbClr>
          </a:solidFill>
          <a:ln/>
        </p:spPr>
      </p:sp>
      <p:sp>
        <p:nvSpPr>
          <p:cNvPr id="12" name="Text 10"/>
          <p:cNvSpPr/>
          <p:nvPr/>
        </p:nvSpPr>
        <p:spPr>
          <a:xfrm>
            <a:off x="6202905" y="1260354"/>
            <a:ext cx="960270" cy="240068"/>
          </a:xfrm>
          <a:prstGeom prst="rect">
            <a:avLst/>
          </a:prstGeom>
          <a:noFill/>
          <a:ln/>
        </p:spPr>
        <p:txBody>
          <a:bodyPr wrap="square" lIns="102886" tIns="34295" rIns="102886" bIns="34295" rtlCol="0" anchor="ctr"/>
          <a:lstStyle/>
          <a:p>
            <a:pPr>
              <a:lnSpc>
                <a:spcPct val="120000"/>
              </a:lnSpc>
            </a:pPr>
            <a:r>
              <a:rPr lang="en-US" sz="945" b="1" dirty="0">
                <a:solidFill>
                  <a:srgbClr val="FF6467"/>
                </a:solidFill>
                <a:latin typeface="Quattrocento Sans" pitchFamily="34" charset="0"/>
                <a:ea typeface="Quattrocento Sans" pitchFamily="34" charset="-122"/>
                <a:cs typeface="Quattrocento Sans" pitchFamily="34" charset="-120"/>
              </a:rPr>
              <a:t>CRISIS LEVEL</a:t>
            </a:r>
            <a:endParaRPr lang="en-US" sz="1600" dirty="0"/>
          </a:p>
        </p:txBody>
      </p:sp>
      <p:sp>
        <p:nvSpPr>
          <p:cNvPr id="13" name="Text 11"/>
          <p:cNvSpPr/>
          <p:nvPr/>
        </p:nvSpPr>
        <p:spPr>
          <a:xfrm>
            <a:off x="480135" y="1620456"/>
            <a:ext cx="3326650"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Trigger:</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Semua income streams berhenti sekaligus</a:t>
            </a:r>
            <a:endParaRPr lang="en-US" sz="1600" dirty="0"/>
          </a:p>
        </p:txBody>
      </p:sp>
      <p:sp>
        <p:nvSpPr>
          <p:cNvPr id="14" name="Text 12"/>
          <p:cNvSpPr/>
          <p:nvPr/>
        </p:nvSpPr>
        <p:spPr>
          <a:xfrm>
            <a:off x="3843358" y="1620456"/>
            <a:ext cx="3326650"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Crisis Point:</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&gt;3 bulan tanpa income</a:t>
            </a:r>
            <a:endParaRPr lang="en-US" sz="1600" dirty="0"/>
          </a:p>
        </p:txBody>
      </p:sp>
      <p:sp>
        <p:nvSpPr>
          <p:cNvPr id="15" name="Text 13"/>
          <p:cNvSpPr/>
          <p:nvPr/>
        </p:nvSpPr>
        <p:spPr>
          <a:xfrm>
            <a:off x="480135" y="1860523"/>
            <a:ext cx="3326650" cy="411544"/>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Survival Budget:</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50-70% dari spending normal</a:t>
            </a:r>
            <a:endParaRPr lang="en-US" sz="1600" dirty="0"/>
          </a:p>
        </p:txBody>
      </p:sp>
      <p:sp>
        <p:nvSpPr>
          <p:cNvPr id="16" name="Text 14"/>
          <p:cNvSpPr/>
          <p:nvPr/>
        </p:nvSpPr>
        <p:spPr>
          <a:xfrm>
            <a:off x="3843358" y="1860523"/>
            <a:ext cx="3326650" cy="411544"/>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External Resources:</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Family, government assistance, liquidate assets</a:t>
            </a:r>
            <a:endParaRPr lang="en-US" sz="1600" dirty="0"/>
          </a:p>
        </p:txBody>
      </p:sp>
      <p:sp>
        <p:nvSpPr>
          <p:cNvPr id="17" name="Text 15"/>
          <p:cNvSpPr/>
          <p:nvPr/>
        </p:nvSpPr>
        <p:spPr>
          <a:xfrm>
            <a:off x="480135" y="2306363"/>
            <a:ext cx="6696169"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Recovery Path:</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Emergency fund → Side income → Full employment (6-18 bulan)</a:t>
            </a:r>
            <a:endParaRPr lang="en-US" sz="1600" dirty="0"/>
          </a:p>
        </p:txBody>
      </p:sp>
      <p:sp>
        <p:nvSpPr>
          <p:cNvPr id="18" name="Shape 16"/>
          <p:cNvSpPr/>
          <p:nvPr/>
        </p:nvSpPr>
        <p:spPr>
          <a:xfrm>
            <a:off x="360101" y="2683612"/>
            <a:ext cx="3378093" cy="1303224"/>
          </a:xfrm>
          <a:custGeom>
            <a:avLst/>
            <a:gdLst/>
            <a:ahLst/>
            <a:cxnLst/>
            <a:rect l="l" t="t" r="r" b="b"/>
            <a:pathLst>
              <a:path w="3378093" h="1303224">
                <a:moveTo>
                  <a:pt x="34295" y="0"/>
                </a:moveTo>
                <a:lnTo>
                  <a:pt x="3309504" y="0"/>
                </a:lnTo>
                <a:cubicBezTo>
                  <a:pt x="3347385" y="0"/>
                  <a:pt x="3378093" y="30708"/>
                  <a:pt x="3378093" y="68589"/>
                </a:cubicBezTo>
                <a:lnTo>
                  <a:pt x="3378093" y="1234635"/>
                </a:lnTo>
                <a:cubicBezTo>
                  <a:pt x="3378093" y="1272515"/>
                  <a:pt x="3347385" y="1303224"/>
                  <a:pt x="3309504" y="1303224"/>
                </a:cubicBezTo>
                <a:lnTo>
                  <a:pt x="34295" y="1303224"/>
                </a:lnTo>
                <a:cubicBezTo>
                  <a:pt x="15355" y="1303224"/>
                  <a:pt x="0" y="1287869"/>
                  <a:pt x="0" y="1268928"/>
                </a:cubicBezTo>
                <a:lnTo>
                  <a:pt x="0" y="34295"/>
                </a:lnTo>
                <a:cubicBezTo>
                  <a:pt x="0" y="15355"/>
                  <a:pt x="15355" y="0"/>
                  <a:pt x="34295" y="0"/>
                </a:cubicBezTo>
                <a:close/>
              </a:path>
            </a:pathLst>
          </a:custGeom>
          <a:solidFill>
            <a:srgbClr val="3D5A73">
              <a:alpha val="14902"/>
            </a:srgbClr>
          </a:solidFill>
          <a:ln/>
        </p:spPr>
      </p:sp>
      <p:sp>
        <p:nvSpPr>
          <p:cNvPr id="19" name="Shape 17"/>
          <p:cNvSpPr/>
          <p:nvPr/>
        </p:nvSpPr>
        <p:spPr>
          <a:xfrm>
            <a:off x="360101" y="2683612"/>
            <a:ext cx="34295" cy="1303224"/>
          </a:xfrm>
          <a:custGeom>
            <a:avLst/>
            <a:gdLst/>
            <a:ahLst/>
            <a:cxnLst/>
            <a:rect l="l" t="t" r="r" b="b"/>
            <a:pathLst>
              <a:path w="34295" h="1303224">
                <a:moveTo>
                  <a:pt x="34295" y="0"/>
                </a:moveTo>
                <a:lnTo>
                  <a:pt x="34295" y="0"/>
                </a:lnTo>
                <a:lnTo>
                  <a:pt x="34295" y="1303224"/>
                </a:lnTo>
                <a:lnTo>
                  <a:pt x="34295" y="1303224"/>
                </a:lnTo>
                <a:cubicBezTo>
                  <a:pt x="15355" y="1303224"/>
                  <a:pt x="0" y="1287869"/>
                  <a:pt x="0" y="1268928"/>
                </a:cubicBezTo>
                <a:lnTo>
                  <a:pt x="0" y="34295"/>
                </a:lnTo>
                <a:cubicBezTo>
                  <a:pt x="0" y="15355"/>
                  <a:pt x="15355" y="0"/>
                  <a:pt x="34295" y="0"/>
                </a:cubicBezTo>
                <a:close/>
              </a:path>
            </a:pathLst>
          </a:custGeom>
          <a:solidFill>
            <a:srgbClr val="FF6900"/>
          </a:solidFill>
          <a:ln/>
        </p:spPr>
      </p:sp>
      <p:sp>
        <p:nvSpPr>
          <p:cNvPr id="20" name="Shape 18"/>
          <p:cNvSpPr/>
          <p:nvPr/>
        </p:nvSpPr>
        <p:spPr>
          <a:xfrm>
            <a:off x="480135" y="2786498"/>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FF6900">
              <a:alpha val="20000"/>
            </a:srgbClr>
          </a:solidFill>
          <a:ln/>
        </p:spPr>
      </p:sp>
      <p:sp>
        <p:nvSpPr>
          <p:cNvPr id="21" name="Shape 19"/>
          <p:cNvSpPr/>
          <p:nvPr/>
        </p:nvSpPr>
        <p:spPr>
          <a:xfrm>
            <a:off x="576591" y="2880810"/>
            <a:ext cx="154329" cy="154329"/>
          </a:xfrm>
          <a:custGeom>
            <a:avLst/>
            <a:gdLst/>
            <a:ahLst/>
            <a:cxnLst/>
            <a:rect l="l" t="t" r="r" b="b"/>
            <a:pathLst>
              <a:path w="154329" h="154329">
                <a:moveTo>
                  <a:pt x="19291" y="9646"/>
                </a:moveTo>
                <a:cubicBezTo>
                  <a:pt x="8651" y="9646"/>
                  <a:pt x="0" y="18296"/>
                  <a:pt x="0" y="28937"/>
                </a:cubicBezTo>
                <a:lnTo>
                  <a:pt x="0" y="115747"/>
                </a:lnTo>
                <a:cubicBezTo>
                  <a:pt x="0" y="126387"/>
                  <a:pt x="8651" y="135038"/>
                  <a:pt x="19291" y="135038"/>
                </a:cubicBezTo>
                <a:lnTo>
                  <a:pt x="135038" y="135038"/>
                </a:lnTo>
                <a:cubicBezTo>
                  <a:pt x="145678" y="135038"/>
                  <a:pt x="154329" y="126387"/>
                  <a:pt x="154329" y="115747"/>
                </a:cubicBezTo>
                <a:lnTo>
                  <a:pt x="154329" y="57873"/>
                </a:lnTo>
                <a:cubicBezTo>
                  <a:pt x="154329" y="47233"/>
                  <a:pt x="145678" y="38582"/>
                  <a:pt x="135038" y="38582"/>
                </a:cubicBezTo>
                <a:lnTo>
                  <a:pt x="21703" y="38582"/>
                </a:lnTo>
                <a:cubicBezTo>
                  <a:pt x="17694" y="38582"/>
                  <a:pt x="14468" y="35357"/>
                  <a:pt x="14468" y="31348"/>
                </a:cubicBezTo>
                <a:cubicBezTo>
                  <a:pt x="14468" y="27339"/>
                  <a:pt x="17694" y="24114"/>
                  <a:pt x="21703" y="24114"/>
                </a:cubicBezTo>
                <a:lnTo>
                  <a:pt x="137449" y="24114"/>
                </a:lnTo>
                <a:cubicBezTo>
                  <a:pt x="141458" y="24114"/>
                  <a:pt x="144684" y="20889"/>
                  <a:pt x="144684" y="16880"/>
                </a:cubicBezTo>
                <a:cubicBezTo>
                  <a:pt x="144684" y="12871"/>
                  <a:pt x="141458" y="9646"/>
                  <a:pt x="137449" y="9646"/>
                </a:cubicBezTo>
                <a:lnTo>
                  <a:pt x="19291" y="9646"/>
                </a:lnTo>
                <a:close/>
                <a:moveTo>
                  <a:pt x="125392" y="77165"/>
                </a:moveTo>
                <a:cubicBezTo>
                  <a:pt x="130716" y="77165"/>
                  <a:pt x="135038" y="81487"/>
                  <a:pt x="135038" y="86810"/>
                </a:cubicBezTo>
                <a:cubicBezTo>
                  <a:pt x="135038" y="92134"/>
                  <a:pt x="130716" y="96456"/>
                  <a:pt x="125392" y="96456"/>
                </a:cubicBezTo>
                <a:cubicBezTo>
                  <a:pt x="120069" y="96456"/>
                  <a:pt x="115747" y="92134"/>
                  <a:pt x="115747" y="86810"/>
                </a:cubicBezTo>
                <a:cubicBezTo>
                  <a:pt x="115747" y="81487"/>
                  <a:pt x="120069" y="77165"/>
                  <a:pt x="125392" y="77165"/>
                </a:cubicBezTo>
                <a:close/>
              </a:path>
            </a:pathLst>
          </a:custGeom>
          <a:solidFill>
            <a:srgbClr val="FF8904"/>
          </a:solidFill>
          <a:ln/>
        </p:spPr>
      </p:sp>
      <p:sp>
        <p:nvSpPr>
          <p:cNvPr id="22" name="Text 20"/>
          <p:cNvSpPr/>
          <p:nvPr/>
        </p:nvSpPr>
        <p:spPr>
          <a:xfrm>
            <a:off x="925975" y="2837941"/>
            <a:ext cx="1346093" cy="240068"/>
          </a:xfrm>
          <a:prstGeom prst="rect">
            <a:avLst/>
          </a:prstGeom>
          <a:noFill/>
          <a:ln/>
        </p:spPr>
        <p:txBody>
          <a:bodyPr wrap="square" lIns="0" tIns="0" rIns="0" bIns="0" rtlCol="0" anchor="ctr"/>
          <a:lstStyle/>
          <a:p>
            <a:pPr>
              <a:lnSpc>
                <a:spcPct val="130000"/>
              </a:lnSpc>
            </a:pPr>
            <a:r>
              <a:rPr lang="en-US" sz="1215" b="1" dirty="0">
                <a:solidFill>
                  <a:srgbClr val="E8E4DC"/>
                </a:solidFill>
                <a:latin typeface="Hedvig Letters Sans" pitchFamily="34" charset="0"/>
                <a:ea typeface="Hedvig Letters Sans" pitchFamily="34" charset="-122"/>
                <a:cs typeface="Hedvig Letters Sans" pitchFamily="34" charset="-120"/>
              </a:rPr>
              <a:t>Savings Depletion</a:t>
            </a:r>
            <a:endParaRPr lang="en-US" sz="1600" dirty="0"/>
          </a:p>
        </p:txBody>
      </p:sp>
      <p:sp>
        <p:nvSpPr>
          <p:cNvPr id="23" name="Text 21"/>
          <p:cNvSpPr/>
          <p:nvPr/>
        </p:nvSpPr>
        <p:spPr>
          <a:xfrm>
            <a:off x="480135" y="3198042"/>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Trigger:</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Emergency fund habis lebih cepat</a:t>
            </a:r>
            <a:endParaRPr lang="en-US" sz="1600" dirty="0"/>
          </a:p>
        </p:txBody>
      </p:sp>
      <p:sp>
        <p:nvSpPr>
          <p:cNvPr id="24" name="Text 22"/>
          <p:cNvSpPr/>
          <p:nvPr/>
        </p:nvSpPr>
        <p:spPr>
          <a:xfrm>
            <a:off x="480135" y="3438110"/>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Warning:</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&lt;3 bulan runway tersisa</a:t>
            </a:r>
            <a:endParaRPr lang="en-US" sz="1600" dirty="0"/>
          </a:p>
        </p:txBody>
      </p:sp>
      <p:sp>
        <p:nvSpPr>
          <p:cNvPr id="25" name="Text 23"/>
          <p:cNvSpPr/>
          <p:nvPr/>
        </p:nvSpPr>
        <p:spPr>
          <a:xfrm>
            <a:off x="480135" y="3678177"/>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Action:</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Drastic expense cut, asset liquidation</a:t>
            </a:r>
            <a:endParaRPr lang="en-US" sz="1600" dirty="0"/>
          </a:p>
        </p:txBody>
      </p:sp>
      <p:sp>
        <p:nvSpPr>
          <p:cNvPr id="26" name="Shape 24"/>
          <p:cNvSpPr/>
          <p:nvPr/>
        </p:nvSpPr>
        <p:spPr>
          <a:xfrm>
            <a:off x="3826210" y="2683612"/>
            <a:ext cx="3378093" cy="1303224"/>
          </a:xfrm>
          <a:custGeom>
            <a:avLst/>
            <a:gdLst/>
            <a:ahLst/>
            <a:cxnLst/>
            <a:rect l="l" t="t" r="r" b="b"/>
            <a:pathLst>
              <a:path w="3378093" h="1303224">
                <a:moveTo>
                  <a:pt x="34295" y="0"/>
                </a:moveTo>
                <a:lnTo>
                  <a:pt x="3309504" y="0"/>
                </a:lnTo>
                <a:cubicBezTo>
                  <a:pt x="3347385" y="0"/>
                  <a:pt x="3378093" y="30708"/>
                  <a:pt x="3378093" y="68589"/>
                </a:cubicBezTo>
                <a:lnTo>
                  <a:pt x="3378093" y="1234635"/>
                </a:lnTo>
                <a:cubicBezTo>
                  <a:pt x="3378093" y="1272515"/>
                  <a:pt x="3347385" y="1303224"/>
                  <a:pt x="3309504" y="1303224"/>
                </a:cubicBezTo>
                <a:lnTo>
                  <a:pt x="34295" y="1303224"/>
                </a:lnTo>
                <a:cubicBezTo>
                  <a:pt x="15355" y="1303224"/>
                  <a:pt x="0" y="1287869"/>
                  <a:pt x="0" y="1268928"/>
                </a:cubicBezTo>
                <a:lnTo>
                  <a:pt x="0" y="34295"/>
                </a:lnTo>
                <a:cubicBezTo>
                  <a:pt x="0" y="15355"/>
                  <a:pt x="15355" y="0"/>
                  <a:pt x="34295" y="0"/>
                </a:cubicBezTo>
                <a:close/>
              </a:path>
            </a:pathLst>
          </a:custGeom>
          <a:solidFill>
            <a:srgbClr val="3D5A73">
              <a:alpha val="14902"/>
            </a:srgbClr>
          </a:solidFill>
          <a:ln/>
        </p:spPr>
      </p:sp>
      <p:sp>
        <p:nvSpPr>
          <p:cNvPr id="27" name="Shape 25"/>
          <p:cNvSpPr/>
          <p:nvPr/>
        </p:nvSpPr>
        <p:spPr>
          <a:xfrm>
            <a:off x="3826210" y="2683612"/>
            <a:ext cx="34295" cy="1303224"/>
          </a:xfrm>
          <a:custGeom>
            <a:avLst/>
            <a:gdLst/>
            <a:ahLst/>
            <a:cxnLst/>
            <a:rect l="l" t="t" r="r" b="b"/>
            <a:pathLst>
              <a:path w="34295" h="1303224">
                <a:moveTo>
                  <a:pt x="34295" y="0"/>
                </a:moveTo>
                <a:lnTo>
                  <a:pt x="34295" y="0"/>
                </a:lnTo>
                <a:lnTo>
                  <a:pt x="34295" y="1303224"/>
                </a:lnTo>
                <a:lnTo>
                  <a:pt x="34295" y="1303224"/>
                </a:lnTo>
                <a:cubicBezTo>
                  <a:pt x="15355" y="1303224"/>
                  <a:pt x="0" y="1287869"/>
                  <a:pt x="0" y="1268928"/>
                </a:cubicBezTo>
                <a:lnTo>
                  <a:pt x="0" y="34295"/>
                </a:lnTo>
                <a:cubicBezTo>
                  <a:pt x="0" y="15355"/>
                  <a:pt x="15355" y="0"/>
                  <a:pt x="34295" y="0"/>
                </a:cubicBezTo>
                <a:close/>
              </a:path>
            </a:pathLst>
          </a:custGeom>
          <a:solidFill>
            <a:srgbClr val="C9A86A"/>
          </a:solidFill>
          <a:ln/>
        </p:spPr>
      </p:sp>
      <p:sp>
        <p:nvSpPr>
          <p:cNvPr id="28" name="Shape 26"/>
          <p:cNvSpPr/>
          <p:nvPr/>
        </p:nvSpPr>
        <p:spPr>
          <a:xfrm>
            <a:off x="3946244" y="2786498"/>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C9A86A">
              <a:alpha val="20000"/>
            </a:srgbClr>
          </a:solidFill>
          <a:ln/>
        </p:spPr>
      </p:sp>
      <p:sp>
        <p:nvSpPr>
          <p:cNvPr id="29" name="Shape 27"/>
          <p:cNvSpPr/>
          <p:nvPr/>
        </p:nvSpPr>
        <p:spPr>
          <a:xfrm>
            <a:off x="4042699" y="2880810"/>
            <a:ext cx="154329" cy="154329"/>
          </a:xfrm>
          <a:custGeom>
            <a:avLst/>
            <a:gdLst/>
            <a:ahLst/>
            <a:cxnLst/>
            <a:rect l="l" t="t" r="r" b="b"/>
            <a:pathLst>
              <a:path w="154329" h="154329">
                <a:moveTo>
                  <a:pt x="0" y="38582"/>
                </a:moveTo>
                <a:lnTo>
                  <a:pt x="0" y="48228"/>
                </a:lnTo>
                <a:lnTo>
                  <a:pt x="154329" y="48228"/>
                </a:lnTo>
                <a:lnTo>
                  <a:pt x="154329" y="38582"/>
                </a:lnTo>
                <a:cubicBezTo>
                  <a:pt x="154329" y="27942"/>
                  <a:pt x="145678" y="19291"/>
                  <a:pt x="135038" y="19291"/>
                </a:cubicBezTo>
                <a:lnTo>
                  <a:pt x="19291" y="19291"/>
                </a:lnTo>
                <a:cubicBezTo>
                  <a:pt x="8651" y="19291"/>
                  <a:pt x="0" y="27942"/>
                  <a:pt x="0" y="38582"/>
                </a:cubicBezTo>
                <a:close/>
                <a:moveTo>
                  <a:pt x="0" y="62696"/>
                </a:moveTo>
                <a:lnTo>
                  <a:pt x="0" y="115747"/>
                </a:lnTo>
                <a:cubicBezTo>
                  <a:pt x="0" y="126387"/>
                  <a:pt x="8651" y="135038"/>
                  <a:pt x="19291" y="135038"/>
                </a:cubicBezTo>
                <a:lnTo>
                  <a:pt x="135038" y="135038"/>
                </a:lnTo>
                <a:cubicBezTo>
                  <a:pt x="145678" y="135038"/>
                  <a:pt x="154329" y="126387"/>
                  <a:pt x="154329" y="115747"/>
                </a:cubicBezTo>
                <a:lnTo>
                  <a:pt x="154329" y="62696"/>
                </a:lnTo>
                <a:lnTo>
                  <a:pt x="0" y="62696"/>
                </a:lnTo>
                <a:close/>
                <a:moveTo>
                  <a:pt x="19291" y="108513"/>
                </a:moveTo>
                <a:cubicBezTo>
                  <a:pt x="19291" y="104504"/>
                  <a:pt x="22516" y="101278"/>
                  <a:pt x="26525" y="101278"/>
                </a:cubicBezTo>
                <a:lnTo>
                  <a:pt x="40994" y="101278"/>
                </a:lnTo>
                <a:cubicBezTo>
                  <a:pt x="45003" y="101278"/>
                  <a:pt x="48228" y="104504"/>
                  <a:pt x="48228" y="108513"/>
                </a:cubicBezTo>
                <a:cubicBezTo>
                  <a:pt x="48228" y="112522"/>
                  <a:pt x="45003" y="115747"/>
                  <a:pt x="40994" y="115747"/>
                </a:cubicBezTo>
                <a:lnTo>
                  <a:pt x="26525" y="115747"/>
                </a:lnTo>
                <a:cubicBezTo>
                  <a:pt x="22516" y="115747"/>
                  <a:pt x="19291" y="112522"/>
                  <a:pt x="19291" y="108513"/>
                </a:cubicBezTo>
                <a:close/>
                <a:moveTo>
                  <a:pt x="62696" y="108513"/>
                </a:moveTo>
                <a:cubicBezTo>
                  <a:pt x="62696" y="104504"/>
                  <a:pt x="65921" y="101278"/>
                  <a:pt x="69930" y="101278"/>
                </a:cubicBezTo>
                <a:lnTo>
                  <a:pt x="89222" y="101278"/>
                </a:lnTo>
                <a:cubicBezTo>
                  <a:pt x="93230" y="101278"/>
                  <a:pt x="96456" y="104504"/>
                  <a:pt x="96456" y="108513"/>
                </a:cubicBezTo>
                <a:cubicBezTo>
                  <a:pt x="96456" y="112522"/>
                  <a:pt x="93230" y="115747"/>
                  <a:pt x="89222" y="115747"/>
                </a:cubicBezTo>
                <a:lnTo>
                  <a:pt x="69930" y="115747"/>
                </a:lnTo>
                <a:cubicBezTo>
                  <a:pt x="65921" y="115747"/>
                  <a:pt x="62696" y="112522"/>
                  <a:pt x="62696" y="108513"/>
                </a:cubicBezTo>
                <a:close/>
              </a:path>
            </a:pathLst>
          </a:custGeom>
          <a:solidFill>
            <a:srgbClr val="C9A86A"/>
          </a:solidFill>
          <a:ln/>
        </p:spPr>
      </p:sp>
      <p:sp>
        <p:nvSpPr>
          <p:cNvPr id="30" name="Text 28"/>
          <p:cNvSpPr/>
          <p:nvPr/>
        </p:nvSpPr>
        <p:spPr>
          <a:xfrm>
            <a:off x="4392083" y="2837941"/>
            <a:ext cx="848810" cy="240068"/>
          </a:xfrm>
          <a:prstGeom prst="rect">
            <a:avLst/>
          </a:prstGeom>
          <a:noFill/>
          <a:ln/>
        </p:spPr>
        <p:txBody>
          <a:bodyPr wrap="square" lIns="0" tIns="0" rIns="0" bIns="0" rtlCol="0" anchor="ctr"/>
          <a:lstStyle/>
          <a:p>
            <a:pPr>
              <a:lnSpc>
                <a:spcPct val="130000"/>
              </a:lnSpc>
            </a:pPr>
            <a:r>
              <a:rPr lang="en-US" sz="1215" b="1" dirty="0">
                <a:solidFill>
                  <a:srgbClr val="E8E4DC"/>
                </a:solidFill>
                <a:latin typeface="Hedvig Letters Sans" pitchFamily="34" charset="0"/>
                <a:ea typeface="Hedvig Letters Sans" pitchFamily="34" charset="-122"/>
                <a:cs typeface="Hedvig Letters Sans" pitchFamily="34" charset="-120"/>
              </a:rPr>
              <a:t>Debt Crisis</a:t>
            </a:r>
            <a:endParaRPr lang="en-US" sz="1600" dirty="0"/>
          </a:p>
        </p:txBody>
      </p:sp>
      <p:sp>
        <p:nvSpPr>
          <p:cNvPr id="31" name="Text 29"/>
          <p:cNvSpPr/>
          <p:nvPr/>
        </p:nvSpPr>
        <p:spPr>
          <a:xfrm>
            <a:off x="3946244" y="3198042"/>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Trigger:</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Liabilities &gt; kemampuan bayar</a:t>
            </a:r>
            <a:endParaRPr lang="en-US" sz="1600" dirty="0"/>
          </a:p>
        </p:txBody>
      </p:sp>
      <p:sp>
        <p:nvSpPr>
          <p:cNvPr id="32" name="Text 30"/>
          <p:cNvSpPr/>
          <p:nvPr/>
        </p:nvSpPr>
        <p:spPr>
          <a:xfrm>
            <a:off x="3946244" y="3438110"/>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Warning:</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Minimum payments &gt;30% income</a:t>
            </a:r>
            <a:endParaRPr lang="en-US" sz="1600" dirty="0"/>
          </a:p>
        </p:txBody>
      </p:sp>
      <p:sp>
        <p:nvSpPr>
          <p:cNvPr id="33" name="Text 31"/>
          <p:cNvSpPr/>
          <p:nvPr/>
        </p:nvSpPr>
        <p:spPr>
          <a:xfrm>
            <a:off x="3946244" y="3678177"/>
            <a:ext cx="3223764"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Action:</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Debt restructuring, negotiation</a:t>
            </a:r>
            <a:endParaRPr lang="en-US" sz="1600" dirty="0"/>
          </a:p>
        </p:txBody>
      </p:sp>
      <p:sp>
        <p:nvSpPr>
          <p:cNvPr id="34" name="Shape 32"/>
          <p:cNvSpPr/>
          <p:nvPr/>
        </p:nvSpPr>
        <p:spPr>
          <a:xfrm>
            <a:off x="360101" y="4055426"/>
            <a:ext cx="6850498" cy="1063156"/>
          </a:xfrm>
          <a:custGeom>
            <a:avLst/>
            <a:gdLst/>
            <a:ahLst/>
            <a:cxnLst/>
            <a:rect l="l" t="t" r="r" b="b"/>
            <a:pathLst>
              <a:path w="6850498" h="1063156">
                <a:moveTo>
                  <a:pt x="34295" y="0"/>
                </a:moveTo>
                <a:lnTo>
                  <a:pt x="6781903" y="0"/>
                </a:lnTo>
                <a:cubicBezTo>
                  <a:pt x="6819787" y="0"/>
                  <a:pt x="6850498" y="30711"/>
                  <a:pt x="6850498" y="68595"/>
                </a:cubicBezTo>
                <a:lnTo>
                  <a:pt x="6850498" y="994561"/>
                </a:lnTo>
                <a:cubicBezTo>
                  <a:pt x="6850498" y="1032445"/>
                  <a:pt x="6819787" y="1063156"/>
                  <a:pt x="6781903" y="1063156"/>
                </a:cubicBezTo>
                <a:lnTo>
                  <a:pt x="34295" y="1063156"/>
                </a:lnTo>
                <a:cubicBezTo>
                  <a:pt x="15355" y="1063156"/>
                  <a:pt x="0" y="1047802"/>
                  <a:pt x="0" y="1028861"/>
                </a:cubicBezTo>
                <a:lnTo>
                  <a:pt x="0" y="34295"/>
                </a:lnTo>
                <a:cubicBezTo>
                  <a:pt x="0" y="15355"/>
                  <a:pt x="15355" y="0"/>
                  <a:pt x="34295" y="0"/>
                </a:cubicBezTo>
                <a:close/>
              </a:path>
            </a:pathLst>
          </a:custGeom>
          <a:solidFill>
            <a:srgbClr val="3D5A73">
              <a:alpha val="14902"/>
            </a:srgbClr>
          </a:solidFill>
          <a:ln/>
        </p:spPr>
      </p:sp>
      <p:sp>
        <p:nvSpPr>
          <p:cNvPr id="35" name="Shape 33"/>
          <p:cNvSpPr/>
          <p:nvPr/>
        </p:nvSpPr>
        <p:spPr>
          <a:xfrm>
            <a:off x="360101" y="4055426"/>
            <a:ext cx="34295" cy="1063156"/>
          </a:xfrm>
          <a:custGeom>
            <a:avLst/>
            <a:gdLst/>
            <a:ahLst/>
            <a:cxnLst/>
            <a:rect l="l" t="t" r="r" b="b"/>
            <a:pathLst>
              <a:path w="34295" h="1063156">
                <a:moveTo>
                  <a:pt x="34295" y="0"/>
                </a:moveTo>
                <a:lnTo>
                  <a:pt x="34295" y="0"/>
                </a:lnTo>
                <a:lnTo>
                  <a:pt x="34295" y="1063156"/>
                </a:lnTo>
                <a:lnTo>
                  <a:pt x="34295" y="1063156"/>
                </a:lnTo>
                <a:cubicBezTo>
                  <a:pt x="15355" y="1063156"/>
                  <a:pt x="0" y="1047802"/>
                  <a:pt x="0" y="1028861"/>
                </a:cubicBezTo>
                <a:lnTo>
                  <a:pt x="0" y="34295"/>
                </a:lnTo>
                <a:cubicBezTo>
                  <a:pt x="0" y="15355"/>
                  <a:pt x="15355" y="0"/>
                  <a:pt x="34295" y="0"/>
                </a:cubicBezTo>
                <a:close/>
              </a:path>
            </a:pathLst>
          </a:custGeom>
          <a:solidFill>
            <a:srgbClr val="5E7A8C"/>
          </a:solidFill>
          <a:ln/>
        </p:spPr>
      </p:sp>
      <p:sp>
        <p:nvSpPr>
          <p:cNvPr id="36" name="Shape 34"/>
          <p:cNvSpPr/>
          <p:nvPr/>
        </p:nvSpPr>
        <p:spPr>
          <a:xfrm>
            <a:off x="480135" y="4158312"/>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5E7A8C">
              <a:alpha val="20000"/>
            </a:srgbClr>
          </a:solidFill>
          <a:ln/>
        </p:spPr>
      </p:sp>
      <p:sp>
        <p:nvSpPr>
          <p:cNvPr id="37" name="Shape 35"/>
          <p:cNvSpPr/>
          <p:nvPr/>
        </p:nvSpPr>
        <p:spPr>
          <a:xfrm>
            <a:off x="576591" y="4252624"/>
            <a:ext cx="154329" cy="154329"/>
          </a:xfrm>
          <a:custGeom>
            <a:avLst/>
            <a:gdLst/>
            <a:ahLst/>
            <a:cxnLst/>
            <a:rect l="l" t="t" r="r" b="b"/>
            <a:pathLst>
              <a:path w="154329" h="154329">
                <a:moveTo>
                  <a:pt x="19291" y="19291"/>
                </a:moveTo>
                <a:cubicBezTo>
                  <a:pt x="19291" y="13956"/>
                  <a:pt x="14981" y="9646"/>
                  <a:pt x="9646" y="9646"/>
                </a:cubicBezTo>
                <a:cubicBezTo>
                  <a:pt x="4310" y="9646"/>
                  <a:pt x="0" y="13956"/>
                  <a:pt x="0" y="19291"/>
                </a:cubicBezTo>
                <a:lnTo>
                  <a:pt x="0" y="120570"/>
                </a:lnTo>
                <a:cubicBezTo>
                  <a:pt x="0" y="133893"/>
                  <a:pt x="10791" y="144684"/>
                  <a:pt x="24114" y="144684"/>
                </a:cubicBezTo>
                <a:lnTo>
                  <a:pt x="144684" y="144684"/>
                </a:lnTo>
                <a:cubicBezTo>
                  <a:pt x="150019" y="144684"/>
                  <a:pt x="154329" y="140373"/>
                  <a:pt x="154329" y="135038"/>
                </a:cubicBezTo>
                <a:cubicBezTo>
                  <a:pt x="154329" y="129703"/>
                  <a:pt x="150019" y="125392"/>
                  <a:pt x="144684" y="125392"/>
                </a:cubicBezTo>
                <a:lnTo>
                  <a:pt x="24114" y="125392"/>
                </a:lnTo>
                <a:cubicBezTo>
                  <a:pt x="21461" y="125392"/>
                  <a:pt x="19291" y="123222"/>
                  <a:pt x="19291" y="120570"/>
                </a:cubicBezTo>
                <a:lnTo>
                  <a:pt x="19291" y="19291"/>
                </a:lnTo>
                <a:close/>
                <a:moveTo>
                  <a:pt x="141850" y="45394"/>
                </a:moveTo>
                <a:cubicBezTo>
                  <a:pt x="145618" y="41627"/>
                  <a:pt x="145618" y="35508"/>
                  <a:pt x="141850" y="31740"/>
                </a:cubicBezTo>
                <a:cubicBezTo>
                  <a:pt x="138082" y="27972"/>
                  <a:pt x="131963" y="27972"/>
                  <a:pt x="128196" y="31740"/>
                </a:cubicBezTo>
                <a:lnTo>
                  <a:pt x="96456" y="63510"/>
                </a:lnTo>
                <a:lnTo>
                  <a:pt x="79154" y="46238"/>
                </a:lnTo>
                <a:cubicBezTo>
                  <a:pt x="75386" y="42471"/>
                  <a:pt x="69267" y="42471"/>
                  <a:pt x="65499" y="46238"/>
                </a:cubicBezTo>
                <a:lnTo>
                  <a:pt x="36563" y="75175"/>
                </a:lnTo>
                <a:cubicBezTo>
                  <a:pt x="32795" y="78943"/>
                  <a:pt x="32795" y="85062"/>
                  <a:pt x="36563" y="88830"/>
                </a:cubicBezTo>
                <a:cubicBezTo>
                  <a:pt x="40331" y="92597"/>
                  <a:pt x="46449" y="92597"/>
                  <a:pt x="50217" y="88830"/>
                </a:cubicBezTo>
                <a:lnTo>
                  <a:pt x="72342" y="66705"/>
                </a:lnTo>
                <a:lnTo>
                  <a:pt x="89644" y="84007"/>
                </a:lnTo>
                <a:cubicBezTo>
                  <a:pt x="93411" y="87775"/>
                  <a:pt x="99530" y="87775"/>
                  <a:pt x="103298" y="84007"/>
                </a:cubicBezTo>
                <a:lnTo>
                  <a:pt x="141880" y="45425"/>
                </a:lnTo>
                <a:close/>
              </a:path>
            </a:pathLst>
          </a:custGeom>
          <a:solidFill>
            <a:srgbClr val="5E7A8C"/>
          </a:solidFill>
          <a:ln/>
        </p:spPr>
      </p:sp>
      <p:sp>
        <p:nvSpPr>
          <p:cNvPr id="38" name="Text 36"/>
          <p:cNvSpPr/>
          <p:nvPr/>
        </p:nvSpPr>
        <p:spPr>
          <a:xfrm>
            <a:off x="925975" y="4209755"/>
            <a:ext cx="1517570" cy="240068"/>
          </a:xfrm>
          <a:prstGeom prst="rect">
            <a:avLst/>
          </a:prstGeom>
          <a:noFill/>
          <a:ln/>
        </p:spPr>
        <p:txBody>
          <a:bodyPr wrap="square" lIns="0" tIns="0" rIns="0" bIns="0" rtlCol="0" anchor="ctr"/>
          <a:lstStyle/>
          <a:p>
            <a:pPr>
              <a:lnSpc>
                <a:spcPct val="130000"/>
              </a:lnSpc>
            </a:pPr>
            <a:r>
              <a:rPr lang="en-US" sz="1215" b="1" dirty="0">
                <a:solidFill>
                  <a:srgbClr val="E8E4DC"/>
                </a:solidFill>
                <a:latin typeface="Hedvig Letters Sans" pitchFamily="34" charset="0"/>
                <a:ea typeface="Hedvig Letters Sans" pitchFamily="34" charset="-122"/>
                <a:cs typeface="Hedvig Letters Sans" pitchFamily="34" charset="-120"/>
              </a:rPr>
              <a:t>Investment Wipeout</a:t>
            </a:r>
            <a:endParaRPr lang="en-US" sz="1600" dirty="0"/>
          </a:p>
        </p:txBody>
      </p:sp>
      <p:sp>
        <p:nvSpPr>
          <p:cNvPr id="39" name="Text 37"/>
          <p:cNvSpPr/>
          <p:nvPr/>
        </p:nvSpPr>
        <p:spPr>
          <a:xfrm>
            <a:off x="480135" y="4569857"/>
            <a:ext cx="3326650"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Trigger:</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Portofolio turun drastis saat dibutuhkan</a:t>
            </a:r>
            <a:endParaRPr lang="en-US" sz="1600" dirty="0"/>
          </a:p>
        </p:txBody>
      </p:sp>
      <p:sp>
        <p:nvSpPr>
          <p:cNvPr id="40" name="Text 38"/>
          <p:cNvSpPr/>
          <p:nvPr/>
        </p:nvSpPr>
        <p:spPr>
          <a:xfrm>
            <a:off x="3843358" y="4569857"/>
            <a:ext cx="3326650"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Prevention:</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Asset allocation sesuai timeline</a:t>
            </a:r>
            <a:endParaRPr lang="en-US" sz="1600" dirty="0"/>
          </a:p>
        </p:txBody>
      </p:sp>
      <p:sp>
        <p:nvSpPr>
          <p:cNvPr id="41" name="Text 39"/>
          <p:cNvSpPr/>
          <p:nvPr/>
        </p:nvSpPr>
        <p:spPr>
          <a:xfrm>
            <a:off x="480135" y="4809924"/>
            <a:ext cx="6696169"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Recovery:</a:t>
            </a:r>
            <a:pPr>
              <a:lnSpc>
                <a:spcPct val="130000"/>
              </a:lnSpc>
            </a:pPr>
            <a:r>
              <a:rPr lang="en-US" sz="1080" dirty="0">
                <a:solidFill>
                  <a:srgbClr val="E8E4DC">
                    <a:alpha val="80000"/>
                  </a:srgbClr>
                </a:solidFill>
                <a:latin typeface="Quattrocento Sans" pitchFamily="34" charset="0"/>
                <a:ea typeface="Quattrocento Sans" pitchFamily="34" charset="-122"/>
                <a:cs typeface="Quattrocento Sans" pitchFamily="34" charset="-120"/>
              </a:rPr>
              <a:t> Jangan panic sell, rebalance, dollar-cost average</a:t>
            </a:r>
            <a:endParaRPr lang="en-US" sz="1600" dirty="0"/>
          </a:p>
        </p:txBody>
      </p:sp>
      <p:sp>
        <p:nvSpPr>
          <p:cNvPr id="42" name="Shape 40"/>
          <p:cNvSpPr/>
          <p:nvPr/>
        </p:nvSpPr>
        <p:spPr>
          <a:xfrm>
            <a:off x="7313753" y="1110312"/>
            <a:ext cx="4535561" cy="3386667"/>
          </a:xfrm>
          <a:custGeom>
            <a:avLst/>
            <a:gdLst/>
            <a:ahLst/>
            <a:cxnLst/>
            <a:rect l="l" t="t" r="r" b="b"/>
            <a:pathLst>
              <a:path w="4535561" h="3386667">
                <a:moveTo>
                  <a:pt x="102887" y="0"/>
                </a:moveTo>
                <a:lnTo>
                  <a:pt x="4432674" y="0"/>
                </a:lnTo>
                <a:cubicBezTo>
                  <a:pt x="4489497" y="0"/>
                  <a:pt x="4535561" y="46064"/>
                  <a:pt x="4535561" y="102887"/>
                </a:cubicBezTo>
                <a:lnTo>
                  <a:pt x="4535561" y="3283780"/>
                </a:lnTo>
                <a:cubicBezTo>
                  <a:pt x="4535561" y="3340603"/>
                  <a:pt x="4489497" y="3386667"/>
                  <a:pt x="4432674" y="3386667"/>
                </a:cubicBezTo>
                <a:lnTo>
                  <a:pt x="102887" y="3386667"/>
                </a:lnTo>
                <a:cubicBezTo>
                  <a:pt x="46064" y="3386667"/>
                  <a:pt x="0" y="3340603"/>
                  <a:pt x="0" y="3283780"/>
                </a:cubicBezTo>
                <a:lnTo>
                  <a:pt x="0" y="102887"/>
                </a:lnTo>
                <a:cubicBezTo>
                  <a:pt x="0" y="46102"/>
                  <a:pt x="46102" y="0"/>
                  <a:pt x="102887" y="0"/>
                </a:cubicBezTo>
                <a:close/>
              </a:path>
            </a:pathLst>
          </a:custGeom>
          <a:solidFill>
            <a:srgbClr val="3D5A73">
              <a:alpha val="20000"/>
            </a:srgbClr>
          </a:solidFill>
          <a:ln w="12700">
            <a:solidFill>
              <a:srgbClr val="3D5A73">
                <a:alpha val="40000"/>
              </a:srgbClr>
            </a:solidFill>
            <a:prstDash val="solid"/>
          </a:ln>
        </p:spPr>
      </p:sp>
      <p:sp>
        <p:nvSpPr>
          <p:cNvPr id="43" name="Shape 41"/>
          <p:cNvSpPr/>
          <p:nvPr/>
        </p:nvSpPr>
        <p:spPr>
          <a:xfrm>
            <a:off x="7442361" y="1260354"/>
            <a:ext cx="154329" cy="154329"/>
          </a:xfrm>
          <a:custGeom>
            <a:avLst/>
            <a:gdLst/>
            <a:ahLst/>
            <a:cxnLst/>
            <a:rect l="l" t="t" r="r" b="b"/>
            <a:pathLst>
              <a:path w="154329" h="154329">
                <a:moveTo>
                  <a:pt x="70081" y="1567"/>
                </a:moveTo>
                <a:cubicBezTo>
                  <a:pt x="74572" y="-512"/>
                  <a:pt x="79757" y="-512"/>
                  <a:pt x="84248" y="1567"/>
                </a:cubicBezTo>
                <a:lnTo>
                  <a:pt x="150139" y="32011"/>
                </a:lnTo>
                <a:cubicBezTo>
                  <a:pt x="152701" y="33187"/>
                  <a:pt x="154329" y="35749"/>
                  <a:pt x="154329" y="38582"/>
                </a:cubicBezTo>
                <a:cubicBezTo>
                  <a:pt x="154329" y="41416"/>
                  <a:pt x="152701" y="43978"/>
                  <a:pt x="150139" y="45153"/>
                </a:cubicBezTo>
                <a:lnTo>
                  <a:pt x="84248" y="75597"/>
                </a:lnTo>
                <a:cubicBezTo>
                  <a:pt x="79757" y="77677"/>
                  <a:pt x="74572" y="77677"/>
                  <a:pt x="70081" y="75597"/>
                </a:cubicBezTo>
                <a:lnTo>
                  <a:pt x="4190" y="45153"/>
                </a:lnTo>
                <a:cubicBezTo>
                  <a:pt x="1628" y="43948"/>
                  <a:pt x="0" y="41386"/>
                  <a:pt x="0" y="38582"/>
                </a:cubicBezTo>
                <a:cubicBezTo>
                  <a:pt x="0" y="35779"/>
                  <a:pt x="1628" y="33187"/>
                  <a:pt x="4190" y="32011"/>
                </a:cubicBezTo>
                <a:lnTo>
                  <a:pt x="70081" y="1567"/>
                </a:lnTo>
                <a:close/>
                <a:moveTo>
                  <a:pt x="14498" y="65831"/>
                </a:moveTo>
                <a:lnTo>
                  <a:pt x="64022" y="88709"/>
                </a:lnTo>
                <a:cubicBezTo>
                  <a:pt x="72372" y="92567"/>
                  <a:pt x="81987" y="92567"/>
                  <a:pt x="90337" y="88709"/>
                </a:cubicBezTo>
                <a:lnTo>
                  <a:pt x="139861" y="65831"/>
                </a:lnTo>
                <a:lnTo>
                  <a:pt x="150139" y="70594"/>
                </a:lnTo>
                <a:cubicBezTo>
                  <a:pt x="152701" y="71769"/>
                  <a:pt x="154329" y="74331"/>
                  <a:pt x="154329" y="77165"/>
                </a:cubicBezTo>
                <a:cubicBezTo>
                  <a:pt x="154329" y="79998"/>
                  <a:pt x="152701" y="82560"/>
                  <a:pt x="150139" y="83736"/>
                </a:cubicBezTo>
                <a:lnTo>
                  <a:pt x="84248" y="114179"/>
                </a:lnTo>
                <a:cubicBezTo>
                  <a:pt x="79757" y="116259"/>
                  <a:pt x="74572" y="116259"/>
                  <a:pt x="70081" y="114179"/>
                </a:cubicBezTo>
                <a:lnTo>
                  <a:pt x="4190" y="83736"/>
                </a:lnTo>
                <a:cubicBezTo>
                  <a:pt x="1628" y="82530"/>
                  <a:pt x="0" y="79968"/>
                  <a:pt x="0" y="77165"/>
                </a:cubicBezTo>
                <a:cubicBezTo>
                  <a:pt x="0" y="74361"/>
                  <a:pt x="1628" y="71769"/>
                  <a:pt x="4190" y="70594"/>
                </a:cubicBezTo>
                <a:lnTo>
                  <a:pt x="14468" y="65831"/>
                </a:lnTo>
                <a:close/>
                <a:moveTo>
                  <a:pt x="4190" y="109176"/>
                </a:moveTo>
                <a:lnTo>
                  <a:pt x="14468" y="104413"/>
                </a:lnTo>
                <a:lnTo>
                  <a:pt x="63992" y="127291"/>
                </a:lnTo>
                <a:cubicBezTo>
                  <a:pt x="72342" y="131150"/>
                  <a:pt x="81957" y="131150"/>
                  <a:pt x="90307" y="127291"/>
                </a:cubicBezTo>
                <a:lnTo>
                  <a:pt x="139831" y="104413"/>
                </a:lnTo>
                <a:lnTo>
                  <a:pt x="150109" y="109176"/>
                </a:lnTo>
                <a:cubicBezTo>
                  <a:pt x="152671" y="110351"/>
                  <a:pt x="154299" y="112913"/>
                  <a:pt x="154299" y="115747"/>
                </a:cubicBezTo>
                <a:cubicBezTo>
                  <a:pt x="154299" y="118580"/>
                  <a:pt x="152671" y="121142"/>
                  <a:pt x="150109" y="122318"/>
                </a:cubicBezTo>
                <a:lnTo>
                  <a:pt x="84218" y="152762"/>
                </a:lnTo>
                <a:cubicBezTo>
                  <a:pt x="79727" y="154842"/>
                  <a:pt x="74542" y="154842"/>
                  <a:pt x="70051" y="152762"/>
                </a:cubicBezTo>
                <a:lnTo>
                  <a:pt x="4190" y="122318"/>
                </a:lnTo>
                <a:cubicBezTo>
                  <a:pt x="1628" y="121112"/>
                  <a:pt x="0" y="118550"/>
                  <a:pt x="0" y="115747"/>
                </a:cubicBezTo>
                <a:cubicBezTo>
                  <a:pt x="0" y="112944"/>
                  <a:pt x="1628" y="110351"/>
                  <a:pt x="4190" y="109176"/>
                </a:cubicBezTo>
                <a:close/>
              </a:path>
            </a:pathLst>
          </a:custGeom>
          <a:solidFill>
            <a:srgbClr val="C9A86A"/>
          </a:solidFill>
          <a:ln/>
        </p:spPr>
      </p:sp>
      <p:sp>
        <p:nvSpPr>
          <p:cNvPr id="44" name="Text 42"/>
          <p:cNvSpPr/>
          <p:nvPr/>
        </p:nvSpPr>
        <p:spPr>
          <a:xfrm>
            <a:off x="7618124" y="1217485"/>
            <a:ext cx="4201181" cy="240068"/>
          </a:xfrm>
          <a:prstGeom prst="rect">
            <a:avLst/>
          </a:prstGeom>
          <a:noFill/>
          <a:ln/>
        </p:spPr>
        <p:txBody>
          <a:bodyPr wrap="square" lIns="0" tIns="0" rIns="0" bIns="0" rtlCol="0" anchor="ctr"/>
          <a:lstStyle/>
          <a:p>
            <a:pPr>
              <a:lnSpc>
                <a:spcPct val="130000"/>
              </a:lnSpc>
            </a:pPr>
            <a:r>
              <a:rPr lang="en-US" sz="1215" b="1" dirty="0">
                <a:solidFill>
                  <a:srgbClr val="C9A86A"/>
                </a:solidFill>
                <a:latin typeface="Hedvig Letters Sans" pitchFamily="34" charset="0"/>
                <a:ea typeface="Hedvig Letters Sans" pitchFamily="34" charset="-122"/>
                <a:cs typeface="Hedvig Letters Sans" pitchFamily="34" charset="-120"/>
              </a:rPr>
              <a:t>Liquidity Ladder</a:t>
            </a:r>
            <a:endParaRPr lang="en-US" sz="1600" dirty="0"/>
          </a:p>
        </p:txBody>
      </p:sp>
      <p:sp>
        <p:nvSpPr>
          <p:cNvPr id="45" name="Shape 43"/>
          <p:cNvSpPr/>
          <p:nvPr/>
        </p:nvSpPr>
        <p:spPr>
          <a:xfrm>
            <a:off x="7420926" y="1620456"/>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C9A86A"/>
          </a:solidFill>
          <a:ln/>
        </p:spPr>
      </p:sp>
      <p:sp>
        <p:nvSpPr>
          <p:cNvPr id="46" name="Text 44"/>
          <p:cNvSpPr/>
          <p:nvPr/>
        </p:nvSpPr>
        <p:spPr>
          <a:xfrm>
            <a:off x="7382344" y="1620456"/>
            <a:ext cx="420118" cy="342954"/>
          </a:xfrm>
          <a:prstGeom prst="rect">
            <a:avLst/>
          </a:prstGeom>
          <a:noFill/>
          <a:ln/>
        </p:spPr>
        <p:txBody>
          <a:bodyPr wrap="square" lIns="0" tIns="0" rIns="0" bIns="0" rtlCol="0" anchor="ctr"/>
          <a:lstStyle/>
          <a:p>
            <a:pPr algn="ctr">
              <a:lnSpc>
                <a:spcPct val="130000"/>
              </a:lnSpc>
            </a:pPr>
            <a:r>
              <a:rPr lang="en-US" sz="1215" b="1" dirty="0">
                <a:solidFill>
                  <a:srgbClr val="1A1D21"/>
                </a:solidFill>
                <a:latin typeface="Hedvig Letters Sans" pitchFamily="34" charset="0"/>
                <a:ea typeface="Hedvig Letters Sans" pitchFamily="34" charset="-122"/>
                <a:cs typeface="Hedvig Letters Sans" pitchFamily="34" charset="-120"/>
              </a:rPr>
              <a:t>1</a:t>
            </a:r>
            <a:endParaRPr lang="en-US" sz="1600" dirty="0"/>
          </a:p>
        </p:txBody>
      </p:sp>
      <p:sp>
        <p:nvSpPr>
          <p:cNvPr id="47" name="Shape 45"/>
          <p:cNvSpPr/>
          <p:nvPr/>
        </p:nvSpPr>
        <p:spPr>
          <a:xfrm>
            <a:off x="7871053" y="1530430"/>
            <a:ext cx="3866802" cy="523004"/>
          </a:xfrm>
          <a:custGeom>
            <a:avLst/>
            <a:gdLst/>
            <a:ahLst/>
            <a:cxnLst/>
            <a:rect l="l" t="t" r="r" b="b"/>
            <a:pathLst>
              <a:path w="3866802" h="523004">
                <a:moveTo>
                  <a:pt x="68592" y="0"/>
                </a:moveTo>
                <a:lnTo>
                  <a:pt x="3798210" y="0"/>
                </a:lnTo>
                <a:cubicBezTo>
                  <a:pt x="3836092" y="0"/>
                  <a:pt x="3866802" y="30710"/>
                  <a:pt x="3866802" y="68592"/>
                </a:cubicBezTo>
                <a:lnTo>
                  <a:pt x="3866802" y="454412"/>
                </a:lnTo>
                <a:cubicBezTo>
                  <a:pt x="3866802" y="492295"/>
                  <a:pt x="3836092" y="523004"/>
                  <a:pt x="3798210" y="523004"/>
                </a:cubicBezTo>
                <a:lnTo>
                  <a:pt x="68592" y="523004"/>
                </a:lnTo>
                <a:cubicBezTo>
                  <a:pt x="30710" y="523004"/>
                  <a:pt x="0" y="492295"/>
                  <a:pt x="0" y="454412"/>
                </a:cubicBezTo>
                <a:lnTo>
                  <a:pt x="0" y="68592"/>
                </a:lnTo>
                <a:cubicBezTo>
                  <a:pt x="0" y="30735"/>
                  <a:pt x="30735" y="0"/>
                  <a:pt x="68592" y="0"/>
                </a:cubicBezTo>
                <a:close/>
              </a:path>
            </a:pathLst>
          </a:custGeom>
          <a:solidFill>
            <a:srgbClr val="C9A86A">
              <a:alpha val="20000"/>
            </a:srgbClr>
          </a:solidFill>
          <a:ln w="12700">
            <a:solidFill>
              <a:srgbClr val="C9A86A">
                <a:alpha val="40000"/>
              </a:srgbClr>
            </a:solidFill>
            <a:prstDash val="solid"/>
          </a:ln>
        </p:spPr>
      </p:sp>
      <p:sp>
        <p:nvSpPr>
          <p:cNvPr id="48" name="Text 46"/>
          <p:cNvSpPr/>
          <p:nvPr/>
        </p:nvSpPr>
        <p:spPr>
          <a:xfrm>
            <a:off x="7943930" y="1603308"/>
            <a:ext cx="3789637" cy="205772"/>
          </a:xfrm>
          <a:prstGeom prst="rect">
            <a:avLst/>
          </a:prstGeom>
          <a:noFill/>
          <a:ln/>
        </p:spPr>
        <p:txBody>
          <a:bodyPr wrap="square" lIns="0" tIns="0" rIns="0" bIns="0" rtlCol="0" anchor="ctr"/>
          <a:lstStyle/>
          <a:p>
            <a:pPr>
              <a:lnSpc>
                <a:spcPct val="130000"/>
              </a:lnSpc>
            </a:pPr>
            <a:r>
              <a:rPr lang="en-US" sz="1080" b="1" dirty="0">
                <a:solidFill>
                  <a:srgbClr val="E8E4DC"/>
                </a:solidFill>
                <a:latin typeface="Quattrocento Sans" pitchFamily="34" charset="0"/>
                <a:ea typeface="Quattrocento Sans" pitchFamily="34" charset="-122"/>
                <a:cs typeface="Quattrocento Sans" pitchFamily="34" charset="-120"/>
              </a:rPr>
              <a:t>Cash &amp; Savings</a:t>
            </a:r>
            <a:endParaRPr lang="en-US" sz="1600" dirty="0"/>
          </a:p>
        </p:txBody>
      </p:sp>
      <p:sp>
        <p:nvSpPr>
          <p:cNvPr id="49" name="Text 47"/>
          <p:cNvSpPr/>
          <p:nvPr/>
        </p:nvSpPr>
        <p:spPr>
          <a:xfrm>
            <a:off x="7943930" y="1809080"/>
            <a:ext cx="3781063" cy="171477"/>
          </a:xfrm>
          <a:prstGeom prst="rect">
            <a:avLst/>
          </a:prstGeom>
          <a:noFill/>
          <a:ln/>
        </p:spPr>
        <p:txBody>
          <a:bodyPr wrap="square" lIns="0" tIns="0" rIns="0" bIns="0" rtlCol="0" anchor="ctr"/>
          <a:lstStyle/>
          <a:p>
            <a:pPr>
              <a:lnSpc>
                <a:spcPct val="120000"/>
              </a:lnSpc>
            </a:pPr>
            <a:r>
              <a:rPr lang="en-US" sz="945" dirty="0">
                <a:solidFill>
                  <a:srgbClr val="E8E4DC">
                    <a:alpha val="70000"/>
                  </a:srgbClr>
                </a:solidFill>
                <a:latin typeface="Quattrocento Sans" pitchFamily="34" charset="0"/>
                <a:ea typeface="Quattrocento Sans" pitchFamily="34" charset="-122"/>
                <a:cs typeface="Quattrocento Sans" pitchFamily="34" charset="-120"/>
              </a:rPr>
              <a:t>3-6 bulan expenses</a:t>
            </a:r>
            <a:endParaRPr lang="en-US" sz="1600" dirty="0"/>
          </a:p>
        </p:txBody>
      </p:sp>
      <p:sp>
        <p:nvSpPr>
          <p:cNvPr id="50" name="Shape 48"/>
          <p:cNvSpPr/>
          <p:nvPr/>
        </p:nvSpPr>
        <p:spPr>
          <a:xfrm>
            <a:off x="7420926" y="2203477"/>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5E7A8C"/>
          </a:solidFill>
          <a:ln/>
        </p:spPr>
      </p:sp>
      <p:sp>
        <p:nvSpPr>
          <p:cNvPr id="51" name="Text 49"/>
          <p:cNvSpPr/>
          <p:nvPr/>
        </p:nvSpPr>
        <p:spPr>
          <a:xfrm>
            <a:off x="7382344" y="2203477"/>
            <a:ext cx="420118" cy="342954"/>
          </a:xfrm>
          <a:prstGeom prst="rect">
            <a:avLst/>
          </a:prstGeom>
          <a:noFill/>
          <a:ln/>
        </p:spPr>
        <p:txBody>
          <a:bodyPr wrap="square" lIns="0" tIns="0" rIns="0" bIns="0" rtlCol="0" anchor="ctr"/>
          <a:lstStyle/>
          <a:p>
            <a:pPr algn="ctr">
              <a:lnSpc>
                <a:spcPct val="130000"/>
              </a:lnSpc>
            </a:pPr>
            <a:r>
              <a:rPr lang="en-US" sz="1215" b="1" dirty="0">
                <a:solidFill>
                  <a:srgbClr val="1A1D21"/>
                </a:solidFill>
                <a:latin typeface="Hedvig Letters Sans" pitchFamily="34" charset="0"/>
                <a:ea typeface="Hedvig Letters Sans" pitchFamily="34" charset="-122"/>
                <a:cs typeface="Hedvig Letters Sans" pitchFamily="34" charset="-120"/>
              </a:rPr>
              <a:t>2</a:t>
            </a:r>
            <a:endParaRPr lang="en-US" sz="1600" dirty="0"/>
          </a:p>
        </p:txBody>
      </p:sp>
      <p:sp>
        <p:nvSpPr>
          <p:cNvPr id="52" name="Shape 50"/>
          <p:cNvSpPr/>
          <p:nvPr/>
        </p:nvSpPr>
        <p:spPr>
          <a:xfrm>
            <a:off x="7871053" y="2113451"/>
            <a:ext cx="3866802" cy="523004"/>
          </a:xfrm>
          <a:custGeom>
            <a:avLst/>
            <a:gdLst/>
            <a:ahLst/>
            <a:cxnLst/>
            <a:rect l="l" t="t" r="r" b="b"/>
            <a:pathLst>
              <a:path w="3866802" h="523004">
                <a:moveTo>
                  <a:pt x="68592" y="0"/>
                </a:moveTo>
                <a:lnTo>
                  <a:pt x="3798210" y="0"/>
                </a:lnTo>
                <a:cubicBezTo>
                  <a:pt x="3836092" y="0"/>
                  <a:pt x="3866802" y="30710"/>
                  <a:pt x="3866802" y="68592"/>
                </a:cubicBezTo>
                <a:lnTo>
                  <a:pt x="3866802" y="454412"/>
                </a:lnTo>
                <a:cubicBezTo>
                  <a:pt x="3866802" y="492295"/>
                  <a:pt x="3836092" y="523004"/>
                  <a:pt x="3798210" y="523004"/>
                </a:cubicBezTo>
                <a:lnTo>
                  <a:pt x="68592" y="523004"/>
                </a:lnTo>
                <a:cubicBezTo>
                  <a:pt x="30710" y="523004"/>
                  <a:pt x="0" y="492295"/>
                  <a:pt x="0" y="454412"/>
                </a:cubicBezTo>
                <a:lnTo>
                  <a:pt x="0" y="68592"/>
                </a:lnTo>
                <a:cubicBezTo>
                  <a:pt x="0" y="30735"/>
                  <a:pt x="30735" y="0"/>
                  <a:pt x="68592" y="0"/>
                </a:cubicBezTo>
                <a:close/>
              </a:path>
            </a:pathLst>
          </a:custGeom>
          <a:solidFill>
            <a:srgbClr val="5E7A8C">
              <a:alpha val="20000"/>
            </a:srgbClr>
          </a:solidFill>
          <a:ln w="12700">
            <a:solidFill>
              <a:srgbClr val="5E7A8C">
                <a:alpha val="40000"/>
              </a:srgbClr>
            </a:solidFill>
            <a:prstDash val="solid"/>
          </a:ln>
        </p:spPr>
      </p:sp>
      <p:sp>
        <p:nvSpPr>
          <p:cNvPr id="53" name="Text 51"/>
          <p:cNvSpPr/>
          <p:nvPr/>
        </p:nvSpPr>
        <p:spPr>
          <a:xfrm>
            <a:off x="7943930" y="2186329"/>
            <a:ext cx="3789637" cy="205772"/>
          </a:xfrm>
          <a:prstGeom prst="rect">
            <a:avLst/>
          </a:prstGeom>
          <a:noFill/>
          <a:ln/>
        </p:spPr>
        <p:txBody>
          <a:bodyPr wrap="square" lIns="0" tIns="0" rIns="0" bIns="0" rtlCol="0" anchor="ctr"/>
          <a:lstStyle/>
          <a:p>
            <a:pPr>
              <a:lnSpc>
                <a:spcPct val="130000"/>
              </a:lnSpc>
            </a:pPr>
            <a:r>
              <a:rPr lang="en-US" sz="1080" b="1" dirty="0">
                <a:solidFill>
                  <a:srgbClr val="E8E4DC"/>
                </a:solidFill>
                <a:latin typeface="Quattrocento Sans" pitchFamily="34" charset="0"/>
                <a:ea typeface="Quattrocento Sans" pitchFamily="34" charset="-122"/>
                <a:cs typeface="Quattrocento Sans" pitchFamily="34" charset="-120"/>
              </a:rPr>
              <a:t>Liquid Investments</a:t>
            </a:r>
            <a:endParaRPr lang="en-US" sz="1600" dirty="0"/>
          </a:p>
        </p:txBody>
      </p:sp>
      <p:sp>
        <p:nvSpPr>
          <p:cNvPr id="54" name="Text 52"/>
          <p:cNvSpPr/>
          <p:nvPr/>
        </p:nvSpPr>
        <p:spPr>
          <a:xfrm>
            <a:off x="7943930" y="2392101"/>
            <a:ext cx="3781063" cy="171477"/>
          </a:xfrm>
          <a:prstGeom prst="rect">
            <a:avLst/>
          </a:prstGeom>
          <a:noFill/>
          <a:ln/>
        </p:spPr>
        <p:txBody>
          <a:bodyPr wrap="square" lIns="0" tIns="0" rIns="0" bIns="0" rtlCol="0" anchor="ctr"/>
          <a:lstStyle/>
          <a:p>
            <a:pPr>
              <a:lnSpc>
                <a:spcPct val="120000"/>
              </a:lnSpc>
            </a:pPr>
            <a:r>
              <a:rPr lang="en-US" sz="945" dirty="0">
                <a:solidFill>
                  <a:srgbClr val="E8E4DC">
                    <a:alpha val="70000"/>
                  </a:srgbClr>
                </a:solidFill>
                <a:latin typeface="Quattrocento Sans" pitchFamily="34" charset="0"/>
                <a:ea typeface="Quattrocento Sans" pitchFamily="34" charset="-122"/>
                <a:cs typeface="Quattrocento Sans" pitchFamily="34" charset="-120"/>
              </a:rPr>
              <a:t>Money market, short-term bonds</a:t>
            </a:r>
            <a:endParaRPr lang="en-US" sz="1600" dirty="0"/>
          </a:p>
        </p:txBody>
      </p:sp>
      <p:sp>
        <p:nvSpPr>
          <p:cNvPr id="55" name="Shape 53"/>
          <p:cNvSpPr/>
          <p:nvPr/>
        </p:nvSpPr>
        <p:spPr>
          <a:xfrm>
            <a:off x="7420926" y="2786498"/>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3D5A73"/>
          </a:solidFill>
          <a:ln/>
        </p:spPr>
      </p:sp>
      <p:sp>
        <p:nvSpPr>
          <p:cNvPr id="56" name="Text 54"/>
          <p:cNvSpPr/>
          <p:nvPr/>
        </p:nvSpPr>
        <p:spPr>
          <a:xfrm>
            <a:off x="7382344" y="2786498"/>
            <a:ext cx="420118" cy="342954"/>
          </a:xfrm>
          <a:prstGeom prst="rect">
            <a:avLst/>
          </a:prstGeom>
          <a:noFill/>
          <a:ln/>
        </p:spPr>
        <p:txBody>
          <a:bodyPr wrap="square" lIns="0" tIns="0" rIns="0" bIns="0" rtlCol="0" anchor="ctr"/>
          <a:lstStyle/>
          <a:p>
            <a:pPr algn="ctr">
              <a:lnSpc>
                <a:spcPct val="130000"/>
              </a:lnSpc>
            </a:pPr>
            <a:r>
              <a:rPr lang="en-US" sz="1215" b="1" dirty="0">
                <a:solidFill>
                  <a:srgbClr val="E8E4DC"/>
                </a:solidFill>
                <a:latin typeface="Hedvig Letters Sans" pitchFamily="34" charset="0"/>
                <a:ea typeface="Hedvig Letters Sans" pitchFamily="34" charset="-122"/>
                <a:cs typeface="Hedvig Letters Sans" pitchFamily="34" charset="-120"/>
              </a:rPr>
              <a:t>3</a:t>
            </a:r>
            <a:endParaRPr lang="en-US" sz="1600" dirty="0"/>
          </a:p>
        </p:txBody>
      </p:sp>
      <p:sp>
        <p:nvSpPr>
          <p:cNvPr id="57" name="Shape 55"/>
          <p:cNvSpPr/>
          <p:nvPr/>
        </p:nvSpPr>
        <p:spPr>
          <a:xfrm>
            <a:off x="7871053" y="2696473"/>
            <a:ext cx="3866802" cy="523004"/>
          </a:xfrm>
          <a:custGeom>
            <a:avLst/>
            <a:gdLst/>
            <a:ahLst/>
            <a:cxnLst/>
            <a:rect l="l" t="t" r="r" b="b"/>
            <a:pathLst>
              <a:path w="3866802" h="523004">
                <a:moveTo>
                  <a:pt x="68592" y="0"/>
                </a:moveTo>
                <a:lnTo>
                  <a:pt x="3798210" y="0"/>
                </a:lnTo>
                <a:cubicBezTo>
                  <a:pt x="3836092" y="0"/>
                  <a:pt x="3866802" y="30710"/>
                  <a:pt x="3866802" y="68592"/>
                </a:cubicBezTo>
                <a:lnTo>
                  <a:pt x="3866802" y="454412"/>
                </a:lnTo>
                <a:cubicBezTo>
                  <a:pt x="3866802" y="492295"/>
                  <a:pt x="3836092" y="523004"/>
                  <a:pt x="3798210" y="523004"/>
                </a:cubicBezTo>
                <a:lnTo>
                  <a:pt x="68592" y="523004"/>
                </a:lnTo>
                <a:cubicBezTo>
                  <a:pt x="30710" y="523004"/>
                  <a:pt x="0" y="492295"/>
                  <a:pt x="0" y="454412"/>
                </a:cubicBezTo>
                <a:lnTo>
                  <a:pt x="0" y="68592"/>
                </a:lnTo>
                <a:cubicBezTo>
                  <a:pt x="0" y="30735"/>
                  <a:pt x="30735" y="0"/>
                  <a:pt x="68592" y="0"/>
                </a:cubicBezTo>
                <a:close/>
              </a:path>
            </a:pathLst>
          </a:custGeom>
          <a:solidFill>
            <a:srgbClr val="3D5A73">
              <a:alpha val="20000"/>
            </a:srgbClr>
          </a:solidFill>
          <a:ln w="12700">
            <a:solidFill>
              <a:srgbClr val="3D5A73">
                <a:alpha val="40000"/>
              </a:srgbClr>
            </a:solidFill>
            <a:prstDash val="solid"/>
          </a:ln>
        </p:spPr>
      </p:sp>
      <p:sp>
        <p:nvSpPr>
          <p:cNvPr id="58" name="Text 56"/>
          <p:cNvSpPr/>
          <p:nvPr/>
        </p:nvSpPr>
        <p:spPr>
          <a:xfrm>
            <a:off x="7943930" y="2769350"/>
            <a:ext cx="3789637" cy="205772"/>
          </a:xfrm>
          <a:prstGeom prst="rect">
            <a:avLst/>
          </a:prstGeom>
          <a:noFill/>
          <a:ln/>
        </p:spPr>
        <p:txBody>
          <a:bodyPr wrap="square" lIns="0" tIns="0" rIns="0" bIns="0" rtlCol="0" anchor="ctr"/>
          <a:lstStyle/>
          <a:p>
            <a:pPr>
              <a:lnSpc>
                <a:spcPct val="130000"/>
              </a:lnSpc>
            </a:pPr>
            <a:r>
              <a:rPr lang="en-US" sz="1080" b="1" dirty="0">
                <a:solidFill>
                  <a:srgbClr val="E8E4DC"/>
                </a:solidFill>
                <a:latin typeface="Quattrocento Sans" pitchFamily="34" charset="0"/>
                <a:ea typeface="Quattrocento Sans" pitchFamily="34" charset="-122"/>
                <a:cs typeface="Quattrocento Sans" pitchFamily="34" charset="-120"/>
              </a:rPr>
              <a:t>Sellable Assets</a:t>
            </a:r>
            <a:endParaRPr lang="en-US" sz="1600" dirty="0"/>
          </a:p>
        </p:txBody>
      </p:sp>
      <p:sp>
        <p:nvSpPr>
          <p:cNvPr id="59" name="Text 57"/>
          <p:cNvSpPr/>
          <p:nvPr/>
        </p:nvSpPr>
        <p:spPr>
          <a:xfrm>
            <a:off x="7943930" y="2975122"/>
            <a:ext cx="3781063" cy="171477"/>
          </a:xfrm>
          <a:prstGeom prst="rect">
            <a:avLst/>
          </a:prstGeom>
          <a:noFill/>
          <a:ln/>
        </p:spPr>
        <p:txBody>
          <a:bodyPr wrap="square" lIns="0" tIns="0" rIns="0" bIns="0" rtlCol="0" anchor="ctr"/>
          <a:lstStyle/>
          <a:p>
            <a:pPr>
              <a:lnSpc>
                <a:spcPct val="120000"/>
              </a:lnSpc>
            </a:pPr>
            <a:r>
              <a:rPr lang="en-US" sz="945" dirty="0">
                <a:solidFill>
                  <a:srgbClr val="E8E4DC">
                    <a:alpha val="70000"/>
                  </a:srgbClr>
                </a:solidFill>
                <a:latin typeface="Quattrocento Sans" pitchFamily="34" charset="0"/>
                <a:ea typeface="Quattrocento Sans" pitchFamily="34" charset="-122"/>
                <a:cs typeface="Quattrocento Sans" pitchFamily="34" charset="-120"/>
              </a:rPr>
              <a:t>Stocks, valuables, secondary property</a:t>
            </a:r>
            <a:endParaRPr lang="en-US" sz="1600" dirty="0"/>
          </a:p>
        </p:txBody>
      </p:sp>
      <p:sp>
        <p:nvSpPr>
          <p:cNvPr id="60" name="Shape 58"/>
          <p:cNvSpPr/>
          <p:nvPr/>
        </p:nvSpPr>
        <p:spPr>
          <a:xfrm>
            <a:off x="7420926" y="3369519"/>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FF6900"/>
          </a:solidFill>
          <a:ln/>
        </p:spPr>
      </p:sp>
      <p:sp>
        <p:nvSpPr>
          <p:cNvPr id="61" name="Text 59"/>
          <p:cNvSpPr/>
          <p:nvPr/>
        </p:nvSpPr>
        <p:spPr>
          <a:xfrm>
            <a:off x="7382344" y="3369519"/>
            <a:ext cx="420118" cy="342954"/>
          </a:xfrm>
          <a:prstGeom prst="rect">
            <a:avLst/>
          </a:prstGeom>
          <a:noFill/>
          <a:ln/>
        </p:spPr>
        <p:txBody>
          <a:bodyPr wrap="square" lIns="0" tIns="0" rIns="0" bIns="0" rtlCol="0" anchor="ctr"/>
          <a:lstStyle/>
          <a:p>
            <a:pPr algn="ctr">
              <a:lnSpc>
                <a:spcPct val="130000"/>
              </a:lnSpc>
            </a:pPr>
            <a:r>
              <a:rPr lang="en-US" sz="1215" b="1" dirty="0">
                <a:solidFill>
                  <a:srgbClr val="1A1D21"/>
                </a:solidFill>
                <a:latin typeface="Hedvig Letters Sans" pitchFamily="34" charset="0"/>
                <a:ea typeface="Hedvig Letters Sans" pitchFamily="34" charset="-122"/>
                <a:cs typeface="Hedvig Letters Sans" pitchFamily="34" charset="-120"/>
              </a:rPr>
              <a:t>4</a:t>
            </a:r>
            <a:endParaRPr lang="en-US" sz="1600" dirty="0"/>
          </a:p>
        </p:txBody>
      </p:sp>
      <p:sp>
        <p:nvSpPr>
          <p:cNvPr id="62" name="Shape 60"/>
          <p:cNvSpPr/>
          <p:nvPr/>
        </p:nvSpPr>
        <p:spPr>
          <a:xfrm>
            <a:off x="7871053" y="3279494"/>
            <a:ext cx="3866802" cy="523004"/>
          </a:xfrm>
          <a:custGeom>
            <a:avLst/>
            <a:gdLst/>
            <a:ahLst/>
            <a:cxnLst/>
            <a:rect l="l" t="t" r="r" b="b"/>
            <a:pathLst>
              <a:path w="3866802" h="523004">
                <a:moveTo>
                  <a:pt x="68592" y="0"/>
                </a:moveTo>
                <a:lnTo>
                  <a:pt x="3798210" y="0"/>
                </a:lnTo>
                <a:cubicBezTo>
                  <a:pt x="3836092" y="0"/>
                  <a:pt x="3866802" y="30710"/>
                  <a:pt x="3866802" y="68592"/>
                </a:cubicBezTo>
                <a:lnTo>
                  <a:pt x="3866802" y="454412"/>
                </a:lnTo>
                <a:cubicBezTo>
                  <a:pt x="3866802" y="492295"/>
                  <a:pt x="3836092" y="523004"/>
                  <a:pt x="3798210" y="523004"/>
                </a:cubicBezTo>
                <a:lnTo>
                  <a:pt x="68592" y="523004"/>
                </a:lnTo>
                <a:cubicBezTo>
                  <a:pt x="30710" y="523004"/>
                  <a:pt x="0" y="492295"/>
                  <a:pt x="0" y="454412"/>
                </a:cubicBezTo>
                <a:lnTo>
                  <a:pt x="0" y="68592"/>
                </a:lnTo>
                <a:cubicBezTo>
                  <a:pt x="0" y="30735"/>
                  <a:pt x="30735" y="0"/>
                  <a:pt x="68592" y="0"/>
                </a:cubicBezTo>
                <a:close/>
              </a:path>
            </a:pathLst>
          </a:custGeom>
          <a:solidFill>
            <a:srgbClr val="FF6900">
              <a:alpha val="20000"/>
            </a:srgbClr>
          </a:solidFill>
          <a:ln w="12700">
            <a:solidFill>
              <a:srgbClr val="FF6900">
                <a:alpha val="40000"/>
              </a:srgbClr>
            </a:solidFill>
            <a:prstDash val="solid"/>
          </a:ln>
        </p:spPr>
      </p:sp>
      <p:sp>
        <p:nvSpPr>
          <p:cNvPr id="63" name="Text 61"/>
          <p:cNvSpPr/>
          <p:nvPr/>
        </p:nvSpPr>
        <p:spPr>
          <a:xfrm>
            <a:off x="7943930" y="3352371"/>
            <a:ext cx="3789637" cy="205772"/>
          </a:xfrm>
          <a:prstGeom prst="rect">
            <a:avLst/>
          </a:prstGeom>
          <a:noFill/>
          <a:ln/>
        </p:spPr>
        <p:txBody>
          <a:bodyPr wrap="square" lIns="0" tIns="0" rIns="0" bIns="0" rtlCol="0" anchor="ctr"/>
          <a:lstStyle/>
          <a:p>
            <a:pPr>
              <a:lnSpc>
                <a:spcPct val="130000"/>
              </a:lnSpc>
            </a:pPr>
            <a:r>
              <a:rPr lang="en-US" sz="1080" b="1" dirty="0">
                <a:solidFill>
                  <a:srgbClr val="E8E4DC"/>
                </a:solidFill>
                <a:latin typeface="Quattrocento Sans" pitchFamily="34" charset="0"/>
                <a:ea typeface="Quattrocento Sans" pitchFamily="34" charset="-122"/>
                <a:cs typeface="Quattrocento Sans" pitchFamily="34" charset="-120"/>
              </a:rPr>
              <a:t>Credit Lines</a:t>
            </a:r>
            <a:endParaRPr lang="en-US" sz="1600" dirty="0"/>
          </a:p>
        </p:txBody>
      </p:sp>
      <p:sp>
        <p:nvSpPr>
          <p:cNvPr id="64" name="Text 62"/>
          <p:cNvSpPr/>
          <p:nvPr/>
        </p:nvSpPr>
        <p:spPr>
          <a:xfrm>
            <a:off x="7943930" y="3558143"/>
            <a:ext cx="3781063" cy="171477"/>
          </a:xfrm>
          <a:prstGeom prst="rect">
            <a:avLst/>
          </a:prstGeom>
          <a:noFill/>
          <a:ln/>
        </p:spPr>
        <p:txBody>
          <a:bodyPr wrap="square" lIns="0" tIns="0" rIns="0" bIns="0" rtlCol="0" anchor="ctr"/>
          <a:lstStyle/>
          <a:p>
            <a:pPr>
              <a:lnSpc>
                <a:spcPct val="120000"/>
              </a:lnSpc>
            </a:pPr>
            <a:r>
              <a:rPr lang="en-US" sz="945" dirty="0">
                <a:solidFill>
                  <a:srgbClr val="E8E4DC">
                    <a:alpha val="70000"/>
                  </a:srgbClr>
                </a:solidFill>
                <a:latin typeface="Quattrocento Sans" pitchFamily="34" charset="0"/>
                <a:ea typeface="Quattrocento Sans" pitchFamily="34" charset="-122"/>
                <a:cs typeface="Quattrocento Sans" pitchFamily="34" charset="-120"/>
              </a:rPr>
              <a:t>Home equity, personal line (last resort)</a:t>
            </a:r>
            <a:endParaRPr lang="en-US" sz="1600" dirty="0"/>
          </a:p>
        </p:txBody>
      </p:sp>
      <p:sp>
        <p:nvSpPr>
          <p:cNvPr id="65" name="Shape 63"/>
          <p:cNvSpPr/>
          <p:nvPr/>
        </p:nvSpPr>
        <p:spPr>
          <a:xfrm>
            <a:off x="7420926" y="3952540"/>
            <a:ext cx="342954" cy="342954"/>
          </a:xfrm>
          <a:custGeom>
            <a:avLst/>
            <a:gdLst/>
            <a:ahLst/>
            <a:cxnLst/>
            <a:rect l="l" t="t" r="r" b="b"/>
            <a:pathLst>
              <a:path w="342954" h="342954">
                <a:moveTo>
                  <a:pt x="171477" y="0"/>
                </a:moveTo>
                <a:lnTo>
                  <a:pt x="171477" y="0"/>
                </a:lnTo>
                <a:cubicBezTo>
                  <a:pt x="266181" y="0"/>
                  <a:pt x="342954" y="76773"/>
                  <a:pt x="342954" y="171477"/>
                </a:cubicBezTo>
                <a:lnTo>
                  <a:pt x="342954" y="171477"/>
                </a:lnTo>
                <a:cubicBezTo>
                  <a:pt x="342954" y="266181"/>
                  <a:pt x="266181" y="342954"/>
                  <a:pt x="171477" y="342954"/>
                </a:cubicBezTo>
                <a:lnTo>
                  <a:pt x="171477" y="342954"/>
                </a:lnTo>
                <a:cubicBezTo>
                  <a:pt x="76773" y="342954"/>
                  <a:pt x="0" y="266181"/>
                  <a:pt x="0" y="171477"/>
                </a:cubicBezTo>
                <a:lnTo>
                  <a:pt x="0" y="171477"/>
                </a:lnTo>
                <a:cubicBezTo>
                  <a:pt x="0" y="76773"/>
                  <a:pt x="76773" y="0"/>
                  <a:pt x="171477" y="0"/>
                </a:cubicBezTo>
                <a:close/>
              </a:path>
            </a:pathLst>
          </a:custGeom>
          <a:solidFill>
            <a:srgbClr val="FB2C36"/>
          </a:solidFill>
          <a:ln/>
        </p:spPr>
      </p:sp>
      <p:sp>
        <p:nvSpPr>
          <p:cNvPr id="66" name="Text 64"/>
          <p:cNvSpPr/>
          <p:nvPr/>
        </p:nvSpPr>
        <p:spPr>
          <a:xfrm>
            <a:off x="7382344" y="3952540"/>
            <a:ext cx="420118" cy="342954"/>
          </a:xfrm>
          <a:prstGeom prst="rect">
            <a:avLst/>
          </a:prstGeom>
          <a:noFill/>
          <a:ln/>
        </p:spPr>
        <p:txBody>
          <a:bodyPr wrap="square" lIns="0" tIns="0" rIns="0" bIns="0" rtlCol="0" anchor="ctr"/>
          <a:lstStyle/>
          <a:p>
            <a:pPr algn="ctr">
              <a:lnSpc>
                <a:spcPct val="130000"/>
              </a:lnSpc>
            </a:pPr>
            <a:r>
              <a:rPr lang="en-US" sz="1215" b="1" dirty="0">
                <a:solidFill>
                  <a:srgbClr val="1A1D21"/>
                </a:solidFill>
                <a:latin typeface="Hedvig Letters Sans" pitchFamily="34" charset="0"/>
                <a:ea typeface="Hedvig Letters Sans" pitchFamily="34" charset="-122"/>
                <a:cs typeface="Hedvig Letters Sans" pitchFamily="34" charset="-120"/>
              </a:rPr>
              <a:t>5</a:t>
            </a:r>
            <a:endParaRPr lang="en-US" sz="1600" dirty="0"/>
          </a:p>
        </p:txBody>
      </p:sp>
      <p:sp>
        <p:nvSpPr>
          <p:cNvPr id="67" name="Shape 65"/>
          <p:cNvSpPr/>
          <p:nvPr/>
        </p:nvSpPr>
        <p:spPr>
          <a:xfrm>
            <a:off x="7871053" y="3862515"/>
            <a:ext cx="3866802" cy="523004"/>
          </a:xfrm>
          <a:custGeom>
            <a:avLst/>
            <a:gdLst/>
            <a:ahLst/>
            <a:cxnLst/>
            <a:rect l="l" t="t" r="r" b="b"/>
            <a:pathLst>
              <a:path w="3866802" h="523004">
                <a:moveTo>
                  <a:pt x="68592" y="0"/>
                </a:moveTo>
                <a:lnTo>
                  <a:pt x="3798210" y="0"/>
                </a:lnTo>
                <a:cubicBezTo>
                  <a:pt x="3836092" y="0"/>
                  <a:pt x="3866802" y="30710"/>
                  <a:pt x="3866802" y="68592"/>
                </a:cubicBezTo>
                <a:lnTo>
                  <a:pt x="3866802" y="454412"/>
                </a:lnTo>
                <a:cubicBezTo>
                  <a:pt x="3866802" y="492295"/>
                  <a:pt x="3836092" y="523004"/>
                  <a:pt x="3798210" y="523004"/>
                </a:cubicBezTo>
                <a:lnTo>
                  <a:pt x="68592" y="523004"/>
                </a:lnTo>
                <a:cubicBezTo>
                  <a:pt x="30710" y="523004"/>
                  <a:pt x="0" y="492295"/>
                  <a:pt x="0" y="454412"/>
                </a:cubicBezTo>
                <a:lnTo>
                  <a:pt x="0" y="68592"/>
                </a:lnTo>
                <a:cubicBezTo>
                  <a:pt x="0" y="30735"/>
                  <a:pt x="30735" y="0"/>
                  <a:pt x="68592" y="0"/>
                </a:cubicBezTo>
                <a:close/>
              </a:path>
            </a:pathLst>
          </a:custGeom>
          <a:solidFill>
            <a:srgbClr val="FB2C36">
              <a:alpha val="20000"/>
            </a:srgbClr>
          </a:solidFill>
          <a:ln w="12700">
            <a:solidFill>
              <a:srgbClr val="FB2C36">
                <a:alpha val="40000"/>
              </a:srgbClr>
            </a:solidFill>
            <a:prstDash val="solid"/>
          </a:ln>
        </p:spPr>
      </p:sp>
      <p:sp>
        <p:nvSpPr>
          <p:cNvPr id="68" name="Text 66"/>
          <p:cNvSpPr/>
          <p:nvPr/>
        </p:nvSpPr>
        <p:spPr>
          <a:xfrm>
            <a:off x="7943930" y="3935392"/>
            <a:ext cx="3789637" cy="205772"/>
          </a:xfrm>
          <a:prstGeom prst="rect">
            <a:avLst/>
          </a:prstGeom>
          <a:noFill/>
          <a:ln/>
        </p:spPr>
        <p:txBody>
          <a:bodyPr wrap="square" lIns="0" tIns="0" rIns="0" bIns="0" rtlCol="0" anchor="ctr"/>
          <a:lstStyle/>
          <a:p>
            <a:pPr>
              <a:lnSpc>
                <a:spcPct val="130000"/>
              </a:lnSpc>
            </a:pPr>
            <a:r>
              <a:rPr lang="en-US" sz="1080" b="1" dirty="0">
                <a:solidFill>
                  <a:srgbClr val="E8E4DC"/>
                </a:solidFill>
                <a:latin typeface="Quattrocento Sans" pitchFamily="34" charset="0"/>
                <a:ea typeface="Quattrocento Sans" pitchFamily="34" charset="-122"/>
                <a:cs typeface="Quattrocento Sans" pitchFamily="34" charset="-120"/>
              </a:rPr>
              <a:t>Retirement Accounts</a:t>
            </a:r>
            <a:endParaRPr lang="en-US" sz="1600" dirty="0"/>
          </a:p>
        </p:txBody>
      </p:sp>
      <p:sp>
        <p:nvSpPr>
          <p:cNvPr id="69" name="Text 67"/>
          <p:cNvSpPr/>
          <p:nvPr/>
        </p:nvSpPr>
        <p:spPr>
          <a:xfrm>
            <a:off x="7943930" y="4141165"/>
            <a:ext cx="3781063" cy="171477"/>
          </a:xfrm>
          <a:prstGeom prst="rect">
            <a:avLst/>
          </a:prstGeom>
          <a:noFill/>
          <a:ln/>
        </p:spPr>
        <p:txBody>
          <a:bodyPr wrap="square" lIns="0" tIns="0" rIns="0" bIns="0" rtlCol="0" anchor="ctr"/>
          <a:lstStyle/>
          <a:p>
            <a:pPr>
              <a:lnSpc>
                <a:spcPct val="120000"/>
              </a:lnSpc>
            </a:pPr>
            <a:r>
              <a:rPr lang="en-US" sz="945" dirty="0">
                <a:solidFill>
                  <a:srgbClr val="E8E4DC">
                    <a:alpha val="70000"/>
                  </a:srgbClr>
                </a:solidFill>
                <a:latin typeface="Quattrocento Sans" pitchFamily="34" charset="0"/>
                <a:ea typeface="Quattrocento Sans" pitchFamily="34" charset="-122"/>
                <a:cs typeface="Quattrocento Sans" pitchFamily="34" charset="-120"/>
              </a:rPr>
              <a:t>401k, IRA (penalty + taxes)</a:t>
            </a:r>
            <a:endParaRPr lang="en-US" sz="1600" dirty="0"/>
          </a:p>
        </p:txBody>
      </p:sp>
      <p:sp>
        <p:nvSpPr>
          <p:cNvPr id="70" name="Shape 68"/>
          <p:cNvSpPr/>
          <p:nvPr/>
        </p:nvSpPr>
        <p:spPr>
          <a:xfrm>
            <a:off x="7313753" y="4574143"/>
            <a:ext cx="4535561" cy="2280641"/>
          </a:xfrm>
          <a:custGeom>
            <a:avLst/>
            <a:gdLst/>
            <a:ahLst/>
            <a:cxnLst/>
            <a:rect l="l" t="t" r="r" b="b"/>
            <a:pathLst>
              <a:path w="4535561" h="2280641">
                <a:moveTo>
                  <a:pt x="102880" y="0"/>
                </a:moveTo>
                <a:lnTo>
                  <a:pt x="4432681" y="0"/>
                </a:lnTo>
                <a:cubicBezTo>
                  <a:pt x="4489500" y="0"/>
                  <a:pt x="4535561" y="46061"/>
                  <a:pt x="4535561" y="102880"/>
                </a:cubicBezTo>
                <a:lnTo>
                  <a:pt x="4535561" y="2177762"/>
                </a:lnTo>
                <a:cubicBezTo>
                  <a:pt x="4535561" y="2234581"/>
                  <a:pt x="4489500" y="2280641"/>
                  <a:pt x="4432681" y="2280641"/>
                </a:cubicBezTo>
                <a:lnTo>
                  <a:pt x="102880" y="2280641"/>
                </a:lnTo>
                <a:cubicBezTo>
                  <a:pt x="46061" y="2280641"/>
                  <a:pt x="0" y="2234581"/>
                  <a:pt x="0" y="2177762"/>
                </a:cubicBezTo>
                <a:lnTo>
                  <a:pt x="0" y="102880"/>
                </a:lnTo>
                <a:cubicBezTo>
                  <a:pt x="0" y="46061"/>
                  <a:pt x="46061" y="0"/>
                  <a:pt x="102880" y="0"/>
                </a:cubicBezTo>
                <a:close/>
              </a:path>
            </a:pathLst>
          </a:custGeom>
          <a:gradFill rotWithShape="1" flip="none">
            <a:gsLst>
              <a:gs pos="0">
                <a:srgbClr val="C9A86A">
                  <a:alpha val="20000"/>
                </a:srgbClr>
              </a:gs>
              <a:gs pos="100000">
                <a:srgbClr val="C9A86A">
                  <a:alpha val="5000"/>
                </a:srgbClr>
              </a:gs>
            </a:gsLst>
            <a:lin ang="2700000" scaled="1"/>
          </a:gradFill>
          <a:ln w="12700">
            <a:solidFill>
              <a:srgbClr val="C9A86A">
                <a:alpha val="40000"/>
              </a:srgbClr>
            </a:solidFill>
            <a:prstDash val="solid"/>
          </a:ln>
        </p:spPr>
      </p:sp>
      <p:sp>
        <p:nvSpPr>
          <p:cNvPr id="71" name="Shape 69"/>
          <p:cNvSpPr/>
          <p:nvPr/>
        </p:nvSpPr>
        <p:spPr>
          <a:xfrm>
            <a:off x="7461652" y="4724186"/>
            <a:ext cx="115747" cy="154329"/>
          </a:xfrm>
          <a:custGeom>
            <a:avLst/>
            <a:gdLst/>
            <a:ahLst/>
            <a:cxnLst/>
            <a:rect l="l" t="t" r="r" b="b"/>
            <a:pathLst>
              <a:path w="115747" h="154329">
                <a:moveTo>
                  <a:pt x="19291" y="0"/>
                </a:moveTo>
                <a:cubicBezTo>
                  <a:pt x="8651" y="0"/>
                  <a:pt x="0" y="8651"/>
                  <a:pt x="0" y="19291"/>
                </a:cubicBezTo>
                <a:lnTo>
                  <a:pt x="0" y="135038"/>
                </a:lnTo>
                <a:cubicBezTo>
                  <a:pt x="0" y="145678"/>
                  <a:pt x="8651" y="154329"/>
                  <a:pt x="19291" y="154329"/>
                </a:cubicBezTo>
                <a:lnTo>
                  <a:pt x="96456" y="154329"/>
                </a:lnTo>
                <a:cubicBezTo>
                  <a:pt x="107096" y="154329"/>
                  <a:pt x="115747" y="145678"/>
                  <a:pt x="115747" y="135038"/>
                </a:cubicBezTo>
                <a:lnTo>
                  <a:pt x="115747" y="19291"/>
                </a:lnTo>
                <a:cubicBezTo>
                  <a:pt x="115747" y="8651"/>
                  <a:pt x="107096" y="0"/>
                  <a:pt x="96456" y="0"/>
                </a:cubicBezTo>
                <a:lnTo>
                  <a:pt x="19291" y="0"/>
                </a:lnTo>
                <a:close/>
                <a:moveTo>
                  <a:pt x="28937" y="19291"/>
                </a:moveTo>
                <a:lnTo>
                  <a:pt x="86810" y="19291"/>
                </a:lnTo>
                <a:cubicBezTo>
                  <a:pt x="92145" y="19291"/>
                  <a:pt x="96456" y="23602"/>
                  <a:pt x="96456" y="28937"/>
                </a:cubicBezTo>
                <a:lnTo>
                  <a:pt x="96456" y="38582"/>
                </a:lnTo>
                <a:cubicBezTo>
                  <a:pt x="96456" y="43917"/>
                  <a:pt x="92145" y="48228"/>
                  <a:pt x="86810" y="48228"/>
                </a:cubicBezTo>
                <a:lnTo>
                  <a:pt x="28937" y="48228"/>
                </a:lnTo>
                <a:cubicBezTo>
                  <a:pt x="23602" y="48228"/>
                  <a:pt x="19291" y="43917"/>
                  <a:pt x="19291" y="38582"/>
                </a:cubicBezTo>
                <a:lnTo>
                  <a:pt x="19291" y="28937"/>
                </a:lnTo>
                <a:cubicBezTo>
                  <a:pt x="19291" y="23602"/>
                  <a:pt x="23602" y="19291"/>
                  <a:pt x="28937" y="19291"/>
                </a:cubicBezTo>
                <a:close/>
                <a:moveTo>
                  <a:pt x="33759" y="69930"/>
                </a:moveTo>
                <a:cubicBezTo>
                  <a:pt x="33759" y="73923"/>
                  <a:pt x="30518" y="77165"/>
                  <a:pt x="26525" y="77165"/>
                </a:cubicBezTo>
                <a:cubicBezTo>
                  <a:pt x="22533" y="77165"/>
                  <a:pt x="19291" y="73923"/>
                  <a:pt x="19291" y="69930"/>
                </a:cubicBezTo>
                <a:cubicBezTo>
                  <a:pt x="19291" y="65938"/>
                  <a:pt x="22533" y="62696"/>
                  <a:pt x="26525" y="62696"/>
                </a:cubicBezTo>
                <a:cubicBezTo>
                  <a:pt x="30518" y="62696"/>
                  <a:pt x="33759" y="65938"/>
                  <a:pt x="33759" y="69930"/>
                </a:cubicBezTo>
                <a:close/>
                <a:moveTo>
                  <a:pt x="57873" y="77165"/>
                </a:moveTo>
                <a:cubicBezTo>
                  <a:pt x="53881" y="77165"/>
                  <a:pt x="50639" y="73923"/>
                  <a:pt x="50639" y="69930"/>
                </a:cubicBezTo>
                <a:cubicBezTo>
                  <a:pt x="50639" y="65938"/>
                  <a:pt x="53881" y="62696"/>
                  <a:pt x="57873" y="62696"/>
                </a:cubicBezTo>
                <a:cubicBezTo>
                  <a:pt x="61866" y="62696"/>
                  <a:pt x="65108" y="65938"/>
                  <a:pt x="65108" y="69930"/>
                </a:cubicBezTo>
                <a:cubicBezTo>
                  <a:pt x="65108" y="73923"/>
                  <a:pt x="61866" y="77165"/>
                  <a:pt x="57873" y="77165"/>
                </a:cubicBezTo>
                <a:close/>
                <a:moveTo>
                  <a:pt x="96456" y="69930"/>
                </a:moveTo>
                <a:cubicBezTo>
                  <a:pt x="96456" y="73923"/>
                  <a:pt x="93214" y="77165"/>
                  <a:pt x="89222" y="77165"/>
                </a:cubicBezTo>
                <a:cubicBezTo>
                  <a:pt x="85229" y="77165"/>
                  <a:pt x="81987" y="73923"/>
                  <a:pt x="81987" y="69930"/>
                </a:cubicBezTo>
                <a:cubicBezTo>
                  <a:pt x="81987" y="65938"/>
                  <a:pt x="85229" y="62696"/>
                  <a:pt x="89222" y="62696"/>
                </a:cubicBezTo>
                <a:cubicBezTo>
                  <a:pt x="93214" y="62696"/>
                  <a:pt x="96456" y="65938"/>
                  <a:pt x="96456" y="69930"/>
                </a:cubicBezTo>
                <a:close/>
                <a:moveTo>
                  <a:pt x="26525" y="106101"/>
                </a:moveTo>
                <a:cubicBezTo>
                  <a:pt x="22533" y="106101"/>
                  <a:pt x="19291" y="102860"/>
                  <a:pt x="19291" y="98867"/>
                </a:cubicBezTo>
                <a:cubicBezTo>
                  <a:pt x="19291" y="94874"/>
                  <a:pt x="22533" y="91633"/>
                  <a:pt x="26525" y="91633"/>
                </a:cubicBezTo>
                <a:cubicBezTo>
                  <a:pt x="30518" y="91633"/>
                  <a:pt x="33759" y="94874"/>
                  <a:pt x="33759" y="98867"/>
                </a:cubicBezTo>
                <a:cubicBezTo>
                  <a:pt x="33759" y="102860"/>
                  <a:pt x="30518" y="106101"/>
                  <a:pt x="26525" y="106101"/>
                </a:cubicBezTo>
                <a:close/>
                <a:moveTo>
                  <a:pt x="65108" y="98867"/>
                </a:moveTo>
                <a:cubicBezTo>
                  <a:pt x="65108" y="102860"/>
                  <a:pt x="61866" y="106101"/>
                  <a:pt x="57873" y="106101"/>
                </a:cubicBezTo>
                <a:cubicBezTo>
                  <a:pt x="53881" y="106101"/>
                  <a:pt x="50639" y="102860"/>
                  <a:pt x="50639" y="98867"/>
                </a:cubicBezTo>
                <a:cubicBezTo>
                  <a:pt x="50639" y="94874"/>
                  <a:pt x="53881" y="91633"/>
                  <a:pt x="57873" y="91633"/>
                </a:cubicBezTo>
                <a:cubicBezTo>
                  <a:pt x="61866" y="91633"/>
                  <a:pt x="65108" y="94874"/>
                  <a:pt x="65108" y="98867"/>
                </a:cubicBezTo>
                <a:close/>
                <a:moveTo>
                  <a:pt x="89222" y="106101"/>
                </a:moveTo>
                <a:cubicBezTo>
                  <a:pt x="85229" y="106101"/>
                  <a:pt x="81987" y="102860"/>
                  <a:pt x="81987" y="98867"/>
                </a:cubicBezTo>
                <a:cubicBezTo>
                  <a:pt x="81987" y="94874"/>
                  <a:pt x="85229" y="91633"/>
                  <a:pt x="89222" y="91633"/>
                </a:cubicBezTo>
                <a:cubicBezTo>
                  <a:pt x="93214" y="91633"/>
                  <a:pt x="96456" y="94874"/>
                  <a:pt x="96456" y="98867"/>
                </a:cubicBezTo>
                <a:cubicBezTo>
                  <a:pt x="96456" y="102860"/>
                  <a:pt x="93214" y="106101"/>
                  <a:pt x="89222" y="106101"/>
                </a:cubicBezTo>
                <a:close/>
                <a:moveTo>
                  <a:pt x="19291" y="127804"/>
                </a:moveTo>
                <a:cubicBezTo>
                  <a:pt x="19291" y="123795"/>
                  <a:pt x="22516" y="120570"/>
                  <a:pt x="26525" y="120570"/>
                </a:cubicBezTo>
                <a:lnTo>
                  <a:pt x="60285" y="120570"/>
                </a:lnTo>
                <a:cubicBezTo>
                  <a:pt x="64294" y="120570"/>
                  <a:pt x="67519" y="123795"/>
                  <a:pt x="67519" y="127804"/>
                </a:cubicBezTo>
                <a:cubicBezTo>
                  <a:pt x="67519" y="131813"/>
                  <a:pt x="64294" y="135038"/>
                  <a:pt x="60285" y="135038"/>
                </a:cubicBezTo>
                <a:lnTo>
                  <a:pt x="26525" y="135038"/>
                </a:lnTo>
                <a:cubicBezTo>
                  <a:pt x="22516" y="135038"/>
                  <a:pt x="19291" y="131813"/>
                  <a:pt x="19291" y="127804"/>
                </a:cubicBezTo>
                <a:close/>
                <a:moveTo>
                  <a:pt x="89222" y="120570"/>
                </a:moveTo>
                <a:cubicBezTo>
                  <a:pt x="93230" y="120570"/>
                  <a:pt x="96456" y="123795"/>
                  <a:pt x="96456" y="127804"/>
                </a:cubicBezTo>
                <a:cubicBezTo>
                  <a:pt x="96456" y="131813"/>
                  <a:pt x="93230" y="135038"/>
                  <a:pt x="89222" y="135038"/>
                </a:cubicBezTo>
                <a:cubicBezTo>
                  <a:pt x="85213" y="135038"/>
                  <a:pt x="81987" y="131813"/>
                  <a:pt x="81987" y="127804"/>
                </a:cubicBezTo>
                <a:cubicBezTo>
                  <a:pt x="81987" y="123795"/>
                  <a:pt x="85213" y="120570"/>
                  <a:pt x="89222" y="120570"/>
                </a:cubicBezTo>
                <a:close/>
              </a:path>
            </a:pathLst>
          </a:custGeom>
          <a:solidFill>
            <a:srgbClr val="C9A86A"/>
          </a:solidFill>
          <a:ln/>
        </p:spPr>
      </p:sp>
      <p:sp>
        <p:nvSpPr>
          <p:cNvPr id="72" name="Text 70"/>
          <p:cNvSpPr/>
          <p:nvPr/>
        </p:nvSpPr>
        <p:spPr>
          <a:xfrm>
            <a:off x="7618124" y="4681316"/>
            <a:ext cx="4201181" cy="240068"/>
          </a:xfrm>
          <a:prstGeom prst="rect">
            <a:avLst/>
          </a:prstGeom>
          <a:noFill/>
          <a:ln/>
        </p:spPr>
        <p:txBody>
          <a:bodyPr wrap="square" lIns="0" tIns="0" rIns="0" bIns="0" rtlCol="0" anchor="ctr"/>
          <a:lstStyle/>
          <a:p>
            <a:pPr>
              <a:lnSpc>
                <a:spcPct val="130000"/>
              </a:lnSpc>
            </a:pPr>
            <a:r>
              <a:rPr lang="en-US" sz="1215" b="1" dirty="0">
                <a:solidFill>
                  <a:srgbClr val="C9A86A"/>
                </a:solidFill>
                <a:latin typeface="Hedvig Letters Sans" pitchFamily="34" charset="0"/>
                <a:ea typeface="Hedvig Letters Sans" pitchFamily="34" charset="-122"/>
                <a:cs typeface="Hedvig Letters Sans" pitchFamily="34" charset="-120"/>
              </a:rPr>
              <a:t>Survival Budget Formula</a:t>
            </a:r>
            <a:endParaRPr lang="en-US" sz="1600" dirty="0"/>
          </a:p>
        </p:txBody>
      </p:sp>
      <p:sp>
        <p:nvSpPr>
          <p:cNvPr id="73" name="Text 71"/>
          <p:cNvSpPr/>
          <p:nvPr/>
        </p:nvSpPr>
        <p:spPr>
          <a:xfrm>
            <a:off x="7420926" y="4989975"/>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Housing:</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30-40% (minimum)</a:t>
            </a:r>
            <a:endParaRPr lang="en-US" sz="1600" dirty="0"/>
          </a:p>
        </p:txBody>
      </p:sp>
      <p:sp>
        <p:nvSpPr>
          <p:cNvPr id="74" name="Text 72"/>
          <p:cNvSpPr/>
          <p:nvPr/>
        </p:nvSpPr>
        <p:spPr>
          <a:xfrm>
            <a:off x="7420926" y="5230042"/>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Food:</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15-20% (basic nutrition)</a:t>
            </a:r>
            <a:endParaRPr lang="en-US" sz="1600" dirty="0"/>
          </a:p>
        </p:txBody>
      </p:sp>
      <p:sp>
        <p:nvSpPr>
          <p:cNvPr id="75" name="Text 73"/>
          <p:cNvSpPr/>
          <p:nvPr/>
        </p:nvSpPr>
        <p:spPr>
          <a:xfrm>
            <a:off x="7420926" y="5470110"/>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Utilities:</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5-10% (essential only)</a:t>
            </a:r>
            <a:endParaRPr lang="en-US" sz="1600" dirty="0"/>
          </a:p>
        </p:txBody>
      </p:sp>
      <p:sp>
        <p:nvSpPr>
          <p:cNvPr id="76" name="Text 74"/>
          <p:cNvSpPr/>
          <p:nvPr/>
        </p:nvSpPr>
        <p:spPr>
          <a:xfrm>
            <a:off x="7420926" y="5710177"/>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Transport:</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10-15% (work access)</a:t>
            </a:r>
            <a:endParaRPr lang="en-US" sz="1600" dirty="0"/>
          </a:p>
        </p:txBody>
      </p:sp>
      <p:sp>
        <p:nvSpPr>
          <p:cNvPr id="77" name="Text 75"/>
          <p:cNvSpPr/>
          <p:nvPr/>
        </p:nvSpPr>
        <p:spPr>
          <a:xfrm>
            <a:off x="7420926" y="5950245"/>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Insurance:</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10-15% (don't drop)</a:t>
            </a:r>
            <a:endParaRPr lang="en-US" sz="1600" dirty="0"/>
          </a:p>
        </p:txBody>
      </p:sp>
      <p:sp>
        <p:nvSpPr>
          <p:cNvPr id="78" name="Text 76"/>
          <p:cNvSpPr/>
          <p:nvPr/>
        </p:nvSpPr>
        <p:spPr>
          <a:xfrm>
            <a:off x="7420926" y="6190312"/>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Misc:</a:t>
            </a:r>
            <a:pPr>
              <a:lnSpc>
                <a:spcPct val="130000"/>
              </a:lnSpc>
            </a:pPr>
            <a:r>
              <a:rPr lang="en-US" sz="1080" dirty="0">
                <a:solidFill>
                  <a:srgbClr val="E8E4DC">
                    <a:alpha val="90000"/>
                  </a:srgbClr>
                </a:solidFill>
                <a:latin typeface="Quattrocento Sans" pitchFamily="34" charset="0"/>
                <a:ea typeface="Quattrocento Sans" pitchFamily="34" charset="-122"/>
                <a:cs typeface="Quattrocento Sans" pitchFamily="34" charset="-120"/>
              </a:rPr>
              <a:t> 5-10% (buffer)</a:t>
            </a:r>
            <a:endParaRPr lang="en-US" sz="1600" dirty="0"/>
          </a:p>
        </p:txBody>
      </p:sp>
      <p:sp>
        <p:nvSpPr>
          <p:cNvPr id="79" name="Shape 77"/>
          <p:cNvSpPr/>
          <p:nvPr/>
        </p:nvSpPr>
        <p:spPr>
          <a:xfrm>
            <a:off x="7420926" y="6468962"/>
            <a:ext cx="4321215" cy="8574"/>
          </a:xfrm>
          <a:custGeom>
            <a:avLst/>
            <a:gdLst/>
            <a:ahLst/>
            <a:cxnLst/>
            <a:rect l="l" t="t" r="r" b="b"/>
            <a:pathLst>
              <a:path w="4321215" h="8574">
                <a:moveTo>
                  <a:pt x="0" y="0"/>
                </a:moveTo>
                <a:lnTo>
                  <a:pt x="4321215" y="0"/>
                </a:lnTo>
                <a:lnTo>
                  <a:pt x="4321215" y="8574"/>
                </a:lnTo>
                <a:lnTo>
                  <a:pt x="0" y="8574"/>
                </a:lnTo>
                <a:lnTo>
                  <a:pt x="0" y="0"/>
                </a:lnTo>
                <a:close/>
              </a:path>
            </a:pathLst>
          </a:custGeom>
          <a:solidFill>
            <a:srgbClr val="C9A86A">
              <a:alpha val="30196"/>
            </a:srgbClr>
          </a:solidFill>
          <a:ln/>
        </p:spPr>
      </p:sp>
      <p:sp>
        <p:nvSpPr>
          <p:cNvPr id="80" name="Text 78"/>
          <p:cNvSpPr/>
          <p:nvPr/>
        </p:nvSpPr>
        <p:spPr>
          <a:xfrm>
            <a:off x="7420926" y="6541840"/>
            <a:ext cx="4389806" cy="205772"/>
          </a:xfrm>
          <a:prstGeom prst="rect">
            <a:avLst/>
          </a:prstGeom>
          <a:noFill/>
          <a:ln/>
        </p:spPr>
        <p:txBody>
          <a:bodyPr wrap="square" lIns="0" tIns="0" rIns="0" bIns="0" rtlCol="0" anchor="ctr"/>
          <a:lstStyle/>
          <a:p>
            <a:pPr>
              <a:lnSpc>
                <a:spcPct val="130000"/>
              </a:lnSpc>
            </a:pPr>
            <a:r>
              <a:rPr lang="en-US" sz="1080" b="1" dirty="0">
                <a:solidFill>
                  <a:srgbClr val="C9A86A"/>
                </a:solidFill>
                <a:latin typeface="Quattrocento Sans" pitchFamily="34" charset="0"/>
                <a:ea typeface="Quattrocento Sans" pitchFamily="34" charset="-122"/>
                <a:cs typeface="Quattrocento Sans" pitchFamily="34" charset="-120"/>
              </a:rPr>
              <a:t>Total: 50-70% dari normal spending</a:t>
            </a:r>
            <a:endParaRPr lang="en-US" sz="1600" dirty="0"/>
          </a:p>
        </p:txBody>
      </p:sp>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56752" y="414724"/>
            <a:ext cx="499453" cy="499453"/>
          </a:xfrm>
          <a:custGeom>
            <a:avLst/>
            <a:gdLst/>
            <a:ahLst/>
            <a:cxnLst/>
            <a:rect l="l" t="t" r="r" b="b"/>
            <a:pathLst>
              <a:path w="499453" h="499453">
                <a:moveTo>
                  <a:pt x="249726" y="0"/>
                </a:moveTo>
                <a:lnTo>
                  <a:pt x="249726" y="0"/>
                </a:lnTo>
                <a:cubicBezTo>
                  <a:pt x="387554" y="0"/>
                  <a:pt x="499453" y="111899"/>
                  <a:pt x="499453" y="249726"/>
                </a:cubicBezTo>
                <a:lnTo>
                  <a:pt x="499453" y="249726"/>
                </a:lnTo>
                <a:cubicBezTo>
                  <a:pt x="499453" y="387554"/>
                  <a:pt x="387554" y="499453"/>
                  <a:pt x="249726" y="499453"/>
                </a:cubicBezTo>
                <a:lnTo>
                  <a:pt x="249726" y="499453"/>
                </a:lnTo>
                <a:cubicBezTo>
                  <a:pt x="111899" y="499453"/>
                  <a:pt x="0" y="387554"/>
                  <a:pt x="0" y="249726"/>
                </a:cubicBezTo>
                <a:lnTo>
                  <a:pt x="0" y="249726"/>
                </a:lnTo>
                <a:cubicBezTo>
                  <a:pt x="0" y="111899"/>
                  <a:pt x="111899" y="0"/>
                  <a:pt x="249726" y="0"/>
                </a:cubicBezTo>
                <a:close/>
              </a:path>
            </a:pathLst>
          </a:custGeom>
          <a:solidFill>
            <a:srgbClr val="C9A86A">
              <a:alpha val="20000"/>
            </a:srgbClr>
          </a:solidFill>
          <a:ln/>
        </p:spPr>
      </p:sp>
      <p:sp>
        <p:nvSpPr>
          <p:cNvPr id="3" name="Text 1"/>
          <p:cNvSpPr/>
          <p:nvPr/>
        </p:nvSpPr>
        <p:spPr>
          <a:xfrm>
            <a:off x="479943" y="521750"/>
            <a:ext cx="356752" cy="285402"/>
          </a:xfrm>
          <a:prstGeom prst="rect">
            <a:avLst/>
          </a:prstGeom>
          <a:noFill/>
          <a:ln/>
        </p:spPr>
        <p:txBody>
          <a:bodyPr wrap="square" lIns="0" tIns="0" rIns="0" bIns="0" rtlCol="0" anchor="ctr"/>
          <a:lstStyle/>
          <a:p>
            <a:pPr>
              <a:lnSpc>
                <a:spcPct val="110000"/>
              </a:lnSpc>
            </a:pPr>
            <a:r>
              <a:rPr lang="en-US" sz="1685" b="1" dirty="0">
                <a:solidFill>
                  <a:srgbClr val="C9A86A"/>
                </a:solidFill>
                <a:latin typeface="Hedvig Letters Sans" pitchFamily="34" charset="0"/>
                <a:ea typeface="Hedvig Letters Sans" pitchFamily="34" charset="-122"/>
                <a:cs typeface="Hedvig Letters Sans" pitchFamily="34" charset="-120"/>
              </a:rPr>
              <a:t>05</a:t>
            </a:r>
            <a:endParaRPr lang="en-US" sz="1600" dirty="0"/>
          </a:p>
        </p:txBody>
      </p:sp>
      <p:sp>
        <p:nvSpPr>
          <p:cNvPr id="4" name="Text 2"/>
          <p:cNvSpPr/>
          <p:nvPr/>
        </p:nvSpPr>
        <p:spPr>
          <a:xfrm>
            <a:off x="998906" y="356752"/>
            <a:ext cx="5993434" cy="214051"/>
          </a:xfrm>
          <a:prstGeom prst="rect">
            <a:avLst/>
          </a:prstGeom>
          <a:noFill/>
          <a:ln/>
        </p:spPr>
        <p:txBody>
          <a:bodyPr wrap="square" lIns="0" tIns="0" rIns="0" bIns="0" rtlCol="0" anchor="ctr"/>
          <a:lstStyle/>
          <a:p>
            <a:pPr>
              <a:lnSpc>
                <a:spcPct val="130000"/>
              </a:lnSpc>
            </a:pPr>
            <a:r>
              <a:rPr lang="en-US" sz="1124" b="1" spc="56" kern="0" dirty="0">
                <a:solidFill>
                  <a:srgbClr val="C9A86A"/>
                </a:solidFill>
                <a:latin typeface="Liter" pitchFamily="34" charset="0"/>
                <a:ea typeface="Liter" pitchFamily="34" charset="-122"/>
                <a:cs typeface="Liter" pitchFamily="34" charset="-120"/>
              </a:rPr>
              <a:t>DOMAIN 3: HEALTH</a:t>
            </a:r>
            <a:endParaRPr lang="en-US" sz="1600" dirty="0"/>
          </a:p>
        </p:txBody>
      </p:sp>
      <p:sp>
        <p:nvSpPr>
          <p:cNvPr id="5" name="Text 3"/>
          <p:cNvSpPr/>
          <p:nvPr/>
        </p:nvSpPr>
        <p:spPr>
          <a:xfrm>
            <a:off x="998906" y="570803"/>
            <a:ext cx="6082622" cy="401346"/>
          </a:xfrm>
          <a:prstGeom prst="rect">
            <a:avLst/>
          </a:prstGeom>
          <a:noFill/>
          <a:ln/>
        </p:spPr>
        <p:txBody>
          <a:bodyPr wrap="square" lIns="0" tIns="0" rIns="0" bIns="0" rtlCol="0" anchor="ctr"/>
          <a:lstStyle/>
          <a:p>
            <a:pPr>
              <a:lnSpc>
                <a:spcPct val="100000"/>
              </a:lnSpc>
            </a:pPr>
            <a:r>
              <a:rPr lang="en-US" sz="2528" b="1" dirty="0">
                <a:solidFill>
                  <a:srgbClr val="E8E4DC"/>
                </a:solidFill>
                <a:latin typeface="Hedvig Letters Sans" pitchFamily="34" charset="0"/>
                <a:ea typeface="Hedvig Letters Sans" pitchFamily="34" charset="-122"/>
                <a:cs typeface="Hedvig Letters Sans" pitchFamily="34" charset="-120"/>
              </a:rPr>
              <a:t>What If You Couldn't Work </a:t>
            </a:r>
            <a:pPr>
              <a:lnSpc>
                <a:spcPct val="100000"/>
              </a:lnSpc>
            </a:pPr>
            <a:r>
              <a:rPr lang="en-US" sz="2528" b="1" dirty="0">
                <a:solidFill>
                  <a:srgbClr val="C9A86A"/>
                </a:solidFill>
                <a:latin typeface="Hedvig Letters Sans" pitchFamily="34" charset="0"/>
                <a:ea typeface="Hedvig Letters Sans" pitchFamily="34" charset="-122"/>
                <a:cs typeface="Hedvig Letters Sans" pitchFamily="34" charset="-120"/>
              </a:rPr>
              <a:t>for 6 Months?</a:t>
            </a:r>
            <a:endParaRPr lang="en-US" sz="1600" dirty="0"/>
          </a:p>
        </p:txBody>
      </p:sp>
      <p:sp>
        <p:nvSpPr>
          <p:cNvPr id="6" name="Shape 4"/>
          <p:cNvSpPr/>
          <p:nvPr/>
        </p:nvSpPr>
        <p:spPr>
          <a:xfrm>
            <a:off x="374590" y="1150525"/>
            <a:ext cx="5672357" cy="1855110"/>
          </a:xfrm>
          <a:custGeom>
            <a:avLst/>
            <a:gdLst/>
            <a:ahLst/>
            <a:cxnLst/>
            <a:rect l="l" t="t" r="r" b="b"/>
            <a:pathLst>
              <a:path w="5672357" h="1855110">
                <a:moveTo>
                  <a:pt x="35675" y="0"/>
                </a:moveTo>
                <a:lnTo>
                  <a:pt x="5601009" y="0"/>
                </a:lnTo>
                <a:cubicBezTo>
                  <a:pt x="5640414" y="0"/>
                  <a:pt x="5672357" y="31943"/>
                  <a:pt x="5672357" y="71348"/>
                </a:cubicBezTo>
                <a:lnTo>
                  <a:pt x="5672357" y="1783763"/>
                </a:lnTo>
                <a:cubicBezTo>
                  <a:pt x="5672357" y="1823167"/>
                  <a:pt x="5640414" y="1855110"/>
                  <a:pt x="5601009" y="1855110"/>
                </a:cubicBezTo>
                <a:lnTo>
                  <a:pt x="35675" y="1855110"/>
                </a:lnTo>
                <a:cubicBezTo>
                  <a:pt x="15972" y="1855110"/>
                  <a:pt x="0" y="1839138"/>
                  <a:pt x="0" y="1819435"/>
                </a:cubicBezTo>
                <a:lnTo>
                  <a:pt x="0" y="35675"/>
                </a:lnTo>
                <a:cubicBezTo>
                  <a:pt x="0" y="15986"/>
                  <a:pt x="15986" y="0"/>
                  <a:pt x="35675" y="0"/>
                </a:cubicBezTo>
                <a:close/>
              </a:path>
            </a:pathLst>
          </a:custGeom>
          <a:solidFill>
            <a:srgbClr val="3D5A73">
              <a:alpha val="14902"/>
            </a:srgbClr>
          </a:solidFill>
          <a:ln/>
        </p:spPr>
      </p:sp>
      <p:sp>
        <p:nvSpPr>
          <p:cNvPr id="7" name="Shape 5"/>
          <p:cNvSpPr/>
          <p:nvPr/>
        </p:nvSpPr>
        <p:spPr>
          <a:xfrm>
            <a:off x="374590" y="1150525"/>
            <a:ext cx="35675" cy="1855110"/>
          </a:xfrm>
          <a:custGeom>
            <a:avLst/>
            <a:gdLst/>
            <a:ahLst/>
            <a:cxnLst/>
            <a:rect l="l" t="t" r="r" b="b"/>
            <a:pathLst>
              <a:path w="35675" h="1855110">
                <a:moveTo>
                  <a:pt x="35675" y="0"/>
                </a:moveTo>
                <a:lnTo>
                  <a:pt x="35675" y="0"/>
                </a:lnTo>
                <a:lnTo>
                  <a:pt x="35675" y="1855110"/>
                </a:lnTo>
                <a:lnTo>
                  <a:pt x="35675" y="1855110"/>
                </a:lnTo>
                <a:cubicBezTo>
                  <a:pt x="15972" y="1855110"/>
                  <a:pt x="0" y="1839138"/>
                  <a:pt x="0" y="1819435"/>
                </a:cubicBezTo>
                <a:lnTo>
                  <a:pt x="0" y="35675"/>
                </a:lnTo>
                <a:cubicBezTo>
                  <a:pt x="0" y="15986"/>
                  <a:pt x="15986" y="0"/>
                  <a:pt x="35675" y="0"/>
                </a:cubicBezTo>
                <a:close/>
              </a:path>
            </a:pathLst>
          </a:custGeom>
          <a:solidFill>
            <a:srgbClr val="C9A86A"/>
          </a:solidFill>
          <a:ln/>
        </p:spPr>
      </p:sp>
      <p:sp>
        <p:nvSpPr>
          <p:cNvPr id="8" name="Shape 6"/>
          <p:cNvSpPr/>
          <p:nvPr/>
        </p:nvSpPr>
        <p:spPr>
          <a:xfrm>
            <a:off x="499453" y="1257551"/>
            <a:ext cx="356752" cy="356752"/>
          </a:xfrm>
          <a:custGeom>
            <a:avLst/>
            <a:gdLst/>
            <a:ahLst/>
            <a:cxnLst/>
            <a:rect l="l" t="t" r="r" b="b"/>
            <a:pathLst>
              <a:path w="356752" h="356752">
                <a:moveTo>
                  <a:pt x="178376" y="0"/>
                </a:moveTo>
                <a:lnTo>
                  <a:pt x="178376" y="0"/>
                </a:lnTo>
                <a:cubicBezTo>
                  <a:pt x="276824" y="0"/>
                  <a:pt x="356752" y="79928"/>
                  <a:pt x="356752" y="178376"/>
                </a:cubicBezTo>
                <a:lnTo>
                  <a:pt x="356752" y="178376"/>
                </a:lnTo>
                <a:cubicBezTo>
                  <a:pt x="356752" y="276824"/>
                  <a:pt x="276824" y="356752"/>
                  <a:pt x="178376" y="356752"/>
                </a:cubicBezTo>
                <a:lnTo>
                  <a:pt x="178376" y="356752"/>
                </a:lnTo>
                <a:cubicBezTo>
                  <a:pt x="79928" y="356752"/>
                  <a:pt x="0" y="276824"/>
                  <a:pt x="0" y="178376"/>
                </a:cubicBezTo>
                <a:lnTo>
                  <a:pt x="0" y="178376"/>
                </a:lnTo>
                <a:cubicBezTo>
                  <a:pt x="0" y="79928"/>
                  <a:pt x="79928" y="0"/>
                  <a:pt x="178376" y="0"/>
                </a:cubicBezTo>
                <a:close/>
              </a:path>
            </a:pathLst>
          </a:custGeom>
          <a:solidFill>
            <a:srgbClr val="C9A86A">
              <a:alpha val="20000"/>
            </a:srgbClr>
          </a:solidFill>
          <a:ln/>
        </p:spPr>
      </p:sp>
      <p:sp>
        <p:nvSpPr>
          <p:cNvPr id="9" name="Shape 7"/>
          <p:cNvSpPr/>
          <p:nvPr/>
        </p:nvSpPr>
        <p:spPr>
          <a:xfrm>
            <a:off x="589756" y="1355658"/>
            <a:ext cx="180606" cy="160538"/>
          </a:xfrm>
          <a:custGeom>
            <a:avLst/>
            <a:gdLst/>
            <a:ahLst/>
            <a:cxnLst/>
            <a:rect l="l" t="t" r="r" b="b"/>
            <a:pathLst>
              <a:path w="180606" h="160538">
                <a:moveTo>
                  <a:pt x="40135" y="20067"/>
                </a:moveTo>
                <a:cubicBezTo>
                  <a:pt x="40135" y="8999"/>
                  <a:pt x="49134" y="0"/>
                  <a:pt x="60202" y="0"/>
                </a:cubicBezTo>
                <a:lnTo>
                  <a:pt x="120404" y="0"/>
                </a:lnTo>
                <a:cubicBezTo>
                  <a:pt x="131472" y="0"/>
                  <a:pt x="140471" y="8999"/>
                  <a:pt x="140471" y="20067"/>
                </a:cubicBezTo>
                <a:lnTo>
                  <a:pt x="140471" y="40135"/>
                </a:lnTo>
                <a:lnTo>
                  <a:pt x="160538" y="40135"/>
                </a:lnTo>
                <a:cubicBezTo>
                  <a:pt x="171607" y="40135"/>
                  <a:pt x="180606" y="49134"/>
                  <a:pt x="180606" y="60202"/>
                </a:cubicBezTo>
                <a:lnTo>
                  <a:pt x="180606" y="140471"/>
                </a:lnTo>
                <a:cubicBezTo>
                  <a:pt x="180606" y="151539"/>
                  <a:pt x="171607" y="160538"/>
                  <a:pt x="160538" y="160538"/>
                </a:cubicBezTo>
                <a:lnTo>
                  <a:pt x="20067" y="160538"/>
                </a:lnTo>
                <a:cubicBezTo>
                  <a:pt x="8999" y="160538"/>
                  <a:pt x="0" y="151539"/>
                  <a:pt x="0" y="140471"/>
                </a:cubicBezTo>
                <a:lnTo>
                  <a:pt x="0" y="60202"/>
                </a:lnTo>
                <a:cubicBezTo>
                  <a:pt x="0" y="49134"/>
                  <a:pt x="8999" y="40135"/>
                  <a:pt x="20067" y="40135"/>
                </a:cubicBezTo>
                <a:lnTo>
                  <a:pt x="40135" y="40135"/>
                </a:lnTo>
                <a:lnTo>
                  <a:pt x="40135" y="20067"/>
                </a:lnTo>
                <a:close/>
                <a:moveTo>
                  <a:pt x="85286" y="110370"/>
                </a:moveTo>
                <a:cubicBezTo>
                  <a:pt x="79736" y="110370"/>
                  <a:pt x="75252" y="114854"/>
                  <a:pt x="75252" y="120404"/>
                </a:cubicBezTo>
                <a:lnTo>
                  <a:pt x="75252" y="145488"/>
                </a:lnTo>
                <a:lnTo>
                  <a:pt x="105353" y="145488"/>
                </a:lnTo>
                <a:lnTo>
                  <a:pt x="105353" y="120404"/>
                </a:lnTo>
                <a:cubicBezTo>
                  <a:pt x="105353" y="114854"/>
                  <a:pt x="100870" y="110370"/>
                  <a:pt x="95320" y="110370"/>
                </a:cubicBezTo>
                <a:lnTo>
                  <a:pt x="85286" y="110370"/>
                </a:lnTo>
                <a:close/>
                <a:moveTo>
                  <a:pt x="40135" y="115387"/>
                </a:moveTo>
                <a:lnTo>
                  <a:pt x="40135" y="105353"/>
                </a:lnTo>
                <a:cubicBezTo>
                  <a:pt x="40135" y="102594"/>
                  <a:pt x="37877" y="100337"/>
                  <a:pt x="35118" y="100337"/>
                </a:cubicBezTo>
                <a:lnTo>
                  <a:pt x="25084" y="100337"/>
                </a:lnTo>
                <a:cubicBezTo>
                  <a:pt x="22325" y="100337"/>
                  <a:pt x="20067" y="102594"/>
                  <a:pt x="20067" y="105353"/>
                </a:cubicBezTo>
                <a:lnTo>
                  <a:pt x="20067" y="115387"/>
                </a:lnTo>
                <a:cubicBezTo>
                  <a:pt x="20067" y="118146"/>
                  <a:pt x="22325" y="120404"/>
                  <a:pt x="25084" y="120404"/>
                </a:cubicBezTo>
                <a:lnTo>
                  <a:pt x="35118" y="120404"/>
                </a:lnTo>
                <a:cubicBezTo>
                  <a:pt x="37877" y="120404"/>
                  <a:pt x="40135" y="118146"/>
                  <a:pt x="40135" y="115387"/>
                </a:cubicBezTo>
                <a:close/>
                <a:moveTo>
                  <a:pt x="35118" y="80269"/>
                </a:moveTo>
                <a:cubicBezTo>
                  <a:pt x="37877" y="80269"/>
                  <a:pt x="40135" y="78012"/>
                  <a:pt x="40135" y="75252"/>
                </a:cubicBezTo>
                <a:lnTo>
                  <a:pt x="40135" y="65219"/>
                </a:lnTo>
                <a:cubicBezTo>
                  <a:pt x="40135" y="62459"/>
                  <a:pt x="37877" y="60202"/>
                  <a:pt x="35118" y="60202"/>
                </a:cubicBezTo>
                <a:lnTo>
                  <a:pt x="25084" y="60202"/>
                </a:lnTo>
                <a:cubicBezTo>
                  <a:pt x="22325" y="60202"/>
                  <a:pt x="20067" y="62459"/>
                  <a:pt x="20067" y="65219"/>
                </a:cubicBezTo>
                <a:lnTo>
                  <a:pt x="20067" y="75252"/>
                </a:lnTo>
                <a:cubicBezTo>
                  <a:pt x="20067" y="78012"/>
                  <a:pt x="22325" y="80269"/>
                  <a:pt x="25084" y="80269"/>
                </a:cubicBezTo>
                <a:lnTo>
                  <a:pt x="35118" y="80269"/>
                </a:lnTo>
                <a:close/>
                <a:moveTo>
                  <a:pt x="160538" y="115387"/>
                </a:moveTo>
                <a:lnTo>
                  <a:pt x="160538" y="105353"/>
                </a:lnTo>
                <a:cubicBezTo>
                  <a:pt x="160538" y="102594"/>
                  <a:pt x="158281" y="100337"/>
                  <a:pt x="155522" y="100337"/>
                </a:cubicBezTo>
                <a:lnTo>
                  <a:pt x="145488" y="100337"/>
                </a:lnTo>
                <a:cubicBezTo>
                  <a:pt x="142729" y="100337"/>
                  <a:pt x="140471" y="102594"/>
                  <a:pt x="140471" y="105353"/>
                </a:cubicBezTo>
                <a:lnTo>
                  <a:pt x="140471" y="115387"/>
                </a:lnTo>
                <a:cubicBezTo>
                  <a:pt x="140471" y="118146"/>
                  <a:pt x="142729" y="120404"/>
                  <a:pt x="145488" y="120404"/>
                </a:cubicBezTo>
                <a:lnTo>
                  <a:pt x="155522" y="120404"/>
                </a:lnTo>
                <a:cubicBezTo>
                  <a:pt x="158281" y="120404"/>
                  <a:pt x="160538" y="118146"/>
                  <a:pt x="160538" y="115387"/>
                </a:cubicBezTo>
                <a:close/>
                <a:moveTo>
                  <a:pt x="155522" y="80269"/>
                </a:moveTo>
                <a:cubicBezTo>
                  <a:pt x="158281" y="80269"/>
                  <a:pt x="160538" y="78012"/>
                  <a:pt x="160538" y="75252"/>
                </a:cubicBezTo>
                <a:lnTo>
                  <a:pt x="160538" y="65219"/>
                </a:lnTo>
                <a:cubicBezTo>
                  <a:pt x="160538" y="62459"/>
                  <a:pt x="158281" y="60202"/>
                  <a:pt x="155522" y="60202"/>
                </a:cubicBezTo>
                <a:lnTo>
                  <a:pt x="145488" y="60202"/>
                </a:lnTo>
                <a:cubicBezTo>
                  <a:pt x="142729" y="60202"/>
                  <a:pt x="140471" y="62459"/>
                  <a:pt x="140471" y="65219"/>
                </a:cubicBezTo>
                <a:lnTo>
                  <a:pt x="140471" y="75252"/>
                </a:lnTo>
                <a:cubicBezTo>
                  <a:pt x="140471" y="78012"/>
                  <a:pt x="142729" y="80269"/>
                  <a:pt x="145488" y="80269"/>
                </a:cubicBezTo>
                <a:lnTo>
                  <a:pt x="155522" y="80269"/>
                </a:lnTo>
                <a:close/>
                <a:moveTo>
                  <a:pt x="82778" y="32609"/>
                </a:moveTo>
                <a:lnTo>
                  <a:pt x="82778" y="42643"/>
                </a:lnTo>
                <a:lnTo>
                  <a:pt x="72744" y="42643"/>
                </a:lnTo>
                <a:cubicBezTo>
                  <a:pt x="69985" y="42643"/>
                  <a:pt x="67727" y="44901"/>
                  <a:pt x="67727" y="47660"/>
                </a:cubicBezTo>
                <a:lnTo>
                  <a:pt x="67727" y="52677"/>
                </a:lnTo>
                <a:cubicBezTo>
                  <a:pt x="67727" y="55436"/>
                  <a:pt x="69985" y="57693"/>
                  <a:pt x="72744" y="57693"/>
                </a:cubicBezTo>
                <a:lnTo>
                  <a:pt x="82778" y="57693"/>
                </a:lnTo>
                <a:lnTo>
                  <a:pt x="82778" y="67727"/>
                </a:lnTo>
                <a:cubicBezTo>
                  <a:pt x="82778" y="70486"/>
                  <a:pt x="85035" y="72744"/>
                  <a:pt x="87794" y="72744"/>
                </a:cubicBezTo>
                <a:lnTo>
                  <a:pt x="92811" y="72744"/>
                </a:lnTo>
                <a:cubicBezTo>
                  <a:pt x="95571" y="72744"/>
                  <a:pt x="97828" y="70486"/>
                  <a:pt x="97828" y="67727"/>
                </a:cubicBezTo>
                <a:lnTo>
                  <a:pt x="97828" y="57693"/>
                </a:lnTo>
                <a:lnTo>
                  <a:pt x="107862" y="57693"/>
                </a:lnTo>
                <a:cubicBezTo>
                  <a:pt x="110621" y="57693"/>
                  <a:pt x="112879" y="55436"/>
                  <a:pt x="112879" y="52677"/>
                </a:cubicBezTo>
                <a:lnTo>
                  <a:pt x="112879" y="47660"/>
                </a:lnTo>
                <a:cubicBezTo>
                  <a:pt x="112879" y="44901"/>
                  <a:pt x="110621" y="42643"/>
                  <a:pt x="107862" y="42643"/>
                </a:cubicBezTo>
                <a:lnTo>
                  <a:pt x="97828" y="42643"/>
                </a:lnTo>
                <a:lnTo>
                  <a:pt x="97828" y="32609"/>
                </a:lnTo>
                <a:cubicBezTo>
                  <a:pt x="97828" y="29850"/>
                  <a:pt x="95571" y="27593"/>
                  <a:pt x="92811" y="27593"/>
                </a:cubicBezTo>
                <a:lnTo>
                  <a:pt x="87794" y="27593"/>
                </a:lnTo>
                <a:cubicBezTo>
                  <a:pt x="85035" y="27593"/>
                  <a:pt x="82778" y="29850"/>
                  <a:pt x="82778" y="32609"/>
                </a:cubicBezTo>
                <a:close/>
              </a:path>
            </a:pathLst>
          </a:custGeom>
          <a:solidFill>
            <a:srgbClr val="C9A86A"/>
          </a:solidFill>
          <a:ln/>
        </p:spPr>
      </p:sp>
      <p:sp>
        <p:nvSpPr>
          <p:cNvPr id="10" name="Text 8"/>
          <p:cNvSpPr/>
          <p:nvPr/>
        </p:nvSpPr>
        <p:spPr>
          <a:xfrm>
            <a:off x="963230" y="1311064"/>
            <a:ext cx="1721328" cy="249726"/>
          </a:xfrm>
          <a:prstGeom prst="rect">
            <a:avLst/>
          </a:prstGeom>
          <a:noFill/>
          <a:ln/>
        </p:spPr>
        <p:txBody>
          <a:bodyPr wrap="square" lIns="0" tIns="0" rIns="0" bIns="0" rtlCol="0" anchor="ctr"/>
          <a:lstStyle/>
          <a:p>
            <a:pPr>
              <a:lnSpc>
                <a:spcPct val="130000"/>
              </a:lnSpc>
            </a:pPr>
            <a:r>
              <a:rPr lang="en-US" sz="1264" b="1" dirty="0">
                <a:solidFill>
                  <a:srgbClr val="E8E4DC"/>
                </a:solidFill>
                <a:latin typeface="Hedvig Letters Sans" pitchFamily="34" charset="0"/>
                <a:ea typeface="Hedvig Letters Sans" pitchFamily="34" charset="-122"/>
                <a:cs typeface="Hedvig Letters Sans" pitchFamily="34" charset="-120"/>
              </a:rPr>
              <a:t>Short-Term Incapacity</a:t>
            </a:r>
            <a:endParaRPr lang="en-US" sz="1600" dirty="0"/>
          </a:p>
        </p:txBody>
      </p:sp>
      <p:sp>
        <p:nvSpPr>
          <p:cNvPr id="11" name="Text 9"/>
          <p:cNvSpPr/>
          <p:nvPr/>
        </p:nvSpPr>
        <p:spPr>
          <a:xfrm>
            <a:off x="499453" y="1685653"/>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Duration: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1-3 bulan (illness, injury, surgery)</a:t>
            </a:r>
            <a:endParaRPr lang="en-US" sz="1600" dirty="0"/>
          </a:p>
        </p:txBody>
      </p:sp>
      <p:sp>
        <p:nvSpPr>
          <p:cNvPr id="12" name="Text 10"/>
          <p:cNvSpPr/>
          <p:nvPr/>
        </p:nvSpPr>
        <p:spPr>
          <a:xfrm>
            <a:off x="499453" y="1935380"/>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Financial Impact: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Income gap + medical costs</a:t>
            </a:r>
            <a:endParaRPr lang="en-US" sz="1600" dirty="0"/>
          </a:p>
        </p:txBody>
      </p:sp>
      <p:sp>
        <p:nvSpPr>
          <p:cNvPr id="13" name="Text 11"/>
          <p:cNvSpPr/>
          <p:nvPr/>
        </p:nvSpPr>
        <p:spPr>
          <a:xfrm>
            <a:off x="499453" y="2185106"/>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Insurance:</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Short-term disability, sick leave</a:t>
            </a:r>
            <a:endParaRPr lang="en-US" sz="1600" dirty="0"/>
          </a:p>
        </p:txBody>
      </p:sp>
      <p:sp>
        <p:nvSpPr>
          <p:cNvPr id="14" name="Text 12"/>
          <p:cNvSpPr/>
          <p:nvPr/>
        </p:nvSpPr>
        <p:spPr>
          <a:xfrm>
            <a:off x="499453" y="2434832"/>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Work Arrangement: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Remote, reduced hours, project-based</a:t>
            </a:r>
            <a:endParaRPr lang="en-US" sz="1600" dirty="0"/>
          </a:p>
        </p:txBody>
      </p:sp>
      <p:sp>
        <p:nvSpPr>
          <p:cNvPr id="15" name="Text 13"/>
          <p:cNvSpPr/>
          <p:nvPr/>
        </p:nvSpPr>
        <p:spPr>
          <a:xfrm>
            <a:off x="499453" y="2684559"/>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Support Activation: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Family help, meal services, childcare</a:t>
            </a:r>
            <a:endParaRPr lang="en-US" sz="1600" dirty="0"/>
          </a:p>
        </p:txBody>
      </p:sp>
      <p:sp>
        <p:nvSpPr>
          <p:cNvPr id="16" name="Shape 14"/>
          <p:cNvSpPr/>
          <p:nvPr/>
        </p:nvSpPr>
        <p:spPr>
          <a:xfrm>
            <a:off x="374590" y="3076986"/>
            <a:ext cx="5672357" cy="1855110"/>
          </a:xfrm>
          <a:custGeom>
            <a:avLst/>
            <a:gdLst/>
            <a:ahLst/>
            <a:cxnLst/>
            <a:rect l="l" t="t" r="r" b="b"/>
            <a:pathLst>
              <a:path w="5672357" h="1855110">
                <a:moveTo>
                  <a:pt x="35675" y="0"/>
                </a:moveTo>
                <a:lnTo>
                  <a:pt x="5601009" y="0"/>
                </a:lnTo>
                <a:cubicBezTo>
                  <a:pt x="5640414" y="0"/>
                  <a:pt x="5672357" y="31943"/>
                  <a:pt x="5672357" y="71348"/>
                </a:cubicBezTo>
                <a:lnTo>
                  <a:pt x="5672357" y="1783763"/>
                </a:lnTo>
                <a:cubicBezTo>
                  <a:pt x="5672357" y="1823167"/>
                  <a:pt x="5640414" y="1855110"/>
                  <a:pt x="5601009" y="1855110"/>
                </a:cubicBezTo>
                <a:lnTo>
                  <a:pt x="35675" y="1855110"/>
                </a:lnTo>
                <a:cubicBezTo>
                  <a:pt x="15972" y="1855110"/>
                  <a:pt x="0" y="1839138"/>
                  <a:pt x="0" y="1819435"/>
                </a:cubicBezTo>
                <a:lnTo>
                  <a:pt x="0" y="35675"/>
                </a:lnTo>
                <a:cubicBezTo>
                  <a:pt x="0" y="15986"/>
                  <a:pt x="15986" y="0"/>
                  <a:pt x="35675" y="0"/>
                </a:cubicBezTo>
                <a:close/>
              </a:path>
            </a:pathLst>
          </a:custGeom>
          <a:solidFill>
            <a:srgbClr val="3D5A73">
              <a:alpha val="14902"/>
            </a:srgbClr>
          </a:solidFill>
          <a:ln/>
        </p:spPr>
      </p:sp>
      <p:sp>
        <p:nvSpPr>
          <p:cNvPr id="17" name="Shape 15"/>
          <p:cNvSpPr/>
          <p:nvPr/>
        </p:nvSpPr>
        <p:spPr>
          <a:xfrm>
            <a:off x="374590" y="3076986"/>
            <a:ext cx="35675" cy="1855110"/>
          </a:xfrm>
          <a:custGeom>
            <a:avLst/>
            <a:gdLst/>
            <a:ahLst/>
            <a:cxnLst/>
            <a:rect l="l" t="t" r="r" b="b"/>
            <a:pathLst>
              <a:path w="35675" h="1855110">
                <a:moveTo>
                  <a:pt x="35675" y="0"/>
                </a:moveTo>
                <a:lnTo>
                  <a:pt x="35675" y="0"/>
                </a:lnTo>
                <a:lnTo>
                  <a:pt x="35675" y="1855110"/>
                </a:lnTo>
                <a:lnTo>
                  <a:pt x="35675" y="1855110"/>
                </a:lnTo>
                <a:cubicBezTo>
                  <a:pt x="15972" y="1855110"/>
                  <a:pt x="0" y="1839138"/>
                  <a:pt x="0" y="1819435"/>
                </a:cubicBezTo>
                <a:lnTo>
                  <a:pt x="0" y="35675"/>
                </a:lnTo>
                <a:cubicBezTo>
                  <a:pt x="0" y="15986"/>
                  <a:pt x="15986" y="0"/>
                  <a:pt x="35675" y="0"/>
                </a:cubicBezTo>
                <a:close/>
              </a:path>
            </a:pathLst>
          </a:custGeom>
          <a:solidFill>
            <a:srgbClr val="FF6900"/>
          </a:solidFill>
          <a:ln/>
        </p:spPr>
      </p:sp>
      <p:sp>
        <p:nvSpPr>
          <p:cNvPr id="18" name="Shape 16"/>
          <p:cNvSpPr/>
          <p:nvPr/>
        </p:nvSpPr>
        <p:spPr>
          <a:xfrm>
            <a:off x="499453" y="3184012"/>
            <a:ext cx="356752" cy="356752"/>
          </a:xfrm>
          <a:custGeom>
            <a:avLst/>
            <a:gdLst/>
            <a:ahLst/>
            <a:cxnLst/>
            <a:rect l="l" t="t" r="r" b="b"/>
            <a:pathLst>
              <a:path w="356752" h="356752">
                <a:moveTo>
                  <a:pt x="178376" y="0"/>
                </a:moveTo>
                <a:lnTo>
                  <a:pt x="178376" y="0"/>
                </a:lnTo>
                <a:cubicBezTo>
                  <a:pt x="276824" y="0"/>
                  <a:pt x="356752" y="79928"/>
                  <a:pt x="356752" y="178376"/>
                </a:cubicBezTo>
                <a:lnTo>
                  <a:pt x="356752" y="178376"/>
                </a:lnTo>
                <a:cubicBezTo>
                  <a:pt x="356752" y="276824"/>
                  <a:pt x="276824" y="356752"/>
                  <a:pt x="178376" y="356752"/>
                </a:cubicBezTo>
                <a:lnTo>
                  <a:pt x="178376" y="356752"/>
                </a:lnTo>
                <a:cubicBezTo>
                  <a:pt x="79928" y="356752"/>
                  <a:pt x="0" y="276824"/>
                  <a:pt x="0" y="178376"/>
                </a:cubicBezTo>
                <a:lnTo>
                  <a:pt x="0" y="178376"/>
                </a:lnTo>
                <a:cubicBezTo>
                  <a:pt x="0" y="79928"/>
                  <a:pt x="79928" y="0"/>
                  <a:pt x="178376" y="0"/>
                </a:cubicBezTo>
                <a:close/>
              </a:path>
            </a:pathLst>
          </a:custGeom>
          <a:solidFill>
            <a:srgbClr val="FF6900">
              <a:alpha val="20000"/>
            </a:srgbClr>
          </a:solidFill>
          <a:ln/>
        </p:spPr>
      </p:sp>
      <p:sp>
        <p:nvSpPr>
          <p:cNvPr id="19" name="Shape 17"/>
          <p:cNvSpPr/>
          <p:nvPr/>
        </p:nvSpPr>
        <p:spPr>
          <a:xfrm>
            <a:off x="579722" y="3282119"/>
            <a:ext cx="200673" cy="160538"/>
          </a:xfrm>
          <a:custGeom>
            <a:avLst/>
            <a:gdLst/>
            <a:ahLst/>
            <a:cxnLst/>
            <a:rect l="l" t="t" r="r" b="b"/>
            <a:pathLst>
              <a:path w="200673" h="160538">
                <a:moveTo>
                  <a:pt x="166559" y="-7024"/>
                </a:moveTo>
                <a:lnTo>
                  <a:pt x="179351" y="10034"/>
                </a:lnTo>
                <a:lnTo>
                  <a:pt x="193148" y="10034"/>
                </a:lnTo>
                <a:cubicBezTo>
                  <a:pt x="197318" y="10034"/>
                  <a:pt x="200673" y="13389"/>
                  <a:pt x="200673" y="17559"/>
                </a:cubicBezTo>
                <a:cubicBezTo>
                  <a:pt x="200673" y="21729"/>
                  <a:pt x="197318" y="25084"/>
                  <a:pt x="193148" y="25084"/>
                </a:cubicBezTo>
                <a:lnTo>
                  <a:pt x="175589" y="25084"/>
                </a:lnTo>
                <a:cubicBezTo>
                  <a:pt x="173206" y="25084"/>
                  <a:pt x="170980" y="23955"/>
                  <a:pt x="169569" y="22074"/>
                </a:cubicBezTo>
                <a:lnTo>
                  <a:pt x="162012" y="12009"/>
                </a:lnTo>
                <a:lnTo>
                  <a:pt x="147275" y="43333"/>
                </a:lnTo>
                <a:cubicBezTo>
                  <a:pt x="146115" y="45779"/>
                  <a:pt x="143732" y="47440"/>
                  <a:pt x="141035" y="47628"/>
                </a:cubicBezTo>
                <a:cubicBezTo>
                  <a:pt x="138339" y="47817"/>
                  <a:pt x="135736" y="46562"/>
                  <a:pt x="134231" y="44305"/>
                </a:cubicBezTo>
                <a:lnTo>
                  <a:pt x="121407" y="25084"/>
                </a:lnTo>
                <a:lnTo>
                  <a:pt x="107862" y="25084"/>
                </a:lnTo>
                <a:cubicBezTo>
                  <a:pt x="103692" y="25084"/>
                  <a:pt x="100337" y="21729"/>
                  <a:pt x="100337" y="17559"/>
                </a:cubicBezTo>
                <a:cubicBezTo>
                  <a:pt x="100337" y="13389"/>
                  <a:pt x="103692" y="10034"/>
                  <a:pt x="107862" y="10034"/>
                </a:cubicBezTo>
                <a:lnTo>
                  <a:pt x="125421" y="10034"/>
                </a:lnTo>
                <a:cubicBezTo>
                  <a:pt x="127929" y="10034"/>
                  <a:pt x="130281" y="11288"/>
                  <a:pt x="131692" y="13389"/>
                </a:cubicBezTo>
                <a:lnTo>
                  <a:pt x="139342" y="24865"/>
                </a:lnTo>
                <a:lnTo>
                  <a:pt x="153734" y="-5707"/>
                </a:lnTo>
                <a:cubicBezTo>
                  <a:pt x="154863" y="-8090"/>
                  <a:pt x="157152" y="-9720"/>
                  <a:pt x="159786" y="-10002"/>
                </a:cubicBezTo>
                <a:cubicBezTo>
                  <a:pt x="162420" y="-10284"/>
                  <a:pt x="164991" y="-9156"/>
                  <a:pt x="166559" y="-7024"/>
                </a:cubicBezTo>
                <a:close/>
                <a:moveTo>
                  <a:pt x="100337" y="50168"/>
                </a:moveTo>
                <a:cubicBezTo>
                  <a:pt x="100337" y="44618"/>
                  <a:pt x="104820" y="40135"/>
                  <a:pt x="110370" y="40135"/>
                </a:cubicBezTo>
                <a:lnTo>
                  <a:pt x="113349" y="40135"/>
                </a:lnTo>
                <a:lnTo>
                  <a:pt x="121689" y="52645"/>
                </a:lnTo>
                <a:cubicBezTo>
                  <a:pt x="126205" y="59418"/>
                  <a:pt x="134012" y="63243"/>
                  <a:pt x="142133" y="62648"/>
                </a:cubicBezTo>
                <a:cubicBezTo>
                  <a:pt x="150254" y="62052"/>
                  <a:pt x="157434" y="57129"/>
                  <a:pt x="160883" y="49761"/>
                </a:cubicBezTo>
                <a:lnTo>
                  <a:pt x="165242" y="40511"/>
                </a:lnTo>
                <a:cubicBezTo>
                  <a:pt x="179634" y="42768"/>
                  <a:pt x="190639" y="55216"/>
                  <a:pt x="190639" y="70236"/>
                </a:cubicBezTo>
                <a:lnTo>
                  <a:pt x="190639" y="140471"/>
                </a:lnTo>
                <a:cubicBezTo>
                  <a:pt x="190639" y="146021"/>
                  <a:pt x="186156" y="150505"/>
                  <a:pt x="180606" y="150505"/>
                </a:cubicBezTo>
                <a:cubicBezTo>
                  <a:pt x="175056" y="150505"/>
                  <a:pt x="170572" y="146021"/>
                  <a:pt x="170572" y="140471"/>
                </a:cubicBezTo>
                <a:lnTo>
                  <a:pt x="170572" y="120404"/>
                </a:lnTo>
                <a:lnTo>
                  <a:pt x="30101" y="120404"/>
                </a:lnTo>
                <a:lnTo>
                  <a:pt x="30101" y="140471"/>
                </a:lnTo>
                <a:cubicBezTo>
                  <a:pt x="30101" y="146021"/>
                  <a:pt x="25617" y="150505"/>
                  <a:pt x="20067" y="150505"/>
                </a:cubicBezTo>
                <a:cubicBezTo>
                  <a:pt x="14517" y="150505"/>
                  <a:pt x="10034" y="146021"/>
                  <a:pt x="10034" y="140471"/>
                </a:cubicBezTo>
                <a:lnTo>
                  <a:pt x="10034" y="20067"/>
                </a:lnTo>
                <a:cubicBezTo>
                  <a:pt x="10034" y="14517"/>
                  <a:pt x="14517" y="10034"/>
                  <a:pt x="20067" y="10034"/>
                </a:cubicBezTo>
                <a:cubicBezTo>
                  <a:pt x="25617" y="10034"/>
                  <a:pt x="30101" y="14517"/>
                  <a:pt x="30101" y="20067"/>
                </a:cubicBezTo>
                <a:lnTo>
                  <a:pt x="30101" y="90303"/>
                </a:lnTo>
                <a:lnTo>
                  <a:pt x="100337" y="90303"/>
                </a:lnTo>
                <a:lnTo>
                  <a:pt x="100337" y="50168"/>
                </a:lnTo>
                <a:close/>
                <a:moveTo>
                  <a:pt x="45151" y="60202"/>
                </a:moveTo>
                <a:cubicBezTo>
                  <a:pt x="45151" y="49126"/>
                  <a:pt x="54143" y="40135"/>
                  <a:pt x="65219" y="40135"/>
                </a:cubicBezTo>
                <a:cubicBezTo>
                  <a:pt x="76294" y="40135"/>
                  <a:pt x="85286" y="49126"/>
                  <a:pt x="85286" y="60202"/>
                </a:cubicBezTo>
                <a:cubicBezTo>
                  <a:pt x="85286" y="71277"/>
                  <a:pt x="76294" y="80269"/>
                  <a:pt x="65219" y="80269"/>
                </a:cubicBezTo>
                <a:cubicBezTo>
                  <a:pt x="54143" y="80269"/>
                  <a:pt x="45151" y="71277"/>
                  <a:pt x="45151" y="60202"/>
                </a:cubicBezTo>
                <a:close/>
              </a:path>
            </a:pathLst>
          </a:custGeom>
          <a:solidFill>
            <a:srgbClr val="FF8904"/>
          </a:solidFill>
          <a:ln/>
        </p:spPr>
      </p:sp>
      <p:sp>
        <p:nvSpPr>
          <p:cNvPr id="20" name="Text 18"/>
          <p:cNvSpPr/>
          <p:nvPr/>
        </p:nvSpPr>
        <p:spPr>
          <a:xfrm>
            <a:off x="963230" y="3237525"/>
            <a:ext cx="2185106" cy="249726"/>
          </a:xfrm>
          <a:prstGeom prst="rect">
            <a:avLst/>
          </a:prstGeom>
          <a:noFill/>
          <a:ln/>
        </p:spPr>
        <p:txBody>
          <a:bodyPr wrap="square" lIns="0" tIns="0" rIns="0" bIns="0" rtlCol="0" anchor="ctr"/>
          <a:lstStyle/>
          <a:p>
            <a:pPr>
              <a:lnSpc>
                <a:spcPct val="130000"/>
              </a:lnSpc>
            </a:pPr>
            <a:r>
              <a:rPr lang="en-US" sz="1264" b="1" dirty="0">
                <a:solidFill>
                  <a:srgbClr val="E8E4DC"/>
                </a:solidFill>
                <a:latin typeface="Hedvig Letters Sans" pitchFamily="34" charset="0"/>
                <a:ea typeface="Hedvig Letters Sans" pitchFamily="34" charset="-122"/>
                <a:cs typeface="Hedvig Letters Sans" pitchFamily="34" charset="-120"/>
              </a:rPr>
              <a:t>Long-Term Health Challenge</a:t>
            </a:r>
            <a:endParaRPr lang="en-US" sz="1600" dirty="0"/>
          </a:p>
        </p:txBody>
      </p:sp>
      <p:sp>
        <p:nvSpPr>
          <p:cNvPr id="21" name="Text 19"/>
          <p:cNvSpPr/>
          <p:nvPr/>
        </p:nvSpPr>
        <p:spPr>
          <a:xfrm>
            <a:off x="499453" y="3612114"/>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Duration: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6+ bulan (chronic condition, major illness)</a:t>
            </a:r>
            <a:endParaRPr lang="en-US" sz="1600" dirty="0"/>
          </a:p>
        </p:txBody>
      </p:sp>
      <p:sp>
        <p:nvSpPr>
          <p:cNvPr id="22" name="Text 20"/>
          <p:cNvSpPr/>
          <p:nvPr/>
        </p:nvSpPr>
        <p:spPr>
          <a:xfrm>
            <a:off x="499453" y="3861841"/>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Financial Impact: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Significant income loss + ongoing costs</a:t>
            </a:r>
            <a:endParaRPr lang="en-US" sz="1600" dirty="0"/>
          </a:p>
        </p:txBody>
      </p:sp>
      <p:sp>
        <p:nvSpPr>
          <p:cNvPr id="23" name="Text 21"/>
          <p:cNvSpPr/>
          <p:nvPr/>
        </p:nvSpPr>
        <p:spPr>
          <a:xfrm>
            <a:off x="499453" y="4111567"/>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Insurance:</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Long-term disability, critical illness, health max out-of-pocket</a:t>
            </a:r>
            <a:endParaRPr lang="en-US" sz="1600" dirty="0"/>
          </a:p>
        </p:txBody>
      </p:sp>
      <p:sp>
        <p:nvSpPr>
          <p:cNvPr id="24" name="Text 22"/>
          <p:cNvSpPr/>
          <p:nvPr/>
        </p:nvSpPr>
        <p:spPr>
          <a:xfrm>
            <a:off x="499453" y="4361293"/>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Work Arrangement: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Career pivot, part-time, disability accommodation</a:t>
            </a:r>
            <a:endParaRPr lang="en-US" sz="1600" dirty="0"/>
          </a:p>
        </p:txBody>
      </p:sp>
      <p:sp>
        <p:nvSpPr>
          <p:cNvPr id="25" name="Text 23"/>
          <p:cNvSpPr/>
          <p:nvPr/>
        </p:nvSpPr>
        <p:spPr>
          <a:xfrm>
            <a:off x="499453" y="4611020"/>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Support Activation: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Professional caregivers, support groups, financial counseling</a:t>
            </a:r>
            <a:endParaRPr lang="en-US" sz="1600" dirty="0"/>
          </a:p>
        </p:txBody>
      </p:sp>
      <p:sp>
        <p:nvSpPr>
          <p:cNvPr id="26" name="Shape 24"/>
          <p:cNvSpPr/>
          <p:nvPr/>
        </p:nvSpPr>
        <p:spPr>
          <a:xfrm>
            <a:off x="374590" y="5003447"/>
            <a:ext cx="5672357" cy="1855110"/>
          </a:xfrm>
          <a:custGeom>
            <a:avLst/>
            <a:gdLst/>
            <a:ahLst/>
            <a:cxnLst/>
            <a:rect l="l" t="t" r="r" b="b"/>
            <a:pathLst>
              <a:path w="5672357" h="1855110">
                <a:moveTo>
                  <a:pt x="35675" y="0"/>
                </a:moveTo>
                <a:lnTo>
                  <a:pt x="5601009" y="0"/>
                </a:lnTo>
                <a:cubicBezTo>
                  <a:pt x="5640414" y="0"/>
                  <a:pt x="5672357" y="31943"/>
                  <a:pt x="5672357" y="71348"/>
                </a:cubicBezTo>
                <a:lnTo>
                  <a:pt x="5672357" y="1783763"/>
                </a:lnTo>
                <a:cubicBezTo>
                  <a:pt x="5672357" y="1823167"/>
                  <a:pt x="5640414" y="1855110"/>
                  <a:pt x="5601009" y="1855110"/>
                </a:cubicBezTo>
                <a:lnTo>
                  <a:pt x="35675" y="1855110"/>
                </a:lnTo>
                <a:cubicBezTo>
                  <a:pt x="15972" y="1855110"/>
                  <a:pt x="0" y="1839138"/>
                  <a:pt x="0" y="1819435"/>
                </a:cubicBezTo>
                <a:lnTo>
                  <a:pt x="0" y="35675"/>
                </a:lnTo>
                <a:cubicBezTo>
                  <a:pt x="0" y="15986"/>
                  <a:pt x="15986" y="0"/>
                  <a:pt x="35675" y="0"/>
                </a:cubicBezTo>
                <a:close/>
              </a:path>
            </a:pathLst>
          </a:custGeom>
          <a:solidFill>
            <a:srgbClr val="3D5A73">
              <a:alpha val="14902"/>
            </a:srgbClr>
          </a:solidFill>
          <a:ln/>
        </p:spPr>
      </p:sp>
      <p:sp>
        <p:nvSpPr>
          <p:cNvPr id="27" name="Shape 25"/>
          <p:cNvSpPr/>
          <p:nvPr/>
        </p:nvSpPr>
        <p:spPr>
          <a:xfrm>
            <a:off x="374590" y="5003447"/>
            <a:ext cx="35675" cy="1855110"/>
          </a:xfrm>
          <a:custGeom>
            <a:avLst/>
            <a:gdLst/>
            <a:ahLst/>
            <a:cxnLst/>
            <a:rect l="l" t="t" r="r" b="b"/>
            <a:pathLst>
              <a:path w="35675" h="1855110">
                <a:moveTo>
                  <a:pt x="35675" y="0"/>
                </a:moveTo>
                <a:lnTo>
                  <a:pt x="35675" y="0"/>
                </a:lnTo>
                <a:lnTo>
                  <a:pt x="35675" y="1855110"/>
                </a:lnTo>
                <a:lnTo>
                  <a:pt x="35675" y="1855110"/>
                </a:lnTo>
                <a:cubicBezTo>
                  <a:pt x="15972" y="1855110"/>
                  <a:pt x="0" y="1839138"/>
                  <a:pt x="0" y="1819435"/>
                </a:cubicBezTo>
                <a:lnTo>
                  <a:pt x="0" y="35675"/>
                </a:lnTo>
                <a:cubicBezTo>
                  <a:pt x="0" y="15986"/>
                  <a:pt x="15986" y="0"/>
                  <a:pt x="35675" y="0"/>
                </a:cubicBezTo>
                <a:close/>
              </a:path>
            </a:pathLst>
          </a:custGeom>
          <a:solidFill>
            <a:srgbClr val="5E7A8C"/>
          </a:solidFill>
          <a:ln/>
        </p:spPr>
      </p:sp>
      <p:sp>
        <p:nvSpPr>
          <p:cNvPr id="28" name="Shape 26"/>
          <p:cNvSpPr/>
          <p:nvPr/>
        </p:nvSpPr>
        <p:spPr>
          <a:xfrm>
            <a:off x="499453" y="5110473"/>
            <a:ext cx="356752" cy="356752"/>
          </a:xfrm>
          <a:custGeom>
            <a:avLst/>
            <a:gdLst/>
            <a:ahLst/>
            <a:cxnLst/>
            <a:rect l="l" t="t" r="r" b="b"/>
            <a:pathLst>
              <a:path w="356752" h="356752">
                <a:moveTo>
                  <a:pt x="178376" y="0"/>
                </a:moveTo>
                <a:lnTo>
                  <a:pt x="178376" y="0"/>
                </a:lnTo>
                <a:cubicBezTo>
                  <a:pt x="276824" y="0"/>
                  <a:pt x="356752" y="79928"/>
                  <a:pt x="356752" y="178376"/>
                </a:cubicBezTo>
                <a:lnTo>
                  <a:pt x="356752" y="178376"/>
                </a:lnTo>
                <a:cubicBezTo>
                  <a:pt x="356752" y="276824"/>
                  <a:pt x="276824" y="356752"/>
                  <a:pt x="178376" y="356752"/>
                </a:cubicBezTo>
                <a:lnTo>
                  <a:pt x="178376" y="356752"/>
                </a:lnTo>
                <a:cubicBezTo>
                  <a:pt x="79928" y="356752"/>
                  <a:pt x="0" y="276824"/>
                  <a:pt x="0" y="178376"/>
                </a:cubicBezTo>
                <a:lnTo>
                  <a:pt x="0" y="178376"/>
                </a:lnTo>
                <a:cubicBezTo>
                  <a:pt x="0" y="79928"/>
                  <a:pt x="79928" y="0"/>
                  <a:pt x="178376" y="0"/>
                </a:cubicBezTo>
                <a:close/>
              </a:path>
            </a:pathLst>
          </a:custGeom>
          <a:solidFill>
            <a:srgbClr val="5E7A8C">
              <a:alpha val="20000"/>
            </a:srgbClr>
          </a:solidFill>
          <a:ln/>
        </p:spPr>
      </p:sp>
      <p:sp>
        <p:nvSpPr>
          <p:cNvPr id="29" name="Shape 27"/>
          <p:cNvSpPr/>
          <p:nvPr/>
        </p:nvSpPr>
        <p:spPr>
          <a:xfrm>
            <a:off x="599789" y="5208579"/>
            <a:ext cx="160538" cy="160538"/>
          </a:xfrm>
          <a:custGeom>
            <a:avLst/>
            <a:gdLst/>
            <a:ahLst/>
            <a:cxnLst/>
            <a:rect l="l" t="t" r="r" b="b"/>
            <a:pathLst>
              <a:path w="160538" h="160538">
                <a:moveTo>
                  <a:pt x="37626" y="17559"/>
                </a:moveTo>
                <a:cubicBezTo>
                  <a:pt x="37626" y="7870"/>
                  <a:pt x="45496" y="0"/>
                  <a:pt x="55185" y="0"/>
                </a:cubicBezTo>
                <a:lnTo>
                  <a:pt x="62710" y="0"/>
                </a:lnTo>
                <a:cubicBezTo>
                  <a:pt x="68260" y="0"/>
                  <a:pt x="72744" y="4484"/>
                  <a:pt x="72744" y="10034"/>
                </a:cubicBezTo>
                <a:lnTo>
                  <a:pt x="72744" y="150505"/>
                </a:lnTo>
                <a:cubicBezTo>
                  <a:pt x="72744" y="156055"/>
                  <a:pt x="68260" y="160538"/>
                  <a:pt x="62710" y="160538"/>
                </a:cubicBezTo>
                <a:lnTo>
                  <a:pt x="52677" y="160538"/>
                </a:lnTo>
                <a:cubicBezTo>
                  <a:pt x="43333" y="160538"/>
                  <a:pt x="35463" y="154142"/>
                  <a:pt x="33236" y="145488"/>
                </a:cubicBezTo>
                <a:cubicBezTo>
                  <a:pt x="33017" y="145488"/>
                  <a:pt x="32829" y="145488"/>
                  <a:pt x="32609" y="145488"/>
                </a:cubicBezTo>
                <a:cubicBezTo>
                  <a:pt x="18750" y="145488"/>
                  <a:pt x="7525" y="134263"/>
                  <a:pt x="7525" y="120404"/>
                </a:cubicBezTo>
                <a:cubicBezTo>
                  <a:pt x="7525" y="114760"/>
                  <a:pt x="9407" y="109555"/>
                  <a:pt x="12542" y="105353"/>
                </a:cubicBezTo>
                <a:cubicBezTo>
                  <a:pt x="6459" y="100775"/>
                  <a:pt x="2508" y="93501"/>
                  <a:pt x="2508" y="85286"/>
                </a:cubicBezTo>
                <a:cubicBezTo>
                  <a:pt x="2508" y="75597"/>
                  <a:pt x="8027" y="67163"/>
                  <a:pt x="16054" y="62993"/>
                </a:cubicBezTo>
                <a:cubicBezTo>
                  <a:pt x="13828" y="59230"/>
                  <a:pt x="12542" y="54840"/>
                  <a:pt x="12542" y="50168"/>
                </a:cubicBezTo>
                <a:cubicBezTo>
                  <a:pt x="12542" y="36309"/>
                  <a:pt x="23767" y="25084"/>
                  <a:pt x="37626" y="25084"/>
                </a:cubicBezTo>
                <a:lnTo>
                  <a:pt x="37626" y="17559"/>
                </a:lnTo>
                <a:close/>
                <a:moveTo>
                  <a:pt x="122912" y="17559"/>
                </a:moveTo>
                <a:lnTo>
                  <a:pt x="122912" y="25084"/>
                </a:lnTo>
                <a:cubicBezTo>
                  <a:pt x="136771" y="25084"/>
                  <a:pt x="147996" y="36309"/>
                  <a:pt x="147996" y="50168"/>
                </a:cubicBezTo>
                <a:cubicBezTo>
                  <a:pt x="147996" y="54872"/>
                  <a:pt x="146711" y="59261"/>
                  <a:pt x="144485" y="62993"/>
                </a:cubicBezTo>
                <a:cubicBezTo>
                  <a:pt x="152543" y="67163"/>
                  <a:pt x="158030" y="75566"/>
                  <a:pt x="158030" y="85286"/>
                </a:cubicBezTo>
                <a:cubicBezTo>
                  <a:pt x="158030" y="93501"/>
                  <a:pt x="154079" y="100775"/>
                  <a:pt x="147996" y="105353"/>
                </a:cubicBezTo>
                <a:cubicBezTo>
                  <a:pt x="151132" y="109555"/>
                  <a:pt x="153013" y="114760"/>
                  <a:pt x="153013" y="120404"/>
                </a:cubicBezTo>
                <a:cubicBezTo>
                  <a:pt x="153013" y="134263"/>
                  <a:pt x="141788" y="145488"/>
                  <a:pt x="127929" y="145488"/>
                </a:cubicBezTo>
                <a:cubicBezTo>
                  <a:pt x="127710" y="145488"/>
                  <a:pt x="127521" y="145488"/>
                  <a:pt x="127302" y="145488"/>
                </a:cubicBezTo>
                <a:cubicBezTo>
                  <a:pt x="125076" y="154142"/>
                  <a:pt x="117206" y="160538"/>
                  <a:pt x="107862" y="160538"/>
                </a:cubicBezTo>
                <a:lnTo>
                  <a:pt x="97828" y="160538"/>
                </a:lnTo>
                <a:cubicBezTo>
                  <a:pt x="92278" y="160538"/>
                  <a:pt x="87794" y="156055"/>
                  <a:pt x="87794" y="150505"/>
                </a:cubicBezTo>
                <a:lnTo>
                  <a:pt x="87794" y="10034"/>
                </a:lnTo>
                <a:cubicBezTo>
                  <a:pt x="87794" y="4484"/>
                  <a:pt x="92278" y="0"/>
                  <a:pt x="97828" y="0"/>
                </a:cubicBezTo>
                <a:lnTo>
                  <a:pt x="105353" y="0"/>
                </a:lnTo>
                <a:cubicBezTo>
                  <a:pt x="115042" y="0"/>
                  <a:pt x="122912" y="7870"/>
                  <a:pt x="122912" y="17559"/>
                </a:cubicBezTo>
                <a:close/>
              </a:path>
            </a:pathLst>
          </a:custGeom>
          <a:solidFill>
            <a:srgbClr val="5E7A8C"/>
          </a:solidFill>
          <a:ln/>
        </p:spPr>
      </p:sp>
      <p:sp>
        <p:nvSpPr>
          <p:cNvPr id="30" name="Text 28"/>
          <p:cNvSpPr/>
          <p:nvPr/>
        </p:nvSpPr>
        <p:spPr>
          <a:xfrm>
            <a:off x="963230" y="5163985"/>
            <a:ext cx="1551871" cy="249726"/>
          </a:xfrm>
          <a:prstGeom prst="rect">
            <a:avLst/>
          </a:prstGeom>
          <a:noFill/>
          <a:ln/>
        </p:spPr>
        <p:txBody>
          <a:bodyPr wrap="square" lIns="0" tIns="0" rIns="0" bIns="0" rtlCol="0" anchor="ctr"/>
          <a:lstStyle/>
          <a:p>
            <a:pPr>
              <a:lnSpc>
                <a:spcPct val="130000"/>
              </a:lnSpc>
            </a:pPr>
            <a:r>
              <a:rPr lang="en-US" sz="1264" b="1" dirty="0">
                <a:solidFill>
                  <a:srgbClr val="E8E4DC"/>
                </a:solidFill>
                <a:latin typeface="Hedvig Letters Sans" pitchFamily="34" charset="0"/>
                <a:ea typeface="Hedvig Letters Sans" pitchFamily="34" charset="-122"/>
                <a:cs typeface="Hedvig Letters Sans" pitchFamily="34" charset="-120"/>
              </a:rPr>
              <a:t>Mental Health Crisis</a:t>
            </a:r>
            <a:endParaRPr lang="en-US" sz="1600" dirty="0"/>
          </a:p>
        </p:txBody>
      </p:sp>
      <p:sp>
        <p:nvSpPr>
          <p:cNvPr id="31" name="Text 29"/>
          <p:cNvSpPr/>
          <p:nvPr/>
        </p:nvSpPr>
        <p:spPr>
          <a:xfrm>
            <a:off x="499453" y="5538575"/>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Duration: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Variable (burnout, depression, anxiety disorder)</a:t>
            </a:r>
            <a:endParaRPr lang="en-US" sz="1600" dirty="0"/>
          </a:p>
        </p:txBody>
      </p:sp>
      <p:sp>
        <p:nvSpPr>
          <p:cNvPr id="32" name="Text 30"/>
          <p:cNvSpPr/>
          <p:nvPr/>
        </p:nvSpPr>
        <p:spPr>
          <a:xfrm>
            <a:off x="499453" y="5788301"/>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Financial Impact: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Therapy costs + potential income interruption</a:t>
            </a:r>
            <a:endParaRPr lang="en-US" sz="1600" dirty="0"/>
          </a:p>
        </p:txBody>
      </p:sp>
      <p:sp>
        <p:nvSpPr>
          <p:cNvPr id="33" name="Text 31"/>
          <p:cNvSpPr/>
          <p:nvPr/>
        </p:nvSpPr>
        <p:spPr>
          <a:xfrm>
            <a:off x="499453" y="6038028"/>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Insurance:</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Mental health coverage, EAP programs</a:t>
            </a:r>
            <a:endParaRPr lang="en-US" sz="1600" dirty="0"/>
          </a:p>
        </p:txBody>
      </p:sp>
      <p:sp>
        <p:nvSpPr>
          <p:cNvPr id="34" name="Text 32"/>
          <p:cNvSpPr/>
          <p:nvPr/>
        </p:nvSpPr>
        <p:spPr>
          <a:xfrm>
            <a:off x="499453" y="6287754"/>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Work Arrangement: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Medical leave, therapy schedule, workload adjustment</a:t>
            </a:r>
            <a:endParaRPr lang="en-US" sz="1600" dirty="0"/>
          </a:p>
        </p:txBody>
      </p:sp>
      <p:sp>
        <p:nvSpPr>
          <p:cNvPr id="35" name="Text 33"/>
          <p:cNvSpPr/>
          <p:nvPr/>
        </p:nvSpPr>
        <p:spPr>
          <a:xfrm>
            <a:off x="499453" y="6537481"/>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Support Activation: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Therapist, psychiatrist, trusted friends, HR</a:t>
            </a:r>
            <a:endParaRPr lang="en-US" sz="1600" dirty="0"/>
          </a:p>
        </p:txBody>
      </p:sp>
      <p:sp>
        <p:nvSpPr>
          <p:cNvPr id="36" name="Shape 34"/>
          <p:cNvSpPr/>
          <p:nvPr/>
        </p:nvSpPr>
        <p:spPr>
          <a:xfrm>
            <a:off x="6154460" y="1154985"/>
            <a:ext cx="5681276" cy="2327807"/>
          </a:xfrm>
          <a:custGeom>
            <a:avLst/>
            <a:gdLst/>
            <a:ahLst/>
            <a:cxnLst/>
            <a:rect l="l" t="t" r="r" b="b"/>
            <a:pathLst>
              <a:path w="5681276" h="2327807">
                <a:moveTo>
                  <a:pt x="107033" y="0"/>
                </a:moveTo>
                <a:lnTo>
                  <a:pt x="5574243" y="0"/>
                </a:lnTo>
                <a:cubicBezTo>
                  <a:pt x="5633356" y="0"/>
                  <a:pt x="5681276" y="47920"/>
                  <a:pt x="5681276" y="107033"/>
                </a:cubicBezTo>
                <a:lnTo>
                  <a:pt x="5681276" y="2220774"/>
                </a:lnTo>
                <a:cubicBezTo>
                  <a:pt x="5681276" y="2279887"/>
                  <a:pt x="5633356" y="2327807"/>
                  <a:pt x="5574243" y="2327807"/>
                </a:cubicBezTo>
                <a:lnTo>
                  <a:pt x="107033" y="2327807"/>
                </a:lnTo>
                <a:cubicBezTo>
                  <a:pt x="47920" y="2327807"/>
                  <a:pt x="0" y="2279887"/>
                  <a:pt x="0" y="2220774"/>
                </a:cubicBezTo>
                <a:lnTo>
                  <a:pt x="0" y="107033"/>
                </a:lnTo>
                <a:cubicBezTo>
                  <a:pt x="0" y="47960"/>
                  <a:pt x="47960" y="0"/>
                  <a:pt x="107033" y="0"/>
                </a:cubicBezTo>
                <a:close/>
              </a:path>
            </a:pathLst>
          </a:custGeom>
          <a:solidFill>
            <a:srgbClr val="3D5A73">
              <a:alpha val="20000"/>
            </a:srgbClr>
          </a:solidFill>
          <a:ln w="12700">
            <a:solidFill>
              <a:srgbClr val="3D5A73">
                <a:alpha val="40000"/>
              </a:srgbClr>
            </a:solidFill>
            <a:prstDash val="solid"/>
          </a:ln>
        </p:spPr>
      </p:sp>
      <p:sp>
        <p:nvSpPr>
          <p:cNvPr id="37" name="Shape 35"/>
          <p:cNvSpPr/>
          <p:nvPr/>
        </p:nvSpPr>
        <p:spPr>
          <a:xfrm>
            <a:off x="6288242" y="1302145"/>
            <a:ext cx="178376" cy="178376"/>
          </a:xfrm>
          <a:custGeom>
            <a:avLst/>
            <a:gdLst/>
            <a:ahLst/>
            <a:cxnLst/>
            <a:rect l="l" t="t" r="r" b="b"/>
            <a:pathLst>
              <a:path w="178376" h="178376">
                <a:moveTo>
                  <a:pt x="89188" y="0"/>
                </a:moveTo>
                <a:cubicBezTo>
                  <a:pt x="90791" y="0"/>
                  <a:pt x="92393" y="348"/>
                  <a:pt x="93856" y="1010"/>
                </a:cubicBezTo>
                <a:lnTo>
                  <a:pt x="159493" y="28847"/>
                </a:lnTo>
                <a:cubicBezTo>
                  <a:pt x="167158" y="32087"/>
                  <a:pt x="172871" y="39647"/>
                  <a:pt x="172837" y="48775"/>
                </a:cubicBezTo>
                <a:cubicBezTo>
                  <a:pt x="172662" y="83335"/>
                  <a:pt x="158448" y="146568"/>
                  <a:pt x="98420" y="175310"/>
                </a:cubicBezTo>
                <a:cubicBezTo>
                  <a:pt x="92602" y="178097"/>
                  <a:pt x="85843" y="178097"/>
                  <a:pt x="80025" y="175310"/>
                </a:cubicBezTo>
                <a:cubicBezTo>
                  <a:pt x="19963" y="146568"/>
                  <a:pt x="5783" y="83335"/>
                  <a:pt x="5609" y="48775"/>
                </a:cubicBezTo>
                <a:cubicBezTo>
                  <a:pt x="5574" y="39647"/>
                  <a:pt x="11288" y="32087"/>
                  <a:pt x="18952" y="28847"/>
                </a:cubicBezTo>
                <a:lnTo>
                  <a:pt x="84554" y="1010"/>
                </a:lnTo>
                <a:cubicBezTo>
                  <a:pt x="86018" y="348"/>
                  <a:pt x="87585" y="0"/>
                  <a:pt x="89188" y="0"/>
                </a:cubicBezTo>
                <a:close/>
                <a:moveTo>
                  <a:pt x="89188" y="23272"/>
                </a:moveTo>
                <a:lnTo>
                  <a:pt x="89188" y="154999"/>
                </a:lnTo>
                <a:cubicBezTo>
                  <a:pt x="137266" y="131726"/>
                  <a:pt x="150191" y="80165"/>
                  <a:pt x="150505" y="49297"/>
                </a:cubicBezTo>
                <a:lnTo>
                  <a:pt x="89188" y="23307"/>
                </a:lnTo>
                <a:lnTo>
                  <a:pt x="89188" y="23307"/>
                </a:lnTo>
                <a:close/>
              </a:path>
            </a:pathLst>
          </a:custGeom>
          <a:solidFill>
            <a:srgbClr val="C9A86A"/>
          </a:solidFill>
          <a:ln/>
        </p:spPr>
      </p:sp>
      <p:sp>
        <p:nvSpPr>
          <p:cNvPr id="38" name="Text 36"/>
          <p:cNvSpPr/>
          <p:nvPr/>
        </p:nvSpPr>
        <p:spPr>
          <a:xfrm>
            <a:off x="6488915" y="1266470"/>
            <a:ext cx="5324524" cy="249726"/>
          </a:xfrm>
          <a:prstGeom prst="rect">
            <a:avLst/>
          </a:prstGeom>
          <a:noFill/>
          <a:ln/>
        </p:spPr>
        <p:txBody>
          <a:bodyPr wrap="square" lIns="0" tIns="0" rIns="0" bIns="0" rtlCol="0" anchor="ctr"/>
          <a:lstStyle/>
          <a:p>
            <a:pPr>
              <a:lnSpc>
                <a:spcPct val="120000"/>
              </a:lnSpc>
            </a:pPr>
            <a:r>
              <a:rPr lang="en-US" sz="1405" b="1" dirty="0">
                <a:solidFill>
                  <a:srgbClr val="C9A86A"/>
                </a:solidFill>
                <a:latin typeface="Hedvig Letters Sans" pitchFamily="34" charset="0"/>
                <a:ea typeface="Hedvig Letters Sans" pitchFamily="34" charset="-122"/>
                <a:cs typeface="Hedvig Letters Sans" pitchFamily="34" charset="-120"/>
              </a:rPr>
              <a:t>Health Emergency Impact Timeline</a:t>
            </a:r>
            <a:endParaRPr lang="en-US" sz="1600" dirty="0"/>
          </a:p>
        </p:txBody>
      </p:sp>
      <p:pic>
        <p:nvPicPr>
          <p:cNvPr id="39" name="Image 0" descr="https://kimi-img.moonshot.cn/pub/slides/26-03-02-21:34:43-d6ip3so52cetijebib80.png">    </p:cNvPr>
          <p:cNvPicPr>
            <a:picLocks noChangeAspect="1"/>
          </p:cNvPicPr>
          <p:nvPr/>
        </p:nvPicPr>
        <p:blipFill>
          <a:blip r:embed="rId1"/>
          <a:srcRect l="0" r="0" t="0" b="0"/>
          <a:stretch/>
        </p:blipFill>
        <p:spPr>
          <a:xfrm>
            <a:off x="6265945" y="1587546"/>
            <a:ext cx="5065879" cy="1783760"/>
          </a:xfrm>
          <a:prstGeom prst="roundRect">
            <a:avLst>
              <a:gd name="adj" fmla="val 0"/>
            </a:avLst>
          </a:prstGeom>
        </p:spPr>
      </p:pic>
      <p:sp>
        <p:nvSpPr>
          <p:cNvPr id="40" name="Shape 37"/>
          <p:cNvSpPr/>
          <p:nvPr/>
        </p:nvSpPr>
        <p:spPr>
          <a:xfrm>
            <a:off x="6167838" y="3558601"/>
            <a:ext cx="5672357" cy="1855110"/>
          </a:xfrm>
          <a:custGeom>
            <a:avLst/>
            <a:gdLst/>
            <a:ahLst/>
            <a:cxnLst/>
            <a:rect l="l" t="t" r="r" b="b"/>
            <a:pathLst>
              <a:path w="5672357" h="1855110">
                <a:moveTo>
                  <a:pt x="35675" y="0"/>
                </a:moveTo>
                <a:lnTo>
                  <a:pt x="5601009" y="0"/>
                </a:lnTo>
                <a:cubicBezTo>
                  <a:pt x="5640414" y="0"/>
                  <a:pt x="5672357" y="31943"/>
                  <a:pt x="5672357" y="71348"/>
                </a:cubicBezTo>
                <a:lnTo>
                  <a:pt x="5672357" y="1783763"/>
                </a:lnTo>
                <a:cubicBezTo>
                  <a:pt x="5672357" y="1823167"/>
                  <a:pt x="5640414" y="1855110"/>
                  <a:pt x="5601009" y="1855110"/>
                </a:cubicBezTo>
                <a:lnTo>
                  <a:pt x="35675" y="1855110"/>
                </a:lnTo>
                <a:cubicBezTo>
                  <a:pt x="15972" y="1855110"/>
                  <a:pt x="0" y="1839138"/>
                  <a:pt x="0" y="1819435"/>
                </a:cubicBezTo>
                <a:lnTo>
                  <a:pt x="0" y="35675"/>
                </a:lnTo>
                <a:cubicBezTo>
                  <a:pt x="0" y="15986"/>
                  <a:pt x="15986" y="0"/>
                  <a:pt x="35675" y="0"/>
                </a:cubicBezTo>
                <a:close/>
              </a:path>
            </a:pathLst>
          </a:custGeom>
          <a:solidFill>
            <a:srgbClr val="3D5A73">
              <a:alpha val="14902"/>
            </a:srgbClr>
          </a:solidFill>
          <a:ln/>
        </p:spPr>
      </p:sp>
      <p:sp>
        <p:nvSpPr>
          <p:cNvPr id="41" name="Shape 38"/>
          <p:cNvSpPr/>
          <p:nvPr/>
        </p:nvSpPr>
        <p:spPr>
          <a:xfrm>
            <a:off x="6167838" y="3558601"/>
            <a:ext cx="35675" cy="1855110"/>
          </a:xfrm>
          <a:custGeom>
            <a:avLst/>
            <a:gdLst/>
            <a:ahLst/>
            <a:cxnLst/>
            <a:rect l="l" t="t" r="r" b="b"/>
            <a:pathLst>
              <a:path w="35675" h="1855110">
                <a:moveTo>
                  <a:pt x="35675" y="0"/>
                </a:moveTo>
                <a:lnTo>
                  <a:pt x="35675" y="0"/>
                </a:lnTo>
                <a:lnTo>
                  <a:pt x="35675" y="1855110"/>
                </a:lnTo>
                <a:lnTo>
                  <a:pt x="35675" y="1855110"/>
                </a:lnTo>
                <a:cubicBezTo>
                  <a:pt x="15972" y="1855110"/>
                  <a:pt x="0" y="1839138"/>
                  <a:pt x="0" y="1819435"/>
                </a:cubicBezTo>
                <a:lnTo>
                  <a:pt x="0" y="35675"/>
                </a:lnTo>
                <a:cubicBezTo>
                  <a:pt x="0" y="15986"/>
                  <a:pt x="15986" y="0"/>
                  <a:pt x="35675" y="0"/>
                </a:cubicBezTo>
                <a:close/>
              </a:path>
            </a:pathLst>
          </a:custGeom>
          <a:solidFill>
            <a:srgbClr val="3D5A73"/>
          </a:solidFill>
          <a:ln/>
        </p:spPr>
      </p:sp>
      <p:sp>
        <p:nvSpPr>
          <p:cNvPr id="42" name="Shape 39"/>
          <p:cNvSpPr/>
          <p:nvPr/>
        </p:nvSpPr>
        <p:spPr>
          <a:xfrm>
            <a:off x="6292701" y="3665627"/>
            <a:ext cx="356752" cy="356752"/>
          </a:xfrm>
          <a:custGeom>
            <a:avLst/>
            <a:gdLst/>
            <a:ahLst/>
            <a:cxnLst/>
            <a:rect l="l" t="t" r="r" b="b"/>
            <a:pathLst>
              <a:path w="356752" h="356752">
                <a:moveTo>
                  <a:pt x="178376" y="0"/>
                </a:moveTo>
                <a:lnTo>
                  <a:pt x="178376" y="0"/>
                </a:lnTo>
                <a:cubicBezTo>
                  <a:pt x="276824" y="0"/>
                  <a:pt x="356752" y="79928"/>
                  <a:pt x="356752" y="178376"/>
                </a:cubicBezTo>
                <a:lnTo>
                  <a:pt x="356752" y="178376"/>
                </a:lnTo>
                <a:cubicBezTo>
                  <a:pt x="356752" y="276824"/>
                  <a:pt x="276824" y="356752"/>
                  <a:pt x="178376" y="356752"/>
                </a:cubicBezTo>
                <a:lnTo>
                  <a:pt x="178376" y="356752"/>
                </a:lnTo>
                <a:cubicBezTo>
                  <a:pt x="79928" y="356752"/>
                  <a:pt x="0" y="276824"/>
                  <a:pt x="0" y="178376"/>
                </a:cubicBezTo>
                <a:lnTo>
                  <a:pt x="0" y="178376"/>
                </a:lnTo>
                <a:cubicBezTo>
                  <a:pt x="0" y="79928"/>
                  <a:pt x="79928" y="0"/>
                  <a:pt x="178376" y="0"/>
                </a:cubicBezTo>
                <a:close/>
              </a:path>
            </a:pathLst>
          </a:custGeom>
          <a:solidFill>
            <a:srgbClr val="3D5A73">
              <a:alpha val="30196"/>
            </a:srgbClr>
          </a:solidFill>
          <a:ln/>
        </p:spPr>
      </p:sp>
      <p:sp>
        <p:nvSpPr>
          <p:cNvPr id="43" name="Shape 40"/>
          <p:cNvSpPr/>
          <p:nvPr/>
        </p:nvSpPr>
        <p:spPr>
          <a:xfrm>
            <a:off x="6393038" y="3763734"/>
            <a:ext cx="160538" cy="160538"/>
          </a:xfrm>
          <a:custGeom>
            <a:avLst/>
            <a:gdLst/>
            <a:ahLst/>
            <a:cxnLst/>
            <a:rect l="l" t="t" r="r" b="b"/>
            <a:pathLst>
              <a:path w="160538" h="160538">
                <a:moveTo>
                  <a:pt x="75566" y="27310"/>
                </a:moveTo>
                <a:lnTo>
                  <a:pt x="80269" y="33801"/>
                </a:lnTo>
                <a:lnTo>
                  <a:pt x="84972" y="27310"/>
                </a:lnTo>
                <a:cubicBezTo>
                  <a:pt x="92811" y="16461"/>
                  <a:pt x="105416" y="10034"/>
                  <a:pt x="118805" y="10034"/>
                </a:cubicBezTo>
                <a:cubicBezTo>
                  <a:pt x="141851" y="10034"/>
                  <a:pt x="160538" y="28721"/>
                  <a:pt x="160538" y="51767"/>
                </a:cubicBezTo>
                <a:lnTo>
                  <a:pt x="160538" y="52583"/>
                </a:lnTo>
                <a:cubicBezTo>
                  <a:pt x="160538" y="87763"/>
                  <a:pt x="116673" y="128619"/>
                  <a:pt x="93783" y="146084"/>
                </a:cubicBezTo>
                <a:cubicBezTo>
                  <a:pt x="89895" y="149031"/>
                  <a:pt x="85129" y="150505"/>
                  <a:pt x="80269" y="150505"/>
                </a:cubicBezTo>
                <a:cubicBezTo>
                  <a:pt x="75409" y="150505"/>
                  <a:pt x="70612" y="149062"/>
                  <a:pt x="66755" y="146084"/>
                </a:cubicBezTo>
                <a:cubicBezTo>
                  <a:pt x="43866" y="128619"/>
                  <a:pt x="0" y="87763"/>
                  <a:pt x="0" y="52583"/>
                </a:cubicBezTo>
                <a:lnTo>
                  <a:pt x="0" y="51767"/>
                </a:lnTo>
                <a:cubicBezTo>
                  <a:pt x="0" y="28721"/>
                  <a:pt x="18688" y="10034"/>
                  <a:pt x="41734" y="10034"/>
                </a:cubicBezTo>
                <a:cubicBezTo>
                  <a:pt x="55122" y="10034"/>
                  <a:pt x="67727" y="16461"/>
                  <a:pt x="75566" y="27310"/>
                </a:cubicBezTo>
                <a:close/>
              </a:path>
            </a:pathLst>
          </a:custGeom>
          <a:solidFill>
            <a:srgbClr val="3D5A73"/>
          </a:solidFill>
          <a:ln/>
        </p:spPr>
      </p:sp>
      <p:sp>
        <p:nvSpPr>
          <p:cNvPr id="44" name="Text 41"/>
          <p:cNvSpPr/>
          <p:nvPr/>
        </p:nvSpPr>
        <p:spPr>
          <a:xfrm>
            <a:off x="6756479" y="3719140"/>
            <a:ext cx="1953217" cy="249726"/>
          </a:xfrm>
          <a:prstGeom prst="rect">
            <a:avLst/>
          </a:prstGeom>
          <a:noFill/>
          <a:ln/>
        </p:spPr>
        <p:txBody>
          <a:bodyPr wrap="square" lIns="0" tIns="0" rIns="0" bIns="0" rtlCol="0" anchor="ctr"/>
          <a:lstStyle/>
          <a:p>
            <a:pPr>
              <a:lnSpc>
                <a:spcPct val="130000"/>
              </a:lnSpc>
            </a:pPr>
            <a:r>
              <a:rPr lang="en-US" sz="1264" b="1" dirty="0">
                <a:solidFill>
                  <a:srgbClr val="E8E4DC"/>
                </a:solidFill>
                <a:latin typeface="Hedvig Letters Sans" pitchFamily="34" charset="0"/>
                <a:ea typeface="Hedvig Letters Sans" pitchFamily="34" charset="-122"/>
                <a:cs typeface="Hedvig Letters Sans" pitchFamily="34" charset="-120"/>
              </a:rPr>
              <a:t>Family Health Emergency</a:t>
            </a:r>
            <a:endParaRPr lang="en-US" sz="1600" dirty="0"/>
          </a:p>
        </p:txBody>
      </p:sp>
      <p:sp>
        <p:nvSpPr>
          <p:cNvPr id="45" name="Text 42"/>
          <p:cNvSpPr/>
          <p:nvPr/>
        </p:nvSpPr>
        <p:spPr>
          <a:xfrm>
            <a:off x="6292701" y="4093729"/>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Scenario:</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Menjadi caregiver yang menguras waktu dan resources</a:t>
            </a:r>
            <a:endParaRPr lang="en-US" sz="1600" dirty="0"/>
          </a:p>
        </p:txBody>
      </p:sp>
      <p:sp>
        <p:nvSpPr>
          <p:cNvPr id="46" name="Text 43"/>
          <p:cNvSpPr/>
          <p:nvPr/>
        </p:nvSpPr>
        <p:spPr>
          <a:xfrm>
            <a:off x="6292701" y="4343456"/>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Financial Impact: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Reduced work hours + care costs + emotional toll</a:t>
            </a:r>
            <a:endParaRPr lang="en-US" sz="1600" dirty="0"/>
          </a:p>
        </p:txBody>
      </p:sp>
      <p:sp>
        <p:nvSpPr>
          <p:cNvPr id="47" name="Text 44"/>
          <p:cNvSpPr/>
          <p:nvPr/>
        </p:nvSpPr>
        <p:spPr>
          <a:xfrm>
            <a:off x="6292701" y="4593182"/>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Insurance:</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Check family coverage, FMLA eligibility</a:t>
            </a:r>
            <a:endParaRPr lang="en-US" sz="1600" dirty="0"/>
          </a:p>
        </p:txBody>
      </p:sp>
      <p:sp>
        <p:nvSpPr>
          <p:cNvPr id="48" name="Text 45"/>
          <p:cNvSpPr/>
          <p:nvPr/>
        </p:nvSpPr>
        <p:spPr>
          <a:xfrm>
            <a:off x="6292701" y="4842909"/>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Work Arrangement:</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Flexible schedule, FMLA leave, remote work</a:t>
            </a:r>
            <a:endParaRPr lang="en-US" sz="1600" dirty="0"/>
          </a:p>
        </p:txBody>
      </p:sp>
      <p:sp>
        <p:nvSpPr>
          <p:cNvPr id="49" name="Text 46"/>
          <p:cNvSpPr/>
          <p:nvPr/>
        </p:nvSpPr>
        <p:spPr>
          <a:xfrm>
            <a:off x="6292701" y="5092635"/>
            <a:ext cx="5511819" cy="214051"/>
          </a:xfrm>
          <a:prstGeom prst="rect">
            <a:avLst/>
          </a:prstGeom>
          <a:noFill/>
          <a:ln/>
        </p:spPr>
        <p:txBody>
          <a:bodyPr wrap="square" lIns="0" tIns="0" rIns="0" bIns="0" rtlCol="0" anchor="ctr"/>
          <a:lstStyle/>
          <a:p>
            <a:pPr>
              <a:lnSpc>
                <a:spcPct val="130000"/>
              </a:lnSpc>
            </a:pPr>
            <a:r>
              <a:rPr lang="en-US" sz="1124" b="1" dirty="0">
                <a:solidFill>
                  <a:srgbClr val="C9A86A"/>
                </a:solidFill>
                <a:latin typeface="Quattrocento Sans" pitchFamily="34" charset="0"/>
                <a:ea typeface="Quattrocento Sans" pitchFamily="34" charset="-122"/>
                <a:cs typeface="Quattrocento Sans" pitchFamily="34" charset="-120"/>
              </a:rPr>
              <a:t>Support Activation:</a:t>
            </a:r>
            <a:pPr>
              <a:lnSpc>
                <a:spcPct val="130000"/>
              </a:lnSpc>
            </a:pPr>
            <a:r>
              <a:rPr lang="en-US" sz="1124" dirty="0">
                <a:solidFill>
                  <a:srgbClr val="E8E4DC">
                    <a:alpha val="80000"/>
                  </a:srgbClr>
                </a:solidFill>
                <a:latin typeface="Quattrocento Sans" pitchFamily="34" charset="0"/>
                <a:ea typeface="Quattrocento Sans" pitchFamily="34" charset="-122"/>
                <a:cs typeface="Quattrocento Sans" pitchFamily="34" charset="-120"/>
              </a:rPr>
              <a:t> Respite care, family rotation, community resources</a:t>
            </a:r>
            <a:endParaRPr lang="en-US" sz="1600" dirty="0"/>
          </a:p>
        </p:txBody>
      </p:sp>
      <p:sp>
        <p:nvSpPr>
          <p:cNvPr id="50" name="Shape 47"/>
          <p:cNvSpPr/>
          <p:nvPr/>
        </p:nvSpPr>
        <p:spPr>
          <a:xfrm>
            <a:off x="6154460" y="5489522"/>
            <a:ext cx="5681276" cy="1257551"/>
          </a:xfrm>
          <a:custGeom>
            <a:avLst/>
            <a:gdLst/>
            <a:ahLst/>
            <a:cxnLst/>
            <a:rect l="l" t="t" r="r" b="b"/>
            <a:pathLst>
              <a:path w="5681276" h="1257551">
                <a:moveTo>
                  <a:pt x="107030" y="0"/>
                </a:moveTo>
                <a:lnTo>
                  <a:pt x="5574246" y="0"/>
                </a:lnTo>
                <a:cubicBezTo>
                  <a:pt x="5633357" y="0"/>
                  <a:pt x="5681276" y="47919"/>
                  <a:pt x="5681276" y="107030"/>
                </a:cubicBezTo>
                <a:lnTo>
                  <a:pt x="5681276" y="1150521"/>
                </a:lnTo>
                <a:cubicBezTo>
                  <a:pt x="5681276" y="1209632"/>
                  <a:pt x="5633357" y="1257551"/>
                  <a:pt x="5574246" y="1257551"/>
                </a:cubicBezTo>
                <a:lnTo>
                  <a:pt x="107030" y="1257551"/>
                </a:lnTo>
                <a:cubicBezTo>
                  <a:pt x="47919" y="1257551"/>
                  <a:pt x="0" y="1209632"/>
                  <a:pt x="0" y="1150521"/>
                </a:cubicBezTo>
                <a:lnTo>
                  <a:pt x="0" y="107030"/>
                </a:lnTo>
                <a:cubicBezTo>
                  <a:pt x="0" y="47919"/>
                  <a:pt x="47919" y="0"/>
                  <a:pt x="107030" y="0"/>
                </a:cubicBezTo>
                <a:close/>
              </a:path>
            </a:pathLst>
          </a:custGeom>
          <a:gradFill rotWithShape="1" flip="none">
            <a:gsLst>
              <a:gs pos="0">
                <a:srgbClr val="C9A86A">
                  <a:alpha val="20000"/>
                </a:srgbClr>
              </a:gs>
              <a:gs pos="100000">
                <a:srgbClr val="C9A86A">
                  <a:alpha val="5000"/>
                </a:srgbClr>
              </a:gs>
            </a:gsLst>
            <a:lin ang="2700000" scaled="1"/>
          </a:gradFill>
          <a:ln w="12700">
            <a:solidFill>
              <a:srgbClr val="C9A86A">
                <a:alpha val="40000"/>
              </a:srgbClr>
            </a:solidFill>
            <a:prstDash val="solid"/>
          </a:ln>
        </p:spPr>
      </p:sp>
      <p:sp>
        <p:nvSpPr>
          <p:cNvPr id="51" name="Shape 48"/>
          <p:cNvSpPr/>
          <p:nvPr/>
        </p:nvSpPr>
        <p:spPr>
          <a:xfrm>
            <a:off x="6308309" y="5645601"/>
            <a:ext cx="120404" cy="160538"/>
          </a:xfrm>
          <a:custGeom>
            <a:avLst/>
            <a:gdLst/>
            <a:ahLst/>
            <a:cxnLst/>
            <a:rect l="l" t="t" r="r" b="b"/>
            <a:pathLst>
              <a:path w="120404" h="160538">
                <a:moveTo>
                  <a:pt x="97640" y="10034"/>
                </a:moveTo>
                <a:lnTo>
                  <a:pt x="100337" y="10034"/>
                </a:lnTo>
                <a:cubicBezTo>
                  <a:pt x="111405" y="10034"/>
                  <a:pt x="120404" y="19033"/>
                  <a:pt x="120404" y="30101"/>
                </a:cubicBezTo>
                <a:lnTo>
                  <a:pt x="120404" y="140471"/>
                </a:lnTo>
                <a:cubicBezTo>
                  <a:pt x="120404" y="151539"/>
                  <a:pt x="111405" y="160538"/>
                  <a:pt x="100337" y="160538"/>
                </a:cubicBezTo>
                <a:lnTo>
                  <a:pt x="20067" y="160538"/>
                </a:lnTo>
                <a:cubicBezTo>
                  <a:pt x="8999" y="160538"/>
                  <a:pt x="0" y="151539"/>
                  <a:pt x="0" y="140471"/>
                </a:cubicBezTo>
                <a:lnTo>
                  <a:pt x="0" y="30101"/>
                </a:lnTo>
                <a:cubicBezTo>
                  <a:pt x="0" y="19033"/>
                  <a:pt x="8999" y="10034"/>
                  <a:pt x="20067" y="10034"/>
                </a:cubicBezTo>
                <a:lnTo>
                  <a:pt x="22764" y="10034"/>
                </a:lnTo>
                <a:cubicBezTo>
                  <a:pt x="26213" y="4045"/>
                  <a:pt x="32703" y="0"/>
                  <a:pt x="40135" y="0"/>
                </a:cubicBezTo>
                <a:lnTo>
                  <a:pt x="80269" y="0"/>
                </a:lnTo>
                <a:cubicBezTo>
                  <a:pt x="87700" y="0"/>
                  <a:pt x="94191" y="4045"/>
                  <a:pt x="97640" y="10034"/>
                </a:cubicBezTo>
                <a:close/>
                <a:moveTo>
                  <a:pt x="77761" y="35118"/>
                </a:moveTo>
                <a:cubicBezTo>
                  <a:pt x="81931" y="35118"/>
                  <a:pt x="85286" y="31763"/>
                  <a:pt x="85286" y="27593"/>
                </a:cubicBezTo>
                <a:cubicBezTo>
                  <a:pt x="85286" y="23422"/>
                  <a:pt x="81931" y="20067"/>
                  <a:pt x="77761" y="20067"/>
                </a:cubicBezTo>
                <a:lnTo>
                  <a:pt x="42643" y="20067"/>
                </a:lnTo>
                <a:cubicBezTo>
                  <a:pt x="38473" y="20067"/>
                  <a:pt x="35118" y="23422"/>
                  <a:pt x="35118" y="27593"/>
                </a:cubicBezTo>
                <a:cubicBezTo>
                  <a:pt x="35118" y="31763"/>
                  <a:pt x="38473" y="35118"/>
                  <a:pt x="42643" y="35118"/>
                </a:cubicBezTo>
                <a:lnTo>
                  <a:pt x="77761" y="35118"/>
                </a:lnTo>
                <a:close/>
                <a:moveTo>
                  <a:pt x="86666" y="81743"/>
                </a:moveTo>
                <a:cubicBezTo>
                  <a:pt x="88861" y="78231"/>
                  <a:pt x="87794" y="73591"/>
                  <a:pt x="84283" y="71364"/>
                </a:cubicBezTo>
                <a:cubicBezTo>
                  <a:pt x="80771" y="69138"/>
                  <a:pt x="76130" y="70236"/>
                  <a:pt x="73904" y="73747"/>
                </a:cubicBezTo>
                <a:lnTo>
                  <a:pt x="54652" y="104569"/>
                </a:lnTo>
                <a:lnTo>
                  <a:pt x="46186" y="93282"/>
                </a:lnTo>
                <a:cubicBezTo>
                  <a:pt x="43678" y="89958"/>
                  <a:pt x="38974" y="89268"/>
                  <a:pt x="35651" y="91777"/>
                </a:cubicBezTo>
                <a:cubicBezTo>
                  <a:pt x="32327" y="94285"/>
                  <a:pt x="31637" y="98988"/>
                  <a:pt x="34146" y="102312"/>
                </a:cubicBezTo>
                <a:lnTo>
                  <a:pt x="49196" y="122379"/>
                </a:lnTo>
                <a:cubicBezTo>
                  <a:pt x="50670" y="124355"/>
                  <a:pt x="53053" y="125483"/>
                  <a:pt x="55530" y="125389"/>
                </a:cubicBezTo>
                <a:cubicBezTo>
                  <a:pt x="58007" y="125295"/>
                  <a:pt x="60265" y="123978"/>
                  <a:pt x="61582" y="121846"/>
                </a:cubicBezTo>
                <a:lnTo>
                  <a:pt x="86666" y="81712"/>
                </a:lnTo>
                <a:close/>
              </a:path>
            </a:pathLst>
          </a:custGeom>
          <a:solidFill>
            <a:srgbClr val="C9A86A"/>
          </a:solidFill>
          <a:ln/>
        </p:spPr>
      </p:sp>
      <p:sp>
        <p:nvSpPr>
          <p:cNvPr id="52" name="Text 49"/>
          <p:cNvSpPr/>
          <p:nvPr/>
        </p:nvSpPr>
        <p:spPr>
          <a:xfrm>
            <a:off x="6471077" y="5601007"/>
            <a:ext cx="5333443" cy="249726"/>
          </a:xfrm>
          <a:prstGeom prst="rect">
            <a:avLst/>
          </a:prstGeom>
          <a:noFill/>
          <a:ln/>
        </p:spPr>
        <p:txBody>
          <a:bodyPr wrap="square" lIns="0" tIns="0" rIns="0" bIns="0" rtlCol="0" anchor="ctr"/>
          <a:lstStyle/>
          <a:p>
            <a:pPr>
              <a:lnSpc>
                <a:spcPct val="130000"/>
              </a:lnSpc>
            </a:pPr>
            <a:r>
              <a:rPr lang="en-US" sz="1264" b="1" dirty="0">
                <a:solidFill>
                  <a:srgbClr val="C9A86A"/>
                </a:solidFill>
                <a:latin typeface="Hedvig Letters Sans" pitchFamily="34" charset="0"/>
                <a:ea typeface="Hedvig Letters Sans" pitchFamily="34" charset="-122"/>
                <a:cs typeface="Hedvig Letters Sans" pitchFamily="34" charset="-120"/>
              </a:rPr>
              <a:t>Insurance Inventory Checklist</a:t>
            </a:r>
            <a:endParaRPr lang="en-US" sz="1600" dirty="0"/>
          </a:p>
        </p:txBody>
      </p:sp>
      <p:sp>
        <p:nvSpPr>
          <p:cNvPr id="53" name="Shape 50"/>
          <p:cNvSpPr/>
          <p:nvPr/>
        </p:nvSpPr>
        <p:spPr>
          <a:xfrm>
            <a:off x="6283783" y="5953299"/>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54" name="Text 51"/>
          <p:cNvSpPr/>
          <p:nvPr/>
        </p:nvSpPr>
        <p:spPr>
          <a:xfrm>
            <a:off x="6469375" y="5922083"/>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Health (adequate coverage)</a:t>
            </a:r>
            <a:endParaRPr lang="en-US" sz="1600" dirty="0"/>
          </a:p>
        </p:txBody>
      </p:sp>
      <p:sp>
        <p:nvSpPr>
          <p:cNvPr id="55" name="Shape 52"/>
          <p:cNvSpPr/>
          <p:nvPr/>
        </p:nvSpPr>
        <p:spPr>
          <a:xfrm>
            <a:off x="9064428" y="5953299"/>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56" name="Text 53"/>
          <p:cNvSpPr/>
          <p:nvPr/>
        </p:nvSpPr>
        <p:spPr>
          <a:xfrm>
            <a:off x="9250020" y="5922083"/>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Disability (short &amp; long-term)</a:t>
            </a:r>
            <a:endParaRPr lang="en-US" sz="1600" dirty="0"/>
          </a:p>
        </p:txBody>
      </p:sp>
      <p:sp>
        <p:nvSpPr>
          <p:cNvPr id="57" name="Shape 54"/>
          <p:cNvSpPr/>
          <p:nvPr/>
        </p:nvSpPr>
        <p:spPr>
          <a:xfrm>
            <a:off x="6283783" y="6203026"/>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58" name="Text 55"/>
          <p:cNvSpPr/>
          <p:nvPr/>
        </p:nvSpPr>
        <p:spPr>
          <a:xfrm>
            <a:off x="6469375" y="6171810"/>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Life (income replacement)</a:t>
            </a:r>
            <a:endParaRPr lang="en-US" sz="1600" dirty="0"/>
          </a:p>
        </p:txBody>
      </p:sp>
      <p:sp>
        <p:nvSpPr>
          <p:cNvPr id="59" name="Shape 56"/>
          <p:cNvSpPr/>
          <p:nvPr/>
        </p:nvSpPr>
        <p:spPr>
          <a:xfrm>
            <a:off x="9064428" y="6203026"/>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60" name="Text 57"/>
          <p:cNvSpPr/>
          <p:nvPr/>
        </p:nvSpPr>
        <p:spPr>
          <a:xfrm>
            <a:off x="9250020" y="6171810"/>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Critical Illness (lump sum)</a:t>
            </a:r>
            <a:endParaRPr lang="en-US" sz="1600" dirty="0"/>
          </a:p>
        </p:txBody>
      </p:sp>
      <p:sp>
        <p:nvSpPr>
          <p:cNvPr id="61" name="Shape 58"/>
          <p:cNvSpPr/>
          <p:nvPr/>
        </p:nvSpPr>
        <p:spPr>
          <a:xfrm>
            <a:off x="6283783" y="6452752"/>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62" name="Text 59"/>
          <p:cNvSpPr/>
          <p:nvPr/>
        </p:nvSpPr>
        <p:spPr>
          <a:xfrm>
            <a:off x="6469375" y="6421536"/>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Accident (supplemental)</a:t>
            </a:r>
            <a:endParaRPr lang="en-US" sz="1600" dirty="0"/>
          </a:p>
        </p:txBody>
      </p:sp>
      <p:sp>
        <p:nvSpPr>
          <p:cNvPr id="63" name="Shape 60"/>
          <p:cNvSpPr/>
          <p:nvPr/>
        </p:nvSpPr>
        <p:spPr>
          <a:xfrm>
            <a:off x="9064428" y="6452752"/>
            <a:ext cx="142701" cy="142701"/>
          </a:xfrm>
          <a:custGeom>
            <a:avLst/>
            <a:gdLst/>
            <a:ahLst/>
            <a:cxnLst/>
            <a:rect l="l" t="t" r="r" b="b"/>
            <a:pathLst>
              <a:path w="142701" h="142701">
                <a:moveTo>
                  <a:pt x="71350" y="142701"/>
                </a:moveTo>
                <a:cubicBezTo>
                  <a:pt x="110730" y="142701"/>
                  <a:pt x="142701" y="110730"/>
                  <a:pt x="142701" y="71350"/>
                </a:cubicBezTo>
                <a:cubicBezTo>
                  <a:pt x="142701" y="31971"/>
                  <a:pt x="110730" y="0"/>
                  <a:pt x="71350" y="0"/>
                </a:cubicBezTo>
                <a:cubicBezTo>
                  <a:pt x="31971" y="0"/>
                  <a:pt x="0" y="31971"/>
                  <a:pt x="0" y="71350"/>
                </a:cubicBezTo>
                <a:cubicBezTo>
                  <a:pt x="0" y="110730"/>
                  <a:pt x="31971" y="142701"/>
                  <a:pt x="71350" y="142701"/>
                </a:cubicBezTo>
                <a:close/>
                <a:moveTo>
                  <a:pt x="94874" y="59282"/>
                </a:moveTo>
                <a:lnTo>
                  <a:pt x="72577" y="94957"/>
                </a:lnTo>
                <a:cubicBezTo>
                  <a:pt x="71406" y="96825"/>
                  <a:pt x="69399" y="97995"/>
                  <a:pt x="67198" y="98107"/>
                </a:cubicBezTo>
                <a:cubicBezTo>
                  <a:pt x="64996" y="98218"/>
                  <a:pt x="62878" y="97215"/>
                  <a:pt x="61568" y="95431"/>
                </a:cubicBezTo>
                <a:lnTo>
                  <a:pt x="48189" y="77594"/>
                </a:lnTo>
                <a:cubicBezTo>
                  <a:pt x="45960" y="74639"/>
                  <a:pt x="46573" y="70459"/>
                  <a:pt x="49527" y="68229"/>
                </a:cubicBezTo>
                <a:cubicBezTo>
                  <a:pt x="52482" y="65999"/>
                  <a:pt x="56662" y="66612"/>
                  <a:pt x="58892" y="69567"/>
                </a:cubicBezTo>
                <a:lnTo>
                  <a:pt x="66417" y="79600"/>
                </a:lnTo>
                <a:lnTo>
                  <a:pt x="83530" y="52203"/>
                </a:lnTo>
                <a:cubicBezTo>
                  <a:pt x="85481" y="49081"/>
                  <a:pt x="89606" y="48106"/>
                  <a:pt x="92756" y="50085"/>
                </a:cubicBezTo>
                <a:cubicBezTo>
                  <a:pt x="95905" y="52063"/>
                  <a:pt x="96853" y="56161"/>
                  <a:pt x="94874" y="59310"/>
                </a:cubicBezTo>
                <a:close/>
              </a:path>
            </a:pathLst>
          </a:custGeom>
          <a:solidFill>
            <a:srgbClr val="C9A86A"/>
          </a:solidFill>
          <a:ln/>
        </p:spPr>
      </p:sp>
      <p:sp>
        <p:nvSpPr>
          <p:cNvPr id="64" name="Text 61"/>
          <p:cNvSpPr/>
          <p:nvPr/>
        </p:nvSpPr>
        <p:spPr>
          <a:xfrm>
            <a:off x="9250020" y="6421536"/>
            <a:ext cx="2543561" cy="214051"/>
          </a:xfrm>
          <a:prstGeom prst="rect">
            <a:avLst/>
          </a:prstGeom>
          <a:noFill/>
          <a:ln/>
        </p:spPr>
        <p:txBody>
          <a:bodyPr wrap="square" lIns="0" tIns="0" rIns="0" bIns="0" rtlCol="0" anchor="ctr"/>
          <a:lstStyle/>
          <a:p>
            <a:pPr>
              <a:lnSpc>
                <a:spcPct val="130000"/>
              </a:lnSpc>
            </a:pPr>
            <a:r>
              <a:rPr lang="en-US" sz="1124" dirty="0">
                <a:solidFill>
                  <a:srgbClr val="E8E4DC">
                    <a:alpha val="90000"/>
                  </a:srgbClr>
                </a:solidFill>
                <a:latin typeface="Quattrocento Sans" pitchFamily="34" charset="0"/>
                <a:ea typeface="Quattrocento Sans" pitchFamily="34" charset="-122"/>
                <a:cs typeface="Quattrocento Sans" pitchFamily="34" charset="-120"/>
              </a:rPr>
              <a:t>Hospital Indemnity (daily cash)</a:t>
            </a:r>
            <a:endParaRPr lang="en-US" sz="1600" dirty="0"/>
          </a:p>
        </p:txBody>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39138" y="394248"/>
            <a:ext cx="474793" cy="474793"/>
          </a:xfrm>
          <a:custGeom>
            <a:avLst/>
            <a:gdLst/>
            <a:ahLst/>
            <a:cxnLst/>
            <a:rect l="l" t="t" r="r" b="b"/>
            <a:pathLst>
              <a:path w="474793" h="474793">
                <a:moveTo>
                  <a:pt x="237396" y="0"/>
                </a:moveTo>
                <a:lnTo>
                  <a:pt x="237396" y="0"/>
                </a:lnTo>
                <a:cubicBezTo>
                  <a:pt x="368419" y="0"/>
                  <a:pt x="474793" y="106374"/>
                  <a:pt x="474793" y="237396"/>
                </a:cubicBezTo>
                <a:lnTo>
                  <a:pt x="474793" y="237396"/>
                </a:lnTo>
                <a:cubicBezTo>
                  <a:pt x="474793" y="368419"/>
                  <a:pt x="368419" y="474793"/>
                  <a:pt x="237396" y="474793"/>
                </a:cubicBezTo>
                <a:lnTo>
                  <a:pt x="237396" y="474793"/>
                </a:lnTo>
                <a:cubicBezTo>
                  <a:pt x="106374" y="474793"/>
                  <a:pt x="0" y="368419"/>
                  <a:pt x="0" y="237396"/>
                </a:cubicBezTo>
                <a:lnTo>
                  <a:pt x="0" y="237396"/>
                </a:lnTo>
                <a:cubicBezTo>
                  <a:pt x="0" y="106374"/>
                  <a:pt x="106374" y="0"/>
                  <a:pt x="237396" y="0"/>
                </a:cubicBezTo>
                <a:close/>
              </a:path>
            </a:pathLst>
          </a:custGeom>
          <a:solidFill>
            <a:srgbClr val="C9A86A">
              <a:alpha val="20000"/>
            </a:srgbClr>
          </a:solidFill>
          <a:ln/>
        </p:spPr>
      </p:sp>
      <p:sp>
        <p:nvSpPr>
          <p:cNvPr id="3" name="Text 1"/>
          <p:cNvSpPr/>
          <p:nvPr/>
        </p:nvSpPr>
        <p:spPr>
          <a:xfrm>
            <a:off x="453464" y="495989"/>
            <a:ext cx="347616" cy="271310"/>
          </a:xfrm>
          <a:prstGeom prst="rect">
            <a:avLst/>
          </a:prstGeom>
          <a:noFill/>
          <a:ln/>
        </p:spPr>
        <p:txBody>
          <a:bodyPr wrap="square" lIns="0" tIns="0" rIns="0" bIns="0" rtlCol="0" anchor="ctr"/>
          <a:lstStyle/>
          <a:p>
            <a:pPr>
              <a:lnSpc>
                <a:spcPct val="110000"/>
              </a:lnSpc>
            </a:pPr>
            <a:r>
              <a:rPr lang="en-US" sz="1602" b="1" dirty="0">
                <a:solidFill>
                  <a:srgbClr val="C9A86A"/>
                </a:solidFill>
                <a:latin typeface="Hedvig Letters Sans" pitchFamily="34" charset="0"/>
                <a:ea typeface="Hedvig Letters Sans" pitchFamily="34" charset="-122"/>
                <a:cs typeface="Hedvig Letters Sans" pitchFamily="34" charset="-120"/>
              </a:rPr>
              <a:t>06</a:t>
            </a:r>
            <a:endParaRPr lang="en-US" sz="1600" dirty="0"/>
          </a:p>
        </p:txBody>
      </p:sp>
      <p:sp>
        <p:nvSpPr>
          <p:cNvPr id="4" name="Text 2"/>
          <p:cNvSpPr/>
          <p:nvPr/>
        </p:nvSpPr>
        <p:spPr>
          <a:xfrm>
            <a:off x="949586" y="339138"/>
            <a:ext cx="5841647" cy="203483"/>
          </a:xfrm>
          <a:prstGeom prst="rect">
            <a:avLst/>
          </a:prstGeom>
          <a:noFill/>
          <a:ln/>
        </p:spPr>
        <p:txBody>
          <a:bodyPr wrap="square" lIns="0" tIns="0" rIns="0" bIns="0" rtlCol="0" anchor="ctr"/>
          <a:lstStyle/>
          <a:p>
            <a:pPr>
              <a:lnSpc>
                <a:spcPct val="130000"/>
              </a:lnSpc>
            </a:pPr>
            <a:r>
              <a:rPr lang="en-US" sz="1068" b="1" spc="53" kern="0" dirty="0">
                <a:solidFill>
                  <a:srgbClr val="C9A86A"/>
                </a:solidFill>
                <a:latin typeface="Liter" pitchFamily="34" charset="0"/>
                <a:ea typeface="Liter" pitchFamily="34" charset="-122"/>
                <a:cs typeface="Liter" pitchFamily="34" charset="-120"/>
              </a:rPr>
              <a:t>DOMAIN 4: RELATIONSHIPS</a:t>
            </a:r>
            <a:endParaRPr lang="en-US" sz="1600" dirty="0"/>
          </a:p>
        </p:txBody>
      </p:sp>
      <p:sp>
        <p:nvSpPr>
          <p:cNvPr id="5" name="Text 3"/>
          <p:cNvSpPr/>
          <p:nvPr/>
        </p:nvSpPr>
        <p:spPr>
          <a:xfrm>
            <a:off x="949586" y="542620"/>
            <a:ext cx="5926431" cy="381530"/>
          </a:xfrm>
          <a:prstGeom prst="rect">
            <a:avLst/>
          </a:prstGeom>
          <a:noFill/>
          <a:ln/>
        </p:spPr>
        <p:txBody>
          <a:bodyPr wrap="square" lIns="0" tIns="0" rIns="0" bIns="0" rtlCol="0" anchor="ctr"/>
          <a:lstStyle/>
          <a:p>
            <a:pPr>
              <a:lnSpc>
                <a:spcPct val="100000"/>
              </a:lnSpc>
            </a:pPr>
            <a:r>
              <a:rPr lang="en-US" sz="2403" b="1" dirty="0">
                <a:solidFill>
                  <a:srgbClr val="E8E4DC"/>
                </a:solidFill>
                <a:latin typeface="Hedvig Letters Sans" pitchFamily="34" charset="0"/>
                <a:ea typeface="Hedvig Letters Sans" pitchFamily="34" charset="-122"/>
                <a:cs typeface="Hedvig Letters Sans" pitchFamily="34" charset="-120"/>
              </a:rPr>
              <a:t>What If You Lost Your </a:t>
            </a:r>
            <a:pPr>
              <a:lnSpc>
                <a:spcPct val="100000"/>
              </a:lnSpc>
            </a:pPr>
            <a:r>
              <a:rPr lang="en-US" sz="2403" b="1" dirty="0">
                <a:solidFill>
                  <a:srgbClr val="C9A86A"/>
                </a:solidFill>
                <a:latin typeface="Hedvig Letters Sans" pitchFamily="34" charset="0"/>
                <a:ea typeface="Hedvig Letters Sans" pitchFamily="34" charset="-122"/>
                <a:cs typeface="Hedvig Letters Sans" pitchFamily="34" charset="-120"/>
              </a:rPr>
              <a:t>Strongest Anchors?</a:t>
            </a:r>
            <a:endParaRPr lang="en-US" sz="1600" dirty="0"/>
          </a:p>
        </p:txBody>
      </p:sp>
      <p:sp>
        <p:nvSpPr>
          <p:cNvPr id="6" name="Shape 4"/>
          <p:cNvSpPr/>
          <p:nvPr/>
        </p:nvSpPr>
        <p:spPr>
          <a:xfrm>
            <a:off x="356095" y="1093719"/>
            <a:ext cx="6850581" cy="1763516"/>
          </a:xfrm>
          <a:custGeom>
            <a:avLst/>
            <a:gdLst/>
            <a:ahLst/>
            <a:cxnLst/>
            <a:rect l="l" t="t" r="r" b="b"/>
            <a:pathLst>
              <a:path w="6850581" h="1763516">
                <a:moveTo>
                  <a:pt x="33914" y="0"/>
                </a:moveTo>
                <a:lnTo>
                  <a:pt x="6782757" y="0"/>
                </a:lnTo>
                <a:cubicBezTo>
                  <a:pt x="6820215" y="0"/>
                  <a:pt x="6850581" y="30366"/>
                  <a:pt x="6850581" y="67825"/>
                </a:cubicBezTo>
                <a:lnTo>
                  <a:pt x="6850581" y="1695691"/>
                </a:lnTo>
                <a:cubicBezTo>
                  <a:pt x="6850581" y="1733150"/>
                  <a:pt x="6820215" y="1763516"/>
                  <a:pt x="6782757" y="1763516"/>
                </a:cubicBezTo>
                <a:lnTo>
                  <a:pt x="33914" y="1763516"/>
                </a:lnTo>
                <a:cubicBezTo>
                  <a:pt x="15184" y="1763516"/>
                  <a:pt x="0" y="1748332"/>
                  <a:pt x="0" y="1729602"/>
                </a:cubicBezTo>
                <a:lnTo>
                  <a:pt x="0" y="33914"/>
                </a:lnTo>
                <a:cubicBezTo>
                  <a:pt x="0" y="15196"/>
                  <a:pt x="15196" y="0"/>
                  <a:pt x="33914" y="0"/>
                </a:cubicBezTo>
                <a:close/>
              </a:path>
            </a:pathLst>
          </a:custGeom>
          <a:solidFill>
            <a:srgbClr val="3D5A73">
              <a:alpha val="14902"/>
            </a:srgbClr>
          </a:solidFill>
          <a:ln/>
        </p:spPr>
      </p:sp>
      <p:sp>
        <p:nvSpPr>
          <p:cNvPr id="7" name="Shape 5"/>
          <p:cNvSpPr/>
          <p:nvPr/>
        </p:nvSpPr>
        <p:spPr>
          <a:xfrm>
            <a:off x="356095" y="1093719"/>
            <a:ext cx="33914" cy="1763516"/>
          </a:xfrm>
          <a:custGeom>
            <a:avLst/>
            <a:gdLst/>
            <a:ahLst/>
            <a:cxnLst/>
            <a:rect l="l" t="t" r="r" b="b"/>
            <a:pathLst>
              <a:path w="33914" h="1763516">
                <a:moveTo>
                  <a:pt x="33914" y="0"/>
                </a:moveTo>
                <a:lnTo>
                  <a:pt x="33914" y="0"/>
                </a:lnTo>
                <a:lnTo>
                  <a:pt x="33914" y="1763516"/>
                </a:lnTo>
                <a:lnTo>
                  <a:pt x="33914" y="1763516"/>
                </a:lnTo>
                <a:cubicBezTo>
                  <a:pt x="15184" y="1763516"/>
                  <a:pt x="0" y="1748332"/>
                  <a:pt x="0" y="1729602"/>
                </a:cubicBezTo>
                <a:lnTo>
                  <a:pt x="0" y="33914"/>
                </a:lnTo>
                <a:cubicBezTo>
                  <a:pt x="0" y="15184"/>
                  <a:pt x="15184" y="0"/>
                  <a:pt x="33914" y="0"/>
                </a:cubicBezTo>
                <a:close/>
              </a:path>
            </a:pathLst>
          </a:custGeom>
          <a:solidFill>
            <a:srgbClr val="C9A86A"/>
          </a:solidFill>
          <a:ln/>
        </p:spPr>
      </p:sp>
      <p:sp>
        <p:nvSpPr>
          <p:cNvPr id="8" name="Shape 6"/>
          <p:cNvSpPr/>
          <p:nvPr/>
        </p:nvSpPr>
        <p:spPr>
          <a:xfrm>
            <a:off x="474793" y="1195460"/>
            <a:ext cx="339138" cy="339138"/>
          </a:xfrm>
          <a:custGeom>
            <a:avLst/>
            <a:gdLst/>
            <a:ahLst/>
            <a:cxnLst/>
            <a:rect l="l" t="t" r="r" b="b"/>
            <a:pathLst>
              <a:path w="339138" h="339138">
                <a:moveTo>
                  <a:pt x="169569" y="0"/>
                </a:moveTo>
                <a:lnTo>
                  <a:pt x="169569" y="0"/>
                </a:lnTo>
                <a:cubicBezTo>
                  <a:pt x="263156" y="0"/>
                  <a:pt x="339138" y="75981"/>
                  <a:pt x="339138" y="169569"/>
                </a:cubicBezTo>
                <a:lnTo>
                  <a:pt x="339138" y="169569"/>
                </a:lnTo>
                <a:cubicBezTo>
                  <a:pt x="339138" y="263156"/>
                  <a:pt x="263156" y="339138"/>
                  <a:pt x="169569" y="339138"/>
                </a:cubicBezTo>
                <a:lnTo>
                  <a:pt x="169569" y="339138"/>
                </a:lnTo>
                <a:cubicBezTo>
                  <a:pt x="75981" y="339138"/>
                  <a:pt x="0" y="263156"/>
                  <a:pt x="0" y="169569"/>
                </a:cubicBezTo>
                <a:lnTo>
                  <a:pt x="0" y="169569"/>
                </a:lnTo>
                <a:cubicBezTo>
                  <a:pt x="0" y="75981"/>
                  <a:pt x="75981" y="0"/>
                  <a:pt x="169569" y="0"/>
                </a:cubicBezTo>
                <a:close/>
              </a:path>
            </a:pathLst>
          </a:custGeom>
          <a:solidFill>
            <a:srgbClr val="C9A86A">
              <a:alpha val="20000"/>
            </a:srgbClr>
          </a:solidFill>
          <a:ln/>
        </p:spPr>
      </p:sp>
      <p:sp>
        <p:nvSpPr>
          <p:cNvPr id="9" name="Shape 7"/>
          <p:cNvSpPr/>
          <p:nvPr/>
        </p:nvSpPr>
        <p:spPr>
          <a:xfrm>
            <a:off x="579713" y="1288723"/>
            <a:ext cx="133535" cy="152612"/>
          </a:xfrm>
          <a:custGeom>
            <a:avLst/>
            <a:gdLst/>
            <a:ahLst/>
            <a:cxnLst/>
            <a:rect l="l" t="t" r="r" b="b"/>
            <a:pathLst>
              <a:path w="133535" h="152612">
                <a:moveTo>
                  <a:pt x="66768" y="73921"/>
                </a:moveTo>
                <a:cubicBezTo>
                  <a:pt x="47027" y="73921"/>
                  <a:pt x="30999" y="57894"/>
                  <a:pt x="30999" y="38153"/>
                </a:cubicBezTo>
                <a:cubicBezTo>
                  <a:pt x="30999" y="18412"/>
                  <a:pt x="47027" y="2385"/>
                  <a:pt x="66768" y="2385"/>
                </a:cubicBezTo>
                <a:cubicBezTo>
                  <a:pt x="86509" y="2385"/>
                  <a:pt x="102536" y="18412"/>
                  <a:pt x="102536" y="38153"/>
                </a:cubicBezTo>
                <a:cubicBezTo>
                  <a:pt x="102536" y="57894"/>
                  <a:pt x="86509" y="73921"/>
                  <a:pt x="66768" y="73921"/>
                </a:cubicBezTo>
                <a:close/>
                <a:moveTo>
                  <a:pt x="57677" y="90613"/>
                </a:moveTo>
                <a:lnTo>
                  <a:pt x="75859" y="90613"/>
                </a:lnTo>
                <a:cubicBezTo>
                  <a:pt x="78750" y="90613"/>
                  <a:pt x="81075" y="92938"/>
                  <a:pt x="81075" y="95830"/>
                </a:cubicBezTo>
                <a:cubicBezTo>
                  <a:pt x="81075" y="97081"/>
                  <a:pt x="80628" y="98274"/>
                  <a:pt x="79823" y="99228"/>
                </a:cubicBezTo>
                <a:lnTo>
                  <a:pt x="71656" y="108766"/>
                </a:lnTo>
                <a:lnTo>
                  <a:pt x="80896" y="143074"/>
                </a:lnTo>
                <a:lnTo>
                  <a:pt x="81075" y="143074"/>
                </a:lnTo>
                <a:lnTo>
                  <a:pt x="91388" y="101791"/>
                </a:lnTo>
                <a:cubicBezTo>
                  <a:pt x="92044" y="99198"/>
                  <a:pt x="94697" y="97618"/>
                  <a:pt x="97201" y="98572"/>
                </a:cubicBezTo>
                <a:cubicBezTo>
                  <a:pt x="115651" y="105606"/>
                  <a:pt x="128766" y="123490"/>
                  <a:pt x="128766" y="144415"/>
                </a:cubicBezTo>
                <a:cubicBezTo>
                  <a:pt x="128766" y="148916"/>
                  <a:pt x="125100" y="152582"/>
                  <a:pt x="120599" y="152582"/>
                </a:cubicBezTo>
                <a:lnTo>
                  <a:pt x="12936" y="152612"/>
                </a:lnTo>
                <a:cubicBezTo>
                  <a:pt x="8435" y="152612"/>
                  <a:pt x="4769" y="148946"/>
                  <a:pt x="4769" y="144445"/>
                </a:cubicBezTo>
                <a:cubicBezTo>
                  <a:pt x="4769" y="123520"/>
                  <a:pt x="17884" y="105636"/>
                  <a:pt x="36335" y="98602"/>
                </a:cubicBezTo>
                <a:cubicBezTo>
                  <a:pt x="38839" y="97648"/>
                  <a:pt x="41491" y="99228"/>
                  <a:pt x="42147" y="101821"/>
                </a:cubicBezTo>
                <a:lnTo>
                  <a:pt x="52460" y="143104"/>
                </a:lnTo>
                <a:lnTo>
                  <a:pt x="52639" y="143104"/>
                </a:lnTo>
                <a:lnTo>
                  <a:pt x="61879" y="108796"/>
                </a:lnTo>
                <a:lnTo>
                  <a:pt x="53712" y="99257"/>
                </a:lnTo>
                <a:cubicBezTo>
                  <a:pt x="52907" y="98304"/>
                  <a:pt x="52460" y="97111"/>
                  <a:pt x="52460" y="95859"/>
                </a:cubicBezTo>
                <a:cubicBezTo>
                  <a:pt x="52460" y="92968"/>
                  <a:pt x="54785" y="90643"/>
                  <a:pt x="57677" y="90643"/>
                </a:cubicBezTo>
                <a:close/>
              </a:path>
            </a:pathLst>
          </a:custGeom>
          <a:solidFill>
            <a:srgbClr val="C9A86A"/>
          </a:solidFill>
          <a:ln/>
        </p:spPr>
      </p:sp>
      <p:sp>
        <p:nvSpPr>
          <p:cNvPr id="10" name="Text 8"/>
          <p:cNvSpPr/>
          <p:nvPr/>
        </p:nvSpPr>
        <p:spPr>
          <a:xfrm>
            <a:off x="915672" y="1246331"/>
            <a:ext cx="1865257" cy="237396"/>
          </a:xfrm>
          <a:prstGeom prst="rect">
            <a:avLst/>
          </a:prstGeom>
          <a:noFill/>
          <a:ln/>
        </p:spPr>
        <p:txBody>
          <a:bodyPr wrap="square" lIns="0" tIns="0" rIns="0" bIns="0" rtlCol="0" anchor="ctr"/>
          <a:lstStyle/>
          <a:p>
            <a:pPr>
              <a:lnSpc>
                <a:spcPct val="130000"/>
              </a:lnSpc>
            </a:pPr>
            <a:r>
              <a:rPr lang="en-US" sz="1202" b="1" dirty="0">
                <a:solidFill>
                  <a:srgbClr val="E8E4DC"/>
                </a:solidFill>
                <a:latin typeface="Hedvig Letters Sans" pitchFamily="34" charset="0"/>
                <a:ea typeface="Hedvig Letters Sans" pitchFamily="34" charset="-122"/>
                <a:cs typeface="Hedvig Letters Sans" pitchFamily="34" charset="-120"/>
              </a:rPr>
              <a:t>Key Mentor/Sponsor Loss</a:t>
            </a:r>
            <a:endParaRPr lang="en-US" sz="1600" dirty="0"/>
          </a:p>
        </p:txBody>
      </p:sp>
      <p:sp>
        <p:nvSpPr>
          <p:cNvPr id="11" name="Text 9"/>
          <p:cNvSpPr/>
          <p:nvPr/>
        </p:nvSpPr>
        <p:spPr>
          <a:xfrm>
            <a:off x="474793" y="1602426"/>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Orang yang paling banyak membuka pintu tidak lagi available</a:t>
            </a:r>
            <a:endParaRPr lang="en-US" sz="1600" dirty="0"/>
          </a:p>
        </p:txBody>
      </p:sp>
      <p:sp>
        <p:nvSpPr>
          <p:cNvPr id="12" name="Text 10"/>
          <p:cNvSpPr/>
          <p:nvPr/>
        </p:nvSpPr>
        <p:spPr>
          <a:xfrm>
            <a:off x="474793" y="1839822"/>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Triggers:</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Mereka pindah, retire, conflict, atau fokus shift</a:t>
            </a:r>
            <a:endParaRPr lang="en-US" sz="1600" dirty="0"/>
          </a:p>
        </p:txBody>
      </p:sp>
      <p:sp>
        <p:nvSpPr>
          <p:cNvPr id="13" name="Text 11"/>
          <p:cNvSpPr/>
          <p:nvPr/>
        </p:nvSpPr>
        <p:spPr>
          <a:xfrm>
            <a:off x="474793" y="2077218"/>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Early Warning:</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Reduced communication, cancelled meetings, less advocacy</a:t>
            </a:r>
            <a:endParaRPr lang="en-US" sz="1600" dirty="0"/>
          </a:p>
        </p:txBody>
      </p:sp>
      <p:sp>
        <p:nvSpPr>
          <p:cNvPr id="14" name="Text 12"/>
          <p:cNvSpPr/>
          <p:nvPr/>
        </p:nvSpPr>
        <p:spPr>
          <a:xfrm>
            <a:off x="474793" y="2314615"/>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Response:</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Identify alternative sponsors, expand network strategically, build independent reputation</a:t>
            </a:r>
            <a:endParaRPr lang="en-US" sz="1600" dirty="0"/>
          </a:p>
        </p:txBody>
      </p:sp>
      <p:sp>
        <p:nvSpPr>
          <p:cNvPr id="15" name="Text 13"/>
          <p:cNvSpPr/>
          <p:nvPr/>
        </p:nvSpPr>
        <p:spPr>
          <a:xfrm>
            <a:off x="474793" y="2552011"/>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Prevention:</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Diversify mentor relationships, don't rely on single sponsor</a:t>
            </a:r>
            <a:endParaRPr lang="en-US" sz="1600" dirty="0"/>
          </a:p>
        </p:txBody>
      </p:sp>
      <p:sp>
        <p:nvSpPr>
          <p:cNvPr id="16" name="Shape 14"/>
          <p:cNvSpPr/>
          <p:nvPr/>
        </p:nvSpPr>
        <p:spPr>
          <a:xfrm>
            <a:off x="356095" y="2925063"/>
            <a:ext cx="3382898" cy="2136567"/>
          </a:xfrm>
          <a:custGeom>
            <a:avLst/>
            <a:gdLst/>
            <a:ahLst/>
            <a:cxnLst/>
            <a:rect l="l" t="t" r="r" b="b"/>
            <a:pathLst>
              <a:path w="3382898" h="2136567">
                <a:moveTo>
                  <a:pt x="33914" y="0"/>
                </a:moveTo>
                <a:lnTo>
                  <a:pt x="3315062" y="0"/>
                </a:lnTo>
                <a:cubicBezTo>
                  <a:pt x="3352527" y="0"/>
                  <a:pt x="3382898" y="30371"/>
                  <a:pt x="3382898" y="67836"/>
                </a:cubicBezTo>
                <a:lnTo>
                  <a:pt x="3382898" y="2068731"/>
                </a:lnTo>
                <a:cubicBezTo>
                  <a:pt x="3382898" y="2106196"/>
                  <a:pt x="3352527" y="2136567"/>
                  <a:pt x="3315062" y="2136567"/>
                </a:cubicBezTo>
                <a:lnTo>
                  <a:pt x="33914" y="2136567"/>
                </a:lnTo>
                <a:cubicBezTo>
                  <a:pt x="15184" y="2136567"/>
                  <a:pt x="0" y="2121384"/>
                  <a:pt x="0" y="2102654"/>
                </a:cubicBezTo>
                <a:lnTo>
                  <a:pt x="0" y="33914"/>
                </a:lnTo>
                <a:cubicBezTo>
                  <a:pt x="0" y="15196"/>
                  <a:pt x="15196" y="0"/>
                  <a:pt x="33914" y="0"/>
                </a:cubicBezTo>
                <a:close/>
              </a:path>
            </a:pathLst>
          </a:custGeom>
          <a:solidFill>
            <a:srgbClr val="3D5A73">
              <a:alpha val="14902"/>
            </a:srgbClr>
          </a:solidFill>
          <a:ln/>
        </p:spPr>
      </p:sp>
      <p:sp>
        <p:nvSpPr>
          <p:cNvPr id="17" name="Shape 15"/>
          <p:cNvSpPr/>
          <p:nvPr/>
        </p:nvSpPr>
        <p:spPr>
          <a:xfrm>
            <a:off x="356095" y="2925063"/>
            <a:ext cx="33914" cy="2136567"/>
          </a:xfrm>
          <a:custGeom>
            <a:avLst/>
            <a:gdLst/>
            <a:ahLst/>
            <a:cxnLst/>
            <a:rect l="l" t="t" r="r" b="b"/>
            <a:pathLst>
              <a:path w="33914" h="2136567">
                <a:moveTo>
                  <a:pt x="33914" y="0"/>
                </a:moveTo>
                <a:lnTo>
                  <a:pt x="33914" y="0"/>
                </a:lnTo>
                <a:lnTo>
                  <a:pt x="33914" y="2136567"/>
                </a:lnTo>
                <a:lnTo>
                  <a:pt x="33914" y="2136567"/>
                </a:lnTo>
                <a:cubicBezTo>
                  <a:pt x="15184" y="2136567"/>
                  <a:pt x="0" y="2121384"/>
                  <a:pt x="0" y="2102654"/>
                </a:cubicBezTo>
                <a:lnTo>
                  <a:pt x="0" y="33914"/>
                </a:lnTo>
                <a:cubicBezTo>
                  <a:pt x="0" y="15184"/>
                  <a:pt x="15184" y="0"/>
                  <a:pt x="33914" y="0"/>
                </a:cubicBezTo>
                <a:close/>
              </a:path>
            </a:pathLst>
          </a:custGeom>
          <a:solidFill>
            <a:srgbClr val="5E7A8C"/>
          </a:solidFill>
          <a:ln/>
        </p:spPr>
      </p:sp>
      <p:sp>
        <p:nvSpPr>
          <p:cNvPr id="18" name="Shape 16"/>
          <p:cNvSpPr/>
          <p:nvPr/>
        </p:nvSpPr>
        <p:spPr>
          <a:xfrm>
            <a:off x="474793" y="3026804"/>
            <a:ext cx="339138" cy="339138"/>
          </a:xfrm>
          <a:custGeom>
            <a:avLst/>
            <a:gdLst/>
            <a:ahLst/>
            <a:cxnLst/>
            <a:rect l="l" t="t" r="r" b="b"/>
            <a:pathLst>
              <a:path w="339138" h="339138">
                <a:moveTo>
                  <a:pt x="169569" y="0"/>
                </a:moveTo>
                <a:lnTo>
                  <a:pt x="169569" y="0"/>
                </a:lnTo>
                <a:cubicBezTo>
                  <a:pt x="263156" y="0"/>
                  <a:pt x="339138" y="75981"/>
                  <a:pt x="339138" y="169569"/>
                </a:cubicBezTo>
                <a:lnTo>
                  <a:pt x="339138" y="169569"/>
                </a:lnTo>
                <a:cubicBezTo>
                  <a:pt x="339138" y="263156"/>
                  <a:pt x="263156" y="339138"/>
                  <a:pt x="169569" y="339138"/>
                </a:cubicBezTo>
                <a:lnTo>
                  <a:pt x="169569" y="339138"/>
                </a:lnTo>
                <a:cubicBezTo>
                  <a:pt x="75981" y="339138"/>
                  <a:pt x="0" y="263156"/>
                  <a:pt x="0" y="169569"/>
                </a:cubicBezTo>
                <a:lnTo>
                  <a:pt x="0" y="169569"/>
                </a:lnTo>
                <a:cubicBezTo>
                  <a:pt x="0" y="75981"/>
                  <a:pt x="75981" y="0"/>
                  <a:pt x="169569" y="0"/>
                </a:cubicBezTo>
                <a:close/>
              </a:path>
            </a:pathLst>
          </a:custGeom>
          <a:solidFill>
            <a:srgbClr val="5E7A8C">
              <a:alpha val="20000"/>
            </a:srgbClr>
          </a:solidFill>
          <a:ln/>
        </p:spPr>
      </p:sp>
      <p:sp>
        <p:nvSpPr>
          <p:cNvPr id="19" name="Shape 17"/>
          <p:cNvSpPr/>
          <p:nvPr/>
        </p:nvSpPr>
        <p:spPr>
          <a:xfrm>
            <a:off x="560637" y="3120067"/>
            <a:ext cx="171688" cy="152612"/>
          </a:xfrm>
          <a:custGeom>
            <a:avLst/>
            <a:gdLst/>
            <a:ahLst/>
            <a:cxnLst/>
            <a:rect l="l" t="t" r="r" b="b"/>
            <a:pathLst>
              <a:path w="171688" h="152612">
                <a:moveTo>
                  <a:pt x="73921" y="26230"/>
                </a:moveTo>
                <a:lnTo>
                  <a:pt x="97767" y="26230"/>
                </a:lnTo>
                <a:lnTo>
                  <a:pt x="97767" y="40538"/>
                </a:lnTo>
                <a:lnTo>
                  <a:pt x="73921" y="40538"/>
                </a:lnTo>
                <a:lnTo>
                  <a:pt x="73921" y="26230"/>
                </a:lnTo>
                <a:close/>
                <a:moveTo>
                  <a:pt x="71537" y="9538"/>
                </a:moveTo>
                <a:cubicBezTo>
                  <a:pt x="63638" y="9538"/>
                  <a:pt x="57229" y="15947"/>
                  <a:pt x="57229" y="23846"/>
                </a:cubicBezTo>
                <a:lnTo>
                  <a:pt x="57229" y="42922"/>
                </a:lnTo>
                <a:cubicBezTo>
                  <a:pt x="57229" y="50821"/>
                  <a:pt x="63638" y="57229"/>
                  <a:pt x="71537" y="57229"/>
                </a:cubicBezTo>
                <a:lnTo>
                  <a:pt x="76306" y="57229"/>
                </a:lnTo>
                <a:lnTo>
                  <a:pt x="76306" y="66768"/>
                </a:lnTo>
                <a:lnTo>
                  <a:pt x="9538" y="66768"/>
                </a:lnTo>
                <a:cubicBezTo>
                  <a:pt x="4262" y="66768"/>
                  <a:pt x="0" y="71030"/>
                  <a:pt x="0" y="76306"/>
                </a:cubicBezTo>
                <a:cubicBezTo>
                  <a:pt x="0" y="81582"/>
                  <a:pt x="4262" y="85844"/>
                  <a:pt x="9538" y="85844"/>
                </a:cubicBezTo>
                <a:lnTo>
                  <a:pt x="38153" y="85844"/>
                </a:lnTo>
                <a:lnTo>
                  <a:pt x="38153" y="95382"/>
                </a:lnTo>
                <a:lnTo>
                  <a:pt x="33384" y="95382"/>
                </a:lnTo>
                <a:cubicBezTo>
                  <a:pt x="25485" y="95382"/>
                  <a:pt x="19076" y="101791"/>
                  <a:pt x="19076" y="109690"/>
                </a:cubicBezTo>
                <a:lnTo>
                  <a:pt x="19076" y="128766"/>
                </a:lnTo>
                <a:cubicBezTo>
                  <a:pt x="19076" y="136665"/>
                  <a:pt x="25485" y="143074"/>
                  <a:pt x="33384" y="143074"/>
                </a:cubicBezTo>
                <a:lnTo>
                  <a:pt x="61999" y="143074"/>
                </a:lnTo>
                <a:cubicBezTo>
                  <a:pt x="69897" y="143074"/>
                  <a:pt x="76306" y="136665"/>
                  <a:pt x="76306" y="128766"/>
                </a:cubicBezTo>
                <a:lnTo>
                  <a:pt x="76306" y="109690"/>
                </a:lnTo>
                <a:cubicBezTo>
                  <a:pt x="76306" y="101791"/>
                  <a:pt x="69897" y="95382"/>
                  <a:pt x="61999" y="95382"/>
                </a:cubicBezTo>
                <a:lnTo>
                  <a:pt x="57229" y="95382"/>
                </a:lnTo>
                <a:lnTo>
                  <a:pt x="57229" y="85844"/>
                </a:lnTo>
                <a:lnTo>
                  <a:pt x="114459" y="85844"/>
                </a:lnTo>
                <a:lnTo>
                  <a:pt x="114459" y="95382"/>
                </a:lnTo>
                <a:lnTo>
                  <a:pt x="109690" y="95382"/>
                </a:lnTo>
                <a:cubicBezTo>
                  <a:pt x="101791" y="95382"/>
                  <a:pt x="95382" y="101791"/>
                  <a:pt x="95382" y="109690"/>
                </a:cubicBezTo>
                <a:lnTo>
                  <a:pt x="95382" y="128766"/>
                </a:lnTo>
                <a:cubicBezTo>
                  <a:pt x="95382" y="136665"/>
                  <a:pt x="101791" y="143074"/>
                  <a:pt x="109690" y="143074"/>
                </a:cubicBezTo>
                <a:lnTo>
                  <a:pt x="138305" y="143074"/>
                </a:lnTo>
                <a:cubicBezTo>
                  <a:pt x="146203" y="143074"/>
                  <a:pt x="152612" y="136665"/>
                  <a:pt x="152612" y="128766"/>
                </a:cubicBezTo>
                <a:lnTo>
                  <a:pt x="152612" y="109690"/>
                </a:lnTo>
                <a:cubicBezTo>
                  <a:pt x="152612" y="101791"/>
                  <a:pt x="146203" y="95382"/>
                  <a:pt x="138305" y="95382"/>
                </a:cubicBezTo>
                <a:lnTo>
                  <a:pt x="133535" y="95382"/>
                </a:lnTo>
                <a:lnTo>
                  <a:pt x="133535" y="85844"/>
                </a:lnTo>
                <a:lnTo>
                  <a:pt x="162150" y="85844"/>
                </a:lnTo>
                <a:cubicBezTo>
                  <a:pt x="167426" y="85844"/>
                  <a:pt x="171688" y="81582"/>
                  <a:pt x="171688" y="76306"/>
                </a:cubicBezTo>
                <a:cubicBezTo>
                  <a:pt x="171688" y="71030"/>
                  <a:pt x="167426" y="66768"/>
                  <a:pt x="162150" y="66768"/>
                </a:cubicBezTo>
                <a:lnTo>
                  <a:pt x="95382" y="66768"/>
                </a:lnTo>
                <a:lnTo>
                  <a:pt x="95382" y="57229"/>
                </a:lnTo>
                <a:lnTo>
                  <a:pt x="100152" y="57229"/>
                </a:lnTo>
                <a:cubicBezTo>
                  <a:pt x="108050" y="57229"/>
                  <a:pt x="114459" y="50821"/>
                  <a:pt x="114459" y="42922"/>
                </a:cubicBezTo>
                <a:lnTo>
                  <a:pt x="114459" y="23846"/>
                </a:lnTo>
                <a:cubicBezTo>
                  <a:pt x="114459" y="15947"/>
                  <a:pt x="108050" y="9538"/>
                  <a:pt x="100152" y="9538"/>
                </a:cubicBezTo>
                <a:lnTo>
                  <a:pt x="71537" y="9538"/>
                </a:lnTo>
                <a:close/>
                <a:moveTo>
                  <a:pt x="133535" y="112074"/>
                </a:moveTo>
                <a:lnTo>
                  <a:pt x="135920" y="112074"/>
                </a:lnTo>
                <a:lnTo>
                  <a:pt x="135920" y="126382"/>
                </a:lnTo>
                <a:lnTo>
                  <a:pt x="112074" y="126382"/>
                </a:lnTo>
                <a:lnTo>
                  <a:pt x="112074" y="112074"/>
                </a:lnTo>
                <a:lnTo>
                  <a:pt x="133535" y="112074"/>
                </a:lnTo>
                <a:close/>
                <a:moveTo>
                  <a:pt x="57229" y="112074"/>
                </a:moveTo>
                <a:lnTo>
                  <a:pt x="59614" y="112074"/>
                </a:lnTo>
                <a:lnTo>
                  <a:pt x="59614" y="126382"/>
                </a:lnTo>
                <a:lnTo>
                  <a:pt x="35768" y="126382"/>
                </a:lnTo>
                <a:lnTo>
                  <a:pt x="35768" y="112074"/>
                </a:lnTo>
                <a:lnTo>
                  <a:pt x="57229" y="112074"/>
                </a:lnTo>
                <a:close/>
              </a:path>
            </a:pathLst>
          </a:custGeom>
          <a:solidFill>
            <a:srgbClr val="5E7A8C"/>
          </a:solidFill>
          <a:ln/>
        </p:spPr>
      </p:sp>
      <p:sp>
        <p:nvSpPr>
          <p:cNvPr id="20" name="Text 18"/>
          <p:cNvSpPr/>
          <p:nvPr/>
        </p:nvSpPr>
        <p:spPr>
          <a:xfrm>
            <a:off x="915672" y="3077675"/>
            <a:ext cx="1305680" cy="237396"/>
          </a:xfrm>
          <a:prstGeom prst="rect">
            <a:avLst/>
          </a:prstGeom>
          <a:noFill/>
          <a:ln/>
        </p:spPr>
        <p:txBody>
          <a:bodyPr wrap="square" lIns="0" tIns="0" rIns="0" bIns="0" rtlCol="0" anchor="ctr"/>
          <a:lstStyle/>
          <a:p>
            <a:pPr>
              <a:lnSpc>
                <a:spcPct val="130000"/>
              </a:lnSpc>
            </a:pPr>
            <a:r>
              <a:rPr lang="en-US" sz="1202" b="1" dirty="0">
                <a:solidFill>
                  <a:srgbClr val="E8E4DC"/>
                </a:solidFill>
                <a:latin typeface="Hedvig Letters Sans" pitchFamily="34" charset="0"/>
                <a:ea typeface="Hedvig Letters Sans" pitchFamily="34" charset="-122"/>
                <a:cs typeface="Hedvig Letters Sans" pitchFamily="34" charset="-120"/>
              </a:rPr>
              <a:t>Network Collapse</a:t>
            </a:r>
            <a:endParaRPr lang="en-US" sz="1600" dirty="0"/>
          </a:p>
        </p:txBody>
      </p:sp>
      <p:sp>
        <p:nvSpPr>
          <p:cNvPr id="21" name="Text 19"/>
          <p:cNvSpPr/>
          <p:nvPr/>
        </p:nvSpPr>
        <p:spPr>
          <a:xfrm>
            <a:off x="474793" y="3433769"/>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Perpindahan industri/geografi memutus koneksi</a:t>
            </a:r>
            <a:endParaRPr lang="en-US" sz="1600" dirty="0"/>
          </a:p>
        </p:txBody>
      </p:sp>
      <p:sp>
        <p:nvSpPr>
          <p:cNvPr id="22" name="Text 20"/>
          <p:cNvSpPr/>
          <p:nvPr/>
        </p:nvSpPr>
        <p:spPr>
          <a:xfrm>
            <a:off x="474793" y="3874648"/>
            <a:ext cx="3230287"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Triggers:</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Career pivot, relocation, industry exit</a:t>
            </a:r>
            <a:endParaRPr lang="en-US" sz="1600" dirty="0"/>
          </a:p>
        </p:txBody>
      </p:sp>
      <p:sp>
        <p:nvSpPr>
          <p:cNvPr id="23" name="Text 21"/>
          <p:cNvSpPr/>
          <p:nvPr/>
        </p:nvSpPr>
        <p:spPr>
          <a:xfrm>
            <a:off x="474793" y="4112045"/>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Response:</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Proactive networking di new space, maintain old connections remotely</a:t>
            </a:r>
            <a:endParaRPr lang="en-US" sz="1600" dirty="0"/>
          </a:p>
        </p:txBody>
      </p:sp>
      <p:sp>
        <p:nvSpPr>
          <p:cNvPr id="24" name="Text 22"/>
          <p:cNvSpPr/>
          <p:nvPr/>
        </p:nvSpPr>
        <p:spPr>
          <a:xfrm>
            <a:off x="474793" y="4552924"/>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Prevention:</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Build portable network, maintain diverse connections</a:t>
            </a:r>
            <a:endParaRPr lang="en-US" sz="1600" dirty="0"/>
          </a:p>
        </p:txBody>
      </p:sp>
      <p:sp>
        <p:nvSpPr>
          <p:cNvPr id="25" name="Shape 23"/>
          <p:cNvSpPr/>
          <p:nvPr/>
        </p:nvSpPr>
        <p:spPr>
          <a:xfrm>
            <a:off x="3824307" y="2925063"/>
            <a:ext cx="3382898" cy="2136567"/>
          </a:xfrm>
          <a:custGeom>
            <a:avLst/>
            <a:gdLst/>
            <a:ahLst/>
            <a:cxnLst/>
            <a:rect l="l" t="t" r="r" b="b"/>
            <a:pathLst>
              <a:path w="3382898" h="2136567">
                <a:moveTo>
                  <a:pt x="33914" y="0"/>
                </a:moveTo>
                <a:lnTo>
                  <a:pt x="3315062" y="0"/>
                </a:lnTo>
                <a:cubicBezTo>
                  <a:pt x="3352527" y="0"/>
                  <a:pt x="3382898" y="30371"/>
                  <a:pt x="3382898" y="67836"/>
                </a:cubicBezTo>
                <a:lnTo>
                  <a:pt x="3382898" y="2068731"/>
                </a:lnTo>
                <a:cubicBezTo>
                  <a:pt x="3382898" y="2106196"/>
                  <a:pt x="3352527" y="2136567"/>
                  <a:pt x="3315062" y="2136567"/>
                </a:cubicBezTo>
                <a:lnTo>
                  <a:pt x="33914" y="2136567"/>
                </a:lnTo>
                <a:cubicBezTo>
                  <a:pt x="15184" y="2136567"/>
                  <a:pt x="0" y="2121384"/>
                  <a:pt x="0" y="2102654"/>
                </a:cubicBezTo>
                <a:lnTo>
                  <a:pt x="0" y="33914"/>
                </a:lnTo>
                <a:cubicBezTo>
                  <a:pt x="0" y="15196"/>
                  <a:pt x="15196" y="0"/>
                  <a:pt x="33914" y="0"/>
                </a:cubicBezTo>
                <a:close/>
              </a:path>
            </a:pathLst>
          </a:custGeom>
          <a:solidFill>
            <a:srgbClr val="3D5A73">
              <a:alpha val="14902"/>
            </a:srgbClr>
          </a:solidFill>
          <a:ln/>
        </p:spPr>
      </p:sp>
      <p:sp>
        <p:nvSpPr>
          <p:cNvPr id="26" name="Shape 24"/>
          <p:cNvSpPr/>
          <p:nvPr/>
        </p:nvSpPr>
        <p:spPr>
          <a:xfrm>
            <a:off x="3824307" y="2925063"/>
            <a:ext cx="33914" cy="2136567"/>
          </a:xfrm>
          <a:custGeom>
            <a:avLst/>
            <a:gdLst/>
            <a:ahLst/>
            <a:cxnLst/>
            <a:rect l="l" t="t" r="r" b="b"/>
            <a:pathLst>
              <a:path w="33914" h="2136567">
                <a:moveTo>
                  <a:pt x="33914" y="0"/>
                </a:moveTo>
                <a:lnTo>
                  <a:pt x="33914" y="0"/>
                </a:lnTo>
                <a:lnTo>
                  <a:pt x="33914" y="2136567"/>
                </a:lnTo>
                <a:lnTo>
                  <a:pt x="33914" y="2136567"/>
                </a:lnTo>
                <a:cubicBezTo>
                  <a:pt x="15184" y="2136567"/>
                  <a:pt x="0" y="2121384"/>
                  <a:pt x="0" y="2102654"/>
                </a:cubicBezTo>
                <a:lnTo>
                  <a:pt x="0" y="33914"/>
                </a:lnTo>
                <a:cubicBezTo>
                  <a:pt x="0" y="15184"/>
                  <a:pt x="15184" y="0"/>
                  <a:pt x="33914" y="0"/>
                </a:cubicBezTo>
                <a:close/>
              </a:path>
            </a:pathLst>
          </a:custGeom>
          <a:solidFill>
            <a:srgbClr val="3D5A73"/>
          </a:solidFill>
          <a:ln/>
        </p:spPr>
      </p:sp>
      <p:sp>
        <p:nvSpPr>
          <p:cNvPr id="27" name="Shape 25"/>
          <p:cNvSpPr/>
          <p:nvPr/>
        </p:nvSpPr>
        <p:spPr>
          <a:xfrm>
            <a:off x="3943006" y="3026804"/>
            <a:ext cx="339138" cy="339138"/>
          </a:xfrm>
          <a:custGeom>
            <a:avLst/>
            <a:gdLst/>
            <a:ahLst/>
            <a:cxnLst/>
            <a:rect l="l" t="t" r="r" b="b"/>
            <a:pathLst>
              <a:path w="339138" h="339138">
                <a:moveTo>
                  <a:pt x="169569" y="0"/>
                </a:moveTo>
                <a:lnTo>
                  <a:pt x="169569" y="0"/>
                </a:lnTo>
                <a:cubicBezTo>
                  <a:pt x="263156" y="0"/>
                  <a:pt x="339138" y="75981"/>
                  <a:pt x="339138" y="169569"/>
                </a:cubicBezTo>
                <a:lnTo>
                  <a:pt x="339138" y="169569"/>
                </a:lnTo>
                <a:cubicBezTo>
                  <a:pt x="339138" y="263156"/>
                  <a:pt x="263156" y="339138"/>
                  <a:pt x="169569" y="339138"/>
                </a:cubicBezTo>
                <a:lnTo>
                  <a:pt x="169569" y="339138"/>
                </a:lnTo>
                <a:cubicBezTo>
                  <a:pt x="75981" y="339138"/>
                  <a:pt x="0" y="263156"/>
                  <a:pt x="0" y="169569"/>
                </a:cubicBezTo>
                <a:lnTo>
                  <a:pt x="0" y="169569"/>
                </a:lnTo>
                <a:cubicBezTo>
                  <a:pt x="0" y="75981"/>
                  <a:pt x="75981" y="0"/>
                  <a:pt x="169569" y="0"/>
                </a:cubicBezTo>
                <a:close/>
              </a:path>
            </a:pathLst>
          </a:custGeom>
          <a:solidFill>
            <a:srgbClr val="3D5A73">
              <a:alpha val="30196"/>
            </a:srgbClr>
          </a:solidFill>
          <a:ln/>
        </p:spPr>
      </p:sp>
      <p:sp>
        <p:nvSpPr>
          <p:cNvPr id="28" name="Shape 26"/>
          <p:cNvSpPr/>
          <p:nvPr/>
        </p:nvSpPr>
        <p:spPr>
          <a:xfrm>
            <a:off x="4038388" y="3120067"/>
            <a:ext cx="152612" cy="152612"/>
          </a:xfrm>
          <a:custGeom>
            <a:avLst/>
            <a:gdLst/>
            <a:ahLst/>
            <a:cxnLst/>
            <a:rect l="l" t="t" r="r" b="b"/>
            <a:pathLst>
              <a:path w="152612" h="152612">
                <a:moveTo>
                  <a:pt x="82804" y="2563"/>
                </a:moveTo>
                <a:cubicBezTo>
                  <a:pt x="79138" y="-835"/>
                  <a:pt x="73474" y="-835"/>
                  <a:pt x="69838" y="2563"/>
                </a:cubicBezTo>
                <a:lnTo>
                  <a:pt x="3070" y="64562"/>
                </a:lnTo>
                <a:cubicBezTo>
                  <a:pt x="209" y="67245"/>
                  <a:pt x="-745" y="71388"/>
                  <a:pt x="686" y="75024"/>
                </a:cubicBezTo>
                <a:cubicBezTo>
                  <a:pt x="2116" y="78661"/>
                  <a:pt x="5604" y="81075"/>
                  <a:pt x="9538" y="81075"/>
                </a:cubicBezTo>
                <a:lnTo>
                  <a:pt x="14307" y="81075"/>
                </a:lnTo>
                <a:lnTo>
                  <a:pt x="14307" y="133535"/>
                </a:lnTo>
                <a:cubicBezTo>
                  <a:pt x="14307" y="144057"/>
                  <a:pt x="22862" y="152612"/>
                  <a:pt x="33384" y="152612"/>
                </a:cubicBezTo>
                <a:lnTo>
                  <a:pt x="119228" y="152612"/>
                </a:lnTo>
                <a:cubicBezTo>
                  <a:pt x="129750" y="152612"/>
                  <a:pt x="138305" y="144057"/>
                  <a:pt x="138305" y="133535"/>
                </a:cubicBezTo>
                <a:lnTo>
                  <a:pt x="138305" y="81075"/>
                </a:lnTo>
                <a:lnTo>
                  <a:pt x="143074" y="81075"/>
                </a:lnTo>
                <a:cubicBezTo>
                  <a:pt x="147008" y="81075"/>
                  <a:pt x="150525" y="78661"/>
                  <a:pt x="151956" y="75024"/>
                </a:cubicBezTo>
                <a:cubicBezTo>
                  <a:pt x="153387" y="71388"/>
                  <a:pt x="152433" y="67215"/>
                  <a:pt x="149572" y="64562"/>
                </a:cubicBezTo>
                <a:lnTo>
                  <a:pt x="82804" y="2563"/>
                </a:lnTo>
                <a:close/>
                <a:moveTo>
                  <a:pt x="71537" y="95382"/>
                </a:moveTo>
                <a:lnTo>
                  <a:pt x="81075" y="95382"/>
                </a:lnTo>
                <a:cubicBezTo>
                  <a:pt x="88974" y="95382"/>
                  <a:pt x="95382" y="101791"/>
                  <a:pt x="95382" y="109690"/>
                </a:cubicBezTo>
                <a:lnTo>
                  <a:pt x="95382" y="138305"/>
                </a:lnTo>
                <a:lnTo>
                  <a:pt x="57229" y="138305"/>
                </a:lnTo>
                <a:lnTo>
                  <a:pt x="57229" y="109690"/>
                </a:lnTo>
                <a:cubicBezTo>
                  <a:pt x="57229" y="101791"/>
                  <a:pt x="63638" y="95382"/>
                  <a:pt x="71537" y="95382"/>
                </a:cubicBezTo>
                <a:close/>
              </a:path>
            </a:pathLst>
          </a:custGeom>
          <a:solidFill>
            <a:srgbClr val="3D5A73"/>
          </a:solidFill>
          <a:ln/>
        </p:spPr>
      </p:sp>
      <p:sp>
        <p:nvSpPr>
          <p:cNvPr id="29" name="Text 27"/>
          <p:cNvSpPr/>
          <p:nvPr/>
        </p:nvSpPr>
        <p:spPr>
          <a:xfrm>
            <a:off x="4383885" y="3077675"/>
            <a:ext cx="2094175" cy="237396"/>
          </a:xfrm>
          <a:prstGeom prst="rect">
            <a:avLst/>
          </a:prstGeom>
          <a:noFill/>
          <a:ln/>
        </p:spPr>
        <p:txBody>
          <a:bodyPr wrap="square" lIns="0" tIns="0" rIns="0" bIns="0" rtlCol="0" anchor="ctr"/>
          <a:lstStyle/>
          <a:p>
            <a:pPr>
              <a:lnSpc>
                <a:spcPct val="130000"/>
              </a:lnSpc>
            </a:pPr>
            <a:r>
              <a:rPr lang="en-US" sz="1202" b="1" dirty="0">
                <a:solidFill>
                  <a:srgbClr val="E8E4DC"/>
                </a:solidFill>
                <a:latin typeface="Hedvig Letters Sans" pitchFamily="34" charset="0"/>
                <a:ea typeface="Hedvig Letters Sans" pitchFamily="34" charset="-122"/>
                <a:cs typeface="Hedvig Letters Sans" pitchFamily="34" charset="-120"/>
              </a:rPr>
              <a:t>Personal Support Breakdown</a:t>
            </a:r>
            <a:endParaRPr lang="en-US" sz="1600" dirty="0"/>
          </a:p>
        </p:txBody>
      </p:sp>
      <p:sp>
        <p:nvSpPr>
          <p:cNvPr id="30" name="Text 28"/>
          <p:cNvSpPr/>
          <p:nvPr/>
        </p:nvSpPr>
        <p:spPr>
          <a:xfrm>
            <a:off x="3943006" y="3433769"/>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Kehilangan support system personal yang mempengaruhi work</a:t>
            </a:r>
            <a:endParaRPr lang="en-US" sz="1600" dirty="0"/>
          </a:p>
        </p:txBody>
      </p:sp>
      <p:sp>
        <p:nvSpPr>
          <p:cNvPr id="31" name="Text 29"/>
          <p:cNvSpPr/>
          <p:nvPr/>
        </p:nvSpPr>
        <p:spPr>
          <a:xfrm>
            <a:off x="3943006" y="3874648"/>
            <a:ext cx="3230287"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Triggers:</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Relationship end, family conflict, friend drift</a:t>
            </a:r>
            <a:endParaRPr lang="en-US" sz="1600" dirty="0"/>
          </a:p>
        </p:txBody>
      </p:sp>
      <p:sp>
        <p:nvSpPr>
          <p:cNvPr id="32" name="Text 30"/>
          <p:cNvSpPr/>
          <p:nvPr/>
        </p:nvSpPr>
        <p:spPr>
          <a:xfrm>
            <a:off x="3943006" y="4112045"/>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Response:</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Therapy, rebuild social circle, focus on self-care</a:t>
            </a:r>
            <a:endParaRPr lang="en-US" sz="1600" dirty="0"/>
          </a:p>
        </p:txBody>
      </p:sp>
      <p:sp>
        <p:nvSpPr>
          <p:cNvPr id="33" name="Text 31"/>
          <p:cNvSpPr/>
          <p:nvPr/>
        </p:nvSpPr>
        <p:spPr>
          <a:xfrm>
            <a:off x="3943006" y="4552924"/>
            <a:ext cx="3230287" cy="406965"/>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Prevention:</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Maintain relationships, don't neglect personal life for career</a:t>
            </a:r>
            <a:endParaRPr lang="en-US" sz="1600" dirty="0"/>
          </a:p>
        </p:txBody>
      </p:sp>
      <p:sp>
        <p:nvSpPr>
          <p:cNvPr id="34" name="Shape 32"/>
          <p:cNvSpPr/>
          <p:nvPr/>
        </p:nvSpPr>
        <p:spPr>
          <a:xfrm>
            <a:off x="356095" y="5129458"/>
            <a:ext cx="6850581" cy="1526120"/>
          </a:xfrm>
          <a:custGeom>
            <a:avLst/>
            <a:gdLst/>
            <a:ahLst/>
            <a:cxnLst/>
            <a:rect l="l" t="t" r="r" b="b"/>
            <a:pathLst>
              <a:path w="6850581" h="1526120">
                <a:moveTo>
                  <a:pt x="33914" y="0"/>
                </a:moveTo>
                <a:lnTo>
                  <a:pt x="6782761" y="0"/>
                </a:lnTo>
                <a:cubicBezTo>
                  <a:pt x="6820217" y="0"/>
                  <a:pt x="6850581" y="30364"/>
                  <a:pt x="6850581" y="67821"/>
                </a:cubicBezTo>
                <a:lnTo>
                  <a:pt x="6850581" y="1458299"/>
                </a:lnTo>
                <a:cubicBezTo>
                  <a:pt x="6850581" y="1495755"/>
                  <a:pt x="6820217" y="1526120"/>
                  <a:pt x="6782761" y="1526120"/>
                </a:cubicBezTo>
                <a:lnTo>
                  <a:pt x="33914" y="1526120"/>
                </a:lnTo>
                <a:cubicBezTo>
                  <a:pt x="15184" y="1526120"/>
                  <a:pt x="0" y="1510936"/>
                  <a:pt x="0" y="1492206"/>
                </a:cubicBezTo>
                <a:lnTo>
                  <a:pt x="0" y="33914"/>
                </a:lnTo>
                <a:cubicBezTo>
                  <a:pt x="0" y="15196"/>
                  <a:pt x="15196" y="0"/>
                  <a:pt x="33914" y="0"/>
                </a:cubicBezTo>
                <a:close/>
              </a:path>
            </a:pathLst>
          </a:custGeom>
          <a:solidFill>
            <a:srgbClr val="3D5A73">
              <a:alpha val="14902"/>
            </a:srgbClr>
          </a:solidFill>
          <a:ln/>
        </p:spPr>
      </p:sp>
      <p:sp>
        <p:nvSpPr>
          <p:cNvPr id="35" name="Shape 33"/>
          <p:cNvSpPr/>
          <p:nvPr/>
        </p:nvSpPr>
        <p:spPr>
          <a:xfrm>
            <a:off x="356095" y="5129458"/>
            <a:ext cx="33914" cy="1526120"/>
          </a:xfrm>
          <a:custGeom>
            <a:avLst/>
            <a:gdLst/>
            <a:ahLst/>
            <a:cxnLst/>
            <a:rect l="l" t="t" r="r" b="b"/>
            <a:pathLst>
              <a:path w="33914" h="1526120">
                <a:moveTo>
                  <a:pt x="33914" y="0"/>
                </a:moveTo>
                <a:lnTo>
                  <a:pt x="33914" y="0"/>
                </a:lnTo>
                <a:lnTo>
                  <a:pt x="33914" y="1526120"/>
                </a:lnTo>
                <a:lnTo>
                  <a:pt x="33914" y="1526120"/>
                </a:lnTo>
                <a:cubicBezTo>
                  <a:pt x="15184" y="1526120"/>
                  <a:pt x="0" y="1510936"/>
                  <a:pt x="0" y="1492206"/>
                </a:cubicBezTo>
                <a:lnTo>
                  <a:pt x="0" y="33914"/>
                </a:lnTo>
                <a:cubicBezTo>
                  <a:pt x="0" y="15184"/>
                  <a:pt x="15184" y="0"/>
                  <a:pt x="33914" y="0"/>
                </a:cubicBezTo>
                <a:close/>
              </a:path>
            </a:pathLst>
          </a:custGeom>
          <a:solidFill>
            <a:srgbClr val="FF6900"/>
          </a:solidFill>
          <a:ln/>
        </p:spPr>
      </p:sp>
      <p:sp>
        <p:nvSpPr>
          <p:cNvPr id="36" name="Shape 34"/>
          <p:cNvSpPr/>
          <p:nvPr/>
        </p:nvSpPr>
        <p:spPr>
          <a:xfrm>
            <a:off x="474793" y="5231199"/>
            <a:ext cx="339138" cy="339138"/>
          </a:xfrm>
          <a:custGeom>
            <a:avLst/>
            <a:gdLst/>
            <a:ahLst/>
            <a:cxnLst/>
            <a:rect l="l" t="t" r="r" b="b"/>
            <a:pathLst>
              <a:path w="339138" h="339138">
                <a:moveTo>
                  <a:pt x="169569" y="0"/>
                </a:moveTo>
                <a:lnTo>
                  <a:pt x="169569" y="0"/>
                </a:lnTo>
                <a:cubicBezTo>
                  <a:pt x="263156" y="0"/>
                  <a:pt x="339138" y="75981"/>
                  <a:pt x="339138" y="169569"/>
                </a:cubicBezTo>
                <a:lnTo>
                  <a:pt x="339138" y="169569"/>
                </a:lnTo>
                <a:cubicBezTo>
                  <a:pt x="339138" y="263156"/>
                  <a:pt x="263156" y="339138"/>
                  <a:pt x="169569" y="339138"/>
                </a:cubicBezTo>
                <a:lnTo>
                  <a:pt x="169569" y="339138"/>
                </a:lnTo>
                <a:cubicBezTo>
                  <a:pt x="75981" y="339138"/>
                  <a:pt x="0" y="263156"/>
                  <a:pt x="0" y="169569"/>
                </a:cubicBezTo>
                <a:lnTo>
                  <a:pt x="0" y="169569"/>
                </a:lnTo>
                <a:cubicBezTo>
                  <a:pt x="0" y="75981"/>
                  <a:pt x="75981" y="0"/>
                  <a:pt x="169569" y="0"/>
                </a:cubicBezTo>
                <a:close/>
              </a:path>
            </a:pathLst>
          </a:custGeom>
          <a:solidFill>
            <a:srgbClr val="FF6900">
              <a:alpha val="20000"/>
            </a:srgbClr>
          </a:solidFill>
          <a:ln/>
        </p:spPr>
      </p:sp>
      <p:sp>
        <p:nvSpPr>
          <p:cNvPr id="37" name="Shape 35"/>
          <p:cNvSpPr/>
          <p:nvPr/>
        </p:nvSpPr>
        <p:spPr>
          <a:xfrm>
            <a:off x="560637" y="5324462"/>
            <a:ext cx="171688" cy="152612"/>
          </a:xfrm>
          <a:custGeom>
            <a:avLst/>
            <a:gdLst/>
            <a:ahLst/>
            <a:cxnLst/>
            <a:rect l="l" t="t" r="r" b="b"/>
            <a:pathLst>
              <a:path w="171688" h="152612">
                <a:moveTo>
                  <a:pt x="80151" y="25396"/>
                </a:moveTo>
                <a:lnTo>
                  <a:pt x="45396" y="64025"/>
                </a:lnTo>
                <a:cubicBezTo>
                  <a:pt x="44025" y="65546"/>
                  <a:pt x="44085" y="67900"/>
                  <a:pt x="45545" y="69361"/>
                </a:cubicBezTo>
                <a:cubicBezTo>
                  <a:pt x="54636" y="78452"/>
                  <a:pt x="69391" y="78452"/>
                  <a:pt x="78482" y="69361"/>
                </a:cubicBezTo>
                <a:lnTo>
                  <a:pt x="87961" y="59882"/>
                </a:lnTo>
                <a:cubicBezTo>
                  <a:pt x="89212" y="58630"/>
                  <a:pt x="90792" y="57945"/>
                  <a:pt x="92402" y="57826"/>
                </a:cubicBezTo>
                <a:cubicBezTo>
                  <a:pt x="94429" y="57647"/>
                  <a:pt x="96515" y="58332"/>
                  <a:pt x="98065" y="59882"/>
                </a:cubicBezTo>
                <a:lnTo>
                  <a:pt x="150704" y="112074"/>
                </a:lnTo>
                <a:lnTo>
                  <a:pt x="171688" y="95382"/>
                </a:lnTo>
                <a:lnTo>
                  <a:pt x="171688" y="9538"/>
                </a:lnTo>
                <a:lnTo>
                  <a:pt x="138305" y="28615"/>
                </a:lnTo>
                <a:lnTo>
                  <a:pt x="131211" y="23875"/>
                </a:lnTo>
                <a:cubicBezTo>
                  <a:pt x="126501" y="20746"/>
                  <a:pt x="120987" y="19076"/>
                  <a:pt x="115323" y="19076"/>
                </a:cubicBezTo>
                <a:lnTo>
                  <a:pt x="94339" y="19076"/>
                </a:lnTo>
                <a:cubicBezTo>
                  <a:pt x="94011" y="19076"/>
                  <a:pt x="93654" y="19076"/>
                  <a:pt x="93326" y="19106"/>
                </a:cubicBezTo>
                <a:cubicBezTo>
                  <a:pt x="88288" y="19375"/>
                  <a:pt x="83549" y="21640"/>
                  <a:pt x="80151" y="25396"/>
                </a:cubicBezTo>
                <a:close/>
                <a:moveTo>
                  <a:pt x="34755" y="54457"/>
                </a:moveTo>
                <a:lnTo>
                  <a:pt x="66589" y="19076"/>
                </a:lnTo>
                <a:lnTo>
                  <a:pt x="54785" y="19076"/>
                </a:lnTo>
                <a:cubicBezTo>
                  <a:pt x="47185" y="19076"/>
                  <a:pt x="39912" y="22087"/>
                  <a:pt x="34546" y="27452"/>
                </a:cubicBezTo>
                <a:lnTo>
                  <a:pt x="33384" y="28615"/>
                </a:lnTo>
                <a:lnTo>
                  <a:pt x="0" y="9538"/>
                </a:lnTo>
                <a:lnTo>
                  <a:pt x="0" y="95382"/>
                </a:lnTo>
                <a:lnTo>
                  <a:pt x="46618" y="134221"/>
                </a:lnTo>
                <a:cubicBezTo>
                  <a:pt x="53474" y="139944"/>
                  <a:pt x="62118" y="143074"/>
                  <a:pt x="71030" y="143074"/>
                </a:cubicBezTo>
                <a:lnTo>
                  <a:pt x="75710" y="143074"/>
                </a:lnTo>
                <a:lnTo>
                  <a:pt x="73623" y="140987"/>
                </a:lnTo>
                <a:cubicBezTo>
                  <a:pt x="70821" y="138185"/>
                  <a:pt x="70821" y="133655"/>
                  <a:pt x="73623" y="130883"/>
                </a:cubicBezTo>
                <a:cubicBezTo>
                  <a:pt x="76425" y="128111"/>
                  <a:pt x="80956" y="128081"/>
                  <a:pt x="83728" y="130883"/>
                </a:cubicBezTo>
                <a:lnTo>
                  <a:pt x="95949" y="143104"/>
                </a:lnTo>
                <a:lnTo>
                  <a:pt x="98631" y="143104"/>
                </a:lnTo>
                <a:cubicBezTo>
                  <a:pt x="104325" y="143104"/>
                  <a:pt x="109898" y="141822"/>
                  <a:pt x="114966" y="139437"/>
                </a:cubicBezTo>
                <a:lnTo>
                  <a:pt x="107007" y="131449"/>
                </a:lnTo>
                <a:cubicBezTo>
                  <a:pt x="104205" y="128647"/>
                  <a:pt x="104205" y="124116"/>
                  <a:pt x="107007" y="121344"/>
                </a:cubicBezTo>
                <a:cubicBezTo>
                  <a:pt x="109809" y="118572"/>
                  <a:pt x="114340" y="118543"/>
                  <a:pt x="117112" y="121344"/>
                </a:cubicBezTo>
                <a:lnTo>
                  <a:pt x="126650" y="130883"/>
                </a:lnTo>
                <a:lnTo>
                  <a:pt x="131866" y="125666"/>
                </a:lnTo>
                <a:cubicBezTo>
                  <a:pt x="134519" y="123014"/>
                  <a:pt x="135294" y="119168"/>
                  <a:pt x="134132" y="115800"/>
                </a:cubicBezTo>
                <a:lnTo>
                  <a:pt x="93028" y="75024"/>
                </a:lnTo>
                <a:lnTo>
                  <a:pt x="88586" y="79466"/>
                </a:lnTo>
                <a:cubicBezTo>
                  <a:pt x="73892" y="94160"/>
                  <a:pt x="50106" y="94160"/>
                  <a:pt x="35411" y="79466"/>
                </a:cubicBezTo>
                <a:cubicBezTo>
                  <a:pt x="28555" y="72610"/>
                  <a:pt x="28287" y="61611"/>
                  <a:pt x="34755" y="54428"/>
                </a:cubicBezTo>
                <a:close/>
              </a:path>
            </a:pathLst>
          </a:custGeom>
          <a:solidFill>
            <a:srgbClr val="FF8904"/>
          </a:solidFill>
          <a:ln/>
        </p:spPr>
      </p:sp>
      <p:sp>
        <p:nvSpPr>
          <p:cNvPr id="38" name="Text 36"/>
          <p:cNvSpPr/>
          <p:nvPr/>
        </p:nvSpPr>
        <p:spPr>
          <a:xfrm>
            <a:off x="915672" y="5282070"/>
            <a:ext cx="1975477" cy="237396"/>
          </a:xfrm>
          <a:prstGeom prst="rect">
            <a:avLst/>
          </a:prstGeom>
          <a:noFill/>
          <a:ln/>
        </p:spPr>
        <p:txBody>
          <a:bodyPr wrap="square" lIns="0" tIns="0" rIns="0" bIns="0" rtlCol="0" anchor="ctr"/>
          <a:lstStyle/>
          <a:p>
            <a:pPr>
              <a:lnSpc>
                <a:spcPct val="130000"/>
              </a:lnSpc>
            </a:pPr>
            <a:r>
              <a:rPr lang="en-US" sz="1202" b="1" dirty="0">
                <a:solidFill>
                  <a:srgbClr val="E8E4DC"/>
                </a:solidFill>
                <a:latin typeface="Hedvig Letters Sans" pitchFamily="34" charset="0"/>
                <a:ea typeface="Hedvig Letters Sans" pitchFamily="34" charset="-122"/>
                <a:cs typeface="Hedvig Letters Sans" pitchFamily="34" charset="-120"/>
              </a:rPr>
              <a:t>Key Collaborator Departure</a:t>
            </a:r>
            <a:endParaRPr lang="en-US" sz="1600" dirty="0"/>
          </a:p>
        </p:txBody>
      </p:sp>
      <p:sp>
        <p:nvSpPr>
          <p:cNvPr id="39" name="Text 37"/>
          <p:cNvSpPr/>
          <p:nvPr/>
        </p:nvSpPr>
        <p:spPr>
          <a:xfrm>
            <a:off x="474793" y="5638164"/>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Partner bisnis atau kolega kunci pergi</a:t>
            </a:r>
            <a:endParaRPr lang="en-US" sz="1600" dirty="0"/>
          </a:p>
        </p:txBody>
      </p:sp>
      <p:sp>
        <p:nvSpPr>
          <p:cNvPr id="40" name="Text 38"/>
          <p:cNvSpPr/>
          <p:nvPr/>
        </p:nvSpPr>
        <p:spPr>
          <a:xfrm>
            <a:off x="474793" y="5875561"/>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Triggers:</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Resignation, termination, business dissolution</a:t>
            </a:r>
            <a:endParaRPr lang="en-US" sz="1600" dirty="0"/>
          </a:p>
        </p:txBody>
      </p:sp>
      <p:sp>
        <p:nvSpPr>
          <p:cNvPr id="41" name="Text 39"/>
          <p:cNvSpPr/>
          <p:nvPr/>
        </p:nvSpPr>
        <p:spPr>
          <a:xfrm>
            <a:off x="474793" y="6112957"/>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Response:</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Knowledge transfer, relationship maintenance, find new partners</a:t>
            </a:r>
            <a:endParaRPr lang="en-US" sz="1600" dirty="0"/>
          </a:p>
        </p:txBody>
      </p:sp>
      <p:sp>
        <p:nvSpPr>
          <p:cNvPr id="42" name="Text 40"/>
          <p:cNvSpPr/>
          <p:nvPr/>
        </p:nvSpPr>
        <p:spPr>
          <a:xfrm>
            <a:off x="474793" y="6350353"/>
            <a:ext cx="6697969" cy="203483"/>
          </a:xfrm>
          <a:prstGeom prst="rect">
            <a:avLst/>
          </a:prstGeom>
          <a:noFill/>
          <a:ln/>
        </p:spPr>
        <p:txBody>
          <a:bodyPr wrap="square" lIns="0" tIns="0" rIns="0" bIns="0" rtlCol="0" anchor="ctr"/>
          <a:lstStyle/>
          <a:p>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Prevention:</a:t>
            </a:r>
            <a:pPr>
              <a:lnSpc>
                <a:spcPct val="130000"/>
              </a:lnSpc>
            </a:pPr>
            <a:r>
              <a:rPr lang="en-US" sz="1068" dirty="0">
                <a:solidFill>
                  <a:srgbClr val="E8E4DC">
                    <a:alpha val="80000"/>
                  </a:srgbClr>
                </a:solidFill>
                <a:latin typeface="Quattrocento Sans" pitchFamily="34" charset="0"/>
                <a:ea typeface="Quattrocento Sans" pitchFamily="34" charset="-122"/>
                <a:cs typeface="Quattrocento Sans" pitchFamily="34" charset="-120"/>
              </a:rPr>
              <a:t> Document processes, cross-train, legal agreements</a:t>
            </a:r>
            <a:endParaRPr lang="en-US" sz="1600" dirty="0"/>
          </a:p>
        </p:txBody>
      </p:sp>
      <p:sp>
        <p:nvSpPr>
          <p:cNvPr id="43" name="Shape 41"/>
          <p:cNvSpPr/>
          <p:nvPr/>
        </p:nvSpPr>
        <p:spPr>
          <a:xfrm>
            <a:off x="7313716" y="1097958"/>
            <a:ext cx="4535967" cy="2721580"/>
          </a:xfrm>
          <a:custGeom>
            <a:avLst/>
            <a:gdLst/>
            <a:ahLst/>
            <a:cxnLst/>
            <a:rect l="l" t="t" r="r" b="b"/>
            <a:pathLst>
              <a:path w="4535967" h="2721580">
                <a:moveTo>
                  <a:pt x="101733" y="0"/>
                </a:moveTo>
                <a:lnTo>
                  <a:pt x="4434234" y="0"/>
                </a:lnTo>
                <a:cubicBezTo>
                  <a:pt x="4490419" y="0"/>
                  <a:pt x="4535967" y="45547"/>
                  <a:pt x="4535967" y="101733"/>
                </a:cubicBezTo>
                <a:lnTo>
                  <a:pt x="4535967" y="2619847"/>
                </a:lnTo>
                <a:cubicBezTo>
                  <a:pt x="4535967" y="2676033"/>
                  <a:pt x="4490419" y="2721580"/>
                  <a:pt x="4434234" y="2721580"/>
                </a:cubicBezTo>
                <a:lnTo>
                  <a:pt x="101733" y="2721580"/>
                </a:lnTo>
                <a:cubicBezTo>
                  <a:pt x="45547" y="2721580"/>
                  <a:pt x="0" y="2676033"/>
                  <a:pt x="0" y="2619847"/>
                </a:cubicBezTo>
                <a:lnTo>
                  <a:pt x="0" y="101733"/>
                </a:lnTo>
                <a:cubicBezTo>
                  <a:pt x="0" y="45585"/>
                  <a:pt x="45585" y="0"/>
                  <a:pt x="101733" y="0"/>
                </a:cubicBezTo>
                <a:close/>
              </a:path>
            </a:pathLst>
          </a:custGeom>
          <a:solidFill>
            <a:srgbClr val="3D5A73">
              <a:alpha val="20000"/>
            </a:srgbClr>
          </a:solidFill>
          <a:ln w="12700">
            <a:solidFill>
              <a:srgbClr val="3D5A73">
                <a:alpha val="40000"/>
              </a:srgbClr>
            </a:solidFill>
            <a:prstDash val="solid"/>
          </a:ln>
        </p:spPr>
      </p:sp>
      <p:sp>
        <p:nvSpPr>
          <p:cNvPr id="44" name="Shape 42"/>
          <p:cNvSpPr/>
          <p:nvPr/>
        </p:nvSpPr>
        <p:spPr>
          <a:xfrm>
            <a:off x="7440893" y="1237853"/>
            <a:ext cx="169569" cy="169569"/>
          </a:xfrm>
          <a:custGeom>
            <a:avLst/>
            <a:gdLst/>
            <a:ahLst/>
            <a:cxnLst/>
            <a:rect l="l" t="t" r="r" b="b"/>
            <a:pathLst>
              <a:path w="169569" h="169569">
                <a:moveTo>
                  <a:pt x="0" y="26495"/>
                </a:moveTo>
                <a:cubicBezTo>
                  <a:pt x="0" y="17719"/>
                  <a:pt x="7121" y="10598"/>
                  <a:pt x="15897" y="10598"/>
                </a:cubicBezTo>
                <a:lnTo>
                  <a:pt x="47691" y="10598"/>
                </a:lnTo>
                <a:cubicBezTo>
                  <a:pt x="56468" y="10598"/>
                  <a:pt x="63588" y="17719"/>
                  <a:pt x="63588" y="26495"/>
                </a:cubicBezTo>
                <a:lnTo>
                  <a:pt x="63588" y="31794"/>
                </a:lnTo>
                <a:lnTo>
                  <a:pt x="105981" y="31794"/>
                </a:lnTo>
                <a:lnTo>
                  <a:pt x="105981" y="26495"/>
                </a:lnTo>
                <a:cubicBezTo>
                  <a:pt x="105981" y="17719"/>
                  <a:pt x="113101" y="10598"/>
                  <a:pt x="121878" y="10598"/>
                </a:cubicBezTo>
                <a:lnTo>
                  <a:pt x="153672" y="10598"/>
                </a:lnTo>
                <a:cubicBezTo>
                  <a:pt x="162448" y="10598"/>
                  <a:pt x="169569" y="17719"/>
                  <a:pt x="169569" y="26495"/>
                </a:cubicBezTo>
                <a:lnTo>
                  <a:pt x="169569" y="58289"/>
                </a:lnTo>
                <a:cubicBezTo>
                  <a:pt x="169569" y="67066"/>
                  <a:pt x="162448" y="74186"/>
                  <a:pt x="153672" y="74186"/>
                </a:cubicBezTo>
                <a:lnTo>
                  <a:pt x="121878" y="74186"/>
                </a:lnTo>
                <a:cubicBezTo>
                  <a:pt x="113101" y="74186"/>
                  <a:pt x="105981" y="67066"/>
                  <a:pt x="105981" y="58289"/>
                </a:cubicBezTo>
                <a:lnTo>
                  <a:pt x="105981" y="52990"/>
                </a:lnTo>
                <a:lnTo>
                  <a:pt x="63588" y="52990"/>
                </a:lnTo>
                <a:lnTo>
                  <a:pt x="63588" y="58289"/>
                </a:lnTo>
                <a:cubicBezTo>
                  <a:pt x="63588" y="60707"/>
                  <a:pt x="63025" y="63025"/>
                  <a:pt x="62065" y="65079"/>
                </a:cubicBezTo>
                <a:lnTo>
                  <a:pt x="84784" y="95382"/>
                </a:lnTo>
                <a:lnTo>
                  <a:pt x="111280" y="95382"/>
                </a:lnTo>
                <a:cubicBezTo>
                  <a:pt x="120056" y="95382"/>
                  <a:pt x="127177" y="102503"/>
                  <a:pt x="127177" y="111280"/>
                </a:cubicBezTo>
                <a:lnTo>
                  <a:pt x="127177" y="143074"/>
                </a:lnTo>
                <a:cubicBezTo>
                  <a:pt x="127177" y="151850"/>
                  <a:pt x="120056" y="158971"/>
                  <a:pt x="111280" y="158971"/>
                </a:cubicBezTo>
                <a:lnTo>
                  <a:pt x="79485" y="158971"/>
                </a:lnTo>
                <a:cubicBezTo>
                  <a:pt x="70709" y="158971"/>
                  <a:pt x="63588" y="151850"/>
                  <a:pt x="63588" y="143074"/>
                </a:cubicBezTo>
                <a:lnTo>
                  <a:pt x="63588" y="111280"/>
                </a:lnTo>
                <a:cubicBezTo>
                  <a:pt x="63588" y="108862"/>
                  <a:pt x="64151" y="106544"/>
                  <a:pt x="65112" y="104490"/>
                </a:cubicBezTo>
                <a:lnTo>
                  <a:pt x="42392" y="74186"/>
                </a:lnTo>
                <a:lnTo>
                  <a:pt x="15897" y="74186"/>
                </a:lnTo>
                <a:cubicBezTo>
                  <a:pt x="7121" y="74186"/>
                  <a:pt x="0" y="67066"/>
                  <a:pt x="0" y="58289"/>
                </a:cubicBezTo>
                <a:lnTo>
                  <a:pt x="0" y="26495"/>
                </a:lnTo>
                <a:close/>
              </a:path>
            </a:pathLst>
          </a:custGeom>
          <a:solidFill>
            <a:srgbClr val="C9A86A"/>
          </a:solidFill>
          <a:ln/>
        </p:spPr>
      </p:sp>
      <p:sp>
        <p:nvSpPr>
          <p:cNvPr id="45" name="Text 43"/>
          <p:cNvSpPr/>
          <p:nvPr/>
        </p:nvSpPr>
        <p:spPr>
          <a:xfrm>
            <a:off x="7631658" y="1203939"/>
            <a:ext cx="4196829" cy="237396"/>
          </a:xfrm>
          <a:prstGeom prst="rect">
            <a:avLst/>
          </a:prstGeom>
          <a:noFill/>
          <a:ln/>
        </p:spPr>
        <p:txBody>
          <a:bodyPr wrap="square" lIns="0" tIns="0" rIns="0" bIns="0" rtlCol="0" anchor="ctr"/>
          <a:lstStyle/>
          <a:p>
            <a:pPr>
              <a:lnSpc>
                <a:spcPct val="120000"/>
              </a:lnSpc>
            </a:pPr>
            <a:r>
              <a:rPr lang="en-US" sz="1335" b="1" dirty="0">
                <a:solidFill>
                  <a:srgbClr val="C9A86A"/>
                </a:solidFill>
                <a:latin typeface="Hedvig Letters Sans" pitchFamily="34" charset="0"/>
                <a:ea typeface="Hedvig Letters Sans" pitchFamily="34" charset="-122"/>
                <a:cs typeface="Hedvig Letters Sans" pitchFamily="34" charset="-120"/>
              </a:rPr>
              <a:t>Support System Dependency Map</a:t>
            </a:r>
            <a:endParaRPr lang="en-US" sz="1600" dirty="0"/>
          </a:p>
        </p:txBody>
      </p:sp>
      <p:pic>
        <p:nvPicPr>
          <p:cNvPr id="46" name="Image 0" descr="https://kimi-img.moonshot.cn/pub/slides/26-03-02-21:34:43-d6ip3sqvb1u8l0mvdr6g.png">    </p:cNvPr>
          <p:cNvPicPr>
            <a:picLocks noChangeAspect="1"/>
          </p:cNvPicPr>
          <p:nvPr/>
        </p:nvPicPr>
        <p:blipFill>
          <a:blip r:embed="rId1"/>
          <a:srcRect l="0" r="0" t="0" b="0"/>
          <a:stretch/>
        </p:blipFill>
        <p:spPr>
          <a:xfrm>
            <a:off x="7419697" y="1509163"/>
            <a:ext cx="3789864" cy="2204395"/>
          </a:xfrm>
          <a:prstGeom prst="roundRect">
            <a:avLst>
              <a:gd name="adj" fmla="val 0"/>
            </a:avLst>
          </a:prstGeom>
        </p:spPr>
      </p:pic>
      <p:sp>
        <p:nvSpPr>
          <p:cNvPr id="47" name="Shape 44"/>
          <p:cNvSpPr/>
          <p:nvPr/>
        </p:nvSpPr>
        <p:spPr>
          <a:xfrm>
            <a:off x="7313716" y="3895844"/>
            <a:ext cx="4535967" cy="1670253"/>
          </a:xfrm>
          <a:custGeom>
            <a:avLst/>
            <a:gdLst/>
            <a:ahLst/>
            <a:cxnLst/>
            <a:rect l="l" t="t" r="r" b="b"/>
            <a:pathLst>
              <a:path w="4535967" h="1670253">
                <a:moveTo>
                  <a:pt x="101735" y="0"/>
                </a:moveTo>
                <a:lnTo>
                  <a:pt x="4434232" y="0"/>
                </a:lnTo>
                <a:cubicBezTo>
                  <a:pt x="4490418" y="0"/>
                  <a:pt x="4535967" y="45548"/>
                  <a:pt x="4535967" y="101735"/>
                </a:cubicBezTo>
                <a:lnTo>
                  <a:pt x="4535967" y="1568518"/>
                </a:lnTo>
                <a:cubicBezTo>
                  <a:pt x="4535967" y="1624705"/>
                  <a:pt x="4490418" y="1670253"/>
                  <a:pt x="4434232" y="1670253"/>
                </a:cubicBezTo>
                <a:lnTo>
                  <a:pt x="101735" y="1670253"/>
                </a:lnTo>
                <a:cubicBezTo>
                  <a:pt x="45548" y="1670253"/>
                  <a:pt x="0" y="1624705"/>
                  <a:pt x="0" y="1568518"/>
                </a:cubicBezTo>
                <a:lnTo>
                  <a:pt x="0" y="101735"/>
                </a:lnTo>
                <a:cubicBezTo>
                  <a:pt x="0" y="45548"/>
                  <a:pt x="45548" y="0"/>
                  <a:pt x="101735" y="0"/>
                </a:cubicBezTo>
                <a:close/>
              </a:path>
            </a:pathLst>
          </a:custGeom>
          <a:gradFill rotWithShape="1" flip="none">
            <a:gsLst>
              <a:gs pos="0">
                <a:srgbClr val="C9A86A">
                  <a:alpha val="20000"/>
                </a:srgbClr>
              </a:gs>
              <a:gs pos="100000">
                <a:srgbClr val="C9A86A">
                  <a:alpha val="5000"/>
                </a:srgbClr>
              </a:gs>
            </a:gsLst>
            <a:lin ang="2700000" scaled="1"/>
          </a:gradFill>
          <a:ln w="12700">
            <a:solidFill>
              <a:srgbClr val="C9A86A">
                <a:alpha val="40000"/>
              </a:srgbClr>
            </a:solidFill>
            <a:prstDash val="solid"/>
          </a:ln>
        </p:spPr>
      </p:sp>
      <p:sp>
        <p:nvSpPr>
          <p:cNvPr id="48" name="Shape 45"/>
          <p:cNvSpPr/>
          <p:nvPr/>
        </p:nvSpPr>
        <p:spPr>
          <a:xfrm>
            <a:off x="7440893" y="4044217"/>
            <a:ext cx="152612" cy="152612"/>
          </a:xfrm>
          <a:custGeom>
            <a:avLst/>
            <a:gdLst/>
            <a:ahLst/>
            <a:cxnLst/>
            <a:rect l="l" t="t" r="r" b="b"/>
            <a:pathLst>
              <a:path w="152612" h="152612">
                <a:moveTo>
                  <a:pt x="76306" y="152612"/>
                </a:moveTo>
                <a:cubicBezTo>
                  <a:pt x="118420" y="152612"/>
                  <a:pt x="152612" y="118420"/>
                  <a:pt x="152612" y="76306"/>
                </a:cubicBezTo>
                <a:cubicBezTo>
                  <a:pt x="152612" y="34192"/>
                  <a:pt x="118420" y="0"/>
                  <a:pt x="76306" y="0"/>
                </a:cubicBezTo>
                <a:cubicBezTo>
                  <a:pt x="34192" y="0"/>
                  <a:pt x="0" y="34192"/>
                  <a:pt x="0" y="76306"/>
                </a:cubicBezTo>
                <a:cubicBezTo>
                  <a:pt x="0" y="118420"/>
                  <a:pt x="34192" y="152612"/>
                  <a:pt x="76306" y="152612"/>
                </a:cubicBezTo>
                <a:close/>
                <a:moveTo>
                  <a:pt x="76306" y="52460"/>
                </a:moveTo>
                <a:cubicBezTo>
                  <a:pt x="71030" y="52460"/>
                  <a:pt x="66768" y="56723"/>
                  <a:pt x="66768" y="61999"/>
                </a:cubicBezTo>
                <a:cubicBezTo>
                  <a:pt x="66768" y="65963"/>
                  <a:pt x="63578" y="69152"/>
                  <a:pt x="59614" y="69152"/>
                </a:cubicBezTo>
                <a:cubicBezTo>
                  <a:pt x="55650" y="69152"/>
                  <a:pt x="52460" y="65963"/>
                  <a:pt x="52460" y="61999"/>
                </a:cubicBezTo>
                <a:cubicBezTo>
                  <a:pt x="52460" y="48824"/>
                  <a:pt x="63131" y="38153"/>
                  <a:pt x="76306" y="38153"/>
                </a:cubicBezTo>
                <a:cubicBezTo>
                  <a:pt x="89481" y="38153"/>
                  <a:pt x="100152" y="48824"/>
                  <a:pt x="100152" y="61999"/>
                </a:cubicBezTo>
                <a:cubicBezTo>
                  <a:pt x="100152" y="76068"/>
                  <a:pt x="89421" y="82029"/>
                  <a:pt x="83460" y="84205"/>
                </a:cubicBezTo>
                <a:lnTo>
                  <a:pt x="83460" y="85338"/>
                </a:lnTo>
                <a:cubicBezTo>
                  <a:pt x="83460" y="89302"/>
                  <a:pt x="80270" y="92491"/>
                  <a:pt x="76306" y="92491"/>
                </a:cubicBezTo>
                <a:cubicBezTo>
                  <a:pt x="72342" y="92491"/>
                  <a:pt x="69152" y="89302"/>
                  <a:pt x="69152" y="85338"/>
                </a:cubicBezTo>
                <a:lnTo>
                  <a:pt x="69152" y="82923"/>
                </a:lnTo>
                <a:cubicBezTo>
                  <a:pt x="69152" y="76813"/>
                  <a:pt x="73564" y="72431"/>
                  <a:pt x="78124" y="70941"/>
                </a:cubicBezTo>
                <a:cubicBezTo>
                  <a:pt x="80032" y="70315"/>
                  <a:pt x="82059" y="69301"/>
                  <a:pt x="83549" y="67871"/>
                </a:cubicBezTo>
                <a:cubicBezTo>
                  <a:pt x="84831" y="66619"/>
                  <a:pt x="85844" y="64890"/>
                  <a:pt x="85844" y="62028"/>
                </a:cubicBezTo>
                <a:cubicBezTo>
                  <a:pt x="85844" y="56753"/>
                  <a:pt x="81582" y="52490"/>
                  <a:pt x="76306" y="52490"/>
                </a:cubicBezTo>
                <a:close/>
                <a:moveTo>
                  <a:pt x="66768" y="109690"/>
                </a:moveTo>
                <a:cubicBezTo>
                  <a:pt x="66768" y="104426"/>
                  <a:pt x="71042" y="100152"/>
                  <a:pt x="76306" y="100152"/>
                </a:cubicBezTo>
                <a:cubicBezTo>
                  <a:pt x="81570" y="100152"/>
                  <a:pt x="85844" y="104426"/>
                  <a:pt x="85844" y="109690"/>
                </a:cubicBezTo>
                <a:cubicBezTo>
                  <a:pt x="85844" y="114954"/>
                  <a:pt x="81570" y="119228"/>
                  <a:pt x="76306" y="119228"/>
                </a:cubicBezTo>
                <a:cubicBezTo>
                  <a:pt x="71042" y="119228"/>
                  <a:pt x="66768" y="114954"/>
                  <a:pt x="66768" y="109690"/>
                </a:cubicBezTo>
                <a:close/>
              </a:path>
            </a:pathLst>
          </a:custGeom>
          <a:solidFill>
            <a:srgbClr val="C9A86A"/>
          </a:solidFill>
          <a:ln/>
        </p:spPr>
      </p:sp>
      <p:sp>
        <p:nvSpPr>
          <p:cNvPr id="49" name="Text 46"/>
          <p:cNvSpPr/>
          <p:nvPr/>
        </p:nvSpPr>
        <p:spPr>
          <a:xfrm>
            <a:off x="7614701" y="4001825"/>
            <a:ext cx="4205307" cy="237396"/>
          </a:xfrm>
          <a:prstGeom prst="rect">
            <a:avLst/>
          </a:prstGeom>
          <a:noFill/>
          <a:ln/>
        </p:spPr>
        <p:txBody>
          <a:bodyPr wrap="square" lIns="0" tIns="0" rIns="0" bIns="0" rtlCol="0" anchor="ctr"/>
          <a:lstStyle/>
          <a:p>
            <a:pPr>
              <a:lnSpc>
                <a:spcPct val="130000"/>
              </a:lnSpc>
            </a:pPr>
            <a:r>
              <a:rPr lang="en-US" sz="1202" b="1" dirty="0">
                <a:solidFill>
                  <a:srgbClr val="C9A86A"/>
                </a:solidFill>
                <a:latin typeface="Hedvig Letters Sans" pitchFamily="34" charset="0"/>
                <a:ea typeface="Hedvig Letters Sans" pitchFamily="34" charset="-122"/>
                <a:cs typeface="Hedvig Letters Sans" pitchFamily="34" charset="-120"/>
              </a:rPr>
              <a:t>Dependency Audit Questions</a:t>
            </a:r>
            <a:endParaRPr lang="en-US" sz="1600" dirty="0"/>
          </a:p>
        </p:txBody>
      </p:sp>
      <p:sp>
        <p:nvSpPr>
          <p:cNvPr id="50" name="Text 47"/>
          <p:cNvSpPr/>
          <p:nvPr/>
        </p:nvSpPr>
        <p:spPr>
          <a:xfrm>
            <a:off x="7419697" y="4307049"/>
            <a:ext cx="4391833" cy="203483"/>
          </a:xfrm>
          <a:prstGeom prst="rect">
            <a:avLst/>
          </a:prstGeom>
          <a:noFill/>
          <a:ln/>
        </p:spPr>
        <p:txBody>
          <a:bodyPr wrap="square" lIns="0" tIns="0" rIns="0" bIns="0" rtlCol="0" anchor="ctr"/>
          <a:lstStyle/>
          <a:p>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Seberapa </a:t>
            </a:r>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concentrated</a:t>
            </a:r>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support system saat ini?</a:t>
            </a:r>
            <a:endParaRPr lang="en-US" sz="1600" dirty="0"/>
          </a:p>
        </p:txBody>
      </p:sp>
      <p:sp>
        <p:nvSpPr>
          <p:cNvPr id="51" name="Text 48"/>
          <p:cNvSpPr/>
          <p:nvPr/>
        </p:nvSpPr>
        <p:spPr>
          <a:xfrm>
            <a:off x="7419697" y="4544445"/>
            <a:ext cx="4391833" cy="203483"/>
          </a:xfrm>
          <a:prstGeom prst="rect">
            <a:avLst/>
          </a:prstGeom>
          <a:noFill/>
          <a:ln/>
        </p:spPr>
        <p:txBody>
          <a:bodyPr wrap="square" lIns="0" tIns="0" rIns="0" bIns="0" rtlCol="0" anchor="ctr"/>
          <a:lstStyle/>
          <a:p>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Berapa banyak </a:t>
            </a:r>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key relationships</a:t>
            </a:r>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yang "single point of failure"?</a:t>
            </a:r>
            <a:endParaRPr lang="en-US" sz="1600" dirty="0"/>
          </a:p>
        </p:txBody>
      </p:sp>
      <p:sp>
        <p:nvSpPr>
          <p:cNvPr id="52" name="Text 49"/>
          <p:cNvSpPr/>
          <p:nvPr/>
        </p:nvSpPr>
        <p:spPr>
          <a:xfrm>
            <a:off x="7419697" y="4781841"/>
            <a:ext cx="4391833" cy="203483"/>
          </a:xfrm>
          <a:prstGeom prst="rect">
            <a:avLst/>
          </a:prstGeom>
          <a:noFill/>
          <a:ln/>
        </p:spPr>
        <p:txBody>
          <a:bodyPr wrap="square" lIns="0" tIns="0" rIns="0" bIns="0" rtlCol="0" anchor="ctr"/>
          <a:lstStyle/>
          <a:p>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Hubungan mana yang akan </a:t>
            </a:r>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survive</a:t>
            </a:r>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major life disruption?</a:t>
            </a:r>
            <a:endParaRPr lang="en-US" sz="1600" dirty="0"/>
          </a:p>
        </p:txBody>
      </p:sp>
      <p:sp>
        <p:nvSpPr>
          <p:cNvPr id="53" name="Text 50"/>
          <p:cNvSpPr/>
          <p:nvPr/>
        </p:nvSpPr>
        <p:spPr>
          <a:xfrm>
            <a:off x="7419697" y="5019238"/>
            <a:ext cx="4391833" cy="203483"/>
          </a:xfrm>
          <a:prstGeom prst="rect">
            <a:avLst/>
          </a:prstGeom>
          <a:noFill/>
          <a:ln/>
        </p:spPr>
        <p:txBody>
          <a:bodyPr wrap="square" lIns="0" tIns="0" rIns="0" bIns="0" rtlCol="0" anchor="ctr"/>
          <a:lstStyle/>
          <a:p>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Siapa yang akan </a:t>
            </a:r>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tetap ada</a:t>
            </a:r>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bahkan di worst case?</a:t>
            </a:r>
            <a:endParaRPr lang="en-US" sz="1600" dirty="0"/>
          </a:p>
        </p:txBody>
      </p:sp>
      <p:sp>
        <p:nvSpPr>
          <p:cNvPr id="54" name="Text 51"/>
          <p:cNvSpPr/>
          <p:nvPr/>
        </p:nvSpPr>
        <p:spPr>
          <a:xfrm>
            <a:off x="7419697" y="5256634"/>
            <a:ext cx="4391833" cy="203483"/>
          </a:xfrm>
          <a:prstGeom prst="rect">
            <a:avLst/>
          </a:prstGeom>
          <a:noFill/>
          <a:ln/>
        </p:spPr>
        <p:txBody>
          <a:bodyPr wrap="square" lIns="0" tIns="0" rIns="0" bIns="0" rtlCol="0" anchor="ctr"/>
          <a:lstStyle/>
          <a:p>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Bagaimana </a:t>
            </a:r>
            <a:pPr>
              <a:lnSpc>
                <a:spcPct val="130000"/>
              </a:lnSpc>
            </a:pPr>
            <a:r>
              <a:rPr lang="en-US" sz="1068" b="1" dirty="0">
                <a:solidFill>
                  <a:srgbClr val="C9A86A"/>
                </a:solidFill>
                <a:latin typeface="Quattrocento Sans" pitchFamily="34" charset="0"/>
                <a:ea typeface="Quattrocento Sans" pitchFamily="34" charset="-122"/>
                <a:cs typeface="Quattrocento Sans" pitchFamily="34" charset="-120"/>
              </a:rPr>
              <a:t>mendiversifikasi</a:t>
            </a:r>
            <a:pPr>
              <a:lnSpc>
                <a:spcPct val="130000"/>
              </a:lnSpc>
            </a:pPr>
            <a:r>
              <a:rPr lang="en-US" sz="1068" dirty="0">
                <a:solidFill>
                  <a:srgbClr val="E8E4DC">
                    <a:alpha val="90000"/>
                  </a:srgbClr>
                </a:solidFill>
                <a:latin typeface="Quattrocento Sans" pitchFamily="34" charset="0"/>
                <a:ea typeface="Quattrocento Sans" pitchFamily="34" charset="-122"/>
                <a:cs typeface="Quattrocento Sans" pitchFamily="34" charset="-120"/>
              </a:rPr>
              <a:t> support sebelum butuh?</a:t>
            </a:r>
            <a:endParaRPr lang="en-US" sz="1600" dirty="0"/>
          </a:p>
        </p:txBody>
      </p:sp>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49341" y="406109"/>
            <a:ext cx="489077" cy="489077"/>
          </a:xfrm>
          <a:custGeom>
            <a:avLst/>
            <a:gdLst/>
            <a:ahLst/>
            <a:cxnLst/>
            <a:rect l="l" t="t" r="r" b="b"/>
            <a:pathLst>
              <a:path w="489077" h="489077">
                <a:moveTo>
                  <a:pt x="244539" y="0"/>
                </a:moveTo>
                <a:lnTo>
                  <a:pt x="244539" y="0"/>
                </a:lnTo>
                <a:cubicBezTo>
                  <a:pt x="379594" y="0"/>
                  <a:pt x="489077" y="109484"/>
                  <a:pt x="489077" y="244539"/>
                </a:cubicBezTo>
                <a:lnTo>
                  <a:pt x="489077" y="244539"/>
                </a:lnTo>
                <a:cubicBezTo>
                  <a:pt x="489077" y="379594"/>
                  <a:pt x="379594" y="489077"/>
                  <a:pt x="244539" y="489077"/>
                </a:cubicBezTo>
                <a:lnTo>
                  <a:pt x="244539" y="489077"/>
                </a:lnTo>
                <a:cubicBezTo>
                  <a:pt x="109484" y="489077"/>
                  <a:pt x="0" y="379594"/>
                  <a:pt x="0" y="244539"/>
                </a:cubicBezTo>
                <a:lnTo>
                  <a:pt x="0" y="244539"/>
                </a:lnTo>
                <a:cubicBezTo>
                  <a:pt x="0" y="109484"/>
                  <a:pt x="109484" y="0"/>
                  <a:pt x="244539" y="0"/>
                </a:cubicBezTo>
                <a:close/>
              </a:path>
            </a:pathLst>
          </a:custGeom>
          <a:solidFill>
            <a:srgbClr val="C9A86A">
              <a:alpha val="20000"/>
            </a:srgbClr>
          </a:solidFill>
          <a:ln/>
        </p:spPr>
      </p:sp>
      <p:sp>
        <p:nvSpPr>
          <p:cNvPr id="3" name="Text 1"/>
          <p:cNvSpPr/>
          <p:nvPr/>
        </p:nvSpPr>
        <p:spPr>
          <a:xfrm>
            <a:off x="475704" y="510911"/>
            <a:ext cx="340607" cy="279473"/>
          </a:xfrm>
          <a:prstGeom prst="rect">
            <a:avLst/>
          </a:prstGeom>
          <a:noFill/>
          <a:ln/>
        </p:spPr>
        <p:txBody>
          <a:bodyPr wrap="square" lIns="0" tIns="0" rIns="0" bIns="0" rtlCol="0" anchor="ctr"/>
          <a:lstStyle/>
          <a:p>
            <a:pPr>
              <a:lnSpc>
                <a:spcPct val="110000"/>
              </a:lnSpc>
            </a:pPr>
            <a:r>
              <a:rPr lang="en-US" sz="1650" b="1" dirty="0">
                <a:solidFill>
                  <a:srgbClr val="C9A86A"/>
                </a:solidFill>
                <a:latin typeface="Hedvig Letters Sans" pitchFamily="34" charset="0"/>
                <a:ea typeface="Hedvig Letters Sans" pitchFamily="34" charset="-122"/>
                <a:cs typeface="Hedvig Letters Sans" pitchFamily="34" charset="-120"/>
              </a:rPr>
              <a:t>07</a:t>
            </a:r>
            <a:endParaRPr lang="en-US" sz="1600" dirty="0"/>
          </a:p>
        </p:txBody>
      </p:sp>
      <p:sp>
        <p:nvSpPr>
          <p:cNvPr id="4" name="Text 2"/>
          <p:cNvSpPr/>
          <p:nvPr/>
        </p:nvSpPr>
        <p:spPr>
          <a:xfrm>
            <a:off x="978155" y="349341"/>
            <a:ext cx="5502120" cy="209605"/>
          </a:xfrm>
          <a:prstGeom prst="rect">
            <a:avLst/>
          </a:prstGeom>
          <a:noFill/>
          <a:ln/>
        </p:spPr>
        <p:txBody>
          <a:bodyPr wrap="square" lIns="0" tIns="0" rIns="0" bIns="0" rtlCol="0" anchor="ctr"/>
          <a:lstStyle/>
          <a:p>
            <a:pPr>
              <a:lnSpc>
                <a:spcPct val="130000"/>
              </a:lnSpc>
            </a:pPr>
            <a:r>
              <a:rPr lang="en-US" sz="1100" b="1" spc="55" kern="0" dirty="0">
                <a:solidFill>
                  <a:srgbClr val="C9A86A"/>
                </a:solidFill>
                <a:latin typeface="Liter" pitchFamily="34" charset="0"/>
                <a:ea typeface="Liter" pitchFamily="34" charset="-122"/>
                <a:cs typeface="Liter" pitchFamily="34" charset="-120"/>
              </a:rPr>
              <a:t>DOMAIN 5: EXTERNAL</a:t>
            </a:r>
            <a:endParaRPr lang="en-US" sz="1600" dirty="0"/>
          </a:p>
        </p:txBody>
      </p:sp>
      <p:sp>
        <p:nvSpPr>
          <p:cNvPr id="5" name="Text 3"/>
          <p:cNvSpPr/>
          <p:nvPr/>
        </p:nvSpPr>
        <p:spPr>
          <a:xfrm>
            <a:off x="978155" y="558946"/>
            <a:ext cx="5589456" cy="393009"/>
          </a:xfrm>
          <a:prstGeom prst="rect">
            <a:avLst/>
          </a:prstGeom>
          <a:noFill/>
          <a:ln/>
        </p:spPr>
        <p:txBody>
          <a:bodyPr wrap="square" lIns="0" tIns="0" rIns="0" bIns="0" rtlCol="0" anchor="ctr"/>
          <a:lstStyle/>
          <a:p>
            <a:pPr>
              <a:lnSpc>
                <a:spcPct val="100000"/>
              </a:lnSpc>
            </a:pPr>
            <a:r>
              <a:rPr lang="en-US" sz="2476" b="1" dirty="0">
                <a:solidFill>
                  <a:srgbClr val="E8E4DC"/>
                </a:solidFill>
                <a:latin typeface="Hedvig Letters Sans" pitchFamily="34" charset="0"/>
                <a:ea typeface="Hedvig Letters Sans" pitchFamily="34" charset="-122"/>
                <a:cs typeface="Hedvig Letters Sans" pitchFamily="34" charset="-120"/>
              </a:rPr>
              <a:t>What If the World </a:t>
            </a:r>
            <a:pPr>
              <a:lnSpc>
                <a:spcPct val="100000"/>
              </a:lnSpc>
            </a:pPr>
            <a:r>
              <a:rPr lang="en-US" sz="2476" b="1" dirty="0">
                <a:solidFill>
                  <a:srgbClr val="C9A86A"/>
                </a:solidFill>
                <a:latin typeface="Hedvig Letters Sans" pitchFamily="34" charset="0"/>
                <a:ea typeface="Hedvig Letters Sans" pitchFamily="34" charset="-122"/>
                <a:cs typeface="Hedvig Letters Sans" pitchFamily="34" charset="-120"/>
              </a:rPr>
              <a:t>Changed the Rules?</a:t>
            </a:r>
            <a:endParaRPr lang="en-US" sz="1600" dirty="0"/>
          </a:p>
        </p:txBody>
      </p:sp>
      <p:sp>
        <p:nvSpPr>
          <p:cNvPr id="6" name="Shape 4"/>
          <p:cNvSpPr/>
          <p:nvPr/>
        </p:nvSpPr>
        <p:spPr>
          <a:xfrm>
            <a:off x="366808" y="1126625"/>
            <a:ext cx="5676791" cy="1816573"/>
          </a:xfrm>
          <a:custGeom>
            <a:avLst/>
            <a:gdLst/>
            <a:ahLst/>
            <a:cxnLst/>
            <a:rect l="l" t="t" r="r" b="b"/>
            <a:pathLst>
              <a:path w="5676791" h="1816573">
                <a:moveTo>
                  <a:pt x="34934" y="0"/>
                </a:moveTo>
                <a:lnTo>
                  <a:pt x="5606925" y="0"/>
                </a:lnTo>
                <a:cubicBezTo>
                  <a:pt x="5645511" y="0"/>
                  <a:pt x="5676791" y="31280"/>
                  <a:pt x="5676791" y="69865"/>
                </a:cubicBezTo>
                <a:lnTo>
                  <a:pt x="5676791" y="1746708"/>
                </a:lnTo>
                <a:cubicBezTo>
                  <a:pt x="5676791" y="1785293"/>
                  <a:pt x="5645511" y="1816573"/>
                  <a:pt x="5606925" y="1816573"/>
                </a:cubicBezTo>
                <a:lnTo>
                  <a:pt x="34934" y="1816573"/>
                </a:lnTo>
                <a:cubicBezTo>
                  <a:pt x="15641" y="1816573"/>
                  <a:pt x="0" y="1800933"/>
                  <a:pt x="0" y="1781639"/>
                </a:cubicBezTo>
                <a:lnTo>
                  <a:pt x="0" y="34934"/>
                </a:lnTo>
                <a:cubicBezTo>
                  <a:pt x="0" y="15653"/>
                  <a:pt x="15653" y="0"/>
                  <a:pt x="34934" y="0"/>
                </a:cubicBezTo>
                <a:close/>
              </a:path>
            </a:pathLst>
          </a:custGeom>
          <a:solidFill>
            <a:srgbClr val="3D5A73">
              <a:alpha val="14902"/>
            </a:srgbClr>
          </a:solidFill>
          <a:ln/>
        </p:spPr>
      </p:sp>
      <p:sp>
        <p:nvSpPr>
          <p:cNvPr id="7" name="Shape 5"/>
          <p:cNvSpPr/>
          <p:nvPr/>
        </p:nvSpPr>
        <p:spPr>
          <a:xfrm>
            <a:off x="366808" y="1126625"/>
            <a:ext cx="34934" cy="1816573"/>
          </a:xfrm>
          <a:custGeom>
            <a:avLst/>
            <a:gdLst/>
            <a:ahLst/>
            <a:cxnLst/>
            <a:rect l="l" t="t" r="r" b="b"/>
            <a:pathLst>
              <a:path w="34934" h="1816573">
                <a:moveTo>
                  <a:pt x="34934" y="0"/>
                </a:moveTo>
                <a:lnTo>
                  <a:pt x="34934" y="0"/>
                </a:lnTo>
                <a:lnTo>
                  <a:pt x="34934" y="1816573"/>
                </a:lnTo>
                <a:lnTo>
                  <a:pt x="34934" y="1816573"/>
                </a:lnTo>
                <a:cubicBezTo>
                  <a:pt x="15641" y="1816573"/>
                  <a:pt x="0" y="1800933"/>
                  <a:pt x="0" y="1781639"/>
                </a:cubicBezTo>
                <a:lnTo>
                  <a:pt x="0" y="34934"/>
                </a:lnTo>
                <a:cubicBezTo>
                  <a:pt x="0" y="15653"/>
                  <a:pt x="15653" y="0"/>
                  <a:pt x="34934" y="0"/>
                </a:cubicBezTo>
                <a:close/>
              </a:path>
            </a:pathLst>
          </a:custGeom>
          <a:solidFill>
            <a:srgbClr val="C9A86A"/>
          </a:solidFill>
          <a:ln/>
        </p:spPr>
      </p:sp>
      <p:sp>
        <p:nvSpPr>
          <p:cNvPr id="8" name="Shape 6"/>
          <p:cNvSpPr/>
          <p:nvPr/>
        </p:nvSpPr>
        <p:spPr>
          <a:xfrm>
            <a:off x="489077" y="1231427"/>
            <a:ext cx="349341" cy="349341"/>
          </a:xfrm>
          <a:custGeom>
            <a:avLst/>
            <a:gdLst/>
            <a:ahLst/>
            <a:cxnLst/>
            <a:rect l="l" t="t" r="r" b="b"/>
            <a:pathLst>
              <a:path w="349341" h="349341">
                <a:moveTo>
                  <a:pt x="174670" y="0"/>
                </a:moveTo>
                <a:lnTo>
                  <a:pt x="174670" y="0"/>
                </a:lnTo>
                <a:cubicBezTo>
                  <a:pt x="271074" y="0"/>
                  <a:pt x="349341" y="78267"/>
                  <a:pt x="349341" y="174670"/>
                </a:cubicBezTo>
                <a:lnTo>
                  <a:pt x="349341" y="174670"/>
                </a:lnTo>
                <a:cubicBezTo>
                  <a:pt x="349341" y="271074"/>
                  <a:pt x="271074" y="349341"/>
                  <a:pt x="174670" y="349341"/>
                </a:cubicBezTo>
                <a:lnTo>
                  <a:pt x="174670" y="349341"/>
                </a:lnTo>
                <a:cubicBezTo>
                  <a:pt x="78267" y="349341"/>
                  <a:pt x="0" y="271074"/>
                  <a:pt x="0" y="174670"/>
                </a:cubicBezTo>
                <a:lnTo>
                  <a:pt x="0" y="174670"/>
                </a:lnTo>
                <a:cubicBezTo>
                  <a:pt x="0" y="78267"/>
                  <a:pt x="78267" y="0"/>
                  <a:pt x="174670" y="0"/>
                </a:cubicBezTo>
                <a:close/>
              </a:path>
            </a:pathLst>
          </a:custGeom>
          <a:solidFill>
            <a:srgbClr val="C9A86A">
              <a:alpha val="20000"/>
            </a:srgbClr>
          </a:solidFill>
          <a:ln/>
        </p:spPr>
      </p:sp>
      <p:sp>
        <p:nvSpPr>
          <p:cNvPr id="9" name="Shape 7"/>
          <p:cNvSpPr/>
          <p:nvPr/>
        </p:nvSpPr>
        <p:spPr>
          <a:xfrm>
            <a:off x="587330" y="1327496"/>
            <a:ext cx="157203" cy="157203"/>
          </a:xfrm>
          <a:custGeom>
            <a:avLst/>
            <a:gdLst/>
            <a:ahLst/>
            <a:cxnLst/>
            <a:rect l="l" t="t" r="r" b="b"/>
            <a:pathLst>
              <a:path w="157203" h="157203">
                <a:moveTo>
                  <a:pt x="19650" y="19650"/>
                </a:moveTo>
                <a:cubicBezTo>
                  <a:pt x="19650" y="14216"/>
                  <a:pt x="15260" y="9825"/>
                  <a:pt x="9825" y="9825"/>
                </a:cubicBezTo>
                <a:cubicBezTo>
                  <a:pt x="4391" y="9825"/>
                  <a:pt x="0" y="14216"/>
                  <a:pt x="0" y="19650"/>
                </a:cubicBezTo>
                <a:lnTo>
                  <a:pt x="0" y="122815"/>
                </a:lnTo>
                <a:cubicBezTo>
                  <a:pt x="0" y="136386"/>
                  <a:pt x="10992" y="147378"/>
                  <a:pt x="24563" y="147378"/>
                </a:cubicBezTo>
                <a:lnTo>
                  <a:pt x="147378" y="147378"/>
                </a:lnTo>
                <a:cubicBezTo>
                  <a:pt x="152813" y="147378"/>
                  <a:pt x="157203" y="142988"/>
                  <a:pt x="157203" y="137553"/>
                </a:cubicBezTo>
                <a:cubicBezTo>
                  <a:pt x="157203" y="132118"/>
                  <a:pt x="152813" y="127728"/>
                  <a:pt x="147378" y="127728"/>
                </a:cubicBezTo>
                <a:lnTo>
                  <a:pt x="24563" y="127728"/>
                </a:lnTo>
                <a:cubicBezTo>
                  <a:pt x="21861" y="127728"/>
                  <a:pt x="19650" y="125517"/>
                  <a:pt x="19650" y="122815"/>
                </a:cubicBezTo>
                <a:lnTo>
                  <a:pt x="19650" y="19650"/>
                </a:lnTo>
                <a:close/>
                <a:moveTo>
                  <a:pt x="144492" y="46240"/>
                </a:moveTo>
                <a:cubicBezTo>
                  <a:pt x="148330" y="42402"/>
                  <a:pt x="148330" y="36169"/>
                  <a:pt x="144492" y="32331"/>
                </a:cubicBezTo>
                <a:cubicBezTo>
                  <a:pt x="140654" y="28493"/>
                  <a:pt x="134421" y="28493"/>
                  <a:pt x="130583" y="32331"/>
                </a:cubicBezTo>
                <a:lnTo>
                  <a:pt x="98252" y="64693"/>
                </a:lnTo>
                <a:lnTo>
                  <a:pt x="80628" y="47100"/>
                </a:lnTo>
                <a:cubicBezTo>
                  <a:pt x="76790" y="43262"/>
                  <a:pt x="70557" y="43262"/>
                  <a:pt x="66719" y="47100"/>
                </a:cubicBezTo>
                <a:lnTo>
                  <a:pt x="37244" y="76575"/>
                </a:lnTo>
                <a:cubicBezTo>
                  <a:pt x="33406" y="80413"/>
                  <a:pt x="33406" y="86646"/>
                  <a:pt x="37244" y="90484"/>
                </a:cubicBezTo>
                <a:cubicBezTo>
                  <a:pt x="41082" y="94322"/>
                  <a:pt x="47315" y="94322"/>
                  <a:pt x="51153" y="90484"/>
                </a:cubicBezTo>
                <a:lnTo>
                  <a:pt x="73689" y="67948"/>
                </a:lnTo>
                <a:lnTo>
                  <a:pt x="91313" y="85571"/>
                </a:lnTo>
                <a:cubicBezTo>
                  <a:pt x="95151" y="89409"/>
                  <a:pt x="101384" y="89409"/>
                  <a:pt x="105222" y="85571"/>
                </a:cubicBezTo>
                <a:lnTo>
                  <a:pt x="144523" y="46271"/>
                </a:lnTo>
                <a:close/>
              </a:path>
            </a:pathLst>
          </a:custGeom>
          <a:solidFill>
            <a:srgbClr val="C9A86A"/>
          </a:solidFill>
          <a:ln/>
        </p:spPr>
      </p:sp>
      <p:sp>
        <p:nvSpPr>
          <p:cNvPr id="10" name="Text 8"/>
          <p:cNvSpPr/>
          <p:nvPr/>
        </p:nvSpPr>
        <p:spPr>
          <a:xfrm>
            <a:off x="943221" y="1283828"/>
            <a:ext cx="1563301" cy="244539"/>
          </a:xfrm>
          <a:prstGeom prst="rect">
            <a:avLst/>
          </a:prstGeom>
          <a:noFill/>
          <a:ln/>
        </p:spPr>
        <p:txBody>
          <a:bodyPr wrap="square" lIns="0" tIns="0" rIns="0" bIns="0" rtlCol="0" anchor="ctr"/>
          <a:lstStyle/>
          <a:p>
            <a:pPr>
              <a:lnSpc>
                <a:spcPct val="130000"/>
              </a:lnSpc>
            </a:pPr>
            <a:r>
              <a:rPr lang="en-US" sz="1238" b="1" dirty="0">
                <a:solidFill>
                  <a:srgbClr val="E8E4DC"/>
                </a:solidFill>
                <a:latin typeface="Hedvig Letters Sans" pitchFamily="34" charset="0"/>
                <a:ea typeface="Hedvig Letters Sans" pitchFamily="34" charset="-122"/>
                <a:cs typeface="Hedvig Letters Sans" pitchFamily="34" charset="-120"/>
              </a:rPr>
              <a:t>Economic Recession</a:t>
            </a:r>
            <a:endParaRPr lang="en-US" sz="1600" dirty="0"/>
          </a:p>
        </p:txBody>
      </p:sp>
      <p:sp>
        <p:nvSpPr>
          <p:cNvPr id="11" name="Text 9"/>
          <p:cNvSpPr/>
          <p:nvPr/>
        </p:nvSpPr>
        <p:spPr>
          <a:xfrm>
            <a:off x="489077" y="1650636"/>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Hiring freeze, budget cuts, salary pressure, layoffs</a:t>
            </a:r>
            <a:endParaRPr lang="en-US" sz="1600" dirty="0"/>
          </a:p>
        </p:txBody>
      </p:sp>
      <p:sp>
        <p:nvSpPr>
          <p:cNvPr id="12" name="Text 10"/>
          <p:cNvSpPr/>
          <p:nvPr/>
        </p:nvSpPr>
        <p:spPr>
          <a:xfrm>
            <a:off x="489077" y="1895175"/>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Exposure:</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Industry cyclicality, company financial health, role criticality</a:t>
            </a:r>
            <a:endParaRPr lang="en-US" sz="1600" dirty="0"/>
          </a:p>
        </p:txBody>
      </p:sp>
      <p:sp>
        <p:nvSpPr>
          <p:cNvPr id="13" name="Text 11"/>
          <p:cNvSpPr/>
          <p:nvPr/>
        </p:nvSpPr>
        <p:spPr>
          <a:xfrm>
            <a:off x="489077" y="2139713"/>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Hedging:</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Recession-resistant skills, emergency fund, diversify income</a:t>
            </a:r>
            <a:endParaRPr lang="en-US" sz="1600" dirty="0"/>
          </a:p>
        </p:txBody>
      </p:sp>
      <p:sp>
        <p:nvSpPr>
          <p:cNvPr id="14" name="Text 12"/>
          <p:cNvSpPr/>
          <p:nvPr/>
        </p:nvSpPr>
        <p:spPr>
          <a:xfrm>
            <a:off x="489077" y="2384252"/>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Optionality:</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Multiple job offers, side business, transferable skills</a:t>
            </a:r>
            <a:endParaRPr lang="en-US" sz="1600" dirty="0"/>
          </a:p>
        </p:txBody>
      </p:sp>
      <p:sp>
        <p:nvSpPr>
          <p:cNvPr id="15" name="Text 13"/>
          <p:cNvSpPr/>
          <p:nvPr/>
        </p:nvSpPr>
        <p:spPr>
          <a:xfrm>
            <a:off x="489077" y="2628791"/>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Antifragile:</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Skills yang lebih valuable saat krisis (cost optimization, efficiency)</a:t>
            </a:r>
            <a:endParaRPr lang="en-US" sz="1600" dirty="0"/>
          </a:p>
        </p:txBody>
      </p:sp>
      <p:sp>
        <p:nvSpPr>
          <p:cNvPr id="16" name="Shape 14"/>
          <p:cNvSpPr/>
          <p:nvPr/>
        </p:nvSpPr>
        <p:spPr>
          <a:xfrm>
            <a:off x="366808" y="3013066"/>
            <a:ext cx="5676791" cy="1816573"/>
          </a:xfrm>
          <a:custGeom>
            <a:avLst/>
            <a:gdLst/>
            <a:ahLst/>
            <a:cxnLst/>
            <a:rect l="l" t="t" r="r" b="b"/>
            <a:pathLst>
              <a:path w="5676791" h="1816573">
                <a:moveTo>
                  <a:pt x="34934" y="0"/>
                </a:moveTo>
                <a:lnTo>
                  <a:pt x="5606925" y="0"/>
                </a:lnTo>
                <a:cubicBezTo>
                  <a:pt x="5645511" y="0"/>
                  <a:pt x="5676791" y="31280"/>
                  <a:pt x="5676791" y="69865"/>
                </a:cubicBezTo>
                <a:lnTo>
                  <a:pt x="5676791" y="1746708"/>
                </a:lnTo>
                <a:cubicBezTo>
                  <a:pt x="5676791" y="1785293"/>
                  <a:pt x="5645511" y="1816573"/>
                  <a:pt x="5606925" y="1816573"/>
                </a:cubicBezTo>
                <a:lnTo>
                  <a:pt x="34934" y="1816573"/>
                </a:lnTo>
                <a:cubicBezTo>
                  <a:pt x="15641" y="1816573"/>
                  <a:pt x="0" y="1800933"/>
                  <a:pt x="0" y="1781639"/>
                </a:cubicBezTo>
                <a:lnTo>
                  <a:pt x="0" y="34934"/>
                </a:lnTo>
                <a:cubicBezTo>
                  <a:pt x="0" y="15653"/>
                  <a:pt x="15653" y="0"/>
                  <a:pt x="34934" y="0"/>
                </a:cubicBezTo>
                <a:close/>
              </a:path>
            </a:pathLst>
          </a:custGeom>
          <a:solidFill>
            <a:srgbClr val="3D5A73">
              <a:alpha val="14902"/>
            </a:srgbClr>
          </a:solidFill>
          <a:ln/>
        </p:spPr>
      </p:sp>
      <p:sp>
        <p:nvSpPr>
          <p:cNvPr id="17" name="Shape 15"/>
          <p:cNvSpPr/>
          <p:nvPr/>
        </p:nvSpPr>
        <p:spPr>
          <a:xfrm>
            <a:off x="366808" y="3013066"/>
            <a:ext cx="34934" cy="1816573"/>
          </a:xfrm>
          <a:custGeom>
            <a:avLst/>
            <a:gdLst/>
            <a:ahLst/>
            <a:cxnLst/>
            <a:rect l="l" t="t" r="r" b="b"/>
            <a:pathLst>
              <a:path w="34934" h="1816573">
                <a:moveTo>
                  <a:pt x="34934" y="0"/>
                </a:moveTo>
                <a:lnTo>
                  <a:pt x="34934" y="0"/>
                </a:lnTo>
                <a:lnTo>
                  <a:pt x="34934" y="1816573"/>
                </a:lnTo>
                <a:lnTo>
                  <a:pt x="34934" y="1816573"/>
                </a:lnTo>
                <a:cubicBezTo>
                  <a:pt x="15641" y="1816573"/>
                  <a:pt x="0" y="1800933"/>
                  <a:pt x="0" y="1781639"/>
                </a:cubicBezTo>
                <a:lnTo>
                  <a:pt x="0" y="34934"/>
                </a:lnTo>
                <a:cubicBezTo>
                  <a:pt x="0" y="15653"/>
                  <a:pt x="15653" y="0"/>
                  <a:pt x="34934" y="0"/>
                </a:cubicBezTo>
                <a:close/>
              </a:path>
            </a:pathLst>
          </a:custGeom>
          <a:solidFill>
            <a:srgbClr val="FF6900"/>
          </a:solidFill>
          <a:ln/>
        </p:spPr>
      </p:sp>
      <p:sp>
        <p:nvSpPr>
          <p:cNvPr id="18" name="Shape 16"/>
          <p:cNvSpPr/>
          <p:nvPr/>
        </p:nvSpPr>
        <p:spPr>
          <a:xfrm>
            <a:off x="489077" y="3117868"/>
            <a:ext cx="349341" cy="349341"/>
          </a:xfrm>
          <a:custGeom>
            <a:avLst/>
            <a:gdLst/>
            <a:ahLst/>
            <a:cxnLst/>
            <a:rect l="l" t="t" r="r" b="b"/>
            <a:pathLst>
              <a:path w="349341" h="349341">
                <a:moveTo>
                  <a:pt x="174670" y="0"/>
                </a:moveTo>
                <a:lnTo>
                  <a:pt x="174670" y="0"/>
                </a:lnTo>
                <a:cubicBezTo>
                  <a:pt x="271074" y="0"/>
                  <a:pt x="349341" y="78267"/>
                  <a:pt x="349341" y="174670"/>
                </a:cubicBezTo>
                <a:lnTo>
                  <a:pt x="349341" y="174670"/>
                </a:lnTo>
                <a:cubicBezTo>
                  <a:pt x="349341" y="271074"/>
                  <a:pt x="271074" y="349341"/>
                  <a:pt x="174670" y="349341"/>
                </a:cubicBezTo>
                <a:lnTo>
                  <a:pt x="174670" y="349341"/>
                </a:lnTo>
                <a:cubicBezTo>
                  <a:pt x="78267" y="349341"/>
                  <a:pt x="0" y="271074"/>
                  <a:pt x="0" y="174670"/>
                </a:cubicBezTo>
                <a:lnTo>
                  <a:pt x="0" y="174670"/>
                </a:lnTo>
                <a:cubicBezTo>
                  <a:pt x="0" y="78267"/>
                  <a:pt x="78267" y="0"/>
                  <a:pt x="174670" y="0"/>
                </a:cubicBezTo>
                <a:close/>
              </a:path>
            </a:pathLst>
          </a:custGeom>
          <a:solidFill>
            <a:srgbClr val="FF6900">
              <a:alpha val="20000"/>
            </a:srgbClr>
          </a:solidFill>
          <a:ln/>
        </p:spPr>
      </p:sp>
      <p:sp>
        <p:nvSpPr>
          <p:cNvPr id="19" name="Shape 17"/>
          <p:cNvSpPr/>
          <p:nvPr/>
        </p:nvSpPr>
        <p:spPr>
          <a:xfrm>
            <a:off x="567679" y="3213937"/>
            <a:ext cx="196504" cy="157203"/>
          </a:xfrm>
          <a:custGeom>
            <a:avLst/>
            <a:gdLst/>
            <a:ahLst/>
            <a:cxnLst/>
            <a:rect l="l" t="t" r="r" b="b"/>
            <a:pathLst>
              <a:path w="196504" h="157203">
                <a:moveTo>
                  <a:pt x="108077" y="0"/>
                </a:moveTo>
                <a:cubicBezTo>
                  <a:pt x="108077" y="-5435"/>
                  <a:pt x="103687" y="-9825"/>
                  <a:pt x="98252" y="-9825"/>
                </a:cubicBezTo>
                <a:cubicBezTo>
                  <a:pt x="92818" y="-9825"/>
                  <a:pt x="88427" y="-5435"/>
                  <a:pt x="88427" y="0"/>
                </a:cubicBezTo>
                <a:lnTo>
                  <a:pt x="88427" y="19650"/>
                </a:lnTo>
                <a:lnTo>
                  <a:pt x="58951" y="19650"/>
                </a:lnTo>
                <a:cubicBezTo>
                  <a:pt x="42678" y="19650"/>
                  <a:pt x="29476" y="32853"/>
                  <a:pt x="29476" y="49126"/>
                </a:cubicBezTo>
                <a:lnTo>
                  <a:pt x="29476" y="117903"/>
                </a:lnTo>
                <a:cubicBezTo>
                  <a:pt x="29476" y="134176"/>
                  <a:pt x="42678" y="147378"/>
                  <a:pt x="58951" y="147378"/>
                </a:cubicBezTo>
                <a:lnTo>
                  <a:pt x="137553" y="147378"/>
                </a:lnTo>
                <a:cubicBezTo>
                  <a:pt x="153826" y="147378"/>
                  <a:pt x="167029" y="134176"/>
                  <a:pt x="167029" y="117903"/>
                </a:cubicBezTo>
                <a:lnTo>
                  <a:pt x="167029" y="49126"/>
                </a:lnTo>
                <a:cubicBezTo>
                  <a:pt x="167029" y="32853"/>
                  <a:pt x="153826" y="19650"/>
                  <a:pt x="137553" y="19650"/>
                </a:cubicBezTo>
                <a:lnTo>
                  <a:pt x="108077" y="19650"/>
                </a:lnTo>
                <a:lnTo>
                  <a:pt x="108077" y="0"/>
                </a:lnTo>
                <a:close/>
                <a:moveTo>
                  <a:pt x="49126" y="112990"/>
                </a:moveTo>
                <a:cubicBezTo>
                  <a:pt x="49126" y="108906"/>
                  <a:pt x="52411" y="105621"/>
                  <a:pt x="56495" y="105621"/>
                </a:cubicBezTo>
                <a:lnTo>
                  <a:pt x="66320" y="105621"/>
                </a:lnTo>
                <a:cubicBezTo>
                  <a:pt x="70404" y="105621"/>
                  <a:pt x="73689" y="108906"/>
                  <a:pt x="73689" y="112990"/>
                </a:cubicBezTo>
                <a:cubicBezTo>
                  <a:pt x="73689" y="117074"/>
                  <a:pt x="70404" y="120359"/>
                  <a:pt x="66320" y="120359"/>
                </a:cubicBezTo>
                <a:lnTo>
                  <a:pt x="56495" y="120359"/>
                </a:lnTo>
                <a:cubicBezTo>
                  <a:pt x="52411" y="120359"/>
                  <a:pt x="49126" y="117074"/>
                  <a:pt x="49126" y="112990"/>
                </a:cubicBezTo>
                <a:close/>
                <a:moveTo>
                  <a:pt x="85971" y="112990"/>
                </a:moveTo>
                <a:cubicBezTo>
                  <a:pt x="85971" y="108906"/>
                  <a:pt x="89256" y="105621"/>
                  <a:pt x="93340" y="105621"/>
                </a:cubicBezTo>
                <a:lnTo>
                  <a:pt x="103165" y="105621"/>
                </a:lnTo>
                <a:cubicBezTo>
                  <a:pt x="107248" y="105621"/>
                  <a:pt x="110534" y="108906"/>
                  <a:pt x="110534" y="112990"/>
                </a:cubicBezTo>
                <a:cubicBezTo>
                  <a:pt x="110534" y="117074"/>
                  <a:pt x="107248" y="120359"/>
                  <a:pt x="103165" y="120359"/>
                </a:cubicBezTo>
                <a:lnTo>
                  <a:pt x="93340" y="120359"/>
                </a:lnTo>
                <a:cubicBezTo>
                  <a:pt x="89256" y="120359"/>
                  <a:pt x="85971" y="117074"/>
                  <a:pt x="85971" y="112990"/>
                </a:cubicBezTo>
                <a:close/>
                <a:moveTo>
                  <a:pt x="122815" y="112990"/>
                </a:moveTo>
                <a:cubicBezTo>
                  <a:pt x="122815" y="108906"/>
                  <a:pt x="126100" y="105621"/>
                  <a:pt x="130184" y="105621"/>
                </a:cubicBezTo>
                <a:lnTo>
                  <a:pt x="140009" y="105621"/>
                </a:lnTo>
                <a:cubicBezTo>
                  <a:pt x="144093" y="105621"/>
                  <a:pt x="147378" y="108906"/>
                  <a:pt x="147378" y="112990"/>
                </a:cubicBezTo>
                <a:cubicBezTo>
                  <a:pt x="147378" y="117074"/>
                  <a:pt x="144093" y="120359"/>
                  <a:pt x="140009" y="120359"/>
                </a:cubicBezTo>
                <a:lnTo>
                  <a:pt x="130184" y="120359"/>
                </a:lnTo>
                <a:cubicBezTo>
                  <a:pt x="126100" y="120359"/>
                  <a:pt x="122815" y="117074"/>
                  <a:pt x="122815" y="112990"/>
                </a:cubicBezTo>
                <a:close/>
                <a:moveTo>
                  <a:pt x="68777" y="54039"/>
                </a:moveTo>
                <a:cubicBezTo>
                  <a:pt x="76911" y="54039"/>
                  <a:pt x="83514" y="60642"/>
                  <a:pt x="83514" y="68777"/>
                </a:cubicBezTo>
                <a:cubicBezTo>
                  <a:pt x="83514" y="76911"/>
                  <a:pt x="76911" y="83514"/>
                  <a:pt x="68777" y="83514"/>
                </a:cubicBezTo>
                <a:cubicBezTo>
                  <a:pt x="60642" y="83514"/>
                  <a:pt x="54039" y="76911"/>
                  <a:pt x="54039" y="68777"/>
                </a:cubicBezTo>
                <a:cubicBezTo>
                  <a:pt x="54039" y="60642"/>
                  <a:pt x="60642" y="54039"/>
                  <a:pt x="68777" y="54039"/>
                </a:cubicBezTo>
                <a:close/>
                <a:moveTo>
                  <a:pt x="112990" y="68777"/>
                </a:moveTo>
                <a:cubicBezTo>
                  <a:pt x="112990" y="60642"/>
                  <a:pt x="119594" y="54039"/>
                  <a:pt x="127728" y="54039"/>
                </a:cubicBezTo>
                <a:cubicBezTo>
                  <a:pt x="135862" y="54039"/>
                  <a:pt x="142466" y="60642"/>
                  <a:pt x="142466" y="68777"/>
                </a:cubicBezTo>
                <a:cubicBezTo>
                  <a:pt x="142466" y="76911"/>
                  <a:pt x="135862" y="83514"/>
                  <a:pt x="127728" y="83514"/>
                </a:cubicBezTo>
                <a:cubicBezTo>
                  <a:pt x="119594" y="83514"/>
                  <a:pt x="112990" y="76911"/>
                  <a:pt x="112990" y="68777"/>
                </a:cubicBezTo>
                <a:close/>
                <a:moveTo>
                  <a:pt x="19650" y="68777"/>
                </a:moveTo>
                <a:cubicBezTo>
                  <a:pt x="19650" y="63342"/>
                  <a:pt x="15260" y="58951"/>
                  <a:pt x="9825" y="58951"/>
                </a:cubicBezTo>
                <a:cubicBezTo>
                  <a:pt x="4391" y="58951"/>
                  <a:pt x="0" y="63342"/>
                  <a:pt x="0" y="68777"/>
                </a:cubicBezTo>
                <a:lnTo>
                  <a:pt x="0" y="98252"/>
                </a:lnTo>
                <a:cubicBezTo>
                  <a:pt x="0" y="103687"/>
                  <a:pt x="4391" y="108077"/>
                  <a:pt x="9825" y="108077"/>
                </a:cubicBezTo>
                <a:cubicBezTo>
                  <a:pt x="15260" y="108077"/>
                  <a:pt x="19650" y="103687"/>
                  <a:pt x="19650" y="98252"/>
                </a:cubicBezTo>
                <a:lnTo>
                  <a:pt x="19650" y="68777"/>
                </a:lnTo>
                <a:close/>
                <a:moveTo>
                  <a:pt x="186679" y="58951"/>
                </a:moveTo>
                <a:cubicBezTo>
                  <a:pt x="181245" y="58951"/>
                  <a:pt x="176854" y="63342"/>
                  <a:pt x="176854" y="68777"/>
                </a:cubicBezTo>
                <a:lnTo>
                  <a:pt x="176854" y="98252"/>
                </a:lnTo>
                <a:cubicBezTo>
                  <a:pt x="176854" y="103687"/>
                  <a:pt x="181245" y="108077"/>
                  <a:pt x="186679" y="108077"/>
                </a:cubicBezTo>
                <a:cubicBezTo>
                  <a:pt x="192114" y="108077"/>
                  <a:pt x="196504" y="103687"/>
                  <a:pt x="196504" y="98252"/>
                </a:cubicBezTo>
                <a:lnTo>
                  <a:pt x="196504" y="68777"/>
                </a:lnTo>
                <a:cubicBezTo>
                  <a:pt x="196504" y="63342"/>
                  <a:pt x="192114" y="58951"/>
                  <a:pt x="186679" y="58951"/>
                </a:cubicBezTo>
                <a:close/>
              </a:path>
            </a:pathLst>
          </a:custGeom>
          <a:solidFill>
            <a:srgbClr val="FF8904"/>
          </a:solidFill>
          <a:ln/>
        </p:spPr>
      </p:sp>
      <p:sp>
        <p:nvSpPr>
          <p:cNvPr id="20" name="Text 18"/>
          <p:cNvSpPr/>
          <p:nvPr/>
        </p:nvSpPr>
        <p:spPr>
          <a:xfrm>
            <a:off x="943221" y="3170269"/>
            <a:ext cx="1458499" cy="244539"/>
          </a:xfrm>
          <a:prstGeom prst="rect">
            <a:avLst/>
          </a:prstGeom>
          <a:noFill/>
          <a:ln/>
        </p:spPr>
        <p:txBody>
          <a:bodyPr wrap="square" lIns="0" tIns="0" rIns="0" bIns="0" rtlCol="0" anchor="ctr"/>
          <a:lstStyle/>
          <a:p>
            <a:pPr>
              <a:lnSpc>
                <a:spcPct val="130000"/>
              </a:lnSpc>
            </a:pPr>
            <a:r>
              <a:rPr lang="en-US" sz="1238" b="1" dirty="0">
                <a:solidFill>
                  <a:srgbClr val="E8E4DC"/>
                </a:solidFill>
                <a:latin typeface="Hedvig Letters Sans" pitchFamily="34" charset="0"/>
                <a:ea typeface="Hedvig Letters Sans" pitchFamily="34" charset="-122"/>
                <a:cs typeface="Hedvig Letters Sans" pitchFamily="34" charset="-120"/>
              </a:rPr>
              <a:t>Industry Disruption</a:t>
            </a:r>
            <a:endParaRPr lang="en-US" sz="1600" dirty="0"/>
          </a:p>
        </p:txBody>
      </p:sp>
      <p:sp>
        <p:nvSpPr>
          <p:cNvPr id="21" name="Text 19"/>
          <p:cNvSpPr/>
          <p:nvPr/>
        </p:nvSpPr>
        <p:spPr>
          <a:xfrm>
            <a:off x="489077" y="3537077"/>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Impact:</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AI, regulation, market shift mengubah entire landscape</a:t>
            </a:r>
            <a:endParaRPr lang="en-US" sz="1600" dirty="0"/>
          </a:p>
        </p:txBody>
      </p:sp>
      <p:sp>
        <p:nvSpPr>
          <p:cNvPr id="22" name="Text 20"/>
          <p:cNvSpPr/>
          <p:nvPr/>
        </p:nvSpPr>
        <p:spPr>
          <a:xfrm>
            <a:off x="489077" y="3781616"/>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Exposure:</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Task automation potential, regulatory dependency, market concentration</a:t>
            </a:r>
            <a:endParaRPr lang="en-US" sz="1600" dirty="0"/>
          </a:p>
        </p:txBody>
      </p:sp>
      <p:sp>
        <p:nvSpPr>
          <p:cNvPr id="23" name="Text 21"/>
          <p:cNvSpPr/>
          <p:nvPr/>
        </p:nvSpPr>
        <p:spPr>
          <a:xfrm>
            <a:off x="489077" y="4026155"/>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Hedging:</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Human-centric skills, compliance expertise, adaptability</a:t>
            </a:r>
            <a:endParaRPr lang="en-US" sz="1600" dirty="0"/>
          </a:p>
        </p:txBody>
      </p:sp>
      <p:sp>
        <p:nvSpPr>
          <p:cNvPr id="24" name="Text 22"/>
          <p:cNvSpPr/>
          <p:nvPr/>
        </p:nvSpPr>
        <p:spPr>
          <a:xfrm>
            <a:off x="489077" y="4270693"/>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Optionality:</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Cross-industry experience, adjacent skill development</a:t>
            </a:r>
            <a:endParaRPr lang="en-US" sz="1600" dirty="0"/>
          </a:p>
        </p:txBody>
      </p:sp>
      <p:sp>
        <p:nvSpPr>
          <p:cNvPr id="25" name="Text 23"/>
          <p:cNvSpPr/>
          <p:nvPr/>
        </p:nvSpPr>
        <p:spPr>
          <a:xfrm>
            <a:off x="489077" y="4515232"/>
            <a:ext cx="5519587"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Antifragile:</a:t>
            </a:r>
            <a:pPr>
              <a:lnSpc>
                <a:spcPct val="130000"/>
              </a:lnSpc>
            </a:pPr>
            <a:r>
              <a:rPr lang="en-US" sz="1100" dirty="0">
                <a:solidFill>
                  <a:srgbClr val="E8E4DC">
                    <a:alpha val="80000"/>
                  </a:srgbClr>
                </a:solidFill>
                <a:latin typeface="Quattrocento Sans" pitchFamily="34" charset="0"/>
                <a:ea typeface="Quattrocento Sans" pitchFamily="34" charset="-122"/>
                <a:cs typeface="Quattrocento Sans" pitchFamily="34" charset="-120"/>
              </a:rPr>
              <a:t> Become the disruptor, lead transformation, AI augmentation</a:t>
            </a:r>
            <a:endParaRPr lang="en-US" sz="1600" dirty="0"/>
          </a:p>
        </p:txBody>
      </p:sp>
      <p:sp>
        <p:nvSpPr>
          <p:cNvPr id="26" name="Shape 24"/>
          <p:cNvSpPr/>
          <p:nvPr/>
        </p:nvSpPr>
        <p:spPr>
          <a:xfrm>
            <a:off x="366808" y="4899507"/>
            <a:ext cx="2794728" cy="1572034"/>
          </a:xfrm>
          <a:custGeom>
            <a:avLst/>
            <a:gdLst/>
            <a:ahLst/>
            <a:cxnLst/>
            <a:rect l="l" t="t" r="r" b="b"/>
            <a:pathLst>
              <a:path w="2794728" h="1572034">
                <a:moveTo>
                  <a:pt x="34934" y="0"/>
                </a:moveTo>
                <a:lnTo>
                  <a:pt x="2724867" y="0"/>
                </a:lnTo>
                <a:cubicBezTo>
                  <a:pt x="2763450" y="0"/>
                  <a:pt x="2794728" y="31278"/>
                  <a:pt x="2794728" y="69861"/>
                </a:cubicBezTo>
                <a:lnTo>
                  <a:pt x="2794728" y="1502173"/>
                </a:lnTo>
                <a:cubicBezTo>
                  <a:pt x="2794728" y="1540756"/>
                  <a:pt x="2763450" y="1572034"/>
                  <a:pt x="2724867" y="1572034"/>
                </a:cubicBezTo>
                <a:lnTo>
                  <a:pt x="34934" y="1572034"/>
                </a:lnTo>
                <a:cubicBezTo>
                  <a:pt x="15641" y="1572034"/>
                  <a:pt x="0" y="1556394"/>
                  <a:pt x="0" y="1537100"/>
                </a:cubicBezTo>
                <a:lnTo>
                  <a:pt x="0" y="34934"/>
                </a:lnTo>
                <a:cubicBezTo>
                  <a:pt x="0" y="15653"/>
                  <a:pt x="15653" y="0"/>
                  <a:pt x="34934" y="0"/>
                </a:cubicBezTo>
                <a:close/>
              </a:path>
            </a:pathLst>
          </a:custGeom>
          <a:solidFill>
            <a:srgbClr val="3D5A73">
              <a:alpha val="14902"/>
            </a:srgbClr>
          </a:solidFill>
          <a:ln/>
        </p:spPr>
      </p:sp>
      <p:sp>
        <p:nvSpPr>
          <p:cNvPr id="27" name="Shape 25"/>
          <p:cNvSpPr/>
          <p:nvPr/>
        </p:nvSpPr>
        <p:spPr>
          <a:xfrm>
            <a:off x="366808" y="4899507"/>
            <a:ext cx="34934" cy="1572034"/>
          </a:xfrm>
          <a:custGeom>
            <a:avLst/>
            <a:gdLst/>
            <a:ahLst/>
            <a:cxnLst/>
            <a:rect l="l" t="t" r="r" b="b"/>
            <a:pathLst>
              <a:path w="34934" h="1572034">
                <a:moveTo>
                  <a:pt x="34934" y="0"/>
                </a:moveTo>
                <a:lnTo>
                  <a:pt x="34934" y="0"/>
                </a:lnTo>
                <a:lnTo>
                  <a:pt x="34934" y="1572034"/>
                </a:lnTo>
                <a:lnTo>
                  <a:pt x="34934" y="1572034"/>
                </a:lnTo>
                <a:cubicBezTo>
                  <a:pt x="15641" y="1572034"/>
                  <a:pt x="0" y="1556394"/>
                  <a:pt x="0" y="1537100"/>
                </a:cubicBezTo>
                <a:lnTo>
                  <a:pt x="0" y="34934"/>
                </a:lnTo>
                <a:cubicBezTo>
                  <a:pt x="0" y="15653"/>
                  <a:pt x="15653" y="0"/>
                  <a:pt x="34934" y="0"/>
                </a:cubicBezTo>
                <a:close/>
              </a:path>
            </a:pathLst>
          </a:custGeom>
          <a:solidFill>
            <a:srgbClr val="5E7A8C"/>
          </a:solidFill>
          <a:ln/>
        </p:spPr>
      </p:sp>
      <p:sp>
        <p:nvSpPr>
          <p:cNvPr id="28" name="Shape 26"/>
          <p:cNvSpPr/>
          <p:nvPr/>
        </p:nvSpPr>
        <p:spPr>
          <a:xfrm>
            <a:off x="489077" y="5004309"/>
            <a:ext cx="349341" cy="349341"/>
          </a:xfrm>
          <a:custGeom>
            <a:avLst/>
            <a:gdLst/>
            <a:ahLst/>
            <a:cxnLst/>
            <a:rect l="l" t="t" r="r" b="b"/>
            <a:pathLst>
              <a:path w="349341" h="349341">
                <a:moveTo>
                  <a:pt x="174670" y="0"/>
                </a:moveTo>
                <a:lnTo>
                  <a:pt x="174670" y="0"/>
                </a:lnTo>
                <a:cubicBezTo>
                  <a:pt x="271074" y="0"/>
                  <a:pt x="349341" y="78267"/>
                  <a:pt x="349341" y="174670"/>
                </a:cubicBezTo>
                <a:lnTo>
                  <a:pt x="349341" y="174670"/>
                </a:lnTo>
                <a:cubicBezTo>
                  <a:pt x="349341" y="271074"/>
                  <a:pt x="271074" y="349341"/>
                  <a:pt x="174670" y="349341"/>
                </a:cubicBezTo>
                <a:lnTo>
                  <a:pt x="174670" y="349341"/>
                </a:lnTo>
                <a:cubicBezTo>
                  <a:pt x="78267" y="349341"/>
                  <a:pt x="0" y="271074"/>
                  <a:pt x="0" y="174670"/>
                </a:cubicBezTo>
                <a:lnTo>
                  <a:pt x="0" y="174670"/>
                </a:lnTo>
                <a:cubicBezTo>
                  <a:pt x="0" y="78267"/>
                  <a:pt x="78267" y="0"/>
                  <a:pt x="174670" y="0"/>
                </a:cubicBezTo>
                <a:close/>
              </a:path>
            </a:pathLst>
          </a:custGeom>
          <a:solidFill>
            <a:srgbClr val="5E7A8C">
              <a:alpha val="20000"/>
            </a:srgbClr>
          </a:solidFill>
          <a:ln/>
        </p:spPr>
      </p:sp>
      <p:sp>
        <p:nvSpPr>
          <p:cNvPr id="29" name="Shape 27"/>
          <p:cNvSpPr/>
          <p:nvPr/>
        </p:nvSpPr>
        <p:spPr>
          <a:xfrm>
            <a:off x="587330" y="5100378"/>
            <a:ext cx="157203" cy="157203"/>
          </a:xfrm>
          <a:custGeom>
            <a:avLst/>
            <a:gdLst/>
            <a:ahLst/>
            <a:cxnLst/>
            <a:rect l="l" t="t" r="r" b="b"/>
            <a:pathLst>
              <a:path w="157203" h="157203">
                <a:moveTo>
                  <a:pt x="108047" y="85971"/>
                </a:moveTo>
                <a:lnTo>
                  <a:pt x="49433" y="85971"/>
                </a:lnTo>
                <a:cubicBezTo>
                  <a:pt x="50324" y="105775"/>
                  <a:pt x="54714" y="124013"/>
                  <a:pt x="60947" y="137369"/>
                </a:cubicBezTo>
                <a:cubicBezTo>
                  <a:pt x="64447" y="144891"/>
                  <a:pt x="68224" y="150203"/>
                  <a:pt x="71724" y="153458"/>
                </a:cubicBezTo>
                <a:cubicBezTo>
                  <a:pt x="75163" y="156681"/>
                  <a:pt x="77527" y="157203"/>
                  <a:pt x="78755" y="157203"/>
                </a:cubicBezTo>
                <a:cubicBezTo>
                  <a:pt x="79983" y="157203"/>
                  <a:pt x="82348" y="156681"/>
                  <a:pt x="85786" y="153458"/>
                </a:cubicBezTo>
                <a:cubicBezTo>
                  <a:pt x="89287" y="150203"/>
                  <a:pt x="93063" y="144861"/>
                  <a:pt x="96563" y="137369"/>
                </a:cubicBezTo>
                <a:cubicBezTo>
                  <a:pt x="102796" y="124013"/>
                  <a:pt x="107187" y="105775"/>
                  <a:pt x="108077" y="85971"/>
                </a:cubicBezTo>
                <a:close/>
                <a:moveTo>
                  <a:pt x="49402" y="71233"/>
                </a:moveTo>
                <a:lnTo>
                  <a:pt x="108016" y="71233"/>
                </a:lnTo>
                <a:cubicBezTo>
                  <a:pt x="107156" y="51429"/>
                  <a:pt x="102766" y="33191"/>
                  <a:pt x="96533" y="19835"/>
                </a:cubicBezTo>
                <a:cubicBezTo>
                  <a:pt x="93033" y="12343"/>
                  <a:pt x="89256" y="7000"/>
                  <a:pt x="85756" y="3746"/>
                </a:cubicBezTo>
                <a:cubicBezTo>
                  <a:pt x="82317" y="522"/>
                  <a:pt x="79953" y="0"/>
                  <a:pt x="78725" y="0"/>
                </a:cubicBezTo>
                <a:cubicBezTo>
                  <a:pt x="77496" y="0"/>
                  <a:pt x="75132" y="522"/>
                  <a:pt x="71693" y="3746"/>
                </a:cubicBezTo>
                <a:cubicBezTo>
                  <a:pt x="68193" y="7000"/>
                  <a:pt x="64417" y="12343"/>
                  <a:pt x="60916" y="19835"/>
                </a:cubicBezTo>
                <a:cubicBezTo>
                  <a:pt x="54683" y="33191"/>
                  <a:pt x="50293" y="51429"/>
                  <a:pt x="49402" y="71233"/>
                </a:cubicBezTo>
                <a:close/>
                <a:moveTo>
                  <a:pt x="34665" y="71233"/>
                </a:moveTo>
                <a:cubicBezTo>
                  <a:pt x="35739" y="44950"/>
                  <a:pt x="42525" y="20541"/>
                  <a:pt x="52442" y="4513"/>
                </a:cubicBezTo>
                <a:cubicBezTo>
                  <a:pt x="24164" y="14523"/>
                  <a:pt x="3347" y="40283"/>
                  <a:pt x="461" y="71233"/>
                </a:cubicBezTo>
                <a:lnTo>
                  <a:pt x="34665" y="71233"/>
                </a:lnTo>
                <a:close/>
                <a:moveTo>
                  <a:pt x="461" y="85971"/>
                </a:moveTo>
                <a:cubicBezTo>
                  <a:pt x="3347" y="116920"/>
                  <a:pt x="24164" y="142681"/>
                  <a:pt x="52442" y="152690"/>
                </a:cubicBezTo>
                <a:cubicBezTo>
                  <a:pt x="42525" y="136663"/>
                  <a:pt x="35739" y="112253"/>
                  <a:pt x="34665" y="85971"/>
                </a:cubicBezTo>
                <a:lnTo>
                  <a:pt x="461" y="85971"/>
                </a:lnTo>
                <a:close/>
                <a:moveTo>
                  <a:pt x="122784" y="85971"/>
                </a:moveTo>
                <a:cubicBezTo>
                  <a:pt x="121710" y="112253"/>
                  <a:pt x="114924" y="136663"/>
                  <a:pt x="105007" y="152690"/>
                </a:cubicBezTo>
                <a:cubicBezTo>
                  <a:pt x="133285" y="142650"/>
                  <a:pt x="154102" y="116920"/>
                  <a:pt x="156989" y="85971"/>
                </a:cubicBezTo>
                <a:lnTo>
                  <a:pt x="122784" y="85971"/>
                </a:lnTo>
                <a:close/>
                <a:moveTo>
                  <a:pt x="156989" y="71233"/>
                </a:moveTo>
                <a:cubicBezTo>
                  <a:pt x="154102" y="40283"/>
                  <a:pt x="133285" y="14523"/>
                  <a:pt x="105007" y="4513"/>
                </a:cubicBezTo>
                <a:cubicBezTo>
                  <a:pt x="114924" y="20541"/>
                  <a:pt x="121710" y="44950"/>
                  <a:pt x="122784" y="71233"/>
                </a:cubicBezTo>
                <a:lnTo>
                  <a:pt x="156989" y="71233"/>
                </a:lnTo>
                <a:close/>
              </a:path>
            </a:pathLst>
          </a:custGeom>
          <a:solidFill>
            <a:srgbClr val="5E7A8C"/>
          </a:solidFill>
          <a:ln/>
        </p:spPr>
      </p:sp>
      <p:sp>
        <p:nvSpPr>
          <p:cNvPr id="30" name="Text 28"/>
          <p:cNvSpPr/>
          <p:nvPr/>
        </p:nvSpPr>
        <p:spPr>
          <a:xfrm>
            <a:off x="943221" y="5074178"/>
            <a:ext cx="1493433" cy="209605"/>
          </a:xfrm>
          <a:prstGeom prst="rect">
            <a:avLst/>
          </a:prstGeom>
          <a:noFill/>
          <a:ln/>
        </p:spPr>
        <p:txBody>
          <a:bodyPr wrap="square" lIns="0" tIns="0" rIns="0" bIns="0" rtlCol="0" anchor="ctr"/>
          <a:lstStyle/>
          <a:p>
            <a:pPr>
              <a:lnSpc>
                <a:spcPct val="130000"/>
              </a:lnSpc>
            </a:pPr>
            <a:r>
              <a:rPr lang="en-US" sz="1100" b="1" dirty="0">
                <a:solidFill>
                  <a:srgbClr val="E8E4DC"/>
                </a:solidFill>
                <a:latin typeface="Hedvig Letters Sans" pitchFamily="34" charset="0"/>
                <a:ea typeface="Hedvig Letters Sans" pitchFamily="34" charset="-122"/>
                <a:cs typeface="Hedvig Letters Sans" pitchFamily="34" charset="-120"/>
              </a:rPr>
              <a:t>Geopolitical Instability</a:t>
            </a:r>
            <a:endParaRPr lang="en-US" sz="1600" dirty="0"/>
          </a:p>
        </p:txBody>
      </p:sp>
      <p:sp>
        <p:nvSpPr>
          <p:cNvPr id="31" name="Text 29"/>
          <p:cNvSpPr/>
          <p:nvPr/>
        </p:nvSpPr>
        <p:spPr>
          <a:xfrm>
            <a:off x="489077" y="5423519"/>
            <a:ext cx="2628791" cy="174670"/>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Impact:</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Career mobility, financial assets</a:t>
            </a:r>
            <a:endParaRPr lang="en-US" sz="1600" dirty="0"/>
          </a:p>
        </p:txBody>
      </p:sp>
      <p:sp>
        <p:nvSpPr>
          <p:cNvPr id="32" name="Text 30"/>
          <p:cNvSpPr/>
          <p:nvPr/>
        </p:nvSpPr>
        <p:spPr>
          <a:xfrm>
            <a:off x="489077" y="5633123"/>
            <a:ext cx="2628791" cy="349341"/>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Hedging:</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Geographic flexibility, diversified assets</a:t>
            </a:r>
            <a:endParaRPr lang="en-US" sz="1600" dirty="0"/>
          </a:p>
        </p:txBody>
      </p:sp>
      <p:sp>
        <p:nvSpPr>
          <p:cNvPr id="33" name="Text 31"/>
          <p:cNvSpPr/>
          <p:nvPr/>
        </p:nvSpPr>
        <p:spPr>
          <a:xfrm>
            <a:off x="489077" y="6017398"/>
            <a:ext cx="2628791" cy="349341"/>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Optionality:</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Remote work capability, multiple residencies</a:t>
            </a:r>
            <a:endParaRPr lang="en-US" sz="1600" dirty="0"/>
          </a:p>
        </p:txBody>
      </p:sp>
      <p:sp>
        <p:nvSpPr>
          <p:cNvPr id="34" name="Shape 32"/>
          <p:cNvSpPr/>
          <p:nvPr/>
        </p:nvSpPr>
        <p:spPr>
          <a:xfrm>
            <a:off x="3247848" y="4899507"/>
            <a:ext cx="2794728" cy="1572034"/>
          </a:xfrm>
          <a:custGeom>
            <a:avLst/>
            <a:gdLst/>
            <a:ahLst/>
            <a:cxnLst/>
            <a:rect l="l" t="t" r="r" b="b"/>
            <a:pathLst>
              <a:path w="2794728" h="1572034">
                <a:moveTo>
                  <a:pt x="34934" y="0"/>
                </a:moveTo>
                <a:lnTo>
                  <a:pt x="2724867" y="0"/>
                </a:lnTo>
                <a:cubicBezTo>
                  <a:pt x="2763450" y="0"/>
                  <a:pt x="2794728" y="31278"/>
                  <a:pt x="2794728" y="69861"/>
                </a:cubicBezTo>
                <a:lnTo>
                  <a:pt x="2794728" y="1502173"/>
                </a:lnTo>
                <a:cubicBezTo>
                  <a:pt x="2794728" y="1540756"/>
                  <a:pt x="2763450" y="1572034"/>
                  <a:pt x="2724867" y="1572034"/>
                </a:cubicBezTo>
                <a:lnTo>
                  <a:pt x="34934" y="1572034"/>
                </a:lnTo>
                <a:cubicBezTo>
                  <a:pt x="15641" y="1572034"/>
                  <a:pt x="0" y="1556394"/>
                  <a:pt x="0" y="1537100"/>
                </a:cubicBezTo>
                <a:lnTo>
                  <a:pt x="0" y="34934"/>
                </a:lnTo>
                <a:cubicBezTo>
                  <a:pt x="0" y="15653"/>
                  <a:pt x="15653" y="0"/>
                  <a:pt x="34934" y="0"/>
                </a:cubicBezTo>
                <a:close/>
              </a:path>
            </a:pathLst>
          </a:custGeom>
          <a:solidFill>
            <a:srgbClr val="3D5A73">
              <a:alpha val="14902"/>
            </a:srgbClr>
          </a:solidFill>
          <a:ln/>
        </p:spPr>
      </p:sp>
      <p:sp>
        <p:nvSpPr>
          <p:cNvPr id="35" name="Shape 33"/>
          <p:cNvSpPr/>
          <p:nvPr/>
        </p:nvSpPr>
        <p:spPr>
          <a:xfrm>
            <a:off x="3247848" y="4899507"/>
            <a:ext cx="34934" cy="1572034"/>
          </a:xfrm>
          <a:custGeom>
            <a:avLst/>
            <a:gdLst/>
            <a:ahLst/>
            <a:cxnLst/>
            <a:rect l="l" t="t" r="r" b="b"/>
            <a:pathLst>
              <a:path w="34934" h="1572034">
                <a:moveTo>
                  <a:pt x="34934" y="0"/>
                </a:moveTo>
                <a:lnTo>
                  <a:pt x="34934" y="0"/>
                </a:lnTo>
                <a:lnTo>
                  <a:pt x="34934" y="1572034"/>
                </a:lnTo>
                <a:lnTo>
                  <a:pt x="34934" y="1572034"/>
                </a:lnTo>
                <a:cubicBezTo>
                  <a:pt x="15641" y="1572034"/>
                  <a:pt x="0" y="1556394"/>
                  <a:pt x="0" y="1537100"/>
                </a:cubicBezTo>
                <a:lnTo>
                  <a:pt x="0" y="34934"/>
                </a:lnTo>
                <a:cubicBezTo>
                  <a:pt x="0" y="15653"/>
                  <a:pt x="15653" y="0"/>
                  <a:pt x="34934" y="0"/>
                </a:cubicBezTo>
                <a:close/>
              </a:path>
            </a:pathLst>
          </a:custGeom>
          <a:solidFill>
            <a:srgbClr val="3D5A73"/>
          </a:solidFill>
          <a:ln/>
        </p:spPr>
      </p:sp>
      <p:sp>
        <p:nvSpPr>
          <p:cNvPr id="36" name="Shape 34"/>
          <p:cNvSpPr/>
          <p:nvPr/>
        </p:nvSpPr>
        <p:spPr>
          <a:xfrm>
            <a:off x="3370117" y="5004309"/>
            <a:ext cx="349341" cy="349341"/>
          </a:xfrm>
          <a:custGeom>
            <a:avLst/>
            <a:gdLst/>
            <a:ahLst/>
            <a:cxnLst/>
            <a:rect l="l" t="t" r="r" b="b"/>
            <a:pathLst>
              <a:path w="349341" h="349341">
                <a:moveTo>
                  <a:pt x="174670" y="0"/>
                </a:moveTo>
                <a:lnTo>
                  <a:pt x="174670" y="0"/>
                </a:lnTo>
                <a:cubicBezTo>
                  <a:pt x="271074" y="0"/>
                  <a:pt x="349341" y="78267"/>
                  <a:pt x="349341" y="174670"/>
                </a:cubicBezTo>
                <a:lnTo>
                  <a:pt x="349341" y="174670"/>
                </a:lnTo>
                <a:cubicBezTo>
                  <a:pt x="349341" y="271074"/>
                  <a:pt x="271074" y="349341"/>
                  <a:pt x="174670" y="349341"/>
                </a:cubicBezTo>
                <a:lnTo>
                  <a:pt x="174670" y="349341"/>
                </a:lnTo>
                <a:cubicBezTo>
                  <a:pt x="78267" y="349341"/>
                  <a:pt x="0" y="271074"/>
                  <a:pt x="0" y="174670"/>
                </a:cubicBezTo>
                <a:lnTo>
                  <a:pt x="0" y="174670"/>
                </a:lnTo>
                <a:cubicBezTo>
                  <a:pt x="0" y="78267"/>
                  <a:pt x="78267" y="0"/>
                  <a:pt x="174670" y="0"/>
                </a:cubicBezTo>
                <a:close/>
              </a:path>
            </a:pathLst>
          </a:custGeom>
          <a:solidFill>
            <a:srgbClr val="3D5A73">
              <a:alpha val="30196"/>
            </a:srgbClr>
          </a:solidFill>
          <a:ln/>
        </p:spPr>
      </p:sp>
      <p:sp>
        <p:nvSpPr>
          <p:cNvPr id="37" name="Shape 35"/>
          <p:cNvSpPr/>
          <p:nvPr/>
        </p:nvSpPr>
        <p:spPr>
          <a:xfrm>
            <a:off x="3468369" y="5100378"/>
            <a:ext cx="157203" cy="157203"/>
          </a:xfrm>
          <a:custGeom>
            <a:avLst/>
            <a:gdLst/>
            <a:ahLst/>
            <a:cxnLst/>
            <a:rect l="l" t="t" r="r" b="b"/>
            <a:pathLst>
              <a:path w="157203" h="157203">
                <a:moveTo>
                  <a:pt x="90883" y="12282"/>
                </a:moveTo>
                <a:cubicBezTo>
                  <a:pt x="90883" y="5496"/>
                  <a:pt x="85387" y="0"/>
                  <a:pt x="78602" y="0"/>
                </a:cubicBezTo>
                <a:cubicBezTo>
                  <a:pt x="71816" y="0"/>
                  <a:pt x="66320" y="5496"/>
                  <a:pt x="66320" y="12282"/>
                </a:cubicBezTo>
                <a:cubicBezTo>
                  <a:pt x="66320" y="25822"/>
                  <a:pt x="49955" y="32577"/>
                  <a:pt x="40375" y="23028"/>
                </a:cubicBezTo>
                <a:cubicBezTo>
                  <a:pt x="35586" y="18238"/>
                  <a:pt x="27818" y="18238"/>
                  <a:pt x="22997" y="23028"/>
                </a:cubicBezTo>
                <a:cubicBezTo>
                  <a:pt x="18177" y="27818"/>
                  <a:pt x="18207" y="35586"/>
                  <a:pt x="22997" y="40406"/>
                </a:cubicBezTo>
                <a:cubicBezTo>
                  <a:pt x="32577" y="49986"/>
                  <a:pt x="25791" y="66351"/>
                  <a:pt x="12251" y="66351"/>
                </a:cubicBezTo>
                <a:cubicBezTo>
                  <a:pt x="5465" y="66351"/>
                  <a:pt x="-31" y="71847"/>
                  <a:pt x="-31" y="78632"/>
                </a:cubicBezTo>
                <a:cubicBezTo>
                  <a:pt x="-31" y="85418"/>
                  <a:pt x="5465" y="90914"/>
                  <a:pt x="12251" y="90914"/>
                </a:cubicBezTo>
                <a:cubicBezTo>
                  <a:pt x="25791" y="90914"/>
                  <a:pt x="32546" y="107279"/>
                  <a:pt x="22997" y="116859"/>
                </a:cubicBezTo>
                <a:cubicBezTo>
                  <a:pt x="18207" y="121648"/>
                  <a:pt x="18207" y="129417"/>
                  <a:pt x="22997" y="134237"/>
                </a:cubicBezTo>
                <a:cubicBezTo>
                  <a:pt x="27787" y="139057"/>
                  <a:pt x="35555" y="139027"/>
                  <a:pt x="40375" y="134237"/>
                </a:cubicBezTo>
                <a:cubicBezTo>
                  <a:pt x="49955" y="124657"/>
                  <a:pt x="66320" y="131443"/>
                  <a:pt x="66320" y="144983"/>
                </a:cubicBezTo>
                <a:cubicBezTo>
                  <a:pt x="66320" y="151769"/>
                  <a:pt x="71816" y="157265"/>
                  <a:pt x="78602" y="157265"/>
                </a:cubicBezTo>
                <a:cubicBezTo>
                  <a:pt x="85387" y="157265"/>
                  <a:pt x="90883" y="151769"/>
                  <a:pt x="90883" y="144983"/>
                </a:cubicBezTo>
                <a:cubicBezTo>
                  <a:pt x="90883" y="131443"/>
                  <a:pt x="107248" y="124688"/>
                  <a:pt x="116828" y="134237"/>
                </a:cubicBezTo>
                <a:cubicBezTo>
                  <a:pt x="121618" y="139027"/>
                  <a:pt x="129386" y="139027"/>
                  <a:pt x="134206" y="134237"/>
                </a:cubicBezTo>
                <a:cubicBezTo>
                  <a:pt x="139027" y="129447"/>
                  <a:pt x="138996" y="121679"/>
                  <a:pt x="134206" y="116859"/>
                </a:cubicBezTo>
                <a:cubicBezTo>
                  <a:pt x="124627" y="107279"/>
                  <a:pt x="131412" y="90914"/>
                  <a:pt x="144953" y="90914"/>
                </a:cubicBezTo>
                <a:cubicBezTo>
                  <a:pt x="151738" y="90914"/>
                  <a:pt x="157234" y="85418"/>
                  <a:pt x="157234" y="78632"/>
                </a:cubicBezTo>
                <a:cubicBezTo>
                  <a:pt x="157234" y="71847"/>
                  <a:pt x="151738" y="66351"/>
                  <a:pt x="144953" y="66351"/>
                </a:cubicBezTo>
                <a:cubicBezTo>
                  <a:pt x="131412" y="66351"/>
                  <a:pt x="124657" y="49986"/>
                  <a:pt x="134206" y="40406"/>
                </a:cubicBezTo>
                <a:cubicBezTo>
                  <a:pt x="138996" y="35616"/>
                  <a:pt x="138996" y="27848"/>
                  <a:pt x="134206" y="23028"/>
                </a:cubicBezTo>
                <a:cubicBezTo>
                  <a:pt x="129417" y="18207"/>
                  <a:pt x="121648" y="18238"/>
                  <a:pt x="116828" y="23028"/>
                </a:cubicBezTo>
                <a:cubicBezTo>
                  <a:pt x="107248" y="32577"/>
                  <a:pt x="90883" y="25822"/>
                  <a:pt x="90883" y="12282"/>
                </a:cubicBezTo>
                <a:close/>
                <a:moveTo>
                  <a:pt x="49126" y="68777"/>
                </a:moveTo>
                <a:cubicBezTo>
                  <a:pt x="49126" y="63354"/>
                  <a:pt x="53529" y="58951"/>
                  <a:pt x="58951" y="58951"/>
                </a:cubicBezTo>
                <a:cubicBezTo>
                  <a:pt x="64374" y="58951"/>
                  <a:pt x="68777" y="63354"/>
                  <a:pt x="68777" y="68777"/>
                </a:cubicBezTo>
                <a:cubicBezTo>
                  <a:pt x="68777" y="74199"/>
                  <a:pt x="64374" y="78602"/>
                  <a:pt x="58951" y="78602"/>
                </a:cubicBezTo>
                <a:cubicBezTo>
                  <a:pt x="53529" y="78602"/>
                  <a:pt x="49126" y="74199"/>
                  <a:pt x="49126" y="68777"/>
                </a:cubicBezTo>
                <a:close/>
                <a:moveTo>
                  <a:pt x="98252" y="78602"/>
                </a:moveTo>
                <a:cubicBezTo>
                  <a:pt x="103675" y="78602"/>
                  <a:pt x="108077" y="83004"/>
                  <a:pt x="108077" y="88427"/>
                </a:cubicBezTo>
                <a:cubicBezTo>
                  <a:pt x="108077" y="93850"/>
                  <a:pt x="103675" y="98252"/>
                  <a:pt x="98252" y="98252"/>
                </a:cubicBezTo>
                <a:cubicBezTo>
                  <a:pt x="92829" y="98252"/>
                  <a:pt x="88427" y="93850"/>
                  <a:pt x="88427" y="88427"/>
                </a:cubicBezTo>
                <a:cubicBezTo>
                  <a:pt x="88427" y="83004"/>
                  <a:pt x="92829" y="78602"/>
                  <a:pt x="98252" y="78602"/>
                </a:cubicBezTo>
                <a:close/>
              </a:path>
            </a:pathLst>
          </a:custGeom>
          <a:solidFill>
            <a:srgbClr val="3D5A73"/>
          </a:solidFill>
          <a:ln/>
        </p:spPr>
      </p:sp>
      <p:sp>
        <p:nvSpPr>
          <p:cNvPr id="38" name="Text 36"/>
          <p:cNvSpPr/>
          <p:nvPr/>
        </p:nvSpPr>
        <p:spPr>
          <a:xfrm>
            <a:off x="3824260" y="5074178"/>
            <a:ext cx="1257628" cy="209605"/>
          </a:xfrm>
          <a:prstGeom prst="rect">
            <a:avLst/>
          </a:prstGeom>
          <a:noFill/>
          <a:ln/>
        </p:spPr>
        <p:txBody>
          <a:bodyPr wrap="square" lIns="0" tIns="0" rIns="0" bIns="0" rtlCol="0" anchor="ctr"/>
          <a:lstStyle/>
          <a:p>
            <a:pPr>
              <a:lnSpc>
                <a:spcPct val="130000"/>
              </a:lnSpc>
            </a:pPr>
            <a:r>
              <a:rPr lang="en-US" sz="1100" b="1" dirty="0">
                <a:solidFill>
                  <a:srgbClr val="E8E4DC"/>
                </a:solidFill>
                <a:latin typeface="Hedvig Letters Sans" pitchFamily="34" charset="0"/>
                <a:ea typeface="Hedvig Letters Sans" pitchFamily="34" charset="-122"/>
                <a:cs typeface="Hedvig Letters Sans" pitchFamily="34" charset="-120"/>
              </a:rPr>
              <a:t>Black Swan Events</a:t>
            </a:r>
            <a:endParaRPr lang="en-US" sz="1600" dirty="0"/>
          </a:p>
        </p:txBody>
      </p:sp>
      <p:sp>
        <p:nvSpPr>
          <p:cNvPr id="39" name="Text 37"/>
          <p:cNvSpPr/>
          <p:nvPr/>
        </p:nvSpPr>
        <p:spPr>
          <a:xfrm>
            <a:off x="3370117" y="5423519"/>
            <a:ext cx="2628791" cy="174670"/>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Impact:</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Pandemic, unexpected macro disruption</a:t>
            </a:r>
            <a:endParaRPr lang="en-US" sz="1600" dirty="0"/>
          </a:p>
        </p:txBody>
      </p:sp>
      <p:sp>
        <p:nvSpPr>
          <p:cNvPr id="40" name="Text 38"/>
          <p:cNvSpPr/>
          <p:nvPr/>
        </p:nvSpPr>
        <p:spPr>
          <a:xfrm>
            <a:off x="3370117" y="5633123"/>
            <a:ext cx="2628791" cy="349341"/>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Hedging:</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Emergency preparedness, financial buffer</a:t>
            </a:r>
            <a:endParaRPr lang="en-US" sz="1600" dirty="0"/>
          </a:p>
        </p:txBody>
      </p:sp>
      <p:sp>
        <p:nvSpPr>
          <p:cNvPr id="41" name="Text 39"/>
          <p:cNvSpPr/>
          <p:nvPr/>
        </p:nvSpPr>
        <p:spPr>
          <a:xfrm>
            <a:off x="3370117" y="6017398"/>
            <a:ext cx="2628791" cy="349341"/>
          </a:xfrm>
          <a:prstGeom prst="rect">
            <a:avLst/>
          </a:prstGeom>
          <a:noFill/>
          <a:ln/>
        </p:spPr>
        <p:txBody>
          <a:bodyPr wrap="square" lIns="0" tIns="0" rIns="0" bIns="0" rtlCol="0" anchor="ctr"/>
          <a:lstStyle/>
          <a:p>
            <a:pPr>
              <a:lnSpc>
                <a:spcPct val="120000"/>
              </a:lnSpc>
            </a:pPr>
            <a:r>
              <a:rPr lang="en-US" sz="963" b="1" dirty="0">
                <a:solidFill>
                  <a:srgbClr val="C9A86A"/>
                </a:solidFill>
                <a:latin typeface="Quattrocento Sans" pitchFamily="34" charset="0"/>
                <a:ea typeface="Quattrocento Sans" pitchFamily="34" charset="-122"/>
                <a:cs typeface="Quattrocento Sans" pitchFamily="34" charset="-120"/>
              </a:rPr>
              <a:t>Optionality:</a:t>
            </a:r>
            <a:pPr>
              <a:lnSpc>
                <a:spcPct val="120000"/>
              </a:lnSpc>
            </a:pPr>
            <a:r>
              <a:rPr lang="en-US" sz="963" dirty="0">
                <a:solidFill>
                  <a:srgbClr val="E8E4DC">
                    <a:alpha val="80000"/>
                  </a:srgbClr>
                </a:solidFill>
                <a:latin typeface="Quattrocento Sans" pitchFamily="34" charset="0"/>
                <a:ea typeface="Quattrocento Sans" pitchFamily="34" charset="-122"/>
                <a:cs typeface="Quattrocento Sans" pitchFamily="34" charset="-120"/>
              </a:rPr>
              <a:t> Multiple income streams, location independence</a:t>
            </a:r>
            <a:endParaRPr lang="en-US" sz="1600" dirty="0"/>
          </a:p>
        </p:txBody>
      </p:sp>
      <p:sp>
        <p:nvSpPr>
          <p:cNvPr id="42" name="Shape 40"/>
          <p:cNvSpPr/>
          <p:nvPr/>
        </p:nvSpPr>
        <p:spPr>
          <a:xfrm>
            <a:off x="6150789" y="1130991"/>
            <a:ext cx="5685524" cy="2628791"/>
          </a:xfrm>
          <a:custGeom>
            <a:avLst/>
            <a:gdLst/>
            <a:ahLst/>
            <a:cxnLst/>
            <a:rect l="l" t="t" r="r" b="b"/>
            <a:pathLst>
              <a:path w="5685524" h="2628791">
                <a:moveTo>
                  <a:pt x="104810" y="0"/>
                </a:moveTo>
                <a:lnTo>
                  <a:pt x="5580714" y="0"/>
                </a:lnTo>
                <a:cubicBezTo>
                  <a:pt x="5638599" y="0"/>
                  <a:pt x="5685524" y="46925"/>
                  <a:pt x="5685524" y="104810"/>
                </a:cubicBezTo>
                <a:lnTo>
                  <a:pt x="5685524" y="2523981"/>
                </a:lnTo>
                <a:cubicBezTo>
                  <a:pt x="5685524" y="2581866"/>
                  <a:pt x="5638599" y="2628791"/>
                  <a:pt x="5580714" y="2628791"/>
                </a:cubicBezTo>
                <a:lnTo>
                  <a:pt x="104810" y="2628791"/>
                </a:lnTo>
                <a:cubicBezTo>
                  <a:pt x="46925" y="2628791"/>
                  <a:pt x="0" y="2581866"/>
                  <a:pt x="0" y="2523981"/>
                </a:cubicBezTo>
                <a:lnTo>
                  <a:pt x="0" y="104810"/>
                </a:lnTo>
                <a:cubicBezTo>
                  <a:pt x="0" y="46964"/>
                  <a:pt x="46964" y="0"/>
                  <a:pt x="104810" y="0"/>
                </a:cubicBezTo>
                <a:close/>
              </a:path>
            </a:pathLst>
          </a:custGeom>
          <a:solidFill>
            <a:srgbClr val="3D5A73">
              <a:alpha val="20000"/>
            </a:srgbClr>
          </a:solidFill>
          <a:ln w="12700">
            <a:solidFill>
              <a:srgbClr val="3D5A73">
                <a:alpha val="40000"/>
              </a:srgbClr>
            </a:solidFill>
            <a:prstDash val="solid"/>
          </a:ln>
        </p:spPr>
      </p:sp>
      <p:sp>
        <p:nvSpPr>
          <p:cNvPr id="43" name="Shape 41"/>
          <p:cNvSpPr/>
          <p:nvPr/>
        </p:nvSpPr>
        <p:spPr>
          <a:xfrm>
            <a:off x="6281792" y="1275095"/>
            <a:ext cx="174670" cy="174670"/>
          </a:xfrm>
          <a:custGeom>
            <a:avLst/>
            <a:gdLst/>
            <a:ahLst/>
            <a:cxnLst/>
            <a:rect l="l" t="t" r="r" b="b"/>
            <a:pathLst>
              <a:path w="174670" h="174670">
                <a:moveTo>
                  <a:pt x="22482" y="77954"/>
                </a:moveTo>
                <a:cubicBezTo>
                  <a:pt x="27019" y="46226"/>
                  <a:pt x="54346" y="21834"/>
                  <a:pt x="87335" y="21834"/>
                </a:cubicBezTo>
                <a:cubicBezTo>
                  <a:pt x="105416" y="21834"/>
                  <a:pt x="121792" y="29169"/>
                  <a:pt x="133664" y="41007"/>
                </a:cubicBezTo>
                <a:cubicBezTo>
                  <a:pt x="133732" y="41075"/>
                  <a:pt x="133800" y="41143"/>
                  <a:pt x="133869" y="41211"/>
                </a:cubicBezTo>
                <a:lnTo>
                  <a:pt x="136461" y="43668"/>
                </a:lnTo>
                <a:lnTo>
                  <a:pt x="120120" y="43668"/>
                </a:lnTo>
                <a:cubicBezTo>
                  <a:pt x="114082" y="43668"/>
                  <a:pt x="109203" y="48546"/>
                  <a:pt x="109203" y="54585"/>
                </a:cubicBezTo>
                <a:cubicBezTo>
                  <a:pt x="109203" y="60623"/>
                  <a:pt x="114082" y="65501"/>
                  <a:pt x="120120" y="65501"/>
                </a:cubicBezTo>
                <a:lnTo>
                  <a:pt x="163788" y="65501"/>
                </a:lnTo>
                <a:cubicBezTo>
                  <a:pt x="169826" y="65501"/>
                  <a:pt x="174705" y="60623"/>
                  <a:pt x="174705" y="54585"/>
                </a:cubicBezTo>
                <a:lnTo>
                  <a:pt x="174705" y="10917"/>
                </a:lnTo>
                <a:cubicBezTo>
                  <a:pt x="174705" y="4878"/>
                  <a:pt x="169826" y="0"/>
                  <a:pt x="163788" y="0"/>
                </a:cubicBezTo>
                <a:cubicBezTo>
                  <a:pt x="157749" y="0"/>
                  <a:pt x="152871" y="4878"/>
                  <a:pt x="152871" y="10917"/>
                </a:cubicBezTo>
                <a:lnTo>
                  <a:pt x="152871" y="29134"/>
                </a:lnTo>
                <a:lnTo>
                  <a:pt x="149016" y="25484"/>
                </a:lnTo>
                <a:cubicBezTo>
                  <a:pt x="133220" y="9757"/>
                  <a:pt x="111387" y="0"/>
                  <a:pt x="87335" y="0"/>
                </a:cubicBezTo>
                <a:cubicBezTo>
                  <a:pt x="43326" y="0"/>
                  <a:pt x="6925" y="32546"/>
                  <a:pt x="887" y="74883"/>
                </a:cubicBezTo>
                <a:cubicBezTo>
                  <a:pt x="34" y="80853"/>
                  <a:pt x="4162" y="86380"/>
                  <a:pt x="10132" y="87233"/>
                </a:cubicBezTo>
                <a:cubicBezTo>
                  <a:pt x="16102" y="88086"/>
                  <a:pt x="21629" y="83924"/>
                  <a:pt x="22482" y="77988"/>
                </a:cubicBezTo>
                <a:close/>
                <a:moveTo>
                  <a:pt x="173783" y="99787"/>
                </a:moveTo>
                <a:cubicBezTo>
                  <a:pt x="174636" y="93817"/>
                  <a:pt x="170474" y="88290"/>
                  <a:pt x="164538" y="87438"/>
                </a:cubicBezTo>
                <a:cubicBezTo>
                  <a:pt x="158602" y="86585"/>
                  <a:pt x="153041" y="90747"/>
                  <a:pt x="152188" y="96683"/>
                </a:cubicBezTo>
                <a:cubicBezTo>
                  <a:pt x="147651" y="128410"/>
                  <a:pt x="120325" y="152803"/>
                  <a:pt x="87335" y="152803"/>
                </a:cubicBezTo>
                <a:cubicBezTo>
                  <a:pt x="69254" y="152803"/>
                  <a:pt x="52879" y="145468"/>
                  <a:pt x="41007" y="133630"/>
                </a:cubicBezTo>
                <a:cubicBezTo>
                  <a:pt x="40938" y="133562"/>
                  <a:pt x="40870" y="133493"/>
                  <a:pt x="40802" y="133425"/>
                </a:cubicBezTo>
                <a:lnTo>
                  <a:pt x="38209" y="130969"/>
                </a:lnTo>
                <a:lnTo>
                  <a:pt x="54550" y="130969"/>
                </a:lnTo>
                <a:cubicBezTo>
                  <a:pt x="60589" y="130969"/>
                  <a:pt x="65467" y="126090"/>
                  <a:pt x="65467" y="120052"/>
                </a:cubicBezTo>
                <a:cubicBezTo>
                  <a:pt x="65467" y="114013"/>
                  <a:pt x="60589" y="109135"/>
                  <a:pt x="54550" y="109135"/>
                </a:cubicBezTo>
                <a:lnTo>
                  <a:pt x="10917" y="109169"/>
                </a:lnTo>
                <a:cubicBezTo>
                  <a:pt x="8017" y="109169"/>
                  <a:pt x="5220" y="110329"/>
                  <a:pt x="3173" y="112410"/>
                </a:cubicBezTo>
                <a:cubicBezTo>
                  <a:pt x="1126" y="114491"/>
                  <a:pt x="-34" y="117254"/>
                  <a:pt x="0" y="120188"/>
                </a:cubicBezTo>
                <a:lnTo>
                  <a:pt x="341" y="163515"/>
                </a:lnTo>
                <a:cubicBezTo>
                  <a:pt x="375" y="169553"/>
                  <a:pt x="5322" y="174398"/>
                  <a:pt x="11360" y="174329"/>
                </a:cubicBezTo>
                <a:cubicBezTo>
                  <a:pt x="17399" y="174261"/>
                  <a:pt x="22243" y="169348"/>
                  <a:pt x="22175" y="163310"/>
                </a:cubicBezTo>
                <a:lnTo>
                  <a:pt x="22039" y="145741"/>
                </a:lnTo>
                <a:lnTo>
                  <a:pt x="25689" y="149186"/>
                </a:lnTo>
                <a:cubicBezTo>
                  <a:pt x="41484" y="164914"/>
                  <a:pt x="63284" y="174670"/>
                  <a:pt x="87335" y="174670"/>
                </a:cubicBezTo>
                <a:cubicBezTo>
                  <a:pt x="131344" y="174670"/>
                  <a:pt x="167745" y="142124"/>
                  <a:pt x="173783" y="99787"/>
                </a:cubicBezTo>
                <a:close/>
              </a:path>
            </a:pathLst>
          </a:custGeom>
          <a:solidFill>
            <a:srgbClr val="C9A86A"/>
          </a:solidFill>
          <a:ln/>
        </p:spPr>
      </p:sp>
      <p:sp>
        <p:nvSpPr>
          <p:cNvPr id="44" name="Text 42"/>
          <p:cNvSpPr/>
          <p:nvPr/>
        </p:nvSpPr>
        <p:spPr>
          <a:xfrm>
            <a:off x="6478296" y="1240160"/>
            <a:ext cx="5336183" cy="244539"/>
          </a:xfrm>
          <a:prstGeom prst="rect">
            <a:avLst/>
          </a:prstGeom>
          <a:noFill/>
          <a:ln/>
        </p:spPr>
        <p:txBody>
          <a:bodyPr wrap="square" lIns="0" tIns="0" rIns="0" bIns="0" rtlCol="0" anchor="ctr"/>
          <a:lstStyle/>
          <a:p>
            <a:pPr>
              <a:lnSpc>
                <a:spcPct val="120000"/>
              </a:lnSpc>
            </a:pPr>
            <a:r>
              <a:rPr lang="en-US" sz="1375" b="1" dirty="0">
                <a:solidFill>
                  <a:srgbClr val="C9A86A"/>
                </a:solidFill>
                <a:latin typeface="Hedvig Letters Sans" pitchFamily="34" charset="0"/>
                <a:ea typeface="Hedvig Letters Sans" pitchFamily="34" charset="-122"/>
                <a:cs typeface="Hedvig Letters Sans" pitchFamily="34" charset="-120"/>
              </a:rPr>
              <a:t>External Shock Exposure Radar</a:t>
            </a:r>
            <a:endParaRPr lang="en-US" sz="1600" dirty="0"/>
          </a:p>
        </p:txBody>
      </p:sp>
      <p:pic>
        <p:nvPicPr>
          <p:cNvPr id="45" name="Image 0" descr="https://kimi-img.moonshot.cn/pub/slides/26-03-02-21:34:43-d6ip3spn4ejv2ll8mm9g.png">    </p:cNvPr>
          <p:cNvPicPr>
            <a:picLocks noChangeAspect="1"/>
          </p:cNvPicPr>
          <p:nvPr/>
        </p:nvPicPr>
        <p:blipFill>
          <a:blip r:embed="rId1"/>
          <a:srcRect l="0" r="0" t="0" b="0"/>
          <a:stretch/>
        </p:blipFill>
        <p:spPr>
          <a:xfrm>
            <a:off x="6259958" y="1554567"/>
            <a:ext cx="4960642" cy="2096046"/>
          </a:xfrm>
          <a:prstGeom prst="roundRect">
            <a:avLst>
              <a:gd name="adj" fmla="val 0"/>
            </a:avLst>
          </a:prstGeom>
        </p:spPr>
      </p:pic>
      <p:sp>
        <p:nvSpPr>
          <p:cNvPr id="46" name="Shape 43"/>
          <p:cNvSpPr/>
          <p:nvPr/>
        </p:nvSpPr>
        <p:spPr>
          <a:xfrm>
            <a:off x="6150789" y="3838384"/>
            <a:ext cx="5685524" cy="1720504"/>
          </a:xfrm>
          <a:custGeom>
            <a:avLst/>
            <a:gdLst/>
            <a:ahLst/>
            <a:cxnLst/>
            <a:rect l="l" t="t" r="r" b="b"/>
            <a:pathLst>
              <a:path w="5685524" h="1720504">
                <a:moveTo>
                  <a:pt x="104796" y="0"/>
                </a:moveTo>
                <a:lnTo>
                  <a:pt x="5580728" y="0"/>
                </a:lnTo>
                <a:cubicBezTo>
                  <a:pt x="5638606" y="0"/>
                  <a:pt x="5685524" y="46919"/>
                  <a:pt x="5685524" y="104796"/>
                </a:cubicBezTo>
                <a:lnTo>
                  <a:pt x="5685524" y="1615708"/>
                </a:lnTo>
                <a:cubicBezTo>
                  <a:pt x="5685524" y="1673586"/>
                  <a:pt x="5638606" y="1720504"/>
                  <a:pt x="5580728" y="1720504"/>
                </a:cubicBezTo>
                <a:lnTo>
                  <a:pt x="104796" y="1720504"/>
                </a:lnTo>
                <a:cubicBezTo>
                  <a:pt x="46919" y="1720504"/>
                  <a:pt x="0" y="1673586"/>
                  <a:pt x="0" y="1615708"/>
                </a:cubicBezTo>
                <a:lnTo>
                  <a:pt x="0" y="104796"/>
                </a:lnTo>
                <a:cubicBezTo>
                  <a:pt x="0" y="46957"/>
                  <a:pt x="46957" y="0"/>
                  <a:pt x="104796" y="0"/>
                </a:cubicBezTo>
                <a:close/>
              </a:path>
            </a:pathLst>
          </a:custGeom>
          <a:gradFill rotWithShape="1" flip="none">
            <a:gsLst>
              <a:gs pos="0">
                <a:srgbClr val="C9A86A">
                  <a:alpha val="20000"/>
                </a:srgbClr>
              </a:gs>
              <a:gs pos="100000">
                <a:srgbClr val="C9A86A">
                  <a:alpha val="5000"/>
                </a:srgbClr>
              </a:gs>
            </a:gsLst>
            <a:lin ang="2700000" scaled="1"/>
          </a:gradFill>
          <a:ln w="12700">
            <a:solidFill>
              <a:srgbClr val="C9A86A">
                <a:alpha val="40000"/>
              </a:srgbClr>
            </a:solidFill>
            <a:prstDash val="solid"/>
          </a:ln>
        </p:spPr>
      </p:sp>
      <p:sp>
        <p:nvSpPr>
          <p:cNvPr id="47" name="Shape 44"/>
          <p:cNvSpPr/>
          <p:nvPr/>
        </p:nvSpPr>
        <p:spPr>
          <a:xfrm>
            <a:off x="6281792" y="3991221"/>
            <a:ext cx="157203" cy="157203"/>
          </a:xfrm>
          <a:custGeom>
            <a:avLst/>
            <a:gdLst/>
            <a:ahLst/>
            <a:cxnLst/>
            <a:rect l="l" t="t" r="r" b="b"/>
            <a:pathLst>
              <a:path w="157203" h="157203">
                <a:moveTo>
                  <a:pt x="78602" y="0"/>
                </a:moveTo>
                <a:cubicBezTo>
                  <a:pt x="80014" y="0"/>
                  <a:pt x="81426" y="307"/>
                  <a:pt x="82716" y="890"/>
                </a:cubicBezTo>
                <a:lnTo>
                  <a:pt x="140562" y="25423"/>
                </a:lnTo>
                <a:cubicBezTo>
                  <a:pt x="147317" y="28278"/>
                  <a:pt x="152352" y="34941"/>
                  <a:pt x="152322" y="42985"/>
                </a:cubicBezTo>
                <a:cubicBezTo>
                  <a:pt x="152168" y="73443"/>
                  <a:pt x="139641" y="129171"/>
                  <a:pt x="86738" y="154502"/>
                </a:cubicBezTo>
                <a:cubicBezTo>
                  <a:pt x="81611" y="156958"/>
                  <a:pt x="75654" y="156958"/>
                  <a:pt x="70527" y="154502"/>
                </a:cubicBezTo>
                <a:cubicBezTo>
                  <a:pt x="17593" y="129171"/>
                  <a:pt x="5097" y="73443"/>
                  <a:pt x="4943" y="42985"/>
                </a:cubicBezTo>
                <a:cubicBezTo>
                  <a:pt x="4913" y="34941"/>
                  <a:pt x="9948" y="28278"/>
                  <a:pt x="16703" y="25423"/>
                </a:cubicBezTo>
                <a:lnTo>
                  <a:pt x="74518" y="890"/>
                </a:lnTo>
                <a:cubicBezTo>
                  <a:pt x="75808" y="307"/>
                  <a:pt x="77189" y="0"/>
                  <a:pt x="78602" y="0"/>
                </a:cubicBezTo>
                <a:close/>
                <a:moveTo>
                  <a:pt x="78602" y="20510"/>
                </a:moveTo>
                <a:lnTo>
                  <a:pt x="78602" y="136601"/>
                </a:lnTo>
                <a:cubicBezTo>
                  <a:pt x="120973" y="116091"/>
                  <a:pt x="132364" y="70649"/>
                  <a:pt x="132640" y="43446"/>
                </a:cubicBezTo>
                <a:lnTo>
                  <a:pt x="78602" y="20541"/>
                </a:lnTo>
                <a:lnTo>
                  <a:pt x="78602" y="20541"/>
                </a:lnTo>
                <a:close/>
              </a:path>
            </a:pathLst>
          </a:custGeom>
          <a:solidFill>
            <a:srgbClr val="C9A86A"/>
          </a:solidFill>
          <a:ln/>
        </p:spPr>
      </p:sp>
      <p:sp>
        <p:nvSpPr>
          <p:cNvPr id="48" name="Text 45"/>
          <p:cNvSpPr/>
          <p:nvPr/>
        </p:nvSpPr>
        <p:spPr>
          <a:xfrm>
            <a:off x="6460829" y="3947553"/>
            <a:ext cx="5344917" cy="244539"/>
          </a:xfrm>
          <a:prstGeom prst="rect">
            <a:avLst/>
          </a:prstGeom>
          <a:noFill/>
          <a:ln/>
        </p:spPr>
        <p:txBody>
          <a:bodyPr wrap="square" lIns="0" tIns="0" rIns="0" bIns="0" rtlCol="0" anchor="ctr"/>
          <a:lstStyle/>
          <a:p>
            <a:pPr>
              <a:lnSpc>
                <a:spcPct val="130000"/>
              </a:lnSpc>
            </a:pPr>
            <a:r>
              <a:rPr lang="en-US" sz="1238" b="1" dirty="0">
                <a:solidFill>
                  <a:srgbClr val="C9A86A"/>
                </a:solidFill>
                <a:latin typeface="Hedvig Letters Sans" pitchFamily="34" charset="0"/>
                <a:ea typeface="Hedvig Letters Sans" pitchFamily="34" charset="-122"/>
                <a:cs typeface="Hedvig Letters Sans" pitchFamily="34" charset="-120"/>
              </a:rPr>
              <a:t>Building Antifragility</a:t>
            </a:r>
            <a:endParaRPr lang="en-US" sz="1600" dirty="0"/>
          </a:p>
        </p:txBody>
      </p:sp>
      <p:sp>
        <p:nvSpPr>
          <p:cNvPr id="49" name="Shape 46"/>
          <p:cNvSpPr/>
          <p:nvPr/>
        </p:nvSpPr>
        <p:spPr>
          <a:xfrm>
            <a:off x="6277425" y="4296894"/>
            <a:ext cx="122269" cy="122269"/>
          </a:xfrm>
          <a:custGeom>
            <a:avLst/>
            <a:gdLst/>
            <a:ahLst/>
            <a:cxnLst/>
            <a:rect l="l" t="t" r="r" b="b"/>
            <a:pathLst>
              <a:path w="122269" h="122269">
                <a:moveTo>
                  <a:pt x="120025" y="66532"/>
                </a:moveTo>
                <a:cubicBezTo>
                  <a:pt x="123010" y="63547"/>
                  <a:pt x="123010" y="58699"/>
                  <a:pt x="120025" y="55714"/>
                </a:cubicBezTo>
                <a:lnTo>
                  <a:pt x="81815" y="17505"/>
                </a:lnTo>
                <a:cubicBezTo>
                  <a:pt x="78830" y="14519"/>
                  <a:pt x="73983" y="14519"/>
                  <a:pt x="70997" y="17505"/>
                </a:cubicBezTo>
                <a:cubicBezTo>
                  <a:pt x="68012" y="20490"/>
                  <a:pt x="68012" y="25337"/>
                  <a:pt x="70997" y="28323"/>
                </a:cubicBezTo>
                <a:lnTo>
                  <a:pt x="96168" y="53493"/>
                </a:lnTo>
                <a:lnTo>
                  <a:pt x="7642" y="53493"/>
                </a:lnTo>
                <a:cubicBezTo>
                  <a:pt x="3415" y="53493"/>
                  <a:pt x="0" y="56908"/>
                  <a:pt x="0" y="61135"/>
                </a:cubicBezTo>
                <a:cubicBezTo>
                  <a:pt x="0" y="65362"/>
                  <a:pt x="3415" y="68777"/>
                  <a:pt x="7642" y="68777"/>
                </a:cubicBezTo>
                <a:lnTo>
                  <a:pt x="96168" y="68777"/>
                </a:lnTo>
                <a:lnTo>
                  <a:pt x="70997" y="93947"/>
                </a:lnTo>
                <a:cubicBezTo>
                  <a:pt x="68012" y="96932"/>
                  <a:pt x="68012" y="101780"/>
                  <a:pt x="70997" y="104765"/>
                </a:cubicBezTo>
                <a:cubicBezTo>
                  <a:pt x="73983" y="107750"/>
                  <a:pt x="78830" y="107750"/>
                  <a:pt x="81815" y="104765"/>
                </a:cubicBezTo>
                <a:lnTo>
                  <a:pt x="120025" y="66556"/>
                </a:lnTo>
                <a:close/>
              </a:path>
            </a:pathLst>
          </a:custGeom>
          <a:solidFill>
            <a:srgbClr val="C9A86A"/>
          </a:solidFill>
          <a:ln/>
        </p:spPr>
      </p:sp>
      <p:sp>
        <p:nvSpPr>
          <p:cNvPr id="50" name="Text 47"/>
          <p:cNvSpPr/>
          <p:nvPr/>
        </p:nvSpPr>
        <p:spPr>
          <a:xfrm>
            <a:off x="6482663" y="4261960"/>
            <a:ext cx="3423542"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Barbell Strategy:</a:t>
            </a:r>
            <a:pPr>
              <a:lnSpc>
                <a:spcPct val="130000"/>
              </a:lnSpc>
            </a:pPr>
            <a:r>
              <a:rPr lang="en-US" sz="1100" dirty="0">
                <a:solidFill>
                  <a:srgbClr val="E8E4DC">
                    <a:alpha val="90000"/>
                  </a:srgbClr>
                </a:solidFill>
                <a:latin typeface="Quattrocento Sans" pitchFamily="34" charset="0"/>
                <a:ea typeface="Quattrocento Sans" pitchFamily="34" charset="-122"/>
                <a:cs typeface="Quattrocento Sans" pitchFamily="34" charset="-120"/>
              </a:rPr>
              <a:t> 90% safe + 10% high-risk/high-reward</a:t>
            </a:r>
            <a:endParaRPr lang="en-US" sz="1600" dirty="0"/>
          </a:p>
        </p:txBody>
      </p:sp>
      <p:sp>
        <p:nvSpPr>
          <p:cNvPr id="51" name="Shape 48"/>
          <p:cNvSpPr/>
          <p:nvPr/>
        </p:nvSpPr>
        <p:spPr>
          <a:xfrm>
            <a:off x="6277425" y="4541433"/>
            <a:ext cx="122269" cy="122269"/>
          </a:xfrm>
          <a:custGeom>
            <a:avLst/>
            <a:gdLst/>
            <a:ahLst/>
            <a:cxnLst/>
            <a:rect l="l" t="t" r="r" b="b"/>
            <a:pathLst>
              <a:path w="122269" h="122269">
                <a:moveTo>
                  <a:pt x="120025" y="66532"/>
                </a:moveTo>
                <a:cubicBezTo>
                  <a:pt x="123010" y="63547"/>
                  <a:pt x="123010" y="58699"/>
                  <a:pt x="120025" y="55714"/>
                </a:cubicBezTo>
                <a:lnTo>
                  <a:pt x="81815" y="17505"/>
                </a:lnTo>
                <a:cubicBezTo>
                  <a:pt x="78830" y="14519"/>
                  <a:pt x="73983" y="14519"/>
                  <a:pt x="70997" y="17505"/>
                </a:cubicBezTo>
                <a:cubicBezTo>
                  <a:pt x="68012" y="20490"/>
                  <a:pt x="68012" y="25337"/>
                  <a:pt x="70997" y="28323"/>
                </a:cubicBezTo>
                <a:lnTo>
                  <a:pt x="96168" y="53493"/>
                </a:lnTo>
                <a:lnTo>
                  <a:pt x="7642" y="53493"/>
                </a:lnTo>
                <a:cubicBezTo>
                  <a:pt x="3415" y="53493"/>
                  <a:pt x="0" y="56908"/>
                  <a:pt x="0" y="61135"/>
                </a:cubicBezTo>
                <a:cubicBezTo>
                  <a:pt x="0" y="65362"/>
                  <a:pt x="3415" y="68777"/>
                  <a:pt x="7642" y="68777"/>
                </a:cubicBezTo>
                <a:lnTo>
                  <a:pt x="96168" y="68777"/>
                </a:lnTo>
                <a:lnTo>
                  <a:pt x="70997" y="93947"/>
                </a:lnTo>
                <a:cubicBezTo>
                  <a:pt x="68012" y="96932"/>
                  <a:pt x="68012" y="101780"/>
                  <a:pt x="70997" y="104765"/>
                </a:cubicBezTo>
                <a:cubicBezTo>
                  <a:pt x="73983" y="107750"/>
                  <a:pt x="78830" y="107750"/>
                  <a:pt x="81815" y="104765"/>
                </a:cubicBezTo>
                <a:lnTo>
                  <a:pt x="120025" y="66556"/>
                </a:lnTo>
                <a:close/>
              </a:path>
            </a:pathLst>
          </a:custGeom>
          <a:solidFill>
            <a:srgbClr val="C9A86A"/>
          </a:solidFill>
          <a:ln/>
        </p:spPr>
      </p:sp>
      <p:sp>
        <p:nvSpPr>
          <p:cNvPr id="52" name="Text 49"/>
          <p:cNvSpPr/>
          <p:nvPr/>
        </p:nvSpPr>
        <p:spPr>
          <a:xfrm>
            <a:off x="6482663" y="4506499"/>
            <a:ext cx="3353673"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Optionality:</a:t>
            </a:r>
            <a:pPr>
              <a:lnSpc>
                <a:spcPct val="130000"/>
              </a:lnSpc>
            </a:pPr>
            <a:r>
              <a:rPr lang="en-US" sz="1100" dirty="0">
                <a:solidFill>
                  <a:srgbClr val="E8E4DC">
                    <a:alpha val="90000"/>
                  </a:srgbClr>
                </a:solidFill>
                <a:latin typeface="Quattrocento Sans" pitchFamily="34" charset="0"/>
                <a:ea typeface="Quattrocento Sans" pitchFamily="34" charset="-122"/>
                <a:cs typeface="Quattrocento Sans" pitchFamily="34" charset="-120"/>
              </a:rPr>
              <a:t> Maintain multiple paths, don't overcommit</a:t>
            </a:r>
            <a:endParaRPr lang="en-US" sz="1600" dirty="0"/>
          </a:p>
        </p:txBody>
      </p:sp>
      <p:sp>
        <p:nvSpPr>
          <p:cNvPr id="53" name="Shape 50"/>
          <p:cNvSpPr/>
          <p:nvPr/>
        </p:nvSpPr>
        <p:spPr>
          <a:xfrm>
            <a:off x="6277425" y="4785971"/>
            <a:ext cx="122269" cy="122269"/>
          </a:xfrm>
          <a:custGeom>
            <a:avLst/>
            <a:gdLst/>
            <a:ahLst/>
            <a:cxnLst/>
            <a:rect l="l" t="t" r="r" b="b"/>
            <a:pathLst>
              <a:path w="122269" h="122269">
                <a:moveTo>
                  <a:pt x="120025" y="66532"/>
                </a:moveTo>
                <a:cubicBezTo>
                  <a:pt x="123010" y="63547"/>
                  <a:pt x="123010" y="58699"/>
                  <a:pt x="120025" y="55714"/>
                </a:cubicBezTo>
                <a:lnTo>
                  <a:pt x="81815" y="17505"/>
                </a:lnTo>
                <a:cubicBezTo>
                  <a:pt x="78830" y="14519"/>
                  <a:pt x="73983" y="14519"/>
                  <a:pt x="70997" y="17505"/>
                </a:cubicBezTo>
                <a:cubicBezTo>
                  <a:pt x="68012" y="20490"/>
                  <a:pt x="68012" y="25337"/>
                  <a:pt x="70997" y="28323"/>
                </a:cubicBezTo>
                <a:lnTo>
                  <a:pt x="96168" y="53493"/>
                </a:lnTo>
                <a:lnTo>
                  <a:pt x="7642" y="53493"/>
                </a:lnTo>
                <a:cubicBezTo>
                  <a:pt x="3415" y="53493"/>
                  <a:pt x="0" y="56908"/>
                  <a:pt x="0" y="61135"/>
                </a:cubicBezTo>
                <a:cubicBezTo>
                  <a:pt x="0" y="65362"/>
                  <a:pt x="3415" y="68777"/>
                  <a:pt x="7642" y="68777"/>
                </a:cubicBezTo>
                <a:lnTo>
                  <a:pt x="96168" y="68777"/>
                </a:lnTo>
                <a:lnTo>
                  <a:pt x="70997" y="93947"/>
                </a:lnTo>
                <a:cubicBezTo>
                  <a:pt x="68012" y="96932"/>
                  <a:pt x="68012" y="101780"/>
                  <a:pt x="70997" y="104765"/>
                </a:cubicBezTo>
                <a:cubicBezTo>
                  <a:pt x="73983" y="107750"/>
                  <a:pt x="78830" y="107750"/>
                  <a:pt x="81815" y="104765"/>
                </a:cubicBezTo>
                <a:lnTo>
                  <a:pt x="120025" y="66556"/>
                </a:lnTo>
                <a:close/>
              </a:path>
            </a:pathLst>
          </a:custGeom>
          <a:solidFill>
            <a:srgbClr val="C9A86A"/>
          </a:solidFill>
          <a:ln/>
        </p:spPr>
      </p:sp>
      <p:sp>
        <p:nvSpPr>
          <p:cNvPr id="54" name="Text 51"/>
          <p:cNvSpPr/>
          <p:nvPr/>
        </p:nvSpPr>
        <p:spPr>
          <a:xfrm>
            <a:off x="6482663" y="4751037"/>
            <a:ext cx="2855862"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Redundancy:</a:t>
            </a:r>
            <a:pPr>
              <a:lnSpc>
                <a:spcPct val="130000"/>
              </a:lnSpc>
            </a:pPr>
            <a:r>
              <a:rPr lang="en-US" sz="1100" dirty="0">
                <a:solidFill>
                  <a:srgbClr val="E8E4DC">
                    <a:alpha val="90000"/>
                  </a:srgbClr>
                </a:solidFill>
                <a:latin typeface="Quattrocento Sans" pitchFamily="34" charset="0"/>
                <a:ea typeface="Quattrocento Sans" pitchFamily="34" charset="-122"/>
                <a:cs typeface="Quattrocento Sans" pitchFamily="34" charset="-120"/>
              </a:rPr>
              <a:t> Backup plans for critical systems</a:t>
            </a:r>
            <a:endParaRPr lang="en-US" sz="1600" dirty="0"/>
          </a:p>
        </p:txBody>
      </p:sp>
      <p:sp>
        <p:nvSpPr>
          <p:cNvPr id="55" name="Shape 52"/>
          <p:cNvSpPr/>
          <p:nvPr/>
        </p:nvSpPr>
        <p:spPr>
          <a:xfrm>
            <a:off x="6277425" y="5030510"/>
            <a:ext cx="122269" cy="122269"/>
          </a:xfrm>
          <a:custGeom>
            <a:avLst/>
            <a:gdLst/>
            <a:ahLst/>
            <a:cxnLst/>
            <a:rect l="l" t="t" r="r" b="b"/>
            <a:pathLst>
              <a:path w="122269" h="122269">
                <a:moveTo>
                  <a:pt x="120025" y="66532"/>
                </a:moveTo>
                <a:cubicBezTo>
                  <a:pt x="123010" y="63547"/>
                  <a:pt x="123010" y="58699"/>
                  <a:pt x="120025" y="55714"/>
                </a:cubicBezTo>
                <a:lnTo>
                  <a:pt x="81815" y="17505"/>
                </a:lnTo>
                <a:cubicBezTo>
                  <a:pt x="78830" y="14519"/>
                  <a:pt x="73983" y="14519"/>
                  <a:pt x="70997" y="17505"/>
                </a:cubicBezTo>
                <a:cubicBezTo>
                  <a:pt x="68012" y="20490"/>
                  <a:pt x="68012" y="25337"/>
                  <a:pt x="70997" y="28323"/>
                </a:cubicBezTo>
                <a:lnTo>
                  <a:pt x="96168" y="53493"/>
                </a:lnTo>
                <a:lnTo>
                  <a:pt x="7642" y="53493"/>
                </a:lnTo>
                <a:cubicBezTo>
                  <a:pt x="3415" y="53493"/>
                  <a:pt x="0" y="56908"/>
                  <a:pt x="0" y="61135"/>
                </a:cubicBezTo>
                <a:cubicBezTo>
                  <a:pt x="0" y="65362"/>
                  <a:pt x="3415" y="68777"/>
                  <a:pt x="7642" y="68777"/>
                </a:cubicBezTo>
                <a:lnTo>
                  <a:pt x="96168" y="68777"/>
                </a:lnTo>
                <a:lnTo>
                  <a:pt x="70997" y="93947"/>
                </a:lnTo>
                <a:cubicBezTo>
                  <a:pt x="68012" y="96932"/>
                  <a:pt x="68012" y="101780"/>
                  <a:pt x="70997" y="104765"/>
                </a:cubicBezTo>
                <a:cubicBezTo>
                  <a:pt x="73983" y="107750"/>
                  <a:pt x="78830" y="107750"/>
                  <a:pt x="81815" y="104765"/>
                </a:cubicBezTo>
                <a:lnTo>
                  <a:pt x="120025" y="66556"/>
                </a:lnTo>
                <a:close/>
              </a:path>
            </a:pathLst>
          </a:custGeom>
          <a:solidFill>
            <a:srgbClr val="C9A86A"/>
          </a:solidFill>
          <a:ln/>
        </p:spPr>
      </p:sp>
      <p:sp>
        <p:nvSpPr>
          <p:cNvPr id="56" name="Text 53"/>
          <p:cNvSpPr/>
          <p:nvPr/>
        </p:nvSpPr>
        <p:spPr>
          <a:xfrm>
            <a:off x="6482663" y="4995576"/>
            <a:ext cx="2855862"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Skin in the Game:</a:t>
            </a:r>
            <a:pPr>
              <a:lnSpc>
                <a:spcPct val="130000"/>
              </a:lnSpc>
            </a:pPr>
            <a:r>
              <a:rPr lang="en-US" sz="1100" dirty="0">
                <a:solidFill>
                  <a:srgbClr val="E8E4DC">
                    <a:alpha val="90000"/>
                  </a:srgbClr>
                </a:solidFill>
                <a:latin typeface="Quattrocento Sans" pitchFamily="34" charset="0"/>
                <a:ea typeface="Quattrocento Sans" pitchFamily="34" charset="-122"/>
                <a:cs typeface="Quattrocento Sans" pitchFamily="34" charset="-120"/>
              </a:rPr>
              <a:t> Align incentives, have stakes</a:t>
            </a:r>
            <a:endParaRPr lang="en-US" sz="1600" dirty="0"/>
          </a:p>
        </p:txBody>
      </p:sp>
      <p:sp>
        <p:nvSpPr>
          <p:cNvPr id="57" name="Shape 54"/>
          <p:cNvSpPr/>
          <p:nvPr/>
        </p:nvSpPr>
        <p:spPr>
          <a:xfrm>
            <a:off x="6277425" y="5275049"/>
            <a:ext cx="122269" cy="122269"/>
          </a:xfrm>
          <a:custGeom>
            <a:avLst/>
            <a:gdLst/>
            <a:ahLst/>
            <a:cxnLst/>
            <a:rect l="l" t="t" r="r" b="b"/>
            <a:pathLst>
              <a:path w="122269" h="122269">
                <a:moveTo>
                  <a:pt x="120025" y="66532"/>
                </a:moveTo>
                <a:cubicBezTo>
                  <a:pt x="123010" y="63547"/>
                  <a:pt x="123010" y="58699"/>
                  <a:pt x="120025" y="55714"/>
                </a:cubicBezTo>
                <a:lnTo>
                  <a:pt x="81815" y="17505"/>
                </a:lnTo>
                <a:cubicBezTo>
                  <a:pt x="78830" y="14519"/>
                  <a:pt x="73983" y="14519"/>
                  <a:pt x="70997" y="17505"/>
                </a:cubicBezTo>
                <a:cubicBezTo>
                  <a:pt x="68012" y="20490"/>
                  <a:pt x="68012" y="25337"/>
                  <a:pt x="70997" y="28323"/>
                </a:cubicBezTo>
                <a:lnTo>
                  <a:pt x="96168" y="53493"/>
                </a:lnTo>
                <a:lnTo>
                  <a:pt x="7642" y="53493"/>
                </a:lnTo>
                <a:cubicBezTo>
                  <a:pt x="3415" y="53493"/>
                  <a:pt x="0" y="56908"/>
                  <a:pt x="0" y="61135"/>
                </a:cubicBezTo>
                <a:cubicBezTo>
                  <a:pt x="0" y="65362"/>
                  <a:pt x="3415" y="68777"/>
                  <a:pt x="7642" y="68777"/>
                </a:cubicBezTo>
                <a:lnTo>
                  <a:pt x="96168" y="68777"/>
                </a:lnTo>
                <a:lnTo>
                  <a:pt x="70997" y="93947"/>
                </a:lnTo>
                <a:cubicBezTo>
                  <a:pt x="68012" y="96932"/>
                  <a:pt x="68012" y="101780"/>
                  <a:pt x="70997" y="104765"/>
                </a:cubicBezTo>
                <a:cubicBezTo>
                  <a:pt x="73983" y="107750"/>
                  <a:pt x="78830" y="107750"/>
                  <a:pt x="81815" y="104765"/>
                </a:cubicBezTo>
                <a:lnTo>
                  <a:pt x="120025" y="66556"/>
                </a:lnTo>
                <a:close/>
              </a:path>
            </a:pathLst>
          </a:custGeom>
          <a:solidFill>
            <a:srgbClr val="C9A86A"/>
          </a:solidFill>
          <a:ln/>
        </p:spPr>
      </p:sp>
      <p:sp>
        <p:nvSpPr>
          <p:cNvPr id="58" name="Text 55"/>
          <p:cNvSpPr/>
          <p:nvPr/>
        </p:nvSpPr>
        <p:spPr>
          <a:xfrm>
            <a:off x="6482663" y="5240115"/>
            <a:ext cx="3528344" cy="209605"/>
          </a:xfrm>
          <a:prstGeom prst="rect">
            <a:avLst/>
          </a:prstGeom>
          <a:noFill/>
          <a:ln/>
        </p:spPr>
        <p:txBody>
          <a:bodyPr wrap="square" lIns="0" tIns="0" rIns="0" bIns="0" rtlCol="0" anchor="ctr"/>
          <a:lstStyle/>
          <a:p>
            <a:pPr>
              <a:lnSpc>
                <a:spcPct val="130000"/>
              </a:lnSpc>
            </a:pPr>
            <a:r>
              <a:rPr lang="en-US" sz="1100" b="1" dirty="0">
                <a:solidFill>
                  <a:srgbClr val="C9A86A"/>
                </a:solidFill>
                <a:latin typeface="Quattrocento Sans" pitchFamily="34" charset="0"/>
                <a:ea typeface="Quattrocento Sans" pitchFamily="34" charset="-122"/>
                <a:cs typeface="Quattrocento Sans" pitchFamily="34" charset="-120"/>
              </a:rPr>
              <a:t>Via Negativa:</a:t>
            </a:r>
            <a:pPr>
              <a:lnSpc>
                <a:spcPct val="130000"/>
              </a:lnSpc>
            </a:pPr>
            <a:r>
              <a:rPr lang="en-US" sz="1100" dirty="0">
                <a:solidFill>
                  <a:srgbClr val="E8E4DC">
                    <a:alpha val="90000"/>
                  </a:srgbClr>
                </a:solidFill>
                <a:latin typeface="Quattrocento Sans" pitchFamily="34" charset="0"/>
                <a:ea typeface="Quattrocento Sans" pitchFamily="34" charset="-122"/>
                <a:cs typeface="Quattrocento Sans" pitchFamily="34" charset="-120"/>
              </a:rPr>
              <a:t> Remove fragility rather than add robustness</a:t>
            </a:r>
            <a:endParaRPr lang="en-US" sz="1600" dirty="0"/>
          </a:p>
        </p:txBody>
      </p:sp>
    </p:spTree>
  </p:cSld>
  <p:clrMapOvr>
    <a:masterClrMapping/>
  </p:clrMapOvr>
  <p:transition>
    <p:fade/>
    <p:spd val="med"/>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1D21"/>
        </a:solidFill>
      </p:bgPr>
    </p:bg>
    <p:spTree>
      <p:nvGrpSpPr>
        <p:cNvPr id="1" name=""/>
        <p:cNvGrpSpPr/>
        <p:nvPr/>
      </p:nvGrpSpPr>
      <p:grpSpPr>
        <a:xfrm>
          <a:off x="0" y="0"/>
          <a:ext cx="0" cy="0"/>
          <a:chOff x="0" y="0"/>
          <a:chExt cx="0" cy="0"/>
        </a:xfrm>
      </p:grpSpPr>
      <p:sp>
        <p:nvSpPr>
          <p:cNvPr id="2" name="Shape 0"/>
          <p:cNvSpPr/>
          <p:nvPr/>
        </p:nvSpPr>
        <p:spPr>
          <a:xfrm>
            <a:off x="377461" y="438799"/>
            <a:ext cx="528446" cy="528446"/>
          </a:xfrm>
          <a:custGeom>
            <a:avLst/>
            <a:gdLst/>
            <a:ahLst/>
            <a:cxnLst/>
            <a:rect l="l" t="t" r="r" b="b"/>
            <a:pathLst>
              <a:path w="528446" h="528446">
                <a:moveTo>
                  <a:pt x="264223" y="0"/>
                </a:moveTo>
                <a:lnTo>
                  <a:pt x="264223" y="0"/>
                </a:lnTo>
                <a:cubicBezTo>
                  <a:pt x="410149" y="0"/>
                  <a:pt x="528446" y="118297"/>
                  <a:pt x="528446" y="264223"/>
                </a:cubicBezTo>
                <a:lnTo>
                  <a:pt x="528446" y="264223"/>
                </a:lnTo>
                <a:cubicBezTo>
                  <a:pt x="528446" y="410149"/>
                  <a:pt x="410149" y="528446"/>
                  <a:pt x="264223" y="528446"/>
                </a:cubicBezTo>
                <a:lnTo>
                  <a:pt x="264223" y="528446"/>
                </a:lnTo>
                <a:cubicBezTo>
                  <a:pt x="118297" y="528446"/>
                  <a:pt x="0" y="410149"/>
                  <a:pt x="0" y="264223"/>
                </a:cubicBezTo>
                <a:lnTo>
                  <a:pt x="0" y="264223"/>
                </a:lnTo>
                <a:cubicBezTo>
                  <a:pt x="0" y="118297"/>
                  <a:pt x="118297" y="0"/>
                  <a:pt x="264223" y="0"/>
                </a:cubicBezTo>
                <a:close/>
              </a:path>
            </a:pathLst>
          </a:custGeom>
          <a:solidFill>
            <a:srgbClr val="C9A86A">
              <a:alpha val="20000"/>
            </a:srgbClr>
          </a:solidFill>
          <a:ln/>
        </p:spPr>
      </p:sp>
      <p:sp>
        <p:nvSpPr>
          <p:cNvPr id="3" name="Text 1"/>
          <p:cNvSpPr/>
          <p:nvPr/>
        </p:nvSpPr>
        <p:spPr>
          <a:xfrm>
            <a:off x="504854" y="552037"/>
            <a:ext cx="386898" cy="301969"/>
          </a:xfrm>
          <a:prstGeom prst="rect">
            <a:avLst/>
          </a:prstGeom>
          <a:noFill/>
          <a:ln/>
        </p:spPr>
        <p:txBody>
          <a:bodyPr wrap="square" lIns="0" tIns="0" rIns="0" bIns="0" rtlCol="0" anchor="ctr"/>
          <a:lstStyle/>
          <a:p>
            <a:pPr>
              <a:lnSpc>
                <a:spcPct val="110000"/>
              </a:lnSpc>
            </a:pPr>
            <a:r>
              <a:rPr lang="en-US" sz="1783" b="1" dirty="0">
                <a:solidFill>
                  <a:srgbClr val="C9A86A"/>
                </a:solidFill>
                <a:latin typeface="Hedvig Letters Sans" pitchFamily="34" charset="0"/>
                <a:ea typeface="Hedvig Letters Sans" pitchFamily="34" charset="-122"/>
                <a:cs typeface="Hedvig Letters Sans" pitchFamily="34" charset="-120"/>
              </a:rPr>
              <a:t>08</a:t>
            </a:r>
            <a:endParaRPr lang="en-US" sz="1600" dirty="0"/>
          </a:p>
        </p:txBody>
      </p:sp>
      <p:sp>
        <p:nvSpPr>
          <p:cNvPr id="4" name="Text 2"/>
          <p:cNvSpPr/>
          <p:nvPr/>
        </p:nvSpPr>
        <p:spPr>
          <a:xfrm>
            <a:off x="1056892" y="377461"/>
            <a:ext cx="7398241" cy="226477"/>
          </a:xfrm>
          <a:prstGeom prst="rect">
            <a:avLst/>
          </a:prstGeom>
          <a:noFill/>
          <a:ln/>
        </p:spPr>
        <p:txBody>
          <a:bodyPr wrap="square" lIns="0" tIns="0" rIns="0" bIns="0" rtlCol="0" anchor="ctr"/>
          <a:lstStyle/>
          <a:p>
            <a:pPr>
              <a:lnSpc>
                <a:spcPct val="120000"/>
              </a:lnSpc>
            </a:pPr>
            <a:r>
              <a:rPr lang="en-US" sz="1189" b="1" spc="59" kern="0" dirty="0">
                <a:solidFill>
                  <a:srgbClr val="C9A86A"/>
                </a:solidFill>
                <a:latin typeface="Liter" pitchFamily="34" charset="0"/>
                <a:ea typeface="Liter" pitchFamily="34" charset="-122"/>
                <a:cs typeface="Liter" pitchFamily="34" charset="-120"/>
              </a:rPr>
              <a:t>THE PRE-MORTEM METHOD</a:t>
            </a:r>
            <a:endParaRPr lang="en-US" sz="1600" dirty="0"/>
          </a:p>
        </p:txBody>
      </p:sp>
      <p:sp>
        <p:nvSpPr>
          <p:cNvPr id="5" name="Text 3"/>
          <p:cNvSpPr/>
          <p:nvPr/>
        </p:nvSpPr>
        <p:spPr>
          <a:xfrm>
            <a:off x="1056892" y="603938"/>
            <a:ext cx="7492607" cy="424644"/>
          </a:xfrm>
          <a:prstGeom prst="rect">
            <a:avLst/>
          </a:prstGeom>
          <a:noFill/>
          <a:ln/>
        </p:spPr>
        <p:txBody>
          <a:bodyPr wrap="square" lIns="0" tIns="0" rIns="0" bIns="0" rtlCol="0" anchor="ctr"/>
          <a:lstStyle/>
          <a:p>
            <a:pPr>
              <a:lnSpc>
                <a:spcPct val="100000"/>
              </a:lnSpc>
            </a:pPr>
            <a:r>
              <a:rPr lang="en-US" sz="2675" b="1" dirty="0">
                <a:solidFill>
                  <a:srgbClr val="E8E4DC"/>
                </a:solidFill>
                <a:latin typeface="Hedvig Letters Sans" pitchFamily="34" charset="0"/>
                <a:ea typeface="Hedvig Letters Sans" pitchFamily="34" charset="-122"/>
                <a:cs typeface="Hedvig Letters Sans" pitchFamily="34" charset="-120"/>
              </a:rPr>
              <a:t>Fast Forward to Failure — </a:t>
            </a:r>
            <a:pPr>
              <a:lnSpc>
                <a:spcPct val="100000"/>
              </a:lnSpc>
            </a:pPr>
            <a:r>
              <a:rPr lang="en-US" sz="2675" b="1" dirty="0">
                <a:solidFill>
                  <a:srgbClr val="C9A86A"/>
                </a:solidFill>
                <a:latin typeface="Hedvig Letters Sans" pitchFamily="34" charset="0"/>
                <a:ea typeface="Hedvig Letters Sans" pitchFamily="34" charset="-122"/>
                <a:cs typeface="Hedvig Letters Sans" pitchFamily="34" charset="-120"/>
              </a:rPr>
              <a:t>Then Work Backward</a:t>
            </a:r>
            <a:endParaRPr lang="en-US" sz="1600" dirty="0"/>
          </a:p>
        </p:txBody>
      </p:sp>
      <p:sp>
        <p:nvSpPr>
          <p:cNvPr id="6" name="Text 4"/>
          <p:cNvSpPr/>
          <p:nvPr/>
        </p:nvSpPr>
        <p:spPr>
          <a:xfrm>
            <a:off x="377461" y="1104074"/>
            <a:ext cx="8540062" cy="528446"/>
          </a:xfrm>
          <a:prstGeom prst="rect">
            <a:avLst/>
          </a:prstGeom>
          <a:noFill/>
          <a:ln/>
        </p:spPr>
        <p:txBody>
          <a:bodyPr wrap="square" lIns="0" tIns="0" rIns="0" bIns="0" rtlCol="0" anchor="ctr"/>
          <a:lstStyle/>
          <a:p>
            <a:pPr>
              <a:lnSpc>
                <a:spcPct val="130000"/>
              </a:lnSpc>
            </a:pPr>
            <a:r>
              <a:rPr lang="en-US" sz="1337" dirty="0">
                <a:solidFill>
                  <a:srgbClr val="E8E4DC">
                    <a:alpha val="70000"/>
                  </a:srgbClr>
                </a:solidFill>
                <a:latin typeface="Quattrocento Sans" pitchFamily="34" charset="0"/>
                <a:ea typeface="Quattrocento Sans" pitchFamily="34" charset="-122"/>
                <a:cs typeface="Quattrocento Sans" pitchFamily="34" charset="-120"/>
              </a:rPr>
              <a:t>Teknik yang dipopulerkan oleh Gary Klein untuk decision makers high-stakes: bayangkan kegagalan sudah terjadi, lalu identifikasi penyebabnya sebelum failure terjadi.</a:t>
            </a:r>
            <a:endParaRPr lang="en-US" sz="1600" dirty="0"/>
          </a:p>
        </p:txBody>
      </p:sp>
      <p:sp>
        <p:nvSpPr>
          <p:cNvPr id="7" name="Shape 5"/>
          <p:cNvSpPr/>
          <p:nvPr/>
        </p:nvSpPr>
        <p:spPr>
          <a:xfrm>
            <a:off x="386898" y="1755195"/>
            <a:ext cx="3717994" cy="1509845"/>
          </a:xfrm>
          <a:custGeom>
            <a:avLst/>
            <a:gdLst/>
            <a:ahLst/>
            <a:cxnLst/>
            <a:rect l="l" t="t" r="r" b="b"/>
            <a:pathLst>
              <a:path w="3717994" h="1509845">
                <a:moveTo>
                  <a:pt x="113238" y="0"/>
                </a:moveTo>
                <a:lnTo>
                  <a:pt x="3604755" y="0"/>
                </a:lnTo>
                <a:cubicBezTo>
                  <a:pt x="3667295" y="0"/>
                  <a:pt x="3717994" y="50699"/>
                  <a:pt x="3717994" y="113238"/>
                </a:cubicBezTo>
                <a:lnTo>
                  <a:pt x="3717994" y="1396607"/>
                </a:lnTo>
                <a:cubicBezTo>
                  <a:pt x="3717994" y="1459147"/>
                  <a:pt x="3667295" y="1509845"/>
                  <a:pt x="3604755" y="1509845"/>
                </a:cubicBezTo>
                <a:lnTo>
                  <a:pt x="113238" y="1509845"/>
                </a:lnTo>
                <a:cubicBezTo>
                  <a:pt x="50699" y="1509845"/>
                  <a:pt x="0" y="1459147"/>
                  <a:pt x="0" y="1396607"/>
                </a:cubicBezTo>
                <a:lnTo>
                  <a:pt x="0" y="113238"/>
                </a:lnTo>
                <a:cubicBezTo>
                  <a:pt x="0" y="50740"/>
                  <a:pt x="50740" y="0"/>
                  <a:pt x="113238" y="0"/>
                </a:cubicBezTo>
                <a:close/>
              </a:path>
            </a:pathLst>
          </a:custGeom>
          <a:gradFill rotWithShape="1" flip="none">
            <a:gsLst>
              <a:gs pos="0">
                <a:srgbClr val="C9A86A">
                  <a:alpha val="30000"/>
                </a:srgbClr>
              </a:gs>
              <a:gs pos="100000">
                <a:srgbClr val="C9A86A">
                  <a:alpha val="10000"/>
                </a:srgbClr>
              </a:gs>
            </a:gsLst>
            <a:lin ang="2700000" scaled="1"/>
          </a:gradFill>
          <a:ln w="25400">
            <a:solidFill>
              <a:srgbClr val="C9A86A"/>
            </a:solidFill>
            <a:prstDash val="solid"/>
          </a:ln>
        </p:spPr>
      </p:sp>
      <p:sp>
        <p:nvSpPr>
          <p:cNvPr id="8" name="Shape 6"/>
          <p:cNvSpPr/>
          <p:nvPr/>
        </p:nvSpPr>
        <p:spPr>
          <a:xfrm>
            <a:off x="509573" y="1877870"/>
            <a:ext cx="452954" cy="452954"/>
          </a:xfrm>
          <a:custGeom>
            <a:avLst/>
            <a:gdLst/>
            <a:ahLst/>
            <a:cxnLst/>
            <a:rect l="l" t="t" r="r" b="b"/>
            <a:pathLst>
              <a:path w="452954" h="452954">
                <a:moveTo>
                  <a:pt x="226477" y="0"/>
                </a:moveTo>
                <a:lnTo>
                  <a:pt x="226477" y="0"/>
                </a:lnTo>
                <a:cubicBezTo>
                  <a:pt x="351473" y="0"/>
                  <a:pt x="452954" y="101481"/>
                  <a:pt x="452954" y="226477"/>
                </a:cubicBezTo>
                <a:lnTo>
                  <a:pt x="452954" y="226477"/>
                </a:lnTo>
                <a:cubicBezTo>
                  <a:pt x="452954" y="351473"/>
                  <a:pt x="351473" y="452954"/>
                  <a:pt x="226477" y="452954"/>
                </a:cubicBezTo>
                <a:lnTo>
                  <a:pt x="226477" y="452954"/>
                </a:lnTo>
                <a:cubicBezTo>
                  <a:pt x="101481" y="452954"/>
                  <a:pt x="0" y="351473"/>
                  <a:pt x="0" y="226477"/>
                </a:cubicBezTo>
                <a:lnTo>
                  <a:pt x="0" y="226477"/>
                </a:lnTo>
                <a:cubicBezTo>
                  <a:pt x="0" y="101481"/>
                  <a:pt x="101481" y="0"/>
                  <a:pt x="226477" y="0"/>
                </a:cubicBezTo>
                <a:close/>
              </a:path>
            </a:pathLst>
          </a:custGeom>
          <a:solidFill>
            <a:srgbClr val="C9A86A"/>
          </a:solidFill>
          <a:ln/>
        </p:spPr>
      </p:sp>
      <p:sp>
        <p:nvSpPr>
          <p:cNvPr id="9" name="Text 7"/>
          <p:cNvSpPr/>
          <p:nvPr/>
        </p:nvSpPr>
        <p:spPr>
          <a:xfrm>
            <a:off x="462390" y="1877870"/>
            <a:ext cx="547319" cy="452954"/>
          </a:xfrm>
          <a:prstGeom prst="rect">
            <a:avLst/>
          </a:prstGeom>
          <a:noFill/>
          <a:ln/>
        </p:spPr>
        <p:txBody>
          <a:bodyPr wrap="square" lIns="0" tIns="0" rIns="0" bIns="0" rtlCol="0" anchor="ctr"/>
          <a:lstStyle/>
          <a:p>
            <a:pPr algn="ctr">
              <a:lnSpc>
                <a:spcPct val="120000"/>
              </a:lnSpc>
            </a:pPr>
            <a:r>
              <a:rPr lang="en-US" sz="1486" b="1" dirty="0">
                <a:solidFill>
                  <a:srgbClr val="1A1D21"/>
                </a:solidFill>
                <a:latin typeface="Hedvig Letters Sans" pitchFamily="34" charset="0"/>
                <a:ea typeface="Hedvig Letters Sans" pitchFamily="34" charset="-122"/>
                <a:cs typeface="Hedvig Letters Sans" pitchFamily="34" charset="-120"/>
              </a:rPr>
              <a:t>1</a:t>
            </a:r>
            <a:endParaRPr lang="en-US" sz="1600" dirty="0"/>
          </a:p>
        </p:txBody>
      </p:sp>
      <p:sp>
        <p:nvSpPr>
          <p:cNvPr id="10" name="Text 8"/>
          <p:cNvSpPr/>
          <p:nvPr/>
        </p:nvSpPr>
        <p:spPr>
          <a:xfrm>
            <a:off x="1075765" y="1972235"/>
            <a:ext cx="1434353" cy="264223"/>
          </a:xfrm>
          <a:prstGeom prst="rect">
            <a:avLst/>
          </a:prstGeom>
          <a:noFill/>
          <a:ln/>
        </p:spPr>
        <p:txBody>
          <a:bodyPr wrap="square" lIns="0" tIns="0" rIns="0" bIns="0" rtlCol="0" anchor="ctr"/>
          <a:lstStyle/>
          <a:p>
            <a:pPr>
              <a:lnSpc>
                <a:spcPct val="120000"/>
              </a:lnSpc>
            </a:pPr>
            <a:r>
              <a:rPr lang="en-US" sz="1486" b="1" dirty="0">
                <a:solidFill>
                  <a:srgbClr val="E8E4DC"/>
                </a:solidFill>
                <a:latin typeface="Hedvig Letters Sans" pitchFamily="34" charset="0"/>
                <a:ea typeface="Hedvig Letters Sans" pitchFamily="34" charset="-122"/>
                <a:cs typeface="Hedvig Letters Sans" pitchFamily="34" charset="-120"/>
              </a:rPr>
              <a:t>Pilih Keputusan</a:t>
            </a:r>
            <a:endParaRPr lang="en-US" sz="1600" dirty="0"/>
          </a:p>
        </p:txBody>
      </p:sp>
      <p:sp>
        <p:nvSpPr>
          <p:cNvPr id="11" name="Text 9"/>
          <p:cNvSpPr/>
          <p:nvPr/>
        </p:nvSpPr>
        <p:spPr>
          <a:xfrm>
            <a:off x="509573" y="2406316"/>
            <a:ext cx="3548136" cy="736050"/>
          </a:xfrm>
          <a:prstGeom prst="rect">
            <a:avLst/>
          </a:prstGeom>
          <a:noFill/>
          <a:ln/>
        </p:spPr>
        <p:txBody>
          <a:bodyPr wrap="square" lIns="0" tIns="0" rIns="0" bIns="0" rtlCol="0" anchor="ctr"/>
          <a:lstStyle/>
          <a:p>
            <a:pPr>
              <a:lnSpc>
                <a:spcPct val="140000"/>
              </a:lnSpc>
            </a:pPr>
            <a:r>
              <a:rPr lang="en-US" sz="1189" dirty="0">
                <a:solidFill>
                  <a:srgbClr val="E8E4DC">
                    <a:alpha val="90000"/>
                  </a:srgbClr>
                </a:solidFill>
                <a:latin typeface="Quattrocento Sans" pitchFamily="34" charset="0"/>
                <a:ea typeface="Quattrocento Sans" pitchFamily="34" charset="-122"/>
                <a:cs typeface="Quattrocento Sans" pitchFamily="34" charset="-120"/>
              </a:rPr>
              <a:t>Pilih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satu keputusan besar</a:t>
            </a:r>
            <a:pPr>
              <a:lnSpc>
                <a:spcPct val="140000"/>
              </a:lnSpc>
            </a:pPr>
            <a:r>
              <a:rPr lang="en-US" sz="1189" dirty="0">
                <a:solidFill>
                  <a:srgbClr val="E8E4DC">
                    <a:alpha val="90000"/>
                  </a:srgbClr>
                </a:solidFill>
                <a:latin typeface="Quattrocento Sans" pitchFamily="34" charset="0"/>
                <a:ea typeface="Quattrocento Sans" pitchFamily="34" charset="-122"/>
                <a:cs typeface="Quattrocento Sans" pitchFamily="34" charset="-120"/>
              </a:rPr>
              <a:t> yang sedang dipertimbangkan: resign, pivot karier, investasi besar, venture baru, relocation.</a:t>
            </a:r>
            <a:endParaRPr lang="en-US" sz="1600" dirty="0"/>
          </a:p>
        </p:txBody>
      </p:sp>
      <p:sp>
        <p:nvSpPr>
          <p:cNvPr id="12" name="Shape 10"/>
          <p:cNvSpPr/>
          <p:nvPr/>
        </p:nvSpPr>
        <p:spPr>
          <a:xfrm>
            <a:off x="396334" y="3349969"/>
            <a:ext cx="3717994" cy="1415480"/>
          </a:xfrm>
          <a:custGeom>
            <a:avLst/>
            <a:gdLst/>
            <a:ahLst/>
            <a:cxnLst/>
            <a:rect l="l" t="t" r="r" b="b"/>
            <a:pathLst>
              <a:path w="3717994" h="1415480">
                <a:moveTo>
                  <a:pt x="37746" y="0"/>
                </a:moveTo>
                <a:lnTo>
                  <a:pt x="3642506" y="0"/>
                </a:lnTo>
                <a:cubicBezTo>
                  <a:pt x="3684197" y="0"/>
                  <a:pt x="3717994" y="33797"/>
                  <a:pt x="3717994" y="75488"/>
                </a:cubicBezTo>
                <a:lnTo>
                  <a:pt x="3717994" y="1339992"/>
                </a:lnTo>
                <a:cubicBezTo>
                  <a:pt x="3717994" y="1381683"/>
                  <a:pt x="3684197" y="1415480"/>
                  <a:pt x="3642506" y="1415480"/>
                </a:cubicBezTo>
                <a:lnTo>
                  <a:pt x="37746" y="1415480"/>
                </a:lnTo>
                <a:cubicBezTo>
                  <a:pt x="16900" y="1415480"/>
                  <a:pt x="0" y="1398580"/>
                  <a:pt x="0" y="1377734"/>
                </a:cubicBezTo>
                <a:lnTo>
                  <a:pt x="0" y="37746"/>
                </a:lnTo>
                <a:cubicBezTo>
                  <a:pt x="0" y="16913"/>
                  <a:pt x="16913" y="0"/>
                  <a:pt x="37746" y="0"/>
                </a:cubicBezTo>
                <a:close/>
              </a:path>
            </a:pathLst>
          </a:custGeom>
          <a:solidFill>
            <a:srgbClr val="3D5A73">
              <a:alpha val="14902"/>
            </a:srgbClr>
          </a:solidFill>
          <a:ln/>
        </p:spPr>
      </p:sp>
      <p:sp>
        <p:nvSpPr>
          <p:cNvPr id="13" name="Shape 11"/>
          <p:cNvSpPr/>
          <p:nvPr/>
        </p:nvSpPr>
        <p:spPr>
          <a:xfrm>
            <a:off x="396334" y="3349969"/>
            <a:ext cx="37746" cy="1415480"/>
          </a:xfrm>
          <a:custGeom>
            <a:avLst/>
            <a:gdLst/>
            <a:ahLst/>
            <a:cxnLst/>
            <a:rect l="l" t="t" r="r" b="b"/>
            <a:pathLst>
              <a:path w="37746" h="1415480">
                <a:moveTo>
                  <a:pt x="37746" y="0"/>
                </a:moveTo>
                <a:lnTo>
                  <a:pt x="37746" y="0"/>
                </a:lnTo>
                <a:lnTo>
                  <a:pt x="37746" y="1415480"/>
                </a:lnTo>
                <a:lnTo>
                  <a:pt x="37746" y="1415480"/>
                </a:lnTo>
                <a:cubicBezTo>
                  <a:pt x="16900" y="1415480"/>
                  <a:pt x="0" y="1398580"/>
                  <a:pt x="0" y="1377734"/>
                </a:cubicBezTo>
                <a:lnTo>
                  <a:pt x="0" y="37746"/>
                </a:lnTo>
                <a:cubicBezTo>
                  <a:pt x="0" y="16913"/>
                  <a:pt x="16913" y="0"/>
                  <a:pt x="37746" y="0"/>
                </a:cubicBezTo>
                <a:close/>
              </a:path>
            </a:pathLst>
          </a:custGeom>
          <a:solidFill>
            <a:srgbClr val="5E7A8C"/>
          </a:solidFill>
          <a:ln/>
        </p:spPr>
      </p:sp>
      <p:sp>
        <p:nvSpPr>
          <p:cNvPr id="14" name="Shape 12"/>
          <p:cNvSpPr/>
          <p:nvPr/>
        </p:nvSpPr>
        <p:spPr>
          <a:xfrm>
            <a:off x="528446" y="3463207"/>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5E7A8C">
              <a:alpha val="20000"/>
            </a:srgbClr>
          </a:solidFill>
          <a:ln/>
        </p:spPr>
      </p:sp>
      <p:sp>
        <p:nvSpPr>
          <p:cNvPr id="15" name="Text 13"/>
          <p:cNvSpPr/>
          <p:nvPr/>
        </p:nvSpPr>
        <p:spPr>
          <a:xfrm>
            <a:off x="485981" y="3463207"/>
            <a:ext cx="462390" cy="377461"/>
          </a:xfrm>
          <a:prstGeom prst="rect">
            <a:avLst/>
          </a:prstGeom>
          <a:noFill/>
          <a:ln/>
        </p:spPr>
        <p:txBody>
          <a:bodyPr wrap="square" lIns="0" tIns="0" rIns="0" bIns="0" rtlCol="0" anchor="ctr"/>
          <a:lstStyle/>
          <a:p>
            <a:pPr algn="ctr">
              <a:lnSpc>
                <a:spcPct val="130000"/>
              </a:lnSpc>
            </a:pPr>
            <a:r>
              <a:rPr lang="en-US" sz="1337" b="1" dirty="0">
                <a:solidFill>
                  <a:srgbClr val="5E7A8C"/>
                </a:solidFill>
                <a:latin typeface="Hedvig Letters Sans" pitchFamily="34" charset="0"/>
                <a:ea typeface="Hedvig Letters Sans" pitchFamily="34" charset="-122"/>
                <a:cs typeface="Hedvig Letters Sans" pitchFamily="34" charset="-120"/>
              </a:rPr>
              <a:t>2</a:t>
            </a:r>
            <a:endParaRPr lang="en-US" sz="1600" dirty="0"/>
          </a:p>
        </p:txBody>
      </p:sp>
      <p:sp>
        <p:nvSpPr>
          <p:cNvPr id="16" name="Text 14"/>
          <p:cNvSpPr/>
          <p:nvPr/>
        </p:nvSpPr>
        <p:spPr>
          <a:xfrm>
            <a:off x="1019146" y="3519827"/>
            <a:ext cx="1802378" cy="264223"/>
          </a:xfrm>
          <a:prstGeom prst="rect">
            <a:avLst/>
          </a:prstGeom>
          <a:noFill/>
          <a:ln/>
        </p:spPr>
        <p:txBody>
          <a:bodyPr wrap="square" lIns="0" tIns="0" rIns="0" bIns="0" rtlCol="0" anchor="ctr"/>
          <a:lstStyle/>
          <a:p>
            <a:pPr>
              <a:lnSpc>
                <a:spcPct val="130000"/>
              </a:lnSpc>
            </a:pPr>
            <a:r>
              <a:rPr lang="en-US" sz="1337" b="1" dirty="0">
                <a:solidFill>
                  <a:srgbClr val="E8E4DC"/>
                </a:solidFill>
                <a:latin typeface="Hedvig Letters Sans" pitchFamily="34" charset="0"/>
                <a:ea typeface="Hedvig Letters Sans" pitchFamily="34" charset="-122"/>
                <a:cs typeface="Hedvig Letters Sans" pitchFamily="34" charset="-120"/>
              </a:rPr>
              <a:t>Bayangkan Kegagalan</a:t>
            </a:r>
            <a:endParaRPr lang="en-US" sz="1600" dirty="0"/>
          </a:p>
        </p:txBody>
      </p:sp>
      <p:sp>
        <p:nvSpPr>
          <p:cNvPr id="17" name="Text 15"/>
          <p:cNvSpPr/>
          <p:nvPr/>
        </p:nvSpPr>
        <p:spPr>
          <a:xfrm>
            <a:off x="528446" y="3916161"/>
            <a:ext cx="3548136" cy="736050"/>
          </a:xfrm>
          <a:prstGeom prst="rect">
            <a:avLst/>
          </a:prstGeom>
          <a:noFill/>
          <a:ln/>
        </p:spPr>
        <p:txBody>
          <a:bodyPr wrap="square" lIns="0" tIns="0" rIns="0" bIns="0" rtlCol="0" anchor="ctr"/>
          <a:lstStyle/>
          <a:p>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Bayangkan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12 bulan dari sekarang</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keputusan itu </a:t>
            </a:r>
            <a:pPr>
              <a:lnSpc>
                <a:spcPct val="140000"/>
              </a:lnSpc>
            </a:pPr>
            <a:r>
              <a:rPr lang="en-US" sz="1189" dirty="0">
                <a:solidFill>
                  <a:srgbClr val="E8E4DC">
                    <a:alpha val="80000"/>
                  </a:srgbClr>
                </a:solidFill>
                <a:highlight>
                  <a:srgbClr val="FB2C36">
                    <a:alpha val="20000"/>
                  </a:srgbClr>
                </a:highlight>
                <a:latin typeface="Quattrocento Sans" pitchFamily="34" charset="0"/>
                <a:ea typeface="Quattrocento Sans" pitchFamily="34" charset="-122"/>
                <a:cs typeface="Quattrocento Sans" pitchFamily="34" charset="-120"/>
              </a:rPr>
              <a:t>gagal total </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Bukan "mungkin gagal," tapi </a:t>
            </a:r>
            <a:pPr>
              <a:lnSpc>
                <a:spcPct val="140000"/>
              </a:lnSpc>
            </a:pPr>
            <a:r>
              <a:rPr lang="en-US" sz="1189" b="1" dirty="0">
                <a:solidFill>
                  <a:srgbClr val="E8E4DC">
                    <a:alpha val="80000"/>
                  </a:srgbClr>
                </a:solidFill>
                <a:latin typeface="Quattrocento Sans" pitchFamily="34" charset="0"/>
                <a:ea typeface="Quattrocento Sans" pitchFamily="34" charset="-122"/>
                <a:cs typeface="Quattrocento Sans" pitchFamily="34" charset="-120"/>
              </a:rPr>
              <a:t>sudah pasti gagal</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a:t>
            </a:r>
            <a:endParaRPr lang="en-US" sz="1600" dirty="0"/>
          </a:p>
        </p:txBody>
      </p:sp>
      <p:sp>
        <p:nvSpPr>
          <p:cNvPr id="18" name="Shape 16"/>
          <p:cNvSpPr/>
          <p:nvPr/>
        </p:nvSpPr>
        <p:spPr>
          <a:xfrm>
            <a:off x="396334" y="4840941"/>
            <a:ext cx="3717994" cy="1170130"/>
          </a:xfrm>
          <a:custGeom>
            <a:avLst/>
            <a:gdLst/>
            <a:ahLst/>
            <a:cxnLst/>
            <a:rect l="l" t="t" r="r" b="b"/>
            <a:pathLst>
              <a:path w="3717994" h="1170130">
                <a:moveTo>
                  <a:pt x="37746" y="0"/>
                </a:moveTo>
                <a:lnTo>
                  <a:pt x="3642497" y="0"/>
                </a:lnTo>
                <a:cubicBezTo>
                  <a:pt x="3684193" y="0"/>
                  <a:pt x="3717994" y="33801"/>
                  <a:pt x="3717994" y="75497"/>
                </a:cubicBezTo>
                <a:lnTo>
                  <a:pt x="3717994" y="1094633"/>
                </a:lnTo>
                <a:cubicBezTo>
                  <a:pt x="3717994" y="1136329"/>
                  <a:pt x="3684193" y="1170130"/>
                  <a:pt x="3642497" y="1170130"/>
                </a:cubicBezTo>
                <a:lnTo>
                  <a:pt x="37746" y="1170130"/>
                </a:lnTo>
                <a:cubicBezTo>
                  <a:pt x="16900" y="1170130"/>
                  <a:pt x="0" y="1153231"/>
                  <a:pt x="0" y="1132384"/>
                </a:cubicBezTo>
                <a:lnTo>
                  <a:pt x="0" y="37746"/>
                </a:lnTo>
                <a:cubicBezTo>
                  <a:pt x="0" y="16913"/>
                  <a:pt x="16913" y="0"/>
                  <a:pt x="37746" y="0"/>
                </a:cubicBezTo>
                <a:close/>
              </a:path>
            </a:pathLst>
          </a:custGeom>
          <a:solidFill>
            <a:srgbClr val="3D5A73">
              <a:alpha val="14902"/>
            </a:srgbClr>
          </a:solidFill>
          <a:ln/>
        </p:spPr>
      </p:sp>
      <p:sp>
        <p:nvSpPr>
          <p:cNvPr id="19" name="Shape 17"/>
          <p:cNvSpPr/>
          <p:nvPr/>
        </p:nvSpPr>
        <p:spPr>
          <a:xfrm>
            <a:off x="396334" y="4840941"/>
            <a:ext cx="37746" cy="1170130"/>
          </a:xfrm>
          <a:custGeom>
            <a:avLst/>
            <a:gdLst/>
            <a:ahLst/>
            <a:cxnLst/>
            <a:rect l="l" t="t" r="r" b="b"/>
            <a:pathLst>
              <a:path w="37746" h="1170130">
                <a:moveTo>
                  <a:pt x="37746" y="0"/>
                </a:moveTo>
                <a:lnTo>
                  <a:pt x="37746" y="0"/>
                </a:lnTo>
                <a:lnTo>
                  <a:pt x="37746" y="1170130"/>
                </a:lnTo>
                <a:lnTo>
                  <a:pt x="37746" y="1170130"/>
                </a:lnTo>
                <a:cubicBezTo>
                  <a:pt x="16900" y="1170130"/>
                  <a:pt x="0" y="1153231"/>
                  <a:pt x="0" y="1132384"/>
                </a:cubicBezTo>
                <a:lnTo>
                  <a:pt x="0" y="37746"/>
                </a:lnTo>
                <a:cubicBezTo>
                  <a:pt x="0" y="16913"/>
                  <a:pt x="16913" y="0"/>
                  <a:pt x="37746" y="0"/>
                </a:cubicBezTo>
                <a:close/>
              </a:path>
            </a:pathLst>
          </a:custGeom>
          <a:solidFill>
            <a:srgbClr val="3D5A73"/>
          </a:solidFill>
          <a:ln/>
        </p:spPr>
      </p:sp>
      <p:sp>
        <p:nvSpPr>
          <p:cNvPr id="20" name="Shape 18"/>
          <p:cNvSpPr/>
          <p:nvPr/>
        </p:nvSpPr>
        <p:spPr>
          <a:xfrm>
            <a:off x="528446" y="4954180"/>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3D5A73">
              <a:alpha val="30196"/>
            </a:srgbClr>
          </a:solidFill>
          <a:ln/>
        </p:spPr>
      </p:sp>
      <p:sp>
        <p:nvSpPr>
          <p:cNvPr id="21" name="Text 19"/>
          <p:cNvSpPr/>
          <p:nvPr/>
        </p:nvSpPr>
        <p:spPr>
          <a:xfrm>
            <a:off x="485981" y="4954180"/>
            <a:ext cx="462390" cy="377461"/>
          </a:xfrm>
          <a:prstGeom prst="rect">
            <a:avLst/>
          </a:prstGeom>
          <a:noFill/>
          <a:ln/>
        </p:spPr>
        <p:txBody>
          <a:bodyPr wrap="square" lIns="0" tIns="0" rIns="0" bIns="0" rtlCol="0" anchor="ctr"/>
          <a:lstStyle/>
          <a:p>
            <a:pPr algn="ctr">
              <a:lnSpc>
                <a:spcPct val="130000"/>
              </a:lnSpc>
            </a:pPr>
            <a:r>
              <a:rPr lang="en-US" sz="1337" b="1" dirty="0">
                <a:solidFill>
                  <a:srgbClr val="3D5A73"/>
                </a:solidFill>
                <a:latin typeface="Hedvig Letters Sans" pitchFamily="34" charset="0"/>
                <a:ea typeface="Hedvig Letters Sans" pitchFamily="34" charset="-122"/>
                <a:cs typeface="Hedvig Letters Sans" pitchFamily="34" charset="-120"/>
              </a:rPr>
              <a:t>3</a:t>
            </a:r>
            <a:endParaRPr lang="en-US" sz="1600" dirty="0"/>
          </a:p>
        </p:txBody>
      </p:sp>
      <p:sp>
        <p:nvSpPr>
          <p:cNvPr id="22" name="Text 20"/>
          <p:cNvSpPr/>
          <p:nvPr/>
        </p:nvSpPr>
        <p:spPr>
          <a:xfrm>
            <a:off x="1019146" y="5010799"/>
            <a:ext cx="1170130" cy="264223"/>
          </a:xfrm>
          <a:prstGeom prst="rect">
            <a:avLst/>
          </a:prstGeom>
          <a:noFill/>
          <a:ln/>
        </p:spPr>
        <p:txBody>
          <a:bodyPr wrap="square" lIns="0" tIns="0" rIns="0" bIns="0" rtlCol="0" anchor="ctr"/>
          <a:lstStyle/>
          <a:p>
            <a:pPr>
              <a:lnSpc>
                <a:spcPct val="130000"/>
              </a:lnSpc>
            </a:pPr>
            <a:r>
              <a:rPr lang="en-US" sz="1337" b="1" dirty="0">
                <a:solidFill>
                  <a:srgbClr val="E8E4DC"/>
                </a:solidFill>
                <a:latin typeface="Hedvig Letters Sans" pitchFamily="34" charset="0"/>
                <a:ea typeface="Hedvig Letters Sans" pitchFamily="34" charset="-122"/>
                <a:cs typeface="Hedvig Letters Sans" pitchFamily="34" charset="-120"/>
              </a:rPr>
              <a:t>List Penyebab</a:t>
            </a:r>
            <a:endParaRPr lang="en-US" sz="1600" dirty="0"/>
          </a:p>
        </p:txBody>
      </p:sp>
      <p:sp>
        <p:nvSpPr>
          <p:cNvPr id="23" name="Text 21"/>
          <p:cNvSpPr/>
          <p:nvPr/>
        </p:nvSpPr>
        <p:spPr>
          <a:xfrm>
            <a:off x="528446" y="5407133"/>
            <a:ext cx="3548136" cy="490700"/>
          </a:xfrm>
          <a:prstGeom prst="rect">
            <a:avLst/>
          </a:prstGeom>
          <a:noFill/>
          <a:ln/>
        </p:spPr>
        <p:txBody>
          <a:bodyPr wrap="square" lIns="0" tIns="0" rIns="0" bIns="0" rtlCol="0" anchor="ctr"/>
          <a:lstStyle/>
          <a:p>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List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semua hal</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yang berkontribusi pada kegagalan itu. Jangan sensor — tulis semua yang terpikir.</a:t>
            </a:r>
            <a:endParaRPr lang="en-US" sz="1600" dirty="0"/>
          </a:p>
        </p:txBody>
      </p:sp>
      <p:sp>
        <p:nvSpPr>
          <p:cNvPr id="24" name="Shape 22"/>
          <p:cNvSpPr/>
          <p:nvPr/>
        </p:nvSpPr>
        <p:spPr>
          <a:xfrm>
            <a:off x="4247767" y="1745759"/>
            <a:ext cx="3717994" cy="2623356"/>
          </a:xfrm>
          <a:custGeom>
            <a:avLst/>
            <a:gdLst/>
            <a:ahLst/>
            <a:cxnLst/>
            <a:rect l="l" t="t" r="r" b="b"/>
            <a:pathLst>
              <a:path w="3717994" h="2623356">
                <a:moveTo>
                  <a:pt x="37746" y="0"/>
                </a:moveTo>
                <a:lnTo>
                  <a:pt x="3642494" y="0"/>
                </a:lnTo>
                <a:cubicBezTo>
                  <a:pt x="3684191" y="0"/>
                  <a:pt x="3717994" y="33803"/>
                  <a:pt x="3717994" y="75500"/>
                </a:cubicBezTo>
                <a:lnTo>
                  <a:pt x="3717994" y="2547856"/>
                </a:lnTo>
                <a:cubicBezTo>
                  <a:pt x="3717994" y="2589553"/>
                  <a:pt x="3684191" y="2623356"/>
                  <a:pt x="3642494" y="2623356"/>
                </a:cubicBezTo>
                <a:lnTo>
                  <a:pt x="37746" y="2623356"/>
                </a:lnTo>
                <a:cubicBezTo>
                  <a:pt x="16900" y="2623356"/>
                  <a:pt x="0" y="2606457"/>
                  <a:pt x="0" y="2585610"/>
                </a:cubicBezTo>
                <a:lnTo>
                  <a:pt x="0" y="37746"/>
                </a:lnTo>
                <a:cubicBezTo>
                  <a:pt x="0" y="16913"/>
                  <a:pt x="16913" y="0"/>
                  <a:pt x="37746" y="0"/>
                </a:cubicBezTo>
                <a:close/>
              </a:path>
            </a:pathLst>
          </a:custGeom>
          <a:solidFill>
            <a:srgbClr val="3D5A73">
              <a:alpha val="14902"/>
            </a:srgbClr>
          </a:solidFill>
          <a:ln/>
        </p:spPr>
      </p:sp>
      <p:sp>
        <p:nvSpPr>
          <p:cNvPr id="25" name="Shape 23"/>
          <p:cNvSpPr/>
          <p:nvPr/>
        </p:nvSpPr>
        <p:spPr>
          <a:xfrm>
            <a:off x="4247767" y="1745759"/>
            <a:ext cx="37746" cy="2623356"/>
          </a:xfrm>
          <a:custGeom>
            <a:avLst/>
            <a:gdLst/>
            <a:ahLst/>
            <a:cxnLst/>
            <a:rect l="l" t="t" r="r" b="b"/>
            <a:pathLst>
              <a:path w="37746" h="2623356">
                <a:moveTo>
                  <a:pt x="37746" y="0"/>
                </a:moveTo>
                <a:lnTo>
                  <a:pt x="37746" y="0"/>
                </a:lnTo>
                <a:lnTo>
                  <a:pt x="37746" y="2623356"/>
                </a:lnTo>
                <a:lnTo>
                  <a:pt x="37746" y="2623356"/>
                </a:lnTo>
                <a:cubicBezTo>
                  <a:pt x="16900" y="2623356"/>
                  <a:pt x="0" y="2606457"/>
                  <a:pt x="0" y="2585610"/>
                </a:cubicBezTo>
                <a:lnTo>
                  <a:pt x="0" y="37746"/>
                </a:lnTo>
                <a:cubicBezTo>
                  <a:pt x="0" y="16913"/>
                  <a:pt x="16913" y="0"/>
                  <a:pt x="37746" y="0"/>
                </a:cubicBezTo>
                <a:close/>
              </a:path>
            </a:pathLst>
          </a:custGeom>
          <a:solidFill>
            <a:srgbClr val="C9A86A"/>
          </a:solidFill>
          <a:ln/>
        </p:spPr>
      </p:sp>
      <p:sp>
        <p:nvSpPr>
          <p:cNvPr id="26" name="Shape 24"/>
          <p:cNvSpPr/>
          <p:nvPr/>
        </p:nvSpPr>
        <p:spPr>
          <a:xfrm>
            <a:off x="4379878" y="1858997"/>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C9A86A">
              <a:alpha val="20000"/>
            </a:srgbClr>
          </a:solidFill>
          <a:ln/>
        </p:spPr>
      </p:sp>
      <p:sp>
        <p:nvSpPr>
          <p:cNvPr id="27" name="Text 25"/>
          <p:cNvSpPr/>
          <p:nvPr/>
        </p:nvSpPr>
        <p:spPr>
          <a:xfrm>
            <a:off x="4337414" y="1858997"/>
            <a:ext cx="462390" cy="377461"/>
          </a:xfrm>
          <a:prstGeom prst="rect">
            <a:avLst/>
          </a:prstGeom>
          <a:noFill/>
          <a:ln/>
        </p:spPr>
        <p:txBody>
          <a:bodyPr wrap="square" lIns="0" tIns="0" rIns="0" bIns="0" rtlCol="0" anchor="ctr"/>
          <a:lstStyle/>
          <a:p>
            <a:pPr algn="ctr">
              <a:lnSpc>
                <a:spcPct val="130000"/>
              </a:lnSpc>
            </a:pPr>
            <a:r>
              <a:rPr lang="en-US" sz="1337" b="1" dirty="0">
                <a:solidFill>
                  <a:srgbClr val="C9A86A"/>
                </a:solidFill>
                <a:latin typeface="Hedvig Letters Sans" pitchFamily="34" charset="0"/>
                <a:ea typeface="Hedvig Letters Sans" pitchFamily="34" charset="-122"/>
                <a:cs typeface="Hedvig Letters Sans" pitchFamily="34" charset="-120"/>
              </a:rPr>
              <a:t>4</a:t>
            </a:r>
            <a:endParaRPr lang="en-US" sz="1600" dirty="0"/>
          </a:p>
        </p:txBody>
      </p:sp>
      <p:sp>
        <p:nvSpPr>
          <p:cNvPr id="28" name="Text 26"/>
          <p:cNvSpPr/>
          <p:nvPr/>
        </p:nvSpPr>
        <p:spPr>
          <a:xfrm>
            <a:off x="4870578" y="1915616"/>
            <a:ext cx="1047455" cy="264223"/>
          </a:xfrm>
          <a:prstGeom prst="rect">
            <a:avLst/>
          </a:prstGeom>
          <a:noFill/>
          <a:ln/>
        </p:spPr>
        <p:txBody>
          <a:bodyPr wrap="square" lIns="0" tIns="0" rIns="0" bIns="0" rtlCol="0" anchor="ctr"/>
          <a:lstStyle/>
          <a:p>
            <a:pPr>
              <a:lnSpc>
                <a:spcPct val="130000"/>
              </a:lnSpc>
            </a:pPr>
            <a:r>
              <a:rPr lang="en-US" sz="1337" b="1" dirty="0">
                <a:solidFill>
                  <a:srgbClr val="E8E4DC"/>
                </a:solidFill>
                <a:latin typeface="Hedvig Letters Sans" pitchFamily="34" charset="0"/>
                <a:ea typeface="Hedvig Letters Sans" pitchFamily="34" charset="-122"/>
                <a:cs typeface="Hedvig Letters Sans" pitchFamily="34" charset="-120"/>
              </a:rPr>
              <a:t>Kategorisasi</a:t>
            </a:r>
            <a:endParaRPr lang="en-US" sz="1600" dirty="0"/>
          </a:p>
        </p:txBody>
      </p:sp>
      <p:sp>
        <p:nvSpPr>
          <p:cNvPr id="29" name="Text 27"/>
          <p:cNvSpPr/>
          <p:nvPr/>
        </p:nvSpPr>
        <p:spPr>
          <a:xfrm>
            <a:off x="4379878" y="2311950"/>
            <a:ext cx="3548136" cy="490700"/>
          </a:xfrm>
          <a:prstGeom prst="rect">
            <a:avLst/>
          </a:prstGeom>
          <a:noFill/>
          <a:ln/>
        </p:spPr>
        <p:txBody>
          <a:bodyPr wrap="square" lIns="0" tIns="0" rIns="0" bIns="0" rtlCol="0" anchor="ctr"/>
          <a:lstStyle/>
          <a:p>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Identify mana yang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bisa dicegah</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vs mana yang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di luar kontrol</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a:t>
            </a:r>
            <a:endParaRPr lang="en-US" sz="1600" dirty="0"/>
          </a:p>
        </p:txBody>
      </p:sp>
      <p:sp>
        <p:nvSpPr>
          <p:cNvPr id="30" name="Shape 28"/>
          <p:cNvSpPr/>
          <p:nvPr/>
        </p:nvSpPr>
        <p:spPr>
          <a:xfrm>
            <a:off x="4389315" y="2878142"/>
            <a:ext cx="3463207" cy="754923"/>
          </a:xfrm>
          <a:custGeom>
            <a:avLst/>
            <a:gdLst/>
            <a:ahLst/>
            <a:cxnLst/>
            <a:rect l="l" t="t" r="r" b="b"/>
            <a:pathLst>
              <a:path w="3463207" h="754923">
                <a:moveTo>
                  <a:pt x="18873" y="0"/>
                </a:moveTo>
                <a:lnTo>
                  <a:pt x="3425461" y="0"/>
                </a:lnTo>
                <a:cubicBezTo>
                  <a:pt x="3446308" y="0"/>
                  <a:pt x="3463207" y="16900"/>
                  <a:pt x="3463207" y="37746"/>
                </a:cubicBezTo>
                <a:lnTo>
                  <a:pt x="3463207" y="717176"/>
                </a:lnTo>
                <a:cubicBezTo>
                  <a:pt x="3463207" y="738023"/>
                  <a:pt x="3446308" y="754923"/>
                  <a:pt x="3425461" y="754923"/>
                </a:cubicBezTo>
                <a:lnTo>
                  <a:pt x="18873" y="754923"/>
                </a:lnTo>
                <a:cubicBezTo>
                  <a:pt x="8450" y="754923"/>
                  <a:pt x="0" y="746473"/>
                  <a:pt x="0" y="736050"/>
                </a:cubicBezTo>
                <a:lnTo>
                  <a:pt x="0" y="18873"/>
                </a:lnTo>
                <a:cubicBezTo>
                  <a:pt x="0" y="8457"/>
                  <a:pt x="8457" y="0"/>
                  <a:pt x="18873" y="0"/>
                </a:cubicBezTo>
                <a:close/>
              </a:path>
            </a:pathLst>
          </a:custGeom>
          <a:solidFill>
            <a:srgbClr val="1A1D21">
              <a:alpha val="60000"/>
            </a:srgbClr>
          </a:solidFill>
          <a:ln/>
        </p:spPr>
      </p:sp>
      <p:sp>
        <p:nvSpPr>
          <p:cNvPr id="31" name="Shape 29"/>
          <p:cNvSpPr/>
          <p:nvPr/>
        </p:nvSpPr>
        <p:spPr>
          <a:xfrm>
            <a:off x="4389315" y="2878142"/>
            <a:ext cx="18873" cy="754923"/>
          </a:xfrm>
          <a:custGeom>
            <a:avLst/>
            <a:gdLst/>
            <a:ahLst/>
            <a:cxnLst/>
            <a:rect l="l" t="t" r="r" b="b"/>
            <a:pathLst>
              <a:path w="18873" h="754923">
                <a:moveTo>
                  <a:pt x="18873" y="0"/>
                </a:moveTo>
                <a:lnTo>
                  <a:pt x="18873" y="0"/>
                </a:lnTo>
                <a:lnTo>
                  <a:pt x="18873" y="754923"/>
                </a:lnTo>
                <a:lnTo>
                  <a:pt x="18873" y="754923"/>
                </a:lnTo>
                <a:cubicBezTo>
                  <a:pt x="8450" y="754923"/>
                  <a:pt x="0" y="746473"/>
                  <a:pt x="0" y="736050"/>
                </a:cubicBezTo>
                <a:lnTo>
                  <a:pt x="0" y="18873"/>
                </a:lnTo>
                <a:cubicBezTo>
                  <a:pt x="0" y="8457"/>
                  <a:pt x="8457" y="0"/>
                  <a:pt x="18873" y="0"/>
                </a:cubicBezTo>
                <a:close/>
              </a:path>
            </a:pathLst>
          </a:custGeom>
          <a:solidFill>
            <a:srgbClr val="C9A86A"/>
          </a:solidFill>
          <a:ln/>
        </p:spPr>
      </p:sp>
      <p:sp>
        <p:nvSpPr>
          <p:cNvPr id="32" name="Text 30"/>
          <p:cNvSpPr/>
          <p:nvPr/>
        </p:nvSpPr>
        <p:spPr>
          <a:xfrm>
            <a:off x="4474243" y="2953635"/>
            <a:ext cx="3368842" cy="188731"/>
          </a:xfrm>
          <a:prstGeom prst="rect">
            <a:avLst/>
          </a:prstGeom>
          <a:noFill/>
          <a:ln/>
        </p:spPr>
        <p:txBody>
          <a:bodyPr wrap="square" lIns="0" tIns="0" rIns="0" bIns="0" rtlCol="0" anchor="ctr"/>
          <a:lstStyle/>
          <a:p>
            <a:pPr>
              <a:lnSpc>
                <a:spcPct val="120000"/>
              </a:lnSpc>
            </a:pPr>
            <a:r>
              <a:rPr lang="en-US" sz="1040" b="1" dirty="0">
                <a:solidFill>
                  <a:srgbClr val="C9A86A"/>
                </a:solidFill>
                <a:latin typeface="Quattrocento Sans" pitchFamily="34" charset="0"/>
                <a:ea typeface="Quattrocento Sans" pitchFamily="34" charset="-122"/>
                <a:cs typeface="Quattrocento Sans" pitchFamily="34" charset="-120"/>
              </a:rPr>
              <a:t>Preventable</a:t>
            </a:r>
            <a:endParaRPr lang="en-US" sz="1600" dirty="0"/>
          </a:p>
        </p:txBody>
      </p:sp>
      <p:sp>
        <p:nvSpPr>
          <p:cNvPr id="33" name="Text 31"/>
          <p:cNvSpPr/>
          <p:nvPr/>
        </p:nvSpPr>
        <p:spPr>
          <a:xfrm>
            <a:off x="4474243" y="3180111"/>
            <a:ext cx="3368842" cy="377461"/>
          </a:xfrm>
          <a:prstGeom prst="rect">
            <a:avLst/>
          </a:prstGeom>
          <a:noFill/>
          <a:ln/>
        </p:spPr>
        <p:txBody>
          <a:bodyPr wrap="square" lIns="0" tIns="0" rIns="0" bIns="0" rtlCol="0" anchor="ctr"/>
          <a:lstStyle/>
          <a:p>
            <a:pPr>
              <a:lnSpc>
                <a:spcPct val="120000"/>
              </a:lnSpc>
            </a:pPr>
            <a:r>
              <a:rPr lang="en-US" sz="1040" dirty="0">
                <a:solidFill>
                  <a:srgbClr val="E8E4DC">
                    <a:alpha val="70000"/>
                  </a:srgbClr>
                </a:solidFill>
                <a:latin typeface="Quattrocento Sans" pitchFamily="34" charset="0"/>
                <a:ea typeface="Quattrocento Sans" pitchFamily="34" charset="-122"/>
                <a:cs typeface="Quattrocento Sans" pitchFamily="34" charset="-120"/>
              </a:rPr>
              <a:t>Insufficient research, poor timing, skill gaps, no backup plan</a:t>
            </a:r>
            <a:endParaRPr lang="en-US" sz="1600" dirty="0"/>
          </a:p>
        </p:txBody>
      </p:sp>
      <p:sp>
        <p:nvSpPr>
          <p:cNvPr id="34" name="Shape 32"/>
          <p:cNvSpPr/>
          <p:nvPr/>
        </p:nvSpPr>
        <p:spPr>
          <a:xfrm>
            <a:off x="4389315" y="3689684"/>
            <a:ext cx="3463207" cy="566192"/>
          </a:xfrm>
          <a:custGeom>
            <a:avLst/>
            <a:gdLst/>
            <a:ahLst/>
            <a:cxnLst/>
            <a:rect l="l" t="t" r="r" b="b"/>
            <a:pathLst>
              <a:path w="3463207" h="566192">
                <a:moveTo>
                  <a:pt x="18873" y="0"/>
                </a:moveTo>
                <a:lnTo>
                  <a:pt x="3425459" y="0"/>
                </a:lnTo>
                <a:cubicBezTo>
                  <a:pt x="3446307" y="0"/>
                  <a:pt x="3463207" y="16900"/>
                  <a:pt x="3463207" y="37748"/>
                </a:cubicBezTo>
                <a:lnTo>
                  <a:pt x="3463207" y="528444"/>
                </a:lnTo>
                <a:cubicBezTo>
                  <a:pt x="3463207" y="549292"/>
                  <a:pt x="3446307" y="566192"/>
                  <a:pt x="3425459" y="566192"/>
                </a:cubicBezTo>
                <a:lnTo>
                  <a:pt x="18873" y="566192"/>
                </a:lnTo>
                <a:cubicBezTo>
                  <a:pt x="8450" y="566192"/>
                  <a:pt x="0" y="557742"/>
                  <a:pt x="0" y="547319"/>
                </a:cubicBezTo>
                <a:lnTo>
                  <a:pt x="0" y="18873"/>
                </a:lnTo>
                <a:cubicBezTo>
                  <a:pt x="0" y="8457"/>
                  <a:pt x="8457" y="0"/>
                  <a:pt x="18873" y="0"/>
                </a:cubicBezTo>
                <a:close/>
              </a:path>
            </a:pathLst>
          </a:custGeom>
          <a:solidFill>
            <a:srgbClr val="1A1D21">
              <a:alpha val="60000"/>
            </a:srgbClr>
          </a:solidFill>
          <a:ln/>
        </p:spPr>
      </p:sp>
      <p:sp>
        <p:nvSpPr>
          <p:cNvPr id="35" name="Shape 33"/>
          <p:cNvSpPr/>
          <p:nvPr/>
        </p:nvSpPr>
        <p:spPr>
          <a:xfrm>
            <a:off x="4389315" y="3689684"/>
            <a:ext cx="18873" cy="566192"/>
          </a:xfrm>
          <a:custGeom>
            <a:avLst/>
            <a:gdLst/>
            <a:ahLst/>
            <a:cxnLst/>
            <a:rect l="l" t="t" r="r" b="b"/>
            <a:pathLst>
              <a:path w="18873" h="566192">
                <a:moveTo>
                  <a:pt x="18873" y="0"/>
                </a:moveTo>
                <a:lnTo>
                  <a:pt x="18873" y="0"/>
                </a:lnTo>
                <a:lnTo>
                  <a:pt x="18873" y="566192"/>
                </a:lnTo>
                <a:lnTo>
                  <a:pt x="18873" y="566192"/>
                </a:lnTo>
                <a:cubicBezTo>
                  <a:pt x="8450" y="566192"/>
                  <a:pt x="0" y="557742"/>
                  <a:pt x="0" y="547319"/>
                </a:cubicBezTo>
                <a:lnTo>
                  <a:pt x="0" y="18873"/>
                </a:lnTo>
                <a:cubicBezTo>
                  <a:pt x="0" y="8457"/>
                  <a:pt x="8457" y="0"/>
                  <a:pt x="18873" y="0"/>
                </a:cubicBezTo>
                <a:close/>
              </a:path>
            </a:pathLst>
          </a:custGeom>
          <a:solidFill>
            <a:srgbClr val="5E7A8C"/>
          </a:solidFill>
          <a:ln/>
        </p:spPr>
      </p:sp>
      <p:sp>
        <p:nvSpPr>
          <p:cNvPr id="36" name="Text 34"/>
          <p:cNvSpPr/>
          <p:nvPr/>
        </p:nvSpPr>
        <p:spPr>
          <a:xfrm>
            <a:off x="4474243" y="3765176"/>
            <a:ext cx="3368842" cy="188731"/>
          </a:xfrm>
          <a:prstGeom prst="rect">
            <a:avLst/>
          </a:prstGeom>
          <a:noFill/>
          <a:ln/>
        </p:spPr>
        <p:txBody>
          <a:bodyPr wrap="square" lIns="0" tIns="0" rIns="0" bIns="0" rtlCol="0" anchor="ctr"/>
          <a:lstStyle/>
          <a:p>
            <a:pPr>
              <a:lnSpc>
                <a:spcPct val="120000"/>
              </a:lnSpc>
            </a:pPr>
            <a:r>
              <a:rPr lang="en-US" sz="1040" b="1" dirty="0">
                <a:solidFill>
                  <a:srgbClr val="5E7A8C"/>
                </a:solidFill>
                <a:latin typeface="Quattrocento Sans" pitchFamily="34" charset="0"/>
                <a:ea typeface="Quattrocento Sans" pitchFamily="34" charset="-122"/>
                <a:cs typeface="Quattrocento Sans" pitchFamily="34" charset="-120"/>
              </a:rPr>
              <a:t>Uncontrollable</a:t>
            </a:r>
            <a:endParaRPr lang="en-US" sz="1600" dirty="0"/>
          </a:p>
        </p:txBody>
      </p:sp>
      <p:sp>
        <p:nvSpPr>
          <p:cNvPr id="37" name="Text 35"/>
          <p:cNvSpPr/>
          <p:nvPr/>
        </p:nvSpPr>
        <p:spPr>
          <a:xfrm>
            <a:off x="4474243" y="3991653"/>
            <a:ext cx="3368842" cy="188731"/>
          </a:xfrm>
          <a:prstGeom prst="rect">
            <a:avLst/>
          </a:prstGeom>
          <a:noFill/>
          <a:ln/>
        </p:spPr>
        <p:txBody>
          <a:bodyPr wrap="square" lIns="0" tIns="0" rIns="0" bIns="0" rtlCol="0" anchor="ctr"/>
          <a:lstStyle/>
          <a:p>
            <a:pPr>
              <a:lnSpc>
                <a:spcPct val="120000"/>
              </a:lnSpc>
            </a:pPr>
            <a:r>
              <a:rPr lang="en-US" sz="1040" dirty="0">
                <a:solidFill>
                  <a:srgbClr val="E8E4DC">
                    <a:alpha val="70000"/>
                  </a:srgbClr>
                </a:solidFill>
                <a:latin typeface="Quattrocento Sans" pitchFamily="34" charset="0"/>
                <a:ea typeface="Quattrocento Sans" pitchFamily="34" charset="-122"/>
                <a:cs typeface="Quattrocento Sans" pitchFamily="34" charset="-120"/>
              </a:rPr>
              <a:t>Market crash, company bankruptcy, health emergency</a:t>
            </a:r>
            <a:endParaRPr lang="en-US" sz="1600" dirty="0"/>
          </a:p>
        </p:txBody>
      </p:sp>
      <p:sp>
        <p:nvSpPr>
          <p:cNvPr id="38" name="Shape 36"/>
          <p:cNvSpPr/>
          <p:nvPr/>
        </p:nvSpPr>
        <p:spPr>
          <a:xfrm>
            <a:off x="4247767" y="4444607"/>
            <a:ext cx="3717994" cy="1170130"/>
          </a:xfrm>
          <a:custGeom>
            <a:avLst/>
            <a:gdLst/>
            <a:ahLst/>
            <a:cxnLst/>
            <a:rect l="l" t="t" r="r" b="b"/>
            <a:pathLst>
              <a:path w="3717994" h="1170130">
                <a:moveTo>
                  <a:pt x="37746" y="0"/>
                </a:moveTo>
                <a:lnTo>
                  <a:pt x="3642497" y="0"/>
                </a:lnTo>
                <a:cubicBezTo>
                  <a:pt x="3684193" y="0"/>
                  <a:pt x="3717994" y="33801"/>
                  <a:pt x="3717994" y="75497"/>
                </a:cubicBezTo>
                <a:lnTo>
                  <a:pt x="3717994" y="1094633"/>
                </a:lnTo>
                <a:cubicBezTo>
                  <a:pt x="3717994" y="1136329"/>
                  <a:pt x="3684193" y="1170130"/>
                  <a:pt x="3642497" y="1170130"/>
                </a:cubicBezTo>
                <a:lnTo>
                  <a:pt x="37746" y="1170130"/>
                </a:lnTo>
                <a:cubicBezTo>
                  <a:pt x="16900" y="1170130"/>
                  <a:pt x="0" y="1153231"/>
                  <a:pt x="0" y="1132384"/>
                </a:cubicBezTo>
                <a:lnTo>
                  <a:pt x="0" y="37746"/>
                </a:lnTo>
                <a:cubicBezTo>
                  <a:pt x="0" y="16913"/>
                  <a:pt x="16913" y="0"/>
                  <a:pt x="37746" y="0"/>
                </a:cubicBezTo>
                <a:close/>
              </a:path>
            </a:pathLst>
          </a:custGeom>
          <a:solidFill>
            <a:srgbClr val="3D5A73">
              <a:alpha val="14902"/>
            </a:srgbClr>
          </a:solidFill>
          <a:ln/>
        </p:spPr>
      </p:sp>
      <p:sp>
        <p:nvSpPr>
          <p:cNvPr id="39" name="Shape 37"/>
          <p:cNvSpPr/>
          <p:nvPr/>
        </p:nvSpPr>
        <p:spPr>
          <a:xfrm>
            <a:off x="4247767" y="4444607"/>
            <a:ext cx="37746" cy="1170130"/>
          </a:xfrm>
          <a:custGeom>
            <a:avLst/>
            <a:gdLst/>
            <a:ahLst/>
            <a:cxnLst/>
            <a:rect l="l" t="t" r="r" b="b"/>
            <a:pathLst>
              <a:path w="37746" h="1170130">
                <a:moveTo>
                  <a:pt x="37746" y="0"/>
                </a:moveTo>
                <a:lnTo>
                  <a:pt x="37746" y="0"/>
                </a:lnTo>
                <a:lnTo>
                  <a:pt x="37746" y="1170130"/>
                </a:lnTo>
                <a:lnTo>
                  <a:pt x="37746" y="1170130"/>
                </a:lnTo>
                <a:cubicBezTo>
                  <a:pt x="16900" y="1170130"/>
                  <a:pt x="0" y="1153231"/>
                  <a:pt x="0" y="1132384"/>
                </a:cubicBezTo>
                <a:lnTo>
                  <a:pt x="0" y="37746"/>
                </a:lnTo>
                <a:cubicBezTo>
                  <a:pt x="0" y="16913"/>
                  <a:pt x="16913" y="0"/>
                  <a:pt x="37746" y="0"/>
                </a:cubicBezTo>
                <a:close/>
              </a:path>
            </a:pathLst>
          </a:custGeom>
          <a:solidFill>
            <a:srgbClr val="FF6900"/>
          </a:solidFill>
          <a:ln/>
        </p:spPr>
      </p:sp>
      <p:sp>
        <p:nvSpPr>
          <p:cNvPr id="40" name="Shape 38"/>
          <p:cNvSpPr/>
          <p:nvPr/>
        </p:nvSpPr>
        <p:spPr>
          <a:xfrm>
            <a:off x="4379878" y="4557845"/>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FF6900">
              <a:alpha val="20000"/>
            </a:srgbClr>
          </a:solidFill>
          <a:ln/>
        </p:spPr>
      </p:sp>
      <p:sp>
        <p:nvSpPr>
          <p:cNvPr id="41" name="Text 39"/>
          <p:cNvSpPr/>
          <p:nvPr/>
        </p:nvSpPr>
        <p:spPr>
          <a:xfrm>
            <a:off x="4337414" y="4557845"/>
            <a:ext cx="462390" cy="377461"/>
          </a:xfrm>
          <a:prstGeom prst="rect">
            <a:avLst/>
          </a:prstGeom>
          <a:noFill/>
          <a:ln/>
        </p:spPr>
        <p:txBody>
          <a:bodyPr wrap="square" lIns="0" tIns="0" rIns="0" bIns="0" rtlCol="0" anchor="ctr"/>
          <a:lstStyle/>
          <a:p>
            <a:pPr algn="ctr">
              <a:lnSpc>
                <a:spcPct val="130000"/>
              </a:lnSpc>
            </a:pPr>
            <a:r>
              <a:rPr lang="en-US" sz="1337" b="1" dirty="0">
                <a:solidFill>
                  <a:srgbClr val="FF8904"/>
                </a:solidFill>
                <a:latin typeface="Hedvig Letters Sans" pitchFamily="34" charset="0"/>
                <a:ea typeface="Hedvig Letters Sans" pitchFamily="34" charset="-122"/>
                <a:cs typeface="Hedvig Letters Sans" pitchFamily="34" charset="-120"/>
              </a:rPr>
              <a:t>5</a:t>
            </a:r>
            <a:endParaRPr lang="en-US" sz="1600" dirty="0"/>
          </a:p>
        </p:txBody>
      </p:sp>
      <p:sp>
        <p:nvSpPr>
          <p:cNvPr id="42" name="Text 40"/>
          <p:cNvSpPr/>
          <p:nvPr/>
        </p:nvSpPr>
        <p:spPr>
          <a:xfrm>
            <a:off x="4870578" y="4614464"/>
            <a:ext cx="2047728" cy="264223"/>
          </a:xfrm>
          <a:prstGeom prst="rect">
            <a:avLst/>
          </a:prstGeom>
          <a:noFill/>
          <a:ln/>
        </p:spPr>
        <p:txBody>
          <a:bodyPr wrap="square" lIns="0" tIns="0" rIns="0" bIns="0" rtlCol="0" anchor="ctr"/>
          <a:lstStyle/>
          <a:p>
            <a:pPr>
              <a:lnSpc>
                <a:spcPct val="130000"/>
              </a:lnSpc>
            </a:pPr>
            <a:r>
              <a:rPr lang="en-US" sz="1337" b="1" dirty="0">
                <a:solidFill>
                  <a:srgbClr val="E8E4DC"/>
                </a:solidFill>
                <a:latin typeface="Hedvig Letters Sans" pitchFamily="34" charset="0"/>
                <a:ea typeface="Hedvig Letters Sans" pitchFamily="34" charset="-122"/>
                <a:cs typeface="Hedvig Letters Sans" pitchFamily="34" charset="-120"/>
              </a:rPr>
              <a:t>Action untuk Preventable</a:t>
            </a:r>
            <a:endParaRPr lang="en-US" sz="1600" dirty="0"/>
          </a:p>
        </p:txBody>
      </p:sp>
      <p:sp>
        <p:nvSpPr>
          <p:cNvPr id="43" name="Text 41"/>
          <p:cNvSpPr/>
          <p:nvPr/>
        </p:nvSpPr>
        <p:spPr>
          <a:xfrm>
            <a:off x="4379878" y="5010799"/>
            <a:ext cx="3548136" cy="490700"/>
          </a:xfrm>
          <a:prstGeom prst="rect">
            <a:avLst/>
          </a:prstGeom>
          <a:noFill/>
          <a:ln/>
        </p:spPr>
        <p:txBody>
          <a:bodyPr wrap="square" lIns="0" tIns="0" rIns="0" bIns="0" rtlCol="0" anchor="ctr"/>
          <a:lstStyle/>
          <a:p>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Untuk yang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bisa dicegah</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 apa action-nya </a:t>
            </a:r>
            <a:pPr>
              <a:lnSpc>
                <a:spcPct val="140000"/>
              </a:lnSpc>
            </a:pPr>
            <a:r>
              <a:rPr lang="en-US" sz="1189" b="1" dirty="0">
                <a:solidFill>
                  <a:srgbClr val="E8E4DC">
                    <a:alpha val="80000"/>
                  </a:srgbClr>
                </a:solidFill>
                <a:latin typeface="Quattrocento Sans" pitchFamily="34" charset="0"/>
                <a:ea typeface="Quattrocento Sans" pitchFamily="34" charset="-122"/>
                <a:cs typeface="Quattrocento Sans" pitchFamily="34" charset="-120"/>
              </a:rPr>
              <a:t>sekarang</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Research lebih, skill up, build runway.</a:t>
            </a:r>
            <a:endParaRPr lang="en-US" sz="1600" dirty="0"/>
          </a:p>
        </p:txBody>
      </p:sp>
      <p:sp>
        <p:nvSpPr>
          <p:cNvPr id="44" name="Shape 42"/>
          <p:cNvSpPr/>
          <p:nvPr/>
        </p:nvSpPr>
        <p:spPr>
          <a:xfrm>
            <a:off x="4247767" y="5690229"/>
            <a:ext cx="3717994" cy="1170130"/>
          </a:xfrm>
          <a:custGeom>
            <a:avLst/>
            <a:gdLst/>
            <a:ahLst/>
            <a:cxnLst/>
            <a:rect l="l" t="t" r="r" b="b"/>
            <a:pathLst>
              <a:path w="3717994" h="1170130">
                <a:moveTo>
                  <a:pt x="37746" y="0"/>
                </a:moveTo>
                <a:lnTo>
                  <a:pt x="3642497" y="0"/>
                </a:lnTo>
                <a:cubicBezTo>
                  <a:pt x="3684193" y="0"/>
                  <a:pt x="3717994" y="33801"/>
                  <a:pt x="3717994" y="75497"/>
                </a:cubicBezTo>
                <a:lnTo>
                  <a:pt x="3717994" y="1094633"/>
                </a:lnTo>
                <a:cubicBezTo>
                  <a:pt x="3717994" y="1136329"/>
                  <a:pt x="3684193" y="1170130"/>
                  <a:pt x="3642497" y="1170130"/>
                </a:cubicBezTo>
                <a:lnTo>
                  <a:pt x="37746" y="1170130"/>
                </a:lnTo>
                <a:cubicBezTo>
                  <a:pt x="16900" y="1170130"/>
                  <a:pt x="0" y="1153231"/>
                  <a:pt x="0" y="1132384"/>
                </a:cubicBezTo>
                <a:lnTo>
                  <a:pt x="0" y="37746"/>
                </a:lnTo>
                <a:cubicBezTo>
                  <a:pt x="0" y="16913"/>
                  <a:pt x="16913" y="0"/>
                  <a:pt x="37746" y="0"/>
                </a:cubicBezTo>
                <a:close/>
              </a:path>
            </a:pathLst>
          </a:custGeom>
          <a:solidFill>
            <a:srgbClr val="3D5A73">
              <a:alpha val="14902"/>
            </a:srgbClr>
          </a:solidFill>
          <a:ln/>
        </p:spPr>
      </p:sp>
      <p:sp>
        <p:nvSpPr>
          <p:cNvPr id="45" name="Shape 43"/>
          <p:cNvSpPr/>
          <p:nvPr/>
        </p:nvSpPr>
        <p:spPr>
          <a:xfrm>
            <a:off x="4247767" y="5690229"/>
            <a:ext cx="37746" cy="1170130"/>
          </a:xfrm>
          <a:custGeom>
            <a:avLst/>
            <a:gdLst/>
            <a:ahLst/>
            <a:cxnLst/>
            <a:rect l="l" t="t" r="r" b="b"/>
            <a:pathLst>
              <a:path w="37746" h="1170130">
                <a:moveTo>
                  <a:pt x="37746" y="0"/>
                </a:moveTo>
                <a:lnTo>
                  <a:pt x="37746" y="0"/>
                </a:lnTo>
                <a:lnTo>
                  <a:pt x="37746" y="1170130"/>
                </a:lnTo>
                <a:lnTo>
                  <a:pt x="37746" y="1170130"/>
                </a:lnTo>
                <a:cubicBezTo>
                  <a:pt x="16900" y="1170130"/>
                  <a:pt x="0" y="1153231"/>
                  <a:pt x="0" y="1132384"/>
                </a:cubicBezTo>
                <a:lnTo>
                  <a:pt x="0" y="37746"/>
                </a:lnTo>
                <a:cubicBezTo>
                  <a:pt x="0" y="16913"/>
                  <a:pt x="16913" y="0"/>
                  <a:pt x="37746" y="0"/>
                </a:cubicBezTo>
                <a:close/>
              </a:path>
            </a:pathLst>
          </a:custGeom>
          <a:solidFill>
            <a:srgbClr val="FB2C36"/>
          </a:solidFill>
          <a:ln/>
        </p:spPr>
      </p:sp>
      <p:sp>
        <p:nvSpPr>
          <p:cNvPr id="46" name="Shape 44"/>
          <p:cNvSpPr/>
          <p:nvPr/>
        </p:nvSpPr>
        <p:spPr>
          <a:xfrm>
            <a:off x="4379878" y="5803467"/>
            <a:ext cx="377461" cy="377461"/>
          </a:xfrm>
          <a:custGeom>
            <a:avLst/>
            <a:gdLst/>
            <a:ahLst/>
            <a:cxnLst/>
            <a:rect l="l" t="t" r="r" b="b"/>
            <a:pathLst>
              <a:path w="377461" h="377461">
                <a:moveTo>
                  <a:pt x="188731" y="0"/>
                </a:moveTo>
                <a:lnTo>
                  <a:pt x="188731" y="0"/>
                </a:lnTo>
                <a:cubicBezTo>
                  <a:pt x="292894" y="0"/>
                  <a:pt x="377461" y="84567"/>
                  <a:pt x="377461" y="188731"/>
                </a:cubicBezTo>
                <a:lnTo>
                  <a:pt x="377461" y="188731"/>
                </a:lnTo>
                <a:cubicBezTo>
                  <a:pt x="377461" y="292894"/>
                  <a:pt x="292894" y="377461"/>
                  <a:pt x="188731" y="377461"/>
                </a:cubicBezTo>
                <a:lnTo>
                  <a:pt x="188731" y="377461"/>
                </a:lnTo>
                <a:cubicBezTo>
                  <a:pt x="84567" y="377461"/>
                  <a:pt x="0" y="292894"/>
                  <a:pt x="0" y="188731"/>
                </a:cubicBezTo>
                <a:lnTo>
                  <a:pt x="0" y="188731"/>
                </a:lnTo>
                <a:cubicBezTo>
                  <a:pt x="0" y="84567"/>
                  <a:pt x="84567" y="0"/>
                  <a:pt x="188731" y="0"/>
                </a:cubicBezTo>
                <a:close/>
              </a:path>
            </a:pathLst>
          </a:custGeom>
          <a:solidFill>
            <a:srgbClr val="FB2C36">
              <a:alpha val="20000"/>
            </a:srgbClr>
          </a:solidFill>
          <a:ln/>
        </p:spPr>
      </p:sp>
      <p:sp>
        <p:nvSpPr>
          <p:cNvPr id="47" name="Text 45"/>
          <p:cNvSpPr/>
          <p:nvPr/>
        </p:nvSpPr>
        <p:spPr>
          <a:xfrm>
            <a:off x="4337414" y="5803467"/>
            <a:ext cx="462390" cy="377461"/>
          </a:xfrm>
          <a:prstGeom prst="rect">
            <a:avLst/>
          </a:prstGeom>
          <a:noFill/>
          <a:ln/>
        </p:spPr>
        <p:txBody>
          <a:bodyPr wrap="square" lIns="0" tIns="0" rIns="0" bIns="0" rtlCol="0" anchor="ctr"/>
          <a:lstStyle/>
          <a:p>
            <a:pPr algn="ctr">
              <a:lnSpc>
                <a:spcPct val="130000"/>
              </a:lnSpc>
            </a:pPr>
            <a:r>
              <a:rPr lang="en-US" sz="1337" b="1" dirty="0">
                <a:solidFill>
                  <a:srgbClr val="FF6467"/>
                </a:solidFill>
                <a:latin typeface="Hedvig Letters Sans" pitchFamily="34" charset="0"/>
                <a:ea typeface="Hedvig Letters Sans" pitchFamily="34" charset="-122"/>
                <a:cs typeface="Hedvig Letters Sans" pitchFamily="34" charset="-120"/>
              </a:rPr>
              <a:t>6</a:t>
            </a:r>
            <a:endParaRPr lang="en-US" sz="1600" dirty="0"/>
          </a:p>
        </p:txBody>
      </p:sp>
      <p:sp>
        <p:nvSpPr>
          <p:cNvPr id="48" name="Text 46"/>
          <p:cNvSpPr/>
          <p:nvPr/>
        </p:nvSpPr>
        <p:spPr>
          <a:xfrm>
            <a:off x="4870578" y="5860087"/>
            <a:ext cx="2755467" cy="264223"/>
          </a:xfrm>
          <a:prstGeom prst="rect">
            <a:avLst/>
          </a:prstGeom>
          <a:noFill/>
          <a:ln/>
        </p:spPr>
        <p:txBody>
          <a:bodyPr wrap="square" lIns="0" tIns="0" rIns="0" bIns="0" rtlCol="0" anchor="ctr"/>
          <a:lstStyle/>
          <a:p>
            <a:pPr>
              <a:lnSpc>
                <a:spcPct val="130000"/>
              </a:lnSpc>
            </a:pPr>
            <a:r>
              <a:rPr lang="en-US" sz="1337" b="1" dirty="0">
                <a:solidFill>
                  <a:srgbClr val="E8E4DC"/>
                </a:solidFill>
                <a:latin typeface="Hedvig Letters Sans" pitchFamily="34" charset="0"/>
                <a:ea typeface="Hedvig Letters Sans" pitchFamily="34" charset="-122"/>
                <a:cs typeface="Hedvig Letters Sans" pitchFamily="34" charset="-120"/>
              </a:rPr>
              <a:t>Contingency untuk Uncontrollable</a:t>
            </a:r>
            <a:endParaRPr lang="en-US" sz="1600" dirty="0"/>
          </a:p>
        </p:txBody>
      </p:sp>
      <p:sp>
        <p:nvSpPr>
          <p:cNvPr id="49" name="Text 47"/>
          <p:cNvSpPr/>
          <p:nvPr/>
        </p:nvSpPr>
        <p:spPr>
          <a:xfrm>
            <a:off x="4379878" y="6256421"/>
            <a:ext cx="3548136" cy="490700"/>
          </a:xfrm>
          <a:prstGeom prst="rect">
            <a:avLst/>
          </a:prstGeom>
          <a:noFill/>
          <a:ln/>
        </p:spPr>
        <p:txBody>
          <a:bodyPr wrap="square" lIns="0" tIns="0" rIns="0" bIns="0" rtlCol="0" anchor="ctr"/>
          <a:lstStyle/>
          <a:p>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Untuk yang </a:t>
            </a:r>
            <a:pPr>
              <a:lnSpc>
                <a:spcPct val="140000"/>
              </a:lnSpc>
            </a:pPr>
            <a:r>
              <a:rPr lang="en-US" sz="1189" b="1" dirty="0">
                <a:solidFill>
                  <a:srgbClr val="C9A86A"/>
                </a:solidFill>
                <a:latin typeface="Quattrocento Sans" pitchFamily="34" charset="0"/>
                <a:ea typeface="Quattrocento Sans" pitchFamily="34" charset="-122"/>
                <a:cs typeface="Quattrocento Sans" pitchFamily="34" charset="-120"/>
              </a:rPr>
              <a:t>di luar kontrol</a:t>
            </a:r>
            <a:pPr>
              <a:lnSpc>
                <a:spcPct val="140000"/>
              </a:lnSpc>
            </a:pPr>
            <a:r>
              <a:rPr lang="en-US" sz="1189" dirty="0">
                <a:solidFill>
                  <a:srgbClr val="E8E4DC">
                    <a:alpha val="80000"/>
                  </a:srgbClr>
                </a:solidFill>
                <a:latin typeface="Quattrocento Sans" pitchFamily="34" charset="0"/>
                <a:ea typeface="Quattrocento Sans" pitchFamily="34" charset="-122"/>
                <a:cs typeface="Quattrocento Sans" pitchFamily="34" charset="-120"/>
              </a:rPr>
              <a:t> — apa contingency-nya jika terjadi? Exit strategy, safety nets.</a:t>
            </a:r>
            <a:endParaRPr lang="en-US" sz="1600" dirty="0"/>
          </a:p>
        </p:txBody>
      </p:sp>
      <p:sp>
        <p:nvSpPr>
          <p:cNvPr id="50" name="Shape 48"/>
          <p:cNvSpPr/>
          <p:nvPr/>
        </p:nvSpPr>
        <p:spPr>
          <a:xfrm>
            <a:off x="8085118" y="1750477"/>
            <a:ext cx="3727430" cy="5105164"/>
          </a:xfrm>
          <a:custGeom>
            <a:avLst/>
            <a:gdLst/>
            <a:ahLst/>
            <a:cxnLst/>
            <a:rect l="l" t="t" r="r" b="b"/>
            <a:pathLst>
              <a:path w="3727430" h="5105164">
                <a:moveTo>
                  <a:pt x="113239" y="0"/>
                </a:moveTo>
                <a:lnTo>
                  <a:pt x="3614191" y="0"/>
                </a:lnTo>
                <a:cubicBezTo>
                  <a:pt x="3676731" y="0"/>
                  <a:pt x="3727430" y="50699"/>
                  <a:pt x="3727430" y="113239"/>
                </a:cubicBezTo>
                <a:lnTo>
                  <a:pt x="3727430" y="4991925"/>
                </a:lnTo>
                <a:cubicBezTo>
                  <a:pt x="3727430" y="5054465"/>
                  <a:pt x="3676731" y="5105164"/>
                  <a:pt x="3614191" y="5105164"/>
                </a:cubicBezTo>
                <a:lnTo>
                  <a:pt x="113239" y="5105164"/>
                </a:lnTo>
                <a:cubicBezTo>
                  <a:pt x="50699" y="5105164"/>
                  <a:pt x="0" y="5054465"/>
                  <a:pt x="0" y="4991925"/>
                </a:cubicBezTo>
                <a:lnTo>
                  <a:pt x="0" y="113239"/>
                </a:lnTo>
                <a:cubicBezTo>
                  <a:pt x="0" y="50741"/>
                  <a:pt x="50741" y="0"/>
                  <a:pt x="113239" y="0"/>
                </a:cubicBezTo>
                <a:close/>
              </a:path>
            </a:pathLst>
          </a:custGeom>
          <a:solidFill>
            <a:srgbClr val="3D5A73">
              <a:alpha val="20000"/>
            </a:srgbClr>
          </a:solidFill>
          <a:ln w="12700">
            <a:solidFill>
              <a:srgbClr val="3D5A73">
                <a:alpha val="40000"/>
              </a:srgbClr>
            </a:solidFill>
            <a:prstDash val="solid"/>
          </a:ln>
        </p:spPr>
      </p:sp>
      <p:sp>
        <p:nvSpPr>
          <p:cNvPr id="51" name="Shape 49"/>
          <p:cNvSpPr/>
          <p:nvPr/>
        </p:nvSpPr>
        <p:spPr>
          <a:xfrm>
            <a:off x="8250257" y="1906180"/>
            <a:ext cx="141548" cy="188731"/>
          </a:xfrm>
          <a:custGeom>
            <a:avLst/>
            <a:gdLst/>
            <a:ahLst/>
            <a:cxnLst/>
            <a:rect l="l" t="t" r="r" b="b"/>
            <a:pathLst>
              <a:path w="141548" h="188731">
                <a:moveTo>
                  <a:pt x="114787" y="11796"/>
                </a:moveTo>
                <a:lnTo>
                  <a:pt x="117957" y="11796"/>
                </a:lnTo>
                <a:cubicBezTo>
                  <a:pt x="130969" y="11796"/>
                  <a:pt x="141548" y="22375"/>
                  <a:pt x="141548" y="35387"/>
                </a:cubicBezTo>
                <a:lnTo>
                  <a:pt x="141548" y="165139"/>
                </a:lnTo>
                <a:cubicBezTo>
                  <a:pt x="141548" y="178151"/>
                  <a:pt x="130969" y="188731"/>
                  <a:pt x="117957" y="188731"/>
                </a:cubicBezTo>
                <a:lnTo>
                  <a:pt x="23591" y="188731"/>
                </a:lnTo>
                <a:cubicBezTo>
                  <a:pt x="10579" y="188731"/>
                  <a:pt x="0" y="178151"/>
                  <a:pt x="0" y="165139"/>
                </a:cubicBezTo>
                <a:lnTo>
                  <a:pt x="0" y="35387"/>
                </a:lnTo>
                <a:cubicBezTo>
                  <a:pt x="0" y="22375"/>
                  <a:pt x="10579" y="11796"/>
                  <a:pt x="23591" y="11796"/>
                </a:cubicBezTo>
                <a:lnTo>
                  <a:pt x="26761" y="11796"/>
                </a:lnTo>
                <a:cubicBezTo>
                  <a:pt x="30816" y="4755"/>
                  <a:pt x="38446" y="0"/>
                  <a:pt x="47183" y="0"/>
                </a:cubicBezTo>
                <a:lnTo>
                  <a:pt x="94365" y="0"/>
                </a:lnTo>
                <a:cubicBezTo>
                  <a:pt x="103101" y="0"/>
                  <a:pt x="110732" y="4755"/>
                  <a:pt x="114787" y="11796"/>
                </a:cubicBezTo>
                <a:close/>
                <a:moveTo>
                  <a:pt x="91416" y="41285"/>
                </a:moveTo>
                <a:cubicBezTo>
                  <a:pt x="96319" y="41285"/>
                  <a:pt x="100263" y="37341"/>
                  <a:pt x="100263" y="32438"/>
                </a:cubicBezTo>
                <a:cubicBezTo>
                  <a:pt x="100263" y="27536"/>
                  <a:pt x="96319" y="23591"/>
                  <a:pt x="91416" y="23591"/>
                </a:cubicBezTo>
                <a:lnTo>
                  <a:pt x="50132" y="23591"/>
                </a:lnTo>
                <a:cubicBezTo>
                  <a:pt x="45229" y="23591"/>
                  <a:pt x="41285" y="27536"/>
                  <a:pt x="41285" y="32438"/>
                </a:cubicBezTo>
                <a:cubicBezTo>
                  <a:pt x="41285" y="37341"/>
                  <a:pt x="45229" y="41285"/>
                  <a:pt x="50132" y="41285"/>
                </a:cubicBezTo>
                <a:lnTo>
                  <a:pt x="91416" y="41285"/>
                </a:lnTo>
                <a:close/>
                <a:moveTo>
                  <a:pt x="47183" y="94365"/>
                </a:moveTo>
                <a:cubicBezTo>
                  <a:pt x="47183" y="87855"/>
                  <a:pt x="41897" y="82570"/>
                  <a:pt x="35387" y="82570"/>
                </a:cubicBezTo>
                <a:cubicBezTo>
                  <a:pt x="28877" y="82570"/>
                  <a:pt x="23591" y="87855"/>
                  <a:pt x="23591" y="94365"/>
                </a:cubicBezTo>
                <a:cubicBezTo>
                  <a:pt x="23591" y="100876"/>
                  <a:pt x="28877" y="106161"/>
                  <a:pt x="35387" y="106161"/>
                </a:cubicBezTo>
                <a:cubicBezTo>
                  <a:pt x="41897" y="106161"/>
                  <a:pt x="47183" y="100876"/>
                  <a:pt x="47183" y="94365"/>
                </a:cubicBezTo>
                <a:close/>
                <a:moveTo>
                  <a:pt x="58978" y="94365"/>
                </a:moveTo>
                <a:cubicBezTo>
                  <a:pt x="58978" y="99268"/>
                  <a:pt x="62923" y="103212"/>
                  <a:pt x="67825" y="103212"/>
                </a:cubicBezTo>
                <a:lnTo>
                  <a:pt x="109110" y="103212"/>
                </a:lnTo>
                <a:cubicBezTo>
                  <a:pt x="114012" y="103212"/>
                  <a:pt x="117957" y="99268"/>
                  <a:pt x="117957" y="94365"/>
                </a:cubicBezTo>
                <a:cubicBezTo>
                  <a:pt x="117957" y="89463"/>
                  <a:pt x="114012" y="85519"/>
                  <a:pt x="109110" y="85519"/>
                </a:cubicBezTo>
                <a:lnTo>
                  <a:pt x="67825" y="85519"/>
                </a:lnTo>
                <a:cubicBezTo>
                  <a:pt x="62923" y="85519"/>
                  <a:pt x="58978" y="89463"/>
                  <a:pt x="58978" y="94365"/>
                </a:cubicBezTo>
                <a:close/>
                <a:moveTo>
                  <a:pt x="58978" y="141548"/>
                </a:moveTo>
                <a:cubicBezTo>
                  <a:pt x="58978" y="146451"/>
                  <a:pt x="62923" y="150395"/>
                  <a:pt x="67825" y="150395"/>
                </a:cubicBezTo>
                <a:lnTo>
                  <a:pt x="109110" y="150395"/>
                </a:lnTo>
                <a:cubicBezTo>
                  <a:pt x="114012" y="150395"/>
                  <a:pt x="117957" y="146451"/>
                  <a:pt x="117957" y="141548"/>
                </a:cubicBezTo>
                <a:cubicBezTo>
                  <a:pt x="117957" y="136645"/>
                  <a:pt x="114012" y="132701"/>
                  <a:pt x="109110" y="132701"/>
                </a:cubicBezTo>
                <a:lnTo>
                  <a:pt x="67825" y="132701"/>
                </a:lnTo>
                <a:cubicBezTo>
                  <a:pt x="62923" y="132701"/>
                  <a:pt x="58978" y="136645"/>
                  <a:pt x="58978" y="141548"/>
                </a:cubicBezTo>
                <a:close/>
                <a:moveTo>
                  <a:pt x="35387" y="153344"/>
                </a:moveTo>
                <a:cubicBezTo>
                  <a:pt x="41897" y="153344"/>
                  <a:pt x="47183" y="148058"/>
                  <a:pt x="47183" y="141548"/>
                </a:cubicBezTo>
                <a:cubicBezTo>
                  <a:pt x="47183" y="135038"/>
                  <a:pt x="41897" y="129752"/>
                  <a:pt x="35387" y="129752"/>
                </a:cubicBezTo>
                <a:cubicBezTo>
                  <a:pt x="28877" y="129752"/>
                  <a:pt x="23591" y="135038"/>
                  <a:pt x="23591" y="141548"/>
                </a:cubicBezTo>
                <a:cubicBezTo>
                  <a:pt x="23591" y="148058"/>
                  <a:pt x="28877" y="153344"/>
                  <a:pt x="35387" y="153344"/>
                </a:cubicBezTo>
                <a:close/>
              </a:path>
            </a:pathLst>
          </a:custGeom>
          <a:solidFill>
            <a:srgbClr val="C9A86A"/>
          </a:solidFill>
          <a:ln/>
        </p:spPr>
      </p:sp>
      <p:sp>
        <p:nvSpPr>
          <p:cNvPr id="52" name="Text 50"/>
          <p:cNvSpPr/>
          <p:nvPr/>
        </p:nvSpPr>
        <p:spPr>
          <a:xfrm>
            <a:off x="8438988" y="1868433"/>
            <a:ext cx="3349969" cy="264223"/>
          </a:xfrm>
          <a:prstGeom prst="rect">
            <a:avLst/>
          </a:prstGeom>
          <a:noFill/>
          <a:ln/>
        </p:spPr>
        <p:txBody>
          <a:bodyPr wrap="square" lIns="0" tIns="0" rIns="0" bIns="0" rtlCol="0" anchor="ctr"/>
          <a:lstStyle/>
          <a:p>
            <a:pPr>
              <a:lnSpc>
                <a:spcPct val="120000"/>
              </a:lnSpc>
            </a:pPr>
            <a:r>
              <a:rPr lang="en-US" sz="1486" b="1" dirty="0">
                <a:solidFill>
                  <a:srgbClr val="C9A86A"/>
                </a:solidFill>
                <a:latin typeface="Hedvig Letters Sans" pitchFamily="34" charset="0"/>
                <a:ea typeface="Hedvig Letters Sans" pitchFamily="34" charset="-122"/>
                <a:cs typeface="Hedvig Letters Sans" pitchFamily="34" charset="-120"/>
              </a:rPr>
              <a:t>Pre-Mortem Worksheet</a:t>
            </a:r>
            <a:endParaRPr lang="en-US" sz="1600" dirty="0"/>
          </a:p>
        </p:txBody>
      </p:sp>
      <p:sp>
        <p:nvSpPr>
          <p:cNvPr id="53" name="Shape 51"/>
          <p:cNvSpPr/>
          <p:nvPr/>
        </p:nvSpPr>
        <p:spPr>
          <a:xfrm>
            <a:off x="8207793" y="2212867"/>
            <a:ext cx="3482080" cy="688867"/>
          </a:xfrm>
          <a:custGeom>
            <a:avLst/>
            <a:gdLst/>
            <a:ahLst/>
            <a:cxnLst/>
            <a:rect l="l" t="t" r="r" b="b"/>
            <a:pathLst>
              <a:path w="3482080" h="688867">
                <a:moveTo>
                  <a:pt x="75493" y="0"/>
                </a:moveTo>
                <a:lnTo>
                  <a:pt x="3406588" y="0"/>
                </a:lnTo>
                <a:cubicBezTo>
                  <a:pt x="3448281" y="0"/>
                  <a:pt x="3482080" y="33799"/>
                  <a:pt x="3482080" y="75493"/>
                </a:cubicBezTo>
                <a:lnTo>
                  <a:pt x="3482080" y="613374"/>
                </a:lnTo>
                <a:cubicBezTo>
                  <a:pt x="3482080" y="655068"/>
                  <a:pt x="3448281" y="688867"/>
                  <a:pt x="3406588" y="688867"/>
                </a:cubicBezTo>
                <a:lnTo>
                  <a:pt x="75493" y="688867"/>
                </a:lnTo>
                <a:cubicBezTo>
                  <a:pt x="33799" y="688867"/>
                  <a:pt x="0" y="655068"/>
                  <a:pt x="0" y="613374"/>
                </a:cubicBezTo>
                <a:lnTo>
                  <a:pt x="0" y="75493"/>
                </a:lnTo>
                <a:cubicBezTo>
                  <a:pt x="0" y="33827"/>
                  <a:pt x="33827" y="0"/>
                  <a:pt x="75493" y="0"/>
                </a:cubicBezTo>
                <a:close/>
              </a:path>
            </a:pathLst>
          </a:custGeom>
          <a:solidFill>
            <a:srgbClr val="1A1D21">
              <a:alpha val="60000"/>
            </a:srgbClr>
          </a:solidFill>
          <a:ln w="12700">
            <a:solidFill>
              <a:srgbClr val="3D5A73">
                <a:alpha val="40000"/>
              </a:srgbClr>
            </a:solidFill>
            <a:prstDash val="solid"/>
          </a:ln>
        </p:spPr>
      </p:sp>
      <p:sp>
        <p:nvSpPr>
          <p:cNvPr id="54" name="Text 52"/>
          <p:cNvSpPr/>
          <p:nvPr/>
        </p:nvSpPr>
        <p:spPr>
          <a:xfrm>
            <a:off x="8288003" y="2293077"/>
            <a:ext cx="3387715" cy="188731"/>
          </a:xfrm>
          <a:prstGeom prst="rect">
            <a:avLst/>
          </a:prstGeom>
          <a:noFill/>
          <a:ln/>
        </p:spPr>
        <p:txBody>
          <a:bodyPr wrap="square" lIns="0" tIns="0" rIns="0" bIns="0" rtlCol="0" anchor="ctr"/>
          <a:lstStyle/>
          <a:p>
            <a:pPr>
              <a:lnSpc>
                <a:spcPct val="120000"/>
              </a:lnSpc>
            </a:pPr>
            <a:r>
              <a:rPr lang="en-US" sz="1040" b="1" dirty="0">
                <a:solidFill>
                  <a:srgbClr val="C9A86A"/>
                </a:solidFill>
                <a:latin typeface="Quattrocento Sans" pitchFamily="34" charset="0"/>
                <a:ea typeface="Quattrocento Sans" pitchFamily="34" charset="-122"/>
                <a:cs typeface="Quattrocento Sans" pitchFamily="34" charset="-120"/>
              </a:rPr>
              <a:t>Keputusan yang Dianalisis:</a:t>
            </a:r>
            <a:endParaRPr lang="en-US" sz="1600" dirty="0"/>
          </a:p>
        </p:txBody>
      </p:sp>
      <p:sp>
        <p:nvSpPr>
          <p:cNvPr id="55" name="Shape 53"/>
          <p:cNvSpPr/>
          <p:nvPr/>
        </p:nvSpPr>
        <p:spPr>
          <a:xfrm>
            <a:off x="8292722" y="2524272"/>
            <a:ext cx="3312223" cy="292533"/>
          </a:xfrm>
          <a:custGeom>
            <a:avLst/>
            <a:gdLst/>
            <a:ahLst/>
            <a:cxnLst/>
            <a:rect l="l" t="t" r="r" b="b"/>
            <a:pathLst>
              <a:path w="3312223" h="292533">
                <a:moveTo>
                  <a:pt x="37745" y="0"/>
                </a:moveTo>
                <a:lnTo>
                  <a:pt x="3274477" y="0"/>
                </a:lnTo>
                <a:cubicBezTo>
                  <a:pt x="3295324" y="0"/>
                  <a:pt x="3312223" y="16899"/>
                  <a:pt x="3312223" y="37745"/>
                </a:cubicBezTo>
                <a:lnTo>
                  <a:pt x="3312223" y="254787"/>
                </a:lnTo>
                <a:cubicBezTo>
                  <a:pt x="3312223" y="275633"/>
                  <a:pt x="3295324" y="292533"/>
                  <a:pt x="3274477" y="292533"/>
                </a:cubicBezTo>
                <a:lnTo>
                  <a:pt x="37745" y="292533"/>
                </a:lnTo>
                <a:cubicBezTo>
                  <a:pt x="16913" y="292533"/>
                  <a:pt x="0" y="275619"/>
                  <a:pt x="0" y="254787"/>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56" name="Shape 54"/>
          <p:cNvSpPr/>
          <p:nvPr/>
        </p:nvSpPr>
        <p:spPr>
          <a:xfrm>
            <a:off x="8207793" y="2967789"/>
            <a:ext cx="3482080" cy="688867"/>
          </a:xfrm>
          <a:custGeom>
            <a:avLst/>
            <a:gdLst/>
            <a:ahLst/>
            <a:cxnLst/>
            <a:rect l="l" t="t" r="r" b="b"/>
            <a:pathLst>
              <a:path w="3482080" h="688867">
                <a:moveTo>
                  <a:pt x="75493" y="0"/>
                </a:moveTo>
                <a:lnTo>
                  <a:pt x="3406588" y="0"/>
                </a:lnTo>
                <a:cubicBezTo>
                  <a:pt x="3448281" y="0"/>
                  <a:pt x="3482080" y="33799"/>
                  <a:pt x="3482080" y="75493"/>
                </a:cubicBezTo>
                <a:lnTo>
                  <a:pt x="3482080" y="613374"/>
                </a:lnTo>
                <a:cubicBezTo>
                  <a:pt x="3482080" y="655068"/>
                  <a:pt x="3448281" y="688867"/>
                  <a:pt x="3406588" y="688867"/>
                </a:cubicBezTo>
                <a:lnTo>
                  <a:pt x="75493" y="688867"/>
                </a:lnTo>
                <a:cubicBezTo>
                  <a:pt x="33799" y="688867"/>
                  <a:pt x="0" y="655068"/>
                  <a:pt x="0" y="613374"/>
                </a:cubicBezTo>
                <a:lnTo>
                  <a:pt x="0" y="75493"/>
                </a:lnTo>
                <a:cubicBezTo>
                  <a:pt x="0" y="33827"/>
                  <a:pt x="33827" y="0"/>
                  <a:pt x="75493" y="0"/>
                </a:cubicBezTo>
                <a:close/>
              </a:path>
            </a:pathLst>
          </a:custGeom>
          <a:solidFill>
            <a:srgbClr val="1A1D21">
              <a:alpha val="60000"/>
            </a:srgbClr>
          </a:solidFill>
          <a:ln w="12700">
            <a:solidFill>
              <a:srgbClr val="3D5A73">
                <a:alpha val="40000"/>
              </a:srgbClr>
            </a:solidFill>
            <a:prstDash val="solid"/>
          </a:ln>
        </p:spPr>
      </p:sp>
      <p:sp>
        <p:nvSpPr>
          <p:cNvPr id="57" name="Text 55"/>
          <p:cNvSpPr/>
          <p:nvPr/>
        </p:nvSpPr>
        <p:spPr>
          <a:xfrm>
            <a:off x="8288003" y="3048000"/>
            <a:ext cx="3387715" cy="188731"/>
          </a:xfrm>
          <a:prstGeom prst="rect">
            <a:avLst/>
          </a:prstGeom>
          <a:noFill/>
          <a:ln/>
        </p:spPr>
        <p:txBody>
          <a:bodyPr wrap="square" lIns="0" tIns="0" rIns="0" bIns="0" rtlCol="0" anchor="ctr"/>
          <a:lstStyle/>
          <a:p>
            <a:pPr>
              <a:lnSpc>
                <a:spcPct val="120000"/>
              </a:lnSpc>
            </a:pPr>
            <a:r>
              <a:rPr lang="en-US" sz="1040" b="1" dirty="0">
                <a:solidFill>
                  <a:srgbClr val="C9A86A"/>
                </a:solidFill>
                <a:latin typeface="Quattrocento Sans" pitchFamily="34" charset="0"/>
                <a:ea typeface="Quattrocento Sans" pitchFamily="34" charset="-122"/>
                <a:cs typeface="Quattrocento Sans" pitchFamily="34" charset="-120"/>
              </a:rPr>
              <a:t>Skenario Kegagalan (12 bulan):</a:t>
            </a:r>
            <a:endParaRPr lang="en-US" sz="1600" dirty="0"/>
          </a:p>
        </p:txBody>
      </p:sp>
      <p:sp>
        <p:nvSpPr>
          <p:cNvPr id="58" name="Shape 56"/>
          <p:cNvSpPr/>
          <p:nvPr/>
        </p:nvSpPr>
        <p:spPr>
          <a:xfrm>
            <a:off x="8292722" y="3279195"/>
            <a:ext cx="3312223" cy="292533"/>
          </a:xfrm>
          <a:custGeom>
            <a:avLst/>
            <a:gdLst/>
            <a:ahLst/>
            <a:cxnLst/>
            <a:rect l="l" t="t" r="r" b="b"/>
            <a:pathLst>
              <a:path w="3312223" h="292533">
                <a:moveTo>
                  <a:pt x="37745" y="0"/>
                </a:moveTo>
                <a:lnTo>
                  <a:pt x="3274477" y="0"/>
                </a:lnTo>
                <a:cubicBezTo>
                  <a:pt x="3295324" y="0"/>
                  <a:pt x="3312223" y="16899"/>
                  <a:pt x="3312223" y="37745"/>
                </a:cubicBezTo>
                <a:lnTo>
                  <a:pt x="3312223" y="254787"/>
                </a:lnTo>
                <a:cubicBezTo>
                  <a:pt x="3312223" y="275633"/>
                  <a:pt x="3295324" y="292533"/>
                  <a:pt x="3274477" y="292533"/>
                </a:cubicBezTo>
                <a:lnTo>
                  <a:pt x="37745" y="292533"/>
                </a:lnTo>
                <a:cubicBezTo>
                  <a:pt x="16913" y="292533"/>
                  <a:pt x="0" y="275619"/>
                  <a:pt x="0" y="254787"/>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59" name="Shape 57"/>
          <p:cNvSpPr/>
          <p:nvPr/>
        </p:nvSpPr>
        <p:spPr>
          <a:xfrm>
            <a:off x="8207793" y="3722712"/>
            <a:ext cx="3482080" cy="1406043"/>
          </a:xfrm>
          <a:custGeom>
            <a:avLst/>
            <a:gdLst/>
            <a:ahLst/>
            <a:cxnLst/>
            <a:rect l="l" t="t" r="r" b="b"/>
            <a:pathLst>
              <a:path w="3482080" h="1406043">
                <a:moveTo>
                  <a:pt x="75490" y="0"/>
                </a:moveTo>
                <a:lnTo>
                  <a:pt x="3406590" y="0"/>
                </a:lnTo>
                <a:cubicBezTo>
                  <a:pt x="3448282" y="0"/>
                  <a:pt x="3482080" y="33798"/>
                  <a:pt x="3482080" y="75490"/>
                </a:cubicBezTo>
                <a:lnTo>
                  <a:pt x="3482080" y="1330553"/>
                </a:lnTo>
                <a:cubicBezTo>
                  <a:pt x="3482080" y="1372245"/>
                  <a:pt x="3448282" y="1406043"/>
                  <a:pt x="3406590" y="1406043"/>
                </a:cubicBezTo>
                <a:lnTo>
                  <a:pt x="75490" y="1406043"/>
                </a:lnTo>
                <a:cubicBezTo>
                  <a:pt x="33798" y="1406043"/>
                  <a:pt x="0" y="1372245"/>
                  <a:pt x="0" y="1330553"/>
                </a:cubicBezTo>
                <a:lnTo>
                  <a:pt x="0" y="75490"/>
                </a:lnTo>
                <a:cubicBezTo>
                  <a:pt x="0" y="33826"/>
                  <a:pt x="33826" y="0"/>
                  <a:pt x="75490" y="0"/>
                </a:cubicBezTo>
                <a:close/>
              </a:path>
            </a:pathLst>
          </a:custGeom>
          <a:solidFill>
            <a:srgbClr val="1A1D21">
              <a:alpha val="60000"/>
            </a:srgbClr>
          </a:solidFill>
          <a:ln w="12700">
            <a:solidFill>
              <a:srgbClr val="3D5A73">
                <a:alpha val="40000"/>
              </a:srgbClr>
            </a:solidFill>
            <a:prstDash val="solid"/>
          </a:ln>
        </p:spPr>
      </p:sp>
      <p:sp>
        <p:nvSpPr>
          <p:cNvPr id="60" name="Text 58"/>
          <p:cNvSpPr/>
          <p:nvPr/>
        </p:nvSpPr>
        <p:spPr>
          <a:xfrm>
            <a:off x="8288003" y="3802923"/>
            <a:ext cx="3387715" cy="188731"/>
          </a:xfrm>
          <a:prstGeom prst="rect">
            <a:avLst/>
          </a:prstGeom>
          <a:noFill/>
          <a:ln/>
        </p:spPr>
        <p:txBody>
          <a:bodyPr wrap="square" lIns="0" tIns="0" rIns="0" bIns="0" rtlCol="0" anchor="ctr"/>
          <a:lstStyle/>
          <a:p>
            <a:pPr>
              <a:lnSpc>
                <a:spcPct val="120000"/>
              </a:lnSpc>
            </a:pPr>
            <a:r>
              <a:rPr lang="en-US" sz="1040" b="1" dirty="0">
                <a:solidFill>
                  <a:srgbClr val="C9A86A"/>
                </a:solidFill>
                <a:latin typeface="Quattrocento Sans" pitchFamily="34" charset="0"/>
                <a:ea typeface="Quattrocento Sans" pitchFamily="34" charset="-122"/>
                <a:cs typeface="Quattrocento Sans" pitchFamily="34" charset="-120"/>
              </a:rPr>
              <a:t>Penyebab Kegagalan:</a:t>
            </a:r>
            <a:endParaRPr lang="en-US" sz="1600" dirty="0"/>
          </a:p>
        </p:txBody>
      </p:sp>
      <p:sp>
        <p:nvSpPr>
          <p:cNvPr id="61" name="Shape 59"/>
          <p:cNvSpPr/>
          <p:nvPr/>
        </p:nvSpPr>
        <p:spPr>
          <a:xfrm>
            <a:off x="8292722" y="4034118"/>
            <a:ext cx="3312223" cy="217040"/>
          </a:xfrm>
          <a:custGeom>
            <a:avLst/>
            <a:gdLst/>
            <a:ahLst/>
            <a:cxnLst/>
            <a:rect l="l" t="t" r="r" b="b"/>
            <a:pathLst>
              <a:path w="3312223" h="217040">
                <a:moveTo>
                  <a:pt x="37745" y="0"/>
                </a:moveTo>
                <a:lnTo>
                  <a:pt x="3274477" y="0"/>
                </a:lnTo>
                <a:cubicBezTo>
                  <a:pt x="3295324" y="0"/>
                  <a:pt x="3312223" y="16899"/>
                  <a:pt x="3312223" y="37745"/>
                </a:cubicBezTo>
                <a:lnTo>
                  <a:pt x="3312223" y="179295"/>
                </a:lnTo>
                <a:cubicBezTo>
                  <a:pt x="3312223" y="200141"/>
                  <a:pt x="3295324" y="217040"/>
                  <a:pt x="3274477" y="217040"/>
                </a:cubicBezTo>
                <a:lnTo>
                  <a:pt x="37745" y="217040"/>
                </a:lnTo>
                <a:cubicBezTo>
                  <a:pt x="16913" y="217040"/>
                  <a:pt x="0" y="200127"/>
                  <a:pt x="0" y="179295"/>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62" name="Shape 60"/>
          <p:cNvSpPr/>
          <p:nvPr/>
        </p:nvSpPr>
        <p:spPr>
          <a:xfrm>
            <a:off x="8292722" y="4298341"/>
            <a:ext cx="3312223" cy="217040"/>
          </a:xfrm>
          <a:custGeom>
            <a:avLst/>
            <a:gdLst/>
            <a:ahLst/>
            <a:cxnLst/>
            <a:rect l="l" t="t" r="r" b="b"/>
            <a:pathLst>
              <a:path w="3312223" h="217040">
                <a:moveTo>
                  <a:pt x="37745" y="0"/>
                </a:moveTo>
                <a:lnTo>
                  <a:pt x="3274477" y="0"/>
                </a:lnTo>
                <a:cubicBezTo>
                  <a:pt x="3295324" y="0"/>
                  <a:pt x="3312223" y="16899"/>
                  <a:pt x="3312223" y="37745"/>
                </a:cubicBezTo>
                <a:lnTo>
                  <a:pt x="3312223" y="179295"/>
                </a:lnTo>
                <a:cubicBezTo>
                  <a:pt x="3312223" y="200141"/>
                  <a:pt x="3295324" y="217040"/>
                  <a:pt x="3274477" y="217040"/>
                </a:cubicBezTo>
                <a:lnTo>
                  <a:pt x="37745" y="217040"/>
                </a:lnTo>
                <a:cubicBezTo>
                  <a:pt x="16913" y="217040"/>
                  <a:pt x="0" y="200127"/>
                  <a:pt x="0" y="179295"/>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63" name="Shape 61"/>
          <p:cNvSpPr/>
          <p:nvPr/>
        </p:nvSpPr>
        <p:spPr>
          <a:xfrm>
            <a:off x="8292722" y="4562563"/>
            <a:ext cx="3312223" cy="217040"/>
          </a:xfrm>
          <a:custGeom>
            <a:avLst/>
            <a:gdLst/>
            <a:ahLst/>
            <a:cxnLst/>
            <a:rect l="l" t="t" r="r" b="b"/>
            <a:pathLst>
              <a:path w="3312223" h="217040">
                <a:moveTo>
                  <a:pt x="37745" y="0"/>
                </a:moveTo>
                <a:lnTo>
                  <a:pt x="3274477" y="0"/>
                </a:lnTo>
                <a:cubicBezTo>
                  <a:pt x="3295324" y="0"/>
                  <a:pt x="3312223" y="16899"/>
                  <a:pt x="3312223" y="37745"/>
                </a:cubicBezTo>
                <a:lnTo>
                  <a:pt x="3312223" y="179295"/>
                </a:lnTo>
                <a:cubicBezTo>
                  <a:pt x="3312223" y="200141"/>
                  <a:pt x="3295324" y="217040"/>
                  <a:pt x="3274477" y="217040"/>
                </a:cubicBezTo>
                <a:lnTo>
                  <a:pt x="37745" y="217040"/>
                </a:lnTo>
                <a:cubicBezTo>
                  <a:pt x="16913" y="217040"/>
                  <a:pt x="0" y="200127"/>
                  <a:pt x="0" y="179295"/>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64" name="Shape 62"/>
          <p:cNvSpPr/>
          <p:nvPr/>
        </p:nvSpPr>
        <p:spPr>
          <a:xfrm>
            <a:off x="8292722" y="4826786"/>
            <a:ext cx="3312223" cy="217040"/>
          </a:xfrm>
          <a:custGeom>
            <a:avLst/>
            <a:gdLst/>
            <a:ahLst/>
            <a:cxnLst/>
            <a:rect l="l" t="t" r="r" b="b"/>
            <a:pathLst>
              <a:path w="3312223" h="217040">
                <a:moveTo>
                  <a:pt x="37745" y="0"/>
                </a:moveTo>
                <a:lnTo>
                  <a:pt x="3274477" y="0"/>
                </a:lnTo>
                <a:cubicBezTo>
                  <a:pt x="3295324" y="0"/>
                  <a:pt x="3312223" y="16899"/>
                  <a:pt x="3312223" y="37745"/>
                </a:cubicBezTo>
                <a:lnTo>
                  <a:pt x="3312223" y="179295"/>
                </a:lnTo>
                <a:cubicBezTo>
                  <a:pt x="3312223" y="200141"/>
                  <a:pt x="3295324" y="217040"/>
                  <a:pt x="3274477" y="217040"/>
                </a:cubicBezTo>
                <a:lnTo>
                  <a:pt x="37745" y="217040"/>
                </a:lnTo>
                <a:cubicBezTo>
                  <a:pt x="16913" y="217040"/>
                  <a:pt x="0" y="200127"/>
                  <a:pt x="0" y="179295"/>
                </a:cubicBezTo>
                <a:lnTo>
                  <a:pt x="0" y="37745"/>
                </a:lnTo>
                <a:cubicBezTo>
                  <a:pt x="0" y="16913"/>
                  <a:pt x="16913" y="0"/>
                  <a:pt x="37745" y="0"/>
                </a:cubicBezTo>
                <a:close/>
              </a:path>
            </a:pathLst>
          </a:custGeom>
          <a:solidFill>
            <a:srgbClr val="3D5A73">
              <a:alpha val="20000"/>
            </a:srgbClr>
          </a:solidFill>
          <a:ln w="12700">
            <a:solidFill>
              <a:srgbClr val="3D5A73">
                <a:alpha val="40000"/>
              </a:srgbClr>
            </a:solidFill>
            <a:prstDash val="solid"/>
          </a:ln>
        </p:spPr>
      </p:sp>
      <p:sp>
        <p:nvSpPr>
          <p:cNvPr id="65" name="Shape 63"/>
          <p:cNvSpPr/>
          <p:nvPr/>
        </p:nvSpPr>
        <p:spPr>
          <a:xfrm>
            <a:off x="8207793" y="5194811"/>
            <a:ext cx="1698576" cy="839851"/>
          </a:xfrm>
          <a:custGeom>
            <a:avLst/>
            <a:gdLst/>
            <a:ahLst/>
            <a:cxnLst/>
            <a:rect l="l" t="t" r="r" b="b"/>
            <a:pathLst>
              <a:path w="1698576" h="839851">
                <a:moveTo>
                  <a:pt x="75494" y="0"/>
                </a:moveTo>
                <a:lnTo>
                  <a:pt x="1623082" y="0"/>
                </a:lnTo>
                <a:cubicBezTo>
                  <a:pt x="1664776" y="0"/>
                  <a:pt x="1698576" y="33800"/>
                  <a:pt x="1698576" y="75494"/>
                </a:cubicBezTo>
                <a:lnTo>
                  <a:pt x="1698576" y="764357"/>
                </a:lnTo>
                <a:cubicBezTo>
                  <a:pt x="1698576" y="806051"/>
                  <a:pt x="1664776" y="839851"/>
                  <a:pt x="1623082" y="839851"/>
                </a:cubicBezTo>
                <a:lnTo>
                  <a:pt x="75494" y="839851"/>
                </a:lnTo>
                <a:cubicBezTo>
                  <a:pt x="33800" y="839851"/>
                  <a:pt x="0" y="806051"/>
                  <a:pt x="0" y="764357"/>
                </a:cubicBezTo>
                <a:lnTo>
                  <a:pt x="0" y="75494"/>
                </a:lnTo>
                <a:cubicBezTo>
                  <a:pt x="0" y="33800"/>
                  <a:pt x="33800" y="0"/>
                  <a:pt x="75494" y="0"/>
                </a:cubicBezTo>
                <a:close/>
              </a:path>
            </a:pathLst>
          </a:custGeom>
          <a:solidFill>
            <a:srgbClr val="1A1D21">
              <a:alpha val="60000"/>
            </a:srgbClr>
          </a:solidFill>
          <a:ln w="12700">
            <a:solidFill>
              <a:srgbClr val="C9A86A">
                <a:alpha val="40000"/>
              </a:srgbClr>
            </a:solidFill>
            <a:prstDash val="solid"/>
          </a:ln>
        </p:spPr>
      </p:sp>
      <p:sp>
        <p:nvSpPr>
          <p:cNvPr id="66" name="Text 64"/>
          <p:cNvSpPr/>
          <p:nvPr/>
        </p:nvSpPr>
        <p:spPr>
          <a:xfrm>
            <a:off x="8288003" y="5275022"/>
            <a:ext cx="1604211" cy="188731"/>
          </a:xfrm>
          <a:prstGeom prst="rect">
            <a:avLst/>
          </a:prstGeom>
          <a:noFill/>
          <a:ln/>
        </p:spPr>
        <p:txBody>
          <a:bodyPr wrap="square" lIns="0" tIns="0" rIns="0" bIns="0" rtlCol="0" anchor="ctr"/>
          <a:lstStyle/>
          <a:p>
            <a:pPr>
              <a:lnSpc>
                <a:spcPct val="120000"/>
              </a:lnSpc>
            </a:pPr>
            <a:r>
              <a:rPr lang="en-US" sz="1040" b="1" dirty="0">
                <a:solidFill>
                  <a:srgbClr val="C9A86A"/>
                </a:solidFill>
                <a:latin typeface="Quattrocento Sans" pitchFamily="34" charset="0"/>
                <a:ea typeface="Quattrocento Sans" pitchFamily="34" charset="-122"/>
                <a:cs typeface="Quattrocento Sans" pitchFamily="34" charset="-120"/>
              </a:rPr>
              <a:t>Preventable Actions:</a:t>
            </a:r>
            <a:endParaRPr lang="en-US" sz="1600" dirty="0"/>
          </a:p>
        </p:txBody>
      </p:sp>
      <p:sp>
        <p:nvSpPr>
          <p:cNvPr id="67" name="Shape 65"/>
          <p:cNvSpPr/>
          <p:nvPr/>
        </p:nvSpPr>
        <p:spPr>
          <a:xfrm>
            <a:off x="8292722" y="5506217"/>
            <a:ext cx="1528718" cy="443517"/>
          </a:xfrm>
          <a:custGeom>
            <a:avLst/>
            <a:gdLst/>
            <a:ahLst/>
            <a:cxnLst/>
            <a:rect l="l" t="t" r="r" b="b"/>
            <a:pathLst>
              <a:path w="1528718" h="443517">
                <a:moveTo>
                  <a:pt x="37748" y="0"/>
                </a:moveTo>
                <a:lnTo>
                  <a:pt x="1490971" y="0"/>
                </a:lnTo>
                <a:cubicBezTo>
                  <a:pt x="1511818" y="0"/>
                  <a:pt x="1528718" y="16900"/>
                  <a:pt x="1528718" y="37748"/>
                </a:cubicBezTo>
                <a:lnTo>
                  <a:pt x="1528718" y="405769"/>
                </a:lnTo>
                <a:cubicBezTo>
                  <a:pt x="1528718" y="426617"/>
                  <a:pt x="1511818" y="443517"/>
                  <a:pt x="1490971" y="443517"/>
                </a:cubicBezTo>
                <a:lnTo>
                  <a:pt x="37748" y="443517"/>
                </a:lnTo>
                <a:cubicBezTo>
                  <a:pt x="16900" y="443517"/>
                  <a:pt x="0" y="426617"/>
                  <a:pt x="0" y="405769"/>
                </a:cubicBezTo>
                <a:lnTo>
                  <a:pt x="0" y="37748"/>
                </a:lnTo>
                <a:cubicBezTo>
                  <a:pt x="0" y="16914"/>
                  <a:pt x="16914" y="0"/>
                  <a:pt x="37748" y="0"/>
                </a:cubicBezTo>
                <a:close/>
              </a:path>
            </a:pathLst>
          </a:custGeom>
          <a:solidFill>
            <a:srgbClr val="3D5A73">
              <a:alpha val="20000"/>
            </a:srgbClr>
          </a:solidFill>
          <a:ln w="12700">
            <a:solidFill>
              <a:srgbClr val="3D5A73">
                <a:alpha val="40000"/>
              </a:srgbClr>
            </a:solidFill>
            <a:prstDash val="solid"/>
          </a:ln>
        </p:spPr>
      </p:sp>
      <p:sp>
        <p:nvSpPr>
          <p:cNvPr id="68" name="Shape 66"/>
          <p:cNvSpPr/>
          <p:nvPr/>
        </p:nvSpPr>
        <p:spPr>
          <a:xfrm>
            <a:off x="9991961" y="5194811"/>
            <a:ext cx="1698576" cy="839851"/>
          </a:xfrm>
          <a:custGeom>
            <a:avLst/>
            <a:gdLst/>
            <a:ahLst/>
            <a:cxnLst/>
            <a:rect l="l" t="t" r="r" b="b"/>
            <a:pathLst>
              <a:path w="1698576" h="839851">
                <a:moveTo>
                  <a:pt x="75494" y="0"/>
                </a:moveTo>
                <a:lnTo>
                  <a:pt x="1623082" y="0"/>
                </a:lnTo>
                <a:cubicBezTo>
                  <a:pt x="1664776" y="0"/>
                  <a:pt x="1698576" y="33800"/>
                  <a:pt x="1698576" y="75494"/>
                </a:cubicBezTo>
                <a:lnTo>
                  <a:pt x="1698576" y="764357"/>
                </a:lnTo>
                <a:cubicBezTo>
                  <a:pt x="1698576" y="806051"/>
                  <a:pt x="1664776" y="839851"/>
                  <a:pt x="1623082" y="839851"/>
                </a:cubicBezTo>
                <a:lnTo>
                  <a:pt x="75494" y="839851"/>
                </a:lnTo>
                <a:cubicBezTo>
                  <a:pt x="33800" y="839851"/>
                  <a:pt x="0" y="806051"/>
                  <a:pt x="0" y="764357"/>
                </a:cubicBezTo>
                <a:lnTo>
                  <a:pt x="0" y="75494"/>
                </a:lnTo>
                <a:cubicBezTo>
                  <a:pt x="0" y="33800"/>
                  <a:pt x="33800" y="0"/>
                  <a:pt x="75494" y="0"/>
                </a:cubicBezTo>
                <a:close/>
              </a:path>
            </a:pathLst>
          </a:custGeom>
          <a:solidFill>
            <a:srgbClr val="1A1D21">
              <a:alpha val="60000"/>
            </a:srgbClr>
          </a:solidFill>
          <a:ln w="12700">
            <a:solidFill>
              <a:srgbClr val="5E7A8C">
                <a:alpha val="40000"/>
              </a:srgbClr>
            </a:solidFill>
            <a:prstDash val="solid"/>
          </a:ln>
        </p:spPr>
      </p:sp>
      <p:sp>
        <p:nvSpPr>
          <p:cNvPr id="69" name="Text 67"/>
          <p:cNvSpPr/>
          <p:nvPr/>
        </p:nvSpPr>
        <p:spPr>
          <a:xfrm>
            <a:off x="10072171" y="5275022"/>
            <a:ext cx="1604211" cy="188731"/>
          </a:xfrm>
          <a:prstGeom prst="rect">
            <a:avLst/>
          </a:prstGeom>
          <a:noFill/>
          <a:ln/>
        </p:spPr>
        <p:txBody>
          <a:bodyPr wrap="square" lIns="0" tIns="0" rIns="0" bIns="0" rtlCol="0" anchor="ctr"/>
          <a:lstStyle/>
          <a:p>
            <a:pPr>
              <a:lnSpc>
                <a:spcPct val="120000"/>
              </a:lnSpc>
            </a:pPr>
            <a:r>
              <a:rPr lang="en-US" sz="1040" b="1" dirty="0">
                <a:solidFill>
                  <a:srgbClr val="5E7A8C"/>
                </a:solidFill>
                <a:latin typeface="Quattrocento Sans" pitchFamily="34" charset="0"/>
                <a:ea typeface="Quattrocento Sans" pitchFamily="34" charset="-122"/>
                <a:cs typeface="Quattrocento Sans" pitchFamily="34" charset="-120"/>
              </a:rPr>
              <a:t>Contingency Plans:</a:t>
            </a:r>
            <a:endParaRPr lang="en-US" sz="1600" dirty="0"/>
          </a:p>
        </p:txBody>
      </p:sp>
      <p:sp>
        <p:nvSpPr>
          <p:cNvPr id="70" name="Shape 68"/>
          <p:cNvSpPr/>
          <p:nvPr/>
        </p:nvSpPr>
        <p:spPr>
          <a:xfrm>
            <a:off x="10076890" y="5506217"/>
            <a:ext cx="1528718" cy="443517"/>
          </a:xfrm>
          <a:custGeom>
            <a:avLst/>
            <a:gdLst/>
            <a:ahLst/>
            <a:cxnLst/>
            <a:rect l="l" t="t" r="r" b="b"/>
            <a:pathLst>
              <a:path w="1528718" h="443517">
                <a:moveTo>
                  <a:pt x="37748" y="0"/>
                </a:moveTo>
                <a:lnTo>
                  <a:pt x="1490971" y="0"/>
                </a:lnTo>
                <a:cubicBezTo>
                  <a:pt x="1511818" y="0"/>
                  <a:pt x="1528718" y="16900"/>
                  <a:pt x="1528718" y="37748"/>
                </a:cubicBezTo>
                <a:lnTo>
                  <a:pt x="1528718" y="405769"/>
                </a:lnTo>
                <a:cubicBezTo>
                  <a:pt x="1528718" y="426617"/>
                  <a:pt x="1511818" y="443517"/>
                  <a:pt x="1490971" y="443517"/>
                </a:cubicBezTo>
                <a:lnTo>
                  <a:pt x="37748" y="443517"/>
                </a:lnTo>
                <a:cubicBezTo>
                  <a:pt x="16900" y="443517"/>
                  <a:pt x="0" y="426617"/>
                  <a:pt x="0" y="405769"/>
                </a:cubicBezTo>
                <a:lnTo>
                  <a:pt x="0" y="37748"/>
                </a:lnTo>
                <a:cubicBezTo>
                  <a:pt x="0" y="16914"/>
                  <a:pt x="16914" y="0"/>
                  <a:pt x="37748" y="0"/>
                </a:cubicBezTo>
                <a:close/>
              </a:path>
            </a:pathLst>
          </a:custGeom>
          <a:solidFill>
            <a:srgbClr val="3D5A73">
              <a:alpha val="20000"/>
            </a:srgbClr>
          </a:solidFill>
          <a:ln w="12700">
            <a:solidFill>
              <a:srgbClr val="3D5A73">
                <a:alpha val="40000"/>
              </a:srgbClr>
            </a:solidFill>
            <a:prstDash val="solid"/>
          </a:ln>
        </p:spPr>
      </p:sp>
      <p:sp>
        <p:nvSpPr>
          <p:cNvPr id="71" name="Shape 69"/>
          <p:cNvSpPr/>
          <p:nvPr/>
        </p:nvSpPr>
        <p:spPr>
          <a:xfrm>
            <a:off x="8203074" y="6280012"/>
            <a:ext cx="3491517" cy="9437"/>
          </a:xfrm>
          <a:custGeom>
            <a:avLst/>
            <a:gdLst/>
            <a:ahLst/>
            <a:cxnLst/>
            <a:rect l="l" t="t" r="r" b="b"/>
            <a:pathLst>
              <a:path w="3491517" h="9437">
                <a:moveTo>
                  <a:pt x="0" y="0"/>
                </a:moveTo>
                <a:lnTo>
                  <a:pt x="3491517" y="0"/>
                </a:lnTo>
                <a:lnTo>
                  <a:pt x="3491517" y="9437"/>
                </a:lnTo>
                <a:lnTo>
                  <a:pt x="0" y="9437"/>
                </a:lnTo>
                <a:lnTo>
                  <a:pt x="0" y="0"/>
                </a:lnTo>
                <a:close/>
              </a:path>
            </a:pathLst>
          </a:custGeom>
          <a:solidFill>
            <a:srgbClr val="3D5A73">
              <a:alpha val="40000"/>
            </a:srgbClr>
          </a:solidFill>
          <a:ln/>
        </p:spPr>
      </p:sp>
      <p:sp>
        <p:nvSpPr>
          <p:cNvPr id="72" name="Shape 70"/>
          <p:cNvSpPr/>
          <p:nvPr/>
        </p:nvSpPr>
        <p:spPr>
          <a:xfrm>
            <a:off x="8238461" y="6383814"/>
            <a:ext cx="99084" cy="132111"/>
          </a:xfrm>
          <a:custGeom>
            <a:avLst/>
            <a:gdLst/>
            <a:ahLst/>
            <a:cxnLst/>
            <a:rect l="l" t="t" r="r" b="b"/>
            <a:pathLst>
              <a:path w="99084" h="132111">
                <a:moveTo>
                  <a:pt x="75577" y="99084"/>
                </a:moveTo>
                <a:cubicBezTo>
                  <a:pt x="77461" y="93330"/>
                  <a:pt x="81228" y="88117"/>
                  <a:pt x="85485" y="83628"/>
                </a:cubicBezTo>
                <a:cubicBezTo>
                  <a:pt x="93923" y="74751"/>
                  <a:pt x="99084" y="62753"/>
                  <a:pt x="99084" y="49542"/>
                </a:cubicBezTo>
                <a:cubicBezTo>
                  <a:pt x="99084" y="22191"/>
                  <a:pt x="76893" y="0"/>
                  <a:pt x="49542" y="0"/>
                </a:cubicBezTo>
                <a:cubicBezTo>
                  <a:pt x="22191" y="0"/>
                  <a:pt x="0" y="22191"/>
                  <a:pt x="0" y="49542"/>
                </a:cubicBezTo>
                <a:cubicBezTo>
                  <a:pt x="0" y="62753"/>
                  <a:pt x="5161" y="74751"/>
                  <a:pt x="13598" y="83628"/>
                </a:cubicBezTo>
                <a:cubicBezTo>
                  <a:pt x="17856" y="88117"/>
                  <a:pt x="21649" y="93330"/>
                  <a:pt x="23507" y="99084"/>
                </a:cubicBezTo>
                <a:lnTo>
                  <a:pt x="75551" y="99084"/>
                </a:lnTo>
                <a:close/>
                <a:moveTo>
                  <a:pt x="74313" y="111469"/>
                </a:moveTo>
                <a:lnTo>
                  <a:pt x="24771" y="111469"/>
                </a:lnTo>
                <a:lnTo>
                  <a:pt x="24771" y="115598"/>
                </a:lnTo>
                <a:cubicBezTo>
                  <a:pt x="24771" y="127002"/>
                  <a:pt x="34008" y="136240"/>
                  <a:pt x="45413" y="136240"/>
                </a:cubicBezTo>
                <a:lnTo>
                  <a:pt x="53670" y="136240"/>
                </a:lnTo>
                <a:cubicBezTo>
                  <a:pt x="65075" y="136240"/>
                  <a:pt x="74313" y="127002"/>
                  <a:pt x="74313" y="115598"/>
                </a:cubicBezTo>
                <a:lnTo>
                  <a:pt x="74313" y="111469"/>
                </a:lnTo>
                <a:close/>
                <a:moveTo>
                  <a:pt x="47478" y="28899"/>
                </a:moveTo>
                <a:cubicBezTo>
                  <a:pt x="37208" y="28899"/>
                  <a:pt x="28899" y="37208"/>
                  <a:pt x="28899" y="47478"/>
                </a:cubicBezTo>
                <a:cubicBezTo>
                  <a:pt x="28899" y="50909"/>
                  <a:pt x="26138" y="53670"/>
                  <a:pt x="22707" y="53670"/>
                </a:cubicBezTo>
                <a:cubicBezTo>
                  <a:pt x="19275" y="53670"/>
                  <a:pt x="16514" y="50909"/>
                  <a:pt x="16514" y="47478"/>
                </a:cubicBezTo>
                <a:cubicBezTo>
                  <a:pt x="16514" y="30370"/>
                  <a:pt x="30370" y="16514"/>
                  <a:pt x="47478" y="16514"/>
                </a:cubicBezTo>
                <a:cubicBezTo>
                  <a:pt x="50909" y="16514"/>
                  <a:pt x="53670" y="19275"/>
                  <a:pt x="53670" y="22707"/>
                </a:cubicBezTo>
                <a:cubicBezTo>
                  <a:pt x="53670" y="26138"/>
                  <a:pt x="50909" y="28899"/>
                  <a:pt x="47478" y="28899"/>
                </a:cubicBezTo>
                <a:close/>
              </a:path>
            </a:pathLst>
          </a:custGeom>
          <a:solidFill>
            <a:srgbClr val="C9A86A"/>
          </a:solidFill>
          <a:ln/>
        </p:spPr>
      </p:sp>
      <p:sp>
        <p:nvSpPr>
          <p:cNvPr id="73" name="Text 71"/>
          <p:cNvSpPr/>
          <p:nvPr/>
        </p:nvSpPr>
        <p:spPr>
          <a:xfrm>
            <a:off x="8400979" y="6360223"/>
            <a:ext cx="3359669" cy="377461"/>
          </a:xfrm>
          <a:prstGeom prst="rect">
            <a:avLst/>
          </a:prstGeom>
          <a:noFill/>
          <a:ln/>
        </p:spPr>
        <p:txBody>
          <a:bodyPr wrap="square" lIns="0" tIns="0" rIns="0" bIns="0" rtlCol="0" anchor="ctr"/>
          <a:lstStyle/>
          <a:p>
            <a:pPr>
              <a:lnSpc>
                <a:spcPct val="120000"/>
              </a:lnSpc>
            </a:pPr>
            <a:r>
              <a:rPr lang="en-US" sz="1040" dirty="0">
                <a:solidFill>
                  <a:srgbClr val="E8E4DC">
                    <a:alpha val="70000"/>
                  </a:srgbClr>
                </a:solidFill>
                <a:latin typeface="Quattrocento Sans" pitchFamily="34" charset="0"/>
                <a:ea typeface="Quattrocento Sans" pitchFamily="34" charset="-122"/>
                <a:cs typeface="Quattrocento Sans" pitchFamily="34" charset="-120"/>
              </a:rPr>
              <a:t>Template ini bisa di-copy dan digunakan untuk setiap keputusan besar.</a:t>
            </a:r>
            <a:endParaRPr lang="en-US" sz="1600" dirty="0"/>
          </a:p>
        </p:txBody>
      </p:sp>
    </p:spTree>
  </p:cSld>
  <p:clrMapOvr>
    <a:masterClrMapping/>
  </p:clrMapOvr>
  <p:transition>
    <p:fade/>
    <p:spd val="med"/>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Worst Case Scenario Playbook</dc:title>
  <dc:subject>Worst Case Scenario Playbook</dc:subject>
  <dc:creator>Kimi</dc:creator>
  <cp:lastModifiedBy>Kimi</cp:lastModifiedBy>
  <cp:revision>1</cp:revision>
  <dcterms:created xsi:type="dcterms:W3CDTF">2026-03-02T13:34:52Z</dcterms:created>
  <dcterms:modified xsi:type="dcterms:W3CDTF">2026-03-02T13:34:52Z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{"Label":"Worst Case Scenario Playbook","ContentProducer":"001191110108MACG2KBH8F10000","ProduceID":"19cad74d-94e2-82b3-8000-00008a6cf039","ReservedCode1":"","ContentPropagator":"001191110108MACG2KBH8F20000","PropagateID":"19cad74d-94e2-82b3-8000-00008a6cf039","ReservedCode2":""}</vt:lpwstr>
  </property>
</Properties>
</file>