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embeddedFontLst>
    <p:embeddedFont>
      <p:font typeface="MiSans" charset="-122" pitchFamily="34"/>
      <p:regular r:id="rId21"/>
    </p:embeddedFont>
    <p:embeddedFont>
      <p:font typeface="Liter" charset="-122" pitchFamily="34"/>
      <p:regular r:id="rId22"/>
    </p:embeddedFont>
    <p:embeddedFont>
      <p:font typeface="Hedvig Letters Sans" charset="-122" pitchFamily="34"/>
      <p:regular r:id="rId23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Relationship Id="rId21" Type="http://schemas.openxmlformats.org/officeDocument/2006/relationships/font" Target="fonts/font1.fntdata"/><Relationship Id="rId22" Type="http://schemas.openxmlformats.org/officeDocument/2006/relationships/font" Target="fonts/font2.fntdata"/><Relationship Id="rId23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img.intimedia.id/6d936ce3fa458de1202060a614d5a0900ffa4e76.jpg">    </p:cNvPr>
          <p:cNvPicPr>
            <a:picLocks noChangeAspect="1"/>
          </p:cNvPicPr>
          <p:nvPr/>
        </p:nvPicPr>
        <p:blipFill>
          <a:blip r:embed="rId1">
            <a:alphaModFix amt="40000"/>
          </a:blip>
          <a:srcRect l="5556" r="5556" t="0" b="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0F172A">
                  <a:alpha val="95000"/>
                </a:srgbClr>
              </a:gs>
              <a:gs pos="50000">
                <a:srgbClr val="0F172A">
                  <a:alpha val="85000"/>
                </a:srgbClr>
              </a:gs>
              <a:gs pos="100000">
                <a:srgbClr val="1E3A5F">
                  <a:alpha val="70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1000" y="381000"/>
            <a:ext cx="38100" cy="609600"/>
          </a:xfrm>
          <a:custGeom>
            <a:avLst/>
            <a:gdLst/>
            <a:ahLst/>
            <a:cxnLst/>
            <a:rect l="l" t="t" r="r" b="b"/>
            <a:pathLst>
              <a:path w="38100" h="609600">
                <a:moveTo>
                  <a:pt x="0" y="0"/>
                </a:moveTo>
                <a:lnTo>
                  <a:pt x="38100" y="0"/>
                </a:lnTo>
                <a:lnTo>
                  <a:pt x="38100" y="609600"/>
                </a:lnTo>
                <a:lnTo>
                  <a:pt x="0" y="609600"/>
                </a:lnTo>
                <a:lnTo>
                  <a:pt x="0" y="0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5" name="Text 2"/>
          <p:cNvSpPr/>
          <p:nvPr/>
        </p:nvSpPr>
        <p:spPr>
          <a:xfrm>
            <a:off x="533400" y="457200"/>
            <a:ext cx="3162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120" kern="0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KEMENTERIAN PERUMAHAN RAKYAT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533400" y="685800"/>
            <a:ext cx="3162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DAN KAWASAN PERMUKIMAN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1376943" y="381000"/>
            <a:ext cx="438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6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2025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5763" y="1571625"/>
            <a:ext cx="3095625" cy="390525"/>
          </a:xfrm>
          <a:custGeom>
            <a:avLst/>
            <a:gdLst/>
            <a:ahLst/>
            <a:cxnLst/>
            <a:rect l="l" t="t" r="r" b="b"/>
            <a:pathLst>
              <a:path w="3095625" h="390525">
                <a:moveTo>
                  <a:pt x="76199" y="0"/>
                </a:moveTo>
                <a:lnTo>
                  <a:pt x="3019426" y="0"/>
                </a:lnTo>
                <a:cubicBezTo>
                  <a:pt x="3061509" y="0"/>
                  <a:pt x="3095625" y="34116"/>
                  <a:pt x="3095625" y="76199"/>
                </a:cubicBezTo>
                <a:lnTo>
                  <a:pt x="3095625" y="314326"/>
                </a:lnTo>
                <a:cubicBezTo>
                  <a:pt x="3095625" y="356409"/>
                  <a:pt x="3061509" y="390525"/>
                  <a:pt x="3019426" y="390525"/>
                </a:cubicBezTo>
                <a:lnTo>
                  <a:pt x="76199" y="390525"/>
                </a:lnTo>
                <a:cubicBezTo>
                  <a:pt x="34144" y="390525"/>
                  <a:pt x="0" y="356381"/>
                  <a:pt x="0" y="314326"/>
                </a:cubicBezTo>
                <a:lnTo>
                  <a:pt x="0" y="76199"/>
                </a:lnTo>
                <a:cubicBezTo>
                  <a:pt x="0" y="34144"/>
                  <a:pt x="34144" y="0"/>
                  <a:pt x="76199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 w="12700">
            <a:solidFill>
              <a:srgbClr val="3B82F6">
                <a:alpha val="4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42925" y="1652588"/>
            <a:ext cx="2857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60" kern="0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ROADMAP TRANSFORMASI DIGITAL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381000" y="2195513"/>
            <a:ext cx="7658100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Transformasi Digital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3B82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KemenPKP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381000" y="4291013"/>
            <a:ext cx="914400" cy="38100"/>
          </a:xfrm>
          <a:custGeom>
            <a:avLst/>
            <a:gdLst/>
            <a:ahLst/>
            <a:cxnLst/>
            <a:rect l="l" t="t" r="r" b="b"/>
            <a:pathLst>
              <a:path w="914400" h="38100">
                <a:moveTo>
                  <a:pt x="0" y="0"/>
                </a:moveTo>
                <a:lnTo>
                  <a:pt x="914400" y="0"/>
                </a:lnTo>
                <a:lnTo>
                  <a:pt x="9144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2" name="Text 9"/>
          <p:cNvSpPr/>
          <p:nvPr/>
        </p:nvSpPr>
        <p:spPr>
          <a:xfrm>
            <a:off x="1447800" y="4138613"/>
            <a:ext cx="580072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dirty="0">
                <a:solidFill>
                  <a:srgbClr val="F1F5F9">
                    <a:alpha val="90000"/>
                  </a:srgbClr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Menuju Ekosistem Digital Terintegrasi 2030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381000" y="4786313"/>
            <a:ext cx="7410450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Dari 6+ aplikasi terpisak menuju satu platform terpadu — membangun fondasi layanan perumahan dan permukiman yang agile, data-driven, dan people-centric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381000" y="600075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526256" y="6134100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47625" y="0"/>
                </a:moveTo>
                <a:cubicBezTo>
                  <a:pt x="54211" y="0"/>
                  <a:pt x="59531" y="5321"/>
                  <a:pt x="59531" y="11906"/>
                </a:cubicBezTo>
                <a:lnTo>
                  <a:pt x="59531" y="23812"/>
                </a:lnTo>
                <a:lnTo>
                  <a:pt x="107156" y="23812"/>
                </a:lnTo>
                <a:lnTo>
                  <a:pt x="107156" y="11906"/>
                </a:lnTo>
                <a:cubicBezTo>
                  <a:pt x="107156" y="5321"/>
                  <a:pt x="112477" y="0"/>
                  <a:pt x="119063" y="0"/>
                </a:cubicBezTo>
                <a:cubicBezTo>
                  <a:pt x="125648" y="0"/>
                  <a:pt x="130969" y="5321"/>
                  <a:pt x="130969" y="11906"/>
                </a:cubicBezTo>
                <a:lnTo>
                  <a:pt x="130969" y="23812"/>
                </a:lnTo>
                <a:lnTo>
                  <a:pt x="142875" y="23812"/>
                </a:lnTo>
                <a:cubicBezTo>
                  <a:pt x="156009" y="23812"/>
                  <a:pt x="166688" y="34491"/>
                  <a:pt x="166688" y="47625"/>
                </a:cubicBezTo>
                <a:lnTo>
                  <a:pt x="166688" y="154781"/>
                </a:lnTo>
                <a:cubicBezTo>
                  <a:pt x="166688" y="167915"/>
                  <a:pt x="156009" y="178594"/>
                  <a:pt x="142875" y="178594"/>
                </a:cubicBezTo>
                <a:lnTo>
                  <a:pt x="23812" y="178594"/>
                </a:lnTo>
                <a:cubicBezTo>
                  <a:pt x="10678" y="178594"/>
                  <a:pt x="0" y="167915"/>
                  <a:pt x="0" y="154781"/>
                </a:cubicBezTo>
                <a:lnTo>
                  <a:pt x="0" y="47625"/>
                </a:lnTo>
                <a:cubicBezTo>
                  <a:pt x="0" y="34491"/>
                  <a:pt x="10678" y="23812"/>
                  <a:pt x="23812" y="23812"/>
                </a:cubicBezTo>
                <a:lnTo>
                  <a:pt x="35719" y="23812"/>
                </a:lnTo>
                <a:lnTo>
                  <a:pt x="35719" y="11906"/>
                </a:lnTo>
                <a:cubicBezTo>
                  <a:pt x="35719" y="5321"/>
                  <a:pt x="41039" y="0"/>
                  <a:pt x="47625" y="0"/>
                </a:cubicBezTo>
                <a:close/>
                <a:moveTo>
                  <a:pt x="23812" y="89297"/>
                </a:moveTo>
                <a:lnTo>
                  <a:pt x="23812" y="101203"/>
                </a:lnTo>
                <a:cubicBezTo>
                  <a:pt x="23812" y="104477"/>
                  <a:pt x="26491" y="107156"/>
                  <a:pt x="29766" y="107156"/>
                </a:cubicBezTo>
                <a:lnTo>
                  <a:pt x="41672" y="107156"/>
                </a:lnTo>
                <a:cubicBezTo>
                  <a:pt x="44946" y="107156"/>
                  <a:pt x="47625" y="104477"/>
                  <a:pt x="47625" y="101203"/>
                </a:cubicBezTo>
                <a:lnTo>
                  <a:pt x="47625" y="89297"/>
                </a:lnTo>
                <a:cubicBezTo>
                  <a:pt x="47625" y="86023"/>
                  <a:pt x="44946" y="83344"/>
                  <a:pt x="41672" y="83344"/>
                </a:cubicBezTo>
                <a:lnTo>
                  <a:pt x="29766" y="83344"/>
                </a:lnTo>
                <a:cubicBezTo>
                  <a:pt x="26491" y="83344"/>
                  <a:pt x="23812" y="86023"/>
                  <a:pt x="23812" y="89297"/>
                </a:cubicBezTo>
                <a:close/>
                <a:moveTo>
                  <a:pt x="71438" y="89297"/>
                </a:moveTo>
                <a:lnTo>
                  <a:pt x="71438" y="101203"/>
                </a:lnTo>
                <a:cubicBezTo>
                  <a:pt x="71438" y="104477"/>
                  <a:pt x="74116" y="107156"/>
                  <a:pt x="77391" y="107156"/>
                </a:cubicBezTo>
                <a:lnTo>
                  <a:pt x="89297" y="107156"/>
                </a:lnTo>
                <a:cubicBezTo>
                  <a:pt x="92571" y="107156"/>
                  <a:pt x="95250" y="104477"/>
                  <a:pt x="95250" y="101203"/>
                </a:cubicBezTo>
                <a:lnTo>
                  <a:pt x="95250" y="89297"/>
                </a:lnTo>
                <a:cubicBezTo>
                  <a:pt x="95250" y="86023"/>
                  <a:pt x="92571" y="83344"/>
                  <a:pt x="89297" y="83344"/>
                </a:cubicBezTo>
                <a:lnTo>
                  <a:pt x="77391" y="83344"/>
                </a:lnTo>
                <a:cubicBezTo>
                  <a:pt x="74116" y="83344"/>
                  <a:pt x="71438" y="86023"/>
                  <a:pt x="71438" y="89297"/>
                </a:cubicBezTo>
                <a:close/>
                <a:moveTo>
                  <a:pt x="125016" y="83344"/>
                </a:moveTo>
                <a:cubicBezTo>
                  <a:pt x="121741" y="83344"/>
                  <a:pt x="119063" y="86023"/>
                  <a:pt x="119063" y="89297"/>
                </a:cubicBezTo>
                <a:lnTo>
                  <a:pt x="119063" y="101203"/>
                </a:lnTo>
                <a:cubicBezTo>
                  <a:pt x="119063" y="104477"/>
                  <a:pt x="121741" y="107156"/>
                  <a:pt x="125016" y="107156"/>
                </a:cubicBezTo>
                <a:lnTo>
                  <a:pt x="136922" y="107156"/>
                </a:lnTo>
                <a:cubicBezTo>
                  <a:pt x="140196" y="107156"/>
                  <a:pt x="142875" y="104477"/>
                  <a:pt x="142875" y="101203"/>
                </a:cubicBezTo>
                <a:lnTo>
                  <a:pt x="142875" y="89297"/>
                </a:lnTo>
                <a:cubicBezTo>
                  <a:pt x="142875" y="86023"/>
                  <a:pt x="140196" y="83344"/>
                  <a:pt x="136922" y="83344"/>
                </a:cubicBezTo>
                <a:lnTo>
                  <a:pt x="125016" y="83344"/>
                </a:lnTo>
                <a:close/>
                <a:moveTo>
                  <a:pt x="23812" y="136922"/>
                </a:moveTo>
                <a:lnTo>
                  <a:pt x="23812" y="148828"/>
                </a:lnTo>
                <a:cubicBezTo>
                  <a:pt x="23812" y="152102"/>
                  <a:pt x="26491" y="154781"/>
                  <a:pt x="29766" y="154781"/>
                </a:cubicBezTo>
                <a:lnTo>
                  <a:pt x="41672" y="154781"/>
                </a:lnTo>
                <a:cubicBezTo>
                  <a:pt x="44946" y="154781"/>
                  <a:pt x="47625" y="152102"/>
                  <a:pt x="47625" y="148828"/>
                </a:cubicBezTo>
                <a:lnTo>
                  <a:pt x="47625" y="136922"/>
                </a:lnTo>
                <a:cubicBezTo>
                  <a:pt x="47625" y="133648"/>
                  <a:pt x="44946" y="130969"/>
                  <a:pt x="41672" y="130969"/>
                </a:cubicBezTo>
                <a:lnTo>
                  <a:pt x="29766" y="130969"/>
                </a:lnTo>
                <a:cubicBezTo>
                  <a:pt x="26491" y="130969"/>
                  <a:pt x="23812" y="133648"/>
                  <a:pt x="23812" y="136922"/>
                </a:cubicBezTo>
                <a:close/>
                <a:moveTo>
                  <a:pt x="77391" y="130969"/>
                </a:moveTo>
                <a:cubicBezTo>
                  <a:pt x="74116" y="130969"/>
                  <a:pt x="71438" y="133648"/>
                  <a:pt x="71438" y="136922"/>
                </a:cubicBezTo>
                <a:lnTo>
                  <a:pt x="71438" y="148828"/>
                </a:lnTo>
                <a:cubicBezTo>
                  <a:pt x="71438" y="152102"/>
                  <a:pt x="74116" y="154781"/>
                  <a:pt x="77391" y="154781"/>
                </a:cubicBezTo>
                <a:lnTo>
                  <a:pt x="89297" y="154781"/>
                </a:lnTo>
                <a:cubicBezTo>
                  <a:pt x="92571" y="154781"/>
                  <a:pt x="95250" y="152102"/>
                  <a:pt x="95250" y="148828"/>
                </a:cubicBezTo>
                <a:lnTo>
                  <a:pt x="95250" y="136922"/>
                </a:lnTo>
                <a:cubicBezTo>
                  <a:pt x="95250" y="133648"/>
                  <a:pt x="92571" y="130969"/>
                  <a:pt x="89297" y="130969"/>
                </a:cubicBezTo>
                <a:lnTo>
                  <a:pt x="77391" y="130969"/>
                </a:lnTo>
                <a:close/>
                <a:moveTo>
                  <a:pt x="119063" y="136922"/>
                </a:moveTo>
                <a:lnTo>
                  <a:pt x="119063" y="148828"/>
                </a:lnTo>
                <a:cubicBezTo>
                  <a:pt x="119063" y="152102"/>
                  <a:pt x="121741" y="154781"/>
                  <a:pt x="125016" y="154781"/>
                </a:cubicBezTo>
                <a:lnTo>
                  <a:pt x="136922" y="154781"/>
                </a:lnTo>
                <a:cubicBezTo>
                  <a:pt x="140196" y="154781"/>
                  <a:pt x="142875" y="152102"/>
                  <a:pt x="142875" y="148828"/>
                </a:cubicBezTo>
                <a:lnTo>
                  <a:pt x="142875" y="136922"/>
                </a:lnTo>
                <a:cubicBezTo>
                  <a:pt x="142875" y="133648"/>
                  <a:pt x="140196" y="130969"/>
                  <a:pt x="136922" y="130969"/>
                </a:cubicBezTo>
                <a:lnTo>
                  <a:pt x="125016" y="130969"/>
                </a:lnTo>
                <a:cubicBezTo>
                  <a:pt x="121741" y="130969"/>
                  <a:pt x="119063" y="133648"/>
                  <a:pt x="119063" y="136922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16" name="Text 13"/>
          <p:cNvSpPr/>
          <p:nvPr/>
        </p:nvSpPr>
        <p:spPr>
          <a:xfrm>
            <a:off x="952500" y="5981700"/>
            <a:ext cx="11620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6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Periode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952500" y="6210300"/>
            <a:ext cx="11715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2025 — 2030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2266429" y="6000750"/>
            <a:ext cx="9525" cy="457200"/>
          </a:xfrm>
          <a:custGeom>
            <a:avLst/>
            <a:gdLst/>
            <a:ahLst/>
            <a:cxnLst/>
            <a:rect l="l" t="t" r="r" b="b"/>
            <a:pathLst>
              <a:path w="9525" h="457200">
                <a:moveTo>
                  <a:pt x="0" y="0"/>
                </a:moveTo>
                <a:lnTo>
                  <a:pt x="9525" y="0"/>
                </a:lnTo>
                <a:lnTo>
                  <a:pt x="9525" y="457200"/>
                </a:lnTo>
                <a:lnTo>
                  <a:pt x="0" y="457200"/>
                </a:lnTo>
                <a:lnTo>
                  <a:pt x="0" y="0"/>
                </a:lnTo>
                <a:close/>
              </a:path>
            </a:pathLst>
          </a:custGeom>
          <a:solidFill>
            <a:srgbClr val="F1F5F9">
              <a:alpha val="20000"/>
            </a:srgbClr>
          </a:solidFill>
          <a:ln/>
        </p:spPr>
      </p:sp>
      <p:sp>
        <p:nvSpPr>
          <p:cNvPr id="19" name="Shape 16"/>
          <p:cNvSpPr/>
          <p:nvPr/>
        </p:nvSpPr>
        <p:spPr>
          <a:xfrm>
            <a:off x="2504554" y="600075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20" name="Shape 17"/>
          <p:cNvSpPr/>
          <p:nvPr/>
        </p:nvSpPr>
        <p:spPr>
          <a:xfrm>
            <a:off x="2614092" y="6134100"/>
            <a:ext cx="238125" cy="190500"/>
          </a:xfrm>
          <a:custGeom>
            <a:avLst/>
            <a:gdLst/>
            <a:ahLst/>
            <a:cxnLst/>
            <a:rect l="l" t="t" r="r" b="b"/>
            <a:pathLst>
              <a:path w="238125" h="190500">
                <a:moveTo>
                  <a:pt x="214313" y="17859"/>
                </a:moveTo>
                <a:cubicBezTo>
                  <a:pt x="214313" y="13729"/>
                  <a:pt x="212192" y="9897"/>
                  <a:pt x="208657" y="7739"/>
                </a:cubicBezTo>
                <a:cubicBezTo>
                  <a:pt x="205122" y="5581"/>
                  <a:pt x="200769" y="5358"/>
                  <a:pt x="197086" y="7218"/>
                </a:cubicBezTo>
                <a:lnTo>
                  <a:pt x="153851" y="28835"/>
                </a:lnTo>
                <a:lnTo>
                  <a:pt x="87102" y="6548"/>
                </a:lnTo>
                <a:cubicBezTo>
                  <a:pt x="84088" y="5544"/>
                  <a:pt x="80851" y="5767"/>
                  <a:pt x="78023" y="7181"/>
                </a:cubicBezTo>
                <a:lnTo>
                  <a:pt x="30398" y="30993"/>
                </a:lnTo>
                <a:cubicBezTo>
                  <a:pt x="26343" y="33040"/>
                  <a:pt x="23812" y="37170"/>
                  <a:pt x="23812" y="41672"/>
                </a:cubicBezTo>
                <a:lnTo>
                  <a:pt x="23812" y="172641"/>
                </a:lnTo>
                <a:cubicBezTo>
                  <a:pt x="23812" y="176771"/>
                  <a:pt x="25933" y="180603"/>
                  <a:pt x="29468" y="182761"/>
                </a:cubicBezTo>
                <a:cubicBezTo>
                  <a:pt x="33003" y="184919"/>
                  <a:pt x="37356" y="185142"/>
                  <a:pt x="41039" y="183282"/>
                </a:cubicBezTo>
                <a:lnTo>
                  <a:pt x="84237" y="161665"/>
                </a:lnTo>
                <a:lnTo>
                  <a:pt x="148717" y="183170"/>
                </a:lnTo>
                <a:cubicBezTo>
                  <a:pt x="147117" y="180789"/>
                  <a:pt x="145554" y="178296"/>
                  <a:pt x="144028" y="175766"/>
                </a:cubicBezTo>
                <a:cubicBezTo>
                  <a:pt x="139936" y="168957"/>
                  <a:pt x="135880" y="161144"/>
                  <a:pt x="132866" y="152772"/>
                </a:cubicBezTo>
                <a:lnTo>
                  <a:pt x="95213" y="140233"/>
                </a:lnTo>
                <a:lnTo>
                  <a:pt x="95213" y="34379"/>
                </a:lnTo>
                <a:lnTo>
                  <a:pt x="142838" y="50267"/>
                </a:lnTo>
                <a:lnTo>
                  <a:pt x="142838" y="87213"/>
                </a:lnTo>
                <a:cubicBezTo>
                  <a:pt x="154372" y="73893"/>
                  <a:pt x="171487" y="65484"/>
                  <a:pt x="190463" y="65484"/>
                </a:cubicBezTo>
                <a:cubicBezTo>
                  <a:pt x="198872" y="65484"/>
                  <a:pt x="206908" y="67121"/>
                  <a:pt x="214275" y="70135"/>
                </a:cubicBezTo>
                <a:lnTo>
                  <a:pt x="214313" y="17859"/>
                </a:lnTo>
                <a:close/>
                <a:moveTo>
                  <a:pt x="190500" y="83344"/>
                </a:moveTo>
                <a:cubicBezTo>
                  <a:pt x="165832" y="83344"/>
                  <a:pt x="145852" y="102989"/>
                  <a:pt x="145852" y="127211"/>
                </a:cubicBezTo>
                <a:cubicBezTo>
                  <a:pt x="145852" y="152846"/>
                  <a:pt x="169701" y="183170"/>
                  <a:pt x="182538" y="197644"/>
                </a:cubicBezTo>
                <a:cubicBezTo>
                  <a:pt x="186854" y="202481"/>
                  <a:pt x="194183" y="202481"/>
                  <a:pt x="198500" y="197644"/>
                </a:cubicBezTo>
                <a:cubicBezTo>
                  <a:pt x="211336" y="183170"/>
                  <a:pt x="235186" y="152846"/>
                  <a:pt x="235186" y="127211"/>
                </a:cubicBezTo>
                <a:cubicBezTo>
                  <a:pt x="235186" y="102989"/>
                  <a:pt x="215205" y="83344"/>
                  <a:pt x="190537" y="83344"/>
                </a:cubicBezTo>
                <a:close/>
                <a:moveTo>
                  <a:pt x="175617" y="127992"/>
                </a:moveTo>
                <a:cubicBezTo>
                  <a:pt x="175617" y="119778"/>
                  <a:pt x="182286" y="113109"/>
                  <a:pt x="190500" y="113109"/>
                </a:cubicBezTo>
                <a:cubicBezTo>
                  <a:pt x="198714" y="113109"/>
                  <a:pt x="205383" y="119778"/>
                  <a:pt x="205383" y="127992"/>
                </a:cubicBezTo>
                <a:cubicBezTo>
                  <a:pt x="205383" y="136206"/>
                  <a:pt x="198714" y="142875"/>
                  <a:pt x="190500" y="142875"/>
                </a:cubicBezTo>
                <a:cubicBezTo>
                  <a:pt x="182286" y="142875"/>
                  <a:pt x="175617" y="136206"/>
                  <a:pt x="175617" y="127992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1" name="Text 18"/>
          <p:cNvSpPr/>
          <p:nvPr/>
        </p:nvSpPr>
        <p:spPr>
          <a:xfrm>
            <a:off x="3076054" y="5981700"/>
            <a:ext cx="167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6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Cakupan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3076054" y="6210300"/>
            <a:ext cx="1685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514 Kabupaten/Kota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9810229" y="5981700"/>
            <a:ext cx="20002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6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Disusun oleh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9800704" y="6210300"/>
            <a:ext cx="20097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35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Tim Transformasi Digital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500" y="317500"/>
            <a:ext cx="1162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spc="50" kern="0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BAGIAN 05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7500" y="57150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Aplikasi &amp; Sistem yang Akan Dikembangkan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17500" y="984250"/>
            <a:ext cx="762000" cy="31750"/>
          </a:xfrm>
          <a:custGeom>
            <a:avLst/>
            <a:gdLst/>
            <a:ahLst/>
            <a:cxnLst/>
            <a:rect l="l" t="t" r="r" b="b"/>
            <a:pathLst>
              <a:path w="762000" h="31750">
                <a:moveTo>
                  <a:pt x="0" y="0"/>
                </a:moveTo>
                <a:lnTo>
                  <a:pt x="762000" y="0"/>
                </a:lnTo>
                <a:lnTo>
                  <a:pt x="762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5" name="Text 3"/>
          <p:cNvSpPr/>
          <p:nvPr/>
        </p:nvSpPr>
        <p:spPr>
          <a:xfrm>
            <a:off x="317500" y="1079500"/>
            <a:ext cx="11628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Peta jalan 14 aplikasi — prioritas berdasarkan impact dan feasibility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21469" y="1464469"/>
            <a:ext cx="6262688" cy="5072063"/>
          </a:xfrm>
          <a:custGeom>
            <a:avLst/>
            <a:gdLst/>
            <a:ahLst/>
            <a:cxnLst/>
            <a:rect l="l" t="t" r="r" b="b"/>
            <a:pathLst>
              <a:path w="6262688" h="5072063">
                <a:moveTo>
                  <a:pt x="95253" y="0"/>
                </a:moveTo>
                <a:lnTo>
                  <a:pt x="6167434" y="0"/>
                </a:lnTo>
                <a:cubicBezTo>
                  <a:pt x="6220041" y="0"/>
                  <a:pt x="6262688" y="42646"/>
                  <a:pt x="6262688" y="95253"/>
                </a:cubicBezTo>
                <a:lnTo>
                  <a:pt x="6262688" y="4976809"/>
                </a:lnTo>
                <a:cubicBezTo>
                  <a:pt x="6262688" y="5029416"/>
                  <a:pt x="6220041" y="5072063"/>
                  <a:pt x="6167434" y="5072063"/>
                </a:cubicBezTo>
                <a:lnTo>
                  <a:pt x="95253" y="5072063"/>
                </a:lnTo>
                <a:cubicBezTo>
                  <a:pt x="42646" y="5072063"/>
                  <a:pt x="0" y="5029416"/>
                  <a:pt x="0" y="4976809"/>
                </a:cubicBezTo>
                <a:lnTo>
                  <a:pt x="0" y="95253"/>
                </a:lnTo>
                <a:cubicBezTo>
                  <a:pt x="0" y="42682"/>
                  <a:pt x="42682" y="0"/>
                  <a:pt x="95253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84187" y="1627188"/>
            <a:ext cx="6016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Matriks Prioritas Aplikasi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00063" y="1976438"/>
            <a:ext cx="5921375" cy="571500"/>
          </a:xfrm>
          <a:custGeom>
            <a:avLst/>
            <a:gdLst/>
            <a:ahLst/>
            <a:cxnLst/>
            <a:rect l="l" t="t" r="r" b="b"/>
            <a:pathLst>
              <a:path w="5921375" h="571500">
                <a:moveTo>
                  <a:pt x="31750" y="0"/>
                </a:moveTo>
                <a:lnTo>
                  <a:pt x="5857876" y="0"/>
                </a:lnTo>
                <a:cubicBezTo>
                  <a:pt x="5892945" y="0"/>
                  <a:pt x="5921375" y="28430"/>
                  <a:pt x="5921375" y="63499"/>
                </a:cubicBezTo>
                <a:lnTo>
                  <a:pt x="5921375" y="508001"/>
                </a:lnTo>
                <a:cubicBezTo>
                  <a:pt x="5921375" y="543070"/>
                  <a:pt x="5892945" y="571500"/>
                  <a:pt x="5857876" y="571500"/>
                </a:cubicBezTo>
                <a:lnTo>
                  <a:pt x="31750" y="571500"/>
                </a:lnTo>
                <a:cubicBezTo>
                  <a:pt x="14227" y="571500"/>
                  <a:pt x="0" y="557273"/>
                  <a:pt x="0" y="539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00063" y="1976438"/>
            <a:ext cx="31750" cy="571500"/>
          </a:xfrm>
          <a:custGeom>
            <a:avLst/>
            <a:gdLst/>
            <a:ahLst/>
            <a:cxnLst/>
            <a:rect l="l" t="t" r="r" b="b"/>
            <a:pathLst>
              <a:path w="31750" h="571500">
                <a:moveTo>
                  <a:pt x="31750" y="0"/>
                </a:moveTo>
                <a:lnTo>
                  <a:pt x="31750" y="0"/>
                </a:lnTo>
                <a:lnTo>
                  <a:pt x="31750" y="571500"/>
                </a:lnTo>
                <a:lnTo>
                  <a:pt x="31750" y="571500"/>
                </a:lnTo>
                <a:cubicBezTo>
                  <a:pt x="14227" y="571500"/>
                  <a:pt x="0" y="557273"/>
                  <a:pt x="0" y="539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0" name="Shape 8"/>
          <p:cNvSpPr/>
          <p:nvPr/>
        </p:nvSpPr>
        <p:spPr>
          <a:xfrm>
            <a:off x="611188" y="2103438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63500" y="0"/>
                </a:moveTo>
                <a:lnTo>
                  <a:pt x="254000" y="0"/>
                </a:lnTo>
                <a:cubicBezTo>
                  <a:pt x="289047" y="0"/>
                  <a:pt x="317500" y="28453"/>
                  <a:pt x="317500" y="63500"/>
                </a:cubicBezTo>
                <a:lnTo>
                  <a:pt x="317500" y="254000"/>
                </a:lnTo>
                <a:cubicBezTo>
                  <a:pt x="317500" y="289047"/>
                  <a:pt x="289047" y="317500"/>
                  <a:pt x="25400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705693" y="2166938"/>
            <a:ext cx="19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P1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023938" y="2071688"/>
            <a:ext cx="4643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Unified Data Platform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023938" y="2262188"/>
            <a:ext cx="4643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Master data &amp; integrasi sistem — High Impact, High Feasibility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695776" y="2135188"/>
            <a:ext cx="627063" cy="254000"/>
          </a:xfrm>
          <a:custGeom>
            <a:avLst/>
            <a:gdLst/>
            <a:ahLst/>
            <a:cxnLst/>
            <a:rect l="l" t="t" r="r" b="b"/>
            <a:pathLst>
              <a:path w="627063" h="254000">
                <a:moveTo>
                  <a:pt x="63500" y="0"/>
                </a:moveTo>
                <a:lnTo>
                  <a:pt x="563563" y="0"/>
                </a:lnTo>
                <a:cubicBezTo>
                  <a:pt x="598609" y="0"/>
                  <a:pt x="627063" y="28453"/>
                  <a:pt x="627063" y="63500"/>
                </a:cubicBezTo>
                <a:lnTo>
                  <a:pt x="627063" y="190500"/>
                </a:lnTo>
                <a:cubicBezTo>
                  <a:pt x="627063" y="225547"/>
                  <a:pt x="598609" y="254000"/>
                  <a:pt x="563563" y="254000"/>
                </a:cubicBezTo>
                <a:lnTo>
                  <a:pt x="63500" y="254000"/>
                </a:lnTo>
                <a:cubicBezTo>
                  <a:pt x="28453" y="254000"/>
                  <a:pt x="0" y="225547"/>
                  <a:pt x="0" y="1905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5695776" y="2135188"/>
            <a:ext cx="690563" cy="254000"/>
          </a:xfrm>
          <a:prstGeom prst="rect">
            <a:avLst/>
          </a:prstGeom>
          <a:noFill/>
          <a:ln/>
        </p:spPr>
        <p:txBody>
          <a:bodyPr wrap="square" lIns="95250" tIns="31750" rIns="95250" bIns="3175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Internal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00063" y="2611438"/>
            <a:ext cx="5921375" cy="571500"/>
          </a:xfrm>
          <a:custGeom>
            <a:avLst/>
            <a:gdLst/>
            <a:ahLst/>
            <a:cxnLst/>
            <a:rect l="l" t="t" r="r" b="b"/>
            <a:pathLst>
              <a:path w="5921375" h="571500">
                <a:moveTo>
                  <a:pt x="31750" y="0"/>
                </a:moveTo>
                <a:lnTo>
                  <a:pt x="5857876" y="0"/>
                </a:lnTo>
                <a:cubicBezTo>
                  <a:pt x="5892945" y="0"/>
                  <a:pt x="5921375" y="28430"/>
                  <a:pt x="5921375" y="63499"/>
                </a:cubicBezTo>
                <a:lnTo>
                  <a:pt x="5921375" y="508001"/>
                </a:lnTo>
                <a:cubicBezTo>
                  <a:pt x="5921375" y="543070"/>
                  <a:pt x="5892945" y="571500"/>
                  <a:pt x="5857876" y="571500"/>
                </a:cubicBezTo>
                <a:lnTo>
                  <a:pt x="31750" y="571500"/>
                </a:lnTo>
                <a:cubicBezTo>
                  <a:pt x="14227" y="571500"/>
                  <a:pt x="0" y="557273"/>
                  <a:pt x="0" y="539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500063" y="2611438"/>
            <a:ext cx="31750" cy="571500"/>
          </a:xfrm>
          <a:custGeom>
            <a:avLst/>
            <a:gdLst/>
            <a:ahLst/>
            <a:cxnLst/>
            <a:rect l="l" t="t" r="r" b="b"/>
            <a:pathLst>
              <a:path w="31750" h="571500">
                <a:moveTo>
                  <a:pt x="31750" y="0"/>
                </a:moveTo>
                <a:lnTo>
                  <a:pt x="31750" y="0"/>
                </a:lnTo>
                <a:lnTo>
                  <a:pt x="31750" y="571500"/>
                </a:lnTo>
                <a:lnTo>
                  <a:pt x="31750" y="571500"/>
                </a:lnTo>
                <a:cubicBezTo>
                  <a:pt x="14227" y="571500"/>
                  <a:pt x="0" y="557273"/>
                  <a:pt x="0" y="539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8" name="Shape 16"/>
          <p:cNvSpPr/>
          <p:nvPr/>
        </p:nvSpPr>
        <p:spPr>
          <a:xfrm>
            <a:off x="611188" y="2738438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63500" y="0"/>
                </a:moveTo>
                <a:lnTo>
                  <a:pt x="254000" y="0"/>
                </a:lnTo>
                <a:cubicBezTo>
                  <a:pt x="289047" y="0"/>
                  <a:pt x="317500" y="28453"/>
                  <a:pt x="317500" y="63500"/>
                </a:cubicBezTo>
                <a:lnTo>
                  <a:pt x="317500" y="254000"/>
                </a:lnTo>
                <a:cubicBezTo>
                  <a:pt x="317500" y="289047"/>
                  <a:pt x="289047" y="317500"/>
                  <a:pt x="25400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694965" y="2801938"/>
            <a:ext cx="2143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P2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023938" y="2706688"/>
            <a:ext cx="4643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AI Validation Engine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023938" y="2897188"/>
            <a:ext cx="4643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Replikasi model SIBARU — High Impact, Medium Feasibility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5695776" y="2770188"/>
            <a:ext cx="627063" cy="254000"/>
          </a:xfrm>
          <a:custGeom>
            <a:avLst/>
            <a:gdLst/>
            <a:ahLst/>
            <a:cxnLst/>
            <a:rect l="l" t="t" r="r" b="b"/>
            <a:pathLst>
              <a:path w="627063" h="254000">
                <a:moveTo>
                  <a:pt x="63500" y="0"/>
                </a:moveTo>
                <a:lnTo>
                  <a:pt x="563563" y="0"/>
                </a:lnTo>
                <a:cubicBezTo>
                  <a:pt x="598609" y="0"/>
                  <a:pt x="627063" y="28453"/>
                  <a:pt x="627063" y="63500"/>
                </a:cubicBezTo>
                <a:lnTo>
                  <a:pt x="627063" y="190500"/>
                </a:lnTo>
                <a:cubicBezTo>
                  <a:pt x="627063" y="225547"/>
                  <a:pt x="598609" y="254000"/>
                  <a:pt x="563563" y="254000"/>
                </a:cubicBezTo>
                <a:lnTo>
                  <a:pt x="63500" y="254000"/>
                </a:lnTo>
                <a:cubicBezTo>
                  <a:pt x="28453" y="254000"/>
                  <a:pt x="0" y="225547"/>
                  <a:pt x="0" y="1905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5695776" y="2770188"/>
            <a:ext cx="690563" cy="254000"/>
          </a:xfrm>
          <a:prstGeom prst="rect">
            <a:avLst/>
          </a:prstGeom>
          <a:noFill/>
          <a:ln/>
        </p:spPr>
        <p:txBody>
          <a:bodyPr wrap="square" lIns="95250" tIns="31750" rIns="95250" bIns="3175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Internal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00063" y="3246438"/>
            <a:ext cx="5921375" cy="571500"/>
          </a:xfrm>
          <a:custGeom>
            <a:avLst/>
            <a:gdLst/>
            <a:ahLst/>
            <a:cxnLst/>
            <a:rect l="l" t="t" r="r" b="b"/>
            <a:pathLst>
              <a:path w="5921375" h="571500">
                <a:moveTo>
                  <a:pt x="31750" y="0"/>
                </a:moveTo>
                <a:lnTo>
                  <a:pt x="5857876" y="0"/>
                </a:lnTo>
                <a:cubicBezTo>
                  <a:pt x="5892945" y="0"/>
                  <a:pt x="5921375" y="28430"/>
                  <a:pt x="5921375" y="63499"/>
                </a:cubicBezTo>
                <a:lnTo>
                  <a:pt x="5921375" y="508001"/>
                </a:lnTo>
                <a:cubicBezTo>
                  <a:pt x="5921375" y="543070"/>
                  <a:pt x="5892945" y="571500"/>
                  <a:pt x="5857876" y="571500"/>
                </a:cubicBezTo>
                <a:lnTo>
                  <a:pt x="31750" y="571500"/>
                </a:lnTo>
                <a:cubicBezTo>
                  <a:pt x="14227" y="571500"/>
                  <a:pt x="0" y="557273"/>
                  <a:pt x="0" y="539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500063" y="3246438"/>
            <a:ext cx="31750" cy="571500"/>
          </a:xfrm>
          <a:custGeom>
            <a:avLst/>
            <a:gdLst/>
            <a:ahLst/>
            <a:cxnLst/>
            <a:rect l="l" t="t" r="r" b="b"/>
            <a:pathLst>
              <a:path w="31750" h="571500">
                <a:moveTo>
                  <a:pt x="31750" y="0"/>
                </a:moveTo>
                <a:lnTo>
                  <a:pt x="31750" y="0"/>
                </a:lnTo>
                <a:lnTo>
                  <a:pt x="31750" y="571500"/>
                </a:lnTo>
                <a:lnTo>
                  <a:pt x="31750" y="571500"/>
                </a:lnTo>
                <a:cubicBezTo>
                  <a:pt x="14227" y="571500"/>
                  <a:pt x="0" y="557273"/>
                  <a:pt x="0" y="539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26" name="Shape 24"/>
          <p:cNvSpPr/>
          <p:nvPr/>
        </p:nvSpPr>
        <p:spPr>
          <a:xfrm>
            <a:off x="611188" y="3373438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63500" y="0"/>
                </a:moveTo>
                <a:lnTo>
                  <a:pt x="254000" y="0"/>
                </a:lnTo>
                <a:cubicBezTo>
                  <a:pt x="289047" y="0"/>
                  <a:pt x="317500" y="28453"/>
                  <a:pt x="317500" y="63500"/>
                </a:cubicBezTo>
                <a:lnTo>
                  <a:pt x="317500" y="254000"/>
                </a:lnTo>
                <a:cubicBezTo>
                  <a:pt x="317500" y="289047"/>
                  <a:pt x="289047" y="317500"/>
                  <a:pt x="25400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693353" y="3436938"/>
            <a:ext cx="2143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P3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1023938" y="3341688"/>
            <a:ext cx="4691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Executive Dashboard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023938" y="3532188"/>
            <a:ext cx="4691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Real-time monitoring — High Impact, High Feasibility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5749354" y="3405188"/>
            <a:ext cx="571500" cy="254000"/>
          </a:xfrm>
          <a:custGeom>
            <a:avLst/>
            <a:gdLst/>
            <a:ahLst/>
            <a:cxnLst/>
            <a:rect l="l" t="t" r="r" b="b"/>
            <a:pathLst>
              <a:path w="571500" h="254000">
                <a:moveTo>
                  <a:pt x="63500" y="0"/>
                </a:moveTo>
                <a:lnTo>
                  <a:pt x="508000" y="0"/>
                </a:lnTo>
                <a:cubicBezTo>
                  <a:pt x="543047" y="0"/>
                  <a:pt x="571500" y="28453"/>
                  <a:pt x="571500" y="63500"/>
                </a:cubicBezTo>
                <a:lnTo>
                  <a:pt x="571500" y="190500"/>
                </a:lnTo>
                <a:cubicBezTo>
                  <a:pt x="571500" y="225547"/>
                  <a:pt x="543047" y="254000"/>
                  <a:pt x="508000" y="254000"/>
                </a:cubicBezTo>
                <a:lnTo>
                  <a:pt x="63500" y="254000"/>
                </a:lnTo>
                <a:cubicBezTo>
                  <a:pt x="28453" y="254000"/>
                  <a:pt x="0" y="225547"/>
                  <a:pt x="0" y="1905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5749354" y="3405188"/>
            <a:ext cx="635000" cy="254000"/>
          </a:xfrm>
          <a:prstGeom prst="rect">
            <a:avLst/>
          </a:prstGeom>
          <a:noFill/>
          <a:ln/>
        </p:spPr>
        <p:txBody>
          <a:bodyPr wrap="square" lIns="95250" tIns="31750" rIns="95250" bIns="3175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Hybrid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500063" y="3881438"/>
            <a:ext cx="5921375" cy="571500"/>
          </a:xfrm>
          <a:custGeom>
            <a:avLst/>
            <a:gdLst/>
            <a:ahLst/>
            <a:cxnLst/>
            <a:rect l="l" t="t" r="r" b="b"/>
            <a:pathLst>
              <a:path w="5921375" h="571500">
                <a:moveTo>
                  <a:pt x="31750" y="0"/>
                </a:moveTo>
                <a:lnTo>
                  <a:pt x="5857876" y="0"/>
                </a:lnTo>
                <a:cubicBezTo>
                  <a:pt x="5892945" y="0"/>
                  <a:pt x="5921375" y="28430"/>
                  <a:pt x="5921375" y="63499"/>
                </a:cubicBezTo>
                <a:lnTo>
                  <a:pt x="5921375" y="508001"/>
                </a:lnTo>
                <a:cubicBezTo>
                  <a:pt x="5921375" y="543070"/>
                  <a:pt x="5892945" y="571500"/>
                  <a:pt x="5857876" y="571500"/>
                </a:cubicBezTo>
                <a:lnTo>
                  <a:pt x="31750" y="571500"/>
                </a:lnTo>
                <a:cubicBezTo>
                  <a:pt x="14227" y="571500"/>
                  <a:pt x="0" y="557273"/>
                  <a:pt x="0" y="539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500063" y="3881438"/>
            <a:ext cx="31750" cy="571500"/>
          </a:xfrm>
          <a:custGeom>
            <a:avLst/>
            <a:gdLst/>
            <a:ahLst/>
            <a:cxnLst/>
            <a:rect l="l" t="t" r="r" b="b"/>
            <a:pathLst>
              <a:path w="31750" h="571500">
                <a:moveTo>
                  <a:pt x="31750" y="0"/>
                </a:moveTo>
                <a:lnTo>
                  <a:pt x="31750" y="0"/>
                </a:lnTo>
                <a:lnTo>
                  <a:pt x="31750" y="571500"/>
                </a:lnTo>
                <a:lnTo>
                  <a:pt x="31750" y="571500"/>
                </a:lnTo>
                <a:cubicBezTo>
                  <a:pt x="14227" y="571500"/>
                  <a:pt x="0" y="557273"/>
                  <a:pt x="0" y="539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34" name="Shape 32"/>
          <p:cNvSpPr/>
          <p:nvPr/>
        </p:nvSpPr>
        <p:spPr>
          <a:xfrm>
            <a:off x="611188" y="4008438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63500" y="0"/>
                </a:moveTo>
                <a:lnTo>
                  <a:pt x="254000" y="0"/>
                </a:lnTo>
                <a:cubicBezTo>
                  <a:pt x="289047" y="0"/>
                  <a:pt x="317500" y="28453"/>
                  <a:pt x="317500" y="63500"/>
                </a:cubicBezTo>
                <a:lnTo>
                  <a:pt x="317500" y="254000"/>
                </a:lnTo>
                <a:cubicBezTo>
                  <a:pt x="317500" y="289047"/>
                  <a:pt x="289047" y="317500"/>
                  <a:pt x="25400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35" name="Text 33"/>
          <p:cNvSpPr/>
          <p:nvPr/>
        </p:nvSpPr>
        <p:spPr>
          <a:xfrm>
            <a:off x="693477" y="4071938"/>
            <a:ext cx="2143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P4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1023938" y="3976687"/>
            <a:ext cx="4651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Mobile Citizen App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1023938" y="4167188"/>
            <a:ext cx="4651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Layanan warga — High Impact, Medium Feasibility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5710225" y="4040188"/>
            <a:ext cx="611188" cy="254000"/>
          </a:xfrm>
          <a:custGeom>
            <a:avLst/>
            <a:gdLst/>
            <a:ahLst/>
            <a:cxnLst/>
            <a:rect l="l" t="t" r="r" b="b"/>
            <a:pathLst>
              <a:path w="611188" h="254000">
                <a:moveTo>
                  <a:pt x="63500" y="0"/>
                </a:moveTo>
                <a:lnTo>
                  <a:pt x="547688" y="0"/>
                </a:lnTo>
                <a:cubicBezTo>
                  <a:pt x="582734" y="0"/>
                  <a:pt x="611188" y="28453"/>
                  <a:pt x="611188" y="63500"/>
                </a:cubicBezTo>
                <a:lnTo>
                  <a:pt x="611188" y="190500"/>
                </a:lnTo>
                <a:cubicBezTo>
                  <a:pt x="611188" y="225547"/>
                  <a:pt x="582734" y="254000"/>
                  <a:pt x="547688" y="254000"/>
                </a:cubicBezTo>
                <a:lnTo>
                  <a:pt x="63500" y="254000"/>
                </a:lnTo>
                <a:cubicBezTo>
                  <a:pt x="28453" y="254000"/>
                  <a:pt x="0" y="225547"/>
                  <a:pt x="0" y="1905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39" name="Text 37"/>
          <p:cNvSpPr/>
          <p:nvPr/>
        </p:nvSpPr>
        <p:spPr>
          <a:xfrm>
            <a:off x="5710225" y="4040188"/>
            <a:ext cx="674688" cy="254000"/>
          </a:xfrm>
          <a:prstGeom prst="rect">
            <a:avLst/>
          </a:prstGeom>
          <a:noFill/>
          <a:ln/>
        </p:spPr>
        <p:txBody>
          <a:bodyPr wrap="square" lIns="95250" tIns="31750" rIns="95250" bIns="3175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Vendor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500063" y="4516438"/>
            <a:ext cx="5921375" cy="571500"/>
          </a:xfrm>
          <a:custGeom>
            <a:avLst/>
            <a:gdLst/>
            <a:ahLst/>
            <a:cxnLst/>
            <a:rect l="l" t="t" r="r" b="b"/>
            <a:pathLst>
              <a:path w="5921375" h="571500">
                <a:moveTo>
                  <a:pt x="31750" y="0"/>
                </a:moveTo>
                <a:lnTo>
                  <a:pt x="5857876" y="0"/>
                </a:lnTo>
                <a:cubicBezTo>
                  <a:pt x="5892945" y="0"/>
                  <a:pt x="5921375" y="28430"/>
                  <a:pt x="5921375" y="63499"/>
                </a:cubicBezTo>
                <a:lnTo>
                  <a:pt x="5921375" y="508001"/>
                </a:lnTo>
                <a:cubicBezTo>
                  <a:pt x="5921375" y="543070"/>
                  <a:pt x="5892945" y="571500"/>
                  <a:pt x="5857876" y="571500"/>
                </a:cubicBezTo>
                <a:lnTo>
                  <a:pt x="31750" y="571500"/>
                </a:lnTo>
                <a:cubicBezTo>
                  <a:pt x="14227" y="571500"/>
                  <a:pt x="0" y="557273"/>
                  <a:pt x="0" y="539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500063" y="4516438"/>
            <a:ext cx="31750" cy="571500"/>
          </a:xfrm>
          <a:custGeom>
            <a:avLst/>
            <a:gdLst/>
            <a:ahLst/>
            <a:cxnLst/>
            <a:rect l="l" t="t" r="r" b="b"/>
            <a:pathLst>
              <a:path w="31750" h="571500">
                <a:moveTo>
                  <a:pt x="31750" y="0"/>
                </a:moveTo>
                <a:lnTo>
                  <a:pt x="31750" y="0"/>
                </a:lnTo>
                <a:lnTo>
                  <a:pt x="31750" y="571500"/>
                </a:lnTo>
                <a:lnTo>
                  <a:pt x="31750" y="571500"/>
                </a:lnTo>
                <a:cubicBezTo>
                  <a:pt x="14227" y="571500"/>
                  <a:pt x="0" y="557273"/>
                  <a:pt x="0" y="539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42" name="Shape 40"/>
          <p:cNvSpPr/>
          <p:nvPr/>
        </p:nvSpPr>
        <p:spPr>
          <a:xfrm>
            <a:off x="611188" y="4643438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63500" y="0"/>
                </a:moveTo>
                <a:lnTo>
                  <a:pt x="254000" y="0"/>
                </a:lnTo>
                <a:cubicBezTo>
                  <a:pt x="289047" y="0"/>
                  <a:pt x="317500" y="28453"/>
                  <a:pt x="317500" y="63500"/>
                </a:cubicBezTo>
                <a:lnTo>
                  <a:pt x="317500" y="254000"/>
                </a:lnTo>
                <a:cubicBezTo>
                  <a:pt x="317500" y="289047"/>
                  <a:pt x="289047" y="317500"/>
                  <a:pt x="25400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59E0B">
              <a:alpha val="20000"/>
            </a:srgbClr>
          </a:solidFill>
          <a:ln/>
        </p:spPr>
      </p:sp>
      <p:sp>
        <p:nvSpPr>
          <p:cNvPr id="43" name="Text 41"/>
          <p:cNvSpPr/>
          <p:nvPr/>
        </p:nvSpPr>
        <p:spPr>
          <a:xfrm>
            <a:off x="692733" y="4706938"/>
            <a:ext cx="2143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P5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1023938" y="4611688"/>
            <a:ext cx="4691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Predictive Analytics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1023938" y="4802188"/>
            <a:ext cx="4691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Prediksi kebutuhan perumahan — Medium Impact, High Feasibility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5749354" y="4675188"/>
            <a:ext cx="571500" cy="254000"/>
          </a:xfrm>
          <a:custGeom>
            <a:avLst/>
            <a:gdLst/>
            <a:ahLst/>
            <a:cxnLst/>
            <a:rect l="l" t="t" r="r" b="b"/>
            <a:pathLst>
              <a:path w="571500" h="254000">
                <a:moveTo>
                  <a:pt x="63500" y="0"/>
                </a:moveTo>
                <a:lnTo>
                  <a:pt x="508000" y="0"/>
                </a:lnTo>
                <a:cubicBezTo>
                  <a:pt x="543047" y="0"/>
                  <a:pt x="571500" y="28453"/>
                  <a:pt x="571500" y="63500"/>
                </a:cubicBezTo>
                <a:lnTo>
                  <a:pt x="571500" y="190500"/>
                </a:lnTo>
                <a:cubicBezTo>
                  <a:pt x="571500" y="225547"/>
                  <a:pt x="543047" y="254000"/>
                  <a:pt x="508000" y="254000"/>
                </a:cubicBezTo>
                <a:lnTo>
                  <a:pt x="63500" y="254000"/>
                </a:lnTo>
                <a:cubicBezTo>
                  <a:pt x="28453" y="254000"/>
                  <a:pt x="0" y="225547"/>
                  <a:pt x="0" y="1905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59E0B">
              <a:alpha val="20000"/>
            </a:srgbClr>
          </a:solidFill>
          <a:ln/>
        </p:spPr>
      </p:sp>
      <p:sp>
        <p:nvSpPr>
          <p:cNvPr id="47" name="Text 45"/>
          <p:cNvSpPr/>
          <p:nvPr/>
        </p:nvSpPr>
        <p:spPr>
          <a:xfrm>
            <a:off x="5749354" y="4675188"/>
            <a:ext cx="635000" cy="254000"/>
          </a:xfrm>
          <a:prstGeom prst="rect">
            <a:avLst/>
          </a:prstGeom>
          <a:noFill/>
          <a:ln/>
        </p:spPr>
        <p:txBody>
          <a:bodyPr wrap="square" lIns="95250" tIns="31750" rIns="95250" bIns="3175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Hybrid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749231" y="1464469"/>
            <a:ext cx="5119688" cy="2674938"/>
          </a:xfrm>
          <a:custGeom>
            <a:avLst/>
            <a:gdLst/>
            <a:ahLst/>
            <a:cxnLst/>
            <a:rect l="l" t="t" r="r" b="b"/>
            <a:pathLst>
              <a:path w="5119688" h="2674938">
                <a:moveTo>
                  <a:pt x="95255" y="0"/>
                </a:moveTo>
                <a:lnTo>
                  <a:pt x="5024433" y="0"/>
                </a:lnTo>
                <a:cubicBezTo>
                  <a:pt x="5077041" y="0"/>
                  <a:pt x="5119688" y="42647"/>
                  <a:pt x="5119688" y="95255"/>
                </a:cubicBezTo>
                <a:lnTo>
                  <a:pt x="5119688" y="2579683"/>
                </a:lnTo>
                <a:cubicBezTo>
                  <a:pt x="5119688" y="2632291"/>
                  <a:pt x="5077041" y="2674938"/>
                  <a:pt x="5024433" y="2674938"/>
                </a:cubicBezTo>
                <a:lnTo>
                  <a:pt x="95255" y="2674938"/>
                </a:lnTo>
                <a:cubicBezTo>
                  <a:pt x="42647" y="2674938"/>
                  <a:pt x="0" y="2632291"/>
                  <a:pt x="0" y="2579683"/>
                </a:cubicBezTo>
                <a:lnTo>
                  <a:pt x="0" y="95255"/>
                </a:lnTo>
                <a:cubicBezTo>
                  <a:pt x="0" y="42647"/>
                  <a:pt x="42647" y="0"/>
                  <a:pt x="95255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6911950" y="1627188"/>
            <a:ext cx="4873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Strategi Pengembangan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911950" y="1976438"/>
            <a:ext cx="4794250" cy="603250"/>
          </a:xfrm>
          <a:custGeom>
            <a:avLst/>
            <a:gdLst/>
            <a:ahLst/>
            <a:cxnLst/>
            <a:rect l="l" t="t" r="r" b="b"/>
            <a:pathLst>
              <a:path w="4794250" h="603250">
                <a:moveTo>
                  <a:pt x="63498" y="0"/>
                </a:moveTo>
                <a:lnTo>
                  <a:pt x="4730752" y="0"/>
                </a:lnTo>
                <a:cubicBezTo>
                  <a:pt x="4765821" y="0"/>
                  <a:pt x="4794250" y="28429"/>
                  <a:pt x="4794250" y="63498"/>
                </a:cubicBezTo>
                <a:lnTo>
                  <a:pt x="4794250" y="539752"/>
                </a:lnTo>
                <a:cubicBezTo>
                  <a:pt x="4794250" y="574821"/>
                  <a:pt x="4765821" y="603250"/>
                  <a:pt x="4730752" y="603250"/>
                </a:cubicBezTo>
                <a:lnTo>
                  <a:pt x="63498" y="603250"/>
                </a:lnTo>
                <a:cubicBezTo>
                  <a:pt x="28429" y="603250"/>
                  <a:pt x="0" y="574821"/>
                  <a:pt x="0" y="539752"/>
                </a:cubicBezTo>
                <a:lnTo>
                  <a:pt x="0" y="63498"/>
                </a:lnTo>
                <a:cubicBezTo>
                  <a:pt x="0" y="28453"/>
                  <a:pt x="28453" y="0"/>
                  <a:pt x="63498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51" name="Shape 49"/>
          <p:cNvSpPr/>
          <p:nvPr/>
        </p:nvSpPr>
        <p:spPr>
          <a:xfrm>
            <a:off x="7007200" y="2071688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63500" y="0"/>
                </a:moveTo>
                <a:lnTo>
                  <a:pt x="254000" y="0"/>
                </a:lnTo>
                <a:cubicBezTo>
                  <a:pt x="289047" y="0"/>
                  <a:pt x="317500" y="28453"/>
                  <a:pt x="317500" y="63500"/>
                </a:cubicBezTo>
                <a:lnTo>
                  <a:pt x="317500" y="254000"/>
                </a:lnTo>
                <a:cubicBezTo>
                  <a:pt x="317500" y="289047"/>
                  <a:pt x="289047" y="317500"/>
                  <a:pt x="25400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52" name="Shape 50"/>
          <p:cNvSpPr/>
          <p:nvPr/>
        </p:nvSpPr>
        <p:spPr>
          <a:xfrm>
            <a:off x="7094513" y="2166938"/>
            <a:ext cx="142875" cy="127000"/>
          </a:xfrm>
          <a:custGeom>
            <a:avLst/>
            <a:gdLst/>
            <a:ahLst/>
            <a:cxnLst/>
            <a:rect l="l" t="t" r="r" b="b"/>
            <a:pathLst>
              <a:path w="142875" h="127000">
                <a:moveTo>
                  <a:pt x="89495" y="298"/>
                </a:moveTo>
                <a:cubicBezTo>
                  <a:pt x="85279" y="-918"/>
                  <a:pt x="80888" y="1538"/>
                  <a:pt x="79673" y="5755"/>
                </a:cubicBezTo>
                <a:lnTo>
                  <a:pt x="47923" y="116880"/>
                </a:lnTo>
                <a:cubicBezTo>
                  <a:pt x="46707" y="121096"/>
                  <a:pt x="49163" y="125487"/>
                  <a:pt x="53380" y="126702"/>
                </a:cubicBezTo>
                <a:cubicBezTo>
                  <a:pt x="57596" y="127918"/>
                  <a:pt x="61987" y="125462"/>
                  <a:pt x="63202" y="121245"/>
                </a:cubicBezTo>
                <a:lnTo>
                  <a:pt x="94952" y="10120"/>
                </a:lnTo>
                <a:cubicBezTo>
                  <a:pt x="96168" y="5904"/>
                  <a:pt x="93712" y="1513"/>
                  <a:pt x="89495" y="298"/>
                </a:cubicBezTo>
                <a:close/>
                <a:moveTo>
                  <a:pt x="105519" y="34057"/>
                </a:moveTo>
                <a:cubicBezTo>
                  <a:pt x="102419" y="37157"/>
                  <a:pt x="102419" y="42193"/>
                  <a:pt x="105519" y="45293"/>
                </a:cubicBezTo>
                <a:lnTo>
                  <a:pt x="123726" y="63500"/>
                </a:lnTo>
                <a:lnTo>
                  <a:pt x="105519" y="81707"/>
                </a:lnTo>
                <a:cubicBezTo>
                  <a:pt x="102419" y="84807"/>
                  <a:pt x="102419" y="89843"/>
                  <a:pt x="105519" y="92943"/>
                </a:cubicBezTo>
                <a:cubicBezTo>
                  <a:pt x="108620" y="96044"/>
                  <a:pt x="113655" y="96044"/>
                  <a:pt x="116756" y="92943"/>
                </a:cubicBezTo>
                <a:lnTo>
                  <a:pt x="140568" y="69131"/>
                </a:lnTo>
                <a:cubicBezTo>
                  <a:pt x="143669" y="66030"/>
                  <a:pt x="143669" y="60995"/>
                  <a:pt x="140568" y="57894"/>
                </a:cubicBezTo>
                <a:lnTo>
                  <a:pt x="116756" y="34082"/>
                </a:lnTo>
                <a:cubicBezTo>
                  <a:pt x="113655" y="30981"/>
                  <a:pt x="108620" y="30981"/>
                  <a:pt x="105519" y="34082"/>
                </a:cubicBezTo>
                <a:close/>
                <a:moveTo>
                  <a:pt x="37381" y="34057"/>
                </a:moveTo>
                <a:cubicBezTo>
                  <a:pt x="34280" y="30956"/>
                  <a:pt x="29245" y="30956"/>
                  <a:pt x="26144" y="34057"/>
                </a:cubicBezTo>
                <a:lnTo>
                  <a:pt x="2332" y="57869"/>
                </a:lnTo>
                <a:cubicBezTo>
                  <a:pt x="-769" y="60970"/>
                  <a:pt x="-769" y="66005"/>
                  <a:pt x="2332" y="69106"/>
                </a:cubicBezTo>
                <a:lnTo>
                  <a:pt x="26144" y="92918"/>
                </a:lnTo>
                <a:cubicBezTo>
                  <a:pt x="29245" y="96019"/>
                  <a:pt x="34280" y="96019"/>
                  <a:pt x="37381" y="92918"/>
                </a:cubicBezTo>
                <a:cubicBezTo>
                  <a:pt x="40481" y="89818"/>
                  <a:pt x="40481" y="84782"/>
                  <a:pt x="37381" y="81682"/>
                </a:cubicBezTo>
                <a:lnTo>
                  <a:pt x="19174" y="63500"/>
                </a:lnTo>
                <a:lnTo>
                  <a:pt x="37356" y="45293"/>
                </a:lnTo>
                <a:cubicBezTo>
                  <a:pt x="40456" y="42193"/>
                  <a:pt x="40456" y="37157"/>
                  <a:pt x="37356" y="34057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53" name="Text 51"/>
          <p:cNvSpPr/>
          <p:nvPr/>
        </p:nvSpPr>
        <p:spPr>
          <a:xfrm>
            <a:off x="7419950" y="2071688"/>
            <a:ext cx="3786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Dibangun Internal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7419950" y="2293938"/>
            <a:ext cx="3786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Platform kritis dan proprietary — tim internal dengan mentoring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6911950" y="2674938"/>
            <a:ext cx="4794250" cy="603250"/>
          </a:xfrm>
          <a:custGeom>
            <a:avLst/>
            <a:gdLst/>
            <a:ahLst/>
            <a:cxnLst/>
            <a:rect l="l" t="t" r="r" b="b"/>
            <a:pathLst>
              <a:path w="4794250" h="603250">
                <a:moveTo>
                  <a:pt x="63498" y="0"/>
                </a:moveTo>
                <a:lnTo>
                  <a:pt x="4730752" y="0"/>
                </a:lnTo>
                <a:cubicBezTo>
                  <a:pt x="4765821" y="0"/>
                  <a:pt x="4794250" y="28429"/>
                  <a:pt x="4794250" y="63498"/>
                </a:cubicBezTo>
                <a:lnTo>
                  <a:pt x="4794250" y="539752"/>
                </a:lnTo>
                <a:cubicBezTo>
                  <a:pt x="4794250" y="574821"/>
                  <a:pt x="4765821" y="603250"/>
                  <a:pt x="4730752" y="603250"/>
                </a:cubicBezTo>
                <a:lnTo>
                  <a:pt x="63498" y="603250"/>
                </a:lnTo>
                <a:cubicBezTo>
                  <a:pt x="28429" y="603250"/>
                  <a:pt x="0" y="574821"/>
                  <a:pt x="0" y="539752"/>
                </a:cubicBezTo>
                <a:lnTo>
                  <a:pt x="0" y="63498"/>
                </a:lnTo>
                <a:cubicBezTo>
                  <a:pt x="0" y="28453"/>
                  <a:pt x="28453" y="0"/>
                  <a:pt x="63498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56" name="Shape 54"/>
          <p:cNvSpPr/>
          <p:nvPr/>
        </p:nvSpPr>
        <p:spPr>
          <a:xfrm>
            <a:off x="7007200" y="2770188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63500" y="0"/>
                </a:moveTo>
                <a:lnTo>
                  <a:pt x="254000" y="0"/>
                </a:lnTo>
                <a:cubicBezTo>
                  <a:pt x="289047" y="0"/>
                  <a:pt x="317500" y="28453"/>
                  <a:pt x="317500" y="63500"/>
                </a:cubicBezTo>
                <a:lnTo>
                  <a:pt x="317500" y="254000"/>
                </a:lnTo>
                <a:cubicBezTo>
                  <a:pt x="317500" y="289047"/>
                  <a:pt x="289047" y="317500"/>
                  <a:pt x="25400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57" name="Shape 55"/>
          <p:cNvSpPr/>
          <p:nvPr/>
        </p:nvSpPr>
        <p:spPr>
          <a:xfrm>
            <a:off x="7094513" y="2865438"/>
            <a:ext cx="142875" cy="127000"/>
          </a:xfrm>
          <a:custGeom>
            <a:avLst/>
            <a:gdLst/>
            <a:ahLst/>
            <a:cxnLst/>
            <a:rect l="l" t="t" r="r" b="b"/>
            <a:pathLst>
              <a:path w="142875" h="127000">
                <a:moveTo>
                  <a:pt x="66700" y="21134"/>
                </a:moveTo>
                <a:lnTo>
                  <a:pt x="37778" y="53280"/>
                </a:lnTo>
                <a:cubicBezTo>
                  <a:pt x="36637" y="54546"/>
                  <a:pt x="36686" y="56505"/>
                  <a:pt x="37902" y="57721"/>
                </a:cubicBezTo>
                <a:cubicBezTo>
                  <a:pt x="45467" y="65286"/>
                  <a:pt x="57745" y="65286"/>
                  <a:pt x="65311" y="57721"/>
                </a:cubicBezTo>
                <a:lnTo>
                  <a:pt x="73199" y="49833"/>
                </a:lnTo>
                <a:cubicBezTo>
                  <a:pt x="74240" y="48791"/>
                  <a:pt x="75555" y="48220"/>
                  <a:pt x="76895" y="48121"/>
                </a:cubicBezTo>
                <a:cubicBezTo>
                  <a:pt x="78581" y="47972"/>
                  <a:pt x="80318" y="48543"/>
                  <a:pt x="81607" y="49833"/>
                </a:cubicBezTo>
                <a:lnTo>
                  <a:pt x="125413" y="93266"/>
                </a:lnTo>
                <a:lnTo>
                  <a:pt x="142875" y="79375"/>
                </a:lnTo>
                <a:lnTo>
                  <a:pt x="142875" y="7938"/>
                </a:lnTo>
                <a:lnTo>
                  <a:pt x="115094" y="23812"/>
                </a:lnTo>
                <a:lnTo>
                  <a:pt x="109190" y="19869"/>
                </a:lnTo>
                <a:cubicBezTo>
                  <a:pt x="105271" y="17264"/>
                  <a:pt x="100682" y="15875"/>
                  <a:pt x="95969" y="15875"/>
                </a:cubicBezTo>
                <a:lnTo>
                  <a:pt x="78507" y="15875"/>
                </a:lnTo>
                <a:cubicBezTo>
                  <a:pt x="78234" y="15875"/>
                  <a:pt x="77936" y="15875"/>
                  <a:pt x="77663" y="15900"/>
                </a:cubicBezTo>
                <a:cubicBezTo>
                  <a:pt x="73471" y="16123"/>
                  <a:pt x="69528" y="18008"/>
                  <a:pt x="66700" y="21134"/>
                </a:cubicBezTo>
                <a:close/>
                <a:moveTo>
                  <a:pt x="28922" y="45318"/>
                </a:moveTo>
                <a:lnTo>
                  <a:pt x="55414" y="15875"/>
                </a:lnTo>
                <a:lnTo>
                  <a:pt x="45591" y="15875"/>
                </a:lnTo>
                <a:cubicBezTo>
                  <a:pt x="39266" y="15875"/>
                  <a:pt x="33213" y="18380"/>
                  <a:pt x="28749" y="22845"/>
                </a:cubicBezTo>
                <a:lnTo>
                  <a:pt x="27781" y="23812"/>
                </a:lnTo>
                <a:lnTo>
                  <a:pt x="0" y="7938"/>
                </a:lnTo>
                <a:lnTo>
                  <a:pt x="0" y="79375"/>
                </a:lnTo>
                <a:lnTo>
                  <a:pt x="38795" y="111696"/>
                </a:lnTo>
                <a:cubicBezTo>
                  <a:pt x="44500" y="116458"/>
                  <a:pt x="51693" y="119063"/>
                  <a:pt x="59110" y="119063"/>
                </a:cubicBezTo>
                <a:lnTo>
                  <a:pt x="63004" y="119063"/>
                </a:lnTo>
                <a:lnTo>
                  <a:pt x="61268" y="117326"/>
                </a:lnTo>
                <a:cubicBezTo>
                  <a:pt x="58936" y="114995"/>
                  <a:pt x="58936" y="111224"/>
                  <a:pt x="61268" y="108917"/>
                </a:cubicBezTo>
                <a:cubicBezTo>
                  <a:pt x="63599" y="106611"/>
                  <a:pt x="67370" y="106586"/>
                  <a:pt x="69676" y="108917"/>
                </a:cubicBezTo>
                <a:lnTo>
                  <a:pt x="79846" y="119087"/>
                </a:lnTo>
                <a:lnTo>
                  <a:pt x="82079" y="119087"/>
                </a:lnTo>
                <a:cubicBezTo>
                  <a:pt x="86816" y="119087"/>
                  <a:pt x="91455" y="118021"/>
                  <a:pt x="95672" y="116036"/>
                </a:cubicBezTo>
                <a:lnTo>
                  <a:pt x="89049" y="109389"/>
                </a:lnTo>
                <a:cubicBezTo>
                  <a:pt x="86717" y="107057"/>
                  <a:pt x="86717" y="103287"/>
                  <a:pt x="89049" y="100980"/>
                </a:cubicBezTo>
                <a:cubicBezTo>
                  <a:pt x="91380" y="98673"/>
                  <a:pt x="95151" y="98648"/>
                  <a:pt x="97458" y="100980"/>
                </a:cubicBezTo>
                <a:lnTo>
                  <a:pt x="105395" y="108917"/>
                </a:lnTo>
                <a:lnTo>
                  <a:pt x="109736" y="104577"/>
                </a:lnTo>
                <a:cubicBezTo>
                  <a:pt x="111944" y="102369"/>
                  <a:pt x="112588" y="99169"/>
                  <a:pt x="111621" y="96366"/>
                </a:cubicBezTo>
                <a:lnTo>
                  <a:pt x="77415" y="62433"/>
                </a:lnTo>
                <a:lnTo>
                  <a:pt x="73720" y="66129"/>
                </a:lnTo>
                <a:cubicBezTo>
                  <a:pt x="61491" y="78358"/>
                  <a:pt x="41697" y="78358"/>
                  <a:pt x="29468" y="66129"/>
                </a:cubicBezTo>
                <a:cubicBezTo>
                  <a:pt x="23763" y="60424"/>
                  <a:pt x="23540" y="51271"/>
                  <a:pt x="28922" y="45293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58" name="Text 56"/>
          <p:cNvSpPr/>
          <p:nvPr/>
        </p:nvSpPr>
        <p:spPr>
          <a:xfrm>
            <a:off x="7419950" y="2770188"/>
            <a:ext cx="3849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Vendor Partnership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7419950" y="2992438"/>
            <a:ext cx="3849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Aplikasi kompleks dengan requirement spesifik — tender terbuka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6911950" y="3373438"/>
            <a:ext cx="4794250" cy="603250"/>
          </a:xfrm>
          <a:custGeom>
            <a:avLst/>
            <a:gdLst/>
            <a:ahLst/>
            <a:cxnLst/>
            <a:rect l="l" t="t" r="r" b="b"/>
            <a:pathLst>
              <a:path w="4794250" h="603250">
                <a:moveTo>
                  <a:pt x="63498" y="0"/>
                </a:moveTo>
                <a:lnTo>
                  <a:pt x="4730752" y="0"/>
                </a:lnTo>
                <a:cubicBezTo>
                  <a:pt x="4765821" y="0"/>
                  <a:pt x="4794250" y="28429"/>
                  <a:pt x="4794250" y="63498"/>
                </a:cubicBezTo>
                <a:lnTo>
                  <a:pt x="4794250" y="539752"/>
                </a:lnTo>
                <a:cubicBezTo>
                  <a:pt x="4794250" y="574821"/>
                  <a:pt x="4765821" y="603250"/>
                  <a:pt x="4730752" y="603250"/>
                </a:cubicBezTo>
                <a:lnTo>
                  <a:pt x="63498" y="603250"/>
                </a:lnTo>
                <a:cubicBezTo>
                  <a:pt x="28429" y="603250"/>
                  <a:pt x="0" y="574821"/>
                  <a:pt x="0" y="539752"/>
                </a:cubicBezTo>
                <a:lnTo>
                  <a:pt x="0" y="63498"/>
                </a:lnTo>
                <a:cubicBezTo>
                  <a:pt x="0" y="28453"/>
                  <a:pt x="28453" y="0"/>
                  <a:pt x="63498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61" name="Shape 59"/>
          <p:cNvSpPr/>
          <p:nvPr/>
        </p:nvSpPr>
        <p:spPr>
          <a:xfrm>
            <a:off x="7007200" y="3468688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63500" y="0"/>
                </a:moveTo>
                <a:lnTo>
                  <a:pt x="254000" y="0"/>
                </a:lnTo>
                <a:cubicBezTo>
                  <a:pt x="289047" y="0"/>
                  <a:pt x="317500" y="28453"/>
                  <a:pt x="317500" y="63500"/>
                </a:cubicBezTo>
                <a:lnTo>
                  <a:pt x="317500" y="254000"/>
                </a:lnTo>
                <a:cubicBezTo>
                  <a:pt x="317500" y="289047"/>
                  <a:pt x="289047" y="317500"/>
                  <a:pt x="25400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8B5CF6">
              <a:alpha val="20000"/>
            </a:srgbClr>
          </a:solidFill>
          <a:ln/>
        </p:spPr>
      </p:sp>
      <p:sp>
        <p:nvSpPr>
          <p:cNvPr id="62" name="Shape 60"/>
          <p:cNvSpPr/>
          <p:nvPr/>
        </p:nvSpPr>
        <p:spPr>
          <a:xfrm>
            <a:off x="7094513" y="3563938"/>
            <a:ext cx="142875" cy="127000"/>
          </a:xfrm>
          <a:custGeom>
            <a:avLst/>
            <a:gdLst/>
            <a:ahLst/>
            <a:cxnLst/>
            <a:rect l="l" t="t" r="r" b="b"/>
            <a:pathLst>
              <a:path w="142875" h="127000">
                <a:moveTo>
                  <a:pt x="0" y="83344"/>
                </a:moveTo>
                <a:cubicBezTo>
                  <a:pt x="0" y="103063"/>
                  <a:pt x="15999" y="119063"/>
                  <a:pt x="35719" y="119063"/>
                </a:cubicBezTo>
                <a:lnTo>
                  <a:pt x="111125" y="119063"/>
                </a:lnTo>
                <a:cubicBezTo>
                  <a:pt x="128662" y="119063"/>
                  <a:pt x="142875" y="104849"/>
                  <a:pt x="142875" y="87313"/>
                </a:cubicBezTo>
                <a:cubicBezTo>
                  <a:pt x="142875" y="74513"/>
                  <a:pt x="135310" y="63475"/>
                  <a:pt x="124396" y="58465"/>
                </a:cubicBezTo>
                <a:cubicBezTo>
                  <a:pt x="126057" y="55215"/>
                  <a:pt x="127000" y="51519"/>
                  <a:pt x="127000" y="47625"/>
                </a:cubicBezTo>
                <a:cubicBezTo>
                  <a:pt x="127000" y="34479"/>
                  <a:pt x="116334" y="23812"/>
                  <a:pt x="103188" y="23812"/>
                </a:cubicBezTo>
                <a:cubicBezTo>
                  <a:pt x="98797" y="23812"/>
                  <a:pt x="94704" y="25003"/>
                  <a:pt x="91182" y="27062"/>
                </a:cubicBezTo>
                <a:cubicBezTo>
                  <a:pt x="85204" y="15701"/>
                  <a:pt x="73273" y="7938"/>
                  <a:pt x="59531" y="7938"/>
                </a:cubicBezTo>
                <a:cubicBezTo>
                  <a:pt x="39812" y="7938"/>
                  <a:pt x="23813" y="23937"/>
                  <a:pt x="23813" y="43656"/>
                </a:cubicBezTo>
                <a:cubicBezTo>
                  <a:pt x="23813" y="45641"/>
                  <a:pt x="23986" y="47600"/>
                  <a:pt x="24284" y="49485"/>
                </a:cubicBezTo>
                <a:cubicBezTo>
                  <a:pt x="10170" y="54248"/>
                  <a:pt x="0" y="67618"/>
                  <a:pt x="0" y="83344"/>
                </a:cubicBez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63" name="Text 61"/>
          <p:cNvSpPr/>
          <p:nvPr/>
        </p:nvSpPr>
        <p:spPr>
          <a:xfrm>
            <a:off x="7419950" y="3468688"/>
            <a:ext cx="3532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Leverage Platform Gov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7419950" y="3690937"/>
            <a:ext cx="3532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Gunakan platform existing (SPBE, Satu Data) untuk efisiensi</a:t>
            </a:r>
            <a:endParaRPr lang="en-US" sz="1600" dirty="0"/>
          </a:p>
        </p:txBody>
      </p:sp>
      <p:sp>
        <p:nvSpPr>
          <p:cNvPr id="65" name="Shape 63"/>
          <p:cNvSpPr/>
          <p:nvPr/>
        </p:nvSpPr>
        <p:spPr>
          <a:xfrm>
            <a:off x="6749231" y="4274344"/>
            <a:ext cx="5119688" cy="2262188"/>
          </a:xfrm>
          <a:custGeom>
            <a:avLst/>
            <a:gdLst/>
            <a:ahLst/>
            <a:cxnLst/>
            <a:rect l="l" t="t" r="r" b="b"/>
            <a:pathLst>
              <a:path w="5119688" h="2262188">
                <a:moveTo>
                  <a:pt x="95261" y="0"/>
                </a:moveTo>
                <a:lnTo>
                  <a:pt x="5024427" y="0"/>
                </a:lnTo>
                <a:cubicBezTo>
                  <a:pt x="5077038" y="0"/>
                  <a:pt x="5119688" y="42650"/>
                  <a:pt x="5119688" y="95261"/>
                </a:cubicBezTo>
                <a:lnTo>
                  <a:pt x="5119688" y="2166927"/>
                </a:lnTo>
                <a:cubicBezTo>
                  <a:pt x="5119688" y="2219538"/>
                  <a:pt x="5077038" y="2262188"/>
                  <a:pt x="5024427" y="2262188"/>
                </a:cubicBezTo>
                <a:lnTo>
                  <a:pt x="95261" y="2262188"/>
                </a:lnTo>
                <a:cubicBezTo>
                  <a:pt x="42650" y="2262188"/>
                  <a:pt x="0" y="2219538"/>
                  <a:pt x="0" y="2166927"/>
                </a:cubicBezTo>
                <a:lnTo>
                  <a:pt x="0" y="95261"/>
                </a:lnTo>
                <a:cubicBezTo>
                  <a:pt x="0" y="42650"/>
                  <a:pt x="42650" y="0"/>
                  <a:pt x="95261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911950" y="4437063"/>
            <a:ext cx="4873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Distribusi 14 Aplikasi</a:t>
            </a:r>
            <a:endParaRPr lang="en-US" sz="1600" dirty="0"/>
          </a:p>
        </p:txBody>
      </p:sp>
      <p:sp>
        <p:nvSpPr>
          <p:cNvPr id="67" name="Shape 65"/>
          <p:cNvSpPr/>
          <p:nvPr/>
        </p:nvSpPr>
        <p:spPr>
          <a:xfrm>
            <a:off x="6911950" y="4960938"/>
            <a:ext cx="4794250" cy="444500"/>
          </a:xfrm>
          <a:custGeom>
            <a:avLst/>
            <a:gdLst/>
            <a:ahLst/>
            <a:cxnLst/>
            <a:rect l="l" t="t" r="r" b="b"/>
            <a:pathLst>
              <a:path w="4794250" h="444500">
                <a:moveTo>
                  <a:pt x="63501" y="0"/>
                </a:moveTo>
                <a:lnTo>
                  <a:pt x="4730749" y="0"/>
                </a:lnTo>
                <a:cubicBezTo>
                  <a:pt x="4765820" y="0"/>
                  <a:pt x="4794250" y="28430"/>
                  <a:pt x="4794250" y="63501"/>
                </a:cubicBezTo>
                <a:lnTo>
                  <a:pt x="4794250" y="380999"/>
                </a:lnTo>
                <a:cubicBezTo>
                  <a:pt x="4794250" y="416070"/>
                  <a:pt x="4765820" y="444500"/>
                  <a:pt x="4730749" y="444500"/>
                </a:cubicBezTo>
                <a:lnTo>
                  <a:pt x="63501" y="444500"/>
                </a:lnTo>
                <a:cubicBezTo>
                  <a:pt x="28454" y="444500"/>
                  <a:pt x="0" y="416046"/>
                  <a:pt x="0" y="3809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68" name="Shape 66"/>
          <p:cNvSpPr/>
          <p:nvPr/>
        </p:nvSpPr>
        <p:spPr>
          <a:xfrm>
            <a:off x="7007200" y="5119688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31750" y="0"/>
                </a:moveTo>
                <a:lnTo>
                  <a:pt x="95250" y="0"/>
                </a:lnTo>
                <a:cubicBezTo>
                  <a:pt x="112773" y="0"/>
                  <a:pt x="127000" y="14227"/>
                  <a:pt x="127000" y="31750"/>
                </a:cubicBezTo>
                <a:lnTo>
                  <a:pt x="127000" y="95250"/>
                </a:lnTo>
                <a:cubicBezTo>
                  <a:pt x="127000" y="112773"/>
                  <a:pt x="112773" y="127000"/>
                  <a:pt x="95250" y="127000"/>
                </a:cubicBezTo>
                <a:lnTo>
                  <a:pt x="31750" y="127000"/>
                </a:lnTo>
                <a:cubicBezTo>
                  <a:pt x="14227" y="127000"/>
                  <a:pt x="0" y="112773"/>
                  <a:pt x="0" y="95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69" name="Text 67"/>
          <p:cNvSpPr/>
          <p:nvPr/>
        </p:nvSpPr>
        <p:spPr>
          <a:xfrm>
            <a:off x="7229450" y="5087938"/>
            <a:ext cx="1317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Internal Development</a:t>
            </a:r>
            <a:endParaRPr lang="en-US" sz="1600" dirty="0"/>
          </a:p>
        </p:txBody>
      </p:sp>
      <p:sp>
        <p:nvSpPr>
          <p:cNvPr id="70" name="Text 68"/>
          <p:cNvSpPr/>
          <p:nvPr/>
        </p:nvSpPr>
        <p:spPr>
          <a:xfrm>
            <a:off x="11498585" y="5056188"/>
            <a:ext cx="2063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10B98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6</a:t>
            </a:r>
            <a:endParaRPr lang="en-US" sz="1600" dirty="0"/>
          </a:p>
        </p:txBody>
      </p:sp>
      <p:sp>
        <p:nvSpPr>
          <p:cNvPr id="71" name="Shape 69"/>
          <p:cNvSpPr/>
          <p:nvPr/>
        </p:nvSpPr>
        <p:spPr>
          <a:xfrm>
            <a:off x="6911950" y="5532438"/>
            <a:ext cx="4794250" cy="444500"/>
          </a:xfrm>
          <a:custGeom>
            <a:avLst/>
            <a:gdLst/>
            <a:ahLst/>
            <a:cxnLst/>
            <a:rect l="l" t="t" r="r" b="b"/>
            <a:pathLst>
              <a:path w="4794250" h="444500">
                <a:moveTo>
                  <a:pt x="63501" y="0"/>
                </a:moveTo>
                <a:lnTo>
                  <a:pt x="4730749" y="0"/>
                </a:lnTo>
                <a:cubicBezTo>
                  <a:pt x="4765820" y="0"/>
                  <a:pt x="4794250" y="28430"/>
                  <a:pt x="4794250" y="63501"/>
                </a:cubicBezTo>
                <a:lnTo>
                  <a:pt x="4794250" y="380999"/>
                </a:lnTo>
                <a:cubicBezTo>
                  <a:pt x="4794250" y="416070"/>
                  <a:pt x="4765820" y="444500"/>
                  <a:pt x="4730749" y="444500"/>
                </a:cubicBezTo>
                <a:lnTo>
                  <a:pt x="63501" y="444500"/>
                </a:lnTo>
                <a:cubicBezTo>
                  <a:pt x="28454" y="444500"/>
                  <a:pt x="0" y="416046"/>
                  <a:pt x="0" y="3809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72" name="Shape 70"/>
          <p:cNvSpPr/>
          <p:nvPr/>
        </p:nvSpPr>
        <p:spPr>
          <a:xfrm>
            <a:off x="7007200" y="5691188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31750" y="0"/>
                </a:moveTo>
                <a:lnTo>
                  <a:pt x="95250" y="0"/>
                </a:lnTo>
                <a:cubicBezTo>
                  <a:pt x="112773" y="0"/>
                  <a:pt x="127000" y="14227"/>
                  <a:pt x="127000" y="31750"/>
                </a:cubicBezTo>
                <a:lnTo>
                  <a:pt x="127000" y="95250"/>
                </a:lnTo>
                <a:cubicBezTo>
                  <a:pt x="127000" y="112773"/>
                  <a:pt x="112773" y="127000"/>
                  <a:pt x="95250" y="127000"/>
                </a:cubicBezTo>
                <a:lnTo>
                  <a:pt x="31750" y="127000"/>
                </a:lnTo>
                <a:cubicBezTo>
                  <a:pt x="14227" y="127000"/>
                  <a:pt x="0" y="112773"/>
                  <a:pt x="0" y="95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73" name="Text 71"/>
          <p:cNvSpPr/>
          <p:nvPr/>
        </p:nvSpPr>
        <p:spPr>
          <a:xfrm>
            <a:off x="7229450" y="5659438"/>
            <a:ext cx="1190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Vendor Partnership</a:t>
            </a:r>
            <a:endParaRPr lang="en-US" sz="1600" dirty="0"/>
          </a:p>
        </p:txBody>
      </p:sp>
      <p:sp>
        <p:nvSpPr>
          <p:cNvPr id="74" name="Text 72"/>
          <p:cNvSpPr/>
          <p:nvPr/>
        </p:nvSpPr>
        <p:spPr>
          <a:xfrm>
            <a:off x="11502802" y="5627688"/>
            <a:ext cx="2063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3B82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</a:t>
            </a:r>
            <a:endParaRPr lang="en-US" sz="1600" dirty="0"/>
          </a:p>
        </p:txBody>
      </p:sp>
      <p:sp>
        <p:nvSpPr>
          <p:cNvPr id="75" name="Shape 73"/>
          <p:cNvSpPr/>
          <p:nvPr/>
        </p:nvSpPr>
        <p:spPr>
          <a:xfrm>
            <a:off x="6911950" y="6103938"/>
            <a:ext cx="4794250" cy="444500"/>
          </a:xfrm>
          <a:custGeom>
            <a:avLst/>
            <a:gdLst/>
            <a:ahLst/>
            <a:cxnLst/>
            <a:rect l="l" t="t" r="r" b="b"/>
            <a:pathLst>
              <a:path w="4794250" h="444500">
                <a:moveTo>
                  <a:pt x="63501" y="0"/>
                </a:moveTo>
                <a:lnTo>
                  <a:pt x="4730749" y="0"/>
                </a:lnTo>
                <a:cubicBezTo>
                  <a:pt x="4765820" y="0"/>
                  <a:pt x="4794250" y="28430"/>
                  <a:pt x="4794250" y="63501"/>
                </a:cubicBezTo>
                <a:lnTo>
                  <a:pt x="4794250" y="380999"/>
                </a:lnTo>
                <a:cubicBezTo>
                  <a:pt x="4794250" y="416070"/>
                  <a:pt x="4765820" y="444500"/>
                  <a:pt x="4730749" y="444500"/>
                </a:cubicBezTo>
                <a:lnTo>
                  <a:pt x="63501" y="444500"/>
                </a:lnTo>
                <a:cubicBezTo>
                  <a:pt x="28454" y="444500"/>
                  <a:pt x="0" y="416046"/>
                  <a:pt x="0" y="3809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76" name="Shape 74"/>
          <p:cNvSpPr/>
          <p:nvPr/>
        </p:nvSpPr>
        <p:spPr>
          <a:xfrm>
            <a:off x="7007200" y="6262688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31750" y="0"/>
                </a:moveTo>
                <a:lnTo>
                  <a:pt x="95250" y="0"/>
                </a:lnTo>
                <a:cubicBezTo>
                  <a:pt x="112773" y="0"/>
                  <a:pt x="127000" y="14227"/>
                  <a:pt x="127000" y="31750"/>
                </a:cubicBezTo>
                <a:lnTo>
                  <a:pt x="127000" y="95250"/>
                </a:lnTo>
                <a:cubicBezTo>
                  <a:pt x="127000" y="112773"/>
                  <a:pt x="112773" y="127000"/>
                  <a:pt x="95250" y="127000"/>
                </a:cubicBezTo>
                <a:lnTo>
                  <a:pt x="31750" y="127000"/>
                </a:lnTo>
                <a:cubicBezTo>
                  <a:pt x="14227" y="127000"/>
                  <a:pt x="0" y="112773"/>
                  <a:pt x="0" y="95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77" name="Text 75"/>
          <p:cNvSpPr/>
          <p:nvPr/>
        </p:nvSpPr>
        <p:spPr>
          <a:xfrm>
            <a:off x="7229450" y="6230938"/>
            <a:ext cx="825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Platform Gov</a:t>
            </a:r>
            <a:endParaRPr lang="en-US" sz="1600" dirty="0"/>
          </a:p>
        </p:txBody>
      </p:sp>
      <p:sp>
        <p:nvSpPr>
          <p:cNvPr id="78" name="Text 76"/>
          <p:cNvSpPr/>
          <p:nvPr/>
        </p:nvSpPr>
        <p:spPr>
          <a:xfrm>
            <a:off x="11500135" y="6199188"/>
            <a:ext cx="2063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8B5C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500" y="317500"/>
            <a:ext cx="1162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spc="50" kern="0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BAGIAN 06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7500" y="57150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Kebutuhan Sumber Daya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17500" y="984250"/>
            <a:ext cx="762000" cy="31750"/>
          </a:xfrm>
          <a:custGeom>
            <a:avLst/>
            <a:gdLst/>
            <a:ahLst/>
            <a:cxnLst/>
            <a:rect l="l" t="t" r="r" b="b"/>
            <a:pathLst>
              <a:path w="762000" h="31750">
                <a:moveTo>
                  <a:pt x="0" y="0"/>
                </a:moveTo>
                <a:lnTo>
                  <a:pt x="762000" y="0"/>
                </a:lnTo>
                <a:lnTo>
                  <a:pt x="762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5" name="Shape 3"/>
          <p:cNvSpPr/>
          <p:nvPr/>
        </p:nvSpPr>
        <p:spPr>
          <a:xfrm>
            <a:off x="321469" y="1178719"/>
            <a:ext cx="5691188" cy="3087688"/>
          </a:xfrm>
          <a:custGeom>
            <a:avLst/>
            <a:gdLst/>
            <a:ahLst/>
            <a:cxnLst/>
            <a:rect l="l" t="t" r="r" b="b"/>
            <a:pathLst>
              <a:path w="5691188" h="3087688">
                <a:moveTo>
                  <a:pt x="95255" y="0"/>
                </a:moveTo>
                <a:lnTo>
                  <a:pt x="5595932" y="0"/>
                </a:lnTo>
                <a:cubicBezTo>
                  <a:pt x="5648540" y="0"/>
                  <a:pt x="5691188" y="42647"/>
                  <a:pt x="5691188" y="95255"/>
                </a:cubicBezTo>
                <a:lnTo>
                  <a:pt x="5691188" y="2992432"/>
                </a:lnTo>
                <a:cubicBezTo>
                  <a:pt x="5691188" y="3045040"/>
                  <a:pt x="5648540" y="3087688"/>
                  <a:pt x="5595932" y="3087688"/>
                </a:cubicBezTo>
                <a:lnTo>
                  <a:pt x="95255" y="3087688"/>
                </a:lnTo>
                <a:cubicBezTo>
                  <a:pt x="42647" y="3087688"/>
                  <a:pt x="0" y="3045040"/>
                  <a:pt x="0" y="2992432"/>
                </a:cubicBezTo>
                <a:lnTo>
                  <a:pt x="0" y="95255"/>
                </a:lnTo>
                <a:cubicBezTo>
                  <a:pt x="0" y="42647"/>
                  <a:pt x="42647" y="0"/>
                  <a:pt x="95255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84187" y="1373188"/>
            <a:ext cx="198438" cy="158750"/>
          </a:xfrm>
          <a:custGeom>
            <a:avLst/>
            <a:gdLst/>
            <a:ahLst/>
            <a:cxnLst/>
            <a:rect l="l" t="t" r="r" b="b"/>
            <a:pathLst>
              <a:path w="198438" h="158750">
                <a:moveTo>
                  <a:pt x="99219" y="4961"/>
                </a:moveTo>
                <a:cubicBezTo>
                  <a:pt x="117016" y="4961"/>
                  <a:pt x="131465" y="19410"/>
                  <a:pt x="131465" y="37207"/>
                </a:cubicBezTo>
                <a:cubicBezTo>
                  <a:pt x="131465" y="55004"/>
                  <a:pt x="117016" y="69453"/>
                  <a:pt x="99219" y="69453"/>
                </a:cubicBezTo>
                <a:cubicBezTo>
                  <a:pt x="81422" y="69453"/>
                  <a:pt x="66973" y="55004"/>
                  <a:pt x="66973" y="37207"/>
                </a:cubicBezTo>
                <a:cubicBezTo>
                  <a:pt x="66973" y="19410"/>
                  <a:pt x="81422" y="4961"/>
                  <a:pt x="99219" y="4961"/>
                </a:cubicBezTo>
                <a:close/>
                <a:moveTo>
                  <a:pt x="29766" y="27285"/>
                </a:moveTo>
                <a:cubicBezTo>
                  <a:pt x="42087" y="27285"/>
                  <a:pt x="52090" y="37288"/>
                  <a:pt x="52090" y="49609"/>
                </a:cubicBezTo>
                <a:cubicBezTo>
                  <a:pt x="52090" y="61930"/>
                  <a:pt x="42087" y="71934"/>
                  <a:pt x="29766" y="71934"/>
                </a:cubicBezTo>
                <a:cubicBezTo>
                  <a:pt x="17445" y="71934"/>
                  <a:pt x="7441" y="61930"/>
                  <a:pt x="7441" y="49609"/>
                </a:cubicBezTo>
                <a:cubicBezTo>
                  <a:pt x="7441" y="37288"/>
                  <a:pt x="17445" y="27285"/>
                  <a:pt x="29766" y="27285"/>
                </a:cubicBezTo>
                <a:close/>
                <a:moveTo>
                  <a:pt x="0" y="128984"/>
                </a:moveTo>
                <a:cubicBezTo>
                  <a:pt x="0" y="107063"/>
                  <a:pt x="17766" y="89297"/>
                  <a:pt x="39688" y="89297"/>
                </a:cubicBezTo>
                <a:cubicBezTo>
                  <a:pt x="43656" y="89297"/>
                  <a:pt x="47501" y="89886"/>
                  <a:pt x="51129" y="90971"/>
                </a:cubicBezTo>
                <a:cubicBezTo>
                  <a:pt x="40928" y="102381"/>
                  <a:pt x="34727" y="117450"/>
                  <a:pt x="34727" y="133945"/>
                </a:cubicBezTo>
                <a:lnTo>
                  <a:pt x="34727" y="138906"/>
                </a:lnTo>
                <a:cubicBezTo>
                  <a:pt x="34727" y="142441"/>
                  <a:pt x="35471" y="145790"/>
                  <a:pt x="36804" y="148828"/>
                </a:cubicBezTo>
                <a:lnTo>
                  <a:pt x="9922" y="148828"/>
                </a:lnTo>
                <a:cubicBezTo>
                  <a:pt x="4434" y="148828"/>
                  <a:pt x="0" y="144394"/>
                  <a:pt x="0" y="138906"/>
                </a:cubicBezTo>
                <a:lnTo>
                  <a:pt x="0" y="128984"/>
                </a:lnTo>
                <a:close/>
                <a:moveTo>
                  <a:pt x="161634" y="148828"/>
                </a:moveTo>
                <a:cubicBezTo>
                  <a:pt x="162967" y="145790"/>
                  <a:pt x="163711" y="142441"/>
                  <a:pt x="163711" y="138906"/>
                </a:cubicBezTo>
                <a:lnTo>
                  <a:pt x="163711" y="133945"/>
                </a:lnTo>
                <a:cubicBezTo>
                  <a:pt x="163711" y="117450"/>
                  <a:pt x="157510" y="102381"/>
                  <a:pt x="147309" y="90971"/>
                </a:cubicBezTo>
                <a:cubicBezTo>
                  <a:pt x="150937" y="89886"/>
                  <a:pt x="154781" y="89297"/>
                  <a:pt x="158750" y="89297"/>
                </a:cubicBezTo>
                <a:cubicBezTo>
                  <a:pt x="180671" y="89297"/>
                  <a:pt x="198438" y="107063"/>
                  <a:pt x="198438" y="128984"/>
                </a:cubicBezTo>
                <a:lnTo>
                  <a:pt x="198438" y="138906"/>
                </a:lnTo>
                <a:cubicBezTo>
                  <a:pt x="198438" y="144394"/>
                  <a:pt x="194004" y="148828"/>
                  <a:pt x="188516" y="148828"/>
                </a:cubicBezTo>
                <a:lnTo>
                  <a:pt x="161634" y="148828"/>
                </a:lnTo>
                <a:close/>
                <a:moveTo>
                  <a:pt x="146348" y="49609"/>
                </a:moveTo>
                <a:cubicBezTo>
                  <a:pt x="146348" y="37288"/>
                  <a:pt x="156351" y="27285"/>
                  <a:pt x="168672" y="27285"/>
                </a:cubicBezTo>
                <a:cubicBezTo>
                  <a:pt x="180993" y="27285"/>
                  <a:pt x="190996" y="37288"/>
                  <a:pt x="190996" y="49609"/>
                </a:cubicBezTo>
                <a:cubicBezTo>
                  <a:pt x="190996" y="61930"/>
                  <a:pt x="180993" y="71934"/>
                  <a:pt x="168672" y="71934"/>
                </a:cubicBezTo>
                <a:cubicBezTo>
                  <a:pt x="156351" y="71934"/>
                  <a:pt x="146348" y="61930"/>
                  <a:pt x="146348" y="49609"/>
                </a:cubicBezTo>
                <a:close/>
                <a:moveTo>
                  <a:pt x="49609" y="133945"/>
                </a:moveTo>
                <a:cubicBezTo>
                  <a:pt x="49609" y="106536"/>
                  <a:pt x="71810" y="84336"/>
                  <a:pt x="99219" y="84336"/>
                </a:cubicBezTo>
                <a:cubicBezTo>
                  <a:pt x="126628" y="84336"/>
                  <a:pt x="148828" y="106536"/>
                  <a:pt x="148828" y="133945"/>
                </a:cubicBezTo>
                <a:lnTo>
                  <a:pt x="148828" y="138906"/>
                </a:lnTo>
                <a:cubicBezTo>
                  <a:pt x="148828" y="144394"/>
                  <a:pt x="144394" y="148828"/>
                  <a:pt x="138906" y="148828"/>
                </a:cubicBezTo>
                <a:lnTo>
                  <a:pt x="59531" y="148828"/>
                </a:lnTo>
                <a:cubicBezTo>
                  <a:pt x="54043" y="148828"/>
                  <a:pt x="49609" y="144394"/>
                  <a:pt x="49609" y="138906"/>
                </a:cubicBezTo>
                <a:lnTo>
                  <a:pt x="49609" y="133945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7" name="Text 5"/>
          <p:cNvSpPr/>
          <p:nvPr/>
        </p:nvSpPr>
        <p:spPr>
          <a:xfrm>
            <a:off x="682625" y="1341438"/>
            <a:ext cx="5246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Sumber Daya Manusia (SDM)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00063" y="1690688"/>
            <a:ext cx="5349875" cy="920750"/>
          </a:xfrm>
          <a:custGeom>
            <a:avLst/>
            <a:gdLst/>
            <a:ahLst/>
            <a:cxnLst/>
            <a:rect l="l" t="t" r="r" b="b"/>
            <a:pathLst>
              <a:path w="5349875" h="920750">
                <a:moveTo>
                  <a:pt x="31750" y="0"/>
                </a:moveTo>
                <a:lnTo>
                  <a:pt x="5286371" y="0"/>
                </a:lnTo>
                <a:cubicBezTo>
                  <a:pt x="5321443" y="0"/>
                  <a:pt x="5349875" y="28432"/>
                  <a:pt x="5349875" y="63504"/>
                </a:cubicBezTo>
                <a:lnTo>
                  <a:pt x="5349875" y="857246"/>
                </a:lnTo>
                <a:cubicBezTo>
                  <a:pt x="5349875" y="892318"/>
                  <a:pt x="5321443" y="920750"/>
                  <a:pt x="5286371" y="920750"/>
                </a:cubicBezTo>
                <a:lnTo>
                  <a:pt x="31750" y="920750"/>
                </a:lnTo>
                <a:cubicBezTo>
                  <a:pt x="14227" y="920750"/>
                  <a:pt x="0" y="906523"/>
                  <a:pt x="0" y="88900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00063" y="1690688"/>
            <a:ext cx="31750" cy="920750"/>
          </a:xfrm>
          <a:custGeom>
            <a:avLst/>
            <a:gdLst/>
            <a:ahLst/>
            <a:cxnLst/>
            <a:rect l="l" t="t" r="r" b="b"/>
            <a:pathLst>
              <a:path w="31750" h="920750">
                <a:moveTo>
                  <a:pt x="31750" y="0"/>
                </a:moveTo>
                <a:lnTo>
                  <a:pt x="31750" y="0"/>
                </a:lnTo>
                <a:lnTo>
                  <a:pt x="31750" y="920750"/>
                </a:lnTo>
                <a:lnTo>
                  <a:pt x="31750" y="920750"/>
                </a:lnTo>
                <a:cubicBezTo>
                  <a:pt x="14227" y="920750"/>
                  <a:pt x="0" y="906523"/>
                  <a:pt x="0" y="88900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10" name="Text 8"/>
          <p:cNvSpPr/>
          <p:nvPr/>
        </p:nvSpPr>
        <p:spPr>
          <a:xfrm>
            <a:off x="611188" y="1785938"/>
            <a:ext cx="5207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ASN yang Perlu Dilatih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51656" y="2039938"/>
            <a:ext cx="1643063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75" b="1" dirty="0">
                <a:solidFill>
                  <a:srgbClr val="3B82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500+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79438" y="2325688"/>
            <a:ext cx="1587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Gelombang 1 (2025-2026)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2268823" y="2039938"/>
            <a:ext cx="8413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75" b="1" dirty="0">
                <a:solidFill>
                  <a:srgbClr val="3B82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1.500+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2296604" y="2325688"/>
            <a:ext cx="7858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Total 2030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84187" y="2706688"/>
            <a:ext cx="5365750" cy="1397000"/>
          </a:xfrm>
          <a:custGeom>
            <a:avLst/>
            <a:gdLst/>
            <a:ahLst/>
            <a:cxnLst/>
            <a:rect l="l" t="t" r="r" b="b"/>
            <a:pathLst>
              <a:path w="5365750" h="1397000">
                <a:moveTo>
                  <a:pt x="63494" y="0"/>
                </a:moveTo>
                <a:lnTo>
                  <a:pt x="5302256" y="0"/>
                </a:lnTo>
                <a:cubicBezTo>
                  <a:pt x="5337323" y="0"/>
                  <a:pt x="5365750" y="28427"/>
                  <a:pt x="5365750" y="63494"/>
                </a:cubicBezTo>
                <a:lnTo>
                  <a:pt x="5365750" y="1333506"/>
                </a:lnTo>
                <a:cubicBezTo>
                  <a:pt x="5365750" y="1368573"/>
                  <a:pt x="5337323" y="1397000"/>
                  <a:pt x="5302256" y="1397000"/>
                </a:cubicBezTo>
                <a:lnTo>
                  <a:pt x="63494" y="1397000"/>
                </a:lnTo>
                <a:cubicBezTo>
                  <a:pt x="28427" y="1397000"/>
                  <a:pt x="0" y="1368573"/>
                  <a:pt x="0" y="1333506"/>
                </a:cubicBezTo>
                <a:lnTo>
                  <a:pt x="0" y="63494"/>
                </a:lnTo>
                <a:cubicBezTo>
                  <a:pt x="0" y="28451"/>
                  <a:pt x="28451" y="0"/>
                  <a:pt x="63494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579438" y="2801938"/>
            <a:ext cx="5238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Peran Baru yang Dibutuhkan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16148" y="3095625"/>
            <a:ext cx="69453" cy="111125"/>
          </a:xfrm>
          <a:custGeom>
            <a:avLst/>
            <a:gdLst/>
            <a:ahLst/>
            <a:cxnLst/>
            <a:rect l="l" t="t" r="r" b="b"/>
            <a:pathLst>
              <a:path w="69453" h="111125">
                <a:moveTo>
                  <a:pt x="67521" y="50657"/>
                </a:moveTo>
                <a:cubicBezTo>
                  <a:pt x="70234" y="53370"/>
                  <a:pt x="70234" y="57776"/>
                  <a:pt x="67521" y="60489"/>
                </a:cubicBezTo>
                <a:lnTo>
                  <a:pt x="25850" y="102161"/>
                </a:lnTo>
                <a:cubicBezTo>
                  <a:pt x="23137" y="104874"/>
                  <a:pt x="18731" y="104874"/>
                  <a:pt x="16018" y="102161"/>
                </a:cubicBezTo>
                <a:cubicBezTo>
                  <a:pt x="13305" y="99448"/>
                  <a:pt x="13305" y="95042"/>
                  <a:pt x="16018" y="92329"/>
                </a:cubicBezTo>
                <a:lnTo>
                  <a:pt x="52784" y="55563"/>
                </a:lnTo>
                <a:lnTo>
                  <a:pt x="16039" y="18796"/>
                </a:lnTo>
                <a:cubicBezTo>
                  <a:pt x="13326" y="16083"/>
                  <a:pt x="13326" y="11677"/>
                  <a:pt x="16039" y="8964"/>
                </a:cubicBezTo>
                <a:cubicBezTo>
                  <a:pt x="18752" y="6251"/>
                  <a:pt x="23158" y="6251"/>
                  <a:pt x="25871" y="8964"/>
                </a:cubicBezTo>
                <a:lnTo>
                  <a:pt x="67543" y="50636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8" name="Text 16"/>
          <p:cNvSpPr/>
          <p:nvPr/>
        </p:nvSpPr>
        <p:spPr>
          <a:xfrm>
            <a:off x="781844" y="3055938"/>
            <a:ext cx="1793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AI Policy Specialist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2 orang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16148" y="3349625"/>
            <a:ext cx="69453" cy="111125"/>
          </a:xfrm>
          <a:custGeom>
            <a:avLst/>
            <a:gdLst/>
            <a:ahLst/>
            <a:cxnLst/>
            <a:rect l="l" t="t" r="r" b="b"/>
            <a:pathLst>
              <a:path w="69453" h="111125">
                <a:moveTo>
                  <a:pt x="67521" y="50657"/>
                </a:moveTo>
                <a:cubicBezTo>
                  <a:pt x="70234" y="53370"/>
                  <a:pt x="70234" y="57776"/>
                  <a:pt x="67521" y="60489"/>
                </a:cubicBezTo>
                <a:lnTo>
                  <a:pt x="25850" y="102161"/>
                </a:lnTo>
                <a:cubicBezTo>
                  <a:pt x="23137" y="104874"/>
                  <a:pt x="18731" y="104874"/>
                  <a:pt x="16018" y="102161"/>
                </a:cubicBezTo>
                <a:cubicBezTo>
                  <a:pt x="13305" y="99448"/>
                  <a:pt x="13305" y="95042"/>
                  <a:pt x="16018" y="92329"/>
                </a:cubicBezTo>
                <a:lnTo>
                  <a:pt x="52784" y="55563"/>
                </a:lnTo>
                <a:lnTo>
                  <a:pt x="16039" y="18796"/>
                </a:lnTo>
                <a:cubicBezTo>
                  <a:pt x="13326" y="16083"/>
                  <a:pt x="13326" y="11677"/>
                  <a:pt x="16039" y="8964"/>
                </a:cubicBezTo>
                <a:cubicBezTo>
                  <a:pt x="18752" y="6251"/>
                  <a:pt x="23158" y="6251"/>
                  <a:pt x="25871" y="8964"/>
                </a:cubicBezTo>
                <a:lnTo>
                  <a:pt x="67543" y="50636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0" name="Text 18"/>
          <p:cNvSpPr/>
          <p:nvPr/>
        </p:nvSpPr>
        <p:spPr>
          <a:xfrm>
            <a:off x="781844" y="3309938"/>
            <a:ext cx="25003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Data Steward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5 orang (1 per direktorat)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16148" y="3603625"/>
            <a:ext cx="69453" cy="111125"/>
          </a:xfrm>
          <a:custGeom>
            <a:avLst/>
            <a:gdLst/>
            <a:ahLst/>
            <a:cxnLst/>
            <a:rect l="l" t="t" r="r" b="b"/>
            <a:pathLst>
              <a:path w="69453" h="111125">
                <a:moveTo>
                  <a:pt x="67521" y="50657"/>
                </a:moveTo>
                <a:cubicBezTo>
                  <a:pt x="70234" y="53370"/>
                  <a:pt x="70234" y="57776"/>
                  <a:pt x="67521" y="60489"/>
                </a:cubicBezTo>
                <a:lnTo>
                  <a:pt x="25850" y="102161"/>
                </a:lnTo>
                <a:cubicBezTo>
                  <a:pt x="23137" y="104874"/>
                  <a:pt x="18731" y="104874"/>
                  <a:pt x="16018" y="102161"/>
                </a:cubicBezTo>
                <a:cubicBezTo>
                  <a:pt x="13305" y="99448"/>
                  <a:pt x="13305" y="95042"/>
                  <a:pt x="16018" y="92329"/>
                </a:cubicBezTo>
                <a:lnTo>
                  <a:pt x="52784" y="55563"/>
                </a:lnTo>
                <a:lnTo>
                  <a:pt x="16039" y="18796"/>
                </a:lnTo>
                <a:cubicBezTo>
                  <a:pt x="13326" y="16083"/>
                  <a:pt x="13326" y="11677"/>
                  <a:pt x="16039" y="8964"/>
                </a:cubicBezTo>
                <a:cubicBezTo>
                  <a:pt x="18752" y="6251"/>
                  <a:pt x="23158" y="6251"/>
                  <a:pt x="25871" y="8964"/>
                </a:cubicBezTo>
                <a:lnTo>
                  <a:pt x="67543" y="50636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2" name="Text 20"/>
          <p:cNvSpPr/>
          <p:nvPr/>
        </p:nvSpPr>
        <p:spPr>
          <a:xfrm>
            <a:off x="781844" y="3563938"/>
            <a:ext cx="2770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Digital Transformation Lead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1 per direktorat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16148" y="3857625"/>
            <a:ext cx="69453" cy="111125"/>
          </a:xfrm>
          <a:custGeom>
            <a:avLst/>
            <a:gdLst/>
            <a:ahLst/>
            <a:cxnLst/>
            <a:rect l="l" t="t" r="r" b="b"/>
            <a:pathLst>
              <a:path w="69453" h="111125">
                <a:moveTo>
                  <a:pt x="67521" y="50657"/>
                </a:moveTo>
                <a:cubicBezTo>
                  <a:pt x="70234" y="53370"/>
                  <a:pt x="70234" y="57776"/>
                  <a:pt x="67521" y="60489"/>
                </a:cubicBezTo>
                <a:lnTo>
                  <a:pt x="25850" y="102161"/>
                </a:lnTo>
                <a:cubicBezTo>
                  <a:pt x="23137" y="104874"/>
                  <a:pt x="18731" y="104874"/>
                  <a:pt x="16018" y="102161"/>
                </a:cubicBezTo>
                <a:cubicBezTo>
                  <a:pt x="13305" y="99448"/>
                  <a:pt x="13305" y="95042"/>
                  <a:pt x="16018" y="92329"/>
                </a:cubicBezTo>
                <a:lnTo>
                  <a:pt x="52784" y="55563"/>
                </a:lnTo>
                <a:lnTo>
                  <a:pt x="16039" y="18796"/>
                </a:lnTo>
                <a:cubicBezTo>
                  <a:pt x="13326" y="16083"/>
                  <a:pt x="13326" y="11677"/>
                  <a:pt x="16039" y="8964"/>
                </a:cubicBezTo>
                <a:cubicBezTo>
                  <a:pt x="18752" y="6251"/>
                  <a:pt x="23158" y="6251"/>
                  <a:pt x="25871" y="8964"/>
                </a:cubicBezTo>
                <a:lnTo>
                  <a:pt x="67543" y="50636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4" name="Text 22"/>
          <p:cNvSpPr/>
          <p:nvPr/>
        </p:nvSpPr>
        <p:spPr>
          <a:xfrm>
            <a:off x="781844" y="3817938"/>
            <a:ext cx="2540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Data Engineer &amp; AI Specialist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10+ orang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321469" y="4401344"/>
            <a:ext cx="5691188" cy="2516188"/>
          </a:xfrm>
          <a:custGeom>
            <a:avLst/>
            <a:gdLst/>
            <a:ahLst/>
            <a:cxnLst/>
            <a:rect l="l" t="t" r="r" b="b"/>
            <a:pathLst>
              <a:path w="5691188" h="2516188">
                <a:moveTo>
                  <a:pt x="95238" y="0"/>
                </a:moveTo>
                <a:lnTo>
                  <a:pt x="5595950" y="0"/>
                </a:lnTo>
                <a:cubicBezTo>
                  <a:pt x="5648548" y="0"/>
                  <a:pt x="5691188" y="42639"/>
                  <a:pt x="5691188" y="95238"/>
                </a:cubicBezTo>
                <a:lnTo>
                  <a:pt x="5691188" y="2420950"/>
                </a:lnTo>
                <a:cubicBezTo>
                  <a:pt x="5691188" y="2473548"/>
                  <a:pt x="5648548" y="2516187"/>
                  <a:pt x="5595950" y="2516188"/>
                </a:cubicBezTo>
                <a:lnTo>
                  <a:pt x="95238" y="2516188"/>
                </a:lnTo>
                <a:cubicBezTo>
                  <a:pt x="42639" y="2516188"/>
                  <a:pt x="0" y="2473548"/>
                  <a:pt x="0" y="2420950"/>
                </a:cubicBezTo>
                <a:lnTo>
                  <a:pt x="0" y="95238"/>
                </a:lnTo>
                <a:cubicBezTo>
                  <a:pt x="0" y="42639"/>
                  <a:pt x="42639" y="0"/>
                  <a:pt x="95238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13953" y="4595813"/>
            <a:ext cx="138906" cy="158750"/>
          </a:xfrm>
          <a:custGeom>
            <a:avLst/>
            <a:gdLst/>
            <a:ahLst/>
            <a:cxnLst/>
            <a:rect l="l" t="t" r="r" b="b"/>
            <a:pathLst>
              <a:path w="138906" h="158750">
                <a:moveTo>
                  <a:pt x="19844" y="9922"/>
                </a:moveTo>
                <a:cubicBezTo>
                  <a:pt x="8899" y="9922"/>
                  <a:pt x="0" y="18821"/>
                  <a:pt x="0" y="29766"/>
                </a:cubicBezTo>
                <a:lnTo>
                  <a:pt x="0" y="49609"/>
                </a:lnTo>
                <a:cubicBezTo>
                  <a:pt x="0" y="60554"/>
                  <a:pt x="8899" y="69453"/>
                  <a:pt x="19844" y="69453"/>
                </a:cubicBezTo>
                <a:lnTo>
                  <a:pt x="119062" y="69453"/>
                </a:lnTo>
                <a:cubicBezTo>
                  <a:pt x="130008" y="69453"/>
                  <a:pt x="138906" y="60554"/>
                  <a:pt x="138906" y="49609"/>
                </a:cubicBezTo>
                <a:lnTo>
                  <a:pt x="138906" y="29766"/>
                </a:lnTo>
                <a:cubicBezTo>
                  <a:pt x="138906" y="18821"/>
                  <a:pt x="130008" y="9922"/>
                  <a:pt x="119062" y="9922"/>
                </a:cubicBezTo>
                <a:lnTo>
                  <a:pt x="19844" y="9922"/>
                </a:lnTo>
                <a:close/>
                <a:moveTo>
                  <a:pt x="86816" y="32246"/>
                </a:moveTo>
                <a:cubicBezTo>
                  <a:pt x="90923" y="32246"/>
                  <a:pt x="94258" y="35580"/>
                  <a:pt x="94258" y="39688"/>
                </a:cubicBezTo>
                <a:cubicBezTo>
                  <a:pt x="94258" y="43795"/>
                  <a:pt x="90923" y="47129"/>
                  <a:pt x="86816" y="47129"/>
                </a:cubicBezTo>
                <a:cubicBezTo>
                  <a:pt x="82709" y="47129"/>
                  <a:pt x="79375" y="43795"/>
                  <a:pt x="79375" y="39688"/>
                </a:cubicBezTo>
                <a:cubicBezTo>
                  <a:pt x="79375" y="35580"/>
                  <a:pt x="82709" y="32246"/>
                  <a:pt x="86816" y="32246"/>
                </a:cubicBezTo>
                <a:close/>
                <a:moveTo>
                  <a:pt x="104180" y="39688"/>
                </a:moveTo>
                <a:cubicBezTo>
                  <a:pt x="104180" y="35580"/>
                  <a:pt x="107514" y="32246"/>
                  <a:pt x="111621" y="32246"/>
                </a:cubicBezTo>
                <a:cubicBezTo>
                  <a:pt x="115728" y="32246"/>
                  <a:pt x="119062" y="35580"/>
                  <a:pt x="119062" y="39688"/>
                </a:cubicBezTo>
                <a:cubicBezTo>
                  <a:pt x="119062" y="43795"/>
                  <a:pt x="115728" y="47129"/>
                  <a:pt x="111621" y="47129"/>
                </a:cubicBezTo>
                <a:cubicBezTo>
                  <a:pt x="107514" y="47129"/>
                  <a:pt x="104180" y="43795"/>
                  <a:pt x="104180" y="39688"/>
                </a:cubicBezTo>
                <a:close/>
                <a:moveTo>
                  <a:pt x="19844" y="89297"/>
                </a:moveTo>
                <a:cubicBezTo>
                  <a:pt x="8899" y="89297"/>
                  <a:pt x="0" y="98196"/>
                  <a:pt x="0" y="109141"/>
                </a:cubicBezTo>
                <a:lnTo>
                  <a:pt x="0" y="128984"/>
                </a:lnTo>
                <a:cubicBezTo>
                  <a:pt x="0" y="139929"/>
                  <a:pt x="8899" y="148828"/>
                  <a:pt x="19844" y="148828"/>
                </a:cubicBezTo>
                <a:lnTo>
                  <a:pt x="119062" y="148828"/>
                </a:lnTo>
                <a:cubicBezTo>
                  <a:pt x="130008" y="148828"/>
                  <a:pt x="138906" y="139929"/>
                  <a:pt x="138906" y="128984"/>
                </a:cubicBezTo>
                <a:lnTo>
                  <a:pt x="138906" y="109141"/>
                </a:lnTo>
                <a:cubicBezTo>
                  <a:pt x="138906" y="98196"/>
                  <a:pt x="130008" y="89297"/>
                  <a:pt x="119062" y="89297"/>
                </a:cubicBezTo>
                <a:lnTo>
                  <a:pt x="19844" y="89297"/>
                </a:lnTo>
                <a:close/>
                <a:moveTo>
                  <a:pt x="86816" y="111621"/>
                </a:moveTo>
                <a:cubicBezTo>
                  <a:pt x="90923" y="111621"/>
                  <a:pt x="94258" y="114955"/>
                  <a:pt x="94258" y="119062"/>
                </a:cubicBezTo>
                <a:cubicBezTo>
                  <a:pt x="94258" y="123170"/>
                  <a:pt x="90923" y="126504"/>
                  <a:pt x="86816" y="126504"/>
                </a:cubicBezTo>
                <a:cubicBezTo>
                  <a:pt x="82709" y="126504"/>
                  <a:pt x="79375" y="123170"/>
                  <a:pt x="79375" y="119062"/>
                </a:cubicBezTo>
                <a:cubicBezTo>
                  <a:pt x="79375" y="114955"/>
                  <a:pt x="82709" y="111621"/>
                  <a:pt x="86816" y="111621"/>
                </a:cubicBezTo>
                <a:close/>
                <a:moveTo>
                  <a:pt x="104180" y="119062"/>
                </a:moveTo>
                <a:cubicBezTo>
                  <a:pt x="104180" y="114955"/>
                  <a:pt x="107514" y="111621"/>
                  <a:pt x="111621" y="111621"/>
                </a:cubicBezTo>
                <a:cubicBezTo>
                  <a:pt x="115728" y="111621"/>
                  <a:pt x="119062" y="114955"/>
                  <a:pt x="119062" y="119062"/>
                </a:cubicBezTo>
                <a:cubicBezTo>
                  <a:pt x="119062" y="123170"/>
                  <a:pt x="115728" y="126504"/>
                  <a:pt x="111621" y="126504"/>
                </a:cubicBezTo>
                <a:cubicBezTo>
                  <a:pt x="107514" y="126504"/>
                  <a:pt x="104180" y="123170"/>
                  <a:pt x="104180" y="119062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27" name="Text 25"/>
          <p:cNvSpPr/>
          <p:nvPr/>
        </p:nvSpPr>
        <p:spPr>
          <a:xfrm>
            <a:off x="682625" y="4564063"/>
            <a:ext cx="5246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Infrastruktur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84187" y="4913313"/>
            <a:ext cx="2635250" cy="841375"/>
          </a:xfrm>
          <a:custGeom>
            <a:avLst/>
            <a:gdLst/>
            <a:ahLst/>
            <a:cxnLst/>
            <a:rect l="l" t="t" r="r" b="b"/>
            <a:pathLst>
              <a:path w="2635250" h="841375">
                <a:moveTo>
                  <a:pt x="63499" y="0"/>
                </a:moveTo>
                <a:lnTo>
                  <a:pt x="2571751" y="0"/>
                </a:lnTo>
                <a:cubicBezTo>
                  <a:pt x="2606821" y="0"/>
                  <a:pt x="2635250" y="28429"/>
                  <a:pt x="2635250" y="63499"/>
                </a:cubicBezTo>
                <a:lnTo>
                  <a:pt x="2635250" y="777876"/>
                </a:lnTo>
                <a:cubicBezTo>
                  <a:pt x="2635250" y="812946"/>
                  <a:pt x="2606821" y="841375"/>
                  <a:pt x="2571751" y="841375"/>
                </a:cubicBezTo>
                <a:lnTo>
                  <a:pt x="63499" y="841375"/>
                </a:lnTo>
                <a:cubicBezTo>
                  <a:pt x="28429" y="841375"/>
                  <a:pt x="0" y="812946"/>
                  <a:pt x="0" y="777876"/>
                </a:cubicBezTo>
                <a:lnTo>
                  <a:pt x="0" y="63499"/>
                </a:lnTo>
                <a:cubicBezTo>
                  <a:pt x="0" y="28429"/>
                  <a:pt x="28429" y="0"/>
                  <a:pt x="63499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589359" y="5020469"/>
            <a:ext cx="178594" cy="158750"/>
          </a:xfrm>
          <a:custGeom>
            <a:avLst/>
            <a:gdLst/>
            <a:ahLst/>
            <a:cxnLst/>
            <a:rect l="l" t="t" r="r" b="b"/>
            <a:pathLst>
              <a:path w="178594" h="158750">
                <a:moveTo>
                  <a:pt x="0" y="104180"/>
                </a:moveTo>
                <a:cubicBezTo>
                  <a:pt x="0" y="128829"/>
                  <a:pt x="19999" y="148828"/>
                  <a:pt x="44648" y="148828"/>
                </a:cubicBezTo>
                <a:lnTo>
                  <a:pt x="138906" y="148828"/>
                </a:lnTo>
                <a:cubicBezTo>
                  <a:pt x="160827" y="148828"/>
                  <a:pt x="178594" y="131062"/>
                  <a:pt x="178594" y="109141"/>
                </a:cubicBezTo>
                <a:cubicBezTo>
                  <a:pt x="178594" y="93142"/>
                  <a:pt x="169137" y="79344"/>
                  <a:pt x="155494" y="73081"/>
                </a:cubicBezTo>
                <a:cubicBezTo>
                  <a:pt x="157572" y="69019"/>
                  <a:pt x="158750" y="64399"/>
                  <a:pt x="158750" y="59531"/>
                </a:cubicBezTo>
                <a:cubicBezTo>
                  <a:pt x="158750" y="43098"/>
                  <a:pt x="145417" y="29766"/>
                  <a:pt x="128984" y="29766"/>
                </a:cubicBezTo>
                <a:cubicBezTo>
                  <a:pt x="123496" y="29766"/>
                  <a:pt x="118380" y="31254"/>
                  <a:pt x="113978" y="33827"/>
                </a:cubicBezTo>
                <a:cubicBezTo>
                  <a:pt x="106505" y="19627"/>
                  <a:pt x="91591" y="9922"/>
                  <a:pt x="74414" y="9922"/>
                </a:cubicBezTo>
                <a:cubicBezTo>
                  <a:pt x="49764" y="9922"/>
                  <a:pt x="29766" y="29921"/>
                  <a:pt x="29766" y="54570"/>
                </a:cubicBezTo>
                <a:cubicBezTo>
                  <a:pt x="29766" y="57051"/>
                  <a:pt x="29983" y="59500"/>
                  <a:pt x="30355" y="61857"/>
                </a:cubicBezTo>
                <a:cubicBezTo>
                  <a:pt x="12712" y="67810"/>
                  <a:pt x="0" y="84522"/>
                  <a:pt x="0" y="104180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30" name="Text 28"/>
          <p:cNvSpPr/>
          <p:nvPr/>
        </p:nvSpPr>
        <p:spPr>
          <a:xfrm>
            <a:off x="579438" y="5242719"/>
            <a:ext cx="2508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Cloud Infrastructure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579438" y="5464969"/>
            <a:ext cx="2508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Scalable &amp; secure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3214688" y="4913313"/>
            <a:ext cx="2635250" cy="841375"/>
          </a:xfrm>
          <a:custGeom>
            <a:avLst/>
            <a:gdLst/>
            <a:ahLst/>
            <a:cxnLst/>
            <a:rect l="l" t="t" r="r" b="b"/>
            <a:pathLst>
              <a:path w="2635250" h="841375">
                <a:moveTo>
                  <a:pt x="63499" y="0"/>
                </a:moveTo>
                <a:lnTo>
                  <a:pt x="2571751" y="0"/>
                </a:lnTo>
                <a:cubicBezTo>
                  <a:pt x="2606821" y="0"/>
                  <a:pt x="2635250" y="28429"/>
                  <a:pt x="2635250" y="63499"/>
                </a:cubicBezTo>
                <a:lnTo>
                  <a:pt x="2635250" y="777876"/>
                </a:lnTo>
                <a:cubicBezTo>
                  <a:pt x="2635250" y="812946"/>
                  <a:pt x="2606821" y="841375"/>
                  <a:pt x="2571751" y="841375"/>
                </a:cubicBezTo>
                <a:lnTo>
                  <a:pt x="63499" y="841375"/>
                </a:lnTo>
                <a:cubicBezTo>
                  <a:pt x="28429" y="841375"/>
                  <a:pt x="0" y="812946"/>
                  <a:pt x="0" y="777876"/>
                </a:cubicBezTo>
                <a:lnTo>
                  <a:pt x="0" y="63499"/>
                </a:lnTo>
                <a:cubicBezTo>
                  <a:pt x="0" y="28429"/>
                  <a:pt x="28429" y="0"/>
                  <a:pt x="63499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3329781" y="5020469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9375" y="0"/>
                </a:moveTo>
                <a:cubicBezTo>
                  <a:pt x="80801" y="0"/>
                  <a:pt x="82228" y="310"/>
                  <a:pt x="83530" y="899"/>
                </a:cubicBezTo>
                <a:lnTo>
                  <a:pt x="141945" y="25673"/>
                </a:lnTo>
                <a:cubicBezTo>
                  <a:pt x="148766" y="28556"/>
                  <a:pt x="153851" y="35285"/>
                  <a:pt x="153820" y="43408"/>
                </a:cubicBezTo>
                <a:cubicBezTo>
                  <a:pt x="153665" y="74166"/>
                  <a:pt x="141015" y="130442"/>
                  <a:pt x="87592" y="156021"/>
                </a:cubicBezTo>
                <a:cubicBezTo>
                  <a:pt x="82414" y="158502"/>
                  <a:pt x="76398" y="158502"/>
                  <a:pt x="71220" y="156021"/>
                </a:cubicBezTo>
                <a:cubicBezTo>
                  <a:pt x="17766" y="130442"/>
                  <a:pt x="5147" y="74166"/>
                  <a:pt x="4992" y="43408"/>
                </a:cubicBezTo>
                <a:cubicBezTo>
                  <a:pt x="4961" y="35285"/>
                  <a:pt x="10046" y="28556"/>
                  <a:pt x="16867" y="25673"/>
                </a:cubicBezTo>
                <a:lnTo>
                  <a:pt x="75251" y="899"/>
                </a:lnTo>
                <a:cubicBezTo>
                  <a:pt x="76553" y="310"/>
                  <a:pt x="77949" y="0"/>
                  <a:pt x="79375" y="0"/>
                </a:cubicBezTo>
                <a:close/>
                <a:moveTo>
                  <a:pt x="79375" y="20712"/>
                </a:moveTo>
                <a:lnTo>
                  <a:pt x="79375" y="137945"/>
                </a:lnTo>
                <a:cubicBezTo>
                  <a:pt x="122163" y="117233"/>
                  <a:pt x="133666" y="71344"/>
                  <a:pt x="133945" y="43873"/>
                </a:cubicBezTo>
                <a:lnTo>
                  <a:pt x="79375" y="20743"/>
                </a:lnTo>
                <a:lnTo>
                  <a:pt x="79375" y="20743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34" name="Text 32"/>
          <p:cNvSpPr/>
          <p:nvPr/>
        </p:nvSpPr>
        <p:spPr>
          <a:xfrm>
            <a:off x="3309938" y="5242719"/>
            <a:ext cx="2508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Data Security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3309938" y="5464969"/>
            <a:ext cx="2508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Compliance UU PDP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484187" y="5845969"/>
            <a:ext cx="2635250" cy="841375"/>
          </a:xfrm>
          <a:custGeom>
            <a:avLst/>
            <a:gdLst/>
            <a:ahLst/>
            <a:cxnLst/>
            <a:rect l="l" t="t" r="r" b="b"/>
            <a:pathLst>
              <a:path w="2635250" h="841375">
                <a:moveTo>
                  <a:pt x="63499" y="0"/>
                </a:moveTo>
                <a:lnTo>
                  <a:pt x="2571751" y="0"/>
                </a:lnTo>
                <a:cubicBezTo>
                  <a:pt x="2606821" y="0"/>
                  <a:pt x="2635250" y="28429"/>
                  <a:pt x="2635250" y="63499"/>
                </a:cubicBezTo>
                <a:lnTo>
                  <a:pt x="2635250" y="777876"/>
                </a:lnTo>
                <a:cubicBezTo>
                  <a:pt x="2635250" y="812946"/>
                  <a:pt x="2606821" y="841375"/>
                  <a:pt x="2571751" y="841375"/>
                </a:cubicBezTo>
                <a:lnTo>
                  <a:pt x="63499" y="841375"/>
                </a:lnTo>
                <a:cubicBezTo>
                  <a:pt x="28429" y="841375"/>
                  <a:pt x="0" y="812946"/>
                  <a:pt x="0" y="777876"/>
                </a:cubicBezTo>
                <a:lnTo>
                  <a:pt x="0" y="63499"/>
                </a:lnTo>
                <a:cubicBezTo>
                  <a:pt x="0" y="28429"/>
                  <a:pt x="28429" y="0"/>
                  <a:pt x="63499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589359" y="5953125"/>
            <a:ext cx="178594" cy="158750"/>
          </a:xfrm>
          <a:custGeom>
            <a:avLst/>
            <a:gdLst/>
            <a:ahLst/>
            <a:cxnLst/>
            <a:rect l="l" t="t" r="r" b="b"/>
            <a:pathLst>
              <a:path w="178594" h="158750">
                <a:moveTo>
                  <a:pt x="76895" y="27285"/>
                </a:moveTo>
                <a:lnTo>
                  <a:pt x="101699" y="27285"/>
                </a:lnTo>
                <a:lnTo>
                  <a:pt x="101699" y="42168"/>
                </a:lnTo>
                <a:lnTo>
                  <a:pt x="76895" y="42168"/>
                </a:lnTo>
                <a:lnTo>
                  <a:pt x="76895" y="27285"/>
                </a:lnTo>
                <a:close/>
                <a:moveTo>
                  <a:pt x="74414" y="9922"/>
                </a:moveTo>
                <a:cubicBezTo>
                  <a:pt x="66198" y="9922"/>
                  <a:pt x="59531" y="16588"/>
                  <a:pt x="59531" y="24805"/>
                </a:cubicBezTo>
                <a:lnTo>
                  <a:pt x="59531" y="44648"/>
                </a:lnTo>
                <a:cubicBezTo>
                  <a:pt x="59531" y="52865"/>
                  <a:pt x="66198" y="59531"/>
                  <a:pt x="74414" y="59531"/>
                </a:cubicBezTo>
                <a:lnTo>
                  <a:pt x="79375" y="59531"/>
                </a:lnTo>
                <a:lnTo>
                  <a:pt x="79375" y="69453"/>
                </a:lnTo>
                <a:lnTo>
                  <a:pt x="9922" y="69453"/>
                </a:lnTo>
                <a:cubicBezTo>
                  <a:pt x="4434" y="69453"/>
                  <a:pt x="0" y="73887"/>
                  <a:pt x="0" y="79375"/>
                </a:cubicBezTo>
                <a:cubicBezTo>
                  <a:pt x="0" y="84863"/>
                  <a:pt x="4434" y="89297"/>
                  <a:pt x="9922" y="89297"/>
                </a:cubicBezTo>
                <a:lnTo>
                  <a:pt x="39688" y="89297"/>
                </a:lnTo>
                <a:lnTo>
                  <a:pt x="39688" y="99219"/>
                </a:lnTo>
                <a:lnTo>
                  <a:pt x="34727" y="99219"/>
                </a:lnTo>
                <a:cubicBezTo>
                  <a:pt x="26510" y="99219"/>
                  <a:pt x="19844" y="105885"/>
                  <a:pt x="19844" y="114102"/>
                </a:cubicBezTo>
                <a:lnTo>
                  <a:pt x="19844" y="133945"/>
                </a:lnTo>
                <a:cubicBezTo>
                  <a:pt x="19844" y="142162"/>
                  <a:pt x="26510" y="148828"/>
                  <a:pt x="34727" y="148828"/>
                </a:cubicBezTo>
                <a:lnTo>
                  <a:pt x="64492" y="148828"/>
                </a:lnTo>
                <a:cubicBezTo>
                  <a:pt x="72709" y="148828"/>
                  <a:pt x="79375" y="142162"/>
                  <a:pt x="79375" y="133945"/>
                </a:cubicBezTo>
                <a:lnTo>
                  <a:pt x="79375" y="114102"/>
                </a:lnTo>
                <a:cubicBezTo>
                  <a:pt x="79375" y="105885"/>
                  <a:pt x="72709" y="99219"/>
                  <a:pt x="64492" y="99219"/>
                </a:cubicBezTo>
                <a:lnTo>
                  <a:pt x="59531" y="99219"/>
                </a:lnTo>
                <a:lnTo>
                  <a:pt x="59531" y="89297"/>
                </a:lnTo>
                <a:lnTo>
                  <a:pt x="119062" y="89297"/>
                </a:lnTo>
                <a:lnTo>
                  <a:pt x="119062" y="99219"/>
                </a:lnTo>
                <a:lnTo>
                  <a:pt x="114102" y="99219"/>
                </a:lnTo>
                <a:cubicBezTo>
                  <a:pt x="105885" y="99219"/>
                  <a:pt x="99219" y="105885"/>
                  <a:pt x="99219" y="114102"/>
                </a:cubicBezTo>
                <a:lnTo>
                  <a:pt x="99219" y="133945"/>
                </a:lnTo>
                <a:cubicBezTo>
                  <a:pt x="99219" y="142162"/>
                  <a:pt x="105885" y="148828"/>
                  <a:pt x="114102" y="148828"/>
                </a:cubicBezTo>
                <a:lnTo>
                  <a:pt x="143867" y="148828"/>
                </a:lnTo>
                <a:cubicBezTo>
                  <a:pt x="152084" y="148828"/>
                  <a:pt x="158750" y="142162"/>
                  <a:pt x="158750" y="133945"/>
                </a:cubicBezTo>
                <a:lnTo>
                  <a:pt x="158750" y="114102"/>
                </a:lnTo>
                <a:cubicBezTo>
                  <a:pt x="158750" y="105885"/>
                  <a:pt x="152084" y="99219"/>
                  <a:pt x="143867" y="99219"/>
                </a:cubicBezTo>
                <a:lnTo>
                  <a:pt x="138906" y="99219"/>
                </a:lnTo>
                <a:lnTo>
                  <a:pt x="138906" y="89297"/>
                </a:lnTo>
                <a:lnTo>
                  <a:pt x="168672" y="89297"/>
                </a:lnTo>
                <a:cubicBezTo>
                  <a:pt x="174160" y="89297"/>
                  <a:pt x="178594" y="84863"/>
                  <a:pt x="178594" y="79375"/>
                </a:cubicBezTo>
                <a:cubicBezTo>
                  <a:pt x="178594" y="73887"/>
                  <a:pt x="174160" y="69453"/>
                  <a:pt x="168672" y="69453"/>
                </a:cubicBezTo>
                <a:lnTo>
                  <a:pt x="99219" y="69453"/>
                </a:lnTo>
                <a:lnTo>
                  <a:pt x="99219" y="59531"/>
                </a:lnTo>
                <a:lnTo>
                  <a:pt x="104180" y="59531"/>
                </a:lnTo>
                <a:cubicBezTo>
                  <a:pt x="112396" y="59531"/>
                  <a:pt x="119062" y="52865"/>
                  <a:pt x="119062" y="44648"/>
                </a:cubicBezTo>
                <a:lnTo>
                  <a:pt x="119062" y="24805"/>
                </a:lnTo>
                <a:cubicBezTo>
                  <a:pt x="119062" y="16588"/>
                  <a:pt x="112396" y="9922"/>
                  <a:pt x="104180" y="9922"/>
                </a:cubicBezTo>
                <a:lnTo>
                  <a:pt x="74414" y="9922"/>
                </a:lnTo>
                <a:close/>
                <a:moveTo>
                  <a:pt x="138906" y="116582"/>
                </a:moveTo>
                <a:lnTo>
                  <a:pt x="141387" y="116582"/>
                </a:lnTo>
                <a:lnTo>
                  <a:pt x="141387" y="131465"/>
                </a:lnTo>
                <a:lnTo>
                  <a:pt x="116582" y="131465"/>
                </a:lnTo>
                <a:lnTo>
                  <a:pt x="116582" y="116582"/>
                </a:lnTo>
                <a:lnTo>
                  <a:pt x="138906" y="116582"/>
                </a:lnTo>
                <a:close/>
                <a:moveTo>
                  <a:pt x="59531" y="116582"/>
                </a:moveTo>
                <a:lnTo>
                  <a:pt x="62012" y="116582"/>
                </a:lnTo>
                <a:lnTo>
                  <a:pt x="62012" y="131465"/>
                </a:lnTo>
                <a:lnTo>
                  <a:pt x="37207" y="131465"/>
                </a:lnTo>
                <a:lnTo>
                  <a:pt x="37207" y="116582"/>
                </a:lnTo>
                <a:lnTo>
                  <a:pt x="59531" y="116582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38" name="Text 36"/>
          <p:cNvSpPr/>
          <p:nvPr/>
        </p:nvSpPr>
        <p:spPr>
          <a:xfrm>
            <a:off x="579438" y="6175375"/>
            <a:ext cx="2508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Integrasi SPBE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579438" y="6397625"/>
            <a:ext cx="2508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Sistem Pemerintahan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3214688" y="5845969"/>
            <a:ext cx="2635250" cy="841375"/>
          </a:xfrm>
          <a:custGeom>
            <a:avLst/>
            <a:gdLst/>
            <a:ahLst/>
            <a:cxnLst/>
            <a:rect l="l" t="t" r="r" b="b"/>
            <a:pathLst>
              <a:path w="2635250" h="841375">
                <a:moveTo>
                  <a:pt x="63499" y="0"/>
                </a:moveTo>
                <a:lnTo>
                  <a:pt x="2571751" y="0"/>
                </a:lnTo>
                <a:cubicBezTo>
                  <a:pt x="2606821" y="0"/>
                  <a:pt x="2635250" y="28429"/>
                  <a:pt x="2635250" y="63499"/>
                </a:cubicBezTo>
                <a:lnTo>
                  <a:pt x="2635250" y="777876"/>
                </a:lnTo>
                <a:cubicBezTo>
                  <a:pt x="2635250" y="812946"/>
                  <a:pt x="2606821" y="841375"/>
                  <a:pt x="2571751" y="841375"/>
                </a:cubicBezTo>
                <a:lnTo>
                  <a:pt x="63499" y="841375"/>
                </a:lnTo>
                <a:cubicBezTo>
                  <a:pt x="28429" y="841375"/>
                  <a:pt x="0" y="812946"/>
                  <a:pt x="0" y="777876"/>
                </a:cubicBezTo>
                <a:lnTo>
                  <a:pt x="0" y="63499"/>
                </a:lnTo>
                <a:cubicBezTo>
                  <a:pt x="0" y="28429"/>
                  <a:pt x="28429" y="0"/>
                  <a:pt x="63499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3339703" y="5953125"/>
            <a:ext cx="138906" cy="158750"/>
          </a:xfrm>
          <a:custGeom>
            <a:avLst/>
            <a:gdLst/>
            <a:ahLst/>
            <a:cxnLst/>
            <a:rect l="l" t="t" r="r" b="b"/>
            <a:pathLst>
              <a:path w="138906" h="158750">
                <a:moveTo>
                  <a:pt x="19844" y="9922"/>
                </a:moveTo>
                <a:cubicBezTo>
                  <a:pt x="8899" y="9922"/>
                  <a:pt x="0" y="18821"/>
                  <a:pt x="0" y="29766"/>
                </a:cubicBezTo>
                <a:lnTo>
                  <a:pt x="0" y="80646"/>
                </a:lnTo>
                <a:cubicBezTo>
                  <a:pt x="5612" y="76708"/>
                  <a:pt x="12464" y="74414"/>
                  <a:pt x="19844" y="74414"/>
                </a:cubicBezTo>
                <a:lnTo>
                  <a:pt x="119062" y="74414"/>
                </a:lnTo>
                <a:cubicBezTo>
                  <a:pt x="126442" y="74414"/>
                  <a:pt x="133294" y="76708"/>
                  <a:pt x="138906" y="80646"/>
                </a:cubicBezTo>
                <a:lnTo>
                  <a:pt x="138906" y="29766"/>
                </a:lnTo>
                <a:cubicBezTo>
                  <a:pt x="138906" y="18821"/>
                  <a:pt x="130008" y="9922"/>
                  <a:pt x="119062" y="9922"/>
                </a:cubicBezTo>
                <a:lnTo>
                  <a:pt x="19844" y="9922"/>
                </a:lnTo>
                <a:close/>
                <a:moveTo>
                  <a:pt x="138906" y="109141"/>
                </a:moveTo>
                <a:cubicBezTo>
                  <a:pt x="138906" y="98196"/>
                  <a:pt x="130008" y="89297"/>
                  <a:pt x="119062" y="89297"/>
                </a:cubicBezTo>
                <a:lnTo>
                  <a:pt x="19844" y="89297"/>
                </a:lnTo>
                <a:cubicBezTo>
                  <a:pt x="8899" y="89297"/>
                  <a:pt x="0" y="98196"/>
                  <a:pt x="0" y="109141"/>
                </a:cubicBezTo>
                <a:lnTo>
                  <a:pt x="0" y="128984"/>
                </a:lnTo>
                <a:cubicBezTo>
                  <a:pt x="0" y="139929"/>
                  <a:pt x="8899" y="148828"/>
                  <a:pt x="19844" y="148828"/>
                </a:cubicBezTo>
                <a:lnTo>
                  <a:pt x="119062" y="148828"/>
                </a:lnTo>
                <a:cubicBezTo>
                  <a:pt x="130008" y="148828"/>
                  <a:pt x="138906" y="139929"/>
                  <a:pt x="138906" y="128984"/>
                </a:cubicBezTo>
                <a:lnTo>
                  <a:pt x="138906" y="109141"/>
                </a:lnTo>
                <a:close/>
                <a:moveTo>
                  <a:pt x="69453" y="119062"/>
                </a:moveTo>
                <a:cubicBezTo>
                  <a:pt x="69453" y="113586"/>
                  <a:pt x="73899" y="109141"/>
                  <a:pt x="79375" y="109141"/>
                </a:cubicBezTo>
                <a:cubicBezTo>
                  <a:pt x="84851" y="109141"/>
                  <a:pt x="89297" y="113586"/>
                  <a:pt x="89297" y="119062"/>
                </a:cubicBezTo>
                <a:cubicBezTo>
                  <a:pt x="89297" y="124539"/>
                  <a:pt x="84851" y="128984"/>
                  <a:pt x="79375" y="128984"/>
                </a:cubicBezTo>
                <a:cubicBezTo>
                  <a:pt x="73899" y="128984"/>
                  <a:pt x="69453" y="124539"/>
                  <a:pt x="69453" y="119062"/>
                </a:cubicBezTo>
                <a:close/>
                <a:moveTo>
                  <a:pt x="109141" y="109141"/>
                </a:moveTo>
                <a:cubicBezTo>
                  <a:pt x="114617" y="109141"/>
                  <a:pt x="119062" y="113586"/>
                  <a:pt x="119062" y="119062"/>
                </a:cubicBezTo>
                <a:cubicBezTo>
                  <a:pt x="119062" y="124539"/>
                  <a:pt x="114617" y="128984"/>
                  <a:pt x="109141" y="128984"/>
                </a:cubicBezTo>
                <a:cubicBezTo>
                  <a:pt x="103665" y="128984"/>
                  <a:pt x="99219" y="124539"/>
                  <a:pt x="99219" y="119062"/>
                </a:cubicBezTo>
                <a:cubicBezTo>
                  <a:pt x="99219" y="113586"/>
                  <a:pt x="103665" y="109141"/>
                  <a:pt x="109141" y="109141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42" name="Text 40"/>
          <p:cNvSpPr/>
          <p:nvPr/>
        </p:nvSpPr>
        <p:spPr>
          <a:xfrm>
            <a:off x="3309938" y="6175375"/>
            <a:ext cx="2508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Data Center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3309938" y="6397625"/>
            <a:ext cx="2508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Backup &amp; recovery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179344" y="1178719"/>
            <a:ext cx="5691188" cy="3405188"/>
          </a:xfrm>
          <a:custGeom>
            <a:avLst/>
            <a:gdLst/>
            <a:ahLst/>
            <a:cxnLst/>
            <a:rect l="l" t="t" r="r" b="b"/>
            <a:pathLst>
              <a:path w="5691188" h="3405188">
                <a:moveTo>
                  <a:pt x="95243" y="0"/>
                </a:moveTo>
                <a:lnTo>
                  <a:pt x="5595944" y="0"/>
                </a:lnTo>
                <a:cubicBezTo>
                  <a:pt x="5648546" y="0"/>
                  <a:pt x="5691188" y="42642"/>
                  <a:pt x="5691188" y="95243"/>
                </a:cubicBezTo>
                <a:lnTo>
                  <a:pt x="5691188" y="3309944"/>
                </a:lnTo>
                <a:cubicBezTo>
                  <a:pt x="5691188" y="3362546"/>
                  <a:pt x="5648546" y="3405188"/>
                  <a:pt x="5595944" y="3405188"/>
                </a:cubicBezTo>
                <a:lnTo>
                  <a:pt x="95243" y="3405188"/>
                </a:lnTo>
                <a:cubicBezTo>
                  <a:pt x="42642" y="3405188"/>
                  <a:pt x="0" y="3362546"/>
                  <a:pt x="0" y="3309944"/>
                </a:cubicBezTo>
                <a:lnTo>
                  <a:pt x="0" y="95243"/>
                </a:lnTo>
                <a:cubicBezTo>
                  <a:pt x="0" y="42677"/>
                  <a:pt x="42677" y="0"/>
                  <a:pt x="95243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6361906" y="1373188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0" y="130101"/>
                </a:moveTo>
                <a:lnTo>
                  <a:pt x="0" y="33951"/>
                </a:lnTo>
                <a:cubicBezTo>
                  <a:pt x="0" y="26758"/>
                  <a:pt x="7472" y="21983"/>
                  <a:pt x="14356" y="24030"/>
                </a:cubicBezTo>
                <a:cubicBezTo>
                  <a:pt x="41548" y="32153"/>
                  <a:pt x="60771" y="25735"/>
                  <a:pt x="80119" y="19286"/>
                </a:cubicBezTo>
                <a:cubicBezTo>
                  <a:pt x="100118" y="12619"/>
                  <a:pt x="120241" y="5922"/>
                  <a:pt x="149355" y="15224"/>
                </a:cubicBezTo>
                <a:cubicBezTo>
                  <a:pt x="155091" y="17053"/>
                  <a:pt x="158750" y="22603"/>
                  <a:pt x="158750" y="28649"/>
                </a:cubicBezTo>
                <a:lnTo>
                  <a:pt x="158750" y="124799"/>
                </a:lnTo>
                <a:cubicBezTo>
                  <a:pt x="158750" y="131992"/>
                  <a:pt x="151278" y="136767"/>
                  <a:pt x="144425" y="134720"/>
                </a:cubicBezTo>
                <a:cubicBezTo>
                  <a:pt x="117233" y="126597"/>
                  <a:pt x="97979" y="133015"/>
                  <a:pt x="78662" y="139464"/>
                </a:cubicBezTo>
                <a:cubicBezTo>
                  <a:pt x="58663" y="146131"/>
                  <a:pt x="38540" y="152828"/>
                  <a:pt x="9426" y="143526"/>
                </a:cubicBezTo>
                <a:cubicBezTo>
                  <a:pt x="3690" y="141697"/>
                  <a:pt x="31" y="136147"/>
                  <a:pt x="31" y="130101"/>
                </a:cubicBezTo>
                <a:close/>
                <a:moveTo>
                  <a:pt x="104180" y="79375"/>
                </a:moveTo>
                <a:cubicBezTo>
                  <a:pt x="104180" y="62942"/>
                  <a:pt x="93080" y="49609"/>
                  <a:pt x="79375" y="49609"/>
                </a:cubicBezTo>
                <a:cubicBezTo>
                  <a:pt x="65670" y="49609"/>
                  <a:pt x="54570" y="62942"/>
                  <a:pt x="54570" y="79375"/>
                </a:cubicBezTo>
                <a:cubicBezTo>
                  <a:pt x="54570" y="95808"/>
                  <a:pt x="65670" y="109141"/>
                  <a:pt x="79375" y="109141"/>
                </a:cubicBezTo>
                <a:cubicBezTo>
                  <a:pt x="93080" y="109141"/>
                  <a:pt x="104180" y="95808"/>
                  <a:pt x="104180" y="79375"/>
                </a:cubicBezTo>
                <a:close/>
                <a:moveTo>
                  <a:pt x="37207" y="128240"/>
                </a:moveTo>
                <a:cubicBezTo>
                  <a:pt x="38571" y="128240"/>
                  <a:pt x="39656" y="127062"/>
                  <a:pt x="39439" y="125729"/>
                </a:cubicBezTo>
                <a:cubicBezTo>
                  <a:pt x="38013" y="117109"/>
                  <a:pt x="31068" y="110381"/>
                  <a:pt x="22324" y="109296"/>
                </a:cubicBezTo>
                <a:cubicBezTo>
                  <a:pt x="20960" y="109141"/>
                  <a:pt x="19844" y="110257"/>
                  <a:pt x="19844" y="111621"/>
                </a:cubicBezTo>
                <a:lnTo>
                  <a:pt x="19844" y="123992"/>
                </a:lnTo>
                <a:cubicBezTo>
                  <a:pt x="19844" y="125109"/>
                  <a:pt x="20588" y="126101"/>
                  <a:pt x="21704" y="126380"/>
                </a:cubicBezTo>
                <a:cubicBezTo>
                  <a:pt x="27254" y="127682"/>
                  <a:pt x="32339" y="128271"/>
                  <a:pt x="37207" y="128271"/>
                </a:cubicBezTo>
                <a:close/>
                <a:moveTo>
                  <a:pt x="135961" y="112396"/>
                </a:moveTo>
                <a:cubicBezTo>
                  <a:pt x="137511" y="112644"/>
                  <a:pt x="138906" y="111466"/>
                  <a:pt x="138906" y="109916"/>
                </a:cubicBezTo>
                <a:lnTo>
                  <a:pt x="138906" y="96707"/>
                </a:lnTo>
                <a:cubicBezTo>
                  <a:pt x="138906" y="95343"/>
                  <a:pt x="137790" y="94196"/>
                  <a:pt x="136426" y="94382"/>
                </a:cubicBezTo>
                <a:cubicBezTo>
                  <a:pt x="128612" y="95343"/>
                  <a:pt x="122194" y="100862"/>
                  <a:pt x="119931" y="108210"/>
                </a:cubicBezTo>
                <a:cubicBezTo>
                  <a:pt x="119497" y="109668"/>
                  <a:pt x="120644" y="111032"/>
                  <a:pt x="122163" y="111063"/>
                </a:cubicBezTo>
                <a:cubicBezTo>
                  <a:pt x="126566" y="111187"/>
                  <a:pt x="131155" y="111590"/>
                  <a:pt x="135930" y="112396"/>
                </a:cubicBezTo>
                <a:close/>
                <a:moveTo>
                  <a:pt x="138906" y="47129"/>
                </a:moveTo>
                <a:lnTo>
                  <a:pt x="138906" y="34758"/>
                </a:lnTo>
                <a:cubicBezTo>
                  <a:pt x="138906" y="33641"/>
                  <a:pt x="138131" y="32649"/>
                  <a:pt x="137046" y="32370"/>
                </a:cubicBezTo>
                <a:cubicBezTo>
                  <a:pt x="131496" y="31068"/>
                  <a:pt x="126411" y="30479"/>
                  <a:pt x="121543" y="30479"/>
                </a:cubicBezTo>
                <a:cubicBezTo>
                  <a:pt x="120179" y="30479"/>
                  <a:pt x="119094" y="31657"/>
                  <a:pt x="119311" y="32990"/>
                </a:cubicBezTo>
                <a:cubicBezTo>
                  <a:pt x="120737" y="41610"/>
                  <a:pt x="127682" y="48338"/>
                  <a:pt x="136426" y="49423"/>
                </a:cubicBezTo>
                <a:cubicBezTo>
                  <a:pt x="137790" y="49578"/>
                  <a:pt x="138906" y="48462"/>
                  <a:pt x="138906" y="47098"/>
                </a:cubicBezTo>
                <a:close/>
                <a:moveTo>
                  <a:pt x="38819" y="50509"/>
                </a:moveTo>
                <a:cubicBezTo>
                  <a:pt x="39253" y="49051"/>
                  <a:pt x="38106" y="47687"/>
                  <a:pt x="36587" y="47656"/>
                </a:cubicBezTo>
                <a:cubicBezTo>
                  <a:pt x="32184" y="47532"/>
                  <a:pt x="27595" y="47129"/>
                  <a:pt x="22820" y="46323"/>
                </a:cubicBezTo>
                <a:cubicBezTo>
                  <a:pt x="21270" y="46075"/>
                  <a:pt x="19875" y="47253"/>
                  <a:pt x="19875" y="48803"/>
                </a:cubicBezTo>
                <a:lnTo>
                  <a:pt x="19844" y="62012"/>
                </a:lnTo>
                <a:cubicBezTo>
                  <a:pt x="19844" y="63376"/>
                  <a:pt x="20960" y="64523"/>
                  <a:pt x="22324" y="64337"/>
                </a:cubicBezTo>
                <a:cubicBezTo>
                  <a:pt x="30138" y="63376"/>
                  <a:pt x="36556" y="57857"/>
                  <a:pt x="38819" y="50509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46" name="Text 44"/>
          <p:cNvSpPr/>
          <p:nvPr/>
        </p:nvSpPr>
        <p:spPr>
          <a:xfrm>
            <a:off x="6540500" y="1341438"/>
            <a:ext cx="5246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Estimasi Anggaran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342063" y="1690688"/>
            <a:ext cx="5429250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Frame sebagai </a:t>
            </a:r>
            <a:pPr>
              <a:lnSpc>
                <a:spcPct val="140000"/>
              </a:lnSpc>
            </a:pPr>
            <a:r>
              <a:rPr lang="en-US" sz="1000" b="1" dirty="0">
                <a:solidFill>
                  <a:srgbClr val="F1F5F9">
                    <a:alpha val="80000"/>
                  </a:srgbClr>
                </a:solidFill>
                <a:highlight>
                  <a:srgbClr val="10B981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"investasi dengan ROI terukur" 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— efisiensi operasional, reduksi waktu proses, dan peningkatan akuratis data.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357938" y="2230438"/>
            <a:ext cx="5349875" cy="666750"/>
          </a:xfrm>
          <a:custGeom>
            <a:avLst/>
            <a:gdLst/>
            <a:ahLst/>
            <a:cxnLst/>
            <a:rect l="l" t="t" r="r" b="b"/>
            <a:pathLst>
              <a:path w="5349875" h="666750">
                <a:moveTo>
                  <a:pt x="31750" y="0"/>
                </a:moveTo>
                <a:lnTo>
                  <a:pt x="5286374" y="0"/>
                </a:lnTo>
                <a:cubicBezTo>
                  <a:pt x="5321445" y="0"/>
                  <a:pt x="5349875" y="28430"/>
                  <a:pt x="5349875" y="63501"/>
                </a:cubicBezTo>
                <a:lnTo>
                  <a:pt x="5349875" y="603249"/>
                </a:lnTo>
                <a:cubicBezTo>
                  <a:pt x="5349875" y="638320"/>
                  <a:pt x="5321445" y="666750"/>
                  <a:pt x="5286374" y="666750"/>
                </a:cubicBezTo>
                <a:lnTo>
                  <a:pt x="31750" y="666750"/>
                </a:lnTo>
                <a:cubicBezTo>
                  <a:pt x="14215" y="666750"/>
                  <a:pt x="0" y="652535"/>
                  <a:pt x="0" y="63500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49" name="Shape 47"/>
          <p:cNvSpPr/>
          <p:nvPr/>
        </p:nvSpPr>
        <p:spPr>
          <a:xfrm>
            <a:off x="6357938" y="2230438"/>
            <a:ext cx="31750" cy="666750"/>
          </a:xfrm>
          <a:custGeom>
            <a:avLst/>
            <a:gdLst/>
            <a:ahLst/>
            <a:cxnLst/>
            <a:rect l="l" t="t" r="r" b="b"/>
            <a:pathLst>
              <a:path w="31750" h="666750">
                <a:moveTo>
                  <a:pt x="31750" y="0"/>
                </a:moveTo>
                <a:lnTo>
                  <a:pt x="31750" y="0"/>
                </a:lnTo>
                <a:lnTo>
                  <a:pt x="31750" y="666750"/>
                </a:lnTo>
                <a:lnTo>
                  <a:pt x="31750" y="666750"/>
                </a:lnTo>
                <a:cubicBezTo>
                  <a:pt x="14227" y="666750"/>
                  <a:pt x="0" y="652523"/>
                  <a:pt x="0" y="63500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50" name="Text 48"/>
          <p:cNvSpPr/>
          <p:nvPr/>
        </p:nvSpPr>
        <p:spPr>
          <a:xfrm>
            <a:off x="6469063" y="2341563"/>
            <a:ext cx="1143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Fase 1: Foundation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11047574" y="2325688"/>
            <a:ext cx="6350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3B82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2025-26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6469063" y="2611438"/>
            <a:ext cx="5207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Infrastruktur dasar, integrasi sistem, pelatihan gelombang 1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6357938" y="2992438"/>
            <a:ext cx="5349875" cy="666750"/>
          </a:xfrm>
          <a:custGeom>
            <a:avLst/>
            <a:gdLst/>
            <a:ahLst/>
            <a:cxnLst/>
            <a:rect l="l" t="t" r="r" b="b"/>
            <a:pathLst>
              <a:path w="5349875" h="666750">
                <a:moveTo>
                  <a:pt x="31750" y="0"/>
                </a:moveTo>
                <a:lnTo>
                  <a:pt x="5286374" y="0"/>
                </a:lnTo>
                <a:cubicBezTo>
                  <a:pt x="5321445" y="0"/>
                  <a:pt x="5349875" y="28430"/>
                  <a:pt x="5349875" y="63501"/>
                </a:cubicBezTo>
                <a:lnTo>
                  <a:pt x="5349875" y="603249"/>
                </a:lnTo>
                <a:cubicBezTo>
                  <a:pt x="5349875" y="638320"/>
                  <a:pt x="5321445" y="666750"/>
                  <a:pt x="5286374" y="666750"/>
                </a:cubicBezTo>
                <a:lnTo>
                  <a:pt x="31750" y="666750"/>
                </a:lnTo>
                <a:cubicBezTo>
                  <a:pt x="14215" y="666750"/>
                  <a:pt x="0" y="652535"/>
                  <a:pt x="0" y="63500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54" name="Shape 52"/>
          <p:cNvSpPr/>
          <p:nvPr/>
        </p:nvSpPr>
        <p:spPr>
          <a:xfrm>
            <a:off x="6357938" y="2992438"/>
            <a:ext cx="31750" cy="666750"/>
          </a:xfrm>
          <a:custGeom>
            <a:avLst/>
            <a:gdLst/>
            <a:ahLst/>
            <a:cxnLst/>
            <a:rect l="l" t="t" r="r" b="b"/>
            <a:pathLst>
              <a:path w="31750" h="666750">
                <a:moveTo>
                  <a:pt x="31750" y="0"/>
                </a:moveTo>
                <a:lnTo>
                  <a:pt x="31750" y="0"/>
                </a:lnTo>
                <a:lnTo>
                  <a:pt x="31750" y="666750"/>
                </a:lnTo>
                <a:lnTo>
                  <a:pt x="31750" y="666750"/>
                </a:lnTo>
                <a:cubicBezTo>
                  <a:pt x="14227" y="666750"/>
                  <a:pt x="0" y="652523"/>
                  <a:pt x="0" y="63500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55" name="Text 53"/>
          <p:cNvSpPr/>
          <p:nvPr/>
        </p:nvSpPr>
        <p:spPr>
          <a:xfrm>
            <a:off x="6469063" y="3103563"/>
            <a:ext cx="1182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Fase 2: Intelligence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11054457" y="3087688"/>
            <a:ext cx="6270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10B98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2027-28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6469063" y="3373438"/>
            <a:ext cx="5207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Pengembangan AI, dashboard eksekutif, replikasi model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6357938" y="3754438"/>
            <a:ext cx="5349875" cy="666750"/>
          </a:xfrm>
          <a:custGeom>
            <a:avLst/>
            <a:gdLst/>
            <a:ahLst/>
            <a:cxnLst/>
            <a:rect l="l" t="t" r="r" b="b"/>
            <a:pathLst>
              <a:path w="5349875" h="666750">
                <a:moveTo>
                  <a:pt x="31750" y="0"/>
                </a:moveTo>
                <a:lnTo>
                  <a:pt x="5286374" y="0"/>
                </a:lnTo>
                <a:cubicBezTo>
                  <a:pt x="5321445" y="0"/>
                  <a:pt x="5349875" y="28430"/>
                  <a:pt x="5349875" y="63501"/>
                </a:cubicBezTo>
                <a:lnTo>
                  <a:pt x="5349875" y="603249"/>
                </a:lnTo>
                <a:cubicBezTo>
                  <a:pt x="5349875" y="638320"/>
                  <a:pt x="5321445" y="666750"/>
                  <a:pt x="5286374" y="666750"/>
                </a:cubicBezTo>
                <a:lnTo>
                  <a:pt x="31750" y="666750"/>
                </a:lnTo>
                <a:cubicBezTo>
                  <a:pt x="14215" y="666750"/>
                  <a:pt x="0" y="652535"/>
                  <a:pt x="0" y="63500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59" name="Shape 57"/>
          <p:cNvSpPr/>
          <p:nvPr/>
        </p:nvSpPr>
        <p:spPr>
          <a:xfrm>
            <a:off x="6357938" y="3754438"/>
            <a:ext cx="31750" cy="666750"/>
          </a:xfrm>
          <a:custGeom>
            <a:avLst/>
            <a:gdLst/>
            <a:ahLst/>
            <a:cxnLst/>
            <a:rect l="l" t="t" r="r" b="b"/>
            <a:pathLst>
              <a:path w="31750" h="666750">
                <a:moveTo>
                  <a:pt x="31750" y="0"/>
                </a:moveTo>
                <a:lnTo>
                  <a:pt x="31750" y="0"/>
                </a:lnTo>
                <a:lnTo>
                  <a:pt x="31750" y="666750"/>
                </a:lnTo>
                <a:lnTo>
                  <a:pt x="31750" y="666750"/>
                </a:lnTo>
                <a:cubicBezTo>
                  <a:pt x="14227" y="666750"/>
                  <a:pt x="0" y="652523"/>
                  <a:pt x="0" y="63500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60" name="Text 58"/>
          <p:cNvSpPr/>
          <p:nvPr/>
        </p:nvSpPr>
        <p:spPr>
          <a:xfrm>
            <a:off x="6469063" y="3865563"/>
            <a:ext cx="1143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Fase 3: Ecosystem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11037466" y="3849688"/>
            <a:ext cx="6429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8B5C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2029-30</a:t>
            </a:r>
            <a:endParaRPr lang="en-US" sz="1600" dirty="0"/>
          </a:p>
        </p:txBody>
      </p:sp>
      <p:sp>
        <p:nvSpPr>
          <p:cNvPr id="62" name="Text 60"/>
          <p:cNvSpPr/>
          <p:nvPr/>
        </p:nvSpPr>
        <p:spPr>
          <a:xfrm>
            <a:off x="6469063" y="4135438"/>
            <a:ext cx="5207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Integrasi lintas instansi, scaling nasional, kontribusi Stranas KA</a:t>
            </a:r>
            <a:endParaRPr lang="en-US" sz="1600" dirty="0"/>
          </a:p>
        </p:txBody>
      </p:sp>
      <p:sp>
        <p:nvSpPr>
          <p:cNvPr id="63" name="Shape 61"/>
          <p:cNvSpPr/>
          <p:nvPr/>
        </p:nvSpPr>
        <p:spPr>
          <a:xfrm>
            <a:off x="6179344" y="4718844"/>
            <a:ext cx="5691188" cy="2198688"/>
          </a:xfrm>
          <a:custGeom>
            <a:avLst/>
            <a:gdLst/>
            <a:ahLst/>
            <a:cxnLst/>
            <a:rect l="l" t="t" r="r" b="b"/>
            <a:pathLst>
              <a:path w="5691188" h="2198688">
                <a:moveTo>
                  <a:pt x="95247" y="0"/>
                </a:moveTo>
                <a:lnTo>
                  <a:pt x="5595940" y="0"/>
                </a:lnTo>
                <a:cubicBezTo>
                  <a:pt x="5648544" y="0"/>
                  <a:pt x="5691188" y="42644"/>
                  <a:pt x="5691188" y="95247"/>
                </a:cubicBezTo>
                <a:lnTo>
                  <a:pt x="5691188" y="2103440"/>
                </a:lnTo>
                <a:cubicBezTo>
                  <a:pt x="5691188" y="2156044"/>
                  <a:pt x="5648544" y="2198688"/>
                  <a:pt x="5595940" y="2198688"/>
                </a:cubicBezTo>
                <a:lnTo>
                  <a:pt x="95247" y="2198688"/>
                </a:lnTo>
                <a:cubicBezTo>
                  <a:pt x="42644" y="2198688"/>
                  <a:pt x="0" y="2156044"/>
                  <a:pt x="0" y="2103440"/>
                </a:cubicBezTo>
                <a:lnTo>
                  <a:pt x="0" y="95247"/>
                </a:lnTo>
                <a:cubicBezTo>
                  <a:pt x="0" y="42644"/>
                  <a:pt x="42644" y="0"/>
                  <a:pt x="95247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6302375" y="4881563"/>
            <a:ext cx="5445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ROI Terukur</a:t>
            </a:r>
            <a:endParaRPr lang="en-US" sz="1600" dirty="0"/>
          </a:p>
        </p:txBody>
      </p:sp>
      <p:sp>
        <p:nvSpPr>
          <p:cNvPr id="65" name="Shape 63"/>
          <p:cNvSpPr/>
          <p:nvPr/>
        </p:nvSpPr>
        <p:spPr>
          <a:xfrm>
            <a:off x="6342063" y="5230813"/>
            <a:ext cx="2619375" cy="698500"/>
          </a:xfrm>
          <a:custGeom>
            <a:avLst/>
            <a:gdLst/>
            <a:ahLst/>
            <a:cxnLst/>
            <a:rect l="l" t="t" r="r" b="b"/>
            <a:pathLst>
              <a:path w="2619375" h="698500">
                <a:moveTo>
                  <a:pt x="63501" y="0"/>
                </a:moveTo>
                <a:lnTo>
                  <a:pt x="2555874" y="0"/>
                </a:lnTo>
                <a:cubicBezTo>
                  <a:pt x="2590945" y="0"/>
                  <a:pt x="2619375" y="28430"/>
                  <a:pt x="2619375" y="63501"/>
                </a:cubicBezTo>
                <a:lnTo>
                  <a:pt x="2619375" y="634999"/>
                </a:lnTo>
                <a:cubicBezTo>
                  <a:pt x="2619375" y="670070"/>
                  <a:pt x="2590945" y="698500"/>
                  <a:pt x="2555874" y="698500"/>
                </a:cubicBezTo>
                <a:lnTo>
                  <a:pt x="63501" y="698500"/>
                </a:lnTo>
                <a:cubicBezTo>
                  <a:pt x="28430" y="698500"/>
                  <a:pt x="0" y="670070"/>
                  <a:pt x="0" y="634999"/>
                </a:cubicBezTo>
                <a:lnTo>
                  <a:pt x="0" y="63501"/>
                </a:lnTo>
                <a:cubicBezTo>
                  <a:pt x="0" y="28430"/>
                  <a:pt x="28430" y="0"/>
                  <a:pt x="63501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66" name="Text 64"/>
          <p:cNvSpPr/>
          <p:nvPr/>
        </p:nvSpPr>
        <p:spPr>
          <a:xfrm>
            <a:off x="6377781" y="5326063"/>
            <a:ext cx="2547938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75" b="1" dirty="0">
                <a:solidFill>
                  <a:srgbClr val="10B98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70%</a:t>
            </a:r>
            <a:endParaRPr lang="en-US" sz="1600" dirty="0"/>
          </a:p>
        </p:txBody>
      </p:sp>
      <p:sp>
        <p:nvSpPr>
          <p:cNvPr id="67" name="Text 65"/>
          <p:cNvSpPr/>
          <p:nvPr/>
        </p:nvSpPr>
        <p:spPr>
          <a:xfrm>
            <a:off x="6405563" y="5643563"/>
            <a:ext cx="2492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Efisiensi Waktu</a:t>
            </a:r>
            <a:endParaRPr lang="en-US" sz="1600" dirty="0"/>
          </a:p>
        </p:txBody>
      </p:sp>
      <p:sp>
        <p:nvSpPr>
          <p:cNvPr id="68" name="Shape 66"/>
          <p:cNvSpPr/>
          <p:nvPr/>
        </p:nvSpPr>
        <p:spPr>
          <a:xfrm>
            <a:off x="9088438" y="5230813"/>
            <a:ext cx="2619375" cy="698500"/>
          </a:xfrm>
          <a:custGeom>
            <a:avLst/>
            <a:gdLst/>
            <a:ahLst/>
            <a:cxnLst/>
            <a:rect l="l" t="t" r="r" b="b"/>
            <a:pathLst>
              <a:path w="2619375" h="698500">
                <a:moveTo>
                  <a:pt x="63501" y="0"/>
                </a:moveTo>
                <a:lnTo>
                  <a:pt x="2555874" y="0"/>
                </a:lnTo>
                <a:cubicBezTo>
                  <a:pt x="2590945" y="0"/>
                  <a:pt x="2619375" y="28430"/>
                  <a:pt x="2619375" y="63501"/>
                </a:cubicBezTo>
                <a:lnTo>
                  <a:pt x="2619375" y="634999"/>
                </a:lnTo>
                <a:cubicBezTo>
                  <a:pt x="2619375" y="670070"/>
                  <a:pt x="2590945" y="698500"/>
                  <a:pt x="2555874" y="698500"/>
                </a:cubicBezTo>
                <a:lnTo>
                  <a:pt x="63501" y="698500"/>
                </a:lnTo>
                <a:cubicBezTo>
                  <a:pt x="28430" y="698500"/>
                  <a:pt x="0" y="670070"/>
                  <a:pt x="0" y="634999"/>
                </a:cubicBezTo>
                <a:lnTo>
                  <a:pt x="0" y="63501"/>
                </a:lnTo>
                <a:cubicBezTo>
                  <a:pt x="0" y="28430"/>
                  <a:pt x="28430" y="0"/>
                  <a:pt x="63501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69" name="Text 67"/>
          <p:cNvSpPr/>
          <p:nvPr/>
        </p:nvSpPr>
        <p:spPr>
          <a:xfrm>
            <a:off x="9124156" y="5326063"/>
            <a:ext cx="2547938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75" b="1" dirty="0">
                <a:solidFill>
                  <a:srgbClr val="10B98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95%</a:t>
            </a:r>
            <a:endParaRPr lang="en-US" sz="1600" dirty="0"/>
          </a:p>
        </p:txBody>
      </p:sp>
      <p:sp>
        <p:nvSpPr>
          <p:cNvPr id="70" name="Text 68"/>
          <p:cNvSpPr/>
          <p:nvPr/>
        </p:nvSpPr>
        <p:spPr>
          <a:xfrm>
            <a:off x="9151938" y="5643563"/>
            <a:ext cx="2492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Akurasi Data</a:t>
            </a:r>
            <a:endParaRPr lang="en-US" sz="1600" dirty="0"/>
          </a:p>
        </p:txBody>
      </p:sp>
      <p:sp>
        <p:nvSpPr>
          <p:cNvPr id="71" name="Shape 69"/>
          <p:cNvSpPr/>
          <p:nvPr/>
        </p:nvSpPr>
        <p:spPr>
          <a:xfrm>
            <a:off x="6342063" y="6056313"/>
            <a:ext cx="2619375" cy="698500"/>
          </a:xfrm>
          <a:custGeom>
            <a:avLst/>
            <a:gdLst/>
            <a:ahLst/>
            <a:cxnLst/>
            <a:rect l="l" t="t" r="r" b="b"/>
            <a:pathLst>
              <a:path w="2619375" h="698500">
                <a:moveTo>
                  <a:pt x="63501" y="0"/>
                </a:moveTo>
                <a:lnTo>
                  <a:pt x="2555874" y="0"/>
                </a:lnTo>
                <a:cubicBezTo>
                  <a:pt x="2590945" y="0"/>
                  <a:pt x="2619375" y="28430"/>
                  <a:pt x="2619375" y="63501"/>
                </a:cubicBezTo>
                <a:lnTo>
                  <a:pt x="2619375" y="634999"/>
                </a:lnTo>
                <a:cubicBezTo>
                  <a:pt x="2619375" y="670070"/>
                  <a:pt x="2590945" y="698500"/>
                  <a:pt x="2555874" y="698500"/>
                </a:cubicBezTo>
                <a:lnTo>
                  <a:pt x="63501" y="698500"/>
                </a:lnTo>
                <a:cubicBezTo>
                  <a:pt x="28430" y="698500"/>
                  <a:pt x="0" y="670070"/>
                  <a:pt x="0" y="634999"/>
                </a:cubicBezTo>
                <a:lnTo>
                  <a:pt x="0" y="63501"/>
                </a:lnTo>
                <a:cubicBezTo>
                  <a:pt x="0" y="28430"/>
                  <a:pt x="28430" y="0"/>
                  <a:pt x="63501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72" name="Text 70"/>
          <p:cNvSpPr/>
          <p:nvPr/>
        </p:nvSpPr>
        <p:spPr>
          <a:xfrm>
            <a:off x="6377781" y="6151563"/>
            <a:ext cx="2547938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75" b="1" dirty="0">
                <a:solidFill>
                  <a:srgbClr val="10B98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60%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6405563" y="6469063"/>
            <a:ext cx="2492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Reduksi Duplikasi</a:t>
            </a:r>
            <a:endParaRPr lang="en-US" sz="1600" dirty="0"/>
          </a:p>
        </p:txBody>
      </p:sp>
      <p:sp>
        <p:nvSpPr>
          <p:cNvPr id="74" name="Shape 72"/>
          <p:cNvSpPr/>
          <p:nvPr/>
        </p:nvSpPr>
        <p:spPr>
          <a:xfrm>
            <a:off x="9088438" y="6056313"/>
            <a:ext cx="2619375" cy="698500"/>
          </a:xfrm>
          <a:custGeom>
            <a:avLst/>
            <a:gdLst/>
            <a:ahLst/>
            <a:cxnLst/>
            <a:rect l="l" t="t" r="r" b="b"/>
            <a:pathLst>
              <a:path w="2619375" h="698500">
                <a:moveTo>
                  <a:pt x="63501" y="0"/>
                </a:moveTo>
                <a:lnTo>
                  <a:pt x="2555874" y="0"/>
                </a:lnTo>
                <a:cubicBezTo>
                  <a:pt x="2590945" y="0"/>
                  <a:pt x="2619375" y="28430"/>
                  <a:pt x="2619375" y="63501"/>
                </a:cubicBezTo>
                <a:lnTo>
                  <a:pt x="2619375" y="634999"/>
                </a:lnTo>
                <a:cubicBezTo>
                  <a:pt x="2619375" y="670070"/>
                  <a:pt x="2590945" y="698500"/>
                  <a:pt x="2555874" y="698500"/>
                </a:cubicBezTo>
                <a:lnTo>
                  <a:pt x="63501" y="698500"/>
                </a:lnTo>
                <a:cubicBezTo>
                  <a:pt x="28430" y="698500"/>
                  <a:pt x="0" y="670070"/>
                  <a:pt x="0" y="634999"/>
                </a:cubicBezTo>
                <a:lnTo>
                  <a:pt x="0" y="63501"/>
                </a:lnTo>
                <a:cubicBezTo>
                  <a:pt x="0" y="28430"/>
                  <a:pt x="28430" y="0"/>
                  <a:pt x="63501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75" name="Text 73"/>
          <p:cNvSpPr/>
          <p:nvPr/>
        </p:nvSpPr>
        <p:spPr>
          <a:xfrm>
            <a:off x="9124156" y="6151563"/>
            <a:ext cx="2547938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75" b="1" dirty="0">
                <a:solidFill>
                  <a:srgbClr val="10B98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3x</a:t>
            </a:r>
            <a:endParaRPr lang="en-US" sz="1600" dirty="0"/>
          </a:p>
        </p:txBody>
      </p:sp>
      <p:sp>
        <p:nvSpPr>
          <p:cNvPr id="76" name="Text 74"/>
          <p:cNvSpPr/>
          <p:nvPr/>
        </p:nvSpPr>
        <p:spPr>
          <a:xfrm>
            <a:off x="9151938" y="6469063"/>
            <a:ext cx="2492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Speed to Insight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0578" y="370578"/>
            <a:ext cx="5706894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b="1" spc="58" kern="0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BAGIAN 07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70578" y="667040"/>
            <a:ext cx="5799538" cy="8337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626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Manajemen Risiko &amp; Change Management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70578" y="1612012"/>
            <a:ext cx="889386" cy="37058"/>
          </a:xfrm>
          <a:custGeom>
            <a:avLst/>
            <a:gdLst/>
            <a:ahLst/>
            <a:cxnLst/>
            <a:rect l="l" t="t" r="r" b="b"/>
            <a:pathLst>
              <a:path w="889386" h="37058">
                <a:moveTo>
                  <a:pt x="0" y="0"/>
                </a:moveTo>
                <a:lnTo>
                  <a:pt x="889386" y="0"/>
                </a:lnTo>
                <a:lnTo>
                  <a:pt x="889386" y="37058"/>
                </a:lnTo>
                <a:lnTo>
                  <a:pt x="0" y="37058"/>
                </a:lnTo>
                <a:lnTo>
                  <a:pt x="0" y="0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5" name="Shape 3"/>
          <p:cNvSpPr/>
          <p:nvPr/>
        </p:nvSpPr>
        <p:spPr>
          <a:xfrm>
            <a:off x="375210" y="1838991"/>
            <a:ext cx="5623514" cy="4641483"/>
          </a:xfrm>
          <a:custGeom>
            <a:avLst/>
            <a:gdLst/>
            <a:ahLst/>
            <a:cxnLst/>
            <a:rect l="l" t="t" r="r" b="b"/>
            <a:pathLst>
              <a:path w="5623514" h="4641483">
                <a:moveTo>
                  <a:pt x="111164" y="0"/>
                </a:moveTo>
                <a:lnTo>
                  <a:pt x="5512350" y="0"/>
                </a:lnTo>
                <a:cubicBezTo>
                  <a:pt x="5573744" y="0"/>
                  <a:pt x="5623514" y="49770"/>
                  <a:pt x="5623514" y="111164"/>
                </a:cubicBezTo>
                <a:lnTo>
                  <a:pt x="5623514" y="4530320"/>
                </a:lnTo>
                <a:cubicBezTo>
                  <a:pt x="5623514" y="4591714"/>
                  <a:pt x="5573744" y="4641483"/>
                  <a:pt x="5512350" y="4641483"/>
                </a:cubicBezTo>
                <a:lnTo>
                  <a:pt x="111164" y="4641483"/>
                </a:lnTo>
                <a:cubicBezTo>
                  <a:pt x="49770" y="4641483"/>
                  <a:pt x="0" y="4591714"/>
                  <a:pt x="0" y="4530320"/>
                </a:cubicBezTo>
                <a:lnTo>
                  <a:pt x="0" y="111164"/>
                </a:lnTo>
                <a:cubicBezTo>
                  <a:pt x="0" y="49811"/>
                  <a:pt x="49811" y="0"/>
                  <a:pt x="111164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EF4444">
                <a:alpha val="5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88292" y="2065970"/>
            <a:ext cx="185289" cy="185289"/>
          </a:xfrm>
          <a:custGeom>
            <a:avLst/>
            <a:gdLst/>
            <a:ahLst/>
            <a:cxnLst/>
            <a:rect l="l" t="t" r="r" b="b"/>
            <a:pathLst>
              <a:path w="185289" h="185289">
                <a:moveTo>
                  <a:pt x="92644" y="0"/>
                </a:moveTo>
                <a:cubicBezTo>
                  <a:pt x="97964" y="0"/>
                  <a:pt x="102850" y="2931"/>
                  <a:pt x="105383" y="7600"/>
                </a:cubicBezTo>
                <a:lnTo>
                  <a:pt x="183552" y="152357"/>
                </a:lnTo>
                <a:cubicBezTo>
                  <a:pt x="185976" y="156844"/>
                  <a:pt x="185868" y="162272"/>
                  <a:pt x="183262" y="166651"/>
                </a:cubicBezTo>
                <a:cubicBezTo>
                  <a:pt x="180657" y="171030"/>
                  <a:pt x="175916" y="173708"/>
                  <a:pt x="170813" y="173708"/>
                </a:cubicBezTo>
                <a:lnTo>
                  <a:pt x="14476" y="173708"/>
                </a:lnTo>
                <a:cubicBezTo>
                  <a:pt x="9373" y="173708"/>
                  <a:pt x="4668" y="171030"/>
                  <a:pt x="2027" y="166651"/>
                </a:cubicBezTo>
                <a:cubicBezTo>
                  <a:pt x="-615" y="162272"/>
                  <a:pt x="-688" y="156844"/>
                  <a:pt x="1737" y="152357"/>
                </a:cubicBezTo>
                <a:lnTo>
                  <a:pt x="79906" y="7600"/>
                </a:lnTo>
                <a:cubicBezTo>
                  <a:pt x="82439" y="2931"/>
                  <a:pt x="87325" y="0"/>
                  <a:pt x="92644" y="0"/>
                </a:cubicBezTo>
                <a:close/>
                <a:moveTo>
                  <a:pt x="92644" y="60798"/>
                </a:moveTo>
                <a:cubicBezTo>
                  <a:pt x="87831" y="60798"/>
                  <a:pt x="83959" y="64670"/>
                  <a:pt x="83959" y="69483"/>
                </a:cubicBezTo>
                <a:lnTo>
                  <a:pt x="83959" y="110015"/>
                </a:lnTo>
                <a:cubicBezTo>
                  <a:pt x="83959" y="114828"/>
                  <a:pt x="87831" y="118701"/>
                  <a:pt x="92644" y="118701"/>
                </a:cubicBezTo>
                <a:cubicBezTo>
                  <a:pt x="97458" y="118701"/>
                  <a:pt x="101330" y="114828"/>
                  <a:pt x="101330" y="110015"/>
                </a:cubicBezTo>
                <a:lnTo>
                  <a:pt x="101330" y="69483"/>
                </a:lnTo>
                <a:cubicBezTo>
                  <a:pt x="101330" y="64670"/>
                  <a:pt x="97458" y="60798"/>
                  <a:pt x="92644" y="60798"/>
                </a:cubicBezTo>
                <a:close/>
                <a:moveTo>
                  <a:pt x="102307" y="138967"/>
                </a:moveTo>
                <a:cubicBezTo>
                  <a:pt x="102527" y="135380"/>
                  <a:pt x="100738" y="131968"/>
                  <a:pt x="97663" y="130108"/>
                </a:cubicBezTo>
                <a:cubicBezTo>
                  <a:pt x="94589" y="128248"/>
                  <a:pt x="90736" y="128248"/>
                  <a:pt x="87661" y="130108"/>
                </a:cubicBezTo>
                <a:cubicBezTo>
                  <a:pt x="84587" y="131968"/>
                  <a:pt x="82798" y="135380"/>
                  <a:pt x="83018" y="138967"/>
                </a:cubicBezTo>
                <a:cubicBezTo>
                  <a:pt x="82798" y="142553"/>
                  <a:pt x="84587" y="145966"/>
                  <a:pt x="87661" y="147825"/>
                </a:cubicBezTo>
                <a:cubicBezTo>
                  <a:pt x="90736" y="149685"/>
                  <a:pt x="94589" y="149685"/>
                  <a:pt x="97663" y="147825"/>
                </a:cubicBezTo>
                <a:cubicBezTo>
                  <a:pt x="100738" y="145966"/>
                  <a:pt x="102527" y="142553"/>
                  <a:pt x="102307" y="138967"/>
                </a:cubicBez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7" name="Text 5"/>
          <p:cNvSpPr/>
          <p:nvPr/>
        </p:nvSpPr>
        <p:spPr>
          <a:xfrm>
            <a:off x="796742" y="2028912"/>
            <a:ext cx="5104705" cy="2594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59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Risiko Utama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83660" y="2436547"/>
            <a:ext cx="5225143" cy="1111733"/>
          </a:xfrm>
          <a:custGeom>
            <a:avLst/>
            <a:gdLst/>
            <a:ahLst/>
            <a:cxnLst/>
            <a:rect l="l" t="t" r="r" b="b"/>
            <a:pathLst>
              <a:path w="5225143" h="1111733">
                <a:moveTo>
                  <a:pt x="37058" y="0"/>
                </a:moveTo>
                <a:lnTo>
                  <a:pt x="5151024" y="0"/>
                </a:lnTo>
                <a:cubicBezTo>
                  <a:pt x="5191959" y="0"/>
                  <a:pt x="5225143" y="33184"/>
                  <a:pt x="5225143" y="74119"/>
                </a:cubicBezTo>
                <a:lnTo>
                  <a:pt x="5225143" y="1037613"/>
                </a:lnTo>
                <a:cubicBezTo>
                  <a:pt x="5225143" y="1078548"/>
                  <a:pt x="5191959" y="1111733"/>
                  <a:pt x="5151024" y="1111733"/>
                </a:cubicBezTo>
                <a:lnTo>
                  <a:pt x="37058" y="1111733"/>
                </a:lnTo>
                <a:cubicBezTo>
                  <a:pt x="16591" y="1111733"/>
                  <a:pt x="0" y="1095141"/>
                  <a:pt x="0" y="1074675"/>
                </a:cubicBez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83660" y="2436547"/>
            <a:ext cx="37058" cy="1111733"/>
          </a:xfrm>
          <a:custGeom>
            <a:avLst/>
            <a:gdLst/>
            <a:ahLst/>
            <a:cxnLst/>
            <a:rect l="l" t="t" r="r" b="b"/>
            <a:pathLst>
              <a:path w="37058" h="1111733">
                <a:moveTo>
                  <a:pt x="37058" y="0"/>
                </a:moveTo>
                <a:lnTo>
                  <a:pt x="37058" y="0"/>
                </a:lnTo>
                <a:lnTo>
                  <a:pt x="37058" y="1111733"/>
                </a:lnTo>
                <a:lnTo>
                  <a:pt x="37058" y="1111733"/>
                </a:lnTo>
                <a:cubicBezTo>
                  <a:pt x="16591" y="1111733"/>
                  <a:pt x="0" y="1095141"/>
                  <a:pt x="0" y="1074675"/>
                </a:cubicBez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10" name="Shape 8"/>
          <p:cNvSpPr/>
          <p:nvPr/>
        </p:nvSpPr>
        <p:spPr>
          <a:xfrm>
            <a:off x="750419" y="2584778"/>
            <a:ext cx="444693" cy="444693"/>
          </a:xfrm>
          <a:custGeom>
            <a:avLst/>
            <a:gdLst/>
            <a:ahLst/>
            <a:cxnLst/>
            <a:rect l="l" t="t" r="r" b="b"/>
            <a:pathLst>
              <a:path w="444693" h="444693">
                <a:moveTo>
                  <a:pt x="74117" y="0"/>
                </a:moveTo>
                <a:lnTo>
                  <a:pt x="370576" y="0"/>
                </a:lnTo>
                <a:cubicBezTo>
                  <a:pt x="411482" y="0"/>
                  <a:pt x="444693" y="33211"/>
                  <a:pt x="444693" y="74117"/>
                </a:cubicBezTo>
                <a:lnTo>
                  <a:pt x="444693" y="370576"/>
                </a:lnTo>
                <a:cubicBezTo>
                  <a:pt x="444693" y="411482"/>
                  <a:pt x="411482" y="444693"/>
                  <a:pt x="370576" y="444693"/>
                </a:cubicBezTo>
                <a:lnTo>
                  <a:pt x="74117" y="444693"/>
                </a:lnTo>
                <a:cubicBezTo>
                  <a:pt x="33211" y="444693"/>
                  <a:pt x="0" y="411482"/>
                  <a:pt x="0" y="370576"/>
                </a:cubicBezTo>
                <a:lnTo>
                  <a:pt x="0" y="74117"/>
                </a:lnTo>
                <a:cubicBezTo>
                  <a:pt x="0" y="33211"/>
                  <a:pt x="33211" y="0"/>
                  <a:pt x="74117" y="0"/>
                </a:cubicBezTo>
                <a:close/>
              </a:path>
            </a:pathLst>
          </a:custGeom>
          <a:solidFill>
            <a:srgbClr val="EF4444">
              <a:alpha val="2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936287" y="2677422"/>
            <a:ext cx="166760" cy="2594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59" b="1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306286" y="2584778"/>
            <a:ext cx="4437666" cy="2594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13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Resistensi ASN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306286" y="2918298"/>
            <a:ext cx="4428401" cy="4817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67" b="1" dirty="0">
                <a:solidFill>
                  <a:srgbClr val="F1F5F9">
                    <a:alpha val="80000"/>
                  </a:srgbClr>
                </a:solidFill>
                <a:highlight>
                  <a:srgbClr val="EF4444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Risiko terbesar </a:t>
            </a:r>
            <a:pPr>
              <a:lnSpc>
                <a:spcPct val="140000"/>
              </a:lnSpc>
            </a:pPr>
            <a:r>
              <a:rPr lang="en-US" sz="1167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— bukan teknologinya. ASN yang terbiasa dengan proses manual mungkin menolak perubahan.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83660" y="3659453"/>
            <a:ext cx="5225143" cy="1111733"/>
          </a:xfrm>
          <a:custGeom>
            <a:avLst/>
            <a:gdLst/>
            <a:ahLst/>
            <a:cxnLst/>
            <a:rect l="l" t="t" r="r" b="b"/>
            <a:pathLst>
              <a:path w="5225143" h="1111733">
                <a:moveTo>
                  <a:pt x="37058" y="0"/>
                </a:moveTo>
                <a:lnTo>
                  <a:pt x="5151024" y="0"/>
                </a:lnTo>
                <a:cubicBezTo>
                  <a:pt x="5191959" y="0"/>
                  <a:pt x="5225143" y="33184"/>
                  <a:pt x="5225143" y="74119"/>
                </a:cubicBezTo>
                <a:lnTo>
                  <a:pt x="5225143" y="1037613"/>
                </a:lnTo>
                <a:cubicBezTo>
                  <a:pt x="5225143" y="1078548"/>
                  <a:pt x="5191959" y="1111733"/>
                  <a:pt x="5151024" y="1111733"/>
                </a:cubicBezTo>
                <a:lnTo>
                  <a:pt x="37058" y="1111733"/>
                </a:lnTo>
                <a:cubicBezTo>
                  <a:pt x="16591" y="1111733"/>
                  <a:pt x="0" y="1095141"/>
                  <a:pt x="0" y="1074675"/>
                </a:cubicBez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583660" y="3659453"/>
            <a:ext cx="37058" cy="1111733"/>
          </a:xfrm>
          <a:custGeom>
            <a:avLst/>
            <a:gdLst/>
            <a:ahLst/>
            <a:cxnLst/>
            <a:rect l="l" t="t" r="r" b="b"/>
            <a:pathLst>
              <a:path w="37058" h="1111733">
                <a:moveTo>
                  <a:pt x="37058" y="0"/>
                </a:moveTo>
                <a:lnTo>
                  <a:pt x="37058" y="0"/>
                </a:lnTo>
                <a:lnTo>
                  <a:pt x="37058" y="1111733"/>
                </a:lnTo>
                <a:lnTo>
                  <a:pt x="37058" y="1111733"/>
                </a:lnTo>
                <a:cubicBezTo>
                  <a:pt x="16591" y="1111733"/>
                  <a:pt x="0" y="1095141"/>
                  <a:pt x="0" y="1074675"/>
                </a:cubicBez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16" name="Shape 14"/>
          <p:cNvSpPr/>
          <p:nvPr/>
        </p:nvSpPr>
        <p:spPr>
          <a:xfrm>
            <a:off x="750419" y="3807684"/>
            <a:ext cx="444693" cy="444693"/>
          </a:xfrm>
          <a:custGeom>
            <a:avLst/>
            <a:gdLst/>
            <a:ahLst/>
            <a:cxnLst/>
            <a:rect l="l" t="t" r="r" b="b"/>
            <a:pathLst>
              <a:path w="444693" h="444693">
                <a:moveTo>
                  <a:pt x="74117" y="0"/>
                </a:moveTo>
                <a:lnTo>
                  <a:pt x="370576" y="0"/>
                </a:lnTo>
                <a:cubicBezTo>
                  <a:pt x="411482" y="0"/>
                  <a:pt x="444693" y="33211"/>
                  <a:pt x="444693" y="74117"/>
                </a:cubicBezTo>
                <a:lnTo>
                  <a:pt x="444693" y="370576"/>
                </a:lnTo>
                <a:cubicBezTo>
                  <a:pt x="444693" y="411482"/>
                  <a:pt x="411482" y="444693"/>
                  <a:pt x="370576" y="444693"/>
                </a:cubicBezTo>
                <a:lnTo>
                  <a:pt x="74117" y="444693"/>
                </a:lnTo>
                <a:cubicBezTo>
                  <a:pt x="33211" y="444693"/>
                  <a:pt x="0" y="411482"/>
                  <a:pt x="0" y="370576"/>
                </a:cubicBezTo>
                <a:lnTo>
                  <a:pt x="0" y="74117"/>
                </a:lnTo>
                <a:cubicBezTo>
                  <a:pt x="0" y="33211"/>
                  <a:pt x="33211" y="0"/>
                  <a:pt x="74117" y="0"/>
                </a:cubicBezTo>
                <a:close/>
              </a:path>
            </a:pathLst>
          </a:custGeom>
          <a:solidFill>
            <a:srgbClr val="F59E0B">
              <a:alpha val="20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920653" y="3900328"/>
            <a:ext cx="194553" cy="2594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59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306286" y="3807684"/>
            <a:ext cx="4437666" cy="2594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13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Keamanan Data Warga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306286" y="4141204"/>
            <a:ext cx="4428401" cy="4817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67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Relevan dengan </a:t>
            </a:r>
            <a:pPr>
              <a:lnSpc>
                <a:spcPct val="140000"/>
              </a:lnSpc>
            </a:pPr>
            <a:r>
              <a:rPr lang="en-US" sz="1167" b="1" dirty="0">
                <a:solidFill>
                  <a:srgbClr val="F1F5F9">
                    <a:alpha val="80000"/>
                  </a:srgbClr>
                </a:solidFill>
                <a:highlight>
                  <a:srgbClr val="F59E0B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UU PDP </a:t>
            </a:r>
            <a:pPr>
              <a:lnSpc>
                <a:spcPct val="140000"/>
              </a:lnSpc>
            </a:pPr>
            <a:r>
              <a:rPr lang="en-US" sz="1167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— perlindungan data pribadi warga harus menjadi prioritas utama.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83660" y="4882359"/>
            <a:ext cx="5225143" cy="1111733"/>
          </a:xfrm>
          <a:custGeom>
            <a:avLst/>
            <a:gdLst/>
            <a:ahLst/>
            <a:cxnLst/>
            <a:rect l="l" t="t" r="r" b="b"/>
            <a:pathLst>
              <a:path w="5225143" h="1111733">
                <a:moveTo>
                  <a:pt x="37058" y="0"/>
                </a:moveTo>
                <a:lnTo>
                  <a:pt x="5151024" y="0"/>
                </a:lnTo>
                <a:cubicBezTo>
                  <a:pt x="5191959" y="0"/>
                  <a:pt x="5225143" y="33184"/>
                  <a:pt x="5225143" y="74119"/>
                </a:cubicBezTo>
                <a:lnTo>
                  <a:pt x="5225143" y="1037613"/>
                </a:lnTo>
                <a:cubicBezTo>
                  <a:pt x="5225143" y="1078548"/>
                  <a:pt x="5191959" y="1111733"/>
                  <a:pt x="5151024" y="1111733"/>
                </a:cubicBezTo>
                <a:lnTo>
                  <a:pt x="37058" y="1111733"/>
                </a:lnTo>
                <a:cubicBezTo>
                  <a:pt x="16591" y="1111733"/>
                  <a:pt x="0" y="1095141"/>
                  <a:pt x="0" y="1074675"/>
                </a:cubicBez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583660" y="4882359"/>
            <a:ext cx="37058" cy="1111733"/>
          </a:xfrm>
          <a:custGeom>
            <a:avLst/>
            <a:gdLst/>
            <a:ahLst/>
            <a:cxnLst/>
            <a:rect l="l" t="t" r="r" b="b"/>
            <a:pathLst>
              <a:path w="37058" h="1111733">
                <a:moveTo>
                  <a:pt x="37058" y="0"/>
                </a:moveTo>
                <a:lnTo>
                  <a:pt x="37058" y="0"/>
                </a:lnTo>
                <a:lnTo>
                  <a:pt x="37058" y="1111733"/>
                </a:lnTo>
                <a:lnTo>
                  <a:pt x="37058" y="1111733"/>
                </a:lnTo>
                <a:cubicBezTo>
                  <a:pt x="16591" y="1111733"/>
                  <a:pt x="0" y="1095141"/>
                  <a:pt x="0" y="1074675"/>
                </a:cubicBez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22" name="Shape 20"/>
          <p:cNvSpPr/>
          <p:nvPr/>
        </p:nvSpPr>
        <p:spPr>
          <a:xfrm>
            <a:off x="750419" y="5030590"/>
            <a:ext cx="444693" cy="444693"/>
          </a:xfrm>
          <a:custGeom>
            <a:avLst/>
            <a:gdLst/>
            <a:ahLst/>
            <a:cxnLst/>
            <a:rect l="l" t="t" r="r" b="b"/>
            <a:pathLst>
              <a:path w="444693" h="444693">
                <a:moveTo>
                  <a:pt x="74117" y="0"/>
                </a:moveTo>
                <a:lnTo>
                  <a:pt x="370576" y="0"/>
                </a:lnTo>
                <a:cubicBezTo>
                  <a:pt x="411482" y="0"/>
                  <a:pt x="444693" y="33211"/>
                  <a:pt x="444693" y="74117"/>
                </a:cubicBezTo>
                <a:lnTo>
                  <a:pt x="444693" y="370576"/>
                </a:lnTo>
                <a:cubicBezTo>
                  <a:pt x="444693" y="411482"/>
                  <a:pt x="411482" y="444693"/>
                  <a:pt x="370576" y="444693"/>
                </a:cubicBezTo>
                <a:lnTo>
                  <a:pt x="74117" y="444693"/>
                </a:lnTo>
                <a:cubicBezTo>
                  <a:pt x="33211" y="444693"/>
                  <a:pt x="0" y="411482"/>
                  <a:pt x="0" y="370576"/>
                </a:cubicBezTo>
                <a:lnTo>
                  <a:pt x="0" y="74117"/>
                </a:lnTo>
                <a:cubicBezTo>
                  <a:pt x="0" y="33211"/>
                  <a:pt x="33211" y="0"/>
                  <a:pt x="74117" y="0"/>
                </a:cubicBezTo>
                <a:close/>
              </a:path>
            </a:pathLst>
          </a:custGeom>
          <a:solidFill>
            <a:srgbClr val="F59E0B">
              <a:alpha val="20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918265" y="5123234"/>
            <a:ext cx="203818" cy="2594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59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306286" y="5030590"/>
            <a:ext cx="4437666" cy="2594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13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Ketergantungan Vendor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306286" y="5364109"/>
            <a:ext cx="4428401" cy="4817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67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Over-reliance pada vendor bisa membuat sistem tidak sustainable dan mahal di long term.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6191178" y="375210"/>
            <a:ext cx="5623514" cy="4622954"/>
          </a:xfrm>
          <a:custGeom>
            <a:avLst/>
            <a:gdLst/>
            <a:ahLst/>
            <a:cxnLst/>
            <a:rect l="l" t="t" r="r" b="b"/>
            <a:pathLst>
              <a:path w="5623514" h="4622954">
                <a:moveTo>
                  <a:pt x="111182" y="0"/>
                </a:moveTo>
                <a:lnTo>
                  <a:pt x="5512332" y="0"/>
                </a:lnTo>
                <a:cubicBezTo>
                  <a:pt x="5573736" y="0"/>
                  <a:pt x="5623514" y="49778"/>
                  <a:pt x="5623514" y="111182"/>
                </a:cubicBezTo>
                <a:lnTo>
                  <a:pt x="5623514" y="4511772"/>
                </a:lnTo>
                <a:cubicBezTo>
                  <a:pt x="5623514" y="4573177"/>
                  <a:pt x="5573736" y="4622954"/>
                  <a:pt x="5512332" y="4622954"/>
                </a:cubicBezTo>
                <a:lnTo>
                  <a:pt x="111182" y="4622954"/>
                </a:lnTo>
                <a:cubicBezTo>
                  <a:pt x="49778" y="4622954"/>
                  <a:pt x="0" y="4573177"/>
                  <a:pt x="0" y="4511772"/>
                </a:cubicBezTo>
                <a:lnTo>
                  <a:pt x="0" y="111182"/>
                </a:lnTo>
                <a:cubicBezTo>
                  <a:pt x="0" y="49819"/>
                  <a:pt x="49819" y="0"/>
                  <a:pt x="111182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10B981">
                <a:alpha val="40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404260" y="602188"/>
            <a:ext cx="185289" cy="185289"/>
          </a:xfrm>
          <a:custGeom>
            <a:avLst/>
            <a:gdLst/>
            <a:ahLst/>
            <a:cxnLst/>
            <a:rect l="l" t="t" r="r" b="b"/>
            <a:pathLst>
              <a:path w="185289" h="185289">
                <a:moveTo>
                  <a:pt x="92644" y="0"/>
                </a:moveTo>
                <a:cubicBezTo>
                  <a:pt x="94309" y="0"/>
                  <a:pt x="95974" y="362"/>
                  <a:pt x="97494" y="1049"/>
                </a:cubicBezTo>
                <a:lnTo>
                  <a:pt x="165674" y="29965"/>
                </a:lnTo>
                <a:cubicBezTo>
                  <a:pt x="173636" y="33330"/>
                  <a:pt x="179571" y="41183"/>
                  <a:pt x="179535" y="50665"/>
                </a:cubicBezTo>
                <a:cubicBezTo>
                  <a:pt x="179354" y="86565"/>
                  <a:pt x="164589" y="152248"/>
                  <a:pt x="102235" y="182104"/>
                </a:cubicBezTo>
                <a:cubicBezTo>
                  <a:pt x="96191" y="184999"/>
                  <a:pt x="89170" y="184999"/>
                  <a:pt x="83127" y="182104"/>
                </a:cubicBezTo>
                <a:cubicBezTo>
                  <a:pt x="20736" y="152248"/>
                  <a:pt x="6007" y="86565"/>
                  <a:pt x="5826" y="50665"/>
                </a:cubicBezTo>
                <a:cubicBezTo>
                  <a:pt x="5790" y="41183"/>
                  <a:pt x="11725" y="33330"/>
                  <a:pt x="19687" y="29965"/>
                </a:cubicBezTo>
                <a:lnTo>
                  <a:pt x="87831" y="1049"/>
                </a:lnTo>
                <a:cubicBezTo>
                  <a:pt x="89351" y="362"/>
                  <a:pt x="90980" y="0"/>
                  <a:pt x="92644" y="0"/>
                </a:cubicBezTo>
                <a:close/>
                <a:moveTo>
                  <a:pt x="92644" y="24174"/>
                </a:moveTo>
                <a:lnTo>
                  <a:pt x="92644" y="161006"/>
                </a:lnTo>
                <a:cubicBezTo>
                  <a:pt x="142585" y="136831"/>
                  <a:pt x="156012" y="83271"/>
                  <a:pt x="156337" y="51208"/>
                </a:cubicBezTo>
                <a:lnTo>
                  <a:pt x="92644" y="24211"/>
                </a:lnTo>
                <a:lnTo>
                  <a:pt x="92644" y="24211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8" name="Text 26"/>
          <p:cNvSpPr/>
          <p:nvPr/>
        </p:nvSpPr>
        <p:spPr>
          <a:xfrm>
            <a:off x="6612710" y="565131"/>
            <a:ext cx="5104705" cy="2594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59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Strategi Mitigasi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381099" y="972766"/>
            <a:ext cx="5243672" cy="926444"/>
          </a:xfrm>
          <a:custGeom>
            <a:avLst/>
            <a:gdLst/>
            <a:ahLst/>
            <a:cxnLst/>
            <a:rect l="l" t="t" r="r" b="b"/>
            <a:pathLst>
              <a:path w="5243672" h="926444">
                <a:moveTo>
                  <a:pt x="74116" y="0"/>
                </a:moveTo>
                <a:lnTo>
                  <a:pt x="5169556" y="0"/>
                </a:lnTo>
                <a:cubicBezTo>
                  <a:pt x="5210489" y="0"/>
                  <a:pt x="5243672" y="33183"/>
                  <a:pt x="5243672" y="74116"/>
                </a:cubicBezTo>
                <a:lnTo>
                  <a:pt x="5243672" y="852328"/>
                </a:lnTo>
                <a:cubicBezTo>
                  <a:pt x="5243672" y="893261"/>
                  <a:pt x="5210489" y="926444"/>
                  <a:pt x="5169556" y="926444"/>
                </a:cubicBezTo>
                <a:lnTo>
                  <a:pt x="74116" y="926444"/>
                </a:lnTo>
                <a:cubicBezTo>
                  <a:pt x="33183" y="926444"/>
                  <a:pt x="0" y="893261"/>
                  <a:pt x="0" y="852328"/>
                </a:cubicBezTo>
                <a:lnTo>
                  <a:pt x="0" y="74116"/>
                </a:lnTo>
                <a:cubicBezTo>
                  <a:pt x="0" y="33183"/>
                  <a:pt x="33183" y="0"/>
                  <a:pt x="74116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6515433" y="1111733"/>
            <a:ext cx="166760" cy="166760"/>
          </a:xfrm>
          <a:custGeom>
            <a:avLst/>
            <a:gdLst/>
            <a:ahLst/>
            <a:cxnLst/>
            <a:rect l="l" t="t" r="r" b="b"/>
            <a:pathLst>
              <a:path w="166760" h="166760">
                <a:moveTo>
                  <a:pt x="41690" y="104225"/>
                </a:moveTo>
                <a:lnTo>
                  <a:pt x="7980" y="104225"/>
                </a:lnTo>
                <a:cubicBezTo>
                  <a:pt x="-130" y="104225"/>
                  <a:pt x="-5114" y="95398"/>
                  <a:pt x="-945" y="88428"/>
                </a:cubicBezTo>
                <a:lnTo>
                  <a:pt x="16285" y="59701"/>
                </a:lnTo>
                <a:cubicBezTo>
                  <a:pt x="19119" y="54979"/>
                  <a:pt x="24200" y="52112"/>
                  <a:pt x="29704" y="52112"/>
                </a:cubicBezTo>
                <a:lnTo>
                  <a:pt x="60646" y="52112"/>
                </a:lnTo>
                <a:cubicBezTo>
                  <a:pt x="85432" y="10129"/>
                  <a:pt x="122399" y="8012"/>
                  <a:pt x="147120" y="11628"/>
                </a:cubicBezTo>
                <a:cubicBezTo>
                  <a:pt x="151289" y="12246"/>
                  <a:pt x="154546" y="15503"/>
                  <a:pt x="155132" y="19640"/>
                </a:cubicBezTo>
                <a:cubicBezTo>
                  <a:pt x="158748" y="44361"/>
                  <a:pt x="156631" y="81328"/>
                  <a:pt x="114647" y="106114"/>
                </a:cubicBezTo>
                <a:lnTo>
                  <a:pt x="114647" y="137056"/>
                </a:lnTo>
                <a:cubicBezTo>
                  <a:pt x="114647" y="142560"/>
                  <a:pt x="111781" y="147641"/>
                  <a:pt x="107059" y="150475"/>
                </a:cubicBezTo>
                <a:lnTo>
                  <a:pt x="78332" y="167704"/>
                </a:lnTo>
                <a:cubicBezTo>
                  <a:pt x="71394" y="171873"/>
                  <a:pt x="62535" y="166858"/>
                  <a:pt x="62535" y="158780"/>
                </a:cubicBezTo>
                <a:lnTo>
                  <a:pt x="62535" y="125070"/>
                </a:lnTo>
                <a:cubicBezTo>
                  <a:pt x="62535" y="113573"/>
                  <a:pt x="53187" y="104225"/>
                  <a:pt x="41690" y="104225"/>
                </a:cubicBezTo>
                <a:lnTo>
                  <a:pt x="41657" y="104225"/>
                </a:lnTo>
                <a:close/>
                <a:moveTo>
                  <a:pt x="130281" y="52112"/>
                </a:moveTo>
                <a:cubicBezTo>
                  <a:pt x="130281" y="43484"/>
                  <a:pt x="123276" y="36479"/>
                  <a:pt x="114647" y="36479"/>
                </a:cubicBezTo>
                <a:cubicBezTo>
                  <a:pt x="106019" y="36479"/>
                  <a:pt x="99014" y="43484"/>
                  <a:pt x="99014" y="52112"/>
                </a:cubicBezTo>
                <a:cubicBezTo>
                  <a:pt x="99014" y="60741"/>
                  <a:pt x="106019" y="67746"/>
                  <a:pt x="114647" y="67746"/>
                </a:cubicBezTo>
                <a:cubicBezTo>
                  <a:pt x="123276" y="67746"/>
                  <a:pt x="130281" y="60741"/>
                  <a:pt x="130281" y="52112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31" name="Text 29"/>
          <p:cNvSpPr/>
          <p:nvPr/>
        </p:nvSpPr>
        <p:spPr>
          <a:xfrm>
            <a:off x="6811895" y="1083939"/>
            <a:ext cx="1778772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Mulai dari Early Adopters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492272" y="1380401"/>
            <a:ext cx="5095441" cy="4076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67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Identifikasi ASN yang open to change, libatkan mereka sebagai pioneer dan champion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381099" y="2010383"/>
            <a:ext cx="5243672" cy="926444"/>
          </a:xfrm>
          <a:custGeom>
            <a:avLst/>
            <a:gdLst/>
            <a:ahLst/>
            <a:cxnLst/>
            <a:rect l="l" t="t" r="r" b="b"/>
            <a:pathLst>
              <a:path w="5243672" h="926444">
                <a:moveTo>
                  <a:pt x="74116" y="0"/>
                </a:moveTo>
                <a:lnTo>
                  <a:pt x="5169556" y="0"/>
                </a:lnTo>
                <a:cubicBezTo>
                  <a:pt x="5210489" y="0"/>
                  <a:pt x="5243672" y="33183"/>
                  <a:pt x="5243672" y="74116"/>
                </a:cubicBezTo>
                <a:lnTo>
                  <a:pt x="5243672" y="852328"/>
                </a:lnTo>
                <a:cubicBezTo>
                  <a:pt x="5243672" y="893261"/>
                  <a:pt x="5210489" y="926444"/>
                  <a:pt x="5169556" y="926444"/>
                </a:cubicBezTo>
                <a:lnTo>
                  <a:pt x="74116" y="926444"/>
                </a:lnTo>
                <a:cubicBezTo>
                  <a:pt x="33183" y="926444"/>
                  <a:pt x="0" y="893261"/>
                  <a:pt x="0" y="852328"/>
                </a:cubicBezTo>
                <a:lnTo>
                  <a:pt x="0" y="74116"/>
                </a:lnTo>
                <a:cubicBezTo>
                  <a:pt x="0" y="33183"/>
                  <a:pt x="33183" y="0"/>
                  <a:pt x="74116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34" name="Shape 32"/>
          <p:cNvSpPr/>
          <p:nvPr/>
        </p:nvSpPr>
        <p:spPr>
          <a:xfrm>
            <a:off x="6515433" y="2149350"/>
            <a:ext cx="166760" cy="166760"/>
          </a:xfrm>
          <a:custGeom>
            <a:avLst/>
            <a:gdLst/>
            <a:ahLst/>
            <a:cxnLst/>
            <a:rect l="l" t="t" r="r" b="b"/>
            <a:pathLst>
              <a:path w="166760" h="166760">
                <a:moveTo>
                  <a:pt x="46999" y="0"/>
                </a:moveTo>
                <a:lnTo>
                  <a:pt x="119956" y="0"/>
                </a:lnTo>
                <a:cubicBezTo>
                  <a:pt x="128588" y="0"/>
                  <a:pt x="135623" y="7100"/>
                  <a:pt x="135297" y="15699"/>
                </a:cubicBezTo>
                <a:cubicBezTo>
                  <a:pt x="135232" y="17425"/>
                  <a:pt x="135167" y="19151"/>
                  <a:pt x="135069" y="20845"/>
                </a:cubicBezTo>
                <a:lnTo>
                  <a:pt x="151224" y="20845"/>
                </a:lnTo>
                <a:cubicBezTo>
                  <a:pt x="159725" y="20845"/>
                  <a:pt x="167216" y="27880"/>
                  <a:pt x="166564" y="37065"/>
                </a:cubicBezTo>
                <a:cubicBezTo>
                  <a:pt x="164122" y="70840"/>
                  <a:pt x="146859" y="89405"/>
                  <a:pt x="128132" y="99111"/>
                </a:cubicBezTo>
                <a:cubicBezTo>
                  <a:pt x="122985" y="101782"/>
                  <a:pt x="117742" y="103769"/>
                  <a:pt x="112758" y="105235"/>
                </a:cubicBezTo>
                <a:cubicBezTo>
                  <a:pt x="106179" y="114550"/>
                  <a:pt x="99339" y="119468"/>
                  <a:pt x="93900" y="122106"/>
                </a:cubicBezTo>
                <a:lnTo>
                  <a:pt x="93900" y="145915"/>
                </a:lnTo>
                <a:lnTo>
                  <a:pt x="114745" y="145915"/>
                </a:lnTo>
                <a:cubicBezTo>
                  <a:pt x="120510" y="145915"/>
                  <a:pt x="125168" y="150572"/>
                  <a:pt x="125168" y="156337"/>
                </a:cubicBezTo>
                <a:cubicBezTo>
                  <a:pt x="125168" y="162102"/>
                  <a:pt x="120510" y="166760"/>
                  <a:pt x="114745" y="166760"/>
                </a:cubicBezTo>
                <a:lnTo>
                  <a:pt x="52210" y="166760"/>
                </a:lnTo>
                <a:cubicBezTo>
                  <a:pt x="46445" y="166760"/>
                  <a:pt x="41788" y="162102"/>
                  <a:pt x="41788" y="156337"/>
                </a:cubicBezTo>
                <a:cubicBezTo>
                  <a:pt x="41788" y="150572"/>
                  <a:pt x="46445" y="145915"/>
                  <a:pt x="52210" y="145915"/>
                </a:cubicBezTo>
                <a:lnTo>
                  <a:pt x="73055" y="145915"/>
                </a:lnTo>
                <a:lnTo>
                  <a:pt x="73055" y="122106"/>
                </a:lnTo>
                <a:cubicBezTo>
                  <a:pt x="67844" y="119598"/>
                  <a:pt x="61362" y="114941"/>
                  <a:pt x="55044" y="106375"/>
                </a:cubicBezTo>
                <a:cubicBezTo>
                  <a:pt x="49051" y="104811"/>
                  <a:pt x="42537" y="102434"/>
                  <a:pt x="36186" y="98851"/>
                </a:cubicBezTo>
                <a:cubicBezTo>
                  <a:pt x="18565" y="88982"/>
                  <a:pt x="2671" y="70384"/>
                  <a:pt x="391" y="37000"/>
                </a:cubicBezTo>
                <a:cubicBezTo>
                  <a:pt x="-228" y="27848"/>
                  <a:pt x="7231" y="20812"/>
                  <a:pt x="15731" y="20812"/>
                </a:cubicBezTo>
                <a:lnTo>
                  <a:pt x="31886" y="20812"/>
                </a:lnTo>
                <a:cubicBezTo>
                  <a:pt x="31789" y="19119"/>
                  <a:pt x="31723" y="17425"/>
                  <a:pt x="31658" y="15666"/>
                </a:cubicBezTo>
                <a:cubicBezTo>
                  <a:pt x="31333" y="7035"/>
                  <a:pt x="38368" y="-33"/>
                  <a:pt x="46999" y="-33"/>
                </a:cubicBezTo>
                <a:close/>
                <a:moveTo>
                  <a:pt x="33059" y="36479"/>
                </a:moveTo>
                <a:lnTo>
                  <a:pt x="15992" y="36479"/>
                </a:lnTo>
                <a:cubicBezTo>
                  <a:pt x="18011" y="64066"/>
                  <a:pt x="30681" y="77876"/>
                  <a:pt x="43742" y="85204"/>
                </a:cubicBezTo>
                <a:cubicBezTo>
                  <a:pt x="39052" y="73055"/>
                  <a:pt x="35176" y="57193"/>
                  <a:pt x="33059" y="36479"/>
                </a:cubicBezTo>
                <a:close/>
                <a:moveTo>
                  <a:pt x="123767" y="83641"/>
                </a:moveTo>
                <a:cubicBezTo>
                  <a:pt x="136958" y="75889"/>
                  <a:pt x="148879" y="62112"/>
                  <a:pt x="150898" y="36479"/>
                </a:cubicBezTo>
                <a:lnTo>
                  <a:pt x="133864" y="36479"/>
                </a:lnTo>
                <a:cubicBezTo>
                  <a:pt x="131845" y="56314"/>
                  <a:pt x="128197" y="71720"/>
                  <a:pt x="123767" y="83641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35" name="Text 33"/>
          <p:cNvSpPr/>
          <p:nvPr/>
        </p:nvSpPr>
        <p:spPr>
          <a:xfrm>
            <a:off x="6811895" y="2121556"/>
            <a:ext cx="1584219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Success Story Internal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492272" y="2418018"/>
            <a:ext cx="5095441" cy="4076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67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Buat case study yang visible — tunjukkan manfaat nyata dari transformasi digital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6381099" y="3048000"/>
            <a:ext cx="5243672" cy="926444"/>
          </a:xfrm>
          <a:custGeom>
            <a:avLst/>
            <a:gdLst/>
            <a:ahLst/>
            <a:cxnLst/>
            <a:rect l="l" t="t" r="r" b="b"/>
            <a:pathLst>
              <a:path w="5243672" h="926444">
                <a:moveTo>
                  <a:pt x="74116" y="0"/>
                </a:moveTo>
                <a:lnTo>
                  <a:pt x="5169556" y="0"/>
                </a:lnTo>
                <a:cubicBezTo>
                  <a:pt x="5210489" y="0"/>
                  <a:pt x="5243672" y="33183"/>
                  <a:pt x="5243672" y="74116"/>
                </a:cubicBezTo>
                <a:lnTo>
                  <a:pt x="5243672" y="852328"/>
                </a:lnTo>
                <a:cubicBezTo>
                  <a:pt x="5243672" y="893261"/>
                  <a:pt x="5210489" y="926444"/>
                  <a:pt x="5169556" y="926444"/>
                </a:cubicBezTo>
                <a:lnTo>
                  <a:pt x="74116" y="926444"/>
                </a:lnTo>
                <a:cubicBezTo>
                  <a:pt x="33183" y="926444"/>
                  <a:pt x="0" y="893261"/>
                  <a:pt x="0" y="852328"/>
                </a:cubicBezTo>
                <a:lnTo>
                  <a:pt x="0" y="74116"/>
                </a:lnTo>
                <a:cubicBezTo>
                  <a:pt x="0" y="33183"/>
                  <a:pt x="33183" y="0"/>
                  <a:pt x="74116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38" name="Shape 36"/>
          <p:cNvSpPr/>
          <p:nvPr/>
        </p:nvSpPr>
        <p:spPr>
          <a:xfrm>
            <a:off x="6525855" y="3186967"/>
            <a:ext cx="145915" cy="166760"/>
          </a:xfrm>
          <a:custGeom>
            <a:avLst/>
            <a:gdLst/>
            <a:ahLst/>
            <a:cxnLst/>
            <a:rect l="l" t="t" r="r" b="b"/>
            <a:pathLst>
              <a:path w="145915" h="166760">
                <a:moveTo>
                  <a:pt x="72957" y="80774"/>
                </a:moveTo>
                <a:cubicBezTo>
                  <a:pt x="51386" y="80774"/>
                  <a:pt x="33873" y="63261"/>
                  <a:pt x="33873" y="41690"/>
                </a:cubicBezTo>
                <a:cubicBezTo>
                  <a:pt x="33873" y="20119"/>
                  <a:pt x="51386" y="2606"/>
                  <a:pt x="72957" y="2606"/>
                </a:cubicBezTo>
                <a:cubicBezTo>
                  <a:pt x="94529" y="2606"/>
                  <a:pt x="112042" y="20119"/>
                  <a:pt x="112042" y="41690"/>
                </a:cubicBezTo>
                <a:cubicBezTo>
                  <a:pt x="112042" y="63261"/>
                  <a:pt x="94529" y="80774"/>
                  <a:pt x="72957" y="80774"/>
                </a:cubicBezTo>
                <a:close/>
                <a:moveTo>
                  <a:pt x="63024" y="99014"/>
                </a:moveTo>
                <a:lnTo>
                  <a:pt x="82891" y="99014"/>
                </a:lnTo>
                <a:cubicBezTo>
                  <a:pt x="86051" y="99014"/>
                  <a:pt x="88591" y="101554"/>
                  <a:pt x="88591" y="104713"/>
                </a:cubicBezTo>
                <a:cubicBezTo>
                  <a:pt x="88591" y="106081"/>
                  <a:pt x="88103" y="107384"/>
                  <a:pt x="87223" y="108426"/>
                </a:cubicBezTo>
                <a:lnTo>
                  <a:pt x="78299" y="118849"/>
                </a:lnTo>
                <a:lnTo>
                  <a:pt x="88396" y="156337"/>
                </a:lnTo>
                <a:lnTo>
                  <a:pt x="88591" y="156337"/>
                </a:lnTo>
                <a:lnTo>
                  <a:pt x="99861" y="111228"/>
                </a:lnTo>
                <a:cubicBezTo>
                  <a:pt x="100577" y="108394"/>
                  <a:pt x="103476" y="106668"/>
                  <a:pt x="106212" y="107710"/>
                </a:cubicBezTo>
                <a:cubicBezTo>
                  <a:pt x="126373" y="115397"/>
                  <a:pt x="140704" y="134939"/>
                  <a:pt x="140704" y="157803"/>
                </a:cubicBezTo>
                <a:cubicBezTo>
                  <a:pt x="140704" y="162721"/>
                  <a:pt x="136698" y="166727"/>
                  <a:pt x="131779" y="166727"/>
                </a:cubicBezTo>
                <a:lnTo>
                  <a:pt x="14136" y="166760"/>
                </a:lnTo>
                <a:cubicBezTo>
                  <a:pt x="9217" y="166760"/>
                  <a:pt x="5211" y="162754"/>
                  <a:pt x="5211" y="157836"/>
                </a:cubicBezTo>
                <a:cubicBezTo>
                  <a:pt x="5211" y="134971"/>
                  <a:pt x="19542" y="115429"/>
                  <a:pt x="39703" y="107743"/>
                </a:cubicBezTo>
                <a:cubicBezTo>
                  <a:pt x="42439" y="106700"/>
                  <a:pt x="45338" y="108426"/>
                  <a:pt x="46054" y="111260"/>
                </a:cubicBezTo>
                <a:lnTo>
                  <a:pt x="57324" y="156370"/>
                </a:lnTo>
                <a:lnTo>
                  <a:pt x="57519" y="156370"/>
                </a:lnTo>
                <a:lnTo>
                  <a:pt x="67616" y="118882"/>
                </a:lnTo>
                <a:lnTo>
                  <a:pt x="58692" y="108459"/>
                </a:lnTo>
                <a:cubicBezTo>
                  <a:pt x="57812" y="107417"/>
                  <a:pt x="57324" y="106114"/>
                  <a:pt x="57324" y="104746"/>
                </a:cubicBezTo>
                <a:cubicBezTo>
                  <a:pt x="57324" y="101587"/>
                  <a:pt x="59864" y="99046"/>
                  <a:pt x="63024" y="99046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39" name="Text 37"/>
          <p:cNvSpPr/>
          <p:nvPr/>
        </p:nvSpPr>
        <p:spPr>
          <a:xfrm>
            <a:off x="6811895" y="3159173"/>
            <a:ext cx="2093763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Libatkan Pimpinan Menengah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492272" y="3455635"/>
            <a:ext cx="5095441" cy="4076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67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Eselon II dan III sebagai change champion — mereka yang akan mendorong timnya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381099" y="4085617"/>
            <a:ext cx="5243672" cy="722626"/>
          </a:xfrm>
          <a:custGeom>
            <a:avLst/>
            <a:gdLst/>
            <a:ahLst/>
            <a:cxnLst/>
            <a:rect l="l" t="t" r="r" b="b"/>
            <a:pathLst>
              <a:path w="5243672" h="722626">
                <a:moveTo>
                  <a:pt x="74113" y="0"/>
                </a:moveTo>
                <a:lnTo>
                  <a:pt x="5169559" y="0"/>
                </a:lnTo>
                <a:cubicBezTo>
                  <a:pt x="5210490" y="0"/>
                  <a:pt x="5243672" y="33181"/>
                  <a:pt x="5243672" y="74113"/>
                </a:cubicBezTo>
                <a:lnTo>
                  <a:pt x="5243672" y="648514"/>
                </a:lnTo>
                <a:cubicBezTo>
                  <a:pt x="5243672" y="689445"/>
                  <a:pt x="5210490" y="722626"/>
                  <a:pt x="5169559" y="722626"/>
                </a:cubicBezTo>
                <a:lnTo>
                  <a:pt x="74113" y="722626"/>
                </a:lnTo>
                <a:cubicBezTo>
                  <a:pt x="33209" y="722626"/>
                  <a:pt x="0" y="689417"/>
                  <a:pt x="0" y="648514"/>
                </a:cubicBezTo>
                <a:lnTo>
                  <a:pt x="0" y="74113"/>
                </a:lnTo>
                <a:cubicBezTo>
                  <a:pt x="0" y="33209"/>
                  <a:pt x="33209" y="0"/>
                  <a:pt x="74113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6505010" y="4224584"/>
            <a:ext cx="187605" cy="166760"/>
          </a:xfrm>
          <a:custGeom>
            <a:avLst/>
            <a:gdLst/>
            <a:ahLst/>
            <a:cxnLst/>
            <a:rect l="l" t="t" r="r" b="b"/>
            <a:pathLst>
              <a:path w="187605" h="166760">
                <a:moveTo>
                  <a:pt x="15634" y="63773"/>
                </a:moveTo>
                <a:lnTo>
                  <a:pt x="83771" y="91816"/>
                </a:lnTo>
                <a:cubicBezTo>
                  <a:pt x="86963" y="93118"/>
                  <a:pt x="90350" y="93802"/>
                  <a:pt x="93802" y="93802"/>
                </a:cubicBezTo>
                <a:cubicBezTo>
                  <a:pt x="97255" y="93802"/>
                  <a:pt x="100642" y="93118"/>
                  <a:pt x="103834" y="91816"/>
                </a:cubicBezTo>
                <a:lnTo>
                  <a:pt x="182784" y="59310"/>
                </a:lnTo>
                <a:cubicBezTo>
                  <a:pt x="185716" y="58105"/>
                  <a:pt x="187605" y="55272"/>
                  <a:pt x="187605" y="52112"/>
                </a:cubicBezTo>
                <a:cubicBezTo>
                  <a:pt x="187605" y="48953"/>
                  <a:pt x="185716" y="46120"/>
                  <a:pt x="182784" y="44914"/>
                </a:cubicBezTo>
                <a:lnTo>
                  <a:pt x="103834" y="12409"/>
                </a:lnTo>
                <a:cubicBezTo>
                  <a:pt x="100642" y="11106"/>
                  <a:pt x="97255" y="10422"/>
                  <a:pt x="93802" y="10422"/>
                </a:cubicBezTo>
                <a:cubicBezTo>
                  <a:pt x="90350" y="10422"/>
                  <a:pt x="86963" y="11106"/>
                  <a:pt x="83771" y="12409"/>
                </a:cubicBezTo>
                <a:lnTo>
                  <a:pt x="4820" y="44914"/>
                </a:lnTo>
                <a:cubicBezTo>
                  <a:pt x="1889" y="46120"/>
                  <a:pt x="0" y="48953"/>
                  <a:pt x="0" y="52112"/>
                </a:cubicBezTo>
                <a:lnTo>
                  <a:pt x="0" y="148521"/>
                </a:lnTo>
                <a:cubicBezTo>
                  <a:pt x="0" y="152852"/>
                  <a:pt x="3485" y="156337"/>
                  <a:pt x="7817" y="156337"/>
                </a:cubicBezTo>
                <a:cubicBezTo>
                  <a:pt x="12149" y="156337"/>
                  <a:pt x="15634" y="152852"/>
                  <a:pt x="15634" y="148521"/>
                </a:cubicBezTo>
                <a:lnTo>
                  <a:pt x="15634" y="63773"/>
                </a:lnTo>
                <a:close/>
                <a:moveTo>
                  <a:pt x="31267" y="87126"/>
                </a:moveTo>
                <a:lnTo>
                  <a:pt x="31267" y="125070"/>
                </a:lnTo>
                <a:cubicBezTo>
                  <a:pt x="31267" y="142332"/>
                  <a:pt x="59278" y="156337"/>
                  <a:pt x="93802" y="156337"/>
                </a:cubicBezTo>
                <a:cubicBezTo>
                  <a:pt x="128327" y="156337"/>
                  <a:pt x="156337" y="142332"/>
                  <a:pt x="156337" y="125070"/>
                </a:cubicBezTo>
                <a:lnTo>
                  <a:pt x="156337" y="87093"/>
                </a:lnTo>
                <a:lnTo>
                  <a:pt x="109794" y="106277"/>
                </a:lnTo>
                <a:cubicBezTo>
                  <a:pt x="104713" y="108361"/>
                  <a:pt x="99307" y="109436"/>
                  <a:pt x="93802" y="109436"/>
                </a:cubicBezTo>
                <a:cubicBezTo>
                  <a:pt x="88298" y="109436"/>
                  <a:pt x="82891" y="108361"/>
                  <a:pt x="77810" y="106277"/>
                </a:cubicBezTo>
                <a:lnTo>
                  <a:pt x="31267" y="87093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43" name="Text 41"/>
          <p:cNvSpPr/>
          <p:nvPr/>
        </p:nvSpPr>
        <p:spPr>
          <a:xfrm>
            <a:off x="6811895" y="4196790"/>
            <a:ext cx="1676863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Pelatihan Berkelanjutan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492272" y="4493252"/>
            <a:ext cx="5095441" cy="2038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67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Bukan one-time training tapi program literasi digital yang berkelanjutan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6191178" y="5155660"/>
            <a:ext cx="5623514" cy="1491574"/>
          </a:xfrm>
          <a:custGeom>
            <a:avLst/>
            <a:gdLst/>
            <a:ahLst/>
            <a:cxnLst/>
            <a:rect l="l" t="t" r="r" b="b"/>
            <a:pathLst>
              <a:path w="5623514" h="1491574">
                <a:moveTo>
                  <a:pt x="111167" y="0"/>
                </a:moveTo>
                <a:lnTo>
                  <a:pt x="5512347" y="0"/>
                </a:lnTo>
                <a:cubicBezTo>
                  <a:pt x="5573742" y="0"/>
                  <a:pt x="5623514" y="49771"/>
                  <a:pt x="5623514" y="111167"/>
                </a:cubicBezTo>
                <a:lnTo>
                  <a:pt x="5623514" y="1380407"/>
                </a:lnTo>
                <a:cubicBezTo>
                  <a:pt x="5623514" y="1441803"/>
                  <a:pt x="5573742" y="1491574"/>
                  <a:pt x="5512347" y="1491574"/>
                </a:cubicBezTo>
                <a:lnTo>
                  <a:pt x="111167" y="1491574"/>
                </a:lnTo>
                <a:cubicBezTo>
                  <a:pt x="49771" y="1491574"/>
                  <a:pt x="0" y="1441803"/>
                  <a:pt x="0" y="1380407"/>
                </a:cubicBezTo>
                <a:lnTo>
                  <a:pt x="0" y="111167"/>
                </a:lnTo>
                <a:cubicBezTo>
                  <a:pt x="0" y="49812"/>
                  <a:pt x="49812" y="0"/>
                  <a:pt x="111167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381099" y="5345581"/>
            <a:ext cx="5327052" cy="2594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13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Prinsip Change Management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6381099" y="5716158"/>
            <a:ext cx="1676863" cy="741155"/>
          </a:xfrm>
          <a:custGeom>
            <a:avLst/>
            <a:gdLst/>
            <a:ahLst/>
            <a:cxnLst/>
            <a:rect l="l" t="t" r="r" b="b"/>
            <a:pathLst>
              <a:path w="1676863" h="741155">
                <a:moveTo>
                  <a:pt x="74116" y="0"/>
                </a:moveTo>
                <a:lnTo>
                  <a:pt x="1602748" y="0"/>
                </a:lnTo>
                <a:cubicBezTo>
                  <a:pt x="1643681" y="0"/>
                  <a:pt x="1676863" y="33183"/>
                  <a:pt x="1676863" y="74116"/>
                </a:cubicBezTo>
                <a:lnTo>
                  <a:pt x="1676863" y="667040"/>
                </a:lnTo>
                <a:cubicBezTo>
                  <a:pt x="1676863" y="707972"/>
                  <a:pt x="1643681" y="741155"/>
                  <a:pt x="1602748" y="741155"/>
                </a:cubicBezTo>
                <a:lnTo>
                  <a:pt x="74116" y="741155"/>
                </a:lnTo>
                <a:cubicBezTo>
                  <a:pt x="33183" y="741155"/>
                  <a:pt x="0" y="707972"/>
                  <a:pt x="0" y="667040"/>
                </a:cubicBezTo>
                <a:lnTo>
                  <a:pt x="0" y="74116"/>
                </a:lnTo>
                <a:cubicBezTo>
                  <a:pt x="0" y="33183"/>
                  <a:pt x="33183" y="0"/>
                  <a:pt x="74116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7078682" y="5827331"/>
            <a:ext cx="277933" cy="222347"/>
          </a:xfrm>
          <a:custGeom>
            <a:avLst/>
            <a:gdLst/>
            <a:ahLst/>
            <a:cxnLst/>
            <a:rect l="l" t="t" r="r" b="b"/>
            <a:pathLst>
              <a:path w="277933" h="222347">
                <a:moveTo>
                  <a:pt x="138967" y="6948"/>
                </a:moveTo>
                <a:cubicBezTo>
                  <a:pt x="163893" y="6948"/>
                  <a:pt x="184131" y="27186"/>
                  <a:pt x="184131" y="52112"/>
                </a:cubicBezTo>
                <a:cubicBezTo>
                  <a:pt x="184131" y="77039"/>
                  <a:pt x="163893" y="97277"/>
                  <a:pt x="138967" y="97277"/>
                </a:cubicBezTo>
                <a:cubicBezTo>
                  <a:pt x="114040" y="97277"/>
                  <a:pt x="93802" y="77039"/>
                  <a:pt x="93802" y="52112"/>
                </a:cubicBezTo>
                <a:cubicBezTo>
                  <a:pt x="93802" y="27186"/>
                  <a:pt x="114040" y="6948"/>
                  <a:pt x="138967" y="6948"/>
                </a:cubicBezTo>
                <a:close/>
                <a:moveTo>
                  <a:pt x="41690" y="38216"/>
                </a:moveTo>
                <a:cubicBezTo>
                  <a:pt x="58947" y="38216"/>
                  <a:pt x="72957" y="52226"/>
                  <a:pt x="72957" y="69483"/>
                </a:cubicBezTo>
                <a:cubicBezTo>
                  <a:pt x="72957" y="86740"/>
                  <a:pt x="58947" y="100751"/>
                  <a:pt x="41690" y="100751"/>
                </a:cubicBezTo>
                <a:cubicBezTo>
                  <a:pt x="24433" y="100751"/>
                  <a:pt x="10422" y="86740"/>
                  <a:pt x="10422" y="69483"/>
                </a:cubicBezTo>
                <a:cubicBezTo>
                  <a:pt x="10422" y="52226"/>
                  <a:pt x="24433" y="38216"/>
                  <a:pt x="41690" y="38216"/>
                </a:cubicBezTo>
                <a:close/>
                <a:moveTo>
                  <a:pt x="0" y="180657"/>
                </a:moveTo>
                <a:cubicBezTo>
                  <a:pt x="0" y="149954"/>
                  <a:pt x="24884" y="125070"/>
                  <a:pt x="55587" y="125070"/>
                </a:cubicBezTo>
                <a:cubicBezTo>
                  <a:pt x="61145" y="125070"/>
                  <a:pt x="66530" y="125895"/>
                  <a:pt x="71611" y="127415"/>
                </a:cubicBezTo>
                <a:cubicBezTo>
                  <a:pt x="57324" y="143396"/>
                  <a:pt x="48638" y="164502"/>
                  <a:pt x="48638" y="187605"/>
                </a:cubicBezTo>
                <a:lnTo>
                  <a:pt x="48638" y="194553"/>
                </a:lnTo>
                <a:cubicBezTo>
                  <a:pt x="48638" y="199504"/>
                  <a:pt x="49681" y="204194"/>
                  <a:pt x="51548" y="208450"/>
                </a:cubicBezTo>
                <a:lnTo>
                  <a:pt x="13897" y="208450"/>
                </a:lnTo>
                <a:cubicBezTo>
                  <a:pt x="6210" y="208450"/>
                  <a:pt x="0" y="202240"/>
                  <a:pt x="0" y="194553"/>
                </a:cubicBezTo>
                <a:lnTo>
                  <a:pt x="0" y="180657"/>
                </a:lnTo>
                <a:close/>
                <a:moveTo>
                  <a:pt x="226385" y="208450"/>
                </a:moveTo>
                <a:cubicBezTo>
                  <a:pt x="228253" y="204194"/>
                  <a:pt x="229295" y="199504"/>
                  <a:pt x="229295" y="194553"/>
                </a:cubicBezTo>
                <a:lnTo>
                  <a:pt x="229295" y="187605"/>
                </a:lnTo>
                <a:cubicBezTo>
                  <a:pt x="229295" y="164502"/>
                  <a:pt x="220609" y="143396"/>
                  <a:pt x="206322" y="127415"/>
                </a:cubicBezTo>
                <a:cubicBezTo>
                  <a:pt x="211403" y="125895"/>
                  <a:pt x="216788" y="125070"/>
                  <a:pt x="222347" y="125070"/>
                </a:cubicBezTo>
                <a:cubicBezTo>
                  <a:pt x="253049" y="125070"/>
                  <a:pt x="277933" y="149954"/>
                  <a:pt x="277933" y="180657"/>
                </a:cubicBezTo>
                <a:lnTo>
                  <a:pt x="277933" y="194553"/>
                </a:lnTo>
                <a:cubicBezTo>
                  <a:pt x="277933" y="202240"/>
                  <a:pt x="271723" y="208450"/>
                  <a:pt x="264036" y="208450"/>
                </a:cubicBezTo>
                <a:lnTo>
                  <a:pt x="226385" y="208450"/>
                </a:lnTo>
                <a:close/>
                <a:moveTo>
                  <a:pt x="204976" y="69483"/>
                </a:moveTo>
                <a:cubicBezTo>
                  <a:pt x="204976" y="52226"/>
                  <a:pt x="218986" y="38216"/>
                  <a:pt x="236243" y="38216"/>
                </a:cubicBezTo>
                <a:cubicBezTo>
                  <a:pt x="253500" y="38216"/>
                  <a:pt x="267511" y="52226"/>
                  <a:pt x="267511" y="69483"/>
                </a:cubicBezTo>
                <a:cubicBezTo>
                  <a:pt x="267511" y="86740"/>
                  <a:pt x="253500" y="100751"/>
                  <a:pt x="236243" y="100751"/>
                </a:cubicBezTo>
                <a:cubicBezTo>
                  <a:pt x="218986" y="100751"/>
                  <a:pt x="204976" y="86740"/>
                  <a:pt x="204976" y="69483"/>
                </a:cubicBezTo>
                <a:close/>
                <a:moveTo>
                  <a:pt x="69483" y="187605"/>
                </a:moveTo>
                <a:cubicBezTo>
                  <a:pt x="69483" y="149215"/>
                  <a:pt x="100577" y="118122"/>
                  <a:pt x="138967" y="118122"/>
                </a:cubicBezTo>
                <a:cubicBezTo>
                  <a:pt x="177356" y="118122"/>
                  <a:pt x="208450" y="149215"/>
                  <a:pt x="208450" y="187605"/>
                </a:cubicBezTo>
                <a:lnTo>
                  <a:pt x="208450" y="194553"/>
                </a:lnTo>
                <a:cubicBezTo>
                  <a:pt x="208450" y="202240"/>
                  <a:pt x="202240" y="208450"/>
                  <a:pt x="194553" y="208450"/>
                </a:cubicBezTo>
                <a:lnTo>
                  <a:pt x="83380" y="208450"/>
                </a:lnTo>
                <a:cubicBezTo>
                  <a:pt x="75693" y="208450"/>
                  <a:pt x="69483" y="202240"/>
                  <a:pt x="69483" y="194553"/>
                </a:cubicBezTo>
                <a:lnTo>
                  <a:pt x="69483" y="187605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49" name="Text 47"/>
          <p:cNvSpPr/>
          <p:nvPr/>
        </p:nvSpPr>
        <p:spPr>
          <a:xfrm>
            <a:off x="6455214" y="6123793"/>
            <a:ext cx="1528632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67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People First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8165371" y="5716158"/>
            <a:ext cx="1676863" cy="741155"/>
          </a:xfrm>
          <a:custGeom>
            <a:avLst/>
            <a:gdLst/>
            <a:ahLst/>
            <a:cxnLst/>
            <a:rect l="l" t="t" r="r" b="b"/>
            <a:pathLst>
              <a:path w="1676863" h="741155">
                <a:moveTo>
                  <a:pt x="74116" y="0"/>
                </a:moveTo>
                <a:lnTo>
                  <a:pt x="1602748" y="0"/>
                </a:lnTo>
                <a:cubicBezTo>
                  <a:pt x="1643681" y="0"/>
                  <a:pt x="1676863" y="33183"/>
                  <a:pt x="1676863" y="74116"/>
                </a:cubicBezTo>
                <a:lnTo>
                  <a:pt x="1676863" y="667040"/>
                </a:lnTo>
                <a:cubicBezTo>
                  <a:pt x="1676863" y="707972"/>
                  <a:pt x="1643681" y="741155"/>
                  <a:pt x="1602748" y="741155"/>
                </a:cubicBezTo>
                <a:lnTo>
                  <a:pt x="74116" y="741155"/>
                </a:lnTo>
                <a:cubicBezTo>
                  <a:pt x="33183" y="741155"/>
                  <a:pt x="0" y="707972"/>
                  <a:pt x="0" y="667040"/>
                </a:cubicBezTo>
                <a:lnTo>
                  <a:pt x="0" y="74116"/>
                </a:lnTo>
                <a:cubicBezTo>
                  <a:pt x="0" y="33183"/>
                  <a:pt x="33183" y="0"/>
                  <a:pt x="74116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51" name="Shape 49"/>
          <p:cNvSpPr/>
          <p:nvPr/>
        </p:nvSpPr>
        <p:spPr>
          <a:xfrm>
            <a:off x="8890748" y="5827331"/>
            <a:ext cx="222347" cy="222347"/>
          </a:xfrm>
          <a:custGeom>
            <a:avLst/>
            <a:gdLst/>
            <a:ahLst/>
            <a:cxnLst/>
            <a:rect l="l" t="t" r="r" b="b"/>
            <a:pathLst>
              <a:path w="222347" h="222347">
                <a:moveTo>
                  <a:pt x="27793" y="27793"/>
                </a:moveTo>
                <a:cubicBezTo>
                  <a:pt x="27793" y="20107"/>
                  <a:pt x="21583" y="13897"/>
                  <a:pt x="13897" y="13897"/>
                </a:cubicBezTo>
                <a:cubicBezTo>
                  <a:pt x="6210" y="13897"/>
                  <a:pt x="0" y="20107"/>
                  <a:pt x="0" y="27793"/>
                </a:cubicBezTo>
                <a:lnTo>
                  <a:pt x="0" y="173708"/>
                </a:lnTo>
                <a:cubicBezTo>
                  <a:pt x="0" y="192903"/>
                  <a:pt x="15547" y="208450"/>
                  <a:pt x="34742" y="208450"/>
                </a:cubicBezTo>
                <a:lnTo>
                  <a:pt x="208450" y="208450"/>
                </a:lnTo>
                <a:cubicBezTo>
                  <a:pt x="216136" y="208450"/>
                  <a:pt x="222347" y="202240"/>
                  <a:pt x="222347" y="194553"/>
                </a:cubicBezTo>
                <a:cubicBezTo>
                  <a:pt x="222347" y="186867"/>
                  <a:pt x="216136" y="180657"/>
                  <a:pt x="208450" y="180657"/>
                </a:cubicBezTo>
                <a:lnTo>
                  <a:pt x="34742" y="180657"/>
                </a:lnTo>
                <a:cubicBezTo>
                  <a:pt x="30920" y="180657"/>
                  <a:pt x="27793" y="177530"/>
                  <a:pt x="27793" y="173708"/>
                </a:cubicBezTo>
                <a:lnTo>
                  <a:pt x="27793" y="27793"/>
                </a:lnTo>
                <a:close/>
                <a:moveTo>
                  <a:pt x="204368" y="65401"/>
                </a:moveTo>
                <a:cubicBezTo>
                  <a:pt x="209796" y="59973"/>
                  <a:pt x="209796" y="51157"/>
                  <a:pt x="204368" y="45729"/>
                </a:cubicBezTo>
                <a:cubicBezTo>
                  <a:pt x="198939" y="40300"/>
                  <a:pt x="190124" y="40300"/>
                  <a:pt x="184695" y="45729"/>
                </a:cubicBezTo>
                <a:lnTo>
                  <a:pt x="138967" y="91501"/>
                </a:lnTo>
                <a:lnTo>
                  <a:pt x="114039" y="66617"/>
                </a:lnTo>
                <a:cubicBezTo>
                  <a:pt x="108611" y="61189"/>
                  <a:pt x="99795" y="61189"/>
                  <a:pt x="94367" y="66617"/>
                </a:cubicBezTo>
                <a:lnTo>
                  <a:pt x="52677" y="108307"/>
                </a:lnTo>
                <a:cubicBezTo>
                  <a:pt x="47249" y="113735"/>
                  <a:pt x="47249" y="122551"/>
                  <a:pt x="52677" y="127980"/>
                </a:cubicBezTo>
                <a:cubicBezTo>
                  <a:pt x="58105" y="133408"/>
                  <a:pt x="66921" y="133408"/>
                  <a:pt x="72349" y="127980"/>
                </a:cubicBezTo>
                <a:lnTo>
                  <a:pt x="104225" y="96104"/>
                </a:lnTo>
                <a:lnTo>
                  <a:pt x="129152" y="121031"/>
                </a:lnTo>
                <a:cubicBezTo>
                  <a:pt x="134580" y="126460"/>
                  <a:pt x="143396" y="126460"/>
                  <a:pt x="148825" y="121031"/>
                </a:cubicBezTo>
                <a:lnTo>
                  <a:pt x="204411" y="65445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52" name="Text 50"/>
          <p:cNvSpPr/>
          <p:nvPr/>
        </p:nvSpPr>
        <p:spPr>
          <a:xfrm>
            <a:off x="8239487" y="6123793"/>
            <a:ext cx="1528632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67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Start Small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9949644" y="5716158"/>
            <a:ext cx="1676863" cy="741155"/>
          </a:xfrm>
          <a:custGeom>
            <a:avLst/>
            <a:gdLst/>
            <a:ahLst/>
            <a:cxnLst/>
            <a:rect l="l" t="t" r="r" b="b"/>
            <a:pathLst>
              <a:path w="1676863" h="741155">
                <a:moveTo>
                  <a:pt x="74116" y="0"/>
                </a:moveTo>
                <a:lnTo>
                  <a:pt x="1602748" y="0"/>
                </a:lnTo>
                <a:cubicBezTo>
                  <a:pt x="1643681" y="0"/>
                  <a:pt x="1676863" y="33183"/>
                  <a:pt x="1676863" y="74116"/>
                </a:cubicBezTo>
                <a:lnTo>
                  <a:pt x="1676863" y="667040"/>
                </a:lnTo>
                <a:cubicBezTo>
                  <a:pt x="1676863" y="707972"/>
                  <a:pt x="1643681" y="741155"/>
                  <a:pt x="1602748" y="741155"/>
                </a:cubicBezTo>
                <a:lnTo>
                  <a:pt x="74116" y="741155"/>
                </a:lnTo>
                <a:cubicBezTo>
                  <a:pt x="33183" y="741155"/>
                  <a:pt x="0" y="707972"/>
                  <a:pt x="0" y="667040"/>
                </a:cubicBezTo>
                <a:lnTo>
                  <a:pt x="0" y="74116"/>
                </a:lnTo>
                <a:cubicBezTo>
                  <a:pt x="0" y="33183"/>
                  <a:pt x="33183" y="0"/>
                  <a:pt x="74116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54" name="Shape 52"/>
          <p:cNvSpPr/>
          <p:nvPr/>
        </p:nvSpPr>
        <p:spPr>
          <a:xfrm>
            <a:off x="10675021" y="5827331"/>
            <a:ext cx="222347" cy="222347"/>
          </a:xfrm>
          <a:custGeom>
            <a:avLst/>
            <a:gdLst/>
            <a:ahLst/>
            <a:cxnLst/>
            <a:rect l="l" t="t" r="r" b="b"/>
            <a:pathLst>
              <a:path w="222347" h="222347">
                <a:moveTo>
                  <a:pt x="28618" y="99231"/>
                </a:moveTo>
                <a:cubicBezTo>
                  <a:pt x="34394" y="58844"/>
                  <a:pt x="69179" y="27793"/>
                  <a:pt x="111173" y="27793"/>
                </a:cubicBezTo>
                <a:cubicBezTo>
                  <a:pt x="134190" y="27793"/>
                  <a:pt x="155035" y="37130"/>
                  <a:pt x="170147" y="52199"/>
                </a:cubicBezTo>
                <a:cubicBezTo>
                  <a:pt x="170234" y="52286"/>
                  <a:pt x="170321" y="52373"/>
                  <a:pt x="170408" y="52460"/>
                </a:cubicBezTo>
                <a:lnTo>
                  <a:pt x="173708" y="55587"/>
                </a:lnTo>
                <a:lnTo>
                  <a:pt x="152907" y="55587"/>
                </a:lnTo>
                <a:cubicBezTo>
                  <a:pt x="145220" y="55587"/>
                  <a:pt x="139010" y="61797"/>
                  <a:pt x="139010" y="69483"/>
                </a:cubicBezTo>
                <a:cubicBezTo>
                  <a:pt x="139010" y="77170"/>
                  <a:pt x="145220" y="83380"/>
                  <a:pt x="152907" y="83380"/>
                </a:cubicBezTo>
                <a:lnTo>
                  <a:pt x="208493" y="83380"/>
                </a:lnTo>
                <a:cubicBezTo>
                  <a:pt x="216180" y="83380"/>
                  <a:pt x="222390" y="77170"/>
                  <a:pt x="222390" y="69483"/>
                </a:cubicBezTo>
                <a:lnTo>
                  <a:pt x="222390" y="13897"/>
                </a:lnTo>
                <a:cubicBezTo>
                  <a:pt x="222390" y="6210"/>
                  <a:pt x="216180" y="0"/>
                  <a:pt x="208493" y="0"/>
                </a:cubicBezTo>
                <a:cubicBezTo>
                  <a:pt x="200807" y="0"/>
                  <a:pt x="194597" y="6210"/>
                  <a:pt x="194597" y="13897"/>
                </a:cubicBezTo>
                <a:lnTo>
                  <a:pt x="194597" y="37087"/>
                </a:lnTo>
                <a:lnTo>
                  <a:pt x="189689" y="32440"/>
                </a:lnTo>
                <a:cubicBezTo>
                  <a:pt x="169583" y="12420"/>
                  <a:pt x="141789" y="0"/>
                  <a:pt x="111173" y="0"/>
                </a:cubicBezTo>
                <a:cubicBezTo>
                  <a:pt x="55152" y="0"/>
                  <a:pt x="8816" y="41429"/>
                  <a:pt x="1129" y="95322"/>
                </a:cubicBezTo>
                <a:cubicBezTo>
                  <a:pt x="43" y="102922"/>
                  <a:pt x="5298" y="109957"/>
                  <a:pt x="12898" y="111043"/>
                </a:cubicBezTo>
                <a:cubicBezTo>
                  <a:pt x="20498" y="112129"/>
                  <a:pt x="27533" y="106831"/>
                  <a:pt x="28618" y="99274"/>
                </a:cubicBezTo>
                <a:close/>
                <a:moveTo>
                  <a:pt x="221217" y="127024"/>
                </a:moveTo>
                <a:cubicBezTo>
                  <a:pt x="222303" y="119424"/>
                  <a:pt x="217005" y="112389"/>
                  <a:pt x="209449" y="111304"/>
                </a:cubicBezTo>
                <a:cubicBezTo>
                  <a:pt x="201892" y="110218"/>
                  <a:pt x="194814" y="115516"/>
                  <a:pt x="193728" y="123072"/>
                </a:cubicBezTo>
                <a:cubicBezTo>
                  <a:pt x="187952" y="163459"/>
                  <a:pt x="153167" y="194510"/>
                  <a:pt x="111173" y="194510"/>
                </a:cubicBezTo>
                <a:cubicBezTo>
                  <a:pt x="88157" y="194510"/>
                  <a:pt x="67312" y="185173"/>
                  <a:pt x="52199" y="170104"/>
                </a:cubicBezTo>
                <a:cubicBezTo>
                  <a:pt x="52112" y="170017"/>
                  <a:pt x="52026" y="169930"/>
                  <a:pt x="51939" y="169843"/>
                </a:cubicBezTo>
                <a:lnTo>
                  <a:pt x="48638" y="166716"/>
                </a:lnTo>
                <a:lnTo>
                  <a:pt x="69440" y="166716"/>
                </a:lnTo>
                <a:cubicBezTo>
                  <a:pt x="77126" y="166716"/>
                  <a:pt x="83337" y="160506"/>
                  <a:pt x="83337" y="152820"/>
                </a:cubicBezTo>
                <a:cubicBezTo>
                  <a:pt x="83337" y="145133"/>
                  <a:pt x="77126" y="138923"/>
                  <a:pt x="69440" y="138923"/>
                </a:cubicBezTo>
                <a:lnTo>
                  <a:pt x="13897" y="138967"/>
                </a:lnTo>
                <a:cubicBezTo>
                  <a:pt x="10205" y="138967"/>
                  <a:pt x="6644" y="140443"/>
                  <a:pt x="4039" y="143092"/>
                </a:cubicBezTo>
                <a:cubicBezTo>
                  <a:pt x="1433" y="145741"/>
                  <a:pt x="-43" y="149259"/>
                  <a:pt x="0" y="152994"/>
                </a:cubicBezTo>
                <a:lnTo>
                  <a:pt x="434" y="208146"/>
                </a:lnTo>
                <a:cubicBezTo>
                  <a:pt x="478" y="215832"/>
                  <a:pt x="6775" y="221999"/>
                  <a:pt x="14461" y="221912"/>
                </a:cubicBezTo>
                <a:cubicBezTo>
                  <a:pt x="22148" y="221825"/>
                  <a:pt x="28314" y="215572"/>
                  <a:pt x="28228" y="207885"/>
                </a:cubicBezTo>
                <a:lnTo>
                  <a:pt x="28054" y="185520"/>
                </a:lnTo>
                <a:lnTo>
                  <a:pt x="32701" y="189906"/>
                </a:lnTo>
                <a:cubicBezTo>
                  <a:pt x="52807" y="209926"/>
                  <a:pt x="80557" y="222347"/>
                  <a:pt x="111173" y="222347"/>
                </a:cubicBezTo>
                <a:cubicBezTo>
                  <a:pt x="167194" y="222347"/>
                  <a:pt x="213531" y="180917"/>
                  <a:pt x="221217" y="127024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55" name="Text 53"/>
          <p:cNvSpPr/>
          <p:nvPr/>
        </p:nvSpPr>
        <p:spPr>
          <a:xfrm>
            <a:off x="10023760" y="6123793"/>
            <a:ext cx="1528632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67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Iterate Fast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60" kern="0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BAGIAN 08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858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Quick Wins yang Bisa Dimulai Sekarang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81000" y="1181100"/>
            <a:ext cx="914400" cy="38100"/>
          </a:xfrm>
          <a:custGeom>
            <a:avLst/>
            <a:gdLst/>
            <a:ahLst/>
            <a:cxnLst/>
            <a:rect l="l" t="t" r="r" b="b"/>
            <a:pathLst>
              <a:path w="914400" h="38100">
                <a:moveTo>
                  <a:pt x="0" y="0"/>
                </a:moveTo>
                <a:lnTo>
                  <a:pt x="914400" y="0"/>
                </a:lnTo>
                <a:lnTo>
                  <a:pt x="9144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5" name="Text 3"/>
          <p:cNvSpPr/>
          <p:nvPr/>
        </p:nvSpPr>
        <p:spPr>
          <a:xfrm>
            <a:off x="381000" y="1295400"/>
            <a:ext cx="11515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Tiga inisiatif konkret untuk diluncurkan dalam 6 bulan pertama — membangun momentum dan kredibilitas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90525" y="1762125"/>
            <a:ext cx="3667125" cy="3657600"/>
          </a:xfrm>
          <a:custGeom>
            <a:avLst/>
            <a:gdLst/>
            <a:ahLst/>
            <a:cxnLst/>
            <a:rect l="l" t="t" r="r" b="b"/>
            <a:pathLst>
              <a:path w="3667125" h="3657600">
                <a:moveTo>
                  <a:pt x="114300" y="0"/>
                </a:moveTo>
                <a:lnTo>
                  <a:pt x="3552825" y="0"/>
                </a:lnTo>
                <a:cubicBezTo>
                  <a:pt x="3615909" y="0"/>
                  <a:pt x="3667125" y="51216"/>
                  <a:pt x="3667125" y="114300"/>
                </a:cubicBezTo>
                <a:lnTo>
                  <a:pt x="3667125" y="3543300"/>
                </a:lnTo>
                <a:cubicBezTo>
                  <a:pt x="3667125" y="3606384"/>
                  <a:pt x="3615909" y="3657600"/>
                  <a:pt x="3552825" y="3657600"/>
                </a:cubicBezTo>
                <a:lnTo>
                  <a:pt x="114300" y="3657600"/>
                </a:lnTo>
                <a:cubicBezTo>
                  <a:pt x="51216" y="3657600"/>
                  <a:pt x="0" y="3606384"/>
                  <a:pt x="0" y="3543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gradFill rotWithShape="1" flip="none">
            <a:gsLst>
              <a:gs pos="0">
                <a:srgbClr val="3B82F6">
                  <a:alpha val="30000"/>
                </a:srgbClr>
              </a:gs>
              <a:gs pos="100000">
                <a:srgbClr val="1E3A5F">
                  <a:alpha val="50000"/>
                </a:srgbClr>
              </a:gs>
            </a:gsLst>
            <a:lin ang="2700000" scaled="1"/>
          </a:gradFill>
          <a:ln w="25400">
            <a:solidFill>
              <a:srgbClr val="3B82F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90550" y="19621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114302" y="0"/>
                </a:moveTo>
                <a:lnTo>
                  <a:pt x="419098" y="0"/>
                </a:lnTo>
                <a:cubicBezTo>
                  <a:pt x="482183" y="0"/>
                  <a:pt x="533400" y="51217"/>
                  <a:pt x="533400" y="114302"/>
                </a:cubicBezTo>
                <a:lnTo>
                  <a:pt x="533400" y="419098"/>
                </a:lnTo>
                <a:cubicBezTo>
                  <a:pt x="533400" y="482183"/>
                  <a:pt x="482183" y="533400"/>
                  <a:pt x="419098" y="533400"/>
                </a:cubicBezTo>
                <a:lnTo>
                  <a:pt x="114302" y="533400"/>
                </a:lnTo>
                <a:cubicBezTo>
                  <a:pt x="51217" y="533400"/>
                  <a:pt x="0" y="482183"/>
                  <a:pt x="0" y="41909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8" name="Text 6"/>
          <p:cNvSpPr/>
          <p:nvPr/>
        </p:nvSpPr>
        <p:spPr>
          <a:xfrm>
            <a:off x="738560" y="2076450"/>
            <a:ext cx="3524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238250" y="1981200"/>
            <a:ext cx="17430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Unified Login Portal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238250" y="2247900"/>
            <a:ext cx="17240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 Bulan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90550" y="2647950"/>
            <a:ext cx="3343275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Satu portal login untuk semua aplikasi existing — SuperApp Bangkim, SIPADU, Database Kumuh, SIBARU, dll.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19125" y="358140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3" name="Text 11"/>
          <p:cNvSpPr/>
          <p:nvPr/>
        </p:nvSpPr>
        <p:spPr>
          <a:xfrm>
            <a:off x="857250" y="3543300"/>
            <a:ext cx="167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Eliminasi multiple login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19125" y="388620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5" name="Text 13"/>
          <p:cNvSpPr/>
          <p:nvPr/>
        </p:nvSpPr>
        <p:spPr>
          <a:xfrm>
            <a:off x="857250" y="3848100"/>
            <a:ext cx="2438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Improve UX ASN secara signifikan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19125" y="419100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7" name="Text 15"/>
          <p:cNvSpPr/>
          <p:nvPr/>
        </p:nvSpPr>
        <p:spPr>
          <a:xfrm>
            <a:off x="857250" y="4152900"/>
            <a:ext cx="2143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Relatif low effort, high impact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90550" y="4833938"/>
            <a:ext cx="3267075" cy="9525"/>
          </a:xfrm>
          <a:custGeom>
            <a:avLst/>
            <a:gdLst/>
            <a:ahLst/>
            <a:cxnLst/>
            <a:rect l="l" t="t" r="r" b="b"/>
            <a:pathLst>
              <a:path w="3267075" h="9525">
                <a:moveTo>
                  <a:pt x="0" y="0"/>
                </a:moveTo>
                <a:lnTo>
                  <a:pt x="3267075" y="0"/>
                </a:lnTo>
                <a:lnTo>
                  <a:pt x="3267075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3B82F6">
              <a:alpha val="30196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590550" y="5038725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95250" y="4763"/>
                </a:moveTo>
                <a:cubicBezTo>
                  <a:pt x="112335" y="4763"/>
                  <a:pt x="126206" y="18634"/>
                  <a:pt x="126206" y="35719"/>
                </a:cubicBezTo>
                <a:cubicBezTo>
                  <a:pt x="126206" y="52804"/>
                  <a:pt x="112335" y="66675"/>
                  <a:pt x="95250" y="66675"/>
                </a:cubicBezTo>
                <a:cubicBezTo>
                  <a:pt x="78165" y="66675"/>
                  <a:pt x="64294" y="52804"/>
                  <a:pt x="64294" y="35719"/>
                </a:cubicBezTo>
                <a:cubicBezTo>
                  <a:pt x="64294" y="18634"/>
                  <a:pt x="78165" y="4763"/>
                  <a:pt x="95250" y="4763"/>
                </a:cubicBezTo>
                <a:close/>
                <a:moveTo>
                  <a:pt x="28575" y="26194"/>
                </a:moveTo>
                <a:cubicBezTo>
                  <a:pt x="40403" y="26194"/>
                  <a:pt x="50006" y="35797"/>
                  <a:pt x="50006" y="47625"/>
                </a:cubicBezTo>
                <a:cubicBezTo>
                  <a:pt x="50006" y="59453"/>
                  <a:pt x="40403" y="69056"/>
                  <a:pt x="28575" y="69056"/>
                </a:cubicBezTo>
                <a:cubicBezTo>
                  <a:pt x="16747" y="69056"/>
                  <a:pt x="7144" y="59453"/>
                  <a:pt x="7144" y="47625"/>
                </a:cubicBezTo>
                <a:cubicBezTo>
                  <a:pt x="7144" y="35797"/>
                  <a:pt x="16747" y="26194"/>
                  <a:pt x="28575" y="26194"/>
                </a:cubicBezTo>
                <a:close/>
                <a:moveTo>
                  <a:pt x="0" y="123825"/>
                </a:moveTo>
                <a:cubicBezTo>
                  <a:pt x="0" y="102781"/>
                  <a:pt x="17056" y="85725"/>
                  <a:pt x="38100" y="85725"/>
                </a:cubicBezTo>
                <a:cubicBezTo>
                  <a:pt x="41910" y="85725"/>
                  <a:pt x="45601" y="86291"/>
                  <a:pt x="49084" y="87332"/>
                </a:cubicBezTo>
                <a:cubicBezTo>
                  <a:pt x="39291" y="98286"/>
                  <a:pt x="33338" y="112752"/>
                  <a:pt x="33338" y="128588"/>
                </a:cubicBezTo>
                <a:lnTo>
                  <a:pt x="33338" y="133350"/>
                </a:lnTo>
                <a:cubicBezTo>
                  <a:pt x="33338" y="136743"/>
                  <a:pt x="34052" y="139958"/>
                  <a:pt x="35332" y="142875"/>
                </a:cubicBezTo>
                <a:lnTo>
                  <a:pt x="9525" y="142875"/>
                </a:lnTo>
                <a:cubicBezTo>
                  <a:pt x="4256" y="142875"/>
                  <a:pt x="0" y="138619"/>
                  <a:pt x="0" y="133350"/>
                </a:cubicBezTo>
                <a:lnTo>
                  <a:pt x="0" y="123825"/>
                </a:lnTo>
                <a:close/>
                <a:moveTo>
                  <a:pt x="155168" y="142875"/>
                </a:moveTo>
                <a:cubicBezTo>
                  <a:pt x="156448" y="139958"/>
                  <a:pt x="157163" y="136743"/>
                  <a:pt x="157163" y="133350"/>
                </a:cubicBezTo>
                <a:lnTo>
                  <a:pt x="157163" y="128588"/>
                </a:lnTo>
                <a:cubicBezTo>
                  <a:pt x="157163" y="112752"/>
                  <a:pt x="151209" y="98286"/>
                  <a:pt x="141416" y="87332"/>
                </a:cubicBezTo>
                <a:cubicBezTo>
                  <a:pt x="144899" y="86291"/>
                  <a:pt x="148590" y="85725"/>
                  <a:pt x="152400" y="85725"/>
                </a:cubicBezTo>
                <a:cubicBezTo>
                  <a:pt x="173444" y="85725"/>
                  <a:pt x="190500" y="102781"/>
                  <a:pt x="190500" y="123825"/>
                </a:cubicBezTo>
                <a:lnTo>
                  <a:pt x="190500" y="133350"/>
                </a:lnTo>
                <a:cubicBezTo>
                  <a:pt x="190500" y="138619"/>
                  <a:pt x="186244" y="142875"/>
                  <a:pt x="180975" y="142875"/>
                </a:cubicBezTo>
                <a:lnTo>
                  <a:pt x="155168" y="142875"/>
                </a:lnTo>
                <a:close/>
                <a:moveTo>
                  <a:pt x="140494" y="47625"/>
                </a:moveTo>
                <a:cubicBezTo>
                  <a:pt x="140494" y="35797"/>
                  <a:pt x="150097" y="26194"/>
                  <a:pt x="161925" y="26194"/>
                </a:cubicBezTo>
                <a:cubicBezTo>
                  <a:pt x="173753" y="26194"/>
                  <a:pt x="183356" y="35797"/>
                  <a:pt x="183356" y="47625"/>
                </a:cubicBezTo>
                <a:cubicBezTo>
                  <a:pt x="183356" y="59453"/>
                  <a:pt x="173753" y="69056"/>
                  <a:pt x="161925" y="69056"/>
                </a:cubicBezTo>
                <a:cubicBezTo>
                  <a:pt x="150097" y="69056"/>
                  <a:pt x="140494" y="59453"/>
                  <a:pt x="140494" y="47625"/>
                </a:cubicBezTo>
                <a:close/>
                <a:moveTo>
                  <a:pt x="47625" y="128588"/>
                </a:moveTo>
                <a:cubicBezTo>
                  <a:pt x="47625" y="102275"/>
                  <a:pt x="68937" y="80962"/>
                  <a:pt x="95250" y="80962"/>
                </a:cubicBezTo>
                <a:cubicBezTo>
                  <a:pt x="121563" y="80962"/>
                  <a:pt x="142875" y="102275"/>
                  <a:pt x="142875" y="128588"/>
                </a:cubicBezTo>
                <a:lnTo>
                  <a:pt x="142875" y="133350"/>
                </a:lnTo>
                <a:cubicBezTo>
                  <a:pt x="142875" y="138619"/>
                  <a:pt x="138619" y="142875"/>
                  <a:pt x="133350" y="142875"/>
                </a:cubicBezTo>
                <a:lnTo>
                  <a:pt x="57150" y="142875"/>
                </a:lnTo>
                <a:cubicBezTo>
                  <a:pt x="51881" y="142875"/>
                  <a:pt x="47625" y="138619"/>
                  <a:pt x="47625" y="133350"/>
                </a:cubicBezTo>
                <a:lnTo>
                  <a:pt x="47625" y="128588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20" name="Text 18"/>
          <p:cNvSpPr/>
          <p:nvPr/>
        </p:nvSpPr>
        <p:spPr>
          <a:xfrm>
            <a:off x="838200" y="4991100"/>
            <a:ext cx="3095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6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Impact: 5.000+ ASN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4264000" y="1762125"/>
            <a:ext cx="3667125" cy="3657600"/>
          </a:xfrm>
          <a:custGeom>
            <a:avLst/>
            <a:gdLst/>
            <a:ahLst/>
            <a:cxnLst/>
            <a:rect l="l" t="t" r="r" b="b"/>
            <a:pathLst>
              <a:path w="3667125" h="3657600">
                <a:moveTo>
                  <a:pt x="114300" y="0"/>
                </a:moveTo>
                <a:lnTo>
                  <a:pt x="3552825" y="0"/>
                </a:lnTo>
                <a:cubicBezTo>
                  <a:pt x="3615909" y="0"/>
                  <a:pt x="3667125" y="51216"/>
                  <a:pt x="3667125" y="114300"/>
                </a:cubicBezTo>
                <a:lnTo>
                  <a:pt x="3667125" y="3543300"/>
                </a:lnTo>
                <a:cubicBezTo>
                  <a:pt x="3667125" y="3606384"/>
                  <a:pt x="3615909" y="3657600"/>
                  <a:pt x="3552825" y="3657600"/>
                </a:cubicBezTo>
                <a:lnTo>
                  <a:pt x="114300" y="3657600"/>
                </a:lnTo>
                <a:cubicBezTo>
                  <a:pt x="51216" y="3657600"/>
                  <a:pt x="0" y="3606384"/>
                  <a:pt x="0" y="3543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gradFill rotWithShape="1" flip="none">
            <a:gsLst>
              <a:gs pos="0">
                <a:srgbClr val="10B981">
                  <a:alpha val="30000"/>
                </a:srgbClr>
              </a:gs>
              <a:gs pos="100000">
                <a:srgbClr val="1E3A5F">
                  <a:alpha val="50000"/>
                </a:srgbClr>
              </a:gs>
            </a:gsLst>
            <a:lin ang="2700000" scaled="1"/>
          </a:gradFill>
          <a:ln w="25400">
            <a:solidFill>
              <a:srgbClr val="10B981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464025" y="19621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114302" y="0"/>
                </a:moveTo>
                <a:lnTo>
                  <a:pt x="419098" y="0"/>
                </a:lnTo>
                <a:cubicBezTo>
                  <a:pt x="482183" y="0"/>
                  <a:pt x="533400" y="51217"/>
                  <a:pt x="533400" y="114302"/>
                </a:cubicBezTo>
                <a:lnTo>
                  <a:pt x="533400" y="419098"/>
                </a:lnTo>
                <a:cubicBezTo>
                  <a:pt x="533400" y="482183"/>
                  <a:pt x="482183" y="533400"/>
                  <a:pt x="419098" y="533400"/>
                </a:cubicBezTo>
                <a:lnTo>
                  <a:pt x="114302" y="533400"/>
                </a:lnTo>
                <a:cubicBezTo>
                  <a:pt x="51217" y="533400"/>
                  <a:pt x="0" y="482183"/>
                  <a:pt x="0" y="41909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3" name="Text 21"/>
          <p:cNvSpPr/>
          <p:nvPr/>
        </p:nvSpPr>
        <p:spPr>
          <a:xfrm>
            <a:off x="4591348" y="2076450"/>
            <a:ext cx="3905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02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5111725" y="1981200"/>
            <a:ext cx="1876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Executive Dashboard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111725" y="2247900"/>
            <a:ext cx="18573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4 Bulan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464025" y="2647950"/>
            <a:ext cx="3343275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Dashboard sederhana dengan data dari SIBARU — visualisasi real-time untuk pimpinan.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4492600" y="358140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8" name="Text 26"/>
          <p:cNvSpPr/>
          <p:nvPr/>
        </p:nvSpPr>
        <p:spPr>
          <a:xfrm>
            <a:off x="4730725" y="3543300"/>
            <a:ext cx="2562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Data penerima bantuan per wilayah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4492600" y="388620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30" name="Text 28"/>
          <p:cNvSpPr/>
          <p:nvPr/>
        </p:nvSpPr>
        <p:spPr>
          <a:xfrm>
            <a:off x="4730725" y="3848100"/>
            <a:ext cx="21050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Status proses dan bottleneck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4492600" y="419100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32" name="Text 30"/>
          <p:cNvSpPr/>
          <p:nvPr/>
        </p:nvSpPr>
        <p:spPr>
          <a:xfrm>
            <a:off x="4730725" y="4152900"/>
            <a:ext cx="2514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Proof of concept untuk AI analytics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4464025" y="4833938"/>
            <a:ext cx="3267075" cy="9525"/>
          </a:xfrm>
          <a:custGeom>
            <a:avLst/>
            <a:gdLst/>
            <a:ahLst/>
            <a:cxnLst/>
            <a:rect l="l" t="t" r="r" b="b"/>
            <a:pathLst>
              <a:path w="3267075" h="9525">
                <a:moveTo>
                  <a:pt x="0" y="0"/>
                </a:moveTo>
                <a:lnTo>
                  <a:pt x="3267075" y="0"/>
                </a:lnTo>
                <a:lnTo>
                  <a:pt x="3267075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10B981">
              <a:alpha val="30196"/>
            </a:srgbClr>
          </a:solidFill>
          <a:ln/>
        </p:spPr>
      </p:sp>
      <p:sp>
        <p:nvSpPr>
          <p:cNvPr id="34" name="Shape 32"/>
          <p:cNvSpPr/>
          <p:nvPr/>
        </p:nvSpPr>
        <p:spPr>
          <a:xfrm>
            <a:off x="4483075" y="503872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9050" y="19050"/>
                </a:moveTo>
                <a:cubicBezTo>
                  <a:pt x="19050" y="13781"/>
                  <a:pt x="14794" y="9525"/>
                  <a:pt x="9525" y="9525"/>
                </a:cubicBezTo>
                <a:cubicBezTo>
                  <a:pt x="4256" y="9525"/>
                  <a:pt x="0" y="13781"/>
                  <a:pt x="0" y="19050"/>
                </a:cubicBezTo>
                <a:lnTo>
                  <a:pt x="0" y="119062"/>
                </a:lnTo>
                <a:cubicBezTo>
                  <a:pt x="0" y="132219"/>
                  <a:pt x="10656" y="142875"/>
                  <a:pt x="23813" y="142875"/>
                </a:cubicBezTo>
                <a:lnTo>
                  <a:pt x="142875" y="142875"/>
                </a:lnTo>
                <a:cubicBezTo>
                  <a:pt x="148144" y="142875"/>
                  <a:pt x="152400" y="138619"/>
                  <a:pt x="152400" y="133350"/>
                </a:cubicBezTo>
                <a:cubicBezTo>
                  <a:pt x="152400" y="128081"/>
                  <a:pt x="148144" y="123825"/>
                  <a:pt x="142875" y="123825"/>
                </a:cubicBezTo>
                <a:lnTo>
                  <a:pt x="23813" y="123825"/>
                </a:lnTo>
                <a:cubicBezTo>
                  <a:pt x="21193" y="123825"/>
                  <a:pt x="19050" y="121682"/>
                  <a:pt x="19050" y="119062"/>
                </a:cubicBezTo>
                <a:lnTo>
                  <a:pt x="19050" y="19050"/>
                </a:lnTo>
                <a:close/>
                <a:moveTo>
                  <a:pt x="140077" y="44827"/>
                </a:moveTo>
                <a:cubicBezTo>
                  <a:pt x="143798" y="41106"/>
                  <a:pt x="143798" y="35064"/>
                  <a:pt x="140077" y="31343"/>
                </a:cubicBezTo>
                <a:cubicBezTo>
                  <a:pt x="136356" y="27622"/>
                  <a:pt x="130314" y="27622"/>
                  <a:pt x="126593" y="31343"/>
                </a:cubicBezTo>
                <a:lnTo>
                  <a:pt x="95250" y="62716"/>
                </a:lnTo>
                <a:lnTo>
                  <a:pt x="78165" y="45660"/>
                </a:lnTo>
                <a:cubicBezTo>
                  <a:pt x="74444" y="41940"/>
                  <a:pt x="68401" y="41940"/>
                  <a:pt x="64681" y="45660"/>
                </a:cubicBezTo>
                <a:lnTo>
                  <a:pt x="36106" y="74235"/>
                </a:lnTo>
                <a:cubicBezTo>
                  <a:pt x="32385" y="77956"/>
                  <a:pt x="32385" y="83999"/>
                  <a:pt x="36106" y="87719"/>
                </a:cubicBezTo>
                <a:cubicBezTo>
                  <a:pt x="39826" y="91440"/>
                  <a:pt x="45869" y="91440"/>
                  <a:pt x="49590" y="87719"/>
                </a:cubicBezTo>
                <a:lnTo>
                  <a:pt x="71438" y="65871"/>
                </a:lnTo>
                <a:lnTo>
                  <a:pt x="88523" y="82957"/>
                </a:lnTo>
                <a:cubicBezTo>
                  <a:pt x="92244" y="86678"/>
                  <a:pt x="98286" y="86678"/>
                  <a:pt x="102007" y="82957"/>
                </a:cubicBezTo>
                <a:lnTo>
                  <a:pt x="140107" y="44857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35" name="Text 33"/>
          <p:cNvSpPr/>
          <p:nvPr/>
        </p:nvSpPr>
        <p:spPr>
          <a:xfrm>
            <a:off x="4711675" y="4991100"/>
            <a:ext cx="3095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6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Impact: Decision makers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8137475" y="1762125"/>
            <a:ext cx="3667125" cy="3657600"/>
          </a:xfrm>
          <a:custGeom>
            <a:avLst/>
            <a:gdLst/>
            <a:ahLst/>
            <a:cxnLst/>
            <a:rect l="l" t="t" r="r" b="b"/>
            <a:pathLst>
              <a:path w="3667125" h="3657600">
                <a:moveTo>
                  <a:pt x="114300" y="0"/>
                </a:moveTo>
                <a:lnTo>
                  <a:pt x="3552825" y="0"/>
                </a:lnTo>
                <a:cubicBezTo>
                  <a:pt x="3615909" y="0"/>
                  <a:pt x="3667125" y="51216"/>
                  <a:pt x="3667125" y="114300"/>
                </a:cubicBezTo>
                <a:lnTo>
                  <a:pt x="3667125" y="3543300"/>
                </a:lnTo>
                <a:cubicBezTo>
                  <a:pt x="3667125" y="3606384"/>
                  <a:pt x="3615909" y="3657600"/>
                  <a:pt x="3552825" y="3657600"/>
                </a:cubicBezTo>
                <a:lnTo>
                  <a:pt x="114300" y="3657600"/>
                </a:lnTo>
                <a:cubicBezTo>
                  <a:pt x="51216" y="3657600"/>
                  <a:pt x="0" y="3606384"/>
                  <a:pt x="0" y="3543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gradFill rotWithShape="1" flip="none">
            <a:gsLst>
              <a:gs pos="0">
                <a:srgbClr val="8B5CF6">
                  <a:alpha val="30000"/>
                </a:srgbClr>
              </a:gs>
              <a:gs pos="100000">
                <a:srgbClr val="1E3A5F">
                  <a:alpha val="50000"/>
                </a:srgbClr>
              </a:gs>
            </a:gsLst>
            <a:lin ang="2700000" scaled="1"/>
          </a:gradFill>
          <a:ln w="25400">
            <a:solidFill>
              <a:srgbClr val="8B5CF6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337500" y="19621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114302" y="0"/>
                </a:moveTo>
                <a:lnTo>
                  <a:pt x="419098" y="0"/>
                </a:lnTo>
                <a:cubicBezTo>
                  <a:pt x="482183" y="0"/>
                  <a:pt x="533400" y="51217"/>
                  <a:pt x="533400" y="114302"/>
                </a:cubicBezTo>
                <a:lnTo>
                  <a:pt x="533400" y="419098"/>
                </a:lnTo>
                <a:cubicBezTo>
                  <a:pt x="533400" y="482183"/>
                  <a:pt x="482183" y="533400"/>
                  <a:pt x="419098" y="533400"/>
                </a:cubicBezTo>
                <a:lnTo>
                  <a:pt x="114302" y="533400"/>
                </a:lnTo>
                <a:cubicBezTo>
                  <a:pt x="51217" y="533400"/>
                  <a:pt x="0" y="482183"/>
                  <a:pt x="0" y="41909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38" name="Text 36"/>
          <p:cNvSpPr/>
          <p:nvPr/>
        </p:nvSpPr>
        <p:spPr>
          <a:xfrm>
            <a:off x="8463781" y="2076450"/>
            <a:ext cx="3905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03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8985200" y="1981200"/>
            <a:ext cx="17716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Digital Literacy Pilot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8985200" y="2247900"/>
            <a:ext cx="1752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8B5C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6 Bulan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8337500" y="2647950"/>
            <a:ext cx="3343275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Pilot training untuk 100 ASN early adopters — literasi digital dan pengenalan sistem baru.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8366075" y="333375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43" name="Text 41"/>
          <p:cNvSpPr/>
          <p:nvPr/>
        </p:nvSpPr>
        <p:spPr>
          <a:xfrm>
            <a:off x="8604200" y="3295650"/>
            <a:ext cx="2181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Identifikasi change champions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8366075" y="363855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45" name="Text 43"/>
          <p:cNvSpPr/>
          <p:nvPr/>
        </p:nvSpPr>
        <p:spPr>
          <a:xfrm>
            <a:off x="8604200" y="3600450"/>
            <a:ext cx="24193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Feedback untuk perbaikan sistem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8366075" y="394335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47" name="Text 45"/>
          <p:cNvSpPr/>
          <p:nvPr/>
        </p:nvSpPr>
        <p:spPr>
          <a:xfrm>
            <a:off x="8604200" y="3905250"/>
            <a:ext cx="22193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Create internal success stories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8337500" y="4833938"/>
            <a:ext cx="3267075" cy="9525"/>
          </a:xfrm>
          <a:custGeom>
            <a:avLst/>
            <a:gdLst/>
            <a:ahLst/>
            <a:cxnLst/>
            <a:rect l="l" t="t" r="r" b="b"/>
            <a:pathLst>
              <a:path w="3267075" h="9525">
                <a:moveTo>
                  <a:pt x="0" y="0"/>
                </a:moveTo>
                <a:lnTo>
                  <a:pt x="3267075" y="0"/>
                </a:lnTo>
                <a:lnTo>
                  <a:pt x="3267075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8B5CF6">
              <a:alpha val="30196"/>
            </a:srgbClr>
          </a:solidFill>
          <a:ln/>
        </p:spPr>
      </p:sp>
      <p:sp>
        <p:nvSpPr>
          <p:cNvPr id="49" name="Shape 47"/>
          <p:cNvSpPr/>
          <p:nvPr/>
        </p:nvSpPr>
        <p:spPr>
          <a:xfrm>
            <a:off x="8347025" y="5038725"/>
            <a:ext cx="171450" cy="152400"/>
          </a:xfrm>
          <a:custGeom>
            <a:avLst/>
            <a:gdLst/>
            <a:ahLst/>
            <a:cxnLst/>
            <a:rect l="l" t="t" r="r" b="b"/>
            <a:pathLst>
              <a:path w="171450" h="152400">
                <a:moveTo>
                  <a:pt x="14288" y="58281"/>
                </a:moveTo>
                <a:lnTo>
                  <a:pt x="76557" y="83909"/>
                </a:lnTo>
                <a:cubicBezTo>
                  <a:pt x="79474" y="85100"/>
                  <a:pt x="82570" y="85725"/>
                  <a:pt x="85725" y="85725"/>
                </a:cubicBezTo>
                <a:cubicBezTo>
                  <a:pt x="88880" y="85725"/>
                  <a:pt x="91976" y="85100"/>
                  <a:pt x="94893" y="83909"/>
                </a:cubicBezTo>
                <a:lnTo>
                  <a:pt x="167045" y="54203"/>
                </a:lnTo>
                <a:cubicBezTo>
                  <a:pt x="169724" y="53102"/>
                  <a:pt x="171450" y="50512"/>
                  <a:pt x="171450" y="47625"/>
                </a:cubicBezTo>
                <a:cubicBezTo>
                  <a:pt x="171450" y="44738"/>
                  <a:pt x="169724" y="42148"/>
                  <a:pt x="167045" y="41047"/>
                </a:cubicBezTo>
                <a:lnTo>
                  <a:pt x="94893" y="11341"/>
                </a:lnTo>
                <a:cubicBezTo>
                  <a:pt x="91976" y="10150"/>
                  <a:pt x="88880" y="9525"/>
                  <a:pt x="85725" y="9525"/>
                </a:cubicBezTo>
                <a:cubicBezTo>
                  <a:pt x="82570" y="9525"/>
                  <a:pt x="79474" y="10150"/>
                  <a:pt x="76557" y="11341"/>
                </a:cubicBezTo>
                <a:lnTo>
                  <a:pt x="4405" y="41047"/>
                </a:lnTo>
                <a:cubicBezTo>
                  <a:pt x="1726" y="42148"/>
                  <a:pt x="0" y="44738"/>
                  <a:pt x="0" y="47625"/>
                </a:cubicBezTo>
                <a:lnTo>
                  <a:pt x="0" y="135731"/>
                </a:lnTo>
                <a:cubicBezTo>
                  <a:pt x="0" y="139690"/>
                  <a:pt x="3185" y="142875"/>
                  <a:pt x="7144" y="142875"/>
                </a:cubicBezTo>
                <a:cubicBezTo>
                  <a:pt x="11103" y="142875"/>
                  <a:pt x="14288" y="139690"/>
                  <a:pt x="14288" y="135731"/>
                </a:cubicBezTo>
                <a:lnTo>
                  <a:pt x="14288" y="58281"/>
                </a:lnTo>
                <a:close/>
                <a:moveTo>
                  <a:pt x="28575" y="79623"/>
                </a:moveTo>
                <a:lnTo>
                  <a:pt x="28575" y="114300"/>
                </a:lnTo>
                <a:cubicBezTo>
                  <a:pt x="28575" y="130076"/>
                  <a:pt x="54173" y="142875"/>
                  <a:pt x="85725" y="142875"/>
                </a:cubicBezTo>
                <a:cubicBezTo>
                  <a:pt x="117277" y="142875"/>
                  <a:pt x="142875" y="130076"/>
                  <a:pt x="142875" y="114300"/>
                </a:cubicBezTo>
                <a:lnTo>
                  <a:pt x="142875" y="79593"/>
                </a:lnTo>
                <a:lnTo>
                  <a:pt x="100340" y="97125"/>
                </a:lnTo>
                <a:cubicBezTo>
                  <a:pt x="95696" y="99030"/>
                  <a:pt x="90755" y="100012"/>
                  <a:pt x="85725" y="100012"/>
                </a:cubicBezTo>
                <a:cubicBezTo>
                  <a:pt x="80695" y="100012"/>
                  <a:pt x="75754" y="99030"/>
                  <a:pt x="71110" y="97125"/>
                </a:cubicBezTo>
                <a:lnTo>
                  <a:pt x="28575" y="79593"/>
                </a:ln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50" name="Text 48"/>
          <p:cNvSpPr/>
          <p:nvPr/>
        </p:nvSpPr>
        <p:spPr>
          <a:xfrm>
            <a:off x="8585150" y="4991100"/>
            <a:ext cx="3095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6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Impact: 100 ASN pioneers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385763" y="5624513"/>
            <a:ext cx="11420475" cy="847725"/>
          </a:xfrm>
          <a:custGeom>
            <a:avLst/>
            <a:gdLst/>
            <a:ahLst/>
            <a:cxnLst/>
            <a:rect l="l" t="t" r="r" b="b"/>
            <a:pathLst>
              <a:path w="11420475" h="847725">
                <a:moveTo>
                  <a:pt x="114299" y="0"/>
                </a:moveTo>
                <a:lnTo>
                  <a:pt x="11306176" y="0"/>
                </a:lnTo>
                <a:cubicBezTo>
                  <a:pt x="11369302" y="0"/>
                  <a:pt x="11420475" y="51173"/>
                  <a:pt x="11420475" y="114299"/>
                </a:cubicBezTo>
                <a:lnTo>
                  <a:pt x="11420475" y="733426"/>
                </a:lnTo>
                <a:cubicBezTo>
                  <a:pt x="11420475" y="796552"/>
                  <a:pt x="11369302" y="847725"/>
                  <a:pt x="11306176" y="847725"/>
                </a:cubicBezTo>
                <a:lnTo>
                  <a:pt x="114299" y="847725"/>
                </a:lnTo>
                <a:cubicBezTo>
                  <a:pt x="51216" y="847725"/>
                  <a:pt x="0" y="796509"/>
                  <a:pt x="0" y="733426"/>
                </a:cubicBezTo>
                <a:lnTo>
                  <a:pt x="0" y="114299"/>
                </a:lnTo>
                <a:cubicBezTo>
                  <a:pt x="0" y="51216"/>
                  <a:pt x="51216" y="0"/>
                  <a:pt x="114299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581025" y="59055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71438" y="178594"/>
                </a:moveTo>
                <a:lnTo>
                  <a:pt x="13674" y="178594"/>
                </a:lnTo>
                <a:cubicBezTo>
                  <a:pt x="-223" y="178594"/>
                  <a:pt x="-8762" y="163469"/>
                  <a:pt x="-1619" y="151526"/>
                </a:cubicBezTo>
                <a:lnTo>
                  <a:pt x="27905" y="102301"/>
                </a:lnTo>
                <a:cubicBezTo>
                  <a:pt x="32761" y="94208"/>
                  <a:pt x="41467" y="89297"/>
                  <a:pt x="50899" y="89297"/>
                </a:cubicBezTo>
                <a:lnTo>
                  <a:pt x="103919" y="89297"/>
                </a:lnTo>
                <a:cubicBezTo>
                  <a:pt x="146391" y="17357"/>
                  <a:pt x="209736" y="13729"/>
                  <a:pt x="252096" y="19924"/>
                </a:cubicBezTo>
                <a:cubicBezTo>
                  <a:pt x="259240" y="20985"/>
                  <a:pt x="264821" y="26566"/>
                  <a:pt x="265826" y="33654"/>
                </a:cubicBezTo>
                <a:cubicBezTo>
                  <a:pt x="272021" y="76014"/>
                  <a:pt x="268393" y="139359"/>
                  <a:pt x="196453" y="181831"/>
                </a:cubicBezTo>
                <a:lnTo>
                  <a:pt x="196453" y="234851"/>
                </a:lnTo>
                <a:cubicBezTo>
                  <a:pt x="196453" y="244283"/>
                  <a:pt x="191542" y="252989"/>
                  <a:pt x="183449" y="257845"/>
                </a:cubicBezTo>
                <a:lnTo>
                  <a:pt x="134224" y="287369"/>
                </a:lnTo>
                <a:cubicBezTo>
                  <a:pt x="122337" y="294512"/>
                  <a:pt x="107156" y="285917"/>
                  <a:pt x="107156" y="272076"/>
                </a:cubicBezTo>
                <a:lnTo>
                  <a:pt x="107156" y="214313"/>
                </a:lnTo>
                <a:cubicBezTo>
                  <a:pt x="107156" y="194611"/>
                  <a:pt x="91139" y="178594"/>
                  <a:pt x="71438" y="178594"/>
                </a:cubicBezTo>
                <a:lnTo>
                  <a:pt x="71382" y="178594"/>
                </a:lnTo>
                <a:close/>
                <a:moveTo>
                  <a:pt x="223242" y="89297"/>
                </a:moveTo>
                <a:cubicBezTo>
                  <a:pt x="223242" y="74512"/>
                  <a:pt x="211238" y="62508"/>
                  <a:pt x="196453" y="62508"/>
                </a:cubicBezTo>
                <a:cubicBezTo>
                  <a:pt x="181668" y="62508"/>
                  <a:pt x="169664" y="74512"/>
                  <a:pt x="169664" y="89297"/>
                </a:cubicBezTo>
                <a:cubicBezTo>
                  <a:pt x="169664" y="104082"/>
                  <a:pt x="181668" y="116086"/>
                  <a:pt x="196453" y="116086"/>
                </a:cubicBezTo>
                <a:cubicBezTo>
                  <a:pt x="211238" y="116086"/>
                  <a:pt x="223242" y="104082"/>
                  <a:pt x="223242" y="89297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53" name="Text 51"/>
          <p:cNvSpPr/>
          <p:nvPr/>
        </p:nvSpPr>
        <p:spPr>
          <a:xfrm>
            <a:off x="1052513" y="5800725"/>
            <a:ext cx="75438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Tujuan Quick Wins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1052513" y="6067425"/>
            <a:ext cx="7524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Membangun momentum dan kredibilitas program transformasi — bukti bahwa ini bukan sekadar slideware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10826651" y="5781675"/>
            <a:ext cx="819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6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Timeline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10788551" y="6010275"/>
            <a:ext cx="8572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rgbClr val="10B98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6 Bulan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plus.unsplash.com/4dbaa9d88e01dff7bcd9b6407895c463d5e21b44">    </p:cNvPr>
          <p:cNvPicPr>
            <a:picLocks noChangeAspect="1"/>
          </p:cNvPicPr>
          <p:nvPr/>
        </p:nvPicPr>
        <p:blipFill>
          <a:blip r:embed="rId1">
            <a:alphaModFix amt="25000"/>
          </a:blip>
          <a:srcRect l="0" r="0" t="7" b="7"/>
          <a:stretch/>
        </p:blipFill>
        <p:spPr>
          <a:xfrm>
            <a:off x="0" y="0"/>
            <a:ext cx="12192000" cy="6859136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9136"/>
          </a:xfrm>
          <a:custGeom>
            <a:avLst/>
            <a:gdLst/>
            <a:ahLst/>
            <a:cxnLst/>
            <a:rect l="l" t="t" r="r" b="b"/>
            <a:pathLst>
              <a:path w="12192000" h="6859136">
                <a:moveTo>
                  <a:pt x="0" y="0"/>
                </a:moveTo>
                <a:lnTo>
                  <a:pt x="12192000" y="0"/>
                </a:lnTo>
                <a:lnTo>
                  <a:pt x="12192000" y="6859136"/>
                </a:lnTo>
                <a:lnTo>
                  <a:pt x="0" y="6859136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0F172A">
                  <a:alpha val="95000"/>
                </a:srgbClr>
              </a:gs>
              <a:gs pos="50000">
                <a:srgbClr val="0F172A">
                  <a:alpha val="90000"/>
                </a:srgbClr>
              </a:gs>
              <a:gs pos="100000">
                <a:srgbClr val="1E3A5F">
                  <a:alpha val="80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5240382" y="-149902"/>
            <a:ext cx="1717055" cy="481502"/>
          </a:xfrm>
          <a:custGeom>
            <a:avLst/>
            <a:gdLst/>
            <a:ahLst/>
            <a:cxnLst/>
            <a:rect l="l" t="t" r="r" b="b"/>
            <a:pathLst>
              <a:path w="1717055" h="481502">
                <a:moveTo>
                  <a:pt x="109022" y="0"/>
                </a:moveTo>
                <a:lnTo>
                  <a:pt x="1608033" y="0"/>
                </a:lnTo>
                <a:cubicBezTo>
                  <a:pt x="1668244" y="0"/>
                  <a:pt x="1717055" y="48811"/>
                  <a:pt x="1717055" y="109022"/>
                </a:cubicBezTo>
                <a:lnTo>
                  <a:pt x="1717055" y="372480"/>
                </a:lnTo>
                <a:cubicBezTo>
                  <a:pt x="1717055" y="432692"/>
                  <a:pt x="1668244" y="481502"/>
                  <a:pt x="1608033" y="481502"/>
                </a:cubicBezTo>
                <a:lnTo>
                  <a:pt x="109022" y="481502"/>
                </a:lnTo>
                <a:cubicBezTo>
                  <a:pt x="48811" y="481502"/>
                  <a:pt x="0" y="432692"/>
                  <a:pt x="0" y="372480"/>
                </a:cubicBezTo>
                <a:lnTo>
                  <a:pt x="0" y="109022"/>
                </a:lnTo>
                <a:cubicBezTo>
                  <a:pt x="0" y="48851"/>
                  <a:pt x="48851" y="0"/>
                  <a:pt x="109022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 w="12700">
            <a:solidFill>
              <a:srgbClr val="3B82F6">
                <a:alpha val="40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503846" y="-18170"/>
            <a:ext cx="190784" cy="218039"/>
          </a:xfrm>
          <a:custGeom>
            <a:avLst/>
            <a:gdLst/>
            <a:ahLst/>
            <a:cxnLst/>
            <a:rect l="l" t="t" r="r" b="b"/>
            <a:pathLst>
              <a:path w="190784" h="218039">
                <a:moveTo>
                  <a:pt x="13627" y="0"/>
                </a:moveTo>
                <a:cubicBezTo>
                  <a:pt x="21165" y="0"/>
                  <a:pt x="27255" y="6090"/>
                  <a:pt x="27255" y="13627"/>
                </a:cubicBezTo>
                <a:lnTo>
                  <a:pt x="27255" y="20441"/>
                </a:lnTo>
                <a:lnTo>
                  <a:pt x="56639" y="13116"/>
                </a:lnTo>
                <a:cubicBezTo>
                  <a:pt x="72864" y="9071"/>
                  <a:pt x="89984" y="10945"/>
                  <a:pt x="104974" y="18440"/>
                </a:cubicBezTo>
                <a:cubicBezTo>
                  <a:pt x="124691" y="28319"/>
                  <a:pt x="147900" y="28319"/>
                  <a:pt x="167617" y="18440"/>
                </a:cubicBezTo>
                <a:lnTo>
                  <a:pt x="171706" y="16395"/>
                </a:lnTo>
                <a:cubicBezTo>
                  <a:pt x="180478" y="11967"/>
                  <a:pt x="190784" y="18354"/>
                  <a:pt x="190784" y="28149"/>
                </a:cubicBezTo>
                <a:lnTo>
                  <a:pt x="190784" y="147261"/>
                </a:lnTo>
                <a:cubicBezTo>
                  <a:pt x="190784" y="152925"/>
                  <a:pt x="187249" y="158036"/>
                  <a:pt x="181926" y="160037"/>
                </a:cubicBezTo>
                <a:lnTo>
                  <a:pt x="167149" y="165573"/>
                </a:lnTo>
                <a:cubicBezTo>
                  <a:pt x="147474" y="172940"/>
                  <a:pt x="125585" y="171791"/>
                  <a:pt x="106805" y="162422"/>
                </a:cubicBezTo>
                <a:cubicBezTo>
                  <a:pt x="90665" y="154331"/>
                  <a:pt x="72140" y="152329"/>
                  <a:pt x="54637" y="156715"/>
                </a:cubicBezTo>
                <a:lnTo>
                  <a:pt x="27255" y="163529"/>
                </a:lnTo>
                <a:lnTo>
                  <a:pt x="27255" y="204411"/>
                </a:lnTo>
                <a:cubicBezTo>
                  <a:pt x="27255" y="211949"/>
                  <a:pt x="21165" y="218039"/>
                  <a:pt x="13627" y="218039"/>
                </a:cubicBezTo>
                <a:cubicBezTo>
                  <a:pt x="6090" y="218039"/>
                  <a:pt x="0" y="211949"/>
                  <a:pt x="0" y="204411"/>
                </a:cubicBezTo>
                <a:lnTo>
                  <a:pt x="0" y="13627"/>
                </a:lnTo>
                <a:cubicBezTo>
                  <a:pt x="0" y="6090"/>
                  <a:pt x="6090" y="0"/>
                  <a:pt x="13627" y="0"/>
                </a:cubicBezTo>
                <a:close/>
                <a:moveTo>
                  <a:pt x="27255" y="79678"/>
                </a:moveTo>
                <a:lnTo>
                  <a:pt x="54510" y="73758"/>
                </a:lnTo>
                <a:lnTo>
                  <a:pt x="54510" y="101652"/>
                </a:lnTo>
                <a:lnTo>
                  <a:pt x="27255" y="107571"/>
                </a:lnTo>
                <a:lnTo>
                  <a:pt x="27255" y="135465"/>
                </a:lnTo>
                <a:lnTo>
                  <a:pt x="48037" y="130270"/>
                </a:lnTo>
                <a:cubicBezTo>
                  <a:pt x="50209" y="129716"/>
                  <a:pt x="52338" y="129248"/>
                  <a:pt x="54510" y="128864"/>
                </a:cubicBezTo>
                <a:lnTo>
                  <a:pt x="54510" y="101652"/>
                </a:lnTo>
                <a:lnTo>
                  <a:pt x="71076" y="98075"/>
                </a:lnTo>
                <a:cubicBezTo>
                  <a:pt x="74610" y="97308"/>
                  <a:pt x="78187" y="97010"/>
                  <a:pt x="81765" y="97181"/>
                </a:cubicBezTo>
                <a:lnTo>
                  <a:pt x="81765" y="69926"/>
                </a:lnTo>
                <a:cubicBezTo>
                  <a:pt x="87556" y="70096"/>
                  <a:pt x="93348" y="71033"/>
                  <a:pt x="98969" y="72651"/>
                </a:cubicBezTo>
                <a:lnTo>
                  <a:pt x="109019" y="75590"/>
                </a:lnTo>
                <a:lnTo>
                  <a:pt x="109019" y="103994"/>
                </a:lnTo>
                <a:lnTo>
                  <a:pt x="91261" y="98756"/>
                </a:lnTo>
                <a:cubicBezTo>
                  <a:pt x="88152" y="97862"/>
                  <a:pt x="84958" y="97308"/>
                  <a:pt x="81765" y="97138"/>
                </a:cubicBezTo>
                <a:lnTo>
                  <a:pt x="81765" y="127544"/>
                </a:lnTo>
                <a:cubicBezTo>
                  <a:pt x="91048" y="128353"/>
                  <a:pt x="100204" y="130397"/>
                  <a:pt x="109019" y="133676"/>
                </a:cubicBezTo>
                <a:lnTo>
                  <a:pt x="109019" y="103952"/>
                </a:lnTo>
                <a:lnTo>
                  <a:pt x="118686" y="106805"/>
                </a:lnTo>
                <a:cubicBezTo>
                  <a:pt x="124435" y="108508"/>
                  <a:pt x="130312" y="109530"/>
                  <a:pt x="136274" y="109956"/>
                </a:cubicBezTo>
                <a:lnTo>
                  <a:pt x="136274" y="82616"/>
                </a:lnTo>
                <a:cubicBezTo>
                  <a:pt x="132953" y="82276"/>
                  <a:pt x="129631" y="81637"/>
                  <a:pt x="126394" y="80700"/>
                </a:cubicBezTo>
                <a:lnTo>
                  <a:pt x="109019" y="75590"/>
                </a:lnTo>
                <a:lnTo>
                  <a:pt x="109019" y="49186"/>
                </a:lnTo>
                <a:cubicBezTo>
                  <a:pt x="103483" y="47568"/>
                  <a:pt x="98032" y="45439"/>
                  <a:pt x="92752" y="42799"/>
                </a:cubicBezTo>
                <a:cubicBezTo>
                  <a:pt x="89260" y="41053"/>
                  <a:pt x="85555" y="39818"/>
                  <a:pt x="81765" y="39051"/>
                </a:cubicBezTo>
                <a:lnTo>
                  <a:pt x="81765" y="69883"/>
                </a:lnTo>
                <a:cubicBezTo>
                  <a:pt x="76228" y="69713"/>
                  <a:pt x="70692" y="70224"/>
                  <a:pt x="65284" y="71416"/>
                </a:cubicBezTo>
                <a:lnTo>
                  <a:pt x="54510" y="73758"/>
                </a:lnTo>
                <a:lnTo>
                  <a:pt x="54510" y="41734"/>
                </a:lnTo>
                <a:lnTo>
                  <a:pt x="27255" y="48548"/>
                </a:lnTo>
                <a:lnTo>
                  <a:pt x="27255" y="79678"/>
                </a:lnTo>
                <a:close/>
                <a:moveTo>
                  <a:pt x="136274" y="142960"/>
                </a:moveTo>
                <a:cubicBezTo>
                  <a:pt x="143429" y="143599"/>
                  <a:pt x="150711" y="142662"/>
                  <a:pt x="157567" y="140064"/>
                </a:cubicBezTo>
                <a:lnTo>
                  <a:pt x="163529" y="137850"/>
                </a:lnTo>
                <a:lnTo>
                  <a:pt x="163529" y="107316"/>
                </a:lnTo>
                <a:lnTo>
                  <a:pt x="160165" y="108082"/>
                </a:lnTo>
                <a:cubicBezTo>
                  <a:pt x="152329" y="109914"/>
                  <a:pt x="144280" y="110510"/>
                  <a:pt x="136274" y="109999"/>
                </a:cubicBezTo>
                <a:lnTo>
                  <a:pt x="136274" y="142960"/>
                </a:lnTo>
                <a:close/>
                <a:moveTo>
                  <a:pt x="163529" y="79337"/>
                </a:moveTo>
                <a:lnTo>
                  <a:pt x="163529" y="49186"/>
                </a:lnTo>
                <a:cubicBezTo>
                  <a:pt x="154629" y="51784"/>
                  <a:pt x="145473" y="53062"/>
                  <a:pt x="136274" y="53062"/>
                </a:cubicBezTo>
                <a:lnTo>
                  <a:pt x="136274" y="82616"/>
                </a:lnTo>
                <a:cubicBezTo>
                  <a:pt x="142194" y="83212"/>
                  <a:pt x="148198" y="82829"/>
                  <a:pt x="154032" y="81509"/>
                </a:cubicBezTo>
                <a:lnTo>
                  <a:pt x="163529" y="79295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6" name="Text 3"/>
          <p:cNvSpPr/>
          <p:nvPr/>
        </p:nvSpPr>
        <p:spPr>
          <a:xfrm>
            <a:off x="5799107" y="-36340"/>
            <a:ext cx="981174" cy="2543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31" b="1" spc="72" kern="0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VISI 2030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842115" y="554182"/>
            <a:ext cx="8512596" cy="13627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4292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Menuju KemenPKP yang</a:t>
            </a:r>
            <a:endParaRPr lang="en-US" sz="1600" dirty="0"/>
          </a:p>
          <a:p>
            <a:pPr algn="ctr">
              <a:lnSpc>
                <a:spcPct val="100000"/>
              </a:lnSpc>
            </a:pPr>
            <a:r>
              <a:rPr lang="en-US" sz="4292" b="1" dirty="0">
                <a:solidFill>
                  <a:srgbClr val="3B82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Agile</a:t>
            </a:r>
            <a:pPr algn="ctr">
              <a:lnSpc>
                <a:spcPct val="100000"/>
              </a:lnSpc>
            </a:pPr>
            <a:r>
              <a:rPr lang="en-US" sz="4292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, </a:t>
            </a:r>
            <a:pPr algn="ctr">
              <a:lnSpc>
                <a:spcPct val="100000"/>
              </a:lnSpc>
            </a:pPr>
            <a:r>
              <a:rPr lang="en-US" sz="4292" b="1" dirty="0">
                <a:solidFill>
                  <a:srgbClr val="10B98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Data-Driven</a:t>
            </a:r>
            <a:pPr algn="ctr">
              <a:lnSpc>
                <a:spcPct val="100000"/>
              </a:lnSpc>
            </a:pPr>
            <a:r>
              <a:rPr lang="en-US" sz="4292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, </a:t>
            </a:r>
            <a:pPr algn="ctr">
              <a:lnSpc>
                <a:spcPct val="100000"/>
              </a:lnSpc>
            </a:pPr>
            <a:r>
              <a:rPr lang="en-US" sz="4292" b="1" dirty="0">
                <a:solidFill>
                  <a:srgbClr val="8B5C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People-Centric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5515486" y="2134963"/>
            <a:ext cx="1162873" cy="36340"/>
          </a:xfrm>
          <a:custGeom>
            <a:avLst/>
            <a:gdLst/>
            <a:ahLst/>
            <a:cxnLst/>
            <a:rect l="l" t="t" r="r" b="b"/>
            <a:pathLst>
              <a:path w="1162873" h="36340">
                <a:moveTo>
                  <a:pt x="0" y="0"/>
                </a:moveTo>
                <a:lnTo>
                  <a:pt x="1162873" y="0"/>
                </a:lnTo>
                <a:lnTo>
                  <a:pt x="1162873" y="36340"/>
                </a:lnTo>
                <a:lnTo>
                  <a:pt x="0" y="3634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3B82F6"/>
              </a:gs>
              <a:gs pos="50000">
                <a:srgbClr val="10B981"/>
              </a:gs>
              <a:gs pos="100000">
                <a:srgbClr val="8B5CF6"/>
              </a:gs>
            </a:gsLst>
            <a:lin ang="0" scaled="1"/>
          </a:gradFill>
          <a:ln/>
        </p:spPr>
      </p:sp>
      <p:sp>
        <p:nvSpPr>
          <p:cNvPr id="9" name="Text 6"/>
          <p:cNvSpPr/>
          <p:nvPr/>
        </p:nvSpPr>
        <p:spPr>
          <a:xfrm>
            <a:off x="1972427" y="2752739"/>
            <a:ext cx="8249133" cy="7086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717" dirty="0">
                <a:solidFill>
                  <a:srgbClr val="F1F5F9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Transformasi digital bukan tentang teknologi, tapi tentang bagaimana </a:t>
            </a:r>
            <a:pPr algn="ctr">
              <a:lnSpc>
                <a:spcPct val="140000"/>
              </a:lnSpc>
            </a:pPr>
            <a:r>
              <a:rPr lang="en-US" sz="1717" b="1" dirty="0">
                <a:solidFill>
                  <a:srgbClr val="F1F5F9">
                    <a:alpha val="90000"/>
                  </a:srgbClr>
                </a:solidFill>
                <a:highlight>
                  <a:srgbClr val="3B82F6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KemenPKP bisa melayani jutaan warga Indonesia dengan lebih baik </a:t>
            </a:r>
            <a:pPr algn="ctr">
              <a:lnSpc>
                <a:spcPct val="140000"/>
              </a:lnSpc>
            </a:pPr>
            <a:r>
              <a:rPr lang="en-US" sz="1717" dirty="0">
                <a:solidFill>
                  <a:srgbClr val="F1F5F9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981512" y="3679404"/>
            <a:ext cx="8230963" cy="5905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431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Roadmap ini bukan sekadar dokumen — ini adalah </a:t>
            </a:r>
            <a:pPr algn="ctr">
              <a:lnSpc>
                <a:spcPct val="140000"/>
              </a:lnSpc>
            </a:pPr>
            <a:r>
              <a:rPr lang="en-US" sz="1431" b="1" dirty="0">
                <a:solidFill>
                  <a:srgbClr val="F1F5F9">
                    <a:alpha val="80000"/>
                  </a:srgbClr>
                </a:solidFill>
                <a:highlight>
                  <a:srgbClr val="10B981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komitmen untuk membangun fondasi </a:t>
            </a:r>
            <a:pPr algn="ctr">
              <a:lnSpc>
                <a:spcPct val="140000"/>
              </a:lnSpc>
            </a:pPr>
            <a:r>
              <a:rPr lang="en-US" sz="1431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yang akan membawa perubahan nyata dalam 5 tahun ke depan.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2530087" y="4637866"/>
            <a:ext cx="2180387" cy="1462677"/>
          </a:xfrm>
          <a:custGeom>
            <a:avLst/>
            <a:gdLst/>
            <a:ahLst/>
            <a:cxnLst/>
            <a:rect l="l" t="t" r="r" b="b"/>
            <a:pathLst>
              <a:path w="2180387" h="1462677">
                <a:moveTo>
                  <a:pt x="109013" y="0"/>
                </a:moveTo>
                <a:lnTo>
                  <a:pt x="2071374" y="0"/>
                </a:lnTo>
                <a:cubicBezTo>
                  <a:pt x="2131581" y="0"/>
                  <a:pt x="2180387" y="48807"/>
                  <a:pt x="2180387" y="109013"/>
                </a:cubicBezTo>
                <a:lnTo>
                  <a:pt x="2180387" y="1353663"/>
                </a:lnTo>
                <a:cubicBezTo>
                  <a:pt x="2180387" y="1413870"/>
                  <a:pt x="2131581" y="1462677"/>
                  <a:pt x="2071374" y="1462677"/>
                </a:cubicBezTo>
                <a:lnTo>
                  <a:pt x="109013" y="1462677"/>
                </a:lnTo>
                <a:cubicBezTo>
                  <a:pt x="48807" y="1462677"/>
                  <a:pt x="0" y="1413870"/>
                  <a:pt x="0" y="1353663"/>
                </a:cubicBezTo>
                <a:lnTo>
                  <a:pt x="0" y="109013"/>
                </a:lnTo>
                <a:cubicBezTo>
                  <a:pt x="0" y="48807"/>
                  <a:pt x="48807" y="0"/>
                  <a:pt x="109013" y="0"/>
                </a:cubicBezTo>
                <a:close/>
              </a:path>
            </a:pathLst>
          </a:custGeom>
          <a:solidFill>
            <a:srgbClr val="1E3A5F">
              <a:alpha val="50196"/>
            </a:srgbClr>
          </a:solidFill>
          <a:ln w="12700">
            <a:solidFill>
              <a:srgbClr val="3B82F6">
                <a:alpha val="40000"/>
              </a:srgbClr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475986" y="4860447"/>
            <a:ext cx="286176" cy="327058"/>
          </a:xfrm>
          <a:custGeom>
            <a:avLst/>
            <a:gdLst/>
            <a:ahLst/>
            <a:cxnLst/>
            <a:rect l="l" t="t" r="r" b="b"/>
            <a:pathLst>
              <a:path w="286176" h="327058">
                <a:moveTo>
                  <a:pt x="81765" y="0"/>
                </a:moveTo>
                <a:cubicBezTo>
                  <a:pt x="93071" y="0"/>
                  <a:pt x="102206" y="9135"/>
                  <a:pt x="102206" y="20441"/>
                </a:cubicBezTo>
                <a:lnTo>
                  <a:pt x="102206" y="40882"/>
                </a:lnTo>
                <a:lnTo>
                  <a:pt x="183970" y="40882"/>
                </a:lnTo>
                <a:lnTo>
                  <a:pt x="183970" y="20441"/>
                </a:lnTo>
                <a:cubicBezTo>
                  <a:pt x="183970" y="9135"/>
                  <a:pt x="193105" y="0"/>
                  <a:pt x="204411" y="0"/>
                </a:cubicBezTo>
                <a:cubicBezTo>
                  <a:pt x="215718" y="0"/>
                  <a:pt x="224852" y="9135"/>
                  <a:pt x="224852" y="20441"/>
                </a:cubicBezTo>
                <a:lnTo>
                  <a:pt x="224852" y="40882"/>
                </a:lnTo>
                <a:lnTo>
                  <a:pt x="245294" y="40882"/>
                </a:lnTo>
                <a:cubicBezTo>
                  <a:pt x="267843" y="40882"/>
                  <a:pt x="286176" y="59215"/>
                  <a:pt x="286176" y="81765"/>
                </a:cubicBezTo>
                <a:lnTo>
                  <a:pt x="286176" y="265735"/>
                </a:lnTo>
                <a:cubicBezTo>
                  <a:pt x="286176" y="288284"/>
                  <a:pt x="267843" y="306617"/>
                  <a:pt x="245294" y="306617"/>
                </a:cubicBezTo>
                <a:lnTo>
                  <a:pt x="40882" y="306617"/>
                </a:lnTo>
                <a:cubicBezTo>
                  <a:pt x="18333" y="306617"/>
                  <a:pt x="0" y="288284"/>
                  <a:pt x="0" y="265735"/>
                </a:cubicBezTo>
                <a:lnTo>
                  <a:pt x="0" y="81765"/>
                </a:lnTo>
                <a:cubicBezTo>
                  <a:pt x="0" y="59215"/>
                  <a:pt x="18333" y="40882"/>
                  <a:pt x="40882" y="40882"/>
                </a:cubicBezTo>
                <a:lnTo>
                  <a:pt x="61323" y="40882"/>
                </a:lnTo>
                <a:lnTo>
                  <a:pt x="61323" y="20441"/>
                </a:lnTo>
                <a:cubicBezTo>
                  <a:pt x="61323" y="9135"/>
                  <a:pt x="70458" y="0"/>
                  <a:pt x="81765" y="0"/>
                </a:cubicBezTo>
                <a:close/>
                <a:moveTo>
                  <a:pt x="40882" y="153308"/>
                </a:moveTo>
                <a:lnTo>
                  <a:pt x="40882" y="173750"/>
                </a:lnTo>
                <a:cubicBezTo>
                  <a:pt x="40882" y="179371"/>
                  <a:pt x="45482" y="183970"/>
                  <a:pt x="51103" y="183970"/>
                </a:cubicBezTo>
                <a:lnTo>
                  <a:pt x="71544" y="183970"/>
                </a:lnTo>
                <a:cubicBezTo>
                  <a:pt x="77165" y="183970"/>
                  <a:pt x="81765" y="179371"/>
                  <a:pt x="81765" y="173750"/>
                </a:cubicBezTo>
                <a:lnTo>
                  <a:pt x="81765" y="153308"/>
                </a:lnTo>
                <a:cubicBezTo>
                  <a:pt x="81765" y="147687"/>
                  <a:pt x="77165" y="143088"/>
                  <a:pt x="71544" y="143088"/>
                </a:cubicBezTo>
                <a:lnTo>
                  <a:pt x="51103" y="143088"/>
                </a:lnTo>
                <a:cubicBezTo>
                  <a:pt x="45482" y="143088"/>
                  <a:pt x="40882" y="147687"/>
                  <a:pt x="40882" y="153308"/>
                </a:cubicBezTo>
                <a:close/>
                <a:moveTo>
                  <a:pt x="122647" y="153308"/>
                </a:moveTo>
                <a:lnTo>
                  <a:pt x="122647" y="173750"/>
                </a:lnTo>
                <a:cubicBezTo>
                  <a:pt x="122647" y="179371"/>
                  <a:pt x="127246" y="183970"/>
                  <a:pt x="132867" y="183970"/>
                </a:cubicBezTo>
                <a:lnTo>
                  <a:pt x="153308" y="183970"/>
                </a:lnTo>
                <a:cubicBezTo>
                  <a:pt x="158930" y="183970"/>
                  <a:pt x="163529" y="179371"/>
                  <a:pt x="163529" y="173750"/>
                </a:cubicBezTo>
                <a:lnTo>
                  <a:pt x="163529" y="153308"/>
                </a:lnTo>
                <a:cubicBezTo>
                  <a:pt x="163529" y="147687"/>
                  <a:pt x="158930" y="143088"/>
                  <a:pt x="153308" y="143088"/>
                </a:cubicBezTo>
                <a:lnTo>
                  <a:pt x="132867" y="143088"/>
                </a:lnTo>
                <a:cubicBezTo>
                  <a:pt x="127246" y="143088"/>
                  <a:pt x="122647" y="147687"/>
                  <a:pt x="122647" y="153308"/>
                </a:cubicBezTo>
                <a:close/>
                <a:moveTo>
                  <a:pt x="214632" y="143088"/>
                </a:moveTo>
                <a:cubicBezTo>
                  <a:pt x="209011" y="143088"/>
                  <a:pt x="204411" y="147687"/>
                  <a:pt x="204411" y="153308"/>
                </a:cubicBezTo>
                <a:lnTo>
                  <a:pt x="204411" y="173750"/>
                </a:lnTo>
                <a:cubicBezTo>
                  <a:pt x="204411" y="179371"/>
                  <a:pt x="209011" y="183970"/>
                  <a:pt x="214632" y="183970"/>
                </a:cubicBezTo>
                <a:lnTo>
                  <a:pt x="235073" y="183970"/>
                </a:lnTo>
                <a:cubicBezTo>
                  <a:pt x="240694" y="183970"/>
                  <a:pt x="245294" y="179371"/>
                  <a:pt x="245294" y="173750"/>
                </a:cubicBezTo>
                <a:lnTo>
                  <a:pt x="245294" y="153308"/>
                </a:lnTo>
                <a:cubicBezTo>
                  <a:pt x="245294" y="147687"/>
                  <a:pt x="240694" y="143088"/>
                  <a:pt x="235073" y="143088"/>
                </a:cubicBezTo>
                <a:lnTo>
                  <a:pt x="214632" y="143088"/>
                </a:lnTo>
                <a:close/>
                <a:moveTo>
                  <a:pt x="40882" y="235073"/>
                </a:moveTo>
                <a:lnTo>
                  <a:pt x="40882" y="255514"/>
                </a:lnTo>
                <a:cubicBezTo>
                  <a:pt x="40882" y="261135"/>
                  <a:pt x="45482" y="265735"/>
                  <a:pt x="51103" y="265735"/>
                </a:cubicBezTo>
                <a:lnTo>
                  <a:pt x="71544" y="265735"/>
                </a:lnTo>
                <a:cubicBezTo>
                  <a:pt x="77165" y="265735"/>
                  <a:pt x="81765" y="261135"/>
                  <a:pt x="81765" y="255514"/>
                </a:cubicBezTo>
                <a:lnTo>
                  <a:pt x="81765" y="235073"/>
                </a:lnTo>
                <a:cubicBezTo>
                  <a:pt x="81765" y="229452"/>
                  <a:pt x="77165" y="224852"/>
                  <a:pt x="71544" y="224852"/>
                </a:cubicBezTo>
                <a:lnTo>
                  <a:pt x="51103" y="224852"/>
                </a:lnTo>
                <a:cubicBezTo>
                  <a:pt x="45482" y="224852"/>
                  <a:pt x="40882" y="229452"/>
                  <a:pt x="40882" y="235073"/>
                </a:cubicBezTo>
                <a:close/>
                <a:moveTo>
                  <a:pt x="132867" y="224852"/>
                </a:moveTo>
                <a:cubicBezTo>
                  <a:pt x="127246" y="224852"/>
                  <a:pt x="122647" y="229452"/>
                  <a:pt x="122647" y="235073"/>
                </a:cubicBezTo>
                <a:lnTo>
                  <a:pt x="122647" y="255514"/>
                </a:lnTo>
                <a:cubicBezTo>
                  <a:pt x="122647" y="261135"/>
                  <a:pt x="127246" y="265735"/>
                  <a:pt x="132867" y="265735"/>
                </a:cubicBezTo>
                <a:lnTo>
                  <a:pt x="153308" y="265735"/>
                </a:lnTo>
                <a:cubicBezTo>
                  <a:pt x="158930" y="265735"/>
                  <a:pt x="163529" y="261135"/>
                  <a:pt x="163529" y="255514"/>
                </a:cubicBezTo>
                <a:lnTo>
                  <a:pt x="163529" y="235073"/>
                </a:lnTo>
                <a:cubicBezTo>
                  <a:pt x="163529" y="229452"/>
                  <a:pt x="158930" y="224852"/>
                  <a:pt x="153308" y="224852"/>
                </a:cubicBezTo>
                <a:lnTo>
                  <a:pt x="132867" y="224852"/>
                </a:lnTo>
                <a:close/>
                <a:moveTo>
                  <a:pt x="204411" y="235073"/>
                </a:moveTo>
                <a:lnTo>
                  <a:pt x="204411" y="255514"/>
                </a:lnTo>
                <a:cubicBezTo>
                  <a:pt x="204411" y="261135"/>
                  <a:pt x="209011" y="265735"/>
                  <a:pt x="214632" y="265735"/>
                </a:cubicBezTo>
                <a:lnTo>
                  <a:pt x="235073" y="265735"/>
                </a:lnTo>
                <a:cubicBezTo>
                  <a:pt x="240694" y="265735"/>
                  <a:pt x="245294" y="261135"/>
                  <a:pt x="245294" y="255514"/>
                </a:cubicBezTo>
                <a:lnTo>
                  <a:pt x="245294" y="235073"/>
                </a:lnTo>
                <a:cubicBezTo>
                  <a:pt x="245294" y="229452"/>
                  <a:pt x="240694" y="224852"/>
                  <a:pt x="235073" y="224852"/>
                </a:cubicBezTo>
                <a:lnTo>
                  <a:pt x="214632" y="224852"/>
                </a:lnTo>
                <a:cubicBezTo>
                  <a:pt x="209011" y="224852"/>
                  <a:pt x="204411" y="229452"/>
                  <a:pt x="204411" y="235073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13" name="Text 10"/>
          <p:cNvSpPr/>
          <p:nvPr/>
        </p:nvSpPr>
        <p:spPr>
          <a:xfrm>
            <a:off x="2707243" y="5332864"/>
            <a:ext cx="1826075" cy="2543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31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2025 — 2030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2716328" y="5659923"/>
            <a:ext cx="1807905" cy="2180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45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5 Tahun Transformasi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5007936" y="4637866"/>
            <a:ext cx="2180387" cy="1462677"/>
          </a:xfrm>
          <a:custGeom>
            <a:avLst/>
            <a:gdLst/>
            <a:ahLst/>
            <a:cxnLst/>
            <a:rect l="l" t="t" r="r" b="b"/>
            <a:pathLst>
              <a:path w="2180387" h="1462677">
                <a:moveTo>
                  <a:pt x="109013" y="0"/>
                </a:moveTo>
                <a:lnTo>
                  <a:pt x="2071374" y="0"/>
                </a:lnTo>
                <a:cubicBezTo>
                  <a:pt x="2131581" y="0"/>
                  <a:pt x="2180387" y="48807"/>
                  <a:pt x="2180387" y="109013"/>
                </a:cubicBezTo>
                <a:lnTo>
                  <a:pt x="2180387" y="1353663"/>
                </a:lnTo>
                <a:cubicBezTo>
                  <a:pt x="2180387" y="1413870"/>
                  <a:pt x="2131581" y="1462677"/>
                  <a:pt x="2071374" y="1462677"/>
                </a:cubicBezTo>
                <a:lnTo>
                  <a:pt x="109013" y="1462677"/>
                </a:lnTo>
                <a:cubicBezTo>
                  <a:pt x="48807" y="1462677"/>
                  <a:pt x="0" y="1413870"/>
                  <a:pt x="0" y="1353663"/>
                </a:cubicBezTo>
                <a:lnTo>
                  <a:pt x="0" y="109013"/>
                </a:lnTo>
                <a:cubicBezTo>
                  <a:pt x="0" y="48807"/>
                  <a:pt x="48807" y="0"/>
                  <a:pt x="109013" y="0"/>
                </a:cubicBezTo>
                <a:close/>
              </a:path>
            </a:pathLst>
          </a:custGeom>
          <a:solidFill>
            <a:srgbClr val="1E3A5F">
              <a:alpha val="50196"/>
            </a:srgbClr>
          </a:solidFill>
          <a:ln w="12700">
            <a:solidFill>
              <a:srgbClr val="10B981">
                <a:alpha val="40000"/>
              </a:srgbClr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5892511" y="4860447"/>
            <a:ext cx="408823" cy="327058"/>
          </a:xfrm>
          <a:custGeom>
            <a:avLst/>
            <a:gdLst/>
            <a:ahLst/>
            <a:cxnLst/>
            <a:rect l="l" t="t" r="r" b="b"/>
            <a:pathLst>
              <a:path w="408823" h="327058">
                <a:moveTo>
                  <a:pt x="367940" y="30662"/>
                </a:moveTo>
                <a:cubicBezTo>
                  <a:pt x="367940" y="23571"/>
                  <a:pt x="364299" y="16992"/>
                  <a:pt x="358231" y="13287"/>
                </a:cubicBezTo>
                <a:cubicBezTo>
                  <a:pt x="352162" y="9582"/>
                  <a:pt x="344689" y="9199"/>
                  <a:pt x="338365" y="12392"/>
                </a:cubicBezTo>
                <a:lnTo>
                  <a:pt x="264138" y="49506"/>
                </a:lnTo>
                <a:lnTo>
                  <a:pt x="149540" y="11243"/>
                </a:lnTo>
                <a:cubicBezTo>
                  <a:pt x="144365" y="9518"/>
                  <a:pt x="138808" y="9901"/>
                  <a:pt x="133953" y="12329"/>
                </a:cubicBezTo>
                <a:lnTo>
                  <a:pt x="52189" y="53211"/>
                </a:lnTo>
                <a:cubicBezTo>
                  <a:pt x="45226" y="56724"/>
                  <a:pt x="40882" y="63815"/>
                  <a:pt x="40882" y="71544"/>
                </a:cubicBezTo>
                <a:lnTo>
                  <a:pt x="40882" y="296396"/>
                </a:lnTo>
                <a:cubicBezTo>
                  <a:pt x="40882" y="303487"/>
                  <a:pt x="44523" y="310066"/>
                  <a:pt x="50592" y="313771"/>
                </a:cubicBezTo>
                <a:cubicBezTo>
                  <a:pt x="56660" y="317476"/>
                  <a:pt x="64134" y="317860"/>
                  <a:pt x="70458" y="314666"/>
                </a:cubicBezTo>
                <a:lnTo>
                  <a:pt x="144621" y="277552"/>
                </a:lnTo>
                <a:lnTo>
                  <a:pt x="255323" y="314474"/>
                </a:lnTo>
                <a:cubicBezTo>
                  <a:pt x="252576" y="310386"/>
                  <a:pt x="249893" y="306106"/>
                  <a:pt x="247274" y="301762"/>
                </a:cubicBezTo>
                <a:cubicBezTo>
                  <a:pt x="240247" y="290072"/>
                  <a:pt x="233284" y="276658"/>
                  <a:pt x="228110" y="262285"/>
                </a:cubicBezTo>
                <a:lnTo>
                  <a:pt x="163465" y="240758"/>
                </a:lnTo>
                <a:lnTo>
                  <a:pt x="163465" y="59024"/>
                </a:lnTo>
                <a:lnTo>
                  <a:pt x="245230" y="86300"/>
                </a:lnTo>
                <a:lnTo>
                  <a:pt x="245230" y="149731"/>
                </a:lnTo>
                <a:cubicBezTo>
                  <a:pt x="265032" y="126863"/>
                  <a:pt x="294416" y="112426"/>
                  <a:pt x="326994" y="112426"/>
                </a:cubicBezTo>
                <a:cubicBezTo>
                  <a:pt x="341431" y="112426"/>
                  <a:pt x="355229" y="115237"/>
                  <a:pt x="367877" y="120411"/>
                </a:cubicBezTo>
                <a:lnTo>
                  <a:pt x="367940" y="30662"/>
                </a:lnTo>
                <a:close/>
                <a:moveTo>
                  <a:pt x="327058" y="143088"/>
                </a:moveTo>
                <a:cubicBezTo>
                  <a:pt x="284707" y="143088"/>
                  <a:pt x="250404" y="176816"/>
                  <a:pt x="250404" y="218401"/>
                </a:cubicBezTo>
                <a:cubicBezTo>
                  <a:pt x="250404" y="262413"/>
                  <a:pt x="291350" y="314474"/>
                  <a:pt x="313388" y="339323"/>
                </a:cubicBezTo>
                <a:cubicBezTo>
                  <a:pt x="320798" y="347627"/>
                  <a:pt x="333382" y="347627"/>
                  <a:pt x="340792" y="339323"/>
                </a:cubicBezTo>
                <a:cubicBezTo>
                  <a:pt x="362830" y="314474"/>
                  <a:pt x="403776" y="262413"/>
                  <a:pt x="403776" y="218401"/>
                </a:cubicBezTo>
                <a:cubicBezTo>
                  <a:pt x="403776" y="176816"/>
                  <a:pt x="369473" y="143088"/>
                  <a:pt x="327122" y="143088"/>
                </a:cubicBezTo>
                <a:close/>
                <a:moveTo>
                  <a:pt x="301507" y="219742"/>
                </a:moveTo>
                <a:cubicBezTo>
                  <a:pt x="301507" y="205640"/>
                  <a:pt x="312956" y="194191"/>
                  <a:pt x="327058" y="194191"/>
                </a:cubicBezTo>
                <a:cubicBezTo>
                  <a:pt x="341160" y="194191"/>
                  <a:pt x="352610" y="205640"/>
                  <a:pt x="352610" y="219742"/>
                </a:cubicBezTo>
                <a:cubicBezTo>
                  <a:pt x="352610" y="233844"/>
                  <a:pt x="341160" y="245294"/>
                  <a:pt x="327058" y="245294"/>
                </a:cubicBezTo>
                <a:cubicBezTo>
                  <a:pt x="312956" y="245294"/>
                  <a:pt x="301507" y="233844"/>
                  <a:pt x="301507" y="219742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7" name="Text 14"/>
          <p:cNvSpPr/>
          <p:nvPr/>
        </p:nvSpPr>
        <p:spPr>
          <a:xfrm>
            <a:off x="5185092" y="5332864"/>
            <a:ext cx="1826075" cy="2543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31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514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5194177" y="5659923"/>
            <a:ext cx="1807905" cy="2180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45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Kabupaten/Kota Terlayani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7485784" y="4637866"/>
            <a:ext cx="2180387" cy="1462677"/>
          </a:xfrm>
          <a:custGeom>
            <a:avLst/>
            <a:gdLst/>
            <a:ahLst/>
            <a:cxnLst/>
            <a:rect l="l" t="t" r="r" b="b"/>
            <a:pathLst>
              <a:path w="2180387" h="1462677">
                <a:moveTo>
                  <a:pt x="109013" y="0"/>
                </a:moveTo>
                <a:lnTo>
                  <a:pt x="2071374" y="0"/>
                </a:lnTo>
                <a:cubicBezTo>
                  <a:pt x="2131581" y="0"/>
                  <a:pt x="2180387" y="48807"/>
                  <a:pt x="2180387" y="109013"/>
                </a:cubicBezTo>
                <a:lnTo>
                  <a:pt x="2180387" y="1353663"/>
                </a:lnTo>
                <a:cubicBezTo>
                  <a:pt x="2180387" y="1413870"/>
                  <a:pt x="2131581" y="1462677"/>
                  <a:pt x="2071374" y="1462677"/>
                </a:cubicBezTo>
                <a:lnTo>
                  <a:pt x="109013" y="1462677"/>
                </a:lnTo>
                <a:cubicBezTo>
                  <a:pt x="48807" y="1462677"/>
                  <a:pt x="0" y="1413870"/>
                  <a:pt x="0" y="1353663"/>
                </a:cubicBezTo>
                <a:lnTo>
                  <a:pt x="0" y="109013"/>
                </a:lnTo>
                <a:cubicBezTo>
                  <a:pt x="0" y="48807"/>
                  <a:pt x="48807" y="0"/>
                  <a:pt x="109013" y="0"/>
                </a:cubicBezTo>
                <a:close/>
              </a:path>
            </a:pathLst>
          </a:custGeom>
          <a:solidFill>
            <a:srgbClr val="1E3A5F">
              <a:alpha val="50196"/>
            </a:srgbClr>
          </a:solidFill>
          <a:ln w="12700">
            <a:solidFill>
              <a:srgbClr val="8B5CF6">
                <a:alpha val="40000"/>
              </a:srgbClr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8370360" y="4860447"/>
            <a:ext cx="408823" cy="327058"/>
          </a:xfrm>
          <a:custGeom>
            <a:avLst/>
            <a:gdLst/>
            <a:ahLst/>
            <a:cxnLst/>
            <a:rect l="l" t="t" r="r" b="b"/>
            <a:pathLst>
              <a:path w="408823" h="327058">
                <a:moveTo>
                  <a:pt x="204411" y="10221"/>
                </a:moveTo>
                <a:cubicBezTo>
                  <a:pt x="241077" y="10221"/>
                  <a:pt x="270845" y="39989"/>
                  <a:pt x="270845" y="76654"/>
                </a:cubicBezTo>
                <a:cubicBezTo>
                  <a:pt x="270845" y="113320"/>
                  <a:pt x="241077" y="143088"/>
                  <a:pt x="204411" y="143088"/>
                </a:cubicBezTo>
                <a:cubicBezTo>
                  <a:pt x="167746" y="143088"/>
                  <a:pt x="137978" y="113320"/>
                  <a:pt x="137978" y="76654"/>
                </a:cubicBezTo>
                <a:cubicBezTo>
                  <a:pt x="137978" y="39989"/>
                  <a:pt x="167746" y="10221"/>
                  <a:pt x="204411" y="10221"/>
                </a:cubicBezTo>
                <a:close/>
                <a:moveTo>
                  <a:pt x="61323" y="56213"/>
                </a:moveTo>
                <a:cubicBezTo>
                  <a:pt x="86707" y="56213"/>
                  <a:pt x="107316" y="76822"/>
                  <a:pt x="107316" y="102206"/>
                </a:cubicBezTo>
                <a:cubicBezTo>
                  <a:pt x="107316" y="127590"/>
                  <a:pt x="86707" y="148198"/>
                  <a:pt x="61323" y="148198"/>
                </a:cubicBezTo>
                <a:cubicBezTo>
                  <a:pt x="35939" y="148198"/>
                  <a:pt x="15331" y="127590"/>
                  <a:pt x="15331" y="102206"/>
                </a:cubicBezTo>
                <a:cubicBezTo>
                  <a:pt x="15331" y="76822"/>
                  <a:pt x="35939" y="56213"/>
                  <a:pt x="61323" y="56213"/>
                </a:cubicBezTo>
                <a:close/>
                <a:moveTo>
                  <a:pt x="0" y="265735"/>
                </a:moveTo>
                <a:cubicBezTo>
                  <a:pt x="0" y="220573"/>
                  <a:pt x="36602" y="183970"/>
                  <a:pt x="81765" y="183970"/>
                </a:cubicBezTo>
                <a:cubicBezTo>
                  <a:pt x="89941" y="183970"/>
                  <a:pt x="97862" y="185184"/>
                  <a:pt x="105336" y="187420"/>
                </a:cubicBezTo>
                <a:cubicBezTo>
                  <a:pt x="84320" y="210927"/>
                  <a:pt x="71544" y="241972"/>
                  <a:pt x="71544" y="275955"/>
                </a:cubicBezTo>
                <a:lnTo>
                  <a:pt x="71544" y="286176"/>
                </a:lnTo>
                <a:cubicBezTo>
                  <a:pt x="71544" y="293458"/>
                  <a:pt x="73077" y="300357"/>
                  <a:pt x="75824" y="306617"/>
                </a:cubicBezTo>
                <a:lnTo>
                  <a:pt x="20441" y="306617"/>
                </a:lnTo>
                <a:cubicBezTo>
                  <a:pt x="9135" y="306617"/>
                  <a:pt x="0" y="297482"/>
                  <a:pt x="0" y="286176"/>
                </a:cubicBezTo>
                <a:lnTo>
                  <a:pt x="0" y="265735"/>
                </a:lnTo>
                <a:close/>
                <a:moveTo>
                  <a:pt x="332999" y="306617"/>
                </a:moveTo>
                <a:cubicBezTo>
                  <a:pt x="335746" y="300357"/>
                  <a:pt x="337279" y="293458"/>
                  <a:pt x="337279" y="286176"/>
                </a:cubicBezTo>
                <a:lnTo>
                  <a:pt x="337279" y="275955"/>
                </a:lnTo>
                <a:cubicBezTo>
                  <a:pt x="337279" y="241972"/>
                  <a:pt x="324503" y="210927"/>
                  <a:pt x="303487" y="187420"/>
                </a:cubicBezTo>
                <a:cubicBezTo>
                  <a:pt x="310961" y="185184"/>
                  <a:pt x="318882" y="183970"/>
                  <a:pt x="327058" y="183970"/>
                </a:cubicBezTo>
                <a:cubicBezTo>
                  <a:pt x="372220" y="183970"/>
                  <a:pt x="408823" y="220573"/>
                  <a:pt x="408823" y="265735"/>
                </a:cubicBezTo>
                <a:lnTo>
                  <a:pt x="408823" y="286176"/>
                </a:lnTo>
                <a:cubicBezTo>
                  <a:pt x="408823" y="297482"/>
                  <a:pt x="399688" y="306617"/>
                  <a:pt x="388382" y="306617"/>
                </a:cubicBezTo>
                <a:lnTo>
                  <a:pt x="332999" y="306617"/>
                </a:lnTo>
                <a:close/>
                <a:moveTo>
                  <a:pt x="301507" y="102206"/>
                </a:moveTo>
                <a:cubicBezTo>
                  <a:pt x="301507" y="76822"/>
                  <a:pt x="322115" y="56213"/>
                  <a:pt x="347499" y="56213"/>
                </a:cubicBezTo>
                <a:cubicBezTo>
                  <a:pt x="372883" y="56213"/>
                  <a:pt x="393492" y="76822"/>
                  <a:pt x="393492" y="102206"/>
                </a:cubicBezTo>
                <a:cubicBezTo>
                  <a:pt x="393492" y="127590"/>
                  <a:pt x="372883" y="148198"/>
                  <a:pt x="347499" y="148198"/>
                </a:cubicBezTo>
                <a:cubicBezTo>
                  <a:pt x="322115" y="148198"/>
                  <a:pt x="301507" y="127590"/>
                  <a:pt x="301507" y="102206"/>
                </a:cubicBezTo>
                <a:close/>
                <a:moveTo>
                  <a:pt x="102206" y="275955"/>
                </a:moveTo>
                <a:cubicBezTo>
                  <a:pt x="102206" y="219487"/>
                  <a:pt x="147943" y="173750"/>
                  <a:pt x="204411" y="173750"/>
                </a:cubicBezTo>
                <a:cubicBezTo>
                  <a:pt x="260880" y="173750"/>
                  <a:pt x="306617" y="219487"/>
                  <a:pt x="306617" y="275955"/>
                </a:cubicBezTo>
                <a:lnTo>
                  <a:pt x="306617" y="286176"/>
                </a:lnTo>
                <a:cubicBezTo>
                  <a:pt x="306617" y="297482"/>
                  <a:pt x="297482" y="306617"/>
                  <a:pt x="286176" y="306617"/>
                </a:cubicBezTo>
                <a:lnTo>
                  <a:pt x="122647" y="306617"/>
                </a:lnTo>
                <a:cubicBezTo>
                  <a:pt x="111340" y="306617"/>
                  <a:pt x="102206" y="297482"/>
                  <a:pt x="102206" y="286176"/>
                </a:cubicBezTo>
                <a:lnTo>
                  <a:pt x="102206" y="275955"/>
                </a:ln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21" name="Text 18"/>
          <p:cNvSpPr/>
          <p:nvPr/>
        </p:nvSpPr>
        <p:spPr>
          <a:xfrm>
            <a:off x="7662941" y="5332864"/>
            <a:ext cx="1826075" cy="2543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31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Jutaan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7672026" y="5659923"/>
            <a:ext cx="1807905" cy="2180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45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Warga yang Dilayani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4192420" y="6468483"/>
            <a:ext cx="3806593" cy="2543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88" dirty="0">
                <a:solidFill>
                  <a:srgbClr val="F1F5F9">
                    <a:alpha val="6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Disusun oleh Tim Transformasi Digital KemenPKP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4196962" y="6795541"/>
            <a:ext cx="3797508" cy="2180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45" dirty="0">
                <a:solidFill>
                  <a:srgbClr val="F1F5F9">
                    <a:alpha val="5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2025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5452" y="355452"/>
            <a:ext cx="11552187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spc="56" kern="0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AGENDA PAPARAN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55452" y="639813"/>
            <a:ext cx="11694367" cy="4265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359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Roadmap Transformasi Digital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55452" y="1208536"/>
            <a:ext cx="1137446" cy="35545"/>
          </a:xfrm>
          <a:custGeom>
            <a:avLst/>
            <a:gdLst/>
            <a:ahLst/>
            <a:cxnLst/>
            <a:rect l="l" t="t" r="r" b="b"/>
            <a:pathLst>
              <a:path w="1137446" h="35545">
                <a:moveTo>
                  <a:pt x="0" y="0"/>
                </a:moveTo>
                <a:lnTo>
                  <a:pt x="1137446" y="0"/>
                </a:lnTo>
                <a:lnTo>
                  <a:pt x="1137446" y="35545"/>
                </a:lnTo>
                <a:lnTo>
                  <a:pt x="0" y="35545"/>
                </a:lnTo>
                <a:lnTo>
                  <a:pt x="0" y="0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5" name="Shape 3"/>
          <p:cNvSpPr/>
          <p:nvPr/>
        </p:nvSpPr>
        <p:spPr>
          <a:xfrm>
            <a:off x="359895" y="1532886"/>
            <a:ext cx="5625026" cy="1217423"/>
          </a:xfrm>
          <a:custGeom>
            <a:avLst/>
            <a:gdLst/>
            <a:ahLst/>
            <a:cxnLst/>
            <a:rect l="l" t="t" r="r" b="b"/>
            <a:pathLst>
              <a:path w="5625026" h="1217423">
                <a:moveTo>
                  <a:pt x="106634" y="0"/>
                </a:moveTo>
                <a:lnTo>
                  <a:pt x="5518392" y="0"/>
                </a:lnTo>
                <a:cubicBezTo>
                  <a:pt x="5577285" y="0"/>
                  <a:pt x="5625026" y="47742"/>
                  <a:pt x="5625026" y="106634"/>
                </a:cubicBezTo>
                <a:lnTo>
                  <a:pt x="5625026" y="1110789"/>
                </a:lnTo>
                <a:cubicBezTo>
                  <a:pt x="5625026" y="1169681"/>
                  <a:pt x="5577285" y="1217423"/>
                  <a:pt x="5518392" y="1217423"/>
                </a:cubicBezTo>
                <a:lnTo>
                  <a:pt x="106634" y="1217423"/>
                </a:lnTo>
                <a:cubicBezTo>
                  <a:pt x="47742" y="1217423"/>
                  <a:pt x="0" y="1169681"/>
                  <a:pt x="0" y="1110789"/>
                </a:cubicBezTo>
                <a:lnTo>
                  <a:pt x="0" y="106634"/>
                </a:lnTo>
                <a:cubicBezTo>
                  <a:pt x="0" y="47781"/>
                  <a:pt x="47781" y="0"/>
                  <a:pt x="106634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77609" y="1750601"/>
            <a:ext cx="497633" cy="497633"/>
          </a:xfrm>
          <a:custGeom>
            <a:avLst/>
            <a:gdLst/>
            <a:ahLst/>
            <a:cxnLst/>
            <a:rect l="l" t="t" r="r" b="b"/>
            <a:pathLst>
              <a:path w="497633" h="497633">
                <a:moveTo>
                  <a:pt x="106638" y="0"/>
                </a:moveTo>
                <a:lnTo>
                  <a:pt x="390995" y="0"/>
                </a:lnTo>
                <a:cubicBezTo>
                  <a:pt x="449889" y="0"/>
                  <a:pt x="497633" y="47743"/>
                  <a:pt x="497633" y="106638"/>
                </a:cubicBezTo>
                <a:lnTo>
                  <a:pt x="497633" y="390995"/>
                </a:lnTo>
                <a:cubicBezTo>
                  <a:pt x="497633" y="449889"/>
                  <a:pt x="449889" y="497633"/>
                  <a:pt x="390995" y="497633"/>
                </a:cubicBezTo>
                <a:lnTo>
                  <a:pt x="106638" y="497633"/>
                </a:lnTo>
                <a:cubicBezTo>
                  <a:pt x="47743" y="497633"/>
                  <a:pt x="0" y="449889"/>
                  <a:pt x="0" y="390995"/>
                </a:cubicBezTo>
                <a:lnTo>
                  <a:pt x="0" y="106638"/>
                </a:lnTo>
                <a:cubicBezTo>
                  <a:pt x="0" y="47783"/>
                  <a:pt x="47783" y="0"/>
                  <a:pt x="106638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715694" y="1857236"/>
            <a:ext cx="328793" cy="284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79" b="1" dirty="0">
                <a:solidFill>
                  <a:srgbClr val="3B82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17423" y="1750601"/>
            <a:ext cx="4638647" cy="2488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9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Konteks Transformasi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217423" y="2070507"/>
            <a:ext cx="4620875" cy="4620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Mengapa transformasi digital menjadi agenda mendesak KemenPKP — dari skala dampak sosial hingga paradigma shift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59895" y="2901376"/>
            <a:ext cx="5625026" cy="1217423"/>
          </a:xfrm>
          <a:custGeom>
            <a:avLst/>
            <a:gdLst/>
            <a:ahLst/>
            <a:cxnLst/>
            <a:rect l="l" t="t" r="r" b="b"/>
            <a:pathLst>
              <a:path w="5625026" h="1217423">
                <a:moveTo>
                  <a:pt x="106634" y="0"/>
                </a:moveTo>
                <a:lnTo>
                  <a:pt x="5518392" y="0"/>
                </a:lnTo>
                <a:cubicBezTo>
                  <a:pt x="5577285" y="0"/>
                  <a:pt x="5625026" y="47742"/>
                  <a:pt x="5625026" y="106634"/>
                </a:cubicBezTo>
                <a:lnTo>
                  <a:pt x="5625026" y="1110789"/>
                </a:lnTo>
                <a:cubicBezTo>
                  <a:pt x="5625026" y="1169681"/>
                  <a:pt x="5577285" y="1217423"/>
                  <a:pt x="5518392" y="1217423"/>
                </a:cubicBezTo>
                <a:lnTo>
                  <a:pt x="106634" y="1217423"/>
                </a:lnTo>
                <a:cubicBezTo>
                  <a:pt x="47742" y="1217423"/>
                  <a:pt x="0" y="1169681"/>
                  <a:pt x="0" y="1110789"/>
                </a:cubicBezTo>
                <a:lnTo>
                  <a:pt x="0" y="106634"/>
                </a:lnTo>
                <a:cubicBezTo>
                  <a:pt x="0" y="47781"/>
                  <a:pt x="47781" y="0"/>
                  <a:pt x="106634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77609" y="3119090"/>
            <a:ext cx="497633" cy="497633"/>
          </a:xfrm>
          <a:custGeom>
            <a:avLst/>
            <a:gdLst/>
            <a:ahLst/>
            <a:cxnLst/>
            <a:rect l="l" t="t" r="r" b="b"/>
            <a:pathLst>
              <a:path w="497633" h="497633">
                <a:moveTo>
                  <a:pt x="106638" y="0"/>
                </a:moveTo>
                <a:lnTo>
                  <a:pt x="390995" y="0"/>
                </a:lnTo>
                <a:cubicBezTo>
                  <a:pt x="449889" y="0"/>
                  <a:pt x="497633" y="47743"/>
                  <a:pt x="497633" y="106638"/>
                </a:cubicBezTo>
                <a:lnTo>
                  <a:pt x="497633" y="390995"/>
                </a:lnTo>
                <a:cubicBezTo>
                  <a:pt x="497633" y="449889"/>
                  <a:pt x="449889" y="497633"/>
                  <a:pt x="390995" y="497633"/>
                </a:cubicBezTo>
                <a:lnTo>
                  <a:pt x="106638" y="497633"/>
                </a:lnTo>
                <a:cubicBezTo>
                  <a:pt x="47743" y="497633"/>
                  <a:pt x="0" y="449889"/>
                  <a:pt x="0" y="390995"/>
                </a:cubicBezTo>
                <a:lnTo>
                  <a:pt x="0" y="106638"/>
                </a:lnTo>
                <a:cubicBezTo>
                  <a:pt x="0" y="47783"/>
                  <a:pt x="47783" y="0"/>
                  <a:pt x="106638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696394" y="3225726"/>
            <a:ext cx="364338" cy="284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79" b="1" dirty="0">
                <a:solidFill>
                  <a:srgbClr val="3B82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217423" y="3119090"/>
            <a:ext cx="4638647" cy="2488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9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Baseline 2025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217423" y="3438997"/>
            <a:ext cx="4620875" cy="4620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Potret kondisi saat ini — inventarisasi sistem existing, analisis integrasi, dan identifikasi gap kritis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59895" y="4269866"/>
            <a:ext cx="5625026" cy="1217423"/>
          </a:xfrm>
          <a:custGeom>
            <a:avLst/>
            <a:gdLst/>
            <a:ahLst/>
            <a:cxnLst/>
            <a:rect l="l" t="t" r="r" b="b"/>
            <a:pathLst>
              <a:path w="5625026" h="1217423">
                <a:moveTo>
                  <a:pt x="106634" y="0"/>
                </a:moveTo>
                <a:lnTo>
                  <a:pt x="5518392" y="0"/>
                </a:lnTo>
                <a:cubicBezTo>
                  <a:pt x="5577285" y="0"/>
                  <a:pt x="5625026" y="47742"/>
                  <a:pt x="5625026" y="106634"/>
                </a:cubicBezTo>
                <a:lnTo>
                  <a:pt x="5625026" y="1110789"/>
                </a:lnTo>
                <a:cubicBezTo>
                  <a:pt x="5625026" y="1169681"/>
                  <a:pt x="5577285" y="1217423"/>
                  <a:pt x="5518392" y="1217423"/>
                </a:cubicBezTo>
                <a:lnTo>
                  <a:pt x="106634" y="1217423"/>
                </a:lnTo>
                <a:cubicBezTo>
                  <a:pt x="47742" y="1217423"/>
                  <a:pt x="0" y="1169681"/>
                  <a:pt x="0" y="1110789"/>
                </a:cubicBezTo>
                <a:lnTo>
                  <a:pt x="0" y="106634"/>
                </a:lnTo>
                <a:cubicBezTo>
                  <a:pt x="0" y="47781"/>
                  <a:pt x="47781" y="0"/>
                  <a:pt x="106634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77609" y="4487580"/>
            <a:ext cx="497633" cy="497633"/>
          </a:xfrm>
          <a:custGeom>
            <a:avLst/>
            <a:gdLst/>
            <a:ahLst/>
            <a:cxnLst/>
            <a:rect l="l" t="t" r="r" b="b"/>
            <a:pathLst>
              <a:path w="497633" h="497633">
                <a:moveTo>
                  <a:pt x="106638" y="0"/>
                </a:moveTo>
                <a:lnTo>
                  <a:pt x="390995" y="0"/>
                </a:lnTo>
                <a:cubicBezTo>
                  <a:pt x="449889" y="0"/>
                  <a:pt x="497633" y="47743"/>
                  <a:pt x="497633" y="106638"/>
                </a:cubicBezTo>
                <a:lnTo>
                  <a:pt x="497633" y="390995"/>
                </a:lnTo>
                <a:cubicBezTo>
                  <a:pt x="497633" y="449889"/>
                  <a:pt x="449889" y="497633"/>
                  <a:pt x="390995" y="497633"/>
                </a:cubicBezTo>
                <a:lnTo>
                  <a:pt x="106638" y="497633"/>
                </a:lnTo>
                <a:cubicBezTo>
                  <a:pt x="47743" y="497633"/>
                  <a:pt x="0" y="449889"/>
                  <a:pt x="0" y="390995"/>
                </a:cubicBezTo>
                <a:lnTo>
                  <a:pt x="0" y="106638"/>
                </a:lnTo>
                <a:cubicBezTo>
                  <a:pt x="0" y="47783"/>
                  <a:pt x="47783" y="0"/>
                  <a:pt x="106638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695422" y="4594216"/>
            <a:ext cx="364338" cy="284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79" b="1" dirty="0">
                <a:solidFill>
                  <a:srgbClr val="3B82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217423" y="4487580"/>
            <a:ext cx="4638647" cy="2488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9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Visi 2030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217423" y="4807487"/>
            <a:ext cx="4620875" cy="4620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Ekosistem digital terintegrasi — data mengalir tanpa hambatan, AI sebagai intelligence layer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359895" y="5638356"/>
            <a:ext cx="5625026" cy="1217423"/>
          </a:xfrm>
          <a:custGeom>
            <a:avLst/>
            <a:gdLst/>
            <a:ahLst/>
            <a:cxnLst/>
            <a:rect l="l" t="t" r="r" b="b"/>
            <a:pathLst>
              <a:path w="5625026" h="1217423">
                <a:moveTo>
                  <a:pt x="106634" y="0"/>
                </a:moveTo>
                <a:lnTo>
                  <a:pt x="5518392" y="0"/>
                </a:lnTo>
                <a:cubicBezTo>
                  <a:pt x="5577285" y="0"/>
                  <a:pt x="5625026" y="47742"/>
                  <a:pt x="5625026" y="106634"/>
                </a:cubicBezTo>
                <a:lnTo>
                  <a:pt x="5625026" y="1110789"/>
                </a:lnTo>
                <a:cubicBezTo>
                  <a:pt x="5625026" y="1169681"/>
                  <a:pt x="5577285" y="1217423"/>
                  <a:pt x="5518392" y="1217423"/>
                </a:cubicBezTo>
                <a:lnTo>
                  <a:pt x="106634" y="1217423"/>
                </a:lnTo>
                <a:cubicBezTo>
                  <a:pt x="47742" y="1217423"/>
                  <a:pt x="0" y="1169681"/>
                  <a:pt x="0" y="1110789"/>
                </a:cubicBezTo>
                <a:lnTo>
                  <a:pt x="0" y="106634"/>
                </a:lnTo>
                <a:cubicBezTo>
                  <a:pt x="0" y="47781"/>
                  <a:pt x="47781" y="0"/>
                  <a:pt x="106634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7609" y="5856070"/>
            <a:ext cx="497633" cy="497633"/>
          </a:xfrm>
          <a:custGeom>
            <a:avLst/>
            <a:gdLst/>
            <a:ahLst/>
            <a:cxnLst/>
            <a:rect l="l" t="t" r="r" b="b"/>
            <a:pathLst>
              <a:path w="497633" h="497633">
                <a:moveTo>
                  <a:pt x="106638" y="0"/>
                </a:moveTo>
                <a:lnTo>
                  <a:pt x="390995" y="0"/>
                </a:lnTo>
                <a:cubicBezTo>
                  <a:pt x="449889" y="0"/>
                  <a:pt x="497633" y="47743"/>
                  <a:pt x="497633" y="106638"/>
                </a:cubicBezTo>
                <a:lnTo>
                  <a:pt x="497633" y="390995"/>
                </a:lnTo>
                <a:cubicBezTo>
                  <a:pt x="497633" y="449889"/>
                  <a:pt x="449889" y="497633"/>
                  <a:pt x="390995" y="497633"/>
                </a:cubicBezTo>
                <a:lnTo>
                  <a:pt x="106638" y="497633"/>
                </a:lnTo>
                <a:cubicBezTo>
                  <a:pt x="47743" y="497633"/>
                  <a:pt x="0" y="449889"/>
                  <a:pt x="0" y="390995"/>
                </a:cubicBezTo>
                <a:lnTo>
                  <a:pt x="0" y="106638"/>
                </a:lnTo>
                <a:cubicBezTo>
                  <a:pt x="0" y="47783"/>
                  <a:pt x="47783" y="0"/>
                  <a:pt x="106638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695561" y="5962706"/>
            <a:ext cx="364338" cy="284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79" b="1" dirty="0">
                <a:solidFill>
                  <a:srgbClr val="3B82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04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217423" y="5856070"/>
            <a:ext cx="4638647" cy="2488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9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Roadmap 3 Fase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217423" y="6175977"/>
            <a:ext cx="4620875" cy="4620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Foundation → Intelligence → Ecosystem: peta jalan transformasi 2025-2030 dengan milestone terukur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209023" y="1532886"/>
            <a:ext cx="5625026" cy="1217423"/>
          </a:xfrm>
          <a:custGeom>
            <a:avLst/>
            <a:gdLst/>
            <a:ahLst/>
            <a:cxnLst/>
            <a:rect l="l" t="t" r="r" b="b"/>
            <a:pathLst>
              <a:path w="5625026" h="1217423">
                <a:moveTo>
                  <a:pt x="106634" y="0"/>
                </a:moveTo>
                <a:lnTo>
                  <a:pt x="5518392" y="0"/>
                </a:lnTo>
                <a:cubicBezTo>
                  <a:pt x="5577285" y="0"/>
                  <a:pt x="5625026" y="47742"/>
                  <a:pt x="5625026" y="106634"/>
                </a:cubicBezTo>
                <a:lnTo>
                  <a:pt x="5625026" y="1110789"/>
                </a:lnTo>
                <a:cubicBezTo>
                  <a:pt x="5625026" y="1169681"/>
                  <a:pt x="5577285" y="1217423"/>
                  <a:pt x="5518392" y="1217423"/>
                </a:cubicBezTo>
                <a:lnTo>
                  <a:pt x="106634" y="1217423"/>
                </a:lnTo>
                <a:cubicBezTo>
                  <a:pt x="47742" y="1217423"/>
                  <a:pt x="0" y="1169681"/>
                  <a:pt x="0" y="1110789"/>
                </a:cubicBezTo>
                <a:lnTo>
                  <a:pt x="0" y="106634"/>
                </a:lnTo>
                <a:cubicBezTo>
                  <a:pt x="0" y="47781"/>
                  <a:pt x="47781" y="0"/>
                  <a:pt x="106634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426737" y="1750601"/>
            <a:ext cx="497633" cy="497633"/>
          </a:xfrm>
          <a:custGeom>
            <a:avLst/>
            <a:gdLst/>
            <a:ahLst/>
            <a:cxnLst/>
            <a:rect l="l" t="t" r="r" b="b"/>
            <a:pathLst>
              <a:path w="497633" h="497633">
                <a:moveTo>
                  <a:pt x="106638" y="0"/>
                </a:moveTo>
                <a:lnTo>
                  <a:pt x="390995" y="0"/>
                </a:lnTo>
                <a:cubicBezTo>
                  <a:pt x="449889" y="0"/>
                  <a:pt x="497633" y="47743"/>
                  <a:pt x="497633" y="106638"/>
                </a:cubicBezTo>
                <a:lnTo>
                  <a:pt x="497633" y="390995"/>
                </a:lnTo>
                <a:cubicBezTo>
                  <a:pt x="497633" y="449889"/>
                  <a:pt x="449889" y="497633"/>
                  <a:pt x="390995" y="497633"/>
                </a:cubicBezTo>
                <a:lnTo>
                  <a:pt x="106638" y="497633"/>
                </a:lnTo>
                <a:cubicBezTo>
                  <a:pt x="47743" y="497633"/>
                  <a:pt x="0" y="449889"/>
                  <a:pt x="0" y="390995"/>
                </a:cubicBezTo>
                <a:lnTo>
                  <a:pt x="0" y="106638"/>
                </a:lnTo>
                <a:cubicBezTo>
                  <a:pt x="0" y="47783"/>
                  <a:pt x="47783" y="0"/>
                  <a:pt x="106638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6546077" y="1857236"/>
            <a:ext cx="364338" cy="284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79" b="1" dirty="0">
                <a:solidFill>
                  <a:srgbClr val="10B98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05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7066550" y="1750601"/>
            <a:ext cx="4638647" cy="2488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9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Aplikasi &amp; Sistem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7066550" y="2070507"/>
            <a:ext cx="4620875" cy="4620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Peta jalan 14 aplikasi — prioritas, feasibility, dan strategi pengembangan internal vs vendor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209023" y="2901376"/>
            <a:ext cx="5625026" cy="1217423"/>
          </a:xfrm>
          <a:custGeom>
            <a:avLst/>
            <a:gdLst/>
            <a:ahLst/>
            <a:cxnLst/>
            <a:rect l="l" t="t" r="r" b="b"/>
            <a:pathLst>
              <a:path w="5625026" h="1217423">
                <a:moveTo>
                  <a:pt x="106634" y="0"/>
                </a:moveTo>
                <a:lnTo>
                  <a:pt x="5518392" y="0"/>
                </a:lnTo>
                <a:cubicBezTo>
                  <a:pt x="5577285" y="0"/>
                  <a:pt x="5625026" y="47742"/>
                  <a:pt x="5625026" y="106634"/>
                </a:cubicBezTo>
                <a:lnTo>
                  <a:pt x="5625026" y="1110789"/>
                </a:lnTo>
                <a:cubicBezTo>
                  <a:pt x="5625026" y="1169681"/>
                  <a:pt x="5577285" y="1217423"/>
                  <a:pt x="5518392" y="1217423"/>
                </a:cubicBezTo>
                <a:lnTo>
                  <a:pt x="106634" y="1217423"/>
                </a:lnTo>
                <a:cubicBezTo>
                  <a:pt x="47742" y="1217423"/>
                  <a:pt x="0" y="1169681"/>
                  <a:pt x="0" y="1110789"/>
                </a:cubicBezTo>
                <a:lnTo>
                  <a:pt x="0" y="106634"/>
                </a:lnTo>
                <a:cubicBezTo>
                  <a:pt x="0" y="47781"/>
                  <a:pt x="47781" y="0"/>
                  <a:pt x="106634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426737" y="3119090"/>
            <a:ext cx="497633" cy="497633"/>
          </a:xfrm>
          <a:custGeom>
            <a:avLst/>
            <a:gdLst/>
            <a:ahLst/>
            <a:cxnLst/>
            <a:rect l="l" t="t" r="r" b="b"/>
            <a:pathLst>
              <a:path w="497633" h="497633">
                <a:moveTo>
                  <a:pt x="106638" y="0"/>
                </a:moveTo>
                <a:lnTo>
                  <a:pt x="390995" y="0"/>
                </a:lnTo>
                <a:cubicBezTo>
                  <a:pt x="449889" y="0"/>
                  <a:pt x="497633" y="47743"/>
                  <a:pt x="497633" y="106638"/>
                </a:cubicBezTo>
                <a:lnTo>
                  <a:pt x="497633" y="390995"/>
                </a:lnTo>
                <a:cubicBezTo>
                  <a:pt x="497633" y="449889"/>
                  <a:pt x="449889" y="497633"/>
                  <a:pt x="390995" y="497633"/>
                </a:cubicBezTo>
                <a:lnTo>
                  <a:pt x="106638" y="497633"/>
                </a:lnTo>
                <a:cubicBezTo>
                  <a:pt x="47743" y="497633"/>
                  <a:pt x="0" y="449889"/>
                  <a:pt x="0" y="390995"/>
                </a:cubicBezTo>
                <a:lnTo>
                  <a:pt x="0" y="106638"/>
                </a:lnTo>
                <a:cubicBezTo>
                  <a:pt x="0" y="47783"/>
                  <a:pt x="47783" y="0"/>
                  <a:pt x="106638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32" name="Text 30"/>
          <p:cNvSpPr/>
          <p:nvPr/>
        </p:nvSpPr>
        <p:spPr>
          <a:xfrm>
            <a:off x="6543717" y="3225726"/>
            <a:ext cx="373224" cy="284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79" b="1" dirty="0">
                <a:solidFill>
                  <a:srgbClr val="10B98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06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7066550" y="3119090"/>
            <a:ext cx="4638647" cy="2488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9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Kebutuhan Sumber Daya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7066550" y="3438997"/>
            <a:ext cx="4620875" cy="4620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SDM, infrastruktur, dan anggaran — estimasi investasi dengan ROI terukur per fase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209023" y="4269866"/>
            <a:ext cx="5625026" cy="1217423"/>
          </a:xfrm>
          <a:custGeom>
            <a:avLst/>
            <a:gdLst/>
            <a:ahLst/>
            <a:cxnLst/>
            <a:rect l="l" t="t" r="r" b="b"/>
            <a:pathLst>
              <a:path w="5625026" h="1217423">
                <a:moveTo>
                  <a:pt x="106634" y="0"/>
                </a:moveTo>
                <a:lnTo>
                  <a:pt x="5518392" y="0"/>
                </a:lnTo>
                <a:cubicBezTo>
                  <a:pt x="5577285" y="0"/>
                  <a:pt x="5625026" y="47742"/>
                  <a:pt x="5625026" y="106634"/>
                </a:cubicBezTo>
                <a:lnTo>
                  <a:pt x="5625026" y="1110789"/>
                </a:lnTo>
                <a:cubicBezTo>
                  <a:pt x="5625026" y="1169681"/>
                  <a:pt x="5577285" y="1217423"/>
                  <a:pt x="5518392" y="1217423"/>
                </a:cubicBezTo>
                <a:lnTo>
                  <a:pt x="106634" y="1217423"/>
                </a:lnTo>
                <a:cubicBezTo>
                  <a:pt x="47742" y="1217423"/>
                  <a:pt x="0" y="1169681"/>
                  <a:pt x="0" y="1110789"/>
                </a:cubicBezTo>
                <a:lnTo>
                  <a:pt x="0" y="106634"/>
                </a:lnTo>
                <a:cubicBezTo>
                  <a:pt x="0" y="47781"/>
                  <a:pt x="47781" y="0"/>
                  <a:pt x="106634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426737" y="4487580"/>
            <a:ext cx="497633" cy="497633"/>
          </a:xfrm>
          <a:custGeom>
            <a:avLst/>
            <a:gdLst/>
            <a:ahLst/>
            <a:cxnLst/>
            <a:rect l="l" t="t" r="r" b="b"/>
            <a:pathLst>
              <a:path w="497633" h="497633">
                <a:moveTo>
                  <a:pt x="106638" y="0"/>
                </a:moveTo>
                <a:lnTo>
                  <a:pt x="390995" y="0"/>
                </a:lnTo>
                <a:cubicBezTo>
                  <a:pt x="449889" y="0"/>
                  <a:pt x="497633" y="47743"/>
                  <a:pt x="497633" y="106638"/>
                </a:cubicBezTo>
                <a:lnTo>
                  <a:pt x="497633" y="390995"/>
                </a:lnTo>
                <a:cubicBezTo>
                  <a:pt x="497633" y="449889"/>
                  <a:pt x="449889" y="497633"/>
                  <a:pt x="390995" y="497633"/>
                </a:cubicBezTo>
                <a:lnTo>
                  <a:pt x="106638" y="497633"/>
                </a:lnTo>
                <a:cubicBezTo>
                  <a:pt x="47743" y="497633"/>
                  <a:pt x="0" y="449889"/>
                  <a:pt x="0" y="390995"/>
                </a:cubicBezTo>
                <a:lnTo>
                  <a:pt x="0" y="106638"/>
                </a:lnTo>
                <a:cubicBezTo>
                  <a:pt x="0" y="47783"/>
                  <a:pt x="47783" y="0"/>
                  <a:pt x="106638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6552881" y="4594216"/>
            <a:ext cx="355452" cy="284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79" b="1" dirty="0">
                <a:solidFill>
                  <a:srgbClr val="10B98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07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7066550" y="4487580"/>
            <a:ext cx="4638647" cy="2488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9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Risiko &amp; Change Management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7066550" y="4807487"/>
            <a:ext cx="4620875" cy="4620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Strategi mitigasi risiko utama — resistensi ASN, keamanan data, dan ketergantungan vendor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209023" y="5638356"/>
            <a:ext cx="5625026" cy="1217423"/>
          </a:xfrm>
          <a:custGeom>
            <a:avLst/>
            <a:gdLst/>
            <a:ahLst/>
            <a:cxnLst/>
            <a:rect l="l" t="t" r="r" b="b"/>
            <a:pathLst>
              <a:path w="5625026" h="1217423">
                <a:moveTo>
                  <a:pt x="106634" y="0"/>
                </a:moveTo>
                <a:lnTo>
                  <a:pt x="5518392" y="0"/>
                </a:lnTo>
                <a:cubicBezTo>
                  <a:pt x="5577285" y="0"/>
                  <a:pt x="5625026" y="47742"/>
                  <a:pt x="5625026" y="106634"/>
                </a:cubicBezTo>
                <a:lnTo>
                  <a:pt x="5625026" y="1110789"/>
                </a:lnTo>
                <a:cubicBezTo>
                  <a:pt x="5625026" y="1169681"/>
                  <a:pt x="5577285" y="1217423"/>
                  <a:pt x="5518392" y="1217423"/>
                </a:cubicBezTo>
                <a:lnTo>
                  <a:pt x="106634" y="1217423"/>
                </a:lnTo>
                <a:cubicBezTo>
                  <a:pt x="47742" y="1217423"/>
                  <a:pt x="0" y="1169681"/>
                  <a:pt x="0" y="1110789"/>
                </a:cubicBezTo>
                <a:lnTo>
                  <a:pt x="0" y="106634"/>
                </a:lnTo>
                <a:cubicBezTo>
                  <a:pt x="0" y="47781"/>
                  <a:pt x="47781" y="0"/>
                  <a:pt x="106634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6426737" y="5856070"/>
            <a:ext cx="497633" cy="497633"/>
          </a:xfrm>
          <a:custGeom>
            <a:avLst/>
            <a:gdLst/>
            <a:ahLst/>
            <a:cxnLst/>
            <a:rect l="l" t="t" r="r" b="b"/>
            <a:pathLst>
              <a:path w="497633" h="497633">
                <a:moveTo>
                  <a:pt x="106638" y="0"/>
                </a:moveTo>
                <a:lnTo>
                  <a:pt x="390995" y="0"/>
                </a:lnTo>
                <a:cubicBezTo>
                  <a:pt x="449889" y="0"/>
                  <a:pt x="497633" y="47743"/>
                  <a:pt x="497633" y="106638"/>
                </a:cubicBezTo>
                <a:lnTo>
                  <a:pt x="497633" y="390995"/>
                </a:lnTo>
                <a:cubicBezTo>
                  <a:pt x="497633" y="449889"/>
                  <a:pt x="449889" y="497633"/>
                  <a:pt x="390995" y="497633"/>
                </a:cubicBezTo>
                <a:lnTo>
                  <a:pt x="106638" y="497633"/>
                </a:lnTo>
                <a:cubicBezTo>
                  <a:pt x="47743" y="497633"/>
                  <a:pt x="0" y="449889"/>
                  <a:pt x="0" y="390995"/>
                </a:cubicBezTo>
                <a:lnTo>
                  <a:pt x="0" y="106638"/>
                </a:lnTo>
                <a:cubicBezTo>
                  <a:pt x="0" y="47783"/>
                  <a:pt x="47783" y="0"/>
                  <a:pt x="106638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6541981" y="5962706"/>
            <a:ext cx="373224" cy="284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79" b="1" dirty="0">
                <a:solidFill>
                  <a:srgbClr val="10B98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08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7066550" y="5856070"/>
            <a:ext cx="4638647" cy="2488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9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Quick Wins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7066550" y="6175977"/>
            <a:ext cx="4620875" cy="4620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Tiga inisiatif konkret yang bisa diluncurkan dalam 6 bulan pertama untuk membangun momentum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6677" y="366677"/>
            <a:ext cx="6251838" cy="220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5" b="1" spc="58" kern="0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BAGIAN 01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66677" y="660018"/>
            <a:ext cx="6343507" cy="412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599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Mengapa Transformasi Digital Mendesak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66677" y="1182532"/>
            <a:ext cx="880024" cy="36668"/>
          </a:xfrm>
          <a:custGeom>
            <a:avLst/>
            <a:gdLst/>
            <a:ahLst/>
            <a:cxnLst/>
            <a:rect l="l" t="t" r="r" b="b"/>
            <a:pathLst>
              <a:path w="880024" h="36668">
                <a:moveTo>
                  <a:pt x="0" y="0"/>
                </a:moveTo>
                <a:lnTo>
                  <a:pt x="880024" y="0"/>
                </a:lnTo>
                <a:lnTo>
                  <a:pt x="880024" y="36668"/>
                </a:lnTo>
                <a:lnTo>
                  <a:pt x="0" y="36668"/>
                </a:lnTo>
                <a:lnTo>
                  <a:pt x="0" y="0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5" name="Shape 3"/>
          <p:cNvSpPr/>
          <p:nvPr/>
        </p:nvSpPr>
        <p:spPr>
          <a:xfrm>
            <a:off x="385011" y="1439206"/>
            <a:ext cx="6160168" cy="1650045"/>
          </a:xfrm>
          <a:custGeom>
            <a:avLst/>
            <a:gdLst/>
            <a:ahLst/>
            <a:cxnLst/>
            <a:rect l="l" t="t" r="r" b="b"/>
            <a:pathLst>
              <a:path w="6160168" h="1650045">
                <a:moveTo>
                  <a:pt x="0" y="0"/>
                </a:moveTo>
                <a:lnTo>
                  <a:pt x="6050160" y="0"/>
                </a:lnTo>
                <a:cubicBezTo>
                  <a:pt x="6110916" y="0"/>
                  <a:pt x="6160168" y="49252"/>
                  <a:pt x="6160168" y="110009"/>
                </a:cubicBezTo>
                <a:lnTo>
                  <a:pt x="6160168" y="1540037"/>
                </a:lnTo>
                <a:cubicBezTo>
                  <a:pt x="6160168" y="1600793"/>
                  <a:pt x="6110916" y="1650045"/>
                  <a:pt x="6050160" y="1650045"/>
                </a:cubicBezTo>
                <a:lnTo>
                  <a:pt x="0" y="1650045"/>
                </a:lnTo>
                <a:lnTo>
                  <a:pt x="0" y="0"/>
                </a:lnTo>
                <a:close/>
              </a:path>
            </a:pathLst>
          </a:custGeom>
          <a:solidFill>
            <a:srgbClr val="1E3A5F">
              <a:alpha val="4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385011" y="1439206"/>
            <a:ext cx="36668" cy="1650045"/>
          </a:xfrm>
          <a:custGeom>
            <a:avLst/>
            <a:gdLst/>
            <a:ahLst/>
            <a:cxnLst/>
            <a:rect l="l" t="t" r="r" b="b"/>
            <a:pathLst>
              <a:path w="36668" h="1650045">
                <a:moveTo>
                  <a:pt x="0" y="0"/>
                </a:moveTo>
                <a:lnTo>
                  <a:pt x="36668" y="0"/>
                </a:lnTo>
                <a:lnTo>
                  <a:pt x="36668" y="1650045"/>
                </a:lnTo>
                <a:lnTo>
                  <a:pt x="0" y="1650045"/>
                </a:lnTo>
                <a:lnTo>
                  <a:pt x="0" y="0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7" name="Shape 5"/>
          <p:cNvSpPr/>
          <p:nvPr/>
        </p:nvSpPr>
        <p:spPr>
          <a:xfrm>
            <a:off x="586683" y="1622544"/>
            <a:ext cx="440012" cy="440012"/>
          </a:xfrm>
          <a:custGeom>
            <a:avLst/>
            <a:gdLst/>
            <a:ahLst/>
            <a:cxnLst/>
            <a:rect l="l" t="t" r="r" b="b"/>
            <a:pathLst>
              <a:path w="440012" h="440012">
                <a:moveTo>
                  <a:pt x="110003" y="0"/>
                </a:moveTo>
                <a:lnTo>
                  <a:pt x="330009" y="0"/>
                </a:lnTo>
                <a:cubicBezTo>
                  <a:pt x="390721" y="0"/>
                  <a:pt x="440012" y="49291"/>
                  <a:pt x="440012" y="110003"/>
                </a:cubicBezTo>
                <a:lnTo>
                  <a:pt x="440012" y="330009"/>
                </a:lnTo>
                <a:cubicBezTo>
                  <a:pt x="440012" y="390721"/>
                  <a:pt x="390721" y="440012"/>
                  <a:pt x="330009" y="440012"/>
                </a:cubicBezTo>
                <a:lnTo>
                  <a:pt x="110003" y="440012"/>
                </a:lnTo>
                <a:cubicBezTo>
                  <a:pt x="49291" y="440012"/>
                  <a:pt x="0" y="390721"/>
                  <a:pt x="0" y="330009"/>
                </a:cubicBezTo>
                <a:lnTo>
                  <a:pt x="0" y="110003"/>
                </a:lnTo>
                <a:cubicBezTo>
                  <a:pt x="0" y="49291"/>
                  <a:pt x="49291" y="0"/>
                  <a:pt x="110003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15020" y="1750881"/>
            <a:ext cx="183338" cy="183338"/>
          </a:xfrm>
          <a:custGeom>
            <a:avLst/>
            <a:gdLst/>
            <a:ahLst/>
            <a:cxnLst/>
            <a:rect l="l" t="t" r="r" b="b"/>
            <a:pathLst>
              <a:path w="183338" h="183338">
                <a:moveTo>
                  <a:pt x="99475" y="3080"/>
                </a:moveTo>
                <a:cubicBezTo>
                  <a:pt x="95071" y="-1003"/>
                  <a:pt x="88267" y="-1003"/>
                  <a:pt x="83899" y="3080"/>
                </a:cubicBezTo>
                <a:lnTo>
                  <a:pt x="3688" y="77561"/>
                </a:lnTo>
                <a:cubicBezTo>
                  <a:pt x="251" y="80783"/>
                  <a:pt x="-895" y="85761"/>
                  <a:pt x="824" y="90129"/>
                </a:cubicBezTo>
                <a:cubicBezTo>
                  <a:pt x="2542" y="94498"/>
                  <a:pt x="6732" y="97398"/>
                  <a:pt x="11459" y="97398"/>
                </a:cubicBezTo>
                <a:lnTo>
                  <a:pt x="17188" y="97398"/>
                </a:lnTo>
                <a:lnTo>
                  <a:pt x="17188" y="160421"/>
                </a:lnTo>
                <a:cubicBezTo>
                  <a:pt x="17188" y="173061"/>
                  <a:pt x="27465" y="183338"/>
                  <a:pt x="40105" y="183338"/>
                </a:cubicBezTo>
                <a:lnTo>
                  <a:pt x="143233" y="183338"/>
                </a:lnTo>
                <a:cubicBezTo>
                  <a:pt x="155873" y="183338"/>
                  <a:pt x="166150" y="173061"/>
                  <a:pt x="166150" y="160421"/>
                </a:cubicBezTo>
                <a:lnTo>
                  <a:pt x="166150" y="97398"/>
                </a:lnTo>
                <a:lnTo>
                  <a:pt x="171880" y="97398"/>
                </a:lnTo>
                <a:cubicBezTo>
                  <a:pt x="176606" y="97398"/>
                  <a:pt x="180832" y="94498"/>
                  <a:pt x="182551" y="90129"/>
                </a:cubicBezTo>
                <a:cubicBezTo>
                  <a:pt x="184269" y="85761"/>
                  <a:pt x="183123" y="80748"/>
                  <a:pt x="179686" y="77561"/>
                </a:cubicBezTo>
                <a:lnTo>
                  <a:pt x="99475" y="3080"/>
                </a:lnTo>
                <a:close/>
                <a:moveTo>
                  <a:pt x="85940" y="114586"/>
                </a:moveTo>
                <a:lnTo>
                  <a:pt x="97398" y="114586"/>
                </a:lnTo>
                <a:cubicBezTo>
                  <a:pt x="106888" y="114586"/>
                  <a:pt x="114586" y="122285"/>
                  <a:pt x="114586" y="131774"/>
                </a:cubicBezTo>
                <a:lnTo>
                  <a:pt x="114586" y="166150"/>
                </a:lnTo>
                <a:lnTo>
                  <a:pt x="68752" y="166150"/>
                </a:lnTo>
                <a:lnTo>
                  <a:pt x="68752" y="131774"/>
                </a:lnTo>
                <a:cubicBezTo>
                  <a:pt x="68752" y="122285"/>
                  <a:pt x="76451" y="114586"/>
                  <a:pt x="85940" y="114586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9" name="Text 7"/>
          <p:cNvSpPr/>
          <p:nvPr/>
        </p:nvSpPr>
        <p:spPr>
          <a:xfrm>
            <a:off x="1173365" y="1622544"/>
            <a:ext cx="5270977" cy="256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9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Skala Dampak Sosial yang Masif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173365" y="1952553"/>
            <a:ext cx="5261811" cy="9533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55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KemenPKP mengelola salah satu program pemerintah dengan dampak sosial terbesar — perumahan rakyat dan kawasan permukiman yang </a:t>
            </a:r>
            <a:pPr>
              <a:lnSpc>
                <a:spcPct val="140000"/>
              </a:lnSpc>
            </a:pPr>
            <a:r>
              <a:rPr lang="en-US" sz="1155" b="1" dirty="0">
                <a:solidFill>
                  <a:srgbClr val="F1F5F9">
                    <a:alpha val="80000"/>
                  </a:srgbClr>
                </a:solidFill>
                <a:highlight>
                  <a:srgbClr val="3B82F6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menyentuh jutaan warga </a:t>
            </a:r>
            <a:pPr>
              <a:lnSpc>
                <a:spcPct val="140000"/>
              </a:lnSpc>
            </a:pPr>
            <a:r>
              <a:rPr lang="en-US" sz="1155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 seluruh Indonesia. Skala ini tidak bisa lagi dikelola dengan proses manual dan sistem yang terfragmentasi.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85011" y="3235922"/>
            <a:ext cx="6160168" cy="1650045"/>
          </a:xfrm>
          <a:custGeom>
            <a:avLst/>
            <a:gdLst/>
            <a:ahLst/>
            <a:cxnLst/>
            <a:rect l="l" t="t" r="r" b="b"/>
            <a:pathLst>
              <a:path w="6160168" h="1650045">
                <a:moveTo>
                  <a:pt x="0" y="0"/>
                </a:moveTo>
                <a:lnTo>
                  <a:pt x="6050160" y="0"/>
                </a:lnTo>
                <a:cubicBezTo>
                  <a:pt x="6110916" y="0"/>
                  <a:pt x="6160168" y="49252"/>
                  <a:pt x="6160168" y="110009"/>
                </a:cubicBezTo>
                <a:lnTo>
                  <a:pt x="6160168" y="1540037"/>
                </a:lnTo>
                <a:cubicBezTo>
                  <a:pt x="6160168" y="1600793"/>
                  <a:pt x="6110916" y="1650045"/>
                  <a:pt x="6050160" y="1650045"/>
                </a:cubicBezTo>
                <a:lnTo>
                  <a:pt x="0" y="1650045"/>
                </a:lnTo>
                <a:lnTo>
                  <a:pt x="0" y="0"/>
                </a:lnTo>
                <a:close/>
              </a:path>
            </a:pathLst>
          </a:custGeom>
          <a:solidFill>
            <a:srgbClr val="1E3A5F">
              <a:alpha val="40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385011" y="3235922"/>
            <a:ext cx="36668" cy="1650045"/>
          </a:xfrm>
          <a:custGeom>
            <a:avLst/>
            <a:gdLst/>
            <a:ahLst/>
            <a:cxnLst/>
            <a:rect l="l" t="t" r="r" b="b"/>
            <a:pathLst>
              <a:path w="36668" h="1650045">
                <a:moveTo>
                  <a:pt x="0" y="0"/>
                </a:moveTo>
                <a:lnTo>
                  <a:pt x="36668" y="0"/>
                </a:lnTo>
                <a:lnTo>
                  <a:pt x="36668" y="1650045"/>
                </a:lnTo>
                <a:lnTo>
                  <a:pt x="0" y="1650045"/>
                </a:lnTo>
                <a:lnTo>
                  <a:pt x="0" y="0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3" name="Shape 11"/>
          <p:cNvSpPr/>
          <p:nvPr/>
        </p:nvSpPr>
        <p:spPr>
          <a:xfrm>
            <a:off x="586683" y="3419260"/>
            <a:ext cx="440012" cy="440012"/>
          </a:xfrm>
          <a:custGeom>
            <a:avLst/>
            <a:gdLst/>
            <a:ahLst/>
            <a:cxnLst/>
            <a:rect l="l" t="t" r="r" b="b"/>
            <a:pathLst>
              <a:path w="440012" h="440012">
                <a:moveTo>
                  <a:pt x="110003" y="0"/>
                </a:moveTo>
                <a:lnTo>
                  <a:pt x="330009" y="0"/>
                </a:lnTo>
                <a:cubicBezTo>
                  <a:pt x="390721" y="0"/>
                  <a:pt x="440012" y="49291"/>
                  <a:pt x="440012" y="110003"/>
                </a:cubicBezTo>
                <a:lnTo>
                  <a:pt x="440012" y="330009"/>
                </a:lnTo>
                <a:cubicBezTo>
                  <a:pt x="440012" y="390721"/>
                  <a:pt x="390721" y="440012"/>
                  <a:pt x="330009" y="440012"/>
                </a:cubicBezTo>
                <a:lnTo>
                  <a:pt x="110003" y="440012"/>
                </a:lnTo>
                <a:cubicBezTo>
                  <a:pt x="49291" y="440012"/>
                  <a:pt x="0" y="390721"/>
                  <a:pt x="0" y="330009"/>
                </a:cubicBezTo>
                <a:lnTo>
                  <a:pt x="0" y="110003"/>
                </a:lnTo>
                <a:cubicBezTo>
                  <a:pt x="0" y="49291"/>
                  <a:pt x="49291" y="0"/>
                  <a:pt x="110003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692102" y="3547597"/>
            <a:ext cx="229173" cy="183338"/>
          </a:xfrm>
          <a:custGeom>
            <a:avLst/>
            <a:gdLst/>
            <a:ahLst/>
            <a:cxnLst/>
            <a:rect l="l" t="t" r="r" b="b"/>
            <a:pathLst>
              <a:path w="229173" h="183338">
                <a:moveTo>
                  <a:pt x="126045" y="0"/>
                </a:moveTo>
                <a:cubicBezTo>
                  <a:pt x="126045" y="-6338"/>
                  <a:pt x="120925" y="-11459"/>
                  <a:pt x="114586" y="-11459"/>
                </a:cubicBezTo>
                <a:cubicBezTo>
                  <a:pt x="108248" y="-11459"/>
                  <a:pt x="103128" y="-6338"/>
                  <a:pt x="103128" y="0"/>
                </a:cubicBezTo>
                <a:lnTo>
                  <a:pt x="103128" y="22917"/>
                </a:lnTo>
                <a:lnTo>
                  <a:pt x="68752" y="22917"/>
                </a:lnTo>
                <a:cubicBezTo>
                  <a:pt x="49773" y="22917"/>
                  <a:pt x="34376" y="38315"/>
                  <a:pt x="34376" y="57293"/>
                </a:cubicBezTo>
                <a:lnTo>
                  <a:pt x="34376" y="137504"/>
                </a:lnTo>
                <a:cubicBezTo>
                  <a:pt x="34376" y="156482"/>
                  <a:pt x="49773" y="171880"/>
                  <a:pt x="68752" y="171880"/>
                </a:cubicBezTo>
                <a:lnTo>
                  <a:pt x="160421" y="171880"/>
                </a:lnTo>
                <a:cubicBezTo>
                  <a:pt x="179399" y="171880"/>
                  <a:pt x="194797" y="156482"/>
                  <a:pt x="194797" y="137504"/>
                </a:cubicBezTo>
                <a:lnTo>
                  <a:pt x="194797" y="57293"/>
                </a:lnTo>
                <a:cubicBezTo>
                  <a:pt x="194797" y="38315"/>
                  <a:pt x="179399" y="22917"/>
                  <a:pt x="160421" y="22917"/>
                </a:cubicBezTo>
                <a:lnTo>
                  <a:pt x="126045" y="22917"/>
                </a:lnTo>
                <a:lnTo>
                  <a:pt x="126045" y="0"/>
                </a:lnTo>
                <a:close/>
                <a:moveTo>
                  <a:pt x="57293" y="131774"/>
                </a:moveTo>
                <a:cubicBezTo>
                  <a:pt x="57293" y="127012"/>
                  <a:pt x="61125" y="123180"/>
                  <a:pt x="65887" y="123180"/>
                </a:cubicBezTo>
                <a:lnTo>
                  <a:pt x="77346" y="123180"/>
                </a:lnTo>
                <a:cubicBezTo>
                  <a:pt x="82108" y="123180"/>
                  <a:pt x="85940" y="127012"/>
                  <a:pt x="85940" y="131774"/>
                </a:cubicBezTo>
                <a:cubicBezTo>
                  <a:pt x="85940" y="136537"/>
                  <a:pt x="82108" y="140368"/>
                  <a:pt x="77346" y="140368"/>
                </a:cubicBezTo>
                <a:lnTo>
                  <a:pt x="65887" y="140368"/>
                </a:lnTo>
                <a:cubicBezTo>
                  <a:pt x="61125" y="140368"/>
                  <a:pt x="57293" y="136537"/>
                  <a:pt x="57293" y="131774"/>
                </a:cubicBezTo>
                <a:close/>
                <a:moveTo>
                  <a:pt x="100263" y="131774"/>
                </a:moveTo>
                <a:cubicBezTo>
                  <a:pt x="100263" y="127012"/>
                  <a:pt x="104095" y="123180"/>
                  <a:pt x="108857" y="123180"/>
                </a:cubicBezTo>
                <a:lnTo>
                  <a:pt x="120316" y="123180"/>
                </a:lnTo>
                <a:cubicBezTo>
                  <a:pt x="125078" y="123180"/>
                  <a:pt x="128910" y="127012"/>
                  <a:pt x="128910" y="131774"/>
                </a:cubicBezTo>
                <a:cubicBezTo>
                  <a:pt x="128910" y="136537"/>
                  <a:pt x="125078" y="140368"/>
                  <a:pt x="120316" y="140368"/>
                </a:cubicBezTo>
                <a:lnTo>
                  <a:pt x="108857" y="140368"/>
                </a:lnTo>
                <a:cubicBezTo>
                  <a:pt x="104095" y="140368"/>
                  <a:pt x="100263" y="136537"/>
                  <a:pt x="100263" y="131774"/>
                </a:cubicBezTo>
                <a:close/>
                <a:moveTo>
                  <a:pt x="143233" y="131774"/>
                </a:moveTo>
                <a:cubicBezTo>
                  <a:pt x="143233" y="127012"/>
                  <a:pt x="147065" y="123180"/>
                  <a:pt x="151827" y="123180"/>
                </a:cubicBezTo>
                <a:lnTo>
                  <a:pt x="163286" y="123180"/>
                </a:lnTo>
                <a:cubicBezTo>
                  <a:pt x="168048" y="123180"/>
                  <a:pt x="171880" y="127012"/>
                  <a:pt x="171880" y="131774"/>
                </a:cubicBezTo>
                <a:cubicBezTo>
                  <a:pt x="171880" y="136537"/>
                  <a:pt x="168048" y="140368"/>
                  <a:pt x="163286" y="140368"/>
                </a:cubicBezTo>
                <a:lnTo>
                  <a:pt x="151827" y="140368"/>
                </a:lnTo>
                <a:cubicBezTo>
                  <a:pt x="147065" y="140368"/>
                  <a:pt x="143233" y="136537"/>
                  <a:pt x="143233" y="131774"/>
                </a:cubicBezTo>
                <a:close/>
                <a:moveTo>
                  <a:pt x="80211" y="63023"/>
                </a:moveTo>
                <a:cubicBezTo>
                  <a:pt x="89697" y="63023"/>
                  <a:pt x="97398" y="70724"/>
                  <a:pt x="97398" y="80211"/>
                </a:cubicBezTo>
                <a:cubicBezTo>
                  <a:pt x="97398" y="89697"/>
                  <a:pt x="89697" y="97398"/>
                  <a:pt x="80211" y="97398"/>
                </a:cubicBezTo>
                <a:cubicBezTo>
                  <a:pt x="70724" y="97398"/>
                  <a:pt x="63023" y="89697"/>
                  <a:pt x="63023" y="80211"/>
                </a:cubicBezTo>
                <a:cubicBezTo>
                  <a:pt x="63023" y="70724"/>
                  <a:pt x="70724" y="63023"/>
                  <a:pt x="80211" y="63023"/>
                </a:cubicBezTo>
                <a:close/>
                <a:moveTo>
                  <a:pt x="131774" y="80211"/>
                </a:moveTo>
                <a:cubicBezTo>
                  <a:pt x="131774" y="70724"/>
                  <a:pt x="139476" y="63023"/>
                  <a:pt x="148962" y="63023"/>
                </a:cubicBezTo>
                <a:cubicBezTo>
                  <a:pt x="158449" y="63023"/>
                  <a:pt x="166150" y="70724"/>
                  <a:pt x="166150" y="80211"/>
                </a:cubicBezTo>
                <a:cubicBezTo>
                  <a:pt x="166150" y="89697"/>
                  <a:pt x="158449" y="97398"/>
                  <a:pt x="148962" y="97398"/>
                </a:cubicBezTo>
                <a:cubicBezTo>
                  <a:pt x="139476" y="97398"/>
                  <a:pt x="131774" y="89697"/>
                  <a:pt x="131774" y="80211"/>
                </a:cubicBezTo>
                <a:close/>
                <a:moveTo>
                  <a:pt x="22917" y="80211"/>
                </a:moveTo>
                <a:cubicBezTo>
                  <a:pt x="22917" y="73872"/>
                  <a:pt x="17797" y="68752"/>
                  <a:pt x="11459" y="68752"/>
                </a:cubicBezTo>
                <a:cubicBezTo>
                  <a:pt x="5121" y="68752"/>
                  <a:pt x="0" y="73872"/>
                  <a:pt x="0" y="80211"/>
                </a:cubicBezTo>
                <a:lnTo>
                  <a:pt x="0" y="114586"/>
                </a:lnTo>
                <a:cubicBezTo>
                  <a:pt x="0" y="120925"/>
                  <a:pt x="5121" y="126045"/>
                  <a:pt x="11459" y="126045"/>
                </a:cubicBezTo>
                <a:cubicBezTo>
                  <a:pt x="17797" y="126045"/>
                  <a:pt x="22917" y="120925"/>
                  <a:pt x="22917" y="114586"/>
                </a:cubicBezTo>
                <a:lnTo>
                  <a:pt x="22917" y="80211"/>
                </a:lnTo>
                <a:close/>
                <a:moveTo>
                  <a:pt x="217714" y="68752"/>
                </a:moveTo>
                <a:cubicBezTo>
                  <a:pt x="211376" y="68752"/>
                  <a:pt x="206256" y="73872"/>
                  <a:pt x="206256" y="80211"/>
                </a:cubicBezTo>
                <a:lnTo>
                  <a:pt x="206256" y="114586"/>
                </a:lnTo>
                <a:cubicBezTo>
                  <a:pt x="206256" y="120925"/>
                  <a:pt x="211376" y="126045"/>
                  <a:pt x="217714" y="126045"/>
                </a:cubicBezTo>
                <a:cubicBezTo>
                  <a:pt x="224052" y="126045"/>
                  <a:pt x="229173" y="120925"/>
                  <a:pt x="229173" y="114586"/>
                </a:cubicBezTo>
                <a:lnTo>
                  <a:pt x="229173" y="80211"/>
                </a:lnTo>
                <a:cubicBezTo>
                  <a:pt x="229173" y="73872"/>
                  <a:pt x="224052" y="68752"/>
                  <a:pt x="217714" y="68752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5" name="Text 13"/>
          <p:cNvSpPr/>
          <p:nvPr/>
        </p:nvSpPr>
        <p:spPr>
          <a:xfrm>
            <a:off x="1173365" y="3419260"/>
            <a:ext cx="5270977" cy="256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9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SIBARU: Bukti Otomatisasi AI Sudah Berjalan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173365" y="3749269"/>
            <a:ext cx="5261811" cy="9533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55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Sistem Bantuan Rumah (SIBARU) membuktikan bahwa otomatisasi berbasis AI bukan eksperimen — ini sudah berjalan di </a:t>
            </a:r>
            <a:pPr>
              <a:lnSpc>
                <a:spcPct val="140000"/>
              </a:lnSpc>
            </a:pPr>
            <a:r>
              <a:rPr lang="en-US" sz="1155" b="1" dirty="0">
                <a:solidFill>
                  <a:srgbClr val="F1F5F9">
                    <a:alpha val="80000"/>
                  </a:srgbClr>
                </a:solidFill>
                <a:highlight>
                  <a:srgbClr val="10B981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514 kabupaten </a:t>
            </a:r>
            <a:pPr>
              <a:lnSpc>
                <a:spcPct val="140000"/>
              </a:lnSpc>
            </a:pPr>
            <a:r>
              <a:rPr lang="en-US" sz="1155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dengan </a:t>
            </a:r>
            <a:pPr>
              <a:lnSpc>
                <a:spcPct val="140000"/>
              </a:lnSpc>
            </a:pPr>
            <a:r>
              <a:rPr lang="en-US" sz="1155" b="1" dirty="0">
                <a:solidFill>
                  <a:srgbClr val="F1F5F9">
                    <a:alpha val="80000"/>
                  </a:srgbClr>
                </a:solidFill>
                <a:highlight>
                  <a:srgbClr val="10B981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500.000+ data warga </a:t>
            </a:r>
            <a:pPr>
              <a:lnSpc>
                <a:spcPct val="140000"/>
              </a:lnSpc>
            </a:pPr>
            <a:r>
              <a:rPr lang="en-US" sz="1155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yang diproses. Keberhasilan ini harus direplikasi ke domain lain.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85011" y="5032638"/>
            <a:ext cx="6160168" cy="1411705"/>
          </a:xfrm>
          <a:custGeom>
            <a:avLst/>
            <a:gdLst/>
            <a:ahLst/>
            <a:cxnLst/>
            <a:rect l="l" t="t" r="r" b="b"/>
            <a:pathLst>
              <a:path w="6160168" h="1411705">
                <a:moveTo>
                  <a:pt x="0" y="0"/>
                </a:moveTo>
                <a:lnTo>
                  <a:pt x="6050168" y="0"/>
                </a:lnTo>
                <a:cubicBezTo>
                  <a:pt x="6110920" y="0"/>
                  <a:pt x="6160168" y="49249"/>
                  <a:pt x="6160168" y="110000"/>
                </a:cubicBezTo>
                <a:lnTo>
                  <a:pt x="6160168" y="1301705"/>
                </a:lnTo>
                <a:cubicBezTo>
                  <a:pt x="6160168" y="1362457"/>
                  <a:pt x="6110920" y="1411705"/>
                  <a:pt x="6050168" y="1411705"/>
                </a:cubicBezTo>
                <a:lnTo>
                  <a:pt x="0" y="1411705"/>
                </a:lnTo>
                <a:lnTo>
                  <a:pt x="0" y="0"/>
                </a:lnTo>
                <a:close/>
              </a:path>
            </a:pathLst>
          </a:custGeom>
          <a:solidFill>
            <a:srgbClr val="1E3A5F">
              <a:alpha val="40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385011" y="5032638"/>
            <a:ext cx="36668" cy="1411705"/>
          </a:xfrm>
          <a:custGeom>
            <a:avLst/>
            <a:gdLst/>
            <a:ahLst/>
            <a:cxnLst/>
            <a:rect l="l" t="t" r="r" b="b"/>
            <a:pathLst>
              <a:path w="36668" h="1411705">
                <a:moveTo>
                  <a:pt x="0" y="0"/>
                </a:moveTo>
                <a:lnTo>
                  <a:pt x="36668" y="0"/>
                </a:lnTo>
                <a:lnTo>
                  <a:pt x="36668" y="1411705"/>
                </a:lnTo>
                <a:lnTo>
                  <a:pt x="0" y="1411705"/>
                </a:lnTo>
                <a:lnTo>
                  <a:pt x="0" y="0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19" name="Shape 17"/>
          <p:cNvSpPr/>
          <p:nvPr/>
        </p:nvSpPr>
        <p:spPr>
          <a:xfrm>
            <a:off x="586683" y="5215976"/>
            <a:ext cx="440012" cy="440012"/>
          </a:xfrm>
          <a:custGeom>
            <a:avLst/>
            <a:gdLst/>
            <a:ahLst/>
            <a:cxnLst/>
            <a:rect l="l" t="t" r="r" b="b"/>
            <a:pathLst>
              <a:path w="440012" h="440012">
                <a:moveTo>
                  <a:pt x="110003" y="0"/>
                </a:moveTo>
                <a:lnTo>
                  <a:pt x="330009" y="0"/>
                </a:lnTo>
                <a:cubicBezTo>
                  <a:pt x="390721" y="0"/>
                  <a:pt x="440012" y="49291"/>
                  <a:pt x="440012" y="110003"/>
                </a:cubicBezTo>
                <a:lnTo>
                  <a:pt x="440012" y="330009"/>
                </a:lnTo>
                <a:cubicBezTo>
                  <a:pt x="440012" y="390721"/>
                  <a:pt x="390721" y="440012"/>
                  <a:pt x="330009" y="440012"/>
                </a:cubicBezTo>
                <a:lnTo>
                  <a:pt x="110003" y="440012"/>
                </a:lnTo>
                <a:cubicBezTo>
                  <a:pt x="49291" y="440012"/>
                  <a:pt x="0" y="390721"/>
                  <a:pt x="0" y="330009"/>
                </a:cubicBezTo>
                <a:lnTo>
                  <a:pt x="0" y="110003"/>
                </a:lnTo>
                <a:cubicBezTo>
                  <a:pt x="0" y="49291"/>
                  <a:pt x="49291" y="0"/>
                  <a:pt x="110003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737937" y="5344313"/>
            <a:ext cx="137504" cy="183338"/>
          </a:xfrm>
          <a:custGeom>
            <a:avLst/>
            <a:gdLst/>
            <a:ahLst/>
            <a:cxnLst/>
            <a:rect l="l" t="t" r="r" b="b"/>
            <a:pathLst>
              <a:path w="137504" h="183338">
                <a:moveTo>
                  <a:pt x="104882" y="137504"/>
                </a:moveTo>
                <a:cubicBezTo>
                  <a:pt x="107496" y="129519"/>
                  <a:pt x="112724" y="122285"/>
                  <a:pt x="118633" y="116055"/>
                </a:cubicBezTo>
                <a:cubicBezTo>
                  <a:pt x="130342" y="103737"/>
                  <a:pt x="137504" y="87086"/>
                  <a:pt x="137504" y="68752"/>
                </a:cubicBezTo>
                <a:cubicBezTo>
                  <a:pt x="137504" y="30795"/>
                  <a:pt x="106709" y="0"/>
                  <a:pt x="68752" y="0"/>
                </a:cubicBezTo>
                <a:cubicBezTo>
                  <a:pt x="30795" y="0"/>
                  <a:pt x="0" y="30795"/>
                  <a:pt x="0" y="68752"/>
                </a:cubicBezTo>
                <a:cubicBezTo>
                  <a:pt x="0" y="87086"/>
                  <a:pt x="7162" y="103737"/>
                  <a:pt x="18871" y="116055"/>
                </a:cubicBezTo>
                <a:cubicBezTo>
                  <a:pt x="24779" y="122285"/>
                  <a:pt x="30043" y="129519"/>
                  <a:pt x="32621" y="137504"/>
                </a:cubicBezTo>
                <a:lnTo>
                  <a:pt x="104847" y="137504"/>
                </a:lnTo>
                <a:close/>
                <a:moveTo>
                  <a:pt x="103128" y="154692"/>
                </a:moveTo>
                <a:lnTo>
                  <a:pt x="34376" y="154692"/>
                </a:lnTo>
                <a:lnTo>
                  <a:pt x="34376" y="160421"/>
                </a:lnTo>
                <a:cubicBezTo>
                  <a:pt x="34376" y="176248"/>
                  <a:pt x="47195" y="189068"/>
                  <a:pt x="63023" y="189068"/>
                </a:cubicBezTo>
                <a:lnTo>
                  <a:pt x="74481" y="189068"/>
                </a:lnTo>
                <a:cubicBezTo>
                  <a:pt x="90308" y="189068"/>
                  <a:pt x="103128" y="176248"/>
                  <a:pt x="103128" y="160421"/>
                </a:cubicBezTo>
                <a:lnTo>
                  <a:pt x="103128" y="154692"/>
                </a:lnTo>
                <a:close/>
                <a:moveTo>
                  <a:pt x="65887" y="40105"/>
                </a:moveTo>
                <a:cubicBezTo>
                  <a:pt x="51636" y="40105"/>
                  <a:pt x="40105" y="51636"/>
                  <a:pt x="40105" y="65887"/>
                </a:cubicBezTo>
                <a:cubicBezTo>
                  <a:pt x="40105" y="70650"/>
                  <a:pt x="36274" y="74481"/>
                  <a:pt x="31511" y="74481"/>
                </a:cubicBezTo>
                <a:cubicBezTo>
                  <a:pt x="26749" y="74481"/>
                  <a:pt x="22917" y="70650"/>
                  <a:pt x="22917" y="65887"/>
                </a:cubicBezTo>
                <a:cubicBezTo>
                  <a:pt x="22917" y="42146"/>
                  <a:pt x="42146" y="22917"/>
                  <a:pt x="65887" y="22917"/>
                </a:cubicBezTo>
                <a:cubicBezTo>
                  <a:pt x="70650" y="22917"/>
                  <a:pt x="74481" y="26749"/>
                  <a:pt x="74481" y="31511"/>
                </a:cubicBezTo>
                <a:cubicBezTo>
                  <a:pt x="74481" y="36274"/>
                  <a:pt x="70650" y="40105"/>
                  <a:pt x="65887" y="40105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21" name="Text 19"/>
          <p:cNvSpPr/>
          <p:nvPr/>
        </p:nvSpPr>
        <p:spPr>
          <a:xfrm>
            <a:off x="1173365" y="5215976"/>
            <a:ext cx="5270977" cy="256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9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Paradigma Shift: Dari "Apakah Perlu" ke "Seberapa Cepat"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173365" y="5545985"/>
            <a:ext cx="5261811" cy="715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55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Pertanyaannya bukan lagi "apakah perlu transformasi digital" tapi </a:t>
            </a:r>
            <a:pPr>
              <a:lnSpc>
                <a:spcPct val="140000"/>
              </a:lnSpc>
            </a:pPr>
            <a:r>
              <a:rPr lang="en-US" sz="1155" b="1" dirty="0">
                <a:solidFill>
                  <a:srgbClr val="F1F5F9">
                    <a:alpha val="80000"/>
                  </a:srgbClr>
                </a:solidFill>
                <a:highlight>
                  <a:srgbClr val="3B82F6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"seberapa cepat dan seberapa jauh" </a:t>
            </a:r>
            <a:pPr>
              <a:lnSpc>
                <a:spcPct val="140000"/>
              </a:lnSpc>
            </a:pPr>
            <a:r>
              <a:rPr lang="en-US" sz="1155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KemenPKP bisa bertransformasi. Setiap penundaan berarti layanan yang tidak optimal untuk jutaan warga.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771344" y="371260"/>
            <a:ext cx="5050971" cy="4299284"/>
          </a:xfrm>
          <a:custGeom>
            <a:avLst/>
            <a:gdLst/>
            <a:ahLst/>
            <a:cxnLst/>
            <a:rect l="l" t="t" r="r" b="b"/>
            <a:pathLst>
              <a:path w="5050971" h="4299284">
                <a:moveTo>
                  <a:pt x="110019" y="0"/>
                </a:moveTo>
                <a:lnTo>
                  <a:pt x="4940953" y="0"/>
                </a:lnTo>
                <a:cubicBezTo>
                  <a:pt x="5001714" y="0"/>
                  <a:pt x="5050971" y="49257"/>
                  <a:pt x="5050971" y="110019"/>
                </a:cubicBezTo>
                <a:lnTo>
                  <a:pt x="5050971" y="4189266"/>
                </a:lnTo>
                <a:cubicBezTo>
                  <a:pt x="5050971" y="4250027"/>
                  <a:pt x="5001714" y="4299284"/>
                  <a:pt x="4940953" y="4299284"/>
                </a:cubicBezTo>
                <a:lnTo>
                  <a:pt x="110019" y="4299284"/>
                </a:lnTo>
                <a:cubicBezTo>
                  <a:pt x="49257" y="4299284"/>
                  <a:pt x="0" y="4250027"/>
                  <a:pt x="0" y="4189266"/>
                </a:cubicBezTo>
                <a:lnTo>
                  <a:pt x="0" y="110019"/>
                </a:lnTo>
                <a:cubicBezTo>
                  <a:pt x="0" y="49257"/>
                  <a:pt x="49257" y="0"/>
                  <a:pt x="110019" y="0"/>
                </a:cubicBezTo>
                <a:close/>
              </a:path>
            </a:pathLst>
          </a:custGeom>
          <a:solidFill>
            <a:srgbClr val="1E3A5F">
              <a:alpha val="30196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982183" y="605017"/>
            <a:ext cx="165005" cy="165005"/>
          </a:xfrm>
          <a:custGeom>
            <a:avLst/>
            <a:gdLst/>
            <a:ahLst/>
            <a:cxnLst/>
            <a:rect l="l" t="t" r="r" b="b"/>
            <a:pathLst>
              <a:path w="165005" h="165005">
                <a:moveTo>
                  <a:pt x="20626" y="20626"/>
                </a:moveTo>
                <a:cubicBezTo>
                  <a:pt x="20626" y="14921"/>
                  <a:pt x="16017" y="10313"/>
                  <a:pt x="10313" y="10313"/>
                </a:cubicBezTo>
                <a:cubicBezTo>
                  <a:pt x="4609" y="10313"/>
                  <a:pt x="0" y="14921"/>
                  <a:pt x="0" y="20626"/>
                </a:cubicBezTo>
                <a:lnTo>
                  <a:pt x="0" y="128910"/>
                </a:lnTo>
                <a:cubicBezTo>
                  <a:pt x="0" y="143154"/>
                  <a:pt x="11537" y="154692"/>
                  <a:pt x="25782" y="154692"/>
                </a:cubicBezTo>
                <a:lnTo>
                  <a:pt x="154692" y="154692"/>
                </a:lnTo>
                <a:cubicBezTo>
                  <a:pt x="160396" y="154692"/>
                  <a:pt x="165005" y="150083"/>
                  <a:pt x="165005" y="144379"/>
                </a:cubicBezTo>
                <a:cubicBezTo>
                  <a:pt x="165005" y="138675"/>
                  <a:pt x="160396" y="134066"/>
                  <a:pt x="154692" y="134066"/>
                </a:cubicBezTo>
                <a:lnTo>
                  <a:pt x="25782" y="134066"/>
                </a:lnTo>
                <a:cubicBezTo>
                  <a:pt x="22946" y="134066"/>
                  <a:pt x="20626" y="131746"/>
                  <a:pt x="20626" y="128910"/>
                </a:cubicBezTo>
                <a:lnTo>
                  <a:pt x="20626" y="20626"/>
                </a:lnTo>
                <a:close/>
                <a:moveTo>
                  <a:pt x="151662" y="48535"/>
                </a:moveTo>
                <a:cubicBezTo>
                  <a:pt x="155691" y="44506"/>
                  <a:pt x="155691" y="37964"/>
                  <a:pt x="151662" y="33935"/>
                </a:cubicBezTo>
                <a:cubicBezTo>
                  <a:pt x="147634" y="29907"/>
                  <a:pt x="141092" y="29907"/>
                  <a:pt x="137063" y="33935"/>
                </a:cubicBezTo>
                <a:lnTo>
                  <a:pt x="103128" y="67903"/>
                </a:lnTo>
                <a:lnTo>
                  <a:pt x="84629" y="49437"/>
                </a:lnTo>
                <a:cubicBezTo>
                  <a:pt x="80601" y="45408"/>
                  <a:pt x="74059" y="45408"/>
                  <a:pt x="70030" y="49437"/>
                </a:cubicBezTo>
                <a:lnTo>
                  <a:pt x="39092" y="80375"/>
                </a:lnTo>
                <a:cubicBezTo>
                  <a:pt x="35063" y="84404"/>
                  <a:pt x="35063" y="90946"/>
                  <a:pt x="39092" y="94974"/>
                </a:cubicBezTo>
                <a:cubicBezTo>
                  <a:pt x="43120" y="99003"/>
                  <a:pt x="49662" y="99003"/>
                  <a:pt x="53691" y="94974"/>
                </a:cubicBezTo>
                <a:lnTo>
                  <a:pt x="77346" y="71319"/>
                </a:lnTo>
                <a:lnTo>
                  <a:pt x="95844" y="89818"/>
                </a:lnTo>
                <a:cubicBezTo>
                  <a:pt x="99873" y="93846"/>
                  <a:pt x="106415" y="93846"/>
                  <a:pt x="110443" y="89818"/>
                </a:cubicBezTo>
                <a:lnTo>
                  <a:pt x="151695" y="48567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25" name="Text 23"/>
          <p:cNvSpPr/>
          <p:nvPr/>
        </p:nvSpPr>
        <p:spPr>
          <a:xfrm>
            <a:off x="7170105" y="559182"/>
            <a:ext cx="4546791" cy="256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9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Dampak SIBARU dalam Angka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6959266" y="962526"/>
            <a:ext cx="4675128" cy="770021"/>
          </a:xfrm>
          <a:custGeom>
            <a:avLst/>
            <a:gdLst/>
            <a:ahLst/>
            <a:cxnLst/>
            <a:rect l="l" t="t" r="r" b="b"/>
            <a:pathLst>
              <a:path w="4675128" h="770021">
                <a:moveTo>
                  <a:pt x="73337" y="0"/>
                </a:moveTo>
                <a:lnTo>
                  <a:pt x="4601791" y="0"/>
                </a:lnTo>
                <a:cubicBezTo>
                  <a:pt x="4642294" y="0"/>
                  <a:pt x="4675128" y="32834"/>
                  <a:pt x="4675128" y="73337"/>
                </a:cubicBezTo>
                <a:lnTo>
                  <a:pt x="4675128" y="696684"/>
                </a:lnTo>
                <a:cubicBezTo>
                  <a:pt x="4675128" y="737187"/>
                  <a:pt x="4642294" y="770021"/>
                  <a:pt x="4601791" y="770021"/>
                </a:cubicBezTo>
                <a:lnTo>
                  <a:pt x="73337" y="770021"/>
                </a:lnTo>
                <a:cubicBezTo>
                  <a:pt x="32861" y="770021"/>
                  <a:pt x="0" y="737160"/>
                  <a:pt x="0" y="696684"/>
                </a:cubicBezTo>
                <a:lnTo>
                  <a:pt x="0" y="73337"/>
                </a:lnTo>
                <a:cubicBezTo>
                  <a:pt x="0" y="32861"/>
                  <a:pt x="32861" y="0"/>
                  <a:pt x="73337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7069269" y="1072529"/>
            <a:ext cx="1824217" cy="220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5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Kabupaten/Kota Terlayani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7069269" y="1292535"/>
            <a:ext cx="1888385" cy="3300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165" b="1" dirty="0">
                <a:solidFill>
                  <a:srgbClr val="3B82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514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11248022" y="1210033"/>
            <a:ext cx="206256" cy="275008"/>
          </a:xfrm>
          <a:custGeom>
            <a:avLst/>
            <a:gdLst/>
            <a:ahLst/>
            <a:cxnLst/>
            <a:rect l="l" t="t" r="r" b="b"/>
            <a:pathLst>
              <a:path w="206256" h="275008">
                <a:moveTo>
                  <a:pt x="0" y="101302"/>
                </a:moveTo>
                <a:cubicBezTo>
                  <a:pt x="0" y="45333"/>
                  <a:pt x="46193" y="0"/>
                  <a:pt x="103128" y="0"/>
                </a:cubicBezTo>
                <a:cubicBezTo>
                  <a:pt x="160063" y="0"/>
                  <a:pt x="206256" y="45333"/>
                  <a:pt x="206256" y="101302"/>
                </a:cubicBezTo>
                <a:cubicBezTo>
                  <a:pt x="206256" y="165380"/>
                  <a:pt x="141693" y="242189"/>
                  <a:pt x="114730" y="271462"/>
                </a:cubicBezTo>
                <a:cubicBezTo>
                  <a:pt x="108392" y="278338"/>
                  <a:pt x="97810" y="278338"/>
                  <a:pt x="91472" y="271462"/>
                </a:cubicBezTo>
                <a:cubicBezTo>
                  <a:pt x="64509" y="242189"/>
                  <a:pt x="-54" y="165380"/>
                  <a:pt x="-54" y="101302"/>
                </a:cubicBezTo>
                <a:close/>
                <a:moveTo>
                  <a:pt x="103128" y="137504"/>
                </a:moveTo>
                <a:cubicBezTo>
                  <a:pt x="122100" y="137504"/>
                  <a:pt x="137504" y="122100"/>
                  <a:pt x="137504" y="103128"/>
                </a:cubicBezTo>
                <a:cubicBezTo>
                  <a:pt x="137504" y="84155"/>
                  <a:pt x="122100" y="68752"/>
                  <a:pt x="103128" y="68752"/>
                </a:cubicBezTo>
                <a:cubicBezTo>
                  <a:pt x="84155" y="68752"/>
                  <a:pt x="68752" y="84155"/>
                  <a:pt x="68752" y="103128"/>
                </a:cubicBezTo>
                <a:cubicBezTo>
                  <a:pt x="68752" y="122100"/>
                  <a:pt x="84155" y="137504"/>
                  <a:pt x="103128" y="137504"/>
                </a:cubicBezTo>
                <a:close/>
              </a:path>
            </a:pathLst>
          </a:custGeom>
          <a:solidFill>
            <a:srgbClr val="3B82F6">
              <a:alpha val="40000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6959266" y="1879218"/>
            <a:ext cx="4675128" cy="770021"/>
          </a:xfrm>
          <a:custGeom>
            <a:avLst/>
            <a:gdLst/>
            <a:ahLst/>
            <a:cxnLst/>
            <a:rect l="l" t="t" r="r" b="b"/>
            <a:pathLst>
              <a:path w="4675128" h="770021">
                <a:moveTo>
                  <a:pt x="73337" y="0"/>
                </a:moveTo>
                <a:lnTo>
                  <a:pt x="4601791" y="0"/>
                </a:lnTo>
                <a:cubicBezTo>
                  <a:pt x="4642294" y="0"/>
                  <a:pt x="4675128" y="32834"/>
                  <a:pt x="4675128" y="73337"/>
                </a:cubicBezTo>
                <a:lnTo>
                  <a:pt x="4675128" y="696684"/>
                </a:lnTo>
                <a:cubicBezTo>
                  <a:pt x="4675128" y="737187"/>
                  <a:pt x="4642294" y="770021"/>
                  <a:pt x="4601791" y="770021"/>
                </a:cubicBezTo>
                <a:lnTo>
                  <a:pt x="73337" y="770021"/>
                </a:lnTo>
                <a:cubicBezTo>
                  <a:pt x="32861" y="770021"/>
                  <a:pt x="0" y="737160"/>
                  <a:pt x="0" y="696684"/>
                </a:cubicBezTo>
                <a:lnTo>
                  <a:pt x="0" y="73337"/>
                </a:lnTo>
                <a:cubicBezTo>
                  <a:pt x="0" y="32861"/>
                  <a:pt x="32861" y="0"/>
                  <a:pt x="73337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7069269" y="1989221"/>
            <a:ext cx="1585877" cy="220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5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Data Warga Terproses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7069269" y="2209227"/>
            <a:ext cx="1650045" cy="3300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165" b="1" dirty="0">
                <a:solidFill>
                  <a:srgbClr val="10B98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500K+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11179270" y="2126725"/>
            <a:ext cx="343759" cy="275008"/>
          </a:xfrm>
          <a:custGeom>
            <a:avLst/>
            <a:gdLst/>
            <a:ahLst/>
            <a:cxnLst/>
            <a:rect l="l" t="t" r="r" b="b"/>
            <a:pathLst>
              <a:path w="343759" h="275008">
                <a:moveTo>
                  <a:pt x="171880" y="8594"/>
                </a:moveTo>
                <a:cubicBezTo>
                  <a:pt x="202710" y="8594"/>
                  <a:pt x="227741" y="33624"/>
                  <a:pt x="227741" y="64455"/>
                </a:cubicBezTo>
                <a:cubicBezTo>
                  <a:pt x="227741" y="95285"/>
                  <a:pt x="202710" y="120316"/>
                  <a:pt x="171880" y="120316"/>
                </a:cubicBezTo>
                <a:cubicBezTo>
                  <a:pt x="141049" y="120316"/>
                  <a:pt x="116019" y="95285"/>
                  <a:pt x="116019" y="64455"/>
                </a:cubicBezTo>
                <a:cubicBezTo>
                  <a:pt x="116019" y="33624"/>
                  <a:pt x="141049" y="8594"/>
                  <a:pt x="171880" y="8594"/>
                </a:cubicBezTo>
                <a:close/>
                <a:moveTo>
                  <a:pt x="51564" y="47267"/>
                </a:moveTo>
                <a:cubicBezTo>
                  <a:pt x="72908" y="47267"/>
                  <a:pt x="90237" y="64596"/>
                  <a:pt x="90237" y="85940"/>
                </a:cubicBezTo>
                <a:cubicBezTo>
                  <a:pt x="90237" y="107284"/>
                  <a:pt x="72908" y="124613"/>
                  <a:pt x="51564" y="124613"/>
                </a:cubicBezTo>
                <a:cubicBezTo>
                  <a:pt x="30220" y="124613"/>
                  <a:pt x="12891" y="107284"/>
                  <a:pt x="12891" y="85940"/>
                </a:cubicBezTo>
                <a:cubicBezTo>
                  <a:pt x="12891" y="64596"/>
                  <a:pt x="30220" y="47267"/>
                  <a:pt x="51564" y="47267"/>
                </a:cubicBezTo>
                <a:close/>
                <a:moveTo>
                  <a:pt x="0" y="223444"/>
                </a:moveTo>
                <a:cubicBezTo>
                  <a:pt x="0" y="185469"/>
                  <a:pt x="30777" y="154692"/>
                  <a:pt x="68752" y="154692"/>
                </a:cubicBezTo>
                <a:cubicBezTo>
                  <a:pt x="75627" y="154692"/>
                  <a:pt x="82287" y="155712"/>
                  <a:pt x="88572" y="157592"/>
                </a:cubicBezTo>
                <a:cubicBezTo>
                  <a:pt x="70900" y="177358"/>
                  <a:pt x="60158" y="203463"/>
                  <a:pt x="60158" y="232038"/>
                </a:cubicBezTo>
                <a:lnTo>
                  <a:pt x="60158" y="240632"/>
                </a:lnTo>
                <a:cubicBezTo>
                  <a:pt x="60158" y="246755"/>
                  <a:pt x="61447" y="252556"/>
                  <a:pt x="63757" y="257820"/>
                </a:cubicBezTo>
                <a:lnTo>
                  <a:pt x="17188" y="257820"/>
                </a:lnTo>
                <a:cubicBezTo>
                  <a:pt x="7681" y="257820"/>
                  <a:pt x="0" y="250139"/>
                  <a:pt x="0" y="240632"/>
                </a:cubicBezTo>
                <a:lnTo>
                  <a:pt x="0" y="223444"/>
                </a:lnTo>
                <a:close/>
                <a:moveTo>
                  <a:pt x="280003" y="257820"/>
                </a:moveTo>
                <a:cubicBezTo>
                  <a:pt x="282312" y="252556"/>
                  <a:pt x="283602" y="246755"/>
                  <a:pt x="283602" y="240632"/>
                </a:cubicBezTo>
                <a:lnTo>
                  <a:pt x="283602" y="232038"/>
                </a:lnTo>
                <a:cubicBezTo>
                  <a:pt x="283602" y="203463"/>
                  <a:pt x="272859" y="177358"/>
                  <a:pt x="255188" y="157592"/>
                </a:cubicBezTo>
                <a:cubicBezTo>
                  <a:pt x="261472" y="155712"/>
                  <a:pt x="268132" y="154692"/>
                  <a:pt x="275008" y="154692"/>
                </a:cubicBezTo>
                <a:cubicBezTo>
                  <a:pt x="312982" y="154692"/>
                  <a:pt x="343759" y="185469"/>
                  <a:pt x="343759" y="223444"/>
                </a:cubicBezTo>
                <a:lnTo>
                  <a:pt x="343759" y="240632"/>
                </a:lnTo>
                <a:cubicBezTo>
                  <a:pt x="343759" y="250139"/>
                  <a:pt x="336079" y="257820"/>
                  <a:pt x="326571" y="257820"/>
                </a:cubicBezTo>
                <a:lnTo>
                  <a:pt x="280003" y="257820"/>
                </a:lnTo>
                <a:close/>
                <a:moveTo>
                  <a:pt x="253523" y="85940"/>
                </a:moveTo>
                <a:cubicBezTo>
                  <a:pt x="253523" y="64596"/>
                  <a:pt x="270851" y="47267"/>
                  <a:pt x="292195" y="47267"/>
                </a:cubicBezTo>
                <a:cubicBezTo>
                  <a:pt x="313540" y="47267"/>
                  <a:pt x="330868" y="64596"/>
                  <a:pt x="330868" y="85940"/>
                </a:cubicBezTo>
                <a:cubicBezTo>
                  <a:pt x="330868" y="107284"/>
                  <a:pt x="313540" y="124613"/>
                  <a:pt x="292195" y="124613"/>
                </a:cubicBezTo>
                <a:cubicBezTo>
                  <a:pt x="270851" y="124613"/>
                  <a:pt x="253523" y="107284"/>
                  <a:pt x="253523" y="85940"/>
                </a:cubicBezTo>
                <a:close/>
                <a:moveTo>
                  <a:pt x="85940" y="232038"/>
                </a:moveTo>
                <a:cubicBezTo>
                  <a:pt x="85940" y="184556"/>
                  <a:pt x="124398" y="146098"/>
                  <a:pt x="171880" y="146098"/>
                </a:cubicBezTo>
                <a:cubicBezTo>
                  <a:pt x="219361" y="146098"/>
                  <a:pt x="257820" y="184556"/>
                  <a:pt x="257820" y="232038"/>
                </a:cubicBezTo>
                <a:lnTo>
                  <a:pt x="257820" y="240632"/>
                </a:lnTo>
                <a:cubicBezTo>
                  <a:pt x="257820" y="250139"/>
                  <a:pt x="250139" y="257820"/>
                  <a:pt x="240632" y="257820"/>
                </a:cubicBezTo>
                <a:lnTo>
                  <a:pt x="103128" y="257820"/>
                </a:lnTo>
                <a:cubicBezTo>
                  <a:pt x="93621" y="257820"/>
                  <a:pt x="85940" y="250139"/>
                  <a:pt x="85940" y="240632"/>
                </a:cubicBezTo>
                <a:lnTo>
                  <a:pt x="85940" y="232038"/>
                </a:lnTo>
                <a:close/>
              </a:path>
            </a:pathLst>
          </a:custGeom>
          <a:solidFill>
            <a:srgbClr val="10B981">
              <a:alpha val="40000"/>
            </a:srgbClr>
          </a:solidFill>
          <a:ln/>
        </p:spPr>
      </p:sp>
      <p:sp>
        <p:nvSpPr>
          <p:cNvPr id="34" name="Shape 32"/>
          <p:cNvSpPr/>
          <p:nvPr/>
        </p:nvSpPr>
        <p:spPr>
          <a:xfrm>
            <a:off x="6959266" y="2795910"/>
            <a:ext cx="4675128" cy="770021"/>
          </a:xfrm>
          <a:custGeom>
            <a:avLst/>
            <a:gdLst/>
            <a:ahLst/>
            <a:cxnLst/>
            <a:rect l="l" t="t" r="r" b="b"/>
            <a:pathLst>
              <a:path w="4675128" h="770021">
                <a:moveTo>
                  <a:pt x="73337" y="0"/>
                </a:moveTo>
                <a:lnTo>
                  <a:pt x="4601791" y="0"/>
                </a:lnTo>
                <a:cubicBezTo>
                  <a:pt x="4642294" y="0"/>
                  <a:pt x="4675128" y="32834"/>
                  <a:pt x="4675128" y="73337"/>
                </a:cubicBezTo>
                <a:lnTo>
                  <a:pt x="4675128" y="696684"/>
                </a:lnTo>
                <a:cubicBezTo>
                  <a:pt x="4675128" y="737187"/>
                  <a:pt x="4642294" y="770021"/>
                  <a:pt x="4601791" y="770021"/>
                </a:cubicBezTo>
                <a:lnTo>
                  <a:pt x="73337" y="770021"/>
                </a:lnTo>
                <a:cubicBezTo>
                  <a:pt x="32861" y="770021"/>
                  <a:pt x="0" y="737160"/>
                  <a:pt x="0" y="696684"/>
                </a:cubicBezTo>
                <a:lnTo>
                  <a:pt x="0" y="73337"/>
                </a:lnTo>
                <a:cubicBezTo>
                  <a:pt x="0" y="32861"/>
                  <a:pt x="32861" y="0"/>
                  <a:pt x="73337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35" name="Text 33"/>
          <p:cNvSpPr/>
          <p:nvPr/>
        </p:nvSpPr>
        <p:spPr>
          <a:xfrm>
            <a:off x="7069269" y="2905913"/>
            <a:ext cx="1585877" cy="220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5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Efisiensi Waktu Proses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7069269" y="3125919"/>
            <a:ext cx="1650045" cy="3300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165" b="1" dirty="0">
                <a:solidFill>
                  <a:srgbClr val="3B82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70%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11213646" y="3043417"/>
            <a:ext cx="275008" cy="275008"/>
          </a:xfrm>
          <a:custGeom>
            <a:avLst/>
            <a:gdLst/>
            <a:ahLst/>
            <a:cxnLst/>
            <a:rect l="l" t="t" r="r" b="b"/>
            <a:pathLst>
              <a:path w="275008" h="275008">
                <a:moveTo>
                  <a:pt x="137504" y="0"/>
                </a:moveTo>
                <a:cubicBezTo>
                  <a:pt x="213394" y="0"/>
                  <a:pt x="275008" y="61613"/>
                  <a:pt x="275008" y="137504"/>
                </a:cubicBezTo>
                <a:cubicBezTo>
                  <a:pt x="275008" y="213394"/>
                  <a:pt x="213394" y="275008"/>
                  <a:pt x="137504" y="275008"/>
                </a:cubicBezTo>
                <a:cubicBezTo>
                  <a:pt x="61613" y="275008"/>
                  <a:pt x="0" y="213394"/>
                  <a:pt x="0" y="137504"/>
                </a:cubicBezTo>
                <a:cubicBezTo>
                  <a:pt x="0" y="61613"/>
                  <a:pt x="61613" y="0"/>
                  <a:pt x="137504" y="0"/>
                </a:cubicBezTo>
                <a:close/>
                <a:moveTo>
                  <a:pt x="124613" y="64455"/>
                </a:moveTo>
                <a:lnTo>
                  <a:pt x="124613" y="137504"/>
                </a:lnTo>
                <a:cubicBezTo>
                  <a:pt x="124613" y="141801"/>
                  <a:pt x="126761" y="145829"/>
                  <a:pt x="130360" y="148246"/>
                </a:cubicBezTo>
                <a:lnTo>
                  <a:pt x="181924" y="182622"/>
                </a:lnTo>
                <a:cubicBezTo>
                  <a:pt x="187832" y="186597"/>
                  <a:pt x="195835" y="184986"/>
                  <a:pt x="199810" y="179023"/>
                </a:cubicBezTo>
                <a:cubicBezTo>
                  <a:pt x="203785" y="173061"/>
                  <a:pt x="202173" y="165112"/>
                  <a:pt x="196211" y="161137"/>
                </a:cubicBezTo>
                <a:lnTo>
                  <a:pt x="150395" y="130629"/>
                </a:lnTo>
                <a:lnTo>
                  <a:pt x="150395" y="64455"/>
                </a:lnTo>
                <a:cubicBezTo>
                  <a:pt x="150395" y="57311"/>
                  <a:pt x="144648" y="51564"/>
                  <a:pt x="137504" y="51564"/>
                </a:cubicBezTo>
                <a:cubicBezTo>
                  <a:pt x="130360" y="51564"/>
                  <a:pt x="124613" y="57311"/>
                  <a:pt x="124613" y="64455"/>
                </a:cubicBezTo>
                <a:close/>
              </a:path>
            </a:pathLst>
          </a:custGeom>
          <a:solidFill>
            <a:srgbClr val="3B82F6">
              <a:alpha val="40000"/>
            </a:srgbClr>
          </a:solidFill>
          <a:ln/>
        </p:spPr>
      </p:sp>
      <p:sp>
        <p:nvSpPr>
          <p:cNvPr id="38" name="Shape 36"/>
          <p:cNvSpPr/>
          <p:nvPr/>
        </p:nvSpPr>
        <p:spPr>
          <a:xfrm>
            <a:off x="6959266" y="3712602"/>
            <a:ext cx="4675128" cy="770021"/>
          </a:xfrm>
          <a:custGeom>
            <a:avLst/>
            <a:gdLst/>
            <a:ahLst/>
            <a:cxnLst/>
            <a:rect l="l" t="t" r="r" b="b"/>
            <a:pathLst>
              <a:path w="4675128" h="770021">
                <a:moveTo>
                  <a:pt x="73337" y="0"/>
                </a:moveTo>
                <a:lnTo>
                  <a:pt x="4601791" y="0"/>
                </a:lnTo>
                <a:cubicBezTo>
                  <a:pt x="4642294" y="0"/>
                  <a:pt x="4675128" y="32834"/>
                  <a:pt x="4675128" y="73337"/>
                </a:cubicBezTo>
                <a:lnTo>
                  <a:pt x="4675128" y="696684"/>
                </a:lnTo>
                <a:cubicBezTo>
                  <a:pt x="4675128" y="737187"/>
                  <a:pt x="4642294" y="770021"/>
                  <a:pt x="4601791" y="770021"/>
                </a:cubicBezTo>
                <a:lnTo>
                  <a:pt x="73337" y="770021"/>
                </a:lnTo>
                <a:cubicBezTo>
                  <a:pt x="32861" y="770021"/>
                  <a:pt x="0" y="737160"/>
                  <a:pt x="0" y="696684"/>
                </a:cubicBezTo>
                <a:lnTo>
                  <a:pt x="0" y="73337"/>
                </a:lnTo>
                <a:cubicBezTo>
                  <a:pt x="0" y="32861"/>
                  <a:pt x="32861" y="0"/>
                  <a:pt x="73337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39" name="Text 37"/>
          <p:cNvSpPr/>
          <p:nvPr/>
        </p:nvSpPr>
        <p:spPr>
          <a:xfrm>
            <a:off x="7069269" y="3822605"/>
            <a:ext cx="1485041" cy="220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5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Akurasi Validasi Data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7069269" y="4042611"/>
            <a:ext cx="1549209" cy="3300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165" b="1" dirty="0">
                <a:solidFill>
                  <a:srgbClr val="10B98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95%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11213646" y="3960108"/>
            <a:ext cx="275008" cy="275008"/>
          </a:xfrm>
          <a:custGeom>
            <a:avLst/>
            <a:gdLst/>
            <a:ahLst/>
            <a:cxnLst/>
            <a:rect l="l" t="t" r="r" b="b"/>
            <a:pathLst>
              <a:path w="275008" h="275008">
                <a:moveTo>
                  <a:pt x="137504" y="275008"/>
                </a:moveTo>
                <a:cubicBezTo>
                  <a:pt x="213394" y="275008"/>
                  <a:pt x="275008" y="213394"/>
                  <a:pt x="275008" y="137504"/>
                </a:cubicBezTo>
                <a:cubicBezTo>
                  <a:pt x="275008" y="61613"/>
                  <a:pt x="213394" y="0"/>
                  <a:pt x="137504" y="0"/>
                </a:cubicBezTo>
                <a:cubicBezTo>
                  <a:pt x="61613" y="0"/>
                  <a:pt x="0" y="61613"/>
                  <a:pt x="0" y="137504"/>
                </a:cubicBezTo>
                <a:cubicBezTo>
                  <a:pt x="0" y="213394"/>
                  <a:pt x="61613" y="275008"/>
                  <a:pt x="137504" y="275008"/>
                </a:cubicBezTo>
                <a:close/>
                <a:moveTo>
                  <a:pt x="182837" y="114246"/>
                </a:moveTo>
                <a:lnTo>
                  <a:pt x="139867" y="182998"/>
                </a:lnTo>
                <a:cubicBezTo>
                  <a:pt x="137611" y="186597"/>
                  <a:pt x="133744" y="188853"/>
                  <a:pt x="129501" y="189068"/>
                </a:cubicBezTo>
                <a:cubicBezTo>
                  <a:pt x="125257" y="189283"/>
                  <a:pt x="121175" y="187349"/>
                  <a:pt x="118651" y="183911"/>
                </a:cubicBezTo>
                <a:lnTo>
                  <a:pt x="92869" y="149535"/>
                </a:lnTo>
                <a:cubicBezTo>
                  <a:pt x="88572" y="143842"/>
                  <a:pt x="89753" y="135785"/>
                  <a:pt x="95447" y="131488"/>
                </a:cubicBezTo>
                <a:cubicBezTo>
                  <a:pt x="101140" y="127191"/>
                  <a:pt x="109197" y="128373"/>
                  <a:pt x="113494" y="134066"/>
                </a:cubicBezTo>
                <a:lnTo>
                  <a:pt x="127997" y="153403"/>
                </a:lnTo>
                <a:lnTo>
                  <a:pt x="160976" y="100603"/>
                </a:lnTo>
                <a:cubicBezTo>
                  <a:pt x="164736" y="94588"/>
                  <a:pt x="172685" y="92708"/>
                  <a:pt x="178755" y="96521"/>
                </a:cubicBezTo>
                <a:cubicBezTo>
                  <a:pt x="184824" y="100335"/>
                  <a:pt x="186651" y="108230"/>
                  <a:pt x="182837" y="114300"/>
                </a:cubicBezTo>
                <a:close/>
              </a:path>
            </a:pathLst>
          </a:custGeom>
          <a:solidFill>
            <a:srgbClr val="10B981">
              <a:alpha val="40000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6771344" y="4826382"/>
            <a:ext cx="5050971" cy="1659212"/>
          </a:xfrm>
          <a:custGeom>
            <a:avLst/>
            <a:gdLst/>
            <a:ahLst/>
            <a:cxnLst/>
            <a:rect l="l" t="t" r="r" b="b"/>
            <a:pathLst>
              <a:path w="5050971" h="1659212">
                <a:moveTo>
                  <a:pt x="110006" y="0"/>
                </a:moveTo>
                <a:lnTo>
                  <a:pt x="4940966" y="0"/>
                </a:lnTo>
                <a:cubicBezTo>
                  <a:pt x="5001720" y="0"/>
                  <a:pt x="5050971" y="49251"/>
                  <a:pt x="5050971" y="110006"/>
                </a:cubicBezTo>
                <a:lnTo>
                  <a:pt x="5050971" y="1549206"/>
                </a:lnTo>
                <a:cubicBezTo>
                  <a:pt x="5050971" y="1609961"/>
                  <a:pt x="5001720" y="1659212"/>
                  <a:pt x="4940966" y="1659212"/>
                </a:cubicBezTo>
                <a:lnTo>
                  <a:pt x="110006" y="1659212"/>
                </a:lnTo>
                <a:cubicBezTo>
                  <a:pt x="49251" y="1659212"/>
                  <a:pt x="0" y="1609961"/>
                  <a:pt x="0" y="1549206"/>
                </a:cubicBezTo>
                <a:lnTo>
                  <a:pt x="0" y="110006"/>
                </a:lnTo>
                <a:cubicBezTo>
                  <a:pt x="0" y="49292"/>
                  <a:pt x="49292" y="0"/>
                  <a:pt x="110006" y="0"/>
                </a:cubicBezTo>
                <a:close/>
              </a:path>
            </a:pathLst>
          </a:custGeom>
          <a:solidFill>
            <a:srgbClr val="1E3A5F">
              <a:alpha val="30196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176944" y="5030346"/>
            <a:ext cx="240632" cy="275008"/>
          </a:xfrm>
          <a:custGeom>
            <a:avLst/>
            <a:gdLst/>
            <a:ahLst/>
            <a:cxnLst/>
            <a:rect l="l" t="t" r="r" b="b"/>
            <a:pathLst>
              <a:path w="240632" h="275008">
                <a:moveTo>
                  <a:pt x="0" y="116019"/>
                </a:moveTo>
                <a:cubicBezTo>
                  <a:pt x="0" y="80407"/>
                  <a:pt x="28844" y="51564"/>
                  <a:pt x="64455" y="51564"/>
                </a:cubicBezTo>
                <a:lnTo>
                  <a:pt x="68752" y="51564"/>
                </a:lnTo>
                <a:cubicBezTo>
                  <a:pt x="78259" y="51564"/>
                  <a:pt x="85940" y="59245"/>
                  <a:pt x="85940" y="68752"/>
                </a:cubicBezTo>
                <a:cubicBezTo>
                  <a:pt x="85940" y="78259"/>
                  <a:pt x="78259" y="85940"/>
                  <a:pt x="68752" y="85940"/>
                </a:cubicBezTo>
                <a:lnTo>
                  <a:pt x="64455" y="85940"/>
                </a:lnTo>
                <a:cubicBezTo>
                  <a:pt x="47858" y="85940"/>
                  <a:pt x="34376" y="99422"/>
                  <a:pt x="34376" y="116019"/>
                </a:cubicBezTo>
                <a:lnTo>
                  <a:pt x="34376" y="120316"/>
                </a:lnTo>
                <a:lnTo>
                  <a:pt x="68752" y="120316"/>
                </a:lnTo>
                <a:cubicBezTo>
                  <a:pt x="87712" y="120316"/>
                  <a:pt x="103128" y="135731"/>
                  <a:pt x="103128" y="154692"/>
                </a:cubicBezTo>
                <a:lnTo>
                  <a:pt x="103128" y="189068"/>
                </a:lnTo>
                <a:cubicBezTo>
                  <a:pt x="103128" y="208028"/>
                  <a:pt x="87712" y="223444"/>
                  <a:pt x="68752" y="223444"/>
                </a:cubicBezTo>
                <a:lnTo>
                  <a:pt x="34376" y="223444"/>
                </a:lnTo>
                <a:cubicBezTo>
                  <a:pt x="15415" y="223444"/>
                  <a:pt x="0" y="208028"/>
                  <a:pt x="0" y="189068"/>
                </a:cubicBezTo>
                <a:lnTo>
                  <a:pt x="0" y="116019"/>
                </a:lnTo>
                <a:close/>
                <a:moveTo>
                  <a:pt x="137504" y="116019"/>
                </a:moveTo>
                <a:cubicBezTo>
                  <a:pt x="137504" y="80407"/>
                  <a:pt x="166347" y="51564"/>
                  <a:pt x="201959" y="51564"/>
                </a:cubicBezTo>
                <a:lnTo>
                  <a:pt x="206256" y="51564"/>
                </a:lnTo>
                <a:cubicBezTo>
                  <a:pt x="215763" y="51564"/>
                  <a:pt x="223444" y="59245"/>
                  <a:pt x="223444" y="68752"/>
                </a:cubicBezTo>
                <a:cubicBezTo>
                  <a:pt x="223444" y="78259"/>
                  <a:pt x="215763" y="85940"/>
                  <a:pt x="206256" y="85940"/>
                </a:cubicBezTo>
                <a:lnTo>
                  <a:pt x="201959" y="85940"/>
                </a:lnTo>
                <a:cubicBezTo>
                  <a:pt x="185362" y="85940"/>
                  <a:pt x="171880" y="99422"/>
                  <a:pt x="171880" y="116019"/>
                </a:cubicBezTo>
                <a:lnTo>
                  <a:pt x="171880" y="120316"/>
                </a:lnTo>
                <a:lnTo>
                  <a:pt x="206256" y="120316"/>
                </a:lnTo>
                <a:cubicBezTo>
                  <a:pt x="225216" y="120316"/>
                  <a:pt x="240632" y="135731"/>
                  <a:pt x="240632" y="154692"/>
                </a:cubicBezTo>
                <a:lnTo>
                  <a:pt x="240632" y="189068"/>
                </a:lnTo>
                <a:cubicBezTo>
                  <a:pt x="240632" y="208028"/>
                  <a:pt x="225216" y="223444"/>
                  <a:pt x="206256" y="223444"/>
                </a:cubicBezTo>
                <a:lnTo>
                  <a:pt x="171880" y="223444"/>
                </a:lnTo>
                <a:cubicBezTo>
                  <a:pt x="152919" y="223444"/>
                  <a:pt x="137504" y="208028"/>
                  <a:pt x="137504" y="189068"/>
                </a:cubicBezTo>
                <a:lnTo>
                  <a:pt x="137504" y="116019"/>
                </a:lnTo>
                <a:close/>
              </a:path>
            </a:pathLst>
          </a:custGeom>
          <a:solidFill>
            <a:srgbClr val="10B981">
              <a:alpha val="40000"/>
            </a:srgbClr>
          </a:solidFill>
          <a:ln/>
        </p:spPr>
      </p:sp>
      <p:sp>
        <p:nvSpPr>
          <p:cNvPr id="44" name="Text 42"/>
          <p:cNvSpPr/>
          <p:nvPr/>
        </p:nvSpPr>
        <p:spPr>
          <a:xfrm>
            <a:off x="6918015" y="5415356"/>
            <a:ext cx="4757630" cy="5408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299" dirty="0">
                <a:solidFill>
                  <a:srgbClr val="F1F5F9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"Transformasi digital bukan pilihan, tapi keharusan untuk melayani jutaan warga Indonesia dengan lebih baik."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922598" y="6061624"/>
            <a:ext cx="4748463" cy="220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55" dirty="0">
                <a:solidFill>
                  <a:srgbClr val="F1F5F9">
                    <a:alpha val="6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— Prinsip Dasar Transformasi KemenPKP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799" y="333799"/>
            <a:ext cx="11591162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b="1" spc="53" kern="0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BAGIAN 02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33799" y="600838"/>
            <a:ext cx="11674612" cy="3337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366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Potret Saat Ini — Baseline 2025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33799" y="1034776"/>
            <a:ext cx="801117" cy="33380"/>
          </a:xfrm>
          <a:custGeom>
            <a:avLst/>
            <a:gdLst/>
            <a:ahLst/>
            <a:cxnLst/>
            <a:rect l="l" t="t" r="r" b="b"/>
            <a:pathLst>
              <a:path w="801117" h="33380">
                <a:moveTo>
                  <a:pt x="0" y="0"/>
                </a:moveTo>
                <a:lnTo>
                  <a:pt x="801117" y="0"/>
                </a:lnTo>
                <a:lnTo>
                  <a:pt x="801117" y="33380"/>
                </a:lnTo>
                <a:lnTo>
                  <a:pt x="0" y="33380"/>
                </a:lnTo>
                <a:lnTo>
                  <a:pt x="0" y="0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5" name="Shape 3"/>
          <p:cNvSpPr/>
          <p:nvPr/>
        </p:nvSpPr>
        <p:spPr>
          <a:xfrm>
            <a:off x="337971" y="1239228"/>
            <a:ext cx="6809495" cy="4164140"/>
          </a:xfrm>
          <a:custGeom>
            <a:avLst/>
            <a:gdLst/>
            <a:ahLst/>
            <a:cxnLst/>
            <a:rect l="l" t="t" r="r" b="b"/>
            <a:pathLst>
              <a:path w="6809495" h="4164140">
                <a:moveTo>
                  <a:pt x="100148" y="0"/>
                </a:moveTo>
                <a:lnTo>
                  <a:pt x="6709347" y="0"/>
                </a:lnTo>
                <a:cubicBezTo>
                  <a:pt x="6764657" y="0"/>
                  <a:pt x="6809495" y="44838"/>
                  <a:pt x="6809495" y="100148"/>
                </a:cubicBezTo>
                <a:lnTo>
                  <a:pt x="6809495" y="4063992"/>
                </a:lnTo>
                <a:cubicBezTo>
                  <a:pt x="6809495" y="4119302"/>
                  <a:pt x="6764657" y="4164140"/>
                  <a:pt x="6709347" y="4164140"/>
                </a:cubicBezTo>
                <a:lnTo>
                  <a:pt x="100148" y="4164140"/>
                </a:lnTo>
                <a:cubicBezTo>
                  <a:pt x="44838" y="4164140"/>
                  <a:pt x="0" y="4119302"/>
                  <a:pt x="0" y="4063992"/>
                </a:cubicBezTo>
                <a:lnTo>
                  <a:pt x="0" y="100148"/>
                </a:lnTo>
                <a:cubicBezTo>
                  <a:pt x="0" y="44875"/>
                  <a:pt x="44875" y="0"/>
                  <a:pt x="100148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29906" y="1443680"/>
            <a:ext cx="166899" cy="166899"/>
          </a:xfrm>
          <a:custGeom>
            <a:avLst/>
            <a:gdLst/>
            <a:ahLst/>
            <a:cxnLst/>
            <a:rect l="l" t="t" r="r" b="b"/>
            <a:pathLst>
              <a:path w="166899" h="166899">
                <a:moveTo>
                  <a:pt x="75789" y="1695"/>
                </a:moveTo>
                <a:cubicBezTo>
                  <a:pt x="80646" y="-554"/>
                  <a:pt x="86253" y="-554"/>
                  <a:pt x="91110" y="1695"/>
                </a:cubicBezTo>
                <a:lnTo>
                  <a:pt x="162368" y="34619"/>
                </a:lnTo>
                <a:cubicBezTo>
                  <a:pt x="165139" y="35890"/>
                  <a:pt x="166899" y="38661"/>
                  <a:pt x="166899" y="41725"/>
                </a:cubicBezTo>
                <a:cubicBezTo>
                  <a:pt x="166899" y="44789"/>
                  <a:pt x="165139" y="47560"/>
                  <a:pt x="162368" y="48831"/>
                </a:cubicBezTo>
                <a:lnTo>
                  <a:pt x="91110" y="81755"/>
                </a:lnTo>
                <a:cubicBezTo>
                  <a:pt x="86253" y="84004"/>
                  <a:pt x="80646" y="84004"/>
                  <a:pt x="75789" y="81755"/>
                </a:cubicBezTo>
                <a:lnTo>
                  <a:pt x="4531" y="48831"/>
                </a:lnTo>
                <a:cubicBezTo>
                  <a:pt x="1760" y="47527"/>
                  <a:pt x="0" y="44756"/>
                  <a:pt x="0" y="41725"/>
                </a:cubicBezTo>
                <a:cubicBezTo>
                  <a:pt x="0" y="38693"/>
                  <a:pt x="1760" y="35890"/>
                  <a:pt x="4531" y="34619"/>
                </a:cubicBezTo>
                <a:lnTo>
                  <a:pt x="75789" y="1695"/>
                </a:lnTo>
                <a:close/>
                <a:moveTo>
                  <a:pt x="15679" y="71193"/>
                </a:moveTo>
                <a:lnTo>
                  <a:pt x="69237" y="95935"/>
                </a:lnTo>
                <a:cubicBezTo>
                  <a:pt x="78267" y="100107"/>
                  <a:pt x="88665" y="100107"/>
                  <a:pt x="97695" y="95935"/>
                </a:cubicBezTo>
                <a:lnTo>
                  <a:pt x="151253" y="71193"/>
                </a:lnTo>
                <a:lnTo>
                  <a:pt x="162368" y="76343"/>
                </a:lnTo>
                <a:cubicBezTo>
                  <a:pt x="165139" y="77615"/>
                  <a:pt x="166899" y="80386"/>
                  <a:pt x="166899" y="83450"/>
                </a:cubicBezTo>
                <a:cubicBezTo>
                  <a:pt x="166899" y="86514"/>
                  <a:pt x="165139" y="89285"/>
                  <a:pt x="162368" y="90556"/>
                </a:cubicBezTo>
                <a:lnTo>
                  <a:pt x="91110" y="123479"/>
                </a:lnTo>
                <a:cubicBezTo>
                  <a:pt x="86253" y="125729"/>
                  <a:pt x="80646" y="125729"/>
                  <a:pt x="75789" y="123479"/>
                </a:cubicBezTo>
                <a:lnTo>
                  <a:pt x="4531" y="90556"/>
                </a:lnTo>
                <a:cubicBezTo>
                  <a:pt x="1760" y="89252"/>
                  <a:pt x="0" y="86481"/>
                  <a:pt x="0" y="83450"/>
                </a:cubicBezTo>
                <a:cubicBezTo>
                  <a:pt x="0" y="80418"/>
                  <a:pt x="1760" y="77615"/>
                  <a:pt x="4531" y="76343"/>
                </a:cubicBezTo>
                <a:lnTo>
                  <a:pt x="15647" y="71193"/>
                </a:lnTo>
                <a:close/>
                <a:moveTo>
                  <a:pt x="4531" y="118068"/>
                </a:moveTo>
                <a:lnTo>
                  <a:pt x="15647" y="112918"/>
                </a:lnTo>
                <a:lnTo>
                  <a:pt x="69205" y="137659"/>
                </a:lnTo>
                <a:cubicBezTo>
                  <a:pt x="78234" y="141832"/>
                  <a:pt x="88633" y="141832"/>
                  <a:pt x="97662" y="137659"/>
                </a:cubicBezTo>
                <a:lnTo>
                  <a:pt x="151220" y="112918"/>
                </a:lnTo>
                <a:lnTo>
                  <a:pt x="162336" y="118068"/>
                </a:lnTo>
                <a:cubicBezTo>
                  <a:pt x="165107" y="119340"/>
                  <a:pt x="166867" y="122110"/>
                  <a:pt x="166867" y="125175"/>
                </a:cubicBezTo>
                <a:cubicBezTo>
                  <a:pt x="166867" y="128239"/>
                  <a:pt x="165107" y="131009"/>
                  <a:pt x="162336" y="132281"/>
                </a:cubicBezTo>
                <a:lnTo>
                  <a:pt x="91078" y="165204"/>
                </a:lnTo>
                <a:cubicBezTo>
                  <a:pt x="86220" y="167454"/>
                  <a:pt x="80614" y="167454"/>
                  <a:pt x="75757" y="165204"/>
                </a:cubicBezTo>
                <a:lnTo>
                  <a:pt x="4531" y="132281"/>
                </a:lnTo>
                <a:cubicBezTo>
                  <a:pt x="1760" y="130977"/>
                  <a:pt x="0" y="128206"/>
                  <a:pt x="0" y="125175"/>
                </a:cubicBezTo>
                <a:cubicBezTo>
                  <a:pt x="0" y="122143"/>
                  <a:pt x="1760" y="119340"/>
                  <a:pt x="4531" y="118068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7" name="Text 5"/>
          <p:cNvSpPr/>
          <p:nvPr/>
        </p:nvSpPr>
        <p:spPr>
          <a:xfrm>
            <a:off x="717667" y="1410300"/>
            <a:ext cx="6342177" cy="2336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14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Inventarisasi Aplikasi &amp; Sistem Existing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13216" y="1781651"/>
            <a:ext cx="3171088" cy="1076501"/>
          </a:xfrm>
          <a:custGeom>
            <a:avLst/>
            <a:gdLst/>
            <a:ahLst/>
            <a:cxnLst/>
            <a:rect l="l" t="t" r="r" b="b"/>
            <a:pathLst>
              <a:path w="3171088" h="1076501">
                <a:moveTo>
                  <a:pt x="66765" y="0"/>
                </a:moveTo>
                <a:lnTo>
                  <a:pt x="3104324" y="0"/>
                </a:lnTo>
                <a:cubicBezTo>
                  <a:pt x="3141197" y="0"/>
                  <a:pt x="3171088" y="29892"/>
                  <a:pt x="3171088" y="66765"/>
                </a:cubicBezTo>
                <a:lnTo>
                  <a:pt x="3171088" y="1009736"/>
                </a:lnTo>
                <a:cubicBezTo>
                  <a:pt x="3171088" y="1046609"/>
                  <a:pt x="3141197" y="1076501"/>
                  <a:pt x="3104324" y="1076501"/>
                </a:cubicBezTo>
                <a:lnTo>
                  <a:pt x="66765" y="1076501"/>
                </a:lnTo>
                <a:cubicBezTo>
                  <a:pt x="29892" y="1076501"/>
                  <a:pt x="0" y="1046609"/>
                  <a:pt x="0" y="1009736"/>
                </a:cubicBezTo>
                <a:lnTo>
                  <a:pt x="0" y="66765"/>
                </a:lnTo>
                <a:cubicBezTo>
                  <a:pt x="0" y="29916"/>
                  <a:pt x="29916" y="0"/>
                  <a:pt x="66765" y="0"/>
                </a:cubicBezTo>
                <a:close/>
              </a:path>
            </a:pathLst>
          </a:custGeom>
          <a:solidFill>
            <a:srgbClr val="0F172A">
              <a:alpha val="6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0908" y="1919343"/>
            <a:ext cx="333799" cy="333799"/>
          </a:xfrm>
          <a:custGeom>
            <a:avLst/>
            <a:gdLst/>
            <a:ahLst/>
            <a:cxnLst/>
            <a:rect l="l" t="t" r="r" b="b"/>
            <a:pathLst>
              <a:path w="333799" h="333799">
                <a:moveTo>
                  <a:pt x="66760" y="0"/>
                </a:moveTo>
                <a:lnTo>
                  <a:pt x="267039" y="0"/>
                </a:lnTo>
                <a:cubicBezTo>
                  <a:pt x="303885" y="0"/>
                  <a:pt x="333799" y="29914"/>
                  <a:pt x="333799" y="66760"/>
                </a:cubicBezTo>
                <a:lnTo>
                  <a:pt x="333799" y="267039"/>
                </a:lnTo>
                <a:cubicBezTo>
                  <a:pt x="333799" y="303885"/>
                  <a:pt x="303885" y="333799"/>
                  <a:pt x="267039" y="333799"/>
                </a:cubicBezTo>
                <a:lnTo>
                  <a:pt x="66760" y="333799"/>
                </a:lnTo>
                <a:cubicBezTo>
                  <a:pt x="29914" y="333799"/>
                  <a:pt x="0" y="303885"/>
                  <a:pt x="0" y="267039"/>
                </a:cubicBezTo>
                <a:lnTo>
                  <a:pt x="0" y="66760"/>
                </a:lnTo>
                <a:cubicBezTo>
                  <a:pt x="0" y="29914"/>
                  <a:pt x="29914" y="0"/>
                  <a:pt x="66760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67737" y="2019483"/>
            <a:ext cx="100140" cy="133520"/>
          </a:xfrm>
          <a:custGeom>
            <a:avLst/>
            <a:gdLst/>
            <a:ahLst/>
            <a:cxnLst/>
            <a:rect l="l" t="t" r="r" b="b"/>
            <a:pathLst>
              <a:path w="100140" h="133520">
                <a:moveTo>
                  <a:pt x="4172" y="16690"/>
                </a:moveTo>
                <a:cubicBezTo>
                  <a:pt x="4172" y="7484"/>
                  <a:pt x="11657" y="0"/>
                  <a:pt x="20862" y="0"/>
                </a:cubicBezTo>
                <a:lnTo>
                  <a:pt x="79277" y="0"/>
                </a:lnTo>
                <a:cubicBezTo>
                  <a:pt x="88483" y="0"/>
                  <a:pt x="95967" y="7484"/>
                  <a:pt x="95967" y="16690"/>
                </a:cubicBezTo>
                <a:lnTo>
                  <a:pt x="95967" y="116830"/>
                </a:lnTo>
                <a:cubicBezTo>
                  <a:pt x="95967" y="126035"/>
                  <a:pt x="88483" y="133520"/>
                  <a:pt x="79277" y="133520"/>
                </a:cubicBezTo>
                <a:lnTo>
                  <a:pt x="20862" y="133520"/>
                </a:lnTo>
                <a:cubicBezTo>
                  <a:pt x="11657" y="133520"/>
                  <a:pt x="4172" y="126035"/>
                  <a:pt x="4172" y="116830"/>
                </a:cubicBezTo>
                <a:lnTo>
                  <a:pt x="4172" y="16690"/>
                </a:lnTo>
                <a:close/>
                <a:moveTo>
                  <a:pt x="20862" y="16690"/>
                </a:moveTo>
                <a:lnTo>
                  <a:pt x="20862" y="95967"/>
                </a:lnTo>
                <a:lnTo>
                  <a:pt x="79277" y="95967"/>
                </a:lnTo>
                <a:lnTo>
                  <a:pt x="79277" y="16690"/>
                </a:lnTo>
                <a:lnTo>
                  <a:pt x="20862" y="16690"/>
                </a:lnTo>
                <a:close/>
                <a:moveTo>
                  <a:pt x="50070" y="123088"/>
                </a:moveTo>
                <a:cubicBezTo>
                  <a:pt x="54686" y="123088"/>
                  <a:pt x="58415" y="119359"/>
                  <a:pt x="58415" y="114743"/>
                </a:cubicBezTo>
                <a:cubicBezTo>
                  <a:pt x="58415" y="110128"/>
                  <a:pt x="54686" y="106398"/>
                  <a:pt x="50070" y="106398"/>
                </a:cubicBezTo>
                <a:cubicBezTo>
                  <a:pt x="45454" y="106398"/>
                  <a:pt x="41725" y="110128"/>
                  <a:pt x="41725" y="114743"/>
                </a:cubicBezTo>
                <a:cubicBezTo>
                  <a:pt x="41725" y="119359"/>
                  <a:pt x="45454" y="123088"/>
                  <a:pt x="50070" y="123088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11" name="Text 9"/>
          <p:cNvSpPr/>
          <p:nvPr/>
        </p:nvSpPr>
        <p:spPr>
          <a:xfrm>
            <a:off x="1084846" y="1969413"/>
            <a:ext cx="1401955" cy="2336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3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SuperApp Bangkim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50908" y="2319901"/>
            <a:ext cx="2962464" cy="4005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Aplikasi terpadu perumahan dan kawasan permukiman untuk akses layanan publik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3796113" y="1781651"/>
            <a:ext cx="3171088" cy="1076501"/>
          </a:xfrm>
          <a:custGeom>
            <a:avLst/>
            <a:gdLst/>
            <a:ahLst/>
            <a:cxnLst/>
            <a:rect l="l" t="t" r="r" b="b"/>
            <a:pathLst>
              <a:path w="3171088" h="1076501">
                <a:moveTo>
                  <a:pt x="66765" y="0"/>
                </a:moveTo>
                <a:lnTo>
                  <a:pt x="3104324" y="0"/>
                </a:lnTo>
                <a:cubicBezTo>
                  <a:pt x="3141197" y="0"/>
                  <a:pt x="3171088" y="29892"/>
                  <a:pt x="3171088" y="66765"/>
                </a:cubicBezTo>
                <a:lnTo>
                  <a:pt x="3171088" y="1009736"/>
                </a:lnTo>
                <a:cubicBezTo>
                  <a:pt x="3171088" y="1046609"/>
                  <a:pt x="3141197" y="1076501"/>
                  <a:pt x="3104324" y="1076501"/>
                </a:cubicBezTo>
                <a:lnTo>
                  <a:pt x="66765" y="1076501"/>
                </a:lnTo>
                <a:cubicBezTo>
                  <a:pt x="29892" y="1076501"/>
                  <a:pt x="0" y="1046609"/>
                  <a:pt x="0" y="1009736"/>
                </a:cubicBezTo>
                <a:lnTo>
                  <a:pt x="0" y="66765"/>
                </a:lnTo>
                <a:cubicBezTo>
                  <a:pt x="0" y="29916"/>
                  <a:pt x="29916" y="0"/>
                  <a:pt x="66765" y="0"/>
                </a:cubicBezTo>
                <a:close/>
              </a:path>
            </a:pathLst>
          </a:custGeom>
          <a:solidFill>
            <a:srgbClr val="0F172A">
              <a:alpha val="6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933805" y="1919343"/>
            <a:ext cx="333799" cy="333799"/>
          </a:xfrm>
          <a:custGeom>
            <a:avLst/>
            <a:gdLst/>
            <a:ahLst/>
            <a:cxnLst/>
            <a:rect l="l" t="t" r="r" b="b"/>
            <a:pathLst>
              <a:path w="333799" h="333799">
                <a:moveTo>
                  <a:pt x="66760" y="0"/>
                </a:moveTo>
                <a:lnTo>
                  <a:pt x="267039" y="0"/>
                </a:lnTo>
                <a:cubicBezTo>
                  <a:pt x="303885" y="0"/>
                  <a:pt x="333799" y="29914"/>
                  <a:pt x="333799" y="66760"/>
                </a:cubicBezTo>
                <a:lnTo>
                  <a:pt x="333799" y="267039"/>
                </a:lnTo>
                <a:cubicBezTo>
                  <a:pt x="333799" y="303885"/>
                  <a:pt x="303885" y="333799"/>
                  <a:pt x="267039" y="333799"/>
                </a:cubicBezTo>
                <a:lnTo>
                  <a:pt x="66760" y="333799"/>
                </a:lnTo>
                <a:cubicBezTo>
                  <a:pt x="29914" y="333799"/>
                  <a:pt x="0" y="303885"/>
                  <a:pt x="0" y="267039"/>
                </a:cubicBezTo>
                <a:lnTo>
                  <a:pt x="0" y="66760"/>
                </a:lnTo>
                <a:cubicBezTo>
                  <a:pt x="0" y="29914"/>
                  <a:pt x="29914" y="0"/>
                  <a:pt x="66760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4050635" y="2019483"/>
            <a:ext cx="100140" cy="133520"/>
          </a:xfrm>
          <a:custGeom>
            <a:avLst/>
            <a:gdLst/>
            <a:ahLst/>
            <a:cxnLst/>
            <a:rect l="l" t="t" r="r" b="b"/>
            <a:pathLst>
              <a:path w="100140" h="133520">
                <a:moveTo>
                  <a:pt x="81207" y="8345"/>
                </a:moveTo>
                <a:lnTo>
                  <a:pt x="83450" y="8345"/>
                </a:lnTo>
                <a:cubicBezTo>
                  <a:pt x="92655" y="8345"/>
                  <a:pt x="100140" y="15829"/>
                  <a:pt x="100140" y="25035"/>
                </a:cubicBezTo>
                <a:lnTo>
                  <a:pt x="100140" y="116830"/>
                </a:lnTo>
                <a:cubicBezTo>
                  <a:pt x="100140" y="126035"/>
                  <a:pt x="92655" y="133520"/>
                  <a:pt x="83450" y="133520"/>
                </a:cubicBezTo>
                <a:lnTo>
                  <a:pt x="16690" y="133520"/>
                </a:lnTo>
                <a:cubicBezTo>
                  <a:pt x="7484" y="133520"/>
                  <a:pt x="0" y="126035"/>
                  <a:pt x="0" y="116830"/>
                </a:cubicBezTo>
                <a:lnTo>
                  <a:pt x="0" y="25035"/>
                </a:lnTo>
                <a:cubicBezTo>
                  <a:pt x="0" y="15829"/>
                  <a:pt x="7484" y="8345"/>
                  <a:pt x="16690" y="8345"/>
                </a:cubicBezTo>
                <a:lnTo>
                  <a:pt x="18933" y="8345"/>
                </a:lnTo>
                <a:cubicBezTo>
                  <a:pt x="21801" y="3364"/>
                  <a:pt x="27199" y="0"/>
                  <a:pt x="33380" y="0"/>
                </a:cubicBezTo>
                <a:lnTo>
                  <a:pt x="66760" y="0"/>
                </a:lnTo>
                <a:cubicBezTo>
                  <a:pt x="72940" y="0"/>
                  <a:pt x="78338" y="3364"/>
                  <a:pt x="81207" y="8345"/>
                </a:cubicBezTo>
                <a:close/>
                <a:moveTo>
                  <a:pt x="64674" y="29207"/>
                </a:moveTo>
                <a:cubicBezTo>
                  <a:pt x="68142" y="29207"/>
                  <a:pt x="70932" y="26417"/>
                  <a:pt x="70932" y="22949"/>
                </a:cubicBezTo>
                <a:cubicBezTo>
                  <a:pt x="70932" y="19480"/>
                  <a:pt x="68142" y="16690"/>
                  <a:pt x="64674" y="16690"/>
                </a:cubicBezTo>
                <a:lnTo>
                  <a:pt x="35466" y="16690"/>
                </a:lnTo>
                <a:cubicBezTo>
                  <a:pt x="31998" y="16690"/>
                  <a:pt x="29207" y="19480"/>
                  <a:pt x="29207" y="22949"/>
                </a:cubicBezTo>
                <a:cubicBezTo>
                  <a:pt x="29207" y="26417"/>
                  <a:pt x="31998" y="29207"/>
                  <a:pt x="35466" y="29207"/>
                </a:cubicBezTo>
                <a:lnTo>
                  <a:pt x="64674" y="29207"/>
                </a:lnTo>
                <a:close/>
                <a:moveTo>
                  <a:pt x="72080" y="67985"/>
                </a:moveTo>
                <a:cubicBezTo>
                  <a:pt x="73905" y="65065"/>
                  <a:pt x="73018" y="61205"/>
                  <a:pt x="70098" y="59354"/>
                </a:cubicBezTo>
                <a:cubicBezTo>
                  <a:pt x="67177" y="57502"/>
                  <a:pt x="63317" y="58415"/>
                  <a:pt x="61466" y="61336"/>
                </a:cubicBezTo>
                <a:lnTo>
                  <a:pt x="45454" y="86970"/>
                </a:lnTo>
                <a:lnTo>
                  <a:pt x="38413" y="77582"/>
                </a:lnTo>
                <a:cubicBezTo>
                  <a:pt x="36327" y="74818"/>
                  <a:pt x="32415" y="74244"/>
                  <a:pt x="29651" y="76330"/>
                </a:cubicBezTo>
                <a:cubicBezTo>
                  <a:pt x="26886" y="78417"/>
                  <a:pt x="26313" y="82328"/>
                  <a:pt x="28399" y="85093"/>
                </a:cubicBezTo>
                <a:lnTo>
                  <a:pt x="40916" y="101783"/>
                </a:lnTo>
                <a:cubicBezTo>
                  <a:pt x="42142" y="103425"/>
                  <a:pt x="44124" y="104364"/>
                  <a:pt x="46184" y="104286"/>
                </a:cubicBezTo>
                <a:cubicBezTo>
                  <a:pt x="48244" y="104208"/>
                  <a:pt x="50122" y="103113"/>
                  <a:pt x="51217" y="101339"/>
                </a:cubicBezTo>
                <a:lnTo>
                  <a:pt x="72080" y="67959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16" name="Text 14"/>
          <p:cNvSpPr/>
          <p:nvPr/>
        </p:nvSpPr>
        <p:spPr>
          <a:xfrm>
            <a:off x="4367744" y="1969413"/>
            <a:ext cx="609183" cy="2336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3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SIPADU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3933805" y="2319901"/>
            <a:ext cx="2962464" cy="4005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Sistem Pengawasan dan Administrasi Pembangunan Perumahan Rakyat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13216" y="2966637"/>
            <a:ext cx="3171088" cy="1076501"/>
          </a:xfrm>
          <a:custGeom>
            <a:avLst/>
            <a:gdLst/>
            <a:ahLst/>
            <a:cxnLst/>
            <a:rect l="l" t="t" r="r" b="b"/>
            <a:pathLst>
              <a:path w="3171088" h="1076501">
                <a:moveTo>
                  <a:pt x="66765" y="0"/>
                </a:moveTo>
                <a:lnTo>
                  <a:pt x="3104324" y="0"/>
                </a:lnTo>
                <a:cubicBezTo>
                  <a:pt x="3141197" y="0"/>
                  <a:pt x="3171088" y="29892"/>
                  <a:pt x="3171088" y="66765"/>
                </a:cubicBezTo>
                <a:lnTo>
                  <a:pt x="3171088" y="1009736"/>
                </a:lnTo>
                <a:cubicBezTo>
                  <a:pt x="3171088" y="1046609"/>
                  <a:pt x="3141197" y="1076501"/>
                  <a:pt x="3104324" y="1076501"/>
                </a:cubicBezTo>
                <a:lnTo>
                  <a:pt x="66765" y="1076501"/>
                </a:lnTo>
                <a:cubicBezTo>
                  <a:pt x="29892" y="1076501"/>
                  <a:pt x="0" y="1046609"/>
                  <a:pt x="0" y="1009736"/>
                </a:cubicBezTo>
                <a:lnTo>
                  <a:pt x="0" y="66765"/>
                </a:lnTo>
                <a:cubicBezTo>
                  <a:pt x="0" y="29916"/>
                  <a:pt x="29916" y="0"/>
                  <a:pt x="66765" y="0"/>
                </a:cubicBezTo>
                <a:close/>
              </a:path>
            </a:pathLst>
          </a:custGeom>
          <a:solidFill>
            <a:srgbClr val="0F172A">
              <a:alpha val="60000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50908" y="3104329"/>
            <a:ext cx="333799" cy="333799"/>
          </a:xfrm>
          <a:custGeom>
            <a:avLst/>
            <a:gdLst/>
            <a:ahLst/>
            <a:cxnLst/>
            <a:rect l="l" t="t" r="r" b="b"/>
            <a:pathLst>
              <a:path w="333799" h="333799">
                <a:moveTo>
                  <a:pt x="66760" y="0"/>
                </a:moveTo>
                <a:lnTo>
                  <a:pt x="267039" y="0"/>
                </a:lnTo>
                <a:cubicBezTo>
                  <a:pt x="303885" y="0"/>
                  <a:pt x="333799" y="29914"/>
                  <a:pt x="333799" y="66760"/>
                </a:cubicBezTo>
                <a:lnTo>
                  <a:pt x="333799" y="267039"/>
                </a:lnTo>
                <a:cubicBezTo>
                  <a:pt x="333799" y="303885"/>
                  <a:pt x="303885" y="333799"/>
                  <a:pt x="267039" y="333799"/>
                </a:cubicBezTo>
                <a:lnTo>
                  <a:pt x="66760" y="333799"/>
                </a:lnTo>
                <a:cubicBezTo>
                  <a:pt x="29914" y="333799"/>
                  <a:pt x="0" y="303885"/>
                  <a:pt x="0" y="267039"/>
                </a:cubicBezTo>
                <a:lnTo>
                  <a:pt x="0" y="66760"/>
                </a:lnTo>
                <a:cubicBezTo>
                  <a:pt x="0" y="29914"/>
                  <a:pt x="29914" y="0"/>
                  <a:pt x="66760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759392" y="3204468"/>
            <a:ext cx="116830" cy="133520"/>
          </a:xfrm>
          <a:custGeom>
            <a:avLst/>
            <a:gdLst/>
            <a:ahLst/>
            <a:cxnLst/>
            <a:rect l="l" t="t" r="r" b="b"/>
            <a:pathLst>
              <a:path w="116830" h="133520">
                <a:moveTo>
                  <a:pt x="116830" y="53669"/>
                </a:moveTo>
                <a:cubicBezTo>
                  <a:pt x="112970" y="56224"/>
                  <a:pt x="108537" y="58284"/>
                  <a:pt x="103921" y="59927"/>
                </a:cubicBezTo>
                <a:cubicBezTo>
                  <a:pt x="91664" y="64308"/>
                  <a:pt x="75574" y="66760"/>
                  <a:pt x="58415" y="66760"/>
                </a:cubicBezTo>
                <a:cubicBezTo>
                  <a:pt x="41255" y="66760"/>
                  <a:pt x="25139" y="64282"/>
                  <a:pt x="12909" y="59927"/>
                </a:cubicBezTo>
                <a:cubicBezTo>
                  <a:pt x="8319" y="58284"/>
                  <a:pt x="3860" y="56224"/>
                  <a:pt x="0" y="53669"/>
                </a:cubicBezTo>
                <a:lnTo>
                  <a:pt x="0" y="75105"/>
                </a:lnTo>
                <a:cubicBezTo>
                  <a:pt x="0" y="86631"/>
                  <a:pt x="26156" y="95967"/>
                  <a:pt x="58415" y="95967"/>
                </a:cubicBezTo>
                <a:cubicBezTo>
                  <a:pt x="90673" y="95967"/>
                  <a:pt x="116830" y="86631"/>
                  <a:pt x="116830" y="75105"/>
                </a:cubicBezTo>
                <a:lnTo>
                  <a:pt x="116830" y="53669"/>
                </a:lnTo>
                <a:close/>
                <a:moveTo>
                  <a:pt x="116830" y="33380"/>
                </a:moveTo>
                <a:lnTo>
                  <a:pt x="116830" y="20862"/>
                </a:lnTo>
                <a:cubicBezTo>
                  <a:pt x="116830" y="9336"/>
                  <a:pt x="90673" y="0"/>
                  <a:pt x="58415" y="0"/>
                </a:cubicBezTo>
                <a:cubicBezTo>
                  <a:pt x="26156" y="0"/>
                  <a:pt x="0" y="9336"/>
                  <a:pt x="0" y="20862"/>
                </a:cubicBezTo>
                <a:lnTo>
                  <a:pt x="0" y="33380"/>
                </a:lnTo>
                <a:cubicBezTo>
                  <a:pt x="0" y="44906"/>
                  <a:pt x="26156" y="54242"/>
                  <a:pt x="58415" y="54242"/>
                </a:cubicBezTo>
                <a:cubicBezTo>
                  <a:pt x="90673" y="54242"/>
                  <a:pt x="116830" y="44906"/>
                  <a:pt x="116830" y="33380"/>
                </a:cubicBezTo>
                <a:close/>
                <a:moveTo>
                  <a:pt x="103921" y="101652"/>
                </a:moveTo>
                <a:cubicBezTo>
                  <a:pt x="91690" y="106007"/>
                  <a:pt x="75600" y="108485"/>
                  <a:pt x="58415" y="108485"/>
                </a:cubicBezTo>
                <a:cubicBezTo>
                  <a:pt x="41229" y="108485"/>
                  <a:pt x="25139" y="106007"/>
                  <a:pt x="12909" y="101652"/>
                </a:cubicBezTo>
                <a:cubicBezTo>
                  <a:pt x="8319" y="100009"/>
                  <a:pt x="3860" y="97949"/>
                  <a:pt x="0" y="95393"/>
                </a:cubicBezTo>
                <a:lnTo>
                  <a:pt x="0" y="112657"/>
                </a:lnTo>
                <a:cubicBezTo>
                  <a:pt x="0" y="124184"/>
                  <a:pt x="26156" y="133520"/>
                  <a:pt x="58415" y="133520"/>
                </a:cubicBezTo>
                <a:cubicBezTo>
                  <a:pt x="90673" y="133520"/>
                  <a:pt x="116830" y="124184"/>
                  <a:pt x="116830" y="112657"/>
                </a:cubicBezTo>
                <a:lnTo>
                  <a:pt x="116830" y="95393"/>
                </a:lnTo>
                <a:cubicBezTo>
                  <a:pt x="112970" y="97949"/>
                  <a:pt x="108537" y="100009"/>
                  <a:pt x="103921" y="101652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1" name="Text 19"/>
          <p:cNvSpPr/>
          <p:nvPr/>
        </p:nvSpPr>
        <p:spPr>
          <a:xfrm>
            <a:off x="1084846" y="3154398"/>
            <a:ext cx="1260090" cy="2336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3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Database Kumuh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50908" y="3504887"/>
            <a:ext cx="2962464" cy="4005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Pendataan dan pemetaan kawasan kumuh di seluruh Indonesia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3796113" y="2966637"/>
            <a:ext cx="3171088" cy="1076501"/>
          </a:xfrm>
          <a:custGeom>
            <a:avLst/>
            <a:gdLst/>
            <a:ahLst/>
            <a:cxnLst/>
            <a:rect l="l" t="t" r="r" b="b"/>
            <a:pathLst>
              <a:path w="3171088" h="1076501">
                <a:moveTo>
                  <a:pt x="66765" y="0"/>
                </a:moveTo>
                <a:lnTo>
                  <a:pt x="3104324" y="0"/>
                </a:lnTo>
                <a:cubicBezTo>
                  <a:pt x="3141197" y="0"/>
                  <a:pt x="3171088" y="29892"/>
                  <a:pt x="3171088" y="66765"/>
                </a:cubicBezTo>
                <a:lnTo>
                  <a:pt x="3171088" y="1009736"/>
                </a:lnTo>
                <a:cubicBezTo>
                  <a:pt x="3171088" y="1046609"/>
                  <a:pt x="3141197" y="1076501"/>
                  <a:pt x="3104324" y="1076501"/>
                </a:cubicBezTo>
                <a:lnTo>
                  <a:pt x="66765" y="1076501"/>
                </a:lnTo>
                <a:cubicBezTo>
                  <a:pt x="29892" y="1076501"/>
                  <a:pt x="0" y="1046609"/>
                  <a:pt x="0" y="1009736"/>
                </a:cubicBezTo>
                <a:lnTo>
                  <a:pt x="0" y="66765"/>
                </a:lnTo>
                <a:cubicBezTo>
                  <a:pt x="0" y="29916"/>
                  <a:pt x="29916" y="0"/>
                  <a:pt x="66765" y="0"/>
                </a:cubicBezTo>
                <a:close/>
              </a:path>
            </a:pathLst>
          </a:custGeom>
          <a:solidFill>
            <a:srgbClr val="0F172A">
              <a:alpha val="60000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933805" y="3104329"/>
            <a:ext cx="333799" cy="333799"/>
          </a:xfrm>
          <a:custGeom>
            <a:avLst/>
            <a:gdLst/>
            <a:ahLst/>
            <a:cxnLst/>
            <a:rect l="l" t="t" r="r" b="b"/>
            <a:pathLst>
              <a:path w="333799" h="333799">
                <a:moveTo>
                  <a:pt x="66760" y="0"/>
                </a:moveTo>
                <a:lnTo>
                  <a:pt x="267039" y="0"/>
                </a:lnTo>
                <a:cubicBezTo>
                  <a:pt x="303885" y="0"/>
                  <a:pt x="333799" y="29914"/>
                  <a:pt x="333799" y="66760"/>
                </a:cubicBezTo>
                <a:lnTo>
                  <a:pt x="333799" y="267039"/>
                </a:lnTo>
                <a:cubicBezTo>
                  <a:pt x="333799" y="303885"/>
                  <a:pt x="303885" y="333799"/>
                  <a:pt x="267039" y="333799"/>
                </a:cubicBezTo>
                <a:lnTo>
                  <a:pt x="66760" y="333799"/>
                </a:lnTo>
                <a:cubicBezTo>
                  <a:pt x="29914" y="333799"/>
                  <a:pt x="0" y="303885"/>
                  <a:pt x="0" y="267039"/>
                </a:cubicBezTo>
                <a:lnTo>
                  <a:pt x="0" y="66760"/>
                </a:lnTo>
                <a:cubicBezTo>
                  <a:pt x="0" y="29914"/>
                  <a:pt x="29914" y="0"/>
                  <a:pt x="66760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4017255" y="3204468"/>
            <a:ext cx="166899" cy="133520"/>
          </a:xfrm>
          <a:custGeom>
            <a:avLst/>
            <a:gdLst/>
            <a:ahLst/>
            <a:cxnLst/>
            <a:rect l="l" t="t" r="r" b="b"/>
            <a:pathLst>
              <a:path w="166899" h="133520">
                <a:moveTo>
                  <a:pt x="91795" y="0"/>
                </a:moveTo>
                <a:cubicBezTo>
                  <a:pt x="91795" y="-4616"/>
                  <a:pt x="88066" y="-8345"/>
                  <a:pt x="83450" y="-8345"/>
                </a:cubicBezTo>
                <a:cubicBezTo>
                  <a:pt x="78834" y="-8345"/>
                  <a:pt x="75105" y="-4616"/>
                  <a:pt x="75105" y="0"/>
                </a:cubicBezTo>
                <a:lnTo>
                  <a:pt x="75105" y="16690"/>
                </a:lnTo>
                <a:lnTo>
                  <a:pt x="50070" y="16690"/>
                </a:lnTo>
                <a:cubicBezTo>
                  <a:pt x="36248" y="16690"/>
                  <a:pt x="25035" y="27903"/>
                  <a:pt x="25035" y="41725"/>
                </a:cubicBezTo>
                <a:lnTo>
                  <a:pt x="25035" y="100140"/>
                </a:lnTo>
                <a:cubicBezTo>
                  <a:pt x="25035" y="113961"/>
                  <a:pt x="36248" y="125175"/>
                  <a:pt x="50070" y="125175"/>
                </a:cubicBezTo>
                <a:lnTo>
                  <a:pt x="116830" y="125175"/>
                </a:lnTo>
                <a:cubicBezTo>
                  <a:pt x="130651" y="125175"/>
                  <a:pt x="141864" y="113961"/>
                  <a:pt x="141864" y="100140"/>
                </a:cubicBezTo>
                <a:lnTo>
                  <a:pt x="141864" y="41725"/>
                </a:lnTo>
                <a:cubicBezTo>
                  <a:pt x="141864" y="27903"/>
                  <a:pt x="130651" y="16690"/>
                  <a:pt x="116830" y="16690"/>
                </a:cubicBezTo>
                <a:lnTo>
                  <a:pt x="91795" y="16690"/>
                </a:lnTo>
                <a:lnTo>
                  <a:pt x="91795" y="0"/>
                </a:lnTo>
                <a:close/>
                <a:moveTo>
                  <a:pt x="41725" y="95967"/>
                </a:moveTo>
                <a:cubicBezTo>
                  <a:pt x="41725" y="92499"/>
                  <a:pt x="44515" y="89708"/>
                  <a:pt x="47984" y="89708"/>
                </a:cubicBezTo>
                <a:lnTo>
                  <a:pt x="56329" y="89708"/>
                </a:lnTo>
                <a:cubicBezTo>
                  <a:pt x="59797" y="89708"/>
                  <a:pt x="62587" y="92499"/>
                  <a:pt x="62587" y="95967"/>
                </a:cubicBezTo>
                <a:cubicBezTo>
                  <a:pt x="62587" y="99436"/>
                  <a:pt x="59797" y="102226"/>
                  <a:pt x="56329" y="102226"/>
                </a:cubicBezTo>
                <a:lnTo>
                  <a:pt x="47984" y="102226"/>
                </a:lnTo>
                <a:cubicBezTo>
                  <a:pt x="44515" y="102226"/>
                  <a:pt x="41725" y="99436"/>
                  <a:pt x="41725" y="95967"/>
                </a:cubicBezTo>
                <a:close/>
                <a:moveTo>
                  <a:pt x="73018" y="95967"/>
                </a:moveTo>
                <a:cubicBezTo>
                  <a:pt x="73018" y="92499"/>
                  <a:pt x="75809" y="89708"/>
                  <a:pt x="79277" y="89708"/>
                </a:cubicBezTo>
                <a:lnTo>
                  <a:pt x="87622" y="89708"/>
                </a:lnTo>
                <a:cubicBezTo>
                  <a:pt x="91091" y="89708"/>
                  <a:pt x="93881" y="92499"/>
                  <a:pt x="93881" y="95967"/>
                </a:cubicBezTo>
                <a:cubicBezTo>
                  <a:pt x="93881" y="99436"/>
                  <a:pt x="91091" y="102226"/>
                  <a:pt x="87622" y="102226"/>
                </a:cubicBezTo>
                <a:lnTo>
                  <a:pt x="79277" y="102226"/>
                </a:lnTo>
                <a:cubicBezTo>
                  <a:pt x="75809" y="102226"/>
                  <a:pt x="73018" y="99436"/>
                  <a:pt x="73018" y="95967"/>
                </a:cubicBezTo>
                <a:close/>
                <a:moveTo>
                  <a:pt x="104312" y="95967"/>
                </a:moveTo>
                <a:cubicBezTo>
                  <a:pt x="104312" y="92499"/>
                  <a:pt x="107102" y="89708"/>
                  <a:pt x="110571" y="89708"/>
                </a:cubicBezTo>
                <a:lnTo>
                  <a:pt x="118916" y="89708"/>
                </a:lnTo>
                <a:cubicBezTo>
                  <a:pt x="122384" y="89708"/>
                  <a:pt x="125175" y="92499"/>
                  <a:pt x="125175" y="95967"/>
                </a:cubicBezTo>
                <a:cubicBezTo>
                  <a:pt x="125175" y="99436"/>
                  <a:pt x="122384" y="102226"/>
                  <a:pt x="118916" y="102226"/>
                </a:cubicBezTo>
                <a:lnTo>
                  <a:pt x="110571" y="102226"/>
                </a:lnTo>
                <a:cubicBezTo>
                  <a:pt x="107102" y="102226"/>
                  <a:pt x="104312" y="99436"/>
                  <a:pt x="104312" y="95967"/>
                </a:cubicBezTo>
                <a:close/>
                <a:moveTo>
                  <a:pt x="58415" y="45897"/>
                </a:moveTo>
                <a:cubicBezTo>
                  <a:pt x="65323" y="45897"/>
                  <a:pt x="70932" y="51506"/>
                  <a:pt x="70932" y="58415"/>
                </a:cubicBezTo>
                <a:cubicBezTo>
                  <a:pt x="70932" y="65323"/>
                  <a:pt x="65323" y="70932"/>
                  <a:pt x="58415" y="70932"/>
                </a:cubicBezTo>
                <a:cubicBezTo>
                  <a:pt x="51506" y="70932"/>
                  <a:pt x="45897" y="65323"/>
                  <a:pt x="45897" y="58415"/>
                </a:cubicBezTo>
                <a:cubicBezTo>
                  <a:pt x="45897" y="51506"/>
                  <a:pt x="51506" y="45897"/>
                  <a:pt x="58415" y="45897"/>
                </a:cubicBezTo>
                <a:close/>
                <a:moveTo>
                  <a:pt x="95967" y="58415"/>
                </a:moveTo>
                <a:cubicBezTo>
                  <a:pt x="95967" y="51506"/>
                  <a:pt x="101576" y="45897"/>
                  <a:pt x="108485" y="45897"/>
                </a:cubicBezTo>
                <a:cubicBezTo>
                  <a:pt x="115393" y="45897"/>
                  <a:pt x="121002" y="51506"/>
                  <a:pt x="121002" y="58415"/>
                </a:cubicBezTo>
                <a:cubicBezTo>
                  <a:pt x="121002" y="65323"/>
                  <a:pt x="115393" y="70932"/>
                  <a:pt x="108485" y="70932"/>
                </a:cubicBezTo>
                <a:cubicBezTo>
                  <a:pt x="101576" y="70932"/>
                  <a:pt x="95967" y="65323"/>
                  <a:pt x="95967" y="58415"/>
                </a:cubicBezTo>
                <a:close/>
                <a:moveTo>
                  <a:pt x="16690" y="58415"/>
                </a:moveTo>
                <a:cubicBezTo>
                  <a:pt x="16690" y="53799"/>
                  <a:pt x="12961" y="50070"/>
                  <a:pt x="8345" y="50070"/>
                </a:cubicBezTo>
                <a:cubicBezTo>
                  <a:pt x="3729" y="50070"/>
                  <a:pt x="0" y="53799"/>
                  <a:pt x="0" y="58415"/>
                </a:cubicBezTo>
                <a:lnTo>
                  <a:pt x="0" y="83450"/>
                </a:lnTo>
                <a:cubicBezTo>
                  <a:pt x="0" y="88066"/>
                  <a:pt x="3729" y="91795"/>
                  <a:pt x="8345" y="91795"/>
                </a:cubicBezTo>
                <a:cubicBezTo>
                  <a:pt x="12961" y="91795"/>
                  <a:pt x="16690" y="88066"/>
                  <a:pt x="16690" y="83450"/>
                </a:cubicBezTo>
                <a:lnTo>
                  <a:pt x="16690" y="58415"/>
                </a:lnTo>
                <a:close/>
                <a:moveTo>
                  <a:pt x="158554" y="50070"/>
                </a:moveTo>
                <a:cubicBezTo>
                  <a:pt x="153939" y="50070"/>
                  <a:pt x="150209" y="53799"/>
                  <a:pt x="150209" y="58415"/>
                </a:cubicBezTo>
                <a:lnTo>
                  <a:pt x="150209" y="83450"/>
                </a:lnTo>
                <a:cubicBezTo>
                  <a:pt x="150209" y="88066"/>
                  <a:pt x="153939" y="91795"/>
                  <a:pt x="158554" y="91795"/>
                </a:cubicBezTo>
                <a:cubicBezTo>
                  <a:pt x="163170" y="91795"/>
                  <a:pt x="166899" y="88066"/>
                  <a:pt x="166899" y="83450"/>
                </a:cubicBezTo>
                <a:lnTo>
                  <a:pt x="166899" y="58415"/>
                </a:lnTo>
                <a:cubicBezTo>
                  <a:pt x="166899" y="53799"/>
                  <a:pt x="163170" y="50070"/>
                  <a:pt x="158554" y="50070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6" name="Text 24"/>
          <p:cNvSpPr/>
          <p:nvPr/>
        </p:nvSpPr>
        <p:spPr>
          <a:xfrm>
            <a:off x="4367744" y="3154398"/>
            <a:ext cx="600838" cy="2336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3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SIBARU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3933805" y="3504887"/>
            <a:ext cx="2962464" cy="4005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Sistem Bantuan Rumah dengan AI untuk validasi dan seleksi penerima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513216" y="4151622"/>
            <a:ext cx="3171088" cy="1076501"/>
          </a:xfrm>
          <a:custGeom>
            <a:avLst/>
            <a:gdLst/>
            <a:ahLst/>
            <a:cxnLst/>
            <a:rect l="l" t="t" r="r" b="b"/>
            <a:pathLst>
              <a:path w="3171088" h="1076501">
                <a:moveTo>
                  <a:pt x="66765" y="0"/>
                </a:moveTo>
                <a:lnTo>
                  <a:pt x="3104324" y="0"/>
                </a:lnTo>
                <a:cubicBezTo>
                  <a:pt x="3141197" y="0"/>
                  <a:pt x="3171088" y="29892"/>
                  <a:pt x="3171088" y="66765"/>
                </a:cubicBezTo>
                <a:lnTo>
                  <a:pt x="3171088" y="1009736"/>
                </a:lnTo>
                <a:cubicBezTo>
                  <a:pt x="3171088" y="1046609"/>
                  <a:pt x="3141197" y="1076501"/>
                  <a:pt x="3104324" y="1076501"/>
                </a:cubicBezTo>
                <a:lnTo>
                  <a:pt x="66765" y="1076501"/>
                </a:lnTo>
                <a:cubicBezTo>
                  <a:pt x="29892" y="1076501"/>
                  <a:pt x="0" y="1046609"/>
                  <a:pt x="0" y="1009736"/>
                </a:cubicBezTo>
                <a:lnTo>
                  <a:pt x="0" y="66765"/>
                </a:lnTo>
                <a:cubicBezTo>
                  <a:pt x="0" y="29916"/>
                  <a:pt x="29916" y="0"/>
                  <a:pt x="66765" y="0"/>
                </a:cubicBezTo>
                <a:close/>
              </a:path>
            </a:pathLst>
          </a:custGeom>
          <a:solidFill>
            <a:srgbClr val="0F172A">
              <a:alpha val="6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50908" y="4289314"/>
            <a:ext cx="333799" cy="333799"/>
          </a:xfrm>
          <a:custGeom>
            <a:avLst/>
            <a:gdLst/>
            <a:ahLst/>
            <a:cxnLst/>
            <a:rect l="l" t="t" r="r" b="b"/>
            <a:pathLst>
              <a:path w="333799" h="333799">
                <a:moveTo>
                  <a:pt x="66760" y="0"/>
                </a:moveTo>
                <a:lnTo>
                  <a:pt x="267039" y="0"/>
                </a:lnTo>
                <a:cubicBezTo>
                  <a:pt x="303885" y="0"/>
                  <a:pt x="333799" y="29914"/>
                  <a:pt x="333799" y="66760"/>
                </a:cubicBezTo>
                <a:lnTo>
                  <a:pt x="333799" y="267039"/>
                </a:lnTo>
                <a:cubicBezTo>
                  <a:pt x="333799" y="303885"/>
                  <a:pt x="303885" y="333799"/>
                  <a:pt x="267039" y="333799"/>
                </a:cubicBezTo>
                <a:lnTo>
                  <a:pt x="66760" y="333799"/>
                </a:lnTo>
                <a:cubicBezTo>
                  <a:pt x="29914" y="333799"/>
                  <a:pt x="0" y="303885"/>
                  <a:pt x="0" y="267039"/>
                </a:cubicBezTo>
                <a:lnTo>
                  <a:pt x="0" y="66760"/>
                </a:lnTo>
                <a:cubicBezTo>
                  <a:pt x="0" y="29914"/>
                  <a:pt x="29914" y="0"/>
                  <a:pt x="66760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767737" y="4389454"/>
            <a:ext cx="100140" cy="133520"/>
          </a:xfrm>
          <a:custGeom>
            <a:avLst/>
            <a:gdLst/>
            <a:ahLst/>
            <a:cxnLst/>
            <a:rect l="l" t="t" r="r" b="b"/>
            <a:pathLst>
              <a:path w="100140" h="133520">
                <a:moveTo>
                  <a:pt x="16690" y="0"/>
                </a:moveTo>
                <a:cubicBezTo>
                  <a:pt x="7484" y="0"/>
                  <a:pt x="0" y="7484"/>
                  <a:pt x="0" y="16690"/>
                </a:cubicBezTo>
                <a:lnTo>
                  <a:pt x="0" y="116830"/>
                </a:lnTo>
                <a:cubicBezTo>
                  <a:pt x="0" y="126035"/>
                  <a:pt x="7484" y="133520"/>
                  <a:pt x="16690" y="133520"/>
                </a:cubicBezTo>
                <a:lnTo>
                  <a:pt x="83450" y="133520"/>
                </a:lnTo>
                <a:cubicBezTo>
                  <a:pt x="92655" y="133520"/>
                  <a:pt x="100140" y="126035"/>
                  <a:pt x="100140" y="116830"/>
                </a:cubicBezTo>
                <a:lnTo>
                  <a:pt x="100140" y="16690"/>
                </a:lnTo>
                <a:cubicBezTo>
                  <a:pt x="100140" y="7484"/>
                  <a:pt x="92655" y="0"/>
                  <a:pt x="83450" y="0"/>
                </a:cubicBezTo>
                <a:lnTo>
                  <a:pt x="16690" y="0"/>
                </a:lnTo>
                <a:close/>
                <a:moveTo>
                  <a:pt x="45897" y="91795"/>
                </a:moveTo>
                <a:lnTo>
                  <a:pt x="54242" y="91795"/>
                </a:lnTo>
                <a:cubicBezTo>
                  <a:pt x="58858" y="91795"/>
                  <a:pt x="62587" y="95524"/>
                  <a:pt x="62587" y="100140"/>
                </a:cubicBezTo>
                <a:lnTo>
                  <a:pt x="62587" y="121002"/>
                </a:lnTo>
                <a:lnTo>
                  <a:pt x="37552" y="121002"/>
                </a:lnTo>
                <a:lnTo>
                  <a:pt x="37552" y="100140"/>
                </a:lnTo>
                <a:cubicBezTo>
                  <a:pt x="37552" y="95524"/>
                  <a:pt x="41282" y="91795"/>
                  <a:pt x="45897" y="91795"/>
                </a:cubicBezTo>
                <a:close/>
                <a:moveTo>
                  <a:pt x="25035" y="29207"/>
                </a:moveTo>
                <a:cubicBezTo>
                  <a:pt x="25035" y="26913"/>
                  <a:pt x="26913" y="25035"/>
                  <a:pt x="29207" y="25035"/>
                </a:cubicBezTo>
                <a:lnTo>
                  <a:pt x="37552" y="25035"/>
                </a:lnTo>
                <a:cubicBezTo>
                  <a:pt x="39847" y="25035"/>
                  <a:pt x="41725" y="26913"/>
                  <a:pt x="41725" y="29207"/>
                </a:cubicBezTo>
                <a:lnTo>
                  <a:pt x="41725" y="37552"/>
                </a:lnTo>
                <a:cubicBezTo>
                  <a:pt x="41725" y="39847"/>
                  <a:pt x="39847" y="41725"/>
                  <a:pt x="37552" y="41725"/>
                </a:cubicBezTo>
                <a:lnTo>
                  <a:pt x="29207" y="41725"/>
                </a:lnTo>
                <a:cubicBezTo>
                  <a:pt x="26913" y="41725"/>
                  <a:pt x="25035" y="39847"/>
                  <a:pt x="25035" y="37552"/>
                </a:cubicBezTo>
                <a:lnTo>
                  <a:pt x="25035" y="29207"/>
                </a:lnTo>
                <a:close/>
                <a:moveTo>
                  <a:pt x="62587" y="25035"/>
                </a:moveTo>
                <a:lnTo>
                  <a:pt x="70932" y="25035"/>
                </a:lnTo>
                <a:cubicBezTo>
                  <a:pt x="73227" y="25035"/>
                  <a:pt x="75105" y="26913"/>
                  <a:pt x="75105" y="29207"/>
                </a:cubicBezTo>
                <a:lnTo>
                  <a:pt x="75105" y="37552"/>
                </a:lnTo>
                <a:cubicBezTo>
                  <a:pt x="75105" y="39847"/>
                  <a:pt x="73227" y="41725"/>
                  <a:pt x="70932" y="41725"/>
                </a:cubicBezTo>
                <a:lnTo>
                  <a:pt x="62587" y="41725"/>
                </a:lnTo>
                <a:cubicBezTo>
                  <a:pt x="60292" y="41725"/>
                  <a:pt x="58415" y="39847"/>
                  <a:pt x="58415" y="37552"/>
                </a:cubicBezTo>
                <a:lnTo>
                  <a:pt x="58415" y="29207"/>
                </a:lnTo>
                <a:cubicBezTo>
                  <a:pt x="58415" y="26913"/>
                  <a:pt x="60292" y="25035"/>
                  <a:pt x="62587" y="25035"/>
                </a:cubicBezTo>
                <a:close/>
                <a:moveTo>
                  <a:pt x="25035" y="62587"/>
                </a:moveTo>
                <a:cubicBezTo>
                  <a:pt x="25035" y="60292"/>
                  <a:pt x="26913" y="58415"/>
                  <a:pt x="29207" y="58415"/>
                </a:cubicBezTo>
                <a:lnTo>
                  <a:pt x="37552" y="58415"/>
                </a:lnTo>
                <a:cubicBezTo>
                  <a:pt x="39847" y="58415"/>
                  <a:pt x="41725" y="60292"/>
                  <a:pt x="41725" y="62587"/>
                </a:cubicBezTo>
                <a:lnTo>
                  <a:pt x="41725" y="70932"/>
                </a:lnTo>
                <a:cubicBezTo>
                  <a:pt x="41725" y="73227"/>
                  <a:pt x="39847" y="75105"/>
                  <a:pt x="37552" y="75105"/>
                </a:cubicBezTo>
                <a:lnTo>
                  <a:pt x="29207" y="75105"/>
                </a:lnTo>
                <a:cubicBezTo>
                  <a:pt x="26913" y="75105"/>
                  <a:pt x="25035" y="73227"/>
                  <a:pt x="25035" y="70932"/>
                </a:cubicBezTo>
                <a:lnTo>
                  <a:pt x="25035" y="62587"/>
                </a:lnTo>
                <a:close/>
                <a:moveTo>
                  <a:pt x="62587" y="58415"/>
                </a:moveTo>
                <a:lnTo>
                  <a:pt x="70932" y="58415"/>
                </a:lnTo>
                <a:cubicBezTo>
                  <a:pt x="73227" y="58415"/>
                  <a:pt x="75105" y="60292"/>
                  <a:pt x="75105" y="62587"/>
                </a:cubicBezTo>
                <a:lnTo>
                  <a:pt x="75105" y="70932"/>
                </a:lnTo>
                <a:cubicBezTo>
                  <a:pt x="75105" y="73227"/>
                  <a:pt x="73227" y="75105"/>
                  <a:pt x="70932" y="75105"/>
                </a:cubicBezTo>
                <a:lnTo>
                  <a:pt x="62587" y="75105"/>
                </a:lnTo>
                <a:cubicBezTo>
                  <a:pt x="60292" y="75105"/>
                  <a:pt x="58415" y="73227"/>
                  <a:pt x="58415" y="70932"/>
                </a:cubicBezTo>
                <a:lnTo>
                  <a:pt x="58415" y="62587"/>
                </a:lnTo>
                <a:cubicBezTo>
                  <a:pt x="58415" y="60292"/>
                  <a:pt x="60292" y="58415"/>
                  <a:pt x="62587" y="58415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31" name="Text 29"/>
          <p:cNvSpPr/>
          <p:nvPr/>
        </p:nvSpPr>
        <p:spPr>
          <a:xfrm>
            <a:off x="1084846" y="4339384"/>
            <a:ext cx="542423" cy="2336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3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SIMBG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50908" y="4689873"/>
            <a:ext cx="2962464" cy="4005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Sistem Informasi Manajemen Bangunan Gedung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3796113" y="4151622"/>
            <a:ext cx="3171088" cy="1076501"/>
          </a:xfrm>
          <a:custGeom>
            <a:avLst/>
            <a:gdLst/>
            <a:ahLst/>
            <a:cxnLst/>
            <a:rect l="l" t="t" r="r" b="b"/>
            <a:pathLst>
              <a:path w="3171088" h="1076501">
                <a:moveTo>
                  <a:pt x="66765" y="0"/>
                </a:moveTo>
                <a:lnTo>
                  <a:pt x="3104324" y="0"/>
                </a:lnTo>
                <a:cubicBezTo>
                  <a:pt x="3141197" y="0"/>
                  <a:pt x="3171088" y="29892"/>
                  <a:pt x="3171088" y="66765"/>
                </a:cubicBezTo>
                <a:lnTo>
                  <a:pt x="3171088" y="1009736"/>
                </a:lnTo>
                <a:cubicBezTo>
                  <a:pt x="3171088" y="1046609"/>
                  <a:pt x="3141197" y="1076501"/>
                  <a:pt x="3104324" y="1076501"/>
                </a:cubicBezTo>
                <a:lnTo>
                  <a:pt x="66765" y="1076501"/>
                </a:lnTo>
                <a:cubicBezTo>
                  <a:pt x="29892" y="1076501"/>
                  <a:pt x="0" y="1046609"/>
                  <a:pt x="0" y="1009736"/>
                </a:cubicBezTo>
                <a:lnTo>
                  <a:pt x="0" y="66765"/>
                </a:lnTo>
                <a:cubicBezTo>
                  <a:pt x="0" y="29916"/>
                  <a:pt x="29916" y="0"/>
                  <a:pt x="66765" y="0"/>
                </a:cubicBezTo>
                <a:close/>
              </a:path>
            </a:pathLst>
          </a:custGeom>
          <a:solidFill>
            <a:srgbClr val="0F172A">
              <a:alpha val="6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3933805" y="4289314"/>
            <a:ext cx="333799" cy="333799"/>
          </a:xfrm>
          <a:custGeom>
            <a:avLst/>
            <a:gdLst/>
            <a:ahLst/>
            <a:cxnLst/>
            <a:rect l="l" t="t" r="r" b="b"/>
            <a:pathLst>
              <a:path w="333799" h="333799">
                <a:moveTo>
                  <a:pt x="66760" y="0"/>
                </a:moveTo>
                <a:lnTo>
                  <a:pt x="267039" y="0"/>
                </a:lnTo>
                <a:cubicBezTo>
                  <a:pt x="303885" y="0"/>
                  <a:pt x="333799" y="29914"/>
                  <a:pt x="333799" y="66760"/>
                </a:cubicBezTo>
                <a:lnTo>
                  <a:pt x="333799" y="267039"/>
                </a:lnTo>
                <a:cubicBezTo>
                  <a:pt x="333799" y="303885"/>
                  <a:pt x="303885" y="333799"/>
                  <a:pt x="267039" y="333799"/>
                </a:cubicBezTo>
                <a:lnTo>
                  <a:pt x="66760" y="333799"/>
                </a:lnTo>
                <a:cubicBezTo>
                  <a:pt x="29914" y="333799"/>
                  <a:pt x="0" y="303885"/>
                  <a:pt x="0" y="267039"/>
                </a:cubicBezTo>
                <a:lnTo>
                  <a:pt x="0" y="66760"/>
                </a:lnTo>
                <a:cubicBezTo>
                  <a:pt x="0" y="29914"/>
                  <a:pt x="29914" y="0"/>
                  <a:pt x="66760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4033945" y="4389454"/>
            <a:ext cx="133520" cy="133520"/>
          </a:xfrm>
          <a:custGeom>
            <a:avLst/>
            <a:gdLst/>
            <a:ahLst/>
            <a:cxnLst/>
            <a:rect l="l" t="t" r="r" b="b"/>
            <a:pathLst>
              <a:path w="133520" h="133520">
                <a:moveTo>
                  <a:pt x="8345" y="8345"/>
                </a:moveTo>
                <a:cubicBezTo>
                  <a:pt x="12961" y="8345"/>
                  <a:pt x="16690" y="12074"/>
                  <a:pt x="16690" y="16690"/>
                </a:cubicBezTo>
                <a:lnTo>
                  <a:pt x="16690" y="104312"/>
                </a:lnTo>
                <a:cubicBezTo>
                  <a:pt x="16690" y="106607"/>
                  <a:pt x="18568" y="108485"/>
                  <a:pt x="20862" y="108485"/>
                </a:cubicBezTo>
                <a:lnTo>
                  <a:pt x="125175" y="108485"/>
                </a:lnTo>
                <a:cubicBezTo>
                  <a:pt x="129790" y="108485"/>
                  <a:pt x="133520" y="112214"/>
                  <a:pt x="133520" y="116830"/>
                </a:cubicBezTo>
                <a:cubicBezTo>
                  <a:pt x="133520" y="121445"/>
                  <a:pt x="129790" y="125175"/>
                  <a:pt x="125175" y="125175"/>
                </a:cubicBezTo>
                <a:lnTo>
                  <a:pt x="20862" y="125175"/>
                </a:lnTo>
                <a:cubicBezTo>
                  <a:pt x="9336" y="125175"/>
                  <a:pt x="0" y="115839"/>
                  <a:pt x="0" y="104312"/>
                </a:cubicBezTo>
                <a:lnTo>
                  <a:pt x="0" y="16690"/>
                </a:lnTo>
                <a:cubicBezTo>
                  <a:pt x="0" y="12074"/>
                  <a:pt x="3729" y="8345"/>
                  <a:pt x="8345" y="8345"/>
                </a:cubicBezTo>
                <a:close/>
                <a:moveTo>
                  <a:pt x="33380" y="25035"/>
                </a:moveTo>
                <a:cubicBezTo>
                  <a:pt x="33380" y="20419"/>
                  <a:pt x="37109" y="16690"/>
                  <a:pt x="41725" y="16690"/>
                </a:cubicBezTo>
                <a:lnTo>
                  <a:pt x="91795" y="16690"/>
                </a:lnTo>
                <a:cubicBezTo>
                  <a:pt x="96410" y="16690"/>
                  <a:pt x="100140" y="20419"/>
                  <a:pt x="100140" y="25035"/>
                </a:cubicBezTo>
                <a:cubicBezTo>
                  <a:pt x="100140" y="29651"/>
                  <a:pt x="96410" y="33380"/>
                  <a:pt x="91795" y="33380"/>
                </a:cubicBezTo>
                <a:lnTo>
                  <a:pt x="41725" y="33380"/>
                </a:lnTo>
                <a:cubicBezTo>
                  <a:pt x="37109" y="33380"/>
                  <a:pt x="33380" y="29651"/>
                  <a:pt x="33380" y="25035"/>
                </a:cubicBezTo>
                <a:close/>
                <a:moveTo>
                  <a:pt x="41725" y="45897"/>
                </a:moveTo>
                <a:lnTo>
                  <a:pt x="75105" y="45897"/>
                </a:lnTo>
                <a:cubicBezTo>
                  <a:pt x="79721" y="45897"/>
                  <a:pt x="83450" y="49626"/>
                  <a:pt x="83450" y="54242"/>
                </a:cubicBezTo>
                <a:cubicBezTo>
                  <a:pt x="83450" y="58858"/>
                  <a:pt x="79721" y="62587"/>
                  <a:pt x="75105" y="62587"/>
                </a:cubicBezTo>
                <a:lnTo>
                  <a:pt x="41725" y="62587"/>
                </a:lnTo>
                <a:cubicBezTo>
                  <a:pt x="37109" y="62587"/>
                  <a:pt x="33380" y="58858"/>
                  <a:pt x="33380" y="54242"/>
                </a:cubicBezTo>
                <a:cubicBezTo>
                  <a:pt x="33380" y="49626"/>
                  <a:pt x="37109" y="45897"/>
                  <a:pt x="41725" y="45897"/>
                </a:cubicBezTo>
                <a:close/>
                <a:moveTo>
                  <a:pt x="41725" y="75105"/>
                </a:moveTo>
                <a:lnTo>
                  <a:pt x="108485" y="75105"/>
                </a:lnTo>
                <a:cubicBezTo>
                  <a:pt x="113100" y="75105"/>
                  <a:pt x="116830" y="78834"/>
                  <a:pt x="116830" y="83450"/>
                </a:cubicBezTo>
                <a:cubicBezTo>
                  <a:pt x="116830" y="88066"/>
                  <a:pt x="113100" y="91795"/>
                  <a:pt x="108485" y="91795"/>
                </a:cubicBezTo>
                <a:lnTo>
                  <a:pt x="41725" y="91795"/>
                </a:lnTo>
                <a:cubicBezTo>
                  <a:pt x="37109" y="91795"/>
                  <a:pt x="33380" y="88066"/>
                  <a:pt x="33380" y="83450"/>
                </a:cubicBezTo>
                <a:cubicBezTo>
                  <a:pt x="33380" y="78834"/>
                  <a:pt x="37109" y="75105"/>
                  <a:pt x="41725" y="75105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36" name="Text 34"/>
          <p:cNvSpPr/>
          <p:nvPr/>
        </p:nvSpPr>
        <p:spPr>
          <a:xfrm>
            <a:off x="4367744" y="4339384"/>
            <a:ext cx="1176641" cy="2336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3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Aplikasi Lainnya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3933805" y="4689873"/>
            <a:ext cx="2962464" cy="4005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Berbagai sistem pendukung yang berjalan terpisah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337971" y="5545232"/>
            <a:ext cx="6809495" cy="1076501"/>
          </a:xfrm>
          <a:custGeom>
            <a:avLst/>
            <a:gdLst/>
            <a:ahLst/>
            <a:cxnLst/>
            <a:rect l="l" t="t" r="r" b="b"/>
            <a:pathLst>
              <a:path w="6809495" h="1076501">
                <a:moveTo>
                  <a:pt x="100136" y="0"/>
                </a:moveTo>
                <a:lnTo>
                  <a:pt x="6709359" y="0"/>
                </a:lnTo>
                <a:cubicBezTo>
                  <a:pt x="6764662" y="0"/>
                  <a:pt x="6809495" y="44832"/>
                  <a:pt x="6809495" y="100136"/>
                </a:cubicBezTo>
                <a:lnTo>
                  <a:pt x="6809495" y="976365"/>
                </a:lnTo>
                <a:cubicBezTo>
                  <a:pt x="6809495" y="1031669"/>
                  <a:pt x="6764662" y="1076501"/>
                  <a:pt x="6709359" y="1076501"/>
                </a:cubicBezTo>
                <a:lnTo>
                  <a:pt x="100136" y="1076501"/>
                </a:lnTo>
                <a:cubicBezTo>
                  <a:pt x="44832" y="1076501"/>
                  <a:pt x="0" y="1031669"/>
                  <a:pt x="0" y="976365"/>
                </a:cubicBezTo>
                <a:lnTo>
                  <a:pt x="0" y="100136"/>
                </a:lnTo>
                <a:cubicBezTo>
                  <a:pt x="0" y="44832"/>
                  <a:pt x="44832" y="0"/>
                  <a:pt x="100136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520517" y="5758029"/>
            <a:ext cx="168986" cy="150209"/>
          </a:xfrm>
          <a:custGeom>
            <a:avLst/>
            <a:gdLst/>
            <a:ahLst/>
            <a:cxnLst/>
            <a:rect l="l" t="t" r="r" b="b"/>
            <a:pathLst>
              <a:path w="168986" h="150209">
                <a:moveTo>
                  <a:pt x="123072" y="28164"/>
                </a:moveTo>
                <a:cubicBezTo>
                  <a:pt x="118202" y="28164"/>
                  <a:pt x="113479" y="29484"/>
                  <a:pt x="109342" y="31890"/>
                </a:cubicBezTo>
                <a:cubicBezTo>
                  <a:pt x="104707" y="27196"/>
                  <a:pt x="99308" y="23265"/>
                  <a:pt x="93353" y="20302"/>
                </a:cubicBezTo>
                <a:cubicBezTo>
                  <a:pt x="101626" y="13261"/>
                  <a:pt x="112158" y="9388"/>
                  <a:pt x="123072" y="9388"/>
                </a:cubicBezTo>
                <a:cubicBezTo>
                  <a:pt x="148420" y="9388"/>
                  <a:pt x="168986" y="29925"/>
                  <a:pt x="168986" y="55302"/>
                </a:cubicBezTo>
                <a:cubicBezTo>
                  <a:pt x="168986" y="67477"/>
                  <a:pt x="164145" y="79153"/>
                  <a:pt x="155549" y="87749"/>
                </a:cubicBezTo>
                <a:lnTo>
                  <a:pt x="134690" y="108608"/>
                </a:lnTo>
                <a:cubicBezTo>
                  <a:pt x="126094" y="117204"/>
                  <a:pt x="114417" y="122045"/>
                  <a:pt x="102242" y="122045"/>
                </a:cubicBezTo>
                <a:cubicBezTo>
                  <a:pt x="76894" y="122045"/>
                  <a:pt x="56329" y="101509"/>
                  <a:pt x="56329" y="76132"/>
                </a:cubicBezTo>
                <a:cubicBezTo>
                  <a:pt x="56329" y="75691"/>
                  <a:pt x="56329" y="75251"/>
                  <a:pt x="56358" y="74811"/>
                </a:cubicBezTo>
                <a:cubicBezTo>
                  <a:pt x="56505" y="69619"/>
                  <a:pt x="60817" y="65541"/>
                  <a:pt x="66010" y="65687"/>
                </a:cubicBezTo>
                <a:cubicBezTo>
                  <a:pt x="71203" y="65834"/>
                  <a:pt x="75281" y="70147"/>
                  <a:pt x="75134" y="75339"/>
                </a:cubicBezTo>
                <a:cubicBezTo>
                  <a:pt x="75134" y="75603"/>
                  <a:pt x="75134" y="75868"/>
                  <a:pt x="75134" y="76102"/>
                </a:cubicBezTo>
                <a:cubicBezTo>
                  <a:pt x="75134" y="91094"/>
                  <a:pt x="87280" y="103240"/>
                  <a:pt x="102272" y="103240"/>
                </a:cubicBezTo>
                <a:cubicBezTo>
                  <a:pt x="109459" y="103240"/>
                  <a:pt x="116354" y="100394"/>
                  <a:pt x="121458" y="95289"/>
                </a:cubicBezTo>
                <a:lnTo>
                  <a:pt x="142318" y="74430"/>
                </a:lnTo>
                <a:cubicBezTo>
                  <a:pt x="147393" y="69355"/>
                  <a:pt x="150268" y="62431"/>
                  <a:pt x="150268" y="55243"/>
                </a:cubicBezTo>
                <a:cubicBezTo>
                  <a:pt x="150268" y="40251"/>
                  <a:pt x="138122" y="28106"/>
                  <a:pt x="123131" y="28106"/>
                </a:cubicBezTo>
                <a:close/>
                <a:moveTo>
                  <a:pt x="80738" y="50842"/>
                </a:moveTo>
                <a:cubicBezTo>
                  <a:pt x="80180" y="50608"/>
                  <a:pt x="79623" y="50285"/>
                  <a:pt x="79124" y="49933"/>
                </a:cubicBezTo>
                <a:cubicBezTo>
                  <a:pt x="75427" y="48026"/>
                  <a:pt x="71203" y="46940"/>
                  <a:pt x="66773" y="46940"/>
                </a:cubicBezTo>
                <a:cubicBezTo>
                  <a:pt x="59585" y="46940"/>
                  <a:pt x="52691" y="49786"/>
                  <a:pt x="47586" y="54891"/>
                </a:cubicBezTo>
                <a:lnTo>
                  <a:pt x="26727" y="75750"/>
                </a:lnTo>
                <a:cubicBezTo>
                  <a:pt x="21651" y="80826"/>
                  <a:pt x="18776" y="87749"/>
                  <a:pt x="18776" y="94937"/>
                </a:cubicBezTo>
                <a:cubicBezTo>
                  <a:pt x="18776" y="109929"/>
                  <a:pt x="30922" y="122075"/>
                  <a:pt x="45914" y="122075"/>
                </a:cubicBezTo>
                <a:cubicBezTo>
                  <a:pt x="50754" y="122075"/>
                  <a:pt x="55478" y="120784"/>
                  <a:pt x="59614" y="118378"/>
                </a:cubicBezTo>
                <a:cubicBezTo>
                  <a:pt x="64250" y="123072"/>
                  <a:pt x="69648" y="127003"/>
                  <a:pt x="75633" y="129966"/>
                </a:cubicBezTo>
                <a:cubicBezTo>
                  <a:pt x="67360" y="136978"/>
                  <a:pt x="56857" y="140880"/>
                  <a:pt x="45914" y="140880"/>
                </a:cubicBezTo>
                <a:cubicBezTo>
                  <a:pt x="20566" y="140880"/>
                  <a:pt x="0" y="120344"/>
                  <a:pt x="0" y="94966"/>
                </a:cubicBezTo>
                <a:cubicBezTo>
                  <a:pt x="0" y="82791"/>
                  <a:pt x="4841" y="71115"/>
                  <a:pt x="13437" y="62519"/>
                </a:cubicBezTo>
                <a:lnTo>
                  <a:pt x="34296" y="41660"/>
                </a:lnTo>
                <a:cubicBezTo>
                  <a:pt x="42892" y="33064"/>
                  <a:pt x="54568" y="28223"/>
                  <a:pt x="66743" y="28223"/>
                </a:cubicBezTo>
                <a:cubicBezTo>
                  <a:pt x="92150" y="28223"/>
                  <a:pt x="112657" y="48935"/>
                  <a:pt x="112657" y="74254"/>
                </a:cubicBezTo>
                <a:cubicBezTo>
                  <a:pt x="112657" y="74635"/>
                  <a:pt x="112657" y="75017"/>
                  <a:pt x="112657" y="75398"/>
                </a:cubicBezTo>
                <a:cubicBezTo>
                  <a:pt x="112540" y="80591"/>
                  <a:pt x="108227" y="84669"/>
                  <a:pt x="103034" y="84551"/>
                </a:cubicBezTo>
                <a:cubicBezTo>
                  <a:pt x="97842" y="84434"/>
                  <a:pt x="93764" y="80121"/>
                  <a:pt x="93881" y="74929"/>
                </a:cubicBezTo>
                <a:cubicBezTo>
                  <a:pt x="93881" y="74694"/>
                  <a:pt x="93881" y="74489"/>
                  <a:pt x="93881" y="74254"/>
                </a:cubicBezTo>
                <a:cubicBezTo>
                  <a:pt x="93881" y="64367"/>
                  <a:pt x="88600" y="55683"/>
                  <a:pt x="80738" y="50901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40" name="Text 38"/>
          <p:cNvSpPr/>
          <p:nvPr/>
        </p:nvSpPr>
        <p:spPr>
          <a:xfrm>
            <a:off x="700977" y="5716304"/>
            <a:ext cx="6350522" cy="2336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3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Tingkat Integrasi Antar Sistem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509043" y="6066793"/>
            <a:ext cx="917947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Integrasi Data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2237821" y="6050103"/>
            <a:ext cx="367179" cy="2336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3" b="1" dirty="0">
                <a:solidFill>
                  <a:srgbClr val="3B82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25%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509043" y="6350522"/>
            <a:ext cx="2019483" cy="100140"/>
          </a:xfrm>
          <a:custGeom>
            <a:avLst/>
            <a:gdLst/>
            <a:ahLst/>
            <a:cxnLst/>
            <a:rect l="l" t="t" r="r" b="b"/>
            <a:pathLst>
              <a:path w="2019483" h="100140">
                <a:moveTo>
                  <a:pt x="50070" y="0"/>
                </a:moveTo>
                <a:lnTo>
                  <a:pt x="1969413" y="0"/>
                </a:lnTo>
                <a:cubicBezTo>
                  <a:pt x="1997066" y="0"/>
                  <a:pt x="2019483" y="22417"/>
                  <a:pt x="2019483" y="50070"/>
                </a:cubicBezTo>
                <a:lnTo>
                  <a:pt x="2019483" y="50070"/>
                </a:lnTo>
                <a:cubicBezTo>
                  <a:pt x="2019483" y="77723"/>
                  <a:pt x="1997066" y="100140"/>
                  <a:pt x="1969413" y="100140"/>
                </a:cubicBezTo>
                <a:lnTo>
                  <a:pt x="50070" y="100140"/>
                </a:lnTo>
                <a:cubicBezTo>
                  <a:pt x="22417" y="100140"/>
                  <a:pt x="0" y="77723"/>
                  <a:pt x="0" y="50070"/>
                </a:cubicBezTo>
                <a:lnTo>
                  <a:pt x="0" y="50070"/>
                </a:lnTo>
                <a:cubicBezTo>
                  <a:pt x="0" y="22417"/>
                  <a:pt x="22417" y="0"/>
                  <a:pt x="50070" y="0"/>
                </a:cubicBezTo>
                <a:close/>
              </a:path>
            </a:pathLst>
          </a:custGeom>
          <a:solidFill>
            <a:srgbClr val="0F172A">
              <a:alpha val="60000"/>
            </a:srgbClr>
          </a:solidFill>
          <a:ln/>
        </p:spPr>
      </p:sp>
      <p:sp>
        <p:nvSpPr>
          <p:cNvPr id="44" name="Shape 42"/>
          <p:cNvSpPr/>
          <p:nvPr/>
        </p:nvSpPr>
        <p:spPr>
          <a:xfrm>
            <a:off x="509043" y="6350522"/>
            <a:ext cx="509043" cy="100140"/>
          </a:xfrm>
          <a:custGeom>
            <a:avLst/>
            <a:gdLst/>
            <a:ahLst/>
            <a:cxnLst/>
            <a:rect l="l" t="t" r="r" b="b"/>
            <a:pathLst>
              <a:path w="509043" h="100140">
                <a:moveTo>
                  <a:pt x="50070" y="0"/>
                </a:moveTo>
                <a:lnTo>
                  <a:pt x="458973" y="0"/>
                </a:lnTo>
                <a:cubicBezTo>
                  <a:pt x="486626" y="0"/>
                  <a:pt x="509043" y="22417"/>
                  <a:pt x="509043" y="50070"/>
                </a:cubicBezTo>
                <a:lnTo>
                  <a:pt x="509043" y="50070"/>
                </a:lnTo>
                <a:cubicBezTo>
                  <a:pt x="509043" y="77723"/>
                  <a:pt x="486626" y="100140"/>
                  <a:pt x="458973" y="100140"/>
                </a:cubicBezTo>
                <a:lnTo>
                  <a:pt x="50070" y="100140"/>
                </a:lnTo>
                <a:cubicBezTo>
                  <a:pt x="22417" y="100140"/>
                  <a:pt x="0" y="77723"/>
                  <a:pt x="0" y="50070"/>
                </a:cubicBezTo>
                <a:lnTo>
                  <a:pt x="0" y="50070"/>
                </a:lnTo>
                <a:cubicBezTo>
                  <a:pt x="0" y="22417"/>
                  <a:pt x="22417" y="0"/>
                  <a:pt x="50070" y="0"/>
                </a:cubicBezTo>
                <a:close/>
              </a:path>
            </a:pathLst>
          </a:custGeom>
          <a:gradFill rotWithShape="1" flip="none">
            <a:gsLst>
              <a:gs pos="0">
                <a:srgbClr val="3B82F6"/>
              </a:gs>
              <a:gs pos="100000">
                <a:srgbClr val="10B981"/>
              </a:gs>
            </a:gsLst>
            <a:lin ang="0" scaled="1"/>
          </a:gradFill>
          <a:ln/>
        </p:spPr>
      </p:sp>
      <p:sp>
        <p:nvSpPr>
          <p:cNvPr id="45" name="Text 43"/>
          <p:cNvSpPr/>
          <p:nvPr/>
        </p:nvSpPr>
        <p:spPr>
          <a:xfrm>
            <a:off x="2731022" y="6066793"/>
            <a:ext cx="993051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Single Sign-On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4486986" y="6050103"/>
            <a:ext cx="342144" cy="2336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3" b="1" dirty="0">
                <a:solidFill>
                  <a:srgbClr val="3B82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15%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2731022" y="6350522"/>
            <a:ext cx="2019483" cy="100140"/>
          </a:xfrm>
          <a:custGeom>
            <a:avLst/>
            <a:gdLst/>
            <a:ahLst/>
            <a:cxnLst/>
            <a:rect l="l" t="t" r="r" b="b"/>
            <a:pathLst>
              <a:path w="2019483" h="100140">
                <a:moveTo>
                  <a:pt x="50070" y="0"/>
                </a:moveTo>
                <a:lnTo>
                  <a:pt x="1969413" y="0"/>
                </a:lnTo>
                <a:cubicBezTo>
                  <a:pt x="1997066" y="0"/>
                  <a:pt x="2019483" y="22417"/>
                  <a:pt x="2019483" y="50070"/>
                </a:cubicBezTo>
                <a:lnTo>
                  <a:pt x="2019483" y="50070"/>
                </a:lnTo>
                <a:cubicBezTo>
                  <a:pt x="2019483" y="77723"/>
                  <a:pt x="1997066" y="100140"/>
                  <a:pt x="1969413" y="100140"/>
                </a:cubicBezTo>
                <a:lnTo>
                  <a:pt x="50070" y="100140"/>
                </a:lnTo>
                <a:cubicBezTo>
                  <a:pt x="22417" y="100140"/>
                  <a:pt x="0" y="77723"/>
                  <a:pt x="0" y="50070"/>
                </a:cubicBezTo>
                <a:lnTo>
                  <a:pt x="0" y="50070"/>
                </a:lnTo>
                <a:cubicBezTo>
                  <a:pt x="0" y="22417"/>
                  <a:pt x="22417" y="0"/>
                  <a:pt x="50070" y="0"/>
                </a:cubicBezTo>
                <a:close/>
              </a:path>
            </a:pathLst>
          </a:custGeom>
          <a:solidFill>
            <a:srgbClr val="0F172A">
              <a:alpha val="60000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2731022" y="6350522"/>
            <a:ext cx="300419" cy="100140"/>
          </a:xfrm>
          <a:custGeom>
            <a:avLst/>
            <a:gdLst/>
            <a:ahLst/>
            <a:cxnLst/>
            <a:rect l="l" t="t" r="r" b="b"/>
            <a:pathLst>
              <a:path w="300419" h="100140">
                <a:moveTo>
                  <a:pt x="50070" y="0"/>
                </a:moveTo>
                <a:lnTo>
                  <a:pt x="250349" y="0"/>
                </a:lnTo>
                <a:cubicBezTo>
                  <a:pt x="278002" y="0"/>
                  <a:pt x="300419" y="22417"/>
                  <a:pt x="300419" y="50070"/>
                </a:cubicBezTo>
                <a:lnTo>
                  <a:pt x="300419" y="50070"/>
                </a:lnTo>
                <a:cubicBezTo>
                  <a:pt x="300419" y="77723"/>
                  <a:pt x="278002" y="100140"/>
                  <a:pt x="250349" y="100140"/>
                </a:cubicBezTo>
                <a:lnTo>
                  <a:pt x="50070" y="100140"/>
                </a:lnTo>
                <a:cubicBezTo>
                  <a:pt x="22417" y="100140"/>
                  <a:pt x="0" y="77723"/>
                  <a:pt x="0" y="50070"/>
                </a:cubicBezTo>
                <a:lnTo>
                  <a:pt x="0" y="50070"/>
                </a:lnTo>
                <a:cubicBezTo>
                  <a:pt x="0" y="22417"/>
                  <a:pt x="22417" y="0"/>
                  <a:pt x="50070" y="0"/>
                </a:cubicBezTo>
                <a:close/>
              </a:path>
            </a:pathLst>
          </a:custGeom>
          <a:gradFill rotWithShape="1" flip="none">
            <a:gsLst>
              <a:gs pos="0">
                <a:srgbClr val="3B82F6"/>
              </a:gs>
              <a:gs pos="100000">
                <a:srgbClr val="10B981"/>
              </a:gs>
            </a:gsLst>
            <a:lin ang="0" scaled="1"/>
          </a:gradFill>
          <a:ln/>
        </p:spPr>
      </p:sp>
      <p:sp>
        <p:nvSpPr>
          <p:cNvPr id="49" name="Text 47"/>
          <p:cNvSpPr/>
          <p:nvPr/>
        </p:nvSpPr>
        <p:spPr>
          <a:xfrm>
            <a:off x="4953000" y="6066793"/>
            <a:ext cx="1210021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Unified Dashboard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6699641" y="6050103"/>
            <a:ext cx="350489" cy="2336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3" b="1" dirty="0">
                <a:solidFill>
                  <a:srgbClr val="3B82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10%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4953000" y="6350522"/>
            <a:ext cx="2019483" cy="100140"/>
          </a:xfrm>
          <a:custGeom>
            <a:avLst/>
            <a:gdLst/>
            <a:ahLst/>
            <a:cxnLst/>
            <a:rect l="l" t="t" r="r" b="b"/>
            <a:pathLst>
              <a:path w="2019483" h="100140">
                <a:moveTo>
                  <a:pt x="50070" y="0"/>
                </a:moveTo>
                <a:lnTo>
                  <a:pt x="1969413" y="0"/>
                </a:lnTo>
                <a:cubicBezTo>
                  <a:pt x="1997066" y="0"/>
                  <a:pt x="2019483" y="22417"/>
                  <a:pt x="2019483" y="50070"/>
                </a:cubicBezTo>
                <a:lnTo>
                  <a:pt x="2019483" y="50070"/>
                </a:lnTo>
                <a:cubicBezTo>
                  <a:pt x="2019483" y="77723"/>
                  <a:pt x="1997066" y="100140"/>
                  <a:pt x="1969413" y="100140"/>
                </a:cubicBezTo>
                <a:lnTo>
                  <a:pt x="50070" y="100140"/>
                </a:lnTo>
                <a:cubicBezTo>
                  <a:pt x="22417" y="100140"/>
                  <a:pt x="0" y="77723"/>
                  <a:pt x="0" y="50070"/>
                </a:cubicBezTo>
                <a:lnTo>
                  <a:pt x="0" y="50070"/>
                </a:lnTo>
                <a:cubicBezTo>
                  <a:pt x="0" y="22417"/>
                  <a:pt x="22417" y="0"/>
                  <a:pt x="50070" y="0"/>
                </a:cubicBezTo>
                <a:close/>
              </a:path>
            </a:pathLst>
          </a:custGeom>
          <a:solidFill>
            <a:srgbClr val="0F172A">
              <a:alpha val="60000"/>
            </a:srgbClr>
          </a:solidFill>
          <a:ln/>
        </p:spPr>
      </p:sp>
      <p:sp>
        <p:nvSpPr>
          <p:cNvPr id="52" name="Shape 50"/>
          <p:cNvSpPr/>
          <p:nvPr/>
        </p:nvSpPr>
        <p:spPr>
          <a:xfrm>
            <a:off x="4953000" y="6350522"/>
            <a:ext cx="200279" cy="100140"/>
          </a:xfrm>
          <a:custGeom>
            <a:avLst/>
            <a:gdLst/>
            <a:ahLst/>
            <a:cxnLst/>
            <a:rect l="l" t="t" r="r" b="b"/>
            <a:pathLst>
              <a:path w="200279" h="100140">
                <a:moveTo>
                  <a:pt x="50070" y="0"/>
                </a:moveTo>
                <a:lnTo>
                  <a:pt x="150209" y="0"/>
                </a:lnTo>
                <a:cubicBezTo>
                  <a:pt x="177862" y="0"/>
                  <a:pt x="200279" y="22417"/>
                  <a:pt x="200279" y="50070"/>
                </a:cubicBezTo>
                <a:lnTo>
                  <a:pt x="200279" y="50070"/>
                </a:lnTo>
                <a:cubicBezTo>
                  <a:pt x="200279" y="77723"/>
                  <a:pt x="177862" y="100140"/>
                  <a:pt x="150209" y="100140"/>
                </a:cubicBezTo>
                <a:lnTo>
                  <a:pt x="50070" y="100140"/>
                </a:lnTo>
                <a:cubicBezTo>
                  <a:pt x="22417" y="100140"/>
                  <a:pt x="0" y="77723"/>
                  <a:pt x="0" y="50070"/>
                </a:cubicBezTo>
                <a:lnTo>
                  <a:pt x="0" y="50070"/>
                </a:lnTo>
                <a:cubicBezTo>
                  <a:pt x="0" y="22417"/>
                  <a:pt x="22417" y="0"/>
                  <a:pt x="50070" y="0"/>
                </a:cubicBezTo>
                <a:close/>
              </a:path>
            </a:pathLst>
          </a:custGeom>
          <a:gradFill rotWithShape="1" flip="none">
            <a:gsLst>
              <a:gs pos="0">
                <a:srgbClr val="3B82F6"/>
              </a:gs>
              <a:gs pos="100000">
                <a:srgbClr val="10B981"/>
              </a:gs>
            </a:gsLst>
            <a:lin ang="0" scaled="1"/>
          </a:gradFill>
          <a:ln/>
        </p:spPr>
      </p:sp>
      <p:sp>
        <p:nvSpPr>
          <p:cNvPr id="53" name="Shape 51"/>
          <p:cNvSpPr/>
          <p:nvPr/>
        </p:nvSpPr>
        <p:spPr>
          <a:xfrm>
            <a:off x="7321015" y="1239228"/>
            <a:ext cx="4539663" cy="3496542"/>
          </a:xfrm>
          <a:custGeom>
            <a:avLst/>
            <a:gdLst/>
            <a:ahLst/>
            <a:cxnLst/>
            <a:rect l="l" t="t" r="r" b="b"/>
            <a:pathLst>
              <a:path w="4539663" h="3496542">
                <a:moveTo>
                  <a:pt x="100141" y="0"/>
                </a:moveTo>
                <a:lnTo>
                  <a:pt x="4439522" y="0"/>
                </a:lnTo>
                <a:cubicBezTo>
                  <a:pt x="4494829" y="0"/>
                  <a:pt x="4539663" y="44835"/>
                  <a:pt x="4539663" y="100141"/>
                </a:cubicBezTo>
                <a:lnTo>
                  <a:pt x="4539663" y="3396401"/>
                </a:lnTo>
                <a:cubicBezTo>
                  <a:pt x="4539663" y="3451707"/>
                  <a:pt x="4494829" y="3496542"/>
                  <a:pt x="4439522" y="3496542"/>
                </a:cubicBezTo>
                <a:lnTo>
                  <a:pt x="100141" y="3496542"/>
                </a:lnTo>
                <a:cubicBezTo>
                  <a:pt x="44835" y="3496542"/>
                  <a:pt x="0" y="3451707"/>
                  <a:pt x="0" y="3396401"/>
                </a:cubicBezTo>
                <a:lnTo>
                  <a:pt x="0" y="100141"/>
                </a:lnTo>
                <a:cubicBezTo>
                  <a:pt x="0" y="44872"/>
                  <a:pt x="44872" y="0"/>
                  <a:pt x="100141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EF4444">
                <a:alpha val="50196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7512950" y="1443680"/>
            <a:ext cx="166899" cy="166899"/>
          </a:xfrm>
          <a:custGeom>
            <a:avLst/>
            <a:gdLst/>
            <a:ahLst/>
            <a:cxnLst/>
            <a:rect l="l" t="t" r="r" b="b"/>
            <a:pathLst>
              <a:path w="166899" h="166899">
                <a:moveTo>
                  <a:pt x="83450" y="0"/>
                </a:moveTo>
                <a:cubicBezTo>
                  <a:pt x="88242" y="0"/>
                  <a:pt x="92642" y="2640"/>
                  <a:pt x="94924" y="6845"/>
                </a:cubicBezTo>
                <a:lnTo>
                  <a:pt x="165335" y="137236"/>
                </a:lnTo>
                <a:cubicBezTo>
                  <a:pt x="167519" y="141278"/>
                  <a:pt x="167421" y="146167"/>
                  <a:pt x="165074" y="150112"/>
                </a:cubicBezTo>
                <a:cubicBezTo>
                  <a:pt x="162727" y="154056"/>
                  <a:pt x="158457" y="156468"/>
                  <a:pt x="153860" y="156468"/>
                </a:cubicBezTo>
                <a:lnTo>
                  <a:pt x="13039" y="156468"/>
                </a:lnTo>
                <a:cubicBezTo>
                  <a:pt x="8443" y="156468"/>
                  <a:pt x="4205" y="154056"/>
                  <a:pt x="1825" y="150112"/>
                </a:cubicBezTo>
                <a:cubicBezTo>
                  <a:pt x="-554" y="146167"/>
                  <a:pt x="-619" y="141278"/>
                  <a:pt x="1565" y="137236"/>
                </a:cubicBezTo>
                <a:lnTo>
                  <a:pt x="71975" y="6845"/>
                </a:lnTo>
                <a:cubicBezTo>
                  <a:pt x="74257" y="2640"/>
                  <a:pt x="78658" y="0"/>
                  <a:pt x="83450" y="0"/>
                </a:cubicBezTo>
                <a:close/>
                <a:moveTo>
                  <a:pt x="83450" y="54764"/>
                </a:moveTo>
                <a:cubicBezTo>
                  <a:pt x="79114" y="54764"/>
                  <a:pt x="75626" y="58252"/>
                  <a:pt x="75626" y="62587"/>
                </a:cubicBezTo>
                <a:lnTo>
                  <a:pt x="75626" y="99097"/>
                </a:lnTo>
                <a:cubicBezTo>
                  <a:pt x="75626" y="103432"/>
                  <a:pt x="79114" y="106920"/>
                  <a:pt x="83450" y="106920"/>
                </a:cubicBezTo>
                <a:cubicBezTo>
                  <a:pt x="87785" y="106920"/>
                  <a:pt x="91273" y="103432"/>
                  <a:pt x="91273" y="99097"/>
                </a:cubicBezTo>
                <a:lnTo>
                  <a:pt x="91273" y="62587"/>
                </a:lnTo>
                <a:cubicBezTo>
                  <a:pt x="91273" y="58252"/>
                  <a:pt x="87785" y="54764"/>
                  <a:pt x="83450" y="54764"/>
                </a:cubicBezTo>
                <a:close/>
                <a:moveTo>
                  <a:pt x="92153" y="125175"/>
                </a:moveTo>
                <a:cubicBezTo>
                  <a:pt x="92351" y="121944"/>
                  <a:pt x="90740" y="118870"/>
                  <a:pt x="87971" y="117195"/>
                </a:cubicBezTo>
                <a:cubicBezTo>
                  <a:pt x="85201" y="115520"/>
                  <a:pt x="81731" y="115520"/>
                  <a:pt x="78961" y="117195"/>
                </a:cubicBezTo>
                <a:cubicBezTo>
                  <a:pt x="76192" y="118870"/>
                  <a:pt x="74581" y="121944"/>
                  <a:pt x="74779" y="125175"/>
                </a:cubicBezTo>
                <a:cubicBezTo>
                  <a:pt x="74581" y="128405"/>
                  <a:pt x="76192" y="131479"/>
                  <a:pt x="78961" y="133154"/>
                </a:cubicBezTo>
                <a:cubicBezTo>
                  <a:pt x="81731" y="134829"/>
                  <a:pt x="85201" y="134829"/>
                  <a:pt x="87971" y="133154"/>
                </a:cubicBezTo>
                <a:cubicBezTo>
                  <a:pt x="90740" y="131479"/>
                  <a:pt x="92351" y="128405"/>
                  <a:pt x="92153" y="125175"/>
                </a:cubicBez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55" name="Text 53"/>
          <p:cNvSpPr/>
          <p:nvPr/>
        </p:nvSpPr>
        <p:spPr>
          <a:xfrm>
            <a:off x="7700711" y="1410300"/>
            <a:ext cx="4072345" cy="2336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14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Gap Kritis yang Harus Diatasi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7508777" y="1777478"/>
            <a:ext cx="4180830" cy="984706"/>
          </a:xfrm>
          <a:custGeom>
            <a:avLst/>
            <a:gdLst/>
            <a:ahLst/>
            <a:cxnLst/>
            <a:rect l="l" t="t" r="r" b="b"/>
            <a:pathLst>
              <a:path w="4180830" h="984706">
                <a:moveTo>
                  <a:pt x="33380" y="0"/>
                </a:moveTo>
                <a:lnTo>
                  <a:pt x="4114066" y="0"/>
                </a:lnTo>
                <a:cubicBezTo>
                  <a:pt x="4150939" y="0"/>
                  <a:pt x="4180830" y="29891"/>
                  <a:pt x="4180830" y="66763"/>
                </a:cubicBezTo>
                <a:lnTo>
                  <a:pt x="4180830" y="917943"/>
                </a:lnTo>
                <a:cubicBezTo>
                  <a:pt x="4180830" y="954816"/>
                  <a:pt x="4150939" y="984706"/>
                  <a:pt x="4114066" y="984706"/>
                </a:cubicBezTo>
                <a:lnTo>
                  <a:pt x="33380" y="984706"/>
                </a:lnTo>
                <a:cubicBezTo>
                  <a:pt x="14945" y="984706"/>
                  <a:pt x="0" y="969762"/>
                  <a:pt x="0" y="951326"/>
                </a:cubicBezTo>
                <a:lnTo>
                  <a:pt x="0" y="33380"/>
                </a:lnTo>
                <a:cubicBezTo>
                  <a:pt x="0" y="14957"/>
                  <a:pt x="14957" y="0"/>
                  <a:pt x="33380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57" name="Shape 55"/>
          <p:cNvSpPr/>
          <p:nvPr/>
        </p:nvSpPr>
        <p:spPr>
          <a:xfrm>
            <a:off x="7508777" y="1777478"/>
            <a:ext cx="33380" cy="984706"/>
          </a:xfrm>
          <a:custGeom>
            <a:avLst/>
            <a:gdLst/>
            <a:ahLst/>
            <a:cxnLst/>
            <a:rect l="l" t="t" r="r" b="b"/>
            <a:pathLst>
              <a:path w="33380" h="984706">
                <a:moveTo>
                  <a:pt x="33380" y="0"/>
                </a:moveTo>
                <a:lnTo>
                  <a:pt x="33380" y="0"/>
                </a:lnTo>
                <a:lnTo>
                  <a:pt x="33380" y="984706"/>
                </a:lnTo>
                <a:lnTo>
                  <a:pt x="33380" y="984706"/>
                </a:lnTo>
                <a:cubicBezTo>
                  <a:pt x="14945" y="984706"/>
                  <a:pt x="0" y="969762"/>
                  <a:pt x="0" y="951326"/>
                </a:cubicBezTo>
                <a:lnTo>
                  <a:pt x="0" y="33380"/>
                </a:lnTo>
                <a:cubicBezTo>
                  <a:pt x="0" y="14957"/>
                  <a:pt x="14957" y="0"/>
                  <a:pt x="33380" y="0"/>
                </a:cubicBez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58" name="Shape 56"/>
          <p:cNvSpPr/>
          <p:nvPr/>
        </p:nvSpPr>
        <p:spPr>
          <a:xfrm>
            <a:off x="7625607" y="1910998"/>
            <a:ext cx="267039" cy="267039"/>
          </a:xfrm>
          <a:custGeom>
            <a:avLst/>
            <a:gdLst/>
            <a:ahLst/>
            <a:cxnLst/>
            <a:rect l="l" t="t" r="r" b="b"/>
            <a:pathLst>
              <a:path w="267039" h="267039">
                <a:moveTo>
                  <a:pt x="66760" y="0"/>
                </a:moveTo>
                <a:lnTo>
                  <a:pt x="200279" y="0"/>
                </a:lnTo>
                <a:cubicBezTo>
                  <a:pt x="237125" y="0"/>
                  <a:pt x="267039" y="29914"/>
                  <a:pt x="267039" y="66760"/>
                </a:cubicBezTo>
                <a:lnTo>
                  <a:pt x="267039" y="200279"/>
                </a:lnTo>
                <a:cubicBezTo>
                  <a:pt x="267039" y="237125"/>
                  <a:pt x="237125" y="267039"/>
                  <a:pt x="200279" y="267039"/>
                </a:cubicBezTo>
                <a:lnTo>
                  <a:pt x="66760" y="267039"/>
                </a:lnTo>
                <a:cubicBezTo>
                  <a:pt x="29914" y="267039"/>
                  <a:pt x="0" y="237125"/>
                  <a:pt x="0" y="200279"/>
                </a:cubicBezTo>
                <a:lnTo>
                  <a:pt x="0" y="66760"/>
                </a:lnTo>
                <a:cubicBezTo>
                  <a:pt x="0" y="29914"/>
                  <a:pt x="29914" y="0"/>
                  <a:pt x="66760" y="0"/>
                </a:cubicBezTo>
                <a:close/>
              </a:path>
            </a:pathLst>
          </a:custGeom>
          <a:solidFill>
            <a:srgbClr val="EF4444">
              <a:alpha val="20000"/>
            </a:srgbClr>
          </a:solidFill>
          <a:ln/>
        </p:spPr>
      </p:sp>
      <p:sp>
        <p:nvSpPr>
          <p:cNvPr id="59" name="Text 57"/>
          <p:cNvSpPr/>
          <p:nvPr/>
        </p:nvSpPr>
        <p:spPr>
          <a:xfrm>
            <a:off x="7732853" y="1944378"/>
            <a:ext cx="116830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b="1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7992785" y="1877618"/>
            <a:ext cx="3663441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Interoperabilitas Data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7992785" y="2111277"/>
            <a:ext cx="3663441" cy="550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1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Setiap aplikasi memiliki database sendiri, duplikasi data warga di berbagai sistem, tidak ada master data yang terpusat</a:t>
            </a:r>
            <a:endParaRPr lang="en-US" sz="1600" dirty="0"/>
          </a:p>
        </p:txBody>
      </p:sp>
      <p:sp>
        <p:nvSpPr>
          <p:cNvPr id="62" name="Shape 60"/>
          <p:cNvSpPr/>
          <p:nvPr/>
        </p:nvSpPr>
        <p:spPr>
          <a:xfrm>
            <a:off x="7508777" y="2862324"/>
            <a:ext cx="4180830" cy="801117"/>
          </a:xfrm>
          <a:custGeom>
            <a:avLst/>
            <a:gdLst/>
            <a:ahLst/>
            <a:cxnLst/>
            <a:rect l="l" t="t" r="r" b="b"/>
            <a:pathLst>
              <a:path w="4180830" h="801117">
                <a:moveTo>
                  <a:pt x="33380" y="0"/>
                </a:moveTo>
                <a:lnTo>
                  <a:pt x="4114072" y="0"/>
                </a:lnTo>
                <a:cubicBezTo>
                  <a:pt x="4150941" y="0"/>
                  <a:pt x="4180830" y="29888"/>
                  <a:pt x="4180830" y="66757"/>
                </a:cubicBezTo>
                <a:lnTo>
                  <a:pt x="4180830" y="734360"/>
                </a:lnTo>
                <a:cubicBezTo>
                  <a:pt x="4180830" y="771229"/>
                  <a:pt x="4150941" y="801117"/>
                  <a:pt x="4114072" y="801117"/>
                </a:cubicBezTo>
                <a:lnTo>
                  <a:pt x="33380" y="801117"/>
                </a:lnTo>
                <a:cubicBezTo>
                  <a:pt x="14945" y="801117"/>
                  <a:pt x="0" y="786172"/>
                  <a:pt x="0" y="767737"/>
                </a:cubicBezTo>
                <a:lnTo>
                  <a:pt x="0" y="33380"/>
                </a:lnTo>
                <a:cubicBezTo>
                  <a:pt x="0" y="14945"/>
                  <a:pt x="14945" y="0"/>
                  <a:pt x="33380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63" name="Shape 61"/>
          <p:cNvSpPr/>
          <p:nvPr/>
        </p:nvSpPr>
        <p:spPr>
          <a:xfrm>
            <a:off x="7508777" y="2862324"/>
            <a:ext cx="33380" cy="801117"/>
          </a:xfrm>
          <a:custGeom>
            <a:avLst/>
            <a:gdLst/>
            <a:ahLst/>
            <a:cxnLst/>
            <a:rect l="l" t="t" r="r" b="b"/>
            <a:pathLst>
              <a:path w="33380" h="801117">
                <a:moveTo>
                  <a:pt x="33380" y="0"/>
                </a:moveTo>
                <a:lnTo>
                  <a:pt x="33380" y="0"/>
                </a:lnTo>
                <a:lnTo>
                  <a:pt x="33380" y="801117"/>
                </a:lnTo>
                <a:lnTo>
                  <a:pt x="33380" y="801117"/>
                </a:lnTo>
                <a:cubicBezTo>
                  <a:pt x="14945" y="801117"/>
                  <a:pt x="0" y="786172"/>
                  <a:pt x="0" y="767737"/>
                </a:cubicBezTo>
                <a:lnTo>
                  <a:pt x="0" y="33380"/>
                </a:lnTo>
                <a:cubicBezTo>
                  <a:pt x="0" y="14957"/>
                  <a:pt x="14957" y="0"/>
                  <a:pt x="33380" y="0"/>
                </a:cubicBez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64" name="Shape 62"/>
          <p:cNvSpPr/>
          <p:nvPr/>
        </p:nvSpPr>
        <p:spPr>
          <a:xfrm>
            <a:off x="7625607" y="2995844"/>
            <a:ext cx="267039" cy="267039"/>
          </a:xfrm>
          <a:custGeom>
            <a:avLst/>
            <a:gdLst/>
            <a:ahLst/>
            <a:cxnLst/>
            <a:rect l="l" t="t" r="r" b="b"/>
            <a:pathLst>
              <a:path w="267039" h="267039">
                <a:moveTo>
                  <a:pt x="66760" y="0"/>
                </a:moveTo>
                <a:lnTo>
                  <a:pt x="200279" y="0"/>
                </a:lnTo>
                <a:cubicBezTo>
                  <a:pt x="237125" y="0"/>
                  <a:pt x="267039" y="29914"/>
                  <a:pt x="267039" y="66760"/>
                </a:cubicBezTo>
                <a:lnTo>
                  <a:pt x="267039" y="200279"/>
                </a:lnTo>
                <a:cubicBezTo>
                  <a:pt x="267039" y="237125"/>
                  <a:pt x="237125" y="267039"/>
                  <a:pt x="200279" y="267039"/>
                </a:cubicBezTo>
                <a:lnTo>
                  <a:pt x="66760" y="267039"/>
                </a:lnTo>
                <a:cubicBezTo>
                  <a:pt x="29914" y="267039"/>
                  <a:pt x="0" y="237125"/>
                  <a:pt x="0" y="200279"/>
                </a:cubicBezTo>
                <a:lnTo>
                  <a:pt x="0" y="66760"/>
                </a:lnTo>
                <a:cubicBezTo>
                  <a:pt x="0" y="29914"/>
                  <a:pt x="29914" y="0"/>
                  <a:pt x="66760" y="0"/>
                </a:cubicBezTo>
                <a:close/>
              </a:path>
            </a:pathLst>
          </a:custGeom>
          <a:solidFill>
            <a:srgbClr val="EF4444">
              <a:alpha val="20000"/>
            </a:srgbClr>
          </a:solidFill>
          <a:ln/>
        </p:spPr>
      </p:sp>
      <p:sp>
        <p:nvSpPr>
          <p:cNvPr id="65" name="Text 63"/>
          <p:cNvSpPr/>
          <p:nvPr/>
        </p:nvSpPr>
        <p:spPr>
          <a:xfrm>
            <a:off x="7721574" y="3029224"/>
            <a:ext cx="141864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b="1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66" name="Text 64"/>
          <p:cNvSpPr/>
          <p:nvPr/>
        </p:nvSpPr>
        <p:spPr>
          <a:xfrm>
            <a:off x="7992785" y="2962464"/>
            <a:ext cx="3663441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User Experience ASN</a:t>
            </a:r>
            <a:endParaRPr lang="en-US" sz="1600" dirty="0"/>
          </a:p>
        </p:txBody>
      </p:sp>
      <p:sp>
        <p:nvSpPr>
          <p:cNvPr id="67" name="Text 65"/>
          <p:cNvSpPr/>
          <p:nvPr/>
        </p:nvSpPr>
        <p:spPr>
          <a:xfrm>
            <a:off x="7992785" y="3196123"/>
            <a:ext cx="3663441" cy="3671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1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ASN harus login ke multiple sistem, interface tidak konsisten, learning curve tinggi untuk setiap aplikasi baru</a:t>
            </a:r>
            <a:endParaRPr lang="en-US" sz="1600" dirty="0"/>
          </a:p>
        </p:txBody>
      </p:sp>
      <p:sp>
        <p:nvSpPr>
          <p:cNvPr id="68" name="Shape 66"/>
          <p:cNvSpPr/>
          <p:nvPr/>
        </p:nvSpPr>
        <p:spPr>
          <a:xfrm>
            <a:off x="7508777" y="3763581"/>
            <a:ext cx="4180830" cy="801117"/>
          </a:xfrm>
          <a:custGeom>
            <a:avLst/>
            <a:gdLst/>
            <a:ahLst/>
            <a:cxnLst/>
            <a:rect l="l" t="t" r="r" b="b"/>
            <a:pathLst>
              <a:path w="4180830" h="801117">
                <a:moveTo>
                  <a:pt x="33380" y="0"/>
                </a:moveTo>
                <a:lnTo>
                  <a:pt x="4114072" y="0"/>
                </a:lnTo>
                <a:cubicBezTo>
                  <a:pt x="4150941" y="0"/>
                  <a:pt x="4180830" y="29888"/>
                  <a:pt x="4180830" y="66757"/>
                </a:cubicBezTo>
                <a:lnTo>
                  <a:pt x="4180830" y="734360"/>
                </a:lnTo>
                <a:cubicBezTo>
                  <a:pt x="4180830" y="771229"/>
                  <a:pt x="4150941" y="801117"/>
                  <a:pt x="4114072" y="801117"/>
                </a:cubicBezTo>
                <a:lnTo>
                  <a:pt x="33380" y="801117"/>
                </a:lnTo>
                <a:cubicBezTo>
                  <a:pt x="14945" y="801117"/>
                  <a:pt x="0" y="786172"/>
                  <a:pt x="0" y="767737"/>
                </a:cubicBezTo>
                <a:lnTo>
                  <a:pt x="0" y="33380"/>
                </a:lnTo>
                <a:cubicBezTo>
                  <a:pt x="0" y="14945"/>
                  <a:pt x="14945" y="0"/>
                  <a:pt x="33380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69" name="Shape 67"/>
          <p:cNvSpPr/>
          <p:nvPr/>
        </p:nvSpPr>
        <p:spPr>
          <a:xfrm>
            <a:off x="7508777" y="3763581"/>
            <a:ext cx="33380" cy="801117"/>
          </a:xfrm>
          <a:custGeom>
            <a:avLst/>
            <a:gdLst/>
            <a:ahLst/>
            <a:cxnLst/>
            <a:rect l="l" t="t" r="r" b="b"/>
            <a:pathLst>
              <a:path w="33380" h="801117">
                <a:moveTo>
                  <a:pt x="33380" y="0"/>
                </a:moveTo>
                <a:lnTo>
                  <a:pt x="33380" y="0"/>
                </a:lnTo>
                <a:lnTo>
                  <a:pt x="33380" y="801117"/>
                </a:lnTo>
                <a:lnTo>
                  <a:pt x="33380" y="801117"/>
                </a:lnTo>
                <a:cubicBezTo>
                  <a:pt x="14945" y="801117"/>
                  <a:pt x="0" y="786172"/>
                  <a:pt x="0" y="767737"/>
                </a:cubicBezTo>
                <a:lnTo>
                  <a:pt x="0" y="33380"/>
                </a:lnTo>
                <a:cubicBezTo>
                  <a:pt x="0" y="14957"/>
                  <a:pt x="14957" y="0"/>
                  <a:pt x="33380" y="0"/>
                </a:cubicBez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70" name="Shape 68"/>
          <p:cNvSpPr/>
          <p:nvPr/>
        </p:nvSpPr>
        <p:spPr>
          <a:xfrm>
            <a:off x="7625607" y="3897101"/>
            <a:ext cx="267039" cy="267039"/>
          </a:xfrm>
          <a:custGeom>
            <a:avLst/>
            <a:gdLst/>
            <a:ahLst/>
            <a:cxnLst/>
            <a:rect l="l" t="t" r="r" b="b"/>
            <a:pathLst>
              <a:path w="267039" h="267039">
                <a:moveTo>
                  <a:pt x="66760" y="0"/>
                </a:moveTo>
                <a:lnTo>
                  <a:pt x="200279" y="0"/>
                </a:lnTo>
                <a:cubicBezTo>
                  <a:pt x="237125" y="0"/>
                  <a:pt x="267039" y="29914"/>
                  <a:pt x="267039" y="66760"/>
                </a:cubicBezTo>
                <a:lnTo>
                  <a:pt x="267039" y="200279"/>
                </a:lnTo>
                <a:cubicBezTo>
                  <a:pt x="267039" y="237125"/>
                  <a:pt x="237125" y="267039"/>
                  <a:pt x="200279" y="267039"/>
                </a:cubicBezTo>
                <a:lnTo>
                  <a:pt x="66760" y="267039"/>
                </a:lnTo>
                <a:cubicBezTo>
                  <a:pt x="29914" y="267039"/>
                  <a:pt x="0" y="237125"/>
                  <a:pt x="0" y="200279"/>
                </a:cubicBezTo>
                <a:lnTo>
                  <a:pt x="0" y="66760"/>
                </a:lnTo>
                <a:cubicBezTo>
                  <a:pt x="0" y="29914"/>
                  <a:pt x="29914" y="0"/>
                  <a:pt x="66760" y="0"/>
                </a:cubicBezTo>
                <a:close/>
              </a:path>
            </a:pathLst>
          </a:custGeom>
          <a:solidFill>
            <a:srgbClr val="EF4444">
              <a:alpha val="20000"/>
            </a:srgbClr>
          </a:solidFill>
          <a:ln/>
        </p:spPr>
      </p:sp>
      <p:sp>
        <p:nvSpPr>
          <p:cNvPr id="71" name="Text 69"/>
          <p:cNvSpPr/>
          <p:nvPr/>
        </p:nvSpPr>
        <p:spPr>
          <a:xfrm>
            <a:off x="7719814" y="3930480"/>
            <a:ext cx="141864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b="1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72" name="Text 70"/>
          <p:cNvSpPr/>
          <p:nvPr/>
        </p:nvSpPr>
        <p:spPr>
          <a:xfrm>
            <a:off x="7992785" y="3863721"/>
            <a:ext cx="3663441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Coverage Kabupaten/Kota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7992785" y="4097380"/>
            <a:ext cx="3663441" cy="3671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1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Tidak semua daerah memiliki infrastruktur dan SDM yang memadai untuk mengadopsi sistem digital</a:t>
            </a:r>
            <a:endParaRPr lang="en-US" sz="1600" dirty="0"/>
          </a:p>
        </p:txBody>
      </p:sp>
      <p:sp>
        <p:nvSpPr>
          <p:cNvPr id="74" name="Shape 72"/>
          <p:cNvSpPr/>
          <p:nvPr/>
        </p:nvSpPr>
        <p:spPr>
          <a:xfrm>
            <a:off x="7321015" y="4877634"/>
            <a:ext cx="4539663" cy="1744099"/>
          </a:xfrm>
          <a:custGeom>
            <a:avLst/>
            <a:gdLst/>
            <a:ahLst/>
            <a:cxnLst/>
            <a:rect l="l" t="t" r="r" b="b"/>
            <a:pathLst>
              <a:path w="4539663" h="1744099">
                <a:moveTo>
                  <a:pt x="100146" y="0"/>
                </a:moveTo>
                <a:lnTo>
                  <a:pt x="4439517" y="0"/>
                </a:lnTo>
                <a:cubicBezTo>
                  <a:pt x="4494826" y="0"/>
                  <a:pt x="4539663" y="44837"/>
                  <a:pt x="4539663" y="100146"/>
                </a:cubicBezTo>
                <a:lnTo>
                  <a:pt x="4539663" y="1643952"/>
                </a:lnTo>
                <a:cubicBezTo>
                  <a:pt x="4539663" y="1699262"/>
                  <a:pt x="4494826" y="1744099"/>
                  <a:pt x="4439517" y="1744099"/>
                </a:cubicBezTo>
                <a:lnTo>
                  <a:pt x="100146" y="1744099"/>
                </a:lnTo>
                <a:cubicBezTo>
                  <a:pt x="44837" y="1744099"/>
                  <a:pt x="0" y="1699262"/>
                  <a:pt x="0" y="1643952"/>
                </a:cubicBezTo>
                <a:lnTo>
                  <a:pt x="0" y="100146"/>
                </a:lnTo>
                <a:cubicBezTo>
                  <a:pt x="0" y="44837"/>
                  <a:pt x="44837" y="0"/>
                  <a:pt x="100146" y="0"/>
                </a:cubicBezTo>
                <a:close/>
              </a:path>
            </a:pathLst>
          </a:custGeom>
          <a:solidFill>
            <a:srgbClr val="1E3A5F">
              <a:alpha val="30196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7366913" y="5215606"/>
            <a:ext cx="4447869" cy="5006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3943" b="1" dirty="0">
                <a:solidFill>
                  <a:srgbClr val="3B82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6+</a:t>
            </a:r>
            <a:endParaRPr lang="en-US" sz="1600" dirty="0"/>
          </a:p>
        </p:txBody>
      </p:sp>
      <p:sp>
        <p:nvSpPr>
          <p:cNvPr id="76" name="Text 74"/>
          <p:cNvSpPr/>
          <p:nvPr/>
        </p:nvSpPr>
        <p:spPr>
          <a:xfrm>
            <a:off x="7450362" y="5783064"/>
            <a:ext cx="4280969" cy="2336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14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Aplikasi Terpisak</a:t>
            </a:r>
            <a:endParaRPr lang="en-US" sz="1600" dirty="0"/>
          </a:p>
        </p:txBody>
      </p:sp>
      <p:sp>
        <p:nvSpPr>
          <p:cNvPr id="77" name="Text 75"/>
          <p:cNvSpPr/>
          <p:nvPr/>
        </p:nvSpPr>
        <p:spPr>
          <a:xfrm>
            <a:off x="7458707" y="6083483"/>
            <a:ext cx="4264279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51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yang berjalan di silo masing-masing tanpa integrasi menyeluruh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static.vecteezy.com/5e2f44a333400bd2358d101ecb8593f09e362ff9.jpe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rcRect l="163" r="163" t="0" b="0"/>
          <a:stretch/>
        </p:blipFill>
        <p:spPr>
          <a:xfrm>
            <a:off x="0" y="0"/>
            <a:ext cx="12192000" cy="6855739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5739"/>
          </a:xfrm>
          <a:custGeom>
            <a:avLst/>
            <a:gdLst/>
            <a:ahLst/>
            <a:cxnLst/>
            <a:rect l="l" t="t" r="r" b="b"/>
            <a:pathLst>
              <a:path w="12192000" h="6855739">
                <a:moveTo>
                  <a:pt x="0" y="0"/>
                </a:moveTo>
                <a:lnTo>
                  <a:pt x="12192000" y="0"/>
                </a:lnTo>
                <a:lnTo>
                  <a:pt x="12192000" y="6855739"/>
                </a:lnTo>
                <a:lnTo>
                  <a:pt x="0" y="6855739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0F172A">
                  <a:alpha val="95000"/>
                </a:srgbClr>
              </a:gs>
              <a:gs pos="50000">
                <a:srgbClr val="0F172A">
                  <a:alpha val="90000"/>
                </a:srgbClr>
              </a:gs>
              <a:gs pos="100000">
                <a:srgbClr val="1E3A5F">
                  <a:alpha val="80000"/>
                </a:srgbClr>
              </a:gs>
            </a:gsLst>
            <a:lin ang="2700000" scaled="1"/>
          </a:gradFill>
          <a:ln/>
        </p:spPr>
      </p:sp>
      <p:sp>
        <p:nvSpPr>
          <p:cNvPr id="4" name="Text 1"/>
          <p:cNvSpPr/>
          <p:nvPr/>
        </p:nvSpPr>
        <p:spPr>
          <a:xfrm>
            <a:off x="361780" y="361780"/>
            <a:ext cx="11540795" cy="217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9" b="1" spc="57" kern="0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BAGIAN 03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361780" y="651205"/>
            <a:ext cx="11631240" cy="3617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564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Visi 2030 — Ekosistem Terintegrasi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361780" y="1121519"/>
            <a:ext cx="868273" cy="36178"/>
          </a:xfrm>
          <a:custGeom>
            <a:avLst/>
            <a:gdLst/>
            <a:ahLst/>
            <a:cxnLst/>
            <a:rect l="l" t="t" r="r" b="b"/>
            <a:pathLst>
              <a:path w="868273" h="36178">
                <a:moveTo>
                  <a:pt x="0" y="0"/>
                </a:moveTo>
                <a:lnTo>
                  <a:pt x="868273" y="0"/>
                </a:lnTo>
                <a:lnTo>
                  <a:pt x="868273" y="36178"/>
                </a:lnTo>
                <a:lnTo>
                  <a:pt x="0" y="36178"/>
                </a:lnTo>
                <a:lnTo>
                  <a:pt x="0" y="0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7" name="Shape 4"/>
          <p:cNvSpPr/>
          <p:nvPr/>
        </p:nvSpPr>
        <p:spPr>
          <a:xfrm>
            <a:off x="366303" y="1343110"/>
            <a:ext cx="6195490" cy="4386588"/>
          </a:xfrm>
          <a:custGeom>
            <a:avLst/>
            <a:gdLst/>
            <a:ahLst/>
            <a:cxnLst/>
            <a:rect l="l" t="t" r="r" b="b"/>
            <a:pathLst>
              <a:path w="6195490" h="4386588">
                <a:moveTo>
                  <a:pt x="108524" y="0"/>
                </a:moveTo>
                <a:lnTo>
                  <a:pt x="6086965" y="0"/>
                </a:lnTo>
                <a:cubicBezTo>
                  <a:pt x="6146902" y="0"/>
                  <a:pt x="6195490" y="48588"/>
                  <a:pt x="6195490" y="108524"/>
                </a:cubicBezTo>
                <a:lnTo>
                  <a:pt x="6195490" y="4278063"/>
                </a:lnTo>
                <a:cubicBezTo>
                  <a:pt x="6195490" y="4338000"/>
                  <a:pt x="6146902" y="4386588"/>
                  <a:pt x="6086965" y="4386588"/>
                </a:cubicBezTo>
                <a:lnTo>
                  <a:pt x="108524" y="4386588"/>
                </a:lnTo>
                <a:cubicBezTo>
                  <a:pt x="48588" y="4386588"/>
                  <a:pt x="0" y="4338000"/>
                  <a:pt x="0" y="4278063"/>
                </a:cubicBezTo>
                <a:lnTo>
                  <a:pt x="0" y="108524"/>
                </a:lnTo>
                <a:cubicBezTo>
                  <a:pt x="0" y="48628"/>
                  <a:pt x="48628" y="0"/>
                  <a:pt x="108524" y="0"/>
                </a:cubicBezTo>
                <a:close/>
              </a:path>
            </a:pathLst>
          </a:custGeom>
          <a:solidFill>
            <a:srgbClr val="1E3A5F">
              <a:alpha val="50196"/>
            </a:srgbClr>
          </a:solidFill>
          <a:ln w="12700">
            <a:solidFill>
              <a:srgbClr val="3B82F6">
                <a:alpha val="4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51715" y="1528522"/>
            <a:ext cx="5915110" cy="2532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24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Transformasi Fundamental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551715" y="1926481"/>
            <a:ext cx="506493" cy="506493"/>
          </a:xfrm>
          <a:custGeom>
            <a:avLst/>
            <a:gdLst/>
            <a:ahLst/>
            <a:cxnLst/>
            <a:rect l="l" t="t" r="r" b="b"/>
            <a:pathLst>
              <a:path w="506493" h="506493">
                <a:moveTo>
                  <a:pt x="108536" y="0"/>
                </a:moveTo>
                <a:lnTo>
                  <a:pt x="397956" y="0"/>
                </a:lnTo>
                <a:cubicBezTo>
                  <a:pt x="457859" y="0"/>
                  <a:pt x="506493" y="48633"/>
                  <a:pt x="506493" y="108536"/>
                </a:cubicBezTo>
                <a:lnTo>
                  <a:pt x="506493" y="397956"/>
                </a:lnTo>
                <a:cubicBezTo>
                  <a:pt x="506493" y="457859"/>
                  <a:pt x="457859" y="506493"/>
                  <a:pt x="397956" y="506493"/>
                </a:cubicBezTo>
                <a:lnTo>
                  <a:pt x="108536" y="506493"/>
                </a:lnTo>
                <a:cubicBezTo>
                  <a:pt x="48633" y="506493"/>
                  <a:pt x="0" y="457859"/>
                  <a:pt x="0" y="397956"/>
                </a:cubicBezTo>
                <a:lnTo>
                  <a:pt x="0" y="108536"/>
                </a:lnTo>
                <a:cubicBezTo>
                  <a:pt x="0" y="48633"/>
                  <a:pt x="48633" y="0"/>
                  <a:pt x="108536" y="0"/>
                </a:cubicBezTo>
                <a:close/>
              </a:path>
            </a:pathLst>
          </a:custGeom>
          <a:solidFill>
            <a:srgbClr val="3B82F6">
              <a:alpha val="30196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696427" y="2071193"/>
            <a:ext cx="217068" cy="217068"/>
          </a:xfrm>
          <a:custGeom>
            <a:avLst/>
            <a:gdLst/>
            <a:ahLst/>
            <a:cxnLst/>
            <a:rect l="l" t="t" r="r" b="b"/>
            <a:pathLst>
              <a:path w="217068" h="217068">
                <a:moveTo>
                  <a:pt x="213083" y="63849"/>
                </a:moveTo>
                <a:lnTo>
                  <a:pt x="172383" y="104549"/>
                </a:lnTo>
                <a:cubicBezTo>
                  <a:pt x="168482" y="108449"/>
                  <a:pt x="162674" y="109594"/>
                  <a:pt x="157586" y="107474"/>
                </a:cubicBezTo>
                <a:cubicBezTo>
                  <a:pt x="152499" y="105354"/>
                  <a:pt x="149234" y="100436"/>
                  <a:pt x="149234" y="94967"/>
                </a:cubicBezTo>
                <a:lnTo>
                  <a:pt x="149234" y="67834"/>
                </a:lnTo>
                <a:lnTo>
                  <a:pt x="13567" y="67834"/>
                </a:lnTo>
                <a:cubicBezTo>
                  <a:pt x="6063" y="67834"/>
                  <a:pt x="0" y="61771"/>
                  <a:pt x="0" y="54267"/>
                </a:cubicBezTo>
                <a:cubicBezTo>
                  <a:pt x="0" y="46763"/>
                  <a:pt x="6063" y="40700"/>
                  <a:pt x="13567" y="40700"/>
                </a:cubicBezTo>
                <a:lnTo>
                  <a:pt x="149234" y="40700"/>
                </a:lnTo>
                <a:lnTo>
                  <a:pt x="149234" y="13567"/>
                </a:lnTo>
                <a:cubicBezTo>
                  <a:pt x="149234" y="8098"/>
                  <a:pt x="152541" y="3137"/>
                  <a:pt x="157629" y="1018"/>
                </a:cubicBezTo>
                <a:cubicBezTo>
                  <a:pt x="162716" y="-1102"/>
                  <a:pt x="168525" y="85"/>
                  <a:pt x="172425" y="3943"/>
                </a:cubicBezTo>
                <a:lnTo>
                  <a:pt x="213125" y="44643"/>
                </a:lnTo>
                <a:cubicBezTo>
                  <a:pt x="218425" y="49943"/>
                  <a:pt x="218425" y="58549"/>
                  <a:pt x="213125" y="63849"/>
                </a:cubicBezTo>
                <a:close/>
                <a:moveTo>
                  <a:pt x="44643" y="213083"/>
                </a:moveTo>
                <a:lnTo>
                  <a:pt x="3943" y="172383"/>
                </a:lnTo>
                <a:cubicBezTo>
                  <a:pt x="-1357" y="167083"/>
                  <a:pt x="-1357" y="158477"/>
                  <a:pt x="3943" y="153177"/>
                </a:cubicBezTo>
                <a:lnTo>
                  <a:pt x="44643" y="112477"/>
                </a:lnTo>
                <a:cubicBezTo>
                  <a:pt x="48544" y="108577"/>
                  <a:pt x="54352" y="107432"/>
                  <a:pt x="59439" y="109552"/>
                </a:cubicBezTo>
                <a:cubicBezTo>
                  <a:pt x="64527" y="111671"/>
                  <a:pt x="67834" y="116632"/>
                  <a:pt x="67834" y="122101"/>
                </a:cubicBezTo>
                <a:lnTo>
                  <a:pt x="67834" y="149234"/>
                </a:lnTo>
                <a:lnTo>
                  <a:pt x="203501" y="149234"/>
                </a:lnTo>
                <a:cubicBezTo>
                  <a:pt x="211006" y="149234"/>
                  <a:pt x="217068" y="155297"/>
                  <a:pt x="217068" y="162801"/>
                </a:cubicBezTo>
                <a:cubicBezTo>
                  <a:pt x="217068" y="170305"/>
                  <a:pt x="211006" y="176368"/>
                  <a:pt x="203501" y="176368"/>
                </a:cubicBezTo>
                <a:lnTo>
                  <a:pt x="67834" y="176368"/>
                </a:lnTo>
                <a:lnTo>
                  <a:pt x="67834" y="203501"/>
                </a:lnTo>
                <a:cubicBezTo>
                  <a:pt x="67834" y="208971"/>
                  <a:pt x="64527" y="213931"/>
                  <a:pt x="59439" y="216051"/>
                </a:cubicBezTo>
                <a:cubicBezTo>
                  <a:pt x="54352" y="218171"/>
                  <a:pt x="48544" y="216983"/>
                  <a:pt x="44643" y="213125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11" name="Text 8"/>
          <p:cNvSpPr/>
          <p:nvPr/>
        </p:nvSpPr>
        <p:spPr>
          <a:xfrm>
            <a:off x="1202920" y="1926481"/>
            <a:ext cx="5254861" cy="2532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82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Dari 6+ Aplikasi Terpisak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202920" y="2252083"/>
            <a:ext cx="5245816" cy="4703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39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Menuju </a:t>
            </a:r>
            <a:pPr>
              <a:lnSpc>
                <a:spcPct val="140000"/>
              </a:lnSpc>
            </a:pPr>
            <a:r>
              <a:rPr lang="en-US" sz="1139" b="1" dirty="0">
                <a:solidFill>
                  <a:srgbClr val="F1F5F9">
                    <a:alpha val="80000"/>
                  </a:srgbClr>
                </a:solidFill>
                <a:highlight>
                  <a:srgbClr val="3B82F6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satu ekosistem digital </a:t>
            </a:r>
            <a:pPr>
              <a:lnSpc>
                <a:spcPct val="140000"/>
              </a:lnSpc>
            </a:pPr>
            <a:r>
              <a:rPr lang="en-US" sz="1139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yang saling terhubung — semua layanan perumahan dan permukiman dalam satu platform terpadu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551715" y="2867110"/>
            <a:ext cx="506493" cy="506493"/>
          </a:xfrm>
          <a:custGeom>
            <a:avLst/>
            <a:gdLst/>
            <a:ahLst/>
            <a:cxnLst/>
            <a:rect l="l" t="t" r="r" b="b"/>
            <a:pathLst>
              <a:path w="506493" h="506493">
                <a:moveTo>
                  <a:pt x="108536" y="0"/>
                </a:moveTo>
                <a:lnTo>
                  <a:pt x="397956" y="0"/>
                </a:lnTo>
                <a:cubicBezTo>
                  <a:pt x="457859" y="0"/>
                  <a:pt x="506493" y="48633"/>
                  <a:pt x="506493" y="108536"/>
                </a:cubicBezTo>
                <a:lnTo>
                  <a:pt x="506493" y="397956"/>
                </a:lnTo>
                <a:cubicBezTo>
                  <a:pt x="506493" y="457859"/>
                  <a:pt x="457859" y="506493"/>
                  <a:pt x="397956" y="506493"/>
                </a:cubicBezTo>
                <a:lnTo>
                  <a:pt x="108536" y="506493"/>
                </a:lnTo>
                <a:cubicBezTo>
                  <a:pt x="48633" y="506493"/>
                  <a:pt x="0" y="457859"/>
                  <a:pt x="0" y="397956"/>
                </a:cubicBezTo>
                <a:lnTo>
                  <a:pt x="0" y="108536"/>
                </a:lnTo>
                <a:cubicBezTo>
                  <a:pt x="0" y="48633"/>
                  <a:pt x="48633" y="0"/>
                  <a:pt x="108536" y="0"/>
                </a:cubicBezTo>
                <a:close/>
              </a:path>
            </a:pathLst>
          </a:custGeom>
          <a:solidFill>
            <a:srgbClr val="10B981">
              <a:alpha val="30196"/>
            </a:srgbClr>
          </a:solidFill>
          <a:ln/>
        </p:spPr>
      </p:sp>
      <p:sp>
        <p:nvSpPr>
          <p:cNvPr id="14" name="Shape 11"/>
          <p:cNvSpPr/>
          <p:nvPr/>
        </p:nvSpPr>
        <p:spPr>
          <a:xfrm>
            <a:off x="696427" y="3011822"/>
            <a:ext cx="217068" cy="217068"/>
          </a:xfrm>
          <a:custGeom>
            <a:avLst/>
            <a:gdLst/>
            <a:ahLst/>
            <a:cxnLst/>
            <a:rect l="l" t="t" r="r" b="b"/>
            <a:pathLst>
              <a:path w="217068" h="217068">
                <a:moveTo>
                  <a:pt x="0" y="40700"/>
                </a:moveTo>
                <a:cubicBezTo>
                  <a:pt x="0" y="33196"/>
                  <a:pt x="6063" y="27134"/>
                  <a:pt x="13567" y="27134"/>
                </a:cubicBezTo>
                <a:lnTo>
                  <a:pt x="176368" y="27134"/>
                </a:lnTo>
                <a:cubicBezTo>
                  <a:pt x="183872" y="27134"/>
                  <a:pt x="189935" y="33196"/>
                  <a:pt x="189935" y="40700"/>
                </a:cubicBezTo>
                <a:cubicBezTo>
                  <a:pt x="189935" y="48204"/>
                  <a:pt x="183872" y="54267"/>
                  <a:pt x="176368" y="54267"/>
                </a:cubicBezTo>
                <a:lnTo>
                  <a:pt x="13567" y="54267"/>
                </a:lnTo>
                <a:cubicBezTo>
                  <a:pt x="6063" y="54267"/>
                  <a:pt x="0" y="48204"/>
                  <a:pt x="0" y="40700"/>
                </a:cubicBezTo>
                <a:close/>
                <a:moveTo>
                  <a:pt x="27134" y="108534"/>
                </a:moveTo>
                <a:cubicBezTo>
                  <a:pt x="27134" y="101030"/>
                  <a:pt x="33196" y="94967"/>
                  <a:pt x="40700" y="94967"/>
                </a:cubicBezTo>
                <a:lnTo>
                  <a:pt x="203501" y="94967"/>
                </a:lnTo>
                <a:cubicBezTo>
                  <a:pt x="211006" y="94967"/>
                  <a:pt x="217068" y="101030"/>
                  <a:pt x="217068" y="108534"/>
                </a:cubicBezTo>
                <a:cubicBezTo>
                  <a:pt x="217068" y="116038"/>
                  <a:pt x="211006" y="122101"/>
                  <a:pt x="203501" y="122101"/>
                </a:cubicBezTo>
                <a:lnTo>
                  <a:pt x="40700" y="122101"/>
                </a:lnTo>
                <a:cubicBezTo>
                  <a:pt x="33196" y="122101"/>
                  <a:pt x="27134" y="116038"/>
                  <a:pt x="27134" y="108534"/>
                </a:cubicBezTo>
                <a:close/>
                <a:moveTo>
                  <a:pt x="189935" y="176368"/>
                </a:moveTo>
                <a:cubicBezTo>
                  <a:pt x="189935" y="183872"/>
                  <a:pt x="183872" y="189935"/>
                  <a:pt x="176368" y="189935"/>
                </a:cubicBezTo>
                <a:lnTo>
                  <a:pt x="13567" y="189935"/>
                </a:lnTo>
                <a:cubicBezTo>
                  <a:pt x="6063" y="189935"/>
                  <a:pt x="0" y="183872"/>
                  <a:pt x="0" y="176368"/>
                </a:cubicBezTo>
                <a:cubicBezTo>
                  <a:pt x="0" y="168864"/>
                  <a:pt x="6063" y="162801"/>
                  <a:pt x="13567" y="162801"/>
                </a:cubicBezTo>
                <a:lnTo>
                  <a:pt x="176368" y="162801"/>
                </a:lnTo>
                <a:cubicBezTo>
                  <a:pt x="183872" y="162801"/>
                  <a:pt x="189935" y="168864"/>
                  <a:pt x="189935" y="176368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5" name="Text 12"/>
          <p:cNvSpPr/>
          <p:nvPr/>
        </p:nvSpPr>
        <p:spPr>
          <a:xfrm>
            <a:off x="1202920" y="2867110"/>
            <a:ext cx="5254861" cy="2532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82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Data Mengalir Tanpa Hambatan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202920" y="3192712"/>
            <a:ext cx="5245816" cy="4703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39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Antar sistem tanpa </a:t>
            </a:r>
            <a:pPr>
              <a:lnSpc>
                <a:spcPct val="140000"/>
              </a:lnSpc>
            </a:pPr>
            <a:r>
              <a:rPr lang="en-US" sz="1139" b="1" dirty="0">
                <a:solidFill>
                  <a:srgbClr val="F1F5F9">
                    <a:alpha val="80000"/>
                  </a:srgbClr>
                </a:solidFill>
                <a:highlight>
                  <a:srgbClr val="10B981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input manual berulang </a:t>
            </a:r>
            <a:pPr>
              <a:lnSpc>
                <a:spcPct val="140000"/>
              </a:lnSpc>
            </a:pPr>
            <a:r>
              <a:rPr lang="en-US" sz="1139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— satu kali entry, digunakan oleh multiple sistem dan stakeholder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551715" y="3807739"/>
            <a:ext cx="506493" cy="506493"/>
          </a:xfrm>
          <a:custGeom>
            <a:avLst/>
            <a:gdLst/>
            <a:ahLst/>
            <a:cxnLst/>
            <a:rect l="l" t="t" r="r" b="b"/>
            <a:pathLst>
              <a:path w="506493" h="506493">
                <a:moveTo>
                  <a:pt x="108536" y="0"/>
                </a:moveTo>
                <a:lnTo>
                  <a:pt x="397956" y="0"/>
                </a:lnTo>
                <a:cubicBezTo>
                  <a:pt x="457859" y="0"/>
                  <a:pt x="506493" y="48633"/>
                  <a:pt x="506493" y="108536"/>
                </a:cubicBezTo>
                <a:lnTo>
                  <a:pt x="506493" y="397956"/>
                </a:lnTo>
                <a:cubicBezTo>
                  <a:pt x="506493" y="457859"/>
                  <a:pt x="457859" y="506493"/>
                  <a:pt x="397956" y="506493"/>
                </a:cubicBezTo>
                <a:lnTo>
                  <a:pt x="108536" y="506493"/>
                </a:lnTo>
                <a:cubicBezTo>
                  <a:pt x="48633" y="506493"/>
                  <a:pt x="0" y="457859"/>
                  <a:pt x="0" y="397956"/>
                </a:cubicBezTo>
                <a:lnTo>
                  <a:pt x="0" y="108536"/>
                </a:lnTo>
                <a:cubicBezTo>
                  <a:pt x="0" y="48633"/>
                  <a:pt x="48633" y="0"/>
                  <a:pt x="108536" y="0"/>
                </a:cubicBezTo>
                <a:close/>
              </a:path>
            </a:pathLst>
          </a:custGeom>
          <a:solidFill>
            <a:srgbClr val="3B82F6">
              <a:alpha val="30196"/>
            </a:srgbClr>
          </a:solidFill>
          <a:ln/>
        </p:spPr>
      </p:sp>
      <p:sp>
        <p:nvSpPr>
          <p:cNvPr id="18" name="Shape 15"/>
          <p:cNvSpPr/>
          <p:nvPr/>
        </p:nvSpPr>
        <p:spPr>
          <a:xfrm>
            <a:off x="669294" y="3952451"/>
            <a:ext cx="271335" cy="217068"/>
          </a:xfrm>
          <a:custGeom>
            <a:avLst/>
            <a:gdLst/>
            <a:ahLst/>
            <a:cxnLst/>
            <a:rect l="l" t="t" r="r" b="b"/>
            <a:pathLst>
              <a:path w="271335" h="217068">
                <a:moveTo>
                  <a:pt x="135668" y="6783"/>
                </a:moveTo>
                <a:cubicBezTo>
                  <a:pt x="160003" y="6783"/>
                  <a:pt x="179760" y="26540"/>
                  <a:pt x="179760" y="50875"/>
                </a:cubicBezTo>
                <a:cubicBezTo>
                  <a:pt x="179760" y="75210"/>
                  <a:pt x="160003" y="94967"/>
                  <a:pt x="135668" y="94967"/>
                </a:cubicBezTo>
                <a:cubicBezTo>
                  <a:pt x="111333" y="94967"/>
                  <a:pt x="91576" y="75210"/>
                  <a:pt x="91576" y="50875"/>
                </a:cubicBezTo>
                <a:cubicBezTo>
                  <a:pt x="91576" y="26540"/>
                  <a:pt x="111333" y="6783"/>
                  <a:pt x="135668" y="6783"/>
                </a:cubicBezTo>
                <a:close/>
                <a:moveTo>
                  <a:pt x="40700" y="37309"/>
                </a:moveTo>
                <a:cubicBezTo>
                  <a:pt x="57548" y="37309"/>
                  <a:pt x="71226" y="50986"/>
                  <a:pt x="71226" y="67834"/>
                </a:cubicBezTo>
                <a:cubicBezTo>
                  <a:pt x="71226" y="84681"/>
                  <a:pt x="57548" y="98359"/>
                  <a:pt x="40700" y="98359"/>
                </a:cubicBezTo>
                <a:cubicBezTo>
                  <a:pt x="23853" y="98359"/>
                  <a:pt x="10175" y="84681"/>
                  <a:pt x="10175" y="67834"/>
                </a:cubicBezTo>
                <a:cubicBezTo>
                  <a:pt x="10175" y="50986"/>
                  <a:pt x="23853" y="37309"/>
                  <a:pt x="40700" y="37309"/>
                </a:cubicBezTo>
                <a:close/>
                <a:moveTo>
                  <a:pt x="0" y="176368"/>
                </a:moveTo>
                <a:cubicBezTo>
                  <a:pt x="0" y="146394"/>
                  <a:pt x="24293" y="122101"/>
                  <a:pt x="54267" y="122101"/>
                </a:cubicBezTo>
                <a:cubicBezTo>
                  <a:pt x="59694" y="122101"/>
                  <a:pt x="64951" y="122906"/>
                  <a:pt x="69911" y="124390"/>
                </a:cubicBezTo>
                <a:cubicBezTo>
                  <a:pt x="55963" y="139992"/>
                  <a:pt x="47484" y="160597"/>
                  <a:pt x="47484" y="183151"/>
                </a:cubicBezTo>
                <a:lnTo>
                  <a:pt x="47484" y="189935"/>
                </a:lnTo>
                <a:cubicBezTo>
                  <a:pt x="47484" y="194768"/>
                  <a:pt x="48501" y="199347"/>
                  <a:pt x="50324" y="203501"/>
                </a:cubicBezTo>
                <a:lnTo>
                  <a:pt x="13567" y="203501"/>
                </a:lnTo>
                <a:cubicBezTo>
                  <a:pt x="6063" y="203501"/>
                  <a:pt x="0" y="197439"/>
                  <a:pt x="0" y="189935"/>
                </a:cubicBezTo>
                <a:lnTo>
                  <a:pt x="0" y="176368"/>
                </a:lnTo>
                <a:close/>
                <a:moveTo>
                  <a:pt x="221011" y="203501"/>
                </a:moveTo>
                <a:cubicBezTo>
                  <a:pt x="222834" y="199347"/>
                  <a:pt x="223852" y="194768"/>
                  <a:pt x="223852" y="189935"/>
                </a:cubicBezTo>
                <a:lnTo>
                  <a:pt x="223852" y="183151"/>
                </a:lnTo>
                <a:cubicBezTo>
                  <a:pt x="223852" y="160597"/>
                  <a:pt x="215372" y="139992"/>
                  <a:pt x="201424" y="124390"/>
                </a:cubicBezTo>
                <a:cubicBezTo>
                  <a:pt x="206384" y="122906"/>
                  <a:pt x="211642" y="122101"/>
                  <a:pt x="217068" y="122101"/>
                </a:cubicBezTo>
                <a:cubicBezTo>
                  <a:pt x="247042" y="122101"/>
                  <a:pt x="271335" y="146394"/>
                  <a:pt x="271335" y="176368"/>
                </a:cubicBezTo>
                <a:lnTo>
                  <a:pt x="271335" y="189935"/>
                </a:lnTo>
                <a:cubicBezTo>
                  <a:pt x="271335" y="197439"/>
                  <a:pt x="265273" y="203501"/>
                  <a:pt x="257769" y="203501"/>
                </a:cubicBezTo>
                <a:lnTo>
                  <a:pt x="221011" y="203501"/>
                </a:lnTo>
                <a:close/>
                <a:moveTo>
                  <a:pt x="200110" y="67834"/>
                </a:moveTo>
                <a:cubicBezTo>
                  <a:pt x="200110" y="50986"/>
                  <a:pt x="213788" y="37309"/>
                  <a:pt x="230635" y="37309"/>
                </a:cubicBezTo>
                <a:cubicBezTo>
                  <a:pt x="247482" y="37309"/>
                  <a:pt x="261160" y="50986"/>
                  <a:pt x="261160" y="67834"/>
                </a:cubicBezTo>
                <a:cubicBezTo>
                  <a:pt x="261160" y="84681"/>
                  <a:pt x="247482" y="98359"/>
                  <a:pt x="230635" y="98359"/>
                </a:cubicBezTo>
                <a:cubicBezTo>
                  <a:pt x="213788" y="98359"/>
                  <a:pt x="200110" y="84681"/>
                  <a:pt x="200110" y="67834"/>
                </a:cubicBezTo>
                <a:close/>
                <a:moveTo>
                  <a:pt x="67834" y="183151"/>
                </a:moveTo>
                <a:cubicBezTo>
                  <a:pt x="67834" y="145673"/>
                  <a:pt x="98189" y="115318"/>
                  <a:pt x="135668" y="115318"/>
                </a:cubicBezTo>
                <a:cubicBezTo>
                  <a:pt x="173146" y="115318"/>
                  <a:pt x="203501" y="145673"/>
                  <a:pt x="203501" y="183151"/>
                </a:cubicBezTo>
                <a:lnTo>
                  <a:pt x="203501" y="189935"/>
                </a:lnTo>
                <a:cubicBezTo>
                  <a:pt x="203501" y="197439"/>
                  <a:pt x="197439" y="203501"/>
                  <a:pt x="189935" y="203501"/>
                </a:cubicBezTo>
                <a:lnTo>
                  <a:pt x="81401" y="203501"/>
                </a:lnTo>
                <a:cubicBezTo>
                  <a:pt x="73896" y="203501"/>
                  <a:pt x="67834" y="197439"/>
                  <a:pt x="67834" y="189935"/>
                </a:cubicBezTo>
                <a:lnTo>
                  <a:pt x="67834" y="183151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19" name="Text 16"/>
          <p:cNvSpPr/>
          <p:nvPr/>
        </p:nvSpPr>
        <p:spPr>
          <a:xfrm>
            <a:off x="1202920" y="3807739"/>
            <a:ext cx="5254861" cy="2532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82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ASN di Semua Level Terhubung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1202920" y="4133341"/>
            <a:ext cx="5245816" cy="4703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39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Bisa mengakses informasi yang mereka butuhkan dalam </a:t>
            </a:r>
            <a:pPr>
              <a:lnSpc>
                <a:spcPct val="140000"/>
              </a:lnSpc>
            </a:pPr>
            <a:r>
              <a:rPr lang="en-US" sz="1139" b="1" dirty="0">
                <a:solidFill>
                  <a:srgbClr val="F1F5F9">
                    <a:alpha val="80000"/>
                  </a:srgbClr>
                </a:solidFill>
                <a:highlight>
                  <a:srgbClr val="3B82F6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satu platform </a:t>
            </a:r>
            <a:pPr>
              <a:lnSpc>
                <a:spcPct val="140000"/>
              </a:lnSpc>
            </a:pPr>
            <a:r>
              <a:rPr lang="en-US" sz="1139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— dari pusat hingga kabupaten/kota</a:t>
            </a:r>
            <a:endParaRPr lang="en-US" sz="1600" dirty="0"/>
          </a:p>
        </p:txBody>
      </p:sp>
      <p:sp>
        <p:nvSpPr>
          <p:cNvPr id="21" name="Shape 18"/>
          <p:cNvSpPr/>
          <p:nvPr/>
        </p:nvSpPr>
        <p:spPr>
          <a:xfrm>
            <a:off x="551715" y="4748368"/>
            <a:ext cx="506493" cy="506493"/>
          </a:xfrm>
          <a:custGeom>
            <a:avLst/>
            <a:gdLst/>
            <a:ahLst/>
            <a:cxnLst/>
            <a:rect l="l" t="t" r="r" b="b"/>
            <a:pathLst>
              <a:path w="506493" h="506493">
                <a:moveTo>
                  <a:pt x="108536" y="0"/>
                </a:moveTo>
                <a:lnTo>
                  <a:pt x="397956" y="0"/>
                </a:lnTo>
                <a:cubicBezTo>
                  <a:pt x="457859" y="0"/>
                  <a:pt x="506493" y="48633"/>
                  <a:pt x="506493" y="108536"/>
                </a:cubicBezTo>
                <a:lnTo>
                  <a:pt x="506493" y="397956"/>
                </a:lnTo>
                <a:cubicBezTo>
                  <a:pt x="506493" y="457859"/>
                  <a:pt x="457859" y="506493"/>
                  <a:pt x="397956" y="506493"/>
                </a:cubicBezTo>
                <a:lnTo>
                  <a:pt x="108536" y="506493"/>
                </a:lnTo>
                <a:cubicBezTo>
                  <a:pt x="48633" y="506493"/>
                  <a:pt x="0" y="457859"/>
                  <a:pt x="0" y="397956"/>
                </a:cubicBezTo>
                <a:lnTo>
                  <a:pt x="0" y="108536"/>
                </a:lnTo>
                <a:cubicBezTo>
                  <a:pt x="0" y="48633"/>
                  <a:pt x="48633" y="0"/>
                  <a:pt x="108536" y="0"/>
                </a:cubicBezTo>
                <a:close/>
              </a:path>
            </a:pathLst>
          </a:custGeom>
          <a:solidFill>
            <a:srgbClr val="10B981">
              <a:alpha val="30196"/>
            </a:srgbClr>
          </a:solidFill>
          <a:ln/>
        </p:spPr>
      </p:sp>
      <p:sp>
        <p:nvSpPr>
          <p:cNvPr id="22" name="Shape 19"/>
          <p:cNvSpPr/>
          <p:nvPr/>
        </p:nvSpPr>
        <p:spPr>
          <a:xfrm>
            <a:off x="696427" y="4893080"/>
            <a:ext cx="217068" cy="217068"/>
          </a:xfrm>
          <a:custGeom>
            <a:avLst/>
            <a:gdLst/>
            <a:ahLst/>
            <a:cxnLst/>
            <a:rect l="l" t="t" r="r" b="b"/>
            <a:pathLst>
              <a:path w="217068" h="217068">
                <a:moveTo>
                  <a:pt x="108534" y="0"/>
                </a:moveTo>
                <a:cubicBezTo>
                  <a:pt x="168436" y="0"/>
                  <a:pt x="217068" y="48633"/>
                  <a:pt x="217068" y="108534"/>
                </a:cubicBezTo>
                <a:cubicBezTo>
                  <a:pt x="217068" y="168436"/>
                  <a:pt x="168436" y="217068"/>
                  <a:pt x="108534" y="217068"/>
                </a:cubicBezTo>
                <a:cubicBezTo>
                  <a:pt x="48633" y="217068"/>
                  <a:pt x="0" y="168436"/>
                  <a:pt x="0" y="108534"/>
                </a:cubicBezTo>
                <a:cubicBezTo>
                  <a:pt x="0" y="48633"/>
                  <a:pt x="48633" y="0"/>
                  <a:pt x="108534" y="0"/>
                </a:cubicBezTo>
                <a:close/>
                <a:moveTo>
                  <a:pt x="98359" y="50875"/>
                </a:moveTo>
                <a:lnTo>
                  <a:pt x="98359" y="108534"/>
                </a:lnTo>
                <a:cubicBezTo>
                  <a:pt x="98359" y="111926"/>
                  <a:pt x="100055" y="115106"/>
                  <a:pt x="102895" y="117013"/>
                </a:cubicBezTo>
                <a:lnTo>
                  <a:pt x="143596" y="144147"/>
                </a:lnTo>
                <a:cubicBezTo>
                  <a:pt x="148259" y="147284"/>
                  <a:pt x="154576" y="146012"/>
                  <a:pt x="157714" y="141306"/>
                </a:cubicBezTo>
                <a:cubicBezTo>
                  <a:pt x="160851" y="136600"/>
                  <a:pt x="159579" y="130326"/>
                  <a:pt x="154873" y="127188"/>
                </a:cubicBezTo>
                <a:lnTo>
                  <a:pt x="118709" y="103107"/>
                </a:lnTo>
                <a:lnTo>
                  <a:pt x="118709" y="50875"/>
                </a:lnTo>
                <a:cubicBezTo>
                  <a:pt x="118709" y="45237"/>
                  <a:pt x="114173" y="40700"/>
                  <a:pt x="108534" y="40700"/>
                </a:cubicBezTo>
                <a:cubicBezTo>
                  <a:pt x="102895" y="40700"/>
                  <a:pt x="98359" y="45237"/>
                  <a:pt x="98359" y="50875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3" name="Text 20"/>
          <p:cNvSpPr/>
          <p:nvPr/>
        </p:nvSpPr>
        <p:spPr>
          <a:xfrm>
            <a:off x="1202920" y="4748368"/>
            <a:ext cx="5254861" cy="2532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82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Warga Lacak Status Real-Time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1202920" y="5073970"/>
            <a:ext cx="5245816" cy="4703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39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Transparansi penuh — warga bisa melacak </a:t>
            </a:r>
            <a:pPr>
              <a:lnSpc>
                <a:spcPct val="140000"/>
              </a:lnSpc>
            </a:pPr>
            <a:r>
              <a:rPr lang="en-US" sz="1139" b="1" dirty="0">
                <a:solidFill>
                  <a:srgbClr val="F1F5F9">
                    <a:alpha val="80000"/>
                  </a:srgbClr>
                </a:solidFill>
                <a:highlight>
                  <a:srgbClr val="10B981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status layanan secara real-time </a:t>
            </a:r>
            <a:pPr>
              <a:lnSpc>
                <a:spcPct val="140000"/>
              </a:lnSpc>
            </a:pPr>
            <a:r>
              <a:rPr lang="en-US" sz="1139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melalui aplikasi mobile</a:t>
            </a:r>
            <a:endParaRPr lang="en-US" sz="1600" dirty="0"/>
          </a:p>
        </p:txBody>
      </p:sp>
      <p:sp>
        <p:nvSpPr>
          <p:cNvPr id="25" name="Shape 22"/>
          <p:cNvSpPr/>
          <p:nvPr/>
        </p:nvSpPr>
        <p:spPr>
          <a:xfrm>
            <a:off x="6753140" y="1343110"/>
            <a:ext cx="5064926" cy="3210801"/>
          </a:xfrm>
          <a:custGeom>
            <a:avLst/>
            <a:gdLst/>
            <a:ahLst/>
            <a:cxnLst/>
            <a:rect l="l" t="t" r="r" b="b"/>
            <a:pathLst>
              <a:path w="5064926" h="3210801">
                <a:moveTo>
                  <a:pt x="108525" y="0"/>
                </a:moveTo>
                <a:lnTo>
                  <a:pt x="4956401" y="0"/>
                </a:lnTo>
                <a:cubicBezTo>
                  <a:pt x="5016337" y="0"/>
                  <a:pt x="5064926" y="48588"/>
                  <a:pt x="5064926" y="108525"/>
                </a:cubicBezTo>
                <a:lnTo>
                  <a:pt x="5064926" y="3102276"/>
                </a:lnTo>
                <a:cubicBezTo>
                  <a:pt x="5064926" y="3162213"/>
                  <a:pt x="5016337" y="3210801"/>
                  <a:pt x="4956401" y="3210801"/>
                </a:cubicBezTo>
                <a:lnTo>
                  <a:pt x="108525" y="3210801"/>
                </a:lnTo>
                <a:cubicBezTo>
                  <a:pt x="48588" y="3210801"/>
                  <a:pt x="0" y="3162213"/>
                  <a:pt x="0" y="3102276"/>
                </a:cubicBezTo>
                <a:lnTo>
                  <a:pt x="0" y="108525"/>
                </a:lnTo>
                <a:cubicBezTo>
                  <a:pt x="0" y="48628"/>
                  <a:pt x="48628" y="0"/>
                  <a:pt x="108525" y="0"/>
                </a:cubicBezTo>
                <a:close/>
              </a:path>
            </a:pathLst>
          </a:custGeom>
          <a:solidFill>
            <a:srgbClr val="1E3A5F">
              <a:alpha val="50196"/>
            </a:srgbClr>
          </a:solidFill>
          <a:ln w="12700">
            <a:solidFill>
              <a:srgbClr val="3B82F6">
                <a:alpha val="40000"/>
              </a:srgbClr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6961164" y="1564700"/>
            <a:ext cx="180890" cy="180890"/>
          </a:xfrm>
          <a:custGeom>
            <a:avLst/>
            <a:gdLst/>
            <a:ahLst/>
            <a:cxnLst/>
            <a:rect l="l" t="t" r="r" b="b"/>
            <a:pathLst>
              <a:path w="180890" h="180890">
                <a:moveTo>
                  <a:pt x="42396" y="19785"/>
                </a:moveTo>
                <a:cubicBezTo>
                  <a:pt x="42396" y="8868"/>
                  <a:pt x="51264" y="0"/>
                  <a:pt x="62181" y="0"/>
                </a:cubicBezTo>
                <a:lnTo>
                  <a:pt x="70660" y="0"/>
                </a:lnTo>
                <a:cubicBezTo>
                  <a:pt x="76914" y="0"/>
                  <a:pt x="81966" y="5052"/>
                  <a:pt x="81966" y="11306"/>
                </a:cubicBezTo>
                <a:lnTo>
                  <a:pt x="81966" y="169585"/>
                </a:lnTo>
                <a:cubicBezTo>
                  <a:pt x="81966" y="175838"/>
                  <a:pt x="76914" y="180890"/>
                  <a:pt x="70660" y="180890"/>
                </a:cubicBezTo>
                <a:lnTo>
                  <a:pt x="59355" y="180890"/>
                </a:lnTo>
                <a:cubicBezTo>
                  <a:pt x="48826" y="180890"/>
                  <a:pt x="39958" y="173683"/>
                  <a:pt x="37450" y="163932"/>
                </a:cubicBezTo>
                <a:cubicBezTo>
                  <a:pt x="37203" y="163932"/>
                  <a:pt x="36991" y="163932"/>
                  <a:pt x="36743" y="163932"/>
                </a:cubicBezTo>
                <a:cubicBezTo>
                  <a:pt x="21127" y="163932"/>
                  <a:pt x="8479" y="151284"/>
                  <a:pt x="8479" y="135668"/>
                </a:cubicBezTo>
                <a:cubicBezTo>
                  <a:pt x="8479" y="129308"/>
                  <a:pt x="10599" y="123443"/>
                  <a:pt x="14132" y="118709"/>
                </a:cubicBezTo>
                <a:cubicBezTo>
                  <a:pt x="7278" y="113551"/>
                  <a:pt x="2826" y="105354"/>
                  <a:pt x="2826" y="96098"/>
                </a:cubicBezTo>
                <a:cubicBezTo>
                  <a:pt x="2826" y="85181"/>
                  <a:pt x="9045" y="75677"/>
                  <a:pt x="18089" y="70978"/>
                </a:cubicBezTo>
                <a:cubicBezTo>
                  <a:pt x="15581" y="66739"/>
                  <a:pt x="14132" y="61792"/>
                  <a:pt x="14132" y="56528"/>
                </a:cubicBezTo>
                <a:cubicBezTo>
                  <a:pt x="14132" y="40912"/>
                  <a:pt x="26780" y="28264"/>
                  <a:pt x="42396" y="28264"/>
                </a:cubicBezTo>
                <a:lnTo>
                  <a:pt x="42396" y="19785"/>
                </a:lnTo>
                <a:close/>
                <a:moveTo>
                  <a:pt x="138494" y="19785"/>
                </a:moveTo>
                <a:lnTo>
                  <a:pt x="138494" y="28264"/>
                </a:lnTo>
                <a:cubicBezTo>
                  <a:pt x="154110" y="28264"/>
                  <a:pt x="166758" y="40912"/>
                  <a:pt x="166758" y="56528"/>
                </a:cubicBezTo>
                <a:cubicBezTo>
                  <a:pt x="166758" y="61828"/>
                  <a:pt x="165310" y="66774"/>
                  <a:pt x="162801" y="70978"/>
                </a:cubicBezTo>
                <a:cubicBezTo>
                  <a:pt x="171881" y="75677"/>
                  <a:pt x="178064" y="85146"/>
                  <a:pt x="178064" y="96098"/>
                </a:cubicBezTo>
                <a:cubicBezTo>
                  <a:pt x="178064" y="105354"/>
                  <a:pt x="173612" y="113551"/>
                  <a:pt x="166758" y="118709"/>
                </a:cubicBezTo>
                <a:cubicBezTo>
                  <a:pt x="170291" y="123443"/>
                  <a:pt x="172411" y="129308"/>
                  <a:pt x="172411" y="135668"/>
                </a:cubicBezTo>
                <a:cubicBezTo>
                  <a:pt x="172411" y="151284"/>
                  <a:pt x="159763" y="163932"/>
                  <a:pt x="144147" y="163932"/>
                </a:cubicBezTo>
                <a:cubicBezTo>
                  <a:pt x="143900" y="163932"/>
                  <a:pt x="143688" y="163932"/>
                  <a:pt x="143440" y="163932"/>
                </a:cubicBezTo>
                <a:cubicBezTo>
                  <a:pt x="140932" y="173683"/>
                  <a:pt x="132064" y="180890"/>
                  <a:pt x="121536" y="180890"/>
                </a:cubicBezTo>
                <a:lnTo>
                  <a:pt x="110230" y="180890"/>
                </a:lnTo>
                <a:cubicBezTo>
                  <a:pt x="103977" y="180890"/>
                  <a:pt x="98924" y="175838"/>
                  <a:pt x="98924" y="169585"/>
                </a:cubicBezTo>
                <a:lnTo>
                  <a:pt x="98924" y="11306"/>
                </a:lnTo>
                <a:cubicBezTo>
                  <a:pt x="98924" y="5052"/>
                  <a:pt x="103977" y="0"/>
                  <a:pt x="110230" y="0"/>
                </a:cubicBezTo>
                <a:lnTo>
                  <a:pt x="118709" y="0"/>
                </a:lnTo>
                <a:cubicBezTo>
                  <a:pt x="129626" y="0"/>
                  <a:pt x="138494" y="8868"/>
                  <a:pt x="138494" y="19785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27" name="Text 24"/>
          <p:cNvSpPr/>
          <p:nvPr/>
        </p:nvSpPr>
        <p:spPr>
          <a:xfrm>
            <a:off x="7164665" y="1528522"/>
            <a:ext cx="4558433" cy="2532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24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AI sebagai Intelligence Layer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6938553" y="1926481"/>
            <a:ext cx="4766457" cy="705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39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AI bukan fitur tambahan tapi </a:t>
            </a:r>
            <a:pPr>
              <a:lnSpc>
                <a:spcPct val="140000"/>
              </a:lnSpc>
            </a:pPr>
            <a:r>
              <a:rPr lang="en-US" sz="1139" b="1" dirty="0">
                <a:solidFill>
                  <a:srgbClr val="F1F5F9">
                    <a:alpha val="80000"/>
                  </a:srgbClr>
                </a:solidFill>
                <a:highlight>
                  <a:srgbClr val="3B82F6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lapisan intelligence </a:t>
            </a:r>
            <a:pPr>
              <a:lnSpc>
                <a:spcPct val="140000"/>
              </a:lnSpc>
            </a:pPr>
            <a:r>
              <a:rPr lang="en-US" sz="1139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yang berjalan di bawah semua proses — dari validasi data hingga rekomendasi kebijakan.</a:t>
            </a:r>
            <a:endParaRPr lang="en-US" sz="1600" dirty="0"/>
          </a:p>
        </p:txBody>
      </p:sp>
      <p:sp>
        <p:nvSpPr>
          <p:cNvPr id="29" name="Shape 26"/>
          <p:cNvSpPr/>
          <p:nvPr/>
        </p:nvSpPr>
        <p:spPr>
          <a:xfrm>
            <a:off x="6943075" y="2781187"/>
            <a:ext cx="2288261" cy="732605"/>
          </a:xfrm>
          <a:custGeom>
            <a:avLst/>
            <a:gdLst/>
            <a:ahLst/>
            <a:cxnLst/>
            <a:rect l="l" t="t" r="r" b="b"/>
            <a:pathLst>
              <a:path w="2288261" h="732605">
                <a:moveTo>
                  <a:pt x="72359" y="0"/>
                </a:moveTo>
                <a:lnTo>
                  <a:pt x="2215902" y="0"/>
                </a:lnTo>
                <a:cubicBezTo>
                  <a:pt x="2255865" y="0"/>
                  <a:pt x="2288261" y="32396"/>
                  <a:pt x="2288261" y="72359"/>
                </a:cubicBezTo>
                <a:lnTo>
                  <a:pt x="2288261" y="660246"/>
                </a:lnTo>
                <a:cubicBezTo>
                  <a:pt x="2288261" y="700209"/>
                  <a:pt x="2255865" y="732605"/>
                  <a:pt x="2215902" y="732605"/>
                </a:cubicBezTo>
                <a:lnTo>
                  <a:pt x="72359" y="732605"/>
                </a:lnTo>
                <a:cubicBezTo>
                  <a:pt x="32396" y="732605"/>
                  <a:pt x="0" y="700209"/>
                  <a:pt x="0" y="660246"/>
                </a:cubicBezTo>
                <a:lnTo>
                  <a:pt x="0" y="72359"/>
                </a:lnTo>
                <a:cubicBezTo>
                  <a:pt x="0" y="32423"/>
                  <a:pt x="32423" y="0"/>
                  <a:pt x="72359" y="0"/>
                </a:cubicBezTo>
                <a:close/>
              </a:path>
            </a:pathLst>
          </a:custGeom>
          <a:solidFill>
            <a:srgbClr val="0F172A">
              <a:alpha val="6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8004392" y="2894243"/>
            <a:ext cx="162801" cy="217068"/>
          </a:xfrm>
          <a:custGeom>
            <a:avLst/>
            <a:gdLst/>
            <a:ahLst/>
            <a:cxnLst/>
            <a:rect l="l" t="t" r="r" b="b"/>
            <a:pathLst>
              <a:path w="162801" h="217068">
                <a:moveTo>
                  <a:pt x="105948" y="28321"/>
                </a:moveTo>
                <a:cubicBezTo>
                  <a:pt x="110357" y="22258"/>
                  <a:pt x="109000" y="13779"/>
                  <a:pt x="102938" y="9370"/>
                </a:cubicBezTo>
                <a:cubicBezTo>
                  <a:pt x="96875" y="4960"/>
                  <a:pt x="88396" y="6317"/>
                  <a:pt x="83987" y="12380"/>
                </a:cubicBezTo>
                <a:lnTo>
                  <a:pt x="39047" y="74151"/>
                </a:lnTo>
                <a:lnTo>
                  <a:pt x="23148" y="58252"/>
                </a:lnTo>
                <a:cubicBezTo>
                  <a:pt x="17849" y="52953"/>
                  <a:pt x="9242" y="52953"/>
                  <a:pt x="3943" y="58252"/>
                </a:cubicBezTo>
                <a:cubicBezTo>
                  <a:pt x="-1357" y="63552"/>
                  <a:pt x="-1357" y="72158"/>
                  <a:pt x="3943" y="77458"/>
                </a:cubicBezTo>
                <a:lnTo>
                  <a:pt x="31076" y="104591"/>
                </a:lnTo>
                <a:cubicBezTo>
                  <a:pt x="33875" y="107389"/>
                  <a:pt x="37775" y="108831"/>
                  <a:pt x="41718" y="108534"/>
                </a:cubicBezTo>
                <a:cubicBezTo>
                  <a:pt x="45661" y="108237"/>
                  <a:pt x="49307" y="106202"/>
                  <a:pt x="51639" y="102980"/>
                </a:cubicBezTo>
                <a:lnTo>
                  <a:pt x="105906" y="28363"/>
                </a:lnTo>
                <a:close/>
                <a:moveTo>
                  <a:pt x="160215" y="85979"/>
                </a:moveTo>
                <a:cubicBezTo>
                  <a:pt x="164624" y="79917"/>
                  <a:pt x="163268" y="71438"/>
                  <a:pt x="157205" y="67028"/>
                </a:cubicBezTo>
                <a:cubicBezTo>
                  <a:pt x="151142" y="62619"/>
                  <a:pt x="142663" y="63976"/>
                  <a:pt x="138254" y="70038"/>
                </a:cubicBezTo>
                <a:lnTo>
                  <a:pt x="66180" y="169118"/>
                </a:lnTo>
                <a:lnTo>
                  <a:pt x="36715" y="139653"/>
                </a:lnTo>
                <a:cubicBezTo>
                  <a:pt x="31416" y="134353"/>
                  <a:pt x="22809" y="134353"/>
                  <a:pt x="17510" y="139653"/>
                </a:cubicBezTo>
                <a:cubicBezTo>
                  <a:pt x="12210" y="144952"/>
                  <a:pt x="12210" y="153559"/>
                  <a:pt x="17510" y="158858"/>
                </a:cubicBezTo>
                <a:lnTo>
                  <a:pt x="58210" y="199559"/>
                </a:lnTo>
                <a:cubicBezTo>
                  <a:pt x="61008" y="202357"/>
                  <a:pt x="64908" y="203798"/>
                  <a:pt x="68851" y="203501"/>
                </a:cubicBezTo>
                <a:cubicBezTo>
                  <a:pt x="72794" y="203205"/>
                  <a:pt x="76440" y="201170"/>
                  <a:pt x="78772" y="197948"/>
                </a:cubicBezTo>
                <a:lnTo>
                  <a:pt x="160173" y="86022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31" name="Text 28"/>
          <p:cNvSpPr/>
          <p:nvPr/>
        </p:nvSpPr>
        <p:spPr>
          <a:xfrm>
            <a:off x="7019953" y="3183668"/>
            <a:ext cx="2134504" cy="217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39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Validasi Otomatis</a:t>
            </a:r>
            <a:endParaRPr lang="en-US" sz="1600" dirty="0"/>
          </a:p>
        </p:txBody>
      </p:sp>
      <p:sp>
        <p:nvSpPr>
          <p:cNvPr id="32" name="Shape 29"/>
          <p:cNvSpPr/>
          <p:nvPr/>
        </p:nvSpPr>
        <p:spPr>
          <a:xfrm>
            <a:off x="9346159" y="2781187"/>
            <a:ext cx="2288261" cy="732605"/>
          </a:xfrm>
          <a:custGeom>
            <a:avLst/>
            <a:gdLst/>
            <a:ahLst/>
            <a:cxnLst/>
            <a:rect l="l" t="t" r="r" b="b"/>
            <a:pathLst>
              <a:path w="2288261" h="732605">
                <a:moveTo>
                  <a:pt x="72359" y="0"/>
                </a:moveTo>
                <a:lnTo>
                  <a:pt x="2215902" y="0"/>
                </a:lnTo>
                <a:cubicBezTo>
                  <a:pt x="2255865" y="0"/>
                  <a:pt x="2288261" y="32396"/>
                  <a:pt x="2288261" y="72359"/>
                </a:cubicBezTo>
                <a:lnTo>
                  <a:pt x="2288261" y="660246"/>
                </a:lnTo>
                <a:cubicBezTo>
                  <a:pt x="2288261" y="700209"/>
                  <a:pt x="2255865" y="732605"/>
                  <a:pt x="2215902" y="732605"/>
                </a:cubicBezTo>
                <a:lnTo>
                  <a:pt x="72359" y="732605"/>
                </a:lnTo>
                <a:cubicBezTo>
                  <a:pt x="32396" y="732605"/>
                  <a:pt x="0" y="700209"/>
                  <a:pt x="0" y="660246"/>
                </a:cubicBezTo>
                <a:lnTo>
                  <a:pt x="0" y="72359"/>
                </a:lnTo>
                <a:cubicBezTo>
                  <a:pt x="0" y="32423"/>
                  <a:pt x="32423" y="0"/>
                  <a:pt x="72359" y="0"/>
                </a:cubicBezTo>
                <a:close/>
              </a:path>
            </a:pathLst>
          </a:custGeom>
          <a:solidFill>
            <a:srgbClr val="0F172A">
              <a:alpha val="6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10380413" y="2894243"/>
            <a:ext cx="217068" cy="217068"/>
          </a:xfrm>
          <a:custGeom>
            <a:avLst/>
            <a:gdLst/>
            <a:ahLst/>
            <a:cxnLst/>
            <a:rect l="l" t="t" r="r" b="b"/>
            <a:pathLst>
              <a:path w="217068" h="217068">
                <a:moveTo>
                  <a:pt x="0" y="33917"/>
                </a:moveTo>
                <a:cubicBezTo>
                  <a:pt x="0" y="22682"/>
                  <a:pt x="9115" y="13567"/>
                  <a:pt x="20350" y="13567"/>
                </a:cubicBezTo>
                <a:lnTo>
                  <a:pt x="61050" y="13567"/>
                </a:lnTo>
                <a:cubicBezTo>
                  <a:pt x="72285" y="13567"/>
                  <a:pt x="81401" y="22682"/>
                  <a:pt x="81401" y="33917"/>
                </a:cubicBezTo>
                <a:lnTo>
                  <a:pt x="81401" y="40700"/>
                </a:lnTo>
                <a:lnTo>
                  <a:pt x="135668" y="40700"/>
                </a:lnTo>
                <a:lnTo>
                  <a:pt x="135668" y="33917"/>
                </a:lnTo>
                <a:cubicBezTo>
                  <a:pt x="135668" y="22682"/>
                  <a:pt x="144783" y="13567"/>
                  <a:pt x="156018" y="13567"/>
                </a:cubicBezTo>
                <a:lnTo>
                  <a:pt x="196718" y="13567"/>
                </a:lnTo>
                <a:cubicBezTo>
                  <a:pt x="207953" y="13567"/>
                  <a:pt x="217068" y="22682"/>
                  <a:pt x="217068" y="33917"/>
                </a:cubicBezTo>
                <a:lnTo>
                  <a:pt x="217068" y="74617"/>
                </a:lnTo>
                <a:cubicBezTo>
                  <a:pt x="217068" y="85852"/>
                  <a:pt x="207953" y="94967"/>
                  <a:pt x="196718" y="94967"/>
                </a:cubicBezTo>
                <a:lnTo>
                  <a:pt x="156018" y="94967"/>
                </a:lnTo>
                <a:cubicBezTo>
                  <a:pt x="144783" y="94967"/>
                  <a:pt x="135668" y="85852"/>
                  <a:pt x="135668" y="74617"/>
                </a:cubicBezTo>
                <a:lnTo>
                  <a:pt x="135668" y="67834"/>
                </a:lnTo>
                <a:lnTo>
                  <a:pt x="81401" y="67834"/>
                </a:lnTo>
                <a:lnTo>
                  <a:pt x="81401" y="74617"/>
                </a:lnTo>
                <a:cubicBezTo>
                  <a:pt x="81401" y="77712"/>
                  <a:pt x="80680" y="80680"/>
                  <a:pt x="79450" y="83308"/>
                </a:cubicBezTo>
                <a:lnTo>
                  <a:pt x="108534" y="122101"/>
                </a:lnTo>
                <a:lnTo>
                  <a:pt x="142451" y="122101"/>
                </a:lnTo>
                <a:cubicBezTo>
                  <a:pt x="153686" y="122101"/>
                  <a:pt x="162801" y="131216"/>
                  <a:pt x="162801" y="142451"/>
                </a:cubicBezTo>
                <a:lnTo>
                  <a:pt x="162801" y="183151"/>
                </a:lnTo>
                <a:cubicBezTo>
                  <a:pt x="162801" y="194386"/>
                  <a:pt x="153686" y="203501"/>
                  <a:pt x="142451" y="203501"/>
                </a:cubicBezTo>
                <a:lnTo>
                  <a:pt x="101751" y="203501"/>
                </a:lnTo>
                <a:cubicBezTo>
                  <a:pt x="90516" y="203501"/>
                  <a:pt x="81401" y="194386"/>
                  <a:pt x="81401" y="183151"/>
                </a:cubicBezTo>
                <a:lnTo>
                  <a:pt x="81401" y="142451"/>
                </a:lnTo>
                <a:cubicBezTo>
                  <a:pt x="81401" y="139356"/>
                  <a:pt x="82121" y="136388"/>
                  <a:pt x="83351" y="133760"/>
                </a:cubicBezTo>
                <a:lnTo>
                  <a:pt x="54267" y="94967"/>
                </a:lnTo>
                <a:lnTo>
                  <a:pt x="20350" y="94967"/>
                </a:lnTo>
                <a:cubicBezTo>
                  <a:pt x="9115" y="94967"/>
                  <a:pt x="0" y="85852"/>
                  <a:pt x="0" y="74617"/>
                </a:cubicBezTo>
                <a:lnTo>
                  <a:pt x="0" y="33917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34" name="Text 31"/>
          <p:cNvSpPr/>
          <p:nvPr/>
        </p:nvSpPr>
        <p:spPr>
          <a:xfrm>
            <a:off x="9423037" y="3183668"/>
            <a:ext cx="2134504" cy="217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39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Prediksi Kebutuhan</a:t>
            </a:r>
            <a:endParaRPr lang="en-US" sz="1600" dirty="0"/>
          </a:p>
        </p:txBody>
      </p:sp>
      <p:sp>
        <p:nvSpPr>
          <p:cNvPr id="35" name="Shape 32"/>
          <p:cNvSpPr/>
          <p:nvPr/>
        </p:nvSpPr>
        <p:spPr>
          <a:xfrm>
            <a:off x="6943075" y="3631371"/>
            <a:ext cx="2288261" cy="732605"/>
          </a:xfrm>
          <a:custGeom>
            <a:avLst/>
            <a:gdLst/>
            <a:ahLst/>
            <a:cxnLst/>
            <a:rect l="l" t="t" r="r" b="b"/>
            <a:pathLst>
              <a:path w="2288261" h="732605">
                <a:moveTo>
                  <a:pt x="72359" y="0"/>
                </a:moveTo>
                <a:lnTo>
                  <a:pt x="2215902" y="0"/>
                </a:lnTo>
                <a:cubicBezTo>
                  <a:pt x="2255865" y="0"/>
                  <a:pt x="2288261" y="32396"/>
                  <a:pt x="2288261" y="72359"/>
                </a:cubicBezTo>
                <a:lnTo>
                  <a:pt x="2288261" y="660246"/>
                </a:lnTo>
                <a:cubicBezTo>
                  <a:pt x="2288261" y="700209"/>
                  <a:pt x="2255865" y="732605"/>
                  <a:pt x="2215902" y="732605"/>
                </a:cubicBezTo>
                <a:lnTo>
                  <a:pt x="72359" y="732605"/>
                </a:lnTo>
                <a:cubicBezTo>
                  <a:pt x="32396" y="732605"/>
                  <a:pt x="0" y="700209"/>
                  <a:pt x="0" y="660246"/>
                </a:cubicBezTo>
                <a:lnTo>
                  <a:pt x="0" y="72359"/>
                </a:lnTo>
                <a:cubicBezTo>
                  <a:pt x="0" y="32423"/>
                  <a:pt x="32423" y="0"/>
                  <a:pt x="72359" y="0"/>
                </a:cubicBezTo>
                <a:close/>
              </a:path>
            </a:pathLst>
          </a:custGeom>
          <a:solidFill>
            <a:srgbClr val="0F172A">
              <a:alpha val="60000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7963691" y="3744427"/>
            <a:ext cx="244202" cy="217068"/>
          </a:xfrm>
          <a:custGeom>
            <a:avLst/>
            <a:gdLst/>
            <a:ahLst/>
            <a:cxnLst/>
            <a:rect l="l" t="t" r="r" b="b"/>
            <a:pathLst>
              <a:path w="244202" h="217068">
                <a:moveTo>
                  <a:pt x="217238" y="101751"/>
                </a:moveTo>
                <a:lnTo>
                  <a:pt x="142621" y="101751"/>
                </a:lnTo>
                <a:cubicBezTo>
                  <a:pt x="135117" y="101751"/>
                  <a:pt x="129054" y="95688"/>
                  <a:pt x="129054" y="88184"/>
                </a:cubicBezTo>
                <a:lnTo>
                  <a:pt x="129054" y="13567"/>
                </a:lnTo>
                <a:cubicBezTo>
                  <a:pt x="129054" y="6063"/>
                  <a:pt x="135159" y="-85"/>
                  <a:pt x="142578" y="890"/>
                </a:cubicBezTo>
                <a:cubicBezTo>
                  <a:pt x="187942" y="6911"/>
                  <a:pt x="223894" y="42863"/>
                  <a:pt x="229914" y="88226"/>
                </a:cubicBezTo>
                <a:cubicBezTo>
                  <a:pt x="230889" y="95646"/>
                  <a:pt x="224742" y="101751"/>
                  <a:pt x="217238" y="101751"/>
                </a:cubicBezTo>
                <a:close/>
                <a:moveTo>
                  <a:pt x="94374" y="15771"/>
                </a:moveTo>
                <a:cubicBezTo>
                  <a:pt x="102048" y="14160"/>
                  <a:pt x="108704" y="20435"/>
                  <a:pt x="108704" y="28278"/>
                </a:cubicBezTo>
                <a:lnTo>
                  <a:pt x="108704" y="111926"/>
                </a:lnTo>
                <a:cubicBezTo>
                  <a:pt x="108704" y="114300"/>
                  <a:pt x="109552" y="116589"/>
                  <a:pt x="111035" y="118412"/>
                </a:cubicBezTo>
                <a:lnTo>
                  <a:pt x="167041" y="185992"/>
                </a:lnTo>
                <a:cubicBezTo>
                  <a:pt x="172001" y="191970"/>
                  <a:pt x="170941" y="201000"/>
                  <a:pt x="164115" y="204689"/>
                </a:cubicBezTo>
                <a:cubicBezTo>
                  <a:pt x="149658" y="212574"/>
                  <a:pt x="133081" y="217068"/>
                  <a:pt x="115487" y="217068"/>
                </a:cubicBezTo>
                <a:cubicBezTo>
                  <a:pt x="59312" y="217068"/>
                  <a:pt x="13736" y="171492"/>
                  <a:pt x="13736" y="115318"/>
                </a:cubicBezTo>
                <a:cubicBezTo>
                  <a:pt x="13736" y="66350"/>
                  <a:pt x="48289" y="25480"/>
                  <a:pt x="94374" y="15771"/>
                </a:cubicBezTo>
                <a:close/>
                <a:moveTo>
                  <a:pt x="202569" y="122101"/>
                </a:moveTo>
                <a:lnTo>
                  <a:pt x="229702" y="122101"/>
                </a:lnTo>
                <a:cubicBezTo>
                  <a:pt x="237546" y="122101"/>
                  <a:pt x="243820" y="128757"/>
                  <a:pt x="242209" y="136431"/>
                </a:cubicBezTo>
                <a:cubicBezTo>
                  <a:pt x="237885" y="156951"/>
                  <a:pt x="227371" y="175181"/>
                  <a:pt x="212701" y="189087"/>
                </a:cubicBezTo>
                <a:cubicBezTo>
                  <a:pt x="207487" y="194047"/>
                  <a:pt x="199304" y="192987"/>
                  <a:pt x="194725" y="187433"/>
                </a:cubicBezTo>
                <a:lnTo>
                  <a:pt x="158943" y="144316"/>
                </a:lnTo>
                <a:cubicBezTo>
                  <a:pt x="151609" y="135456"/>
                  <a:pt x="157926" y="122101"/>
                  <a:pt x="169373" y="122101"/>
                </a:cubicBezTo>
                <a:lnTo>
                  <a:pt x="202526" y="122101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37" name="Text 34"/>
          <p:cNvSpPr/>
          <p:nvPr/>
        </p:nvSpPr>
        <p:spPr>
          <a:xfrm>
            <a:off x="7019953" y="4033852"/>
            <a:ext cx="2134504" cy="217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39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Analisis Pola</a:t>
            </a:r>
            <a:endParaRPr lang="en-US" sz="1600" dirty="0"/>
          </a:p>
        </p:txBody>
      </p:sp>
      <p:sp>
        <p:nvSpPr>
          <p:cNvPr id="38" name="Shape 35"/>
          <p:cNvSpPr/>
          <p:nvPr/>
        </p:nvSpPr>
        <p:spPr>
          <a:xfrm>
            <a:off x="9346159" y="3631371"/>
            <a:ext cx="2288261" cy="732605"/>
          </a:xfrm>
          <a:custGeom>
            <a:avLst/>
            <a:gdLst/>
            <a:ahLst/>
            <a:cxnLst/>
            <a:rect l="l" t="t" r="r" b="b"/>
            <a:pathLst>
              <a:path w="2288261" h="732605">
                <a:moveTo>
                  <a:pt x="72359" y="0"/>
                </a:moveTo>
                <a:lnTo>
                  <a:pt x="2215902" y="0"/>
                </a:lnTo>
                <a:cubicBezTo>
                  <a:pt x="2255865" y="0"/>
                  <a:pt x="2288261" y="32396"/>
                  <a:pt x="2288261" y="72359"/>
                </a:cubicBezTo>
                <a:lnTo>
                  <a:pt x="2288261" y="660246"/>
                </a:lnTo>
                <a:cubicBezTo>
                  <a:pt x="2288261" y="700209"/>
                  <a:pt x="2255865" y="732605"/>
                  <a:pt x="2215902" y="732605"/>
                </a:cubicBezTo>
                <a:lnTo>
                  <a:pt x="72359" y="732605"/>
                </a:lnTo>
                <a:cubicBezTo>
                  <a:pt x="32396" y="732605"/>
                  <a:pt x="0" y="700209"/>
                  <a:pt x="0" y="660246"/>
                </a:cubicBezTo>
                <a:lnTo>
                  <a:pt x="0" y="72359"/>
                </a:lnTo>
                <a:cubicBezTo>
                  <a:pt x="0" y="32423"/>
                  <a:pt x="32423" y="0"/>
                  <a:pt x="72359" y="0"/>
                </a:cubicBezTo>
                <a:close/>
              </a:path>
            </a:pathLst>
          </a:custGeom>
          <a:solidFill>
            <a:srgbClr val="0F172A">
              <a:alpha val="60000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39" name="Shape 36"/>
          <p:cNvSpPr/>
          <p:nvPr/>
        </p:nvSpPr>
        <p:spPr>
          <a:xfrm>
            <a:off x="10407546" y="3744427"/>
            <a:ext cx="162801" cy="217068"/>
          </a:xfrm>
          <a:custGeom>
            <a:avLst/>
            <a:gdLst/>
            <a:ahLst/>
            <a:cxnLst/>
            <a:rect l="l" t="t" r="r" b="b"/>
            <a:pathLst>
              <a:path w="162801" h="217068">
                <a:moveTo>
                  <a:pt x="124178" y="162801"/>
                </a:moveTo>
                <a:cubicBezTo>
                  <a:pt x="127273" y="153347"/>
                  <a:pt x="133463" y="144783"/>
                  <a:pt x="140458" y="137406"/>
                </a:cubicBezTo>
                <a:cubicBezTo>
                  <a:pt x="154322" y="122822"/>
                  <a:pt x="162801" y="103107"/>
                  <a:pt x="162801" y="81401"/>
                </a:cubicBezTo>
                <a:cubicBezTo>
                  <a:pt x="162801" y="36461"/>
                  <a:pt x="126341" y="0"/>
                  <a:pt x="81401" y="0"/>
                </a:cubicBezTo>
                <a:cubicBezTo>
                  <a:pt x="36461" y="0"/>
                  <a:pt x="0" y="36461"/>
                  <a:pt x="0" y="81401"/>
                </a:cubicBezTo>
                <a:cubicBezTo>
                  <a:pt x="0" y="103107"/>
                  <a:pt x="8479" y="122822"/>
                  <a:pt x="22343" y="137406"/>
                </a:cubicBezTo>
                <a:cubicBezTo>
                  <a:pt x="29338" y="144783"/>
                  <a:pt x="35570" y="153347"/>
                  <a:pt x="38623" y="162801"/>
                </a:cubicBezTo>
                <a:lnTo>
                  <a:pt x="124136" y="162801"/>
                </a:lnTo>
                <a:close/>
                <a:moveTo>
                  <a:pt x="122101" y="183151"/>
                </a:moveTo>
                <a:lnTo>
                  <a:pt x="40700" y="183151"/>
                </a:lnTo>
                <a:lnTo>
                  <a:pt x="40700" y="189935"/>
                </a:lnTo>
                <a:cubicBezTo>
                  <a:pt x="40700" y="208674"/>
                  <a:pt x="55878" y="223852"/>
                  <a:pt x="74617" y="223852"/>
                </a:cubicBezTo>
                <a:lnTo>
                  <a:pt x="88184" y="223852"/>
                </a:lnTo>
                <a:cubicBezTo>
                  <a:pt x="106923" y="223852"/>
                  <a:pt x="122101" y="208674"/>
                  <a:pt x="122101" y="189935"/>
                </a:cubicBezTo>
                <a:lnTo>
                  <a:pt x="122101" y="183151"/>
                </a:lnTo>
                <a:close/>
                <a:moveTo>
                  <a:pt x="78009" y="47484"/>
                </a:moveTo>
                <a:cubicBezTo>
                  <a:pt x="61135" y="47484"/>
                  <a:pt x="47484" y="61135"/>
                  <a:pt x="47484" y="78009"/>
                </a:cubicBezTo>
                <a:cubicBezTo>
                  <a:pt x="47484" y="83648"/>
                  <a:pt x="42947" y="88184"/>
                  <a:pt x="37309" y="88184"/>
                </a:cubicBezTo>
                <a:cubicBezTo>
                  <a:pt x="31670" y="88184"/>
                  <a:pt x="27134" y="83648"/>
                  <a:pt x="27134" y="78009"/>
                </a:cubicBezTo>
                <a:cubicBezTo>
                  <a:pt x="27134" y="49900"/>
                  <a:pt x="49900" y="27134"/>
                  <a:pt x="78009" y="27134"/>
                </a:cubicBezTo>
                <a:cubicBezTo>
                  <a:pt x="83648" y="27134"/>
                  <a:pt x="88184" y="31670"/>
                  <a:pt x="88184" y="37309"/>
                </a:cubicBezTo>
                <a:cubicBezTo>
                  <a:pt x="88184" y="42947"/>
                  <a:pt x="83648" y="47484"/>
                  <a:pt x="78009" y="47484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40" name="Text 37"/>
          <p:cNvSpPr/>
          <p:nvPr/>
        </p:nvSpPr>
        <p:spPr>
          <a:xfrm>
            <a:off x="9423037" y="4033852"/>
            <a:ext cx="2134504" cy="217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39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Rekomendasi Cerdas</a:t>
            </a:r>
            <a:endParaRPr lang="en-US" sz="1600" dirty="0"/>
          </a:p>
        </p:txBody>
      </p:sp>
      <p:sp>
        <p:nvSpPr>
          <p:cNvPr id="41" name="Shape 38"/>
          <p:cNvSpPr/>
          <p:nvPr/>
        </p:nvSpPr>
        <p:spPr>
          <a:xfrm>
            <a:off x="6753140" y="4707668"/>
            <a:ext cx="5064926" cy="2143549"/>
          </a:xfrm>
          <a:custGeom>
            <a:avLst/>
            <a:gdLst/>
            <a:ahLst/>
            <a:cxnLst/>
            <a:rect l="l" t="t" r="r" b="b"/>
            <a:pathLst>
              <a:path w="5064926" h="2143549">
                <a:moveTo>
                  <a:pt x="108528" y="0"/>
                </a:moveTo>
                <a:lnTo>
                  <a:pt x="4956398" y="0"/>
                </a:lnTo>
                <a:cubicBezTo>
                  <a:pt x="5016336" y="0"/>
                  <a:pt x="5064926" y="48590"/>
                  <a:pt x="5064926" y="108528"/>
                </a:cubicBezTo>
                <a:lnTo>
                  <a:pt x="5064926" y="2035021"/>
                </a:lnTo>
                <a:cubicBezTo>
                  <a:pt x="5064926" y="2094959"/>
                  <a:pt x="5016336" y="2143549"/>
                  <a:pt x="4956398" y="2143549"/>
                </a:cubicBezTo>
                <a:lnTo>
                  <a:pt x="108528" y="2143549"/>
                </a:lnTo>
                <a:cubicBezTo>
                  <a:pt x="48590" y="2143549"/>
                  <a:pt x="0" y="2094959"/>
                  <a:pt x="0" y="2035021"/>
                </a:cubicBezTo>
                <a:lnTo>
                  <a:pt x="0" y="108528"/>
                </a:lnTo>
                <a:cubicBezTo>
                  <a:pt x="0" y="48630"/>
                  <a:pt x="48630" y="0"/>
                  <a:pt x="108528" y="0"/>
                </a:cubicBezTo>
                <a:close/>
              </a:path>
            </a:pathLst>
          </a:custGeom>
          <a:solidFill>
            <a:srgbClr val="1E3A5F">
              <a:alpha val="50196"/>
            </a:srgbClr>
          </a:solidFill>
          <a:ln w="12700">
            <a:solidFill>
              <a:srgbClr val="10B981">
                <a:alpha val="40000"/>
              </a:srgbClr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6893330" y="4893080"/>
            <a:ext cx="4784546" cy="2532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24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Target Ekosistem 2030</a:t>
            </a:r>
            <a:endParaRPr lang="en-US" sz="1600" dirty="0"/>
          </a:p>
        </p:txBody>
      </p:sp>
      <p:sp>
        <p:nvSpPr>
          <p:cNvPr id="43" name="Text 40"/>
          <p:cNvSpPr/>
          <p:nvPr/>
        </p:nvSpPr>
        <p:spPr>
          <a:xfrm>
            <a:off x="6857152" y="5291039"/>
            <a:ext cx="2442018" cy="3617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564" b="1" dirty="0">
                <a:solidFill>
                  <a:srgbClr val="3B82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100%</a:t>
            </a:r>
            <a:endParaRPr lang="en-US" sz="1600" dirty="0"/>
          </a:p>
        </p:txBody>
      </p:sp>
      <p:sp>
        <p:nvSpPr>
          <p:cNvPr id="44" name="Text 41"/>
          <p:cNvSpPr/>
          <p:nvPr/>
        </p:nvSpPr>
        <p:spPr>
          <a:xfrm>
            <a:off x="6902375" y="5688997"/>
            <a:ext cx="2351573" cy="217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39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Integrasi Data</a:t>
            </a:r>
            <a:endParaRPr lang="en-US" sz="1600" dirty="0"/>
          </a:p>
        </p:txBody>
      </p:sp>
      <p:sp>
        <p:nvSpPr>
          <p:cNvPr id="45" name="Text 42"/>
          <p:cNvSpPr/>
          <p:nvPr/>
        </p:nvSpPr>
        <p:spPr>
          <a:xfrm>
            <a:off x="9278325" y="5291039"/>
            <a:ext cx="2442018" cy="3617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564" b="1" dirty="0">
                <a:solidFill>
                  <a:srgbClr val="10B98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514</a:t>
            </a:r>
            <a:endParaRPr lang="en-US" sz="1600" dirty="0"/>
          </a:p>
        </p:txBody>
      </p:sp>
      <p:sp>
        <p:nvSpPr>
          <p:cNvPr id="46" name="Text 43"/>
          <p:cNvSpPr/>
          <p:nvPr/>
        </p:nvSpPr>
        <p:spPr>
          <a:xfrm>
            <a:off x="9323548" y="5688997"/>
            <a:ext cx="2351573" cy="217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39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Kab/Kota Terhubung</a:t>
            </a:r>
            <a:endParaRPr lang="en-US" sz="1600" dirty="0"/>
          </a:p>
        </p:txBody>
      </p:sp>
      <p:sp>
        <p:nvSpPr>
          <p:cNvPr id="47" name="Text 44"/>
          <p:cNvSpPr/>
          <p:nvPr/>
        </p:nvSpPr>
        <p:spPr>
          <a:xfrm>
            <a:off x="6857152" y="6050777"/>
            <a:ext cx="2442018" cy="3617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564" b="1" dirty="0">
                <a:solidFill>
                  <a:srgbClr val="3B82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</a:t>
            </a:r>
            <a:endParaRPr lang="en-US" sz="1600" dirty="0"/>
          </a:p>
        </p:txBody>
      </p:sp>
      <p:sp>
        <p:nvSpPr>
          <p:cNvPr id="48" name="Text 45"/>
          <p:cNvSpPr/>
          <p:nvPr/>
        </p:nvSpPr>
        <p:spPr>
          <a:xfrm>
            <a:off x="6902375" y="6448736"/>
            <a:ext cx="2351573" cy="217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39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Platform Terpadu</a:t>
            </a:r>
            <a:endParaRPr lang="en-US" sz="1600" dirty="0"/>
          </a:p>
        </p:txBody>
      </p:sp>
      <p:sp>
        <p:nvSpPr>
          <p:cNvPr id="49" name="Text 46"/>
          <p:cNvSpPr/>
          <p:nvPr/>
        </p:nvSpPr>
        <p:spPr>
          <a:xfrm>
            <a:off x="9278325" y="6050777"/>
            <a:ext cx="2442018" cy="3617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564" b="1" dirty="0">
                <a:solidFill>
                  <a:srgbClr val="10B98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AI</a:t>
            </a:r>
            <a:endParaRPr lang="en-US" sz="1600" dirty="0"/>
          </a:p>
        </p:txBody>
      </p:sp>
      <p:sp>
        <p:nvSpPr>
          <p:cNvPr id="50" name="Text 47"/>
          <p:cNvSpPr/>
          <p:nvPr/>
        </p:nvSpPr>
        <p:spPr>
          <a:xfrm>
            <a:off x="9323548" y="6448736"/>
            <a:ext cx="2351573" cy="217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39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Powered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60" kern="0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BAGIAN 04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858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Roadmap 3 Fase Transformasi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81000" y="1181100"/>
            <a:ext cx="914400" cy="38100"/>
          </a:xfrm>
          <a:custGeom>
            <a:avLst/>
            <a:gdLst/>
            <a:ahLst/>
            <a:cxnLst/>
            <a:rect l="l" t="t" r="r" b="b"/>
            <a:pathLst>
              <a:path w="914400" h="38100">
                <a:moveTo>
                  <a:pt x="0" y="0"/>
                </a:moveTo>
                <a:lnTo>
                  <a:pt x="914400" y="0"/>
                </a:lnTo>
                <a:lnTo>
                  <a:pt x="9144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5" name="Text 3"/>
          <p:cNvSpPr/>
          <p:nvPr/>
        </p:nvSpPr>
        <p:spPr>
          <a:xfrm>
            <a:off x="381000" y="1333500"/>
            <a:ext cx="11515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Peta jalan transformasi digital 2025-2030 dengan milestone dan outcome terukur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90525" y="1800225"/>
            <a:ext cx="5600700" cy="2343150"/>
          </a:xfrm>
          <a:custGeom>
            <a:avLst/>
            <a:gdLst/>
            <a:ahLst/>
            <a:cxnLst/>
            <a:rect l="l" t="t" r="r" b="b"/>
            <a:pathLst>
              <a:path w="5600700" h="2343150">
                <a:moveTo>
                  <a:pt x="114299" y="0"/>
                </a:moveTo>
                <a:lnTo>
                  <a:pt x="5486401" y="0"/>
                </a:lnTo>
                <a:cubicBezTo>
                  <a:pt x="5549527" y="0"/>
                  <a:pt x="5600700" y="51173"/>
                  <a:pt x="5600700" y="114299"/>
                </a:cubicBezTo>
                <a:lnTo>
                  <a:pt x="5600700" y="2228851"/>
                </a:lnTo>
                <a:cubicBezTo>
                  <a:pt x="5600700" y="2291977"/>
                  <a:pt x="5549527" y="2343150"/>
                  <a:pt x="5486401" y="2343150"/>
                </a:cubicBezTo>
                <a:lnTo>
                  <a:pt x="114299" y="2343150"/>
                </a:lnTo>
                <a:cubicBezTo>
                  <a:pt x="51173" y="2343150"/>
                  <a:pt x="0" y="2291977"/>
                  <a:pt x="0" y="2228851"/>
                </a:cubicBezTo>
                <a:lnTo>
                  <a:pt x="0" y="114299"/>
                </a:lnTo>
                <a:cubicBezTo>
                  <a:pt x="0" y="51173"/>
                  <a:pt x="51173" y="0"/>
                  <a:pt x="114299" y="0"/>
                </a:cubicBezTo>
                <a:close/>
              </a:path>
            </a:pathLst>
          </a:custGeom>
          <a:gradFill rotWithShape="1" flip="none">
            <a:gsLst>
              <a:gs pos="0">
                <a:srgbClr val="3B82F6">
                  <a:alpha val="30000"/>
                </a:srgbClr>
              </a:gs>
              <a:gs pos="100000">
                <a:srgbClr val="1E3A5F">
                  <a:alpha val="50000"/>
                </a:srgbClr>
              </a:gs>
            </a:gsLst>
            <a:lin ang="2700000" scaled="1"/>
          </a:gradFill>
          <a:ln w="25400">
            <a:solidFill>
              <a:srgbClr val="3B82F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372100" y="1200150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609600" y="0"/>
                </a:moveTo>
                <a:lnTo>
                  <a:pt x="609600" y="0"/>
                </a:lnTo>
                <a:cubicBezTo>
                  <a:pt x="946047" y="0"/>
                  <a:pt x="1219200" y="273153"/>
                  <a:pt x="1219200" y="609600"/>
                </a:cubicBezTo>
                <a:lnTo>
                  <a:pt x="1219200" y="609600"/>
                </a:lnTo>
                <a:cubicBezTo>
                  <a:pt x="1219200" y="946047"/>
                  <a:pt x="946047" y="1219200"/>
                  <a:pt x="609600" y="1219200"/>
                </a:cubicBezTo>
                <a:lnTo>
                  <a:pt x="609600" y="1219200"/>
                </a:lnTo>
                <a:cubicBezTo>
                  <a:pt x="273153" y="1219200"/>
                  <a:pt x="0" y="946047"/>
                  <a:pt x="0" y="609600"/>
                </a:cubicBezTo>
                <a:lnTo>
                  <a:pt x="0" y="609600"/>
                </a:lnTo>
                <a:cubicBezTo>
                  <a:pt x="0" y="273153"/>
                  <a:pt x="273153" y="0"/>
                  <a:pt x="609600" y="0"/>
                </a:cubicBezTo>
                <a:close/>
              </a:path>
            </a:pathLst>
          </a:custGeom>
          <a:solidFill>
            <a:srgbClr val="3B82F6">
              <a:alpha val="10196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390525" y="4314825"/>
            <a:ext cx="5600700" cy="2343150"/>
          </a:xfrm>
          <a:custGeom>
            <a:avLst/>
            <a:gdLst/>
            <a:ahLst/>
            <a:cxnLst/>
            <a:rect l="l" t="t" r="r" b="b"/>
            <a:pathLst>
              <a:path w="5600700" h="2343150">
                <a:moveTo>
                  <a:pt x="114299" y="0"/>
                </a:moveTo>
                <a:lnTo>
                  <a:pt x="5486401" y="0"/>
                </a:lnTo>
                <a:cubicBezTo>
                  <a:pt x="5549527" y="0"/>
                  <a:pt x="5600700" y="51173"/>
                  <a:pt x="5600700" y="114299"/>
                </a:cubicBezTo>
                <a:lnTo>
                  <a:pt x="5600700" y="2228851"/>
                </a:lnTo>
                <a:cubicBezTo>
                  <a:pt x="5600700" y="2291977"/>
                  <a:pt x="5549527" y="2343150"/>
                  <a:pt x="5486401" y="2343150"/>
                </a:cubicBezTo>
                <a:lnTo>
                  <a:pt x="114299" y="2343150"/>
                </a:lnTo>
                <a:cubicBezTo>
                  <a:pt x="51173" y="2343150"/>
                  <a:pt x="0" y="2291977"/>
                  <a:pt x="0" y="2228851"/>
                </a:cubicBezTo>
                <a:lnTo>
                  <a:pt x="0" y="114299"/>
                </a:lnTo>
                <a:cubicBezTo>
                  <a:pt x="0" y="51173"/>
                  <a:pt x="51173" y="0"/>
                  <a:pt x="114299" y="0"/>
                </a:cubicBezTo>
                <a:close/>
              </a:path>
            </a:pathLst>
          </a:custGeom>
          <a:gradFill rotWithShape="1" flip="none">
            <a:gsLst>
              <a:gs pos="0">
                <a:srgbClr val="10B981">
                  <a:alpha val="30000"/>
                </a:srgbClr>
              </a:gs>
              <a:gs pos="100000">
                <a:srgbClr val="1E3A5F">
                  <a:alpha val="50000"/>
                </a:srgbClr>
              </a:gs>
            </a:gsLst>
            <a:lin ang="2700000" scaled="1"/>
          </a:gradFill>
          <a:ln w="25400">
            <a:solidFill>
              <a:srgbClr val="10B98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372100" y="3714750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609600" y="0"/>
                </a:moveTo>
                <a:lnTo>
                  <a:pt x="609600" y="0"/>
                </a:lnTo>
                <a:cubicBezTo>
                  <a:pt x="946047" y="0"/>
                  <a:pt x="1219200" y="273153"/>
                  <a:pt x="1219200" y="609600"/>
                </a:cubicBezTo>
                <a:lnTo>
                  <a:pt x="1219200" y="609600"/>
                </a:lnTo>
                <a:cubicBezTo>
                  <a:pt x="1219200" y="946047"/>
                  <a:pt x="946047" y="1219200"/>
                  <a:pt x="609600" y="1219200"/>
                </a:cubicBezTo>
                <a:lnTo>
                  <a:pt x="609600" y="1219200"/>
                </a:lnTo>
                <a:cubicBezTo>
                  <a:pt x="273153" y="1219200"/>
                  <a:pt x="0" y="946047"/>
                  <a:pt x="0" y="609600"/>
                </a:cubicBezTo>
                <a:lnTo>
                  <a:pt x="0" y="609600"/>
                </a:lnTo>
                <a:cubicBezTo>
                  <a:pt x="0" y="273153"/>
                  <a:pt x="273153" y="0"/>
                  <a:pt x="609600" y="0"/>
                </a:cubicBezTo>
                <a:close/>
              </a:path>
            </a:pathLst>
          </a:custGeom>
          <a:solidFill>
            <a:srgbClr val="10B981">
              <a:alpha val="10196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6200775" y="1800225"/>
            <a:ext cx="5600700" cy="2324100"/>
          </a:xfrm>
          <a:custGeom>
            <a:avLst/>
            <a:gdLst/>
            <a:ahLst/>
            <a:cxnLst/>
            <a:rect l="l" t="t" r="r" b="b"/>
            <a:pathLst>
              <a:path w="5600700" h="2324100">
                <a:moveTo>
                  <a:pt x="114299" y="0"/>
                </a:moveTo>
                <a:lnTo>
                  <a:pt x="5486401" y="0"/>
                </a:lnTo>
                <a:cubicBezTo>
                  <a:pt x="5549526" y="0"/>
                  <a:pt x="5600700" y="51174"/>
                  <a:pt x="5600700" y="114299"/>
                </a:cubicBezTo>
                <a:lnTo>
                  <a:pt x="5600700" y="2209801"/>
                </a:lnTo>
                <a:cubicBezTo>
                  <a:pt x="5600700" y="2272926"/>
                  <a:pt x="5549526" y="2324100"/>
                  <a:pt x="5486401" y="2324100"/>
                </a:cubicBezTo>
                <a:lnTo>
                  <a:pt x="114299" y="2324100"/>
                </a:lnTo>
                <a:cubicBezTo>
                  <a:pt x="51174" y="2324100"/>
                  <a:pt x="0" y="2272926"/>
                  <a:pt x="0" y="2209801"/>
                </a:cubicBezTo>
                <a:lnTo>
                  <a:pt x="0" y="114299"/>
                </a:lnTo>
                <a:cubicBezTo>
                  <a:pt x="0" y="51174"/>
                  <a:pt x="51174" y="0"/>
                  <a:pt x="114299" y="0"/>
                </a:cubicBezTo>
                <a:close/>
              </a:path>
            </a:pathLst>
          </a:custGeom>
          <a:gradFill rotWithShape="1" flip="none">
            <a:gsLst>
              <a:gs pos="0">
                <a:srgbClr val="8B5CF6">
                  <a:alpha val="30000"/>
                </a:srgbClr>
              </a:gs>
              <a:gs pos="100000">
                <a:srgbClr val="1E3A5F">
                  <a:alpha val="50000"/>
                </a:srgbClr>
              </a:gs>
            </a:gsLst>
            <a:lin ang="2700000" scaled="1"/>
          </a:gradFill>
          <a:ln w="25400">
            <a:solidFill>
              <a:srgbClr val="8B5CF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182350" y="1200150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609600" y="0"/>
                </a:moveTo>
                <a:lnTo>
                  <a:pt x="609600" y="0"/>
                </a:lnTo>
                <a:cubicBezTo>
                  <a:pt x="946047" y="0"/>
                  <a:pt x="1219200" y="273153"/>
                  <a:pt x="1219200" y="609600"/>
                </a:cubicBezTo>
                <a:lnTo>
                  <a:pt x="1219200" y="609600"/>
                </a:lnTo>
                <a:cubicBezTo>
                  <a:pt x="1219200" y="946047"/>
                  <a:pt x="946047" y="1219200"/>
                  <a:pt x="609600" y="1219200"/>
                </a:cubicBezTo>
                <a:lnTo>
                  <a:pt x="609600" y="1219200"/>
                </a:lnTo>
                <a:cubicBezTo>
                  <a:pt x="273153" y="1219200"/>
                  <a:pt x="0" y="946047"/>
                  <a:pt x="0" y="609600"/>
                </a:cubicBezTo>
                <a:lnTo>
                  <a:pt x="0" y="609600"/>
                </a:lnTo>
                <a:cubicBezTo>
                  <a:pt x="0" y="273153"/>
                  <a:pt x="273153" y="0"/>
                  <a:pt x="609600" y="0"/>
                </a:cubicBezTo>
                <a:close/>
              </a:path>
            </a:pathLst>
          </a:custGeom>
          <a:solidFill>
            <a:srgbClr val="8B5CF6">
              <a:alpha val="10196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6196013" y="4291013"/>
            <a:ext cx="5610225" cy="2371725"/>
          </a:xfrm>
          <a:custGeom>
            <a:avLst/>
            <a:gdLst/>
            <a:ahLst/>
            <a:cxnLst/>
            <a:rect l="l" t="t" r="r" b="b"/>
            <a:pathLst>
              <a:path w="5610225" h="2371725">
                <a:moveTo>
                  <a:pt x="114293" y="0"/>
                </a:moveTo>
                <a:lnTo>
                  <a:pt x="5495932" y="0"/>
                </a:lnTo>
                <a:cubicBezTo>
                  <a:pt x="5559012" y="0"/>
                  <a:pt x="5610225" y="51213"/>
                  <a:pt x="5610225" y="114293"/>
                </a:cubicBezTo>
                <a:lnTo>
                  <a:pt x="5610225" y="2257432"/>
                </a:lnTo>
                <a:cubicBezTo>
                  <a:pt x="5610225" y="2320512"/>
                  <a:pt x="5559012" y="2371725"/>
                  <a:pt x="5495932" y="2371725"/>
                </a:cubicBezTo>
                <a:lnTo>
                  <a:pt x="114293" y="2371725"/>
                </a:lnTo>
                <a:cubicBezTo>
                  <a:pt x="51213" y="2371725"/>
                  <a:pt x="0" y="2320512"/>
                  <a:pt x="0" y="2257432"/>
                </a:cubicBezTo>
                <a:lnTo>
                  <a:pt x="0" y="114293"/>
                </a:lnTo>
                <a:cubicBezTo>
                  <a:pt x="0" y="51213"/>
                  <a:pt x="51213" y="0"/>
                  <a:pt x="114293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415088" y="453390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21431" y="21431"/>
                </a:moveTo>
                <a:cubicBezTo>
                  <a:pt x="21431" y="15504"/>
                  <a:pt x="16643" y="10716"/>
                  <a:pt x="10716" y="10716"/>
                </a:cubicBezTo>
                <a:cubicBezTo>
                  <a:pt x="4789" y="10716"/>
                  <a:pt x="0" y="15504"/>
                  <a:pt x="0" y="21431"/>
                </a:cubicBezTo>
                <a:lnTo>
                  <a:pt x="0" y="133945"/>
                </a:lnTo>
                <a:cubicBezTo>
                  <a:pt x="0" y="148746"/>
                  <a:pt x="11988" y="160734"/>
                  <a:pt x="26789" y="160734"/>
                </a:cubicBezTo>
                <a:lnTo>
                  <a:pt x="160734" y="160734"/>
                </a:lnTo>
                <a:cubicBezTo>
                  <a:pt x="166661" y="160734"/>
                  <a:pt x="171450" y="155946"/>
                  <a:pt x="171450" y="150019"/>
                </a:cubicBezTo>
                <a:cubicBezTo>
                  <a:pt x="171450" y="144092"/>
                  <a:pt x="166661" y="139303"/>
                  <a:pt x="160734" y="139303"/>
                </a:cubicBezTo>
                <a:lnTo>
                  <a:pt x="26789" y="139303"/>
                </a:lnTo>
                <a:cubicBezTo>
                  <a:pt x="23842" y="139303"/>
                  <a:pt x="21431" y="136892"/>
                  <a:pt x="21431" y="133945"/>
                </a:cubicBezTo>
                <a:lnTo>
                  <a:pt x="21431" y="21431"/>
                </a:lnTo>
                <a:close/>
                <a:moveTo>
                  <a:pt x="157587" y="50430"/>
                </a:moveTo>
                <a:cubicBezTo>
                  <a:pt x="161772" y="46245"/>
                  <a:pt x="161772" y="39447"/>
                  <a:pt x="157587" y="35261"/>
                </a:cubicBezTo>
                <a:cubicBezTo>
                  <a:pt x="153401" y="31075"/>
                  <a:pt x="146603" y="31075"/>
                  <a:pt x="142417" y="35261"/>
                </a:cubicBezTo>
                <a:lnTo>
                  <a:pt x="107156" y="70556"/>
                </a:lnTo>
                <a:lnTo>
                  <a:pt x="87935" y="51368"/>
                </a:lnTo>
                <a:cubicBezTo>
                  <a:pt x="83749" y="47182"/>
                  <a:pt x="76952" y="47182"/>
                  <a:pt x="72766" y="51368"/>
                </a:cubicBezTo>
                <a:lnTo>
                  <a:pt x="40619" y="83515"/>
                </a:lnTo>
                <a:cubicBezTo>
                  <a:pt x="36433" y="87701"/>
                  <a:pt x="36433" y="94498"/>
                  <a:pt x="40619" y="98684"/>
                </a:cubicBezTo>
                <a:cubicBezTo>
                  <a:pt x="44805" y="102870"/>
                  <a:pt x="51602" y="102870"/>
                  <a:pt x="55788" y="98684"/>
                </a:cubicBezTo>
                <a:lnTo>
                  <a:pt x="80367" y="74105"/>
                </a:lnTo>
                <a:lnTo>
                  <a:pt x="99588" y="93326"/>
                </a:lnTo>
                <a:cubicBezTo>
                  <a:pt x="103774" y="97512"/>
                  <a:pt x="110572" y="97512"/>
                  <a:pt x="114758" y="93326"/>
                </a:cubicBezTo>
                <a:lnTo>
                  <a:pt x="157620" y="50464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14" name="Text 12"/>
          <p:cNvSpPr/>
          <p:nvPr/>
        </p:nvSpPr>
        <p:spPr>
          <a:xfrm>
            <a:off x="6610350" y="4486275"/>
            <a:ext cx="50863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Timeline &amp; Milestone Kunci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391275" y="5000625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0"/>
                </a:moveTo>
                <a:lnTo>
                  <a:pt x="57150" y="0"/>
                </a:lnTo>
                <a:cubicBezTo>
                  <a:pt x="88692" y="0"/>
                  <a:pt x="114300" y="25608"/>
                  <a:pt x="114300" y="57150"/>
                </a:cubicBezTo>
                <a:lnTo>
                  <a:pt x="114300" y="57150"/>
                </a:lnTo>
                <a:cubicBezTo>
                  <a:pt x="114300" y="88692"/>
                  <a:pt x="88692" y="114300"/>
                  <a:pt x="57150" y="114300"/>
                </a:cubicBezTo>
                <a:lnTo>
                  <a:pt x="57150" y="114300"/>
                </a:lnTo>
                <a:cubicBezTo>
                  <a:pt x="25608" y="114300"/>
                  <a:pt x="0" y="88692"/>
                  <a:pt x="0" y="57150"/>
                </a:cubicBezTo>
                <a:lnTo>
                  <a:pt x="0" y="57150"/>
                </a:lnTo>
                <a:cubicBezTo>
                  <a:pt x="0" y="25608"/>
                  <a:pt x="25608" y="0"/>
                  <a:pt x="57150" y="0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16" name="Shape 14"/>
          <p:cNvSpPr/>
          <p:nvPr/>
        </p:nvSpPr>
        <p:spPr>
          <a:xfrm>
            <a:off x="6619875" y="5053013"/>
            <a:ext cx="3400425" cy="9525"/>
          </a:xfrm>
          <a:custGeom>
            <a:avLst/>
            <a:gdLst/>
            <a:ahLst/>
            <a:cxnLst/>
            <a:rect l="l" t="t" r="r" b="b"/>
            <a:pathLst>
              <a:path w="3400425" h="9525">
                <a:moveTo>
                  <a:pt x="0" y="0"/>
                </a:moveTo>
                <a:lnTo>
                  <a:pt x="3400425" y="0"/>
                </a:lnTo>
                <a:lnTo>
                  <a:pt x="3400425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3B82F6">
              <a:alpha val="30196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10135419" y="4943475"/>
            <a:ext cx="657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Q1 2025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10830371" y="4905375"/>
            <a:ext cx="781050" cy="304800"/>
          </a:xfrm>
          <a:custGeom>
            <a:avLst/>
            <a:gdLst/>
            <a:ahLst/>
            <a:cxnLst/>
            <a:rect l="l" t="t" r="r" b="b"/>
            <a:pathLst>
              <a:path w="781050" h="304800">
                <a:moveTo>
                  <a:pt x="76200" y="0"/>
                </a:moveTo>
                <a:lnTo>
                  <a:pt x="704850" y="0"/>
                </a:lnTo>
                <a:cubicBezTo>
                  <a:pt x="746906" y="0"/>
                  <a:pt x="781050" y="34144"/>
                  <a:pt x="781050" y="76200"/>
                </a:cubicBezTo>
                <a:lnTo>
                  <a:pt x="781050" y="228600"/>
                </a:lnTo>
                <a:cubicBezTo>
                  <a:pt x="781050" y="270656"/>
                  <a:pt x="746906" y="304800"/>
                  <a:pt x="704850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10830371" y="4905375"/>
            <a:ext cx="857250" cy="304800"/>
          </a:xfrm>
          <a:prstGeom prst="rect">
            <a:avLst/>
          </a:prstGeom>
          <a:noFill/>
          <a:ln/>
        </p:spPr>
        <p:txBody>
          <a:bodyPr wrap="square" lIns="114300" tIns="38100" rIns="114300" bIns="3810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Kick-off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391275" y="5419725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0"/>
                </a:moveTo>
                <a:lnTo>
                  <a:pt x="57150" y="0"/>
                </a:lnTo>
                <a:cubicBezTo>
                  <a:pt x="88692" y="0"/>
                  <a:pt x="114300" y="25608"/>
                  <a:pt x="114300" y="57150"/>
                </a:cubicBezTo>
                <a:lnTo>
                  <a:pt x="114300" y="57150"/>
                </a:lnTo>
                <a:cubicBezTo>
                  <a:pt x="114300" y="88692"/>
                  <a:pt x="88692" y="114300"/>
                  <a:pt x="57150" y="114300"/>
                </a:cubicBezTo>
                <a:lnTo>
                  <a:pt x="57150" y="114300"/>
                </a:lnTo>
                <a:cubicBezTo>
                  <a:pt x="25608" y="114300"/>
                  <a:pt x="0" y="88692"/>
                  <a:pt x="0" y="57150"/>
                </a:cubicBezTo>
                <a:lnTo>
                  <a:pt x="0" y="57150"/>
                </a:lnTo>
                <a:cubicBezTo>
                  <a:pt x="0" y="25608"/>
                  <a:pt x="25608" y="0"/>
                  <a:pt x="57150" y="0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21" name="Shape 19"/>
          <p:cNvSpPr/>
          <p:nvPr/>
        </p:nvSpPr>
        <p:spPr>
          <a:xfrm>
            <a:off x="6619875" y="5472113"/>
            <a:ext cx="2771775" cy="9525"/>
          </a:xfrm>
          <a:custGeom>
            <a:avLst/>
            <a:gdLst/>
            <a:ahLst/>
            <a:cxnLst/>
            <a:rect l="l" t="t" r="r" b="b"/>
            <a:pathLst>
              <a:path w="2771775" h="9525">
                <a:moveTo>
                  <a:pt x="0" y="0"/>
                </a:moveTo>
                <a:lnTo>
                  <a:pt x="2771775" y="0"/>
                </a:lnTo>
                <a:lnTo>
                  <a:pt x="2771775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3B82F6">
              <a:alpha val="30196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9504908" y="5362575"/>
            <a:ext cx="685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Q4 2026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10229924" y="5324475"/>
            <a:ext cx="1381125" cy="304800"/>
          </a:xfrm>
          <a:custGeom>
            <a:avLst/>
            <a:gdLst/>
            <a:ahLst/>
            <a:cxnLst/>
            <a:rect l="l" t="t" r="r" b="b"/>
            <a:pathLst>
              <a:path w="1381125" h="304800">
                <a:moveTo>
                  <a:pt x="76200" y="0"/>
                </a:moveTo>
                <a:lnTo>
                  <a:pt x="1304925" y="0"/>
                </a:lnTo>
                <a:cubicBezTo>
                  <a:pt x="1346981" y="0"/>
                  <a:pt x="1381125" y="34144"/>
                  <a:pt x="1381125" y="76200"/>
                </a:cubicBezTo>
                <a:lnTo>
                  <a:pt x="1381125" y="228600"/>
                </a:lnTo>
                <a:cubicBezTo>
                  <a:pt x="1381125" y="270656"/>
                  <a:pt x="1346981" y="304800"/>
                  <a:pt x="1304925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10229924" y="5324475"/>
            <a:ext cx="1457325" cy="304800"/>
          </a:xfrm>
          <a:prstGeom prst="rect">
            <a:avLst/>
          </a:prstGeom>
          <a:noFill/>
          <a:ln/>
        </p:spPr>
        <p:txBody>
          <a:bodyPr wrap="square" lIns="114300" tIns="38100" rIns="114300" bIns="3810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Fase 1 Complete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391275" y="5838825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0"/>
                </a:moveTo>
                <a:lnTo>
                  <a:pt x="57150" y="0"/>
                </a:lnTo>
                <a:cubicBezTo>
                  <a:pt x="88692" y="0"/>
                  <a:pt x="114300" y="25608"/>
                  <a:pt x="114300" y="57150"/>
                </a:cubicBezTo>
                <a:lnTo>
                  <a:pt x="114300" y="57150"/>
                </a:lnTo>
                <a:cubicBezTo>
                  <a:pt x="114300" y="88692"/>
                  <a:pt x="88692" y="114300"/>
                  <a:pt x="57150" y="114300"/>
                </a:cubicBezTo>
                <a:lnTo>
                  <a:pt x="57150" y="114300"/>
                </a:lnTo>
                <a:cubicBezTo>
                  <a:pt x="25608" y="114300"/>
                  <a:pt x="0" y="88692"/>
                  <a:pt x="0" y="57150"/>
                </a:cubicBezTo>
                <a:lnTo>
                  <a:pt x="0" y="57150"/>
                </a:lnTo>
                <a:cubicBezTo>
                  <a:pt x="0" y="25608"/>
                  <a:pt x="25608" y="0"/>
                  <a:pt x="57150" y="0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6" name="Shape 24"/>
          <p:cNvSpPr/>
          <p:nvPr/>
        </p:nvSpPr>
        <p:spPr>
          <a:xfrm>
            <a:off x="6619875" y="5891213"/>
            <a:ext cx="2743200" cy="9525"/>
          </a:xfrm>
          <a:custGeom>
            <a:avLst/>
            <a:gdLst/>
            <a:ahLst/>
            <a:cxnLst/>
            <a:rect l="l" t="t" r="r" b="b"/>
            <a:pathLst>
              <a:path w="2743200" h="9525">
                <a:moveTo>
                  <a:pt x="0" y="0"/>
                </a:moveTo>
                <a:lnTo>
                  <a:pt x="2743200" y="0"/>
                </a:lnTo>
                <a:lnTo>
                  <a:pt x="27432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10B981">
              <a:alpha val="30196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9475738" y="5781675"/>
            <a:ext cx="685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Q4 2028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10204103" y="5743575"/>
            <a:ext cx="1409700" cy="304800"/>
          </a:xfrm>
          <a:custGeom>
            <a:avLst/>
            <a:gdLst/>
            <a:ahLst/>
            <a:cxnLst/>
            <a:rect l="l" t="t" r="r" b="b"/>
            <a:pathLst>
              <a:path w="1409700" h="304800">
                <a:moveTo>
                  <a:pt x="76200" y="0"/>
                </a:moveTo>
                <a:lnTo>
                  <a:pt x="1333500" y="0"/>
                </a:lnTo>
                <a:cubicBezTo>
                  <a:pt x="1375556" y="0"/>
                  <a:pt x="1409700" y="34144"/>
                  <a:pt x="1409700" y="76200"/>
                </a:cubicBezTo>
                <a:lnTo>
                  <a:pt x="1409700" y="228600"/>
                </a:lnTo>
                <a:cubicBezTo>
                  <a:pt x="1409700" y="270656"/>
                  <a:pt x="1375556" y="304800"/>
                  <a:pt x="1333500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10204103" y="5743575"/>
            <a:ext cx="1485900" cy="304800"/>
          </a:xfrm>
          <a:prstGeom prst="rect">
            <a:avLst/>
          </a:prstGeom>
          <a:noFill/>
          <a:ln/>
        </p:spPr>
        <p:txBody>
          <a:bodyPr wrap="square" lIns="114300" tIns="38100" rIns="114300" bIns="3810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Fase 2 Complete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391275" y="6257925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0"/>
                </a:moveTo>
                <a:lnTo>
                  <a:pt x="57150" y="0"/>
                </a:lnTo>
                <a:cubicBezTo>
                  <a:pt x="88692" y="0"/>
                  <a:pt x="114300" y="25608"/>
                  <a:pt x="114300" y="57150"/>
                </a:cubicBezTo>
                <a:lnTo>
                  <a:pt x="114300" y="57150"/>
                </a:lnTo>
                <a:cubicBezTo>
                  <a:pt x="114300" y="88692"/>
                  <a:pt x="88692" y="114300"/>
                  <a:pt x="57150" y="114300"/>
                </a:cubicBezTo>
                <a:lnTo>
                  <a:pt x="57150" y="114300"/>
                </a:lnTo>
                <a:cubicBezTo>
                  <a:pt x="25608" y="114300"/>
                  <a:pt x="0" y="88692"/>
                  <a:pt x="0" y="57150"/>
                </a:cubicBezTo>
                <a:lnTo>
                  <a:pt x="0" y="57150"/>
                </a:lnTo>
                <a:cubicBezTo>
                  <a:pt x="0" y="25608"/>
                  <a:pt x="25608" y="0"/>
                  <a:pt x="57150" y="0"/>
                </a:cubicBez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31" name="Shape 29"/>
          <p:cNvSpPr/>
          <p:nvPr/>
        </p:nvSpPr>
        <p:spPr>
          <a:xfrm>
            <a:off x="6619875" y="6310313"/>
            <a:ext cx="2867025" cy="9525"/>
          </a:xfrm>
          <a:custGeom>
            <a:avLst/>
            <a:gdLst/>
            <a:ahLst/>
            <a:cxnLst/>
            <a:rect l="l" t="t" r="r" b="b"/>
            <a:pathLst>
              <a:path w="2867025" h="9525">
                <a:moveTo>
                  <a:pt x="0" y="0"/>
                </a:moveTo>
                <a:lnTo>
                  <a:pt x="2867025" y="0"/>
                </a:lnTo>
                <a:lnTo>
                  <a:pt x="2867025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8B5CF6">
              <a:alpha val="30196"/>
            </a:srgbClr>
          </a:solidFill>
          <a:ln/>
        </p:spPr>
      </p:sp>
      <p:sp>
        <p:nvSpPr>
          <p:cNvPr id="32" name="Text 30"/>
          <p:cNvSpPr/>
          <p:nvPr/>
        </p:nvSpPr>
        <p:spPr>
          <a:xfrm>
            <a:off x="9598819" y="6200775"/>
            <a:ext cx="6953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Q4 2030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10331723" y="6162675"/>
            <a:ext cx="1276350" cy="304800"/>
          </a:xfrm>
          <a:custGeom>
            <a:avLst/>
            <a:gdLst/>
            <a:ahLst/>
            <a:cxnLst/>
            <a:rect l="l" t="t" r="r" b="b"/>
            <a:pathLst>
              <a:path w="1276350" h="304800">
                <a:moveTo>
                  <a:pt x="76200" y="0"/>
                </a:moveTo>
                <a:lnTo>
                  <a:pt x="1200150" y="0"/>
                </a:lnTo>
                <a:cubicBezTo>
                  <a:pt x="1242206" y="0"/>
                  <a:pt x="1276350" y="34144"/>
                  <a:pt x="1276350" y="76200"/>
                </a:cubicBezTo>
                <a:lnTo>
                  <a:pt x="1276350" y="228600"/>
                </a:lnTo>
                <a:cubicBezTo>
                  <a:pt x="1276350" y="270656"/>
                  <a:pt x="1242206" y="304800"/>
                  <a:pt x="1200150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8B5CF6">
              <a:alpha val="20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10331723" y="6162675"/>
            <a:ext cx="1352550" cy="304800"/>
          </a:xfrm>
          <a:prstGeom prst="rect">
            <a:avLst/>
          </a:prstGeom>
          <a:noFill/>
          <a:ln/>
        </p:spPr>
        <p:txBody>
          <a:bodyPr wrap="square" lIns="114300" tIns="38100" rIns="114300" bIns="3810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Vision Realized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590550" y="20002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114302" y="0"/>
                </a:moveTo>
                <a:lnTo>
                  <a:pt x="419098" y="0"/>
                </a:lnTo>
                <a:cubicBezTo>
                  <a:pt x="482183" y="0"/>
                  <a:pt x="533400" y="51217"/>
                  <a:pt x="533400" y="114302"/>
                </a:cubicBezTo>
                <a:lnTo>
                  <a:pt x="533400" y="419098"/>
                </a:lnTo>
                <a:cubicBezTo>
                  <a:pt x="533400" y="482183"/>
                  <a:pt x="482183" y="533400"/>
                  <a:pt x="419098" y="533400"/>
                </a:cubicBezTo>
                <a:lnTo>
                  <a:pt x="114302" y="533400"/>
                </a:lnTo>
                <a:cubicBezTo>
                  <a:pt x="51217" y="533400"/>
                  <a:pt x="0" y="482183"/>
                  <a:pt x="0" y="41909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36" name="Text 34"/>
          <p:cNvSpPr/>
          <p:nvPr/>
        </p:nvSpPr>
        <p:spPr>
          <a:xfrm>
            <a:off x="738560" y="2114550"/>
            <a:ext cx="3524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01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1238250" y="2000250"/>
            <a:ext cx="1257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Foundation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1238250" y="2305050"/>
            <a:ext cx="121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2025 — 2026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5305425" y="2038350"/>
            <a:ext cx="400050" cy="457200"/>
          </a:xfrm>
          <a:custGeom>
            <a:avLst/>
            <a:gdLst/>
            <a:ahLst/>
            <a:cxnLst/>
            <a:rect l="l" t="t" r="r" b="b"/>
            <a:pathLst>
              <a:path w="400050" h="457200">
                <a:moveTo>
                  <a:pt x="57150" y="28575"/>
                </a:moveTo>
                <a:cubicBezTo>
                  <a:pt x="25628" y="28575"/>
                  <a:pt x="0" y="54203"/>
                  <a:pt x="0" y="85725"/>
                </a:cubicBezTo>
                <a:lnTo>
                  <a:pt x="0" y="142875"/>
                </a:lnTo>
                <a:cubicBezTo>
                  <a:pt x="0" y="174397"/>
                  <a:pt x="25628" y="200025"/>
                  <a:pt x="57150" y="200025"/>
                </a:cubicBezTo>
                <a:lnTo>
                  <a:pt x="342900" y="200025"/>
                </a:lnTo>
                <a:cubicBezTo>
                  <a:pt x="374422" y="200025"/>
                  <a:pt x="400050" y="174397"/>
                  <a:pt x="400050" y="142875"/>
                </a:cubicBezTo>
                <a:lnTo>
                  <a:pt x="400050" y="85725"/>
                </a:lnTo>
                <a:cubicBezTo>
                  <a:pt x="400050" y="54203"/>
                  <a:pt x="374422" y="28575"/>
                  <a:pt x="342900" y="28575"/>
                </a:cubicBezTo>
                <a:lnTo>
                  <a:pt x="57150" y="28575"/>
                </a:lnTo>
                <a:close/>
                <a:moveTo>
                  <a:pt x="250031" y="92869"/>
                </a:moveTo>
                <a:cubicBezTo>
                  <a:pt x="261859" y="92869"/>
                  <a:pt x="271463" y="102472"/>
                  <a:pt x="271463" y="114300"/>
                </a:cubicBezTo>
                <a:cubicBezTo>
                  <a:pt x="271463" y="126128"/>
                  <a:pt x="261859" y="135731"/>
                  <a:pt x="250031" y="135731"/>
                </a:cubicBezTo>
                <a:cubicBezTo>
                  <a:pt x="238203" y="135731"/>
                  <a:pt x="228600" y="126128"/>
                  <a:pt x="228600" y="114300"/>
                </a:cubicBezTo>
                <a:cubicBezTo>
                  <a:pt x="228600" y="102472"/>
                  <a:pt x="238203" y="92869"/>
                  <a:pt x="250031" y="92869"/>
                </a:cubicBezTo>
                <a:close/>
                <a:moveTo>
                  <a:pt x="300038" y="114300"/>
                </a:moveTo>
                <a:cubicBezTo>
                  <a:pt x="300038" y="102472"/>
                  <a:pt x="309641" y="92869"/>
                  <a:pt x="321469" y="92869"/>
                </a:cubicBezTo>
                <a:cubicBezTo>
                  <a:pt x="333297" y="92869"/>
                  <a:pt x="342900" y="102472"/>
                  <a:pt x="342900" y="114300"/>
                </a:cubicBezTo>
                <a:cubicBezTo>
                  <a:pt x="342900" y="126128"/>
                  <a:pt x="333297" y="135731"/>
                  <a:pt x="321469" y="135731"/>
                </a:cubicBezTo>
                <a:cubicBezTo>
                  <a:pt x="309641" y="135731"/>
                  <a:pt x="300038" y="126128"/>
                  <a:pt x="300038" y="114300"/>
                </a:cubicBezTo>
                <a:close/>
                <a:moveTo>
                  <a:pt x="57150" y="257175"/>
                </a:moveTo>
                <a:cubicBezTo>
                  <a:pt x="25628" y="257175"/>
                  <a:pt x="0" y="282803"/>
                  <a:pt x="0" y="314325"/>
                </a:cubicBezTo>
                <a:lnTo>
                  <a:pt x="0" y="371475"/>
                </a:lnTo>
                <a:cubicBezTo>
                  <a:pt x="0" y="402997"/>
                  <a:pt x="25628" y="428625"/>
                  <a:pt x="57150" y="428625"/>
                </a:cubicBezTo>
                <a:lnTo>
                  <a:pt x="342900" y="428625"/>
                </a:lnTo>
                <a:cubicBezTo>
                  <a:pt x="374422" y="428625"/>
                  <a:pt x="400050" y="402997"/>
                  <a:pt x="400050" y="371475"/>
                </a:cubicBezTo>
                <a:lnTo>
                  <a:pt x="400050" y="314325"/>
                </a:lnTo>
                <a:cubicBezTo>
                  <a:pt x="400050" y="282803"/>
                  <a:pt x="374422" y="257175"/>
                  <a:pt x="342900" y="257175"/>
                </a:cubicBezTo>
                <a:lnTo>
                  <a:pt x="57150" y="257175"/>
                </a:lnTo>
                <a:close/>
                <a:moveTo>
                  <a:pt x="250031" y="321469"/>
                </a:moveTo>
                <a:cubicBezTo>
                  <a:pt x="261859" y="321469"/>
                  <a:pt x="271463" y="331072"/>
                  <a:pt x="271463" y="342900"/>
                </a:cubicBezTo>
                <a:cubicBezTo>
                  <a:pt x="271463" y="354728"/>
                  <a:pt x="261859" y="364331"/>
                  <a:pt x="250031" y="364331"/>
                </a:cubicBezTo>
                <a:cubicBezTo>
                  <a:pt x="238203" y="364331"/>
                  <a:pt x="228600" y="354728"/>
                  <a:pt x="228600" y="342900"/>
                </a:cubicBezTo>
                <a:cubicBezTo>
                  <a:pt x="228600" y="331072"/>
                  <a:pt x="238203" y="321469"/>
                  <a:pt x="250031" y="321469"/>
                </a:cubicBezTo>
                <a:close/>
                <a:moveTo>
                  <a:pt x="300038" y="342900"/>
                </a:moveTo>
                <a:cubicBezTo>
                  <a:pt x="300038" y="331072"/>
                  <a:pt x="309641" y="321469"/>
                  <a:pt x="321469" y="321469"/>
                </a:cubicBezTo>
                <a:cubicBezTo>
                  <a:pt x="333297" y="321469"/>
                  <a:pt x="342900" y="331072"/>
                  <a:pt x="342900" y="342900"/>
                </a:cubicBezTo>
                <a:cubicBezTo>
                  <a:pt x="342900" y="354728"/>
                  <a:pt x="333297" y="364331"/>
                  <a:pt x="321469" y="364331"/>
                </a:cubicBezTo>
                <a:cubicBezTo>
                  <a:pt x="309641" y="364331"/>
                  <a:pt x="300038" y="354728"/>
                  <a:pt x="300038" y="342900"/>
                </a:cubicBezTo>
                <a:close/>
              </a:path>
            </a:pathLst>
          </a:custGeom>
          <a:solidFill>
            <a:srgbClr val="3B82F6">
              <a:alpha val="30196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590550" y="2686050"/>
            <a:ext cx="527685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Pembangunan fondasi — integrasi data dan standarisasi infrastruktur, semua sistem existing terhubung ke satu data layer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590550" y="3314700"/>
            <a:ext cx="5276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Deliverable Utama: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595313" y="3624263"/>
            <a:ext cx="2019300" cy="314325"/>
          </a:xfrm>
          <a:custGeom>
            <a:avLst/>
            <a:gdLst/>
            <a:ahLst/>
            <a:cxnLst/>
            <a:rect l="l" t="t" r="r" b="b"/>
            <a:pathLst>
              <a:path w="2019300" h="314325">
                <a:moveTo>
                  <a:pt x="157163" y="0"/>
                </a:moveTo>
                <a:lnTo>
                  <a:pt x="1862138" y="0"/>
                </a:lnTo>
                <a:cubicBezTo>
                  <a:pt x="1948878" y="0"/>
                  <a:pt x="2019300" y="70422"/>
                  <a:pt x="2019300" y="157163"/>
                </a:cubicBezTo>
                <a:lnTo>
                  <a:pt x="2019300" y="157163"/>
                </a:lnTo>
                <a:cubicBezTo>
                  <a:pt x="2019300" y="243903"/>
                  <a:pt x="1948878" y="314325"/>
                  <a:pt x="1862138" y="314325"/>
                </a:cubicBezTo>
                <a:lnTo>
                  <a:pt x="157163" y="314325"/>
                </a:lnTo>
                <a:cubicBezTo>
                  <a:pt x="70422" y="314325"/>
                  <a:pt x="0" y="243903"/>
                  <a:pt x="0" y="157163"/>
                </a:cubicBezTo>
                <a:lnTo>
                  <a:pt x="0" y="157163"/>
                </a:lnTo>
                <a:cubicBezTo>
                  <a:pt x="0" y="70422"/>
                  <a:pt x="70422" y="0"/>
                  <a:pt x="157162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 w="12700">
            <a:solidFill>
              <a:srgbClr val="3B82F6">
                <a:alpha val="40000"/>
              </a:srgbClr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90550" y="3619500"/>
            <a:ext cx="2085975" cy="304800"/>
          </a:xfrm>
          <a:prstGeom prst="rect">
            <a:avLst/>
          </a:prstGeom>
          <a:noFill/>
          <a:ln/>
        </p:spPr>
        <p:txBody>
          <a:bodyPr wrap="square" lIns="114300" tIns="38100" rIns="114300" bIns="3810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Unified Data Architecture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2698031" y="3624263"/>
            <a:ext cx="1819275" cy="314325"/>
          </a:xfrm>
          <a:custGeom>
            <a:avLst/>
            <a:gdLst/>
            <a:ahLst/>
            <a:cxnLst/>
            <a:rect l="l" t="t" r="r" b="b"/>
            <a:pathLst>
              <a:path w="1819275" h="314325">
                <a:moveTo>
                  <a:pt x="157163" y="0"/>
                </a:moveTo>
                <a:lnTo>
                  <a:pt x="1662113" y="0"/>
                </a:lnTo>
                <a:cubicBezTo>
                  <a:pt x="1748853" y="0"/>
                  <a:pt x="1819275" y="70422"/>
                  <a:pt x="1819275" y="157163"/>
                </a:cubicBezTo>
                <a:lnTo>
                  <a:pt x="1819275" y="157163"/>
                </a:lnTo>
                <a:cubicBezTo>
                  <a:pt x="1819275" y="243903"/>
                  <a:pt x="1748853" y="314325"/>
                  <a:pt x="1662113" y="314325"/>
                </a:cubicBezTo>
                <a:lnTo>
                  <a:pt x="157163" y="314325"/>
                </a:lnTo>
                <a:cubicBezTo>
                  <a:pt x="70422" y="314325"/>
                  <a:pt x="0" y="243903"/>
                  <a:pt x="0" y="157163"/>
                </a:cubicBezTo>
                <a:lnTo>
                  <a:pt x="0" y="157163"/>
                </a:lnTo>
                <a:cubicBezTo>
                  <a:pt x="0" y="70422"/>
                  <a:pt x="70422" y="0"/>
                  <a:pt x="157162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 w="12700">
            <a:solidFill>
              <a:srgbClr val="3B82F6">
                <a:alpha val="40000"/>
              </a:srgbClr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2693268" y="3619500"/>
            <a:ext cx="1885950" cy="304800"/>
          </a:xfrm>
          <a:prstGeom prst="rect">
            <a:avLst/>
          </a:prstGeom>
          <a:noFill/>
          <a:ln/>
        </p:spPr>
        <p:txBody>
          <a:bodyPr wrap="square" lIns="114300" tIns="38100" rIns="114300" bIns="3810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Interoperabilitas Dasar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590550" y="45148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114302" y="0"/>
                </a:moveTo>
                <a:lnTo>
                  <a:pt x="419098" y="0"/>
                </a:lnTo>
                <a:cubicBezTo>
                  <a:pt x="482183" y="0"/>
                  <a:pt x="533400" y="51217"/>
                  <a:pt x="533400" y="114302"/>
                </a:cubicBezTo>
                <a:lnTo>
                  <a:pt x="533400" y="419098"/>
                </a:lnTo>
                <a:cubicBezTo>
                  <a:pt x="533400" y="482183"/>
                  <a:pt x="482183" y="533400"/>
                  <a:pt x="419098" y="533400"/>
                </a:cubicBezTo>
                <a:lnTo>
                  <a:pt x="114302" y="533400"/>
                </a:lnTo>
                <a:cubicBezTo>
                  <a:pt x="51217" y="533400"/>
                  <a:pt x="0" y="482183"/>
                  <a:pt x="0" y="41909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47" name="Text 45"/>
          <p:cNvSpPr/>
          <p:nvPr/>
        </p:nvSpPr>
        <p:spPr>
          <a:xfrm>
            <a:off x="717872" y="4629150"/>
            <a:ext cx="3905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02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1238250" y="4514850"/>
            <a:ext cx="128587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Intelligence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1238250" y="4819650"/>
            <a:ext cx="12477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2027 — 2028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5276850" y="455295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107156" y="50006"/>
                </a:moveTo>
                <a:cubicBezTo>
                  <a:pt x="107156" y="22414"/>
                  <a:pt x="129570" y="0"/>
                  <a:pt x="157163" y="0"/>
                </a:cubicBezTo>
                <a:lnTo>
                  <a:pt x="178594" y="0"/>
                </a:lnTo>
                <a:cubicBezTo>
                  <a:pt x="194399" y="0"/>
                  <a:pt x="207169" y="12769"/>
                  <a:pt x="207169" y="28575"/>
                </a:cubicBezTo>
                <a:lnTo>
                  <a:pt x="207169" y="428625"/>
                </a:lnTo>
                <a:cubicBezTo>
                  <a:pt x="207169" y="444431"/>
                  <a:pt x="194399" y="457200"/>
                  <a:pt x="178594" y="457200"/>
                </a:cubicBezTo>
                <a:lnTo>
                  <a:pt x="150019" y="457200"/>
                </a:lnTo>
                <a:cubicBezTo>
                  <a:pt x="123408" y="457200"/>
                  <a:pt x="100995" y="438983"/>
                  <a:pt x="94655" y="414338"/>
                </a:cubicBezTo>
                <a:cubicBezTo>
                  <a:pt x="94030" y="414338"/>
                  <a:pt x="93494" y="414338"/>
                  <a:pt x="92869" y="414338"/>
                </a:cubicBezTo>
                <a:cubicBezTo>
                  <a:pt x="53400" y="414338"/>
                  <a:pt x="21431" y="382369"/>
                  <a:pt x="21431" y="342900"/>
                </a:cubicBezTo>
                <a:cubicBezTo>
                  <a:pt x="21431" y="326827"/>
                  <a:pt x="26789" y="312003"/>
                  <a:pt x="35719" y="300038"/>
                </a:cubicBezTo>
                <a:cubicBezTo>
                  <a:pt x="18395" y="287000"/>
                  <a:pt x="7144" y="266283"/>
                  <a:pt x="7144" y="242888"/>
                </a:cubicBezTo>
                <a:cubicBezTo>
                  <a:pt x="7144" y="215295"/>
                  <a:pt x="22860" y="191274"/>
                  <a:pt x="45720" y="179397"/>
                </a:cubicBezTo>
                <a:cubicBezTo>
                  <a:pt x="39380" y="168682"/>
                  <a:pt x="35719" y="156180"/>
                  <a:pt x="35719" y="142875"/>
                </a:cubicBezTo>
                <a:cubicBezTo>
                  <a:pt x="35719" y="103406"/>
                  <a:pt x="67687" y="71438"/>
                  <a:pt x="107156" y="71438"/>
                </a:cubicBezTo>
                <a:lnTo>
                  <a:pt x="107156" y="50006"/>
                </a:lnTo>
                <a:close/>
                <a:moveTo>
                  <a:pt x="350044" y="50006"/>
                </a:moveTo>
                <a:lnTo>
                  <a:pt x="350044" y="71438"/>
                </a:lnTo>
                <a:cubicBezTo>
                  <a:pt x="389513" y="71438"/>
                  <a:pt x="421481" y="103406"/>
                  <a:pt x="421481" y="142875"/>
                </a:cubicBezTo>
                <a:cubicBezTo>
                  <a:pt x="421481" y="156270"/>
                  <a:pt x="417820" y="168771"/>
                  <a:pt x="411480" y="179397"/>
                </a:cubicBezTo>
                <a:cubicBezTo>
                  <a:pt x="434429" y="191274"/>
                  <a:pt x="450056" y="215205"/>
                  <a:pt x="450056" y="242888"/>
                </a:cubicBezTo>
                <a:cubicBezTo>
                  <a:pt x="450056" y="266283"/>
                  <a:pt x="438805" y="287000"/>
                  <a:pt x="421481" y="300038"/>
                </a:cubicBezTo>
                <a:cubicBezTo>
                  <a:pt x="430411" y="312003"/>
                  <a:pt x="435769" y="326827"/>
                  <a:pt x="435769" y="342900"/>
                </a:cubicBezTo>
                <a:cubicBezTo>
                  <a:pt x="435769" y="382369"/>
                  <a:pt x="403800" y="414338"/>
                  <a:pt x="364331" y="414338"/>
                </a:cubicBezTo>
                <a:cubicBezTo>
                  <a:pt x="363706" y="414338"/>
                  <a:pt x="363170" y="414338"/>
                  <a:pt x="362545" y="414338"/>
                </a:cubicBezTo>
                <a:cubicBezTo>
                  <a:pt x="356205" y="438983"/>
                  <a:pt x="333792" y="457200"/>
                  <a:pt x="307181" y="457200"/>
                </a:cubicBezTo>
                <a:lnTo>
                  <a:pt x="278606" y="457200"/>
                </a:lnTo>
                <a:cubicBezTo>
                  <a:pt x="262801" y="457200"/>
                  <a:pt x="250031" y="444431"/>
                  <a:pt x="250031" y="428625"/>
                </a:cubicBezTo>
                <a:lnTo>
                  <a:pt x="250031" y="28575"/>
                </a:lnTo>
                <a:cubicBezTo>
                  <a:pt x="250031" y="12769"/>
                  <a:pt x="262801" y="0"/>
                  <a:pt x="278606" y="0"/>
                </a:cubicBezTo>
                <a:lnTo>
                  <a:pt x="300038" y="0"/>
                </a:lnTo>
                <a:cubicBezTo>
                  <a:pt x="327630" y="0"/>
                  <a:pt x="350044" y="22414"/>
                  <a:pt x="350044" y="50006"/>
                </a:cubicBezTo>
                <a:close/>
              </a:path>
            </a:pathLst>
          </a:custGeom>
          <a:solidFill>
            <a:srgbClr val="10B981">
              <a:alpha val="30196"/>
            </a:srgbClr>
          </a:solidFill>
          <a:ln/>
        </p:spPr>
      </p:sp>
      <p:sp>
        <p:nvSpPr>
          <p:cNvPr id="51" name="Text 49"/>
          <p:cNvSpPr/>
          <p:nvPr/>
        </p:nvSpPr>
        <p:spPr>
          <a:xfrm>
            <a:off x="590550" y="5200650"/>
            <a:ext cx="527685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Pengaktifan kecerdasan buatan — AI governance layer aktif di semua proses utama, replikasi model SIBARU ke domain lain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590550" y="5829300"/>
            <a:ext cx="5276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Deliverable Utama: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595313" y="6138863"/>
            <a:ext cx="1400175" cy="314325"/>
          </a:xfrm>
          <a:custGeom>
            <a:avLst/>
            <a:gdLst/>
            <a:ahLst/>
            <a:cxnLst/>
            <a:rect l="l" t="t" r="r" b="b"/>
            <a:pathLst>
              <a:path w="1400175" h="314325">
                <a:moveTo>
                  <a:pt x="157163" y="0"/>
                </a:moveTo>
                <a:lnTo>
                  <a:pt x="1243013" y="0"/>
                </a:lnTo>
                <a:cubicBezTo>
                  <a:pt x="1329753" y="0"/>
                  <a:pt x="1400175" y="70422"/>
                  <a:pt x="1400175" y="157163"/>
                </a:cubicBezTo>
                <a:lnTo>
                  <a:pt x="1400175" y="157163"/>
                </a:lnTo>
                <a:cubicBezTo>
                  <a:pt x="1400175" y="243903"/>
                  <a:pt x="1329753" y="314325"/>
                  <a:pt x="1243013" y="314325"/>
                </a:cubicBezTo>
                <a:lnTo>
                  <a:pt x="157163" y="314325"/>
                </a:lnTo>
                <a:cubicBezTo>
                  <a:pt x="70422" y="314325"/>
                  <a:pt x="0" y="243903"/>
                  <a:pt x="0" y="157163"/>
                </a:cubicBezTo>
                <a:lnTo>
                  <a:pt x="0" y="157163"/>
                </a:lnTo>
                <a:cubicBezTo>
                  <a:pt x="0" y="70422"/>
                  <a:pt x="70422" y="0"/>
                  <a:pt x="157162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 w="12700">
            <a:solidFill>
              <a:srgbClr val="10B981">
                <a:alpha val="40000"/>
              </a:srgbClr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590550" y="6134100"/>
            <a:ext cx="1466850" cy="304800"/>
          </a:xfrm>
          <a:prstGeom prst="rect">
            <a:avLst/>
          </a:prstGeom>
          <a:noFill/>
          <a:ln/>
        </p:spPr>
        <p:txBody>
          <a:bodyPr wrap="square" lIns="114300" tIns="38100" rIns="114300" bIns="3810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AI-Powered DSS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2083966" y="6138863"/>
            <a:ext cx="1762125" cy="314325"/>
          </a:xfrm>
          <a:custGeom>
            <a:avLst/>
            <a:gdLst/>
            <a:ahLst/>
            <a:cxnLst/>
            <a:rect l="l" t="t" r="r" b="b"/>
            <a:pathLst>
              <a:path w="1762125" h="314325">
                <a:moveTo>
                  <a:pt x="157163" y="0"/>
                </a:moveTo>
                <a:lnTo>
                  <a:pt x="1604963" y="0"/>
                </a:lnTo>
                <a:cubicBezTo>
                  <a:pt x="1691703" y="0"/>
                  <a:pt x="1762125" y="70422"/>
                  <a:pt x="1762125" y="157163"/>
                </a:cubicBezTo>
                <a:lnTo>
                  <a:pt x="1762125" y="157163"/>
                </a:lnTo>
                <a:cubicBezTo>
                  <a:pt x="1762125" y="243903"/>
                  <a:pt x="1691703" y="314325"/>
                  <a:pt x="1604963" y="314325"/>
                </a:cubicBezTo>
                <a:lnTo>
                  <a:pt x="157163" y="314325"/>
                </a:lnTo>
                <a:cubicBezTo>
                  <a:pt x="70422" y="314325"/>
                  <a:pt x="0" y="243903"/>
                  <a:pt x="0" y="157163"/>
                </a:cubicBezTo>
                <a:lnTo>
                  <a:pt x="0" y="157163"/>
                </a:lnTo>
                <a:cubicBezTo>
                  <a:pt x="0" y="70422"/>
                  <a:pt x="70422" y="0"/>
                  <a:pt x="157162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 w="12700">
            <a:solidFill>
              <a:srgbClr val="10B981">
                <a:alpha val="40000"/>
              </a:srgbClr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2079203" y="6134100"/>
            <a:ext cx="1828800" cy="304800"/>
          </a:xfrm>
          <a:prstGeom prst="rect">
            <a:avLst/>
          </a:prstGeom>
          <a:noFill/>
          <a:ln/>
        </p:spPr>
        <p:txBody>
          <a:bodyPr wrap="square" lIns="114300" tIns="38100" rIns="114300" bIns="3810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Real-Time Dashboard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6400800" y="20002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114302" y="0"/>
                </a:moveTo>
                <a:lnTo>
                  <a:pt x="419098" y="0"/>
                </a:lnTo>
                <a:cubicBezTo>
                  <a:pt x="482183" y="0"/>
                  <a:pt x="533400" y="51217"/>
                  <a:pt x="533400" y="114302"/>
                </a:cubicBezTo>
                <a:lnTo>
                  <a:pt x="533400" y="419098"/>
                </a:lnTo>
                <a:cubicBezTo>
                  <a:pt x="533400" y="482183"/>
                  <a:pt x="482183" y="533400"/>
                  <a:pt x="419098" y="533400"/>
                </a:cubicBezTo>
                <a:lnTo>
                  <a:pt x="114302" y="533400"/>
                </a:lnTo>
                <a:cubicBezTo>
                  <a:pt x="51217" y="533400"/>
                  <a:pt x="0" y="482183"/>
                  <a:pt x="0" y="41909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58" name="Text 56"/>
          <p:cNvSpPr/>
          <p:nvPr/>
        </p:nvSpPr>
        <p:spPr>
          <a:xfrm>
            <a:off x="6527081" y="2114550"/>
            <a:ext cx="3905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03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7048500" y="2000250"/>
            <a:ext cx="12382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Ecosystem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7048500" y="2305050"/>
            <a:ext cx="1200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8B5C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2029 — 2030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11058525" y="2038350"/>
            <a:ext cx="514350" cy="457200"/>
          </a:xfrm>
          <a:custGeom>
            <a:avLst/>
            <a:gdLst/>
            <a:ahLst/>
            <a:cxnLst/>
            <a:rect l="l" t="t" r="r" b="b"/>
            <a:pathLst>
              <a:path w="514350" h="457200">
                <a:moveTo>
                  <a:pt x="221456" y="78581"/>
                </a:moveTo>
                <a:lnTo>
                  <a:pt x="292894" y="78581"/>
                </a:lnTo>
                <a:lnTo>
                  <a:pt x="292894" y="121444"/>
                </a:lnTo>
                <a:lnTo>
                  <a:pt x="221456" y="121444"/>
                </a:lnTo>
                <a:lnTo>
                  <a:pt x="221456" y="78581"/>
                </a:lnTo>
                <a:close/>
                <a:moveTo>
                  <a:pt x="214313" y="28575"/>
                </a:moveTo>
                <a:cubicBezTo>
                  <a:pt x="190649" y="28575"/>
                  <a:pt x="171450" y="47774"/>
                  <a:pt x="171450" y="71438"/>
                </a:cubicBezTo>
                <a:lnTo>
                  <a:pt x="171450" y="128588"/>
                </a:lnTo>
                <a:cubicBezTo>
                  <a:pt x="171450" y="152251"/>
                  <a:pt x="190649" y="171450"/>
                  <a:pt x="214313" y="171450"/>
                </a:cubicBezTo>
                <a:lnTo>
                  <a:pt x="228600" y="171450"/>
                </a:lnTo>
                <a:lnTo>
                  <a:pt x="228600" y="200025"/>
                </a:lnTo>
                <a:lnTo>
                  <a:pt x="28575" y="200025"/>
                </a:lnTo>
                <a:cubicBezTo>
                  <a:pt x="12769" y="200025"/>
                  <a:pt x="0" y="212794"/>
                  <a:pt x="0" y="228600"/>
                </a:cubicBezTo>
                <a:cubicBezTo>
                  <a:pt x="0" y="244406"/>
                  <a:pt x="12769" y="257175"/>
                  <a:pt x="28575" y="257175"/>
                </a:cubicBezTo>
                <a:lnTo>
                  <a:pt x="114300" y="257175"/>
                </a:lnTo>
                <a:lnTo>
                  <a:pt x="114300" y="285750"/>
                </a:lnTo>
                <a:lnTo>
                  <a:pt x="100013" y="285750"/>
                </a:lnTo>
                <a:cubicBezTo>
                  <a:pt x="76349" y="285750"/>
                  <a:pt x="57150" y="304949"/>
                  <a:pt x="57150" y="328613"/>
                </a:cubicBezTo>
                <a:lnTo>
                  <a:pt x="57150" y="385763"/>
                </a:lnTo>
                <a:cubicBezTo>
                  <a:pt x="57150" y="409426"/>
                  <a:pt x="76349" y="428625"/>
                  <a:pt x="100013" y="428625"/>
                </a:cubicBezTo>
                <a:lnTo>
                  <a:pt x="185738" y="428625"/>
                </a:lnTo>
                <a:cubicBezTo>
                  <a:pt x="209401" y="428625"/>
                  <a:pt x="228600" y="409426"/>
                  <a:pt x="228600" y="385763"/>
                </a:cubicBezTo>
                <a:lnTo>
                  <a:pt x="228600" y="328613"/>
                </a:lnTo>
                <a:cubicBezTo>
                  <a:pt x="228600" y="304949"/>
                  <a:pt x="209401" y="285750"/>
                  <a:pt x="185738" y="285750"/>
                </a:cubicBezTo>
                <a:lnTo>
                  <a:pt x="171450" y="285750"/>
                </a:lnTo>
                <a:lnTo>
                  <a:pt x="171450" y="257175"/>
                </a:lnTo>
                <a:lnTo>
                  <a:pt x="342900" y="257175"/>
                </a:lnTo>
                <a:lnTo>
                  <a:pt x="342900" y="285750"/>
                </a:lnTo>
                <a:lnTo>
                  <a:pt x="328613" y="285750"/>
                </a:lnTo>
                <a:cubicBezTo>
                  <a:pt x="304949" y="285750"/>
                  <a:pt x="285750" y="304949"/>
                  <a:pt x="285750" y="328613"/>
                </a:cubicBezTo>
                <a:lnTo>
                  <a:pt x="285750" y="385763"/>
                </a:lnTo>
                <a:cubicBezTo>
                  <a:pt x="285750" y="409426"/>
                  <a:pt x="304949" y="428625"/>
                  <a:pt x="328613" y="428625"/>
                </a:cubicBezTo>
                <a:lnTo>
                  <a:pt x="414338" y="428625"/>
                </a:lnTo>
                <a:cubicBezTo>
                  <a:pt x="438001" y="428625"/>
                  <a:pt x="457200" y="409426"/>
                  <a:pt x="457200" y="385763"/>
                </a:cubicBezTo>
                <a:lnTo>
                  <a:pt x="457200" y="328613"/>
                </a:lnTo>
                <a:cubicBezTo>
                  <a:pt x="457200" y="304949"/>
                  <a:pt x="438001" y="285750"/>
                  <a:pt x="414338" y="285750"/>
                </a:cubicBezTo>
                <a:lnTo>
                  <a:pt x="400050" y="285750"/>
                </a:lnTo>
                <a:lnTo>
                  <a:pt x="400050" y="257175"/>
                </a:lnTo>
                <a:lnTo>
                  <a:pt x="485775" y="257175"/>
                </a:lnTo>
                <a:cubicBezTo>
                  <a:pt x="501581" y="257175"/>
                  <a:pt x="514350" y="244406"/>
                  <a:pt x="514350" y="228600"/>
                </a:cubicBezTo>
                <a:cubicBezTo>
                  <a:pt x="514350" y="212794"/>
                  <a:pt x="501581" y="200025"/>
                  <a:pt x="485775" y="200025"/>
                </a:cubicBezTo>
                <a:lnTo>
                  <a:pt x="285750" y="200025"/>
                </a:lnTo>
                <a:lnTo>
                  <a:pt x="285750" y="171450"/>
                </a:lnTo>
                <a:lnTo>
                  <a:pt x="300038" y="171450"/>
                </a:lnTo>
                <a:cubicBezTo>
                  <a:pt x="323701" y="171450"/>
                  <a:pt x="342900" y="152251"/>
                  <a:pt x="342900" y="128588"/>
                </a:cubicBezTo>
                <a:lnTo>
                  <a:pt x="342900" y="71438"/>
                </a:lnTo>
                <a:cubicBezTo>
                  <a:pt x="342900" y="47774"/>
                  <a:pt x="323701" y="28575"/>
                  <a:pt x="300038" y="28575"/>
                </a:cubicBezTo>
                <a:lnTo>
                  <a:pt x="214313" y="28575"/>
                </a:lnTo>
                <a:close/>
                <a:moveTo>
                  <a:pt x="400050" y="335756"/>
                </a:moveTo>
                <a:lnTo>
                  <a:pt x="407194" y="335756"/>
                </a:lnTo>
                <a:lnTo>
                  <a:pt x="407194" y="378619"/>
                </a:lnTo>
                <a:lnTo>
                  <a:pt x="335756" y="378619"/>
                </a:lnTo>
                <a:lnTo>
                  <a:pt x="335756" y="335756"/>
                </a:lnTo>
                <a:lnTo>
                  <a:pt x="400050" y="335756"/>
                </a:lnTo>
                <a:close/>
                <a:moveTo>
                  <a:pt x="171450" y="335756"/>
                </a:moveTo>
                <a:lnTo>
                  <a:pt x="178594" y="335756"/>
                </a:lnTo>
                <a:lnTo>
                  <a:pt x="178594" y="378619"/>
                </a:lnTo>
                <a:lnTo>
                  <a:pt x="107156" y="378619"/>
                </a:lnTo>
                <a:lnTo>
                  <a:pt x="107156" y="335756"/>
                </a:lnTo>
                <a:lnTo>
                  <a:pt x="171450" y="335756"/>
                </a:lnTo>
                <a:close/>
              </a:path>
            </a:pathLst>
          </a:custGeom>
          <a:solidFill>
            <a:srgbClr val="8B5CF6">
              <a:alpha val="30196"/>
            </a:srgbClr>
          </a:solidFill>
          <a:ln/>
        </p:spPr>
      </p:sp>
      <p:sp>
        <p:nvSpPr>
          <p:cNvPr id="62" name="Text 60"/>
          <p:cNvSpPr/>
          <p:nvPr/>
        </p:nvSpPr>
        <p:spPr>
          <a:xfrm>
            <a:off x="6400800" y="2686050"/>
            <a:ext cx="527685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Ekosistem penuh — KemenPKP sebagai referensi transformasi digital kementerian Indonesia dengan interoperabilitas lintas instansi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6400800" y="3295650"/>
            <a:ext cx="5276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Deliverable Utama:</a:t>
            </a:r>
            <a:endParaRPr lang="en-US" sz="1600" dirty="0"/>
          </a:p>
        </p:txBody>
      </p:sp>
      <p:sp>
        <p:nvSpPr>
          <p:cNvPr id="64" name="Shape 62"/>
          <p:cNvSpPr/>
          <p:nvPr/>
        </p:nvSpPr>
        <p:spPr>
          <a:xfrm>
            <a:off x="6405563" y="3605213"/>
            <a:ext cx="2228850" cy="314325"/>
          </a:xfrm>
          <a:custGeom>
            <a:avLst/>
            <a:gdLst/>
            <a:ahLst/>
            <a:cxnLst/>
            <a:rect l="l" t="t" r="r" b="b"/>
            <a:pathLst>
              <a:path w="2228850" h="314325">
                <a:moveTo>
                  <a:pt x="157163" y="0"/>
                </a:moveTo>
                <a:lnTo>
                  <a:pt x="2071688" y="0"/>
                </a:lnTo>
                <a:cubicBezTo>
                  <a:pt x="2158428" y="0"/>
                  <a:pt x="2228850" y="70422"/>
                  <a:pt x="2228850" y="157163"/>
                </a:cubicBezTo>
                <a:lnTo>
                  <a:pt x="2228850" y="157163"/>
                </a:lnTo>
                <a:cubicBezTo>
                  <a:pt x="2228850" y="243903"/>
                  <a:pt x="2158428" y="314325"/>
                  <a:pt x="2071688" y="314325"/>
                </a:cubicBezTo>
                <a:lnTo>
                  <a:pt x="157163" y="314325"/>
                </a:lnTo>
                <a:cubicBezTo>
                  <a:pt x="70422" y="314325"/>
                  <a:pt x="0" y="243903"/>
                  <a:pt x="0" y="157163"/>
                </a:cubicBezTo>
                <a:lnTo>
                  <a:pt x="0" y="157163"/>
                </a:lnTo>
                <a:cubicBezTo>
                  <a:pt x="0" y="70422"/>
                  <a:pt x="70422" y="0"/>
                  <a:pt x="157162" y="0"/>
                </a:cubicBezTo>
                <a:close/>
              </a:path>
            </a:pathLst>
          </a:custGeom>
          <a:solidFill>
            <a:srgbClr val="8B5CF6">
              <a:alpha val="20000"/>
            </a:srgbClr>
          </a:solidFill>
          <a:ln w="12700">
            <a:solidFill>
              <a:srgbClr val="8B5CF6">
                <a:alpha val="40000"/>
              </a:srgbClr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6400800" y="3600450"/>
            <a:ext cx="2295525" cy="304800"/>
          </a:xfrm>
          <a:prstGeom prst="rect">
            <a:avLst/>
          </a:prstGeom>
          <a:noFill/>
          <a:ln/>
        </p:spPr>
        <p:txBody>
          <a:bodyPr wrap="square" lIns="114300" tIns="38100" rIns="114300" bIns="3810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National Housing Ecosystem</a:t>
            </a:r>
            <a:endParaRPr lang="en-US" sz="1600" dirty="0"/>
          </a:p>
        </p:txBody>
      </p:sp>
      <p:sp>
        <p:nvSpPr>
          <p:cNvPr id="66" name="Shape 64"/>
          <p:cNvSpPr/>
          <p:nvPr/>
        </p:nvSpPr>
        <p:spPr>
          <a:xfrm>
            <a:off x="8717831" y="3605213"/>
            <a:ext cx="2057400" cy="314325"/>
          </a:xfrm>
          <a:custGeom>
            <a:avLst/>
            <a:gdLst/>
            <a:ahLst/>
            <a:cxnLst/>
            <a:rect l="l" t="t" r="r" b="b"/>
            <a:pathLst>
              <a:path w="2057400" h="314325">
                <a:moveTo>
                  <a:pt x="157163" y="0"/>
                </a:moveTo>
                <a:lnTo>
                  <a:pt x="1900238" y="0"/>
                </a:lnTo>
                <a:cubicBezTo>
                  <a:pt x="1986978" y="0"/>
                  <a:pt x="2057400" y="70422"/>
                  <a:pt x="2057400" y="157163"/>
                </a:cubicBezTo>
                <a:lnTo>
                  <a:pt x="2057400" y="157163"/>
                </a:lnTo>
                <a:cubicBezTo>
                  <a:pt x="2057400" y="243903"/>
                  <a:pt x="1986978" y="314325"/>
                  <a:pt x="1900238" y="314325"/>
                </a:cubicBezTo>
                <a:lnTo>
                  <a:pt x="157163" y="314325"/>
                </a:lnTo>
                <a:cubicBezTo>
                  <a:pt x="70422" y="314325"/>
                  <a:pt x="0" y="243903"/>
                  <a:pt x="0" y="157163"/>
                </a:cubicBezTo>
                <a:lnTo>
                  <a:pt x="0" y="157163"/>
                </a:lnTo>
                <a:cubicBezTo>
                  <a:pt x="0" y="70422"/>
                  <a:pt x="70422" y="0"/>
                  <a:pt x="157162" y="0"/>
                </a:cubicBezTo>
                <a:close/>
              </a:path>
            </a:pathLst>
          </a:custGeom>
          <a:solidFill>
            <a:srgbClr val="8B5CF6">
              <a:alpha val="20000"/>
            </a:srgbClr>
          </a:solidFill>
          <a:ln w="12700">
            <a:solidFill>
              <a:srgbClr val="8B5CF6">
                <a:alpha val="40000"/>
              </a:srgbClr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8713068" y="3600450"/>
            <a:ext cx="2124075" cy="304800"/>
          </a:xfrm>
          <a:prstGeom prst="rect">
            <a:avLst/>
          </a:prstGeom>
          <a:noFill/>
          <a:ln/>
        </p:spPr>
        <p:txBody>
          <a:bodyPr wrap="square" lIns="114300" tIns="38100" rIns="114300" bIns="3810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Cross-Ministry Integration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5763" y="385763"/>
            <a:ext cx="1019175" cy="428625"/>
          </a:xfrm>
          <a:custGeom>
            <a:avLst/>
            <a:gdLst/>
            <a:ahLst/>
            <a:cxnLst/>
            <a:rect l="l" t="t" r="r" b="b"/>
            <a:pathLst>
              <a:path w="1019175" h="428625">
                <a:moveTo>
                  <a:pt x="76201" y="0"/>
                </a:moveTo>
                <a:lnTo>
                  <a:pt x="942974" y="0"/>
                </a:lnTo>
                <a:cubicBezTo>
                  <a:pt x="985059" y="0"/>
                  <a:pt x="1019175" y="34116"/>
                  <a:pt x="1019175" y="76201"/>
                </a:cubicBezTo>
                <a:lnTo>
                  <a:pt x="1019175" y="352424"/>
                </a:lnTo>
                <a:cubicBezTo>
                  <a:pt x="1019175" y="394509"/>
                  <a:pt x="985059" y="428625"/>
                  <a:pt x="942974" y="428625"/>
                </a:cubicBezTo>
                <a:lnTo>
                  <a:pt x="76201" y="428625"/>
                </a:lnTo>
                <a:cubicBezTo>
                  <a:pt x="34116" y="428625"/>
                  <a:pt x="0" y="394509"/>
                  <a:pt x="0" y="352424"/>
                </a:cubicBezTo>
                <a:lnTo>
                  <a:pt x="0" y="76201"/>
                </a:lnTo>
                <a:cubicBezTo>
                  <a:pt x="0" y="34145"/>
                  <a:pt x="34145" y="0"/>
                  <a:pt x="76201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 w="12700">
            <a:solidFill>
              <a:srgbClr val="3B82F6">
                <a:alpha val="4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2925" y="466725"/>
            <a:ext cx="8001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3B82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FASE 01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933450"/>
            <a:ext cx="52292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7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Foundation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1438275"/>
            <a:ext cx="51530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2025 — 2026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81000" y="1819275"/>
            <a:ext cx="914400" cy="38100"/>
          </a:xfrm>
          <a:custGeom>
            <a:avLst/>
            <a:gdLst/>
            <a:ahLst/>
            <a:cxnLst/>
            <a:rect l="l" t="t" r="r" b="b"/>
            <a:pathLst>
              <a:path w="914400" h="38100">
                <a:moveTo>
                  <a:pt x="0" y="0"/>
                </a:moveTo>
                <a:lnTo>
                  <a:pt x="914400" y="0"/>
                </a:lnTo>
                <a:lnTo>
                  <a:pt x="9144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7" name="Shape 5"/>
          <p:cNvSpPr/>
          <p:nvPr/>
        </p:nvSpPr>
        <p:spPr>
          <a:xfrm>
            <a:off x="385763" y="2052637"/>
            <a:ext cx="5048250" cy="4419600"/>
          </a:xfrm>
          <a:custGeom>
            <a:avLst/>
            <a:gdLst/>
            <a:ahLst/>
            <a:cxnLst/>
            <a:rect l="l" t="t" r="r" b="b"/>
            <a:pathLst>
              <a:path w="5048250" h="4419600">
                <a:moveTo>
                  <a:pt x="114291" y="0"/>
                </a:moveTo>
                <a:lnTo>
                  <a:pt x="4933959" y="0"/>
                </a:lnTo>
                <a:cubicBezTo>
                  <a:pt x="4997038" y="0"/>
                  <a:pt x="5048250" y="51212"/>
                  <a:pt x="5048250" y="114291"/>
                </a:cubicBezTo>
                <a:lnTo>
                  <a:pt x="5048250" y="4305309"/>
                </a:lnTo>
                <a:cubicBezTo>
                  <a:pt x="5048250" y="4368430"/>
                  <a:pt x="4997080" y="4419600"/>
                  <a:pt x="4933959" y="4419600"/>
                </a:cubicBezTo>
                <a:lnTo>
                  <a:pt x="114291" y="4419600"/>
                </a:lnTo>
                <a:cubicBezTo>
                  <a:pt x="51170" y="4419600"/>
                  <a:pt x="0" y="4368430"/>
                  <a:pt x="0" y="4305309"/>
                </a:cubicBezTo>
                <a:lnTo>
                  <a:pt x="0" y="114291"/>
                </a:lnTo>
                <a:cubicBezTo>
                  <a:pt x="0" y="51170"/>
                  <a:pt x="51170" y="0"/>
                  <a:pt x="114291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3B82F6">
                <a:alpha val="4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81025" y="2247900"/>
            <a:ext cx="47529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Fokus Utama Fase Foundation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00075" y="2667000"/>
            <a:ext cx="4638675" cy="914400"/>
          </a:xfrm>
          <a:custGeom>
            <a:avLst/>
            <a:gdLst/>
            <a:ahLst/>
            <a:cxnLst/>
            <a:rect l="l" t="t" r="r" b="b"/>
            <a:pathLst>
              <a:path w="4638675" h="914400">
                <a:moveTo>
                  <a:pt x="38100" y="0"/>
                </a:moveTo>
                <a:lnTo>
                  <a:pt x="4562478" y="0"/>
                </a:lnTo>
                <a:cubicBezTo>
                  <a:pt x="4604560" y="0"/>
                  <a:pt x="4638675" y="34115"/>
                  <a:pt x="4638675" y="76197"/>
                </a:cubicBezTo>
                <a:lnTo>
                  <a:pt x="4638675" y="838203"/>
                </a:lnTo>
                <a:cubicBezTo>
                  <a:pt x="4638675" y="880285"/>
                  <a:pt x="4604560" y="914400"/>
                  <a:pt x="4562478" y="914400"/>
                </a:cubicBezTo>
                <a:lnTo>
                  <a:pt x="38100" y="914400"/>
                </a:lnTo>
                <a:cubicBezTo>
                  <a:pt x="17058" y="914400"/>
                  <a:pt x="0" y="897342"/>
                  <a:pt x="0" y="8763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600075" y="2667000"/>
            <a:ext cx="38100" cy="914400"/>
          </a:xfrm>
          <a:custGeom>
            <a:avLst/>
            <a:gdLst/>
            <a:ahLst/>
            <a:cxnLst/>
            <a:rect l="l" t="t" r="r" b="b"/>
            <a:pathLst>
              <a:path w="38100" h="914400">
                <a:moveTo>
                  <a:pt x="38100" y="0"/>
                </a:moveTo>
                <a:lnTo>
                  <a:pt x="38100" y="0"/>
                </a:lnTo>
                <a:lnTo>
                  <a:pt x="38100" y="914400"/>
                </a:lnTo>
                <a:lnTo>
                  <a:pt x="38100" y="914400"/>
                </a:lnTo>
                <a:cubicBezTo>
                  <a:pt x="17072" y="914400"/>
                  <a:pt x="0" y="897328"/>
                  <a:pt x="0" y="8763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11" name="Shape 9"/>
          <p:cNvSpPr/>
          <p:nvPr/>
        </p:nvSpPr>
        <p:spPr>
          <a:xfrm>
            <a:off x="764381" y="2819400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166688" y="76572"/>
                </a:moveTo>
                <a:cubicBezTo>
                  <a:pt x="161181" y="80218"/>
                  <a:pt x="154856" y="83158"/>
                  <a:pt x="148270" y="85502"/>
                </a:cubicBezTo>
                <a:cubicBezTo>
                  <a:pt x="130783" y="91753"/>
                  <a:pt x="107826" y="95250"/>
                  <a:pt x="83344" y="95250"/>
                </a:cubicBezTo>
                <a:cubicBezTo>
                  <a:pt x="58862" y="95250"/>
                  <a:pt x="35868" y="91715"/>
                  <a:pt x="18417" y="85502"/>
                </a:cubicBezTo>
                <a:cubicBezTo>
                  <a:pt x="11869" y="83158"/>
                  <a:pt x="5507" y="80218"/>
                  <a:pt x="0" y="76572"/>
                </a:cubicBezTo>
                <a:lnTo>
                  <a:pt x="0" y="107156"/>
                </a:lnTo>
                <a:cubicBezTo>
                  <a:pt x="0" y="123602"/>
                  <a:pt x="37319" y="136922"/>
                  <a:pt x="83344" y="136922"/>
                </a:cubicBezTo>
                <a:cubicBezTo>
                  <a:pt x="129369" y="136922"/>
                  <a:pt x="166688" y="123602"/>
                  <a:pt x="166688" y="107156"/>
                </a:cubicBezTo>
                <a:lnTo>
                  <a:pt x="166688" y="76572"/>
                </a:lnTo>
                <a:close/>
                <a:moveTo>
                  <a:pt x="166688" y="47625"/>
                </a:moveTo>
                <a:lnTo>
                  <a:pt x="166688" y="29766"/>
                </a:lnTo>
                <a:cubicBezTo>
                  <a:pt x="166688" y="13320"/>
                  <a:pt x="129369" y="0"/>
                  <a:pt x="83344" y="0"/>
                </a:cubicBezTo>
                <a:cubicBezTo>
                  <a:pt x="37319" y="0"/>
                  <a:pt x="0" y="13320"/>
                  <a:pt x="0" y="29766"/>
                </a:cubicBezTo>
                <a:lnTo>
                  <a:pt x="0" y="47625"/>
                </a:lnTo>
                <a:cubicBezTo>
                  <a:pt x="0" y="64071"/>
                  <a:pt x="37319" y="77391"/>
                  <a:pt x="83344" y="77391"/>
                </a:cubicBezTo>
                <a:cubicBezTo>
                  <a:pt x="129369" y="77391"/>
                  <a:pt x="166688" y="64071"/>
                  <a:pt x="166688" y="47625"/>
                </a:cubicBezTo>
                <a:close/>
                <a:moveTo>
                  <a:pt x="148270" y="145033"/>
                </a:moveTo>
                <a:cubicBezTo>
                  <a:pt x="130820" y="151247"/>
                  <a:pt x="107863" y="154781"/>
                  <a:pt x="83344" y="154781"/>
                </a:cubicBezTo>
                <a:cubicBezTo>
                  <a:pt x="58824" y="154781"/>
                  <a:pt x="35868" y="151247"/>
                  <a:pt x="18417" y="145033"/>
                </a:cubicBezTo>
                <a:cubicBezTo>
                  <a:pt x="11869" y="142689"/>
                  <a:pt x="5507" y="139750"/>
                  <a:pt x="0" y="136103"/>
                </a:cubicBezTo>
                <a:lnTo>
                  <a:pt x="0" y="160734"/>
                </a:lnTo>
                <a:cubicBezTo>
                  <a:pt x="0" y="177180"/>
                  <a:pt x="37319" y="190500"/>
                  <a:pt x="83344" y="190500"/>
                </a:cubicBezTo>
                <a:cubicBezTo>
                  <a:pt x="129369" y="190500"/>
                  <a:pt x="166688" y="177180"/>
                  <a:pt x="166688" y="160734"/>
                </a:cubicBezTo>
                <a:lnTo>
                  <a:pt x="166688" y="136103"/>
                </a:lnTo>
                <a:cubicBezTo>
                  <a:pt x="161181" y="139750"/>
                  <a:pt x="154856" y="142689"/>
                  <a:pt x="148270" y="145033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12" name="Text 10"/>
          <p:cNvSpPr/>
          <p:nvPr/>
        </p:nvSpPr>
        <p:spPr>
          <a:xfrm>
            <a:off x="1075581" y="2781300"/>
            <a:ext cx="41243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Integrasi Data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075581" y="3048000"/>
            <a:ext cx="41243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Semua sistem existing terhubung ke satu data layer terpusat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00075" y="3695700"/>
            <a:ext cx="4638675" cy="704850"/>
          </a:xfrm>
          <a:custGeom>
            <a:avLst/>
            <a:gdLst/>
            <a:ahLst/>
            <a:cxnLst/>
            <a:rect l="l" t="t" r="r" b="b"/>
            <a:pathLst>
              <a:path w="4638675" h="704850">
                <a:moveTo>
                  <a:pt x="38100" y="0"/>
                </a:moveTo>
                <a:lnTo>
                  <a:pt x="4562474" y="0"/>
                </a:lnTo>
                <a:cubicBezTo>
                  <a:pt x="4604559" y="0"/>
                  <a:pt x="4638675" y="34116"/>
                  <a:pt x="4638675" y="76201"/>
                </a:cubicBezTo>
                <a:lnTo>
                  <a:pt x="4638675" y="628649"/>
                </a:lnTo>
                <a:cubicBezTo>
                  <a:pt x="4638675" y="670734"/>
                  <a:pt x="4604559" y="704850"/>
                  <a:pt x="4562474" y="704850"/>
                </a:cubicBezTo>
                <a:lnTo>
                  <a:pt x="38100" y="704850"/>
                </a:lnTo>
                <a:cubicBezTo>
                  <a:pt x="17072" y="704850"/>
                  <a:pt x="0" y="687778"/>
                  <a:pt x="0" y="6667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600075" y="3695700"/>
            <a:ext cx="38100" cy="704850"/>
          </a:xfrm>
          <a:custGeom>
            <a:avLst/>
            <a:gdLst/>
            <a:ahLst/>
            <a:cxnLst/>
            <a:rect l="l" t="t" r="r" b="b"/>
            <a:pathLst>
              <a:path w="38100" h="704850">
                <a:moveTo>
                  <a:pt x="38100" y="0"/>
                </a:moveTo>
                <a:lnTo>
                  <a:pt x="38100" y="0"/>
                </a:lnTo>
                <a:lnTo>
                  <a:pt x="38100" y="704850"/>
                </a:lnTo>
                <a:lnTo>
                  <a:pt x="38100" y="704850"/>
                </a:lnTo>
                <a:cubicBezTo>
                  <a:pt x="17072" y="704850"/>
                  <a:pt x="0" y="687778"/>
                  <a:pt x="0" y="6667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16" name="Shape 14"/>
          <p:cNvSpPr/>
          <p:nvPr/>
        </p:nvSpPr>
        <p:spPr>
          <a:xfrm>
            <a:off x="733425" y="3848100"/>
            <a:ext cx="238125" cy="190500"/>
          </a:xfrm>
          <a:custGeom>
            <a:avLst/>
            <a:gdLst/>
            <a:ahLst/>
            <a:cxnLst/>
            <a:rect l="l" t="t" r="r" b="b"/>
            <a:pathLst>
              <a:path w="238125" h="190500">
                <a:moveTo>
                  <a:pt x="154744" y="78321"/>
                </a:moveTo>
                <a:cubicBezTo>
                  <a:pt x="159283" y="77093"/>
                  <a:pt x="164046" y="79251"/>
                  <a:pt x="166092" y="83455"/>
                </a:cubicBezTo>
                <a:lnTo>
                  <a:pt x="173013" y="97445"/>
                </a:lnTo>
                <a:cubicBezTo>
                  <a:pt x="176845" y="97966"/>
                  <a:pt x="180603" y="99008"/>
                  <a:pt x="184138" y="100459"/>
                </a:cubicBezTo>
                <a:lnTo>
                  <a:pt x="197160" y="91790"/>
                </a:lnTo>
                <a:cubicBezTo>
                  <a:pt x="201067" y="89185"/>
                  <a:pt x="206239" y="89706"/>
                  <a:pt x="209550" y="93018"/>
                </a:cubicBezTo>
                <a:lnTo>
                  <a:pt x="216694" y="100161"/>
                </a:lnTo>
                <a:cubicBezTo>
                  <a:pt x="220005" y="103473"/>
                  <a:pt x="220526" y="108682"/>
                  <a:pt x="217922" y="112551"/>
                </a:cubicBezTo>
                <a:lnTo>
                  <a:pt x="209252" y="125537"/>
                </a:lnTo>
                <a:cubicBezTo>
                  <a:pt x="209959" y="127285"/>
                  <a:pt x="210592" y="129108"/>
                  <a:pt x="211113" y="131006"/>
                </a:cubicBezTo>
                <a:cubicBezTo>
                  <a:pt x="211634" y="132904"/>
                  <a:pt x="211968" y="134764"/>
                  <a:pt x="212229" y="136661"/>
                </a:cubicBezTo>
                <a:lnTo>
                  <a:pt x="226256" y="143582"/>
                </a:lnTo>
                <a:cubicBezTo>
                  <a:pt x="230460" y="145666"/>
                  <a:pt x="232618" y="150428"/>
                  <a:pt x="231391" y="154930"/>
                </a:cubicBezTo>
                <a:lnTo>
                  <a:pt x="228786" y="164678"/>
                </a:lnTo>
                <a:cubicBezTo>
                  <a:pt x="227558" y="169180"/>
                  <a:pt x="223354" y="172231"/>
                  <a:pt x="218666" y="171934"/>
                </a:cubicBezTo>
                <a:lnTo>
                  <a:pt x="203039" y="170929"/>
                </a:lnTo>
                <a:cubicBezTo>
                  <a:pt x="200695" y="173943"/>
                  <a:pt x="197979" y="176733"/>
                  <a:pt x="194890" y="179115"/>
                </a:cubicBezTo>
                <a:lnTo>
                  <a:pt x="195895" y="194704"/>
                </a:lnTo>
                <a:cubicBezTo>
                  <a:pt x="196193" y="199392"/>
                  <a:pt x="193142" y="203634"/>
                  <a:pt x="188640" y="204825"/>
                </a:cubicBezTo>
                <a:lnTo>
                  <a:pt x="178891" y="207429"/>
                </a:lnTo>
                <a:cubicBezTo>
                  <a:pt x="174352" y="208657"/>
                  <a:pt x="169627" y="206499"/>
                  <a:pt x="167543" y="202295"/>
                </a:cubicBezTo>
                <a:lnTo>
                  <a:pt x="160623" y="188305"/>
                </a:lnTo>
                <a:cubicBezTo>
                  <a:pt x="156790" y="187784"/>
                  <a:pt x="153033" y="186742"/>
                  <a:pt x="149498" y="185291"/>
                </a:cubicBezTo>
                <a:lnTo>
                  <a:pt x="136475" y="193960"/>
                </a:lnTo>
                <a:cubicBezTo>
                  <a:pt x="132569" y="196565"/>
                  <a:pt x="127397" y="196044"/>
                  <a:pt x="124085" y="192732"/>
                </a:cubicBezTo>
                <a:lnTo>
                  <a:pt x="116942" y="185589"/>
                </a:lnTo>
                <a:cubicBezTo>
                  <a:pt x="113630" y="182277"/>
                  <a:pt x="113109" y="177105"/>
                  <a:pt x="115714" y="173199"/>
                </a:cubicBezTo>
                <a:lnTo>
                  <a:pt x="124383" y="160176"/>
                </a:lnTo>
                <a:cubicBezTo>
                  <a:pt x="123676" y="158428"/>
                  <a:pt x="123044" y="156604"/>
                  <a:pt x="122523" y="154707"/>
                </a:cubicBezTo>
                <a:cubicBezTo>
                  <a:pt x="122002" y="152809"/>
                  <a:pt x="121667" y="150912"/>
                  <a:pt x="121407" y="149051"/>
                </a:cubicBezTo>
                <a:lnTo>
                  <a:pt x="107379" y="142131"/>
                </a:lnTo>
                <a:cubicBezTo>
                  <a:pt x="103175" y="140047"/>
                  <a:pt x="101054" y="135285"/>
                  <a:pt x="102245" y="130783"/>
                </a:cubicBezTo>
                <a:lnTo>
                  <a:pt x="104849" y="121034"/>
                </a:lnTo>
                <a:cubicBezTo>
                  <a:pt x="106077" y="116532"/>
                  <a:pt x="110282" y="113481"/>
                  <a:pt x="114970" y="113779"/>
                </a:cubicBezTo>
                <a:lnTo>
                  <a:pt x="130559" y="114784"/>
                </a:lnTo>
                <a:cubicBezTo>
                  <a:pt x="132904" y="111770"/>
                  <a:pt x="135620" y="108979"/>
                  <a:pt x="138708" y="106598"/>
                </a:cubicBezTo>
                <a:lnTo>
                  <a:pt x="137703" y="91046"/>
                </a:lnTo>
                <a:cubicBezTo>
                  <a:pt x="137406" y="86358"/>
                  <a:pt x="140457" y="82116"/>
                  <a:pt x="144959" y="80925"/>
                </a:cubicBezTo>
                <a:lnTo>
                  <a:pt x="154707" y="78321"/>
                </a:lnTo>
                <a:close/>
                <a:moveTo>
                  <a:pt x="166836" y="126504"/>
                </a:moveTo>
                <a:cubicBezTo>
                  <a:pt x="157801" y="126514"/>
                  <a:pt x="150474" y="133858"/>
                  <a:pt x="150484" y="142894"/>
                </a:cubicBezTo>
                <a:cubicBezTo>
                  <a:pt x="150494" y="151929"/>
                  <a:pt x="157838" y="159256"/>
                  <a:pt x="166874" y="159246"/>
                </a:cubicBezTo>
                <a:cubicBezTo>
                  <a:pt x="175909" y="159236"/>
                  <a:pt x="183236" y="151892"/>
                  <a:pt x="183226" y="142856"/>
                </a:cubicBezTo>
                <a:cubicBezTo>
                  <a:pt x="183216" y="133821"/>
                  <a:pt x="175872" y="126494"/>
                  <a:pt x="166836" y="126504"/>
                </a:cubicBezTo>
                <a:close/>
                <a:moveTo>
                  <a:pt x="83679" y="-16929"/>
                </a:moveTo>
                <a:lnTo>
                  <a:pt x="93427" y="-14325"/>
                </a:lnTo>
                <a:cubicBezTo>
                  <a:pt x="97929" y="-13097"/>
                  <a:pt x="100980" y="-8855"/>
                  <a:pt x="100682" y="-4204"/>
                </a:cubicBezTo>
                <a:lnTo>
                  <a:pt x="99678" y="11348"/>
                </a:lnTo>
                <a:cubicBezTo>
                  <a:pt x="102766" y="13729"/>
                  <a:pt x="105482" y="16483"/>
                  <a:pt x="107826" y="19534"/>
                </a:cubicBezTo>
                <a:lnTo>
                  <a:pt x="123453" y="18529"/>
                </a:lnTo>
                <a:cubicBezTo>
                  <a:pt x="128104" y="18231"/>
                  <a:pt x="132345" y="21282"/>
                  <a:pt x="133573" y="25784"/>
                </a:cubicBezTo>
                <a:lnTo>
                  <a:pt x="136178" y="35533"/>
                </a:lnTo>
                <a:cubicBezTo>
                  <a:pt x="137368" y="40035"/>
                  <a:pt x="135248" y="44797"/>
                  <a:pt x="131043" y="46881"/>
                </a:cubicBezTo>
                <a:lnTo>
                  <a:pt x="117016" y="53801"/>
                </a:lnTo>
                <a:cubicBezTo>
                  <a:pt x="116756" y="55699"/>
                  <a:pt x="116384" y="57596"/>
                  <a:pt x="115900" y="59457"/>
                </a:cubicBezTo>
                <a:cubicBezTo>
                  <a:pt x="115416" y="61317"/>
                  <a:pt x="114746" y="63178"/>
                  <a:pt x="114040" y="64926"/>
                </a:cubicBezTo>
                <a:lnTo>
                  <a:pt x="122709" y="77949"/>
                </a:lnTo>
                <a:cubicBezTo>
                  <a:pt x="125313" y="81855"/>
                  <a:pt x="124792" y="87027"/>
                  <a:pt x="121481" y="90339"/>
                </a:cubicBezTo>
                <a:lnTo>
                  <a:pt x="114337" y="97482"/>
                </a:lnTo>
                <a:cubicBezTo>
                  <a:pt x="111026" y="100794"/>
                  <a:pt x="105854" y="101315"/>
                  <a:pt x="101947" y="98710"/>
                </a:cubicBezTo>
                <a:lnTo>
                  <a:pt x="88925" y="90041"/>
                </a:lnTo>
                <a:cubicBezTo>
                  <a:pt x="85390" y="91492"/>
                  <a:pt x="81632" y="92534"/>
                  <a:pt x="77800" y="93055"/>
                </a:cubicBezTo>
                <a:lnTo>
                  <a:pt x="70879" y="107045"/>
                </a:lnTo>
                <a:cubicBezTo>
                  <a:pt x="68796" y="111249"/>
                  <a:pt x="64033" y="113370"/>
                  <a:pt x="59531" y="112179"/>
                </a:cubicBezTo>
                <a:lnTo>
                  <a:pt x="49783" y="109575"/>
                </a:lnTo>
                <a:cubicBezTo>
                  <a:pt x="45244" y="108347"/>
                  <a:pt x="42230" y="104105"/>
                  <a:pt x="42528" y="99454"/>
                </a:cubicBezTo>
                <a:lnTo>
                  <a:pt x="43532" y="83865"/>
                </a:lnTo>
                <a:cubicBezTo>
                  <a:pt x="40444" y="81483"/>
                  <a:pt x="37728" y="78730"/>
                  <a:pt x="35384" y="75679"/>
                </a:cubicBezTo>
                <a:lnTo>
                  <a:pt x="19757" y="76684"/>
                </a:lnTo>
                <a:cubicBezTo>
                  <a:pt x="15106" y="76981"/>
                  <a:pt x="10864" y="73930"/>
                  <a:pt x="9637" y="69428"/>
                </a:cubicBezTo>
                <a:lnTo>
                  <a:pt x="7032" y="59680"/>
                </a:lnTo>
                <a:cubicBezTo>
                  <a:pt x="5842" y="55178"/>
                  <a:pt x="7962" y="50416"/>
                  <a:pt x="12167" y="48332"/>
                </a:cubicBezTo>
                <a:lnTo>
                  <a:pt x="26194" y="41411"/>
                </a:lnTo>
                <a:cubicBezTo>
                  <a:pt x="26454" y="39514"/>
                  <a:pt x="26826" y="37654"/>
                  <a:pt x="27310" y="35756"/>
                </a:cubicBezTo>
                <a:cubicBezTo>
                  <a:pt x="27831" y="33858"/>
                  <a:pt x="28426" y="32035"/>
                  <a:pt x="29170" y="30287"/>
                </a:cubicBezTo>
                <a:lnTo>
                  <a:pt x="20501" y="17301"/>
                </a:lnTo>
                <a:cubicBezTo>
                  <a:pt x="17897" y="13395"/>
                  <a:pt x="18417" y="8223"/>
                  <a:pt x="21729" y="4911"/>
                </a:cubicBezTo>
                <a:lnTo>
                  <a:pt x="28873" y="-2232"/>
                </a:lnTo>
                <a:cubicBezTo>
                  <a:pt x="32184" y="-5544"/>
                  <a:pt x="37356" y="-6065"/>
                  <a:pt x="41263" y="-3460"/>
                </a:cubicBezTo>
                <a:lnTo>
                  <a:pt x="54285" y="5209"/>
                </a:lnTo>
                <a:cubicBezTo>
                  <a:pt x="57820" y="3758"/>
                  <a:pt x="61578" y="2716"/>
                  <a:pt x="65410" y="2195"/>
                </a:cubicBezTo>
                <a:lnTo>
                  <a:pt x="72330" y="-11795"/>
                </a:lnTo>
                <a:cubicBezTo>
                  <a:pt x="74414" y="-15999"/>
                  <a:pt x="79139" y="-18120"/>
                  <a:pt x="83679" y="-16929"/>
                </a:cubicBezTo>
                <a:close/>
                <a:moveTo>
                  <a:pt x="71586" y="31254"/>
                </a:moveTo>
                <a:cubicBezTo>
                  <a:pt x="62551" y="31254"/>
                  <a:pt x="55215" y="38590"/>
                  <a:pt x="55215" y="47625"/>
                </a:cubicBezTo>
                <a:cubicBezTo>
                  <a:pt x="55215" y="56660"/>
                  <a:pt x="62551" y="63996"/>
                  <a:pt x="71586" y="63996"/>
                </a:cubicBezTo>
                <a:cubicBezTo>
                  <a:pt x="80622" y="63996"/>
                  <a:pt x="87957" y="56660"/>
                  <a:pt x="87957" y="47625"/>
                </a:cubicBezTo>
                <a:cubicBezTo>
                  <a:pt x="87957" y="38590"/>
                  <a:pt x="80622" y="31254"/>
                  <a:pt x="71586" y="31254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17" name="Text 15"/>
          <p:cNvSpPr/>
          <p:nvPr/>
        </p:nvSpPr>
        <p:spPr>
          <a:xfrm>
            <a:off x="1085850" y="3810000"/>
            <a:ext cx="39528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Standarisasi Infrastruktur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85850" y="4076700"/>
            <a:ext cx="3952875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Server, keamanan, dan arsitektur sistem yang konsisten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00075" y="4514850"/>
            <a:ext cx="4638675" cy="704850"/>
          </a:xfrm>
          <a:custGeom>
            <a:avLst/>
            <a:gdLst/>
            <a:ahLst/>
            <a:cxnLst/>
            <a:rect l="l" t="t" r="r" b="b"/>
            <a:pathLst>
              <a:path w="4638675" h="704850">
                <a:moveTo>
                  <a:pt x="38100" y="0"/>
                </a:moveTo>
                <a:lnTo>
                  <a:pt x="4562474" y="0"/>
                </a:lnTo>
                <a:cubicBezTo>
                  <a:pt x="4604559" y="0"/>
                  <a:pt x="4638675" y="34116"/>
                  <a:pt x="4638675" y="76201"/>
                </a:cubicBezTo>
                <a:lnTo>
                  <a:pt x="4638675" y="628649"/>
                </a:lnTo>
                <a:cubicBezTo>
                  <a:pt x="4638675" y="670734"/>
                  <a:pt x="4604559" y="704850"/>
                  <a:pt x="4562474" y="704850"/>
                </a:cubicBezTo>
                <a:lnTo>
                  <a:pt x="38100" y="704850"/>
                </a:lnTo>
                <a:cubicBezTo>
                  <a:pt x="17072" y="704850"/>
                  <a:pt x="0" y="687778"/>
                  <a:pt x="0" y="6667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600075" y="4514850"/>
            <a:ext cx="38100" cy="704850"/>
          </a:xfrm>
          <a:custGeom>
            <a:avLst/>
            <a:gdLst/>
            <a:ahLst/>
            <a:cxnLst/>
            <a:rect l="l" t="t" r="r" b="b"/>
            <a:pathLst>
              <a:path w="38100" h="704850">
                <a:moveTo>
                  <a:pt x="38100" y="0"/>
                </a:moveTo>
                <a:lnTo>
                  <a:pt x="38100" y="0"/>
                </a:lnTo>
                <a:lnTo>
                  <a:pt x="38100" y="704850"/>
                </a:lnTo>
                <a:lnTo>
                  <a:pt x="38100" y="704850"/>
                </a:lnTo>
                <a:cubicBezTo>
                  <a:pt x="17072" y="704850"/>
                  <a:pt x="0" y="687778"/>
                  <a:pt x="0" y="6667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21" name="Shape 19"/>
          <p:cNvSpPr/>
          <p:nvPr/>
        </p:nvSpPr>
        <p:spPr>
          <a:xfrm>
            <a:off x="745331" y="4667250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66415" y="154781"/>
                </a:moveTo>
                <a:lnTo>
                  <a:pt x="112179" y="154781"/>
                </a:lnTo>
                <a:lnTo>
                  <a:pt x="136475" y="130485"/>
                </a:lnTo>
                <a:lnTo>
                  <a:pt x="71921" y="65931"/>
                </a:lnTo>
                <a:lnTo>
                  <a:pt x="24780" y="113072"/>
                </a:lnTo>
                <a:lnTo>
                  <a:pt x="66452" y="154744"/>
                </a:lnTo>
                <a:close/>
                <a:moveTo>
                  <a:pt x="83344" y="178594"/>
                </a:moveTo>
                <a:lnTo>
                  <a:pt x="66415" y="178594"/>
                </a:lnTo>
                <a:cubicBezTo>
                  <a:pt x="60089" y="178594"/>
                  <a:pt x="54025" y="176101"/>
                  <a:pt x="49560" y="171636"/>
                </a:cubicBezTo>
                <a:lnTo>
                  <a:pt x="6325" y="128364"/>
                </a:lnTo>
                <a:cubicBezTo>
                  <a:pt x="2270" y="124309"/>
                  <a:pt x="0" y="118839"/>
                  <a:pt x="0" y="113109"/>
                </a:cubicBezTo>
                <a:cubicBezTo>
                  <a:pt x="0" y="107379"/>
                  <a:pt x="2270" y="101910"/>
                  <a:pt x="6325" y="97854"/>
                </a:cubicBezTo>
                <a:lnTo>
                  <a:pt x="97854" y="6325"/>
                </a:lnTo>
                <a:cubicBezTo>
                  <a:pt x="101910" y="2270"/>
                  <a:pt x="107379" y="0"/>
                  <a:pt x="113109" y="0"/>
                </a:cubicBezTo>
                <a:cubicBezTo>
                  <a:pt x="118839" y="0"/>
                  <a:pt x="124309" y="2270"/>
                  <a:pt x="128364" y="6325"/>
                </a:cubicBezTo>
                <a:lnTo>
                  <a:pt x="196081" y="74042"/>
                </a:lnTo>
                <a:cubicBezTo>
                  <a:pt x="200137" y="78098"/>
                  <a:pt x="202406" y="83567"/>
                  <a:pt x="202406" y="89297"/>
                </a:cubicBezTo>
                <a:cubicBezTo>
                  <a:pt x="202406" y="95027"/>
                  <a:pt x="200137" y="100496"/>
                  <a:pt x="196081" y="104552"/>
                </a:cubicBezTo>
                <a:lnTo>
                  <a:pt x="145852" y="154781"/>
                </a:lnTo>
                <a:lnTo>
                  <a:pt x="190500" y="154781"/>
                </a:lnTo>
                <a:cubicBezTo>
                  <a:pt x="197086" y="154781"/>
                  <a:pt x="202406" y="160102"/>
                  <a:pt x="202406" y="166688"/>
                </a:cubicBezTo>
                <a:cubicBezTo>
                  <a:pt x="202406" y="173273"/>
                  <a:pt x="197086" y="178594"/>
                  <a:pt x="190500" y="178594"/>
                </a:cubicBezTo>
                <a:lnTo>
                  <a:pt x="83344" y="178594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22" name="Text 20"/>
          <p:cNvSpPr/>
          <p:nvPr/>
        </p:nvSpPr>
        <p:spPr>
          <a:xfrm>
            <a:off x="1085850" y="4629150"/>
            <a:ext cx="4000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Eliminasi Duplikasi Input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085850" y="4895850"/>
            <a:ext cx="40005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Satu kali entry data untuk multiple sistem dan keperluan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00075" y="5334000"/>
            <a:ext cx="4638675" cy="704850"/>
          </a:xfrm>
          <a:custGeom>
            <a:avLst/>
            <a:gdLst/>
            <a:ahLst/>
            <a:cxnLst/>
            <a:rect l="l" t="t" r="r" b="b"/>
            <a:pathLst>
              <a:path w="4638675" h="704850">
                <a:moveTo>
                  <a:pt x="38100" y="0"/>
                </a:moveTo>
                <a:lnTo>
                  <a:pt x="4562474" y="0"/>
                </a:lnTo>
                <a:cubicBezTo>
                  <a:pt x="4604559" y="0"/>
                  <a:pt x="4638675" y="34116"/>
                  <a:pt x="4638675" y="76201"/>
                </a:cubicBezTo>
                <a:lnTo>
                  <a:pt x="4638675" y="628649"/>
                </a:lnTo>
                <a:cubicBezTo>
                  <a:pt x="4638675" y="670734"/>
                  <a:pt x="4604559" y="704850"/>
                  <a:pt x="4562474" y="704850"/>
                </a:cubicBezTo>
                <a:lnTo>
                  <a:pt x="38100" y="704850"/>
                </a:lnTo>
                <a:cubicBezTo>
                  <a:pt x="17072" y="704850"/>
                  <a:pt x="0" y="687778"/>
                  <a:pt x="0" y="6667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600075" y="5334000"/>
            <a:ext cx="38100" cy="704850"/>
          </a:xfrm>
          <a:custGeom>
            <a:avLst/>
            <a:gdLst/>
            <a:ahLst/>
            <a:cxnLst/>
            <a:rect l="l" t="t" r="r" b="b"/>
            <a:pathLst>
              <a:path w="38100" h="704850">
                <a:moveTo>
                  <a:pt x="38100" y="0"/>
                </a:moveTo>
                <a:lnTo>
                  <a:pt x="38100" y="0"/>
                </a:lnTo>
                <a:lnTo>
                  <a:pt x="38100" y="704850"/>
                </a:lnTo>
                <a:lnTo>
                  <a:pt x="38100" y="704850"/>
                </a:lnTo>
                <a:cubicBezTo>
                  <a:pt x="17072" y="704850"/>
                  <a:pt x="0" y="687778"/>
                  <a:pt x="0" y="6667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26" name="Shape 24"/>
          <p:cNvSpPr/>
          <p:nvPr/>
        </p:nvSpPr>
        <p:spPr>
          <a:xfrm>
            <a:off x="745331" y="5486400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17859" y="72851"/>
                </a:moveTo>
                <a:lnTo>
                  <a:pt x="95696" y="104887"/>
                </a:lnTo>
                <a:cubicBezTo>
                  <a:pt x="99343" y="106375"/>
                  <a:pt x="103212" y="107156"/>
                  <a:pt x="107156" y="107156"/>
                </a:cubicBezTo>
                <a:cubicBezTo>
                  <a:pt x="111100" y="107156"/>
                  <a:pt x="114970" y="106375"/>
                  <a:pt x="118616" y="104887"/>
                </a:cubicBezTo>
                <a:lnTo>
                  <a:pt x="208806" y="67754"/>
                </a:lnTo>
                <a:cubicBezTo>
                  <a:pt x="212154" y="66377"/>
                  <a:pt x="214313" y="63140"/>
                  <a:pt x="214313" y="59531"/>
                </a:cubicBezTo>
                <a:cubicBezTo>
                  <a:pt x="214313" y="55922"/>
                  <a:pt x="212154" y="52685"/>
                  <a:pt x="208806" y="51308"/>
                </a:cubicBezTo>
                <a:lnTo>
                  <a:pt x="118616" y="14176"/>
                </a:lnTo>
                <a:cubicBezTo>
                  <a:pt x="114970" y="12688"/>
                  <a:pt x="111100" y="11906"/>
                  <a:pt x="107156" y="11906"/>
                </a:cubicBezTo>
                <a:cubicBezTo>
                  <a:pt x="103212" y="11906"/>
                  <a:pt x="99343" y="12688"/>
                  <a:pt x="95696" y="14176"/>
                </a:cubicBezTo>
                <a:lnTo>
                  <a:pt x="5507" y="51308"/>
                </a:lnTo>
                <a:cubicBezTo>
                  <a:pt x="2158" y="52685"/>
                  <a:pt x="0" y="55922"/>
                  <a:pt x="0" y="59531"/>
                </a:cubicBezTo>
                <a:lnTo>
                  <a:pt x="0" y="169664"/>
                </a:lnTo>
                <a:cubicBezTo>
                  <a:pt x="0" y="174613"/>
                  <a:pt x="3981" y="178594"/>
                  <a:pt x="8930" y="178594"/>
                </a:cubicBezTo>
                <a:cubicBezTo>
                  <a:pt x="13878" y="178594"/>
                  <a:pt x="17859" y="174613"/>
                  <a:pt x="17859" y="169664"/>
                </a:cubicBezTo>
                <a:lnTo>
                  <a:pt x="17859" y="72851"/>
                </a:lnTo>
                <a:close/>
                <a:moveTo>
                  <a:pt x="35719" y="99529"/>
                </a:moveTo>
                <a:lnTo>
                  <a:pt x="35719" y="142875"/>
                </a:lnTo>
                <a:cubicBezTo>
                  <a:pt x="35719" y="162595"/>
                  <a:pt x="67717" y="178594"/>
                  <a:pt x="107156" y="178594"/>
                </a:cubicBezTo>
                <a:cubicBezTo>
                  <a:pt x="146596" y="178594"/>
                  <a:pt x="178594" y="162595"/>
                  <a:pt x="178594" y="142875"/>
                </a:cubicBezTo>
                <a:lnTo>
                  <a:pt x="178594" y="99492"/>
                </a:lnTo>
                <a:lnTo>
                  <a:pt x="125425" y="121407"/>
                </a:lnTo>
                <a:cubicBezTo>
                  <a:pt x="119621" y="123788"/>
                  <a:pt x="113444" y="125016"/>
                  <a:pt x="107156" y="125016"/>
                </a:cubicBezTo>
                <a:cubicBezTo>
                  <a:pt x="100868" y="125016"/>
                  <a:pt x="94692" y="123788"/>
                  <a:pt x="88888" y="121407"/>
                </a:cubicBezTo>
                <a:lnTo>
                  <a:pt x="35719" y="99492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27" name="Text 25"/>
          <p:cNvSpPr/>
          <p:nvPr/>
        </p:nvSpPr>
        <p:spPr>
          <a:xfrm>
            <a:off x="1085850" y="5448300"/>
            <a:ext cx="33051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Pelatihan ASN Gelombang 1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1085850" y="5715000"/>
            <a:ext cx="3305175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Literasi digital untuk 500+ ASN early adopters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5634038" y="385763"/>
            <a:ext cx="6172200" cy="2867025"/>
          </a:xfrm>
          <a:custGeom>
            <a:avLst/>
            <a:gdLst/>
            <a:ahLst/>
            <a:cxnLst/>
            <a:rect l="l" t="t" r="r" b="b"/>
            <a:pathLst>
              <a:path w="6172200" h="2867025">
                <a:moveTo>
                  <a:pt x="114308" y="0"/>
                </a:moveTo>
                <a:lnTo>
                  <a:pt x="6057892" y="0"/>
                </a:lnTo>
                <a:cubicBezTo>
                  <a:pt x="6121022" y="0"/>
                  <a:pt x="6172200" y="51178"/>
                  <a:pt x="6172200" y="114308"/>
                </a:cubicBezTo>
                <a:lnTo>
                  <a:pt x="6172200" y="2752717"/>
                </a:lnTo>
                <a:cubicBezTo>
                  <a:pt x="6172200" y="2815847"/>
                  <a:pt x="6121022" y="2867025"/>
                  <a:pt x="6057892" y="2867025"/>
                </a:cubicBezTo>
                <a:lnTo>
                  <a:pt x="114308" y="2867025"/>
                </a:lnTo>
                <a:cubicBezTo>
                  <a:pt x="51178" y="2867025"/>
                  <a:pt x="0" y="2815847"/>
                  <a:pt x="0" y="2752717"/>
                </a:cubicBezTo>
                <a:lnTo>
                  <a:pt x="0" y="114308"/>
                </a:lnTo>
                <a:cubicBezTo>
                  <a:pt x="0" y="51220"/>
                  <a:pt x="51220" y="0"/>
                  <a:pt x="114308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829300" y="581025"/>
            <a:ext cx="5876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Deliverable &amp; Outcome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5834063" y="1004887"/>
            <a:ext cx="2828925" cy="1076325"/>
          </a:xfrm>
          <a:custGeom>
            <a:avLst/>
            <a:gdLst/>
            <a:ahLst/>
            <a:cxnLst/>
            <a:rect l="l" t="t" r="r" b="b"/>
            <a:pathLst>
              <a:path w="2828925" h="1076325">
                <a:moveTo>
                  <a:pt x="76204" y="0"/>
                </a:moveTo>
                <a:lnTo>
                  <a:pt x="2752721" y="0"/>
                </a:lnTo>
                <a:cubicBezTo>
                  <a:pt x="2794807" y="0"/>
                  <a:pt x="2828925" y="34118"/>
                  <a:pt x="2828925" y="76204"/>
                </a:cubicBezTo>
                <a:lnTo>
                  <a:pt x="2828925" y="1000121"/>
                </a:lnTo>
                <a:cubicBezTo>
                  <a:pt x="2828925" y="1042207"/>
                  <a:pt x="2794807" y="1076325"/>
                  <a:pt x="2752721" y="1076325"/>
                </a:cubicBezTo>
                <a:lnTo>
                  <a:pt x="76204" y="1076325"/>
                </a:lnTo>
                <a:cubicBezTo>
                  <a:pt x="34118" y="1076325"/>
                  <a:pt x="0" y="1042207"/>
                  <a:pt x="0" y="1000121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0F172A">
              <a:alpha val="6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015038" y="11811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190500"/>
                </a:moveTo>
                <a:cubicBezTo>
                  <a:pt x="147820" y="190500"/>
                  <a:pt x="190500" y="147820"/>
                  <a:pt x="190500" y="95250"/>
                </a:cubicBezTo>
                <a:cubicBezTo>
                  <a:pt x="190500" y="42680"/>
                  <a:pt x="147820" y="0"/>
                  <a:pt x="95250" y="0"/>
                </a:cubicBezTo>
                <a:cubicBezTo>
                  <a:pt x="42680" y="0"/>
                  <a:pt x="0" y="42680"/>
                  <a:pt x="0" y="95250"/>
                </a:cubicBezTo>
                <a:cubicBezTo>
                  <a:pt x="0" y="147820"/>
                  <a:pt x="42680" y="190500"/>
                  <a:pt x="95250" y="190500"/>
                </a:cubicBezTo>
                <a:close/>
                <a:moveTo>
                  <a:pt x="126653" y="79139"/>
                </a:moveTo>
                <a:lnTo>
                  <a:pt x="96887" y="126764"/>
                </a:lnTo>
                <a:cubicBezTo>
                  <a:pt x="95324" y="129257"/>
                  <a:pt x="92646" y="130820"/>
                  <a:pt x="89706" y="130969"/>
                </a:cubicBezTo>
                <a:cubicBezTo>
                  <a:pt x="86767" y="131118"/>
                  <a:pt x="83939" y="129778"/>
                  <a:pt x="82190" y="127397"/>
                </a:cubicBezTo>
                <a:lnTo>
                  <a:pt x="64331" y="103584"/>
                </a:lnTo>
                <a:cubicBezTo>
                  <a:pt x="61354" y="99640"/>
                  <a:pt x="62173" y="94059"/>
                  <a:pt x="66117" y="91083"/>
                </a:cubicBezTo>
                <a:cubicBezTo>
                  <a:pt x="70061" y="88106"/>
                  <a:pt x="75642" y="88925"/>
                  <a:pt x="78618" y="92869"/>
                </a:cubicBezTo>
                <a:lnTo>
                  <a:pt x="88664" y="106263"/>
                </a:lnTo>
                <a:lnTo>
                  <a:pt x="111509" y="69689"/>
                </a:lnTo>
                <a:cubicBezTo>
                  <a:pt x="114114" y="65522"/>
                  <a:pt x="119621" y="64219"/>
                  <a:pt x="123825" y="66861"/>
                </a:cubicBezTo>
                <a:cubicBezTo>
                  <a:pt x="128029" y="69503"/>
                  <a:pt x="129294" y="74972"/>
                  <a:pt x="126653" y="79177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33" name="Text 31"/>
          <p:cNvSpPr/>
          <p:nvPr/>
        </p:nvSpPr>
        <p:spPr>
          <a:xfrm>
            <a:off x="6305550" y="1162050"/>
            <a:ext cx="18573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Unified Data Architecture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5991225" y="1466850"/>
            <a:ext cx="259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Master data terpusat untuk semua sistem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8782050" y="1004887"/>
            <a:ext cx="2828925" cy="1076325"/>
          </a:xfrm>
          <a:custGeom>
            <a:avLst/>
            <a:gdLst/>
            <a:ahLst/>
            <a:cxnLst/>
            <a:rect l="l" t="t" r="r" b="b"/>
            <a:pathLst>
              <a:path w="2828925" h="1076325">
                <a:moveTo>
                  <a:pt x="76204" y="0"/>
                </a:moveTo>
                <a:lnTo>
                  <a:pt x="2752721" y="0"/>
                </a:lnTo>
                <a:cubicBezTo>
                  <a:pt x="2794807" y="0"/>
                  <a:pt x="2828925" y="34118"/>
                  <a:pt x="2828925" y="76204"/>
                </a:cubicBezTo>
                <a:lnTo>
                  <a:pt x="2828925" y="1000121"/>
                </a:lnTo>
                <a:cubicBezTo>
                  <a:pt x="2828925" y="1042207"/>
                  <a:pt x="2794807" y="1076325"/>
                  <a:pt x="2752721" y="1076325"/>
                </a:cubicBezTo>
                <a:lnTo>
                  <a:pt x="76204" y="1076325"/>
                </a:lnTo>
                <a:cubicBezTo>
                  <a:pt x="34118" y="1076325"/>
                  <a:pt x="0" y="1042207"/>
                  <a:pt x="0" y="1000121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0F172A">
              <a:alpha val="6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963025" y="11811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190500"/>
                </a:moveTo>
                <a:cubicBezTo>
                  <a:pt x="147820" y="190500"/>
                  <a:pt x="190500" y="147820"/>
                  <a:pt x="190500" y="95250"/>
                </a:cubicBezTo>
                <a:cubicBezTo>
                  <a:pt x="190500" y="42680"/>
                  <a:pt x="147820" y="0"/>
                  <a:pt x="95250" y="0"/>
                </a:cubicBezTo>
                <a:cubicBezTo>
                  <a:pt x="42680" y="0"/>
                  <a:pt x="0" y="42680"/>
                  <a:pt x="0" y="95250"/>
                </a:cubicBezTo>
                <a:cubicBezTo>
                  <a:pt x="0" y="147820"/>
                  <a:pt x="42680" y="190500"/>
                  <a:pt x="95250" y="190500"/>
                </a:cubicBezTo>
                <a:close/>
                <a:moveTo>
                  <a:pt x="126653" y="79139"/>
                </a:moveTo>
                <a:lnTo>
                  <a:pt x="96887" y="126764"/>
                </a:lnTo>
                <a:cubicBezTo>
                  <a:pt x="95324" y="129257"/>
                  <a:pt x="92646" y="130820"/>
                  <a:pt x="89706" y="130969"/>
                </a:cubicBezTo>
                <a:cubicBezTo>
                  <a:pt x="86767" y="131118"/>
                  <a:pt x="83939" y="129778"/>
                  <a:pt x="82190" y="127397"/>
                </a:cubicBezTo>
                <a:lnTo>
                  <a:pt x="64331" y="103584"/>
                </a:lnTo>
                <a:cubicBezTo>
                  <a:pt x="61354" y="99640"/>
                  <a:pt x="62173" y="94059"/>
                  <a:pt x="66117" y="91083"/>
                </a:cubicBezTo>
                <a:cubicBezTo>
                  <a:pt x="70061" y="88106"/>
                  <a:pt x="75642" y="88925"/>
                  <a:pt x="78618" y="92869"/>
                </a:cubicBezTo>
                <a:lnTo>
                  <a:pt x="88664" y="106263"/>
                </a:lnTo>
                <a:lnTo>
                  <a:pt x="111509" y="69689"/>
                </a:lnTo>
                <a:cubicBezTo>
                  <a:pt x="114114" y="65522"/>
                  <a:pt x="119621" y="64219"/>
                  <a:pt x="123825" y="66861"/>
                </a:cubicBezTo>
                <a:cubicBezTo>
                  <a:pt x="128029" y="69503"/>
                  <a:pt x="129294" y="74972"/>
                  <a:pt x="126653" y="79177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37" name="Text 35"/>
          <p:cNvSpPr/>
          <p:nvPr/>
        </p:nvSpPr>
        <p:spPr>
          <a:xfrm>
            <a:off x="9253538" y="1162050"/>
            <a:ext cx="16573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Interoperabilitas Dasar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8939213" y="1466850"/>
            <a:ext cx="259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API dan data exchange antar sistem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5834063" y="2205038"/>
            <a:ext cx="2828925" cy="847725"/>
          </a:xfrm>
          <a:custGeom>
            <a:avLst/>
            <a:gdLst/>
            <a:ahLst/>
            <a:cxnLst/>
            <a:rect l="l" t="t" r="r" b="b"/>
            <a:pathLst>
              <a:path w="2828925" h="847725">
                <a:moveTo>
                  <a:pt x="76202" y="0"/>
                </a:moveTo>
                <a:lnTo>
                  <a:pt x="2752723" y="0"/>
                </a:lnTo>
                <a:cubicBezTo>
                  <a:pt x="2794780" y="0"/>
                  <a:pt x="2828925" y="34145"/>
                  <a:pt x="2828925" y="76202"/>
                </a:cubicBezTo>
                <a:lnTo>
                  <a:pt x="2828925" y="771523"/>
                </a:lnTo>
                <a:cubicBezTo>
                  <a:pt x="2828925" y="813580"/>
                  <a:pt x="2794780" y="847725"/>
                  <a:pt x="2752723" y="847725"/>
                </a:cubicBezTo>
                <a:lnTo>
                  <a:pt x="76202" y="847725"/>
                </a:lnTo>
                <a:cubicBezTo>
                  <a:pt x="34145" y="847725"/>
                  <a:pt x="0" y="813580"/>
                  <a:pt x="0" y="771523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0F172A">
              <a:alpha val="6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015038" y="238125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190500"/>
                </a:moveTo>
                <a:cubicBezTo>
                  <a:pt x="147820" y="190500"/>
                  <a:pt x="190500" y="147820"/>
                  <a:pt x="190500" y="95250"/>
                </a:cubicBezTo>
                <a:cubicBezTo>
                  <a:pt x="190500" y="42680"/>
                  <a:pt x="147820" y="0"/>
                  <a:pt x="95250" y="0"/>
                </a:cubicBezTo>
                <a:cubicBezTo>
                  <a:pt x="42680" y="0"/>
                  <a:pt x="0" y="42680"/>
                  <a:pt x="0" y="95250"/>
                </a:cubicBezTo>
                <a:cubicBezTo>
                  <a:pt x="0" y="147820"/>
                  <a:pt x="42680" y="190500"/>
                  <a:pt x="95250" y="190500"/>
                </a:cubicBezTo>
                <a:close/>
                <a:moveTo>
                  <a:pt x="126653" y="79139"/>
                </a:moveTo>
                <a:lnTo>
                  <a:pt x="96887" y="126764"/>
                </a:lnTo>
                <a:cubicBezTo>
                  <a:pt x="95324" y="129257"/>
                  <a:pt x="92646" y="130820"/>
                  <a:pt x="89706" y="130969"/>
                </a:cubicBezTo>
                <a:cubicBezTo>
                  <a:pt x="86767" y="131118"/>
                  <a:pt x="83939" y="129778"/>
                  <a:pt x="82190" y="127397"/>
                </a:cubicBezTo>
                <a:lnTo>
                  <a:pt x="64331" y="103584"/>
                </a:lnTo>
                <a:cubicBezTo>
                  <a:pt x="61354" y="99640"/>
                  <a:pt x="62173" y="94059"/>
                  <a:pt x="66117" y="91083"/>
                </a:cubicBezTo>
                <a:cubicBezTo>
                  <a:pt x="70061" y="88106"/>
                  <a:pt x="75642" y="88925"/>
                  <a:pt x="78618" y="92869"/>
                </a:cubicBezTo>
                <a:lnTo>
                  <a:pt x="88664" y="106263"/>
                </a:lnTo>
                <a:lnTo>
                  <a:pt x="111509" y="69689"/>
                </a:lnTo>
                <a:cubicBezTo>
                  <a:pt x="114114" y="65522"/>
                  <a:pt x="119621" y="64219"/>
                  <a:pt x="123825" y="66861"/>
                </a:cubicBezTo>
                <a:cubicBezTo>
                  <a:pt x="128029" y="69503"/>
                  <a:pt x="129294" y="74972"/>
                  <a:pt x="126653" y="79177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41" name="Text 39"/>
          <p:cNvSpPr/>
          <p:nvPr/>
        </p:nvSpPr>
        <p:spPr>
          <a:xfrm>
            <a:off x="6305550" y="2362200"/>
            <a:ext cx="11334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Single Sign-On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5991225" y="2667000"/>
            <a:ext cx="259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Satu login untuk semua aplikasi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8782050" y="2205038"/>
            <a:ext cx="2828925" cy="847725"/>
          </a:xfrm>
          <a:custGeom>
            <a:avLst/>
            <a:gdLst/>
            <a:ahLst/>
            <a:cxnLst/>
            <a:rect l="l" t="t" r="r" b="b"/>
            <a:pathLst>
              <a:path w="2828925" h="847725">
                <a:moveTo>
                  <a:pt x="76202" y="0"/>
                </a:moveTo>
                <a:lnTo>
                  <a:pt x="2752723" y="0"/>
                </a:lnTo>
                <a:cubicBezTo>
                  <a:pt x="2794780" y="0"/>
                  <a:pt x="2828925" y="34145"/>
                  <a:pt x="2828925" y="76202"/>
                </a:cubicBezTo>
                <a:lnTo>
                  <a:pt x="2828925" y="771523"/>
                </a:lnTo>
                <a:cubicBezTo>
                  <a:pt x="2828925" y="813580"/>
                  <a:pt x="2794780" y="847725"/>
                  <a:pt x="2752723" y="847725"/>
                </a:cubicBezTo>
                <a:lnTo>
                  <a:pt x="76202" y="847725"/>
                </a:lnTo>
                <a:cubicBezTo>
                  <a:pt x="34145" y="847725"/>
                  <a:pt x="0" y="813580"/>
                  <a:pt x="0" y="771523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0F172A">
              <a:alpha val="6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963025" y="238125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190500"/>
                </a:moveTo>
                <a:cubicBezTo>
                  <a:pt x="147820" y="190500"/>
                  <a:pt x="190500" y="147820"/>
                  <a:pt x="190500" y="95250"/>
                </a:cubicBezTo>
                <a:cubicBezTo>
                  <a:pt x="190500" y="42680"/>
                  <a:pt x="147820" y="0"/>
                  <a:pt x="95250" y="0"/>
                </a:cubicBezTo>
                <a:cubicBezTo>
                  <a:pt x="42680" y="0"/>
                  <a:pt x="0" y="42680"/>
                  <a:pt x="0" y="95250"/>
                </a:cubicBezTo>
                <a:cubicBezTo>
                  <a:pt x="0" y="147820"/>
                  <a:pt x="42680" y="190500"/>
                  <a:pt x="95250" y="190500"/>
                </a:cubicBezTo>
                <a:close/>
                <a:moveTo>
                  <a:pt x="126653" y="79139"/>
                </a:moveTo>
                <a:lnTo>
                  <a:pt x="96887" y="126764"/>
                </a:lnTo>
                <a:cubicBezTo>
                  <a:pt x="95324" y="129257"/>
                  <a:pt x="92646" y="130820"/>
                  <a:pt x="89706" y="130969"/>
                </a:cubicBezTo>
                <a:cubicBezTo>
                  <a:pt x="86767" y="131118"/>
                  <a:pt x="83939" y="129778"/>
                  <a:pt x="82190" y="127397"/>
                </a:cubicBezTo>
                <a:lnTo>
                  <a:pt x="64331" y="103584"/>
                </a:lnTo>
                <a:cubicBezTo>
                  <a:pt x="61354" y="99640"/>
                  <a:pt x="62173" y="94059"/>
                  <a:pt x="66117" y="91083"/>
                </a:cubicBezTo>
                <a:cubicBezTo>
                  <a:pt x="70061" y="88106"/>
                  <a:pt x="75642" y="88925"/>
                  <a:pt x="78618" y="92869"/>
                </a:cubicBezTo>
                <a:lnTo>
                  <a:pt x="88664" y="106263"/>
                </a:lnTo>
                <a:lnTo>
                  <a:pt x="111509" y="69689"/>
                </a:lnTo>
                <a:cubicBezTo>
                  <a:pt x="114114" y="65522"/>
                  <a:pt x="119621" y="64219"/>
                  <a:pt x="123825" y="66861"/>
                </a:cubicBezTo>
                <a:cubicBezTo>
                  <a:pt x="128029" y="69503"/>
                  <a:pt x="129294" y="74972"/>
                  <a:pt x="126653" y="79177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45" name="Text 43"/>
          <p:cNvSpPr/>
          <p:nvPr/>
        </p:nvSpPr>
        <p:spPr>
          <a:xfrm>
            <a:off x="9253538" y="2362200"/>
            <a:ext cx="17716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Data Quality Framework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8939213" y="2667000"/>
            <a:ext cx="259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Standar dan validasi data terpadu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5634038" y="3414713"/>
            <a:ext cx="6172200" cy="3057525"/>
          </a:xfrm>
          <a:custGeom>
            <a:avLst/>
            <a:gdLst/>
            <a:ahLst/>
            <a:cxnLst/>
            <a:rect l="l" t="t" r="r" b="b"/>
            <a:pathLst>
              <a:path w="6172200" h="3057525">
                <a:moveTo>
                  <a:pt x="114290" y="0"/>
                </a:moveTo>
                <a:lnTo>
                  <a:pt x="6057910" y="0"/>
                </a:lnTo>
                <a:cubicBezTo>
                  <a:pt x="6121030" y="0"/>
                  <a:pt x="6172200" y="51170"/>
                  <a:pt x="6172200" y="114290"/>
                </a:cubicBezTo>
                <a:lnTo>
                  <a:pt x="6172200" y="2943235"/>
                </a:lnTo>
                <a:cubicBezTo>
                  <a:pt x="6172200" y="3006355"/>
                  <a:pt x="6121030" y="3057525"/>
                  <a:pt x="6057910" y="3057525"/>
                </a:cubicBezTo>
                <a:lnTo>
                  <a:pt x="114290" y="3057525"/>
                </a:lnTo>
                <a:cubicBezTo>
                  <a:pt x="51170" y="3057525"/>
                  <a:pt x="0" y="3006355"/>
                  <a:pt x="0" y="2943235"/>
                </a:cubicBezTo>
                <a:lnTo>
                  <a:pt x="0" y="114290"/>
                </a:lnTo>
                <a:cubicBezTo>
                  <a:pt x="0" y="51212"/>
                  <a:pt x="51212" y="0"/>
                  <a:pt x="114290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5829300" y="3609975"/>
            <a:ext cx="5876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Target Capaian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5834063" y="4033837"/>
            <a:ext cx="2809875" cy="1247775"/>
          </a:xfrm>
          <a:custGeom>
            <a:avLst/>
            <a:gdLst/>
            <a:ahLst/>
            <a:cxnLst/>
            <a:rect l="l" t="t" r="r" b="b"/>
            <a:pathLst>
              <a:path w="2809875" h="1247775">
                <a:moveTo>
                  <a:pt x="114296" y="0"/>
                </a:moveTo>
                <a:lnTo>
                  <a:pt x="2695579" y="0"/>
                </a:lnTo>
                <a:cubicBezTo>
                  <a:pt x="2758703" y="0"/>
                  <a:pt x="2809875" y="51172"/>
                  <a:pt x="2809875" y="114296"/>
                </a:cubicBezTo>
                <a:lnTo>
                  <a:pt x="2809875" y="1133479"/>
                </a:lnTo>
                <a:cubicBezTo>
                  <a:pt x="2809875" y="1196603"/>
                  <a:pt x="2758703" y="1247775"/>
                  <a:pt x="2695579" y="1247775"/>
                </a:cubicBezTo>
                <a:lnTo>
                  <a:pt x="114296" y="1247775"/>
                </a:lnTo>
                <a:cubicBezTo>
                  <a:pt x="51172" y="1247775"/>
                  <a:pt x="0" y="1196603"/>
                  <a:pt x="0" y="1133479"/>
                </a:cubicBezTo>
                <a:lnTo>
                  <a:pt x="0" y="114296"/>
                </a:lnTo>
                <a:cubicBezTo>
                  <a:pt x="0" y="51214"/>
                  <a:pt x="51214" y="0"/>
                  <a:pt x="114296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 w="12700">
            <a:solidFill>
              <a:srgbClr val="3B82F6">
                <a:alpha val="20000"/>
              </a:srgbClr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800255" y="4314825"/>
            <a:ext cx="8763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700" b="1" dirty="0">
                <a:solidFill>
                  <a:srgbClr val="3B82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80%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6522913" y="4772025"/>
            <a:ext cx="1428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Sistem Terintegrasi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8801100" y="4033837"/>
            <a:ext cx="2809875" cy="1247775"/>
          </a:xfrm>
          <a:custGeom>
            <a:avLst/>
            <a:gdLst/>
            <a:ahLst/>
            <a:cxnLst/>
            <a:rect l="l" t="t" r="r" b="b"/>
            <a:pathLst>
              <a:path w="2809875" h="1247775">
                <a:moveTo>
                  <a:pt x="114296" y="0"/>
                </a:moveTo>
                <a:lnTo>
                  <a:pt x="2695579" y="0"/>
                </a:lnTo>
                <a:cubicBezTo>
                  <a:pt x="2758703" y="0"/>
                  <a:pt x="2809875" y="51172"/>
                  <a:pt x="2809875" y="114296"/>
                </a:cubicBezTo>
                <a:lnTo>
                  <a:pt x="2809875" y="1133479"/>
                </a:lnTo>
                <a:cubicBezTo>
                  <a:pt x="2809875" y="1196603"/>
                  <a:pt x="2758703" y="1247775"/>
                  <a:pt x="2695579" y="1247775"/>
                </a:cubicBezTo>
                <a:lnTo>
                  <a:pt x="114296" y="1247775"/>
                </a:lnTo>
                <a:cubicBezTo>
                  <a:pt x="51172" y="1247775"/>
                  <a:pt x="0" y="1196603"/>
                  <a:pt x="0" y="1133479"/>
                </a:cubicBezTo>
                <a:lnTo>
                  <a:pt x="0" y="114296"/>
                </a:lnTo>
                <a:cubicBezTo>
                  <a:pt x="0" y="51214"/>
                  <a:pt x="51214" y="0"/>
                  <a:pt x="114296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 w="12700">
            <a:solidFill>
              <a:srgbClr val="3B82F6">
                <a:alpha val="20000"/>
              </a:srgbClr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9705380" y="4314825"/>
            <a:ext cx="10001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700" b="1" dirty="0">
                <a:solidFill>
                  <a:srgbClr val="3B82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500+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9726811" y="4772025"/>
            <a:ext cx="952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ASN Terlatih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5834063" y="5443538"/>
            <a:ext cx="2809875" cy="1247775"/>
          </a:xfrm>
          <a:custGeom>
            <a:avLst/>
            <a:gdLst/>
            <a:ahLst/>
            <a:cxnLst/>
            <a:rect l="l" t="t" r="r" b="b"/>
            <a:pathLst>
              <a:path w="2809875" h="1247775">
                <a:moveTo>
                  <a:pt x="114296" y="0"/>
                </a:moveTo>
                <a:lnTo>
                  <a:pt x="2695579" y="0"/>
                </a:lnTo>
                <a:cubicBezTo>
                  <a:pt x="2758703" y="0"/>
                  <a:pt x="2809875" y="51172"/>
                  <a:pt x="2809875" y="114296"/>
                </a:cubicBezTo>
                <a:lnTo>
                  <a:pt x="2809875" y="1133479"/>
                </a:lnTo>
                <a:cubicBezTo>
                  <a:pt x="2809875" y="1196603"/>
                  <a:pt x="2758703" y="1247775"/>
                  <a:pt x="2695579" y="1247775"/>
                </a:cubicBezTo>
                <a:lnTo>
                  <a:pt x="114296" y="1247775"/>
                </a:lnTo>
                <a:cubicBezTo>
                  <a:pt x="51172" y="1247775"/>
                  <a:pt x="0" y="1196603"/>
                  <a:pt x="0" y="1133479"/>
                </a:cubicBezTo>
                <a:lnTo>
                  <a:pt x="0" y="114296"/>
                </a:lnTo>
                <a:cubicBezTo>
                  <a:pt x="0" y="51214"/>
                  <a:pt x="51214" y="0"/>
                  <a:pt x="114296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 w="12700">
            <a:solidFill>
              <a:srgbClr val="3B82F6">
                <a:alpha val="20000"/>
              </a:srgbClr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803008" y="5724525"/>
            <a:ext cx="8667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700" b="1" dirty="0">
                <a:solidFill>
                  <a:srgbClr val="3B82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60%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6588249" y="6181725"/>
            <a:ext cx="1295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Reduksi Duplikasi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8801100" y="5443538"/>
            <a:ext cx="2809875" cy="1247775"/>
          </a:xfrm>
          <a:custGeom>
            <a:avLst/>
            <a:gdLst/>
            <a:ahLst/>
            <a:cxnLst/>
            <a:rect l="l" t="t" r="r" b="b"/>
            <a:pathLst>
              <a:path w="2809875" h="1247775">
                <a:moveTo>
                  <a:pt x="114296" y="0"/>
                </a:moveTo>
                <a:lnTo>
                  <a:pt x="2695579" y="0"/>
                </a:lnTo>
                <a:cubicBezTo>
                  <a:pt x="2758703" y="0"/>
                  <a:pt x="2809875" y="51172"/>
                  <a:pt x="2809875" y="114296"/>
                </a:cubicBezTo>
                <a:lnTo>
                  <a:pt x="2809875" y="1133479"/>
                </a:lnTo>
                <a:cubicBezTo>
                  <a:pt x="2809875" y="1196603"/>
                  <a:pt x="2758703" y="1247775"/>
                  <a:pt x="2695579" y="1247775"/>
                </a:cubicBezTo>
                <a:lnTo>
                  <a:pt x="114296" y="1247775"/>
                </a:lnTo>
                <a:cubicBezTo>
                  <a:pt x="51172" y="1247775"/>
                  <a:pt x="0" y="1196603"/>
                  <a:pt x="0" y="1133479"/>
                </a:cubicBezTo>
                <a:lnTo>
                  <a:pt x="0" y="114296"/>
                </a:lnTo>
                <a:cubicBezTo>
                  <a:pt x="0" y="51214"/>
                  <a:pt x="51214" y="0"/>
                  <a:pt x="114296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 w="12700">
            <a:solidFill>
              <a:srgbClr val="3B82F6">
                <a:alpha val="20000"/>
              </a:srgbClr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9694590" y="5724525"/>
            <a:ext cx="10191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700" b="1" dirty="0">
                <a:solidFill>
                  <a:srgbClr val="3B82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100%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9657234" y="6181725"/>
            <a:ext cx="10953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SSO Coverage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4142" y="364142"/>
            <a:ext cx="989027" cy="404602"/>
          </a:xfrm>
          <a:custGeom>
            <a:avLst/>
            <a:gdLst/>
            <a:ahLst/>
            <a:cxnLst/>
            <a:rect l="l" t="t" r="r" b="b"/>
            <a:pathLst>
              <a:path w="989027" h="404602">
                <a:moveTo>
                  <a:pt x="71930" y="0"/>
                </a:moveTo>
                <a:lnTo>
                  <a:pt x="917096" y="0"/>
                </a:lnTo>
                <a:cubicBezTo>
                  <a:pt x="956822" y="0"/>
                  <a:pt x="989027" y="32204"/>
                  <a:pt x="989027" y="71930"/>
                </a:cubicBezTo>
                <a:lnTo>
                  <a:pt x="989027" y="332672"/>
                </a:lnTo>
                <a:cubicBezTo>
                  <a:pt x="989027" y="372398"/>
                  <a:pt x="956822" y="404602"/>
                  <a:pt x="917096" y="404602"/>
                </a:cubicBezTo>
                <a:lnTo>
                  <a:pt x="71930" y="404602"/>
                </a:lnTo>
                <a:cubicBezTo>
                  <a:pt x="32231" y="404602"/>
                  <a:pt x="0" y="372371"/>
                  <a:pt x="0" y="332672"/>
                </a:cubicBezTo>
                <a:lnTo>
                  <a:pt x="0" y="71930"/>
                </a:lnTo>
                <a:cubicBezTo>
                  <a:pt x="0" y="32231"/>
                  <a:pt x="32231" y="0"/>
                  <a:pt x="71930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 w="12700">
            <a:solidFill>
              <a:srgbClr val="10B981">
                <a:alpha val="4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12496" y="440566"/>
            <a:ext cx="782230" cy="25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6" b="1" dirty="0">
                <a:solidFill>
                  <a:srgbClr val="10B98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FASE 02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59646" y="881133"/>
            <a:ext cx="5241841" cy="4046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549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Intelligence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59646" y="1357664"/>
            <a:ext cx="5169912" cy="25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6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2027 — 2028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59646" y="1717310"/>
            <a:ext cx="863150" cy="35965"/>
          </a:xfrm>
          <a:custGeom>
            <a:avLst/>
            <a:gdLst/>
            <a:ahLst/>
            <a:cxnLst/>
            <a:rect l="l" t="t" r="r" b="b"/>
            <a:pathLst>
              <a:path w="863150" h="35965">
                <a:moveTo>
                  <a:pt x="0" y="0"/>
                </a:moveTo>
                <a:lnTo>
                  <a:pt x="863150" y="0"/>
                </a:lnTo>
                <a:lnTo>
                  <a:pt x="863150" y="35965"/>
                </a:lnTo>
                <a:lnTo>
                  <a:pt x="0" y="35965"/>
                </a:lnTo>
                <a:lnTo>
                  <a:pt x="0" y="0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7" name="Shape 5"/>
          <p:cNvSpPr/>
          <p:nvPr/>
        </p:nvSpPr>
        <p:spPr>
          <a:xfrm>
            <a:off x="364142" y="1937593"/>
            <a:ext cx="5071009" cy="4558513"/>
          </a:xfrm>
          <a:custGeom>
            <a:avLst/>
            <a:gdLst/>
            <a:ahLst/>
            <a:cxnLst/>
            <a:rect l="l" t="t" r="r" b="b"/>
            <a:pathLst>
              <a:path w="5071009" h="4558513">
                <a:moveTo>
                  <a:pt x="107900" y="0"/>
                </a:moveTo>
                <a:lnTo>
                  <a:pt x="4963109" y="0"/>
                </a:lnTo>
                <a:cubicBezTo>
                  <a:pt x="5022700" y="0"/>
                  <a:pt x="5071009" y="48308"/>
                  <a:pt x="5071009" y="107900"/>
                </a:cubicBezTo>
                <a:lnTo>
                  <a:pt x="5071009" y="4450613"/>
                </a:lnTo>
                <a:cubicBezTo>
                  <a:pt x="5071009" y="4510205"/>
                  <a:pt x="5022700" y="4558513"/>
                  <a:pt x="4963109" y="4558513"/>
                </a:cubicBezTo>
                <a:lnTo>
                  <a:pt x="107900" y="4558513"/>
                </a:lnTo>
                <a:cubicBezTo>
                  <a:pt x="48308" y="4558513"/>
                  <a:pt x="0" y="4510205"/>
                  <a:pt x="0" y="4450613"/>
                </a:cubicBezTo>
                <a:lnTo>
                  <a:pt x="0" y="107900"/>
                </a:lnTo>
                <a:cubicBezTo>
                  <a:pt x="0" y="48308"/>
                  <a:pt x="48308" y="0"/>
                  <a:pt x="107900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10B981">
                <a:alpha val="4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460" y="2121912"/>
            <a:ext cx="4792283" cy="25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6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Fokus Utama Fase Intelligence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66442" y="2517522"/>
            <a:ext cx="4684389" cy="665345"/>
          </a:xfrm>
          <a:custGeom>
            <a:avLst/>
            <a:gdLst/>
            <a:ahLst/>
            <a:cxnLst/>
            <a:rect l="l" t="t" r="r" b="b"/>
            <a:pathLst>
              <a:path w="4684389" h="665345">
                <a:moveTo>
                  <a:pt x="35965" y="0"/>
                </a:moveTo>
                <a:lnTo>
                  <a:pt x="4612459" y="0"/>
                </a:lnTo>
                <a:cubicBezTo>
                  <a:pt x="4652185" y="0"/>
                  <a:pt x="4684389" y="32204"/>
                  <a:pt x="4684389" y="71930"/>
                </a:cubicBezTo>
                <a:lnTo>
                  <a:pt x="4684389" y="593415"/>
                </a:lnTo>
                <a:cubicBezTo>
                  <a:pt x="4684389" y="633141"/>
                  <a:pt x="4652185" y="665345"/>
                  <a:pt x="4612459" y="665345"/>
                </a:cubicBezTo>
                <a:lnTo>
                  <a:pt x="35965" y="665345"/>
                </a:lnTo>
                <a:cubicBezTo>
                  <a:pt x="16102" y="665345"/>
                  <a:pt x="0" y="649243"/>
                  <a:pt x="0" y="629381"/>
                </a:cubicBezTo>
                <a:lnTo>
                  <a:pt x="0" y="35965"/>
                </a:lnTo>
                <a:cubicBezTo>
                  <a:pt x="0" y="16102"/>
                  <a:pt x="16102" y="0"/>
                  <a:pt x="35965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566442" y="2517522"/>
            <a:ext cx="35965" cy="665345"/>
          </a:xfrm>
          <a:custGeom>
            <a:avLst/>
            <a:gdLst/>
            <a:ahLst/>
            <a:cxnLst/>
            <a:rect l="l" t="t" r="r" b="b"/>
            <a:pathLst>
              <a:path w="35965" h="665345">
                <a:moveTo>
                  <a:pt x="35965" y="0"/>
                </a:moveTo>
                <a:lnTo>
                  <a:pt x="35965" y="0"/>
                </a:lnTo>
                <a:lnTo>
                  <a:pt x="35965" y="665345"/>
                </a:lnTo>
                <a:lnTo>
                  <a:pt x="35965" y="665345"/>
                </a:lnTo>
                <a:cubicBezTo>
                  <a:pt x="16102" y="665345"/>
                  <a:pt x="0" y="649243"/>
                  <a:pt x="0" y="629381"/>
                </a:cubicBezTo>
                <a:lnTo>
                  <a:pt x="0" y="35965"/>
                </a:lnTo>
                <a:cubicBezTo>
                  <a:pt x="0" y="16115"/>
                  <a:pt x="16115" y="0"/>
                  <a:pt x="35965" y="0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1" name="Shape 9"/>
          <p:cNvSpPr/>
          <p:nvPr/>
        </p:nvSpPr>
        <p:spPr>
          <a:xfrm>
            <a:off x="714796" y="2661381"/>
            <a:ext cx="179823" cy="179823"/>
          </a:xfrm>
          <a:custGeom>
            <a:avLst/>
            <a:gdLst/>
            <a:ahLst/>
            <a:cxnLst/>
            <a:rect l="l" t="t" r="r" b="b"/>
            <a:pathLst>
              <a:path w="179823" h="179823">
                <a:moveTo>
                  <a:pt x="42146" y="19668"/>
                </a:moveTo>
                <a:cubicBezTo>
                  <a:pt x="42146" y="8816"/>
                  <a:pt x="50962" y="0"/>
                  <a:pt x="61814" y="0"/>
                </a:cubicBezTo>
                <a:lnTo>
                  <a:pt x="70243" y="0"/>
                </a:lnTo>
                <a:cubicBezTo>
                  <a:pt x="76460" y="0"/>
                  <a:pt x="81482" y="5022"/>
                  <a:pt x="81482" y="11239"/>
                </a:cubicBezTo>
                <a:lnTo>
                  <a:pt x="81482" y="168584"/>
                </a:lnTo>
                <a:cubicBezTo>
                  <a:pt x="81482" y="174801"/>
                  <a:pt x="76460" y="179823"/>
                  <a:pt x="70243" y="179823"/>
                </a:cubicBezTo>
                <a:lnTo>
                  <a:pt x="59004" y="179823"/>
                </a:lnTo>
                <a:cubicBezTo>
                  <a:pt x="48538" y="179823"/>
                  <a:pt x="39723" y="172658"/>
                  <a:pt x="37229" y="162965"/>
                </a:cubicBezTo>
                <a:cubicBezTo>
                  <a:pt x="36983" y="162965"/>
                  <a:pt x="36772" y="162965"/>
                  <a:pt x="36527" y="162965"/>
                </a:cubicBezTo>
                <a:cubicBezTo>
                  <a:pt x="21003" y="162965"/>
                  <a:pt x="8429" y="150391"/>
                  <a:pt x="8429" y="134867"/>
                </a:cubicBezTo>
                <a:cubicBezTo>
                  <a:pt x="8429" y="128545"/>
                  <a:pt x="10537" y="122715"/>
                  <a:pt x="14049" y="118009"/>
                </a:cubicBezTo>
                <a:cubicBezTo>
                  <a:pt x="7235" y="112881"/>
                  <a:pt x="2810" y="104733"/>
                  <a:pt x="2810" y="95531"/>
                </a:cubicBezTo>
                <a:cubicBezTo>
                  <a:pt x="2810" y="84678"/>
                  <a:pt x="8991" y="75231"/>
                  <a:pt x="17982" y="70559"/>
                </a:cubicBezTo>
                <a:cubicBezTo>
                  <a:pt x="15489" y="66345"/>
                  <a:pt x="14049" y="61428"/>
                  <a:pt x="14049" y="56195"/>
                </a:cubicBezTo>
                <a:cubicBezTo>
                  <a:pt x="14049" y="40671"/>
                  <a:pt x="26622" y="28097"/>
                  <a:pt x="42146" y="28097"/>
                </a:cubicBezTo>
                <a:lnTo>
                  <a:pt x="42146" y="19668"/>
                </a:lnTo>
                <a:close/>
                <a:moveTo>
                  <a:pt x="137677" y="19668"/>
                </a:moveTo>
                <a:lnTo>
                  <a:pt x="137677" y="28097"/>
                </a:lnTo>
                <a:cubicBezTo>
                  <a:pt x="153201" y="28097"/>
                  <a:pt x="165774" y="40671"/>
                  <a:pt x="165774" y="56195"/>
                </a:cubicBezTo>
                <a:cubicBezTo>
                  <a:pt x="165774" y="61463"/>
                  <a:pt x="164334" y="66380"/>
                  <a:pt x="161841" y="70559"/>
                </a:cubicBezTo>
                <a:cubicBezTo>
                  <a:pt x="170867" y="75231"/>
                  <a:pt x="177013" y="84643"/>
                  <a:pt x="177013" y="95531"/>
                </a:cubicBezTo>
                <a:cubicBezTo>
                  <a:pt x="177013" y="104733"/>
                  <a:pt x="172588" y="112881"/>
                  <a:pt x="165774" y="118009"/>
                </a:cubicBezTo>
                <a:cubicBezTo>
                  <a:pt x="169287" y="122715"/>
                  <a:pt x="171394" y="128545"/>
                  <a:pt x="171394" y="134867"/>
                </a:cubicBezTo>
                <a:cubicBezTo>
                  <a:pt x="171394" y="150391"/>
                  <a:pt x="158820" y="162965"/>
                  <a:pt x="143296" y="162965"/>
                </a:cubicBezTo>
                <a:cubicBezTo>
                  <a:pt x="143051" y="162965"/>
                  <a:pt x="142840" y="162965"/>
                  <a:pt x="142594" y="162965"/>
                </a:cubicBezTo>
                <a:cubicBezTo>
                  <a:pt x="140100" y="172658"/>
                  <a:pt x="131285" y="179823"/>
                  <a:pt x="120819" y="179823"/>
                </a:cubicBezTo>
                <a:lnTo>
                  <a:pt x="109580" y="179823"/>
                </a:lnTo>
                <a:cubicBezTo>
                  <a:pt x="103363" y="179823"/>
                  <a:pt x="98341" y="174801"/>
                  <a:pt x="98341" y="168584"/>
                </a:cubicBezTo>
                <a:lnTo>
                  <a:pt x="98341" y="11239"/>
                </a:lnTo>
                <a:cubicBezTo>
                  <a:pt x="98341" y="5022"/>
                  <a:pt x="103363" y="0"/>
                  <a:pt x="109580" y="0"/>
                </a:cubicBezTo>
                <a:lnTo>
                  <a:pt x="118009" y="0"/>
                </a:lnTo>
                <a:cubicBezTo>
                  <a:pt x="128861" y="0"/>
                  <a:pt x="137677" y="8816"/>
                  <a:pt x="137677" y="19668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2" name="Text 10"/>
          <p:cNvSpPr/>
          <p:nvPr/>
        </p:nvSpPr>
        <p:spPr>
          <a:xfrm>
            <a:off x="1024991" y="2625416"/>
            <a:ext cx="4135929" cy="2157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3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AI Governance Layer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024991" y="2877168"/>
            <a:ext cx="4135929" cy="197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33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Aktif di semua proses utama — validasi, analisis, rekomendasi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66442" y="3290761"/>
            <a:ext cx="4684389" cy="665345"/>
          </a:xfrm>
          <a:custGeom>
            <a:avLst/>
            <a:gdLst/>
            <a:ahLst/>
            <a:cxnLst/>
            <a:rect l="l" t="t" r="r" b="b"/>
            <a:pathLst>
              <a:path w="4684389" h="665345">
                <a:moveTo>
                  <a:pt x="35965" y="0"/>
                </a:moveTo>
                <a:lnTo>
                  <a:pt x="4612459" y="0"/>
                </a:lnTo>
                <a:cubicBezTo>
                  <a:pt x="4652185" y="0"/>
                  <a:pt x="4684389" y="32204"/>
                  <a:pt x="4684389" y="71930"/>
                </a:cubicBezTo>
                <a:lnTo>
                  <a:pt x="4684389" y="593415"/>
                </a:lnTo>
                <a:cubicBezTo>
                  <a:pt x="4684389" y="633141"/>
                  <a:pt x="4652185" y="665345"/>
                  <a:pt x="4612459" y="665345"/>
                </a:cubicBezTo>
                <a:lnTo>
                  <a:pt x="35965" y="665345"/>
                </a:lnTo>
                <a:cubicBezTo>
                  <a:pt x="16102" y="665345"/>
                  <a:pt x="0" y="649243"/>
                  <a:pt x="0" y="629381"/>
                </a:cubicBezTo>
                <a:lnTo>
                  <a:pt x="0" y="35965"/>
                </a:lnTo>
                <a:cubicBezTo>
                  <a:pt x="0" y="16102"/>
                  <a:pt x="16102" y="0"/>
                  <a:pt x="35965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566442" y="3290761"/>
            <a:ext cx="35965" cy="665345"/>
          </a:xfrm>
          <a:custGeom>
            <a:avLst/>
            <a:gdLst/>
            <a:ahLst/>
            <a:cxnLst/>
            <a:rect l="l" t="t" r="r" b="b"/>
            <a:pathLst>
              <a:path w="35965" h="665345">
                <a:moveTo>
                  <a:pt x="35965" y="0"/>
                </a:moveTo>
                <a:lnTo>
                  <a:pt x="35965" y="0"/>
                </a:lnTo>
                <a:lnTo>
                  <a:pt x="35965" y="665345"/>
                </a:lnTo>
                <a:lnTo>
                  <a:pt x="35965" y="665345"/>
                </a:lnTo>
                <a:cubicBezTo>
                  <a:pt x="16102" y="665345"/>
                  <a:pt x="0" y="649243"/>
                  <a:pt x="0" y="629381"/>
                </a:cubicBezTo>
                <a:lnTo>
                  <a:pt x="0" y="35965"/>
                </a:lnTo>
                <a:cubicBezTo>
                  <a:pt x="0" y="16115"/>
                  <a:pt x="16115" y="0"/>
                  <a:pt x="35965" y="0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6" name="Shape 14"/>
          <p:cNvSpPr/>
          <p:nvPr/>
        </p:nvSpPr>
        <p:spPr>
          <a:xfrm>
            <a:off x="726035" y="3434619"/>
            <a:ext cx="157345" cy="179823"/>
          </a:xfrm>
          <a:custGeom>
            <a:avLst/>
            <a:gdLst/>
            <a:ahLst/>
            <a:cxnLst/>
            <a:rect l="l" t="t" r="r" b="b"/>
            <a:pathLst>
              <a:path w="157345" h="179823">
                <a:moveTo>
                  <a:pt x="67434" y="0"/>
                </a:moveTo>
                <a:cubicBezTo>
                  <a:pt x="55036" y="0"/>
                  <a:pt x="44956" y="10080"/>
                  <a:pt x="44956" y="22478"/>
                </a:cubicBezTo>
                <a:lnTo>
                  <a:pt x="44956" y="112389"/>
                </a:lnTo>
                <a:cubicBezTo>
                  <a:pt x="44956" y="124787"/>
                  <a:pt x="55036" y="134867"/>
                  <a:pt x="67434" y="134867"/>
                </a:cubicBezTo>
                <a:lnTo>
                  <a:pt x="134867" y="134867"/>
                </a:lnTo>
                <a:cubicBezTo>
                  <a:pt x="147265" y="134867"/>
                  <a:pt x="157345" y="124787"/>
                  <a:pt x="157345" y="112389"/>
                </a:cubicBezTo>
                <a:lnTo>
                  <a:pt x="157345" y="41935"/>
                </a:lnTo>
                <a:cubicBezTo>
                  <a:pt x="157345" y="35824"/>
                  <a:pt x="154851" y="29959"/>
                  <a:pt x="150426" y="25709"/>
                </a:cubicBezTo>
                <a:lnTo>
                  <a:pt x="130161" y="6252"/>
                </a:lnTo>
                <a:cubicBezTo>
                  <a:pt x="125981" y="2248"/>
                  <a:pt x="120397" y="0"/>
                  <a:pt x="114602" y="0"/>
                </a:cubicBezTo>
                <a:lnTo>
                  <a:pt x="67434" y="0"/>
                </a:lnTo>
                <a:close/>
                <a:moveTo>
                  <a:pt x="22478" y="44956"/>
                </a:moveTo>
                <a:cubicBezTo>
                  <a:pt x="10080" y="44956"/>
                  <a:pt x="0" y="55036"/>
                  <a:pt x="0" y="67434"/>
                </a:cubicBezTo>
                <a:lnTo>
                  <a:pt x="0" y="157345"/>
                </a:lnTo>
                <a:cubicBezTo>
                  <a:pt x="0" y="169743"/>
                  <a:pt x="10080" y="179823"/>
                  <a:pt x="22478" y="179823"/>
                </a:cubicBezTo>
                <a:lnTo>
                  <a:pt x="89912" y="179823"/>
                </a:lnTo>
                <a:cubicBezTo>
                  <a:pt x="102309" y="179823"/>
                  <a:pt x="112389" y="169743"/>
                  <a:pt x="112389" y="157345"/>
                </a:cubicBezTo>
                <a:lnTo>
                  <a:pt x="112389" y="151726"/>
                </a:lnTo>
                <a:lnTo>
                  <a:pt x="89912" y="151726"/>
                </a:lnTo>
                <a:lnTo>
                  <a:pt x="89912" y="157345"/>
                </a:lnTo>
                <a:lnTo>
                  <a:pt x="22478" y="157345"/>
                </a:lnTo>
                <a:lnTo>
                  <a:pt x="22478" y="67434"/>
                </a:lnTo>
                <a:lnTo>
                  <a:pt x="28097" y="67434"/>
                </a:lnTo>
                <a:lnTo>
                  <a:pt x="28097" y="44956"/>
                </a:lnTo>
                <a:lnTo>
                  <a:pt x="22478" y="44956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7" name="Text 15"/>
          <p:cNvSpPr/>
          <p:nvPr/>
        </p:nvSpPr>
        <p:spPr>
          <a:xfrm>
            <a:off x="1024991" y="3398655"/>
            <a:ext cx="2796248" cy="2157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3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Replikasi Model SIBARU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24991" y="3650407"/>
            <a:ext cx="2796248" cy="197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33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 domain lain di luar subsidi perumahan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66442" y="4064000"/>
            <a:ext cx="4684389" cy="665345"/>
          </a:xfrm>
          <a:custGeom>
            <a:avLst/>
            <a:gdLst/>
            <a:ahLst/>
            <a:cxnLst/>
            <a:rect l="l" t="t" r="r" b="b"/>
            <a:pathLst>
              <a:path w="4684389" h="665345">
                <a:moveTo>
                  <a:pt x="35965" y="0"/>
                </a:moveTo>
                <a:lnTo>
                  <a:pt x="4612459" y="0"/>
                </a:lnTo>
                <a:cubicBezTo>
                  <a:pt x="4652185" y="0"/>
                  <a:pt x="4684389" y="32204"/>
                  <a:pt x="4684389" y="71930"/>
                </a:cubicBezTo>
                <a:lnTo>
                  <a:pt x="4684389" y="593415"/>
                </a:lnTo>
                <a:cubicBezTo>
                  <a:pt x="4684389" y="633141"/>
                  <a:pt x="4652185" y="665345"/>
                  <a:pt x="4612459" y="665345"/>
                </a:cubicBezTo>
                <a:lnTo>
                  <a:pt x="35965" y="665345"/>
                </a:lnTo>
                <a:cubicBezTo>
                  <a:pt x="16102" y="665345"/>
                  <a:pt x="0" y="649243"/>
                  <a:pt x="0" y="629381"/>
                </a:cubicBezTo>
                <a:lnTo>
                  <a:pt x="0" y="35965"/>
                </a:lnTo>
                <a:cubicBezTo>
                  <a:pt x="0" y="16102"/>
                  <a:pt x="16102" y="0"/>
                  <a:pt x="35965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566442" y="4064000"/>
            <a:ext cx="35965" cy="665345"/>
          </a:xfrm>
          <a:custGeom>
            <a:avLst/>
            <a:gdLst/>
            <a:ahLst/>
            <a:cxnLst/>
            <a:rect l="l" t="t" r="r" b="b"/>
            <a:pathLst>
              <a:path w="35965" h="665345">
                <a:moveTo>
                  <a:pt x="35965" y="0"/>
                </a:moveTo>
                <a:lnTo>
                  <a:pt x="35965" y="0"/>
                </a:lnTo>
                <a:lnTo>
                  <a:pt x="35965" y="665345"/>
                </a:lnTo>
                <a:lnTo>
                  <a:pt x="35965" y="665345"/>
                </a:lnTo>
                <a:cubicBezTo>
                  <a:pt x="16102" y="665345"/>
                  <a:pt x="0" y="649243"/>
                  <a:pt x="0" y="629381"/>
                </a:cubicBezTo>
                <a:lnTo>
                  <a:pt x="0" y="35965"/>
                </a:lnTo>
                <a:cubicBezTo>
                  <a:pt x="0" y="16115"/>
                  <a:pt x="16115" y="0"/>
                  <a:pt x="35965" y="0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1" name="Shape 19"/>
          <p:cNvSpPr/>
          <p:nvPr/>
        </p:nvSpPr>
        <p:spPr>
          <a:xfrm>
            <a:off x="714796" y="4207858"/>
            <a:ext cx="179823" cy="179823"/>
          </a:xfrm>
          <a:custGeom>
            <a:avLst/>
            <a:gdLst/>
            <a:ahLst/>
            <a:cxnLst/>
            <a:rect l="l" t="t" r="r" b="b"/>
            <a:pathLst>
              <a:path w="179823" h="179823">
                <a:moveTo>
                  <a:pt x="0" y="89912"/>
                </a:moveTo>
                <a:cubicBezTo>
                  <a:pt x="0" y="40288"/>
                  <a:pt x="40288" y="0"/>
                  <a:pt x="89912" y="0"/>
                </a:cubicBezTo>
                <a:cubicBezTo>
                  <a:pt x="139535" y="0"/>
                  <a:pt x="179823" y="40288"/>
                  <a:pt x="179823" y="89912"/>
                </a:cubicBezTo>
                <a:cubicBezTo>
                  <a:pt x="179823" y="139535"/>
                  <a:pt x="139535" y="179823"/>
                  <a:pt x="89912" y="179823"/>
                </a:cubicBezTo>
                <a:cubicBezTo>
                  <a:pt x="40288" y="179823"/>
                  <a:pt x="0" y="139535"/>
                  <a:pt x="0" y="89912"/>
                </a:cubicBezTo>
                <a:close/>
                <a:moveTo>
                  <a:pt x="101150" y="33717"/>
                </a:moveTo>
                <a:cubicBezTo>
                  <a:pt x="101150" y="27514"/>
                  <a:pt x="96114" y="22478"/>
                  <a:pt x="89912" y="22478"/>
                </a:cubicBezTo>
                <a:cubicBezTo>
                  <a:pt x="83709" y="22478"/>
                  <a:pt x="78673" y="27514"/>
                  <a:pt x="78673" y="33717"/>
                </a:cubicBezTo>
                <a:cubicBezTo>
                  <a:pt x="78673" y="39920"/>
                  <a:pt x="83709" y="44956"/>
                  <a:pt x="89912" y="44956"/>
                </a:cubicBezTo>
                <a:cubicBezTo>
                  <a:pt x="96114" y="44956"/>
                  <a:pt x="101150" y="39920"/>
                  <a:pt x="101150" y="33717"/>
                </a:cubicBezTo>
                <a:close/>
                <a:moveTo>
                  <a:pt x="89912" y="146106"/>
                </a:moveTo>
                <a:cubicBezTo>
                  <a:pt x="102309" y="146106"/>
                  <a:pt x="112389" y="136026"/>
                  <a:pt x="112389" y="123628"/>
                </a:cubicBezTo>
                <a:cubicBezTo>
                  <a:pt x="112389" y="117939"/>
                  <a:pt x="110282" y="112705"/>
                  <a:pt x="106770" y="108772"/>
                </a:cubicBezTo>
                <a:lnTo>
                  <a:pt x="131179" y="59988"/>
                </a:lnTo>
                <a:cubicBezTo>
                  <a:pt x="133252" y="55808"/>
                  <a:pt x="131566" y="50751"/>
                  <a:pt x="127421" y="48679"/>
                </a:cubicBezTo>
                <a:cubicBezTo>
                  <a:pt x="123277" y="46606"/>
                  <a:pt x="118184" y="48292"/>
                  <a:pt x="116112" y="52437"/>
                </a:cubicBezTo>
                <a:lnTo>
                  <a:pt x="91703" y="101221"/>
                </a:lnTo>
                <a:cubicBezTo>
                  <a:pt x="91106" y="101186"/>
                  <a:pt x="90509" y="101150"/>
                  <a:pt x="89912" y="101150"/>
                </a:cubicBezTo>
                <a:cubicBezTo>
                  <a:pt x="77514" y="101150"/>
                  <a:pt x="67434" y="111230"/>
                  <a:pt x="67434" y="123628"/>
                </a:cubicBezTo>
                <a:cubicBezTo>
                  <a:pt x="67434" y="136026"/>
                  <a:pt x="77514" y="146106"/>
                  <a:pt x="89912" y="146106"/>
                </a:cubicBezTo>
                <a:close/>
                <a:moveTo>
                  <a:pt x="61814" y="50575"/>
                </a:moveTo>
                <a:cubicBezTo>
                  <a:pt x="61814" y="44372"/>
                  <a:pt x="56778" y="39336"/>
                  <a:pt x="50575" y="39336"/>
                </a:cubicBezTo>
                <a:cubicBezTo>
                  <a:pt x="44372" y="39336"/>
                  <a:pt x="39336" y="44372"/>
                  <a:pt x="39336" y="50575"/>
                </a:cubicBezTo>
                <a:cubicBezTo>
                  <a:pt x="39336" y="56778"/>
                  <a:pt x="44372" y="61814"/>
                  <a:pt x="50575" y="61814"/>
                </a:cubicBezTo>
                <a:cubicBezTo>
                  <a:pt x="56778" y="61814"/>
                  <a:pt x="61814" y="56778"/>
                  <a:pt x="61814" y="50575"/>
                </a:cubicBezTo>
                <a:close/>
                <a:moveTo>
                  <a:pt x="33717" y="101150"/>
                </a:moveTo>
                <a:cubicBezTo>
                  <a:pt x="39920" y="101150"/>
                  <a:pt x="44956" y="96114"/>
                  <a:pt x="44956" y="89912"/>
                </a:cubicBezTo>
                <a:cubicBezTo>
                  <a:pt x="44956" y="83709"/>
                  <a:pt x="39920" y="78673"/>
                  <a:pt x="33717" y="78673"/>
                </a:cubicBezTo>
                <a:cubicBezTo>
                  <a:pt x="27514" y="78673"/>
                  <a:pt x="22478" y="83709"/>
                  <a:pt x="22478" y="89912"/>
                </a:cubicBezTo>
                <a:cubicBezTo>
                  <a:pt x="22478" y="96114"/>
                  <a:pt x="27514" y="101150"/>
                  <a:pt x="33717" y="101150"/>
                </a:cubicBezTo>
                <a:close/>
                <a:moveTo>
                  <a:pt x="157345" y="89912"/>
                </a:moveTo>
                <a:cubicBezTo>
                  <a:pt x="157345" y="83709"/>
                  <a:pt x="152309" y="78673"/>
                  <a:pt x="146106" y="78673"/>
                </a:cubicBezTo>
                <a:cubicBezTo>
                  <a:pt x="139903" y="78673"/>
                  <a:pt x="134867" y="83709"/>
                  <a:pt x="134867" y="89912"/>
                </a:cubicBezTo>
                <a:cubicBezTo>
                  <a:pt x="134867" y="96114"/>
                  <a:pt x="139903" y="101150"/>
                  <a:pt x="146106" y="101150"/>
                </a:cubicBezTo>
                <a:cubicBezTo>
                  <a:pt x="152309" y="101150"/>
                  <a:pt x="157345" y="96114"/>
                  <a:pt x="157345" y="89912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2" name="Text 20"/>
          <p:cNvSpPr/>
          <p:nvPr/>
        </p:nvSpPr>
        <p:spPr>
          <a:xfrm>
            <a:off x="1024991" y="4171894"/>
            <a:ext cx="3344708" cy="2157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3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Dashboard Real-Time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024991" y="4423646"/>
            <a:ext cx="3344708" cy="197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33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Monitoring untuk pimpinan dengan alert otomatis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66442" y="4837239"/>
            <a:ext cx="4684389" cy="665345"/>
          </a:xfrm>
          <a:custGeom>
            <a:avLst/>
            <a:gdLst/>
            <a:ahLst/>
            <a:cxnLst/>
            <a:rect l="l" t="t" r="r" b="b"/>
            <a:pathLst>
              <a:path w="4684389" h="665345">
                <a:moveTo>
                  <a:pt x="35965" y="0"/>
                </a:moveTo>
                <a:lnTo>
                  <a:pt x="4612459" y="0"/>
                </a:lnTo>
                <a:cubicBezTo>
                  <a:pt x="4652185" y="0"/>
                  <a:pt x="4684389" y="32204"/>
                  <a:pt x="4684389" y="71930"/>
                </a:cubicBezTo>
                <a:lnTo>
                  <a:pt x="4684389" y="593415"/>
                </a:lnTo>
                <a:cubicBezTo>
                  <a:pt x="4684389" y="633141"/>
                  <a:pt x="4652185" y="665345"/>
                  <a:pt x="4612459" y="665345"/>
                </a:cubicBezTo>
                <a:lnTo>
                  <a:pt x="35965" y="665345"/>
                </a:lnTo>
                <a:cubicBezTo>
                  <a:pt x="16102" y="665345"/>
                  <a:pt x="0" y="649243"/>
                  <a:pt x="0" y="629381"/>
                </a:cubicBezTo>
                <a:lnTo>
                  <a:pt x="0" y="35965"/>
                </a:lnTo>
                <a:cubicBezTo>
                  <a:pt x="0" y="16102"/>
                  <a:pt x="16102" y="0"/>
                  <a:pt x="35965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566442" y="4837239"/>
            <a:ext cx="35965" cy="665345"/>
          </a:xfrm>
          <a:custGeom>
            <a:avLst/>
            <a:gdLst/>
            <a:ahLst/>
            <a:cxnLst/>
            <a:rect l="l" t="t" r="r" b="b"/>
            <a:pathLst>
              <a:path w="35965" h="665345">
                <a:moveTo>
                  <a:pt x="35965" y="0"/>
                </a:moveTo>
                <a:lnTo>
                  <a:pt x="35965" y="0"/>
                </a:lnTo>
                <a:lnTo>
                  <a:pt x="35965" y="665345"/>
                </a:lnTo>
                <a:lnTo>
                  <a:pt x="35965" y="665345"/>
                </a:lnTo>
                <a:cubicBezTo>
                  <a:pt x="16102" y="665345"/>
                  <a:pt x="0" y="649243"/>
                  <a:pt x="0" y="629381"/>
                </a:cubicBezTo>
                <a:lnTo>
                  <a:pt x="0" y="35965"/>
                </a:lnTo>
                <a:cubicBezTo>
                  <a:pt x="0" y="16115"/>
                  <a:pt x="16115" y="0"/>
                  <a:pt x="35965" y="0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6" name="Shape 24"/>
          <p:cNvSpPr/>
          <p:nvPr/>
        </p:nvSpPr>
        <p:spPr>
          <a:xfrm>
            <a:off x="737274" y="4981097"/>
            <a:ext cx="134867" cy="179823"/>
          </a:xfrm>
          <a:custGeom>
            <a:avLst/>
            <a:gdLst/>
            <a:ahLst/>
            <a:cxnLst/>
            <a:rect l="l" t="t" r="r" b="b"/>
            <a:pathLst>
              <a:path w="134867" h="179823">
                <a:moveTo>
                  <a:pt x="109369" y="11239"/>
                </a:moveTo>
                <a:lnTo>
                  <a:pt x="112389" y="11239"/>
                </a:lnTo>
                <a:cubicBezTo>
                  <a:pt x="124787" y="11239"/>
                  <a:pt x="134867" y="21319"/>
                  <a:pt x="134867" y="33717"/>
                </a:cubicBezTo>
                <a:lnTo>
                  <a:pt x="134867" y="157345"/>
                </a:lnTo>
                <a:cubicBezTo>
                  <a:pt x="134867" y="169743"/>
                  <a:pt x="124787" y="179823"/>
                  <a:pt x="112389" y="179823"/>
                </a:cubicBezTo>
                <a:lnTo>
                  <a:pt x="22478" y="179823"/>
                </a:lnTo>
                <a:cubicBezTo>
                  <a:pt x="10080" y="179823"/>
                  <a:pt x="0" y="169743"/>
                  <a:pt x="0" y="157345"/>
                </a:cubicBezTo>
                <a:lnTo>
                  <a:pt x="0" y="33717"/>
                </a:lnTo>
                <a:cubicBezTo>
                  <a:pt x="0" y="21319"/>
                  <a:pt x="10080" y="11239"/>
                  <a:pt x="22478" y="11239"/>
                </a:cubicBezTo>
                <a:lnTo>
                  <a:pt x="25498" y="11239"/>
                </a:lnTo>
                <a:cubicBezTo>
                  <a:pt x="29362" y="4531"/>
                  <a:pt x="36632" y="0"/>
                  <a:pt x="44956" y="0"/>
                </a:cubicBezTo>
                <a:lnTo>
                  <a:pt x="89912" y="0"/>
                </a:lnTo>
                <a:cubicBezTo>
                  <a:pt x="98235" y="0"/>
                  <a:pt x="105506" y="4531"/>
                  <a:pt x="109369" y="11239"/>
                </a:cubicBezTo>
                <a:close/>
                <a:moveTo>
                  <a:pt x="87102" y="39336"/>
                </a:moveTo>
                <a:cubicBezTo>
                  <a:pt x="91773" y="39336"/>
                  <a:pt x="95531" y="35578"/>
                  <a:pt x="95531" y="30907"/>
                </a:cubicBezTo>
                <a:cubicBezTo>
                  <a:pt x="95531" y="26236"/>
                  <a:pt x="91773" y="22478"/>
                  <a:pt x="87102" y="22478"/>
                </a:cubicBezTo>
                <a:lnTo>
                  <a:pt x="47765" y="22478"/>
                </a:lnTo>
                <a:cubicBezTo>
                  <a:pt x="43094" y="22478"/>
                  <a:pt x="39336" y="26236"/>
                  <a:pt x="39336" y="30907"/>
                </a:cubicBezTo>
                <a:cubicBezTo>
                  <a:pt x="39336" y="35578"/>
                  <a:pt x="43094" y="39336"/>
                  <a:pt x="47765" y="39336"/>
                </a:cubicBezTo>
                <a:lnTo>
                  <a:pt x="87102" y="39336"/>
                </a:lnTo>
                <a:close/>
                <a:moveTo>
                  <a:pt x="97076" y="91562"/>
                </a:moveTo>
                <a:cubicBezTo>
                  <a:pt x="99535" y="87629"/>
                  <a:pt x="98341" y="82431"/>
                  <a:pt x="94407" y="79937"/>
                </a:cubicBezTo>
                <a:cubicBezTo>
                  <a:pt x="90473" y="77443"/>
                  <a:pt x="85275" y="78673"/>
                  <a:pt x="82782" y="82606"/>
                </a:cubicBezTo>
                <a:lnTo>
                  <a:pt x="61217" y="117131"/>
                </a:lnTo>
                <a:lnTo>
                  <a:pt x="51734" y="104487"/>
                </a:lnTo>
                <a:cubicBezTo>
                  <a:pt x="48925" y="100764"/>
                  <a:pt x="43656" y="99991"/>
                  <a:pt x="39933" y="102801"/>
                </a:cubicBezTo>
                <a:cubicBezTo>
                  <a:pt x="36210" y="105611"/>
                  <a:pt x="35438" y="110879"/>
                  <a:pt x="38248" y="114602"/>
                </a:cubicBezTo>
                <a:lnTo>
                  <a:pt x="55106" y="137080"/>
                </a:lnTo>
                <a:cubicBezTo>
                  <a:pt x="56757" y="139293"/>
                  <a:pt x="59426" y="140557"/>
                  <a:pt x="62200" y="140452"/>
                </a:cubicBezTo>
                <a:cubicBezTo>
                  <a:pt x="64975" y="140346"/>
                  <a:pt x="67504" y="138871"/>
                  <a:pt x="68979" y="136483"/>
                </a:cubicBezTo>
                <a:lnTo>
                  <a:pt x="97076" y="91527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7" name="Text 25"/>
          <p:cNvSpPr/>
          <p:nvPr/>
        </p:nvSpPr>
        <p:spPr>
          <a:xfrm>
            <a:off x="1024991" y="4945133"/>
            <a:ext cx="2922124" cy="2157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3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AGIRI Evaluation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1024991" y="5196885"/>
            <a:ext cx="2922124" cy="197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33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Instrumen evaluasi kesiapan digital per unit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5627547" y="364142"/>
            <a:ext cx="6203894" cy="3677381"/>
          </a:xfrm>
          <a:custGeom>
            <a:avLst/>
            <a:gdLst/>
            <a:ahLst/>
            <a:cxnLst/>
            <a:rect l="l" t="t" r="r" b="b"/>
            <a:pathLst>
              <a:path w="6203894" h="3677381">
                <a:moveTo>
                  <a:pt x="107894" y="0"/>
                </a:moveTo>
                <a:lnTo>
                  <a:pt x="6095999" y="0"/>
                </a:lnTo>
                <a:cubicBezTo>
                  <a:pt x="6155588" y="0"/>
                  <a:pt x="6203894" y="48306"/>
                  <a:pt x="6203894" y="107894"/>
                </a:cubicBezTo>
                <a:lnTo>
                  <a:pt x="6203894" y="3569486"/>
                </a:lnTo>
                <a:cubicBezTo>
                  <a:pt x="6203894" y="3629075"/>
                  <a:pt x="6155588" y="3677381"/>
                  <a:pt x="6095999" y="3677381"/>
                </a:cubicBezTo>
                <a:lnTo>
                  <a:pt x="107894" y="3677381"/>
                </a:lnTo>
                <a:cubicBezTo>
                  <a:pt x="48306" y="3677381"/>
                  <a:pt x="0" y="3629075"/>
                  <a:pt x="0" y="3569486"/>
                </a:cubicBezTo>
                <a:lnTo>
                  <a:pt x="0" y="107894"/>
                </a:lnTo>
                <a:cubicBezTo>
                  <a:pt x="0" y="48346"/>
                  <a:pt x="48346" y="0"/>
                  <a:pt x="107894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811866" y="548460"/>
            <a:ext cx="5925168" cy="25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6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AI Use Cases yang Diaktifkan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5811866" y="944071"/>
            <a:ext cx="5835257" cy="647363"/>
          </a:xfrm>
          <a:custGeom>
            <a:avLst/>
            <a:gdLst/>
            <a:ahLst/>
            <a:cxnLst/>
            <a:rect l="l" t="t" r="r" b="b"/>
            <a:pathLst>
              <a:path w="5835257" h="647363">
                <a:moveTo>
                  <a:pt x="71928" y="0"/>
                </a:moveTo>
                <a:lnTo>
                  <a:pt x="5763328" y="0"/>
                </a:lnTo>
                <a:cubicBezTo>
                  <a:pt x="5803053" y="0"/>
                  <a:pt x="5835257" y="32203"/>
                  <a:pt x="5835257" y="71928"/>
                </a:cubicBezTo>
                <a:lnTo>
                  <a:pt x="5835257" y="575434"/>
                </a:lnTo>
                <a:cubicBezTo>
                  <a:pt x="5835257" y="615159"/>
                  <a:pt x="5803053" y="647363"/>
                  <a:pt x="5763328" y="647363"/>
                </a:cubicBezTo>
                <a:lnTo>
                  <a:pt x="71928" y="647363"/>
                </a:lnTo>
                <a:cubicBezTo>
                  <a:pt x="32230" y="647363"/>
                  <a:pt x="0" y="615133"/>
                  <a:pt x="0" y="575434"/>
                </a:cubicBezTo>
                <a:lnTo>
                  <a:pt x="0" y="71928"/>
                </a:lnTo>
                <a:cubicBezTo>
                  <a:pt x="0" y="32230"/>
                  <a:pt x="32230" y="0"/>
                  <a:pt x="71928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32" name="Shape 30"/>
          <p:cNvSpPr/>
          <p:nvPr/>
        </p:nvSpPr>
        <p:spPr>
          <a:xfrm>
            <a:off x="5919759" y="1087929"/>
            <a:ext cx="359646" cy="359646"/>
          </a:xfrm>
          <a:custGeom>
            <a:avLst/>
            <a:gdLst/>
            <a:ahLst/>
            <a:cxnLst/>
            <a:rect l="l" t="t" r="r" b="b"/>
            <a:pathLst>
              <a:path w="359646" h="359646">
                <a:moveTo>
                  <a:pt x="71929" y="0"/>
                </a:moveTo>
                <a:lnTo>
                  <a:pt x="287717" y="0"/>
                </a:lnTo>
                <a:cubicBezTo>
                  <a:pt x="327442" y="0"/>
                  <a:pt x="359646" y="32204"/>
                  <a:pt x="359646" y="71929"/>
                </a:cubicBezTo>
                <a:lnTo>
                  <a:pt x="359646" y="287717"/>
                </a:lnTo>
                <a:cubicBezTo>
                  <a:pt x="359646" y="327442"/>
                  <a:pt x="327442" y="359646"/>
                  <a:pt x="287717" y="359646"/>
                </a:cubicBezTo>
                <a:lnTo>
                  <a:pt x="71929" y="359646"/>
                </a:lnTo>
                <a:cubicBezTo>
                  <a:pt x="32204" y="359646"/>
                  <a:pt x="0" y="327442"/>
                  <a:pt x="0" y="287717"/>
                </a:cubicBezTo>
                <a:lnTo>
                  <a:pt x="0" y="71929"/>
                </a:lnTo>
                <a:cubicBezTo>
                  <a:pt x="0" y="32230"/>
                  <a:pt x="32230" y="0"/>
                  <a:pt x="71929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6009671" y="1195823"/>
            <a:ext cx="179823" cy="143858"/>
          </a:xfrm>
          <a:custGeom>
            <a:avLst/>
            <a:gdLst/>
            <a:ahLst/>
            <a:cxnLst/>
            <a:rect l="l" t="t" r="r" b="b"/>
            <a:pathLst>
              <a:path w="179823" h="143858">
                <a:moveTo>
                  <a:pt x="38212" y="35965"/>
                </a:moveTo>
                <a:cubicBezTo>
                  <a:pt x="38212" y="17356"/>
                  <a:pt x="53320" y="2248"/>
                  <a:pt x="71929" y="2248"/>
                </a:cubicBezTo>
                <a:cubicBezTo>
                  <a:pt x="90538" y="2248"/>
                  <a:pt x="105646" y="17356"/>
                  <a:pt x="105646" y="35965"/>
                </a:cubicBezTo>
                <a:cubicBezTo>
                  <a:pt x="105646" y="54573"/>
                  <a:pt x="90538" y="69681"/>
                  <a:pt x="71929" y="69681"/>
                </a:cubicBezTo>
                <a:cubicBezTo>
                  <a:pt x="53320" y="69681"/>
                  <a:pt x="38212" y="54573"/>
                  <a:pt x="38212" y="35965"/>
                </a:cubicBezTo>
                <a:close/>
                <a:moveTo>
                  <a:pt x="13487" y="135513"/>
                </a:moveTo>
                <a:cubicBezTo>
                  <a:pt x="13487" y="107838"/>
                  <a:pt x="35908" y="85416"/>
                  <a:pt x="63584" y="85416"/>
                </a:cubicBezTo>
                <a:lnTo>
                  <a:pt x="80274" y="85416"/>
                </a:lnTo>
                <a:cubicBezTo>
                  <a:pt x="107950" y="85416"/>
                  <a:pt x="130372" y="107838"/>
                  <a:pt x="130372" y="135513"/>
                </a:cubicBezTo>
                <a:cubicBezTo>
                  <a:pt x="130372" y="140121"/>
                  <a:pt x="126635" y="143858"/>
                  <a:pt x="122027" y="143858"/>
                </a:cubicBezTo>
                <a:lnTo>
                  <a:pt x="21832" y="143858"/>
                </a:lnTo>
                <a:cubicBezTo>
                  <a:pt x="17224" y="143858"/>
                  <a:pt x="13487" y="140121"/>
                  <a:pt x="13487" y="135513"/>
                </a:cubicBezTo>
                <a:close/>
                <a:moveTo>
                  <a:pt x="172068" y="37285"/>
                </a:moveTo>
                <a:lnTo>
                  <a:pt x="149590" y="73250"/>
                </a:lnTo>
                <a:cubicBezTo>
                  <a:pt x="148410" y="75132"/>
                  <a:pt x="146387" y="76312"/>
                  <a:pt x="144167" y="76425"/>
                </a:cubicBezTo>
                <a:cubicBezTo>
                  <a:pt x="141948" y="76537"/>
                  <a:pt x="139812" y="75526"/>
                  <a:pt x="138492" y="73727"/>
                </a:cubicBezTo>
                <a:lnTo>
                  <a:pt x="125005" y="55745"/>
                </a:lnTo>
                <a:cubicBezTo>
                  <a:pt x="122757" y="52767"/>
                  <a:pt x="123375" y="48552"/>
                  <a:pt x="126354" y="46304"/>
                </a:cubicBezTo>
                <a:cubicBezTo>
                  <a:pt x="129332" y="44057"/>
                  <a:pt x="133547" y="44675"/>
                  <a:pt x="135794" y="47653"/>
                </a:cubicBezTo>
                <a:lnTo>
                  <a:pt x="143381" y="57768"/>
                </a:lnTo>
                <a:lnTo>
                  <a:pt x="160633" y="30148"/>
                </a:lnTo>
                <a:cubicBezTo>
                  <a:pt x="162599" y="27002"/>
                  <a:pt x="166758" y="26018"/>
                  <a:pt x="169933" y="28013"/>
                </a:cubicBezTo>
                <a:cubicBezTo>
                  <a:pt x="173108" y="30008"/>
                  <a:pt x="174063" y="34138"/>
                  <a:pt x="172068" y="37313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34" name="Text 32"/>
          <p:cNvSpPr/>
          <p:nvPr/>
        </p:nvSpPr>
        <p:spPr>
          <a:xfrm>
            <a:off x="6387299" y="1051965"/>
            <a:ext cx="5223858" cy="2157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3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Validasi Penerima Bantuan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387299" y="1267752"/>
            <a:ext cx="5223858" cy="2157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3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Otomatisasi cross-check data warga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5811866" y="1699327"/>
            <a:ext cx="5835257" cy="647363"/>
          </a:xfrm>
          <a:custGeom>
            <a:avLst/>
            <a:gdLst/>
            <a:ahLst/>
            <a:cxnLst/>
            <a:rect l="l" t="t" r="r" b="b"/>
            <a:pathLst>
              <a:path w="5835257" h="647363">
                <a:moveTo>
                  <a:pt x="71928" y="0"/>
                </a:moveTo>
                <a:lnTo>
                  <a:pt x="5763328" y="0"/>
                </a:lnTo>
                <a:cubicBezTo>
                  <a:pt x="5803053" y="0"/>
                  <a:pt x="5835257" y="32203"/>
                  <a:pt x="5835257" y="71928"/>
                </a:cubicBezTo>
                <a:lnTo>
                  <a:pt x="5835257" y="575434"/>
                </a:lnTo>
                <a:cubicBezTo>
                  <a:pt x="5835257" y="615159"/>
                  <a:pt x="5803053" y="647363"/>
                  <a:pt x="5763328" y="647363"/>
                </a:cubicBezTo>
                <a:lnTo>
                  <a:pt x="71928" y="647363"/>
                </a:lnTo>
                <a:cubicBezTo>
                  <a:pt x="32230" y="647363"/>
                  <a:pt x="0" y="615133"/>
                  <a:pt x="0" y="575434"/>
                </a:cubicBezTo>
                <a:lnTo>
                  <a:pt x="0" y="71928"/>
                </a:lnTo>
                <a:cubicBezTo>
                  <a:pt x="0" y="32230"/>
                  <a:pt x="32230" y="0"/>
                  <a:pt x="71928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5919759" y="1843186"/>
            <a:ext cx="359646" cy="359646"/>
          </a:xfrm>
          <a:custGeom>
            <a:avLst/>
            <a:gdLst/>
            <a:ahLst/>
            <a:cxnLst/>
            <a:rect l="l" t="t" r="r" b="b"/>
            <a:pathLst>
              <a:path w="359646" h="359646">
                <a:moveTo>
                  <a:pt x="71929" y="0"/>
                </a:moveTo>
                <a:lnTo>
                  <a:pt x="287717" y="0"/>
                </a:lnTo>
                <a:cubicBezTo>
                  <a:pt x="327442" y="0"/>
                  <a:pt x="359646" y="32204"/>
                  <a:pt x="359646" y="71929"/>
                </a:cubicBezTo>
                <a:lnTo>
                  <a:pt x="359646" y="287717"/>
                </a:lnTo>
                <a:cubicBezTo>
                  <a:pt x="359646" y="327442"/>
                  <a:pt x="327442" y="359646"/>
                  <a:pt x="287717" y="359646"/>
                </a:cubicBezTo>
                <a:lnTo>
                  <a:pt x="71929" y="359646"/>
                </a:lnTo>
                <a:cubicBezTo>
                  <a:pt x="32204" y="359646"/>
                  <a:pt x="0" y="327442"/>
                  <a:pt x="0" y="287717"/>
                </a:cubicBezTo>
                <a:lnTo>
                  <a:pt x="0" y="71929"/>
                </a:lnTo>
                <a:cubicBezTo>
                  <a:pt x="0" y="32230"/>
                  <a:pt x="32230" y="0"/>
                  <a:pt x="71929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38" name="Shape 36"/>
          <p:cNvSpPr/>
          <p:nvPr/>
        </p:nvSpPr>
        <p:spPr>
          <a:xfrm>
            <a:off x="6009671" y="1951080"/>
            <a:ext cx="179823" cy="143858"/>
          </a:xfrm>
          <a:custGeom>
            <a:avLst/>
            <a:gdLst/>
            <a:ahLst/>
            <a:cxnLst/>
            <a:rect l="l" t="t" r="r" b="b"/>
            <a:pathLst>
              <a:path w="179823" h="143858">
                <a:moveTo>
                  <a:pt x="161841" y="13487"/>
                </a:moveTo>
                <a:cubicBezTo>
                  <a:pt x="161841" y="10368"/>
                  <a:pt x="160239" y="7474"/>
                  <a:pt x="157570" y="5844"/>
                </a:cubicBezTo>
                <a:cubicBezTo>
                  <a:pt x="154901" y="4215"/>
                  <a:pt x="151613" y="4046"/>
                  <a:pt x="148832" y="5451"/>
                </a:cubicBezTo>
                <a:lnTo>
                  <a:pt x="116183" y="21775"/>
                </a:lnTo>
                <a:lnTo>
                  <a:pt x="65776" y="4945"/>
                </a:lnTo>
                <a:cubicBezTo>
                  <a:pt x="63500" y="4187"/>
                  <a:pt x="61056" y="4355"/>
                  <a:pt x="58920" y="5423"/>
                </a:cubicBezTo>
                <a:lnTo>
                  <a:pt x="22956" y="23405"/>
                </a:lnTo>
                <a:cubicBezTo>
                  <a:pt x="19893" y="24950"/>
                  <a:pt x="17982" y="28069"/>
                  <a:pt x="17982" y="31469"/>
                </a:cubicBezTo>
                <a:lnTo>
                  <a:pt x="17982" y="130372"/>
                </a:lnTo>
                <a:cubicBezTo>
                  <a:pt x="17982" y="133490"/>
                  <a:pt x="19584" y="136385"/>
                  <a:pt x="22253" y="138014"/>
                </a:cubicBezTo>
                <a:cubicBezTo>
                  <a:pt x="24922" y="139644"/>
                  <a:pt x="28210" y="139812"/>
                  <a:pt x="30991" y="138408"/>
                </a:cubicBezTo>
                <a:lnTo>
                  <a:pt x="63612" y="122083"/>
                </a:lnTo>
                <a:lnTo>
                  <a:pt x="112305" y="138323"/>
                </a:lnTo>
                <a:cubicBezTo>
                  <a:pt x="111097" y="136525"/>
                  <a:pt x="109917" y="134642"/>
                  <a:pt x="108765" y="132732"/>
                </a:cubicBezTo>
                <a:cubicBezTo>
                  <a:pt x="105674" y="127590"/>
                  <a:pt x="102612" y="121690"/>
                  <a:pt x="100336" y="115368"/>
                </a:cubicBezTo>
                <a:lnTo>
                  <a:pt x="71901" y="105899"/>
                </a:lnTo>
                <a:lnTo>
                  <a:pt x="71901" y="25962"/>
                </a:lnTo>
                <a:lnTo>
                  <a:pt x="107866" y="37960"/>
                </a:lnTo>
                <a:lnTo>
                  <a:pt x="107866" y="65860"/>
                </a:lnTo>
                <a:cubicBezTo>
                  <a:pt x="116576" y="55801"/>
                  <a:pt x="129501" y="49451"/>
                  <a:pt x="143830" y="49451"/>
                </a:cubicBezTo>
                <a:cubicBezTo>
                  <a:pt x="150180" y="49451"/>
                  <a:pt x="156249" y="50688"/>
                  <a:pt x="161813" y="52963"/>
                </a:cubicBezTo>
                <a:lnTo>
                  <a:pt x="161841" y="13487"/>
                </a:lnTo>
                <a:close/>
                <a:moveTo>
                  <a:pt x="143858" y="62938"/>
                </a:moveTo>
                <a:cubicBezTo>
                  <a:pt x="125230" y="62938"/>
                  <a:pt x="110142" y="77773"/>
                  <a:pt x="110142" y="96065"/>
                </a:cubicBezTo>
                <a:cubicBezTo>
                  <a:pt x="110142" y="115424"/>
                  <a:pt x="128152" y="138323"/>
                  <a:pt x="137846" y="149253"/>
                </a:cubicBezTo>
                <a:cubicBezTo>
                  <a:pt x="141105" y="152906"/>
                  <a:pt x="146640" y="152906"/>
                  <a:pt x="149899" y="149253"/>
                </a:cubicBezTo>
                <a:cubicBezTo>
                  <a:pt x="159593" y="138323"/>
                  <a:pt x="177603" y="115424"/>
                  <a:pt x="177603" y="96065"/>
                </a:cubicBezTo>
                <a:cubicBezTo>
                  <a:pt x="177603" y="77773"/>
                  <a:pt x="162515" y="62938"/>
                  <a:pt x="143887" y="62938"/>
                </a:cubicBezTo>
                <a:close/>
                <a:moveTo>
                  <a:pt x="132619" y="96655"/>
                </a:moveTo>
                <a:cubicBezTo>
                  <a:pt x="132619" y="90452"/>
                  <a:pt x="137655" y="85416"/>
                  <a:pt x="143858" y="85416"/>
                </a:cubicBezTo>
                <a:cubicBezTo>
                  <a:pt x="150061" y="85416"/>
                  <a:pt x="155097" y="90452"/>
                  <a:pt x="155097" y="96655"/>
                </a:cubicBezTo>
                <a:cubicBezTo>
                  <a:pt x="155097" y="102858"/>
                  <a:pt x="150061" y="107894"/>
                  <a:pt x="143858" y="107894"/>
                </a:cubicBezTo>
                <a:cubicBezTo>
                  <a:pt x="137655" y="107894"/>
                  <a:pt x="132619" y="102858"/>
                  <a:pt x="132619" y="96655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39" name="Text 37"/>
          <p:cNvSpPr/>
          <p:nvPr/>
        </p:nvSpPr>
        <p:spPr>
          <a:xfrm>
            <a:off x="6387299" y="1807221"/>
            <a:ext cx="5223858" cy="2157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3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Prediksi Kebutuhan Perumahan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387299" y="2023009"/>
            <a:ext cx="5223858" cy="2157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3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Analisis pola permintaan per wilayah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5811866" y="2454584"/>
            <a:ext cx="5835257" cy="647363"/>
          </a:xfrm>
          <a:custGeom>
            <a:avLst/>
            <a:gdLst/>
            <a:ahLst/>
            <a:cxnLst/>
            <a:rect l="l" t="t" r="r" b="b"/>
            <a:pathLst>
              <a:path w="5835257" h="647363">
                <a:moveTo>
                  <a:pt x="71928" y="0"/>
                </a:moveTo>
                <a:lnTo>
                  <a:pt x="5763328" y="0"/>
                </a:lnTo>
                <a:cubicBezTo>
                  <a:pt x="5803053" y="0"/>
                  <a:pt x="5835257" y="32203"/>
                  <a:pt x="5835257" y="71928"/>
                </a:cubicBezTo>
                <a:lnTo>
                  <a:pt x="5835257" y="575434"/>
                </a:lnTo>
                <a:cubicBezTo>
                  <a:pt x="5835257" y="615159"/>
                  <a:pt x="5803053" y="647363"/>
                  <a:pt x="5763328" y="647363"/>
                </a:cubicBezTo>
                <a:lnTo>
                  <a:pt x="71928" y="647363"/>
                </a:lnTo>
                <a:cubicBezTo>
                  <a:pt x="32230" y="647363"/>
                  <a:pt x="0" y="615133"/>
                  <a:pt x="0" y="575434"/>
                </a:cubicBezTo>
                <a:lnTo>
                  <a:pt x="0" y="71928"/>
                </a:lnTo>
                <a:cubicBezTo>
                  <a:pt x="0" y="32230"/>
                  <a:pt x="32230" y="0"/>
                  <a:pt x="71928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5919759" y="2598442"/>
            <a:ext cx="359646" cy="359646"/>
          </a:xfrm>
          <a:custGeom>
            <a:avLst/>
            <a:gdLst/>
            <a:ahLst/>
            <a:cxnLst/>
            <a:rect l="l" t="t" r="r" b="b"/>
            <a:pathLst>
              <a:path w="359646" h="359646">
                <a:moveTo>
                  <a:pt x="71929" y="0"/>
                </a:moveTo>
                <a:lnTo>
                  <a:pt x="287717" y="0"/>
                </a:lnTo>
                <a:cubicBezTo>
                  <a:pt x="327442" y="0"/>
                  <a:pt x="359646" y="32204"/>
                  <a:pt x="359646" y="71929"/>
                </a:cubicBezTo>
                <a:lnTo>
                  <a:pt x="359646" y="287717"/>
                </a:lnTo>
                <a:cubicBezTo>
                  <a:pt x="359646" y="327442"/>
                  <a:pt x="327442" y="359646"/>
                  <a:pt x="287717" y="359646"/>
                </a:cubicBezTo>
                <a:lnTo>
                  <a:pt x="71929" y="359646"/>
                </a:lnTo>
                <a:cubicBezTo>
                  <a:pt x="32204" y="359646"/>
                  <a:pt x="0" y="327442"/>
                  <a:pt x="0" y="287717"/>
                </a:cubicBezTo>
                <a:lnTo>
                  <a:pt x="0" y="71929"/>
                </a:lnTo>
                <a:cubicBezTo>
                  <a:pt x="0" y="32230"/>
                  <a:pt x="32230" y="0"/>
                  <a:pt x="71929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43" name="Shape 41"/>
          <p:cNvSpPr/>
          <p:nvPr/>
        </p:nvSpPr>
        <p:spPr>
          <a:xfrm>
            <a:off x="6027653" y="2706336"/>
            <a:ext cx="143858" cy="143858"/>
          </a:xfrm>
          <a:custGeom>
            <a:avLst/>
            <a:gdLst/>
            <a:ahLst/>
            <a:cxnLst/>
            <a:rect l="l" t="t" r="r" b="b"/>
            <a:pathLst>
              <a:path w="143858" h="143858">
                <a:moveTo>
                  <a:pt x="71929" y="0"/>
                </a:moveTo>
                <a:cubicBezTo>
                  <a:pt x="76060" y="0"/>
                  <a:pt x="79853" y="2276"/>
                  <a:pt x="81819" y="5900"/>
                </a:cubicBezTo>
                <a:lnTo>
                  <a:pt x="142510" y="118290"/>
                </a:lnTo>
                <a:cubicBezTo>
                  <a:pt x="144392" y="121774"/>
                  <a:pt x="144308" y="125988"/>
                  <a:pt x="142285" y="129388"/>
                </a:cubicBezTo>
                <a:cubicBezTo>
                  <a:pt x="140262" y="132788"/>
                  <a:pt x="136581" y="134867"/>
                  <a:pt x="132619" y="134867"/>
                </a:cubicBezTo>
                <a:lnTo>
                  <a:pt x="11239" y="134867"/>
                </a:lnTo>
                <a:cubicBezTo>
                  <a:pt x="7277" y="134867"/>
                  <a:pt x="3625" y="132788"/>
                  <a:pt x="1573" y="129388"/>
                </a:cubicBezTo>
                <a:cubicBezTo>
                  <a:pt x="-478" y="125988"/>
                  <a:pt x="-534" y="121774"/>
                  <a:pt x="1349" y="118290"/>
                </a:cubicBezTo>
                <a:lnTo>
                  <a:pt x="62039" y="5900"/>
                </a:lnTo>
                <a:cubicBezTo>
                  <a:pt x="64006" y="2276"/>
                  <a:pt x="67799" y="0"/>
                  <a:pt x="71929" y="0"/>
                </a:cubicBezTo>
                <a:close/>
                <a:moveTo>
                  <a:pt x="71929" y="47204"/>
                </a:moveTo>
                <a:cubicBezTo>
                  <a:pt x="68192" y="47204"/>
                  <a:pt x="65186" y="50210"/>
                  <a:pt x="65186" y="53947"/>
                </a:cubicBezTo>
                <a:lnTo>
                  <a:pt x="65186" y="85416"/>
                </a:lnTo>
                <a:cubicBezTo>
                  <a:pt x="65186" y="89153"/>
                  <a:pt x="68192" y="92159"/>
                  <a:pt x="71929" y="92159"/>
                </a:cubicBezTo>
                <a:cubicBezTo>
                  <a:pt x="75666" y="92159"/>
                  <a:pt x="78673" y="89153"/>
                  <a:pt x="78673" y="85416"/>
                </a:cubicBezTo>
                <a:lnTo>
                  <a:pt x="78673" y="53947"/>
                </a:lnTo>
                <a:cubicBezTo>
                  <a:pt x="78673" y="50210"/>
                  <a:pt x="75666" y="47204"/>
                  <a:pt x="71929" y="47204"/>
                </a:cubicBezTo>
                <a:close/>
                <a:moveTo>
                  <a:pt x="79431" y="107894"/>
                </a:moveTo>
                <a:cubicBezTo>
                  <a:pt x="79602" y="105109"/>
                  <a:pt x="78213" y="102460"/>
                  <a:pt x="75826" y="101016"/>
                </a:cubicBezTo>
                <a:cubicBezTo>
                  <a:pt x="73439" y="99572"/>
                  <a:pt x="70448" y="99572"/>
                  <a:pt x="68060" y="101016"/>
                </a:cubicBezTo>
                <a:cubicBezTo>
                  <a:pt x="65673" y="102460"/>
                  <a:pt x="64285" y="105109"/>
                  <a:pt x="64455" y="107894"/>
                </a:cubicBezTo>
                <a:cubicBezTo>
                  <a:pt x="64285" y="110678"/>
                  <a:pt x="65673" y="113328"/>
                  <a:pt x="68060" y="114772"/>
                </a:cubicBezTo>
                <a:cubicBezTo>
                  <a:pt x="70448" y="116216"/>
                  <a:pt x="73439" y="116216"/>
                  <a:pt x="75826" y="114772"/>
                </a:cubicBezTo>
                <a:cubicBezTo>
                  <a:pt x="78213" y="113328"/>
                  <a:pt x="79602" y="110678"/>
                  <a:pt x="79431" y="107894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44" name="Text 42"/>
          <p:cNvSpPr/>
          <p:nvPr/>
        </p:nvSpPr>
        <p:spPr>
          <a:xfrm>
            <a:off x="6387299" y="2562478"/>
            <a:ext cx="5223858" cy="2157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3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Deteksi Anomali &amp; Fraud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387299" y="2778265"/>
            <a:ext cx="5223858" cy="2157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3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Identifikasi data mencurigakan otomatis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5811866" y="3209841"/>
            <a:ext cx="5835257" cy="647363"/>
          </a:xfrm>
          <a:custGeom>
            <a:avLst/>
            <a:gdLst/>
            <a:ahLst/>
            <a:cxnLst/>
            <a:rect l="l" t="t" r="r" b="b"/>
            <a:pathLst>
              <a:path w="5835257" h="647363">
                <a:moveTo>
                  <a:pt x="71928" y="0"/>
                </a:moveTo>
                <a:lnTo>
                  <a:pt x="5763328" y="0"/>
                </a:lnTo>
                <a:cubicBezTo>
                  <a:pt x="5803053" y="0"/>
                  <a:pt x="5835257" y="32203"/>
                  <a:pt x="5835257" y="71928"/>
                </a:cubicBezTo>
                <a:lnTo>
                  <a:pt x="5835257" y="575434"/>
                </a:lnTo>
                <a:cubicBezTo>
                  <a:pt x="5835257" y="615159"/>
                  <a:pt x="5803053" y="647363"/>
                  <a:pt x="5763328" y="647363"/>
                </a:cubicBezTo>
                <a:lnTo>
                  <a:pt x="71928" y="647363"/>
                </a:lnTo>
                <a:cubicBezTo>
                  <a:pt x="32230" y="647363"/>
                  <a:pt x="0" y="615133"/>
                  <a:pt x="0" y="575434"/>
                </a:cubicBezTo>
                <a:lnTo>
                  <a:pt x="0" y="71928"/>
                </a:lnTo>
                <a:cubicBezTo>
                  <a:pt x="0" y="32230"/>
                  <a:pt x="32230" y="0"/>
                  <a:pt x="71928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47" name="Shape 45"/>
          <p:cNvSpPr/>
          <p:nvPr/>
        </p:nvSpPr>
        <p:spPr>
          <a:xfrm>
            <a:off x="5919759" y="3353699"/>
            <a:ext cx="359646" cy="359646"/>
          </a:xfrm>
          <a:custGeom>
            <a:avLst/>
            <a:gdLst/>
            <a:ahLst/>
            <a:cxnLst/>
            <a:rect l="l" t="t" r="r" b="b"/>
            <a:pathLst>
              <a:path w="359646" h="359646">
                <a:moveTo>
                  <a:pt x="71929" y="0"/>
                </a:moveTo>
                <a:lnTo>
                  <a:pt x="287717" y="0"/>
                </a:lnTo>
                <a:cubicBezTo>
                  <a:pt x="327442" y="0"/>
                  <a:pt x="359646" y="32204"/>
                  <a:pt x="359646" y="71929"/>
                </a:cubicBezTo>
                <a:lnTo>
                  <a:pt x="359646" y="287717"/>
                </a:lnTo>
                <a:cubicBezTo>
                  <a:pt x="359646" y="327442"/>
                  <a:pt x="327442" y="359646"/>
                  <a:pt x="287717" y="359646"/>
                </a:cubicBezTo>
                <a:lnTo>
                  <a:pt x="71929" y="359646"/>
                </a:lnTo>
                <a:cubicBezTo>
                  <a:pt x="32204" y="359646"/>
                  <a:pt x="0" y="327442"/>
                  <a:pt x="0" y="287717"/>
                </a:cubicBezTo>
                <a:lnTo>
                  <a:pt x="0" y="71929"/>
                </a:lnTo>
                <a:cubicBezTo>
                  <a:pt x="0" y="32230"/>
                  <a:pt x="32230" y="0"/>
                  <a:pt x="71929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6045636" y="3461593"/>
            <a:ext cx="107894" cy="143858"/>
          </a:xfrm>
          <a:custGeom>
            <a:avLst/>
            <a:gdLst/>
            <a:ahLst/>
            <a:cxnLst/>
            <a:rect l="l" t="t" r="r" b="b"/>
            <a:pathLst>
              <a:path w="107894" h="143858">
                <a:moveTo>
                  <a:pt x="82297" y="107894"/>
                </a:moveTo>
                <a:cubicBezTo>
                  <a:pt x="84348" y="101628"/>
                  <a:pt x="88450" y="95952"/>
                  <a:pt x="93087" y="91063"/>
                </a:cubicBezTo>
                <a:cubicBezTo>
                  <a:pt x="102274" y="81398"/>
                  <a:pt x="107894" y="68333"/>
                  <a:pt x="107894" y="53947"/>
                </a:cubicBezTo>
                <a:cubicBezTo>
                  <a:pt x="107894" y="24164"/>
                  <a:pt x="83730" y="0"/>
                  <a:pt x="53947" y="0"/>
                </a:cubicBezTo>
                <a:cubicBezTo>
                  <a:pt x="24164" y="0"/>
                  <a:pt x="0" y="24164"/>
                  <a:pt x="0" y="53947"/>
                </a:cubicBezTo>
                <a:cubicBezTo>
                  <a:pt x="0" y="68333"/>
                  <a:pt x="5619" y="81398"/>
                  <a:pt x="14807" y="91063"/>
                </a:cubicBezTo>
                <a:cubicBezTo>
                  <a:pt x="19443" y="95952"/>
                  <a:pt x="23574" y="101628"/>
                  <a:pt x="25597" y="107894"/>
                </a:cubicBezTo>
                <a:lnTo>
                  <a:pt x="82269" y="107894"/>
                </a:lnTo>
                <a:close/>
                <a:moveTo>
                  <a:pt x="80920" y="121381"/>
                </a:moveTo>
                <a:lnTo>
                  <a:pt x="26973" y="121381"/>
                </a:lnTo>
                <a:lnTo>
                  <a:pt x="26973" y="125876"/>
                </a:lnTo>
                <a:cubicBezTo>
                  <a:pt x="26973" y="138295"/>
                  <a:pt x="37032" y="148354"/>
                  <a:pt x="49451" y="148354"/>
                </a:cubicBezTo>
                <a:lnTo>
                  <a:pt x="58442" y="148354"/>
                </a:lnTo>
                <a:cubicBezTo>
                  <a:pt x="70862" y="148354"/>
                  <a:pt x="80920" y="138295"/>
                  <a:pt x="80920" y="125876"/>
                </a:cubicBezTo>
                <a:lnTo>
                  <a:pt x="80920" y="121381"/>
                </a:lnTo>
                <a:close/>
                <a:moveTo>
                  <a:pt x="51699" y="31469"/>
                </a:moveTo>
                <a:cubicBezTo>
                  <a:pt x="40516" y="31469"/>
                  <a:pt x="31469" y="40516"/>
                  <a:pt x="31469" y="51699"/>
                </a:cubicBezTo>
                <a:cubicBezTo>
                  <a:pt x="31469" y="55436"/>
                  <a:pt x="28463" y="58442"/>
                  <a:pt x="24726" y="58442"/>
                </a:cubicBezTo>
                <a:cubicBezTo>
                  <a:pt x="20989" y="58442"/>
                  <a:pt x="17982" y="55436"/>
                  <a:pt x="17982" y="51699"/>
                </a:cubicBezTo>
                <a:cubicBezTo>
                  <a:pt x="17982" y="33071"/>
                  <a:pt x="33071" y="17982"/>
                  <a:pt x="51699" y="17982"/>
                </a:cubicBezTo>
                <a:cubicBezTo>
                  <a:pt x="55436" y="17982"/>
                  <a:pt x="58442" y="20989"/>
                  <a:pt x="58442" y="24726"/>
                </a:cubicBezTo>
                <a:cubicBezTo>
                  <a:pt x="58442" y="28463"/>
                  <a:pt x="55436" y="31469"/>
                  <a:pt x="51699" y="31469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49" name="Text 47"/>
          <p:cNvSpPr/>
          <p:nvPr/>
        </p:nvSpPr>
        <p:spPr>
          <a:xfrm>
            <a:off x="6387299" y="3317735"/>
            <a:ext cx="5223858" cy="2157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3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Rekomendasi Kebijakan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6387299" y="3533522"/>
            <a:ext cx="5223858" cy="2157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3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Insight berbasis data untuk pengambilan keputusan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5627547" y="4194372"/>
            <a:ext cx="6203894" cy="2454584"/>
          </a:xfrm>
          <a:custGeom>
            <a:avLst/>
            <a:gdLst/>
            <a:ahLst/>
            <a:cxnLst/>
            <a:rect l="l" t="t" r="r" b="b"/>
            <a:pathLst>
              <a:path w="6203894" h="2454584">
                <a:moveTo>
                  <a:pt x="107904" y="0"/>
                </a:moveTo>
                <a:lnTo>
                  <a:pt x="6095990" y="0"/>
                </a:lnTo>
                <a:cubicBezTo>
                  <a:pt x="6155584" y="0"/>
                  <a:pt x="6203894" y="48310"/>
                  <a:pt x="6203894" y="107904"/>
                </a:cubicBezTo>
                <a:lnTo>
                  <a:pt x="6203894" y="2346681"/>
                </a:lnTo>
                <a:cubicBezTo>
                  <a:pt x="6203894" y="2406274"/>
                  <a:pt x="6155584" y="2454584"/>
                  <a:pt x="6095990" y="2454584"/>
                </a:cubicBezTo>
                <a:lnTo>
                  <a:pt x="107904" y="2454584"/>
                </a:lnTo>
                <a:cubicBezTo>
                  <a:pt x="48310" y="2454584"/>
                  <a:pt x="0" y="2406274"/>
                  <a:pt x="0" y="2346681"/>
                </a:cubicBezTo>
                <a:lnTo>
                  <a:pt x="0" y="107904"/>
                </a:lnTo>
                <a:cubicBezTo>
                  <a:pt x="0" y="48310"/>
                  <a:pt x="48310" y="0"/>
                  <a:pt x="107904" y="0"/>
                </a:cubicBezTo>
                <a:close/>
              </a:path>
            </a:pathLst>
          </a:custGeom>
          <a:solidFill>
            <a:srgbClr val="1E3A5F">
              <a:alpha val="40000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5811866" y="4378690"/>
            <a:ext cx="5925168" cy="25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6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Deliverable Utama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5816361" y="4778796"/>
            <a:ext cx="2841204" cy="2076956"/>
          </a:xfrm>
          <a:custGeom>
            <a:avLst/>
            <a:gdLst/>
            <a:ahLst/>
            <a:cxnLst/>
            <a:rect l="l" t="t" r="r" b="b"/>
            <a:pathLst>
              <a:path w="2841204" h="2076956">
                <a:moveTo>
                  <a:pt x="107898" y="0"/>
                </a:moveTo>
                <a:lnTo>
                  <a:pt x="2733306" y="0"/>
                </a:lnTo>
                <a:cubicBezTo>
                  <a:pt x="2792896" y="0"/>
                  <a:pt x="2841204" y="48308"/>
                  <a:pt x="2841204" y="107898"/>
                </a:cubicBezTo>
                <a:lnTo>
                  <a:pt x="2841204" y="1969058"/>
                </a:lnTo>
                <a:cubicBezTo>
                  <a:pt x="2841204" y="2028648"/>
                  <a:pt x="2792896" y="2076956"/>
                  <a:pt x="2733306" y="2076956"/>
                </a:cubicBezTo>
                <a:lnTo>
                  <a:pt x="107898" y="2076956"/>
                </a:lnTo>
                <a:cubicBezTo>
                  <a:pt x="48308" y="2076956"/>
                  <a:pt x="0" y="2028648"/>
                  <a:pt x="0" y="1969058"/>
                </a:cubicBezTo>
                <a:lnTo>
                  <a:pt x="0" y="107898"/>
                </a:lnTo>
                <a:cubicBezTo>
                  <a:pt x="0" y="48308"/>
                  <a:pt x="48308" y="0"/>
                  <a:pt x="107898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 w="12700">
            <a:solidFill>
              <a:srgbClr val="10B981">
                <a:alpha val="20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7068449" y="5124956"/>
            <a:ext cx="337168" cy="269735"/>
          </a:xfrm>
          <a:custGeom>
            <a:avLst/>
            <a:gdLst/>
            <a:ahLst/>
            <a:cxnLst/>
            <a:rect l="l" t="t" r="r" b="b"/>
            <a:pathLst>
              <a:path w="337168" h="269735">
                <a:moveTo>
                  <a:pt x="185442" y="0"/>
                </a:moveTo>
                <a:cubicBezTo>
                  <a:pt x="185442" y="-9325"/>
                  <a:pt x="177909" y="-16858"/>
                  <a:pt x="168584" y="-16858"/>
                </a:cubicBezTo>
                <a:cubicBezTo>
                  <a:pt x="159259" y="-16858"/>
                  <a:pt x="151726" y="-9325"/>
                  <a:pt x="151726" y="0"/>
                </a:cubicBezTo>
                <a:lnTo>
                  <a:pt x="151726" y="33717"/>
                </a:lnTo>
                <a:lnTo>
                  <a:pt x="101150" y="33717"/>
                </a:lnTo>
                <a:cubicBezTo>
                  <a:pt x="73229" y="33717"/>
                  <a:pt x="50575" y="56370"/>
                  <a:pt x="50575" y="84292"/>
                </a:cubicBezTo>
                <a:lnTo>
                  <a:pt x="50575" y="202301"/>
                </a:lnTo>
                <a:cubicBezTo>
                  <a:pt x="50575" y="230223"/>
                  <a:pt x="73229" y="252876"/>
                  <a:pt x="101150" y="252876"/>
                </a:cubicBezTo>
                <a:lnTo>
                  <a:pt x="236018" y="252876"/>
                </a:lnTo>
                <a:cubicBezTo>
                  <a:pt x="263939" y="252876"/>
                  <a:pt x="286593" y="230223"/>
                  <a:pt x="286593" y="202301"/>
                </a:cubicBezTo>
                <a:lnTo>
                  <a:pt x="286593" y="84292"/>
                </a:lnTo>
                <a:cubicBezTo>
                  <a:pt x="286593" y="56370"/>
                  <a:pt x="263939" y="33717"/>
                  <a:pt x="236018" y="33717"/>
                </a:cubicBezTo>
                <a:lnTo>
                  <a:pt x="185442" y="33717"/>
                </a:lnTo>
                <a:lnTo>
                  <a:pt x="185442" y="0"/>
                </a:lnTo>
                <a:close/>
                <a:moveTo>
                  <a:pt x="84292" y="193872"/>
                </a:moveTo>
                <a:cubicBezTo>
                  <a:pt x="84292" y="186865"/>
                  <a:pt x="89929" y="181228"/>
                  <a:pt x="96936" y="181228"/>
                </a:cubicBezTo>
                <a:lnTo>
                  <a:pt x="113794" y="181228"/>
                </a:lnTo>
                <a:cubicBezTo>
                  <a:pt x="120801" y="181228"/>
                  <a:pt x="126438" y="186865"/>
                  <a:pt x="126438" y="193872"/>
                </a:cubicBezTo>
                <a:cubicBezTo>
                  <a:pt x="126438" y="200878"/>
                  <a:pt x="120801" y="206515"/>
                  <a:pt x="113794" y="206515"/>
                </a:cubicBezTo>
                <a:lnTo>
                  <a:pt x="96936" y="206515"/>
                </a:lnTo>
                <a:cubicBezTo>
                  <a:pt x="89929" y="206515"/>
                  <a:pt x="84292" y="200878"/>
                  <a:pt x="84292" y="193872"/>
                </a:cubicBezTo>
                <a:close/>
                <a:moveTo>
                  <a:pt x="147511" y="193872"/>
                </a:moveTo>
                <a:cubicBezTo>
                  <a:pt x="147511" y="186865"/>
                  <a:pt x="153148" y="181228"/>
                  <a:pt x="160155" y="181228"/>
                </a:cubicBezTo>
                <a:lnTo>
                  <a:pt x="177013" y="181228"/>
                </a:lnTo>
                <a:cubicBezTo>
                  <a:pt x="184020" y="181228"/>
                  <a:pt x="189657" y="186865"/>
                  <a:pt x="189657" y="193872"/>
                </a:cubicBezTo>
                <a:cubicBezTo>
                  <a:pt x="189657" y="200878"/>
                  <a:pt x="184020" y="206515"/>
                  <a:pt x="177013" y="206515"/>
                </a:cubicBezTo>
                <a:lnTo>
                  <a:pt x="160155" y="206515"/>
                </a:lnTo>
                <a:cubicBezTo>
                  <a:pt x="153148" y="206515"/>
                  <a:pt x="147511" y="200878"/>
                  <a:pt x="147511" y="193872"/>
                </a:cubicBezTo>
                <a:close/>
                <a:moveTo>
                  <a:pt x="210730" y="193872"/>
                </a:moveTo>
                <a:cubicBezTo>
                  <a:pt x="210730" y="186865"/>
                  <a:pt x="216367" y="181228"/>
                  <a:pt x="223374" y="181228"/>
                </a:cubicBezTo>
                <a:lnTo>
                  <a:pt x="240232" y="181228"/>
                </a:lnTo>
                <a:cubicBezTo>
                  <a:pt x="247239" y="181228"/>
                  <a:pt x="252876" y="186865"/>
                  <a:pt x="252876" y="193872"/>
                </a:cubicBezTo>
                <a:cubicBezTo>
                  <a:pt x="252876" y="200878"/>
                  <a:pt x="247239" y="206515"/>
                  <a:pt x="240232" y="206515"/>
                </a:cubicBezTo>
                <a:lnTo>
                  <a:pt x="223374" y="206515"/>
                </a:lnTo>
                <a:cubicBezTo>
                  <a:pt x="216367" y="206515"/>
                  <a:pt x="210730" y="200878"/>
                  <a:pt x="210730" y="193872"/>
                </a:cubicBezTo>
                <a:close/>
                <a:moveTo>
                  <a:pt x="118009" y="92721"/>
                </a:moveTo>
                <a:cubicBezTo>
                  <a:pt x="131965" y="92721"/>
                  <a:pt x="143296" y="104052"/>
                  <a:pt x="143296" y="118009"/>
                </a:cubicBezTo>
                <a:cubicBezTo>
                  <a:pt x="143296" y="131965"/>
                  <a:pt x="131965" y="143296"/>
                  <a:pt x="118009" y="143296"/>
                </a:cubicBezTo>
                <a:cubicBezTo>
                  <a:pt x="104052" y="143296"/>
                  <a:pt x="92721" y="131965"/>
                  <a:pt x="92721" y="118009"/>
                </a:cubicBezTo>
                <a:cubicBezTo>
                  <a:pt x="92721" y="104052"/>
                  <a:pt x="104052" y="92721"/>
                  <a:pt x="118009" y="92721"/>
                </a:cubicBezTo>
                <a:close/>
                <a:moveTo>
                  <a:pt x="193872" y="118009"/>
                </a:moveTo>
                <a:cubicBezTo>
                  <a:pt x="193872" y="104052"/>
                  <a:pt x="205203" y="92721"/>
                  <a:pt x="219159" y="92721"/>
                </a:cubicBezTo>
                <a:cubicBezTo>
                  <a:pt x="233116" y="92721"/>
                  <a:pt x="244447" y="104052"/>
                  <a:pt x="244447" y="118009"/>
                </a:cubicBezTo>
                <a:cubicBezTo>
                  <a:pt x="244447" y="131965"/>
                  <a:pt x="233116" y="143296"/>
                  <a:pt x="219159" y="143296"/>
                </a:cubicBezTo>
                <a:cubicBezTo>
                  <a:pt x="205203" y="143296"/>
                  <a:pt x="193872" y="131965"/>
                  <a:pt x="193872" y="118009"/>
                </a:cubicBezTo>
                <a:close/>
                <a:moveTo>
                  <a:pt x="33717" y="118009"/>
                </a:moveTo>
                <a:cubicBezTo>
                  <a:pt x="33717" y="108684"/>
                  <a:pt x="26183" y="101150"/>
                  <a:pt x="16858" y="101150"/>
                </a:cubicBezTo>
                <a:cubicBezTo>
                  <a:pt x="7534" y="101150"/>
                  <a:pt x="0" y="108684"/>
                  <a:pt x="0" y="118009"/>
                </a:cubicBezTo>
                <a:lnTo>
                  <a:pt x="0" y="168584"/>
                </a:lnTo>
                <a:cubicBezTo>
                  <a:pt x="0" y="177909"/>
                  <a:pt x="7534" y="185442"/>
                  <a:pt x="16858" y="185442"/>
                </a:cubicBezTo>
                <a:cubicBezTo>
                  <a:pt x="26183" y="185442"/>
                  <a:pt x="33717" y="177909"/>
                  <a:pt x="33717" y="168584"/>
                </a:cubicBezTo>
                <a:lnTo>
                  <a:pt x="33717" y="118009"/>
                </a:lnTo>
                <a:close/>
                <a:moveTo>
                  <a:pt x="320310" y="101150"/>
                </a:moveTo>
                <a:cubicBezTo>
                  <a:pt x="310985" y="101150"/>
                  <a:pt x="303451" y="108684"/>
                  <a:pt x="303451" y="118009"/>
                </a:cubicBezTo>
                <a:lnTo>
                  <a:pt x="303451" y="168584"/>
                </a:lnTo>
                <a:cubicBezTo>
                  <a:pt x="303451" y="177909"/>
                  <a:pt x="310985" y="185442"/>
                  <a:pt x="320310" y="185442"/>
                </a:cubicBezTo>
                <a:cubicBezTo>
                  <a:pt x="329635" y="185442"/>
                  <a:pt x="337168" y="177909"/>
                  <a:pt x="337168" y="168584"/>
                </a:cubicBezTo>
                <a:lnTo>
                  <a:pt x="337168" y="118009"/>
                </a:lnTo>
                <a:cubicBezTo>
                  <a:pt x="337168" y="108684"/>
                  <a:pt x="329635" y="101150"/>
                  <a:pt x="320310" y="101150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55" name="Text 53"/>
          <p:cNvSpPr/>
          <p:nvPr/>
        </p:nvSpPr>
        <p:spPr>
          <a:xfrm>
            <a:off x="5924255" y="5502584"/>
            <a:ext cx="2625416" cy="5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74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AI-Powered Decision Support System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5928751" y="6078018"/>
            <a:ext cx="2616425" cy="431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33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Platform cerdas untuk analisis dan rekomendasi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8806059" y="4778796"/>
            <a:ext cx="2841204" cy="2076956"/>
          </a:xfrm>
          <a:custGeom>
            <a:avLst/>
            <a:gdLst/>
            <a:ahLst/>
            <a:cxnLst/>
            <a:rect l="l" t="t" r="r" b="b"/>
            <a:pathLst>
              <a:path w="2841204" h="2076956">
                <a:moveTo>
                  <a:pt x="107898" y="0"/>
                </a:moveTo>
                <a:lnTo>
                  <a:pt x="2733306" y="0"/>
                </a:lnTo>
                <a:cubicBezTo>
                  <a:pt x="2792896" y="0"/>
                  <a:pt x="2841204" y="48308"/>
                  <a:pt x="2841204" y="107898"/>
                </a:cubicBezTo>
                <a:lnTo>
                  <a:pt x="2841204" y="1969058"/>
                </a:lnTo>
                <a:cubicBezTo>
                  <a:pt x="2841204" y="2028648"/>
                  <a:pt x="2792896" y="2076956"/>
                  <a:pt x="2733306" y="2076956"/>
                </a:cubicBezTo>
                <a:lnTo>
                  <a:pt x="107898" y="2076956"/>
                </a:lnTo>
                <a:cubicBezTo>
                  <a:pt x="48308" y="2076956"/>
                  <a:pt x="0" y="2028648"/>
                  <a:pt x="0" y="1969058"/>
                </a:cubicBezTo>
                <a:lnTo>
                  <a:pt x="0" y="107898"/>
                </a:lnTo>
                <a:cubicBezTo>
                  <a:pt x="0" y="48308"/>
                  <a:pt x="48308" y="0"/>
                  <a:pt x="107898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 w="12700">
            <a:solidFill>
              <a:srgbClr val="10B981">
                <a:alpha val="20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091864" y="5358726"/>
            <a:ext cx="269735" cy="269735"/>
          </a:xfrm>
          <a:custGeom>
            <a:avLst/>
            <a:gdLst/>
            <a:ahLst/>
            <a:cxnLst/>
            <a:rect l="l" t="t" r="r" b="b"/>
            <a:pathLst>
              <a:path w="269735" h="269735">
                <a:moveTo>
                  <a:pt x="33717" y="33717"/>
                </a:moveTo>
                <a:cubicBezTo>
                  <a:pt x="33717" y="24392"/>
                  <a:pt x="26183" y="16858"/>
                  <a:pt x="16858" y="16858"/>
                </a:cubicBezTo>
                <a:cubicBezTo>
                  <a:pt x="7534" y="16858"/>
                  <a:pt x="0" y="24392"/>
                  <a:pt x="0" y="33717"/>
                </a:cubicBezTo>
                <a:lnTo>
                  <a:pt x="0" y="210730"/>
                </a:lnTo>
                <a:cubicBezTo>
                  <a:pt x="0" y="234016"/>
                  <a:pt x="18860" y="252876"/>
                  <a:pt x="42146" y="252876"/>
                </a:cubicBezTo>
                <a:lnTo>
                  <a:pt x="252876" y="252876"/>
                </a:lnTo>
                <a:cubicBezTo>
                  <a:pt x="262201" y="252876"/>
                  <a:pt x="269735" y="245343"/>
                  <a:pt x="269735" y="236018"/>
                </a:cubicBezTo>
                <a:cubicBezTo>
                  <a:pt x="269735" y="226693"/>
                  <a:pt x="262201" y="219159"/>
                  <a:pt x="252876" y="219159"/>
                </a:cubicBezTo>
                <a:lnTo>
                  <a:pt x="42146" y="219159"/>
                </a:lnTo>
                <a:cubicBezTo>
                  <a:pt x="37510" y="219159"/>
                  <a:pt x="33717" y="215366"/>
                  <a:pt x="33717" y="210730"/>
                </a:cubicBezTo>
                <a:lnTo>
                  <a:pt x="33717" y="33717"/>
                </a:lnTo>
                <a:close/>
                <a:moveTo>
                  <a:pt x="247924" y="79340"/>
                </a:moveTo>
                <a:cubicBezTo>
                  <a:pt x="254509" y="72755"/>
                  <a:pt x="254509" y="62060"/>
                  <a:pt x="247924" y="55475"/>
                </a:cubicBezTo>
                <a:cubicBezTo>
                  <a:pt x="241339" y="48889"/>
                  <a:pt x="230644" y="48889"/>
                  <a:pt x="224059" y="55475"/>
                </a:cubicBezTo>
                <a:lnTo>
                  <a:pt x="168584" y="111002"/>
                </a:lnTo>
                <a:lnTo>
                  <a:pt x="138344" y="80815"/>
                </a:lnTo>
                <a:cubicBezTo>
                  <a:pt x="131759" y="74230"/>
                  <a:pt x="121064" y="74230"/>
                  <a:pt x="114479" y="80815"/>
                </a:cubicBezTo>
                <a:lnTo>
                  <a:pt x="63904" y="131390"/>
                </a:lnTo>
                <a:cubicBezTo>
                  <a:pt x="57319" y="137976"/>
                  <a:pt x="57319" y="148670"/>
                  <a:pt x="63904" y="155255"/>
                </a:cubicBezTo>
                <a:cubicBezTo>
                  <a:pt x="70489" y="161841"/>
                  <a:pt x="81184" y="161841"/>
                  <a:pt x="87769" y="155255"/>
                </a:cubicBezTo>
                <a:lnTo>
                  <a:pt x="126438" y="116586"/>
                </a:lnTo>
                <a:lnTo>
                  <a:pt x="156678" y="146826"/>
                </a:lnTo>
                <a:cubicBezTo>
                  <a:pt x="163263" y="153412"/>
                  <a:pt x="173958" y="153412"/>
                  <a:pt x="180543" y="146826"/>
                </a:cubicBezTo>
                <a:lnTo>
                  <a:pt x="247977" y="79393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59" name="Text 57"/>
          <p:cNvSpPr/>
          <p:nvPr/>
        </p:nvSpPr>
        <p:spPr>
          <a:xfrm>
            <a:off x="8997402" y="5736354"/>
            <a:ext cx="2454584" cy="25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74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Executive Dashboard Real-Time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9082607" y="6060035"/>
            <a:ext cx="2283752" cy="2157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33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Monitoring KPI dan alert otomatis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files.idyllic.app/5772418202751ff48175b05c1f4299d67a07ea7f">    </p:cNvPr>
          <p:cNvPicPr>
            <a:picLocks noChangeAspect="1"/>
          </p:cNvPicPr>
          <p:nvPr/>
        </p:nvPicPr>
        <p:blipFill>
          <a:blip r:embed="rId1">
            <a:alphaModFix amt="15000"/>
          </a:blip>
          <a:srcRect l="0" r="0" t="21866" b="21866"/>
          <a:stretch/>
        </p:blipFill>
        <p:spPr>
          <a:xfrm>
            <a:off x="0" y="0"/>
            <a:ext cx="12192000" cy="6860076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60076"/>
          </a:xfrm>
          <a:custGeom>
            <a:avLst/>
            <a:gdLst/>
            <a:ahLst/>
            <a:cxnLst/>
            <a:rect l="l" t="t" r="r" b="b"/>
            <a:pathLst>
              <a:path w="12192000" h="6860076">
                <a:moveTo>
                  <a:pt x="0" y="0"/>
                </a:moveTo>
                <a:lnTo>
                  <a:pt x="12192000" y="0"/>
                </a:lnTo>
                <a:lnTo>
                  <a:pt x="12192000" y="6860076"/>
                </a:lnTo>
                <a:lnTo>
                  <a:pt x="0" y="6860076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0F172A">
                  <a:alpha val="95000"/>
                </a:srgbClr>
              </a:gs>
              <a:gs pos="50000">
                <a:srgbClr val="0F172A">
                  <a:alpha val="90000"/>
                </a:srgbClr>
              </a:gs>
              <a:gs pos="100000">
                <a:srgbClr val="1E3A5F">
                  <a:alpha val="85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36360" y="336360"/>
            <a:ext cx="913569" cy="373733"/>
          </a:xfrm>
          <a:custGeom>
            <a:avLst/>
            <a:gdLst/>
            <a:ahLst/>
            <a:cxnLst/>
            <a:rect l="l" t="t" r="r" b="b"/>
            <a:pathLst>
              <a:path w="913569" h="373733">
                <a:moveTo>
                  <a:pt x="66442" y="0"/>
                </a:moveTo>
                <a:lnTo>
                  <a:pt x="847127" y="0"/>
                </a:lnTo>
                <a:cubicBezTo>
                  <a:pt x="883822" y="0"/>
                  <a:pt x="913569" y="29747"/>
                  <a:pt x="913569" y="66442"/>
                </a:cubicBezTo>
                <a:lnTo>
                  <a:pt x="913569" y="307291"/>
                </a:lnTo>
                <a:cubicBezTo>
                  <a:pt x="913569" y="343986"/>
                  <a:pt x="883822" y="373733"/>
                  <a:pt x="847127" y="373733"/>
                </a:cubicBezTo>
                <a:lnTo>
                  <a:pt x="66442" y="373733"/>
                </a:lnTo>
                <a:cubicBezTo>
                  <a:pt x="29747" y="373733"/>
                  <a:pt x="0" y="343986"/>
                  <a:pt x="0" y="307291"/>
                </a:cubicBezTo>
                <a:lnTo>
                  <a:pt x="0" y="66442"/>
                </a:lnTo>
                <a:cubicBezTo>
                  <a:pt x="0" y="29772"/>
                  <a:pt x="29772" y="0"/>
                  <a:pt x="66442" y="0"/>
                </a:cubicBezTo>
                <a:close/>
              </a:path>
            </a:pathLst>
          </a:custGeom>
          <a:solidFill>
            <a:srgbClr val="8B5CF6">
              <a:alpha val="20000"/>
            </a:srgbClr>
          </a:solidFill>
          <a:ln w="12700">
            <a:solidFill>
              <a:srgbClr val="8B5CF6">
                <a:alpha val="4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73395" y="406954"/>
            <a:ext cx="722550" cy="2325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8" b="1" dirty="0">
                <a:solidFill>
                  <a:srgbClr val="8B5C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FASE 03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32207" y="813907"/>
            <a:ext cx="11677079" cy="332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354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Ecosystem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32207" y="1212556"/>
            <a:ext cx="11610638" cy="2325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8" b="1" dirty="0">
                <a:solidFill>
                  <a:srgbClr val="8B5C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2029 — 2030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32207" y="1544763"/>
            <a:ext cx="797297" cy="33221"/>
          </a:xfrm>
          <a:custGeom>
            <a:avLst/>
            <a:gdLst/>
            <a:ahLst/>
            <a:cxnLst/>
            <a:rect l="l" t="t" r="r" b="b"/>
            <a:pathLst>
              <a:path w="797297" h="33221">
                <a:moveTo>
                  <a:pt x="0" y="0"/>
                </a:moveTo>
                <a:lnTo>
                  <a:pt x="797297" y="0"/>
                </a:lnTo>
                <a:lnTo>
                  <a:pt x="797297" y="33221"/>
                </a:lnTo>
                <a:lnTo>
                  <a:pt x="0" y="33221"/>
                </a:lnTo>
                <a:lnTo>
                  <a:pt x="0" y="0"/>
                </a:ln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9" name="Shape 6"/>
          <p:cNvSpPr/>
          <p:nvPr/>
        </p:nvSpPr>
        <p:spPr>
          <a:xfrm>
            <a:off x="336360" y="1748240"/>
            <a:ext cx="5672436" cy="3164272"/>
          </a:xfrm>
          <a:custGeom>
            <a:avLst/>
            <a:gdLst/>
            <a:ahLst/>
            <a:cxnLst/>
            <a:rect l="l" t="t" r="r" b="b"/>
            <a:pathLst>
              <a:path w="5672436" h="3164272">
                <a:moveTo>
                  <a:pt x="99675" y="0"/>
                </a:moveTo>
                <a:lnTo>
                  <a:pt x="5572761" y="0"/>
                </a:lnTo>
                <a:cubicBezTo>
                  <a:pt x="5627810" y="0"/>
                  <a:pt x="5672436" y="44626"/>
                  <a:pt x="5672436" y="99675"/>
                </a:cubicBezTo>
                <a:lnTo>
                  <a:pt x="5672436" y="3064598"/>
                </a:lnTo>
                <a:cubicBezTo>
                  <a:pt x="5672436" y="3119647"/>
                  <a:pt x="5627810" y="3164272"/>
                  <a:pt x="5572761" y="3164272"/>
                </a:cubicBezTo>
                <a:lnTo>
                  <a:pt x="99675" y="3164272"/>
                </a:lnTo>
                <a:cubicBezTo>
                  <a:pt x="44626" y="3164272"/>
                  <a:pt x="0" y="3119647"/>
                  <a:pt x="0" y="3064598"/>
                </a:cubicBezTo>
                <a:lnTo>
                  <a:pt x="0" y="99675"/>
                </a:lnTo>
                <a:cubicBezTo>
                  <a:pt x="0" y="44663"/>
                  <a:pt x="44663" y="0"/>
                  <a:pt x="99675" y="0"/>
                </a:cubicBezTo>
                <a:close/>
              </a:path>
            </a:pathLst>
          </a:custGeom>
          <a:solidFill>
            <a:srgbClr val="1E3A5F">
              <a:alpha val="50196"/>
            </a:srgbClr>
          </a:solidFill>
          <a:ln w="12700">
            <a:solidFill>
              <a:srgbClr val="8B5CF6">
                <a:alpha val="4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06616" y="1918496"/>
            <a:ext cx="5414975" cy="2325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8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Visi Ekosistem Penuh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506616" y="2283924"/>
            <a:ext cx="465090" cy="465090"/>
          </a:xfrm>
          <a:custGeom>
            <a:avLst/>
            <a:gdLst/>
            <a:ahLst/>
            <a:cxnLst/>
            <a:rect l="l" t="t" r="r" b="b"/>
            <a:pathLst>
              <a:path w="465090" h="465090">
                <a:moveTo>
                  <a:pt x="99664" y="0"/>
                </a:moveTo>
                <a:lnTo>
                  <a:pt x="365426" y="0"/>
                </a:lnTo>
                <a:cubicBezTo>
                  <a:pt x="420469" y="0"/>
                  <a:pt x="465090" y="44621"/>
                  <a:pt x="465090" y="99664"/>
                </a:cubicBezTo>
                <a:lnTo>
                  <a:pt x="465090" y="365426"/>
                </a:lnTo>
                <a:cubicBezTo>
                  <a:pt x="465090" y="420469"/>
                  <a:pt x="420469" y="465090"/>
                  <a:pt x="365426" y="465090"/>
                </a:cubicBezTo>
                <a:lnTo>
                  <a:pt x="99664" y="465090"/>
                </a:lnTo>
                <a:cubicBezTo>
                  <a:pt x="44621" y="465090"/>
                  <a:pt x="0" y="420469"/>
                  <a:pt x="0" y="365426"/>
                </a:cubicBezTo>
                <a:lnTo>
                  <a:pt x="0" y="99664"/>
                </a:lnTo>
                <a:cubicBezTo>
                  <a:pt x="0" y="44621"/>
                  <a:pt x="44621" y="0"/>
                  <a:pt x="99664" y="0"/>
                </a:cubicBezTo>
                <a:close/>
              </a:path>
            </a:pathLst>
          </a:custGeom>
          <a:solidFill>
            <a:srgbClr val="8B5CF6">
              <a:alpha val="30196"/>
            </a:srgbClr>
          </a:solidFill>
          <a:ln/>
        </p:spPr>
      </p:sp>
      <p:sp>
        <p:nvSpPr>
          <p:cNvPr id="12" name="Shape 9"/>
          <p:cNvSpPr/>
          <p:nvPr/>
        </p:nvSpPr>
        <p:spPr>
          <a:xfrm>
            <a:off x="639499" y="2416807"/>
            <a:ext cx="199324" cy="199324"/>
          </a:xfrm>
          <a:custGeom>
            <a:avLst/>
            <a:gdLst/>
            <a:ahLst/>
            <a:cxnLst/>
            <a:rect l="l" t="t" r="r" b="b"/>
            <a:pathLst>
              <a:path w="199324" h="199324">
                <a:moveTo>
                  <a:pt x="56177" y="0"/>
                </a:moveTo>
                <a:lnTo>
                  <a:pt x="143381" y="0"/>
                </a:lnTo>
                <a:cubicBezTo>
                  <a:pt x="153698" y="0"/>
                  <a:pt x="162107" y="8487"/>
                  <a:pt x="161717" y="18765"/>
                </a:cubicBezTo>
                <a:cubicBezTo>
                  <a:pt x="161640" y="20828"/>
                  <a:pt x="161562" y="22891"/>
                  <a:pt x="161445" y="24916"/>
                </a:cubicBezTo>
                <a:lnTo>
                  <a:pt x="180754" y="24916"/>
                </a:lnTo>
                <a:cubicBezTo>
                  <a:pt x="190915" y="24916"/>
                  <a:pt x="199869" y="33325"/>
                  <a:pt x="199091" y="44303"/>
                </a:cubicBezTo>
                <a:cubicBezTo>
                  <a:pt x="196171" y="84674"/>
                  <a:pt x="175538" y="106864"/>
                  <a:pt x="153153" y="118466"/>
                </a:cubicBezTo>
                <a:cubicBezTo>
                  <a:pt x="147002" y="121658"/>
                  <a:pt x="140734" y="124033"/>
                  <a:pt x="134777" y="125785"/>
                </a:cubicBezTo>
                <a:cubicBezTo>
                  <a:pt x="126913" y="136919"/>
                  <a:pt x="118738" y="142797"/>
                  <a:pt x="112237" y="145951"/>
                </a:cubicBezTo>
                <a:lnTo>
                  <a:pt x="112237" y="174409"/>
                </a:lnTo>
                <a:lnTo>
                  <a:pt x="137152" y="174409"/>
                </a:lnTo>
                <a:cubicBezTo>
                  <a:pt x="144043" y="174409"/>
                  <a:pt x="149610" y="179976"/>
                  <a:pt x="149610" y="186866"/>
                </a:cubicBezTo>
                <a:cubicBezTo>
                  <a:pt x="149610" y="193757"/>
                  <a:pt x="144043" y="199324"/>
                  <a:pt x="137152" y="199324"/>
                </a:cubicBezTo>
                <a:lnTo>
                  <a:pt x="62406" y="199324"/>
                </a:lnTo>
                <a:cubicBezTo>
                  <a:pt x="55515" y="199324"/>
                  <a:pt x="49948" y="193757"/>
                  <a:pt x="49948" y="186866"/>
                </a:cubicBezTo>
                <a:cubicBezTo>
                  <a:pt x="49948" y="179976"/>
                  <a:pt x="55515" y="174409"/>
                  <a:pt x="62406" y="174409"/>
                </a:cubicBezTo>
                <a:lnTo>
                  <a:pt x="87321" y="174409"/>
                </a:lnTo>
                <a:lnTo>
                  <a:pt x="87321" y="145951"/>
                </a:lnTo>
                <a:cubicBezTo>
                  <a:pt x="81092" y="142953"/>
                  <a:pt x="73345" y="137386"/>
                  <a:pt x="65793" y="127147"/>
                </a:cubicBezTo>
                <a:cubicBezTo>
                  <a:pt x="58629" y="125278"/>
                  <a:pt x="50843" y="122436"/>
                  <a:pt x="43252" y="118154"/>
                </a:cubicBezTo>
                <a:cubicBezTo>
                  <a:pt x="22190" y="106358"/>
                  <a:pt x="3192" y="84129"/>
                  <a:pt x="467" y="44225"/>
                </a:cubicBezTo>
                <a:cubicBezTo>
                  <a:pt x="-273" y="33286"/>
                  <a:pt x="8643" y="24877"/>
                  <a:pt x="18803" y="24877"/>
                </a:cubicBezTo>
                <a:lnTo>
                  <a:pt x="38113" y="24877"/>
                </a:lnTo>
                <a:cubicBezTo>
                  <a:pt x="37996" y="22852"/>
                  <a:pt x="37918" y="20828"/>
                  <a:pt x="37840" y="18726"/>
                </a:cubicBezTo>
                <a:cubicBezTo>
                  <a:pt x="37451" y="8409"/>
                  <a:pt x="45860" y="-39"/>
                  <a:pt x="56177" y="-39"/>
                </a:cubicBezTo>
                <a:close/>
                <a:moveTo>
                  <a:pt x="39514" y="43602"/>
                </a:moveTo>
                <a:lnTo>
                  <a:pt x="19115" y="43602"/>
                </a:lnTo>
                <a:cubicBezTo>
                  <a:pt x="21529" y="76576"/>
                  <a:pt x="36673" y="93083"/>
                  <a:pt x="52284" y="101842"/>
                </a:cubicBezTo>
                <a:cubicBezTo>
                  <a:pt x="46678" y="87321"/>
                  <a:pt x="42045" y="68362"/>
                  <a:pt x="39514" y="43602"/>
                </a:cubicBezTo>
                <a:close/>
                <a:moveTo>
                  <a:pt x="147936" y="99974"/>
                </a:moveTo>
                <a:cubicBezTo>
                  <a:pt x="163703" y="90708"/>
                  <a:pt x="177951" y="74240"/>
                  <a:pt x="180365" y="43602"/>
                </a:cubicBezTo>
                <a:lnTo>
                  <a:pt x="160004" y="43602"/>
                </a:lnTo>
                <a:cubicBezTo>
                  <a:pt x="157591" y="67311"/>
                  <a:pt x="153231" y="85725"/>
                  <a:pt x="147936" y="99974"/>
                </a:cubicBez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13" name="Text 10"/>
          <p:cNvSpPr/>
          <p:nvPr/>
        </p:nvSpPr>
        <p:spPr>
          <a:xfrm>
            <a:off x="1104589" y="2283924"/>
            <a:ext cx="4808698" cy="2325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7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KemenPKP sebagai Referensi Nasional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104589" y="2582910"/>
            <a:ext cx="4800392" cy="4318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46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Transformasi digital KemenPKP menjadi </a:t>
            </a:r>
            <a:pPr>
              <a:lnSpc>
                <a:spcPct val="140000"/>
              </a:lnSpc>
            </a:pPr>
            <a:r>
              <a:rPr lang="en-US" sz="1046" b="1" dirty="0">
                <a:solidFill>
                  <a:srgbClr val="F1F5F9">
                    <a:alpha val="80000"/>
                  </a:srgbClr>
                </a:solidFill>
                <a:highlight>
                  <a:srgbClr val="8B5CF6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benchmark </a:t>
            </a:r>
            <a:pPr>
              <a:lnSpc>
                <a:spcPct val="140000"/>
              </a:lnSpc>
            </a:pPr>
            <a:r>
              <a:rPr lang="en-US" sz="1046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untuk kementerian lain di Indonesia — model implementasi yang bisa direplikasi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506616" y="3147662"/>
            <a:ext cx="465090" cy="465090"/>
          </a:xfrm>
          <a:custGeom>
            <a:avLst/>
            <a:gdLst/>
            <a:ahLst/>
            <a:cxnLst/>
            <a:rect l="l" t="t" r="r" b="b"/>
            <a:pathLst>
              <a:path w="465090" h="465090">
                <a:moveTo>
                  <a:pt x="99664" y="0"/>
                </a:moveTo>
                <a:lnTo>
                  <a:pt x="365426" y="0"/>
                </a:lnTo>
                <a:cubicBezTo>
                  <a:pt x="420469" y="0"/>
                  <a:pt x="465090" y="44621"/>
                  <a:pt x="465090" y="99664"/>
                </a:cubicBezTo>
                <a:lnTo>
                  <a:pt x="465090" y="365426"/>
                </a:lnTo>
                <a:cubicBezTo>
                  <a:pt x="465090" y="420469"/>
                  <a:pt x="420469" y="465090"/>
                  <a:pt x="365426" y="465090"/>
                </a:cubicBezTo>
                <a:lnTo>
                  <a:pt x="99664" y="465090"/>
                </a:lnTo>
                <a:cubicBezTo>
                  <a:pt x="44621" y="465090"/>
                  <a:pt x="0" y="420469"/>
                  <a:pt x="0" y="365426"/>
                </a:cubicBezTo>
                <a:lnTo>
                  <a:pt x="0" y="99664"/>
                </a:lnTo>
                <a:cubicBezTo>
                  <a:pt x="0" y="44621"/>
                  <a:pt x="44621" y="0"/>
                  <a:pt x="99664" y="0"/>
                </a:cubicBezTo>
                <a:close/>
              </a:path>
            </a:pathLst>
          </a:custGeom>
          <a:solidFill>
            <a:srgbClr val="8B5CF6">
              <a:alpha val="30196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27041" y="3280545"/>
            <a:ext cx="224240" cy="199324"/>
          </a:xfrm>
          <a:custGeom>
            <a:avLst/>
            <a:gdLst/>
            <a:ahLst/>
            <a:cxnLst/>
            <a:rect l="l" t="t" r="r" b="b"/>
            <a:pathLst>
              <a:path w="224240" h="199324">
                <a:moveTo>
                  <a:pt x="96548" y="34259"/>
                </a:moveTo>
                <a:lnTo>
                  <a:pt x="127692" y="34259"/>
                </a:lnTo>
                <a:lnTo>
                  <a:pt x="127692" y="52946"/>
                </a:lnTo>
                <a:lnTo>
                  <a:pt x="96548" y="52946"/>
                </a:lnTo>
                <a:lnTo>
                  <a:pt x="96548" y="34259"/>
                </a:lnTo>
                <a:close/>
                <a:moveTo>
                  <a:pt x="93433" y="12458"/>
                </a:moveTo>
                <a:cubicBezTo>
                  <a:pt x="83117" y="12458"/>
                  <a:pt x="74747" y="20828"/>
                  <a:pt x="74747" y="31144"/>
                </a:cubicBezTo>
                <a:lnTo>
                  <a:pt x="74747" y="56060"/>
                </a:lnTo>
                <a:cubicBezTo>
                  <a:pt x="74747" y="66377"/>
                  <a:pt x="83117" y="74747"/>
                  <a:pt x="93433" y="74747"/>
                </a:cubicBezTo>
                <a:lnTo>
                  <a:pt x="99662" y="74747"/>
                </a:lnTo>
                <a:lnTo>
                  <a:pt x="99662" y="87204"/>
                </a:lnTo>
                <a:lnTo>
                  <a:pt x="12458" y="87204"/>
                </a:lnTo>
                <a:cubicBezTo>
                  <a:pt x="5567" y="87204"/>
                  <a:pt x="0" y="92771"/>
                  <a:pt x="0" y="99662"/>
                </a:cubicBezTo>
                <a:cubicBezTo>
                  <a:pt x="0" y="106553"/>
                  <a:pt x="5567" y="112120"/>
                  <a:pt x="12458" y="112120"/>
                </a:cubicBezTo>
                <a:lnTo>
                  <a:pt x="49831" y="112120"/>
                </a:lnTo>
                <a:lnTo>
                  <a:pt x="49831" y="124578"/>
                </a:lnTo>
                <a:lnTo>
                  <a:pt x="43602" y="124578"/>
                </a:lnTo>
                <a:cubicBezTo>
                  <a:pt x="33286" y="124578"/>
                  <a:pt x="24916" y="132948"/>
                  <a:pt x="24916" y="143264"/>
                </a:cubicBezTo>
                <a:lnTo>
                  <a:pt x="24916" y="168180"/>
                </a:lnTo>
                <a:cubicBezTo>
                  <a:pt x="24916" y="178496"/>
                  <a:pt x="33286" y="186866"/>
                  <a:pt x="43602" y="186866"/>
                </a:cubicBezTo>
                <a:lnTo>
                  <a:pt x="80975" y="186866"/>
                </a:lnTo>
                <a:cubicBezTo>
                  <a:pt x="91292" y="186866"/>
                  <a:pt x="99662" y="178496"/>
                  <a:pt x="99662" y="168180"/>
                </a:cubicBezTo>
                <a:lnTo>
                  <a:pt x="99662" y="143264"/>
                </a:lnTo>
                <a:cubicBezTo>
                  <a:pt x="99662" y="132948"/>
                  <a:pt x="91292" y="124578"/>
                  <a:pt x="80975" y="124578"/>
                </a:cubicBezTo>
                <a:lnTo>
                  <a:pt x="74747" y="124578"/>
                </a:lnTo>
                <a:lnTo>
                  <a:pt x="74747" y="112120"/>
                </a:lnTo>
                <a:lnTo>
                  <a:pt x="149493" y="112120"/>
                </a:lnTo>
                <a:lnTo>
                  <a:pt x="149493" y="124578"/>
                </a:lnTo>
                <a:lnTo>
                  <a:pt x="143264" y="124578"/>
                </a:lnTo>
                <a:cubicBezTo>
                  <a:pt x="132948" y="124578"/>
                  <a:pt x="124578" y="132948"/>
                  <a:pt x="124578" y="143264"/>
                </a:cubicBezTo>
                <a:lnTo>
                  <a:pt x="124578" y="168180"/>
                </a:lnTo>
                <a:cubicBezTo>
                  <a:pt x="124578" y="178496"/>
                  <a:pt x="132948" y="186866"/>
                  <a:pt x="143264" y="186866"/>
                </a:cubicBezTo>
                <a:lnTo>
                  <a:pt x="180638" y="186866"/>
                </a:lnTo>
                <a:cubicBezTo>
                  <a:pt x="190954" y="186866"/>
                  <a:pt x="199324" y="178496"/>
                  <a:pt x="199324" y="168180"/>
                </a:cubicBezTo>
                <a:lnTo>
                  <a:pt x="199324" y="143264"/>
                </a:lnTo>
                <a:cubicBezTo>
                  <a:pt x="199324" y="132948"/>
                  <a:pt x="190954" y="124578"/>
                  <a:pt x="180638" y="124578"/>
                </a:cubicBezTo>
                <a:lnTo>
                  <a:pt x="174409" y="124578"/>
                </a:lnTo>
                <a:lnTo>
                  <a:pt x="174409" y="112120"/>
                </a:lnTo>
                <a:lnTo>
                  <a:pt x="211782" y="112120"/>
                </a:lnTo>
                <a:cubicBezTo>
                  <a:pt x="218673" y="112120"/>
                  <a:pt x="224240" y="106553"/>
                  <a:pt x="224240" y="99662"/>
                </a:cubicBezTo>
                <a:cubicBezTo>
                  <a:pt x="224240" y="92771"/>
                  <a:pt x="218673" y="87204"/>
                  <a:pt x="211782" y="87204"/>
                </a:cubicBezTo>
                <a:lnTo>
                  <a:pt x="124578" y="87204"/>
                </a:lnTo>
                <a:lnTo>
                  <a:pt x="124578" y="74747"/>
                </a:lnTo>
                <a:lnTo>
                  <a:pt x="130807" y="74747"/>
                </a:lnTo>
                <a:cubicBezTo>
                  <a:pt x="141123" y="74747"/>
                  <a:pt x="149493" y="66377"/>
                  <a:pt x="149493" y="56060"/>
                </a:cubicBezTo>
                <a:lnTo>
                  <a:pt x="149493" y="31144"/>
                </a:lnTo>
                <a:cubicBezTo>
                  <a:pt x="149493" y="20828"/>
                  <a:pt x="141123" y="12458"/>
                  <a:pt x="130807" y="12458"/>
                </a:cubicBezTo>
                <a:lnTo>
                  <a:pt x="93433" y="12458"/>
                </a:lnTo>
                <a:close/>
                <a:moveTo>
                  <a:pt x="174409" y="146379"/>
                </a:moveTo>
                <a:lnTo>
                  <a:pt x="177523" y="146379"/>
                </a:lnTo>
                <a:lnTo>
                  <a:pt x="177523" y="165065"/>
                </a:lnTo>
                <a:lnTo>
                  <a:pt x="146379" y="165065"/>
                </a:lnTo>
                <a:lnTo>
                  <a:pt x="146379" y="146379"/>
                </a:lnTo>
                <a:lnTo>
                  <a:pt x="174409" y="146379"/>
                </a:lnTo>
                <a:close/>
                <a:moveTo>
                  <a:pt x="74747" y="146379"/>
                </a:moveTo>
                <a:lnTo>
                  <a:pt x="77861" y="146379"/>
                </a:lnTo>
                <a:lnTo>
                  <a:pt x="77861" y="165065"/>
                </a:lnTo>
                <a:lnTo>
                  <a:pt x="46717" y="165065"/>
                </a:lnTo>
                <a:lnTo>
                  <a:pt x="46717" y="146379"/>
                </a:lnTo>
                <a:lnTo>
                  <a:pt x="74747" y="146379"/>
                </a:ln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17" name="Text 14"/>
          <p:cNvSpPr/>
          <p:nvPr/>
        </p:nvSpPr>
        <p:spPr>
          <a:xfrm>
            <a:off x="1104589" y="3147662"/>
            <a:ext cx="4808698" cy="2325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7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Interoperabilitas Lintas Instansi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104589" y="3446649"/>
            <a:ext cx="4800392" cy="4318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46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Integrasi penuh dengan </a:t>
            </a:r>
            <a:pPr>
              <a:lnSpc>
                <a:spcPct val="140000"/>
              </a:lnSpc>
            </a:pPr>
            <a:r>
              <a:rPr lang="en-US" sz="1046" b="1" dirty="0">
                <a:solidFill>
                  <a:srgbClr val="F1F5F9">
                    <a:alpha val="80000"/>
                  </a:srgbClr>
                </a:solidFill>
                <a:highlight>
                  <a:srgbClr val="8B5CF6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Kemen PUPR, Kemendagri, BPN </a:t>
            </a:r>
            <a:pPr>
              <a:lnSpc>
                <a:spcPct val="140000"/>
              </a:lnSpc>
            </a:pPr>
            <a:r>
              <a:rPr lang="en-US" sz="1046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— data perumahan mengalir tanpa hambatan antar kementerian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506616" y="4011401"/>
            <a:ext cx="465090" cy="465090"/>
          </a:xfrm>
          <a:custGeom>
            <a:avLst/>
            <a:gdLst/>
            <a:ahLst/>
            <a:cxnLst/>
            <a:rect l="l" t="t" r="r" b="b"/>
            <a:pathLst>
              <a:path w="465090" h="465090">
                <a:moveTo>
                  <a:pt x="99664" y="0"/>
                </a:moveTo>
                <a:lnTo>
                  <a:pt x="365426" y="0"/>
                </a:lnTo>
                <a:cubicBezTo>
                  <a:pt x="420469" y="0"/>
                  <a:pt x="465090" y="44621"/>
                  <a:pt x="465090" y="99664"/>
                </a:cubicBezTo>
                <a:lnTo>
                  <a:pt x="465090" y="365426"/>
                </a:lnTo>
                <a:cubicBezTo>
                  <a:pt x="465090" y="420469"/>
                  <a:pt x="420469" y="465090"/>
                  <a:pt x="365426" y="465090"/>
                </a:cubicBezTo>
                <a:lnTo>
                  <a:pt x="99664" y="465090"/>
                </a:lnTo>
                <a:cubicBezTo>
                  <a:pt x="44621" y="465090"/>
                  <a:pt x="0" y="420469"/>
                  <a:pt x="0" y="365426"/>
                </a:cubicBezTo>
                <a:lnTo>
                  <a:pt x="0" y="99664"/>
                </a:lnTo>
                <a:cubicBezTo>
                  <a:pt x="0" y="44621"/>
                  <a:pt x="44621" y="0"/>
                  <a:pt x="99664" y="0"/>
                </a:cubicBezTo>
                <a:close/>
              </a:path>
            </a:pathLst>
          </a:custGeom>
          <a:solidFill>
            <a:srgbClr val="8B5CF6">
              <a:alpha val="30196"/>
            </a:srgbClr>
          </a:solidFill>
          <a:ln/>
        </p:spPr>
      </p:sp>
      <p:sp>
        <p:nvSpPr>
          <p:cNvPr id="20" name="Shape 17"/>
          <p:cNvSpPr/>
          <p:nvPr/>
        </p:nvSpPr>
        <p:spPr>
          <a:xfrm>
            <a:off x="651956" y="4144283"/>
            <a:ext cx="174409" cy="199324"/>
          </a:xfrm>
          <a:custGeom>
            <a:avLst/>
            <a:gdLst/>
            <a:ahLst/>
            <a:cxnLst/>
            <a:rect l="l" t="t" r="r" b="b"/>
            <a:pathLst>
              <a:path w="174409" h="199324">
                <a:moveTo>
                  <a:pt x="24916" y="12458"/>
                </a:moveTo>
                <a:cubicBezTo>
                  <a:pt x="24916" y="5567"/>
                  <a:pt x="19348" y="0"/>
                  <a:pt x="12458" y="0"/>
                </a:cubicBezTo>
                <a:cubicBezTo>
                  <a:pt x="5567" y="0"/>
                  <a:pt x="0" y="5567"/>
                  <a:pt x="0" y="12458"/>
                </a:cubicBezTo>
                <a:lnTo>
                  <a:pt x="0" y="186866"/>
                </a:lnTo>
                <a:cubicBezTo>
                  <a:pt x="0" y="193757"/>
                  <a:pt x="5567" y="199324"/>
                  <a:pt x="12458" y="199324"/>
                </a:cubicBezTo>
                <a:cubicBezTo>
                  <a:pt x="19348" y="199324"/>
                  <a:pt x="24916" y="193757"/>
                  <a:pt x="24916" y="186866"/>
                </a:cubicBezTo>
                <a:lnTo>
                  <a:pt x="24916" y="139527"/>
                </a:lnTo>
                <a:lnTo>
                  <a:pt x="49325" y="132208"/>
                </a:lnTo>
                <a:cubicBezTo>
                  <a:pt x="65637" y="127303"/>
                  <a:pt x="83233" y="128821"/>
                  <a:pt x="98455" y="136451"/>
                </a:cubicBezTo>
                <a:cubicBezTo>
                  <a:pt x="115079" y="144783"/>
                  <a:pt x="134466" y="145795"/>
                  <a:pt x="151868" y="139254"/>
                </a:cubicBezTo>
                <a:lnTo>
                  <a:pt x="166311" y="133843"/>
                </a:lnTo>
                <a:cubicBezTo>
                  <a:pt x="171177" y="132013"/>
                  <a:pt x="174409" y="127381"/>
                  <a:pt x="174409" y="122164"/>
                </a:cubicBezTo>
                <a:lnTo>
                  <a:pt x="174409" y="25733"/>
                </a:lnTo>
                <a:cubicBezTo>
                  <a:pt x="174409" y="16779"/>
                  <a:pt x="164988" y="10939"/>
                  <a:pt x="156968" y="14949"/>
                </a:cubicBezTo>
                <a:lnTo>
                  <a:pt x="152374" y="17246"/>
                </a:lnTo>
                <a:cubicBezTo>
                  <a:pt x="134894" y="26006"/>
                  <a:pt x="114300" y="26006"/>
                  <a:pt x="96781" y="17246"/>
                </a:cubicBezTo>
                <a:cubicBezTo>
                  <a:pt x="82611" y="10161"/>
                  <a:pt x="66299" y="8759"/>
                  <a:pt x="51155" y="13314"/>
                </a:cubicBezTo>
                <a:lnTo>
                  <a:pt x="24916" y="21178"/>
                </a:lnTo>
                <a:lnTo>
                  <a:pt x="24916" y="12458"/>
                </a:ln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21" name="Text 18"/>
          <p:cNvSpPr/>
          <p:nvPr/>
        </p:nvSpPr>
        <p:spPr>
          <a:xfrm>
            <a:off x="1104589" y="4011401"/>
            <a:ext cx="4808698" cy="2325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7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Kontribusi ke Stranas KA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1104589" y="4310387"/>
            <a:ext cx="4800392" cy="4318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46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Model implementasi </a:t>
            </a:r>
            <a:pPr>
              <a:lnSpc>
                <a:spcPct val="140000"/>
              </a:lnSpc>
            </a:pPr>
            <a:r>
              <a:rPr lang="en-US" sz="1046" b="1" dirty="0">
                <a:solidFill>
                  <a:srgbClr val="F1F5F9">
                    <a:alpha val="80000"/>
                  </a:srgbClr>
                </a:solidFill>
                <a:highlight>
                  <a:srgbClr val="8B5CF6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AI governance </a:t>
            </a:r>
            <a:pPr>
              <a:lnSpc>
                <a:spcPct val="140000"/>
              </a:lnSpc>
            </a:pPr>
            <a:r>
              <a:rPr lang="en-US" sz="1046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 sektor perumahan sebagai kontribusi ke strategi nasional kecerdasan artifisial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336360" y="5053700"/>
            <a:ext cx="5672436" cy="1386965"/>
          </a:xfrm>
          <a:custGeom>
            <a:avLst/>
            <a:gdLst/>
            <a:ahLst/>
            <a:cxnLst/>
            <a:rect l="l" t="t" r="r" b="b"/>
            <a:pathLst>
              <a:path w="5672436" h="1386965">
                <a:moveTo>
                  <a:pt x="99667" y="0"/>
                </a:moveTo>
                <a:lnTo>
                  <a:pt x="5572769" y="0"/>
                </a:lnTo>
                <a:cubicBezTo>
                  <a:pt x="5627813" y="0"/>
                  <a:pt x="5672436" y="44623"/>
                  <a:pt x="5672436" y="99667"/>
                </a:cubicBezTo>
                <a:lnTo>
                  <a:pt x="5672436" y="1287297"/>
                </a:lnTo>
                <a:cubicBezTo>
                  <a:pt x="5672436" y="1342342"/>
                  <a:pt x="5627813" y="1386965"/>
                  <a:pt x="5572769" y="1386965"/>
                </a:cubicBezTo>
                <a:lnTo>
                  <a:pt x="99667" y="1386965"/>
                </a:lnTo>
                <a:cubicBezTo>
                  <a:pt x="44623" y="1386965"/>
                  <a:pt x="0" y="1342342"/>
                  <a:pt x="0" y="1287297"/>
                </a:cubicBezTo>
                <a:lnTo>
                  <a:pt x="0" y="99667"/>
                </a:lnTo>
                <a:cubicBezTo>
                  <a:pt x="0" y="44659"/>
                  <a:pt x="44659" y="0"/>
                  <a:pt x="99667" y="0"/>
                </a:cubicBezTo>
                <a:close/>
              </a:path>
            </a:pathLst>
          </a:custGeom>
          <a:solidFill>
            <a:srgbClr val="1E3A5F">
              <a:alpha val="50196"/>
            </a:srgbClr>
          </a:solidFill>
          <a:ln w="12700">
            <a:solidFill>
              <a:srgbClr val="8B5CF6">
                <a:alpha val="4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506616" y="5223956"/>
            <a:ext cx="5414975" cy="2325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8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Deliverable: National Digital Housing Ecosystem</a:t>
            </a:r>
            <a:endParaRPr lang="en-US" sz="1600" dirty="0"/>
          </a:p>
        </p:txBody>
      </p:sp>
      <p:sp>
        <p:nvSpPr>
          <p:cNvPr id="25" name="Shape 22"/>
          <p:cNvSpPr/>
          <p:nvPr/>
        </p:nvSpPr>
        <p:spPr>
          <a:xfrm>
            <a:off x="510768" y="5593537"/>
            <a:ext cx="1702561" cy="672719"/>
          </a:xfrm>
          <a:custGeom>
            <a:avLst/>
            <a:gdLst/>
            <a:ahLst/>
            <a:cxnLst/>
            <a:rect l="l" t="t" r="r" b="b"/>
            <a:pathLst>
              <a:path w="1702561" h="672719">
                <a:moveTo>
                  <a:pt x="66444" y="0"/>
                </a:moveTo>
                <a:lnTo>
                  <a:pt x="1636117" y="0"/>
                </a:lnTo>
                <a:cubicBezTo>
                  <a:pt x="1672813" y="0"/>
                  <a:pt x="1702561" y="29748"/>
                  <a:pt x="1702561" y="66444"/>
                </a:cubicBezTo>
                <a:lnTo>
                  <a:pt x="1702561" y="606275"/>
                </a:lnTo>
                <a:cubicBezTo>
                  <a:pt x="1702561" y="642971"/>
                  <a:pt x="1672813" y="672719"/>
                  <a:pt x="1636117" y="672719"/>
                </a:cubicBezTo>
                <a:lnTo>
                  <a:pt x="66444" y="672719"/>
                </a:lnTo>
                <a:cubicBezTo>
                  <a:pt x="29748" y="672719"/>
                  <a:pt x="0" y="642971"/>
                  <a:pt x="0" y="606275"/>
                </a:cubicBezTo>
                <a:lnTo>
                  <a:pt x="0" y="66444"/>
                </a:lnTo>
                <a:cubicBezTo>
                  <a:pt x="0" y="29748"/>
                  <a:pt x="29748" y="0"/>
                  <a:pt x="66444" y="0"/>
                </a:cubicBezTo>
                <a:close/>
              </a:path>
            </a:pathLst>
          </a:custGeom>
          <a:solidFill>
            <a:srgbClr val="0F172A">
              <a:alpha val="60000"/>
            </a:srgbClr>
          </a:solidFill>
          <a:ln w="12700">
            <a:solidFill>
              <a:srgbClr val="8B5CF6">
                <a:alpha val="30196"/>
              </a:srgbClr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1275104" y="5697351"/>
            <a:ext cx="174409" cy="199324"/>
          </a:xfrm>
          <a:custGeom>
            <a:avLst/>
            <a:gdLst/>
            <a:ahLst/>
            <a:cxnLst/>
            <a:rect l="l" t="t" r="r" b="b"/>
            <a:pathLst>
              <a:path w="174409" h="199324">
                <a:moveTo>
                  <a:pt x="174409" y="80119"/>
                </a:moveTo>
                <a:cubicBezTo>
                  <a:pt x="168647" y="83934"/>
                  <a:pt x="162029" y="87010"/>
                  <a:pt x="155138" y="89462"/>
                </a:cubicBezTo>
                <a:cubicBezTo>
                  <a:pt x="136841" y="96003"/>
                  <a:pt x="112821" y="99662"/>
                  <a:pt x="87204" y="99662"/>
                </a:cubicBezTo>
                <a:cubicBezTo>
                  <a:pt x="61588" y="99662"/>
                  <a:pt x="37529" y="95964"/>
                  <a:pt x="19271" y="89462"/>
                </a:cubicBezTo>
                <a:cubicBezTo>
                  <a:pt x="12419" y="87010"/>
                  <a:pt x="5762" y="83934"/>
                  <a:pt x="0" y="80119"/>
                </a:cubicBezTo>
                <a:lnTo>
                  <a:pt x="0" y="112120"/>
                </a:lnTo>
                <a:cubicBezTo>
                  <a:pt x="0" y="129327"/>
                  <a:pt x="39047" y="143264"/>
                  <a:pt x="87204" y="143264"/>
                </a:cubicBezTo>
                <a:cubicBezTo>
                  <a:pt x="135361" y="143264"/>
                  <a:pt x="174409" y="129327"/>
                  <a:pt x="174409" y="112120"/>
                </a:cubicBezTo>
                <a:lnTo>
                  <a:pt x="174409" y="80119"/>
                </a:lnTo>
                <a:close/>
                <a:moveTo>
                  <a:pt x="174409" y="49831"/>
                </a:moveTo>
                <a:lnTo>
                  <a:pt x="174409" y="31144"/>
                </a:lnTo>
                <a:cubicBezTo>
                  <a:pt x="174409" y="13937"/>
                  <a:pt x="135361" y="0"/>
                  <a:pt x="87204" y="0"/>
                </a:cubicBezTo>
                <a:cubicBezTo>
                  <a:pt x="39047" y="0"/>
                  <a:pt x="0" y="13937"/>
                  <a:pt x="0" y="31144"/>
                </a:cubicBezTo>
                <a:lnTo>
                  <a:pt x="0" y="49831"/>
                </a:lnTo>
                <a:cubicBezTo>
                  <a:pt x="0" y="67038"/>
                  <a:pt x="39047" y="80975"/>
                  <a:pt x="87204" y="80975"/>
                </a:cubicBezTo>
                <a:cubicBezTo>
                  <a:pt x="135361" y="80975"/>
                  <a:pt x="174409" y="67038"/>
                  <a:pt x="174409" y="49831"/>
                </a:cubicBezTo>
                <a:close/>
                <a:moveTo>
                  <a:pt x="155138" y="151751"/>
                </a:moveTo>
                <a:cubicBezTo>
                  <a:pt x="136880" y="158253"/>
                  <a:pt x="112860" y="161951"/>
                  <a:pt x="87204" y="161951"/>
                </a:cubicBezTo>
                <a:cubicBezTo>
                  <a:pt x="61549" y="161951"/>
                  <a:pt x="37529" y="158253"/>
                  <a:pt x="19271" y="151751"/>
                </a:cubicBezTo>
                <a:cubicBezTo>
                  <a:pt x="12419" y="149299"/>
                  <a:pt x="5762" y="146223"/>
                  <a:pt x="0" y="142408"/>
                </a:cubicBezTo>
                <a:lnTo>
                  <a:pt x="0" y="168180"/>
                </a:lnTo>
                <a:cubicBezTo>
                  <a:pt x="0" y="185387"/>
                  <a:pt x="39047" y="199324"/>
                  <a:pt x="87204" y="199324"/>
                </a:cubicBezTo>
                <a:cubicBezTo>
                  <a:pt x="135361" y="199324"/>
                  <a:pt x="174409" y="185387"/>
                  <a:pt x="174409" y="168180"/>
                </a:cubicBezTo>
                <a:lnTo>
                  <a:pt x="174409" y="142408"/>
                </a:lnTo>
                <a:cubicBezTo>
                  <a:pt x="168647" y="146223"/>
                  <a:pt x="162029" y="149299"/>
                  <a:pt x="155138" y="151751"/>
                </a:cubicBez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27" name="Text 24"/>
          <p:cNvSpPr/>
          <p:nvPr/>
        </p:nvSpPr>
        <p:spPr>
          <a:xfrm>
            <a:off x="581362" y="5963117"/>
            <a:ext cx="1561373" cy="199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46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Master Data Nasional</a:t>
            </a:r>
            <a:endParaRPr lang="en-US" sz="1600" dirty="0"/>
          </a:p>
        </p:txBody>
      </p:sp>
      <p:sp>
        <p:nvSpPr>
          <p:cNvPr id="28" name="Shape 25"/>
          <p:cNvSpPr/>
          <p:nvPr/>
        </p:nvSpPr>
        <p:spPr>
          <a:xfrm>
            <a:off x="2321881" y="5593537"/>
            <a:ext cx="1702561" cy="672719"/>
          </a:xfrm>
          <a:custGeom>
            <a:avLst/>
            <a:gdLst/>
            <a:ahLst/>
            <a:cxnLst/>
            <a:rect l="l" t="t" r="r" b="b"/>
            <a:pathLst>
              <a:path w="1702561" h="672719">
                <a:moveTo>
                  <a:pt x="66444" y="0"/>
                </a:moveTo>
                <a:lnTo>
                  <a:pt x="1636117" y="0"/>
                </a:lnTo>
                <a:cubicBezTo>
                  <a:pt x="1672813" y="0"/>
                  <a:pt x="1702561" y="29748"/>
                  <a:pt x="1702561" y="66444"/>
                </a:cubicBezTo>
                <a:lnTo>
                  <a:pt x="1702561" y="606275"/>
                </a:lnTo>
                <a:cubicBezTo>
                  <a:pt x="1702561" y="642971"/>
                  <a:pt x="1672813" y="672719"/>
                  <a:pt x="1636117" y="672719"/>
                </a:cubicBezTo>
                <a:lnTo>
                  <a:pt x="66444" y="672719"/>
                </a:lnTo>
                <a:cubicBezTo>
                  <a:pt x="29748" y="672719"/>
                  <a:pt x="0" y="642971"/>
                  <a:pt x="0" y="606275"/>
                </a:cubicBezTo>
                <a:lnTo>
                  <a:pt x="0" y="66444"/>
                </a:lnTo>
                <a:cubicBezTo>
                  <a:pt x="0" y="29748"/>
                  <a:pt x="29748" y="0"/>
                  <a:pt x="66444" y="0"/>
                </a:cubicBezTo>
                <a:close/>
              </a:path>
            </a:pathLst>
          </a:custGeom>
          <a:solidFill>
            <a:srgbClr val="0F172A">
              <a:alpha val="60000"/>
            </a:srgbClr>
          </a:solidFill>
          <a:ln w="12700">
            <a:solidFill>
              <a:srgbClr val="8B5CF6">
                <a:alpha val="30196"/>
              </a:srgbClr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3073759" y="5697351"/>
            <a:ext cx="199324" cy="199324"/>
          </a:xfrm>
          <a:custGeom>
            <a:avLst/>
            <a:gdLst/>
            <a:ahLst/>
            <a:cxnLst/>
            <a:rect l="l" t="t" r="r" b="b"/>
            <a:pathLst>
              <a:path w="199324" h="199324">
                <a:moveTo>
                  <a:pt x="195665" y="58629"/>
                </a:moveTo>
                <a:lnTo>
                  <a:pt x="158291" y="96003"/>
                </a:lnTo>
                <a:cubicBezTo>
                  <a:pt x="154710" y="99584"/>
                  <a:pt x="149376" y="100635"/>
                  <a:pt x="144705" y="98689"/>
                </a:cubicBezTo>
                <a:cubicBezTo>
                  <a:pt x="140033" y="96742"/>
                  <a:pt x="137035" y="92226"/>
                  <a:pt x="137035" y="87204"/>
                </a:cubicBezTo>
                <a:lnTo>
                  <a:pt x="137035" y="62289"/>
                </a:lnTo>
                <a:lnTo>
                  <a:pt x="12458" y="62289"/>
                </a:lnTo>
                <a:cubicBezTo>
                  <a:pt x="5567" y="62289"/>
                  <a:pt x="0" y="56722"/>
                  <a:pt x="0" y="49831"/>
                </a:cubicBezTo>
                <a:cubicBezTo>
                  <a:pt x="0" y="42940"/>
                  <a:pt x="5567" y="37373"/>
                  <a:pt x="12458" y="37373"/>
                </a:cubicBezTo>
                <a:lnTo>
                  <a:pt x="137035" y="37373"/>
                </a:lnTo>
                <a:lnTo>
                  <a:pt x="137035" y="12458"/>
                </a:lnTo>
                <a:cubicBezTo>
                  <a:pt x="137035" y="7436"/>
                  <a:pt x="140072" y="2881"/>
                  <a:pt x="144744" y="934"/>
                </a:cubicBezTo>
                <a:cubicBezTo>
                  <a:pt x="149415" y="-1012"/>
                  <a:pt x="154749" y="78"/>
                  <a:pt x="158330" y="3621"/>
                </a:cubicBezTo>
                <a:lnTo>
                  <a:pt x="195704" y="40994"/>
                </a:lnTo>
                <a:cubicBezTo>
                  <a:pt x="200570" y="45860"/>
                  <a:pt x="200570" y="53763"/>
                  <a:pt x="195704" y="58629"/>
                </a:cubicBezTo>
                <a:close/>
                <a:moveTo>
                  <a:pt x="40994" y="195665"/>
                </a:moveTo>
                <a:lnTo>
                  <a:pt x="3621" y="158291"/>
                </a:lnTo>
                <a:cubicBezTo>
                  <a:pt x="-1246" y="153425"/>
                  <a:pt x="-1246" y="145522"/>
                  <a:pt x="3621" y="140656"/>
                </a:cubicBezTo>
                <a:lnTo>
                  <a:pt x="40994" y="103283"/>
                </a:lnTo>
                <a:cubicBezTo>
                  <a:pt x="44575" y="99701"/>
                  <a:pt x="49909" y="98650"/>
                  <a:pt x="54581" y="100596"/>
                </a:cubicBezTo>
                <a:cubicBezTo>
                  <a:pt x="59252" y="102543"/>
                  <a:pt x="62289" y="107098"/>
                  <a:pt x="62289" y="112120"/>
                </a:cubicBezTo>
                <a:lnTo>
                  <a:pt x="62289" y="137035"/>
                </a:lnTo>
                <a:lnTo>
                  <a:pt x="186866" y="137035"/>
                </a:lnTo>
                <a:cubicBezTo>
                  <a:pt x="193757" y="137035"/>
                  <a:pt x="199324" y="142602"/>
                  <a:pt x="199324" y="149493"/>
                </a:cubicBezTo>
                <a:cubicBezTo>
                  <a:pt x="199324" y="156384"/>
                  <a:pt x="193757" y="161951"/>
                  <a:pt x="186866" y="161951"/>
                </a:cubicBezTo>
                <a:lnTo>
                  <a:pt x="62289" y="161951"/>
                </a:lnTo>
                <a:lnTo>
                  <a:pt x="62289" y="186866"/>
                </a:lnTo>
                <a:cubicBezTo>
                  <a:pt x="62289" y="191889"/>
                  <a:pt x="59252" y="196443"/>
                  <a:pt x="54581" y="198390"/>
                </a:cubicBezTo>
                <a:cubicBezTo>
                  <a:pt x="49909" y="200336"/>
                  <a:pt x="44575" y="199246"/>
                  <a:pt x="40994" y="195704"/>
                </a:cubicBez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30" name="Text 27"/>
          <p:cNvSpPr/>
          <p:nvPr/>
        </p:nvSpPr>
        <p:spPr>
          <a:xfrm>
            <a:off x="2392475" y="5963117"/>
            <a:ext cx="1561373" cy="199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46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Interoperabilitas Penuh</a:t>
            </a:r>
            <a:endParaRPr lang="en-US" sz="1600" dirty="0"/>
          </a:p>
        </p:txBody>
      </p:sp>
      <p:sp>
        <p:nvSpPr>
          <p:cNvPr id="31" name="Shape 28"/>
          <p:cNvSpPr/>
          <p:nvPr/>
        </p:nvSpPr>
        <p:spPr>
          <a:xfrm>
            <a:off x="4132994" y="5593537"/>
            <a:ext cx="1702561" cy="672719"/>
          </a:xfrm>
          <a:custGeom>
            <a:avLst/>
            <a:gdLst/>
            <a:ahLst/>
            <a:cxnLst/>
            <a:rect l="l" t="t" r="r" b="b"/>
            <a:pathLst>
              <a:path w="1702561" h="672719">
                <a:moveTo>
                  <a:pt x="66444" y="0"/>
                </a:moveTo>
                <a:lnTo>
                  <a:pt x="1636117" y="0"/>
                </a:lnTo>
                <a:cubicBezTo>
                  <a:pt x="1672813" y="0"/>
                  <a:pt x="1702561" y="29748"/>
                  <a:pt x="1702561" y="66444"/>
                </a:cubicBezTo>
                <a:lnTo>
                  <a:pt x="1702561" y="606275"/>
                </a:lnTo>
                <a:cubicBezTo>
                  <a:pt x="1702561" y="642971"/>
                  <a:pt x="1672813" y="672719"/>
                  <a:pt x="1636117" y="672719"/>
                </a:cubicBezTo>
                <a:lnTo>
                  <a:pt x="66444" y="672719"/>
                </a:lnTo>
                <a:cubicBezTo>
                  <a:pt x="29748" y="672719"/>
                  <a:pt x="0" y="642971"/>
                  <a:pt x="0" y="606275"/>
                </a:cubicBezTo>
                <a:lnTo>
                  <a:pt x="0" y="66444"/>
                </a:lnTo>
                <a:cubicBezTo>
                  <a:pt x="0" y="29748"/>
                  <a:pt x="29748" y="0"/>
                  <a:pt x="66444" y="0"/>
                </a:cubicBezTo>
                <a:close/>
              </a:path>
            </a:pathLst>
          </a:custGeom>
          <a:solidFill>
            <a:srgbClr val="0F172A">
              <a:alpha val="60000"/>
            </a:srgbClr>
          </a:solidFill>
          <a:ln w="12700">
            <a:solidFill>
              <a:srgbClr val="8B5CF6">
                <a:alpha val="30196"/>
              </a:srgbClr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4884936" y="5697351"/>
            <a:ext cx="199324" cy="199324"/>
          </a:xfrm>
          <a:custGeom>
            <a:avLst/>
            <a:gdLst/>
            <a:ahLst/>
            <a:cxnLst/>
            <a:rect l="l" t="t" r="r" b="b"/>
            <a:pathLst>
              <a:path w="199324" h="199324">
                <a:moveTo>
                  <a:pt x="46717" y="21801"/>
                </a:moveTo>
                <a:cubicBezTo>
                  <a:pt x="46717" y="9772"/>
                  <a:pt x="56488" y="0"/>
                  <a:pt x="68518" y="0"/>
                </a:cubicBezTo>
                <a:lnTo>
                  <a:pt x="77861" y="0"/>
                </a:lnTo>
                <a:cubicBezTo>
                  <a:pt x="84752" y="0"/>
                  <a:pt x="90319" y="5567"/>
                  <a:pt x="90319" y="12458"/>
                </a:cubicBezTo>
                <a:lnTo>
                  <a:pt x="90319" y="186866"/>
                </a:lnTo>
                <a:cubicBezTo>
                  <a:pt x="90319" y="193757"/>
                  <a:pt x="84752" y="199324"/>
                  <a:pt x="77861" y="199324"/>
                </a:cubicBezTo>
                <a:lnTo>
                  <a:pt x="65403" y="199324"/>
                </a:lnTo>
                <a:cubicBezTo>
                  <a:pt x="53802" y="199324"/>
                  <a:pt x="44030" y="191382"/>
                  <a:pt x="41266" y="180638"/>
                </a:cubicBezTo>
                <a:cubicBezTo>
                  <a:pt x="40994" y="180638"/>
                  <a:pt x="40760" y="180638"/>
                  <a:pt x="40488" y="180638"/>
                </a:cubicBezTo>
                <a:cubicBezTo>
                  <a:pt x="23280" y="180638"/>
                  <a:pt x="9343" y="166700"/>
                  <a:pt x="9343" y="149493"/>
                </a:cubicBezTo>
                <a:cubicBezTo>
                  <a:pt x="9343" y="142486"/>
                  <a:pt x="11679" y="136023"/>
                  <a:pt x="15572" y="130807"/>
                </a:cubicBezTo>
                <a:cubicBezTo>
                  <a:pt x="8020" y="125123"/>
                  <a:pt x="3114" y="116091"/>
                  <a:pt x="3114" y="105891"/>
                </a:cubicBezTo>
                <a:cubicBezTo>
                  <a:pt x="3114" y="93861"/>
                  <a:pt x="9966" y="83389"/>
                  <a:pt x="19932" y="78211"/>
                </a:cubicBezTo>
                <a:cubicBezTo>
                  <a:pt x="17168" y="73540"/>
                  <a:pt x="15572" y="68089"/>
                  <a:pt x="15572" y="62289"/>
                </a:cubicBezTo>
                <a:cubicBezTo>
                  <a:pt x="15572" y="45082"/>
                  <a:pt x="29509" y="31144"/>
                  <a:pt x="46717" y="31144"/>
                </a:cubicBezTo>
                <a:lnTo>
                  <a:pt x="46717" y="21801"/>
                </a:lnTo>
                <a:close/>
                <a:moveTo>
                  <a:pt x="152608" y="21801"/>
                </a:moveTo>
                <a:lnTo>
                  <a:pt x="152608" y="31144"/>
                </a:lnTo>
                <a:cubicBezTo>
                  <a:pt x="169815" y="31144"/>
                  <a:pt x="183752" y="45082"/>
                  <a:pt x="183752" y="62289"/>
                </a:cubicBezTo>
                <a:cubicBezTo>
                  <a:pt x="183752" y="68128"/>
                  <a:pt x="182156" y="73579"/>
                  <a:pt x="179392" y="78211"/>
                </a:cubicBezTo>
                <a:cubicBezTo>
                  <a:pt x="189397" y="83389"/>
                  <a:pt x="196210" y="93823"/>
                  <a:pt x="196210" y="105891"/>
                </a:cubicBezTo>
                <a:cubicBezTo>
                  <a:pt x="196210" y="116091"/>
                  <a:pt x="191305" y="125123"/>
                  <a:pt x="183752" y="130807"/>
                </a:cubicBezTo>
                <a:cubicBezTo>
                  <a:pt x="187645" y="136023"/>
                  <a:pt x="189981" y="142486"/>
                  <a:pt x="189981" y="149493"/>
                </a:cubicBezTo>
                <a:cubicBezTo>
                  <a:pt x="189981" y="166700"/>
                  <a:pt x="176044" y="180638"/>
                  <a:pt x="158837" y="180638"/>
                </a:cubicBezTo>
                <a:cubicBezTo>
                  <a:pt x="158564" y="180638"/>
                  <a:pt x="158330" y="180638"/>
                  <a:pt x="158058" y="180638"/>
                </a:cubicBezTo>
                <a:cubicBezTo>
                  <a:pt x="155294" y="191382"/>
                  <a:pt x="145522" y="199324"/>
                  <a:pt x="133921" y="199324"/>
                </a:cubicBezTo>
                <a:lnTo>
                  <a:pt x="121463" y="199324"/>
                </a:lnTo>
                <a:cubicBezTo>
                  <a:pt x="114573" y="199324"/>
                  <a:pt x="109005" y="193757"/>
                  <a:pt x="109005" y="186866"/>
                </a:cubicBezTo>
                <a:lnTo>
                  <a:pt x="109005" y="12458"/>
                </a:lnTo>
                <a:cubicBezTo>
                  <a:pt x="109005" y="5567"/>
                  <a:pt x="114573" y="0"/>
                  <a:pt x="121463" y="0"/>
                </a:cubicBezTo>
                <a:lnTo>
                  <a:pt x="130807" y="0"/>
                </a:lnTo>
                <a:cubicBezTo>
                  <a:pt x="142836" y="0"/>
                  <a:pt x="152608" y="9772"/>
                  <a:pt x="152608" y="21801"/>
                </a:cubicBez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33" name="Text 30"/>
          <p:cNvSpPr/>
          <p:nvPr/>
        </p:nvSpPr>
        <p:spPr>
          <a:xfrm>
            <a:off x="4203588" y="5963117"/>
            <a:ext cx="1561373" cy="199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46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AI Governance Matang</a:t>
            </a:r>
            <a:endParaRPr lang="en-US" sz="1600" dirty="0"/>
          </a:p>
        </p:txBody>
      </p:sp>
      <p:sp>
        <p:nvSpPr>
          <p:cNvPr id="34" name="Shape 31"/>
          <p:cNvSpPr/>
          <p:nvPr/>
        </p:nvSpPr>
        <p:spPr>
          <a:xfrm>
            <a:off x="6185021" y="1748240"/>
            <a:ext cx="5672436" cy="2699183"/>
          </a:xfrm>
          <a:custGeom>
            <a:avLst/>
            <a:gdLst/>
            <a:ahLst/>
            <a:cxnLst/>
            <a:rect l="l" t="t" r="r" b="b"/>
            <a:pathLst>
              <a:path w="5672436" h="2699183">
                <a:moveTo>
                  <a:pt x="99654" y="0"/>
                </a:moveTo>
                <a:lnTo>
                  <a:pt x="5572782" y="0"/>
                </a:lnTo>
                <a:cubicBezTo>
                  <a:pt x="5627819" y="0"/>
                  <a:pt x="5672436" y="44617"/>
                  <a:pt x="5672436" y="99654"/>
                </a:cubicBezTo>
                <a:lnTo>
                  <a:pt x="5672436" y="2599529"/>
                </a:lnTo>
                <a:cubicBezTo>
                  <a:pt x="5672436" y="2654566"/>
                  <a:pt x="5627819" y="2699183"/>
                  <a:pt x="5572782" y="2699183"/>
                </a:cubicBezTo>
                <a:lnTo>
                  <a:pt x="99654" y="2699183"/>
                </a:lnTo>
                <a:cubicBezTo>
                  <a:pt x="44617" y="2699183"/>
                  <a:pt x="0" y="2654566"/>
                  <a:pt x="0" y="2599529"/>
                </a:cubicBezTo>
                <a:lnTo>
                  <a:pt x="0" y="99654"/>
                </a:lnTo>
                <a:cubicBezTo>
                  <a:pt x="0" y="44653"/>
                  <a:pt x="44653" y="0"/>
                  <a:pt x="99654" y="0"/>
                </a:cubicBezTo>
                <a:close/>
              </a:path>
            </a:pathLst>
          </a:custGeom>
          <a:solidFill>
            <a:srgbClr val="1E3A5F">
              <a:alpha val="50196"/>
            </a:srgbClr>
          </a:solidFill>
          <a:ln w="12700">
            <a:solidFill>
              <a:srgbClr val="8B5CF6">
                <a:alpha val="40000"/>
              </a:srgbClr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6355277" y="1918496"/>
            <a:ext cx="5414975" cy="2325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8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Integrasi Lintas Kementerian</a:t>
            </a:r>
            <a:endParaRPr lang="en-US" sz="1600" dirty="0"/>
          </a:p>
        </p:txBody>
      </p:sp>
      <p:sp>
        <p:nvSpPr>
          <p:cNvPr id="36" name="Shape 33"/>
          <p:cNvSpPr/>
          <p:nvPr/>
        </p:nvSpPr>
        <p:spPr>
          <a:xfrm>
            <a:off x="6371888" y="2283924"/>
            <a:ext cx="5315313" cy="597973"/>
          </a:xfrm>
          <a:custGeom>
            <a:avLst/>
            <a:gdLst/>
            <a:ahLst/>
            <a:cxnLst/>
            <a:rect l="l" t="t" r="r" b="b"/>
            <a:pathLst>
              <a:path w="5315313" h="597973">
                <a:moveTo>
                  <a:pt x="33221" y="0"/>
                </a:moveTo>
                <a:lnTo>
                  <a:pt x="5248873" y="0"/>
                </a:lnTo>
                <a:cubicBezTo>
                  <a:pt x="5285567" y="0"/>
                  <a:pt x="5315313" y="29747"/>
                  <a:pt x="5315313" y="66441"/>
                </a:cubicBezTo>
                <a:lnTo>
                  <a:pt x="5315313" y="531532"/>
                </a:lnTo>
                <a:cubicBezTo>
                  <a:pt x="5315313" y="568226"/>
                  <a:pt x="5285567" y="597973"/>
                  <a:pt x="5248873" y="597973"/>
                </a:cubicBezTo>
                <a:lnTo>
                  <a:pt x="33221" y="597973"/>
                </a:lnTo>
                <a:cubicBezTo>
                  <a:pt x="14873" y="597973"/>
                  <a:pt x="0" y="583099"/>
                  <a:pt x="0" y="564752"/>
                </a:cubicBezTo>
                <a:lnTo>
                  <a:pt x="0" y="33221"/>
                </a:lnTo>
                <a:cubicBezTo>
                  <a:pt x="0" y="14886"/>
                  <a:pt x="14886" y="0"/>
                  <a:pt x="33221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37" name="Shape 34"/>
          <p:cNvSpPr/>
          <p:nvPr/>
        </p:nvSpPr>
        <p:spPr>
          <a:xfrm>
            <a:off x="6371888" y="2283924"/>
            <a:ext cx="33221" cy="597973"/>
          </a:xfrm>
          <a:custGeom>
            <a:avLst/>
            <a:gdLst/>
            <a:ahLst/>
            <a:cxnLst/>
            <a:rect l="l" t="t" r="r" b="b"/>
            <a:pathLst>
              <a:path w="33221" h="597973">
                <a:moveTo>
                  <a:pt x="33221" y="0"/>
                </a:moveTo>
                <a:lnTo>
                  <a:pt x="33221" y="0"/>
                </a:lnTo>
                <a:lnTo>
                  <a:pt x="33221" y="597973"/>
                </a:lnTo>
                <a:lnTo>
                  <a:pt x="33221" y="597973"/>
                </a:lnTo>
                <a:cubicBezTo>
                  <a:pt x="14873" y="597973"/>
                  <a:pt x="0" y="583099"/>
                  <a:pt x="0" y="564752"/>
                </a:cubicBezTo>
                <a:lnTo>
                  <a:pt x="0" y="33221"/>
                </a:lnTo>
                <a:cubicBezTo>
                  <a:pt x="0" y="14886"/>
                  <a:pt x="14886" y="0"/>
                  <a:pt x="33221" y="0"/>
                </a:cubicBez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38" name="Shape 35"/>
          <p:cNvSpPr/>
          <p:nvPr/>
        </p:nvSpPr>
        <p:spPr>
          <a:xfrm>
            <a:off x="6488160" y="2383586"/>
            <a:ext cx="398649" cy="398649"/>
          </a:xfrm>
          <a:custGeom>
            <a:avLst/>
            <a:gdLst/>
            <a:ahLst/>
            <a:cxnLst/>
            <a:rect l="l" t="t" r="r" b="b"/>
            <a:pathLst>
              <a:path w="398649" h="398649">
                <a:moveTo>
                  <a:pt x="66443" y="0"/>
                </a:moveTo>
                <a:lnTo>
                  <a:pt x="332206" y="0"/>
                </a:lnTo>
                <a:cubicBezTo>
                  <a:pt x="368901" y="0"/>
                  <a:pt x="398649" y="29747"/>
                  <a:pt x="398649" y="66443"/>
                </a:cubicBezTo>
                <a:lnTo>
                  <a:pt x="398649" y="332206"/>
                </a:lnTo>
                <a:cubicBezTo>
                  <a:pt x="398649" y="368901"/>
                  <a:pt x="368901" y="398649"/>
                  <a:pt x="332206" y="398649"/>
                </a:cubicBezTo>
                <a:lnTo>
                  <a:pt x="66443" y="398649"/>
                </a:lnTo>
                <a:cubicBezTo>
                  <a:pt x="29747" y="398649"/>
                  <a:pt x="0" y="368901"/>
                  <a:pt x="0" y="332206"/>
                </a:cubicBezTo>
                <a:lnTo>
                  <a:pt x="0" y="66443"/>
                </a:lnTo>
                <a:cubicBezTo>
                  <a:pt x="0" y="29747"/>
                  <a:pt x="29747" y="0"/>
                  <a:pt x="66443" y="0"/>
                </a:cubicBezTo>
                <a:close/>
              </a:path>
            </a:pathLst>
          </a:custGeom>
          <a:solidFill>
            <a:srgbClr val="8B5CF6">
              <a:alpha val="20000"/>
            </a:srgbClr>
          </a:solidFill>
          <a:ln/>
        </p:spPr>
      </p:sp>
      <p:sp>
        <p:nvSpPr>
          <p:cNvPr id="39" name="Shape 36"/>
          <p:cNvSpPr/>
          <p:nvPr/>
        </p:nvSpPr>
        <p:spPr>
          <a:xfrm>
            <a:off x="6625196" y="2499858"/>
            <a:ext cx="124578" cy="166104"/>
          </a:xfrm>
          <a:custGeom>
            <a:avLst/>
            <a:gdLst/>
            <a:ahLst/>
            <a:cxnLst/>
            <a:rect l="l" t="t" r="r" b="b"/>
            <a:pathLst>
              <a:path w="124578" h="166104">
                <a:moveTo>
                  <a:pt x="20763" y="0"/>
                </a:moveTo>
                <a:cubicBezTo>
                  <a:pt x="9311" y="0"/>
                  <a:pt x="0" y="9311"/>
                  <a:pt x="0" y="20763"/>
                </a:cubicBezTo>
                <a:lnTo>
                  <a:pt x="0" y="145341"/>
                </a:lnTo>
                <a:cubicBezTo>
                  <a:pt x="0" y="156793"/>
                  <a:pt x="9311" y="166104"/>
                  <a:pt x="20763" y="166104"/>
                </a:cubicBezTo>
                <a:lnTo>
                  <a:pt x="103815" y="166104"/>
                </a:lnTo>
                <a:cubicBezTo>
                  <a:pt x="115267" y="166104"/>
                  <a:pt x="124578" y="156793"/>
                  <a:pt x="124578" y="145341"/>
                </a:cubicBezTo>
                <a:lnTo>
                  <a:pt x="124578" y="20763"/>
                </a:lnTo>
                <a:cubicBezTo>
                  <a:pt x="124578" y="9311"/>
                  <a:pt x="115267" y="0"/>
                  <a:pt x="103815" y="0"/>
                </a:cubicBezTo>
                <a:lnTo>
                  <a:pt x="20763" y="0"/>
                </a:lnTo>
                <a:close/>
                <a:moveTo>
                  <a:pt x="57098" y="114196"/>
                </a:moveTo>
                <a:lnTo>
                  <a:pt x="67480" y="114196"/>
                </a:lnTo>
                <a:cubicBezTo>
                  <a:pt x="73222" y="114196"/>
                  <a:pt x="77861" y="118835"/>
                  <a:pt x="77861" y="124578"/>
                </a:cubicBezTo>
                <a:lnTo>
                  <a:pt x="77861" y="150531"/>
                </a:lnTo>
                <a:lnTo>
                  <a:pt x="46717" y="150531"/>
                </a:lnTo>
                <a:lnTo>
                  <a:pt x="46717" y="124578"/>
                </a:lnTo>
                <a:cubicBezTo>
                  <a:pt x="46717" y="118835"/>
                  <a:pt x="51356" y="114196"/>
                  <a:pt x="57098" y="114196"/>
                </a:cubicBezTo>
                <a:close/>
                <a:moveTo>
                  <a:pt x="31144" y="36335"/>
                </a:moveTo>
                <a:cubicBezTo>
                  <a:pt x="31144" y="33480"/>
                  <a:pt x="33480" y="31144"/>
                  <a:pt x="36335" y="31144"/>
                </a:cubicBezTo>
                <a:lnTo>
                  <a:pt x="46717" y="31144"/>
                </a:lnTo>
                <a:cubicBezTo>
                  <a:pt x="49572" y="31144"/>
                  <a:pt x="51907" y="33480"/>
                  <a:pt x="51907" y="36335"/>
                </a:cubicBezTo>
                <a:lnTo>
                  <a:pt x="51907" y="46717"/>
                </a:lnTo>
                <a:cubicBezTo>
                  <a:pt x="51907" y="49572"/>
                  <a:pt x="49572" y="51907"/>
                  <a:pt x="46717" y="51907"/>
                </a:cubicBezTo>
                <a:lnTo>
                  <a:pt x="36335" y="51907"/>
                </a:lnTo>
                <a:cubicBezTo>
                  <a:pt x="33480" y="51907"/>
                  <a:pt x="31144" y="49572"/>
                  <a:pt x="31144" y="46717"/>
                </a:cubicBezTo>
                <a:lnTo>
                  <a:pt x="31144" y="36335"/>
                </a:lnTo>
                <a:close/>
                <a:moveTo>
                  <a:pt x="77861" y="31144"/>
                </a:moveTo>
                <a:lnTo>
                  <a:pt x="88243" y="31144"/>
                </a:lnTo>
                <a:cubicBezTo>
                  <a:pt x="91097" y="31144"/>
                  <a:pt x="93433" y="33480"/>
                  <a:pt x="93433" y="36335"/>
                </a:cubicBezTo>
                <a:lnTo>
                  <a:pt x="93433" y="46717"/>
                </a:lnTo>
                <a:cubicBezTo>
                  <a:pt x="93433" y="49572"/>
                  <a:pt x="91097" y="51907"/>
                  <a:pt x="88243" y="51907"/>
                </a:cubicBezTo>
                <a:lnTo>
                  <a:pt x="77861" y="51907"/>
                </a:lnTo>
                <a:cubicBezTo>
                  <a:pt x="75006" y="51907"/>
                  <a:pt x="72670" y="49572"/>
                  <a:pt x="72670" y="46717"/>
                </a:cubicBezTo>
                <a:lnTo>
                  <a:pt x="72670" y="36335"/>
                </a:lnTo>
                <a:cubicBezTo>
                  <a:pt x="72670" y="33480"/>
                  <a:pt x="75006" y="31144"/>
                  <a:pt x="77861" y="31144"/>
                </a:cubicBezTo>
                <a:close/>
                <a:moveTo>
                  <a:pt x="31144" y="77861"/>
                </a:moveTo>
                <a:cubicBezTo>
                  <a:pt x="31144" y="75006"/>
                  <a:pt x="33480" y="72670"/>
                  <a:pt x="36335" y="72670"/>
                </a:cubicBezTo>
                <a:lnTo>
                  <a:pt x="46717" y="72670"/>
                </a:lnTo>
                <a:cubicBezTo>
                  <a:pt x="49572" y="72670"/>
                  <a:pt x="51907" y="75006"/>
                  <a:pt x="51907" y="77861"/>
                </a:cubicBezTo>
                <a:lnTo>
                  <a:pt x="51907" y="88243"/>
                </a:lnTo>
                <a:cubicBezTo>
                  <a:pt x="51907" y="91097"/>
                  <a:pt x="49572" y="93433"/>
                  <a:pt x="46717" y="93433"/>
                </a:cubicBezTo>
                <a:lnTo>
                  <a:pt x="36335" y="93433"/>
                </a:lnTo>
                <a:cubicBezTo>
                  <a:pt x="33480" y="93433"/>
                  <a:pt x="31144" y="91097"/>
                  <a:pt x="31144" y="88243"/>
                </a:cubicBezTo>
                <a:lnTo>
                  <a:pt x="31144" y="77861"/>
                </a:lnTo>
                <a:close/>
                <a:moveTo>
                  <a:pt x="77861" y="72670"/>
                </a:moveTo>
                <a:lnTo>
                  <a:pt x="88243" y="72670"/>
                </a:lnTo>
                <a:cubicBezTo>
                  <a:pt x="91097" y="72670"/>
                  <a:pt x="93433" y="75006"/>
                  <a:pt x="93433" y="77861"/>
                </a:cubicBezTo>
                <a:lnTo>
                  <a:pt x="93433" y="88243"/>
                </a:lnTo>
                <a:cubicBezTo>
                  <a:pt x="93433" y="91097"/>
                  <a:pt x="91097" y="93433"/>
                  <a:pt x="88243" y="93433"/>
                </a:cubicBezTo>
                <a:lnTo>
                  <a:pt x="77861" y="93433"/>
                </a:lnTo>
                <a:cubicBezTo>
                  <a:pt x="75006" y="93433"/>
                  <a:pt x="72670" y="91097"/>
                  <a:pt x="72670" y="88243"/>
                </a:cubicBezTo>
                <a:lnTo>
                  <a:pt x="72670" y="77861"/>
                </a:lnTo>
                <a:cubicBezTo>
                  <a:pt x="72670" y="75006"/>
                  <a:pt x="75006" y="72670"/>
                  <a:pt x="77861" y="72670"/>
                </a:cubicBez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40" name="Text 37"/>
          <p:cNvSpPr/>
          <p:nvPr/>
        </p:nvSpPr>
        <p:spPr>
          <a:xfrm>
            <a:off x="7019691" y="2383586"/>
            <a:ext cx="4634289" cy="199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6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Kemen PUPR</a:t>
            </a:r>
            <a:endParaRPr lang="en-US" sz="1600" dirty="0"/>
          </a:p>
        </p:txBody>
      </p:sp>
      <p:sp>
        <p:nvSpPr>
          <p:cNvPr id="41" name="Text 38"/>
          <p:cNvSpPr/>
          <p:nvPr/>
        </p:nvSpPr>
        <p:spPr>
          <a:xfrm>
            <a:off x="7019691" y="2582910"/>
            <a:ext cx="4634289" cy="199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6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Data infrastruktur &amp; pembangunan</a:t>
            </a:r>
            <a:endParaRPr lang="en-US" sz="1600" dirty="0"/>
          </a:p>
        </p:txBody>
      </p:sp>
      <p:sp>
        <p:nvSpPr>
          <p:cNvPr id="42" name="Shape 39"/>
          <p:cNvSpPr/>
          <p:nvPr/>
        </p:nvSpPr>
        <p:spPr>
          <a:xfrm>
            <a:off x="6371888" y="2981559"/>
            <a:ext cx="5315313" cy="597973"/>
          </a:xfrm>
          <a:custGeom>
            <a:avLst/>
            <a:gdLst/>
            <a:ahLst/>
            <a:cxnLst/>
            <a:rect l="l" t="t" r="r" b="b"/>
            <a:pathLst>
              <a:path w="5315313" h="597973">
                <a:moveTo>
                  <a:pt x="33221" y="0"/>
                </a:moveTo>
                <a:lnTo>
                  <a:pt x="5248873" y="0"/>
                </a:lnTo>
                <a:cubicBezTo>
                  <a:pt x="5285567" y="0"/>
                  <a:pt x="5315313" y="29747"/>
                  <a:pt x="5315313" y="66441"/>
                </a:cubicBezTo>
                <a:lnTo>
                  <a:pt x="5315313" y="531532"/>
                </a:lnTo>
                <a:cubicBezTo>
                  <a:pt x="5315313" y="568226"/>
                  <a:pt x="5285567" y="597973"/>
                  <a:pt x="5248873" y="597973"/>
                </a:cubicBezTo>
                <a:lnTo>
                  <a:pt x="33221" y="597973"/>
                </a:lnTo>
                <a:cubicBezTo>
                  <a:pt x="14873" y="597973"/>
                  <a:pt x="0" y="583099"/>
                  <a:pt x="0" y="564752"/>
                </a:cubicBezTo>
                <a:lnTo>
                  <a:pt x="0" y="33221"/>
                </a:lnTo>
                <a:cubicBezTo>
                  <a:pt x="0" y="14886"/>
                  <a:pt x="14886" y="0"/>
                  <a:pt x="33221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43" name="Shape 40"/>
          <p:cNvSpPr/>
          <p:nvPr/>
        </p:nvSpPr>
        <p:spPr>
          <a:xfrm>
            <a:off x="6371888" y="2981559"/>
            <a:ext cx="33221" cy="597973"/>
          </a:xfrm>
          <a:custGeom>
            <a:avLst/>
            <a:gdLst/>
            <a:ahLst/>
            <a:cxnLst/>
            <a:rect l="l" t="t" r="r" b="b"/>
            <a:pathLst>
              <a:path w="33221" h="597973">
                <a:moveTo>
                  <a:pt x="33221" y="0"/>
                </a:moveTo>
                <a:lnTo>
                  <a:pt x="33221" y="0"/>
                </a:lnTo>
                <a:lnTo>
                  <a:pt x="33221" y="597973"/>
                </a:lnTo>
                <a:lnTo>
                  <a:pt x="33221" y="597973"/>
                </a:lnTo>
                <a:cubicBezTo>
                  <a:pt x="14873" y="597973"/>
                  <a:pt x="0" y="583099"/>
                  <a:pt x="0" y="564752"/>
                </a:cubicBezTo>
                <a:lnTo>
                  <a:pt x="0" y="33221"/>
                </a:lnTo>
                <a:cubicBezTo>
                  <a:pt x="0" y="14886"/>
                  <a:pt x="14886" y="0"/>
                  <a:pt x="33221" y="0"/>
                </a:cubicBez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44" name="Shape 41"/>
          <p:cNvSpPr/>
          <p:nvPr/>
        </p:nvSpPr>
        <p:spPr>
          <a:xfrm>
            <a:off x="6488160" y="3081221"/>
            <a:ext cx="398649" cy="398649"/>
          </a:xfrm>
          <a:custGeom>
            <a:avLst/>
            <a:gdLst/>
            <a:ahLst/>
            <a:cxnLst/>
            <a:rect l="l" t="t" r="r" b="b"/>
            <a:pathLst>
              <a:path w="398649" h="398649">
                <a:moveTo>
                  <a:pt x="66443" y="0"/>
                </a:moveTo>
                <a:lnTo>
                  <a:pt x="332206" y="0"/>
                </a:lnTo>
                <a:cubicBezTo>
                  <a:pt x="368901" y="0"/>
                  <a:pt x="398649" y="29747"/>
                  <a:pt x="398649" y="66443"/>
                </a:cubicBezTo>
                <a:lnTo>
                  <a:pt x="398649" y="332206"/>
                </a:lnTo>
                <a:cubicBezTo>
                  <a:pt x="398649" y="368901"/>
                  <a:pt x="368901" y="398649"/>
                  <a:pt x="332206" y="398649"/>
                </a:cubicBezTo>
                <a:lnTo>
                  <a:pt x="66443" y="398649"/>
                </a:lnTo>
                <a:cubicBezTo>
                  <a:pt x="29747" y="398649"/>
                  <a:pt x="0" y="368901"/>
                  <a:pt x="0" y="332206"/>
                </a:cubicBezTo>
                <a:lnTo>
                  <a:pt x="0" y="66443"/>
                </a:lnTo>
                <a:cubicBezTo>
                  <a:pt x="0" y="29747"/>
                  <a:pt x="29747" y="0"/>
                  <a:pt x="66443" y="0"/>
                </a:cubicBezTo>
                <a:close/>
              </a:path>
            </a:pathLst>
          </a:custGeom>
          <a:solidFill>
            <a:srgbClr val="8B5CF6">
              <a:alpha val="20000"/>
            </a:srgbClr>
          </a:solidFill>
          <a:ln/>
        </p:spPr>
      </p:sp>
      <p:sp>
        <p:nvSpPr>
          <p:cNvPr id="45" name="Shape 42"/>
          <p:cNvSpPr/>
          <p:nvPr/>
        </p:nvSpPr>
        <p:spPr>
          <a:xfrm>
            <a:off x="6604433" y="3197493"/>
            <a:ext cx="166104" cy="166104"/>
          </a:xfrm>
          <a:custGeom>
            <a:avLst/>
            <a:gdLst/>
            <a:ahLst/>
            <a:cxnLst/>
            <a:rect l="l" t="t" r="r" b="b"/>
            <a:pathLst>
              <a:path w="166104" h="166104">
                <a:moveTo>
                  <a:pt x="77439" y="1655"/>
                </a:moveTo>
                <a:cubicBezTo>
                  <a:pt x="80846" y="-552"/>
                  <a:pt x="85258" y="-552"/>
                  <a:pt x="88664" y="1655"/>
                </a:cubicBezTo>
                <a:lnTo>
                  <a:pt x="161335" y="48371"/>
                </a:lnTo>
                <a:cubicBezTo>
                  <a:pt x="165195" y="50869"/>
                  <a:pt x="166979" y="55606"/>
                  <a:pt x="165682" y="60018"/>
                </a:cubicBezTo>
                <a:cubicBezTo>
                  <a:pt x="164384" y="64430"/>
                  <a:pt x="160329" y="67480"/>
                  <a:pt x="155722" y="67480"/>
                </a:cubicBezTo>
                <a:lnTo>
                  <a:pt x="145341" y="67480"/>
                </a:lnTo>
                <a:lnTo>
                  <a:pt x="145341" y="134959"/>
                </a:lnTo>
                <a:lnTo>
                  <a:pt x="161951" y="147417"/>
                </a:lnTo>
                <a:cubicBezTo>
                  <a:pt x="164579" y="149363"/>
                  <a:pt x="166104" y="152445"/>
                  <a:pt x="166104" y="155722"/>
                </a:cubicBezTo>
                <a:cubicBezTo>
                  <a:pt x="166104" y="161464"/>
                  <a:pt x="161464" y="166104"/>
                  <a:pt x="155722" y="166104"/>
                </a:cubicBezTo>
                <a:lnTo>
                  <a:pt x="10381" y="166104"/>
                </a:lnTo>
                <a:cubicBezTo>
                  <a:pt x="4639" y="166104"/>
                  <a:pt x="0" y="161464"/>
                  <a:pt x="0" y="155722"/>
                </a:cubicBezTo>
                <a:cubicBezTo>
                  <a:pt x="0" y="152445"/>
                  <a:pt x="1525" y="149363"/>
                  <a:pt x="4153" y="147417"/>
                </a:cubicBezTo>
                <a:lnTo>
                  <a:pt x="20763" y="134959"/>
                </a:lnTo>
                <a:lnTo>
                  <a:pt x="20763" y="134959"/>
                </a:lnTo>
                <a:lnTo>
                  <a:pt x="20763" y="67480"/>
                </a:lnTo>
                <a:lnTo>
                  <a:pt x="10381" y="67480"/>
                </a:lnTo>
                <a:cubicBezTo>
                  <a:pt x="5775" y="67480"/>
                  <a:pt x="1719" y="64430"/>
                  <a:pt x="422" y="60018"/>
                </a:cubicBezTo>
                <a:cubicBezTo>
                  <a:pt x="-876" y="55606"/>
                  <a:pt x="908" y="50837"/>
                  <a:pt x="4769" y="48371"/>
                </a:cubicBezTo>
                <a:lnTo>
                  <a:pt x="77439" y="1655"/>
                </a:lnTo>
                <a:close/>
                <a:moveTo>
                  <a:pt x="109005" y="67480"/>
                </a:moveTo>
                <a:lnTo>
                  <a:pt x="109005" y="134959"/>
                </a:lnTo>
                <a:lnTo>
                  <a:pt x="129768" y="134959"/>
                </a:lnTo>
                <a:lnTo>
                  <a:pt x="129768" y="67480"/>
                </a:lnTo>
                <a:lnTo>
                  <a:pt x="109005" y="67480"/>
                </a:lnTo>
                <a:close/>
                <a:moveTo>
                  <a:pt x="72670" y="134959"/>
                </a:moveTo>
                <a:lnTo>
                  <a:pt x="93433" y="134959"/>
                </a:lnTo>
                <a:lnTo>
                  <a:pt x="93433" y="67480"/>
                </a:lnTo>
                <a:lnTo>
                  <a:pt x="72670" y="67480"/>
                </a:lnTo>
                <a:lnTo>
                  <a:pt x="72670" y="134959"/>
                </a:lnTo>
                <a:close/>
                <a:moveTo>
                  <a:pt x="36335" y="67480"/>
                </a:moveTo>
                <a:lnTo>
                  <a:pt x="36335" y="134959"/>
                </a:lnTo>
                <a:lnTo>
                  <a:pt x="57098" y="134959"/>
                </a:lnTo>
                <a:lnTo>
                  <a:pt x="57098" y="67480"/>
                </a:lnTo>
                <a:lnTo>
                  <a:pt x="36335" y="67480"/>
                </a:ln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46" name="Text 43"/>
          <p:cNvSpPr/>
          <p:nvPr/>
        </p:nvSpPr>
        <p:spPr>
          <a:xfrm>
            <a:off x="7019691" y="3081221"/>
            <a:ext cx="4634289" cy="199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6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Kemendagri</a:t>
            </a:r>
            <a:endParaRPr lang="en-US" sz="1600" dirty="0"/>
          </a:p>
        </p:txBody>
      </p:sp>
      <p:sp>
        <p:nvSpPr>
          <p:cNvPr id="47" name="Text 44"/>
          <p:cNvSpPr/>
          <p:nvPr/>
        </p:nvSpPr>
        <p:spPr>
          <a:xfrm>
            <a:off x="7019691" y="3280545"/>
            <a:ext cx="4634289" cy="199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6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Data administrasi kependudukan</a:t>
            </a:r>
            <a:endParaRPr lang="en-US" sz="1600" dirty="0"/>
          </a:p>
        </p:txBody>
      </p:sp>
      <p:sp>
        <p:nvSpPr>
          <p:cNvPr id="48" name="Shape 45"/>
          <p:cNvSpPr/>
          <p:nvPr/>
        </p:nvSpPr>
        <p:spPr>
          <a:xfrm>
            <a:off x="6371888" y="3679193"/>
            <a:ext cx="5315313" cy="597973"/>
          </a:xfrm>
          <a:custGeom>
            <a:avLst/>
            <a:gdLst/>
            <a:ahLst/>
            <a:cxnLst/>
            <a:rect l="l" t="t" r="r" b="b"/>
            <a:pathLst>
              <a:path w="5315313" h="597973">
                <a:moveTo>
                  <a:pt x="33221" y="0"/>
                </a:moveTo>
                <a:lnTo>
                  <a:pt x="5248873" y="0"/>
                </a:lnTo>
                <a:cubicBezTo>
                  <a:pt x="5285567" y="0"/>
                  <a:pt x="5315313" y="29747"/>
                  <a:pt x="5315313" y="66441"/>
                </a:cubicBezTo>
                <a:lnTo>
                  <a:pt x="5315313" y="531532"/>
                </a:lnTo>
                <a:cubicBezTo>
                  <a:pt x="5315313" y="568226"/>
                  <a:pt x="5285567" y="597973"/>
                  <a:pt x="5248873" y="597973"/>
                </a:cubicBezTo>
                <a:lnTo>
                  <a:pt x="33221" y="597973"/>
                </a:lnTo>
                <a:cubicBezTo>
                  <a:pt x="14873" y="597973"/>
                  <a:pt x="0" y="583099"/>
                  <a:pt x="0" y="564752"/>
                </a:cubicBezTo>
                <a:lnTo>
                  <a:pt x="0" y="33221"/>
                </a:lnTo>
                <a:cubicBezTo>
                  <a:pt x="0" y="14886"/>
                  <a:pt x="14886" y="0"/>
                  <a:pt x="33221" y="0"/>
                </a:cubicBezTo>
                <a:close/>
              </a:path>
            </a:pathLst>
          </a:custGeom>
          <a:solidFill>
            <a:srgbClr val="0F172A">
              <a:alpha val="50196"/>
            </a:srgbClr>
          </a:solidFill>
          <a:ln/>
        </p:spPr>
      </p:sp>
      <p:sp>
        <p:nvSpPr>
          <p:cNvPr id="49" name="Shape 46"/>
          <p:cNvSpPr/>
          <p:nvPr/>
        </p:nvSpPr>
        <p:spPr>
          <a:xfrm>
            <a:off x="6371888" y="3679193"/>
            <a:ext cx="33221" cy="597973"/>
          </a:xfrm>
          <a:custGeom>
            <a:avLst/>
            <a:gdLst/>
            <a:ahLst/>
            <a:cxnLst/>
            <a:rect l="l" t="t" r="r" b="b"/>
            <a:pathLst>
              <a:path w="33221" h="597973">
                <a:moveTo>
                  <a:pt x="33221" y="0"/>
                </a:moveTo>
                <a:lnTo>
                  <a:pt x="33221" y="0"/>
                </a:lnTo>
                <a:lnTo>
                  <a:pt x="33221" y="597973"/>
                </a:lnTo>
                <a:lnTo>
                  <a:pt x="33221" y="597973"/>
                </a:lnTo>
                <a:cubicBezTo>
                  <a:pt x="14873" y="597973"/>
                  <a:pt x="0" y="583099"/>
                  <a:pt x="0" y="564752"/>
                </a:cubicBezTo>
                <a:lnTo>
                  <a:pt x="0" y="33221"/>
                </a:lnTo>
                <a:cubicBezTo>
                  <a:pt x="0" y="14886"/>
                  <a:pt x="14886" y="0"/>
                  <a:pt x="33221" y="0"/>
                </a:cubicBez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50" name="Shape 47"/>
          <p:cNvSpPr/>
          <p:nvPr/>
        </p:nvSpPr>
        <p:spPr>
          <a:xfrm>
            <a:off x="6488160" y="3778856"/>
            <a:ext cx="398649" cy="398649"/>
          </a:xfrm>
          <a:custGeom>
            <a:avLst/>
            <a:gdLst/>
            <a:ahLst/>
            <a:cxnLst/>
            <a:rect l="l" t="t" r="r" b="b"/>
            <a:pathLst>
              <a:path w="398649" h="398649">
                <a:moveTo>
                  <a:pt x="66443" y="0"/>
                </a:moveTo>
                <a:lnTo>
                  <a:pt x="332206" y="0"/>
                </a:lnTo>
                <a:cubicBezTo>
                  <a:pt x="368901" y="0"/>
                  <a:pt x="398649" y="29747"/>
                  <a:pt x="398649" y="66443"/>
                </a:cubicBezTo>
                <a:lnTo>
                  <a:pt x="398649" y="332206"/>
                </a:lnTo>
                <a:cubicBezTo>
                  <a:pt x="398649" y="368901"/>
                  <a:pt x="368901" y="398649"/>
                  <a:pt x="332206" y="398649"/>
                </a:cubicBezTo>
                <a:lnTo>
                  <a:pt x="66443" y="398649"/>
                </a:lnTo>
                <a:cubicBezTo>
                  <a:pt x="29747" y="398649"/>
                  <a:pt x="0" y="368901"/>
                  <a:pt x="0" y="332206"/>
                </a:cubicBezTo>
                <a:lnTo>
                  <a:pt x="0" y="66443"/>
                </a:lnTo>
                <a:cubicBezTo>
                  <a:pt x="0" y="29747"/>
                  <a:pt x="29747" y="0"/>
                  <a:pt x="66443" y="0"/>
                </a:cubicBezTo>
                <a:close/>
              </a:path>
            </a:pathLst>
          </a:custGeom>
          <a:solidFill>
            <a:srgbClr val="8B5CF6">
              <a:alpha val="20000"/>
            </a:srgbClr>
          </a:solidFill>
          <a:ln/>
        </p:spPr>
      </p:sp>
      <p:sp>
        <p:nvSpPr>
          <p:cNvPr id="51" name="Shape 48"/>
          <p:cNvSpPr/>
          <p:nvPr/>
        </p:nvSpPr>
        <p:spPr>
          <a:xfrm>
            <a:off x="6604433" y="3895128"/>
            <a:ext cx="166104" cy="166104"/>
          </a:xfrm>
          <a:custGeom>
            <a:avLst/>
            <a:gdLst/>
            <a:ahLst/>
            <a:cxnLst/>
            <a:rect l="l" t="t" r="r" b="b"/>
            <a:pathLst>
              <a:path w="166104" h="166104">
                <a:moveTo>
                  <a:pt x="166104" y="15572"/>
                </a:moveTo>
                <a:cubicBezTo>
                  <a:pt x="166104" y="11971"/>
                  <a:pt x="164254" y="8630"/>
                  <a:pt x="161172" y="6748"/>
                </a:cubicBezTo>
                <a:cubicBezTo>
                  <a:pt x="158090" y="4866"/>
                  <a:pt x="154295" y="4672"/>
                  <a:pt x="151083" y="6294"/>
                </a:cubicBezTo>
                <a:lnTo>
                  <a:pt x="113385" y="25143"/>
                </a:lnTo>
                <a:lnTo>
                  <a:pt x="55184" y="5710"/>
                </a:lnTo>
                <a:cubicBezTo>
                  <a:pt x="52556" y="4834"/>
                  <a:pt x="49734" y="5029"/>
                  <a:pt x="47268" y="6261"/>
                </a:cubicBezTo>
                <a:lnTo>
                  <a:pt x="5742" y="27024"/>
                </a:lnTo>
                <a:cubicBezTo>
                  <a:pt x="2206" y="28809"/>
                  <a:pt x="0" y="32410"/>
                  <a:pt x="0" y="36335"/>
                </a:cubicBezTo>
                <a:lnTo>
                  <a:pt x="0" y="150531"/>
                </a:lnTo>
                <a:cubicBezTo>
                  <a:pt x="0" y="154132"/>
                  <a:pt x="1849" y="157474"/>
                  <a:pt x="4931" y="159356"/>
                </a:cubicBezTo>
                <a:cubicBezTo>
                  <a:pt x="8013" y="161237"/>
                  <a:pt x="11809" y="161432"/>
                  <a:pt x="15021" y="159810"/>
                </a:cubicBezTo>
                <a:lnTo>
                  <a:pt x="52686" y="140961"/>
                </a:lnTo>
                <a:lnTo>
                  <a:pt x="110887" y="160361"/>
                </a:lnTo>
                <a:cubicBezTo>
                  <a:pt x="113515" y="161237"/>
                  <a:pt x="116337" y="161043"/>
                  <a:pt x="118803" y="159810"/>
                </a:cubicBezTo>
                <a:lnTo>
                  <a:pt x="160329" y="139047"/>
                </a:lnTo>
                <a:cubicBezTo>
                  <a:pt x="163833" y="137295"/>
                  <a:pt x="166071" y="133694"/>
                  <a:pt x="166071" y="129768"/>
                </a:cubicBezTo>
                <a:lnTo>
                  <a:pt x="166071" y="15572"/>
                </a:lnTo>
                <a:close/>
                <a:moveTo>
                  <a:pt x="62289" y="122274"/>
                </a:moveTo>
                <a:lnTo>
                  <a:pt x="62289" y="29976"/>
                </a:lnTo>
                <a:lnTo>
                  <a:pt x="103815" y="43829"/>
                </a:lnTo>
                <a:lnTo>
                  <a:pt x="103815" y="136127"/>
                </a:lnTo>
                <a:lnTo>
                  <a:pt x="62289" y="122274"/>
                </a:ln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52" name="Text 49"/>
          <p:cNvSpPr/>
          <p:nvPr/>
        </p:nvSpPr>
        <p:spPr>
          <a:xfrm>
            <a:off x="7019691" y="3778856"/>
            <a:ext cx="4634289" cy="199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6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BPN</a:t>
            </a:r>
            <a:endParaRPr lang="en-US" sz="1600" dirty="0"/>
          </a:p>
        </p:txBody>
      </p:sp>
      <p:sp>
        <p:nvSpPr>
          <p:cNvPr id="53" name="Text 50"/>
          <p:cNvSpPr/>
          <p:nvPr/>
        </p:nvSpPr>
        <p:spPr>
          <a:xfrm>
            <a:off x="7019691" y="3978180"/>
            <a:ext cx="4634289" cy="199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6" dirty="0">
                <a:solidFill>
                  <a:srgbClr val="F1F5F9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Data pertanahan &amp; sertifikasi</a:t>
            </a:r>
            <a:endParaRPr lang="en-US" sz="1600" dirty="0"/>
          </a:p>
        </p:txBody>
      </p:sp>
      <p:sp>
        <p:nvSpPr>
          <p:cNvPr id="54" name="Shape 51"/>
          <p:cNvSpPr/>
          <p:nvPr/>
        </p:nvSpPr>
        <p:spPr>
          <a:xfrm>
            <a:off x="6185021" y="4588610"/>
            <a:ext cx="5672436" cy="1935106"/>
          </a:xfrm>
          <a:custGeom>
            <a:avLst/>
            <a:gdLst/>
            <a:ahLst/>
            <a:cxnLst/>
            <a:rect l="l" t="t" r="r" b="b"/>
            <a:pathLst>
              <a:path w="5672436" h="1935106">
                <a:moveTo>
                  <a:pt x="99658" y="0"/>
                </a:moveTo>
                <a:lnTo>
                  <a:pt x="5572778" y="0"/>
                </a:lnTo>
                <a:cubicBezTo>
                  <a:pt x="5627818" y="0"/>
                  <a:pt x="5672436" y="44618"/>
                  <a:pt x="5672436" y="99658"/>
                </a:cubicBezTo>
                <a:lnTo>
                  <a:pt x="5672436" y="1835448"/>
                </a:lnTo>
                <a:cubicBezTo>
                  <a:pt x="5672436" y="1890488"/>
                  <a:pt x="5627818" y="1935106"/>
                  <a:pt x="5572778" y="1935106"/>
                </a:cubicBezTo>
                <a:lnTo>
                  <a:pt x="99658" y="1935106"/>
                </a:lnTo>
                <a:cubicBezTo>
                  <a:pt x="44618" y="1935106"/>
                  <a:pt x="0" y="1890488"/>
                  <a:pt x="0" y="1835448"/>
                </a:cubicBezTo>
                <a:lnTo>
                  <a:pt x="0" y="99658"/>
                </a:lnTo>
                <a:cubicBezTo>
                  <a:pt x="0" y="44655"/>
                  <a:pt x="44655" y="0"/>
                  <a:pt x="99658" y="0"/>
                </a:cubicBezTo>
                <a:close/>
              </a:path>
            </a:pathLst>
          </a:custGeom>
          <a:solidFill>
            <a:srgbClr val="1E3A5F">
              <a:alpha val="50196"/>
            </a:srgbClr>
          </a:solidFill>
          <a:ln w="12700">
            <a:solidFill>
              <a:srgbClr val="8B5CF6">
                <a:alpha val="40000"/>
              </a:srgbClr>
            </a:solidFill>
            <a:prstDash val="solid"/>
          </a:ln>
        </p:spPr>
      </p:sp>
      <p:sp>
        <p:nvSpPr>
          <p:cNvPr id="55" name="Shape 52"/>
          <p:cNvSpPr/>
          <p:nvPr/>
        </p:nvSpPr>
        <p:spPr>
          <a:xfrm>
            <a:off x="8853968" y="4914589"/>
            <a:ext cx="336360" cy="298986"/>
          </a:xfrm>
          <a:custGeom>
            <a:avLst/>
            <a:gdLst/>
            <a:ahLst/>
            <a:cxnLst/>
            <a:rect l="l" t="t" r="r" b="b"/>
            <a:pathLst>
              <a:path w="336360" h="298986">
                <a:moveTo>
                  <a:pt x="180735" y="-11037"/>
                </a:moveTo>
                <a:cubicBezTo>
                  <a:pt x="178341" y="-15708"/>
                  <a:pt x="173494" y="-18687"/>
                  <a:pt x="168238" y="-18687"/>
                </a:cubicBezTo>
                <a:cubicBezTo>
                  <a:pt x="162983" y="-18687"/>
                  <a:pt x="158136" y="-15708"/>
                  <a:pt x="155742" y="-11037"/>
                </a:cubicBezTo>
                <a:lnTo>
                  <a:pt x="112762" y="73170"/>
                </a:lnTo>
                <a:lnTo>
                  <a:pt x="19387" y="88002"/>
                </a:lnTo>
                <a:cubicBezTo>
                  <a:pt x="14190" y="88820"/>
                  <a:pt x="9869" y="92499"/>
                  <a:pt x="8234" y="97521"/>
                </a:cubicBezTo>
                <a:cubicBezTo>
                  <a:pt x="6599" y="102543"/>
                  <a:pt x="7942" y="108032"/>
                  <a:pt x="11621" y="111770"/>
                </a:cubicBezTo>
                <a:lnTo>
                  <a:pt x="78426" y="178633"/>
                </a:lnTo>
                <a:lnTo>
                  <a:pt x="63710" y="272008"/>
                </a:lnTo>
                <a:cubicBezTo>
                  <a:pt x="62892" y="277205"/>
                  <a:pt x="65053" y="282460"/>
                  <a:pt x="69316" y="285555"/>
                </a:cubicBezTo>
                <a:cubicBezTo>
                  <a:pt x="73579" y="288650"/>
                  <a:pt x="79185" y="289117"/>
                  <a:pt x="83915" y="286723"/>
                </a:cubicBezTo>
                <a:lnTo>
                  <a:pt x="168238" y="243861"/>
                </a:lnTo>
                <a:lnTo>
                  <a:pt x="252503" y="286723"/>
                </a:lnTo>
                <a:cubicBezTo>
                  <a:pt x="257175" y="289117"/>
                  <a:pt x="262839" y="288650"/>
                  <a:pt x="267102" y="285555"/>
                </a:cubicBezTo>
                <a:cubicBezTo>
                  <a:pt x="271365" y="282460"/>
                  <a:pt x="273526" y="277263"/>
                  <a:pt x="272708" y="272008"/>
                </a:cubicBezTo>
                <a:lnTo>
                  <a:pt x="257934" y="178633"/>
                </a:lnTo>
                <a:lnTo>
                  <a:pt x="324739" y="111770"/>
                </a:lnTo>
                <a:cubicBezTo>
                  <a:pt x="328476" y="108032"/>
                  <a:pt x="329761" y="102543"/>
                  <a:pt x="328126" y="97521"/>
                </a:cubicBezTo>
                <a:cubicBezTo>
                  <a:pt x="326491" y="92499"/>
                  <a:pt x="322228" y="88820"/>
                  <a:pt x="316972" y="88002"/>
                </a:cubicBezTo>
                <a:lnTo>
                  <a:pt x="223656" y="73170"/>
                </a:lnTo>
                <a:lnTo>
                  <a:pt x="180735" y="-11037"/>
                </a:ln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56" name="Text 53"/>
          <p:cNvSpPr/>
          <p:nvPr/>
        </p:nvSpPr>
        <p:spPr>
          <a:xfrm>
            <a:off x="6305446" y="5346458"/>
            <a:ext cx="5431586" cy="265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69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Vision Realized</a:t>
            </a:r>
            <a:endParaRPr lang="en-US" sz="1600" dirty="0"/>
          </a:p>
        </p:txBody>
      </p:sp>
      <p:sp>
        <p:nvSpPr>
          <p:cNvPr id="57" name="Text 54"/>
          <p:cNvSpPr/>
          <p:nvPr/>
        </p:nvSpPr>
        <p:spPr>
          <a:xfrm>
            <a:off x="6317904" y="5711886"/>
            <a:ext cx="5406670" cy="490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177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KemenPKP menjadi </a:t>
            </a:r>
            <a:pPr algn="ctr">
              <a:lnSpc>
                <a:spcPct val="140000"/>
              </a:lnSpc>
            </a:pPr>
            <a:r>
              <a:rPr lang="en-US" sz="1177" b="1" dirty="0">
                <a:solidFill>
                  <a:srgbClr val="F1F5F9">
                    <a:alpha val="80000"/>
                  </a:srgbClr>
                </a:solidFill>
                <a:highlight>
                  <a:srgbClr val="8B5CF6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leader transformasi digital </a:t>
            </a:r>
            <a:pPr algn="ctr">
              <a:lnSpc>
                <a:spcPct val="140000"/>
              </a:lnSpc>
            </a:pPr>
            <a:r>
              <a:rPr lang="en-US" sz="1177" dirty="0">
                <a:solidFill>
                  <a:srgbClr val="F1F5F9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 sektor perumahan dan permukiman Indonesia — model yang bisa direplikasi oleh kementerian lain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Transformasi Digital KemenPKP — Roadmap Menuju 2030</dc:title>
  <dc:subject>Transformasi Digital KemenPKP — Roadmap Menuju 2030</dc:subject>
  <dc:creator>Kimi</dc:creator>
  <cp:lastModifiedBy>Kimi</cp:lastModifiedBy>
  <cp:revision>1</cp:revision>
  <dcterms:created xsi:type="dcterms:W3CDTF">2026-03-02T13:06:48Z</dcterms:created>
  <dcterms:modified xsi:type="dcterms:W3CDTF">2026-03-02T13:06:48Z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{"Label":"Transformasi Digital KemenPKP — Roadmap Menuju 2030","ContentProducer":"001191110108MACG2KBH8F10000","ProduceID":"19c9838f-f402-84fa-8000-0000bda11141","ReservedCode1":"","ContentPropagator":"001191110108MACG2KBH8F20000","PropagateID":"19c9838f-f402-84fa-8000-0000bda11141","ReservedCode2":""}</vt:lpwstr>
  </property>
</Properties>
</file>