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embeddedFontLst>
    <p:embeddedFont>
      <p:font typeface="Liter" charset="-122" pitchFamily="34"/>
      <p:regular r:id="rId22"/>
    </p:embeddedFont>
    <p:embeddedFont>
      <p:font typeface="Oranienbaum" charset="-122" pitchFamily="34"/>
      <p:regular r:id="rId23"/>
    </p:embeddedFont>
    <p:embeddedFont>
      <p:font typeface="Quattrocento Sans" charset="-122" pitchFamily="34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2" Type="http://schemas.openxmlformats.org/officeDocument/2006/relationships/font" Target="fonts/font1.fntdata"/><Relationship Id="rId23" Type="http://schemas.openxmlformats.org/officeDocument/2006/relationships/font" Target="fonts/font2.fntdata"/><Relationship Id="rId2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ages.stockcake.com/083e01a2a8b18275795423be8752a0a24b4208d3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183" r="183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85000"/>
                </a:srgbClr>
              </a:gs>
              <a:gs pos="100000">
                <a:srgbClr val="1A1D21">
                  <a:alpha val="7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290638"/>
            <a:ext cx="2286000" cy="352425"/>
          </a:xfrm>
          <a:custGeom>
            <a:avLst/>
            <a:gdLst/>
            <a:ahLst/>
            <a:cxnLst/>
            <a:rect l="l" t="t" r="r" b="b"/>
            <a:pathLst>
              <a:path w="2286000" h="352425">
                <a:moveTo>
                  <a:pt x="38101" y="0"/>
                </a:moveTo>
                <a:lnTo>
                  <a:pt x="2247899" y="0"/>
                </a:lnTo>
                <a:cubicBezTo>
                  <a:pt x="2268942" y="0"/>
                  <a:pt x="2286000" y="17058"/>
                  <a:pt x="2286000" y="38101"/>
                </a:cubicBezTo>
                <a:lnTo>
                  <a:pt x="2286000" y="314324"/>
                </a:lnTo>
                <a:cubicBezTo>
                  <a:pt x="2286000" y="335367"/>
                  <a:pt x="2268942" y="352425"/>
                  <a:pt x="2247899" y="352425"/>
                </a:cubicBezTo>
                <a:lnTo>
                  <a:pt x="38101" y="352425"/>
                </a:lnTo>
                <a:cubicBezTo>
                  <a:pt x="17058" y="352425"/>
                  <a:pt x="0" y="335367"/>
                  <a:pt x="0" y="314324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 w="12700">
            <a:solidFill>
              <a:srgbClr val="C4A35A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2925" y="1371600"/>
            <a:ext cx="2038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105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Intelligence Document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1876425"/>
            <a:ext cx="1177290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Target Company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C4A3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Deep Dive Deck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3819525"/>
            <a:ext cx="914400" cy="38100"/>
          </a:xfrm>
          <a:custGeom>
            <a:avLst/>
            <a:gdLst/>
            <a:ahLst/>
            <a:cxnLst/>
            <a:rect l="l" t="t" r="r" b="b"/>
            <a:pathLst>
              <a:path w="914400" h="38100">
                <a:moveTo>
                  <a:pt x="0" y="0"/>
                </a:moveTo>
                <a:lnTo>
                  <a:pt x="914400" y="0"/>
                </a:lnTo>
                <a:lnTo>
                  <a:pt x="9144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8" name="Text 5"/>
          <p:cNvSpPr/>
          <p:nvPr/>
        </p:nvSpPr>
        <p:spPr>
          <a:xfrm>
            <a:off x="381000" y="4086225"/>
            <a:ext cx="742950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 Perusahaan Strategis untuk Pivot Karir Subkhan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81000" y="46101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Dokumen intelligence untuk career transition yang actionable dan spesifik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81000" y="5786438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  <a:lnTo>
                  <a:pt x="114300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381000" y="6019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526256" y="6153150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83344" y="92273"/>
                </a:moveTo>
                <a:cubicBezTo>
                  <a:pt x="58702" y="92273"/>
                  <a:pt x="38695" y="72267"/>
                  <a:pt x="38695" y="47625"/>
                </a:cubicBezTo>
                <a:cubicBezTo>
                  <a:pt x="38695" y="22983"/>
                  <a:pt x="58702" y="2977"/>
                  <a:pt x="83344" y="2977"/>
                </a:cubicBezTo>
                <a:cubicBezTo>
                  <a:pt x="107986" y="2977"/>
                  <a:pt x="127992" y="22983"/>
                  <a:pt x="127992" y="47625"/>
                </a:cubicBezTo>
                <a:cubicBezTo>
                  <a:pt x="127992" y="72267"/>
                  <a:pt x="107986" y="92273"/>
                  <a:pt x="83344" y="92273"/>
                </a:cubicBezTo>
                <a:close/>
                <a:moveTo>
                  <a:pt x="71996" y="113109"/>
                </a:moveTo>
                <a:lnTo>
                  <a:pt x="94692" y="113109"/>
                </a:lnTo>
                <a:cubicBezTo>
                  <a:pt x="98301" y="113109"/>
                  <a:pt x="101203" y="116012"/>
                  <a:pt x="101203" y="119621"/>
                </a:cubicBezTo>
                <a:cubicBezTo>
                  <a:pt x="101203" y="121183"/>
                  <a:pt x="100645" y="122672"/>
                  <a:pt x="99640" y="123862"/>
                </a:cubicBezTo>
                <a:lnTo>
                  <a:pt x="89446" y="135768"/>
                </a:lnTo>
                <a:lnTo>
                  <a:pt x="100980" y="178594"/>
                </a:lnTo>
                <a:lnTo>
                  <a:pt x="101203" y="178594"/>
                </a:lnTo>
                <a:lnTo>
                  <a:pt x="114077" y="127062"/>
                </a:lnTo>
                <a:cubicBezTo>
                  <a:pt x="114895" y="123825"/>
                  <a:pt x="118207" y="121853"/>
                  <a:pt x="121332" y="123044"/>
                </a:cubicBezTo>
                <a:cubicBezTo>
                  <a:pt x="144363" y="131825"/>
                  <a:pt x="160734" y="154149"/>
                  <a:pt x="160734" y="180268"/>
                </a:cubicBezTo>
                <a:cubicBezTo>
                  <a:pt x="160734" y="185886"/>
                  <a:pt x="156158" y="190463"/>
                  <a:pt x="150540" y="190463"/>
                </a:cubicBezTo>
                <a:lnTo>
                  <a:pt x="16148" y="190500"/>
                </a:lnTo>
                <a:cubicBezTo>
                  <a:pt x="10530" y="190500"/>
                  <a:pt x="5953" y="185924"/>
                  <a:pt x="5953" y="180305"/>
                </a:cubicBezTo>
                <a:cubicBezTo>
                  <a:pt x="5953" y="154186"/>
                  <a:pt x="22324" y="131862"/>
                  <a:pt x="45355" y="123081"/>
                </a:cubicBezTo>
                <a:cubicBezTo>
                  <a:pt x="48481" y="121890"/>
                  <a:pt x="51792" y="123862"/>
                  <a:pt x="52611" y="127099"/>
                </a:cubicBezTo>
                <a:lnTo>
                  <a:pt x="65484" y="178631"/>
                </a:lnTo>
                <a:lnTo>
                  <a:pt x="65708" y="178631"/>
                </a:lnTo>
                <a:lnTo>
                  <a:pt x="77242" y="135806"/>
                </a:lnTo>
                <a:lnTo>
                  <a:pt x="67047" y="123899"/>
                </a:lnTo>
                <a:cubicBezTo>
                  <a:pt x="66042" y="122709"/>
                  <a:pt x="65484" y="121221"/>
                  <a:pt x="65484" y="119658"/>
                </a:cubicBezTo>
                <a:cubicBezTo>
                  <a:pt x="65484" y="116049"/>
                  <a:pt x="68387" y="113147"/>
                  <a:pt x="71996" y="113147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3" name="Text 10"/>
          <p:cNvSpPr/>
          <p:nvPr/>
        </p:nvSpPr>
        <p:spPr>
          <a:xfrm>
            <a:off x="990600" y="6019800"/>
            <a:ext cx="1038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F7F5F0">
                    <a:alpha val="5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Prepared For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990600" y="6210300"/>
            <a:ext cx="1057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Subkhan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0461873" y="6019800"/>
            <a:ext cx="1352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spc="53" kern="0" dirty="0">
                <a:solidFill>
                  <a:srgbClr val="F7F5F0">
                    <a:alpha val="5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Classification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0442823" y="6210300"/>
            <a:ext cx="13716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Internal Use Only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44095" y="344095"/>
            <a:ext cx="535259" cy="212404"/>
          </a:xfrm>
          <a:custGeom>
            <a:avLst/>
            <a:gdLst/>
            <a:ahLst/>
            <a:cxnLst/>
            <a:rect l="l" t="t" r="r" b="b"/>
            <a:pathLst>
              <a:path w="535259" h="212404">
                <a:moveTo>
                  <a:pt x="33985" y="0"/>
                </a:moveTo>
                <a:lnTo>
                  <a:pt x="501274" y="0"/>
                </a:lnTo>
                <a:cubicBezTo>
                  <a:pt x="520031" y="0"/>
                  <a:pt x="535259" y="15228"/>
                  <a:pt x="535259" y="33985"/>
                </a:cubicBezTo>
                <a:lnTo>
                  <a:pt x="535259" y="178420"/>
                </a:lnTo>
                <a:cubicBezTo>
                  <a:pt x="535259" y="197189"/>
                  <a:pt x="520043" y="212404"/>
                  <a:pt x="501274" y="212404"/>
                </a:cubicBezTo>
                <a:lnTo>
                  <a:pt x="33985" y="212404"/>
                </a:lnTo>
                <a:cubicBezTo>
                  <a:pt x="15215" y="212404"/>
                  <a:pt x="0" y="197189"/>
                  <a:pt x="0" y="178420"/>
                </a:cubicBezTo>
                <a:lnTo>
                  <a:pt x="0" y="33985"/>
                </a:lnTo>
                <a:cubicBezTo>
                  <a:pt x="0" y="15215"/>
                  <a:pt x="15215" y="0"/>
                  <a:pt x="33985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 w="12700">
            <a:solidFill>
              <a:srgbClr val="C4A35A">
                <a:alpha val="4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0297" y="382328"/>
            <a:ext cx="373831" cy="1359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3" spc="40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39847" y="628716"/>
            <a:ext cx="11665238" cy="3398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08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Microsoft &amp; Google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39847" y="968563"/>
            <a:ext cx="11588772" cy="2378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4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Public Sector Strategy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44095" y="1346643"/>
            <a:ext cx="5675440" cy="4808831"/>
          </a:xfrm>
          <a:custGeom>
            <a:avLst/>
            <a:gdLst/>
            <a:ahLst/>
            <a:cxnLst/>
            <a:rect l="l" t="t" r="r" b="b"/>
            <a:pathLst>
              <a:path w="5675440" h="4808831">
                <a:moveTo>
                  <a:pt x="67949" y="0"/>
                </a:moveTo>
                <a:lnTo>
                  <a:pt x="5607491" y="0"/>
                </a:lnTo>
                <a:cubicBezTo>
                  <a:pt x="5645018" y="0"/>
                  <a:pt x="5675440" y="30422"/>
                  <a:pt x="5675440" y="67949"/>
                </a:cubicBezTo>
                <a:lnTo>
                  <a:pt x="5675440" y="4740882"/>
                </a:lnTo>
                <a:cubicBezTo>
                  <a:pt x="5675440" y="4778409"/>
                  <a:pt x="5645018" y="4808831"/>
                  <a:pt x="5607491" y="4808831"/>
                </a:cubicBezTo>
                <a:lnTo>
                  <a:pt x="67949" y="4808831"/>
                </a:lnTo>
                <a:cubicBezTo>
                  <a:pt x="30422" y="4808831"/>
                  <a:pt x="0" y="4778409"/>
                  <a:pt x="0" y="4740882"/>
                </a:cubicBezTo>
                <a:lnTo>
                  <a:pt x="0" y="67949"/>
                </a:lnTo>
                <a:cubicBezTo>
                  <a:pt x="0" y="30447"/>
                  <a:pt x="30447" y="0"/>
                  <a:pt x="67949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84282" y="1503822"/>
            <a:ext cx="407816" cy="407816"/>
          </a:xfrm>
          <a:custGeom>
            <a:avLst/>
            <a:gdLst/>
            <a:ahLst/>
            <a:cxnLst/>
            <a:rect l="l" t="t" r="r" b="b"/>
            <a:pathLst>
              <a:path w="407816" h="407816">
                <a:moveTo>
                  <a:pt x="67971" y="0"/>
                </a:moveTo>
                <a:lnTo>
                  <a:pt x="339845" y="0"/>
                </a:lnTo>
                <a:cubicBezTo>
                  <a:pt x="377385" y="0"/>
                  <a:pt x="407816" y="30432"/>
                  <a:pt x="407816" y="67971"/>
                </a:cubicBezTo>
                <a:lnTo>
                  <a:pt x="407816" y="339845"/>
                </a:lnTo>
                <a:cubicBezTo>
                  <a:pt x="407816" y="377385"/>
                  <a:pt x="377385" y="407816"/>
                  <a:pt x="339845" y="407816"/>
                </a:cubicBezTo>
                <a:lnTo>
                  <a:pt x="67971" y="407816"/>
                </a:lnTo>
                <a:cubicBezTo>
                  <a:pt x="30432" y="407816"/>
                  <a:pt x="0" y="377385"/>
                  <a:pt x="0" y="339845"/>
                </a:cubicBezTo>
                <a:lnTo>
                  <a:pt x="0" y="67971"/>
                </a:lnTo>
                <a:cubicBezTo>
                  <a:pt x="0" y="30432"/>
                  <a:pt x="30432" y="0"/>
                  <a:pt x="6797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81987" y="1622768"/>
            <a:ext cx="212404" cy="169923"/>
          </a:xfrm>
          <a:custGeom>
            <a:avLst/>
            <a:gdLst/>
            <a:ahLst/>
            <a:cxnLst/>
            <a:rect l="l" t="t" r="r" b="b"/>
            <a:pathLst>
              <a:path w="212404" h="169923"/>
            </a:pathLst>
          </a:custGeom>
          <a:solidFill>
            <a:srgbClr val="C4A35A"/>
          </a:solidFill>
          <a:ln/>
        </p:spPr>
      </p:sp>
      <p:sp>
        <p:nvSpPr>
          <p:cNvPr id="9" name="Text 7"/>
          <p:cNvSpPr/>
          <p:nvPr/>
        </p:nvSpPr>
        <p:spPr>
          <a:xfrm>
            <a:off x="994052" y="1486829"/>
            <a:ext cx="1920134" cy="271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06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Microsoft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94052" y="1758707"/>
            <a:ext cx="1877653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Affairs &amp; Public Sector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84282" y="2030584"/>
            <a:ext cx="5454539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$1.7 Billion Investment Commitment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4282" y="2234492"/>
            <a:ext cx="5454539" cy="390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Microsoft serius dengan government cloud di Indonesia pasca komitmen investasi besar — opportunity window terbuka.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84282" y="2723022"/>
            <a:ext cx="5454539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Butuh Bilingual Expert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84282" y="2926930"/>
            <a:ext cx="5454539" cy="390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Butuh orang yang bisa berbicara bahasa birokrasi sekaligus bahasa cloud dan AI — perfect fit untuk profil Subkhan.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4282" y="3415459"/>
            <a:ext cx="5454539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Role yang Paling Fit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84282" y="3619367"/>
            <a:ext cx="5454539" cy="390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Technology Strategist atau Public Sector Industry Executive — senior level dengan impact besar.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84282" y="4107897"/>
            <a:ext cx="5454539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 Structure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84282" y="4311805"/>
            <a:ext cx="5454539" cy="1954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 salary kompetitif plus equity dan bonus yang bisa membuat total comp jauh di atas ASN.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88530" y="4611295"/>
            <a:ext cx="5386570" cy="756159"/>
          </a:xfrm>
          <a:custGeom>
            <a:avLst/>
            <a:gdLst/>
            <a:ahLst/>
            <a:cxnLst/>
            <a:rect l="l" t="t" r="r" b="b"/>
            <a:pathLst>
              <a:path w="5386570" h="756159">
                <a:moveTo>
                  <a:pt x="33982" y="0"/>
                </a:moveTo>
                <a:lnTo>
                  <a:pt x="5352588" y="0"/>
                </a:lnTo>
                <a:cubicBezTo>
                  <a:pt x="5371356" y="0"/>
                  <a:pt x="5386570" y="15214"/>
                  <a:pt x="5386570" y="33982"/>
                </a:cubicBezTo>
                <a:lnTo>
                  <a:pt x="5386570" y="722177"/>
                </a:lnTo>
                <a:cubicBezTo>
                  <a:pt x="5386570" y="740945"/>
                  <a:pt x="5371356" y="756159"/>
                  <a:pt x="5352588" y="756159"/>
                </a:cubicBezTo>
                <a:lnTo>
                  <a:pt x="33982" y="756159"/>
                </a:lnTo>
                <a:cubicBezTo>
                  <a:pt x="15214" y="756159"/>
                  <a:pt x="0" y="740945"/>
                  <a:pt x="0" y="722177"/>
                </a:cubicBezTo>
                <a:lnTo>
                  <a:pt x="0" y="33982"/>
                </a:lnTo>
                <a:cubicBezTo>
                  <a:pt x="0" y="15214"/>
                  <a:pt x="15214" y="0"/>
                  <a:pt x="33982" y="0"/>
                </a:cubicBezTo>
                <a:close/>
              </a:path>
            </a:pathLst>
          </a:custGeom>
          <a:solidFill>
            <a:srgbClr val="C4A35A">
              <a:alpha val="1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26592" y="4742985"/>
            <a:ext cx="89210" cy="118946"/>
          </a:xfrm>
          <a:custGeom>
            <a:avLst/>
            <a:gdLst/>
            <a:ahLst/>
            <a:cxnLst/>
            <a:rect l="l" t="t" r="r" b="b"/>
            <a:pathLst>
              <a:path w="89210" h="118946">
                <a:moveTo>
                  <a:pt x="68046" y="89210"/>
                </a:moveTo>
                <a:cubicBezTo>
                  <a:pt x="69742" y="84029"/>
                  <a:pt x="73133" y="79336"/>
                  <a:pt x="76967" y="75294"/>
                </a:cubicBezTo>
                <a:cubicBezTo>
                  <a:pt x="84563" y="67302"/>
                  <a:pt x="89210" y="56500"/>
                  <a:pt x="89210" y="44605"/>
                </a:cubicBezTo>
                <a:cubicBezTo>
                  <a:pt x="89210" y="19979"/>
                  <a:pt x="69230" y="0"/>
                  <a:pt x="44605" y="0"/>
                </a:cubicBezTo>
                <a:cubicBezTo>
                  <a:pt x="19979" y="0"/>
                  <a:pt x="0" y="19979"/>
                  <a:pt x="0" y="44605"/>
                </a:cubicBezTo>
                <a:cubicBezTo>
                  <a:pt x="0" y="56500"/>
                  <a:pt x="4646" y="67302"/>
                  <a:pt x="12243" y="75294"/>
                </a:cubicBezTo>
                <a:cubicBezTo>
                  <a:pt x="16076" y="79336"/>
                  <a:pt x="19491" y="84029"/>
                  <a:pt x="21164" y="89210"/>
                </a:cubicBezTo>
                <a:lnTo>
                  <a:pt x="68022" y="89210"/>
                </a:lnTo>
                <a:close/>
                <a:moveTo>
                  <a:pt x="66907" y="100361"/>
                </a:moveTo>
                <a:lnTo>
                  <a:pt x="22302" y="100361"/>
                </a:lnTo>
                <a:lnTo>
                  <a:pt x="22302" y="104078"/>
                </a:lnTo>
                <a:cubicBezTo>
                  <a:pt x="22302" y="114346"/>
                  <a:pt x="30619" y="122663"/>
                  <a:pt x="40888" y="122663"/>
                </a:cubicBezTo>
                <a:lnTo>
                  <a:pt x="48322" y="122663"/>
                </a:lnTo>
                <a:cubicBezTo>
                  <a:pt x="58590" y="122663"/>
                  <a:pt x="66907" y="114346"/>
                  <a:pt x="66907" y="104078"/>
                </a:cubicBezTo>
                <a:lnTo>
                  <a:pt x="66907" y="100361"/>
                </a:lnTo>
                <a:close/>
                <a:moveTo>
                  <a:pt x="42746" y="26020"/>
                </a:moveTo>
                <a:cubicBezTo>
                  <a:pt x="33500" y="26020"/>
                  <a:pt x="26020" y="33500"/>
                  <a:pt x="26020" y="42746"/>
                </a:cubicBezTo>
                <a:cubicBezTo>
                  <a:pt x="26020" y="45836"/>
                  <a:pt x="23534" y="48322"/>
                  <a:pt x="20444" y="48322"/>
                </a:cubicBezTo>
                <a:cubicBezTo>
                  <a:pt x="17354" y="48322"/>
                  <a:pt x="14868" y="45836"/>
                  <a:pt x="14868" y="42746"/>
                </a:cubicBezTo>
                <a:cubicBezTo>
                  <a:pt x="14868" y="27344"/>
                  <a:pt x="27344" y="14868"/>
                  <a:pt x="42746" y="14868"/>
                </a:cubicBezTo>
                <a:cubicBezTo>
                  <a:pt x="45836" y="14868"/>
                  <a:pt x="48322" y="17354"/>
                  <a:pt x="48322" y="20444"/>
                </a:cubicBezTo>
                <a:cubicBezTo>
                  <a:pt x="48322" y="23534"/>
                  <a:pt x="45836" y="26020"/>
                  <a:pt x="42746" y="2602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1" name="Text 19"/>
          <p:cNvSpPr/>
          <p:nvPr/>
        </p:nvSpPr>
        <p:spPr>
          <a:xfrm>
            <a:off x="747663" y="4717497"/>
            <a:ext cx="5080708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 Point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94732" y="4921405"/>
            <a:ext cx="5233639" cy="3398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Microsoft Indonesia punya program Academic Partnership — jalur yang bisa digunakan dari posisi peneliti sebelum formal apply ke role komersial.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84282" y="5671192"/>
            <a:ext cx="5395066" cy="8496"/>
          </a:xfrm>
          <a:custGeom>
            <a:avLst/>
            <a:gdLst/>
            <a:ahLst/>
            <a:cxnLst/>
            <a:rect l="l" t="t" r="r" b="b"/>
            <a:pathLst>
              <a:path w="5395066" h="8496">
                <a:moveTo>
                  <a:pt x="0" y="0"/>
                </a:moveTo>
                <a:lnTo>
                  <a:pt x="5395066" y="0"/>
                </a:lnTo>
                <a:lnTo>
                  <a:pt x="5395066" y="8496"/>
                </a:lnTo>
                <a:lnTo>
                  <a:pt x="0" y="8496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484282" y="5811378"/>
            <a:ext cx="637213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Score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435357" y="5777394"/>
            <a:ext cx="535259" cy="2378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8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20/25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166757" y="1346643"/>
            <a:ext cx="5675440" cy="4808831"/>
          </a:xfrm>
          <a:custGeom>
            <a:avLst/>
            <a:gdLst/>
            <a:ahLst/>
            <a:cxnLst/>
            <a:rect l="l" t="t" r="r" b="b"/>
            <a:pathLst>
              <a:path w="5675440" h="4808831">
                <a:moveTo>
                  <a:pt x="67949" y="0"/>
                </a:moveTo>
                <a:lnTo>
                  <a:pt x="5607491" y="0"/>
                </a:lnTo>
                <a:cubicBezTo>
                  <a:pt x="5645018" y="0"/>
                  <a:pt x="5675440" y="30422"/>
                  <a:pt x="5675440" y="67949"/>
                </a:cubicBezTo>
                <a:lnTo>
                  <a:pt x="5675440" y="4740882"/>
                </a:lnTo>
                <a:cubicBezTo>
                  <a:pt x="5675440" y="4778409"/>
                  <a:pt x="5645018" y="4808831"/>
                  <a:pt x="5607491" y="4808831"/>
                </a:cubicBezTo>
                <a:lnTo>
                  <a:pt x="67949" y="4808831"/>
                </a:lnTo>
                <a:cubicBezTo>
                  <a:pt x="30422" y="4808831"/>
                  <a:pt x="0" y="4778409"/>
                  <a:pt x="0" y="4740882"/>
                </a:cubicBezTo>
                <a:lnTo>
                  <a:pt x="0" y="67949"/>
                </a:lnTo>
                <a:cubicBezTo>
                  <a:pt x="0" y="30447"/>
                  <a:pt x="30447" y="0"/>
                  <a:pt x="67949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306944" y="1503822"/>
            <a:ext cx="407816" cy="407816"/>
          </a:xfrm>
          <a:custGeom>
            <a:avLst/>
            <a:gdLst/>
            <a:ahLst/>
            <a:cxnLst/>
            <a:rect l="l" t="t" r="r" b="b"/>
            <a:pathLst>
              <a:path w="407816" h="407816">
                <a:moveTo>
                  <a:pt x="67971" y="0"/>
                </a:moveTo>
                <a:lnTo>
                  <a:pt x="339845" y="0"/>
                </a:lnTo>
                <a:cubicBezTo>
                  <a:pt x="377385" y="0"/>
                  <a:pt x="407816" y="30432"/>
                  <a:pt x="407816" y="67971"/>
                </a:cubicBezTo>
                <a:lnTo>
                  <a:pt x="407816" y="339845"/>
                </a:lnTo>
                <a:cubicBezTo>
                  <a:pt x="407816" y="377385"/>
                  <a:pt x="377385" y="407816"/>
                  <a:pt x="339845" y="407816"/>
                </a:cubicBezTo>
                <a:lnTo>
                  <a:pt x="67971" y="407816"/>
                </a:lnTo>
                <a:cubicBezTo>
                  <a:pt x="30432" y="407816"/>
                  <a:pt x="0" y="377385"/>
                  <a:pt x="0" y="339845"/>
                </a:cubicBezTo>
                <a:lnTo>
                  <a:pt x="0" y="67971"/>
                </a:lnTo>
                <a:cubicBezTo>
                  <a:pt x="0" y="30432"/>
                  <a:pt x="30432" y="0"/>
                  <a:pt x="6797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6404650" y="1622768"/>
            <a:ext cx="212404" cy="169923"/>
          </a:xfrm>
          <a:custGeom>
            <a:avLst/>
            <a:gdLst/>
            <a:ahLst/>
            <a:cxnLst/>
            <a:rect l="l" t="t" r="r" b="b"/>
            <a:pathLst>
              <a:path w="212404" h="169923"/>
            </a:pathLst>
          </a:custGeom>
          <a:solidFill>
            <a:srgbClr val="C4A35A"/>
          </a:solidFill>
          <a:ln/>
        </p:spPr>
      </p:sp>
      <p:sp>
        <p:nvSpPr>
          <p:cNvPr id="29" name="Text 27"/>
          <p:cNvSpPr/>
          <p:nvPr/>
        </p:nvSpPr>
        <p:spPr>
          <a:xfrm>
            <a:off x="6816714" y="1486829"/>
            <a:ext cx="2030584" cy="271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06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Google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816714" y="1758707"/>
            <a:ext cx="1988103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Relations &amp; Public Policy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306944" y="2030584"/>
            <a:ext cx="5454539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Navigate Regulasi Pemerintah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306944" y="2234492"/>
            <a:ext cx="5454539" cy="390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Google butuh orang yang bisa navigate regulasi pemerintah Indonesia dan membangun relasi dengan Kominfo, Bappenas, dan kementerian teknis.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306944" y="2723022"/>
            <a:ext cx="5454539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Profil Subkhan Sangat Fit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306944" y="2926930"/>
            <a:ext cx="5454539" cy="390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Kombinasi background ASN, network government, dan understanding digital policy sangat sesuai dengan kebutuhan Google.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306944" y="3415459"/>
            <a:ext cx="5454539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Hiring Lebih Ketat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306944" y="3619367"/>
            <a:ext cx="5454539" cy="390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Biasanya butuh track record publikasi atau kebijakan publik yang visible — AGIRI research bisa menjadi credential.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306944" y="4107897"/>
            <a:ext cx="5454539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Competitive Package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306944" y="4311805"/>
            <a:ext cx="5454539" cy="390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compensation package sangat kompetitif dengan equity yang signifikan — long-term wealth building opportunity.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11192" y="4804583"/>
            <a:ext cx="5386570" cy="756159"/>
          </a:xfrm>
          <a:custGeom>
            <a:avLst/>
            <a:gdLst/>
            <a:ahLst/>
            <a:cxnLst/>
            <a:rect l="l" t="t" r="r" b="b"/>
            <a:pathLst>
              <a:path w="5386570" h="756159">
                <a:moveTo>
                  <a:pt x="33982" y="0"/>
                </a:moveTo>
                <a:lnTo>
                  <a:pt x="5352588" y="0"/>
                </a:lnTo>
                <a:cubicBezTo>
                  <a:pt x="5371356" y="0"/>
                  <a:pt x="5386570" y="15214"/>
                  <a:pt x="5386570" y="33982"/>
                </a:cubicBezTo>
                <a:lnTo>
                  <a:pt x="5386570" y="722177"/>
                </a:lnTo>
                <a:cubicBezTo>
                  <a:pt x="5386570" y="740945"/>
                  <a:pt x="5371356" y="756159"/>
                  <a:pt x="5352588" y="756159"/>
                </a:cubicBezTo>
                <a:lnTo>
                  <a:pt x="33982" y="756159"/>
                </a:lnTo>
                <a:cubicBezTo>
                  <a:pt x="15214" y="756159"/>
                  <a:pt x="0" y="740945"/>
                  <a:pt x="0" y="722177"/>
                </a:cubicBezTo>
                <a:lnTo>
                  <a:pt x="0" y="33982"/>
                </a:lnTo>
                <a:cubicBezTo>
                  <a:pt x="0" y="15214"/>
                  <a:pt x="15214" y="0"/>
                  <a:pt x="33982" y="0"/>
                </a:cubicBezTo>
                <a:close/>
              </a:path>
            </a:pathLst>
          </a:custGeom>
          <a:solidFill>
            <a:srgbClr val="C4A35A">
              <a:alpha val="1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449255" y="4936273"/>
            <a:ext cx="89210" cy="118946"/>
          </a:xfrm>
          <a:custGeom>
            <a:avLst/>
            <a:gdLst/>
            <a:ahLst/>
            <a:cxnLst/>
            <a:rect l="l" t="t" r="r" b="b"/>
            <a:pathLst>
              <a:path w="89210" h="118946">
                <a:moveTo>
                  <a:pt x="68046" y="89210"/>
                </a:moveTo>
                <a:cubicBezTo>
                  <a:pt x="69742" y="84029"/>
                  <a:pt x="73133" y="79336"/>
                  <a:pt x="76967" y="75294"/>
                </a:cubicBezTo>
                <a:cubicBezTo>
                  <a:pt x="84563" y="67302"/>
                  <a:pt x="89210" y="56500"/>
                  <a:pt x="89210" y="44605"/>
                </a:cubicBezTo>
                <a:cubicBezTo>
                  <a:pt x="89210" y="19979"/>
                  <a:pt x="69230" y="0"/>
                  <a:pt x="44605" y="0"/>
                </a:cubicBezTo>
                <a:cubicBezTo>
                  <a:pt x="19979" y="0"/>
                  <a:pt x="0" y="19979"/>
                  <a:pt x="0" y="44605"/>
                </a:cubicBezTo>
                <a:cubicBezTo>
                  <a:pt x="0" y="56500"/>
                  <a:pt x="4646" y="67302"/>
                  <a:pt x="12243" y="75294"/>
                </a:cubicBezTo>
                <a:cubicBezTo>
                  <a:pt x="16076" y="79336"/>
                  <a:pt x="19491" y="84029"/>
                  <a:pt x="21164" y="89210"/>
                </a:cubicBezTo>
                <a:lnTo>
                  <a:pt x="68022" y="89210"/>
                </a:lnTo>
                <a:close/>
                <a:moveTo>
                  <a:pt x="66907" y="100361"/>
                </a:moveTo>
                <a:lnTo>
                  <a:pt x="22302" y="100361"/>
                </a:lnTo>
                <a:lnTo>
                  <a:pt x="22302" y="104078"/>
                </a:lnTo>
                <a:cubicBezTo>
                  <a:pt x="22302" y="114346"/>
                  <a:pt x="30619" y="122663"/>
                  <a:pt x="40888" y="122663"/>
                </a:cubicBezTo>
                <a:lnTo>
                  <a:pt x="48322" y="122663"/>
                </a:lnTo>
                <a:cubicBezTo>
                  <a:pt x="58590" y="122663"/>
                  <a:pt x="66907" y="114346"/>
                  <a:pt x="66907" y="104078"/>
                </a:cubicBezTo>
                <a:lnTo>
                  <a:pt x="66907" y="100361"/>
                </a:lnTo>
                <a:close/>
                <a:moveTo>
                  <a:pt x="42746" y="26020"/>
                </a:moveTo>
                <a:cubicBezTo>
                  <a:pt x="33500" y="26020"/>
                  <a:pt x="26020" y="33500"/>
                  <a:pt x="26020" y="42746"/>
                </a:cubicBezTo>
                <a:cubicBezTo>
                  <a:pt x="26020" y="45836"/>
                  <a:pt x="23534" y="48322"/>
                  <a:pt x="20444" y="48322"/>
                </a:cubicBezTo>
                <a:cubicBezTo>
                  <a:pt x="17354" y="48322"/>
                  <a:pt x="14868" y="45836"/>
                  <a:pt x="14868" y="42746"/>
                </a:cubicBezTo>
                <a:cubicBezTo>
                  <a:pt x="14868" y="27344"/>
                  <a:pt x="27344" y="14868"/>
                  <a:pt x="42746" y="14868"/>
                </a:cubicBezTo>
                <a:cubicBezTo>
                  <a:pt x="45836" y="14868"/>
                  <a:pt x="48322" y="17354"/>
                  <a:pt x="48322" y="20444"/>
                </a:cubicBezTo>
                <a:cubicBezTo>
                  <a:pt x="48322" y="23534"/>
                  <a:pt x="45836" y="26020"/>
                  <a:pt x="42746" y="2602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1" name="Text 39"/>
          <p:cNvSpPr/>
          <p:nvPr/>
        </p:nvSpPr>
        <p:spPr>
          <a:xfrm>
            <a:off x="6570325" y="4910785"/>
            <a:ext cx="5080708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 Point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417394" y="5114693"/>
            <a:ext cx="5233639" cy="3398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Google for Government program dan forum kebijakan digital adalah venue yang tepat untuk menjadi visible sebelum apply.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306944" y="5671192"/>
            <a:ext cx="5395066" cy="8496"/>
          </a:xfrm>
          <a:custGeom>
            <a:avLst/>
            <a:gdLst/>
            <a:ahLst/>
            <a:cxnLst/>
            <a:rect l="l" t="t" r="r" b="b"/>
            <a:pathLst>
              <a:path w="5395066" h="8496">
                <a:moveTo>
                  <a:pt x="0" y="0"/>
                </a:moveTo>
                <a:lnTo>
                  <a:pt x="5395066" y="0"/>
                </a:lnTo>
                <a:lnTo>
                  <a:pt x="5395066" y="8496"/>
                </a:lnTo>
                <a:lnTo>
                  <a:pt x="0" y="8496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6306944" y="5811378"/>
            <a:ext cx="637213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Score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11307204" y="5777394"/>
            <a:ext cx="484282" cy="2378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8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19/25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344095" y="6299908"/>
            <a:ext cx="5675440" cy="382328"/>
          </a:xfrm>
          <a:custGeom>
            <a:avLst/>
            <a:gdLst/>
            <a:ahLst/>
            <a:cxnLst/>
            <a:rect l="l" t="t" r="r" b="b"/>
            <a:pathLst>
              <a:path w="5675440" h="382328">
                <a:moveTo>
                  <a:pt x="67970" y="0"/>
                </a:moveTo>
                <a:lnTo>
                  <a:pt x="5607470" y="0"/>
                </a:lnTo>
                <a:cubicBezTo>
                  <a:pt x="5645008" y="0"/>
                  <a:pt x="5675440" y="30431"/>
                  <a:pt x="5675440" y="67970"/>
                </a:cubicBezTo>
                <a:lnTo>
                  <a:pt x="5675440" y="314357"/>
                </a:lnTo>
                <a:cubicBezTo>
                  <a:pt x="5675440" y="351896"/>
                  <a:pt x="5645008" y="382328"/>
                  <a:pt x="5607470" y="382328"/>
                </a:cubicBezTo>
                <a:lnTo>
                  <a:pt x="67970" y="382328"/>
                </a:lnTo>
                <a:cubicBezTo>
                  <a:pt x="30431" y="382328"/>
                  <a:pt x="0" y="351896"/>
                  <a:pt x="0" y="314357"/>
                </a:cubicBezTo>
                <a:lnTo>
                  <a:pt x="0" y="67970"/>
                </a:lnTo>
                <a:cubicBezTo>
                  <a:pt x="0" y="30431"/>
                  <a:pt x="30431" y="0"/>
                  <a:pt x="6797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61979" y="6414606"/>
            <a:ext cx="172047" cy="152931"/>
          </a:xfrm>
          <a:custGeom>
            <a:avLst/>
            <a:gdLst/>
            <a:ahLst/>
            <a:cxnLst/>
            <a:rect l="l" t="t" r="r" b="b"/>
            <a:pathLst>
              <a:path w="172047" h="152931">
                <a:moveTo>
                  <a:pt x="92446" y="-5645"/>
                </a:moveTo>
                <a:cubicBezTo>
                  <a:pt x="91221" y="-8035"/>
                  <a:pt x="88742" y="-9558"/>
                  <a:pt x="86054" y="-9558"/>
                </a:cubicBezTo>
                <a:cubicBezTo>
                  <a:pt x="83365" y="-9558"/>
                  <a:pt x="80886" y="-8035"/>
                  <a:pt x="79662" y="-5645"/>
                </a:cubicBezTo>
                <a:lnTo>
                  <a:pt x="57678" y="37426"/>
                </a:lnTo>
                <a:lnTo>
                  <a:pt x="9917" y="45013"/>
                </a:lnTo>
                <a:cubicBezTo>
                  <a:pt x="7258" y="45431"/>
                  <a:pt x="5048" y="47313"/>
                  <a:pt x="4212" y="49882"/>
                </a:cubicBezTo>
                <a:cubicBezTo>
                  <a:pt x="3375" y="52451"/>
                  <a:pt x="4062" y="55258"/>
                  <a:pt x="5944" y="57170"/>
                </a:cubicBezTo>
                <a:lnTo>
                  <a:pt x="40115" y="91370"/>
                </a:lnTo>
                <a:lnTo>
                  <a:pt x="32587" y="139131"/>
                </a:lnTo>
                <a:cubicBezTo>
                  <a:pt x="32169" y="141790"/>
                  <a:pt x="33274" y="144478"/>
                  <a:pt x="35455" y="146061"/>
                </a:cubicBezTo>
                <a:cubicBezTo>
                  <a:pt x="37635" y="147644"/>
                  <a:pt x="40503" y="147883"/>
                  <a:pt x="42922" y="146658"/>
                </a:cubicBezTo>
                <a:lnTo>
                  <a:pt x="86054" y="124734"/>
                </a:lnTo>
                <a:lnTo>
                  <a:pt x="129155" y="146658"/>
                </a:lnTo>
                <a:cubicBezTo>
                  <a:pt x="131545" y="147883"/>
                  <a:pt x="134442" y="147644"/>
                  <a:pt x="136622" y="146061"/>
                </a:cubicBezTo>
                <a:cubicBezTo>
                  <a:pt x="138803" y="144478"/>
                  <a:pt x="139908" y="141820"/>
                  <a:pt x="139490" y="139131"/>
                </a:cubicBezTo>
                <a:lnTo>
                  <a:pt x="131933" y="91370"/>
                </a:lnTo>
                <a:lnTo>
                  <a:pt x="166103" y="57170"/>
                </a:lnTo>
                <a:cubicBezTo>
                  <a:pt x="168015" y="55258"/>
                  <a:pt x="168672" y="52451"/>
                  <a:pt x="167836" y="49882"/>
                </a:cubicBezTo>
                <a:cubicBezTo>
                  <a:pt x="166999" y="47313"/>
                  <a:pt x="164819" y="45431"/>
                  <a:pt x="162131" y="45013"/>
                </a:cubicBezTo>
                <a:lnTo>
                  <a:pt x="114400" y="37426"/>
                </a:lnTo>
                <a:lnTo>
                  <a:pt x="92446" y="-5645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8" name="Text 46"/>
          <p:cNvSpPr/>
          <p:nvPr/>
        </p:nvSpPr>
        <p:spPr>
          <a:xfrm>
            <a:off x="743415" y="6406110"/>
            <a:ext cx="4808831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Microsoft Advantage:</a:t>
            </a:r>
            <a:pPr>
              <a:lnSpc>
                <a:spcPct val="120000"/>
              </a:lnSpc>
            </a:pPr>
            <a:r>
              <a:rPr lang="en-US" sz="937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$1.7B investment window, Academic Partnership entry, cloud/AI focus.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166757" y="6299908"/>
            <a:ext cx="5675440" cy="382328"/>
          </a:xfrm>
          <a:custGeom>
            <a:avLst/>
            <a:gdLst/>
            <a:ahLst/>
            <a:cxnLst/>
            <a:rect l="l" t="t" r="r" b="b"/>
            <a:pathLst>
              <a:path w="5675440" h="382328">
                <a:moveTo>
                  <a:pt x="67970" y="0"/>
                </a:moveTo>
                <a:lnTo>
                  <a:pt x="5607470" y="0"/>
                </a:lnTo>
                <a:cubicBezTo>
                  <a:pt x="5645008" y="0"/>
                  <a:pt x="5675440" y="30431"/>
                  <a:pt x="5675440" y="67970"/>
                </a:cubicBezTo>
                <a:lnTo>
                  <a:pt x="5675440" y="314357"/>
                </a:lnTo>
                <a:cubicBezTo>
                  <a:pt x="5675440" y="351896"/>
                  <a:pt x="5645008" y="382328"/>
                  <a:pt x="5607470" y="382328"/>
                </a:cubicBezTo>
                <a:lnTo>
                  <a:pt x="67970" y="382328"/>
                </a:lnTo>
                <a:cubicBezTo>
                  <a:pt x="30431" y="382328"/>
                  <a:pt x="0" y="351896"/>
                  <a:pt x="0" y="314357"/>
                </a:cubicBezTo>
                <a:lnTo>
                  <a:pt x="0" y="67970"/>
                </a:lnTo>
                <a:cubicBezTo>
                  <a:pt x="0" y="30431"/>
                  <a:pt x="30431" y="0"/>
                  <a:pt x="6797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284641" y="6414606"/>
            <a:ext cx="172047" cy="152931"/>
          </a:xfrm>
          <a:custGeom>
            <a:avLst/>
            <a:gdLst/>
            <a:ahLst/>
            <a:cxnLst/>
            <a:rect l="l" t="t" r="r" b="b"/>
            <a:pathLst>
              <a:path w="172047" h="152931">
                <a:moveTo>
                  <a:pt x="92446" y="-5645"/>
                </a:moveTo>
                <a:cubicBezTo>
                  <a:pt x="91221" y="-8035"/>
                  <a:pt x="88742" y="-9558"/>
                  <a:pt x="86054" y="-9558"/>
                </a:cubicBezTo>
                <a:cubicBezTo>
                  <a:pt x="83365" y="-9558"/>
                  <a:pt x="80886" y="-8035"/>
                  <a:pt x="79662" y="-5645"/>
                </a:cubicBezTo>
                <a:lnTo>
                  <a:pt x="57678" y="37426"/>
                </a:lnTo>
                <a:lnTo>
                  <a:pt x="9917" y="45013"/>
                </a:lnTo>
                <a:cubicBezTo>
                  <a:pt x="7258" y="45431"/>
                  <a:pt x="5048" y="47313"/>
                  <a:pt x="4212" y="49882"/>
                </a:cubicBezTo>
                <a:cubicBezTo>
                  <a:pt x="3375" y="52451"/>
                  <a:pt x="4062" y="55258"/>
                  <a:pt x="5944" y="57170"/>
                </a:cubicBezTo>
                <a:lnTo>
                  <a:pt x="40115" y="91370"/>
                </a:lnTo>
                <a:lnTo>
                  <a:pt x="32587" y="139131"/>
                </a:lnTo>
                <a:cubicBezTo>
                  <a:pt x="32169" y="141790"/>
                  <a:pt x="33274" y="144478"/>
                  <a:pt x="35455" y="146061"/>
                </a:cubicBezTo>
                <a:cubicBezTo>
                  <a:pt x="37635" y="147644"/>
                  <a:pt x="40503" y="147883"/>
                  <a:pt x="42922" y="146658"/>
                </a:cubicBezTo>
                <a:lnTo>
                  <a:pt x="86054" y="124734"/>
                </a:lnTo>
                <a:lnTo>
                  <a:pt x="129155" y="146658"/>
                </a:lnTo>
                <a:cubicBezTo>
                  <a:pt x="131545" y="147883"/>
                  <a:pt x="134442" y="147644"/>
                  <a:pt x="136622" y="146061"/>
                </a:cubicBezTo>
                <a:cubicBezTo>
                  <a:pt x="138803" y="144478"/>
                  <a:pt x="139908" y="141820"/>
                  <a:pt x="139490" y="139131"/>
                </a:cubicBezTo>
                <a:lnTo>
                  <a:pt x="131933" y="91370"/>
                </a:lnTo>
                <a:lnTo>
                  <a:pt x="166103" y="57170"/>
                </a:lnTo>
                <a:cubicBezTo>
                  <a:pt x="168015" y="55258"/>
                  <a:pt x="168672" y="52451"/>
                  <a:pt x="167836" y="49882"/>
                </a:cubicBezTo>
                <a:cubicBezTo>
                  <a:pt x="166999" y="47313"/>
                  <a:pt x="164819" y="45431"/>
                  <a:pt x="162131" y="45013"/>
                </a:cubicBezTo>
                <a:lnTo>
                  <a:pt x="114400" y="37426"/>
                </a:lnTo>
                <a:lnTo>
                  <a:pt x="92446" y="-5645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51" name="Text 49"/>
          <p:cNvSpPr/>
          <p:nvPr/>
        </p:nvSpPr>
        <p:spPr>
          <a:xfrm>
            <a:off x="6566077" y="6406110"/>
            <a:ext cx="4817327" cy="1699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Google Advantage:</a:t>
            </a:r>
            <a:pPr>
              <a:lnSpc>
                <a:spcPct val="120000"/>
              </a:lnSpc>
            </a:pPr>
            <a:r>
              <a:rPr lang="en-US" sz="937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Policy focus, visible publication track record valued, high equity potential.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virtualspeech-com.b-cdn.net/36d1c19c91d18d6db1a5335a6718c6f74da23817.jpg">    </p:cNvPr>
          <p:cNvPicPr>
            <a:picLocks noChangeAspect="1"/>
          </p:cNvPicPr>
          <p:nvPr/>
        </p:nvPicPr>
        <p:blipFill>
          <a:blip r:embed="rId1">
            <a:alphaModFix amt="25000"/>
          </a:blip>
          <a:srcRect l="19499" r="19499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038225"/>
            <a:ext cx="1038225" cy="352425"/>
          </a:xfrm>
          <a:custGeom>
            <a:avLst/>
            <a:gdLst/>
            <a:ahLst/>
            <a:cxnLst/>
            <a:rect l="l" t="t" r="r" b="b"/>
            <a:pathLst>
              <a:path w="1038225" h="352425">
                <a:moveTo>
                  <a:pt x="76201" y="0"/>
                </a:moveTo>
                <a:lnTo>
                  <a:pt x="962024" y="0"/>
                </a:lnTo>
                <a:cubicBezTo>
                  <a:pt x="1004109" y="0"/>
                  <a:pt x="1038225" y="34116"/>
                  <a:pt x="1038225" y="76201"/>
                </a:cubicBezTo>
                <a:lnTo>
                  <a:pt x="1038225" y="276224"/>
                </a:lnTo>
                <a:cubicBezTo>
                  <a:pt x="1038225" y="318309"/>
                  <a:pt x="1004109" y="352425"/>
                  <a:pt x="962024" y="352425"/>
                </a:cubicBezTo>
                <a:lnTo>
                  <a:pt x="76201" y="352425"/>
                </a:lnTo>
                <a:cubicBezTo>
                  <a:pt x="34116" y="352425"/>
                  <a:pt x="0" y="318309"/>
                  <a:pt x="0" y="2762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 w="12700">
            <a:solidFill>
              <a:srgbClr val="C4A35A">
                <a:alpha val="40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81025" y="117633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" name="Text 3"/>
          <p:cNvSpPr/>
          <p:nvPr/>
        </p:nvSpPr>
        <p:spPr>
          <a:xfrm>
            <a:off x="771525" y="1119188"/>
            <a:ext cx="523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105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4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1624013"/>
            <a:ext cx="11715750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Think Tanks &amp;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C4A3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Research Institutions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3281363"/>
            <a:ext cx="1219200" cy="38100"/>
          </a:xfrm>
          <a:custGeom>
            <a:avLst/>
            <a:gdLst/>
            <a:ahLst/>
            <a:cxnLst/>
            <a:rect l="l" t="t" r="r" b="b"/>
            <a:pathLst>
              <a:path w="1219200" h="38100">
                <a:moveTo>
                  <a:pt x="0" y="0"/>
                </a:moveTo>
                <a:lnTo>
                  <a:pt x="1219200" y="0"/>
                </a:lnTo>
                <a:lnTo>
                  <a:pt x="12192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3548063"/>
            <a:ext cx="741045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Dua think tank untuk membangun publication track record dan maintain government network sambil prepare untuk pivot berikutnya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85763" y="4476750"/>
            <a:ext cx="5629275" cy="1343025"/>
          </a:xfrm>
          <a:custGeom>
            <a:avLst/>
            <a:gdLst/>
            <a:ahLst/>
            <a:cxnLst/>
            <a:rect l="l" t="t" r="r" b="b"/>
            <a:pathLst>
              <a:path w="5629275" h="1343025">
                <a:moveTo>
                  <a:pt x="76203" y="0"/>
                </a:moveTo>
                <a:lnTo>
                  <a:pt x="5553072" y="0"/>
                </a:lnTo>
                <a:cubicBezTo>
                  <a:pt x="5595158" y="0"/>
                  <a:pt x="5629275" y="34117"/>
                  <a:pt x="5629275" y="76203"/>
                </a:cubicBezTo>
                <a:lnTo>
                  <a:pt x="5629275" y="1266822"/>
                </a:lnTo>
                <a:cubicBezTo>
                  <a:pt x="5629275" y="1308908"/>
                  <a:pt x="5595158" y="1343025"/>
                  <a:pt x="5553072" y="1343025"/>
                </a:cubicBezTo>
                <a:lnTo>
                  <a:pt x="76203" y="1343025"/>
                </a:lnTo>
                <a:cubicBezTo>
                  <a:pt x="34117" y="1343025"/>
                  <a:pt x="0" y="1308908"/>
                  <a:pt x="0" y="1266822"/>
                </a:cubicBezTo>
                <a:lnTo>
                  <a:pt x="0" y="76203"/>
                </a:lnTo>
                <a:cubicBezTo>
                  <a:pt x="0" y="34146"/>
                  <a:pt x="34146" y="0"/>
                  <a:pt x="76203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2925" y="46339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657225" y="474821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35719" y="16669"/>
                </a:moveTo>
                <a:cubicBezTo>
                  <a:pt x="35719" y="7471"/>
                  <a:pt x="43190" y="0"/>
                  <a:pt x="52388" y="0"/>
                </a:cubicBezTo>
                <a:lnTo>
                  <a:pt x="59531" y="0"/>
                </a:lnTo>
                <a:cubicBezTo>
                  <a:pt x="64800" y="0"/>
                  <a:pt x="69056" y="4256"/>
                  <a:pt x="69056" y="9525"/>
                </a:cubicBezTo>
                <a:lnTo>
                  <a:pt x="69056" y="142875"/>
                </a:lnTo>
                <a:cubicBezTo>
                  <a:pt x="69056" y="148144"/>
                  <a:pt x="64800" y="152400"/>
                  <a:pt x="59531" y="152400"/>
                </a:cubicBezTo>
                <a:lnTo>
                  <a:pt x="50006" y="152400"/>
                </a:lnTo>
                <a:cubicBezTo>
                  <a:pt x="41136" y="152400"/>
                  <a:pt x="33665" y="146328"/>
                  <a:pt x="31552" y="138113"/>
                </a:cubicBezTo>
                <a:cubicBezTo>
                  <a:pt x="31343" y="138113"/>
                  <a:pt x="31165" y="138113"/>
                  <a:pt x="30956" y="138113"/>
                </a:cubicBezTo>
                <a:cubicBezTo>
                  <a:pt x="17800" y="138113"/>
                  <a:pt x="7144" y="127456"/>
                  <a:pt x="7144" y="114300"/>
                </a:cubicBezTo>
                <a:cubicBezTo>
                  <a:pt x="7144" y="108942"/>
                  <a:pt x="8930" y="104001"/>
                  <a:pt x="11906" y="100013"/>
                </a:cubicBezTo>
                <a:cubicBezTo>
                  <a:pt x="6132" y="95667"/>
                  <a:pt x="2381" y="88761"/>
                  <a:pt x="2381" y="80962"/>
                </a:cubicBezTo>
                <a:cubicBezTo>
                  <a:pt x="2381" y="71765"/>
                  <a:pt x="7620" y="63758"/>
                  <a:pt x="15240" y="59799"/>
                </a:cubicBezTo>
                <a:cubicBezTo>
                  <a:pt x="13127" y="56227"/>
                  <a:pt x="11906" y="52060"/>
                  <a:pt x="11906" y="47625"/>
                </a:cubicBezTo>
                <a:cubicBezTo>
                  <a:pt x="11906" y="34469"/>
                  <a:pt x="22562" y="23813"/>
                  <a:pt x="35719" y="23813"/>
                </a:cubicBezTo>
                <a:lnTo>
                  <a:pt x="35719" y="16669"/>
                </a:lnTo>
                <a:close/>
                <a:moveTo>
                  <a:pt x="116681" y="16669"/>
                </a:moveTo>
                <a:lnTo>
                  <a:pt x="116681" y="23813"/>
                </a:lnTo>
                <a:cubicBezTo>
                  <a:pt x="129838" y="23813"/>
                  <a:pt x="140494" y="34469"/>
                  <a:pt x="140494" y="47625"/>
                </a:cubicBezTo>
                <a:cubicBezTo>
                  <a:pt x="140494" y="52090"/>
                  <a:pt x="139273" y="56257"/>
                  <a:pt x="137160" y="59799"/>
                </a:cubicBezTo>
                <a:cubicBezTo>
                  <a:pt x="144810" y="63758"/>
                  <a:pt x="150019" y="71735"/>
                  <a:pt x="150019" y="80962"/>
                </a:cubicBezTo>
                <a:cubicBezTo>
                  <a:pt x="150019" y="88761"/>
                  <a:pt x="146268" y="95667"/>
                  <a:pt x="140494" y="100013"/>
                </a:cubicBezTo>
                <a:cubicBezTo>
                  <a:pt x="143470" y="104001"/>
                  <a:pt x="145256" y="108942"/>
                  <a:pt x="145256" y="114300"/>
                </a:cubicBezTo>
                <a:cubicBezTo>
                  <a:pt x="145256" y="127456"/>
                  <a:pt x="134600" y="138113"/>
                  <a:pt x="121444" y="138113"/>
                </a:cubicBezTo>
                <a:cubicBezTo>
                  <a:pt x="121235" y="138113"/>
                  <a:pt x="121057" y="138113"/>
                  <a:pt x="120848" y="138113"/>
                </a:cubicBezTo>
                <a:cubicBezTo>
                  <a:pt x="118735" y="146328"/>
                  <a:pt x="111264" y="152400"/>
                  <a:pt x="102394" y="152400"/>
                </a:cubicBezTo>
                <a:lnTo>
                  <a:pt x="92869" y="152400"/>
                </a:lnTo>
                <a:cubicBezTo>
                  <a:pt x="87600" y="152400"/>
                  <a:pt x="83344" y="148144"/>
                  <a:pt x="83344" y="142875"/>
                </a:cubicBezTo>
                <a:lnTo>
                  <a:pt x="83344" y="9525"/>
                </a:lnTo>
                <a:cubicBezTo>
                  <a:pt x="83344" y="4256"/>
                  <a:pt x="87600" y="0"/>
                  <a:pt x="92869" y="0"/>
                </a:cubicBezTo>
                <a:lnTo>
                  <a:pt x="100013" y="0"/>
                </a:lnTo>
                <a:cubicBezTo>
                  <a:pt x="109210" y="0"/>
                  <a:pt x="116681" y="7471"/>
                  <a:pt x="116681" y="16669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3" name="Text 10"/>
          <p:cNvSpPr/>
          <p:nvPr/>
        </p:nvSpPr>
        <p:spPr>
          <a:xfrm>
            <a:off x="1038225" y="4691063"/>
            <a:ext cx="457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CSIS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42925" y="5129213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Center for Strategic and International Studies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542925" y="5434013"/>
            <a:ext cx="542925" cy="228600"/>
          </a:xfrm>
          <a:custGeom>
            <a:avLst/>
            <a:gdLst/>
            <a:ahLst/>
            <a:cxnLst/>
            <a:rect l="l" t="t" r="r" b="b"/>
            <a:pathLst>
              <a:path w="542925" h="228600">
                <a:moveTo>
                  <a:pt x="38101" y="0"/>
                </a:moveTo>
                <a:lnTo>
                  <a:pt x="504824" y="0"/>
                </a:lnTo>
                <a:cubicBezTo>
                  <a:pt x="525867" y="0"/>
                  <a:pt x="542925" y="17058"/>
                  <a:pt x="542925" y="38101"/>
                </a:cubicBezTo>
                <a:lnTo>
                  <a:pt x="542925" y="190499"/>
                </a:lnTo>
                <a:cubicBezTo>
                  <a:pt x="542925" y="211542"/>
                  <a:pt x="525867" y="228600"/>
                  <a:pt x="5048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542925" y="5434013"/>
            <a:ext cx="6000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Prestige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1161083" y="5434013"/>
            <a:ext cx="581025" cy="228600"/>
          </a:xfrm>
          <a:custGeom>
            <a:avLst/>
            <a:gdLst/>
            <a:ahLst/>
            <a:cxnLst/>
            <a:rect l="l" t="t" r="r" b="b"/>
            <a:pathLst>
              <a:path w="581025" h="228600">
                <a:moveTo>
                  <a:pt x="38101" y="0"/>
                </a:moveTo>
                <a:lnTo>
                  <a:pt x="542924" y="0"/>
                </a:lnTo>
                <a:cubicBezTo>
                  <a:pt x="563967" y="0"/>
                  <a:pt x="581025" y="17058"/>
                  <a:pt x="581025" y="38101"/>
                </a:cubicBezTo>
                <a:lnTo>
                  <a:pt x="581025" y="190499"/>
                </a:lnTo>
                <a:cubicBezTo>
                  <a:pt x="581025" y="211542"/>
                  <a:pt x="563967" y="228600"/>
                  <a:pt x="5429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1161083" y="5434013"/>
            <a:ext cx="6381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6176963" y="4476750"/>
            <a:ext cx="5629275" cy="1343025"/>
          </a:xfrm>
          <a:custGeom>
            <a:avLst/>
            <a:gdLst/>
            <a:ahLst/>
            <a:cxnLst/>
            <a:rect l="l" t="t" r="r" b="b"/>
            <a:pathLst>
              <a:path w="5629275" h="1343025">
                <a:moveTo>
                  <a:pt x="76203" y="0"/>
                </a:moveTo>
                <a:lnTo>
                  <a:pt x="5553072" y="0"/>
                </a:lnTo>
                <a:cubicBezTo>
                  <a:pt x="5595158" y="0"/>
                  <a:pt x="5629275" y="34117"/>
                  <a:pt x="5629275" y="76203"/>
                </a:cubicBezTo>
                <a:lnTo>
                  <a:pt x="5629275" y="1266822"/>
                </a:lnTo>
                <a:cubicBezTo>
                  <a:pt x="5629275" y="1308908"/>
                  <a:pt x="5595158" y="1343025"/>
                  <a:pt x="5553072" y="1343025"/>
                </a:cubicBezTo>
                <a:lnTo>
                  <a:pt x="76203" y="1343025"/>
                </a:lnTo>
                <a:cubicBezTo>
                  <a:pt x="34117" y="1343025"/>
                  <a:pt x="0" y="1308908"/>
                  <a:pt x="0" y="1266822"/>
                </a:cubicBezTo>
                <a:lnTo>
                  <a:pt x="0" y="76203"/>
                </a:lnTo>
                <a:cubicBezTo>
                  <a:pt x="0" y="34146"/>
                  <a:pt x="34146" y="0"/>
                  <a:pt x="76203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334125" y="46339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1" name="Shape 18"/>
          <p:cNvSpPr/>
          <p:nvPr/>
        </p:nvSpPr>
        <p:spPr>
          <a:xfrm>
            <a:off x="6467475" y="474821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87184" y="114300"/>
                </a:moveTo>
                <a:cubicBezTo>
                  <a:pt x="89356" y="107662"/>
                  <a:pt x="93702" y="101650"/>
                  <a:pt x="98614" y="96470"/>
                </a:cubicBezTo>
                <a:cubicBezTo>
                  <a:pt x="108347" y="86231"/>
                  <a:pt x="114300" y="72390"/>
                  <a:pt x="114300" y="57150"/>
                </a:cubicBezTo>
                <a:cubicBezTo>
                  <a:pt x="114300" y="25598"/>
                  <a:pt x="88702" y="0"/>
                  <a:pt x="57150" y="0"/>
                </a:cubicBezTo>
                <a:cubicBezTo>
                  <a:pt x="25598" y="0"/>
                  <a:pt x="0" y="25598"/>
                  <a:pt x="0" y="57150"/>
                </a:cubicBezTo>
                <a:cubicBezTo>
                  <a:pt x="0" y="72390"/>
                  <a:pt x="5953" y="86231"/>
                  <a:pt x="15686" y="96470"/>
                </a:cubicBezTo>
                <a:cubicBezTo>
                  <a:pt x="20598" y="101650"/>
                  <a:pt x="24973" y="107662"/>
                  <a:pt x="27116" y="114300"/>
                </a:cubicBezTo>
                <a:lnTo>
                  <a:pt x="87154" y="114300"/>
                </a:lnTo>
                <a:close/>
                <a:moveTo>
                  <a:pt x="85725" y="128588"/>
                </a:moveTo>
                <a:lnTo>
                  <a:pt x="28575" y="128588"/>
                </a:lnTo>
                <a:lnTo>
                  <a:pt x="28575" y="133350"/>
                </a:lnTo>
                <a:cubicBezTo>
                  <a:pt x="28575" y="146506"/>
                  <a:pt x="39231" y="157163"/>
                  <a:pt x="52388" y="157163"/>
                </a:cubicBezTo>
                <a:lnTo>
                  <a:pt x="61912" y="157163"/>
                </a:lnTo>
                <a:cubicBezTo>
                  <a:pt x="75069" y="157163"/>
                  <a:pt x="85725" y="146506"/>
                  <a:pt x="85725" y="133350"/>
                </a:cubicBezTo>
                <a:lnTo>
                  <a:pt x="85725" y="128588"/>
                </a:lnTo>
                <a:close/>
                <a:moveTo>
                  <a:pt x="54769" y="33338"/>
                </a:moveTo>
                <a:cubicBezTo>
                  <a:pt x="42922" y="33338"/>
                  <a:pt x="33338" y="42922"/>
                  <a:pt x="33338" y="54769"/>
                </a:cubicBezTo>
                <a:cubicBezTo>
                  <a:pt x="33338" y="58728"/>
                  <a:pt x="30153" y="61912"/>
                  <a:pt x="26194" y="61912"/>
                </a:cubicBezTo>
                <a:cubicBezTo>
                  <a:pt x="22235" y="61912"/>
                  <a:pt x="19050" y="58728"/>
                  <a:pt x="19050" y="54769"/>
                </a:cubicBezTo>
                <a:cubicBezTo>
                  <a:pt x="19050" y="35034"/>
                  <a:pt x="35034" y="19050"/>
                  <a:pt x="54769" y="19050"/>
                </a:cubicBezTo>
                <a:cubicBezTo>
                  <a:pt x="58728" y="19050"/>
                  <a:pt x="61912" y="22235"/>
                  <a:pt x="61912" y="26194"/>
                </a:cubicBezTo>
                <a:cubicBezTo>
                  <a:pt x="61912" y="30153"/>
                  <a:pt x="58728" y="33338"/>
                  <a:pt x="54769" y="33338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2" name="Text 19"/>
          <p:cNvSpPr/>
          <p:nvPr/>
        </p:nvSpPr>
        <p:spPr>
          <a:xfrm>
            <a:off x="6829425" y="4691063"/>
            <a:ext cx="7429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Prakarsa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334125" y="5129213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Indonesian Institute for Social Development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6334125" y="5434013"/>
            <a:ext cx="504825" cy="228600"/>
          </a:xfrm>
          <a:custGeom>
            <a:avLst/>
            <a:gdLst/>
            <a:ahLst/>
            <a:cxnLst/>
            <a:rect l="l" t="t" r="r" b="b"/>
            <a:pathLst>
              <a:path w="504825" h="228600">
                <a:moveTo>
                  <a:pt x="38101" y="0"/>
                </a:moveTo>
                <a:lnTo>
                  <a:pt x="466724" y="0"/>
                </a:lnTo>
                <a:cubicBezTo>
                  <a:pt x="487767" y="0"/>
                  <a:pt x="504825" y="17058"/>
                  <a:pt x="504825" y="38101"/>
                </a:cubicBezTo>
                <a:lnTo>
                  <a:pt x="504825" y="190499"/>
                </a:lnTo>
                <a:cubicBezTo>
                  <a:pt x="504825" y="211542"/>
                  <a:pt x="487767" y="228600"/>
                  <a:pt x="4667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6334125" y="5434013"/>
            <a:ext cx="5619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Nimble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6919243" y="5434013"/>
            <a:ext cx="809625" cy="228600"/>
          </a:xfrm>
          <a:custGeom>
            <a:avLst/>
            <a:gdLst/>
            <a:ahLst/>
            <a:cxnLst/>
            <a:rect l="l" t="t" r="r" b="b"/>
            <a:pathLst>
              <a:path w="809625" h="228600">
                <a:moveTo>
                  <a:pt x="38101" y="0"/>
                </a:moveTo>
                <a:lnTo>
                  <a:pt x="771524" y="0"/>
                </a:lnTo>
                <a:cubicBezTo>
                  <a:pt x="792567" y="0"/>
                  <a:pt x="809625" y="17058"/>
                  <a:pt x="809625" y="38101"/>
                </a:cubicBezTo>
                <a:lnTo>
                  <a:pt x="809625" y="190499"/>
                </a:lnTo>
                <a:cubicBezTo>
                  <a:pt x="809625" y="211542"/>
                  <a:pt x="792567" y="228600"/>
                  <a:pt x="7715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27" name="Text 24"/>
          <p:cNvSpPr/>
          <p:nvPr/>
        </p:nvSpPr>
        <p:spPr>
          <a:xfrm>
            <a:off x="6919243" y="5434013"/>
            <a:ext cx="8667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Collaborative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9828" y="379828"/>
            <a:ext cx="590843" cy="234462"/>
          </a:xfrm>
          <a:custGeom>
            <a:avLst/>
            <a:gdLst/>
            <a:ahLst/>
            <a:cxnLst/>
            <a:rect l="l" t="t" r="r" b="b"/>
            <a:pathLst>
              <a:path w="590843" h="234462">
                <a:moveTo>
                  <a:pt x="37514" y="0"/>
                </a:moveTo>
                <a:lnTo>
                  <a:pt x="553329" y="0"/>
                </a:lnTo>
                <a:cubicBezTo>
                  <a:pt x="574048" y="0"/>
                  <a:pt x="590843" y="16796"/>
                  <a:pt x="590843" y="37514"/>
                </a:cubicBezTo>
                <a:lnTo>
                  <a:pt x="590843" y="196948"/>
                </a:lnTo>
                <a:cubicBezTo>
                  <a:pt x="590843" y="217666"/>
                  <a:pt x="574048" y="234462"/>
                  <a:pt x="553329" y="234462"/>
                </a:cubicBezTo>
                <a:lnTo>
                  <a:pt x="37514" y="234462"/>
                </a:lnTo>
                <a:cubicBezTo>
                  <a:pt x="16796" y="234462"/>
                  <a:pt x="0" y="217666"/>
                  <a:pt x="0" y="196948"/>
                </a:cubicBezTo>
                <a:lnTo>
                  <a:pt x="0" y="37514"/>
                </a:lnTo>
                <a:cubicBezTo>
                  <a:pt x="0" y="16809"/>
                  <a:pt x="16809" y="0"/>
                  <a:pt x="37514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 w="12700">
            <a:solidFill>
              <a:srgbClr val="C4A35A">
                <a:alpha val="4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7058" y="422031"/>
            <a:ext cx="412652" cy="1500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6" spc="44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75138" y="694006"/>
            <a:ext cx="11610535" cy="3751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58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CSIS &amp; Prakarsa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75138" y="1069145"/>
            <a:ext cx="11526129" cy="262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9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Institutions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79828" y="1486486"/>
            <a:ext cx="5636455" cy="4548554"/>
          </a:xfrm>
          <a:custGeom>
            <a:avLst/>
            <a:gdLst/>
            <a:ahLst/>
            <a:cxnLst/>
            <a:rect l="l" t="t" r="r" b="b"/>
            <a:pathLst>
              <a:path w="5636455" h="4548554">
                <a:moveTo>
                  <a:pt x="75006" y="0"/>
                </a:moveTo>
                <a:lnTo>
                  <a:pt x="5561450" y="0"/>
                </a:lnTo>
                <a:cubicBezTo>
                  <a:pt x="5602874" y="0"/>
                  <a:pt x="5636455" y="33581"/>
                  <a:pt x="5636455" y="75006"/>
                </a:cubicBezTo>
                <a:lnTo>
                  <a:pt x="5636455" y="4473548"/>
                </a:lnTo>
                <a:cubicBezTo>
                  <a:pt x="5636455" y="4514973"/>
                  <a:pt x="5602874" y="4548554"/>
                  <a:pt x="5561450" y="4548554"/>
                </a:cubicBezTo>
                <a:lnTo>
                  <a:pt x="75006" y="4548554"/>
                </a:lnTo>
                <a:cubicBezTo>
                  <a:pt x="33581" y="4548554"/>
                  <a:pt x="0" y="4514973"/>
                  <a:pt x="0" y="4473548"/>
                </a:cubicBezTo>
                <a:lnTo>
                  <a:pt x="0" y="75006"/>
                </a:lnTo>
                <a:cubicBezTo>
                  <a:pt x="0" y="33609"/>
                  <a:pt x="33609" y="0"/>
                  <a:pt x="75006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34572" y="1659988"/>
            <a:ext cx="450166" cy="450166"/>
          </a:xfrm>
          <a:custGeom>
            <a:avLst/>
            <a:gdLst/>
            <a:ahLst/>
            <a:cxnLst/>
            <a:rect l="l" t="t" r="r" b="b"/>
            <a:pathLst>
              <a:path w="450166" h="450166">
                <a:moveTo>
                  <a:pt x="75029" y="0"/>
                </a:moveTo>
                <a:lnTo>
                  <a:pt x="375137" y="0"/>
                </a:lnTo>
                <a:cubicBezTo>
                  <a:pt x="416547" y="0"/>
                  <a:pt x="450166" y="33619"/>
                  <a:pt x="450166" y="75029"/>
                </a:cubicBezTo>
                <a:lnTo>
                  <a:pt x="450166" y="375137"/>
                </a:lnTo>
                <a:cubicBezTo>
                  <a:pt x="450166" y="416574"/>
                  <a:pt x="416574" y="450166"/>
                  <a:pt x="375137" y="450166"/>
                </a:cubicBezTo>
                <a:lnTo>
                  <a:pt x="75029" y="450166"/>
                </a:lnTo>
                <a:cubicBezTo>
                  <a:pt x="33619" y="450166"/>
                  <a:pt x="0" y="416547"/>
                  <a:pt x="0" y="375137"/>
                </a:cubicBezTo>
                <a:lnTo>
                  <a:pt x="0" y="75029"/>
                </a:lnTo>
                <a:cubicBezTo>
                  <a:pt x="0" y="33592"/>
                  <a:pt x="33592" y="0"/>
                  <a:pt x="75029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65871" y="1791286"/>
            <a:ext cx="187569" cy="187569"/>
          </a:xfrm>
          <a:custGeom>
            <a:avLst/>
            <a:gdLst/>
            <a:ahLst/>
            <a:cxnLst/>
            <a:rect l="l" t="t" r="r" b="b"/>
            <a:pathLst>
              <a:path w="187569" h="187569">
                <a:moveTo>
                  <a:pt x="43962" y="20515"/>
                </a:moveTo>
                <a:cubicBezTo>
                  <a:pt x="43962" y="9195"/>
                  <a:pt x="53157" y="0"/>
                  <a:pt x="64477" y="0"/>
                </a:cubicBezTo>
                <a:lnTo>
                  <a:pt x="73269" y="0"/>
                </a:lnTo>
                <a:cubicBezTo>
                  <a:pt x="79754" y="0"/>
                  <a:pt x="84992" y="5239"/>
                  <a:pt x="84992" y="11723"/>
                </a:cubicBezTo>
                <a:lnTo>
                  <a:pt x="84992" y="175846"/>
                </a:lnTo>
                <a:cubicBezTo>
                  <a:pt x="84992" y="182330"/>
                  <a:pt x="79754" y="187569"/>
                  <a:pt x="73269" y="187569"/>
                </a:cubicBezTo>
                <a:lnTo>
                  <a:pt x="61546" y="187569"/>
                </a:lnTo>
                <a:cubicBezTo>
                  <a:pt x="50629" y="187569"/>
                  <a:pt x="41434" y="180096"/>
                  <a:pt x="38833" y="169985"/>
                </a:cubicBezTo>
                <a:cubicBezTo>
                  <a:pt x="38576" y="169985"/>
                  <a:pt x="38356" y="169985"/>
                  <a:pt x="38100" y="169985"/>
                </a:cubicBezTo>
                <a:cubicBezTo>
                  <a:pt x="21908" y="169985"/>
                  <a:pt x="8792" y="156869"/>
                  <a:pt x="8792" y="140677"/>
                </a:cubicBezTo>
                <a:cubicBezTo>
                  <a:pt x="8792" y="134083"/>
                  <a:pt x="10990" y="128001"/>
                  <a:pt x="14654" y="123092"/>
                </a:cubicBezTo>
                <a:cubicBezTo>
                  <a:pt x="7547" y="117744"/>
                  <a:pt x="2931" y="109244"/>
                  <a:pt x="2931" y="99646"/>
                </a:cubicBezTo>
                <a:cubicBezTo>
                  <a:pt x="2931" y="88326"/>
                  <a:pt x="9378" y="78471"/>
                  <a:pt x="18757" y="73599"/>
                </a:cubicBezTo>
                <a:cubicBezTo>
                  <a:pt x="16156" y="69203"/>
                  <a:pt x="14654" y="64074"/>
                  <a:pt x="14654" y="58615"/>
                </a:cubicBezTo>
                <a:cubicBezTo>
                  <a:pt x="14654" y="42423"/>
                  <a:pt x="27769" y="29308"/>
                  <a:pt x="43962" y="29308"/>
                </a:cubicBezTo>
                <a:lnTo>
                  <a:pt x="43962" y="20515"/>
                </a:lnTo>
                <a:close/>
                <a:moveTo>
                  <a:pt x="143608" y="20515"/>
                </a:moveTo>
                <a:lnTo>
                  <a:pt x="143608" y="29308"/>
                </a:lnTo>
                <a:cubicBezTo>
                  <a:pt x="159800" y="29308"/>
                  <a:pt x="172915" y="42423"/>
                  <a:pt x="172915" y="58615"/>
                </a:cubicBezTo>
                <a:cubicBezTo>
                  <a:pt x="172915" y="64111"/>
                  <a:pt x="171413" y="69239"/>
                  <a:pt x="168812" y="73599"/>
                </a:cubicBezTo>
                <a:cubicBezTo>
                  <a:pt x="178227" y="78471"/>
                  <a:pt x="184638" y="88289"/>
                  <a:pt x="184638" y="99646"/>
                </a:cubicBezTo>
                <a:cubicBezTo>
                  <a:pt x="184638" y="109244"/>
                  <a:pt x="180023" y="117744"/>
                  <a:pt x="172915" y="123092"/>
                </a:cubicBezTo>
                <a:cubicBezTo>
                  <a:pt x="176579" y="128001"/>
                  <a:pt x="178777" y="134083"/>
                  <a:pt x="178777" y="140677"/>
                </a:cubicBezTo>
                <a:cubicBezTo>
                  <a:pt x="178777" y="156869"/>
                  <a:pt x="165662" y="169985"/>
                  <a:pt x="149469" y="169985"/>
                </a:cubicBezTo>
                <a:cubicBezTo>
                  <a:pt x="149213" y="169985"/>
                  <a:pt x="148993" y="169985"/>
                  <a:pt x="148737" y="169985"/>
                </a:cubicBezTo>
                <a:cubicBezTo>
                  <a:pt x="146135" y="180096"/>
                  <a:pt x="136940" y="187569"/>
                  <a:pt x="126023" y="187569"/>
                </a:cubicBezTo>
                <a:lnTo>
                  <a:pt x="114300" y="187569"/>
                </a:lnTo>
                <a:cubicBezTo>
                  <a:pt x="107816" y="187569"/>
                  <a:pt x="102577" y="182330"/>
                  <a:pt x="102577" y="175846"/>
                </a:cubicBezTo>
                <a:lnTo>
                  <a:pt x="102577" y="11723"/>
                </a:lnTo>
                <a:cubicBezTo>
                  <a:pt x="102577" y="5239"/>
                  <a:pt x="107816" y="0"/>
                  <a:pt x="114300" y="0"/>
                </a:cubicBezTo>
                <a:lnTo>
                  <a:pt x="123092" y="0"/>
                </a:lnTo>
                <a:cubicBezTo>
                  <a:pt x="134412" y="0"/>
                  <a:pt x="143608" y="9195"/>
                  <a:pt x="143608" y="20515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9" name="Text 7"/>
          <p:cNvSpPr/>
          <p:nvPr/>
        </p:nvSpPr>
        <p:spPr>
          <a:xfrm>
            <a:off x="1097280" y="1641231"/>
            <a:ext cx="2532185" cy="3001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72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CSIS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1941342"/>
            <a:ext cx="2485292" cy="187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Center for Strategic &amp; International Studies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34572" y="2241452"/>
            <a:ext cx="5392615" cy="187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Kompensasi Lebih Rendah, Prestige Tinggi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34572" y="2466535"/>
            <a:ext cx="5392615" cy="4314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34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Kompensasi lebih rendah dari konsultan dan tech, tapi prestige dan network yang dibangun di CSIS membuka pintu ke posisi advisory dan speaking yang lucrative.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34572" y="3005797"/>
            <a:ext cx="5392615" cy="187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Kultur Collegial &amp; Intelektual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34572" y="3230880"/>
            <a:ext cx="5392615" cy="4314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34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Tempat yang tepat untuk membangun track record publikasi sambil maintain government network — ideal untuk PhD preparation.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34572" y="3770142"/>
            <a:ext cx="5392615" cy="187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Platform untuk Thought Leadership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34572" y="3995225"/>
            <a:ext cx="5392615" cy="4314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34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CSIS adalah platform yang credible untuk publish research, speak di conferences, dan build personal brand di policy circles.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39262" y="4539175"/>
            <a:ext cx="5317588" cy="834683"/>
          </a:xfrm>
          <a:custGeom>
            <a:avLst/>
            <a:gdLst/>
            <a:ahLst/>
            <a:cxnLst/>
            <a:rect l="l" t="t" r="r" b="b"/>
            <a:pathLst>
              <a:path w="5317588" h="834683">
                <a:moveTo>
                  <a:pt x="37511" y="0"/>
                </a:moveTo>
                <a:lnTo>
                  <a:pt x="5280077" y="0"/>
                </a:lnTo>
                <a:cubicBezTo>
                  <a:pt x="5300794" y="0"/>
                  <a:pt x="5317588" y="16794"/>
                  <a:pt x="5317588" y="37511"/>
                </a:cubicBezTo>
                <a:lnTo>
                  <a:pt x="5317588" y="797172"/>
                </a:lnTo>
                <a:cubicBezTo>
                  <a:pt x="5317588" y="817889"/>
                  <a:pt x="5300794" y="834683"/>
                  <a:pt x="5280077" y="834683"/>
                </a:cubicBezTo>
                <a:lnTo>
                  <a:pt x="37511" y="834683"/>
                </a:lnTo>
                <a:cubicBezTo>
                  <a:pt x="16794" y="834683"/>
                  <a:pt x="0" y="817889"/>
                  <a:pt x="0" y="797172"/>
                </a:cubicBezTo>
                <a:lnTo>
                  <a:pt x="0" y="37511"/>
                </a:lnTo>
                <a:cubicBezTo>
                  <a:pt x="0" y="16794"/>
                  <a:pt x="16794" y="0"/>
                  <a:pt x="37511" y="0"/>
                </a:cubicBezTo>
                <a:close/>
              </a:path>
            </a:pathLst>
          </a:custGeom>
          <a:solidFill>
            <a:srgbClr val="C4A35A">
              <a:alpha val="1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91662" y="4684542"/>
            <a:ext cx="98474" cy="131298"/>
          </a:xfrm>
          <a:custGeom>
            <a:avLst/>
            <a:gdLst/>
            <a:ahLst/>
            <a:cxnLst/>
            <a:rect l="l" t="t" r="r" b="b"/>
            <a:pathLst>
              <a:path w="98474" h="131298">
                <a:moveTo>
                  <a:pt x="75112" y="98474"/>
                </a:moveTo>
                <a:cubicBezTo>
                  <a:pt x="76984" y="92755"/>
                  <a:pt x="80728" y="87575"/>
                  <a:pt x="84959" y="83113"/>
                </a:cubicBezTo>
                <a:cubicBezTo>
                  <a:pt x="93345" y="74291"/>
                  <a:pt x="98474" y="62367"/>
                  <a:pt x="98474" y="49237"/>
                </a:cubicBezTo>
                <a:cubicBezTo>
                  <a:pt x="98474" y="22054"/>
                  <a:pt x="76420" y="0"/>
                  <a:pt x="49237" y="0"/>
                </a:cubicBezTo>
                <a:cubicBezTo>
                  <a:pt x="22054" y="0"/>
                  <a:pt x="0" y="22054"/>
                  <a:pt x="0" y="49237"/>
                </a:cubicBezTo>
                <a:cubicBezTo>
                  <a:pt x="0" y="62367"/>
                  <a:pt x="5129" y="74291"/>
                  <a:pt x="13515" y="83113"/>
                </a:cubicBezTo>
                <a:cubicBezTo>
                  <a:pt x="17746" y="87575"/>
                  <a:pt x="21516" y="92755"/>
                  <a:pt x="23362" y="98474"/>
                </a:cubicBezTo>
                <a:lnTo>
                  <a:pt x="75086" y="98474"/>
                </a:lnTo>
                <a:close/>
                <a:moveTo>
                  <a:pt x="73855" y="110783"/>
                </a:moveTo>
                <a:lnTo>
                  <a:pt x="24618" y="110783"/>
                </a:lnTo>
                <a:lnTo>
                  <a:pt x="24618" y="114886"/>
                </a:lnTo>
                <a:cubicBezTo>
                  <a:pt x="24618" y="126221"/>
                  <a:pt x="33799" y="135402"/>
                  <a:pt x="45134" y="135402"/>
                </a:cubicBezTo>
                <a:lnTo>
                  <a:pt x="53340" y="135402"/>
                </a:lnTo>
                <a:cubicBezTo>
                  <a:pt x="64675" y="135402"/>
                  <a:pt x="73855" y="126221"/>
                  <a:pt x="73855" y="114886"/>
                </a:cubicBezTo>
                <a:lnTo>
                  <a:pt x="73855" y="110783"/>
                </a:lnTo>
                <a:close/>
                <a:moveTo>
                  <a:pt x="47185" y="28722"/>
                </a:moveTo>
                <a:cubicBezTo>
                  <a:pt x="36979" y="28722"/>
                  <a:pt x="28722" y="36979"/>
                  <a:pt x="28722" y="47185"/>
                </a:cubicBezTo>
                <a:cubicBezTo>
                  <a:pt x="28722" y="50596"/>
                  <a:pt x="25978" y="53340"/>
                  <a:pt x="22567" y="53340"/>
                </a:cubicBezTo>
                <a:cubicBezTo>
                  <a:pt x="19156" y="53340"/>
                  <a:pt x="16412" y="50596"/>
                  <a:pt x="16412" y="47185"/>
                </a:cubicBezTo>
                <a:cubicBezTo>
                  <a:pt x="16412" y="30183"/>
                  <a:pt x="30183" y="16412"/>
                  <a:pt x="47185" y="16412"/>
                </a:cubicBezTo>
                <a:cubicBezTo>
                  <a:pt x="50596" y="16412"/>
                  <a:pt x="53340" y="19156"/>
                  <a:pt x="53340" y="22567"/>
                </a:cubicBezTo>
                <a:cubicBezTo>
                  <a:pt x="53340" y="25978"/>
                  <a:pt x="50596" y="28722"/>
                  <a:pt x="47185" y="28722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9" name="Text 17"/>
          <p:cNvSpPr/>
          <p:nvPr/>
        </p:nvSpPr>
        <p:spPr>
          <a:xfrm>
            <a:off x="825305" y="4656406"/>
            <a:ext cx="4979963" cy="187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 Point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56492" y="4881489"/>
            <a:ext cx="5148775" cy="3751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Paling mudah:</a:t>
            </a:r>
            <a:pPr>
              <a:lnSpc>
                <a:spcPct val="120000"/>
              </a:lnSpc>
            </a:pPr>
            <a:r>
              <a:rPr lang="en-US" sz="1034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CSIS sering co-host event dengan kementerian, Subkhan sudah punya relasi yang relevan — leverage existing network.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34572" y="5495778"/>
            <a:ext cx="5326966" cy="9378"/>
          </a:xfrm>
          <a:custGeom>
            <a:avLst/>
            <a:gdLst/>
            <a:ahLst/>
            <a:cxnLst/>
            <a:rect l="l" t="t" r="r" b="b"/>
            <a:pathLst>
              <a:path w="5326966" h="9378">
                <a:moveTo>
                  <a:pt x="0" y="0"/>
                </a:moveTo>
                <a:lnTo>
                  <a:pt x="5326966" y="0"/>
                </a:lnTo>
                <a:lnTo>
                  <a:pt x="5326966" y="9378"/>
                </a:lnTo>
                <a:lnTo>
                  <a:pt x="0" y="9378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534572" y="5650523"/>
            <a:ext cx="703385" cy="187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Score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438262" y="5613009"/>
            <a:ext cx="515815" cy="262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17/25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173592" y="1486486"/>
            <a:ext cx="5636455" cy="4548554"/>
          </a:xfrm>
          <a:custGeom>
            <a:avLst/>
            <a:gdLst/>
            <a:ahLst/>
            <a:cxnLst/>
            <a:rect l="l" t="t" r="r" b="b"/>
            <a:pathLst>
              <a:path w="5636455" h="4548554">
                <a:moveTo>
                  <a:pt x="75006" y="0"/>
                </a:moveTo>
                <a:lnTo>
                  <a:pt x="5561450" y="0"/>
                </a:lnTo>
                <a:cubicBezTo>
                  <a:pt x="5602874" y="0"/>
                  <a:pt x="5636455" y="33581"/>
                  <a:pt x="5636455" y="75006"/>
                </a:cubicBezTo>
                <a:lnTo>
                  <a:pt x="5636455" y="4473548"/>
                </a:lnTo>
                <a:cubicBezTo>
                  <a:pt x="5636455" y="4514973"/>
                  <a:pt x="5602874" y="4548554"/>
                  <a:pt x="5561450" y="4548554"/>
                </a:cubicBezTo>
                <a:lnTo>
                  <a:pt x="75006" y="4548554"/>
                </a:lnTo>
                <a:cubicBezTo>
                  <a:pt x="33581" y="4548554"/>
                  <a:pt x="0" y="4514973"/>
                  <a:pt x="0" y="4473548"/>
                </a:cubicBezTo>
                <a:lnTo>
                  <a:pt x="0" y="75006"/>
                </a:lnTo>
                <a:cubicBezTo>
                  <a:pt x="0" y="33609"/>
                  <a:pt x="33609" y="0"/>
                  <a:pt x="75006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28337" y="1659988"/>
            <a:ext cx="450166" cy="450166"/>
          </a:xfrm>
          <a:custGeom>
            <a:avLst/>
            <a:gdLst/>
            <a:ahLst/>
            <a:cxnLst/>
            <a:rect l="l" t="t" r="r" b="b"/>
            <a:pathLst>
              <a:path w="450166" h="450166">
                <a:moveTo>
                  <a:pt x="75029" y="0"/>
                </a:moveTo>
                <a:lnTo>
                  <a:pt x="375137" y="0"/>
                </a:lnTo>
                <a:cubicBezTo>
                  <a:pt x="416547" y="0"/>
                  <a:pt x="450166" y="33619"/>
                  <a:pt x="450166" y="75029"/>
                </a:cubicBezTo>
                <a:lnTo>
                  <a:pt x="450166" y="375137"/>
                </a:lnTo>
                <a:cubicBezTo>
                  <a:pt x="450166" y="416574"/>
                  <a:pt x="416574" y="450166"/>
                  <a:pt x="375137" y="450166"/>
                </a:cubicBezTo>
                <a:lnTo>
                  <a:pt x="75029" y="450166"/>
                </a:lnTo>
                <a:cubicBezTo>
                  <a:pt x="33619" y="450166"/>
                  <a:pt x="0" y="416547"/>
                  <a:pt x="0" y="375137"/>
                </a:cubicBezTo>
                <a:lnTo>
                  <a:pt x="0" y="75029"/>
                </a:lnTo>
                <a:cubicBezTo>
                  <a:pt x="0" y="33592"/>
                  <a:pt x="33592" y="0"/>
                  <a:pt x="75029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6483081" y="1791286"/>
            <a:ext cx="140677" cy="187569"/>
          </a:xfrm>
          <a:custGeom>
            <a:avLst/>
            <a:gdLst/>
            <a:ahLst/>
            <a:cxnLst/>
            <a:rect l="l" t="t" r="r" b="b"/>
            <a:pathLst>
              <a:path w="140677" h="187569">
                <a:moveTo>
                  <a:pt x="107303" y="140677"/>
                </a:moveTo>
                <a:cubicBezTo>
                  <a:pt x="109977" y="132507"/>
                  <a:pt x="115326" y="125107"/>
                  <a:pt x="121370" y="118733"/>
                </a:cubicBezTo>
                <a:cubicBezTo>
                  <a:pt x="133350" y="106130"/>
                  <a:pt x="140677" y="89095"/>
                  <a:pt x="140677" y="70338"/>
                </a:cubicBezTo>
                <a:cubicBezTo>
                  <a:pt x="140677" y="31506"/>
                  <a:pt x="109171" y="0"/>
                  <a:pt x="70338" y="0"/>
                </a:cubicBezTo>
                <a:cubicBezTo>
                  <a:pt x="31506" y="0"/>
                  <a:pt x="0" y="31506"/>
                  <a:pt x="0" y="70338"/>
                </a:cubicBezTo>
                <a:cubicBezTo>
                  <a:pt x="0" y="89095"/>
                  <a:pt x="7327" y="106130"/>
                  <a:pt x="19306" y="118733"/>
                </a:cubicBezTo>
                <a:cubicBezTo>
                  <a:pt x="25351" y="125107"/>
                  <a:pt x="30736" y="132507"/>
                  <a:pt x="33374" y="140677"/>
                </a:cubicBezTo>
                <a:lnTo>
                  <a:pt x="107266" y="140677"/>
                </a:lnTo>
                <a:close/>
                <a:moveTo>
                  <a:pt x="105508" y="158262"/>
                </a:moveTo>
                <a:lnTo>
                  <a:pt x="35169" y="158262"/>
                </a:lnTo>
                <a:lnTo>
                  <a:pt x="35169" y="164123"/>
                </a:lnTo>
                <a:cubicBezTo>
                  <a:pt x="35169" y="180316"/>
                  <a:pt x="48284" y="193431"/>
                  <a:pt x="64477" y="193431"/>
                </a:cubicBezTo>
                <a:lnTo>
                  <a:pt x="76200" y="193431"/>
                </a:lnTo>
                <a:cubicBezTo>
                  <a:pt x="92392" y="193431"/>
                  <a:pt x="105508" y="180316"/>
                  <a:pt x="105508" y="164123"/>
                </a:cubicBezTo>
                <a:lnTo>
                  <a:pt x="105508" y="158262"/>
                </a:lnTo>
                <a:close/>
                <a:moveTo>
                  <a:pt x="67408" y="41031"/>
                </a:moveTo>
                <a:cubicBezTo>
                  <a:pt x="52827" y="41031"/>
                  <a:pt x="41031" y="52827"/>
                  <a:pt x="41031" y="67408"/>
                </a:cubicBezTo>
                <a:cubicBezTo>
                  <a:pt x="41031" y="72280"/>
                  <a:pt x="37111" y="76200"/>
                  <a:pt x="32238" y="76200"/>
                </a:cubicBezTo>
                <a:cubicBezTo>
                  <a:pt x="27366" y="76200"/>
                  <a:pt x="23446" y="72280"/>
                  <a:pt x="23446" y="67408"/>
                </a:cubicBezTo>
                <a:cubicBezTo>
                  <a:pt x="23446" y="43119"/>
                  <a:pt x="43119" y="23446"/>
                  <a:pt x="67408" y="23446"/>
                </a:cubicBezTo>
                <a:cubicBezTo>
                  <a:pt x="72280" y="23446"/>
                  <a:pt x="76200" y="27366"/>
                  <a:pt x="76200" y="32238"/>
                </a:cubicBezTo>
                <a:cubicBezTo>
                  <a:pt x="76200" y="37111"/>
                  <a:pt x="72280" y="41031"/>
                  <a:pt x="67408" y="41031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7" name="Text 25"/>
          <p:cNvSpPr/>
          <p:nvPr/>
        </p:nvSpPr>
        <p:spPr>
          <a:xfrm>
            <a:off x="6891044" y="1641231"/>
            <a:ext cx="2588455" cy="3001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72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Prakarsa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891044" y="1941342"/>
            <a:ext cx="2541563" cy="187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Indonesian Institute for Social Development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328337" y="2241452"/>
            <a:ext cx="5392615" cy="187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Fokus Kebijakan Sosial &amp; Digital Governance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328337" y="2466535"/>
            <a:ext cx="5392615" cy="4314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34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Think tank yang fokus ke kebijakan sosial dan pembangunan, semakin aktif di digital governance — alignment dengan interest Subkhan.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328337" y="3005797"/>
            <a:ext cx="5392615" cy="187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Lebih Kecil tapi Lebih Nimble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328337" y="3230880"/>
            <a:ext cx="5392615" cy="4314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34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Lebih kecil dari CSIS tapi lebih nimble dan open to collaboration — lebih fleksibel untuk research topics dan working arrangements.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328337" y="3770142"/>
            <a:ext cx="5392615" cy="187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Opportunity untuk Collaborative Research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328337" y="3995225"/>
            <a:ext cx="5392615" cy="4314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34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Banyak opportunity untuk joint research projects dengan government agencies — bisa sambil maintain ASN position.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33026" y="4539175"/>
            <a:ext cx="5317588" cy="834683"/>
          </a:xfrm>
          <a:custGeom>
            <a:avLst/>
            <a:gdLst/>
            <a:ahLst/>
            <a:cxnLst/>
            <a:rect l="l" t="t" r="r" b="b"/>
            <a:pathLst>
              <a:path w="5317588" h="834683">
                <a:moveTo>
                  <a:pt x="37511" y="0"/>
                </a:moveTo>
                <a:lnTo>
                  <a:pt x="5280077" y="0"/>
                </a:lnTo>
                <a:cubicBezTo>
                  <a:pt x="5300794" y="0"/>
                  <a:pt x="5317588" y="16794"/>
                  <a:pt x="5317588" y="37511"/>
                </a:cubicBezTo>
                <a:lnTo>
                  <a:pt x="5317588" y="797172"/>
                </a:lnTo>
                <a:cubicBezTo>
                  <a:pt x="5317588" y="817889"/>
                  <a:pt x="5300794" y="834683"/>
                  <a:pt x="5280077" y="834683"/>
                </a:cubicBezTo>
                <a:lnTo>
                  <a:pt x="37511" y="834683"/>
                </a:lnTo>
                <a:cubicBezTo>
                  <a:pt x="16794" y="834683"/>
                  <a:pt x="0" y="817889"/>
                  <a:pt x="0" y="797172"/>
                </a:cubicBezTo>
                <a:lnTo>
                  <a:pt x="0" y="37511"/>
                </a:lnTo>
                <a:cubicBezTo>
                  <a:pt x="0" y="16794"/>
                  <a:pt x="16794" y="0"/>
                  <a:pt x="37511" y="0"/>
                </a:cubicBezTo>
                <a:close/>
              </a:path>
            </a:pathLst>
          </a:custGeom>
          <a:solidFill>
            <a:srgbClr val="C4A35A">
              <a:alpha val="1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485426" y="4684542"/>
            <a:ext cx="98474" cy="131298"/>
          </a:xfrm>
          <a:custGeom>
            <a:avLst/>
            <a:gdLst/>
            <a:ahLst/>
            <a:cxnLst/>
            <a:rect l="l" t="t" r="r" b="b"/>
            <a:pathLst>
              <a:path w="98474" h="131298">
                <a:moveTo>
                  <a:pt x="75112" y="98474"/>
                </a:moveTo>
                <a:cubicBezTo>
                  <a:pt x="76984" y="92755"/>
                  <a:pt x="80728" y="87575"/>
                  <a:pt x="84959" y="83113"/>
                </a:cubicBezTo>
                <a:cubicBezTo>
                  <a:pt x="93345" y="74291"/>
                  <a:pt x="98474" y="62367"/>
                  <a:pt x="98474" y="49237"/>
                </a:cubicBezTo>
                <a:cubicBezTo>
                  <a:pt x="98474" y="22054"/>
                  <a:pt x="76420" y="0"/>
                  <a:pt x="49237" y="0"/>
                </a:cubicBezTo>
                <a:cubicBezTo>
                  <a:pt x="22054" y="0"/>
                  <a:pt x="0" y="22054"/>
                  <a:pt x="0" y="49237"/>
                </a:cubicBezTo>
                <a:cubicBezTo>
                  <a:pt x="0" y="62367"/>
                  <a:pt x="5129" y="74291"/>
                  <a:pt x="13515" y="83113"/>
                </a:cubicBezTo>
                <a:cubicBezTo>
                  <a:pt x="17746" y="87575"/>
                  <a:pt x="21516" y="92755"/>
                  <a:pt x="23362" y="98474"/>
                </a:cubicBezTo>
                <a:lnTo>
                  <a:pt x="75086" y="98474"/>
                </a:lnTo>
                <a:close/>
                <a:moveTo>
                  <a:pt x="73855" y="110783"/>
                </a:moveTo>
                <a:lnTo>
                  <a:pt x="24618" y="110783"/>
                </a:lnTo>
                <a:lnTo>
                  <a:pt x="24618" y="114886"/>
                </a:lnTo>
                <a:cubicBezTo>
                  <a:pt x="24618" y="126221"/>
                  <a:pt x="33799" y="135402"/>
                  <a:pt x="45134" y="135402"/>
                </a:cubicBezTo>
                <a:lnTo>
                  <a:pt x="53340" y="135402"/>
                </a:lnTo>
                <a:cubicBezTo>
                  <a:pt x="64675" y="135402"/>
                  <a:pt x="73855" y="126221"/>
                  <a:pt x="73855" y="114886"/>
                </a:cubicBezTo>
                <a:lnTo>
                  <a:pt x="73855" y="110783"/>
                </a:lnTo>
                <a:close/>
                <a:moveTo>
                  <a:pt x="47185" y="28722"/>
                </a:moveTo>
                <a:cubicBezTo>
                  <a:pt x="36979" y="28722"/>
                  <a:pt x="28722" y="36979"/>
                  <a:pt x="28722" y="47185"/>
                </a:cubicBezTo>
                <a:cubicBezTo>
                  <a:pt x="28722" y="50596"/>
                  <a:pt x="25978" y="53340"/>
                  <a:pt x="22567" y="53340"/>
                </a:cubicBezTo>
                <a:cubicBezTo>
                  <a:pt x="19156" y="53340"/>
                  <a:pt x="16412" y="50596"/>
                  <a:pt x="16412" y="47185"/>
                </a:cubicBezTo>
                <a:cubicBezTo>
                  <a:pt x="16412" y="30183"/>
                  <a:pt x="30183" y="16412"/>
                  <a:pt x="47185" y="16412"/>
                </a:cubicBezTo>
                <a:cubicBezTo>
                  <a:pt x="50596" y="16412"/>
                  <a:pt x="53340" y="19156"/>
                  <a:pt x="53340" y="22567"/>
                </a:cubicBezTo>
                <a:cubicBezTo>
                  <a:pt x="53340" y="25978"/>
                  <a:pt x="50596" y="28722"/>
                  <a:pt x="47185" y="28722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7" name="Text 35"/>
          <p:cNvSpPr/>
          <p:nvPr/>
        </p:nvSpPr>
        <p:spPr>
          <a:xfrm>
            <a:off x="6619069" y="4656406"/>
            <a:ext cx="4979963" cy="187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 Point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450257" y="4881489"/>
            <a:ext cx="5148775" cy="3751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Collaborative research dengan KemenPKP bisa menjadi jembatan alami — propose joint research project pada area digital governance.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28337" y="5495778"/>
            <a:ext cx="5326966" cy="9378"/>
          </a:xfrm>
          <a:custGeom>
            <a:avLst/>
            <a:gdLst/>
            <a:ahLst/>
            <a:cxnLst/>
            <a:rect l="l" t="t" r="r" b="b"/>
            <a:pathLst>
              <a:path w="5326966" h="9378">
                <a:moveTo>
                  <a:pt x="0" y="0"/>
                </a:moveTo>
                <a:lnTo>
                  <a:pt x="5326966" y="0"/>
                </a:lnTo>
                <a:lnTo>
                  <a:pt x="5326966" y="9378"/>
                </a:lnTo>
                <a:lnTo>
                  <a:pt x="0" y="9378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6328337" y="5650523"/>
            <a:ext cx="703385" cy="187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4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Score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11214515" y="5613009"/>
            <a:ext cx="534572" cy="262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16/25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379828" y="6189785"/>
            <a:ext cx="11432345" cy="665871"/>
          </a:xfrm>
          <a:custGeom>
            <a:avLst/>
            <a:gdLst/>
            <a:ahLst/>
            <a:cxnLst/>
            <a:rect l="l" t="t" r="r" b="b"/>
            <a:pathLst>
              <a:path w="11432345" h="665871">
                <a:moveTo>
                  <a:pt x="75030" y="0"/>
                </a:moveTo>
                <a:lnTo>
                  <a:pt x="11357314" y="0"/>
                </a:lnTo>
                <a:cubicBezTo>
                  <a:pt x="11398752" y="0"/>
                  <a:pt x="11432345" y="33592"/>
                  <a:pt x="11432345" y="75030"/>
                </a:cubicBezTo>
                <a:lnTo>
                  <a:pt x="11432345" y="590840"/>
                </a:lnTo>
                <a:cubicBezTo>
                  <a:pt x="11432345" y="632279"/>
                  <a:pt x="11398752" y="665871"/>
                  <a:pt x="11357314" y="665871"/>
                </a:cubicBezTo>
                <a:lnTo>
                  <a:pt x="75030" y="665871"/>
                </a:lnTo>
                <a:cubicBezTo>
                  <a:pt x="33592" y="665871"/>
                  <a:pt x="0" y="632279"/>
                  <a:pt x="0" y="590840"/>
                </a:cubicBezTo>
                <a:lnTo>
                  <a:pt x="0" y="75030"/>
                </a:lnTo>
                <a:cubicBezTo>
                  <a:pt x="0" y="33620"/>
                  <a:pt x="33620" y="0"/>
                  <a:pt x="7503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478302" y="6344529"/>
            <a:ext cx="168812" cy="168812"/>
          </a:xfrm>
          <a:custGeom>
            <a:avLst/>
            <a:gdLst/>
            <a:ahLst/>
            <a:cxnLst/>
            <a:rect l="l" t="t" r="r" b="b"/>
            <a:pathLst>
              <a:path w="168812" h="168812">
                <a:moveTo>
                  <a:pt x="84406" y="168812"/>
                </a:moveTo>
                <a:cubicBezTo>
                  <a:pt x="130991" y="168812"/>
                  <a:pt x="168812" y="130991"/>
                  <a:pt x="168812" y="84406"/>
                </a:cubicBezTo>
                <a:cubicBezTo>
                  <a:pt x="168812" y="37821"/>
                  <a:pt x="130991" y="0"/>
                  <a:pt x="84406" y="0"/>
                </a:cubicBezTo>
                <a:cubicBezTo>
                  <a:pt x="37821" y="0"/>
                  <a:pt x="0" y="37821"/>
                  <a:pt x="0" y="84406"/>
                </a:cubicBezTo>
                <a:cubicBezTo>
                  <a:pt x="0" y="130991"/>
                  <a:pt x="37821" y="168812"/>
                  <a:pt x="84406" y="168812"/>
                </a:cubicBezTo>
                <a:close/>
                <a:moveTo>
                  <a:pt x="73855" y="52754"/>
                </a:moveTo>
                <a:cubicBezTo>
                  <a:pt x="73855" y="46931"/>
                  <a:pt x="78583" y="42203"/>
                  <a:pt x="84406" y="42203"/>
                </a:cubicBezTo>
                <a:cubicBezTo>
                  <a:pt x="90229" y="42203"/>
                  <a:pt x="94957" y="46931"/>
                  <a:pt x="94957" y="52754"/>
                </a:cubicBezTo>
                <a:cubicBezTo>
                  <a:pt x="94957" y="58577"/>
                  <a:pt x="90229" y="63305"/>
                  <a:pt x="84406" y="63305"/>
                </a:cubicBezTo>
                <a:cubicBezTo>
                  <a:pt x="78583" y="63305"/>
                  <a:pt x="73855" y="58577"/>
                  <a:pt x="73855" y="52754"/>
                </a:cubicBezTo>
                <a:close/>
                <a:moveTo>
                  <a:pt x="71218" y="73855"/>
                </a:moveTo>
                <a:lnTo>
                  <a:pt x="87044" y="73855"/>
                </a:lnTo>
                <a:cubicBezTo>
                  <a:pt x="91429" y="73855"/>
                  <a:pt x="94957" y="77383"/>
                  <a:pt x="94957" y="81768"/>
                </a:cubicBezTo>
                <a:lnTo>
                  <a:pt x="94957" y="110783"/>
                </a:lnTo>
                <a:lnTo>
                  <a:pt x="97595" y="110783"/>
                </a:lnTo>
                <a:cubicBezTo>
                  <a:pt x="101980" y="110783"/>
                  <a:pt x="105508" y="114311"/>
                  <a:pt x="105508" y="118696"/>
                </a:cubicBezTo>
                <a:cubicBezTo>
                  <a:pt x="105508" y="123081"/>
                  <a:pt x="101980" y="126609"/>
                  <a:pt x="97595" y="126609"/>
                </a:cubicBezTo>
                <a:lnTo>
                  <a:pt x="71218" y="126609"/>
                </a:lnTo>
                <a:cubicBezTo>
                  <a:pt x="66833" y="126609"/>
                  <a:pt x="63305" y="123081"/>
                  <a:pt x="63305" y="118696"/>
                </a:cubicBezTo>
                <a:cubicBezTo>
                  <a:pt x="63305" y="114311"/>
                  <a:pt x="66833" y="110783"/>
                  <a:pt x="71218" y="110783"/>
                </a:cubicBezTo>
                <a:lnTo>
                  <a:pt x="79131" y="110783"/>
                </a:lnTo>
                <a:lnTo>
                  <a:pt x="79131" y="89682"/>
                </a:lnTo>
                <a:lnTo>
                  <a:pt x="71218" y="89682"/>
                </a:lnTo>
                <a:cubicBezTo>
                  <a:pt x="66833" y="89682"/>
                  <a:pt x="63305" y="86154"/>
                  <a:pt x="63305" y="81768"/>
                </a:cubicBezTo>
                <a:cubicBezTo>
                  <a:pt x="63305" y="77383"/>
                  <a:pt x="66833" y="73855"/>
                  <a:pt x="71218" y="73855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4" name="Text 42"/>
          <p:cNvSpPr/>
          <p:nvPr/>
        </p:nvSpPr>
        <p:spPr>
          <a:xfrm>
            <a:off x="740972" y="6307015"/>
            <a:ext cx="11019692" cy="4314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34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Note:</a:t>
            </a:r>
            <a:pPr>
              <a:lnSpc>
                <a:spcPct val="140000"/>
              </a:lnSpc>
            </a:pPr>
            <a:r>
              <a:rPr lang="en-US" sz="1034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Tier 4 ini bukan end goal, tapi stepping stone. CSIS atau Prakarsa bisa menjadi platform untuk: (1) Build publication track record untuk PhD application, (2) Maintain government network, (3) Establish thought leadership, (4) Create visibility untuk Tier 1-3 opportunities. Ideal untuk parallel pursuit sambil tetap di ASN atau sebagai transition phase.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9610" y="339610"/>
            <a:ext cx="11563721" cy="13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2" spc="80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Strategic Analysis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39610" y="543376"/>
            <a:ext cx="11665604" cy="339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07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Decision Matrix: Prioritization Framework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39610" y="950908"/>
            <a:ext cx="1158070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Visualisasi scoring semua 10 perusahaan berdasarkan 5 dimensi evaluasi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43855" y="1294763"/>
            <a:ext cx="8651565" cy="5561114"/>
          </a:xfrm>
          <a:custGeom>
            <a:avLst/>
            <a:gdLst/>
            <a:ahLst/>
            <a:cxnLst/>
            <a:rect l="l" t="t" r="r" b="b"/>
            <a:pathLst>
              <a:path w="8651565" h="5561114">
                <a:moveTo>
                  <a:pt x="67901" y="0"/>
                </a:moveTo>
                <a:lnTo>
                  <a:pt x="8583664" y="0"/>
                </a:lnTo>
                <a:cubicBezTo>
                  <a:pt x="8621165" y="0"/>
                  <a:pt x="8651565" y="30400"/>
                  <a:pt x="8651565" y="67901"/>
                </a:cubicBezTo>
                <a:lnTo>
                  <a:pt x="8651565" y="5493213"/>
                </a:lnTo>
                <a:cubicBezTo>
                  <a:pt x="8651565" y="5530714"/>
                  <a:pt x="8621165" y="5561114"/>
                  <a:pt x="8583664" y="5561114"/>
                </a:cubicBezTo>
                <a:lnTo>
                  <a:pt x="67901" y="5561114"/>
                </a:lnTo>
                <a:cubicBezTo>
                  <a:pt x="30400" y="5561114"/>
                  <a:pt x="0" y="5530714"/>
                  <a:pt x="0" y="5493213"/>
                </a:cubicBezTo>
                <a:lnTo>
                  <a:pt x="0" y="67901"/>
                </a:lnTo>
                <a:cubicBezTo>
                  <a:pt x="0" y="30426"/>
                  <a:pt x="30426" y="0"/>
                  <a:pt x="67901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83944" y="1434852"/>
            <a:ext cx="8447799" cy="2377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3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Comprehensive Scoring Matrix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83944" y="1982474"/>
            <a:ext cx="8371387" cy="8490"/>
          </a:xfrm>
          <a:custGeom>
            <a:avLst/>
            <a:gdLst/>
            <a:ahLst/>
            <a:cxnLst/>
            <a:rect l="l" t="t" r="r" b="b"/>
            <a:pathLst>
              <a:path w="8371387" h="8490">
                <a:moveTo>
                  <a:pt x="0" y="0"/>
                </a:moveTo>
                <a:lnTo>
                  <a:pt x="8371387" y="0"/>
                </a:lnTo>
                <a:lnTo>
                  <a:pt x="8371387" y="8490"/>
                </a:lnTo>
                <a:lnTo>
                  <a:pt x="0" y="8490"/>
                </a:lnTo>
                <a:lnTo>
                  <a:pt x="0" y="0"/>
                </a:lnTo>
                <a:close/>
              </a:path>
            </a:pathLst>
          </a:custGeom>
          <a:solidFill>
            <a:srgbClr val="C4A35A">
              <a:alpha val="30196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83944" y="1774462"/>
            <a:ext cx="2394251" cy="13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2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Company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2870766" y="1774462"/>
            <a:ext cx="1188635" cy="13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02" b="1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076912" y="1774462"/>
            <a:ext cx="1188635" cy="13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02" b="1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283058" y="1774462"/>
            <a:ext cx="1188635" cy="13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02" b="1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89205" y="1774462"/>
            <a:ext cx="1188635" cy="13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02" b="1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Growth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695351" y="1774462"/>
            <a:ext cx="1188635" cy="13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02" b="1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83944" y="2364535"/>
            <a:ext cx="8371387" cy="8490"/>
          </a:xfrm>
          <a:custGeom>
            <a:avLst/>
            <a:gdLst/>
            <a:ahLst/>
            <a:cxnLst/>
            <a:rect l="l" t="t" r="r" b="b"/>
            <a:pathLst>
              <a:path w="8371387" h="8490">
                <a:moveTo>
                  <a:pt x="0" y="0"/>
                </a:moveTo>
                <a:lnTo>
                  <a:pt x="8371387" y="0"/>
                </a:lnTo>
                <a:lnTo>
                  <a:pt x="8371387" y="8490"/>
                </a:lnTo>
                <a:lnTo>
                  <a:pt x="0" y="8490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83944" y="2105582"/>
            <a:ext cx="2402741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World Bank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403596" y="2143788"/>
            <a:ext cx="123440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609742" y="2143788"/>
            <a:ext cx="123440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816087" y="2143788"/>
            <a:ext cx="123042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E8D5A3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022034" y="2143788"/>
            <a:ext cx="123440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228181" y="2143788"/>
            <a:ext cx="123440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83944" y="2746596"/>
            <a:ext cx="8371387" cy="8490"/>
          </a:xfrm>
          <a:custGeom>
            <a:avLst/>
            <a:gdLst/>
            <a:ahLst/>
            <a:cxnLst/>
            <a:rect l="l" t="t" r="r" b="b"/>
            <a:pathLst>
              <a:path w="8371387" h="8490">
                <a:moveTo>
                  <a:pt x="0" y="0"/>
                </a:moveTo>
                <a:lnTo>
                  <a:pt x="8371387" y="0"/>
                </a:lnTo>
                <a:lnTo>
                  <a:pt x="8371387" y="8490"/>
                </a:lnTo>
                <a:lnTo>
                  <a:pt x="0" y="8490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483944" y="2487643"/>
            <a:ext cx="2402741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McKinsey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403596" y="2525850"/>
            <a:ext cx="123440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611533" y="2525850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817613" y="2525850"/>
            <a:ext cx="119991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E8D5A3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022034" y="2525850"/>
            <a:ext cx="123440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228181" y="2525850"/>
            <a:ext cx="123440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83944" y="3128657"/>
            <a:ext cx="8371387" cy="8490"/>
          </a:xfrm>
          <a:custGeom>
            <a:avLst/>
            <a:gdLst/>
            <a:ahLst/>
            <a:cxnLst/>
            <a:rect l="l" t="t" r="r" b="b"/>
            <a:pathLst>
              <a:path w="8371387" h="8490">
                <a:moveTo>
                  <a:pt x="0" y="0"/>
                </a:moveTo>
                <a:lnTo>
                  <a:pt x="8371387" y="0"/>
                </a:lnTo>
                <a:lnTo>
                  <a:pt x="8371387" y="8490"/>
                </a:lnTo>
                <a:lnTo>
                  <a:pt x="0" y="8490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483944" y="2869705"/>
            <a:ext cx="2402741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ADB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3403596" y="2907911"/>
            <a:ext cx="123440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611533" y="2907911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816087" y="2907911"/>
            <a:ext cx="123042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E8D5A3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7022034" y="2907911"/>
            <a:ext cx="123440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8229971" y="2907911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483944" y="3510719"/>
            <a:ext cx="8371387" cy="8490"/>
          </a:xfrm>
          <a:custGeom>
            <a:avLst/>
            <a:gdLst/>
            <a:ahLst/>
            <a:cxnLst/>
            <a:rect l="l" t="t" r="r" b="b"/>
            <a:pathLst>
              <a:path w="8371387" h="8490">
                <a:moveTo>
                  <a:pt x="0" y="0"/>
                </a:moveTo>
                <a:lnTo>
                  <a:pt x="8371387" y="0"/>
                </a:lnTo>
                <a:lnTo>
                  <a:pt x="8371387" y="8490"/>
                </a:lnTo>
                <a:lnTo>
                  <a:pt x="0" y="8490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483944" y="3251766"/>
            <a:ext cx="2402741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Deloitte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3405386" y="3289972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4609742" y="3289972"/>
            <a:ext cx="123440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5816087" y="3289972"/>
            <a:ext cx="123042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E8D5A3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7023825" y="3289972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229971" y="3289972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483944" y="3892780"/>
            <a:ext cx="8371387" cy="8490"/>
          </a:xfrm>
          <a:custGeom>
            <a:avLst/>
            <a:gdLst/>
            <a:ahLst/>
            <a:cxnLst/>
            <a:rect l="l" t="t" r="r" b="b"/>
            <a:pathLst>
              <a:path w="8371387" h="8490">
                <a:moveTo>
                  <a:pt x="0" y="0"/>
                </a:moveTo>
                <a:lnTo>
                  <a:pt x="8371387" y="0"/>
                </a:lnTo>
                <a:lnTo>
                  <a:pt x="8371387" y="8490"/>
                </a:lnTo>
                <a:lnTo>
                  <a:pt x="0" y="8490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483944" y="3633827"/>
            <a:ext cx="2402741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GIZ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3405386" y="3672033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4611533" y="3672033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5817679" y="3672033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7023825" y="3672033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229971" y="3672033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483944" y="4274841"/>
            <a:ext cx="8371387" cy="8490"/>
          </a:xfrm>
          <a:custGeom>
            <a:avLst/>
            <a:gdLst/>
            <a:ahLst/>
            <a:cxnLst/>
            <a:rect l="l" t="t" r="r" b="b"/>
            <a:pathLst>
              <a:path w="8371387" h="8490">
                <a:moveTo>
                  <a:pt x="0" y="0"/>
                </a:moveTo>
                <a:lnTo>
                  <a:pt x="8371387" y="0"/>
                </a:lnTo>
                <a:lnTo>
                  <a:pt x="8371387" y="8490"/>
                </a:lnTo>
                <a:lnTo>
                  <a:pt x="0" y="8490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483944" y="4015889"/>
            <a:ext cx="2402741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Microsoft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3403596" y="4054095"/>
            <a:ext cx="123440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4611533" y="4054095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5816087" y="4054095"/>
            <a:ext cx="123042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E8D5A3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7023825" y="4054095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229971" y="4054095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483944" y="4656903"/>
            <a:ext cx="8371387" cy="8490"/>
          </a:xfrm>
          <a:custGeom>
            <a:avLst/>
            <a:gdLst/>
            <a:ahLst/>
            <a:cxnLst/>
            <a:rect l="l" t="t" r="r" b="b"/>
            <a:pathLst>
              <a:path w="8371387" h="8490">
                <a:moveTo>
                  <a:pt x="0" y="0"/>
                </a:moveTo>
                <a:lnTo>
                  <a:pt x="8371387" y="0"/>
                </a:lnTo>
                <a:lnTo>
                  <a:pt x="8371387" y="8490"/>
                </a:lnTo>
                <a:lnTo>
                  <a:pt x="0" y="8490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57" name="Text 55"/>
          <p:cNvSpPr/>
          <p:nvPr/>
        </p:nvSpPr>
        <p:spPr>
          <a:xfrm>
            <a:off x="483944" y="4397950"/>
            <a:ext cx="2402741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PwC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3405386" y="4436156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4611533" y="4436156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5816087" y="4436156"/>
            <a:ext cx="123042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E8D5A3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7023825" y="4436156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8229971" y="4436156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483944" y="5038964"/>
            <a:ext cx="8371387" cy="8490"/>
          </a:xfrm>
          <a:custGeom>
            <a:avLst/>
            <a:gdLst/>
            <a:ahLst/>
            <a:cxnLst/>
            <a:rect l="l" t="t" r="r" b="b"/>
            <a:pathLst>
              <a:path w="8371387" h="8490">
                <a:moveTo>
                  <a:pt x="0" y="0"/>
                </a:moveTo>
                <a:lnTo>
                  <a:pt x="8371387" y="0"/>
                </a:lnTo>
                <a:lnTo>
                  <a:pt x="8371387" y="8490"/>
                </a:lnTo>
                <a:lnTo>
                  <a:pt x="0" y="8490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64" name="Text 62"/>
          <p:cNvSpPr/>
          <p:nvPr/>
        </p:nvSpPr>
        <p:spPr>
          <a:xfrm>
            <a:off x="483944" y="4780011"/>
            <a:ext cx="2402741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Google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3403596" y="4818217"/>
            <a:ext cx="123440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4611533" y="4818217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5817613" y="4818217"/>
            <a:ext cx="119991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E8D5A3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7023825" y="4818217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8229971" y="4818217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483944" y="5421025"/>
            <a:ext cx="8371387" cy="8490"/>
          </a:xfrm>
          <a:custGeom>
            <a:avLst/>
            <a:gdLst/>
            <a:ahLst/>
            <a:cxnLst/>
            <a:rect l="l" t="t" r="r" b="b"/>
            <a:pathLst>
              <a:path w="8371387" h="8490">
                <a:moveTo>
                  <a:pt x="0" y="0"/>
                </a:moveTo>
                <a:lnTo>
                  <a:pt x="8371387" y="0"/>
                </a:lnTo>
                <a:lnTo>
                  <a:pt x="8371387" y="8490"/>
                </a:lnTo>
                <a:lnTo>
                  <a:pt x="0" y="8490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71" name="Text 69"/>
          <p:cNvSpPr/>
          <p:nvPr/>
        </p:nvSpPr>
        <p:spPr>
          <a:xfrm>
            <a:off x="483944" y="5162072"/>
            <a:ext cx="2402741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CSIS</a:t>
            </a:r>
            <a:endParaRPr lang="en-US" sz="1600" dirty="0"/>
          </a:p>
        </p:txBody>
      </p:sp>
      <p:sp>
        <p:nvSpPr>
          <p:cNvPr id="72" name="Text 70"/>
          <p:cNvSpPr/>
          <p:nvPr/>
        </p:nvSpPr>
        <p:spPr>
          <a:xfrm>
            <a:off x="3403795" y="5200279"/>
            <a:ext cx="123042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E8D5A3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4611533" y="5200279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5817679" y="5200279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75" name="Text 73"/>
          <p:cNvSpPr/>
          <p:nvPr/>
        </p:nvSpPr>
        <p:spPr>
          <a:xfrm>
            <a:off x="7022233" y="5200279"/>
            <a:ext cx="123042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76" name="Text 74"/>
          <p:cNvSpPr/>
          <p:nvPr/>
        </p:nvSpPr>
        <p:spPr>
          <a:xfrm>
            <a:off x="8228380" y="5200279"/>
            <a:ext cx="123042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483944" y="5544134"/>
            <a:ext cx="2402741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Prakarsa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3403795" y="5582340"/>
            <a:ext cx="123042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E8D5A3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79" name="Text 77"/>
          <p:cNvSpPr/>
          <p:nvPr/>
        </p:nvSpPr>
        <p:spPr>
          <a:xfrm>
            <a:off x="4611533" y="5582340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80" name="Text 78"/>
          <p:cNvSpPr/>
          <p:nvPr/>
        </p:nvSpPr>
        <p:spPr>
          <a:xfrm>
            <a:off x="5817679" y="5582340"/>
            <a:ext cx="119858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81" name="Text 79"/>
          <p:cNvSpPr/>
          <p:nvPr/>
        </p:nvSpPr>
        <p:spPr>
          <a:xfrm>
            <a:off x="7022233" y="5582340"/>
            <a:ext cx="123042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82" name="Text 80"/>
          <p:cNvSpPr/>
          <p:nvPr/>
        </p:nvSpPr>
        <p:spPr>
          <a:xfrm>
            <a:off x="8229905" y="5582340"/>
            <a:ext cx="119991" cy="1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83" name="Shape 81"/>
          <p:cNvSpPr/>
          <p:nvPr/>
        </p:nvSpPr>
        <p:spPr>
          <a:xfrm>
            <a:off x="9147714" y="1299008"/>
            <a:ext cx="2699900" cy="2462173"/>
          </a:xfrm>
          <a:custGeom>
            <a:avLst/>
            <a:gdLst/>
            <a:ahLst/>
            <a:cxnLst/>
            <a:rect l="l" t="t" r="r" b="b"/>
            <a:pathLst>
              <a:path w="2699900" h="2462173">
                <a:moveTo>
                  <a:pt x="67931" y="0"/>
                </a:moveTo>
                <a:lnTo>
                  <a:pt x="2631968" y="0"/>
                </a:lnTo>
                <a:cubicBezTo>
                  <a:pt x="2669486" y="0"/>
                  <a:pt x="2699900" y="30414"/>
                  <a:pt x="2699900" y="67931"/>
                </a:cubicBezTo>
                <a:lnTo>
                  <a:pt x="2699900" y="2394241"/>
                </a:lnTo>
                <a:cubicBezTo>
                  <a:pt x="2699900" y="2431759"/>
                  <a:pt x="2669486" y="2462173"/>
                  <a:pt x="2631968" y="2462173"/>
                </a:cubicBezTo>
                <a:lnTo>
                  <a:pt x="67931" y="2462173"/>
                </a:lnTo>
                <a:cubicBezTo>
                  <a:pt x="30414" y="2462173"/>
                  <a:pt x="0" y="2431759"/>
                  <a:pt x="0" y="2394241"/>
                </a:cubicBezTo>
                <a:lnTo>
                  <a:pt x="0" y="67931"/>
                </a:lnTo>
                <a:cubicBezTo>
                  <a:pt x="0" y="30439"/>
                  <a:pt x="30439" y="0"/>
                  <a:pt x="6793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 w="25400">
            <a:solidFill>
              <a:srgbClr val="C4A35A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9292049" y="1443343"/>
            <a:ext cx="271688" cy="271688"/>
          </a:xfrm>
          <a:custGeom>
            <a:avLst/>
            <a:gdLst/>
            <a:ahLst/>
            <a:cxnLst/>
            <a:rect l="l" t="t" r="r" b="b"/>
            <a:pathLst>
              <a:path w="271688" h="271688">
                <a:moveTo>
                  <a:pt x="135844" y="0"/>
                </a:moveTo>
                <a:lnTo>
                  <a:pt x="135844" y="0"/>
                </a:lnTo>
                <a:cubicBezTo>
                  <a:pt x="210869" y="0"/>
                  <a:pt x="271688" y="60819"/>
                  <a:pt x="271688" y="135844"/>
                </a:cubicBezTo>
                <a:lnTo>
                  <a:pt x="271688" y="135844"/>
                </a:lnTo>
                <a:cubicBezTo>
                  <a:pt x="271688" y="210869"/>
                  <a:pt x="210869" y="271688"/>
                  <a:pt x="135844" y="271688"/>
                </a:cubicBezTo>
                <a:lnTo>
                  <a:pt x="135844" y="271688"/>
                </a:lnTo>
                <a:cubicBezTo>
                  <a:pt x="60819" y="271688"/>
                  <a:pt x="0" y="210869"/>
                  <a:pt x="0" y="135844"/>
                </a:cubicBezTo>
                <a:lnTo>
                  <a:pt x="0" y="135844"/>
                </a:lnTo>
                <a:cubicBezTo>
                  <a:pt x="0" y="60819"/>
                  <a:pt x="60819" y="0"/>
                  <a:pt x="135844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85" name="Shape 83"/>
          <p:cNvSpPr/>
          <p:nvPr/>
        </p:nvSpPr>
        <p:spPr>
          <a:xfrm>
            <a:off x="9363155" y="1519755"/>
            <a:ext cx="133721" cy="118864"/>
          </a:xfrm>
          <a:custGeom>
            <a:avLst/>
            <a:gdLst/>
            <a:ahLst/>
            <a:cxnLst/>
            <a:rect l="l" t="t" r="r" b="b"/>
            <a:pathLst>
              <a:path w="133721" h="118864">
                <a:moveTo>
                  <a:pt x="72665" y="20244"/>
                </a:moveTo>
                <a:cubicBezTo>
                  <a:pt x="74800" y="18549"/>
                  <a:pt x="76147" y="15926"/>
                  <a:pt x="76147" y="13001"/>
                </a:cubicBezTo>
                <a:cubicBezTo>
                  <a:pt x="76147" y="7870"/>
                  <a:pt x="71991" y="3714"/>
                  <a:pt x="66861" y="3714"/>
                </a:cubicBezTo>
                <a:cubicBezTo>
                  <a:pt x="61730" y="3714"/>
                  <a:pt x="57575" y="7870"/>
                  <a:pt x="57575" y="13001"/>
                </a:cubicBezTo>
                <a:cubicBezTo>
                  <a:pt x="57575" y="15926"/>
                  <a:pt x="58944" y="18549"/>
                  <a:pt x="61057" y="20244"/>
                </a:cubicBezTo>
                <a:lnTo>
                  <a:pt x="45177" y="45224"/>
                </a:lnTo>
                <a:cubicBezTo>
                  <a:pt x="42856" y="48869"/>
                  <a:pt x="37911" y="49774"/>
                  <a:pt x="34452" y="47174"/>
                </a:cubicBezTo>
                <a:lnTo>
                  <a:pt x="20639" y="36843"/>
                </a:lnTo>
                <a:cubicBezTo>
                  <a:pt x="21683" y="35357"/>
                  <a:pt x="22287" y="33523"/>
                  <a:pt x="22287" y="31573"/>
                </a:cubicBezTo>
                <a:cubicBezTo>
                  <a:pt x="22287" y="26442"/>
                  <a:pt x="18131" y="22287"/>
                  <a:pt x="13001" y="22287"/>
                </a:cubicBezTo>
                <a:cubicBezTo>
                  <a:pt x="7870" y="22287"/>
                  <a:pt x="3714" y="26442"/>
                  <a:pt x="3714" y="31573"/>
                </a:cubicBezTo>
                <a:cubicBezTo>
                  <a:pt x="3714" y="36634"/>
                  <a:pt x="7777" y="40766"/>
                  <a:pt x="12815" y="40859"/>
                </a:cubicBezTo>
                <a:lnTo>
                  <a:pt x="20383" y="91353"/>
                </a:lnTo>
                <a:cubicBezTo>
                  <a:pt x="21474" y="98620"/>
                  <a:pt x="27719" y="104006"/>
                  <a:pt x="35079" y="104006"/>
                </a:cubicBezTo>
                <a:lnTo>
                  <a:pt x="98643" y="104006"/>
                </a:lnTo>
                <a:cubicBezTo>
                  <a:pt x="106002" y="104006"/>
                  <a:pt x="112247" y="98620"/>
                  <a:pt x="113338" y="91353"/>
                </a:cubicBezTo>
                <a:lnTo>
                  <a:pt x="120906" y="40859"/>
                </a:lnTo>
                <a:cubicBezTo>
                  <a:pt x="125944" y="40766"/>
                  <a:pt x="130007" y="36634"/>
                  <a:pt x="130007" y="31573"/>
                </a:cubicBezTo>
                <a:cubicBezTo>
                  <a:pt x="130007" y="26442"/>
                  <a:pt x="125851" y="22287"/>
                  <a:pt x="120721" y="22287"/>
                </a:cubicBezTo>
                <a:cubicBezTo>
                  <a:pt x="115590" y="22287"/>
                  <a:pt x="111435" y="26442"/>
                  <a:pt x="111435" y="31573"/>
                </a:cubicBezTo>
                <a:cubicBezTo>
                  <a:pt x="111435" y="33523"/>
                  <a:pt x="112038" y="35357"/>
                  <a:pt x="113083" y="36843"/>
                </a:cubicBezTo>
                <a:lnTo>
                  <a:pt x="99293" y="47197"/>
                </a:lnTo>
                <a:cubicBezTo>
                  <a:pt x="95834" y="49797"/>
                  <a:pt x="90889" y="48892"/>
                  <a:pt x="88567" y="45247"/>
                </a:cubicBezTo>
                <a:lnTo>
                  <a:pt x="72665" y="20244"/>
                </a:lnTo>
                <a:close/>
              </a:path>
            </a:pathLst>
          </a:custGeom>
          <a:solidFill>
            <a:srgbClr val="1A1D21"/>
          </a:solidFill>
          <a:ln/>
        </p:spPr>
      </p:sp>
      <p:sp>
        <p:nvSpPr>
          <p:cNvPr id="86" name="Text 84"/>
          <p:cNvSpPr/>
          <p:nvPr/>
        </p:nvSpPr>
        <p:spPr>
          <a:xfrm>
            <a:off x="9631659" y="1460323"/>
            <a:ext cx="1120713" cy="2377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3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Highest Priority</a:t>
            </a:r>
            <a:endParaRPr lang="en-US" sz="1600" dirty="0"/>
          </a:p>
        </p:txBody>
      </p:sp>
      <p:sp>
        <p:nvSpPr>
          <p:cNvPr id="87" name="Text 85"/>
          <p:cNvSpPr/>
          <p:nvPr/>
        </p:nvSpPr>
        <p:spPr>
          <a:xfrm>
            <a:off x="9292049" y="1816914"/>
            <a:ext cx="2462173" cy="13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2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 bulan pertama — mulai outreach sekarang</a:t>
            </a:r>
            <a:endParaRPr lang="en-US" sz="1600" dirty="0"/>
          </a:p>
        </p:txBody>
      </p:sp>
      <p:sp>
        <p:nvSpPr>
          <p:cNvPr id="88" name="Shape 86"/>
          <p:cNvSpPr/>
          <p:nvPr/>
        </p:nvSpPr>
        <p:spPr>
          <a:xfrm>
            <a:off x="9292049" y="2054641"/>
            <a:ext cx="2411231" cy="475454"/>
          </a:xfrm>
          <a:custGeom>
            <a:avLst/>
            <a:gdLst/>
            <a:ahLst/>
            <a:cxnLst/>
            <a:rect l="l" t="t" r="r" b="b"/>
            <a:pathLst>
              <a:path w="2411231" h="475454">
                <a:moveTo>
                  <a:pt x="33962" y="0"/>
                </a:moveTo>
                <a:lnTo>
                  <a:pt x="2377270" y="0"/>
                </a:lnTo>
                <a:cubicBezTo>
                  <a:pt x="2396026" y="0"/>
                  <a:pt x="2411231" y="15205"/>
                  <a:pt x="2411231" y="33962"/>
                </a:cubicBezTo>
                <a:lnTo>
                  <a:pt x="2411231" y="441492"/>
                </a:lnTo>
                <a:cubicBezTo>
                  <a:pt x="2411231" y="460249"/>
                  <a:pt x="2396026" y="475454"/>
                  <a:pt x="2377270" y="475454"/>
                </a:cubicBezTo>
                <a:lnTo>
                  <a:pt x="33962" y="475454"/>
                </a:lnTo>
                <a:cubicBezTo>
                  <a:pt x="15205" y="475454"/>
                  <a:pt x="0" y="460249"/>
                  <a:pt x="0" y="441492"/>
                </a:cubicBezTo>
                <a:lnTo>
                  <a:pt x="0" y="33962"/>
                </a:lnTo>
                <a:cubicBezTo>
                  <a:pt x="0" y="15205"/>
                  <a:pt x="15205" y="0"/>
                  <a:pt x="33962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89" name="Text 87"/>
          <p:cNvSpPr/>
          <p:nvPr/>
        </p:nvSpPr>
        <p:spPr>
          <a:xfrm>
            <a:off x="9359971" y="2122563"/>
            <a:ext cx="670730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World Bank</a:t>
            </a:r>
            <a:endParaRPr lang="en-US" sz="1600" dirty="0"/>
          </a:p>
        </p:txBody>
      </p:sp>
      <p:sp>
        <p:nvSpPr>
          <p:cNvPr id="90" name="Text 88"/>
          <p:cNvSpPr/>
          <p:nvPr/>
        </p:nvSpPr>
        <p:spPr>
          <a:xfrm>
            <a:off x="11511254" y="2122563"/>
            <a:ext cx="186786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23</a:t>
            </a:r>
            <a:endParaRPr lang="en-US" sz="1600" dirty="0"/>
          </a:p>
        </p:txBody>
      </p:sp>
      <p:sp>
        <p:nvSpPr>
          <p:cNvPr id="91" name="Text 89"/>
          <p:cNvSpPr/>
          <p:nvPr/>
        </p:nvSpPr>
        <p:spPr>
          <a:xfrm>
            <a:off x="9359971" y="2326329"/>
            <a:ext cx="2326329" cy="13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2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STC route — bisa parallel dengan ASN</a:t>
            </a:r>
            <a:endParaRPr lang="en-US" sz="1600" dirty="0"/>
          </a:p>
        </p:txBody>
      </p:sp>
      <p:sp>
        <p:nvSpPr>
          <p:cNvPr id="92" name="Shape 90"/>
          <p:cNvSpPr/>
          <p:nvPr/>
        </p:nvSpPr>
        <p:spPr>
          <a:xfrm>
            <a:off x="9292049" y="2598017"/>
            <a:ext cx="2411231" cy="475454"/>
          </a:xfrm>
          <a:custGeom>
            <a:avLst/>
            <a:gdLst/>
            <a:ahLst/>
            <a:cxnLst/>
            <a:rect l="l" t="t" r="r" b="b"/>
            <a:pathLst>
              <a:path w="2411231" h="475454">
                <a:moveTo>
                  <a:pt x="33962" y="0"/>
                </a:moveTo>
                <a:lnTo>
                  <a:pt x="2377270" y="0"/>
                </a:lnTo>
                <a:cubicBezTo>
                  <a:pt x="2396026" y="0"/>
                  <a:pt x="2411231" y="15205"/>
                  <a:pt x="2411231" y="33962"/>
                </a:cubicBezTo>
                <a:lnTo>
                  <a:pt x="2411231" y="441492"/>
                </a:lnTo>
                <a:cubicBezTo>
                  <a:pt x="2411231" y="460249"/>
                  <a:pt x="2396026" y="475454"/>
                  <a:pt x="2377270" y="475454"/>
                </a:cubicBezTo>
                <a:lnTo>
                  <a:pt x="33962" y="475454"/>
                </a:lnTo>
                <a:cubicBezTo>
                  <a:pt x="15205" y="475454"/>
                  <a:pt x="0" y="460249"/>
                  <a:pt x="0" y="441492"/>
                </a:cubicBezTo>
                <a:lnTo>
                  <a:pt x="0" y="33962"/>
                </a:lnTo>
                <a:cubicBezTo>
                  <a:pt x="0" y="15205"/>
                  <a:pt x="15205" y="0"/>
                  <a:pt x="33962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93" name="Text 91"/>
          <p:cNvSpPr/>
          <p:nvPr/>
        </p:nvSpPr>
        <p:spPr>
          <a:xfrm>
            <a:off x="9359971" y="2665939"/>
            <a:ext cx="458474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Deloitte</a:t>
            </a:r>
            <a:endParaRPr lang="en-US" sz="1600" dirty="0"/>
          </a:p>
        </p:txBody>
      </p:sp>
      <p:sp>
        <p:nvSpPr>
          <p:cNvPr id="94" name="Text 92"/>
          <p:cNvSpPr/>
          <p:nvPr/>
        </p:nvSpPr>
        <p:spPr>
          <a:xfrm>
            <a:off x="11497657" y="2665939"/>
            <a:ext cx="195276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</a:t>
            </a:r>
            <a:endParaRPr lang="en-US" sz="1600" dirty="0"/>
          </a:p>
        </p:txBody>
      </p:sp>
      <p:sp>
        <p:nvSpPr>
          <p:cNvPr id="95" name="Text 93"/>
          <p:cNvSpPr/>
          <p:nvPr/>
        </p:nvSpPr>
        <p:spPr>
          <a:xfrm>
            <a:off x="9359971" y="2869705"/>
            <a:ext cx="2326329" cy="13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2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 KemenPKP langsung relevan</a:t>
            </a:r>
            <a:endParaRPr lang="en-US" sz="1600" dirty="0"/>
          </a:p>
        </p:txBody>
      </p:sp>
      <p:sp>
        <p:nvSpPr>
          <p:cNvPr id="96" name="Shape 94"/>
          <p:cNvSpPr/>
          <p:nvPr/>
        </p:nvSpPr>
        <p:spPr>
          <a:xfrm>
            <a:off x="9292049" y="3141393"/>
            <a:ext cx="2411231" cy="475454"/>
          </a:xfrm>
          <a:custGeom>
            <a:avLst/>
            <a:gdLst/>
            <a:ahLst/>
            <a:cxnLst/>
            <a:rect l="l" t="t" r="r" b="b"/>
            <a:pathLst>
              <a:path w="2411231" h="475454">
                <a:moveTo>
                  <a:pt x="33962" y="0"/>
                </a:moveTo>
                <a:lnTo>
                  <a:pt x="2377270" y="0"/>
                </a:lnTo>
                <a:cubicBezTo>
                  <a:pt x="2396026" y="0"/>
                  <a:pt x="2411231" y="15205"/>
                  <a:pt x="2411231" y="33962"/>
                </a:cubicBezTo>
                <a:lnTo>
                  <a:pt x="2411231" y="441492"/>
                </a:lnTo>
                <a:cubicBezTo>
                  <a:pt x="2411231" y="460249"/>
                  <a:pt x="2396026" y="475454"/>
                  <a:pt x="2377270" y="475454"/>
                </a:cubicBezTo>
                <a:lnTo>
                  <a:pt x="33962" y="475454"/>
                </a:lnTo>
                <a:cubicBezTo>
                  <a:pt x="15205" y="475454"/>
                  <a:pt x="0" y="460249"/>
                  <a:pt x="0" y="441492"/>
                </a:cubicBezTo>
                <a:lnTo>
                  <a:pt x="0" y="33962"/>
                </a:lnTo>
                <a:cubicBezTo>
                  <a:pt x="0" y="15205"/>
                  <a:pt x="15205" y="0"/>
                  <a:pt x="33962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97" name="Text 95"/>
          <p:cNvSpPr/>
          <p:nvPr/>
        </p:nvSpPr>
        <p:spPr>
          <a:xfrm>
            <a:off x="9359971" y="3209315"/>
            <a:ext cx="237727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GIZ</a:t>
            </a:r>
            <a:endParaRPr lang="en-US" sz="1600" dirty="0"/>
          </a:p>
        </p:txBody>
      </p:sp>
      <p:sp>
        <p:nvSpPr>
          <p:cNvPr id="98" name="Text 96"/>
          <p:cNvSpPr/>
          <p:nvPr/>
        </p:nvSpPr>
        <p:spPr>
          <a:xfrm>
            <a:off x="11497657" y="3209315"/>
            <a:ext cx="195276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</a:t>
            </a:r>
            <a:endParaRPr lang="en-US" sz="1600" dirty="0"/>
          </a:p>
        </p:txBody>
      </p:sp>
      <p:sp>
        <p:nvSpPr>
          <p:cNvPr id="99" name="Text 97"/>
          <p:cNvSpPr/>
          <p:nvPr/>
        </p:nvSpPr>
        <p:spPr>
          <a:xfrm>
            <a:off x="9359971" y="3413081"/>
            <a:ext cx="2326329" cy="13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2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 point paling accessible</a:t>
            </a:r>
            <a:endParaRPr lang="en-US" sz="1600" dirty="0"/>
          </a:p>
        </p:txBody>
      </p:sp>
      <p:sp>
        <p:nvSpPr>
          <p:cNvPr id="100" name="Shape 98"/>
          <p:cNvSpPr/>
          <p:nvPr/>
        </p:nvSpPr>
        <p:spPr>
          <a:xfrm>
            <a:off x="9143469" y="3875799"/>
            <a:ext cx="2708390" cy="1332969"/>
          </a:xfrm>
          <a:custGeom>
            <a:avLst/>
            <a:gdLst/>
            <a:ahLst/>
            <a:cxnLst/>
            <a:rect l="l" t="t" r="r" b="b"/>
            <a:pathLst>
              <a:path w="2708390" h="1332969">
                <a:moveTo>
                  <a:pt x="67928" y="0"/>
                </a:moveTo>
                <a:lnTo>
                  <a:pt x="2640462" y="0"/>
                </a:lnTo>
                <a:cubicBezTo>
                  <a:pt x="2677952" y="0"/>
                  <a:pt x="2708390" y="30438"/>
                  <a:pt x="2708390" y="67928"/>
                </a:cubicBezTo>
                <a:lnTo>
                  <a:pt x="2708390" y="1265041"/>
                </a:lnTo>
                <a:cubicBezTo>
                  <a:pt x="2708390" y="1302557"/>
                  <a:pt x="2677978" y="1332969"/>
                  <a:pt x="2640462" y="1332969"/>
                </a:cubicBezTo>
                <a:lnTo>
                  <a:pt x="67928" y="1332969"/>
                </a:lnTo>
                <a:cubicBezTo>
                  <a:pt x="30438" y="1332969"/>
                  <a:pt x="0" y="1302532"/>
                  <a:pt x="0" y="1265041"/>
                </a:cubicBezTo>
                <a:lnTo>
                  <a:pt x="0" y="67928"/>
                </a:lnTo>
                <a:cubicBezTo>
                  <a:pt x="0" y="30412"/>
                  <a:pt x="30412" y="0"/>
                  <a:pt x="67928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9283558" y="4015889"/>
            <a:ext cx="2496134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Medium Term</a:t>
            </a:r>
            <a:endParaRPr lang="en-US" sz="1600" dirty="0"/>
          </a:p>
        </p:txBody>
      </p:sp>
      <p:sp>
        <p:nvSpPr>
          <p:cNvPr id="102" name="Text 100"/>
          <p:cNvSpPr/>
          <p:nvPr/>
        </p:nvSpPr>
        <p:spPr>
          <a:xfrm>
            <a:off x="9283558" y="4287577"/>
            <a:ext cx="2479153" cy="13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2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6-12 bulan — build relationship</a:t>
            </a:r>
            <a:endParaRPr lang="en-US" sz="1600" dirty="0"/>
          </a:p>
        </p:txBody>
      </p:sp>
      <p:sp>
        <p:nvSpPr>
          <p:cNvPr id="103" name="Text 101"/>
          <p:cNvSpPr/>
          <p:nvPr/>
        </p:nvSpPr>
        <p:spPr>
          <a:xfrm>
            <a:off x="9283558" y="4491343"/>
            <a:ext cx="560357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McKinsey</a:t>
            </a:r>
            <a:endParaRPr lang="en-US" sz="1600" dirty="0"/>
          </a:p>
        </p:txBody>
      </p:sp>
      <p:sp>
        <p:nvSpPr>
          <p:cNvPr id="104" name="Text 102"/>
          <p:cNvSpPr/>
          <p:nvPr/>
        </p:nvSpPr>
        <p:spPr>
          <a:xfrm>
            <a:off x="11613535" y="4491343"/>
            <a:ext cx="161315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21</a:t>
            </a:r>
            <a:endParaRPr lang="en-US" sz="1600" dirty="0"/>
          </a:p>
        </p:txBody>
      </p:sp>
      <p:sp>
        <p:nvSpPr>
          <p:cNvPr id="105" name="Text 103"/>
          <p:cNvSpPr/>
          <p:nvPr/>
        </p:nvSpPr>
        <p:spPr>
          <a:xfrm>
            <a:off x="9283558" y="4695109"/>
            <a:ext cx="288669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ADB</a:t>
            </a:r>
            <a:endParaRPr lang="en-US" sz="1600" dirty="0"/>
          </a:p>
        </p:txBody>
      </p:sp>
      <p:sp>
        <p:nvSpPr>
          <p:cNvPr id="106" name="Text 104"/>
          <p:cNvSpPr/>
          <p:nvPr/>
        </p:nvSpPr>
        <p:spPr>
          <a:xfrm>
            <a:off x="11613535" y="4695109"/>
            <a:ext cx="161315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21</a:t>
            </a:r>
            <a:endParaRPr lang="en-US" sz="1600" dirty="0"/>
          </a:p>
        </p:txBody>
      </p:sp>
      <p:sp>
        <p:nvSpPr>
          <p:cNvPr id="107" name="Text 105"/>
          <p:cNvSpPr/>
          <p:nvPr/>
        </p:nvSpPr>
        <p:spPr>
          <a:xfrm>
            <a:off x="9283558" y="4898875"/>
            <a:ext cx="543376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Microsoft</a:t>
            </a:r>
            <a:endParaRPr lang="en-US" sz="1600" dirty="0"/>
          </a:p>
        </p:txBody>
      </p:sp>
      <p:sp>
        <p:nvSpPr>
          <p:cNvPr id="108" name="Text 106"/>
          <p:cNvSpPr/>
          <p:nvPr/>
        </p:nvSpPr>
        <p:spPr>
          <a:xfrm>
            <a:off x="11574069" y="4898875"/>
            <a:ext cx="195276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</a:t>
            </a:r>
            <a:endParaRPr lang="en-US" sz="1600" dirty="0"/>
          </a:p>
        </p:txBody>
      </p:sp>
      <p:sp>
        <p:nvSpPr>
          <p:cNvPr id="109" name="Shape 107"/>
          <p:cNvSpPr/>
          <p:nvPr/>
        </p:nvSpPr>
        <p:spPr>
          <a:xfrm>
            <a:off x="9143469" y="5319142"/>
            <a:ext cx="2708390" cy="1536735"/>
          </a:xfrm>
          <a:custGeom>
            <a:avLst/>
            <a:gdLst/>
            <a:ahLst/>
            <a:cxnLst/>
            <a:rect l="l" t="t" r="r" b="b"/>
            <a:pathLst>
              <a:path w="2708390" h="1536735">
                <a:moveTo>
                  <a:pt x="67924" y="0"/>
                </a:moveTo>
                <a:lnTo>
                  <a:pt x="2640466" y="0"/>
                </a:lnTo>
                <a:cubicBezTo>
                  <a:pt x="2677979" y="0"/>
                  <a:pt x="2708390" y="30410"/>
                  <a:pt x="2708390" y="67924"/>
                </a:cubicBezTo>
                <a:lnTo>
                  <a:pt x="2708390" y="1468812"/>
                </a:lnTo>
                <a:cubicBezTo>
                  <a:pt x="2708390" y="1506325"/>
                  <a:pt x="2677979" y="1536735"/>
                  <a:pt x="2640466" y="1536735"/>
                </a:cubicBezTo>
                <a:lnTo>
                  <a:pt x="67924" y="1536735"/>
                </a:lnTo>
                <a:cubicBezTo>
                  <a:pt x="30410" y="1536735"/>
                  <a:pt x="0" y="1506325"/>
                  <a:pt x="0" y="1468812"/>
                </a:cubicBezTo>
                <a:lnTo>
                  <a:pt x="0" y="67924"/>
                </a:lnTo>
                <a:cubicBezTo>
                  <a:pt x="0" y="30410"/>
                  <a:pt x="30410" y="0"/>
                  <a:pt x="67924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9283558" y="5459231"/>
            <a:ext cx="2496134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Long Term</a:t>
            </a:r>
            <a:endParaRPr lang="en-US" sz="1600" dirty="0"/>
          </a:p>
        </p:txBody>
      </p:sp>
      <p:sp>
        <p:nvSpPr>
          <p:cNvPr id="111" name="Text 109"/>
          <p:cNvSpPr/>
          <p:nvPr/>
        </p:nvSpPr>
        <p:spPr>
          <a:xfrm>
            <a:off x="9283558" y="5730919"/>
            <a:ext cx="2479153" cy="13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2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Post-PhD atau stepping stone</a:t>
            </a:r>
            <a:endParaRPr lang="en-US" sz="1600" dirty="0"/>
          </a:p>
        </p:txBody>
      </p:sp>
      <p:sp>
        <p:nvSpPr>
          <p:cNvPr id="112" name="Text 110"/>
          <p:cNvSpPr/>
          <p:nvPr/>
        </p:nvSpPr>
        <p:spPr>
          <a:xfrm>
            <a:off x="9283558" y="5934685"/>
            <a:ext cx="297159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PwC</a:t>
            </a:r>
            <a:endParaRPr lang="en-US" sz="1600" dirty="0"/>
          </a:p>
        </p:txBody>
      </p:sp>
      <p:sp>
        <p:nvSpPr>
          <p:cNvPr id="113" name="Text 111"/>
          <p:cNvSpPr/>
          <p:nvPr/>
        </p:nvSpPr>
        <p:spPr>
          <a:xfrm>
            <a:off x="11608428" y="5934685"/>
            <a:ext cx="161315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19</a:t>
            </a:r>
            <a:endParaRPr lang="en-US" sz="1600" dirty="0"/>
          </a:p>
        </p:txBody>
      </p:sp>
      <p:sp>
        <p:nvSpPr>
          <p:cNvPr id="114" name="Text 112"/>
          <p:cNvSpPr/>
          <p:nvPr/>
        </p:nvSpPr>
        <p:spPr>
          <a:xfrm>
            <a:off x="9283558" y="6138451"/>
            <a:ext cx="424513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Google</a:t>
            </a:r>
            <a:endParaRPr lang="en-US" sz="1600" dirty="0"/>
          </a:p>
        </p:txBody>
      </p:sp>
      <p:sp>
        <p:nvSpPr>
          <p:cNvPr id="115" name="Text 113"/>
          <p:cNvSpPr/>
          <p:nvPr/>
        </p:nvSpPr>
        <p:spPr>
          <a:xfrm>
            <a:off x="11608428" y="6138451"/>
            <a:ext cx="161315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19</a:t>
            </a:r>
            <a:endParaRPr lang="en-US" sz="1600" dirty="0"/>
          </a:p>
        </p:txBody>
      </p:sp>
      <p:sp>
        <p:nvSpPr>
          <p:cNvPr id="116" name="Text 114"/>
          <p:cNvSpPr/>
          <p:nvPr/>
        </p:nvSpPr>
        <p:spPr>
          <a:xfrm>
            <a:off x="9283558" y="6342217"/>
            <a:ext cx="297159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CSIS</a:t>
            </a:r>
            <a:endParaRPr lang="en-US" sz="1600" dirty="0"/>
          </a:p>
        </p:txBody>
      </p:sp>
      <p:sp>
        <p:nvSpPr>
          <p:cNvPr id="117" name="Text 115"/>
          <p:cNvSpPr/>
          <p:nvPr/>
        </p:nvSpPr>
        <p:spPr>
          <a:xfrm>
            <a:off x="11619704" y="6342217"/>
            <a:ext cx="152825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17</a:t>
            </a:r>
            <a:endParaRPr lang="en-US" sz="1600" dirty="0"/>
          </a:p>
        </p:txBody>
      </p:sp>
      <p:sp>
        <p:nvSpPr>
          <p:cNvPr id="118" name="Text 116"/>
          <p:cNvSpPr/>
          <p:nvPr/>
        </p:nvSpPr>
        <p:spPr>
          <a:xfrm>
            <a:off x="9283558" y="6545983"/>
            <a:ext cx="492435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Prakarsa</a:t>
            </a:r>
            <a:endParaRPr lang="en-US" sz="1600" dirty="0"/>
          </a:p>
        </p:txBody>
      </p:sp>
      <p:sp>
        <p:nvSpPr>
          <p:cNvPr id="119" name="Text 117"/>
          <p:cNvSpPr/>
          <p:nvPr/>
        </p:nvSpPr>
        <p:spPr>
          <a:xfrm>
            <a:off x="11608561" y="6545983"/>
            <a:ext cx="161315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16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871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90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Action Plan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096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90-Day Outreach Calendar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10668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Jadwal konkret membangun relasi dengan 10 perusahaan secara paralel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5763" y="1452563"/>
            <a:ext cx="2762250" cy="4010025"/>
          </a:xfrm>
          <a:custGeom>
            <a:avLst/>
            <a:gdLst/>
            <a:ahLst/>
            <a:cxnLst/>
            <a:rect l="l" t="t" r="r" b="b"/>
            <a:pathLst>
              <a:path w="2762250" h="4010025">
                <a:moveTo>
                  <a:pt x="76210" y="0"/>
                </a:moveTo>
                <a:lnTo>
                  <a:pt x="2686040" y="0"/>
                </a:lnTo>
                <a:cubicBezTo>
                  <a:pt x="2728129" y="0"/>
                  <a:pt x="2762250" y="34121"/>
                  <a:pt x="2762250" y="76210"/>
                </a:cubicBezTo>
                <a:lnTo>
                  <a:pt x="2762250" y="3933815"/>
                </a:lnTo>
                <a:cubicBezTo>
                  <a:pt x="2762250" y="3975904"/>
                  <a:pt x="2728129" y="4010025"/>
                  <a:pt x="2686040" y="4010025"/>
                </a:cubicBezTo>
                <a:lnTo>
                  <a:pt x="76210" y="4010025"/>
                </a:lnTo>
                <a:cubicBezTo>
                  <a:pt x="34121" y="4010025"/>
                  <a:pt x="0" y="3975904"/>
                  <a:pt x="0" y="3933815"/>
                </a:cubicBezTo>
                <a:lnTo>
                  <a:pt x="0" y="76210"/>
                </a:lnTo>
                <a:cubicBezTo>
                  <a:pt x="0" y="34121"/>
                  <a:pt x="34121" y="0"/>
                  <a:pt x="7621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2925" y="16287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20911" y="1685925"/>
            <a:ext cx="3143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1-2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00125" y="1609725"/>
            <a:ext cx="7905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Research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00125" y="1876425"/>
            <a:ext cx="7620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&amp; Identify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28638" y="218122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92869" y="46434"/>
                </a:moveTo>
                <a:cubicBezTo>
                  <a:pt x="92869" y="56681"/>
                  <a:pt x="89542" y="66147"/>
                  <a:pt x="83939" y="73826"/>
                </a:cubicBezTo>
                <a:lnTo>
                  <a:pt x="112202" y="102111"/>
                </a:lnTo>
                <a:cubicBezTo>
                  <a:pt x="114992" y="104902"/>
                  <a:pt x="114992" y="109433"/>
                  <a:pt x="112202" y="112224"/>
                </a:cubicBezTo>
                <a:cubicBezTo>
                  <a:pt x="109411" y="115014"/>
                  <a:pt x="104879" y="115014"/>
                  <a:pt x="102089" y="112224"/>
                </a:cubicBezTo>
                <a:lnTo>
                  <a:pt x="73826" y="83939"/>
                </a:lnTo>
                <a:cubicBezTo>
                  <a:pt x="66147" y="89542"/>
                  <a:pt x="56681" y="92869"/>
                  <a:pt x="46434" y="92869"/>
                </a:cubicBezTo>
                <a:cubicBezTo>
                  <a:pt x="20784" y="92869"/>
                  <a:pt x="0" y="72085"/>
                  <a:pt x="0" y="46434"/>
                </a:cubicBezTo>
                <a:cubicBezTo>
                  <a:pt x="0" y="20784"/>
                  <a:pt x="20784" y="0"/>
                  <a:pt x="46434" y="0"/>
                </a:cubicBezTo>
                <a:cubicBezTo>
                  <a:pt x="72085" y="0"/>
                  <a:pt x="92869" y="20784"/>
                  <a:pt x="92869" y="46434"/>
                </a:cubicBezTo>
                <a:close/>
                <a:moveTo>
                  <a:pt x="46434" y="78581"/>
                </a:moveTo>
                <a:cubicBezTo>
                  <a:pt x="64177" y="78581"/>
                  <a:pt x="78581" y="64177"/>
                  <a:pt x="78581" y="46434"/>
                </a:cubicBezTo>
                <a:cubicBezTo>
                  <a:pt x="78581" y="28692"/>
                  <a:pt x="64177" y="14288"/>
                  <a:pt x="46434" y="14288"/>
                </a:cubicBezTo>
                <a:cubicBezTo>
                  <a:pt x="28692" y="14288"/>
                  <a:pt x="14288" y="28692"/>
                  <a:pt x="14288" y="46434"/>
                </a:cubicBezTo>
                <a:cubicBezTo>
                  <a:pt x="14288" y="64177"/>
                  <a:pt x="28692" y="78581"/>
                  <a:pt x="46434" y="78581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1" name="Text 9"/>
          <p:cNvSpPr/>
          <p:nvPr/>
        </p:nvSpPr>
        <p:spPr>
          <a:xfrm>
            <a:off x="708050" y="2143125"/>
            <a:ext cx="23526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LinkedIn deep dive untuk identify key contacts di setiap perusahaan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28638" y="263842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92869" y="46434"/>
                </a:moveTo>
                <a:cubicBezTo>
                  <a:pt x="92869" y="56681"/>
                  <a:pt x="89542" y="66147"/>
                  <a:pt x="83939" y="73826"/>
                </a:cubicBezTo>
                <a:lnTo>
                  <a:pt x="112202" y="102111"/>
                </a:lnTo>
                <a:cubicBezTo>
                  <a:pt x="114992" y="104902"/>
                  <a:pt x="114992" y="109433"/>
                  <a:pt x="112202" y="112224"/>
                </a:cubicBezTo>
                <a:cubicBezTo>
                  <a:pt x="109411" y="115014"/>
                  <a:pt x="104879" y="115014"/>
                  <a:pt x="102089" y="112224"/>
                </a:cubicBezTo>
                <a:lnTo>
                  <a:pt x="73826" y="83939"/>
                </a:lnTo>
                <a:cubicBezTo>
                  <a:pt x="66147" y="89542"/>
                  <a:pt x="56681" y="92869"/>
                  <a:pt x="46434" y="92869"/>
                </a:cubicBezTo>
                <a:cubicBezTo>
                  <a:pt x="20784" y="92869"/>
                  <a:pt x="0" y="72085"/>
                  <a:pt x="0" y="46434"/>
                </a:cubicBezTo>
                <a:cubicBezTo>
                  <a:pt x="0" y="20784"/>
                  <a:pt x="20784" y="0"/>
                  <a:pt x="46434" y="0"/>
                </a:cubicBezTo>
                <a:cubicBezTo>
                  <a:pt x="72085" y="0"/>
                  <a:pt x="92869" y="20784"/>
                  <a:pt x="92869" y="46434"/>
                </a:cubicBezTo>
                <a:close/>
                <a:moveTo>
                  <a:pt x="46434" y="78581"/>
                </a:moveTo>
                <a:cubicBezTo>
                  <a:pt x="64177" y="78581"/>
                  <a:pt x="78581" y="64177"/>
                  <a:pt x="78581" y="46434"/>
                </a:cubicBezTo>
                <a:cubicBezTo>
                  <a:pt x="78581" y="28692"/>
                  <a:pt x="64177" y="14288"/>
                  <a:pt x="46434" y="14288"/>
                </a:cubicBezTo>
                <a:cubicBezTo>
                  <a:pt x="28692" y="14288"/>
                  <a:pt x="14288" y="28692"/>
                  <a:pt x="14288" y="46434"/>
                </a:cubicBezTo>
                <a:cubicBezTo>
                  <a:pt x="14288" y="64177"/>
                  <a:pt x="28692" y="78581"/>
                  <a:pt x="46434" y="78581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3" name="Text 11"/>
          <p:cNvSpPr/>
          <p:nvPr/>
        </p:nvSpPr>
        <p:spPr>
          <a:xfrm>
            <a:off x="708050" y="2600325"/>
            <a:ext cx="23526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recent projects, publications, dan news untuk conversation starters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33400" y="309562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92869" y="46434"/>
                </a:moveTo>
                <a:cubicBezTo>
                  <a:pt x="92869" y="56681"/>
                  <a:pt x="89542" y="66147"/>
                  <a:pt x="83939" y="73826"/>
                </a:cubicBezTo>
                <a:lnTo>
                  <a:pt x="112202" y="102111"/>
                </a:lnTo>
                <a:cubicBezTo>
                  <a:pt x="114992" y="104902"/>
                  <a:pt x="114992" y="109433"/>
                  <a:pt x="112202" y="112224"/>
                </a:cubicBezTo>
                <a:cubicBezTo>
                  <a:pt x="109411" y="115014"/>
                  <a:pt x="104879" y="115014"/>
                  <a:pt x="102089" y="112224"/>
                </a:cubicBezTo>
                <a:lnTo>
                  <a:pt x="73826" y="83939"/>
                </a:lnTo>
                <a:cubicBezTo>
                  <a:pt x="66147" y="89542"/>
                  <a:pt x="56681" y="92869"/>
                  <a:pt x="46434" y="92869"/>
                </a:cubicBezTo>
                <a:cubicBezTo>
                  <a:pt x="20784" y="92869"/>
                  <a:pt x="0" y="72085"/>
                  <a:pt x="0" y="46434"/>
                </a:cubicBezTo>
                <a:cubicBezTo>
                  <a:pt x="0" y="20784"/>
                  <a:pt x="20784" y="0"/>
                  <a:pt x="46434" y="0"/>
                </a:cubicBezTo>
                <a:cubicBezTo>
                  <a:pt x="72085" y="0"/>
                  <a:pt x="92869" y="20784"/>
                  <a:pt x="92869" y="46434"/>
                </a:cubicBezTo>
                <a:close/>
                <a:moveTo>
                  <a:pt x="46434" y="78581"/>
                </a:moveTo>
                <a:cubicBezTo>
                  <a:pt x="64177" y="78581"/>
                  <a:pt x="78581" y="64177"/>
                  <a:pt x="78581" y="46434"/>
                </a:cubicBezTo>
                <a:cubicBezTo>
                  <a:pt x="78581" y="28692"/>
                  <a:pt x="64177" y="14288"/>
                  <a:pt x="46434" y="14288"/>
                </a:cubicBezTo>
                <a:cubicBezTo>
                  <a:pt x="28692" y="14288"/>
                  <a:pt x="14288" y="28692"/>
                  <a:pt x="14288" y="46434"/>
                </a:cubicBezTo>
                <a:cubicBezTo>
                  <a:pt x="14288" y="64177"/>
                  <a:pt x="28692" y="78581"/>
                  <a:pt x="46434" y="78581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5" name="Text 13"/>
          <p:cNvSpPr/>
          <p:nvPr/>
        </p:nvSpPr>
        <p:spPr>
          <a:xfrm>
            <a:off x="716533" y="3057525"/>
            <a:ext cx="23431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Identify mutual connections yang bisa menjadi warm intro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28638" y="355282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92869" y="46434"/>
                </a:moveTo>
                <a:cubicBezTo>
                  <a:pt x="92869" y="56681"/>
                  <a:pt x="89542" y="66147"/>
                  <a:pt x="83939" y="73826"/>
                </a:cubicBezTo>
                <a:lnTo>
                  <a:pt x="112202" y="102111"/>
                </a:lnTo>
                <a:cubicBezTo>
                  <a:pt x="114992" y="104902"/>
                  <a:pt x="114992" y="109433"/>
                  <a:pt x="112202" y="112224"/>
                </a:cubicBezTo>
                <a:cubicBezTo>
                  <a:pt x="109411" y="115014"/>
                  <a:pt x="104879" y="115014"/>
                  <a:pt x="102089" y="112224"/>
                </a:cubicBezTo>
                <a:lnTo>
                  <a:pt x="73826" y="83939"/>
                </a:lnTo>
                <a:cubicBezTo>
                  <a:pt x="66147" y="89542"/>
                  <a:pt x="56681" y="92869"/>
                  <a:pt x="46434" y="92869"/>
                </a:cubicBezTo>
                <a:cubicBezTo>
                  <a:pt x="20784" y="92869"/>
                  <a:pt x="0" y="72085"/>
                  <a:pt x="0" y="46434"/>
                </a:cubicBezTo>
                <a:cubicBezTo>
                  <a:pt x="0" y="20784"/>
                  <a:pt x="20784" y="0"/>
                  <a:pt x="46434" y="0"/>
                </a:cubicBezTo>
                <a:cubicBezTo>
                  <a:pt x="72085" y="0"/>
                  <a:pt x="92869" y="20784"/>
                  <a:pt x="92869" y="46434"/>
                </a:cubicBezTo>
                <a:close/>
                <a:moveTo>
                  <a:pt x="46434" y="78581"/>
                </a:moveTo>
                <a:cubicBezTo>
                  <a:pt x="64177" y="78581"/>
                  <a:pt x="78581" y="64177"/>
                  <a:pt x="78581" y="46434"/>
                </a:cubicBezTo>
                <a:cubicBezTo>
                  <a:pt x="78581" y="28692"/>
                  <a:pt x="64177" y="14288"/>
                  <a:pt x="46434" y="14288"/>
                </a:cubicBezTo>
                <a:cubicBezTo>
                  <a:pt x="28692" y="14288"/>
                  <a:pt x="14288" y="28692"/>
                  <a:pt x="14288" y="46434"/>
                </a:cubicBezTo>
                <a:cubicBezTo>
                  <a:pt x="14288" y="64177"/>
                  <a:pt x="28692" y="78581"/>
                  <a:pt x="46434" y="78581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7" name="Text 15"/>
          <p:cNvSpPr/>
          <p:nvPr/>
        </p:nvSpPr>
        <p:spPr>
          <a:xfrm>
            <a:off x="708050" y="3514725"/>
            <a:ext cx="23526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List upcoming events, conferences, dan forums untuk networking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2925" y="4881563"/>
            <a:ext cx="2447925" cy="9525"/>
          </a:xfrm>
          <a:custGeom>
            <a:avLst/>
            <a:gdLst/>
            <a:ahLst/>
            <a:cxnLst/>
            <a:rect l="l" t="t" r="r" b="b"/>
            <a:pathLst>
              <a:path w="2447925" h="9525">
                <a:moveTo>
                  <a:pt x="0" y="0"/>
                </a:moveTo>
                <a:lnTo>
                  <a:pt x="2447925" y="0"/>
                </a:lnTo>
                <a:lnTo>
                  <a:pt x="244792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542925" y="5000625"/>
            <a:ext cx="25050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Output: Contact list dengan 30-40 target individuals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271838" y="1452563"/>
            <a:ext cx="2762250" cy="4010025"/>
          </a:xfrm>
          <a:custGeom>
            <a:avLst/>
            <a:gdLst/>
            <a:ahLst/>
            <a:cxnLst/>
            <a:rect l="l" t="t" r="r" b="b"/>
            <a:pathLst>
              <a:path w="2762250" h="4010025">
                <a:moveTo>
                  <a:pt x="76210" y="0"/>
                </a:moveTo>
                <a:lnTo>
                  <a:pt x="2686040" y="0"/>
                </a:lnTo>
                <a:cubicBezTo>
                  <a:pt x="2728129" y="0"/>
                  <a:pt x="2762250" y="34121"/>
                  <a:pt x="2762250" y="76210"/>
                </a:cubicBezTo>
                <a:lnTo>
                  <a:pt x="2762250" y="3933815"/>
                </a:lnTo>
                <a:cubicBezTo>
                  <a:pt x="2762250" y="3975904"/>
                  <a:pt x="2728129" y="4010025"/>
                  <a:pt x="2686040" y="4010025"/>
                </a:cubicBezTo>
                <a:lnTo>
                  <a:pt x="76210" y="4010025"/>
                </a:lnTo>
                <a:cubicBezTo>
                  <a:pt x="34121" y="4010025"/>
                  <a:pt x="0" y="3975904"/>
                  <a:pt x="0" y="3933815"/>
                </a:cubicBezTo>
                <a:lnTo>
                  <a:pt x="0" y="76210"/>
                </a:lnTo>
                <a:cubicBezTo>
                  <a:pt x="0" y="34121"/>
                  <a:pt x="34121" y="0"/>
                  <a:pt x="7621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429000" y="16287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3488382" y="1685925"/>
            <a:ext cx="352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3-4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886200" y="1609725"/>
            <a:ext cx="542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Initial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3886200" y="1876425"/>
            <a:ext cx="5143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Outreach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3412331" y="2181225"/>
            <a:ext cx="128588" cy="114300"/>
          </a:xfrm>
          <a:custGeom>
            <a:avLst/>
            <a:gdLst/>
            <a:ahLst/>
            <a:cxnLst/>
            <a:rect l="l" t="t" r="r" b="b"/>
            <a:pathLst>
              <a:path w="128588" h="114300">
                <a:moveTo>
                  <a:pt x="119747" y="-5871"/>
                </a:moveTo>
                <a:cubicBezTo>
                  <a:pt x="121935" y="-6653"/>
                  <a:pt x="124346" y="-6095"/>
                  <a:pt x="125998" y="-4465"/>
                </a:cubicBezTo>
                <a:cubicBezTo>
                  <a:pt x="127650" y="-2835"/>
                  <a:pt x="128186" y="-402"/>
                  <a:pt x="127404" y="1786"/>
                </a:cubicBezTo>
                <a:lnTo>
                  <a:pt x="87667" y="112715"/>
                </a:lnTo>
                <a:cubicBezTo>
                  <a:pt x="86551" y="115818"/>
                  <a:pt x="83627" y="117872"/>
                  <a:pt x="80345" y="117872"/>
                </a:cubicBezTo>
                <a:cubicBezTo>
                  <a:pt x="77175" y="117872"/>
                  <a:pt x="74317" y="115952"/>
                  <a:pt x="73134" y="113028"/>
                </a:cubicBezTo>
                <a:lnTo>
                  <a:pt x="58802" y="77755"/>
                </a:lnTo>
                <a:cubicBezTo>
                  <a:pt x="57797" y="75300"/>
                  <a:pt x="58244" y="72487"/>
                  <a:pt x="59963" y="70478"/>
                </a:cubicBezTo>
                <a:lnTo>
                  <a:pt x="81059" y="45385"/>
                </a:lnTo>
                <a:cubicBezTo>
                  <a:pt x="82198" y="44023"/>
                  <a:pt x="82108" y="42037"/>
                  <a:pt x="80858" y="40786"/>
                </a:cubicBezTo>
                <a:cubicBezTo>
                  <a:pt x="79608" y="39536"/>
                  <a:pt x="77599" y="39447"/>
                  <a:pt x="76260" y="40585"/>
                </a:cubicBezTo>
                <a:lnTo>
                  <a:pt x="51167" y="61637"/>
                </a:lnTo>
                <a:cubicBezTo>
                  <a:pt x="49136" y="63334"/>
                  <a:pt x="46345" y="63780"/>
                  <a:pt x="43889" y="62798"/>
                </a:cubicBezTo>
                <a:lnTo>
                  <a:pt x="8506" y="48399"/>
                </a:lnTo>
                <a:cubicBezTo>
                  <a:pt x="5581" y="47216"/>
                  <a:pt x="3661" y="44358"/>
                  <a:pt x="3661" y="41188"/>
                </a:cubicBezTo>
                <a:cubicBezTo>
                  <a:pt x="3661" y="37907"/>
                  <a:pt x="5715" y="34982"/>
                  <a:pt x="8818" y="33866"/>
                </a:cubicBezTo>
                <a:lnTo>
                  <a:pt x="119747" y="-5871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6" name="Text 24"/>
          <p:cNvSpPr/>
          <p:nvPr/>
        </p:nvSpPr>
        <p:spPr>
          <a:xfrm>
            <a:off x="3599706" y="2143125"/>
            <a:ext cx="23431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LinkedIn connection requests dengan personalized message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417094" y="2638425"/>
            <a:ext cx="128588" cy="114300"/>
          </a:xfrm>
          <a:custGeom>
            <a:avLst/>
            <a:gdLst/>
            <a:ahLst/>
            <a:cxnLst/>
            <a:rect l="l" t="t" r="r" b="b"/>
            <a:pathLst>
              <a:path w="128588" h="114300">
                <a:moveTo>
                  <a:pt x="119747" y="-5871"/>
                </a:moveTo>
                <a:cubicBezTo>
                  <a:pt x="121935" y="-6653"/>
                  <a:pt x="124346" y="-6095"/>
                  <a:pt x="125998" y="-4465"/>
                </a:cubicBezTo>
                <a:cubicBezTo>
                  <a:pt x="127650" y="-2835"/>
                  <a:pt x="128186" y="-402"/>
                  <a:pt x="127404" y="1786"/>
                </a:cubicBezTo>
                <a:lnTo>
                  <a:pt x="87667" y="112715"/>
                </a:lnTo>
                <a:cubicBezTo>
                  <a:pt x="86551" y="115818"/>
                  <a:pt x="83627" y="117872"/>
                  <a:pt x="80345" y="117872"/>
                </a:cubicBezTo>
                <a:cubicBezTo>
                  <a:pt x="77175" y="117872"/>
                  <a:pt x="74317" y="115952"/>
                  <a:pt x="73134" y="113028"/>
                </a:cubicBezTo>
                <a:lnTo>
                  <a:pt x="58802" y="77755"/>
                </a:lnTo>
                <a:cubicBezTo>
                  <a:pt x="57797" y="75300"/>
                  <a:pt x="58244" y="72487"/>
                  <a:pt x="59963" y="70478"/>
                </a:cubicBezTo>
                <a:lnTo>
                  <a:pt x="81059" y="45385"/>
                </a:lnTo>
                <a:cubicBezTo>
                  <a:pt x="82198" y="44023"/>
                  <a:pt x="82108" y="42037"/>
                  <a:pt x="80858" y="40786"/>
                </a:cubicBezTo>
                <a:cubicBezTo>
                  <a:pt x="79608" y="39536"/>
                  <a:pt x="77599" y="39447"/>
                  <a:pt x="76260" y="40585"/>
                </a:cubicBezTo>
                <a:lnTo>
                  <a:pt x="51167" y="61637"/>
                </a:lnTo>
                <a:cubicBezTo>
                  <a:pt x="49136" y="63334"/>
                  <a:pt x="46345" y="63780"/>
                  <a:pt x="43889" y="62798"/>
                </a:cubicBezTo>
                <a:lnTo>
                  <a:pt x="8506" y="48399"/>
                </a:lnTo>
                <a:cubicBezTo>
                  <a:pt x="5581" y="47216"/>
                  <a:pt x="3661" y="44358"/>
                  <a:pt x="3661" y="41188"/>
                </a:cubicBezTo>
                <a:cubicBezTo>
                  <a:pt x="3661" y="37907"/>
                  <a:pt x="5715" y="34982"/>
                  <a:pt x="8818" y="33866"/>
                </a:cubicBezTo>
                <a:lnTo>
                  <a:pt x="119747" y="-5871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8" name="Text 26"/>
          <p:cNvSpPr/>
          <p:nvPr/>
        </p:nvSpPr>
        <p:spPr>
          <a:xfrm>
            <a:off x="3611687" y="2600325"/>
            <a:ext cx="2333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 sebagai knowledge sharing, bukan job seeking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3417094" y="3095625"/>
            <a:ext cx="128588" cy="114300"/>
          </a:xfrm>
          <a:custGeom>
            <a:avLst/>
            <a:gdLst/>
            <a:ahLst/>
            <a:cxnLst/>
            <a:rect l="l" t="t" r="r" b="b"/>
            <a:pathLst>
              <a:path w="128588" h="114300">
                <a:moveTo>
                  <a:pt x="119747" y="-5871"/>
                </a:moveTo>
                <a:cubicBezTo>
                  <a:pt x="121935" y="-6653"/>
                  <a:pt x="124346" y="-6095"/>
                  <a:pt x="125998" y="-4465"/>
                </a:cubicBezTo>
                <a:cubicBezTo>
                  <a:pt x="127650" y="-2835"/>
                  <a:pt x="128186" y="-402"/>
                  <a:pt x="127404" y="1786"/>
                </a:cubicBezTo>
                <a:lnTo>
                  <a:pt x="87667" y="112715"/>
                </a:lnTo>
                <a:cubicBezTo>
                  <a:pt x="86551" y="115818"/>
                  <a:pt x="83627" y="117872"/>
                  <a:pt x="80345" y="117872"/>
                </a:cubicBezTo>
                <a:cubicBezTo>
                  <a:pt x="77175" y="117872"/>
                  <a:pt x="74317" y="115952"/>
                  <a:pt x="73134" y="113028"/>
                </a:cubicBezTo>
                <a:lnTo>
                  <a:pt x="58802" y="77755"/>
                </a:lnTo>
                <a:cubicBezTo>
                  <a:pt x="57797" y="75300"/>
                  <a:pt x="58244" y="72487"/>
                  <a:pt x="59963" y="70478"/>
                </a:cubicBezTo>
                <a:lnTo>
                  <a:pt x="81059" y="45385"/>
                </a:lnTo>
                <a:cubicBezTo>
                  <a:pt x="82198" y="44023"/>
                  <a:pt x="82108" y="42037"/>
                  <a:pt x="80858" y="40786"/>
                </a:cubicBezTo>
                <a:cubicBezTo>
                  <a:pt x="79608" y="39536"/>
                  <a:pt x="77599" y="39447"/>
                  <a:pt x="76260" y="40585"/>
                </a:cubicBezTo>
                <a:lnTo>
                  <a:pt x="51167" y="61637"/>
                </a:lnTo>
                <a:cubicBezTo>
                  <a:pt x="49136" y="63334"/>
                  <a:pt x="46345" y="63780"/>
                  <a:pt x="43889" y="62798"/>
                </a:cubicBezTo>
                <a:lnTo>
                  <a:pt x="8506" y="48399"/>
                </a:lnTo>
                <a:cubicBezTo>
                  <a:pt x="5581" y="47216"/>
                  <a:pt x="3661" y="44358"/>
                  <a:pt x="3661" y="41188"/>
                </a:cubicBezTo>
                <a:cubicBezTo>
                  <a:pt x="3661" y="37907"/>
                  <a:pt x="5715" y="34982"/>
                  <a:pt x="8818" y="33866"/>
                </a:cubicBezTo>
                <a:lnTo>
                  <a:pt x="119747" y="-5871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0" name="Text 28"/>
          <p:cNvSpPr/>
          <p:nvPr/>
        </p:nvSpPr>
        <p:spPr>
          <a:xfrm>
            <a:off x="3609603" y="3057525"/>
            <a:ext cx="2333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Mention specific project atau publication yang relevan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3426619" y="3552825"/>
            <a:ext cx="128588" cy="114300"/>
          </a:xfrm>
          <a:custGeom>
            <a:avLst/>
            <a:gdLst/>
            <a:ahLst/>
            <a:cxnLst/>
            <a:rect l="l" t="t" r="r" b="b"/>
            <a:pathLst>
              <a:path w="128588" h="114300">
                <a:moveTo>
                  <a:pt x="119747" y="-5871"/>
                </a:moveTo>
                <a:cubicBezTo>
                  <a:pt x="121935" y="-6653"/>
                  <a:pt x="124346" y="-6095"/>
                  <a:pt x="125998" y="-4465"/>
                </a:cubicBezTo>
                <a:cubicBezTo>
                  <a:pt x="127650" y="-2835"/>
                  <a:pt x="128186" y="-402"/>
                  <a:pt x="127404" y="1786"/>
                </a:cubicBezTo>
                <a:lnTo>
                  <a:pt x="87667" y="112715"/>
                </a:lnTo>
                <a:cubicBezTo>
                  <a:pt x="86551" y="115818"/>
                  <a:pt x="83627" y="117872"/>
                  <a:pt x="80345" y="117872"/>
                </a:cubicBezTo>
                <a:cubicBezTo>
                  <a:pt x="77175" y="117872"/>
                  <a:pt x="74317" y="115952"/>
                  <a:pt x="73134" y="113028"/>
                </a:cubicBezTo>
                <a:lnTo>
                  <a:pt x="58802" y="77755"/>
                </a:lnTo>
                <a:cubicBezTo>
                  <a:pt x="57797" y="75300"/>
                  <a:pt x="58244" y="72487"/>
                  <a:pt x="59963" y="70478"/>
                </a:cubicBezTo>
                <a:lnTo>
                  <a:pt x="81059" y="45385"/>
                </a:lnTo>
                <a:cubicBezTo>
                  <a:pt x="82198" y="44023"/>
                  <a:pt x="82108" y="42037"/>
                  <a:pt x="80858" y="40786"/>
                </a:cubicBezTo>
                <a:cubicBezTo>
                  <a:pt x="79608" y="39536"/>
                  <a:pt x="77599" y="39447"/>
                  <a:pt x="76260" y="40585"/>
                </a:cubicBezTo>
                <a:lnTo>
                  <a:pt x="51167" y="61637"/>
                </a:lnTo>
                <a:cubicBezTo>
                  <a:pt x="49136" y="63334"/>
                  <a:pt x="46345" y="63780"/>
                  <a:pt x="43889" y="62798"/>
                </a:cubicBezTo>
                <a:lnTo>
                  <a:pt x="8506" y="48399"/>
                </a:lnTo>
                <a:cubicBezTo>
                  <a:pt x="5581" y="47216"/>
                  <a:pt x="3661" y="44358"/>
                  <a:pt x="3661" y="41188"/>
                </a:cubicBezTo>
                <a:cubicBezTo>
                  <a:pt x="3661" y="37907"/>
                  <a:pt x="5715" y="34982"/>
                  <a:pt x="8818" y="33866"/>
                </a:cubicBezTo>
                <a:lnTo>
                  <a:pt x="119747" y="-5871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2" name="Text 30"/>
          <p:cNvSpPr/>
          <p:nvPr/>
        </p:nvSpPr>
        <p:spPr>
          <a:xfrm>
            <a:off x="3630588" y="3514725"/>
            <a:ext cx="23145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Target: 10-15 outreach messages per minggu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429000" y="5033963"/>
            <a:ext cx="2447925" cy="9525"/>
          </a:xfrm>
          <a:custGeom>
            <a:avLst/>
            <a:gdLst/>
            <a:ahLst/>
            <a:cxnLst/>
            <a:rect l="l" t="t" r="r" b="b"/>
            <a:pathLst>
              <a:path w="2447925" h="9525">
                <a:moveTo>
                  <a:pt x="0" y="0"/>
                </a:moveTo>
                <a:lnTo>
                  <a:pt x="2447925" y="0"/>
                </a:lnTo>
                <a:lnTo>
                  <a:pt x="244792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3429000" y="5153025"/>
            <a:ext cx="25050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Output: 20-30 new connections, 5-10 responses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157913" y="1452563"/>
            <a:ext cx="2762250" cy="4010025"/>
          </a:xfrm>
          <a:custGeom>
            <a:avLst/>
            <a:gdLst/>
            <a:ahLst/>
            <a:cxnLst/>
            <a:rect l="l" t="t" r="r" b="b"/>
            <a:pathLst>
              <a:path w="2762250" h="4010025">
                <a:moveTo>
                  <a:pt x="76210" y="0"/>
                </a:moveTo>
                <a:lnTo>
                  <a:pt x="2686040" y="0"/>
                </a:lnTo>
                <a:cubicBezTo>
                  <a:pt x="2728129" y="0"/>
                  <a:pt x="2762250" y="34121"/>
                  <a:pt x="2762250" y="76210"/>
                </a:cubicBezTo>
                <a:lnTo>
                  <a:pt x="2762250" y="3933815"/>
                </a:lnTo>
                <a:cubicBezTo>
                  <a:pt x="2762250" y="3975904"/>
                  <a:pt x="2728129" y="4010025"/>
                  <a:pt x="2686040" y="4010025"/>
                </a:cubicBezTo>
                <a:lnTo>
                  <a:pt x="76210" y="4010025"/>
                </a:lnTo>
                <a:cubicBezTo>
                  <a:pt x="34121" y="4010025"/>
                  <a:pt x="0" y="3975904"/>
                  <a:pt x="0" y="3933815"/>
                </a:cubicBezTo>
                <a:lnTo>
                  <a:pt x="0" y="76210"/>
                </a:lnTo>
                <a:cubicBezTo>
                  <a:pt x="0" y="34121"/>
                  <a:pt x="34121" y="0"/>
                  <a:pt x="7621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315075" y="16287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6369918" y="1685925"/>
            <a:ext cx="352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5-8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772275" y="1609725"/>
            <a:ext cx="600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Coffee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772275" y="1876425"/>
            <a:ext cx="5715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Chats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15075" y="2181225"/>
            <a:ext cx="104775" cy="114300"/>
          </a:xfrm>
          <a:custGeom>
            <a:avLst/>
            <a:gdLst/>
            <a:ahLst/>
            <a:cxnLst/>
            <a:rect l="l" t="t" r="r" b="b"/>
            <a:pathLst>
              <a:path w="104775" h="114300"/>
            </a:pathLst>
          </a:custGeom>
          <a:solidFill>
            <a:srgbClr val="C4A35A"/>
          </a:solidFill>
          <a:ln/>
        </p:spPr>
      </p:sp>
      <p:sp>
        <p:nvSpPr>
          <p:cNvPr id="41" name="Text 39"/>
          <p:cNvSpPr/>
          <p:nvPr/>
        </p:nvSpPr>
        <p:spPr>
          <a:xfrm>
            <a:off x="6498282" y="2143125"/>
            <a:ext cx="2333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Schedule informal meetings dengan yang responsive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15075" y="2638425"/>
            <a:ext cx="123825" cy="114300"/>
          </a:xfrm>
          <a:custGeom>
            <a:avLst/>
            <a:gdLst/>
            <a:ahLst/>
            <a:cxnLst/>
            <a:rect l="l" t="t" r="r" b="b"/>
            <a:pathLst>
              <a:path w="123825" h="114300"/>
            </a:pathLst>
          </a:custGeom>
          <a:solidFill>
            <a:srgbClr val="C4A35A"/>
          </a:solidFill>
          <a:ln/>
        </p:spPr>
      </p:sp>
      <p:sp>
        <p:nvSpPr>
          <p:cNvPr id="43" name="Text 41"/>
          <p:cNvSpPr/>
          <p:nvPr/>
        </p:nvSpPr>
        <p:spPr>
          <a:xfrm>
            <a:off x="6514133" y="2600325"/>
            <a:ext cx="23145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Prepare 3-4 thoughtful questions per meeting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315075" y="3095625"/>
            <a:ext cx="133350" cy="114300"/>
          </a:xfrm>
          <a:custGeom>
            <a:avLst/>
            <a:gdLst/>
            <a:ahLst/>
            <a:cxnLst/>
            <a:rect l="l" t="t" r="r" b="b"/>
            <a:pathLst>
              <a:path w="133350" h="114300"/>
            </a:pathLst>
          </a:custGeom>
          <a:solidFill>
            <a:srgbClr val="C4A35A"/>
          </a:solidFill>
          <a:ln/>
        </p:spPr>
      </p:sp>
      <p:sp>
        <p:nvSpPr>
          <p:cNvPr id="45" name="Text 43"/>
          <p:cNvSpPr/>
          <p:nvPr/>
        </p:nvSpPr>
        <p:spPr>
          <a:xfrm>
            <a:off x="6523732" y="3057525"/>
            <a:ext cx="23050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Listen more, talk less — gather intelligence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315075" y="3552825"/>
            <a:ext cx="95250" cy="114300"/>
          </a:xfrm>
          <a:custGeom>
            <a:avLst/>
            <a:gdLst/>
            <a:ahLst/>
            <a:cxnLst/>
            <a:rect l="l" t="t" r="r" b="b"/>
            <a:pathLst>
              <a:path w="95250" h="114300"/>
            </a:pathLst>
          </a:custGeom>
          <a:solidFill>
            <a:srgbClr val="C4A35A"/>
          </a:solidFill>
          <a:ln/>
        </p:spPr>
      </p:sp>
      <p:sp>
        <p:nvSpPr>
          <p:cNvPr id="47" name="Text 45"/>
          <p:cNvSpPr/>
          <p:nvPr/>
        </p:nvSpPr>
        <p:spPr>
          <a:xfrm>
            <a:off x="6485483" y="3514725"/>
            <a:ext cx="23431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Attend industry events dan conferences — face time penting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315075" y="5033963"/>
            <a:ext cx="2447925" cy="9525"/>
          </a:xfrm>
          <a:custGeom>
            <a:avLst/>
            <a:gdLst/>
            <a:ahLst/>
            <a:cxnLst/>
            <a:rect l="l" t="t" r="r" b="b"/>
            <a:pathLst>
              <a:path w="2447925" h="9525">
                <a:moveTo>
                  <a:pt x="0" y="0"/>
                </a:moveTo>
                <a:lnTo>
                  <a:pt x="2447925" y="0"/>
                </a:lnTo>
                <a:lnTo>
                  <a:pt x="244792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49" name="Text 47"/>
          <p:cNvSpPr/>
          <p:nvPr/>
        </p:nvSpPr>
        <p:spPr>
          <a:xfrm>
            <a:off x="6315075" y="5153025"/>
            <a:ext cx="25050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Output: 8-12 coffee chats, 3-5 event attendances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9043988" y="1452563"/>
            <a:ext cx="2762250" cy="4010025"/>
          </a:xfrm>
          <a:custGeom>
            <a:avLst/>
            <a:gdLst/>
            <a:ahLst/>
            <a:cxnLst/>
            <a:rect l="l" t="t" r="r" b="b"/>
            <a:pathLst>
              <a:path w="2762250" h="4010025">
                <a:moveTo>
                  <a:pt x="76210" y="0"/>
                </a:moveTo>
                <a:lnTo>
                  <a:pt x="2686040" y="0"/>
                </a:lnTo>
                <a:cubicBezTo>
                  <a:pt x="2728129" y="0"/>
                  <a:pt x="2762250" y="34121"/>
                  <a:pt x="2762250" y="76210"/>
                </a:cubicBezTo>
                <a:lnTo>
                  <a:pt x="2762250" y="3933815"/>
                </a:lnTo>
                <a:cubicBezTo>
                  <a:pt x="2762250" y="3975904"/>
                  <a:pt x="2728129" y="4010025"/>
                  <a:pt x="2686040" y="4010025"/>
                </a:cubicBezTo>
                <a:lnTo>
                  <a:pt x="76210" y="4010025"/>
                </a:lnTo>
                <a:cubicBezTo>
                  <a:pt x="34121" y="4010025"/>
                  <a:pt x="0" y="3975904"/>
                  <a:pt x="0" y="3933815"/>
                </a:cubicBezTo>
                <a:lnTo>
                  <a:pt x="0" y="76210"/>
                </a:lnTo>
                <a:cubicBezTo>
                  <a:pt x="0" y="34121"/>
                  <a:pt x="34121" y="0"/>
                  <a:pt x="7621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9201150" y="16287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9231809" y="1685925"/>
            <a:ext cx="4095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9-12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9658350" y="1609725"/>
            <a:ext cx="7048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Nurture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9658350" y="1876425"/>
            <a:ext cx="6762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&amp; Follow-up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9201150" y="218122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4712" y="51011"/>
                </a:moveTo>
                <a:cubicBezTo>
                  <a:pt x="17681" y="30249"/>
                  <a:pt x="35562" y="14288"/>
                  <a:pt x="57150" y="14288"/>
                </a:cubicBezTo>
                <a:cubicBezTo>
                  <a:pt x="68982" y="14288"/>
                  <a:pt x="79697" y="19087"/>
                  <a:pt x="87466" y="26834"/>
                </a:cubicBezTo>
                <a:cubicBezTo>
                  <a:pt x="87511" y="26878"/>
                  <a:pt x="87556" y="26923"/>
                  <a:pt x="87600" y="26968"/>
                </a:cubicBezTo>
                <a:lnTo>
                  <a:pt x="89297" y="28575"/>
                </a:lnTo>
                <a:lnTo>
                  <a:pt x="78604" y="28575"/>
                </a:lnTo>
                <a:cubicBezTo>
                  <a:pt x="74652" y="28575"/>
                  <a:pt x="71460" y="31767"/>
                  <a:pt x="71460" y="35719"/>
                </a:cubicBezTo>
                <a:cubicBezTo>
                  <a:pt x="71460" y="39670"/>
                  <a:pt x="74652" y="42863"/>
                  <a:pt x="78604" y="42863"/>
                </a:cubicBezTo>
                <a:lnTo>
                  <a:pt x="107179" y="42863"/>
                </a:lnTo>
                <a:cubicBezTo>
                  <a:pt x="111130" y="42863"/>
                  <a:pt x="114322" y="39670"/>
                  <a:pt x="114322" y="35719"/>
                </a:cubicBezTo>
                <a:lnTo>
                  <a:pt x="114322" y="7144"/>
                </a:lnTo>
                <a:cubicBezTo>
                  <a:pt x="114322" y="3192"/>
                  <a:pt x="111130" y="0"/>
                  <a:pt x="107179" y="0"/>
                </a:cubicBezTo>
                <a:cubicBezTo>
                  <a:pt x="103227" y="0"/>
                  <a:pt x="100035" y="3192"/>
                  <a:pt x="100035" y="7144"/>
                </a:cubicBezTo>
                <a:lnTo>
                  <a:pt x="100035" y="19065"/>
                </a:lnTo>
                <a:lnTo>
                  <a:pt x="97512" y="16676"/>
                </a:lnTo>
                <a:cubicBezTo>
                  <a:pt x="87176" y="6385"/>
                  <a:pt x="72889" y="0"/>
                  <a:pt x="57150" y="0"/>
                </a:cubicBezTo>
                <a:cubicBezTo>
                  <a:pt x="28352" y="0"/>
                  <a:pt x="4532" y="21297"/>
                  <a:pt x="580" y="49002"/>
                </a:cubicBezTo>
                <a:cubicBezTo>
                  <a:pt x="22" y="52908"/>
                  <a:pt x="2724" y="56525"/>
                  <a:pt x="6630" y="57083"/>
                </a:cubicBezTo>
                <a:cubicBezTo>
                  <a:pt x="10537" y="57641"/>
                  <a:pt x="14154" y="54918"/>
                  <a:pt x="14712" y="51033"/>
                </a:cubicBezTo>
                <a:close/>
                <a:moveTo>
                  <a:pt x="113720" y="65298"/>
                </a:moveTo>
                <a:cubicBezTo>
                  <a:pt x="114278" y="61392"/>
                  <a:pt x="111554" y="57775"/>
                  <a:pt x="107670" y="57217"/>
                </a:cubicBezTo>
                <a:cubicBezTo>
                  <a:pt x="103785" y="56659"/>
                  <a:pt x="100146" y="59382"/>
                  <a:pt x="99588" y="63267"/>
                </a:cubicBezTo>
                <a:cubicBezTo>
                  <a:pt x="96619" y="84028"/>
                  <a:pt x="78738" y="99990"/>
                  <a:pt x="57150" y="99990"/>
                </a:cubicBezTo>
                <a:cubicBezTo>
                  <a:pt x="45318" y="99990"/>
                  <a:pt x="34603" y="95190"/>
                  <a:pt x="26834" y="87444"/>
                </a:cubicBezTo>
                <a:cubicBezTo>
                  <a:pt x="26789" y="87399"/>
                  <a:pt x="26744" y="87355"/>
                  <a:pt x="26700" y="87310"/>
                </a:cubicBezTo>
                <a:lnTo>
                  <a:pt x="25003" y="85703"/>
                </a:lnTo>
                <a:lnTo>
                  <a:pt x="35696" y="85703"/>
                </a:lnTo>
                <a:cubicBezTo>
                  <a:pt x="39648" y="85703"/>
                  <a:pt x="42840" y="82510"/>
                  <a:pt x="42840" y="78559"/>
                </a:cubicBezTo>
                <a:cubicBezTo>
                  <a:pt x="42840" y="74608"/>
                  <a:pt x="39648" y="71415"/>
                  <a:pt x="35696" y="71415"/>
                </a:cubicBezTo>
                <a:lnTo>
                  <a:pt x="7144" y="71438"/>
                </a:lnTo>
                <a:cubicBezTo>
                  <a:pt x="5246" y="71438"/>
                  <a:pt x="3416" y="72197"/>
                  <a:pt x="2076" y="73558"/>
                </a:cubicBezTo>
                <a:cubicBezTo>
                  <a:pt x="737" y="74920"/>
                  <a:pt x="-22" y="76728"/>
                  <a:pt x="0" y="78648"/>
                </a:cubicBezTo>
                <a:lnTo>
                  <a:pt x="223" y="107000"/>
                </a:lnTo>
                <a:cubicBezTo>
                  <a:pt x="246" y="110951"/>
                  <a:pt x="3483" y="114121"/>
                  <a:pt x="7434" y="114077"/>
                </a:cubicBezTo>
                <a:cubicBezTo>
                  <a:pt x="11385" y="114032"/>
                  <a:pt x="14555" y="110817"/>
                  <a:pt x="14511" y="106866"/>
                </a:cubicBezTo>
                <a:lnTo>
                  <a:pt x="14421" y="95369"/>
                </a:lnTo>
                <a:lnTo>
                  <a:pt x="16810" y="97624"/>
                </a:lnTo>
                <a:cubicBezTo>
                  <a:pt x="27146" y="107915"/>
                  <a:pt x="41411" y="114300"/>
                  <a:pt x="57150" y="114300"/>
                </a:cubicBezTo>
                <a:cubicBezTo>
                  <a:pt x="85948" y="114300"/>
                  <a:pt x="109768" y="93003"/>
                  <a:pt x="113720" y="65298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56" name="Text 54"/>
          <p:cNvSpPr/>
          <p:nvPr/>
        </p:nvSpPr>
        <p:spPr>
          <a:xfrm>
            <a:off x="9388004" y="2143125"/>
            <a:ext cx="23241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Send follow-up emails dalam 24 jam post-meeting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9196388" y="263842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4712" y="51011"/>
                </a:moveTo>
                <a:cubicBezTo>
                  <a:pt x="17681" y="30249"/>
                  <a:pt x="35562" y="14288"/>
                  <a:pt x="57150" y="14288"/>
                </a:cubicBezTo>
                <a:cubicBezTo>
                  <a:pt x="68982" y="14288"/>
                  <a:pt x="79697" y="19087"/>
                  <a:pt x="87466" y="26834"/>
                </a:cubicBezTo>
                <a:cubicBezTo>
                  <a:pt x="87511" y="26878"/>
                  <a:pt x="87556" y="26923"/>
                  <a:pt x="87600" y="26968"/>
                </a:cubicBezTo>
                <a:lnTo>
                  <a:pt x="89297" y="28575"/>
                </a:lnTo>
                <a:lnTo>
                  <a:pt x="78604" y="28575"/>
                </a:lnTo>
                <a:cubicBezTo>
                  <a:pt x="74652" y="28575"/>
                  <a:pt x="71460" y="31767"/>
                  <a:pt x="71460" y="35719"/>
                </a:cubicBezTo>
                <a:cubicBezTo>
                  <a:pt x="71460" y="39670"/>
                  <a:pt x="74652" y="42863"/>
                  <a:pt x="78604" y="42863"/>
                </a:cubicBezTo>
                <a:lnTo>
                  <a:pt x="107179" y="42863"/>
                </a:lnTo>
                <a:cubicBezTo>
                  <a:pt x="111130" y="42863"/>
                  <a:pt x="114322" y="39670"/>
                  <a:pt x="114322" y="35719"/>
                </a:cubicBezTo>
                <a:lnTo>
                  <a:pt x="114322" y="7144"/>
                </a:lnTo>
                <a:cubicBezTo>
                  <a:pt x="114322" y="3192"/>
                  <a:pt x="111130" y="0"/>
                  <a:pt x="107179" y="0"/>
                </a:cubicBezTo>
                <a:cubicBezTo>
                  <a:pt x="103227" y="0"/>
                  <a:pt x="100035" y="3192"/>
                  <a:pt x="100035" y="7144"/>
                </a:cubicBezTo>
                <a:lnTo>
                  <a:pt x="100035" y="19065"/>
                </a:lnTo>
                <a:lnTo>
                  <a:pt x="97512" y="16676"/>
                </a:lnTo>
                <a:cubicBezTo>
                  <a:pt x="87176" y="6385"/>
                  <a:pt x="72889" y="0"/>
                  <a:pt x="57150" y="0"/>
                </a:cubicBezTo>
                <a:cubicBezTo>
                  <a:pt x="28352" y="0"/>
                  <a:pt x="4532" y="21297"/>
                  <a:pt x="580" y="49002"/>
                </a:cubicBezTo>
                <a:cubicBezTo>
                  <a:pt x="22" y="52908"/>
                  <a:pt x="2724" y="56525"/>
                  <a:pt x="6630" y="57083"/>
                </a:cubicBezTo>
                <a:cubicBezTo>
                  <a:pt x="10537" y="57641"/>
                  <a:pt x="14154" y="54918"/>
                  <a:pt x="14712" y="51033"/>
                </a:cubicBezTo>
                <a:close/>
                <a:moveTo>
                  <a:pt x="113720" y="65298"/>
                </a:moveTo>
                <a:cubicBezTo>
                  <a:pt x="114278" y="61392"/>
                  <a:pt x="111554" y="57775"/>
                  <a:pt x="107670" y="57217"/>
                </a:cubicBezTo>
                <a:cubicBezTo>
                  <a:pt x="103785" y="56659"/>
                  <a:pt x="100146" y="59382"/>
                  <a:pt x="99588" y="63267"/>
                </a:cubicBezTo>
                <a:cubicBezTo>
                  <a:pt x="96619" y="84028"/>
                  <a:pt x="78738" y="99990"/>
                  <a:pt x="57150" y="99990"/>
                </a:cubicBezTo>
                <a:cubicBezTo>
                  <a:pt x="45318" y="99990"/>
                  <a:pt x="34603" y="95190"/>
                  <a:pt x="26834" y="87444"/>
                </a:cubicBezTo>
                <a:cubicBezTo>
                  <a:pt x="26789" y="87399"/>
                  <a:pt x="26744" y="87355"/>
                  <a:pt x="26700" y="87310"/>
                </a:cubicBezTo>
                <a:lnTo>
                  <a:pt x="25003" y="85703"/>
                </a:lnTo>
                <a:lnTo>
                  <a:pt x="35696" y="85703"/>
                </a:lnTo>
                <a:cubicBezTo>
                  <a:pt x="39648" y="85703"/>
                  <a:pt x="42840" y="82510"/>
                  <a:pt x="42840" y="78559"/>
                </a:cubicBezTo>
                <a:cubicBezTo>
                  <a:pt x="42840" y="74608"/>
                  <a:pt x="39648" y="71415"/>
                  <a:pt x="35696" y="71415"/>
                </a:cubicBezTo>
                <a:lnTo>
                  <a:pt x="7144" y="71438"/>
                </a:lnTo>
                <a:cubicBezTo>
                  <a:pt x="5246" y="71438"/>
                  <a:pt x="3416" y="72197"/>
                  <a:pt x="2076" y="73558"/>
                </a:cubicBezTo>
                <a:cubicBezTo>
                  <a:pt x="737" y="74920"/>
                  <a:pt x="-22" y="76728"/>
                  <a:pt x="0" y="78648"/>
                </a:cubicBezTo>
                <a:lnTo>
                  <a:pt x="223" y="107000"/>
                </a:lnTo>
                <a:cubicBezTo>
                  <a:pt x="246" y="110951"/>
                  <a:pt x="3483" y="114121"/>
                  <a:pt x="7434" y="114077"/>
                </a:cubicBezTo>
                <a:cubicBezTo>
                  <a:pt x="11385" y="114032"/>
                  <a:pt x="14555" y="110817"/>
                  <a:pt x="14511" y="106866"/>
                </a:cubicBezTo>
                <a:lnTo>
                  <a:pt x="14421" y="95369"/>
                </a:lnTo>
                <a:lnTo>
                  <a:pt x="16810" y="97624"/>
                </a:lnTo>
                <a:cubicBezTo>
                  <a:pt x="27146" y="107915"/>
                  <a:pt x="41411" y="114300"/>
                  <a:pt x="57150" y="114300"/>
                </a:cubicBezTo>
                <a:cubicBezTo>
                  <a:pt x="85948" y="114300"/>
                  <a:pt x="109768" y="93003"/>
                  <a:pt x="113720" y="65298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58" name="Text 56"/>
          <p:cNvSpPr/>
          <p:nvPr/>
        </p:nvSpPr>
        <p:spPr>
          <a:xfrm>
            <a:off x="9377660" y="2600325"/>
            <a:ext cx="2333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Share relevant articles, reports, atau insights periodically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9191625" y="309562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4712" y="51011"/>
                </a:moveTo>
                <a:cubicBezTo>
                  <a:pt x="17681" y="30249"/>
                  <a:pt x="35562" y="14288"/>
                  <a:pt x="57150" y="14288"/>
                </a:cubicBezTo>
                <a:cubicBezTo>
                  <a:pt x="68982" y="14288"/>
                  <a:pt x="79697" y="19087"/>
                  <a:pt x="87466" y="26834"/>
                </a:cubicBezTo>
                <a:cubicBezTo>
                  <a:pt x="87511" y="26878"/>
                  <a:pt x="87556" y="26923"/>
                  <a:pt x="87600" y="26968"/>
                </a:cubicBezTo>
                <a:lnTo>
                  <a:pt x="89297" y="28575"/>
                </a:lnTo>
                <a:lnTo>
                  <a:pt x="78604" y="28575"/>
                </a:lnTo>
                <a:cubicBezTo>
                  <a:pt x="74652" y="28575"/>
                  <a:pt x="71460" y="31767"/>
                  <a:pt x="71460" y="35719"/>
                </a:cubicBezTo>
                <a:cubicBezTo>
                  <a:pt x="71460" y="39670"/>
                  <a:pt x="74652" y="42863"/>
                  <a:pt x="78604" y="42863"/>
                </a:cubicBezTo>
                <a:lnTo>
                  <a:pt x="107179" y="42863"/>
                </a:lnTo>
                <a:cubicBezTo>
                  <a:pt x="111130" y="42863"/>
                  <a:pt x="114322" y="39670"/>
                  <a:pt x="114322" y="35719"/>
                </a:cubicBezTo>
                <a:lnTo>
                  <a:pt x="114322" y="7144"/>
                </a:lnTo>
                <a:cubicBezTo>
                  <a:pt x="114322" y="3192"/>
                  <a:pt x="111130" y="0"/>
                  <a:pt x="107179" y="0"/>
                </a:cubicBezTo>
                <a:cubicBezTo>
                  <a:pt x="103227" y="0"/>
                  <a:pt x="100035" y="3192"/>
                  <a:pt x="100035" y="7144"/>
                </a:cubicBezTo>
                <a:lnTo>
                  <a:pt x="100035" y="19065"/>
                </a:lnTo>
                <a:lnTo>
                  <a:pt x="97512" y="16676"/>
                </a:lnTo>
                <a:cubicBezTo>
                  <a:pt x="87176" y="6385"/>
                  <a:pt x="72889" y="0"/>
                  <a:pt x="57150" y="0"/>
                </a:cubicBezTo>
                <a:cubicBezTo>
                  <a:pt x="28352" y="0"/>
                  <a:pt x="4532" y="21297"/>
                  <a:pt x="580" y="49002"/>
                </a:cubicBezTo>
                <a:cubicBezTo>
                  <a:pt x="22" y="52908"/>
                  <a:pt x="2724" y="56525"/>
                  <a:pt x="6630" y="57083"/>
                </a:cubicBezTo>
                <a:cubicBezTo>
                  <a:pt x="10537" y="57641"/>
                  <a:pt x="14154" y="54918"/>
                  <a:pt x="14712" y="51033"/>
                </a:cubicBezTo>
                <a:close/>
                <a:moveTo>
                  <a:pt x="113720" y="65298"/>
                </a:moveTo>
                <a:cubicBezTo>
                  <a:pt x="114278" y="61392"/>
                  <a:pt x="111554" y="57775"/>
                  <a:pt x="107670" y="57217"/>
                </a:cubicBezTo>
                <a:cubicBezTo>
                  <a:pt x="103785" y="56659"/>
                  <a:pt x="100146" y="59382"/>
                  <a:pt x="99588" y="63267"/>
                </a:cubicBezTo>
                <a:cubicBezTo>
                  <a:pt x="96619" y="84028"/>
                  <a:pt x="78738" y="99990"/>
                  <a:pt x="57150" y="99990"/>
                </a:cubicBezTo>
                <a:cubicBezTo>
                  <a:pt x="45318" y="99990"/>
                  <a:pt x="34603" y="95190"/>
                  <a:pt x="26834" y="87444"/>
                </a:cubicBezTo>
                <a:cubicBezTo>
                  <a:pt x="26789" y="87399"/>
                  <a:pt x="26744" y="87355"/>
                  <a:pt x="26700" y="87310"/>
                </a:cubicBezTo>
                <a:lnTo>
                  <a:pt x="25003" y="85703"/>
                </a:lnTo>
                <a:lnTo>
                  <a:pt x="35696" y="85703"/>
                </a:lnTo>
                <a:cubicBezTo>
                  <a:pt x="39648" y="85703"/>
                  <a:pt x="42840" y="82510"/>
                  <a:pt x="42840" y="78559"/>
                </a:cubicBezTo>
                <a:cubicBezTo>
                  <a:pt x="42840" y="74608"/>
                  <a:pt x="39648" y="71415"/>
                  <a:pt x="35696" y="71415"/>
                </a:cubicBezTo>
                <a:lnTo>
                  <a:pt x="7144" y="71438"/>
                </a:lnTo>
                <a:cubicBezTo>
                  <a:pt x="5246" y="71438"/>
                  <a:pt x="3416" y="72197"/>
                  <a:pt x="2076" y="73558"/>
                </a:cubicBezTo>
                <a:cubicBezTo>
                  <a:pt x="737" y="74920"/>
                  <a:pt x="-22" y="76728"/>
                  <a:pt x="0" y="78648"/>
                </a:cubicBezTo>
                <a:lnTo>
                  <a:pt x="223" y="107000"/>
                </a:lnTo>
                <a:cubicBezTo>
                  <a:pt x="246" y="110951"/>
                  <a:pt x="3483" y="114121"/>
                  <a:pt x="7434" y="114077"/>
                </a:cubicBezTo>
                <a:cubicBezTo>
                  <a:pt x="11385" y="114032"/>
                  <a:pt x="14555" y="110817"/>
                  <a:pt x="14511" y="106866"/>
                </a:cubicBezTo>
                <a:lnTo>
                  <a:pt x="14421" y="95369"/>
                </a:lnTo>
                <a:lnTo>
                  <a:pt x="16810" y="97624"/>
                </a:lnTo>
                <a:cubicBezTo>
                  <a:pt x="27146" y="107915"/>
                  <a:pt x="41411" y="114300"/>
                  <a:pt x="57150" y="114300"/>
                </a:cubicBezTo>
                <a:cubicBezTo>
                  <a:pt x="85948" y="114300"/>
                  <a:pt x="109768" y="93003"/>
                  <a:pt x="113720" y="65298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0" name="Text 58"/>
          <p:cNvSpPr/>
          <p:nvPr/>
        </p:nvSpPr>
        <p:spPr>
          <a:xfrm>
            <a:off x="9369698" y="3057525"/>
            <a:ext cx="23431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Congratulate on promotions, publications, atau achievements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9191625" y="355282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4712" y="51011"/>
                </a:moveTo>
                <a:cubicBezTo>
                  <a:pt x="17681" y="30249"/>
                  <a:pt x="35562" y="14288"/>
                  <a:pt x="57150" y="14288"/>
                </a:cubicBezTo>
                <a:cubicBezTo>
                  <a:pt x="68982" y="14288"/>
                  <a:pt x="79697" y="19087"/>
                  <a:pt x="87466" y="26834"/>
                </a:cubicBezTo>
                <a:cubicBezTo>
                  <a:pt x="87511" y="26878"/>
                  <a:pt x="87556" y="26923"/>
                  <a:pt x="87600" y="26968"/>
                </a:cubicBezTo>
                <a:lnTo>
                  <a:pt x="89297" y="28575"/>
                </a:lnTo>
                <a:lnTo>
                  <a:pt x="78604" y="28575"/>
                </a:lnTo>
                <a:cubicBezTo>
                  <a:pt x="74652" y="28575"/>
                  <a:pt x="71460" y="31767"/>
                  <a:pt x="71460" y="35719"/>
                </a:cubicBezTo>
                <a:cubicBezTo>
                  <a:pt x="71460" y="39670"/>
                  <a:pt x="74652" y="42863"/>
                  <a:pt x="78604" y="42863"/>
                </a:cubicBezTo>
                <a:lnTo>
                  <a:pt x="107179" y="42863"/>
                </a:lnTo>
                <a:cubicBezTo>
                  <a:pt x="111130" y="42863"/>
                  <a:pt x="114322" y="39670"/>
                  <a:pt x="114322" y="35719"/>
                </a:cubicBezTo>
                <a:lnTo>
                  <a:pt x="114322" y="7144"/>
                </a:lnTo>
                <a:cubicBezTo>
                  <a:pt x="114322" y="3192"/>
                  <a:pt x="111130" y="0"/>
                  <a:pt x="107179" y="0"/>
                </a:cubicBezTo>
                <a:cubicBezTo>
                  <a:pt x="103227" y="0"/>
                  <a:pt x="100035" y="3192"/>
                  <a:pt x="100035" y="7144"/>
                </a:cubicBezTo>
                <a:lnTo>
                  <a:pt x="100035" y="19065"/>
                </a:lnTo>
                <a:lnTo>
                  <a:pt x="97512" y="16676"/>
                </a:lnTo>
                <a:cubicBezTo>
                  <a:pt x="87176" y="6385"/>
                  <a:pt x="72889" y="0"/>
                  <a:pt x="57150" y="0"/>
                </a:cubicBezTo>
                <a:cubicBezTo>
                  <a:pt x="28352" y="0"/>
                  <a:pt x="4532" y="21297"/>
                  <a:pt x="580" y="49002"/>
                </a:cubicBezTo>
                <a:cubicBezTo>
                  <a:pt x="22" y="52908"/>
                  <a:pt x="2724" y="56525"/>
                  <a:pt x="6630" y="57083"/>
                </a:cubicBezTo>
                <a:cubicBezTo>
                  <a:pt x="10537" y="57641"/>
                  <a:pt x="14154" y="54918"/>
                  <a:pt x="14712" y="51033"/>
                </a:cubicBezTo>
                <a:close/>
                <a:moveTo>
                  <a:pt x="113720" y="65298"/>
                </a:moveTo>
                <a:cubicBezTo>
                  <a:pt x="114278" y="61392"/>
                  <a:pt x="111554" y="57775"/>
                  <a:pt x="107670" y="57217"/>
                </a:cubicBezTo>
                <a:cubicBezTo>
                  <a:pt x="103785" y="56659"/>
                  <a:pt x="100146" y="59382"/>
                  <a:pt x="99588" y="63267"/>
                </a:cubicBezTo>
                <a:cubicBezTo>
                  <a:pt x="96619" y="84028"/>
                  <a:pt x="78738" y="99990"/>
                  <a:pt x="57150" y="99990"/>
                </a:cubicBezTo>
                <a:cubicBezTo>
                  <a:pt x="45318" y="99990"/>
                  <a:pt x="34603" y="95190"/>
                  <a:pt x="26834" y="87444"/>
                </a:cubicBezTo>
                <a:cubicBezTo>
                  <a:pt x="26789" y="87399"/>
                  <a:pt x="26744" y="87355"/>
                  <a:pt x="26700" y="87310"/>
                </a:cubicBezTo>
                <a:lnTo>
                  <a:pt x="25003" y="85703"/>
                </a:lnTo>
                <a:lnTo>
                  <a:pt x="35696" y="85703"/>
                </a:lnTo>
                <a:cubicBezTo>
                  <a:pt x="39648" y="85703"/>
                  <a:pt x="42840" y="82510"/>
                  <a:pt x="42840" y="78559"/>
                </a:cubicBezTo>
                <a:cubicBezTo>
                  <a:pt x="42840" y="74608"/>
                  <a:pt x="39648" y="71415"/>
                  <a:pt x="35696" y="71415"/>
                </a:cubicBezTo>
                <a:lnTo>
                  <a:pt x="7144" y="71438"/>
                </a:lnTo>
                <a:cubicBezTo>
                  <a:pt x="5246" y="71438"/>
                  <a:pt x="3416" y="72197"/>
                  <a:pt x="2076" y="73558"/>
                </a:cubicBezTo>
                <a:cubicBezTo>
                  <a:pt x="737" y="74920"/>
                  <a:pt x="-22" y="76728"/>
                  <a:pt x="0" y="78648"/>
                </a:cubicBezTo>
                <a:lnTo>
                  <a:pt x="223" y="107000"/>
                </a:lnTo>
                <a:cubicBezTo>
                  <a:pt x="246" y="110951"/>
                  <a:pt x="3483" y="114121"/>
                  <a:pt x="7434" y="114077"/>
                </a:cubicBezTo>
                <a:cubicBezTo>
                  <a:pt x="11385" y="114032"/>
                  <a:pt x="14555" y="110817"/>
                  <a:pt x="14511" y="106866"/>
                </a:cubicBezTo>
                <a:lnTo>
                  <a:pt x="14421" y="95369"/>
                </a:lnTo>
                <a:lnTo>
                  <a:pt x="16810" y="97624"/>
                </a:lnTo>
                <a:cubicBezTo>
                  <a:pt x="27146" y="107915"/>
                  <a:pt x="41411" y="114300"/>
                  <a:pt x="57150" y="114300"/>
                </a:cubicBezTo>
                <a:cubicBezTo>
                  <a:pt x="85948" y="114300"/>
                  <a:pt x="109768" y="93003"/>
                  <a:pt x="113720" y="65298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2" name="Text 60"/>
          <p:cNvSpPr/>
          <p:nvPr/>
        </p:nvSpPr>
        <p:spPr>
          <a:xfrm>
            <a:off x="9369996" y="3514725"/>
            <a:ext cx="23431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Identify opportunities untuk collaboration atau joint initiatives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9201150" y="4881563"/>
            <a:ext cx="2447925" cy="9525"/>
          </a:xfrm>
          <a:custGeom>
            <a:avLst/>
            <a:gdLst/>
            <a:ahLst/>
            <a:cxnLst/>
            <a:rect l="l" t="t" r="r" b="b"/>
            <a:pathLst>
              <a:path w="2447925" h="9525">
                <a:moveTo>
                  <a:pt x="0" y="0"/>
                </a:moveTo>
                <a:lnTo>
                  <a:pt x="2447925" y="0"/>
                </a:lnTo>
                <a:lnTo>
                  <a:pt x="244792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64" name="Text 62"/>
          <p:cNvSpPr/>
          <p:nvPr/>
        </p:nvSpPr>
        <p:spPr>
          <a:xfrm>
            <a:off x="9201150" y="5000625"/>
            <a:ext cx="25050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Output: 10-15 warm relationships, 3-5 strong connections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385763" y="5624513"/>
            <a:ext cx="11420475" cy="847725"/>
          </a:xfrm>
          <a:custGeom>
            <a:avLst/>
            <a:gdLst/>
            <a:ahLst/>
            <a:cxnLst/>
            <a:rect l="l" t="t" r="r" b="b"/>
            <a:pathLst>
              <a:path w="11420475" h="847725">
                <a:moveTo>
                  <a:pt x="76202" y="0"/>
                </a:moveTo>
                <a:lnTo>
                  <a:pt x="11344273" y="0"/>
                </a:lnTo>
                <a:cubicBezTo>
                  <a:pt x="11386330" y="0"/>
                  <a:pt x="11420475" y="34145"/>
                  <a:pt x="11420475" y="76202"/>
                </a:cubicBezTo>
                <a:lnTo>
                  <a:pt x="11420475" y="771523"/>
                </a:lnTo>
                <a:cubicBezTo>
                  <a:pt x="11420475" y="813580"/>
                  <a:pt x="11386330" y="847725"/>
                  <a:pt x="11344273" y="847725"/>
                </a:cubicBezTo>
                <a:lnTo>
                  <a:pt x="76202" y="847725"/>
                </a:lnTo>
                <a:cubicBezTo>
                  <a:pt x="34145" y="847725"/>
                  <a:pt x="0" y="813580"/>
                  <a:pt x="0" y="7715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4A35A">
              <a:alpha val="1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490538" y="57816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21431" y="21431"/>
                </a:moveTo>
                <a:cubicBezTo>
                  <a:pt x="21431" y="15504"/>
                  <a:pt x="16643" y="10716"/>
                  <a:pt x="10716" y="10716"/>
                </a:cubicBezTo>
                <a:cubicBezTo>
                  <a:pt x="4789" y="10716"/>
                  <a:pt x="0" y="15504"/>
                  <a:pt x="0" y="21431"/>
                </a:cubicBezTo>
                <a:lnTo>
                  <a:pt x="0" y="133945"/>
                </a:lnTo>
                <a:cubicBezTo>
                  <a:pt x="0" y="148746"/>
                  <a:pt x="11988" y="160734"/>
                  <a:pt x="26789" y="160734"/>
                </a:cubicBezTo>
                <a:lnTo>
                  <a:pt x="160734" y="160734"/>
                </a:lnTo>
                <a:cubicBezTo>
                  <a:pt x="166661" y="160734"/>
                  <a:pt x="171450" y="155946"/>
                  <a:pt x="171450" y="150019"/>
                </a:cubicBezTo>
                <a:cubicBezTo>
                  <a:pt x="171450" y="144092"/>
                  <a:pt x="166661" y="139303"/>
                  <a:pt x="160734" y="139303"/>
                </a:cubicBezTo>
                <a:lnTo>
                  <a:pt x="26789" y="139303"/>
                </a:lnTo>
                <a:cubicBezTo>
                  <a:pt x="23842" y="139303"/>
                  <a:pt x="21431" y="136892"/>
                  <a:pt x="21431" y="133945"/>
                </a:cubicBezTo>
                <a:lnTo>
                  <a:pt x="21431" y="21431"/>
                </a:lnTo>
                <a:close/>
                <a:moveTo>
                  <a:pt x="157587" y="50430"/>
                </a:moveTo>
                <a:cubicBezTo>
                  <a:pt x="161772" y="46245"/>
                  <a:pt x="161772" y="39447"/>
                  <a:pt x="157587" y="35261"/>
                </a:cubicBezTo>
                <a:cubicBezTo>
                  <a:pt x="153401" y="31075"/>
                  <a:pt x="146603" y="31075"/>
                  <a:pt x="142417" y="35261"/>
                </a:cubicBezTo>
                <a:lnTo>
                  <a:pt x="107156" y="70556"/>
                </a:lnTo>
                <a:lnTo>
                  <a:pt x="87935" y="51368"/>
                </a:lnTo>
                <a:cubicBezTo>
                  <a:pt x="83749" y="47182"/>
                  <a:pt x="76952" y="47182"/>
                  <a:pt x="72766" y="51368"/>
                </a:cubicBezTo>
                <a:lnTo>
                  <a:pt x="40619" y="83515"/>
                </a:lnTo>
                <a:cubicBezTo>
                  <a:pt x="36433" y="87701"/>
                  <a:pt x="36433" y="94498"/>
                  <a:pt x="40619" y="98684"/>
                </a:cubicBezTo>
                <a:cubicBezTo>
                  <a:pt x="44805" y="102870"/>
                  <a:pt x="51602" y="102870"/>
                  <a:pt x="55788" y="98684"/>
                </a:cubicBezTo>
                <a:lnTo>
                  <a:pt x="80367" y="74105"/>
                </a:lnTo>
                <a:lnTo>
                  <a:pt x="99588" y="93326"/>
                </a:lnTo>
                <a:cubicBezTo>
                  <a:pt x="103774" y="97512"/>
                  <a:pt x="110572" y="97512"/>
                  <a:pt x="114758" y="93326"/>
                </a:cubicBezTo>
                <a:lnTo>
                  <a:pt x="157620" y="50464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7" name="Text 65"/>
          <p:cNvSpPr/>
          <p:nvPr/>
        </p:nvSpPr>
        <p:spPr>
          <a:xfrm>
            <a:off x="764456" y="5743575"/>
            <a:ext cx="109918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Tracking dengan CareerIntel Platform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764456" y="5972175"/>
            <a:ext cx="109918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Gunakan CareerIntel untuk tracking semua interactions: contact info, conversation notes, follow-up dates, relationship warmth score (cold-warm-hot), dan next actions. Update setiap minggu. Measure: connection acceptance rate, meeting conversion rate, relationship progression.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ages.stockcake.com/f495cafb5b52201a152e3d9b12e6cca11f26bdae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0" r="0" t="21873" b="21873"/>
          <a:stretch/>
        </p:blipFill>
        <p:spPr>
          <a:xfrm>
            <a:off x="0" y="0"/>
            <a:ext cx="12192000" cy="6858585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585"/>
          </a:xfrm>
          <a:custGeom>
            <a:avLst/>
            <a:gdLst/>
            <a:ahLst/>
            <a:cxnLst/>
            <a:rect l="l" t="t" r="r" b="b"/>
            <a:pathLst>
              <a:path w="12192000" h="6858585">
                <a:moveTo>
                  <a:pt x="0" y="0"/>
                </a:moveTo>
                <a:lnTo>
                  <a:pt x="12192000" y="0"/>
                </a:lnTo>
                <a:lnTo>
                  <a:pt x="12192000" y="6858585"/>
                </a:lnTo>
                <a:lnTo>
                  <a:pt x="0" y="6858585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8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5731594" y="-53802"/>
            <a:ext cx="729836" cy="729836"/>
          </a:xfrm>
          <a:custGeom>
            <a:avLst/>
            <a:gdLst/>
            <a:ahLst/>
            <a:cxnLst/>
            <a:rect l="l" t="t" r="r" b="b"/>
            <a:pathLst>
              <a:path w="729836" h="729836">
                <a:moveTo>
                  <a:pt x="364918" y="0"/>
                </a:moveTo>
                <a:lnTo>
                  <a:pt x="364918" y="0"/>
                </a:lnTo>
                <a:cubicBezTo>
                  <a:pt x="566322" y="0"/>
                  <a:pt x="729836" y="163514"/>
                  <a:pt x="729836" y="364918"/>
                </a:cubicBezTo>
                <a:lnTo>
                  <a:pt x="729836" y="364918"/>
                </a:lnTo>
                <a:cubicBezTo>
                  <a:pt x="729836" y="566322"/>
                  <a:pt x="566322" y="729836"/>
                  <a:pt x="364918" y="729836"/>
                </a:cubicBezTo>
                <a:lnTo>
                  <a:pt x="364918" y="729836"/>
                </a:lnTo>
                <a:cubicBezTo>
                  <a:pt x="163514" y="729836"/>
                  <a:pt x="0" y="566322"/>
                  <a:pt x="0" y="364918"/>
                </a:cubicBezTo>
                <a:lnTo>
                  <a:pt x="0" y="364918"/>
                </a:lnTo>
                <a:cubicBezTo>
                  <a:pt x="0" y="163514"/>
                  <a:pt x="163514" y="0"/>
                  <a:pt x="364918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 w="25400">
            <a:solidFill>
              <a:srgbClr val="C4A35A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958498" y="170763"/>
            <a:ext cx="280706" cy="280706"/>
          </a:xfrm>
          <a:custGeom>
            <a:avLst/>
            <a:gdLst/>
            <a:ahLst/>
            <a:cxnLst/>
            <a:rect l="l" t="t" r="r" b="b"/>
            <a:pathLst>
              <a:path w="280706" h="280706">
                <a:moveTo>
                  <a:pt x="70177" y="175441"/>
                </a:moveTo>
                <a:lnTo>
                  <a:pt x="13432" y="175441"/>
                </a:lnTo>
                <a:cubicBezTo>
                  <a:pt x="-219" y="175441"/>
                  <a:pt x="-8608" y="160584"/>
                  <a:pt x="-1590" y="148851"/>
                </a:cubicBezTo>
                <a:lnTo>
                  <a:pt x="27413" y="100495"/>
                </a:lnTo>
                <a:cubicBezTo>
                  <a:pt x="32183" y="92545"/>
                  <a:pt x="40735" y="87721"/>
                  <a:pt x="50001" y="87721"/>
                </a:cubicBezTo>
                <a:lnTo>
                  <a:pt x="102085" y="87721"/>
                </a:lnTo>
                <a:cubicBezTo>
                  <a:pt x="143807" y="17051"/>
                  <a:pt x="206034" y="13487"/>
                  <a:pt x="247646" y="19573"/>
                </a:cubicBezTo>
                <a:cubicBezTo>
                  <a:pt x="254664" y="20614"/>
                  <a:pt x="260147" y="26097"/>
                  <a:pt x="261133" y="33060"/>
                </a:cubicBezTo>
                <a:cubicBezTo>
                  <a:pt x="267219" y="74672"/>
                  <a:pt x="263655" y="136899"/>
                  <a:pt x="192985" y="178621"/>
                </a:cubicBezTo>
                <a:lnTo>
                  <a:pt x="192985" y="230705"/>
                </a:lnTo>
                <a:cubicBezTo>
                  <a:pt x="192985" y="239971"/>
                  <a:pt x="188161" y="248524"/>
                  <a:pt x="180211" y="253293"/>
                </a:cubicBezTo>
                <a:lnTo>
                  <a:pt x="131855" y="282296"/>
                </a:lnTo>
                <a:cubicBezTo>
                  <a:pt x="120177" y="289314"/>
                  <a:pt x="105265" y="280871"/>
                  <a:pt x="105265" y="267274"/>
                </a:cubicBezTo>
                <a:lnTo>
                  <a:pt x="105265" y="210530"/>
                </a:lnTo>
                <a:cubicBezTo>
                  <a:pt x="105265" y="191176"/>
                  <a:pt x="89530" y="175441"/>
                  <a:pt x="70177" y="175441"/>
                </a:cubicBezTo>
                <a:lnTo>
                  <a:pt x="70122" y="175441"/>
                </a:lnTo>
                <a:close/>
                <a:moveTo>
                  <a:pt x="219302" y="87721"/>
                </a:moveTo>
                <a:cubicBezTo>
                  <a:pt x="219302" y="73196"/>
                  <a:pt x="207510" y="61404"/>
                  <a:pt x="192985" y="61404"/>
                </a:cubicBezTo>
                <a:cubicBezTo>
                  <a:pt x="178461" y="61404"/>
                  <a:pt x="166669" y="73196"/>
                  <a:pt x="166669" y="87721"/>
                </a:cubicBezTo>
                <a:cubicBezTo>
                  <a:pt x="166669" y="102245"/>
                  <a:pt x="178461" y="114037"/>
                  <a:pt x="192985" y="114037"/>
                </a:cubicBezTo>
                <a:cubicBezTo>
                  <a:pt x="207510" y="114037"/>
                  <a:pt x="219302" y="102245"/>
                  <a:pt x="219302" y="87721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" name="Text 3"/>
          <p:cNvSpPr/>
          <p:nvPr/>
        </p:nvSpPr>
        <p:spPr>
          <a:xfrm>
            <a:off x="3882296" y="909955"/>
            <a:ext cx="4425799" cy="1122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536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Strategic Pivot: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3536" b="1" dirty="0">
                <a:solidFill>
                  <a:srgbClr val="C4A3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Execution is Everything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97672" y="2182490"/>
            <a:ext cx="1197679" cy="37427"/>
          </a:xfrm>
          <a:custGeom>
            <a:avLst/>
            <a:gdLst/>
            <a:ahLst/>
            <a:cxnLst/>
            <a:rect l="l" t="t" r="r" b="b"/>
            <a:pathLst>
              <a:path w="1197679" h="37427">
                <a:moveTo>
                  <a:pt x="0" y="0"/>
                </a:moveTo>
                <a:lnTo>
                  <a:pt x="1197679" y="0"/>
                </a:lnTo>
                <a:lnTo>
                  <a:pt x="1197679" y="37427"/>
                </a:lnTo>
                <a:lnTo>
                  <a:pt x="0" y="37427"/>
                </a:lnTo>
                <a:lnTo>
                  <a:pt x="0" y="0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8" name="Text 5"/>
          <p:cNvSpPr/>
          <p:nvPr/>
        </p:nvSpPr>
        <p:spPr>
          <a:xfrm>
            <a:off x="1857850" y="2743902"/>
            <a:ext cx="8477323" cy="608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474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Intelligence tanpa action adalah </a:t>
            </a:r>
            <a:pPr algn="ctr">
              <a:lnSpc>
                <a:spcPct val="140000"/>
              </a:lnSpc>
            </a:pPr>
            <a:r>
              <a:rPr lang="en-US" sz="1474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waste</a:t>
            </a:r>
            <a:pPr algn="ctr">
              <a:lnSpc>
                <a:spcPct val="140000"/>
              </a:lnSpc>
            </a:pPr>
            <a:r>
              <a:rPr lang="en-US" sz="1474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Dokumen ini hidup saat digunakan — update setiap 30 hari, track setiap interaction, measure progress.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862529" y="3501808"/>
            <a:ext cx="8467966" cy="271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326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Pivot karir ini bukan tentang apply ke 100 posisi, tapi tentang membangun </a:t>
            </a:r>
            <a:pPr algn="ctr">
              <a:lnSpc>
                <a:spcPct val="140000"/>
              </a:lnSpc>
            </a:pPr>
            <a:r>
              <a:rPr lang="en-US" sz="1326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 relasi yang matter</a:t>
            </a:r>
            <a:pPr algn="ctr">
              <a:lnSpc>
                <a:spcPct val="140000"/>
              </a:lnSpc>
            </a:pPr>
            <a:r>
              <a:rPr lang="en-US" sz="1326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175999" y="4079595"/>
            <a:ext cx="1843303" cy="1094754"/>
          </a:xfrm>
          <a:custGeom>
            <a:avLst/>
            <a:gdLst/>
            <a:ahLst/>
            <a:cxnLst/>
            <a:rect l="l" t="t" r="r" b="b"/>
            <a:pathLst>
              <a:path w="1843303" h="1094754">
                <a:moveTo>
                  <a:pt x="74859" y="0"/>
                </a:moveTo>
                <a:lnTo>
                  <a:pt x="1768444" y="0"/>
                </a:lnTo>
                <a:cubicBezTo>
                  <a:pt x="1809788" y="0"/>
                  <a:pt x="1843303" y="33516"/>
                  <a:pt x="1843303" y="74859"/>
                </a:cubicBezTo>
                <a:lnTo>
                  <a:pt x="1843303" y="1019894"/>
                </a:lnTo>
                <a:cubicBezTo>
                  <a:pt x="1843303" y="1061238"/>
                  <a:pt x="1809788" y="1094754"/>
                  <a:pt x="1768444" y="1094754"/>
                </a:cubicBezTo>
                <a:lnTo>
                  <a:pt x="74859" y="1094754"/>
                </a:lnTo>
                <a:cubicBezTo>
                  <a:pt x="33516" y="1094754"/>
                  <a:pt x="0" y="1061238"/>
                  <a:pt x="0" y="1019894"/>
                </a:cubicBezTo>
                <a:lnTo>
                  <a:pt x="0" y="74859"/>
                </a:lnTo>
                <a:cubicBezTo>
                  <a:pt x="0" y="33543"/>
                  <a:pt x="33543" y="0"/>
                  <a:pt x="74859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260211" y="4233983"/>
            <a:ext cx="1674880" cy="3368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1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297638" y="4645685"/>
            <a:ext cx="1600025" cy="1871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31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Highest Priority Companies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3302317" y="4870250"/>
            <a:ext cx="1590668" cy="14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4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World Bank, Deloitte, GIZ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5176030" y="4079595"/>
            <a:ext cx="1843303" cy="1094754"/>
          </a:xfrm>
          <a:custGeom>
            <a:avLst/>
            <a:gdLst/>
            <a:ahLst/>
            <a:cxnLst/>
            <a:rect l="l" t="t" r="r" b="b"/>
            <a:pathLst>
              <a:path w="1843303" h="1094754">
                <a:moveTo>
                  <a:pt x="74859" y="0"/>
                </a:moveTo>
                <a:lnTo>
                  <a:pt x="1768444" y="0"/>
                </a:lnTo>
                <a:cubicBezTo>
                  <a:pt x="1809788" y="0"/>
                  <a:pt x="1843303" y="33516"/>
                  <a:pt x="1843303" y="74859"/>
                </a:cubicBezTo>
                <a:lnTo>
                  <a:pt x="1843303" y="1019894"/>
                </a:lnTo>
                <a:cubicBezTo>
                  <a:pt x="1843303" y="1061238"/>
                  <a:pt x="1809788" y="1094754"/>
                  <a:pt x="1768444" y="1094754"/>
                </a:cubicBezTo>
                <a:lnTo>
                  <a:pt x="74859" y="1094754"/>
                </a:lnTo>
                <a:cubicBezTo>
                  <a:pt x="33516" y="1094754"/>
                  <a:pt x="0" y="1061238"/>
                  <a:pt x="0" y="1019894"/>
                </a:cubicBezTo>
                <a:lnTo>
                  <a:pt x="0" y="74859"/>
                </a:lnTo>
                <a:cubicBezTo>
                  <a:pt x="0" y="33543"/>
                  <a:pt x="33543" y="0"/>
                  <a:pt x="74859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260242" y="4233983"/>
            <a:ext cx="1674880" cy="3368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1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90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5297669" y="4645685"/>
            <a:ext cx="1600025" cy="1871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31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Days to Build Foundation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302347" y="4870250"/>
            <a:ext cx="1590668" cy="14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4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Start outreach immediately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7176060" y="4079595"/>
            <a:ext cx="1843303" cy="1094754"/>
          </a:xfrm>
          <a:custGeom>
            <a:avLst/>
            <a:gdLst/>
            <a:ahLst/>
            <a:cxnLst/>
            <a:rect l="l" t="t" r="r" b="b"/>
            <a:pathLst>
              <a:path w="1843303" h="1094754">
                <a:moveTo>
                  <a:pt x="74859" y="0"/>
                </a:moveTo>
                <a:lnTo>
                  <a:pt x="1768444" y="0"/>
                </a:lnTo>
                <a:cubicBezTo>
                  <a:pt x="1809788" y="0"/>
                  <a:pt x="1843303" y="33516"/>
                  <a:pt x="1843303" y="74859"/>
                </a:cubicBezTo>
                <a:lnTo>
                  <a:pt x="1843303" y="1019894"/>
                </a:lnTo>
                <a:cubicBezTo>
                  <a:pt x="1843303" y="1061238"/>
                  <a:pt x="1809788" y="1094754"/>
                  <a:pt x="1768444" y="1094754"/>
                </a:cubicBezTo>
                <a:lnTo>
                  <a:pt x="74859" y="1094754"/>
                </a:lnTo>
                <a:cubicBezTo>
                  <a:pt x="33516" y="1094754"/>
                  <a:pt x="0" y="1061238"/>
                  <a:pt x="0" y="1019894"/>
                </a:cubicBezTo>
                <a:lnTo>
                  <a:pt x="0" y="74859"/>
                </a:lnTo>
                <a:cubicBezTo>
                  <a:pt x="0" y="33543"/>
                  <a:pt x="33543" y="0"/>
                  <a:pt x="74859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260272" y="4233983"/>
            <a:ext cx="1674880" cy="3368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1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7297700" y="4645685"/>
            <a:ext cx="1600025" cy="1871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31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Relationships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7302378" y="4870250"/>
            <a:ext cx="1590668" cy="14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4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Quality over quantity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2508153" y="5483125"/>
            <a:ext cx="7176718" cy="945044"/>
          </a:xfrm>
          <a:custGeom>
            <a:avLst/>
            <a:gdLst/>
            <a:ahLst/>
            <a:cxnLst/>
            <a:rect l="l" t="t" r="r" b="b"/>
            <a:pathLst>
              <a:path w="7176718" h="945044">
                <a:moveTo>
                  <a:pt x="74857" y="0"/>
                </a:moveTo>
                <a:lnTo>
                  <a:pt x="7101861" y="0"/>
                </a:lnTo>
                <a:cubicBezTo>
                  <a:pt x="7143204" y="0"/>
                  <a:pt x="7176718" y="33515"/>
                  <a:pt x="7176718" y="74857"/>
                </a:cubicBezTo>
                <a:lnTo>
                  <a:pt x="7176718" y="870187"/>
                </a:lnTo>
                <a:cubicBezTo>
                  <a:pt x="7176718" y="911529"/>
                  <a:pt x="7143204" y="945044"/>
                  <a:pt x="7101861" y="945044"/>
                </a:cubicBezTo>
                <a:lnTo>
                  <a:pt x="74857" y="945044"/>
                </a:lnTo>
                <a:cubicBezTo>
                  <a:pt x="33515" y="945044"/>
                  <a:pt x="0" y="911529"/>
                  <a:pt x="0" y="870187"/>
                </a:cubicBezTo>
                <a:lnTo>
                  <a:pt x="0" y="74857"/>
                </a:lnTo>
                <a:cubicBezTo>
                  <a:pt x="0" y="33542"/>
                  <a:pt x="33542" y="0"/>
                  <a:pt x="74857" y="0"/>
                </a:cubicBezTo>
                <a:close/>
              </a:path>
            </a:pathLst>
          </a:custGeom>
          <a:solidFill>
            <a:srgbClr val="C4A35A">
              <a:alpha val="1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2788347" y="5674941"/>
            <a:ext cx="114622" cy="130996"/>
          </a:xfrm>
          <a:custGeom>
            <a:avLst/>
            <a:gdLst/>
            <a:ahLst/>
            <a:cxnLst/>
            <a:rect l="l" t="t" r="r" b="b"/>
            <a:pathLst>
              <a:path w="114622" h="130996">
                <a:moveTo>
                  <a:pt x="0" y="55264"/>
                </a:moveTo>
                <a:cubicBezTo>
                  <a:pt x="0" y="38301"/>
                  <a:pt x="13739" y="24562"/>
                  <a:pt x="30702" y="24562"/>
                </a:cubicBezTo>
                <a:lnTo>
                  <a:pt x="32749" y="24562"/>
                </a:lnTo>
                <a:cubicBezTo>
                  <a:pt x="37278" y="24562"/>
                  <a:pt x="40936" y="28220"/>
                  <a:pt x="40936" y="32749"/>
                </a:cubicBezTo>
                <a:cubicBezTo>
                  <a:pt x="40936" y="37278"/>
                  <a:pt x="37278" y="40936"/>
                  <a:pt x="32749" y="40936"/>
                </a:cubicBezTo>
                <a:lnTo>
                  <a:pt x="30702" y="40936"/>
                </a:lnTo>
                <a:cubicBezTo>
                  <a:pt x="22796" y="40936"/>
                  <a:pt x="16375" y="47358"/>
                  <a:pt x="16375" y="55264"/>
                </a:cubicBezTo>
                <a:lnTo>
                  <a:pt x="16375" y="57311"/>
                </a:lnTo>
                <a:lnTo>
                  <a:pt x="32749" y="57311"/>
                </a:lnTo>
                <a:cubicBezTo>
                  <a:pt x="41781" y="57311"/>
                  <a:pt x="49124" y="64654"/>
                  <a:pt x="49124" y="73685"/>
                </a:cubicBezTo>
                <a:lnTo>
                  <a:pt x="49124" y="90060"/>
                </a:lnTo>
                <a:cubicBezTo>
                  <a:pt x="49124" y="99091"/>
                  <a:pt x="41781" y="106434"/>
                  <a:pt x="32749" y="106434"/>
                </a:cubicBezTo>
                <a:lnTo>
                  <a:pt x="16375" y="106434"/>
                </a:lnTo>
                <a:cubicBezTo>
                  <a:pt x="7343" y="106434"/>
                  <a:pt x="0" y="99091"/>
                  <a:pt x="0" y="90060"/>
                </a:cubicBezTo>
                <a:lnTo>
                  <a:pt x="0" y="55264"/>
                </a:lnTo>
                <a:close/>
                <a:moveTo>
                  <a:pt x="65498" y="55264"/>
                </a:moveTo>
                <a:cubicBezTo>
                  <a:pt x="65498" y="38301"/>
                  <a:pt x="79237" y="24562"/>
                  <a:pt x="96200" y="24562"/>
                </a:cubicBezTo>
                <a:lnTo>
                  <a:pt x="98247" y="24562"/>
                </a:lnTo>
                <a:cubicBezTo>
                  <a:pt x="102776" y="24562"/>
                  <a:pt x="106434" y="28220"/>
                  <a:pt x="106434" y="32749"/>
                </a:cubicBezTo>
                <a:cubicBezTo>
                  <a:pt x="106434" y="37278"/>
                  <a:pt x="102776" y="40936"/>
                  <a:pt x="98247" y="40936"/>
                </a:cubicBezTo>
                <a:lnTo>
                  <a:pt x="96200" y="40936"/>
                </a:lnTo>
                <a:cubicBezTo>
                  <a:pt x="88294" y="40936"/>
                  <a:pt x="81873" y="47358"/>
                  <a:pt x="81873" y="55264"/>
                </a:cubicBezTo>
                <a:lnTo>
                  <a:pt x="81873" y="57311"/>
                </a:lnTo>
                <a:lnTo>
                  <a:pt x="98247" y="57311"/>
                </a:lnTo>
                <a:cubicBezTo>
                  <a:pt x="107279" y="57311"/>
                  <a:pt x="114622" y="64654"/>
                  <a:pt x="114622" y="73685"/>
                </a:cubicBezTo>
                <a:lnTo>
                  <a:pt x="114622" y="90060"/>
                </a:lnTo>
                <a:cubicBezTo>
                  <a:pt x="114622" y="99091"/>
                  <a:pt x="107279" y="106434"/>
                  <a:pt x="98247" y="106434"/>
                </a:cubicBezTo>
                <a:lnTo>
                  <a:pt x="81873" y="106434"/>
                </a:lnTo>
                <a:cubicBezTo>
                  <a:pt x="72841" y="106434"/>
                  <a:pt x="65498" y="99091"/>
                  <a:pt x="65498" y="90060"/>
                </a:cubicBezTo>
                <a:lnTo>
                  <a:pt x="65498" y="55264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4" name="Text 21"/>
          <p:cNvSpPr/>
          <p:nvPr/>
        </p:nvSpPr>
        <p:spPr>
          <a:xfrm>
            <a:off x="2853366" y="5637513"/>
            <a:ext cx="6709866" cy="6362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031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Remember:</a:t>
            </a:r>
            <a:pPr algn="ctr">
              <a:lnSpc>
                <a:spcPct val="140000"/>
              </a:lnSpc>
            </a:pPr>
            <a:r>
              <a:rPr lang="en-US" sz="1031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Setiap coffee chat adalah investment. Setiap follow-up adalah compound interest. Setiap relationship yang dibangun dengan authentic interest akan membuahkan opportunity — mungkin tidak besok, mungkin tidak bulan depan, tapi pasti. Consistency beats intensity. Play the long game.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4164830" y="6753320"/>
            <a:ext cx="130996" cy="149710"/>
          </a:xfrm>
          <a:custGeom>
            <a:avLst/>
            <a:gdLst/>
            <a:ahLst/>
            <a:cxnLst/>
            <a:rect l="l" t="t" r="r" b="b"/>
            <a:pathLst>
              <a:path w="130996" h="149710">
                <a:moveTo>
                  <a:pt x="37427" y="0"/>
                </a:moveTo>
                <a:cubicBezTo>
                  <a:pt x="32252" y="0"/>
                  <a:pt x="28071" y="4181"/>
                  <a:pt x="28071" y="9357"/>
                </a:cubicBezTo>
                <a:lnTo>
                  <a:pt x="28071" y="18714"/>
                </a:lnTo>
                <a:lnTo>
                  <a:pt x="18714" y="18714"/>
                </a:lnTo>
                <a:cubicBezTo>
                  <a:pt x="8392" y="18714"/>
                  <a:pt x="0" y="27106"/>
                  <a:pt x="0" y="37427"/>
                </a:cubicBezTo>
                <a:lnTo>
                  <a:pt x="0" y="51463"/>
                </a:lnTo>
                <a:lnTo>
                  <a:pt x="130996" y="51463"/>
                </a:lnTo>
                <a:lnTo>
                  <a:pt x="130996" y="37427"/>
                </a:lnTo>
                <a:cubicBezTo>
                  <a:pt x="130996" y="27106"/>
                  <a:pt x="122604" y="18714"/>
                  <a:pt x="112282" y="18714"/>
                </a:cubicBezTo>
                <a:lnTo>
                  <a:pt x="102926" y="18714"/>
                </a:lnTo>
                <a:lnTo>
                  <a:pt x="102926" y="9357"/>
                </a:lnTo>
                <a:cubicBezTo>
                  <a:pt x="102926" y="4181"/>
                  <a:pt x="98744" y="0"/>
                  <a:pt x="93569" y="0"/>
                </a:cubicBezTo>
                <a:cubicBezTo>
                  <a:pt x="88393" y="0"/>
                  <a:pt x="84212" y="4181"/>
                  <a:pt x="84212" y="9357"/>
                </a:cubicBezTo>
                <a:lnTo>
                  <a:pt x="84212" y="18714"/>
                </a:lnTo>
                <a:lnTo>
                  <a:pt x="46784" y="18714"/>
                </a:lnTo>
                <a:lnTo>
                  <a:pt x="46784" y="9357"/>
                </a:lnTo>
                <a:cubicBezTo>
                  <a:pt x="46784" y="4181"/>
                  <a:pt x="42603" y="0"/>
                  <a:pt x="37427" y="0"/>
                </a:cubicBezTo>
                <a:close/>
                <a:moveTo>
                  <a:pt x="0" y="65498"/>
                </a:moveTo>
                <a:lnTo>
                  <a:pt x="0" y="121639"/>
                </a:lnTo>
                <a:cubicBezTo>
                  <a:pt x="0" y="131961"/>
                  <a:pt x="8392" y="140353"/>
                  <a:pt x="18714" y="140353"/>
                </a:cubicBezTo>
                <a:lnTo>
                  <a:pt x="112282" y="140353"/>
                </a:lnTo>
                <a:cubicBezTo>
                  <a:pt x="122604" y="140353"/>
                  <a:pt x="130996" y="131961"/>
                  <a:pt x="130996" y="121639"/>
                </a:cubicBezTo>
                <a:lnTo>
                  <a:pt x="130996" y="65498"/>
                </a:lnTo>
                <a:lnTo>
                  <a:pt x="0" y="65498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6" name="Text 23"/>
          <p:cNvSpPr/>
          <p:nvPr/>
        </p:nvSpPr>
        <p:spPr>
          <a:xfrm>
            <a:off x="4366003" y="6734606"/>
            <a:ext cx="1890087" cy="1871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31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Dokumen ini dibuat: Maret 2026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6462892" y="6753320"/>
            <a:ext cx="149710" cy="149710"/>
          </a:xfrm>
          <a:custGeom>
            <a:avLst/>
            <a:gdLst/>
            <a:ahLst/>
            <a:cxnLst/>
            <a:rect l="l" t="t" r="r" b="b"/>
            <a:pathLst>
              <a:path w="149710" h="149710">
                <a:moveTo>
                  <a:pt x="19269" y="66814"/>
                </a:moveTo>
                <a:cubicBezTo>
                  <a:pt x="23158" y="39620"/>
                  <a:pt x="46580" y="18714"/>
                  <a:pt x="74855" y="18714"/>
                </a:cubicBezTo>
                <a:cubicBezTo>
                  <a:pt x="90352" y="18714"/>
                  <a:pt x="104388" y="25000"/>
                  <a:pt x="114563" y="35147"/>
                </a:cubicBezTo>
                <a:cubicBezTo>
                  <a:pt x="114622" y="35205"/>
                  <a:pt x="114680" y="35264"/>
                  <a:pt x="114739" y="35322"/>
                </a:cubicBezTo>
                <a:lnTo>
                  <a:pt x="116961" y="37427"/>
                </a:lnTo>
                <a:lnTo>
                  <a:pt x="102955" y="37427"/>
                </a:lnTo>
                <a:cubicBezTo>
                  <a:pt x="97779" y="37427"/>
                  <a:pt x="93598" y="41609"/>
                  <a:pt x="93598" y="46784"/>
                </a:cubicBezTo>
                <a:cubicBezTo>
                  <a:pt x="93598" y="51960"/>
                  <a:pt x="97779" y="56141"/>
                  <a:pt x="102955" y="56141"/>
                </a:cubicBezTo>
                <a:lnTo>
                  <a:pt x="140382" y="56141"/>
                </a:lnTo>
                <a:cubicBezTo>
                  <a:pt x="145558" y="56141"/>
                  <a:pt x="149739" y="51960"/>
                  <a:pt x="149739" y="46784"/>
                </a:cubicBezTo>
                <a:lnTo>
                  <a:pt x="149739" y="9357"/>
                </a:lnTo>
                <a:cubicBezTo>
                  <a:pt x="149739" y="4181"/>
                  <a:pt x="145558" y="0"/>
                  <a:pt x="140382" y="0"/>
                </a:cubicBezTo>
                <a:cubicBezTo>
                  <a:pt x="135207" y="0"/>
                  <a:pt x="131025" y="4181"/>
                  <a:pt x="131025" y="9357"/>
                </a:cubicBezTo>
                <a:lnTo>
                  <a:pt x="131025" y="24971"/>
                </a:lnTo>
                <a:lnTo>
                  <a:pt x="127721" y="21842"/>
                </a:lnTo>
                <a:cubicBezTo>
                  <a:pt x="114183" y="8363"/>
                  <a:pt x="95469" y="0"/>
                  <a:pt x="74855" y="0"/>
                </a:cubicBezTo>
                <a:cubicBezTo>
                  <a:pt x="37135" y="0"/>
                  <a:pt x="5936" y="27895"/>
                  <a:pt x="760" y="64182"/>
                </a:cubicBezTo>
                <a:cubicBezTo>
                  <a:pt x="29" y="69299"/>
                  <a:pt x="3567" y="74036"/>
                  <a:pt x="8684" y="74767"/>
                </a:cubicBezTo>
                <a:cubicBezTo>
                  <a:pt x="13801" y="75498"/>
                  <a:pt x="18538" y="71931"/>
                  <a:pt x="19269" y="66843"/>
                </a:cubicBezTo>
                <a:close/>
                <a:moveTo>
                  <a:pt x="148950" y="85528"/>
                </a:moveTo>
                <a:cubicBezTo>
                  <a:pt x="149681" y="80411"/>
                  <a:pt x="146113" y="75674"/>
                  <a:pt x="141026" y="74943"/>
                </a:cubicBezTo>
                <a:cubicBezTo>
                  <a:pt x="135938" y="74212"/>
                  <a:pt x="131172" y="77779"/>
                  <a:pt x="130441" y="82867"/>
                </a:cubicBezTo>
                <a:cubicBezTo>
                  <a:pt x="126552" y="110060"/>
                  <a:pt x="103130" y="130967"/>
                  <a:pt x="74855" y="130967"/>
                </a:cubicBezTo>
                <a:cubicBezTo>
                  <a:pt x="59358" y="130967"/>
                  <a:pt x="45322" y="124680"/>
                  <a:pt x="35147" y="114534"/>
                </a:cubicBezTo>
                <a:cubicBezTo>
                  <a:pt x="35088" y="114475"/>
                  <a:pt x="35030" y="114417"/>
                  <a:pt x="34971" y="114358"/>
                </a:cubicBezTo>
                <a:lnTo>
                  <a:pt x="32749" y="112253"/>
                </a:lnTo>
                <a:lnTo>
                  <a:pt x="46755" y="112253"/>
                </a:lnTo>
                <a:cubicBezTo>
                  <a:pt x="51931" y="112253"/>
                  <a:pt x="56112" y="108072"/>
                  <a:pt x="56112" y="102896"/>
                </a:cubicBezTo>
                <a:cubicBezTo>
                  <a:pt x="56112" y="97721"/>
                  <a:pt x="51931" y="93539"/>
                  <a:pt x="46755" y="93539"/>
                </a:cubicBezTo>
                <a:lnTo>
                  <a:pt x="9357" y="93569"/>
                </a:lnTo>
                <a:cubicBezTo>
                  <a:pt x="6871" y="93569"/>
                  <a:pt x="4474" y="94563"/>
                  <a:pt x="2719" y="96347"/>
                </a:cubicBezTo>
                <a:cubicBezTo>
                  <a:pt x="965" y="98130"/>
                  <a:pt x="-29" y="100499"/>
                  <a:pt x="0" y="103013"/>
                </a:cubicBezTo>
                <a:lnTo>
                  <a:pt x="292" y="140148"/>
                </a:lnTo>
                <a:cubicBezTo>
                  <a:pt x="322" y="145324"/>
                  <a:pt x="4561" y="149476"/>
                  <a:pt x="9737" y="149417"/>
                </a:cubicBezTo>
                <a:cubicBezTo>
                  <a:pt x="14913" y="149359"/>
                  <a:pt x="19065" y="145148"/>
                  <a:pt x="19006" y="139973"/>
                </a:cubicBezTo>
                <a:lnTo>
                  <a:pt x="18889" y="124914"/>
                </a:lnTo>
                <a:lnTo>
                  <a:pt x="22018" y="127867"/>
                </a:lnTo>
                <a:cubicBezTo>
                  <a:pt x="35556" y="141347"/>
                  <a:pt x="54241" y="149710"/>
                  <a:pt x="74855" y="149710"/>
                </a:cubicBezTo>
                <a:cubicBezTo>
                  <a:pt x="112575" y="149710"/>
                  <a:pt x="143774" y="121815"/>
                  <a:pt x="148950" y="85528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8" name="Text 25"/>
          <p:cNvSpPr/>
          <p:nvPr/>
        </p:nvSpPr>
        <p:spPr>
          <a:xfrm>
            <a:off x="6673421" y="6734606"/>
            <a:ext cx="1412887" cy="1871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31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Next update: April 2026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871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90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Evaluation Framework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096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Lima Dimensi Kunci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10668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Kriteria konsisten untuk mengevaluasi setiap perusahaan target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5763" y="1452563"/>
            <a:ext cx="2181225" cy="4191000"/>
          </a:xfrm>
          <a:custGeom>
            <a:avLst/>
            <a:gdLst/>
            <a:ahLst/>
            <a:cxnLst/>
            <a:rect l="l" t="t" r="r" b="b"/>
            <a:pathLst>
              <a:path w="2181225" h="4191000">
                <a:moveTo>
                  <a:pt x="76190" y="0"/>
                </a:moveTo>
                <a:lnTo>
                  <a:pt x="2105035" y="0"/>
                </a:lnTo>
                <a:cubicBezTo>
                  <a:pt x="2147113" y="0"/>
                  <a:pt x="2181225" y="34112"/>
                  <a:pt x="2181225" y="76190"/>
                </a:cubicBezTo>
                <a:lnTo>
                  <a:pt x="2181225" y="4114810"/>
                </a:lnTo>
                <a:cubicBezTo>
                  <a:pt x="2181225" y="4156888"/>
                  <a:pt x="2147113" y="4191000"/>
                  <a:pt x="2105035" y="4191000"/>
                </a:cubicBezTo>
                <a:lnTo>
                  <a:pt x="76190" y="4191000"/>
                </a:lnTo>
                <a:cubicBezTo>
                  <a:pt x="34112" y="4191000"/>
                  <a:pt x="0" y="4156888"/>
                  <a:pt x="0" y="4114810"/>
                </a:cubicBezTo>
                <a:lnTo>
                  <a:pt x="0" y="76190"/>
                </a:lnTo>
                <a:cubicBezTo>
                  <a:pt x="0" y="34140"/>
                  <a:pt x="34140" y="0"/>
                  <a:pt x="7619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2925" y="16097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11994" y="1743075"/>
            <a:ext cx="119063" cy="190500"/>
          </a:xfrm>
          <a:custGeom>
            <a:avLst/>
            <a:gdLst/>
            <a:ahLst/>
            <a:cxnLst/>
            <a:rect l="l" t="t" r="r" b="b"/>
            <a:pathLst>
              <a:path w="119063" h="190500">
                <a:moveTo>
                  <a:pt x="50602" y="8930"/>
                </a:moveTo>
                <a:cubicBezTo>
                  <a:pt x="50602" y="3981"/>
                  <a:pt x="54583" y="0"/>
                  <a:pt x="59531" y="0"/>
                </a:cubicBezTo>
                <a:cubicBezTo>
                  <a:pt x="64480" y="0"/>
                  <a:pt x="68461" y="3981"/>
                  <a:pt x="68461" y="8930"/>
                </a:cubicBezTo>
                <a:lnTo>
                  <a:pt x="68461" y="23812"/>
                </a:lnTo>
                <a:lnTo>
                  <a:pt x="89297" y="23812"/>
                </a:lnTo>
                <a:cubicBezTo>
                  <a:pt x="95883" y="23812"/>
                  <a:pt x="101203" y="29133"/>
                  <a:pt x="101203" y="35719"/>
                </a:cubicBezTo>
                <a:cubicBezTo>
                  <a:pt x="101203" y="42304"/>
                  <a:pt x="95883" y="47625"/>
                  <a:pt x="89297" y="47625"/>
                </a:cubicBezTo>
                <a:lnTo>
                  <a:pt x="46546" y="47625"/>
                </a:lnTo>
                <a:cubicBezTo>
                  <a:pt x="37281" y="47625"/>
                  <a:pt x="29766" y="55141"/>
                  <a:pt x="29766" y="64405"/>
                </a:cubicBezTo>
                <a:cubicBezTo>
                  <a:pt x="29766" y="72777"/>
                  <a:pt x="35905" y="79846"/>
                  <a:pt x="44165" y="81037"/>
                </a:cubicBezTo>
                <a:lnTo>
                  <a:pt x="78246" y="85911"/>
                </a:lnTo>
                <a:cubicBezTo>
                  <a:pt x="98264" y="88776"/>
                  <a:pt x="113109" y="105891"/>
                  <a:pt x="113109" y="126095"/>
                </a:cubicBezTo>
                <a:cubicBezTo>
                  <a:pt x="113109" y="148530"/>
                  <a:pt x="94915" y="166688"/>
                  <a:pt x="72517" y="166688"/>
                </a:cubicBezTo>
                <a:lnTo>
                  <a:pt x="68461" y="166688"/>
                </a:lnTo>
                <a:lnTo>
                  <a:pt x="68461" y="181570"/>
                </a:lnTo>
                <a:cubicBezTo>
                  <a:pt x="68461" y="186519"/>
                  <a:pt x="64480" y="190500"/>
                  <a:pt x="59531" y="190500"/>
                </a:cubicBezTo>
                <a:cubicBezTo>
                  <a:pt x="54583" y="190500"/>
                  <a:pt x="50602" y="186519"/>
                  <a:pt x="50602" y="181570"/>
                </a:cubicBezTo>
                <a:lnTo>
                  <a:pt x="50602" y="166688"/>
                </a:lnTo>
                <a:lnTo>
                  <a:pt x="23812" y="166688"/>
                </a:lnTo>
                <a:cubicBezTo>
                  <a:pt x="17227" y="166688"/>
                  <a:pt x="11906" y="161367"/>
                  <a:pt x="11906" y="154781"/>
                </a:cubicBezTo>
                <a:cubicBezTo>
                  <a:pt x="11906" y="148196"/>
                  <a:pt x="17227" y="142875"/>
                  <a:pt x="23812" y="142875"/>
                </a:cubicBezTo>
                <a:lnTo>
                  <a:pt x="72517" y="142875"/>
                </a:lnTo>
                <a:cubicBezTo>
                  <a:pt x="81781" y="142875"/>
                  <a:pt x="89297" y="135359"/>
                  <a:pt x="89297" y="126095"/>
                </a:cubicBezTo>
                <a:cubicBezTo>
                  <a:pt x="89297" y="117723"/>
                  <a:pt x="83158" y="110654"/>
                  <a:pt x="74898" y="109463"/>
                </a:cubicBezTo>
                <a:lnTo>
                  <a:pt x="40816" y="104589"/>
                </a:lnTo>
                <a:cubicBezTo>
                  <a:pt x="20799" y="101761"/>
                  <a:pt x="5953" y="84609"/>
                  <a:pt x="5953" y="64405"/>
                </a:cubicBezTo>
                <a:cubicBezTo>
                  <a:pt x="5953" y="42007"/>
                  <a:pt x="24147" y="23812"/>
                  <a:pt x="46546" y="23812"/>
                </a:cubicBezTo>
                <a:lnTo>
                  <a:pt x="50602" y="23812"/>
                </a:lnTo>
                <a:lnTo>
                  <a:pt x="50602" y="8930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8" name="Text 6"/>
          <p:cNvSpPr/>
          <p:nvPr/>
        </p:nvSpPr>
        <p:spPr>
          <a:xfrm>
            <a:off x="1114425" y="1628775"/>
            <a:ext cx="13239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Compensation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14425" y="1895475"/>
            <a:ext cx="12858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Potential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42925" y="2181225"/>
            <a:ext cx="1933575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Berapa yang bisa didapat dalam 2-3 tahun pertama, termasuk base salary, bonus, equity, dan benefits.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2925" y="32004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2" name="Text 10"/>
          <p:cNvSpPr/>
          <p:nvPr/>
        </p:nvSpPr>
        <p:spPr>
          <a:xfrm>
            <a:off x="695325" y="3162300"/>
            <a:ext cx="8382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Take-home pay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42925" y="34290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4" name="Text 12"/>
          <p:cNvSpPr/>
          <p:nvPr/>
        </p:nvSpPr>
        <p:spPr>
          <a:xfrm>
            <a:off x="695325" y="3390900"/>
            <a:ext cx="9334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Growth trajectory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42925" y="36576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6" name="Text 14"/>
          <p:cNvSpPr/>
          <p:nvPr/>
        </p:nvSpPr>
        <p:spPr>
          <a:xfrm>
            <a:off x="695325" y="3619500"/>
            <a:ext cx="857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Tax implications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42925" y="5172075"/>
            <a:ext cx="1866900" cy="9525"/>
          </a:xfrm>
          <a:custGeom>
            <a:avLst/>
            <a:gdLst/>
            <a:ahLst/>
            <a:cxnLst/>
            <a:rect l="l" t="t" r="r" b="b"/>
            <a:pathLst>
              <a:path w="1866900" h="9525">
                <a:moveTo>
                  <a:pt x="0" y="0"/>
                </a:moveTo>
                <a:lnTo>
                  <a:pt x="1866900" y="0"/>
                </a:lnTo>
                <a:lnTo>
                  <a:pt x="18669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542925" y="5310188"/>
            <a:ext cx="3238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5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Scale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2234729" y="5291138"/>
            <a:ext cx="2476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1-5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2694608" y="1452563"/>
            <a:ext cx="2181225" cy="4191000"/>
          </a:xfrm>
          <a:custGeom>
            <a:avLst/>
            <a:gdLst/>
            <a:ahLst/>
            <a:cxnLst/>
            <a:rect l="l" t="t" r="r" b="b"/>
            <a:pathLst>
              <a:path w="2181225" h="4191000">
                <a:moveTo>
                  <a:pt x="76190" y="0"/>
                </a:moveTo>
                <a:lnTo>
                  <a:pt x="2105035" y="0"/>
                </a:lnTo>
                <a:cubicBezTo>
                  <a:pt x="2147113" y="0"/>
                  <a:pt x="2181225" y="34112"/>
                  <a:pt x="2181225" y="76190"/>
                </a:cubicBezTo>
                <a:lnTo>
                  <a:pt x="2181225" y="4114810"/>
                </a:lnTo>
                <a:cubicBezTo>
                  <a:pt x="2181225" y="4156888"/>
                  <a:pt x="2147113" y="4191000"/>
                  <a:pt x="2105035" y="4191000"/>
                </a:cubicBezTo>
                <a:lnTo>
                  <a:pt x="76190" y="4191000"/>
                </a:lnTo>
                <a:cubicBezTo>
                  <a:pt x="34112" y="4191000"/>
                  <a:pt x="0" y="4156888"/>
                  <a:pt x="0" y="4114810"/>
                </a:cubicBezTo>
                <a:lnTo>
                  <a:pt x="0" y="76190"/>
                </a:lnTo>
                <a:cubicBezTo>
                  <a:pt x="0" y="34140"/>
                  <a:pt x="34140" y="0"/>
                  <a:pt x="7619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851770" y="16097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2985120" y="17430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83344" y="0"/>
                </a:moveTo>
                <a:cubicBezTo>
                  <a:pt x="96478" y="0"/>
                  <a:pt x="107156" y="8000"/>
                  <a:pt x="107156" y="17859"/>
                </a:cubicBezTo>
                <a:cubicBezTo>
                  <a:pt x="107156" y="21729"/>
                  <a:pt x="105519" y="25301"/>
                  <a:pt x="102691" y="28240"/>
                </a:cubicBezTo>
                <a:cubicBezTo>
                  <a:pt x="100236" y="30807"/>
                  <a:pt x="98227" y="33933"/>
                  <a:pt x="98227" y="37505"/>
                </a:cubicBezTo>
                <a:cubicBezTo>
                  <a:pt x="98227" y="43086"/>
                  <a:pt x="102766" y="47625"/>
                  <a:pt x="108347" y="47625"/>
                </a:cubicBezTo>
                <a:lnTo>
                  <a:pt x="125016" y="47625"/>
                </a:lnTo>
                <a:cubicBezTo>
                  <a:pt x="134875" y="47625"/>
                  <a:pt x="142875" y="55625"/>
                  <a:pt x="142875" y="65484"/>
                </a:cubicBezTo>
                <a:lnTo>
                  <a:pt x="142875" y="82153"/>
                </a:lnTo>
                <a:cubicBezTo>
                  <a:pt x="142875" y="87734"/>
                  <a:pt x="147414" y="92273"/>
                  <a:pt x="152995" y="92273"/>
                </a:cubicBezTo>
                <a:cubicBezTo>
                  <a:pt x="156530" y="92273"/>
                  <a:pt x="159693" y="90264"/>
                  <a:pt x="162260" y="87809"/>
                </a:cubicBezTo>
                <a:cubicBezTo>
                  <a:pt x="165199" y="85018"/>
                  <a:pt x="168771" y="83344"/>
                  <a:pt x="172641" y="83344"/>
                </a:cubicBezTo>
                <a:cubicBezTo>
                  <a:pt x="182500" y="83344"/>
                  <a:pt x="190500" y="94022"/>
                  <a:pt x="190500" y="107156"/>
                </a:cubicBezTo>
                <a:cubicBezTo>
                  <a:pt x="190500" y="120290"/>
                  <a:pt x="182500" y="130969"/>
                  <a:pt x="172641" y="130969"/>
                </a:cubicBezTo>
                <a:cubicBezTo>
                  <a:pt x="168771" y="130969"/>
                  <a:pt x="165162" y="129332"/>
                  <a:pt x="162260" y="126504"/>
                </a:cubicBezTo>
                <a:cubicBezTo>
                  <a:pt x="159693" y="124048"/>
                  <a:pt x="156567" y="122039"/>
                  <a:pt x="152995" y="122039"/>
                </a:cubicBezTo>
                <a:cubicBezTo>
                  <a:pt x="147414" y="122039"/>
                  <a:pt x="142875" y="126578"/>
                  <a:pt x="142875" y="132159"/>
                </a:cubicBezTo>
                <a:lnTo>
                  <a:pt x="142875" y="172641"/>
                </a:lnTo>
                <a:cubicBezTo>
                  <a:pt x="142875" y="182500"/>
                  <a:pt x="134875" y="190500"/>
                  <a:pt x="125016" y="190500"/>
                </a:cubicBezTo>
                <a:lnTo>
                  <a:pt x="103882" y="190500"/>
                </a:lnTo>
                <a:cubicBezTo>
                  <a:pt x="99120" y="190500"/>
                  <a:pt x="95250" y="186630"/>
                  <a:pt x="95250" y="181868"/>
                </a:cubicBezTo>
                <a:cubicBezTo>
                  <a:pt x="95250" y="178445"/>
                  <a:pt x="97408" y="175431"/>
                  <a:pt x="100161" y="173385"/>
                </a:cubicBezTo>
                <a:cubicBezTo>
                  <a:pt x="104477" y="170148"/>
                  <a:pt x="107156" y="165683"/>
                  <a:pt x="107156" y="160734"/>
                </a:cubicBezTo>
                <a:cubicBezTo>
                  <a:pt x="107156" y="150875"/>
                  <a:pt x="96478" y="142875"/>
                  <a:pt x="83344" y="142875"/>
                </a:cubicBezTo>
                <a:cubicBezTo>
                  <a:pt x="70210" y="142875"/>
                  <a:pt x="59531" y="150875"/>
                  <a:pt x="59531" y="160734"/>
                </a:cubicBezTo>
                <a:cubicBezTo>
                  <a:pt x="59531" y="165683"/>
                  <a:pt x="62210" y="170148"/>
                  <a:pt x="66526" y="173385"/>
                </a:cubicBezTo>
                <a:cubicBezTo>
                  <a:pt x="69279" y="175431"/>
                  <a:pt x="71438" y="178408"/>
                  <a:pt x="71438" y="181868"/>
                </a:cubicBezTo>
                <a:cubicBezTo>
                  <a:pt x="71438" y="186630"/>
                  <a:pt x="67568" y="190500"/>
                  <a:pt x="62805" y="190500"/>
                </a:cubicBezTo>
                <a:lnTo>
                  <a:pt x="17859" y="190500"/>
                </a:lnTo>
                <a:cubicBezTo>
                  <a:pt x="8000" y="190500"/>
                  <a:pt x="0" y="182500"/>
                  <a:pt x="0" y="172641"/>
                </a:cubicBezTo>
                <a:lnTo>
                  <a:pt x="0" y="127695"/>
                </a:lnTo>
                <a:cubicBezTo>
                  <a:pt x="0" y="122932"/>
                  <a:pt x="3870" y="119063"/>
                  <a:pt x="8632" y="119063"/>
                </a:cubicBezTo>
                <a:cubicBezTo>
                  <a:pt x="12055" y="119063"/>
                  <a:pt x="15069" y="121221"/>
                  <a:pt x="17115" y="123974"/>
                </a:cubicBezTo>
                <a:cubicBezTo>
                  <a:pt x="20352" y="128290"/>
                  <a:pt x="24817" y="130969"/>
                  <a:pt x="29766" y="130969"/>
                </a:cubicBezTo>
                <a:cubicBezTo>
                  <a:pt x="39625" y="130969"/>
                  <a:pt x="47625" y="120290"/>
                  <a:pt x="47625" y="107156"/>
                </a:cubicBezTo>
                <a:cubicBezTo>
                  <a:pt x="47625" y="94022"/>
                  <a:pt x="39625" y="83344"/>
                  <a:pt x="29766" y="83344"/>
                </a:cubicBezTo>
                <a:cubicBezTo>
                  <a:pt x="24817" y="83344"/>
                  <a:pt x="20352" y="86023"/>
                  <a:pt x="17115" y="90339"/>
                </a:cubicBezTo>
                <a:cubicBezTo>
                  <a:pt x="15069" y="93092"/>
                  <a:pt x="12092" y="95250"/>
                  <a:pt x="8632" y="95250"/>
                </a:cubicBezTo>
                <a:cubicBezTo>
                  <a:pt x="3870" y="95250"/>
                  <a:pt x="0" y="91380"/>
                  <a:pt x="0" y="86618"/>
                </a:cubicBezTo>
                <a:lnTo>
                  <a:pt x="0" y="65484"/>
                </a:lnTo>
                <a:cubicBezTo>
                  <a:pt x="0" y="55625"/>
                  <a:pt x="8000" y="47625"/>
                  <a:pt x="17859" y="47625"/>
                </a:cubicBezTo>
                <a:lnTo>
                  <a:pt x="58341" y="47625"/>
                </a:lnTo>
                <a:cubicBezTo>
                  <a:pt x="63922" y="47625"/>
                  <a:pt x="68461" y="43086"/>
                  <a:pt x="68461" y="37505"/>
                </a:cubicBezTo>
                <a:cubicBezTo>
                  <a:pt x="68461" y="33970"/>
                  <a:pt x="66452" y="30807"/>
                  <a:pt x="63996" y="28240"/>
                </a:cubicBezTo>
                <a:cubicBezTo>
                  <a:pt x="61206" y="25301"/>
                  <a:pt x="59531" y="21729"/>
                  <a:pt x="59531" y="17859"/>
                </a:cubicBezTo>
                <a:cubicBezTo>
                  <a:pt x="59531" y="8000"/>
                  <a:pt x="70210" y="0"/>
                  <a:pt x="83344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3" name="Text 21"/>
          <p:cNvSpPr/>
          <p:nvPr/>
        </p:nvSpPr>
        <p:spPr>
          <a:xfrm>
            <a:off x="3423270" y="1628775"/>
            <a:ext cx="8667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Strategic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3423270" y="1895475"/>
            <a:ext cx="8286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Fit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2851770" y="2181225"/>
            <a:ext cx="1933575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Seberapa kuat overlap antara apa yang mereka butuhkan dan apa yang Subkhan tawarkan.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2851770" y="298370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7" name="Text 25"/>
          <p:cNvSpPr/>
          <p:nvPr/>
        </p:nvSpPr>
        <p:spPr>
          <a:xfrm>
            <a:off x="3004170" y="2945606"/>
            <a:ext cx="7715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Skill alignment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2851770" y="321230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9" name="Text 27"/>
          <p:cNvSpPr/>
          <p:nvPr/>
        </p:nvSpPr>
        <p:spPr>
          <a:xfrm>
            <a:off x="3004170" y="3174206"/>
            <a:ext cx="9906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 relevance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2851770" y="344090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1" name="Text 29"/>
          <p:cNvSpPr/>
          <p:nvPr/>
        </p:nvSpPr>
        <p:spPr>
          <a:xfrm>
            <a:off x="3004170" y="3402806"/>
            <a:ext cx="9429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Experience match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2851770" y="5172075"/>
            <a:ext cx="1866900" cy="9525"/>
          </a:xfrm>
          <a:custGeom>
            <a:avLst/>
            <a:gdLst/>
            <a:ahLst/>
            <a:cxnLst/>
            <a:rect l="l" t="t" r="r" b="b"/>
            <a:pathLst>
              <a:path w="1866900" h="9525">
                <a:moveTo>
                  <a:pt x="0" y="0"/>
                </a:moveTo>
                <a:lnTo>
                  <a:pt x="1866900" y="0"/>
                </a:lnTo>
                <a:lnTo>
                  <a:pt x="18669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2851770" y="5310188"/>
            <a:ext cx="3238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5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Scale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543574" y="5291138"/>
            <a:ext cx="2476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1-5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5003453" y="1452563"/>
            <a:ext cx="2181225" cy="4191000"/>
          </a:xfrm>
          <a:custGeom>
            <a:avLst/>
            <a:gdLst/>
            <a:ahLst/>
            <a:cxnLst/>
            <a:rect l="l" t="t" r="r" b="b"/>
            <a:pathLst>
              <a:path w="2181225" h="4191000">
                <a:moveTo>
                  <a:pt x="76190" y="0"/>
                </a:moveTo>
                <a:lnTo>
                  <a:pt x="2105035" y="0"/>
                </a:lnTo>
                <a:cubicBezTo>
                  <a:pt x="2147113" y="0"/>
                  <a:pt x="2181225" y="34112"/>
                  <a:pt x="2181225" y="76190"/>
                </a:cubicBezTo>
                <a:lnTo>
                  <a:pt x="2181225" y="4114810"/>
                </a:lnTo>
                <a:cubicBezTo>
                  <a:pt x="2181225" y="4156888"/>
                  <a:pt x="2147113" y="4191000"/>
                  <a:pt x="2105035" y="4191000"/>
                </a:cubicBezTo>
                <a:lnTo>
                  <a:pt x="76190" y="4191000"/>
                </a:lnTo>
                <a:cubicBezTo>
                  <a:pt x="34112" y="4191000"/>
                  <a:pt x="0" y="4156888"/>
                  <a:pt x="0" y="4114810"/>
                </a:cubicBezTo>
                <a:lnTo>
                  <a:pt x="0" y="76190"/>
                </a:lnTo>
                <a:cubicBezTo>
                  <a:pt x="0" y="34140"/>
                  <a:pt x="34140" y="0"/>
                  <a:pt x="7619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160615" y="16097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5305871" y="1743075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107156" y="23812"/>
                </a:moveTo>
                <a:lnTo>
                  <a:pt x="130969" y="23812"/>
                </a:lnTo>
                <a:lnTo>
                  <a:pt x="130969" y="178594"/>
                </a:lnTo>
                <a:cubicBezTo>
                  <a:pt x="130969" y="185179"/>
                  <a:pt x="136289" y="190500"/>
                  <a:pt x="142875" y="190500"/>
                </a:cubicBezTo>
                <a:lnTo>
                  <a:pt x="154781" y="190500"/>
                </a:lnTo>
                <a:cubicBezTo>
                  <a:pt x="161367" y="190500"/>
                  <a:pt x="166688" y="185179"/>
                  <a:pt x="166688" y="178594"/>
                </a:cubicBezTo>
                <a:cubicBezTo>
                  <a:pt x="166688" y="172008"/>
                  <a:pt x="161367" y="166688"/>
                  <a:pt x="154781" y="166688"/>
                </a:cubicBezTo>
                <a:lnTo>
                  <a:pt x="154781" y="23812"/>
                </a:lnTo>
                <a:cubicBezTo>
                  <a:pt x="154781" y="10678"/>
                  <a:pt x="144103" y="0"/>
                  <a:pt x="130969" y="0"/>
                </a:cubicBezTo>
                <a:lnTo>
                  <a:pt x="95250" y="0"/>
                </a:lnTo>
                <a:lnTo>
                  <a:pt x="95250" y="0"/>
                </a:lnTo>
                <a:lnTo>
                  <a:pt x="35719" y="0"/>
                </a:lnTo>
                <a:cubicBezTo>
                  <a:pt x="22585" y="0"/>
                  <a:pt x="11906" y="10678"/>
                  <a:pt x="11906" y="23812"/>
                </a:cubicBezTo>
                <a:lnTo>
                  <a:pt x="11906" y="166688"/>
                </a:lnTo>
                <a:cubicBezTo>
                  <a:pt x="5321" y="166688"/>
                  <a:pt x="0" y="172008"/>
                  <a:pt x="0" y="178594"/>
                </a:cubicBezTo>
                <a:cubicBezTo>
                  <a:pt x="0" y="185179"/>
                  <a:pt x="5321" y="190500"/>
                  <a:pt x="11906" y="190500"/>
                </a:cubicBezTo>
                <a:lnTo>
                  <a:pt x="95250" y="190500"/>
                </a:lnTo>
                <a:cubicBezTo>
                  <a:pt x="101836" y="190500"/>
                  <a:pt x="107156" y="185179"/>
                  <a:pt x="107156" y="178594"/>
                </a:cubicBezTo>
                <a:lnTo>
                  <a:pt x="107156" y="23812"/>
                </a:lnTo>
                <a:close/>
                <a:moveTo>
                  <a:pt x="59531" y="95250"/>
                </a:moveTo>
                <a:cubicBezTo>
                  <a:pt x="59531" y="88679"/>
                  <a:pt x="64866" y="83344"/>
                  <a:pt x="71438" y="83344"/>
                </a:cubicBezTo>
                <a:cubicBezTo>
                  <a:pt x="78009" y="83344"/>
                  <a:pt x="83344" y="88679"/>
                  <a:pt x="83344" y="95250"/>
                </a:cubicBezTo>
                <a:cubicBezTo>
                  <a:pt x="83344" y="101821"/>
                  <a:pt x="78009" y="107156"/>
                  <a:pt x="71438" y="107156"/>
                </a:cubicBezTo>
                <a:cubicBezTo>
                  <a:pt x="64866" y="107156"/>
                  <a:pt x="59531" y="101821"/>
                  <a:pt x="59531" y="9525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8" name="Text 36"/>
          <p:cNvSpPr/>
          <p:nvPr/>
        </p:nvSpPr>
        <p:spPr>
          <a:xfrm>
            <a:off x="5732115" y="1628775"/>
            <a:ext cx="542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Entry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5732115" y="1895475"/>
            <a:ext cx="5048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Difficulty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5160615" y="2181225"/>
            <a:ext cx="1933575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Seberapa sulit masuk dan jalur mana yang paling realistis untuk profil seperti Subkhan.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5160615" y="298370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2" name="Text 40"/>
          <p:cNvSpPr/>
          <p:nvPr/>
        </p:nvSpPr>
        <p:spPr>
          <a:xfrm>
            <a:off x="5313015" y="2945606"/>
            <a:ext cx="7810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Hiring patterns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5160615" y="321230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4" name="Text 42"/>
          <p:cNvSpPr/>
          <p:nvPr/>
        </p:nvSpPr>
        <p:spPr>
          <a:xfrm>
            <a:off x="5313015" y="3174206"/>
            <a:ext cx="8477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 access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5160615" y="344090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6" name="Text 44"/>
          <p:cNvSpPr/>
          <p:nvPr/>
        </p:nvSpPr>
        <p:spPr>
          <a:xfrm>
            <a:off x="5313015" y="3402806"/>
            <a:ext cx="9239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Competition level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5160615" y="5172075"/>
            <a:ext cx="1866900" cy="9525"/>
          </a:xfrm>
          <a:custGeom>
            <a:avLst/>
            <a:gdLst/>
            <a:ahLst/>
            <a:cxnLst/>
            <a:rect l="l" t="t" r="r" b="b"/>
            <a:pathLst>
              <a:path w="1866900" h="9525">
                <a:moveTo>
                  <a:pt x="0" y="0"/>
                </a:moveTo>
                <a:lnTo>
                  <a:pt x="1866900" y="0"/>
                </a:lnTo>
                <a:lnTo>
                  <a:pt x="18669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48" name="Text 46"/>
          <p:cNvSpPr/>
          <p:nvPr/>
        </p:nvSpPr>
        <p:spPr>
          <a:xfrm>
            <a:off x="5160615" y="5310188"/>
            <a:ext cx="3238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5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Scale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852419" y="5291138"/>
            <a:ext cx="2476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1-5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7312298" y="1452563"/>
            <a:ext cx="2181225" cy="4191000"/>
          </a:xfrm>
          <a:custGeom>
            <a:avLst/>
            <a:gdLst/>
            <a:ahLst/>
            <a:cxnLst/>
            <a:rect l="l" t="t" r="r" b="b"/>
            <a:pathLst>
              <a:path w="2181225" h="4191000">
                <a:moveTo>
                  <a:pt x="76190" y="0"/>
                </a:moveTo>
                <a:lnTo>
                  <a:pt x="2105035" y="0"/>
                </a:lnTo>
                <a:cubicBezTo>
                  <a:pt x="2147113" y="0"/>
                  <a:pt x="2181225" y="34112"/>
                  <a:pt x="2181225" y="76190"/>
                </a:cubicBezTo>
                <a:lnTo>
                  <a:pt x="2181225" y="4114810"/>
                </a:lnTo>
                <a:cubicBezTo>
                  <a:pt x="2181225" y="4156888"/>
                  <a:pt x="2147113" y="4191000"/>
                  <a:pt x="2105035" y="4191000"/>
                </a:cubicBezTo>
                <a:lnTo>
                  <a:pt x="76190" y="4191000"/>
                </a:lnTo>
                <a:cubicBezTo>
                  <a:pt x="34112" y="4191000"/>
                  <a:pt x="0" y="4156888"/>
                  <a:pt x="0" y="4114810"/>
                </a:cubicBezTo>
                <a:lnTo>
                  <a:pt x="0" y="76190"/>
                </a:lnTo>
                <a:cubicBezTo>
                  <a:pt x="0" y="34140"/>
                  <a:pt x="34140" y="0"/>
                  <a:pt x="7619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469460" y="16097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7602810" y="17430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23812"/>
                </a:moveTo>
                <a:cubicBezTo>
                  <a:pt x="23812" y="17227"/>
                  <a:pt x="18492" y="11906"/>
                  <a:pt x="11906" y="11906"/>
                </a:cubicBezTo>
                <a:cubicBezTo>
                  <a:pt x="5321" y="11906"/>
                  <a:pt x="0" y="17227"/>
                  <a:pt x="0" y="23812"/>
                </a:cubicBezTo>
                <a:lnTo>
                  <a:pt x="0" y="148828"/>
                </a:lnTo>
                <a:cubicBezTo>
                  <a:pt x="0" y="165274"/>
                  <a:pt x="13320" y="178594"/>
                  <a:pt x="29766" y="178594"/>
                </a:cubicBezTo>
                <a:lnTo>
                  <a:pt x="178594" y="178594"/>
                </a:lnTo>
                <a:cubicBezTo>
                  <a:pt x="185179" y="178594"/>
                  <a:pt x="190500" y="173273"/>
                  <a:pt x="190500" y="166688"/>
                </a:cubicBezTo>
                <a:cubicBezTo>
                  <a:pt x="190500" y="160102"/>
                  <a:pt x="185179" y="154781"/>
                  <a:pt x="178594" y="154781"/>
                </a:cubicBezTo>
                <a:lnTo>
                  <a:pt x="29766" y="154781"/>
                </a:lnTo>
                <a:cubicBezTo>
                  <a:pt x="26491" y="154781"/>
                  <a:pt x="23812" y="152102"/>
                  <a:pt x="23812" y="148828"/>
                </a:cubicBezTo>
                <a:lnTo>
                  <a:pt x="23812" y="23812"/>
                </a:lnTo>
                <a:close/>
                <a:moveTo>
                  <a:pt x="175096" y="56034"/>
                </a:moveTo>
                <a:cubicBezTo>
                  <a:pt x="179747" y="51383"/>
                  <a:pt x="179747" y="43830"/>
                  <a:pt x="175096" y="39179"/>
                </a:cubicBezTo>
                <a:cubicBezTo>
                  <a:pt x="170445" y="34528"/>
                  <a:pt x="162892" y="34528"/>
                  <a:pt x="158242" y="39179"/>
                </a:cubicBezTo>
                <a:lnTo>
                  <a:pt x="119063" y="78395"/>
                </a:lnTo>
                <a:lnTo>
                  <a:pt x="97706" y="57076"/>
                </a:lnTo>
                <a:cubicBezTo>
                  <a:pt x="93055" y="52425"/>
                  <a:pt x="85502" y="52425"/>
                  <a:pt x="80851" y="57076"/>
                </a:cubicBezTo>
                <a:lnTo>
                  <a:pt x="45132" y="92794"/>
                </a:lnTo>
                <a:cubicBezTo>
                  <a:pt x="40481" y="97445"/>
                  <a:pt x="40481" y="104998"/>
                  <a:pt x="45132" y="109649"/>
                </a:cubicBezTo>
                <a:cubicBezTo>
                  <a:pt x="49783" y="114300"/>
                  <a:pt x="57336" y="114300"/>
                  <a:pt x="61987" y="109649"/>
                </a:cubicBezTo>
                <a:lnTo>
                  <a:pt x="89297" y="82339"/>
                </a:lnTo>
                <a:lnTo>
                  <a:pt x="110654" y="103696"/>
                </a:lnTo>
                <a:cubicBezTo>
                  <a:pt x="115305" y="108347"/>
                  <a:pt x="122858" y="108347"/>
                  <a:pt x="127508" y="103696"/>
                </a:cubicBezTo>
                <a:lnTo>
                  <a:pt x="175133" y="56071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53" name="Text 51"/>
          <p:cNvSpPr/>
          <p:nvPr/>
        </p:nvSpPr>
        <p:spPr>
          <a:xfrm>
            <a:off x="8040960" y="1628775"/>
            <a:ext cx="7143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Growth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8040960" y="1895475"/>
            <a:ext cx="6762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Trajectory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7469460" y="2181225"/>
            <a:ext cx="1933575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Apakah role di sini membuka pintu berikutnya atau menjadi dead end dalam karir.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7469460" y="298370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57" name="Text 55"/>
          <p:cNvSpPr/>
          <p:nvPr/>
        </p:nvSpPr>
        <p:spPr>
          <a:xfrm>
            <a:off x="7621860" y="2945606"/>
            <a:ext cx="10001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Career progression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7469460" y="321230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59" name="Text 57"/>
          <p:cNvSpPr/>
          <p:nvPr/>
        </p:nvSpPr>
        <p:spPr>
          <a:xfrm>
            <a:off x="7621860" y="3174206"/>
            <a:ext cx="9429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Skill development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7469460" y="344090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1" name="Text 59"/>
          <p:cNvSpPr/>
          <p:nvPr/>
        </p:nvSpPr>
        <p:spPr>
          <a:xfrm>
            <a:off x="7621860" y="3402806"/>
            <a:ext cx="9239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Exit opportunities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7469460" y="5172075"/>
            <a:ext cx="1866900" cy="9525"/>
          </a:xfrm>
          <a:custGeom>
            <a:avLst/>
            <a:gdLst/>
            <a:ahLst/>
            <a:cxnLst/>
            <a:rect l="l" t="t" r="r" b="b"/>
            <a:pathLst>
              <a:path w="1866900" h="9525">
                <a:moveTo>
                  <a:pt x="0" y="0"/>
                </a:moveTo>
                <a:lnTo>
                  <a:pt x="1866900" y="0"/>
                </a:lnTo>
                <a:lnTo>
                  <a:pt x="18669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63" name="Text 61"/>
          <p:cNvSpPr/>
          <p:nvPr/>
        </p:nvSpPr>
        <p:spPr>
          <a:xfrm>
            <a:off x="7469460" y="5310188"/>
            <a:ext cx="3238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5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Scale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9161264" y="5291138"/>
            <a:ext cx="2476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1-5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9621143" y="1452563"/>
            <a:ext cx="2181225" cy="4191000"/>
          </a:xfrm>
          <a:custGeom>
            <a:avLst/>
            <a:gdLst/>
            <a:ahLst/>
            <a:cxnLst/>
            <a:rect l="l" t="t" r="r" b="b"/>
            <a:pathLst>
              <a:path w="2181225" h="4191000">
                <a:moveTo>
                  <a:pt x="76190" y="0"/>
                </a:moveTo>
                <a:lnTo>
                  <a:pt x="2105035" y="0"/>
                </a:lnTo>
                <a:cubicBezTo>
                  <a:pt x="2147113" y="0"/>
                  <a:pt x="2181225" y="34112"/>
                  <a:pt x="2181225" y="76190"/>
                </a:cubicBezTo>
                <a:lnTo>
                  <a:pt x="2181225" y="4114810"/>
                </a:lnTo>
                <a:cubicBezTo>
                  <a:pt x="2181225" y="4156888"/>
                  <a:pt x="2147113" y="4191000"/>
                  <a:pt x="2105035" y="4191000"/>
                </a:cubicBezTo>
                <a:lnTo>
                  <a:pt x="76190" y="4191000"/>
                </a:lnTo>
                <a:cubicBezTo>
                  <a:pt x="34112" y="4191000"/>
                  <a:pt x="0" y="4156888"/>
                  <a:pt x="0" y="4114810"/>
                </a:cubicBezTo>
                <a:lnTo>
                  <a:pt x="0" y="76190"/>
                </a:lnTo>
                <a:cubicBezTo>
                  <a:pt x="0" y="34140"/>
                  <a:pt x="34140" y="0"/>
                  <a:pt x="7619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9778305" y="16097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9899749" y="1743075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92273" y="32742"/>
                </a:moveTo>
                <a:lnTo>
                  <a:pt x="122039" y="32742"/>
                </a:lnTo>
                <a:lnTo>
                  <a:pt x="122039" y="50602"/>
                </a:lnTo>
                <a:lnTo>
                  <a:pt x="92273" y="50602"/>
                </a:lnTo>
                <a:lnTo>
                  <a:pt x="92273" y="32742"/>
                </a:lnTo>
                <a:close/>
                <a:moveTo>
                  <a:pt x="89297" y="11906"/>
                </a:moveTo>
                <a:cubicBezTo>
                  <a:pt x="79437" y="11906"/>
                  <a:pt x="71438" y="19906"/>
                  <a:pt x="71438" y="29766"/>
                </a:cubicBezTo>
                <a:lnTo>
                  <a:pt x="71438" y="53578"/>
                </a:lnTo>
                <a:cubicBezTo>
                  <a:pt x="71438" y="63438"/>
                  <a:pt x="79437" y="71438"/>
                  <a:pt x="89297" y="71438"/>
                </a:cubicBezTo>
                <a:lnTo>
                  <a:pt x="95250" y="71438"/>
                </a:lnTo>
                <a:lnTo>
                  <a:pt x="95250" y="83344"/>
                </a:lnTo>
                <a:lnTo>
                  <a:pt x="11906" y="83344"/>
                </a:lnTo>
                <a:cubicBezTo>
                  <a:pt x="5321" y="83344"/>
                  <a:pt x="0" y="88664"/>
                  <a:pt x="0" y="95250"/>
                </a:cubicBezTo>
                <a:cubicBezTo>
                  <a:pt x="0" y="101836"/>
                  <a:pt x="5321" y="107156"/>
                  <a:pt x="11906" y="107156"/>
                </a:cubicBezTo>
                <a:lnTo>
                  <a:pt x="47625" y="107156"/>
                </a:lnTo>
                <a:lnTo>
                  <a:pt x="47625" y="119063"/>
                </a:lnTo>
                <a:lnTo>
                  <a:pt x="41672" y="119063"/>
                </a:lnTo>
                <a:cubicBezTo>
                  <a:pt x="31812" y="119063"/>
                  <a:pt x="23812" y="127062"/>
                  <a:pt x="23812" y="136922"/>
                </a:cubicBezTo>
                <a:lnTo>
                  <a:pt x="23812" y="160734"/>
                </a:lnTo>
                <a:cubicBezTo>
                  <a:pt x="23812" y="170594"/>
                  <a:pt x="31812" y="178594"/>
                  <a:pt x="41672" y="178594"/>
                </a:cubicBezTo>
                <a:lnTo>
                  <a:pt x="77391" y="178594"/>
                </a:lnTo>
                <a:cubicBezTo>
                  <a:pt x="87250" y="178594"/>
                  <a:pt x="95250" y="170594"/>
                  <a:pt x="95250" y="160734"/>
                </a:cubicBezTo>
                <a:lnTo>
                  <a:pt x="95250" y="136922"/>
                </a:lnTo>
                <a:cubicBezTo>
                  <a:pt x="95250" y="127062"/>
                  <a:pt x="87250" y="119063"/>
                  <a:pt x="77391" y="119063"/>
                </a:cubicBezTo>
                <a:lnTo>
                  <a:pt x="71438" y="119063"/>
                </a:lnTo>
                <a:lnTo>
                  <a:pt x="71438" y="107156"/>
                </a:lnTo>
                <a:lnTo>
                  <a:pt x="142875" y="107156"/>
                </a:lnTo>
                <a:lnTo>
                  <a:pt x="142875" y="119063"/>
                </a:lnTo>
                <a:lnTo>
                  <a:pt x="136922" y="119063"/>
                </a:lnTo>
                <a:cubicBezTo>
                  <a:pt x="127062" y="119063"/>
                  <a:pt x="119063" y="127062"/>
                  <a:pt x="119063" y="136922"/>
                </a:cubicBezTo>
                <a:lnTo>
                  <a:pt x="119063" y="160734"/>
                </a:lnTo>
                <a:cubicBezTo>
                  <a:pt x="119063" y="170594"/>
                  <a:pt x="127062" y="178594"/>
                  <a:pt x="136922" y="178594"/>
                </a:cubicBezTo>
                <a:lnTo>
                  <a:pt x="172641" y="178594"/>
                </a:lnTo>
                <a:cubicBezTo>
                  <a:pt x="182500" y="178594"/>
                  <a:pt x="190500" y="170594"/>
                  <a:pt x="190500" y="160734"/>
                </a:cubicBezTo>
                <a:lnTo>
                  <a:pt x="190500" y="136922"/>
                </a:lnTo>
                <a:cubicBezTo>
                  <a:pt x="190500" y="127062"/>
                  <a:pt x="182500" y="119063"/>
                  <a:pt x="172641" y="119063"/>
                </a:cubicBezTo>
                <a:lnTo>
                  <a:pt x="166688" y="119063"/>
                </a:lnTo>
                <a:lnTo>
                  <a:pt x="166688" y="107156"/>
                </a:lnTo>
                <a:lnTo>
                  <a:pt x="202406" y="107156"/>
                </a:lnTo>
                <a:cubicBezTo>
                  <a:pt x="208992" y="107156"/>
                  <a:pt x="214313" y="101836"/>
                  <a:pt x="214313" y="95250"/>
                </a:cubicBezTo>
                <a:cubicBezTo>
                  <a:pt x="214313" y="88664"/>
                  <a:pt x="208992" y="83344"/>
                  <a:pt x="202406" y="83344"/>
                </a:cubicBezTo>
                <a:lnTo>
                  <a:pt x="119063" y="83344"/>
                </a:lnTo>
                <a:lnTo>
                  <a:pt x="119063" y="71438"/>
                </a:lnTo>
                <a:lnTo>
                  <a:pt x="125016" y="71438"/>
                </a:lnTo>
                <a:cubicBezTo>
                  <a:pt x="134875" y="71438"/>
                  <a:pt x="142875" y="63438"/>
                  <a:pt x="142875" y="53578"/>
                </a:cubicBezTo>
                <a:lnTo>
                  <a:pt x="142875" y="29766"/>
                </a:lnTo>
                <a:cubicBezTo>
                  <a:pt x="142875" y="19906"/>
                  <a:pt x="134875" y="11906"/>
                  <a:pt x="125016" y="11906"/>
                </a:cubicBezTo>
                <a:lnTo>
                  <a:pt x="89297" y="11906"/>
                </a:lnTo>
                <a:close/>
                <a:moveTo>
                  <a:pt x="166688" y="139898"/>
                </a:moveTo>
                <a:lnTo>
                  <a:pt x="169664" y="139898"/>
                </a:lnTo>
                <a:lnTo>
                  <a:pt x="169664" y="157758"/>
                </a:lnTo>
                <a:lnTo>
                  <a:pt x="139898" y="157758"/>
                </a:lnTo>
                <a:lnTo>
                  <a:pt x="139898" y="139898"/>
                </a:lnTo>
                <a:lnTo>
                  <a:pt x="166688" y="139898"/>
                </a:lnTo>
                <a:close/>
                <a:moveTo>
                  <a:pt x="71438" y="139898"/>
                </a:moveTo>
                <a:lnTo>
                  <a:pt x="74414" y="139898"/>
                </a:lnTo>
                <a:lnTo>
                  <a:pt x="74414" y="157758"/>
                </a:lnTo>
                <a:lnTo>
                  <a:pt x="44648" y="157758"/>
                </a:lnTo>
                <a:lnTo>
                  <a:pt x="44648" y="139898"/>
                </a:lnTo>
                <a:lnTo>
                  <a:pt x="71438" y="139898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8" name="Text 66"/>
          <p:cNvSpPr/>
          <p:nvPr/>
        </p:nvSpPr>
        <p:spPr>
          <a:xfrm>
            <a:off x="10349805" y="1628775"/>
            <a:ext cx="8096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Network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10349805" y="1895475"/>
            <a:ext cx="7715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Value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9778305" y="2181225"/>
            <a:ext cx="1933575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Apakah bekerja di sini membangun relasi yang berguna untuk jangka panjang.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9778305" y="298370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72" name="Text 70"/>
          <p:cNvSpPr/>
          <p:nvPr/>
        </p:nvSpPr>
        <p:spPr>
          <a:xfrm>
            <a:off x="9930705" y="2945606"/>
            <a:ext cx="8667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Decision makers</a:t>
            </a:r>
            <a:endParaRPr lang="en-US" sz="1600" dirty="0"/>
          </a:p>
        </p:txBody>
      </p:sp>
      <p:sp>
        <p:nvSpPr>
          <p:cNvPr id="73" name="Shape 71"/>
          <p:cNvSpPr/>
          <p:nvPr/>
        </p:nvSpPr>
        <p:spPr>
          <a:xfrm>
            <a:off x="9778305" y="321230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74" name="Text 72"/>
          <p:cNvSpPr/>
          <p:nvPr/>
        </p:nvSpPr>
        <p:spPr>
          <a:xfrm>
            <a:off x="9930705" y="3174206"/>
            <a:ext cx="10953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Industry connections</a:t>
            </a:r>
            <a:endParaRPr lang="en-US" sz="1600" dirty="0"/>
          </a:p>
        </p:txBody>
      </p:sp>
      <p:sp>
        <p:nvSpPr>
          <p:cNvPr id="75" name="Shape 73"/>
          <p:cNvSpPr/>
          <p:nvPr/>
        </p:nvSpPr>
        <p:spPr>
          <a:xfrm>
            <a:off x="9778305" y="344090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76" name="Text 74"/>
          <p:cNvSpPr/>
          <p:nvPr/>
        </p:nvSpPr>
        <p:spPr>
          <a:xfrm>
            <a:off x="9930705" y="3402806"/>
            <a:ext cx="9429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Reputation capital</a:t>
            </a:r>
            <a:endParaRPr lang="en-US" sz="1600" dirty="0"/>
          </a:p>
        </p:txBody>
      </p:sp>
      <p:sp>
        <p:nvSpPr>
          <p:cNvPr id="77" name="Shape 75"/>
          <p:cNvSpPr/>
          <p:nvPr/>
        </p:nvSpPr>
        <p:spPr>
          <a:xfrm>
            <a:off x="9778305" y="5172075"/>
            <a:ext cx="1866900" cy="9525"/>
          </a:xfrm>
          <a:custGeom>
            <a:avLst/>
            <a:gdLst/>
            <a:ahLst/>
            <a:cxnLst/>
            <a:rect l="l" t="t" r="r" b="b"/>
            <a:pathLst>
              <a:path w="1866900" h="9525">
                <a:moveTo>
                  <a:pt x="0" y="0"/>
                </a:moveTo>
                <a:lnTo>
                  <a:pt x="1866900" y="0"/>
                </a:lnTo>
                <a:lnTo>
                  <a:pt x="18669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78" name="Text 76"/>
          <p:cNvSpPr/>
          <p:nvPr/>
        </p:nvSpPr>
        <p:spPr>
          <a:xfrm>
            <a:off x="9778305" y="5310188"/>
            <a:ext cx="3238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5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Scale</a:t>
            </a:r>
            <a:endParaRPr lang="en-US" sz="1600" dirty="0"/>
          </a:p>
        </p:txBody>
      </p:sp>
      <p:sp>
        <p:nvSpPr>
          <p:cNvPr id="79" name="Text 77"/>
          <p:cNvSpPr/>
          <p:nvPr/>
        </p:nvSpPr>
        <p:spPr>
          <a:xfrm>
            <a:off x="11470109" y="5291138"/>
            <a:ext cx="2476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1-5</a:t>
            </a:r>
            <a:endParaRPr lang="en-US" sz="1600" dirty="0"/>
          </a:p>
        </p:txBody>
      </p:sp>
      <p:sp>
        <p:nvSpPr>
          <p:cNvPr id="80" name="Shape 78"/>
          <p:cNvSpPr/>
          <p:nvPr/>
        </p:nvSpPr>
        <p:spPr>
          <a:xfrm>
            <a:off x="385763" y="5800725"/>
            <a:ext cx="11420475" cy="676275"/>
          </a:xfrm>
          <a:custGeom>
            <a:avLst/>
            <a:gdLst/>
            <a:ahLst/>
            <a:cxnLst/>
            <a:rect l="l" t="t" r="r" b="b"/>
            <a:pathLst>
              <a:path w="11420475" h="676275">
                <a:moveTo>
                  <a:pt x="76203" y="0"/>
                </a:moveTo>
                <a:lnTo>
                  <a:pt x="11344272" y="0"/>
                </a:lnTo>
                <a:cubicBezTo>
                  <a:pt x="11386358" y="0"/>
                  <a:pt x="11420475" y="34117"/>
                  <a:pt x="11420475" y="76203"/>
                </a:cubicBezTo>
                <a:lnTo>
                  <a:pt x="11420475" y="600072"/>
                </a:lnTo>
                <a:cubicBezTo>
                  <a:pt x="11420475" y="642158"/>
                  <a:pt x="11386358" y="676275"/>
                  <a:pt x="11344272" y="676275"/>
                </a:cubicBezTo>
                <a:lnTo>
                  <a:pt x="76203" y="676275"/>
                </a:lnTo>
                <a:cubicBezTo>
                  <a:pt x="34117" y="676275"/>
                  <a:pt x="0" y="642158"/>
                  <a:pt x="0" y="600072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C4A35A">
              <a:alpha val="1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504825" y="5957888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25" y="171450"/>
                </a:moveTo>
                <a:cubicBezTo>
                  <a:pt x="133038" y="171450"/>
                  <a:pt x="171450" y="133038"/>
                  <a:pt x="171450" y="85725"/>
                </a:cubicBezTo>
                <a:cubicBezTo>
                  <a:pt x="171450" y="38412"/>
                  <a:pt x="133038" y="0"/>
                  <a:pt x="85725" y="0"/>
                </a:cubicBezTo>
                <a:cubicBezTo>
                  <a:pt x="38412" y="0"/>
                  <a:pt x="0" y="38412"/>
                  <a:pt x="0" y="85725"/>
                </a:cubicBezTo>
                <a:cubicBezTo>
                  <a:pt x="0" y="133038"/>
                  <a:pt x="38412" y="171450"/>
                  <a:pt x="85725" y="171450"/>
                </a:cubicBezTo>
                <a:close/>
                <a:moveTo>
                  <a:pt x="75009" y="53578"/>
                </a:moveTo>
                <a:cubicBezTo>
                  <a:pt x="75009" y="47664"/>
                  <a:pt x="79811" y="42863"/>
                  <a:pt x="85725" y="42863"/>
                </a:cubicBezTo>
                <a:cubicBezTo>
                  <a:pt x="91639" y="42863"/>
                  <a:pt x="96441" y="47664"/>
                  <a:pt x="96441" y="53578"/>
                </a:cubicBezTo>
                <a:cubicBezTo>
                  <a:pt x="96441" y="59492"/>
                  <a:pt x="91639" y="64294"/>
                  <a:pt x="85725" y="64294"/>
                </a:cubicBezTo>
                <a:cubicBezTo>
                  <a:pt x="79811" y="64294"/>
                  <a:pt x="75009" y="59492"/>
                  <a:pt x="75009" y="53578"/>
                </a:cubicBezTo>
                <a:close/>
                <a:moveTo>
                  <a:pt x="72330" y="75009"/>
                </a:moveTo>
                <a:lnTo>
                  <a:pt x="88404" y="75009"/>
                </a:lnTo>
                <a:cubicBezTo>
                  <a:pt x="92858" y="75009"/>
                  <a:pt x="96441" y="78592"/>
                  <a:pt x="96441" y="83046"/>
                </a:cubicBezTo>
                <a:lnTo>
                  <a:pt x="96441" y="112514"/>
                </a:lnTo>
                <a:lnTo>
                  <a:pt x="99120" y="112514"/>
                </a:lnTo>
                <a:cubicBezTo>
                  <a:pt x="103573" y="112514"/>
                  <a:pt x="107156" y="116097"/>
                  <a:pt x="107156" y="120551"/>
                </a:cubicBezTo>
                <a:cubicBezTo>
                  <a:pt x="107156" y="125004"/>
                  <a:pt x="103573" y="128588"/>
                  <a:pt x="99120" y="128588"/>
                </a:cubicBezTo>
                <a:lnTo>
                  <a:pt x="72330" y="128588"/>
                </a:lnTo>
                <a:cubicBezTo>
                  <a:pt x="67877" y="128588"/>
                  <a:pt x="64294" y="125004"/>
                  <a:pt x="64294" y="120551"/>
                </a:cubicBezTo>
                <a:cubicBezTo>
                  <a:pt x="64294" y="116097"/>
                  <a:pt x="67877" y="112514"/>
                  <a:pt x="72330" y="112514"/>
                </a:cubicBezTo>
                <a:lnTo>
                  <a:pt x="80367" y="112514"/>
                </a:lnTo>
                <a:lnTo>
                  <a:pt x="80367" y="91083"/>
                </a:lnTo>
                <a:lnTo>
                  <a:pt x="72330" y="91083"/>
                </a:lnTo>
                <a:cubicBezTo>
                  <a:pt x="67877" y="91083"/>
                  <a:pt x="64294" y="87500"/>
                  <a:pt x="64294" y="83046"/>
                </a:cubicBezTo>
                <a:cubicBezTo>
                  <a:pt x="64294" y="78592"/>
                  <a:pt x="67877" y="75009"/>
                  <a:pt x="72330" y="75009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82" name="Text 80"/>
          <p:cNvSpPr/>
          <p:nvPr/>
        </p:nvSpPr>
        <p:spPr>
          <a:xfrm>
            <a:off x="793328" y="5919788"/>
            <a:ext cx="10963275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Metodologi:</a:t>
            </a:r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Setiap perusahaan akan diberi skor 1-5 di masing-masing dimensi berdasarkan intelligence gathering, insider insights, dan analisis hiring patterns. Skor total maksimal 25. Perusahaan dengan skor ≥20 adalah highest priority.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ages.stockcake.com/13aa4ed3649dff0bce00cd539becda6cea5d67be.jpg">    </p:cNvPr>
          <p:cNvPicPr>
            <a:picLocks noChangeAspect="1"/>
          </p:cNvPicPr>
          <p:nvPr/>
        </p:nvPicPr>
        <p:blipFill>
          <a:blip r:embed="rId1">
            <a:alphaModFix amt="25000"/>
          </a:blip>
          <a:srcRect l="183" r="183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038225"/>
            <a:ext cx="1019175" cy="352425"/>
          </a:xfrm>
          <a:custGeom>
            <a:avLst/>
            <a:gdLst/>
            <a:ahLst/>
            <a:cxnLst/>
            <a:rect l="l" t="t" r="r" b="b"/>
            <a:pathLst>
              <a:path w="1019175" h="352425">
                <a:moveTo>
                  <a:pt x="76201" y="0"/>
                </a:moveTo>
                <a:lnTo>
                  <a:pt x="942974" y="0"/>
                </a:lnTo>
                <a:cubicBezTo>
                  <a:pt x="985059" y="0"/>
                  <a:pt x="1019175" y="34116"/>
                  <a:pt x="1019175" y="76201"/>
                </a:cubicBezTo>
                <a:lnTo>
                  <a:pt x="1019175" y="276224"/>
                </a:lnTo>
                <a:cubicBezTo>
                  <a:pt x="1019175" y="318309"/>
                  <a:pt x="985059" y="352425"/>
                  <a:pt x="942974" y="352425"/>
                </a:cubicBezTo>
                <a:lnTo>
                  <a:pt x="76201" y="352425"/>
                </a:lnTo>
                <a:cubicBezTo>
                  <a:pt x="34116" y="352425"/>
                  <a:pt x="0" y="318309"/>
                  <a:pt x="0" y="2762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 w="12700">
            <a:solidFill>
              <a:srgbClr val="C4A35A">
                <a:alpha val="40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81025" y="117633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" name="Text 3"/>
          <p:cNvSpPr/>
          <p:nvPr/>
        </p:nvSpPr>
        <p:spPr>
          <a:xfrm>
            <a:off x="771525" y="1119188"/>
            <a:ext cx="504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105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1624013"/>
            <a:ext cx="11715750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Konsultan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C4A3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Internasional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3281363"/>
            <a:ext cx="1219200" cy="38100"/>
          </a:xfrm>
          <a:custGeom>
            <a:avLst/>
            <a:gdLst/>
            <a:ahLst/>
            <a:cxnLst/>
            <a:rect l="l" t="t" r="r" b="b"/>
            <a:pathLst>
              <a:path w="1219200" h="38100">
                <a:moveTo>
                  <a:pt x="0" y="0"/>
                </a:moveTo>
                <a:lnTo>
                  <a:pt x="1219200" y="0"/>
                </a:lnTo>
                <a:lnTo>
                  <a:pt x="12192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3548063"/>
            <a:ext cx="741045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Tiga perusahaan konsultan Big Three dengan government practice — entry point paling challenging tapi compensation dan network value tertinggi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85763" y="4476750"/>
            <a:ext cx="3695700" cy="1343025"/>
          </a:xfrm>
          <a:custGeom>
            <a:avLst/>
            <a:gdLst/>
            <a:ahLst/>
            <a:cxnLst/>
            <a:rect l="l" t="t" r="r" b="b"/>
            <a:pathLst>
              <a:path w="3695700" h="1343025">
                <a:moveTo>
                  <a:pt x="76203" y="0"/>
                </a:moveTo>
                <a:lnTo>
                  <a:pt x="3619497" y="0"/>
                </a:lnTo>
                <a:cubicBezTo>
                  <a:pt x="3661583" y="0"/>
                  <a:pt x="3695700" y="34117"/>
                  <a:pt x="3695700" y="76203"/>
                </a:cubicBezTo>
                <a:lnTo>
                  <a:pt x="3695700" y="1266822"/>
                </a:lnTo>
                <a:cubicBezTo>
                  <a:pt x="3695700" y="1308908"/>
                  <a:pt x="3661583" y="1343025"/>
                  <a:pt x="3619497" y="1343025"/>
                </a:cubicBezTo>
                <a:lnTo>
                  <a:pt x="76203" y="1343025"/>
                </a:lnTo>
                <a:cubicBezTo>
                  <a:pt x="34117" y="1343025"/>
                  <a:pt x="0" y="1308908"/>
                  <a:pt x="0" y="1266822"/>
                </a:cubicBezTo>
                <a:lnTo>
                  <a:pt x="0" y="76203"/>
                </a:lnTo>
                <a:cubicBezTo>
                  <a:pt x="0" y="34146"/>
                  <a:pt x="34146" y="0"/>
                  <a:pt x="76203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2925" y="46339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676275" y="474821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9050" y="0"/>
                </a:moveTo>
                <a:cubicBezTo>
                  <a:pt x="8543" y="0"/>
                  <a:pt x="0" y="8543"/>
                  <a:pt x="0" y="19050"/>
                </a:cubicBezTo>
                <a:lnTo>
                  <a:pt x="0" y="133350"/>
                </a:lnTo>
                <a:cubicBezTo>
                  <a:pt x="0" y="143857"/>
                  <a:pt x="8543" y="152400"/>
                  <a:pt x="19050" y="152400"/>
                </a:cubicBezTo>
                <a:lnTo>
                  <a:pt x="95250" y="152400"/>
                </a:lnTo>
                <a:cubicBezTo>
                  <a:pt x="105757" y="152400"/>
                  <a:pt x="114300" y="143857"/>
                  <a:pt x="114300" y="133350"/>
                </a:cubicBezTo>
                <a:lnTo>
                  <a:pt x="114300" y="19050"/>
                </a:lnTo>
                <a:cubicBezTo>
                  <a:pt x="114300" y="8543"/>
                  <a:pt x="105757" y="0"/>
                  <a:pt x="95250" y="0"/>
                </a:cubicBezTo>
                <a:lnTo>
                  <a:pt x="19050" y="0"/>
                </a:lnTo>
                <a:close/>
                <a:moveTo>
                  <a:pt x="52388" y="104775"/>
                </a:moveTo>
                <a:lnTo>
                  <a:pt x="61912" y="104775"/>
                </a:lnTo>
                <a:cubicBezTo>
                  <a:pt x="67181" y="104775"/>
                  <a:pt x="71438" y="109031"/>
                  <a:pt x="71438" y="114300"/>
                </a:cubicBezTo>
                <a:lnTo>
                  <a:pt x="71438" y="138113"/>
                </a:lnTo>
                <a:lnTo>
                  <a:pt x="42863" y="138113"/>
                </a:lnTo>
                <a:lnTo>
                  <a:pt x="42863" y="114300"/>
                </a:lnTo>
                <a:cubicBezTo>
                  <a:pt x="42863" y="109031"/>
                  <a:pt x="47119" y="104775"/>
                  <a:pt x="52388" y="104775"/>
                </a:cubicBezTo>
                <a:close/>
                <a:moveTo>
                  <a:pt x="28575" y="33338"/>
                </a:moveTo>
                <a:cubicBezTo>
                  <a:pt x="28575" y="30718"/>
                  <a:pt x="30718" y="28575"/>
                  <a:pt x="33338" y="28575"/>
                </a:cubicBezTo>
                <a:lnTo>
                  <a:pt x="42863" y="28575"/>
                </a:lnTo>
                <a:cubicBezTo>
                  <a:pt x="45482" y="28575"/>
                  <a:pt x="47625" y="30718"/>
                  <a:pt x="47625" y="33338"/>
                </a:cubicBezTo>
                <a:lnTo>
                  <a:pt x="47625" y="42863"/>
                </a:lnTo>
                <a:cubicBezTo>
                  <a:pt x="47625" y="45482"/>
                  <a:pt x="45482" y="47625"/>
                  <a:pt x="42863" y="47625"/>
                </a:cubicBezTo>
                <a:lnTo>
                  <a:pt x="33338" y="47625"/>
                </a:lnTo>
                <a:cubicBezTo>
                  <a:pt x="30718" y="47625"/>
                  <a:pt x="28575" y="45482"/>
                  <a:pt x="28575" y="42863"/>
                </a:cubicBezTo>
                <a:lnTo>
                  <a:pt x="28575" y="33338"/>
                </a:lnTo>
                <a:close/>
                <a:moveTo>
                  <a:pt x="71438" y="28575"/>
                </a:moveTo>
                <a:lnTo>
                  <a:pt x="80962" y="28575"/>
                </a:lnTo>
                <a:cubicBezTo>
                  <a:pt x="83582" y="28575"/>
                  <a:pt x="85725" y="30718"/>
                  <a:pt x="85725" y="33338"/>
                </a:cubicBezTo>
                <a:lnTo>
                  <a:pt x="85725" y="42863"/>
                </a:lnTo>
                <a:cubicBezTo>
                  <a:pt x="85725" y="45482"/>
                  <a:pt x="83582" y="47625"/>
                  <a:pt x="80962" y="47625"/>
                </a:cubicBezTo>
                <a:lnTo>
                  <a:pt x="71438" y="47625"/>
                </a:lnTo>
                <a:cubicBezTo>
                  <a:pt x="68818" y="47625"/>
                  <a:pt x="66675" y="45482"/>
                  <a:pt x="66675" y="42863"/>
                </a:cubicBezTo>
                <a:lnTo>
                  <a:pt x="66675" y="33338"/>
                </a:lnTo>
                <a:cubicBezTo>
                  <a:pt x="66675" y="30718"/>
                  <a:pt x="68818" y="28575"/>
                  <a:pt x="71438" y="28575"/>
                </a:cubicBezTo>
                <a:close/>
                <a:moveTo>
                  <a:pt x="28575" y="71438"/>
                </a:moveTo>
                <a:cubicBezTo>
                  <a:pt x="28575" y="68818"/>
                  <a:pt x="30718" y="66675"/>
                  <a:pt x="33338" y="66675"/>
                </a:cubicBezTo>
                <a:lnTo>
                  <a:pt x="42863" y="66675"/>
                </a:lnTo>
                <a:cubicBezTo>
                  <a:pt x="45482" y="66675"/>
                  <a:pt x="47625" y="68818"/>
                  <a:pt x="47625" y="71438"/>
                </a:cubicBezTo>
                <a:lnTo>
                  <a:pt x="47625" y="80962"/>
                </a:lnTo>
                <a:cubicBezTo>
                  <a:pt x="47625" y="83582"/>
                  <a:pt x="45482" y="85725"/>
                  <a:pt x="42863" y="85725"/>
                </a:cubicBezTo>
                <a:lnTo>
                  <a:pt x="33338" y="85725"/>
                </a:lnTo>
                <a:cubicBezTo>
                  <a:pt x="30718" y="85725"/>
                  <a:pt x="28575" y="83582"/>
                  <a:pt x="28575" y="80962"/>
                </a:cubicBezTo>
                <a:lnTo>
                  <a:pt x="28575" y="71438"/>
                </a:lnTo>
                <a:close/>
                <a:moveTo>
                  <a:pt x="71438" y="66675"/>
                </a:moveTo>
                <a:lnTo>
                  <a:pt x="80962" y="66675"/>
                </a:lnTo>
                <a:cubicBezTo>
                  <a:pt x="83582" y="66675"/>
                  <a:pt x="85725" y="68818"/>
                  <a:pt x="85725" y="71438"/>
                </a:cubicBezTo>
                <a:lnTo>
                  <a:pt x="85725" y="80962"/>
                </a:lnTo>
                <a:cubicBezTo>
                  <a:pt x="85725" y="83582"/>
                  <a:pt x="83582" y="85725"/>
                  <a:pt x="80962" y="85725"/>
                </a:cubicBezTo>
                <a:lnTo>
                  <a:pt x="71438" y="85725"/>
                </a:lnTo>
                <a:cubicBezTo>
                  <a:pt x="68818" y="85725"/>
                  <a:pt x="66675" y="83582"/>
                  <a:pt x="66675" y="80962"/>
                </a:cubicBezTo>
                <a:lnTo>
                  <a:pt x="66675" y="71438"/>
                </a:lnTo>
                <a:cubicBezTo>
                  <a:pt x="66675" y="68818"/>
                  <a:pt x="68818" y="66675"/>
                  <a:pt x="71438" y="66675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3" name="Text 10"/>
          <p:cNvSpPr/>
          <p:nvPr/>
        </p:nvSpPr>
        <p:spPr>
          <a:xfrm>
            <a:off x="1038225" y="4691063"/>
            <a:ext cx="838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McKinsey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42925" y="5129213"/>
            <a:ext cx="3448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Public Sector Practice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542925" y="5434013"/>
            <a:ext cx="361950" cy="228600"/>
          </a:xfrm>
          <a:custGeom>
            <a:avLst/>
            <a:gdLst/>
            <a:ahLst/>
            <a:cxnLst/>
            <a:rect l="l" t="t" r="r" b="b"/>
            <a:pathLst>
              <a:path w="361950" h="228600">
                <a:moveTo>
                  <a:pt x="38101" y="0"/>
                </a:moveTo>
                <a:lnTo>
                  <a:pt x="323849" y="0"/>
                </a:lnTo>
                <a:cubicBezTo>
                  <a:pt x="344892" y="0"/>
                  <a:pt x="361950" y="17058"/>
                  <a:pt x="361950" y="38101"/>
                </a:cubicBezTo>
                <a:lnTo>
                  <a:pt x="361950" y="190499"/>
                </a:lnTo>
                <a:cubicBezTo>
                  <a:pt x="361950" y="211542"/>
                  <a:pt x="344892" y="228600"/>
                  <a:pt x="32384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542925" y="5434013"/>
            <a:ext cx="41910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Elite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979140" y="5434013"/>
            <a:ext cx="800100" cy="228600"/>
          </a:xfrm>
          <a:custGeom>
            <a:avLst/>
            <a:gdLst/>
            <a:ahLst/>
            <a:cxnLst/>
            <a:rect l="l" t="t" r="r" b="b"/>
            <a:pathLst>
              <a:path w="800100" h="228600">
                <a:moveTo>
                  <a:pt x="38101" y="0"/>
                </a:moveTo>
                <a:lnTo>
                  <a:pt x="761999" y="0"/>
                </a:lnTo>
                <a:cubicBezTo>
                  <a:pt x="783042" y="0"/>
                  <a:pt x="800100" y="17058"/>
                  <a:pt x="800100" y="38101"/>
                </a:cubicBezTo>
                <a:lnTo>
                  <a:pt x="800100" y="190499"/>
                </a:lnTo>
                <a:cubicBezTo>
                  <a:pt x="800100" y="211542"/>
                  <a:pt x="783042" y="228600"/>
                  <a:pt x="76199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979140" y="5434013"/>
            <a:ext cx="85725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Referral Only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4246513" y="4476750"/>
            <a:ext cx="3695700" cy="1343025"/>
          </a:xfrm>
          <a:custGeom>
            <a:avLst/>
            <a:gdLst/>
            <a:ahLst/>
            <a:cxnLst/>
            <a:rect l="l" t="t" r="r" b="b"/>
            <a:pathLst>
              <a:path w="3695700" h="1343025">
                <a:moveTo>
                  <a:pt x="76203" y="0"/>
                </a:moveTo>
                <a:lnTo>
                  <a:pt x="3619497" y="0"/>
                </a:lnTo>
                <a:cubicBezTo>
                  <a:pt x="3661583" y="0"/>
                  <a:pt x="3695700" y="34117"/>
                  <a:pt x="3695700" y="76203"/>
                </a:cubicBezTo>
                <a:lnTo>
                  <a:pt x="3695700" y="1266822"/>
                </a:lnTo>
                <a:cubicBezTo>
                  <a:pt x="3695700" y="1308908"/>
                  <a:pt x="3661583" y="1343025"/>
                  <a:pt x="3619497" y="1343025"/>
                </a:cubicBezTo>
                <a:lnTo>
                  <a:pt x="76203" y="1343025"/>
                </a:lnTo>
                <a:cubicBezTo>
                  <a:pt x="34117" y="1343025"/>
                  <a:pt x="0" y="1308908"/>
                  <a:pt x="0" y="1266822"/>
                </a:cubicBezTo>
                <a:lnTo>
                  <a:pt x="0" y="76203"/>
                </a:lnTo>
                <a:cubicBezTo>
                  <a:pt x="0" y="34146"/>
                  <a:pt x="34146" y="0"/>
                  <a:pt x="76203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403675" y="46339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1" name="Shape 18"/>
          <p:cNvSpPr/>
          <p:nvPr/>
        </p:nvSpPr>
        <p:spPr>
          <a:xfrm>
            <a:off x="4537025" y="474821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9050" y="0"/>
                </a:moveTo>
                <a:cubicBezTo>
                  <a:pt x="8543" y="0"/>
                  <a:pt x="0" y="8543"/>
                  <a:pt x="0" y="19050"/>
                </a:cubicBezTo>
                <a:lnTo>
                  <a:pt x="0" y="133350"/>
                </a:lnTo>
                <a:cubicBezTo>
                  <a:pt x="0" y="143857"/>
                  <a:pt x="8543" y="152400"/>
                  <a:pt x="19050" y="152400"/>
                </a:cubicBezTo>
                <a:lnTo>
                  <a:pt x="95250" y="152400"/>
                </a:lnTo>
                <a:cubicBezTo>
                  <a:pt x="105757" y="152400"/>
                  <a:pt x="114300" y="143857"/>
                  <a:pt x="114300" y="133350"/>
                </a:cubicBezTo>
                <a:lnTo>
                  <a:pt x="114300" y="19050"/>
                </a:lnTo>
                <a:cubicBezTo>
                  <a:pt x="114300" y="8543"/>
                  <a:pt x="105757" y="0"/>
                  <a:pt x="95250" y="0"/>
                </a:cubicBezTo>
                <a:lnTo>
                  <a:pt x="19050" y="0"/>
                </a:lnTo>
                <a:close/>
                <a:moveTo>
                  <a:pt x="52388" y="104775"/>
                </a:moveTo>
                <a:lnTo>
                  <a:pt x="61912" y="104775"/>
                </a:lnTo>
                <a:cubicBezTo>
                  <a:pt x="67181" y="104775"/>
                  <a:pt x="71438" y="109031"/>
                  <a:pt x="71438" y="114300"/>
                </a:cubicBezTo>
                <a:lnTo>
                  <a:pt x="71438" y="138113"/>
                </a:lnTo>
                <a:lnTo>
                  <a:pt x="42863" y="138113"/>
                </a:lnTo>
                <a:lnTo>
                  <a:pt x="42863" y="114300"/>
                </a:lnTo>
                <a:cubicBezTo>
                  <a:pt x="42863" y="109031"/>
                  <a:pt x="47119" y="104775"/>
                  <a:pt x="52388" y="104775"/>
                </a:cubicBezTo>
                <a:close/>
                <a:moveTo>
                  <a:pt x="28575" y="33338"/>
                </a:moveTo>
                <a:cubicBezTo>
                  <a:pt x="28575" y="30718"/>
                  <a:pt x="30718" y="28575"/>
                  <a:pt x="33338" y="28575"/>
                </a:cubicBezTo>
                <a:lnTo>
                  <a:pt x="42863" y="28575"/>
                </a:lnTo>
                <a:cubicBezTo>
                  <a:pt x="45482" y="28575"/>
                  <a:pt x="47625" y="30718"/>
                  <a:pt x="47625" y="33338"/>
                </a:cubicBezTo>
                <a:lnTo>
                  <a:pt x="47625" y="42863"/>
                </a:lnTo>
                <a:cubicBezTo>
                  <a:pt x="47625" y="45482"/>
                  <a:pt x="45482" y="47625"/>
                  <a:pt x="42863" y="47625"/>
                </a:cubicBezTo>
                <a:lnTo>
                  <a:pt x="33338" y="47625"/>
                </a:lnTo>
                <a:cubicBezTo>
                  <a:pt x="30718" y="47625"/>
                  <a:pt x="28575" y="45482"/>
                  <a:pt x="28575" y="42863"/>
                </a:cubicBezTo>
                <a:lnTo>
                  <a:pt x="28575" y="33338"/>
                </a:lnTo>
                <a:close/>
                <a:moveTo>
                  <a:pt x="71438" y="28575"/>
                </a:moveTo>
                <a:lnTo>
                  <a:pt x="80962" y="28575"/>
                </a:lnTo>
                <a:cubicBezTo>
                  <a:pt x="83582" y="28575"/>
                  <a:pt x="85725" y="30718"/>
                  <a:pt x="85725" y="33338"/>
                </a:cubicBezTo>
                <a:lnTo>
                  <a:pt x="85725" y="42863"/>
                </a:lnTo>
                <a:cubicBezTo>
                  <a:pt x="85725" y="45482"/>
                  <a:pt x="83582" y="47625"/>
                  <a:pt x="80962" y="47625"/>
                </a:cubicBezTo>
                <a:lnTo>
                  <a:pt x="71438" y="47625"/>
                </a:lnTo>
                <a:cubicBezTo>
                  <a:pt x="68818" y="47625"/>
                  <a:pt x="66675" y="45482"/>
                  <a:pt x="66675" y="42863"/>
                </a:cubicBezTo>
                <a:lnTo>
                  <a:pt x="66675" y="33338"/>
                </a:lnTo>
                <a:cubicBezTo>
                  <a:pt x="66675" y="30718"/>
                  <a:pt x="68818" y="28575"/>
                  <a:pt x="71438" y="28575"/>
                </a:cubicBezTo>
                <a:close/>
                <a:moveTo>
                  <a:pt x="28575" y="71438"/>
                </a:moveTo>
                <a:cubicBezTo>
                  <a:pt x="28575" y="68818"/>
                  <a:pt x="30718" y="66675"/>
                  <a:pt x="33338" y="66675"/>
                </a:cubicBezTo>
                <a:lnTo>
                  <a:pt x="42863" y="66675"/>
                </a:lnTo>
                <a:cubicBezTo>
                  <a:pt x="45482" y="66675"/>
                  <a:pt x="47625" y="68818"/>
                  <a:pt x="47625" y="71438"/>
                </a:cubicBezTo>
                <a:lnTo>
                  <a:pt x="47625" y="80962"/>
                </a:lnTo>
                <a:cubicBezTo>
                  <a:pt x="47625" y="83582"/>
                  <a:pt x="45482" y="85725"/>
                  <a:pt x="42863" y="85725"/>
                </a:cubicBezTo>
                <a:lnTo>
                  <a:pt x="33338" y="85725"/>
                </a:lnTo>
                <a:cubicBezTo>
                  <a:pt x="30718" y="85725"/>
                  <a:pt x="28575" y="83582"/>
                  <a:pt x="28575" y="80962"/>
                </a:cubicBezTo>
                <a:lnTo>
                  <a:pt x="28575" y="71438"/>
                </a:lnTo>
                <a:close/>
                <a:moveTo>
                  <a:pt x="71438" y="66675"/>
                </a:moveTo>
                <a:lnTo>
                  <a:pt x="80962" y="66675"/>
                </a:lnTo>
                <a:cubicBezTo>
                  <a:pt x="83582" y="66675"/>
                  <a:pt x="85725" y="68818"/>
                  <a:pt x="85725" y="71438"/>
                </a:cubicBezTo>
                <a:lnTo>
                  <a:pt x="85725" y="80962"/>
                </a:lnTo>
                <a:cubicBezTo>
                  <a:pt x="85725" y="83582"/>
                  <a:pt x="83582" y="85725"/>
                  <a:pt x="80962" y="85725"/>
                </a:cubicBezTo>
                <a:lnTo>
                  <a:pt x="71438" y="85725"/>
                </a:lnTo>
                <a:cubicBezTo>
                  <a:pt x="68818" y="85725"/>
                  <a:pt x="66675" y="83582"/>
                  <a:pt x="66675" y="80962"/>
                </a:cubicBezTo>
                <a:lnTo>
                  <a:pt x="66675" y="71438"/>
                </a:lnTo>
                <a:cubicBezTo>
                  <a:pt x="66675" y="68818"/>
                  <a:pt x="68818" y="66675"/>
                  <a:pt x="71438" y="66675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2" name="Text 19"/>
          <p:cNvSpPr/>
          <p:nvPr/>
        </p:nvSpPr>
        <p:spPr>
          <a:xfrm>
            <a:off x="4898975" y="4691063"/>
            <a:ext cx="6858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Deloitte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4403675" y="5129213"/>
            <a:ext cx="3448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&amp; Public Services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4403675" y="5434013"/>
            <a:ext cx="676275" cy="228600"/>
          </a:xfrm>
          <a:custGeom>
            <a:avLst/>
            <a:gdLst/>
            <a:ahLst/>
            <a:cxnLst/>
            <a:rect l="l" t="t" r="r" b="b"/>
            <a:pathLst>
              <a:path w="676275" h="228600">
                <a:moveTo>
                  <a:pt x="38101" y="0"/>
                </a:moveTo>
                <a:lnTo>
                  <a:pt x="638174" y="0"/>
                </a:lnTo>
                <a:cubicBezTo>
                  <a:pt x="659217" y="0"/>
                  <a:pt x="676275" y="17058"/>
                  <a:pt x="676275" y="38101"/>
                </a:cubicBezTo>
                <a:lnTo>
                  <a:pt x="676275" y="190499"/>
                </a:lnTo>
                <a:cubicBezTo>
                  <a:pt x="676275" y="211542"/>
                  <a:pt x="659217" y="228600"/>
                  <a:pt x="63817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4403675" y="5434013"/>
            <a:ext cx="73342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Accessible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5157713" y="5434013"/>
            <a:ext cx="962025" cy="228600"/>
          </a:xfrm>
          <a:custGeom>
            <a:avLst/>
            <a:gdLst/>
            <a:ahLst/>
            <a:cxnLst/>
            <a:rect l="l" t="t" r="r" b="b"/>
            <a:pathLst>
              <a:path w="962025" h="228600">
                <a:moveTo>
                  <a:pt x="38101" y="0"/>
                </a:moveTo>
                <a:lnTo>
                  <a:pt x="923924" y="0"/>
                </a:lnTo>
                <a:cubicBezTo>
                  <a:pt x="944967" y="0"/>
                  <a:pt x="962025" y="17058"/>
                  <a:pt x="962025" y="38101"/>
                </a:cubicBezTo>
                <a:lnTo>
                  <a:pt x="962025" y="190499"/>
                </a:lnTo>
                <a:cubicBezTo>
                  <a:pt x="962025" y="211542"/>
                  <a:pt x="944967" y="228600"/>
                  <a:pt x="9239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27" name="Text 24"/>
          <p:cNvSpPr/>
          <p:nvPr/>
        </p:nvSpPr>
        <p:spPr>
          <a:xfrm>
            <a:off x="5157713" y="5434013"/>
            <a:ext cx="10191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Network-Driven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8107338" y="4476750"/>
            <a:ext cx="3695700" cy="1343025"/>
          </a:xfrm>
          <a:custGeom>
            <a:avLst/>
            <a:gdLst/>
            <a:ahLst/>
            <a:cxnLst/>
            <a:rect l="l" t="t" r="r" b="b"/>
            <a:pathLst>
              <a:path w="3695700" h="1343025">
                <a:moveTo>
                  <a:pt x="76203" y="0"/>
                </a:moveTo>
                <a:lnTo>
                  <a:pt x="3619497" y="0"/>
                </a:lnTo>
                <a:cubicBezTo>
                  <a:pt x="3661583" y="0"/>
                  <a:pt x="3695700" y="34117"/>
                  <a:pt x="3695700" y="76203"/>
                </a:cubicBezTo>
                <a:lnTo>
                  <a:pt x="3695700" y="1266822"/>
                </a:lnTo>
                <a:cubicBezTo>
                  <a:pt x="3695700" y="1308908"/>
                  <a:pt x="3661583" y="1343025"/>
                  <a:pt x="3619497" y="1343025"/>
                </a:cubicBezTo>
                <a:lnTo>
                  <a:pt x="76203" y="1343025"/>
                </a:lnTo>
                <a:cubicBezTo>
                  <a:pt x="34117" y="1343025"/>
                  <a:pt x="0" y="1308908"/>
                  <a:pt x="0" y="1266822"/>
                </a:cubicBezTo>
                <a:lnTo>
                  <a:pt x="0" y="76203"/>
                </a:lnTo>
                <a:cubicBezTo>
                  <a:pt x="0" y="34146"/>
                  <a:pt x="34146" y="0"/>
                  <a:pt x="76203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8264500" y="46339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30" name="Shape 27"/>
          <p:cNvSpPr/>
          <p:nvPr/>
        </p:nvSpPr>
        <p:spPr>
          <a:xfrm>
            <a:off x="8397850" y="474821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9050" y="0"/>
                </a:moveTo>
                <a:cubicBezTo>
                  <a:pt x="8543" y="0"/>
                  <a:pt x="0" y="8543"/>
                  <a:pt x="0" y="19050"/>
                </a:cubicBezTo>
                <a:lnTo>
                  <a:pt x="0" y="133350"/>
                </a:lnTo>
                <a:cubicBezTo>
                  <a:pt x="0" y="143857"/>
                  <a:pt x="8543" y="152400"/>
                  <a:pt x="19050" y="152400"/>
                </a:cubicBezTo>
                <a:lnTo>
                  <a:pt x="95250" y="152400"/>
                </a:lnTo>
                <a:cubicBezTo>
                  <a:pt x="105757" y="152400"/>
                  <a:pt x="114300" y="143857"/>
                  <a:pt x="114300" y="133350"/>
                </a:cubicBezTo>
                <a:lnTo>
                  <a:pt x="114300" y="19050"/>
                </a:lnTo>
                <a:cubicBezTo>
                  <a:pt x="114300" y="8543"/>
                  <a:pt x="105757" y="0"/>
                  <a:pt x="95250" y="0"/>
                </a:cubicBezTo>
                <a:lnTo>
                  <a:pt x="19050" y="0"/>
                </a:lnTo>
                <a:close/>
                <a:moveTo>
                  <a:pt x="52388" y="104775"/>
                </a:moveTo>
                <a:lnTo>
                  <a:pt x="61912" y="104775"/>
                </a:lnTo>
                <a:cubicBezTo>
                  <a:pt x="67181" y="104775"/>
                  <a:pt x="71438" y="109031"/>
                  <a:pt x="71438" y="114300"/>
                </a:cubicBezTo>
                <a:lnTo>
                  <a:pt x="71438" y="138113"/>
                </a:lnTo>
                <a:lnTo>
                  <a:pt x="42863" y="138113"/>
                </a:lnTo>
                <a:lnTo>
                  <a:pt x="42863" y="114300"/>
                </a:lnTo>
                <a:cubicBezTo>
                  <a:pt x="42863" y="109031"/>
                  <a:pt x="47119" y="104775"/>
                  <a:pt x="52388" y="104775"/>
                </a:cubicBezTo>
                <a:close/>
                <a:moveTo>
                  <a:pt x="28575" y="33338"/>
                </a:moveTo>
                <a:cubicBezTo>
                  <a:pt x="28575" y="30718"/>
                  <a:pt x="30718" y="28575"/>
                  <a:pt x="33338" y="28575"/>
                </a:cubicBezTo>
                <a:lnTo>
                  <a:pt x="42863" y="28575"/>
                </a:lnTo>
                <a:cubicBezTo>
                  <a:pt x="45482" y="28575"/>
                  <a:pt x="47625" y="30718"/>
                  <a:pt x="47625" y="33338"/>
                </a:cubicBezTo>
                <a:lnTo>
                  <a:pt x="47625" y="42863"/>
                </a:lnTo>
                <a:cubicBezTo>
                  <a:pt x="47625" y="45482"/>
                  <a:pt x="45482" y="47625"/>
                  <a:pt x="42863" y="47625"/>
                </a:cubicBezTo>
                <a:lnTo>
                  <a:pt x="33338" y="47625"/>
                </a:lnTo>
                <a:cubicBezTo>
                  <a:pt x="30718" y="47625"/>
                  <a:pt x="28575" y="45482"/>
                  <a:pt x="28575" y="42863"/>
                </a:cubicBezTo>
                <a:lnTo>
                  <a:pt x="28575" y="33338"/>
                </a:lnTo>
                <a:close/>
                <a:moveTo>
                  <a:pt x="71438" y="28575"/>
                </a:moveTo>
                <a:lnTo>
                  <a:pt x="80962" y="28575"/>
                </a:lnTo>
                <a:cubicBezTo>
                  <a:pt x="83582" y="28575"/>
                  <a:pt x="85725" y="30718"/>
                  <a:pt x="85725" y="33338"/>
                </a:cubicBezTo>
                <a:lnTo>
                  <a:pt x="85725" y="42863"/>
                </a:lnTo>
                <a:cubicBezTo>
                  <a:pt x="85725" y="45482"/>
                  <a:pt x="83582" y="47625"/>
                  <a:pt x="80962" y="47625"/>
                </a:cubicBezTo>
                <a:lnTo>
                  <a:pt x="71438" y="47625"/>
                </a:lnTo>
                <a:cubicBezTo>
                  <a:pt x="68818" y="47625"/>
                  <a:pt x="66675" y="45482"/>
                  <a:pt x="66675" y="42863"/>
                </a:cubicBezTo>
                <a:lnTo>
                  <a:pt x="66675" y="33338"/>
                </a:lnTo>
                <a:cubicBezTo>
                  <a:pt x="66675" y="30718"/>
                  <a:pt x="68818" y="28575"/>
                  <a:pt x="71438" y="28575"/>
                </a:cubicBezTo>
                <a:close/>
                <a:moveTo>
                  <a:pt x="28575" y="71438"/>
                </a:moveTo>
                <a:cubicBezTo>
                  <a:pt x="28575" y="68818"/>
                  <a:pt x="30718" y="66675"/>
                  <a:pt x="33338" y="66675"/>
                </a:cubicBezTo>
                <a:lnTo>
                  <a:pt x="42863" y="66675"/>
                </a:lnTo>
                <a:cubicBezTo>
                  <a:pt x="45482" y="66675"/>
                  <a:pt x="47625" y="68818"/>
                  <a:pt x="47625" y="71438"/>
                </a:cubicBezTo>
                <a:lnTo>
                  <a:pt x="47625" y="80962"/>
                </a:lnTo>
                <a:cubicBezTo>
                  <a:pt x="47625" y="83582"/>
                  <a:pt x="45482" y="85725"/>
                  <a:pt x="42863" y="85725"/>
                </a:cubicBezTo>
                <a:lnTo>
                  <a:pt x="33338" y="85725"/>
                </a:lnTo>
                <a:cubicBezTo>
                  <a:pt x="30718" y="85725"/>
                  <a:pt x="28575" y="83582"/>
                  <a:pt x="28575" y="80962"/>
                </a:cubicBezTo>
                <a:lnTo>
                  <a:pt x="28575" y="71438"/>
                </a:lnTo>
                <a:close/>
                <a:moveTo>
                  <a:pt x="71438" y="66675"/>
                </a:moveTo>
                <a:lnTo>
                  <a:pt x="80962" y="66675"/>
                </a:lnTo>
                <a:cubicBezTo>
                  <a:pt x="83582" y="66675"/>
                  <a:pt x="85725" y="68818"/>
                  <a:pt x="85725" y="71438"/>
                </a:cubicBezTo>
                <a:lnTo>
                  <a:pt x="85725" y="80962"/>
                </a:lnTo>
                <a:cubicBezTo>
                  <a:pt x="85725" y="83582"/>
                  <a:pt x="83582" y="85725"/>
                  <a:pt x="80962" y="85725"/>
                </a:cubicBezTo>
                <a:lnTo>
                  <a:pt x="71438" y="85725"/>
                </a:lnTo>
                <a:cubicBezTo>
                  <a:pt x="68818" y="85725"/>
                  <a:pt x="66675" y="83582"/>
                  <a:pt x="66675" y="80962"/>
                </a:cubicBezTo>
                <a:lnTo>
                  <a:pt x="66675" y="71438"/>
                </a:lnTo>
                <a:cubicBezTo>
                  <a:pt x="66675" y="68818"/>
                  <a:pt x="68818" y="66675"/>
                  <a:pt x="71438" y="66675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1" name="Text 28"/>
          <p:cNvSpPr/>
          <p:nvPr/>
        </p:nvSpPr>
        <p:spPr>
          <a:xfrm>
            <a:off x="8759800" y="4691063"/>
            <a:ext cx="4381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PwC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8264500" y="5129213"/>
            <a:ext cx="3448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Advisory</a:t>
            </a: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8264500" y="5434013"/>
            <a:ext cx="571500" cy="228600"/>
          </a:xfrm>
          <a:custGeom>
            <a:avLst/>
            <a:gdLst/>
            <a:ahLst/>
            <a:cxnLst/>
            <a:rect l="l" t="t" r="r" b="b"/>
            <a:pathLst>
              <a:path w="571500" h="228600">
                <a:moveTo>
                  <a:pt x="38101" y="0"/>
                </a:moveTo>
                <a:lnTo>
                  <a:pt x="533399" y="0"/>
                </a:lnTo>
                <a:cubicBezTo>
                  <a:pt x="554442" y="0"/>
                  <a:pt x="571500" y="17058"/>
                  <a:pt x="571500" y="38101"/>
                </a:cubicBezTo>
                <a:lnTo>
                  <a:pt x="571500" y="190499"/>
                </a:lnTo>
                <a:cubicBezTo>
                  <a:pt x="571500" y="211542"/>
                  <a:pt x="554442" y="228600"/>
                  <a:pt x="53339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34" name="Text 31"/>
          <p:cNvSpPr/>
          <p:nvPr/>
        </p:nvSpPr>
        <p:spPr>
          <a:xfrm>
            <a:off x="8264500" y="5434013"/>
            <a:ext cx="62865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Collegial</a:t>
            </a:r>
            <a:endParaRPr lang="en-US" sz="1600" dirty="0"/>
          </a:p>
        </p:txBody>
      </p:sp>
      <p:sp>
        <p:nvSpPr>
          <p:cNvPr id="35" name="Shape 32"/>
          <p:cNvSpPr/>
          <p:nvPr/>
        </p:nvSpPr>
        <p:spPr>
          <a:xfrm>
            <a:off x="8912126" y="5434013"/>
            <a:ext cx="666750" cy="228600"/>
          </a:xfrm>
          <a:custGeom>
            <a:avLst/>
            <a:gdLst/>
            <a:ahLst/>
            <a:cxnLst/>
            <a:rect l="l" t="t" r="r" b="b"/>
            <a:pathLst>
              <a:path w="666750" h="228600">
                <a:moveTo>
                  <a:pt x="38101" y="0"/>
                </a:moveTo>
                <a:lnTo>
                  <a:pt x="628649" y="0"/>
                </a:lnTo>
                <a:cubicBezTo>
                  <a:pt x="649692" y="0"/>
                  <a:pt x="666750" y="17058"/>
                  <a:pt x="666750" y="38101"/>
                </a:cubicBezTo>
                <a:lnTo>
                  <a:pt x="666750" y="190499"/>
                </a:lnTo>
                <a:cubicBezTo>
                  <a:pt x="666750" y="211542"/>
                  <a:pt x="649692" y="228600"/>
                  <a:pt x="62864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36" name="Text 33"/>
          <p:cNvSpPr/>
          <p:nvPr/>
        </p:nvSpPr>
        <p:spPr>
          <a:xfrm>
            <a:off x="8912126" y="5434013"/>
            <a:ext cx="72390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Expanding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5763" y="385763"/>
            <a:ext cx="581025" cy="238125"/>
          </a:xfrm>
          <a:custGeom>
            <a:avLst/>
            <a:gdLst/>
            <a:ahLst/>
            <a:cxnLst/>
            <a:rect l="l" t="t" r="r" b="b"/>
            <a:pathLst>
              <a:path w="581025" h="238125">
                <a:moveTo>
                  <a:pt x="38100" y="0"/>
                </a:moveTo>
                <a:lnTo>
                  <a:pt x="542925" y="0"/>
                </a:lnTo>
                <a:cubicBezTo>
                  <a:pt x="563953" y="0"/>
                  <a:pt x="581025" y="17072"/>
                  <a:pt x="581025" y="38100"/>
                </a:cubicBezTo>
                <a:lnTo>
                  <a:pt x="581025" y="200025"/>
                </a:lnTo>
                <a:cubicBezTo>
                  <a:pt x="581025" y="221053"/>
                  <a:pt x="563953" y="238125"/>
                  <a:pt x="542925" y="238125"/>
                </a:cubicBezTo>
                <a:lnTo>
                  <a:pt x="38100" y="238125"/>
                </a:lnTo>
                <a:cubicBezTo>
                  <a:pt x="17072" y="238125"/>
                  <a:pt x="0" y="221053"/>
                  <a:pt x="0" y="2000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 w="12700">
            <a:solidFill>
              <a:srgbClr val="C4A35A">
                <a:alpha val="4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4825" y="428625"/>
            <a:ext cx="4000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1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082650" y="390525"/>
            <a:ext cx="1381125" cy="228600"/>
          </a:xfrm>
          <a:custGeom>
            <a:avLst/>
            <a:gdLst/>
            <a:ahLst/>
            <a:cxnLst/>
            <a:rect l="l" t="t" r="r" b="b"/>
            <a:pathLst>
              <a:path w="1381125" h="228600">
                <a:moveTo>
                  <a:pt x="38101" y="0"/>
                </a:moveTo>
                <a:lnTo>
                  <a:pt x="1343024" y="0"/>
                </a:lnTo>
                <a:cubicBezTo>
                  <a:pt x="1364067" y="0"/>
                  <a:pt x="1381125" y="17058"/>
                  <a:pt x="1381125" y="38101"/>
                </a:cubicBezTo>
                <a:lnTo>
                  <a:pt x="1381125" y="190499"/>
                </a:lnTo>
                <a:cubicBezTo>
                  <a:pt x="1381125" y="211542"/>
                  <a:pt x="1364067" y="228600"/>
                  <a:pt x="13430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96950" y="428625"/>
            <a:ext cx="12096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Konsultan Internasional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70485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McKinsey &amp; Company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81000" y="108585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Public Sector Practice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85763" y="1509713"/>
            <a:ext cx="7562850" cy="1362075"/>
          </a:xfrm>
          <a:custGeom>
            <a:avLst/>
            <a:gdLst/>
            <a:ahLst/>
            <a:cxnLst/>
            <a:rect l="l" t="t" r="r" b="b"/>
            <a:pathLst>
              <a:path w="7562850" h="1362075">
                <a:moveTo>
                  <a:pt x="76194" y="0"/>
                </a:moveTo>
                <a:lnTo>
                  <a:pt x="7486656" y="0"/>
                </a:lnTo>
                <a:cubicBezTo>
                  <a:pt x="7528737" y="0"/>
                  <a:pt x="7562850" y="34113"/>
                  <a:pt x="7562850" y="76194"/>
                </a:cubicBezTo>
                <a:lnTo>
                  <a:pt x="7562850" y="1285881"/>
                </a:lnTo>
                <a:cubicBezTo>
                  <a:pt x="7562850" y="1327962"/>
                  <a:pt x="7528737" y="1362075"/>
                  <a:pt x="7486656" y="1362075"/>
                </a:cubicBezTo>
                <a:lnTo>
                  <a:pt x="76194" y="1362075"/>
                </a:lnTo>
                <a:cubicBezTo>
                  <a:pt x="34113" y="1362075"/>
                  <a:pt x="0" y="1327962"/>
                  <a:pt x="0" y="1285881"/>
                </a:cubicBezTo>
                <a:lnTo>
                  <a:pt x="0" y="76194"/>
                </a:lnTo>
                <a:cubicBezTo>
                  <a:pt x="0" y="34142"/>
                  <a:pt x="34142" y="0"/>
                  <a:pt x="76194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5306" y="1714500"/>
            <a:ext cx="214313" cy="171450"/>
          </a:xfrm>
          <a:custGeom>
            <a:avLst/>
            <a:gdLst/>
            <a:ahLst/>
            <a:cxnLst/>
            <a:rect l="l" t="t" r="r" b="b"/>
            <a:pathLst>
              <a:path w="214313" h="171450">
                <a:moveTo>
                  <a:pt x="107156" y="5358"/>
                </a:moveTo>
                <a:cubicBezTo>
                  <a:pt x="126377" y="5358"/>
                  <a:pt x="141982" y="20963"/>
                  <a:pt x="141982" y="40184"/>
                </a:cubicBezTo>
                <a:cubicBezTo>
                  <a:pt x="141982" y="59404"/>
                  <a:pt x="126377" y="75009"/>
                  <a:pt x="107156" y="75009"/>
                </a:cubicBezTo>
                <a:cubicBezTo>
                  <a:pt x="87935" y="75009"/>
                  <a:pt x="72330" y="59404"/>
                  <a:pt x="72330" y="40184"/>
                </a:cubicBezTo>
                <a:cubicBezTo>
                  <a:pt x="72330" y="20963"/>
                  <a:pt x="87935" y="5358"/>
                  <a:pt x="107156" y="5358"/>
                </a:cubicBezTo>
                <a:close/>
                <a:moveTo>
                  <a:pt x="32147" y="29468"/>
                </a:moveTo>
                <a:cubicBezTo>
                  <a:pt x="45454" y="29468"/>
                  <a:pt x="56257" y="40271"/>
                  <a:pt x="56257" y="53578"/>
                </a:cubicBezTo>
                <a:cubicBezTo>
                  <a:pt x="56257" y="66885"/>
                  <a:pt x="45454" y="77688"/>
                  <a:pt x="32147" y="77688"/>
                </a:cubicBezTo>
                <a:cubicBezTo>
                  <a:pt x="18840" y="77688"/>
                  <a:pt x="8037" y="66885"/>
                  <a:pt x="8037" y="53578"/>
                </a:cubicBezTo>
                <a:cubicBezTo>
                  <a:pt x="8037" y="40271"/>
                  <a:pt x="18840" y="29468"/>
                  <a:pt x="32147" y="29468"/>
                </a:cubicBezTo>
                <a:close/>
                <a:moveTo>
                  <a:pt x="0" y="139303"/>
                </a:moveTo>
                <a:cubicBezTo>
                  <a:pt x="0" y="115628"/>
                  <a:pt x="19188" y="96441"/>
                  <a:pt x="42863" y="96441"/>
                </a:cubicBezTo>
                <a:cubicBezTo>
                  <a:pt x="47149" y="96441"/>
                  <a:pt x="51301" y="97077"/>
                  <a:pt x="55219" y="98249"/>
                </a:cubicBezTo>
                <a:cubicBezTo>
                  <a:pt x="44202" y="110572"/>
                  <a:pt x="37505" y="126846"/>
                  <a:pt x="37505" y="144661"/>
                </a:cubicBezTo>
                <a:lnTo>
                  <a:pt x="37505" y="150019"/>
                </a:lnTo>
                <a:cubicBezTo>
                  <a:pt x="37505" y="153836"/>
                  <a:pt x="38308" y="157453"/>
                  <a:pt x="39748" y="160734"/>
                </a:cubicBezTo>
                <a:lnTo>
                  <a:pt x="10716" y="160734"/>
                </a:lnTo>
                <a:cubicBezTo>
                  <a:pt x="4789" y="160734"/>
                  <a:pt x="0" y="155946"/>
                  <a:pt x="0" y="150019"/>
                </a:cubicBezTo>
                <a:lnTo>
                  <a:pt x="0" y="139303"/>
                </a:lnTo>
                <a:close/>
                <a:moveTo>
                  <a:pt x="174564" y="160734"/>
                </a:moveTo>
                <a:cubicBezTo>
                  <a:pt x="176004" y="157453"/>
                  <a:pt x="176808" y="153836"/>
                  <a:pt x="176808" y="150019"/>
                </a:cubicBezTo>
                <a:lnTo>
                  <a:pt x="176808" y="144661"/>
                </a:lnTo>
                <a:cubicBezTo>
                  <a:pt x="176808" y="126846"/>
                  <a:pt x="170111" y="110572"/>
                  <a:pt x="159094" y="98249"/>
                </a:cubicBezTo>
                <a:cubicBezTo>
                  <a:pt x="163011" y="97077"/>
                  <a:pt x="167164" y="96441"/>
                  <a:pt x="171450" y="96441"/>
                </a:cubicBezTo>
                <a:cubicBezTo>
                  <a:pt x="195125" y="96441"/>
                  <a:pt x="214313" y="115628"/>
                  <a:pt x="214313" y="139303"/>
                </a:cubicBezTo>
                <a:lnTo>
                  <a:pt x="214313" y="150019"/>
                </a:lnTo>
                <a:cubicBezTo>
                  <a:pt x="214313" y="155946"/>
                  <a:pt x="209524" y="160734"/>
                  <a:pt x="203597" y="160734"/>
                </a:cubicBezTo>
                <a:lnTo>
                  <a:pt x="174564" y="160734"/>
                </a:lnTo>
                <a:close/>
                <a:moveTo>
                  <a:pt x="158055" y="53578"/>
                </a:moveTo>
                <a:cubicBezTo>
                  <a:pt x="158055" y="40271"/>
                  <a:pt x="168859" y="29468"/>
                  <a:pt x="182166" y="29468"/>
                </a:cubicBezTo>
                <a:cubicBezTo>
                  <a:pt x="195472" y="29468"/>
                  <a:pt x="206276" y="40271"/>
                  <a:pt x="206276" y="53578"/>
                </a:cubicBezTo>
                <a:cubicBezTo>
                  <a:pt x="206276" y="66885"/>
                  <a:pt x="195472" y="77688"/>
                  <a:pt x="182166" y="77688"/>
                </a:cubicBezTo>
                <a:cubicBezTo>
                  <a:pt x="168859" y="77688"/>
                  <a:pt x="158055" y="66885"/>
                  <a:pt x="158055" y="53578"/>
                </a:cubicBezTo>
                <a:close/>
                <a:moveTo>
                  <a:pt x="53578" y="144661"/>
                </a:moveTo>
                <a:cubicBezTo>
                  <a:pt x="53578" y="115059"/>
                  <a:pt x="77554" y="91083"/>
                  <a:pt x="107156" y="91083"/>
                </a:cubicBezTo>
                <a:cubicBezTo>
                  <a:pt x="136758" y="91083"/>
                  <a:pt x="160734" y="115059"/>
                  <a:pt x="160734" y="144661"/>
                </a:cubicBezTo>
                <a:lnTo>
                  <a:pt x="160734" y="150019"/>
                </a:lnTo>
                <a:cubicBezTo>
                  <a:pt x="160734" y="155946"/>
                  <a:pt x="155946" y="160734"/>
                  <a:pt x="150019" y="160734"/>
                </a:cubicBezTo>
                <a:lnTo>
                  <a:pt x="64294" y="160734"/>
                </a:lnTo>
                <a:cubicBezTo>
                  <a:pt x="58367" y="160734"/>
                  <a:pt x="53578" y="155946"/>
                  <a:pt x="53578" y="150019"/>
                </a:cubicBezTo>
                <a:lnTo>
                  <a:pt x="53578" y="144661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0" name="Text 8"/>
          <p:cNvSpPr/>
          <p:nvPr/>
        </p:nvSpPr>
        <p:spPr>
          <a:xfrm>
            <a:off x="762000" y="1666875"/>
            <a:ext cx="71151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Kultur &amp; Karakteristik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42925" y="2047875"/>
            <a:ext cx="36290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Elitis tapi Meritokratis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42925" y="2276475"/>
            <a:ext cx="3629025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Siapa yang bisa deliver insight akan naik cepat. Tidak ada seniority untuk kepentingan seniority.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222700" y="2047875"/>
            <a:ext cx="36290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Output-Driven Culture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222700" y="2276475"/>
            <a:ext cx="3629025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Ex-ASN yang tidak bisa switch ke culture ini sering tidak bertahan. Red flag yang serius.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85763" y="3028950"/>
            <a:ext cx="7562850" cy="1990725"/>
          </a:xfrm>
          <a:custGeom>
            <a:avLst/>
            <a:gdLst/>
            <a:ahLst/>
            <a:cxnLst/>
            <a:rect l="l" t="t" r="r" b="b"/>
            <a:pathLst>
              <a:path w="7562850" h="1990725">
                <a:moveTo>
                  <a:pt x="76205" y="0"/>
                </a:moveTo>
                <a:lnTo>
                  <a:pt x="7486645" y="0"/>
                </a:lnTo>
                <a:cubicBezTo>
                  <a:pt x="7528732" y="0"/>
                  <a:pt x="7562850" y="34118"/>
                  <a:pt x="7562850" y="76205"/>
                </a:cubicBezTo>
                <a:lnTo>
                  <a:pt x="7562850" y="1914520"/>
                </a:lnTo>
                <a:cubicBezTo>
                  <a:pt x="7562850" y="1956607"/>
                  <a:pt x="7528732" y="1990725"/>
                  <a:pt x="7486645" y="1990725"/>
                </a:cubicBezTo>
                <a:lnTo>
                  <a:pt x="76205" y="1990725"/>
                </a:lnTo>
                <a:cubicBezTo>
                  <a:pt x="34118" y="1990725"/>
                  <a:pt x="0" y="1956607"/>
                  <a:pt x="0" y="1914520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42925" y="3233738"/>
            <a:ext cx="219075" cy="171450"/>
          </a:xfrm>
          <a:custGeom>
            <a:avLst/>
            <a:gdLst/>
            <a:ahLst/>
            <a:cxnLst/>
            <a:rect l="l" t="t" r="r" b="b"/>
            <a:pathLst>
              <a:path w="219075" h="171450"/>
            </a:pathLst>
          </a:custGeom>
          <a:solidFill>
            <a:srgbClr val="C4A35A"/>
          </a:solidFill>
          <a:ln/>
        </p:spPr>
      </p:sp>
      <p:sp>
        <p:nvSpPr>
          <p:cNvPr id="17" name="Text 15"/>
          <p:cNvSpPr/>
          <p:nvPr/>
        </p:nvSpPr>
        <p:spPr>
          <a:xfrm>
            <a:off x="762000" y="3186113"/>
            <a:ext cx="71151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Hiring Pattern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2925" y="3586163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639068" y="3624263"/>
            <a:ext cx="95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85825" y="3567113"/>
            <a:ext cx="3467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Mayoritas via Referral Internal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85825" y="3757613"/>
            <a:ext cx="3467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Bukan dari job posting publik. Network adalah kunci utama.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42925" y="4043363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628129" y="4081463"/>
            <a:ext cx="1143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85825" y="4024313"/>
            <a:ext cx="4076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Yang Dicari: Government Network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85825" y="4214813"/>
            <a:ext cx="4076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Bukan hanya kemampuan analitis, tapi kemampuan membuka proyek.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42925" y="4500563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626641" y="4538663"/>
            <a:ext cx="1143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885825" y="4481513"/>
            <a:ext cx="3209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Culture Fit Interview Sangat Ketat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85825" y="4672013"/>
            <a:ext cx="3209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Banyak kandidat technically qualified gagal di tahap ini.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385763" y="5181600"/>
            <a:ext cx="7562850" cy="981075"/>
          </a:xfrm>
          <a:custGeom>
            <a:avLst/>
            <a:gdLst/>
            <a:ahLst/>
            <a:cxnLst/>
            <a:rect l="l" t="t" r="r" b="b"/>
            <a:pathLst>
              <a:path w="7562850" h="981075">
                <a:moveTo>
                  <a:pt x="76200" y="0"/>
                </a:moveTo>
                <a:lnTo>
                  <a:pt x="7486650" y="0"/>
                </a:lnTo>
                <a:cubicBezTo>
                  <a:pt x="7528734" y="0"/>
                  <a:pt x="7562850" y="34116"/>
                  <a:pt x="7562850" y="76200"/>
                </a:cubicBezTo>
                <a:lnTo>
                  <a:pt x="7562850" y="904875"/>
                </a:lnTo>
                <a:cubicBezTo>
                  <a:pt x="7562850" y="946959"/>
                  <a:pt x="7528734" y="981075"/>
                  <a:pt x="7486650" y="981075"/>
                </a:cubicBezTo>
                <a:lnTo>
                  <a:pt x="76200" y="981075"/>
                </a:lnTo>
                <a:cubicBezTo>
                  <a:pt x="34116" y="981075"/>
                  <a:pt x="0" y="946959"/>
                  <a:pt x="0" y="904875"/>
                </a:cubicBezTo>
                <a:lnTo>
                  <a:pt x="0" y="76200"/>
                </a:lnTo>
                <a:cubicBezTo>
                  <a:pt x="0" y="34116"/>
                  <a:pt x="34116" y="0"/>
                  <a:pt x="76200" y="0"/>
                </a:cubicBezTo>
                <a:close/>
              </a:path>
            </a:pathLst>
          </a:custGeom>
          <a:solidFill>
            <a:srgbClr val="C4A35A">
              <a:alpha val="1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33400" y="5338763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85725" y="19050"/>
                </a:moveTo>
                <a:lnTo>
                  <a:pt x="104775" y="19050"/>
                </a:lnTo>
                <a:lnTo>
                  <a:pt x="104775" y="142875"/>
                </a:lnTo>
                <a:cubicBezTo>
                  <a:pt x="104775" y="148144"/>
                  <a:pt x="109031" y="152400"/>
                  <a:pt x="114300" y="152400"/>
                </a:cubicBezTo>
                <a:lnTo>
                  <a:pt x="123825" y="152400"/>
                </a:lnTo>
                <a:cubicBezTo>
                  <a:pt x="129094" y="152400"/>
                  <a:pt x="133350" y="148144"/>
                  <a:pt x="133350" y="142875"/>
                </a:cubicBezTo>
                <a:cubicBezTo>
                  <a:pt x="133350" y="137606"/>
                  <a:pt x="129094" y="133350"/>
                  <a:pt x="123825" y="133350"/>
                </a:cubicBezTo>
                <a:lnTo>
                  <a:pt x="123825" y="19050"/>
                </a:lnTo>
                <a:cubicBezTo>
                  <a:pt x="123825" y="8543"/>
                  <a:pt x="115282" y="0"/>
                  <a:pt x="104775" y="0"/>
                </a:cubicBezTo>
                <a:lnTo>
                  <a:pt x="76200" y="0"/>
                </a:lnTo>
                <a:lnTo>
                  <a:pt x="76200" y="0"/>
                </a:lnTo>
                <a:lnTo>
                  <a:pt x="28575" y="0"/>
                </a:lnTo>
                <a:cubicBezTo>
                  <a:pt x="18068" y="0"/>
                  <a:pt x="9525" y="8543"/>
                  <a:pt x="9525" y="19050"/>
                </a:cubicBezTo>
                <a:lnTo>
                  <a:pt x="9525" y="133350"/>
                </a:lnTo>
                <a:cubicBezTo>
                  <a:pt x="4256" y="133350"/>
                  <a:pt x="0" y="137606"/>
                  <a:pt x="0" y="142875"/>
                </a:cubicBezTo>
                <a:cubicBezTo>
                  <a:pt x="0" y="148144"/>
                  <a:pt x="4256" y="152400"/>
                  <a:pt x="9525" y="152400"/>
                </a:cubicBezTo>
                <a:lnTo>
                  <a:pt x="76200" y="152400"/>
                </a:lnTo>
                <a:cubicBezTo>
                  <a:pt x="81469" y="152400"/>
                  <a:pt x="85725" y="148144"/>
                  <a:pt x="85725" y="142875"/>
                </a:cubicBezTo>
                <a:lnTo>
                  <a:pt x="85725" y="19050"/>
                </a:lnTo>
                <a:close/>
                <a:moveTo>
                  <a:pt x="47625" y="76200"/>
                </a:moveTo>
                <a:cubicBezTo>
                  <a:pt x="47625" y="70943"/>
                  <a:pt x="51893" y="66675"/>
                  <a:pt x="57150" y="66675"/>
                </a:cubicBezTo>
                <a:cubicBezTo>
                  <a:pt x="62407" y="66675"/>
                  <a:pt x="66675" y="70943"/>
                  <a:pt x="66675" y="76200"/>
                </a:cubicBezTo>
                <a:cubicBezTo>
                  <a:pt x="66675" y="81457"/>
                  <a:pt x="62407" y="85725"/>
                  <a:pt x="57150" y="85725"/>
                </a:cubicBezTo>
                <a:cubicBezTo>
                  <a:pt x="51893" y="85725"/>
                  <a:pt x="47625" y="81457"/>
                  <a:pt x="47625" y="7620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2" name="Text 30"/>
          <p:cNvSpPr/>
          <p:nvPr/>
        </p:nvSpPr>
        <p:spPr>
          <a:xfrm>
            <a:off x="695325" y="5300663"/>
            <a:ext cx="7210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Entry Point Paling Realistis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504825" y="5605463"/>
            <a:ext cx="73914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Kenali </a:t>
            </a:r>
            <a:pPr>
              <a:lnSpc>
                <a:spcPct val="14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Associate Partner atau Partner</a:t>
            </a:r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yang handle public sector Indonesia. Minta coffee chat </a:t>
            </a:r>
            <a:pPr>
              <a:lnSpc>
                <a:spcPct val="140000"/>
              </a:lnSpc>
            </a:pPr>
            <a:r>
              <a:rPr lang="en-US" sz="1050" b="1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sebelum ada posisi terbuka</a:t>
            </a:r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Frame sebagai knowledge sharing, bukan job seeking. Biasanya mereka lebih open untuk informal conversation.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8107338" y="1509713"/>
            <a:ext cx="3695700" cy="3181350"/>
          </a:xfrm>
          <a:custGeom>
            <a:avLst/>
            <a:gdLst/>
            <a:ahLst/>
            <a:cxnLst/>
            <a:rect l="l" t="t" r="r" b="b"/>
            <a:pathLst>
              <a:path w="3695700" h="3181350">
                <a:moveTo>
                  <a:pt x="76193" y="0"/>
                </a:moveTo>
                <a:lnTo>
                  <a:pt x="3619507" y="0"/>
                </a:lnTo>
                <a:cubicBezTo>
                  <a:pt x="3661587" y="0"/>
                  <a:pt x="3695700" y="34113"/>
                  <a:pt x="3695700" y="76193"/>
                </a:cubicBezTo>
                <a:lnTo>
                  <a:pt x="3695700" y="3105157"/>
                </a:lnTo>
                <a:cubicBezTo>
                  <a:pt x="3695700" y="3147237"/>
                  <a:pt x="3661587" y="3181350"/>
                  <a:pt x="3619507" y="3181350"/>
                </a:cubicBezTo>
                <a:lnTo>
                  <a:pt x="76193" y="3181350"/>
                </a:lnTo>
                <a:cubicBezTo>
                  <a:pt x="34113" y="3181350"/>
                  <a:pt x="0" y="3147237"/>
                  <a:pt x="0" y="3105157"/>
                </a:cubicBezTo>
                <a:lnTo>
                  <a:pt x="0" y="76193"/>
                </a:lnTo>
                <a:cubicBezTo>
                  <a:pt x="0" y="34141"/>
                  <a:pt x="34141" y="0"/>
                  <a:pt x="76193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226400" y="1666875"/>
            <a:ext cx="3457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Scoring Matrix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8264500" y="2028825"/>
            <a:ext cx="7715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11449050" y="2009775"/>
            <a:ext cx="266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5/5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8264500" y="2238375"/>
            <a:ext cx="3381375" cy="76200"/>
          </a:xfrm>
          <a:custGeom>
            <a:avLst/>
            <a:gdLst/>
            <a:ahLst/>
            <a:cxnLst/>
            <a:rect l="l" t="t" r="r" b="b"/>
            <a:pathLst>
              <a:path w="3381375" h="76200">
                <a:moveTo>
                  <a:pt x="38100" y="0"/>
                </a:moveTo>
                <a:lnTo>
                  <a:pt x="3343275" y="0"/>
                </a:lnTo>
                <a:cubicBezTo>
                  <a:pt x="3364303" y="0"/>
                  <a:pt x="3381375" y="17072"/>
                  <a:pt x="3381375" y="38100"/>
                </a:cubicBezTo>
                <a:lnTo>
                  <a:pt x="3381375" y="38100"/>
                </a:lnTo>
                <a:cubicBezTo>
                  <a:pt x="3381375" y="59128"/>
                  <a:pt x="3364303" y="76200"/>
                  <a:pt x="33432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8264500" y="2238375"/>
            <a:ext cx="3381375" cy="76200"/>
          </a:xfrm>
          <a:custGeom>
            <a:avLst/>
            <a:gdLst/>
            <a:ahLst/>
            <a:cxnLst/>
            <a:rect l="l" t="t" r="r" b="b"/>
            <a:pathLst>
              <a:path w="3381375" h="76200">
                <a:moveTo>
                  <a:pt x="38100" y="0"/>
                </a:moveTo>
                <a:lnTo>
                  <a:pt x="3343275" y="0"/>
                </a:lnTo>
                <a:cubicBezTo>
                  <a:pt x="3364303" y="0"/>
                  <a:pt x="3381375" y="17072"/>
                  <a:pt x="3381375" y="38100"/>
                </a:cubicBezTo>
                <a:lnTo>
                  <a:pt x="3381375" y="38100"/>
                </a:lnTo>
                <a:cubicBezTo>
                  <a:pt x="3381375" y="59128"/>
                  <a:pt x="3364303" y="76200"/>
                  <a:pt x="33432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0" name="Text 38"/>
          <p:cNvSpPr/>
          <p:nvPr/>
        </p:nvSpPr>
        <p:spPr>
          <a:xfrm>
            <a:off x="8264500" y="2447925"/>
            <a:ext cx="638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Fit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11452994" y="2428875"/>
            <a:ext cx="266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4/5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8264500" y="2657475"/>
            <a:ext cx="3381375" cy="76200"/>
          </a:xfrm>
          <a:custGeom>
            <a:avLst/>
            <a:gdLst/>
            <a:ahLst/>
            <a:cxnLst/>
            <a:rect l="l" t="t" r="r" b="b"/>
            <a:pathLst>
              <a:path w="3381375" h="76200">
                <a:moveTo>
                  <a:pt x="38100" y="0"/>
                </a:moveTo>
                <a:lnTo>
                  <a:pt x="3343275" y="0"/>
                </a:lnTo>
                <a:cubicBezTo>
                  <a:pt x="3364303" y="0"/>
                  <a:pt x="3381375" y="17072"/>
                  <a:pt x="3381375" y="38100"/>
                </a:cubicBezTo>
                <a:lnTo>
                  <a:pt x="3381375" y="38100"/>
                </a:lnTo>
                <a:cubicBezTo>
                  <a:pt x="3381375" y="59128"/>
                  <a:pt x="3364303" y="76200"/>
                  <a:pt x="33432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8264500" y="2657475"/>
            <a:ext cx="2705100" cy="76200"/>
          </a:xfrm>
          <a:custGeom>
            <a:avLst/>
            <a:gdLst/>
            <a:ahLst/>
            <a:cxnLst/>
            <a:rect l="l" t="t" r="r" b="b"/>
            <a:pathLst>
              <a:path w="2705100" h="76200">
                <a:moveTo>
                  <a:pt x="38100" y="0"/>
                </a:moveTo>
                <a:lnTo>
                  <a:pt x="2667000" y="0"/>
                </a:lnTo>
                <a:cubicBezTo>
                  <a:pt x="2688028" y="0"/>
                  <a:pt x="2705100" y="17072"/>
                  <a:pt x="2705100" y="38100"/>
                </a:cubicBezTo>
                <a:lnTo>
                  <a:pt x="2705100" y="38100"/>
                </a:lnTo>
                <a:cubicBezTo>
                  <a:pt x="2705100" y="59128"/>
                  <a:pt x="2688028" y="76200"/>
                  <a:pt x="26670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4" name="Text 42"/>
          <p:cNvSpPr/>
          <p:nvPr/>
        </p:nvSpPr>
        <p:spPr>
          <a:xfrm>
            <a:off x="8264500" y="2867025"/>
            <a:ext cx="7810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 Difficulty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11452845" y="2847975"/>
            <a:ext cx="266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8D5A3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2/5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264500" y="3076575"/>
            <a:ext cx="3381375" cy="76200"/>
          </a:xfrm>
          <a:custGeom>
            <a:avLst/>
            <a:gdLst/>
            <a:ahLst/>
            <a:cxnLst/>
            <a:rect l="l" t="t" r="r" b="b"/>
            <a:pathLst>
              <a:path w="3381375" h="76200">
                <a:moveTo>
                  <a:pt x="38100" y="0"/>
                </a:moveTo>
                <a:lnTo>
                  <a:pt x="3343275" y="0"/>
                </a:lnTo>
                <a:cubicBezTo>
                  <a:pt x="3364303" y="0"/>
                  <a:pt x="3381375" y="17072"/>
                  <a:pt x="3381375" y="38100"/>
                </a:cubicBezTo>
                <a:lnTo>
                  <a:pt x="3381375" y="38100"/>
                </a:lnTo>
                <a:cubicBezTo>
                  <a:pt x="3381375" y="59128"/>
                  <a:pt x="3364303" y="76200"/>
                  <a:pt x="33432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8264500" y="3076575"/>
            <a:ext cx="1352550" cy="76200"/>
          </a:xfrm>
          <a:custGeom>
            <a:avLst/>
            <a:gdLst/>
            <a:ahLst/>
            <a:cxnLst/>
            <a:rect l="l" t="t" r="r" b="b"/>
            <a:pathLst>
              <a:path w="1352550" h="76200">
                <a:moveTo>
                  <a:pt x="38100" y="0"/>
                </a:moveTo>
                <a:lnTo>
                  <a:pt x="1314450" y="0"/>
                </a:lnTo>
                <a:cubicBezTo>
                  <a:pt x="1335478" y="0"/>
                  <a:pt x="1352550" y="17072"/>
                  <a:pt x="1352550" y="38100"/>
                </a:cubicBezTo>
                <a:lnTo>
                  <a:pt x="1352550" y="38100"/>
                </a:lnTo>
                <a:cubicBezTo>
                  <a:pt x="1352550" y="59128"/>
                  <a:pt x="1335478" y="76200"/>
                  <a:pt x="131445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8D5A3"/>
          </a:solidFill>
          <a:ln/>
        </p:spPr>
      </p:sp>
      <p:sp>
        <p:nvSpPr>
          <p:cNvPr id="48" name="Text 46"/>
          <p:cNvSpPr/>
          <p:nvPr/>
        </p:nvSpPr>
        <p:spPr>
          <a:xfrm>
            <a:off x="8264500" y="3286125"/>
            <a:ext cx="9620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Growth Trajectory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11449050" y="3267075"/>
            <a:ext cx="266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5/5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264500" y="3495675"/>
            <a:ext cx="3381375" cy="76200"/>
          </a:xfrm>
          <a:custGeom>
            <a:avLst/>
            <a:gdLst/>
            <a:ahLst/>
            <a:cxnLst/>
            <a:rect l="l" t="t" r="r" b="b"/>
            <a:pathLst>
              <a:path w="3381375" h="76200">
                <a:moveTo>
                  <a:pt x="38100" y="0"/>
                </a:moveTo>
                <a:lnTo>
                  <a:pt x="3343275" y="0"/>
                </a:lnTo>
                <a:cubicBezTo>
                  <a:pt x="3364303" y="0"/>
                  <a:pt x="3381375" y="17072"/>
                  <a:pt x="3381375" y="38100"/>
                </a:cubicBezTo>
                <a:lnTo>
                  <a:pt x="3381375" y="38100"/>
                </a:lnTo>
                <a:cubicBezTo>
                  <a:pt x="3381375" y="59128"/>
                  <a:pt x="3364303" y="76200"/>
                  <a:pt x="33432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8264500" y="3495675"/>
            <a:ext cx="3381375" cy="76200"/>
          </a:xfrm>
          <a:custGeom>
            <a:avLst/>
            <a:gdLst/>
            <a:ahLst/>
            <a:cxnLst/>
            <a:rect l="l" t="t" r="r" b="b"/>
            <a:pathLst>
              <a:path w="3381375" h="76200">
                <a:moveTo>
                  <a:pt x="38100" y="0"/>
                </a:moveTo>
                <a:lnTo>
                  <a:pt x="3343275" y="0"/>
                </a:lnTo>
                <a:cubicBezTo>
                  <a:pt x="3364303" y="0"/>
                  <a:pt x="3381375" y="17072"/>
                  <a:pt x="3381375" y="38100"/>
                </a:cubicBezTo>
                <a:lnTo>
                  <a:pt x="3381375" y="38100"/>
                </a:lnTo>
                <a:cubicBezTo>
                  <a:pt x="3381375" y="59128"/>
                  <a:pt x="3364303" y="76200"/>
                  <a:pt x="33432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52" name="Text 50"/>
          <p:cNvSpPr/>
          <p:nvPr/>
        </p:nvSpPr>
        <p:spPr>
          <a:xfrm>
            <a:off x="8264500" y="3705225"/>
            <a:ext cx="7905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 Value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11449050" y="3686175"/>
            <a:ext cx="266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5/5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8264500" y="3914775"/>
            <a:ext cx="3381375" cy="76200"/>
          </a:xfrm>
          <a:custGeom>
            <a:avLst/>
            <a:gdLst/>
            <a:ahLst/>
            <a:cxnLst/>
            <a:rect l="l" t="t" r="r" b="b"/>
            <a:pathLst>
              <a:path w="3381375" h="76200">
                <a:moveTo>
                  <a:pt x="38100" y="0"/>
                </a:moveTo>
                <a:lnTo>
                  <a:pt x="3343275" y="0"/>
                </a:lnTo>
                <a:cubicBezTo>
                  <a:pt x="3364303" y="0"/>
                  <a:pt x="3381375" y="17072"/>
                  <a:pt x="3381375" y="38100"/>
                </a:cubicBezTo>
                <a:lnTo>
                  <a:pt x="3381375" y="38100"/>
                </a:lnTo>
                <a:cubicBezTo>
                  <a:pt x="3381375" y="59128"/>
                  <a:pt x="3364303" y="76200"/>
                  <a:pt x="33432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8264500" y="3914775"/>
            <a:ext cx="3381375" cy="76200"/>
          </a:xfrm>
          <a:custGeom>
            <a:avLst/>
            <a:gdLst/>
            <a:ahLst/>
            <a:cxnLst/>
            <a:rect l="l" t="t" r="r" b="b"/>
            <a:pathLst>
              <a:path w="3381375" h="76200">
                <a:moveTo>
                  <a:pt x="38100" y="0"/>
                </a:moveTo>
                <a:lnTo>
                  <a:pt x="3343275" y="0"/>
                </a:lnTo>
                <a:cubicBezTo>
                  <a:pt x="3364303" y="0"/>
                  <a:pt x="3381375" y="17072"/>
                  <a:pt x="3381375" y="38100"/>
                </a:cubicBezTo>
                <a:lnTo>
                  <a:pt x="3381375" y="38100"/>
                </a:lnTo>
                <a:cubicBezTo>
                  <a:pt x="3381375" y="59128"/>
                  <a:pt x="3364303" y="76200"/>
                  <a:pt x="33432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56" name="Shape 54"/>
          <p:cNvSpPr/>
          <p:nvPr/>
        </p:nvSpPr>
        <p:spPr>
          <a:xfrm>
            <a:off x="8264500" y="4110038"/>
            <a:ext cx="3381375" cy="9525"/>
          </a:xfrm>
          <a:custGeom>
            <a:avLst/>
            <a:gdLst/>
            <a:ahLst/>
            <a:cxnLst/>
            <a:rect l="l" t="t" r="r" b="b"/>
            <a:pathLst>
              <a:path w="3381375" h="9525">
                <a:moveTo>
                  <a:pt x="0" y="0"/>
                </a:moveTo>
                <a:lnTo>
                  <a:pt x="3381375" y="0"/>
                </a:lnTo>
                <a:lnTo>
                  <a:pt x="338137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57" name="Text 55"/>
          <p:cNvSpPr/>
          <p:nvPr/>
        </p:nvSpPr>
        <p:spPr>
          <a:xfrm>
            <a:off x="8264500" y="4286250"/>
            <a:ext cx="714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Score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11123935" y="4229100"/>
            <a:ext cx="6381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21/25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8107338" y="4852988"/>
            <a:ext cx="3695700" cy="1114425"/>
          </a:xfrm>
          <a:custGeom>
            <a:avLst/>
            <a:gdLst/>
            <a:ahLst/>
            <a:cxnLst/>
            <a:rect l="l" t="t" r="r" b="b"/>
            <a:pathLst>
              <a:path w="3695700" h="1114425">
                <a:moveTo>
                  <a:pt x="76204" y="0"/>
                </a:moveTo>
                <a:lnTo>
                  <a:pt x="3619496" y="0"/>
                </a:lnTo>
                <a:cubicBezTo>
                  <a:pt x="3661582" y="0"/>
                  <a:pt x="3695700" y="34118"/>
                  <a:pt x="3695700" y="76204"/>
                </a:cubicBezTo>
                <a:lnTo>
                  <a:pt x="3695700" y="1038221"/>
                </a:lnTo>
                <a:cubicBezTo>
                  <a:pt x="3695700" y="1080307"/>
                  <a:pt x="3661582" y="1114425"/>
                  <a:pt x="3619496" y="1114425"/>
                </a:cubicBezTo>
                <a:lnTo>
                  <a:pt x="76204" y="1114425"/>
                </a:lnTo>
                <a:cubicBezTo>
                  <a:pt x="34118" y="1114425"/>
                  <a:pt x="0" y="1080307"/>
                  <a:pt x="0" y="10382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8226400" y="4972050"/>
            <a:ext cx="3524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Contacts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8247831" y="5257800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50006" y="55364"/>
                </a:moveTo>
                <a:cubicBezTo>
                  <a:pt x="64792" y="55364"/>
                  <a:pt x="76795" y="43360"/>
                  <a:pt x="76795" y="28575"/>
                </a:cubicBezTo>
                <a:cubicBezTo>
                  <a:pt x="76795" y="13790"/>
                  <a:pt x="64792" y="1786"/>
                  <a:pt x="50006" y="1786"/>
                </a:cubicBezTo>
                <a:cubicBezTo>
                  <a:pt x="35221" y="1786"/>
                  <a:pt x="23217" y="13790"/>
                  <a:pt x="23217" y="28575"/>
                </a:cubicBezTo>
                <a:cubicBezTo>
                  <a:pt x="23217" y="43360"/>
                  <a:pt x="35221" y="55364"/>
                  <a:pt x="50006" y="55364"/>
                </a:cubicBezTo>
                <a:close/>
                <a:moveTo>
                  <a:pt x="43376" y="67866"/>
                </a:moveTo>
                <a:cubicBezTo>
                  <a:pt x="21387" y="67866"/>
                  <a:pt x="3572" y="85680"/>
                  <a:pt x="3572" y="107670"/>
                </a:cubicBezTo>
                <a:cubicBezTo>
                  <a:pt x="3572" y="111331"/>
                  <a:pt x="6541" y="114300"/>
                  <a:pt x="10202" y="114300"/>
                </a:cubicBezTo>
                <a:lnTo>
                  <a:pt x="89810" y="114300"/>
                </a:lnTo>
                <a:cubicBezTo>
                  <a:pt x="93472" y="114300"/>
                  <a:pt x="96441" y="111331"/>
                  <a:pt x="96441" y="107670"/>
                </a:cubicBezTo>
                <a:cubicBezTo>
                  <a:pt x="96441" y="85680"/>
                  <a:pt x="78626" y="67866"/>
                  <a:pt x="56637" y="67866"/>
                </a:cubicBezTo>
                <a:lnTo>
                  <a:pt x="43376" y="67866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2" name="Text 60"/>
          <p:cNvSpPr/>
          <p:nvPr/>
        </p:nvSpPr>
        <p:spPr>
          <a:xfrm>
            <a:off x="8445475" y="5238750"/>
            <a:ext cx="11715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Partner - Public Sector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8247831" y="5486400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50006" y="55364"/>
                </a:moveTo>
                <a:cubicBezTo>
                  <a:pt x="64792" y="55364"/>
                  <a:pt x="76795" y="43360"/>
                  <a:pt x="76795" y="28575"/>
                </a:cubicBezTo>
                <a:cubicBezTo>
                  <a:pt x="76795" y="13790"/>
                  <a:pt x="64792" y="1786"/>
                  <a:pt x="50006" y="1786"/>
                </a:cubicBezTo>
                <a:cubicBezTo>
                  <a:pt x="35221" y="1786"/>
                  <a:pt x="23217" y="13790"/>
                  <a:pt x="23217" y="28575"/>
                </a:cubicBezTo>
                <a:cubicBezTo>
                  <a:pt x="23217" y="43360"/>
                  <a:pt x="35221" y="55364"/>
                  <a:pt x="50006" y="55364"/>
                </a:cubicBezTo>
                <a:close/>
                <a:moveTo>
                  <a:pt x="43376" y="67866"/>
                </a:moveTo>
                <a:cubicBezTo>
                  <a:pt x="21387" y="67866"/>
                  <a:pt x="3572" y="85680"/>
                  <a:pt x="3572" y="107670"/>
                </a:cubicBezTo>
                <a:cubicBezTo>
                  <a:pt x="3572" y="111331"/>
                  <a:pt x="6541" y="114300"/>
                  <a:pt x="10202" y="114300"/>
                </a:cubicBezTo>
                <a:lnTo>
                  <a:pt x="89810" y="114300"/>
                </a:lnTo>
                <a:cubicBezTo>
                  <a:pt x="93472" y="114300"/>
                  <a:pt x="96441" y="111331"/>
                  <a:pt x="96441" y="107670"/>
                </a:cubicBezTo>
                <a:cubicBezTo>
                  <a:pt x="96441" y="85680"/>
                  <a:pt x="78626" y="67866"/>
                  <a:pt x="56637" y="67866"/>
                </a:cubicBezTo>
                <a:lnTo>
                  <a:pt x="43376" y="67866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4" name="Text 62"/>
          <p:cNvSpPr/>
          <p:nvPr/>
        </p:nvSpPr>
        <p:spPr>
          <a:xfrm>
            <a:off x="8445475" y="5467350"/>
            <a:ext cx="9144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Associate Partner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8247831" y="5715000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50006" y="55364"/>
                </a:moveTo>
                <a:cubicBezTo>
                  <a:pt x="64792" y="55364"/>
                  <a:pt x="76795" y="43360"/>
                  <a:pt x="76795" y="28575"/>
                </a:cubicBezTo>
                <a:cubicBezTo>
                  <a:pt x="76795" y="13790"/>
                  <a:pt x="64792" y="1786"/>
                  <a:pt x="50006" y="1786"/>
                </a:cubicBezTo>
                <a:cubicBezTo>
                  <a:pt x="35221" y="1786"/>
                  <a:pt x="23217" y="13790"/>
                  <a:pt x="23217" y="28575"/>
                </a:cubicBezTo>
                <a:cubicBezTo>
                  <a:pt x="23217" y="43360"/>
                  <a:pt x="35221" y="55364"/>
                  <a:pt x="50006" y="55364"/>
                </a:cubicBezTo>
                <a:close/>
                <a:moveTo>
                  <a:pt x="43376" y="67866"/>
                </a:moveTo>
                <a:cubicBezTo>
                  <a:pt x="21387" y="67866"/>
                  <a:pt x="3572" y="85680"/>
                  <a:pt x="3572" y="107670"/>
                </a:cubicBezTo>
                <a:cubicBezTo>
                  <a:pt x="3572" y="111331"/>
                  <a:pt x="6541" y="114300"/>
                  <a:pt x="10202" y="114300"/>
                </a:cubicBezTo>
                <a:lnTo>
                  <a:pt x="89810" y="114300"/>
                </a:lnTo>
                <a:cubicBezTo>
                  <a:pt x="93472" y="114300"/>
                  <a:pt x="96441" y="111331"/>
                  <a:pt x="96441" y="107670"/>
                </a:cubicBezTo>
                <a:cubicBezTo>
                  <a:pt x="96441" y="85680"/>
                  <a:pt x="78626" y="67866"/>
                  <a:pt x="56637" y="67866"/>
                </a:cubicBezTo>
                <a:lnTo>
                  <a:pt x="43376" y="67866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6" name="Text 64"/>
          <p:cNvSpPr/>
          <p:nvPr/>
        </p:nvSpPr>
        <p:spPr>
          <a:xfrm>
            <a:off x="8445475" y="5695950"/>
            <a:ext cx="11239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Engagement Manager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8107338" y="6129338"/>
            <a:ext cx="3695700" cy="657225"/>
          </a:xfrm>
          <a:custGeom>
            <a:avLst/>
            <a:gdLst/>
            <a:ahLst/>
            <a:cxnLst/>
            <a:rect l="l" t="t" r="r" b="b"/>
            <a:pathLst>
              <a:path w="3695700" h="657225">
                <a:moveTo>
                  <a:pt x="76199" y="0"/>
                </a:moveTo>
                <a:lnTo>
                  <a:pt x="3619501" y="0"/>
                </a:lnTo>
                <a:cubicBezTo>
                  <a:pt x="3661585" y="0"/>
                  <a:pt x="3695700" y="34115"/>
                  <a:pt x="3695700" y="76199"/>
                </a:cubicBezTo>
                <a:lnTo>
                  <a:pt x="3695700" y="581026"/>
                </a:lnTo>
                <a:cubicBezTo>
                  <a:pt x="3695700" y="623110"/>
                  <a:pt x="3661585" y="657225"/>
                  <a:pt x="3619501" y="657225"/>
                </a:cubicBezTo>
                <a:lnTo>
                  <a:pt x="76199" y="657225"/>
                </a:lnTo>
                <a:cubicBezTo>
                  <a:pt x="34115" y="657225"/>
                  <a:pt x="0" y="623110"/>
                  <a:pt x="0" y="581026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226400" y="6248400"/>
            <a:ext cx="3524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Timeline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8226400" y="6515100"/>
            <a:ext cx="35147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6-12 bulan untuk build relationship sebelum formal apply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5763" y="385763"/>
            <a:ext cx="581025" cy="238125"/>
          </a:xfrm>
          <a:custGeom>
            <a:avLst/>
            <a:gdLst/>
            <a:ahLst/>
            <a:cxnLst/>
            <a:rect l="l" t="t" r="r" b="b"/>
            <a:pathLst>
              <a:path w="581025" h="238125">
                <a:moveTo>
                  <a:pt x="38100" y="0"/>
                </a:moveTo>
                <a:lnTo>
                  <a:pt x="542925" y="0"/>
                </a:lnTo>
                <a:cubicBezTo>
                  <a:pt x="563953" y="0"/>
                  <a:pt x="581025" y="17072"/>
                  <a:pt x="581025" y="38100"/>
                </a:cubicBezTo>
                <a:lnTo>
                  <a:pt x="581025" y="200025"/>
                </a:lnTo>
                <a:cubicBezTo>
                  <a:pt x="581025" y="221053"/>
                  <a:pt x="563953" y="238125"/>
                  <a:pt x="542925" y="238125"/>
                </a:cubicBezTo>
                <a:lnTo>
                  <a:pt x="38100" y="238125"/>
                </a:lnTo>
                <a:cubicBezTo>
                  <a:pt x="17072" y="238125"/>
                  <a:pt x="0" y="221053"/>
                  <a:pt x="0" y="2000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 w="12700">
            <a:solidFill>
              <a:srgbClr val="C4A35A">
                <a:alpha val="4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4825" y="428625"/>
            <a:ext cx="4000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70485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Deloitte &amp; PwC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108585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Advisory Practices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5763" y="1509713"/>
            <a:ext cx="5629275" cy="4619625"/>
          </a:xfrm>
          <a:custGeom>
            <a:avLst/>
            <a:gdLst/>
            <a:ahLst/>
            <a:cxnLst/>
            <a:rect l="l" t="t" r="r" b="b"/>
            <a:pathLst>
              <a:path w="5629275" h="4619625">
                <a:moveTo>
                  <a:pt x="76178" y="0"/>
                </a:moveTo>
                <a:lnTo>
                  <a:pt x="5553097" y="0"/>
                </a:lnTo>
                <a:cubicBezTo>
                  <a:pt x="5595169" y="0"/>
                  <a:pt x="5629275" y="34106"/>
                  <a:pt x="5629275" y="76178"/>
                </a:cubicBezTo>
                <a:lnTo>
                  <a:pt x="5629275" y="4543447"/>
                </a:lnTo>
                <a:cubicBezTo>
                  <a:pt x="5629275" y="4585519"/>
                  <a:pt x="5595169" y="4619625"/>
                  <a:pt x="5553097" y="4619625"/>
                </a:cubicBezTo>
                <a:lnTo>
                  <a:pt x="76178" y="4619625"/>
                </a:lnTo>
                <a:cubicBezTo>
                  <a:pt x="34106" y="4619625"/>
                  <a:pt x="0" y="4585519"/>
                  <a:pt x="0" y="4543447"/>
                </a:cubicBezTo>
                <a:lnTo>
                  <a:pt x="0" y="76178"/>
                </a:lnTo>
                <a:cubicBezTo>
                  <a:pt x="0" y="34134"/>
                  <a:pt x="34134" y="0"/>
                  <a:pt x="76178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2925" y="16859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00088" y="181927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23812" y="0"/>
                </a:moveTo>
                <a:cubicBezTo>
                  <a:pt x="10678" y="0"/>
                  <a:pt x="0" y="10678"/>
                  <a:pt x="0" y="23812"/>
                </a:cubicBezTo>
                <a:lnTo>
                  <a:pt x="0" y="166688"/>
                </a:lnTo>
                <a:cubicBezTo>
                  <a:pt x="0" y="179822"/>
                  <a:pt x="10678" y="190500"/>
                  <a:pt x="23812" y="190500"/>
                </a:cubicBezTo>
                <a:lnTo>
                  <a:pt x="119063" y="190500"/>
                </a:lnTo>
                <a:cubicBezTo>
                  <a:pt x="132197" y="190500"/>
                  <a:pt x="142875" y="179822"/>
                  <a:pt x="142875" y="166688"/>
                </a:cubicBezTo>
                <a:lnTo>
                  <a:pt x="142875" y="23812"/>
                </a:lnTo>
                <a:cubicBezTo>
                  <a:pt x="142875" y="10678"/>
                  <a:pt x="132197" y="0"/>
                  <a:pt x="119063" y="0"/>
                </a:cubicBezTo>
                <a:lnTo>
                  <a:pt x="23812" y="0"/>
                </a:lnTo>
                <a:close/>
                <a:moveTo>
                  <a:pt x="65484" y="130969"/>
                </a:moveTo>
                <a:lnTo>
                  <a:pt x="77391" y="130969"/>
                </a:lnTo>
                <a:cubicBezTo>
                  <a:pt x="83976" y="130969"/>
                  <a:pt x="89297" y="136289"/>
                  <a:pt x="89297" y="142875"/>
                </a:cubicBezTo>
                <a:lnTo>
                  <a:pt x="89297" y="172641"/>
                </a:lnTo>
                <a:lnTo>
                  <a:pt x="53578" y="172641"/>
                </a:lnTo>
                <a:lnTo>
                  <a:pt x="53578" y="142875"/>
                </a:lnTo>
                <a:cubicBezTo>
                  <a:pt x="53578" y="136289"/>
                  <a:pt x="58899" y="130969"/>
                  <a:pt x="65484" y="130969"/>
                </a:cubicBezTo>
                <a:close/>
                <a:moveTo>
                  <a:pt x="35719" y="41672"/>
                </a:moveTo>
                <a:cubicBezTo>
                  <a:pt x="35719" y="38398"/>
                  <a:pt x="38398" y="35719"/>
                  <a:pt x="41672" y="35719"/>
                </a:cubicBezTo>
                <a:lnTo>
                  <a:pt x="53578" y="35719"/>
                </a:lnTo>
                <a:cubicBezTo>
                  <a:pt x="56852" y="35719"/>
                  <a:pt x="59531" y="38398"/>
                  <a:pt x="59531" y="41672"/>
                </a:cubicBezTo>
                <a:lnTo>
                  <a:pt x="59531" y="53578"/>
                </a:lnTo>
                <a:cubicBezTo>
                  <a:pt x="59531" y="56852"/>
                  <a:pt x="56852" y="59531"/>
                  <a:pt x="53578" y="59531"/>
                </a:cubicBezTo>
                <a:lnTo>
                  <a:pt x="41672" y="59531"/>
                </a:lnTo>
                <a:cubicBezTo>
                  <a:pt x="38398" y="59531"/>
                  <a:pt x="35719" y="56852"/>
                  <a:pt x="35719" y="53578"/>
                </a:cubicBezTo>
                <a:lnTo>
                  <a:pt x="35719" y="41672"/>
                </a:lnTo>
                <a:close/>
                <a:moveTo>
                  <a:pt x="89297" y="35719"/>
                </a:moveTo>
                <a:lnTo>
                  <a:pt x="101203" y="35719"/>
                </a:lnTo>
                <a:cubicBezTo>
                  <a:pt x="104477" y="35719"/>
                  <a:pt x="107156" y="38398"/>
                  <a:pt x="107156" y="41672"/>
                </a:cubicBezTo>
                <a:lnTo>
                  <a:pt x="107156" y="53578"/>
                </a:lnTo>
                <a:cubicBezTo>
                  <a:pt x="107156" y="56852"/>
                  <a:pt x="104477" y="59531"/>
                  <a:pt x="101203" y="59531"/>
                </a:cubicBezTo>
                <a:lnTo>
                  <a:pt x="89297" y="59531"/>
                </a:lnTo>
                <a:cubicBezTo>
                  <a:pt x="86023" y="59531"/>
                  <a:pt x="83344" y="56852"/>
                  <a:pt x="83344" y="53578"/>
                </a:cubicBezTo>
                <a:lnTo>
                  <a:pt x="83344" y="41672"/>
                </a:lnTo>
                <a:cubicBezTo>
                  <a:pt x="83344" y="38398"/>
                  <a:pt x="86023" y="35719"/>
                  <a:pt x="89297" y="35719"/>
                </a:cubicBezTo>
                <a:close/>
                <a:moveTo>
                  <a:pt x="35719" y="89297"/>
                </a:moveTo>
                <a:cubicBezTo>
                  <a:pt x="35719" y="86023"/>
                  <a:pt x="38398" y="83344"/>
                  <a:pt x="41672" y="83344"/>
                </a:cubicBezTo>
                <a:lnTo>
                  <a:pt x="53578" y="83344"/>
                </a:lnTo>
                <a:cubicBezTo>
                  <a:pt x="56852" y="83344"/>
                  <a:pt x="59531" y="86023"/>
                  <a:pt x="59531" y="89297"/>
                </a:cubicBezTo>
                <a:lnTo>
                  <a:pt x="59531" y="101203"/>
                </a:lnTo>
                <a:cubicBezTo>
                  <a:pt x="59531" y="104477"/>
                  <a:pt x="56852" y="107156"/>
                  <a:pt x="53578" y="107156"/>
                </a:cubicBezTo>
                <a:lnTo>
                  <a:pt x="41672" y="107156"/>
                </a:lnTo>
                <a:cubicBezTo>
                  <a:pt x="38398" y="107156"/>
                  <a:pt x="35719" y="104477"/>
                  <a:pt x="35719" y="101203"/>
                </a:cubicBezTo>
                <a:lnTo>
                  <a:pt x="35719" y="89297"/>
                </a:lnTo>
                <a:close/>
                <a:moveTo>
                  <a:pt x="89297" y="83344"/>
                </a:moveTo>
                <a:lnTo>
                  <a:pt x="101203" y="83344"/>
                </a:lnTo>
                <a:cubicBezTo>
                  <a:pt x="104477" y="83344"/>
                  <a:pt x="107156" y="86023"/>
                  <a:pt x="107156" y="89297"/>
                </a:cubicBezTo>
                <a:lnTo>
                  <a:pt x="107156" y="101203"/>
                </a:lnTo>
                <a:cubicBezTo>
                  <a:pt x="107156" y="104477"/>
                  <a:pt x="104477" y="107156"/>
                  <a:pt x="101203" y="107156"/>
                </a:cubicBezTo>
                <a:lnTo>
                  <a:pt x="89297" y="107156"/>
                </a:lnTo>
                <a:cubicBezTo>
                  <a:pt x="86023" y="107156"/>
                  <a:pt x="83344" y="104477"/>
                  <a:pt x="83344" y="101203"/>
                </a:cubicBezTo>
                <a:lnTo>
                  <a:pt x="83344" y="89297"/>
                </a:lnTo>
                <a:cubicBezTo>
                  <a:pt x="83344" y="86023"/>
                  <a:pt x="86023" y="83344"/>
                  <a:pt x="89297" y="83344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9" name="Text 7"/>
          <p:cNvSpPr/>
          <p:nvPr/>
        </p:nvSpPr>
        <p:spPr>
          <a:xfrm>
            <a:off x="1114425" y="1666875"/>
            <a:ext cx="18573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Deloitte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14425" y="1971675"/>
            <a:ext cx="180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&amp; Public Services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42925" y="2276475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Lebih Accessible untuk Experienced Hire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42925" y="2505075"/>
            <a:ext cx="5381625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Dibanding McKinsey, Deloitte lebih terbuka untuk experienced government hire dengan track record yang solid.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2925" y="3052763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Aktif di Digital Transformation Kementerian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42925" y="3281363"/>
            <a:ext cx="5381625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Punya dedicated practice yang menggarap proyek digital transformation berbagai kementerian.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42925" y="3829050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Unfair Advantage Subkhan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42925" y="4057650"/>
            <a:ext cx="5381625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Relasi KemenPKP dan PPTI network langsung relevan untuk business development dan delivery.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47688" y="4610100"/>
            <a:ext cx="5305425" cy="847725"/>
          </a:xfrm>
          <a:custGeom>
            <a:avLst/>
            <a:gdLst/>
            <a:ahLst/>
            <a:cxnLst/>
            <a:rect l="l" t="t" r="r" b="b"/>
            <a:pathLst>
              <a:path w="5305425" h="847725">
                <a:moveTo>
                  <a:pt x="38097" y="0"/>
                </a:moveTo>
                <a:lnTo>
                  <a:pt x="5267328" y="0"/>
                </a:lnTo>
                <a:cubicBezTo>
                  <a:pt x="5288368" y="0"/>
                  <a:pt x="5305425" y="17057"/>
                  <a:pt x="5305425" y="38097"/>
                </a:cubicBezTo>
                <a:lnTo>
                  <a:pt x="5305425" y="809628"/>
                </a:lnTo>
                <a:cubicBezTo>
                  <a:pt x="5305425" y="830668"/>
                  <a:pt x="5288368" y="847725"/>
                  <a:pt x="5267328" y="847725"/>
                </a:cubicBezTo>
                <a:lnTo>
                  <a:pt x="38097" y="847725"/>
                </a:lnTo>
                <a:cubicBezTo>
                  <a:pt x="17057" y="847725"/>
                  <a:pt x="0" y="830668"/>
                  <a:pt x="0" y="809628"/>
                </a:cubicBezTo>
                <a:lnTo>
                  <a:pt x="0" y="38097"/>
                </a:lnTo>
                <a:cubicBezTo>
                  <a:pt x="0" y="17057"/>
                  <a:pt x="17057" y="0"/>
                  <a:pt x="38097" y="0"/>
                </a:cubicBezTo>
                <a:close/>
              </a:path>
            </a:pathLst>
          </a:custGeom>
          <a:solidFill>
            <a:srgbClr val="C4A35A">
              <a:alpha val="1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02469" y="4757738"/>
            <a:ext cx="100013" cy="133350"/>
          </a:xfrm>
          <a:custGeom>
            <a:avLst/>
            <a:gdLst/>
            <a:ahLst/>
            <a:cxnLst/>
            <a:rect l="l" t="t" r="r" b="b"/>
            <a:pathLst>
              <a:path w="100013" h="133350">
                <a:moveTo>
                  <a:pt x="76286" y="100013"/>
                </a:moveTo>
                <a:cubicBezTo>
                  <a:pt x="78187" y="94204"/>
                  <a:pt x="81989" y="88943"/>
                  <a:pt x="86287" y="84412"/>
                </a:cubicBezTo>
                <a:cubicBezTo>
                  <a:pt x="94804" y="75452"/>
                  <a:pt x="100012" y="63341"/>
                  <a:pt x="100012" y="50006"/>
                </a:cubicBezTo>
                <a:cubicBezTo>
                  <a:pt x="100012" y="22399"/>
                  <a:pt x="77614" y="0"/>
                  <a:pt x="50006" y="0"/>
                </a:cubicBezTo>
                <a:cubicBezTo>
                  <a:pt x="22399" y="0"/>
                  <a:pt x="0" y="22399"/>
                  <a:pt x="0" y="50006"/>
                </a:cubicBezTo>
                <a:cubicBezTo>
                  <a:pt x="0" y="63341"/>
                  <a:pt x="5209" y="75452"/>
                  <a:pt x="13726" y="84412"/>
                </a:cubicBezTo>
                <a:cubicBezTo>
                  <a:pt x="18023" y="88943"/>
                  <a:pt x="21852" y="94204"/>
                  <a:pt x="23727" y="100013"/>
                </a:cubicBezTo>
                <a:lnTo>
                  <a:pt x="76260" y="100013"/>
                </a:lnTo>
                <a:close/>
                <a:moveTo>
                  <a:pt x="75009" y="112514"/>
                </a:moveTo>
                <a:lnTo>
                  <a:pt x="25003" y="112514"/>
                </a:lnTo>
                <a:lnTo>
                  <a:pt x="25003" y="116681"/>
                </a:lnTo>
                <a:cubicBezTo>
                  <a:pt x="25003" y="128193"/>
                  <a:pt x="34327" y="137517"/>
                  <a:pt x="45839" y="137517"/>
                </a:cubicBezTo>
                <a:lnTo>
                  <a:pt x="54173" y="137517"/>
                </a:lnTo>
                <a:cubicBezTo>
                  <a:pt x="65685" y="137517"/>
                  <a:pt x="75009" y="128193"/>
                  <a:pt x="75009" y="116681"/>
                </a:cubicBezTo>
                <a:lnTo>
                  <a:pt x="75009" y="112514"/>
                </a:lnTo>
                <a:close/>
                <a:moveTo>
                  <a:pt x="47923" y="29170"/>
                </a:moveTo>
                <a:cubicBezTo>
                  <a:pt x="37557" y="29170"/>
                  <a:pt x="29170" y="37557"/>
                  <a:pt x="29170" y="47923"/>
                </a:cubicBezTo>
                <a:cubicBezTo>
                  <a:pt x="29170" y="51387"/>
                  <a:pt x="26384" y="54173"/>
                  <a:pt x="22920" y="54173"/>
                </a:cubicBezTo>
                <a:cubicBezTo>
                  <a:pt x="19456" y="54173"/>
                  <a:pt x="16669" y="51387"/>
                  <a:pt x="16669" y="47923"/>
                </a:cubicBezTo>
                <a:cubicBezTo>
                  <a:pt x="16669" y="30655"/>
                  <a:pt x="30655" y="16669"/>
                  <a:pt x="47923" y="16669"/>
                </a:cubicBezTo>
                <a:cubicBezTo>
                  <a:pt x="51387" y="16669"/>
                  <a:pt x="54173" y="19456"/>
                  <a:pt x="54173" y="22920"/>
                </a:cubicBezTo>
                <a:cubicBezTo>
                  <a:pt x="54173" y="26384"/>
                  <a:pt x="51387" y="29170"/>
                  <a:pt x="47923" y="2917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9" name="Text 17"/>
          <p:cNvSpPr/>
          <p:nvPr/>
        </p:nvSpPr>
        <p:spPr>
          <a:xfrm>
            <a:off x="838200" y="4729163"/>
            <a:ext cx="49625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 Point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66750" y="4957763"/>
            <a:ext cx="51339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Deloitte sering hadir di forum SPBE dan digital government — itu venue networking yang natural.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42925" y="5581650"/>
            <a:ext cx="5314950" cy="9525"/>
          </a:xfrm>
          <a:custGeom>
            <a:avLst/>
            <a:gdLst/>
            <a:ahLst/>
            <a:cxnLst/>
            <a:rect l="l" t="t" r="r" b="b"/>
            <a:pathLst>
              <a:path w="5314950" h="9525">
                <a:moveTo>
                  <a:pt x="0" y="0"/>
                </a:moveTo>
                <a:lnTo>
                  <a:pt x="5314950" y="0"/>
                </a:lnTo>
                <a:lnTo>
                  <a:pt x="531495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542925" y="5738813"/>
            <a:ext cx="714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Score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356994" y="5700713"/>
            <a:ext cx="600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20/25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176963" y="1509713"/>
            <a:ext cx="5629275" cy="4619625"/>
          </a:xfrm>
          <a:custGeom>
            <a:avLst/>
            <a:gdLst/>
            <a:ahLst/>
            <a:cxnLst/>
            <a:rect l="l" t="t" r="r" b="b"/>
            <a:pathLst>
              <a:path w="5629275" h="4619625">
                <a:moveTo>
                  <a:pt x="76178" y="0"/>
                </a:moveTo>
                <a:lnTo>
                  <a:pt x="5553097" y="0"/>
                </a:lnTo>
                <a:cubicBezTo>
                  <a:pt x="5595169" y="0"/>
                  <a:pt x="5629275" y="34106"/>
                  <a:pt x="5629275" y="76178"/>
                </a:cubicBezTo>
                <a:lnTo>
                  <a:pt x="5629275" y="4543447"/>
                </a:lnTo>
                <a:cubicBezTo>
                  <a:pt x="5629275" y="4585519"/>
                  <a:pt x="5595169" y="4619625"/>
                  <a:pt x="5553097" y="4619625"/>
                </a:cubicBezTo>
                <a:lnTo>
                  <a:pt x="76178" y="4619625"/>
                </a:lnTo>
                <a:cubicBezTo>
                  <a:pt x="34106" y="4619625"/>
                  <a:pt x="0" y="4585519"/>
                  <a:pt x="0" y="4543447"/>
                </a:cubicBezTo>
                <a:lnTo>
                  <a:pt x="0" y="76178"/>
                </a:lnTo>
                <a:cubicBezTo>
                  <a:pt x="0" y="34134"/>
                  <a:pt x="34134" y="0"/>
                  <a:pt x="76178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34125" y="16859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6491288" y="181927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23812" y="0"/>
                </a:moveTo>
                <a:cubicBezTo>
                  <a:pt x="10678" y="0"/>
                  <a:pt x="0" y="10678"/>
                  <a:pt x="0" y="23812"/>
                </a:cubicBezTo>
                <a:lnTo>
                  <a:pt x="0" y="166688"/>
                </a:lnTo>
                <a:cubicBezTo>
                  <a:pt x="0" y="179822"/>
                  <a:pt x="10678" y="190500"/>
                  <a:pt x="23812" y="190500"/>
                </a:cubicBezTo>
                <a:lnTo>
                  <a:pt x="119063" y="190500"/>
                </a:lnTo>
                <a:cubicBezTo>
                  <a:pt x="132197" y="190500"/>
                  <a:pt x="142875" y="179822"/>
                  <a:pt x="142875" y="166688"/>
                </a:cubicBezTo>
                <a:lnTo>
                  <a:pt x="142875" y="23812"/>
                </a:lnTo>
                <a:cubicBezTo>
                  <a:pt x="142875" y="10678"/>
                  <a:pt x="132197" y="0"/>
                  <a:pt x="119063" y="0"/>
                </a:cubicBezTo>
                <a:lnTo>
                  <a:pt x="23812" y="0"/>
                </a:lnTo>
                <a:close/>
                <a:moveTo>
                  <a:pt x="65484" y="130969"/>
                </a:moveTo>
                <a:lnTo>
                  <a:pt x="77391" y="130969"/>
                </a:lnTo>
                <a:cubicBezTo>
                  <a:pt x="83976" y="130969"/>
                  <a:pt x="89297" y="136289"/>
                  <a:pt x="89297" y="142875"/>
                </a:cubicBezTo>
                <a:lnTo>
                  <a:pt x="89297" y="172641"/>
                </a:lnTo>
                <a:lnTo>
                  <a:pt x="53578" y="172641"/>
                </a:lnTo>
                <a:lnTo>
                  <a:pt x="53578" y="142875"/>
                </a:lnTo>
                <a:cubicBezTo>
                  <a:pt x="53578" y="136289"/>
                  <a:pt x="58899" y="130969"/>
                  <a:pt x="65484" y="130969"/>
                </a:cubicBezTo>
                <a:close/>
                <a:moveTo>
                  <a:pt x="35719" y="41672"/>
                </a:moveTo>
                <a:cubicBezTo>
                  <a:pt x="35719" y="38398"/>
                  <a:pt x="38398" y="35719"/>
                  <a:pt x="41672" y="35719"/>
                </a:cubicBezTo>
                <a:lnTo>
                  <a:pt x="53578" y="35719"/>
                </a:lnTo>
                <a:cubicBezTo>
                  <a:pt x="56852" y="35719"/>
                  <a:pt x="59531" y="38398"/>
                  <a:pt x="59531" y="41672"/>
                </a:cubicBezTo>
                <a:lnTo>
                  <a:pt x="59531" y="53578"/>
                </a:lnTo>
                <a:cubicBezTo>
                  <a:pt x="59531" y="56852"/>
                  <a:pt x="56852" y="59531"/>
                  <a:pt x="53578" y="59531"/>
                </a:cubicBezTo>
                <a:lnTo>
                  <a:pt x="41672" y="59531"/>
                </a:lnTo>
                <a:cubicBezTo>
                  <a:pt x="38398" y="59531"/>
                  <a:pt x="35719" y="56852"/>
                  <a:pt x="35719" y="53578"/>
                </a:cubicBezTo>
                <a:lnTo>
                  <a:pt x="35719" y="41672"/>
                </a:lnTo>
                <a:close/>
                <a:moveTo>
                  <a:pt x="89297" y="35719"/>
                </a:moveTo>
                <a:lnTo>
                  <a:pt x="101203" y="35719"/>
                </a:lnTo>
                <a:cubicBezTo>
                  <a:pt x="104477" y="35719"/>
                  <a:pt x="107156" y="38398"/>
                  <a:pt x="107156" y="41672"/>
                </a:cubicBezTo>
                <a:lnTo>
                  <a:pt x="107156" y="53578"/>
                </a:lnTo>
                <a:cubicBezTo>
                  <a:pt x="107156" y="56852"/>
                  <a:pt x="104477" y="59531"/>
                  <a:pt x="101203" y="59531"/>
                </a:cubicBezTo>
                <a:lnTo>
                  <a:pt x="89297" y="59531"/>
                </a:lnTo>
                <a:cubicBezTo>
                  <a:pt x="86023" y="59531"/>
                  <a:pt x="83344" y="56852"/>
                  <a:pt x="83344" y="53578"/>
                </a:cubicBezTo>
                <a:lnTo>
                  <a:pt x="83344" y="41672"/>
                </a:lnTo>
                <a:cubicBezTo>
                  <a:pt x="83344" y="38398"/>
                  <a:pt x="86023" y="35719"/>
                  <a:pt x="89297" y="35719"/>
                </a:cubicBezTo>
                <a:close/>
                <a:moveTo>
                  <a:pt x="35719" y="89297"/>
                </a:moveTo>
                <a:cubicBezTo>
                  <a:pt x="35719" y="86023"/>
                  <a:pt x="38398" y="83344"/>
                  <a:pt x="41672" y="83344"/>
                </a:cubicBezTo>
                <a:lnTo>
                  <a:pt x="53578" y="83344"/>
                </a:lnTo>
                <a:cubicBezTo>
                  <a:pt x="56852" y="83344"/>
                  <a:pt x="59531" y="86023"/>
                  <a:pt x="59531" y="89297"/>
                </a:cubicBezTo>
                <a:lnTo>
                  <a:pt x="59531" y="101203"/>
                </a:lnTo>
                <a:cubicBezTo>
                  <a:pt x="59531" y="104477"/>
                  <a:pt x="56852" y="107156"/>
                  <a:pt x="53578" y="107156"/>
                </a:cubicBezTo>
                <a:lnTo>
                  <a:pt x="41672" y="107156"/>
                </a:lnTo>
                <a:cubicBezTo>
                  <a:pt x="38398" y="107156"/>
                  <a:pt x="35719" y="104477"/>
                  <a:pt x="35719" y="101203"/>
                </a:cubicBezTo>
                <a:lnTo>
                  <a:pt x="35719" y="89297"/>
                </a:lnTo>
                <a:close/>
                <a:moveTo>
                  <a:pt x="89297" y="83344"/>
                </a:moveTo>
                <a:lnTo>
                  <a:pt x="101203" y="83344"/>
                </a:lnTo>
                <a:cubicBezTo>
                  <a:pt x="104477" y="83344"/>
                  <a:pt x="107156" y="86023"/>
                  <a:pt x="107156" y="89297"/>
                </a:cubicBezTo>
                <a:lnTo>
                  <a:pt x="107156" y="101203"/>
                </a:lnTo>
                <a:cubicBezTo>
                  <a:pt x="107156" y="104477"/>
                  <a:pt x="104477" y="107156"/>
                  <a:pt x="101203" y="107156"/>
                </a:cubicBezTo>
                <a:lnTo>
                  <a:pt x="89297" y="107156"/>
                </a:lnTo>
                <a:cubicBezTo>
                  <a:pt x="86023" y="107156"/>
                  <a:pt x="83344" y="104477"/>
                  <a:pt x="83344" y="101203"/>
                </a:cubicBezTo>
                <a:lnTo>
                  <a:pt x="83344" y="89297"/>
                </a:lnTo>
                <a:cubicBezTo>
                  <a:pt x="83344" y="86023"/>
                  <a:pt x="86023" y="83344"/>
                  <a:pt x="89297" y="83344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7" name="Text 25"/>
          <p:cNvSpPr/>
          <p:nvPr/>
        </p:nvSpPr>
        <p:spPr>
          <a:xfrm>
            <a:off x="6905625" y="1666875"/>
            <a:ext cx="6286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PwC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905625" y="1971675"/>
            <a:ext cx="5810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Advisory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334125" y="2276475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Ekspansi Post-Pandemi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334125" y="2505075"/>
            <a:ext cx="5381625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advisory practice PwC di Indonesia sedang ekspansi agresif, mencari talent berkualitas.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334125" y="3052763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Kultur Lebih Collegial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334125" y="3281363"/>
            <a:ext cx="5381625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Dibanding McKinsey, PwC lebih process-oriented dan kolaboratif — lebih mudah adaptasi untuk ex-ASN.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334125" y="3829050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Klien International Organizations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334125" y="4057650"/>
            <a:ext cx="5381625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PwC punya klien seperti World Bank dan ADB yang butuh local expertise — opportunity untuk exposure.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38888" y="4610100"/>
            <a:ext cx="5305425" cy="847725"/>
          </a:xfrm>
          <a:custGeom>
            <a:avLst/>
            <a:gdLst/>
            <a:ahLst/>
            <a:cxnLst/>
            <a:rect l="l" t="t" r="r" b="b"/>
            <a:pathLst>
              <a:path w="5305425" h="847725">
                <a:moveTo>
                  <a:pt x="38097" y="0"/>
                </a:moveTo>
                <a:lnTo>
                  <a:pt x="5267328" y="0"/>
                </a:lnTo>
                <a:cubicBezTo>
                  <a:pt x="5288368" y="0"/>
                  <a:pt x="5305425" y="17057"/>
                  <a:pt x="5305425" y="38097"/>
                </a:cubicBezTo>
                <a:lnTo>
                  <a:pt x="5305425" y="809628"/>
                </a:lnTo>
                <a:cubicBezTo>
                  <a:pt x="5305425" y="830668"/>
                  <a:pt x="5288368" y="847725"/>
                  <a:pt x="5267328" y="847725"/>
                </a:cubicBezTo>
                <a:lnTo>
                  <a:pt x="38097" y="847725"/>
                </a:lnTo>
                <a:cubicBezTo>
                  <a:pt x="17057" y="847725"/>
                  <a:pt x="0" y="830668"/>
                  <a:pt x="0" y="809628"/>
                </a:cubicBezTo>
                <a:lnTo>
                  <a:pt x="0" y="38097"/>
                </a:lnTo>
                <a:cubicBezTo>
                  <a:pt x="0" y="17057"/>
                  <a:pt x="17057" y="0"/>
                  <a:pt x="38097" y="0"/>
                </a:cubicBezTo>
                <a:close/>
              </a:path>
            </a:pathLst>
          </a:custGeom>
          <a:solidFill>
            <a:srgbClr val="C4A35A">
              <a:alpha val="1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493669" y="4757738"/>
            <a:ext cx="100013" cy="133350"/>
          </a:xfrm>
          <a:custGeom>
            <a:avLst/>
            <a:gdLst/>
            <a:ahLst/>
            <a:cxnLst/>
            <a:rect l="l" t="t" r="r" b="b"/>
            <a:pathLst>
              <a:path w="100013" h="133350">
                <a:moveTo>
                  <a:pt x="76286" y="100013"/>
                </a:moveTo>
                <a:cubicBezTo>
                  <a:pt x="78187" y="94204"/>
                  <a:pt x="81989" y="88943"/>
                  <a:pt x="86287" y="84412"/>
                </a:cubicBezTo>
                <a:cubicBezTo>
                  <a:pt x="94804" y="75452"/>
                  <a:pt x="100012" y="63341"/>
                  <a:pt x="100012" y="50006"/>
                </a:cubicBezTo>
                <a:cubicBezTo>
                  <a:pt x="100012" y="22399"/>
                  <a:pt x="77614" y="0"/>
                  <a:pt x="50006" y="0"/>
                </a:cubicBezTo>
                <a:cubicBezTo>
                  <a:pt x="22399" y="0"/>
                  <a:pt x="0" y="22399"/>
                  <a:pt x="0" y="50006"/>
                </a:cubicBezTo>
                <a:cubicBezTo>
                  <a:pt x="0" y="63341"/>
                  <a:pt x="5209" y="75452"/>
                  <a:pt x="13726" y="84412"/>
                </a:cubicBezTo>
                <a:cubicBezTo>
                  <a:pt x="18023" y="88943"/>
                  <a:pt x="21852" y="94204"/>
                  <a:pt x="23727" y="100013"/>
                </a:cubicBezTo>
                <a:lnTo>
                  <a:pt x="76260" y="100013"/>
                </a:lnTo>
                <a:close/>
                <a:moveTo>
                  <a:pt x="75009" y="112514"/>
                </a:moveTo>
                <a:lnTo>
                  <a:pt x="25003" y="112514"/>
                </a:lnTo>
                <a:lnTo>
                  <a:pt x="25003" y="116681"/>
                </a:lnTo>
                <a:cubicBezTo>
                  <a:pt x="25003" y="128193"/>
                  <a:pt x="34327" y="137517"/>
                  <a:pt x="45839" y="137517"/>
                </a:cubicBezTo>
                <a:lnTo>
                  <a:pt x="54173" y="137517"/>
                </a:lnTo>
                <a:cubicBezTo>
                  <a:pt x="65685" y="137517"/>
                  <a:pt x="75009" y="128193"/>
                  <a:pt x="75009" y="116681"/>
                </a:cubicBezTo>
                <a:lnTo>
                  <a:pt x="75009" y="112514"/>
                </a:lnTo>
                <a:close/>
                <a:moveTo>
                  <a:pt x="47923" y="29170"/>
                </a:moveTo>
                <a:cubicBezTo>
                  <a:pt x="37557" y="29170"/>
                  <a:pt x="29170" y="37557"/>
                  <a:pt x="29170" y="47923"/>
                </a:cubicBezTo>
                <a:cubicBezTo>
                  <a:pt x="29170" y="51387"/>
                  <a:pt x="26384" y="54173"/>
                  <a:pt x="22920" y="54173"/>
                </a:cubicBezTo>
                <a:cubicBezTo>
                  <a:pt x="19456" y="54173"/>
                  <a:pt x="16669" y="51387"/>
                  <a:pt x="16669" y="47923"/>
                </a:cubicBezTo>
                <a:cubicBezTo>
                  <a:pt x="16669" y="30655"/>
                  <a:pt x="30655" y="16669"/>
                  <a:pt x="47923" y="16669"/>
                </a:cubicBezTo>
                <a:cubicBezTo>
                  <a:pt x="51387" y="16669"/>
                  <a:pt x="54173" y="19456"/>
                  <a:pt x="54173" y="22920"/>
                </a:cubicBezTo>
                <a:cubicBezTo>
                  <a:pt x="54173" y="26384"/>
                  <a:pt x="51387" y="29170"/>
                  <a:pt x="47923" y="2917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7" name="Text 35"/>
          <p:cNvSpPr/>
          <p:nvPr/>
        </p:nvSpPr>
        <p:spPr>
          <a:xfrm>
            <a:off x="6629400" y="4729163"/>
            <a:ext cx="49625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 Point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457950" y="4957763"/>
            <a:ext cx="51339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LinkedIn outreach ke Manager/Senior Manager di Government Advisory, frame sebagai knowledge sharing.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34125" y="5581650"/>
            <a:ext cx="5314950" cy="9525"/>
          </a:xfrm>
          <a:custGeom>
            <a:avLst/>
            <a:gdLst/>
            <a:ahLst/>
            <a:cxnLst/>
            <a:rect l="l" t="t" r="r" b="b"/>
            <a:pathLst>
              <a:path w="5314950" h="9525">
                <a:moveTo>
                  <a:pt x="0" y="0"/>
                </a:moveTo>
                <a:lnTo>
                  <a:pt x="5314950" y="0"/>
                </a:lnTo>
                <a:lnTo>
                  <a:pt x="531495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6334125" y="5738813"/>
            <a:ext cx="714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Score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11203260" y="5700713"/>
            <a:ext cx="542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19/25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385763" y="6286500"/>
            <a:ext cx="5629275" cy="428625"/>
          </a:xfrm>
          <a:custGeom>
            <a:avLst/>
            <a:gdLst/>
            <a:ahLst/>
            <a:cxnLst/>
            <a:rect l="l" t="t" r="r" b="b"/>
            <a:pathLst>
              <a:path w="5629275" h="428625">
                <a:moveTo>
                  <a:pt x="76201" y="0"/>
                </a:moveTo>
                <a:lnTo>
                  <a:pt x="5553074" y="0"/>
                </a:lnTo>
                <a:cubicBezTo>
                  <a:pt x="5595159" y="0"/>
                  <a:pt x="5629275" y="34116"/>
                  <a:pt x="5629275" y="76201"/>
                </a:cubicBezTo>
                <a:lnTo>
                  <a:pt x="5629275" y="352424"/>
                </a:lnTo>
                <a:cubicBezTo>
                  <a:pt x="5629275" y="394509"/>
                  <a:pt x="5595159" y="428625"/>
                  <a:pt x="5553074" y="428625"/>
                </a:cubicBezTo>
                <a:lnTo>
                  <a:pt x="76201" y="428625"/>
                </a:lnTo>
                <a:cubicBezTo>
                  <a:pt x="34116" y="428625"/>
                  <a:pt x="0" y="394509"/>
                  <a:pt x="0" y="3524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517922" y="6415088"/>
            <a:ext cx="192881" cy="171450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103640" y="-6329"/>
                </a:moveTo>
                <a:cubicBezTo>
                  <a:pt x="102267" y="-9008"/>
                  <a:pt x="99488" y="-10716"/>
                  <a:pt x="96474" y="-10716"/>
                </a:cubicBezTo>
                <a:cubicBezTo>
                  <a:pt x="93460" y="-10716"/>
                  <a:pt x="90681" y="-9008"/>
                  <a:pt x="89308" y="-6329"/>
                </a:cubicBezTo>
                <a:lnTo>
                  <a:pt x="64662" y="41958"/>
                </a:lnTo>
                <a:lnTo>
                  <a:pt x="11117" y="50464"/>
                </a:lnTo>
                <a:cubicBezTo>
                  <a:pt x="8137" y="50933"/>
                  <a:pt x="5659" y="53042"/>
                  <a:pt x="4722" y="55922"/>
                </a:cubicBezTo>
                <a:cubicBezTo>
                  <a:pt x="3784" y="58802"/>
                  <a:pt x="4554" y="61950"/>
                  <a:pt x="6664" y="64093"/>
                </a:cubicBezTo>
                <a:lnTo>
                  <a:pt x="44972" y="102435"/>
                </a:lnTo>
                <a:lnTo>
                  <a:pt x="36534" y="155979"/>
                </a:lnTo>
                <a:cubicBezTo>
                  <a:pt x="36065" y="158960"/>
                  <a:pt x="37304" y="161973"/>
                  <a:pt x="39748" y="163748"/>
                </a:cubicBezTo>
                <a:cubicBezTo>
                  <a:pt x="42193" y="165523"/>
                  <a:pt x="45407" y="165791"/>
                  <a:pt x="48120" y="164418"/>
                </a:cubicBezTo>
                <a:lnTo>
                  <a:pt x="96474" y="139839"/>
                </a:lnTo>
                <a:lnTo>
                  <a:pt x="144795" y="164418"/>
                </a:lnTo>
                <a:cubicBezTo>
                  <a:pt x="147474" y="165791"/>
                  <a:pt x="150722" y="165523"/>
                  <a:pt x="153166" y="163748"/>
                </a:cubicBezTo>
                <a:cubicBezTo>
                  <a:pt x="155611" y="161973"/>
                  <a:pt x="156850" y="158993"/>
                  <a:pt x="156381" y="155979"/>
                </a:cubicBezTo>
                <a:lnTo>
                  <a:pt x="147909" y="102435"/>
                </a:lnTo>
                <a:lnTo>
                  <a:pt x="186217" y="64093"/>
                </a:lnTo>
                <a:cubicBezTo>
                  <a:pt x="188361" y="61950"/>
                  <a:pt x="189097" y="58802"/>
                  <a:pt x="188160" y="55922"/>
                </a:cubicBezTo>
                <a:cubicBezTo>
                  <a:pt x="187222" y="53042"/>
                  <a:pt x="184778" y="50933"/>
                  <a:pt x="181764" y="50464"/>
                </a:cubicBezTo>
                <a:lnTo>
                  <a:pt x="128253" y="41958"/>
                </a:lnTo>
                <a:lnTo>
                  <a:pt x="103640" y="-6329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4" name="Text 42"/>
          <p:cNvSpPr/>
          <p:nvPr/>
        </p:nvSpPr>
        <p:spPr>
          <a:xfrm>
            <a:off x="833438" y="6405563"/>
            <a:ext cx="5105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Deloitte Advantage: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Network KemenPKP langsung relevan untuk business development.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176963" y="6286500"/>
            <a:ext cx="5629275" cy="428625"/>
          </a:xfrm>
          <a:custGeom>
            <a:avLst/>
            <a:gdLst/>
            <a:ahLst/>
            <a:cxnLst/>
            <a:rect l="l" t="t" r="r" b="b"/>
            <a:pathLst>
              <a:path w="5629275" h="428625">
                <a:moveTo>
                  <a:pt x="76201" y="0"/>
                </a:moveTo>
                <a:lnTo>
                  <a:pt x="5553074" y="0"/>
                </a:lnTo>
                <a:cubicBezTo>
                  <a:pt x="5595159" y="0"/>
                  <a:pt x="5629275" y="34116"/>
                  <a:pt x="5629275" y="76201"/>
                </a:cubicBezTo>
                <a:lnTo>
                  <a:pt x="5629275" y="352424"/>
                </a:lnTo>
                <a:cubicBezTo>
                  <a:pt x="5629275" y="394509"/>
                  <a:pt x="5595159" y="428625"/>
                  <a:pt x="5553074" y="428625"/>
                </a:cubicBezTo>
                <a:lnTo>
                  <a:pt x="76201" y="428625"/>
                </a:lnTo>
                <a:cubicBezTo>
                  <a:pt x="34116" y="428625"/>
                  <a:pt x="0" y="394509"/>
                  <a:pt x="0" y="3524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309122" y="6415088"/>
            <a:ext cx="192881" cy="171450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103640" y="-6329"/>
                </a:moveTo>
                <a:cubicBezTo>
                  <a:pt x="102267" y="-9008"/>
                  <a:pt x="99488" y="-10716"/>
                  <a:pt x="96474" y="-10716"/>
                </a:cubicBezTo>
                <a:cubicBezTo>
                  <a:pt x="93460" y="-10716"/>
                  <a:pt x="90681" y="-9008"/>
                  <a:pt x="89308" y="-6329"/>
                </a:cubicBezTo>
                <a:lnTo>
                  <a:pt x="64662" y="41958"/>
                </a:lnTo>
                <a:lnTo>
                  <a:pt x="11117" y="50464"/>
                </a:lnTo>
                <a:cubicBezTo>
                  <a:pt x="8137" y="50933"/>
                  <a:pt x="5659" y="53042"/>
                  <a:pt x="4722" y="55922"/>
                </a:cubicBezTo>
                <a:cubicBezTo>
                  <a:pt x="3784" y="58802"/>
                  <a:pt x="4554" y="61950"/>
                  <a:pt x="6664" y="64093"/>
                </a:cubicBezTo>
                <a:lnTo>
                  <a:pt x="44972" y="102435"/>
                </a:lnTo>
                <a:lnTo>
                  <a:pt x="36534" y="155979"/>
                </a:lnTo>
                <a:cubicBezTo>
                  <a:pt x="36065" y="158960"/>
                  <a:pt x="37304" y="161973"/>
                  <a:pt x="39748" y="163748"/>
                </a:cubicBezTo>
                <a:cubicBezTo>
                  <a:pt x="42193" y="165523"/>
                  <a:pt x="45407" y="165791"/>
                  <a:pt x="48120" y="164418"/>
                </a:cubicBezTo>
                <a:lnTo>
                  <a:pt x="96474" y="139839"/>
                </a:lnTo>
                <a:lnTo>
                  <a:pt x="144795" y="164418"/>
                </a:lnTo>
                <a:cubicBezTo>
                  <a:pt x="147474" y="165791"/>
                  <a:pt x="150722" y="165523"/>
                  <a:pt x="153166" y="163748"/>
                </a:cubicBezTo>
                <a:cubicBezTo>
                  <a:pt x="155611" y="161973"/>
                  <a:pt x="156850" y="158993"/>
                  <a:pt x="156381" y="155979"/>
                </a:cubicBezTo>
                <a:lnTo>
                  <a:pt x="147909" y="102435"/>
                </a:lnTo>
                <a:lnTo>
                  <a:pt x="186217" y="64093"/>
                </a:lnTo>
                <a:cubicBezTo>
                  <a:pt x="188361" y="61950"/>
                  <a:pt x="189097" y="58802"/>
                  <a:pt x="188160" y="55922"/>
                </a:cubicBezTo>
                <a:cubicBezTo>
                  <a:pt x="187222" y="53042"/>
                  <a:pt x="184778" y="50933"/>
                  <a:pt x="181764" y="50464"/>
                </a:cubicBezTo>
                <a:lnTo>
                  <a:pt x="128253" y="41958"/>
                </a:lnTo>
                <a:lnTo>
                  <a:pt x="103640" y="-6329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7" name="Text 45"/>
          <p:cNvSpPr/>
          <p:nvPr/>
        </p:nvSpPr>
        <p:spPr>
          <a:xfrm>
            <a:off x="6624638" y="6405563"/>
            <a:ext cx="4381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PwC Advantage: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Kultur lebih mudah adaptasi, ekspansi aktif mencari talent.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api.architectuul.org/53d5ea61aafb2b8af491ffe2d18a6d732b1c6eea.jpg">    </p:cNvPr>
          <p:cNvPicPr>
            <a:picLocks noChangeAspect="1"/>
          </p:cNvPicPr>
          <p:nvPr/>
        </p:nvPicPr>
        <p:blipFill>
          <a:blip r:embed="rId1">
            <a:alphaModFix amt="25000"/>
          </a:blip>
          <a:srcRect l="0" r="0" t="9935" b="9935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038225"/>
            <a:ext cx="1038225" cy="352425"/>
          </a:xfrm>
          <a:custGeom>
            <a:avLst/>
            <a:gdLst/>
            <a:ahLst/>
            <a:cxnLst/>
            <a:rect l="l" t="t" r="r" b="b"/>
            <a:pathLst>
              <a:path w="1038225" h="352425">
                <a:moveTo>
                  <a:pt x="76201" y="0"/>
                </a:moveTo>
                <a:lnTo>
                  <a:pt x="962024" y="0"/>
                </a:lnTo>
                <a:cubicBezTo>
                  <a:pt x="1004109" y="0"/>
                  <a:pt x="1038225" y="34116"/>
                  <a:pt x="1038225" y="76201"/>
                </a:cubicBezTo>
                <a:lnTo>
                  <a:pt x="1038225" y="276224"/>
                </a:lnTo>
                <a:cubicBezTo>
                  <a:pt x="1038225" y="318309"/>
                  <a:pt x="1004109" y="352425"/>
                  <a:pt x="962024" y="352425"/>
                </a:cubicBezTo>
                <a:lnTo>
                  <a:pt x="76201" y="352425"/>
                </a:lnTo>
                <a:cubicBezTo>
                  <a:pt x="34116" y="352425"/>
                  <a:pt x="0" y="318309"/>
                  <a:pt x="0" y="2762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 w="12700">
            <a:solidFill>
              <a:srgbClr val="C4A35A">
                <a:alpha val="40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81025" y="117633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" name="Text 3"/>
          <p:cNvSpPr/>
          <p:nvPr/>
        </p:nvSpPr>
        <p:spPr>
          <a:xfrm>
            <a:off x="771525" y="1119188"/>
            <a:ext cx="523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105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2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1624013"/>
            <a:ext cx="11715750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International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C4A3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Organizations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3281363"/>
            <a:ext cx="1219200" cy="38100"/>
          </a:xfrm>
          <a:custGeom>
            <a:avLst/>
            <a:gdLst/>
            <a:ahLst/>
            <a:cxnLst/>
            <a:rect l="l" t="t" r="r" b="b"/>
            <a:pathLst>
              <a:path w="1219200" h="38100">
                <a:moveTo>
                  <a:pt x="0" y="0"/>
                </a:moveTo>
                <a:lnTo>
                  <a:pt x="1219200" y="0"/>
                </a:lnTo>
                <a:lnTo>
                  <a:pt x="12192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3548063"/>
            <a:ext cx="741045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Tiga organisasi internasional dengan kompensasi tax-free dan akses ke policy-making level — jalur yang lebih accessible dari konsultan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85763" y="4476750"/>
            <a:ext cx="3695700" cy="1343025"/>
          </a:xfrm>
          <a:custGeom>
            <a:avLst/>
            <a:gdLst/>
            <a:ahLst/>
            <a:cxnLst/>
            <a:rect l="l" t="t" r="r" b="b"/>
            <a:pathLst>
              <a:path w="3695700" h="1343025">
                <a:moveTo>
                  <a:pt x="76203" y="0"/>
                </a:moveTo>
                <a:lnTo>
                  <a:pt x="3619497" y="0"/>
                </a:lnTo>
                <a:cubicBezTo>
                  <a:pt x="3661583" y="0"/>
                  <a:pt x="3695700" y="34117"/>
                  <a:pt x="3695700" y="76203"/>
                </a:cubicBezTo>
                <a:lnTo>
                  <a:pt x="3695700" y="1266822"/>
                </a:lnTo>
                <a:cubicBezTo>
                  <a:pt x="3695700" y="1308908"/>
                  <a:pt x="3661583" y="1343025"/>
                  <a:pt x="3619497" y="1343025"/>
                </a:cubicBezTo>
                <a:lnTo>
                  <a:pt x="76203" y="1343025"/>
                </a:lnTo>
                <a:cubicBezTo>
                  <a:pt x="34117" y="1343025"/>
                  <a:pt x="0" y="1308908"/>
                  <a:pt x="0" y="1266822"/>
                </a:cubicBezTo>
                <a:lnTo>
                  <a:pt x="0" y="76203"/>
                </a:lnTo>
                <a:cubicBezTo>
                  <a:pt x="0" y="34146"/>
                  <a:pt x="34146" y="0"/>
                  <a:pt x="76203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2925" y="46339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657225" y="474821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04745" y="83344"/>
                </a:moveTo>
                <a:lnTo>
                  <a:pt x="47923" y="83344"/>
                </a:lnTo>
                <a:cubicBezTo>
                  <a:pt x="48786" y="102543"/>
                  <a:pt x="53042" y="120223"/>
                  <a:pt x="59085" y="133171"/>
                </a:cubicBezTo>
                <a:cubicBezTo>
                  <a:pt x="62478" y="140464"/>
                  <a:pt x="66139" y="145613"/>
                  <a:pt x="69533" y="148769"/>
                </a:cubicBezTo>
                <a:cubicBezTo>
                  <a:pt x="72866" y="151894"/>
                  <a:pt x="75158" y="152400"/>
                  <a:pt x="76349" y="152400"/>
                </a:cubicBezTo>
                <a:cubicBezTo>
                  <a:pt x="77539" y="152400"/>
                  <a:pt x="79831" y="151894"/>
                  <a:pt x="83165" y="148769"/>
                </a:cubicBezTo>
                <a:cubicBezTo>
                  <a:pt x="86558" y="145613"/>
                  <a:pt x="90220" y="140434"/>
                  <a:pt x="93613" y="133171"/>
                </a:cubicBezTo>
                <a:cubicBezTo>
                  <a:pt x="99655" y="120223"/>
                  <a:pt x="103912" y="102543"/>
                  <a:pt x="104775" y="83344"/>
                </a:cubicBezTo>
                <a:close/>
                <a:moveTo>
                  <a:pt x="47893" y="69056"/>
                </a:moveTo>
                <a:lnTo>
                  <a:pt x="104715" y="69056"/>
                </a:lnTo>
                <a:cubicBezTo>
                  <a:pt x="103882" y="49857"/>
                  <a:pt x="99626" y="32177"/>
                  <a:pt x="93583" y="19229"/>
                </a:cubicBezTo>
                <a:cubicBezTo>
                  <a:pt x="90190" y="11966"/>
                  <a:pt x="86529" y="6787"/>
                  <a:pt x="83135" y="3631"/>
                </a:cubicBezTo>
                <a:cubicBezTo>
                  <a:pt x="79802" y="506"/>
                  <a:pt x="77510" y="0"/>
                  <a:pt x="76319" y="0"/>
                </a:cubicBezTo>
                <a:cubicBezTo>
                  <a:pt x="75128" y="0"/>
                  <a:pt x="72836" y="506"/>
                  <a:pt x="69503" y="3631"/>
                </a:cubicBezTo>
                <a:cubicBezTo>
                  <a:pt x="66109" y="6787"/>
                  <a:pt x="62448" y="11966"/>
                  <a:pt x="59055" y="19229"/>
                </a:cubicBezTo>
                <a:cubicBezTo>
                  <a:pt x="53013" y="32177"/>
                  <a:pt x="48756" y="49857"/>
                  <a:pt x="47893" y="69056"/>
                </a:cubicBezTo>
                <a:close/>
                <a:moveTo>
                  <a:pt x="33605" y="69056"/>
                </a:moveTo>
                <a:cubicBezTo>
                  <a:pt x="34647" y="43577"/>
                  <a:pt x="41225" y="19913"/>
                  <a:pt x="50840" y="4376"/>
                </a:cubicBezTo>
                <a:cubicBezTo>
                  <a:pt x="23426" y="14079"/>
                  <a:pt x="3244" y="39052"/>
                  <a:pt x="446" y="69056"/>
                </a:cubicBezTo>
                <a:lnTo>
                  <a:pt x="33605" y="69056"/>
                </a:lnTo>
                <a:close/>
                <a:moveTo>
                  <a:pt x="446" y="83344"/>
                </a:moveTo>
                <a:cubicBezTo>
                  <a:pt x="3244" y="113348"/>
                  <a:pt x="23426" y="138321"/>
                  <a:pt x="50840" y="148024"/>
                </a:cubicBezTo>
                <a:cubicBezTo>
                  <a:pt x="41225" y="132487"/>
                  <a:pt x="34647" y="108823"/>
                  <a:pt x="33605" y="83344"/>
                </a:cubicBezTo>
                <a:lnTo>
                  <a:pt x="446" y="83344"/>
                </a:lnTo>
                <a:close/>
                <a:moveTo>
                  <a:pt x="119033" y="83344"/>
                </a:moveTo>
                <a:cubicBezTo>
                  <a:pt x="117991" y="108823"/>
                  <a:pt x="111413" y="132487"/>
                  <a:pt x="101798" y="148024"/>
                </a:cubicBezTo>
                <a:cubicBezTo>
                  <a:pt x="129213" y="138291"/>
                  <a:pt x="149394" y="113348"/>
                  <a:pt x="152192" y="83344"/>
                </a:cubicBezTo>
                <a:lnTo>
                  <a:pt x="119033" y="83344"/>
                </a:lnTo>
                <a:close/>
                <a:moveTo>
                  <a:pt x="152192" y="69056"/>
                </a:moveTo>
                <a:cubicBezTo>
                  <a:pt x="149394" y="39052"/>
                  <a:pt x="129213" y="14079"/>
                  <a:pt x="101798" y="4376"/>
                </a:cubicBezTo>
                <a:cubicBezTo>
                  <a:pt x="111413" y="19913"/>
                  <a:pt x="117991" y="43577"/>
                  <a:pt x="119033" y="69056"/>
                </a:cubicBezTo>
                <a:lnTo>
                  <a:pt x="152192" y="69056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3" name="Text 10"/>
          <p:cNvSpPr/>
          <p:nvPr/>
        </p:nvSpPr>
        <p:spPr>
          <a:xfrm>
            <a:off x="1038225" y="4691063"/>
            <a:ext cx="962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World Bank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42925" y="5129213"/>
            <a:ext cx="3448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Group Indonesia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542925" y="5434013"/>
            <a:ext cx="600075" cy="228600"/>
          </a:xfrm>
          <a:custGeom>
            <a:avLst/>
            <a:gdLst/>
            <a:ahLst/>
            <a:cxnLst/>
            <a:rect l="l" t="t" r="r" b="b"/>
            <a:pathLst>
              <a:path w="600075" h="228600">
                <a:moveTo>
                  <a:pt x="38101" y="0"/>
                </a:moveTo>
                <a:lnTo>
                  <a:pt x="561974" y="0"/>
                </a:lnTo>
                <a:cubicBezTo>
                  <a:pt x="583017" y="0"/>
                  <a:pt x="600075" y="17058"/>
                  <a:pt x="600075" y="38101"/>
                </a:cubicBezTo>
                <a:lnTo>
                  <a:pt x="600075" y="190499"/>
                </a:lnTo>
                <a:cubicBezTo>
                  <a:pt x="600075" y="211542"/>
                  <a:pt x="583017" y="228600"/>
                  <a:pt x="56197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542925" y="5434013"/>
            <a:ext cx="65722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Tax-Free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1217935" y="5434013"/>
            <a:ext cx="638175" cy="228600"/>
          </a:xfrm>
          <a:custGeom>
            <a:avLst/>
            <a:gdLst/>
            <a:ahLst/>
            <a:cxnLst/>
            <a:rect l="l" t="t" r="r" b="b"/>
            <a:pathLst>
              <a:path w="638175" h="228600">
                <a:moveTo>
                  <a:pt x="38101" y="0"/>
                </a:moveTo>
                <a:lnTo>
                  <a:pt x="600074" y="0"/>
                </a:lnTo>
                <a:cubicBezTo>
                  <a:pt x="621117" y="0"/>
                  <a:pt x="638175" y="17058"/>
                  <a:pt x="638175" y="38101"/>
                </a:cubicBezTo>
                <a:lnTo>
                  <a:pt x="638175" y="190499"/>
                </a:lnTo>
                <a:cubicBezTo>
                  <a:pt x="638175" y="211542"/>
                  <a:pt x="621117" y="228600"/>
                  <a:pt x="60007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1217935" y="5434013"/>
            <a:ext cx="69532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3-5x ASN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4246513" y="4476750"/>
            <a:ext cx="3695700" cy="1343025"/>
          </a:xfrm>
          <a:custGeom>
            <a:avLst/>
            <a:gdLst/>
            <a:ahLst/>
            <a:cxnLst/>
            <a:rect l="l" t="t" r="r" b="b"/>
            <a:pathLst>
              <a:path w="3695700" h="1343025">
                <a:moveTo>
                  <a:pt x="76203" y="0"/>
                </a:moveTo>
                <a:lnTo>
                  <a:pt x="3619497" y="0"/>
                </a:lnTo>
                <a:cubicBezTo>
                  <a:pt x="3661583" y="0"/>
                  <a:pt x="3695700" y="34117"/>
                  <a:pt x="3695700" y="76203"/>
                </a:cubicBezTo>
                <a:lnTo>
                  <a:pt x="3695700" y="1266822"/>
                </a:lnTo>
                <a:cubicBezTo>
                  <a:pt x="3695700" y="1308908"/>
                  <a:pt x="3661583" y="1343025"/>
                  <a:pt x="3619497" y="1343025"/>
                </a:cubicBezTo>
                <a:lnTo>
                  <a:pt x="76203" y="1343025"/>
                </a:lnTo>
                <a:cubicBezTo>
                  <a:pt x="34117" y="1343025"/>
                  <a:pt x="0" y="1308908"/>
                  <a:pt x="0" y="1266822"/>
                </a:cubicBezTo>
                <a:lnTo>
                  <a:pt x="0" y="76203"/>
                </a:lnTo>
                <a:cubicBezTo>
                  <a:pt x="0" y="34146"/>
                  <a:pt x="34146" y="0"/>
                  <a:pt x="76203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403675" y="46339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1" name="Shape 18"/>
          <p:cNvSpPr/>
          <p:nvPr/>
        </p:nvSpPr>
        <p:spPr>
          <a:xfrm>
            <a:off x="4517975" y="474821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4883" y="84773"/>
                </a:moveTo>
                <a:cubicBezTo>
                  <a:pt x="16133" y="85398"/>
                  <a:pt x="17562" y="85725"/>
                  <a:pt x="19050" y="85725"/>
                </a:cubicBezTo>
                <a:lnTo>
                  <a:pt x="34141" y="85725"/>
                </a:lnTo>
                <a:cubicBezTo>
                  <a:pt x="36671" y="85725"/>
                  <a:pt x="39082" y="86737"/>
                  <a:pt x="40868" y="88523"/>
                </a:cubicBezTo>
                <a:lnTo>
                  <a:pt x="44827" y="92482"/>
                </a:lnTo>
                <a:cubicBezTo>
                  <a:pt x="46613" y="94268"/>
                  <a:pt x="49024" y="95280"/>
                  <a:pt x="51554" y="95280"/>
                </a:cubicBezTo>
                <a:lnTo>
                  <a:pt x="57120" y="95280"/>
                </a:lnTo>
                <a:cubicBezTo>
                  <a:pt x="62389" y="95280"/>
                  <a:pt x="66645" y="91023"/>
                  <a:pt x="66645" y="85755"/>
                </a:cubicBezTo>
                <a:lnTo>
                  <a:pt x="66645" y="73849"/>
                </a:lnTo>
                <a:cubicBezTo>
                  <a:pt x="66645" y="69890"/>
                  <a:pt x="69830" y="66705"/>
                  <a:pt x="73789" y="66705"/>
                </a:cubicBezTo>
                <a:cubicBezTo>
                  <a:pt x="77748" y="66705"/>
                  <a:pt x="80933" y="63520"/>
                  <a:pt x="80933" y="59561"/>
                </a:cubicBezTo>
                <a:lnTo>
                  <a:pt x="80933" y="46851"/>
                </a:lnTo>
                <a:cubicBezTo>
                  <a:pt x="80933" y="44321"/>
                  <a:pt x="81945" y="41910"/>
                  <a:pt x="83731" y="40124"/>
                </a:cubicBezTo>
                <a:lnTo>
                  <a:pt x="87690" y="36165"/>
                </a:lnTo>
                <a:cubicBezTo>
                  <a:pt x="89475" y="34379"/>
                  <a:pt x="90487" y="31968"/>
                  <a:pt x="90487" y="29438"/>
                </a:cubicBezTo>
                <a:lnTo>
                  <a:pt x="90488" y="16966"/>
                </a:lnTo>
                <a:cubicBezTo>
                  <a:pt x="90488" y="16609"/>
                  <a:pt x="90458" y="16282"/>
                  <a:pt x="90428" y="15925"/>
                </a:cubicBezTo>
                <a:cubicBezTo>
                  <a:pt x="85844" y="14853"/>
                  <a:pt x="81082" y="14288"/>
                  <a:pt x="76200" y="14288"/>
                </a:cubicBezTo>
                <a:cubicBezTo>
                  <a:pt x="41999" y="14288"/>
                  <a:pt x="14288" y="41999"/>
                  <a:pt x="14288" y="76200"/>
                </a:cubicBezTo>
                <a:cubicBezTo>
                  <a:pt x="14288" y="79117"/>
                  <a:pt x="14496" y="81975"/>
                  <a:pt x="14883" y="84773"/>
                </a:cubicBezTo>
                <a:close/>
                <a:moveTo>
                  <a:pt x="134928" y="95875"/>
                </a:moveTo>
                <a:cubicBezTo>
                  <a:pt x="133975" y="95458"/>
                  <a:pt x="132933" y="95250"/>
                  <a:pt x="131802" y="95250"/>
                </a:cubicBezTo>
                <a:lnTo>
                  <a:pt x="128588" y="95250"/>
                </a:lnTo>
                <a:cubicBezTo>
                  <a:pt x="125968" y="95250"/>
                  <a:pt x="123825" y="93107"/>
                  <a:pt x="123825" y="90488"/>
                </a:cubicBezTo>
                <a:cubicBezTo>
                  <a:pt x="123825" y="87868"/>
                  <a:pt x="121682" y="85725"/>
                  <a:pt x="119062" y="85725"/>
                </a:cubicBezTo>
                <a:lnTo>
                  <a:pt x="108734" y="85725"/>
                </a:lnTo>
                <a:cubicBezTo>
                  <a:pt x="106204" y="85725"/>
                  <a:pt x="103793" y="86737"/>
                  <a:pt x="102007" y="88523"/>
                </a:cubicBezTo>
                <a:lnTo>
                  <a:pt x="88523" y="102007"/>
                </a:lnTo>
                <a:cubicBezTo>
                  <a:pt x="86737" y="103793"/>
                  <a:pt x="85725" y="106204"/>
                  <a:pt x="85725" y="108734"/>
                </a:cubicBezTo>
                <a:lnTo>
                  <a:pt x="85725" y="114300"/>
                </a:lnTo>
                <a:cubicBezTo>
                  <a:pt x="85725" y="119569"/>
                  <a:pt x="89981" y="123825"/>
                  <a:pt x="95250" y="123825"/>
                </a:cubicBezTo>
                <a:lnTo>
                  <a:pt x="100816" y="123825"/>
                </a:lnTo>
                <a:cubicBezTo>
                  <a:pt x="103346" y="123825"/>
                  <a:pt x="105757" y="124837"/>
                  <a:pt x="107543" y="126623"/>
                </a:cubicBezTo>
                <a:cubicBezTo>
                  <a:pt x="108198" y="127278"/>
                  <a:pt x="108942" y="127843"/>
                  <a:pt x="109716" y="128260"/>
                </a:cubicBezTo>
                <a:cubicBezTo>
                  <a:pt x="121414" y="120700"/>
                  <a:pt x="130403" y="109329"/>
                  <a:pt x="134898" y="95875"/>
                </a:cubicBezTo>
                <a:close/>
                <a:moveTo>
                  <a:pt x="0" y="76200"/>
                </a:moveTo>
                <a:cubicBezTo>
                  <a:pt x="0" y="34144"/>
                  <a:pt x="34144" y="0"/>
                  <a:pt x="76200" y="0"/>
                </a:cubicBezTo>
                <a:cubicBezTo>
                  <a:pt x="118256" y="0"/>
                  <a:pt x="152400" y="34144"/>
                  <a:pt x="152400" y="76200"/>
                </a:cubicBezTo>
                <a:cubicBezTo>
                  <a:pt x="152400" y="118256"/>
                  <a:pt x="118256" y="152400"/>
                  <a:pt x="76200" y="152400"/>
                </a:cubicBezTo>
                <a:cubicBezTo>
                  <a:pt x="34144" y="152400"/>
                  <a:pt x="0" y="118256"/>
                  <a:pt x="0" y="76200"/>
                </a:cubicBezTo>
                <a:close/>
                <a:moveTo>
                  <a:pt x="38100" y="109537"/>
                </a:moveTo>
                <a:cubicBezTo>
                  <a:pt x="38100" y="112157"/>
                  <a:pt x="40243" y="114300"/>
                  <a:pt x="42863" y="114300"/>
                </a:cubicBezTo>
                <a:lnTo>
                  <a:pt x="52388" y="114300"/>
                </a:lnTo>
                <a:cubicBezTo>
                  <a:pt x="55007" y="114300"/>
                  <a:pt x="57150" y="112157"/>
                  <a:pt x="57150" y="109537"/>
                </a:cubicBezTo>
                <a:cubicBezTo>
                  <a:pt x="57150" y="106918"/>
                  <a:pt x="55007" y="104775"/>
                  <a:pt x="52388" y="104775"/>
                </a:cubicBezTo>
                <a:lnTo>
                  <a:pt x="42863" y="104775"/>
                </a:lnTo>
                <a:cubicBezTo>
                  <a:pt x="40243" y="104775"/>
                  <a:pt x="38100" y="106918"/>
                  <a:pt x="38100" y="109537"/>
                </a:cubicBezTo>
                <a:close/>
                <a:moveTo>
                  <a:pt x="80962" y="76200"/>
                </a:moveTo>
                <a:cubicBezTo>
                  <a:pt x="78343" y="76200"/>
                  <a:pt x="76200" y="78343"/>
                  <a:pt x="76200" y="80962"/>
                </a:cubicBezTo>
                <a:lnTo>
                  <a:pt x="76200" y="90488"/>
                </a:lnTo>
                <a:cubicBezTo>
                  <a:pt x="76200" y="93107"/>
                  <a:pt x="78343" y="95250"/>
                  <a:pt x="80962" y="95250"/>
                </a:cubicBezTo>
                <a:cubicBezTo>
                  <a:pt x="83582" y="95250"/>
                  <a:pt x="85725" y="93107"/>
                  <a:pt x="85725" y="90488"/>
                </a:cubicBezTo>
                <a:lnTo>
                  <a:pt x="85725" y="80962"/>
                </a:lnTo>
                <a:cubicBezTo>
                  <a:pt x="85725" y="78343"/>
                  <a:pt x="83582" y="76200"/>
                  <a:pt x="80962" y="76200"/>
                </a:cubicBezTo>
                <a:close/>
                <a:moveTo>
                  <a:pt x="95250" y="42863"/>
                </a:moveTo>
                <a:lnTo>
                  <a:pt x="95250" y="52388"/>
                </a:lnTo>
                <a:cubicBezTo>
                  <a:pt x="95250" y="55007"/>
                  <a:pt x="97393" y="57150"/>
                  <a:pt x="100013" y="57150"/>
                </a:cubicBezTo>
                <a:cubicBezTo>
                  <a:pt x="102632" y="57150"/>
                  <a:pt x="104775" y="55007"/>
                  <a:pt x="104775" y="52388"/>
                </a:cubicBezTo>
                <a:lnTo>
                  <a:pt x="104775" y="42863"/>
                </a:lnTo>
                <a:cubicBezTo>
                  <a:pt x="104775" y="40243"/>
                  <a:pt x="102632" y="38100"/>
                  <a:pt x="100013" y="38100"/>
                </a:cubicBezTo>
                <a:cubicBezTo>
                  <a:pt x="97393" y="38100"/>
                  <a:pt x="95250" y="40243"/>
                  <a:pt x="95250" y="42863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2" name="Text 19"/>
          <p:cNvSpPr/>
          <p:nvPr/>
        </p:nvSpPr>
        <p:spPr>
          <a:xfrm>
            <a:off x="4898975" y="4691063"/>
            <a:ext cx="4286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ADB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4403675" y="5129213"/>
            <a:ext cx="3448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 Resident Mission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4403675" y="5434013"/>
            <a:ext cx="819150" cy="228600"/>
          </a:xfrm>
          <a:custGeom>
            <a:avLst/>
            <a:gdLst/>
            <a:ahLst/>
            <a:cxnLst/>
            <a:rect l="l" t="t" r="r" b="b"/>
            <a:pathLst>
              <a:path w="819150" h="228600">
                <a:moveTo>
                  <a:pt x="38101" y="0"/>
                </a:moveTo>
                <a:lnTo>
                  <a:pt x="781049" y="0"/>
                </a:lnTo>
                <a:cubicBezTo>
                  <a:pt x="802092" y="0"/>
                  <a:pt x="819150" y="17058"/>
                  <a:pt x="819150" y="38101"/>
                </a:cubicBezTo>
                <a:lnTo>
                  <a:pt x="819150" y="190499"/>
                </a:lnTo>
                <a:cubicBezTo>
                  <a:pt x="819150" y="211542"/>
                  <a:pt x="802092" y="228600"/>
                  <a:pt x="78104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4403675" y="5434013"/>
            <a:ext cx="87630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Infrastructure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5301779" y="5434013"/>
            <a:ext cx="695325" cy="228600"/>
          </a:xfrm>
          <a:custGeom>
            <a:avLst/>
            <a:gdLst/>
            <a:ahLst/>
            <a:cxnLst/>
            <a:rect l="l" t="t" r="r" b="b"/>
            <a:pathLst>
              <a:path w="695325" h="228600">
                <a:moveTo>
                  <a:pt x="38101" y="0"/>
                </a:moveTo>
                <a:lnTo>
                  <a:pt x="657224" y="0"/>
                </a:lnTo>
                <a:cubicBezTo>
                  <a:pt x="678267" y="0"/>
                  <a:pt x="695325" y="17058"/>
                  <a:pt x="695325" y="38101"/>
                </a:cubicBezTo>
                <a:lnTo>
                  <a:pt x="695325" y="190499"/>
                </a:lnTo>
                <a:cubicBezTo>
                  <a:pt x="695325" y="211542"/>
                  <a:pt x="678267" y="228600"/>
                  <a:pt x="6572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27" name="Text 24"/>
          <p:cNvSpPr/>
          <p:nvPr/>
        </p:nvSpPr>
        <p:spPr>
          <a:xfrm>
            <a:off x="5301779" y="5434013"/>
            <a:ext cx="7524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Digital Gov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8107338" y="4476750"/>
            <a:ext cx="3695700" cy="1343025"/>
          </a:xfrm>
          <a:custGeom>
            <a:avLst/>
            <a:gdLst/>
            <a:ahLst/>
            <a:cxnLst/>
            <a:rect l="l" t="t" r="r" b="b"/>
            <a:pathLst>
              <a:path w="3695700" h="1343025">
                <a:moveTo>
                  <a:pt x="76203" y="0"/>
                </a:moveTo>
                <a:lnTo>
                  <a:pt x="3619497" y="0"/>
                </a:lnTo>
                <a:cubicBezTo>
                  <a:pt x="3661583" y="0"/>
                  <a:pt x="3695700" y="34117"/>
                  <a:pt x="3695700" y="76203"/>
                </a:cubicBezTo>
                <a:lnTo>
                  <a:pt x="3695700" y="1266822"/>
                </a:lnTo>
                <a:cubicBezTo>
                  <a:pt x="3695700" y="1308908"/>
                  <a:pt x="3661583" y="1343025"/>
                  <a:pt x="3619497" y="1343025"/>
                </a:cubicBezTo>
                <a:lnTo>
                  <a:pt x="76203" y="1343025"/>
                </a:lnTo>
                <a:cubicBezTo>
                  <a:pt x="34117" y="1343025"/>
                  <a:pt x="0" y="1308908"/>
                  <a:pt x="0" y="1266822"/>
                </a:cubicBezTo>
                <a:lnTo>
                  <a:pt x="0" y="76203"/>
                </a:lnTo>
                <a:cubicBezTo>
                  <a:pt x="0" y="34146"/>
                  <a:pt x="34146" y="0"/>
                  <a:pt x="76203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8264500" y="46339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30" name="Shape 27"/>
          <p:cNvSpPr/>
          <p:nvPr/>
        </p:nvSpPr>
        <p:spPr>
          <a:xfrm>
            <a:off x="8369275" y="4748213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80040" y="25360"/>
                </a:moveTo>
                <a:lnTo>
                  <a:pt x="45333" y="63937"/>
                </a:lnTo>
                <a:cubicBezTo>
                  <a:pt x="43964" y="65455"/>
                  <a:pt x="44023" y="67806"/>
                  <a:pt x="45482" y="69265"/>
                </a:cubicBezTo>
                <a:cubicBezTo>
                  <a:pt x="54560" y="78343"/>
                  <a:pt x="69294" y="78343"/>
                  <a:pt x="78373" y="69265"/>
                </a:cubicBezTo>
                <a:lnTo>
                  <a:pt x="87838" y="59799"/>
                </a:lnTo>
                <a:cubicBezTo>
                  <a:pt x="89089" y="58549"/>
                  <a:pt x="90666" y="57864"/>
                  <a:pt x="92273" y="57745"/>
                </a:cubicBezTo>
                <a:cubicBezTo>
                  <a:pt x="94298" y="57567"/>
                  <a:pt x="96381" y="58251"/>
                  <a:pt x="97929" y="59799"/>
                </a:cubicBezTo>
                <a:lnTo>
                  <a:pt x="150495" y="111919"/>
                </a:lnTo>
                <a:lnTo>
                  <a:pt x="171450" y="95250"/>
                </a:lnTo>
                <a:lnTo>
                  <a:pt x="171450" y="9525"/>
                </a:lnTo>
                <a:lnTo>
                  <a:pt x="138113" y="28575"/>
                </a:lnTo>
                <a:lnTo>
                  <a:pt x="131028" y="23842"/>
                </a:lnTo>
                <a:cubicBezTo>
                  <a:pt x="126325" y="20717"/>
                  <a:pt x="120819" y="19050"/>
                  <a:pt x="115163" y="19050"/>
                </a:cubicBezTo>
                <a:lnTo>
                  <a:pt x="94208" y="19050"/>
                </a:lnTo>
                <a:cubicBezTo>
                  <a:pt x="93881" y="19050"/>
                  <a:pt x="93524" y="19050"/>
                  <a:pt x="93196" y="19080"/>
                </a:cubicBezTo>
                <a:cubicBezTo>
                  <a:pt x="88166" y="19348"/>
                  <a:pt x="83433" y="21610"/>
                  <a:pt x="80040" y="25360"/>
                </a:cubicBezTo>
                <a:close/>
                <a:moveTo>
                  <a:pt x="34707" y="54382"/>
                </a:moveTo>
                <a:lnTo>
                  <a:pt x="66496" y="19050"/>
                </a:lnTo>
                <a:lnTo>
                  <a:pt x="54709" y="19050"/>
                </a:lnTo>
                <a:cubicBezTo>
                  <a:pt x="47119" y="19050"/>
                  <a:pt x="39856" y="22056"/>
                  <a:pt x="34498" y="27414"/>
                </a:cubicBezTo>
                <a:lnTo>
                  <a:pt x="33338" y="28575"/>
                </a:lnTo>
                <a:lnTo>
                  <a:pt x="0" y="9525"/>
                </a:lnTo>
                <a:lnTo>
                  <a:pt x="0" y="95250"/>
                </a:lnTo>
                <a:lnTo>
                  <a:pt x="46553" y="134035"/>
                </a:lnTo>
                <a:cubicBezTo>
                  <a:pt x="53400" y="139750"/>
                  <a:pt x="62032" y="142875"/>
                  <a:pt x="70931" y="142875"/>
                </a:cubicBezTo>
                <a:lnTo>
                  <a:pt x="75605" y="142875"/>
                </a:lnTo>
                <a:lnTo>
                  <a:pt x="73521" y="140791"/>
                </a:lnTo>
                <a:cubicBezTo>
                  <a:pt x="70723" y="137993"/>
                  <a:pt x="70723" y="133469"/>
                  <a:pt x="73521" y="130701"/>
                </a:cubicBezTo>
                <a:cubicBezTo>
                  <a:pt x="76319" y="127933"/>
                  <a:pt x="80843" y="127903"/>
                  <a:pt x="83612" y="130701"/>
                </a:cubicBezTo>
                <a:lnTo>
                  <a:pt x="95816" y="142905"/>
                </a:lnTo>
                <a:lnTo>
                  <a:pt x="98494" y="142905"/>
                </a:lnTo>
                <a:cubicBezTo>
                  <a:pt x="104180" y="142905"/>
                  <a:pt x="109746" y="141625"/>
                  <a:pt x="114806" y="139244"/>
                </a:cubicBezTo>
                <a:lnTo>
                  <a:pt x="106859" y="131266"/>
                </a:lnTo>
                <a:cubicBezTo>
                  <a:pt x="104061" y="128468"/>
                  <a:pt x="104061" y="123944"/>
                  <a:pt x="106859" y="121176"/>
                </a:cubicBezTo>
                <a:cubicBezTo>
                  <a:pt x="109657" y="118408"/>
                  <a:pt x="114181" y="118378"/>
                  <a:pt x="116949" y="121176"/>
                </a:cubicBezTo>
                <a:lnTo>
                  <a:pt x="126474" y="130701"/>
                </a:lnTo>
                <a:lnTo>
                  <a:pt x="131683" y="125492"/>
                </a:lnTo>
                <a:cubicBezTo>
                  <a:pt x="134332" y="122843"/>
                  <a:pt x="135106" y="119003"/>
                  <a:pt x="133945" y="115639"/>
                </a:cubicBezTo>
                <a:lnTo>
                  <a:pt x="92899" y="74920"/>
                </a:lnTo>
                <a:lnTo>
                  <a:pt x="88463" y="79355"/>
                </a:lnTo>
                <a:cubicBezTo>
                  <a:pt x="73789" y="94030"/>
                  <a:pt x="50036" y="94030"/>
                  <a:pt x="35362" y="79355"/>
                </a:cubicBezTo>
                <a:cubicBezTo>
                  <a:pt x="28515" y="72509"/>
                  <a:pt x="28248" y="61526"/>
                  <a:pt x="34707" y="54352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1" name="Text 28"/>
          <p:cNvSpPr/>
          <p:nvPr/>
        </p:nvSpPr>
        <p:spPr>
          <a:xfrm>
            <a:off x="8759800" y="4691063"/>
            <a:ext cx="352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GIZ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8264500" y="5129213"/>
            <a:ext cx="3448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</a:t>
            </a: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8264500" y="5434013"/>
            <a:ext cx="666750" cy="228600"/>
          </a:xfrm>
          <a:custGeom>
            <a:avLst/>
            <a:gdLst/>
            <a:ahLst/>
            <a:cxnLst/>
            <a:rect l="l" t="t" r="r" b="b"/>
            <a:pathLst>
              <a:path w="666750" h="228600">
                <a:moveTo>
                  <a:pt x="38101" y="0"/>
                </a:moveTo>
                <a:lnTo>
                  <a:pt x="628649" y="0"/>
                </a:lnTo>
                <a:cubicBezTo>
                  <a:pt x="649692" y="0"/>
                  <a:pt x="666750" y="17058"/>
                  <a:pt x="666750" y="38101"/>
                </a:cubicBezTo>
                <a:lnTo>
                  <a:pt x="666750" y="190499"/>
                </a:lnTo>
                <a:cubicBezTo>
                  <a:pt x="666750" y="211542"/>
                  <a:pt x="649692" y="228600"/>
                  <a:pt x="62864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34" name="Text 31"/>
          <p:cNvSpPr/>
          <p:nvPr/>
        </p:nvSpPr>
        <p:spPr>
          <a:xfrm>
            <a:off x="8264500" y="5434013"/>
            <a:ext cx="72390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Work-Life</a:t>
            </a:r>
            <a:endParaRPr lang="en-US" sz="1600" dirty="0"/>
          </a:p>
        </p:txBody>
      </p:sp>
      <p:sp>
        <p:nvSpPr>
          <p:cNvPr id="35" name="Shape 32"/>
          <p:cNvSpPr/>
          <p:nvPr/>
        </p:nvSpPr>
        <p:spPr>
          <a:xfrm>
            <a:off x="9005888" y="5434013"/>
            <a:ext cx="676275" cy="228600"/>
          </a:xfrm>
          <a:custGeom>
            <a:avLst/>
            <a:gdLst/>
            <a:ahLst/>
            <a:cxnLst/>
            <a:rect l="l" t="t" r="r" b="b"/>
            <a:pathLst>
              <a:path w="676275" h="228600">
                <a:moveTo>
                  <a:pt x="38101" y="0"/>
                </a:moveTo>
                <a:lnTo>
                  <a:pt x="638174" y="0"/>
                </a:lnTo>
                <a:cubicBezTo>
                  <a:pt x="659217" y="0"/>
                  <a:pt x="676275" y="17058"/>
                  <a:pt x="676275" y="38101"/>
                </a:cubicBezTo>
                <a:lnTo>
                  <a:pt x="676275" y="190499"/>
                </a:lnTo>
                <a:cubicBezTo>
                  <a:pt x="676275" y="211542"/>
                  <a:pt x="659217" y="228600"/>
                  <a:pt x="63817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36" name="Text 33"/>
          <p:cNvSpPr/>
          <p:nvPr/>
        </p:nvSpPr>
        <p:spPr>
          <a:xfrm>
            <a:off x="9005888" y="5434013"/>
            <a:ext cx="73342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Accessible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592667" cy="235185"/>
          </a:xfrm>
          <a:custGeom>
            <a:avLst/>
            <a:gdLst/>
            <a:ahLst/>
            <a:cxnLst/>
            <a:rect l="l" t="t" r="r" b="b"/>
            <a:pathLst>
              <a:path w="592667" h="235185">
                <a:moveTo>
                  <a:pt x="37630" y="0"/>
                </a:moveTo>
                <a:lnTo>
                  <a:pt x="555037" y="0"/>
                </a:lnTo>
                <a:cubicBezTo>
                  <a:pt x="575805" y="0"/>
                  <a:pt x="592667" y="16861"/>
                  <a:pt x="592667" y="37630"/>
                </a:cubicBezTo>
                <a:lnTo>
                  <a:pt x="592667" y="197556"/>
                </a:lnTo>
                <a:cubicBezTo>
                  <a:pt x="592667" y="218338"/>
                  <a:pt x="575819" y="235185"/>
                  <a:pt x="555037" y="235185"/>
                </a:cubicBezTo>
                <a:lnTo>
                  <a:pt x="37630" y="235185"/>
                </a:lnTo>
                <a:cubicBezTo>
                  <a:pt x="16861" y="235185"/>
                  <a:pt x="0" y="218324"/>
                  <a:pt x="0" y="197556"/>
                </a:cubicBezTo>
                <a:lnTo>
                  <a:pt x="0" y="37630"/>
                </a:lnTo>
                <a:cubicBezTo>
                  <a:pt x="0" y="16847"/>
                  <a:pt x="16847" y="0"/>
                  <a:pt x="3763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 w="12700">
            <a:solidFill>
              <a:srgbClr val="C4A35A">
                <a:alpha val="4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8593" y="423333"/>
            <a:ext cx="413926" cy="150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9" spc="44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2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089789" y="385704"/>
            <a:ext cx="1533407" cy="225778"/>
          </a:xfrm>
          <a:custGeom>
            <a:avLst/>
            <a:gdLst/>
            <a:ahLst/>
            <a:cxnLst/>
            <a:rect l="l" t="t" r="r" b="b"/>
            <a:pathLst>
              <a:path w="1533407" h="225778">
                <a:moveTo>
                  <a:pt x="37630" y="0"/>
                </a:moveTo>
                <a:lnTo>
                  <a:pt x="1495777" y="0"/>
                </a:lnTo>
                <a:cubicBezTo>
                  <a:pt x="1516560" y="0"/>
                  <a:pt x="1533407" y="16848"/>
                  <a:pt x="1533407" y="37630"/>
                </a:cubicBezTo>
                <a:lnTo>
                  <a:pt x="1533407" y="188147"/>
                </a:lnTo>
                <a:cubicBezTo>
                  <a:pt x="1533407" y="208930"/>
                  <a:pt x="1516560" y="225778"/>
                  <a:pt x="1495777" y="225778"/>
                </a:cubicBezTo>
                <a:lnTo>
                  <a:pt x="37630" y="225778"/>
                </a:lnTo>
                <a:cubicBezTo>
                  <a:pt x="16848" y="225778"/>
                  <a:pt x="0" y="208930"/>
                  <a:pt x="0" y="188147"/>
                </a:cubicBezTo>
                <a:lnTo>
                  <a:pt x="0" y="37630"/>
                </a:lnTo>
                <a:cubicBezTo>
                  <a:pt x="0" y="16862"/>
                  <a:pt x="16862" y="0"/>
                  <a:pt x="37630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202678" y="423333"/>
            <a:ext cx="1364074" cy="150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9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International Organizations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76296" y="696148"/>
            <a:ext cx="11608741" cy="376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67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World Bank Group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76296" y="1072444"/>
            <a:ext cx="11524074" cy="263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3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81000" y="1491074"/>
            <a:ext cx="7563556" cy="1382889"/>
          </a:xfrm>
          <a:custGeom>
            <a:avLst/>
            <a:gdLst/>
            <a:ahLst/>
            <a:cxnLst/>
            <a:rect l="l" t="t" r="r" b="b"/>
            <a:pathLst>
              <a:path w="7563556" h="1382889">
                <a:moveTo>
                  <a:pt x="75257" y="0"/>
                </a:moveTo>
                <a:lnTo>
                  <a:pt x="7488299" y="0"/>
                </a:lnTo>
                <a:cubicBezTo>
                  <a:pt x="7529862" y="0"/>
                  <a:pt x="7563556" y="33694"/>
                  <a:pt x="7563556" y="75257"/>
                </a:cubicBezTo>
                <a:lnTo>
                  <a:pt x="7563556" y="1307632"/>
                </a:lnTo>
                <a:cubicBezTo>
                  <a:pt x="7563556" y="1349195"/>
                  <a:pt x="7529862" y="1382889"/>
                  <a:pt x="7488299" y="1382889"/>
                </a:cubicBezTo>
                <a:lnTo>
                  <a:pt x="75257" y="1382889"/>
                </a:lnTo>
                <a:cubicBezTo>
                  <a:pt x="33694" y="1382889"/>
                  <a:pt x="0" y="1349195"/>
                  <a:pt x="0" y="1307632"/>
                </a:cubicBezTo>
                <a:lnTo>
                  <a:pt x="0" y="75257"/>
                </a:lnTo>
                <a:cubicBezTo>
                  <a:pt x="0" y="33694"/>
                  <a:pt x="33694" y="0"/>
                  <a:pt x="75257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59741" y="1693333"/>
            <a:ext cx="169333" cy="169333"/>
          </a:xfrm>
          <a:custGeom>
            <a:avLst/>
            <a:gdLst/>
            <a:ahLst/>
            <a:cxnLst/>
            <a:rect l="l" t="t" r="r" b="b"/>
            <a:pathLst>
              <a:path w="169333" h="169333">
                <a:moveTo>
                  <a:pt x="0" y="138774"/>
                </a:moveTo>
                <a:lnTo>
                  <a:pt x="0" y="36215"/>
                </a:lnTo>
                <a:cubicBezTo>
                  <a:pt x="0" y="28542"/>
                  <a:pt x="7971" y="23449"/>
                  <a:pt x="15313" y="25632"/>
                </a:cubicBezTo>
                <a:cubicBezTo>
                  <a:pt x="44318" y="34297"/>
                  <a:pt x="64823" y="27451"/>
                  <a:pt x="85460" y="20571"/>
                </a:cubicBezTo>
                <a:cubicBezTo>
                  <a:pt x="106792" y="13461"/>
                  <a:pt x="128257" y="6317"/>
                  <a:pt x="159312" y="16239"/>
                </a:cubicBezTo>
                <a:cubicBezTo>
                  <a:pt x="165431" y="18190"/>
                  <a:pt x="169333" y="24110"/>
                  <a:pt x="169333" y="30559"/>
                </a:cubicBezTo>
                <a:lnTo>
                  <a:pt x="169333" y="133118"/>
                </a:lnTo>
                <a:cubicBezTo>
                  <a:pt x="169333" y="140791"/>
                  <a:pt x="161363" y="145885"/>
                  <a:pt x="154054" y="143702"/>
                </a:cubicBezTo>
                <a:cubicBezTo>
                  <a:pt x="125049" y="135037"/>
                  <a:pt x="104510" y="141883"/>
                  <a:pt x="83906" y="148762"/>
                </a:cubicBezTo>
                <a:cubicBezTo>
                  <a:pt x="62574" y="155873"/>
                  <a:pt x="41110" y="163016"/>
                  <a:pt x="10054" y="153095"/>
                </a:cubicBezTo>
                <a:cubicBezTo>
                  <a:pt x="3936" y="151143"/>
                  <a:pt x="33" y="145223"/>
                  <a:pt x="33" y="138774"/>
                </a:cubicBezTo>
                <a:close/>
                <a:moveTo>
                  <a:pt x="111125" y="84667"/>
                </a:moveTo>
                <a:cubicBezTo>
                  <a:pt x="111125" y="67138"/>
                  <a:pt x="99285" y="52917"/>
                  <a:pt x="84667" y="52917"/>
                </a:cubicBezTo>
                <a:cubicBezTo>
                  <a:pt x="70048" y="52917"/>
                  <a:pt x="58208" y="67138"/>
                  <a:pt x="58208" y="84667"/>
                </a:cubicBezTo>
                <a:cubicBezTo>
                  <a:pt x="58208" y="102195"/>
                  <a:pt x="70048" y="116417"/>
                  <a:pt x="84667" y="116417"/>
                </a:cubicBezTo>
                <a:cubicBezTo>
                  <a:pt x="99285" y="116417"/>
                  <a:pt x="111125" y="102195"/>
                  <a:pt x="111125" y="84667"/>
                </a:cubicBezTo>
                <a:close/>
                <a:moveTo>
                  <a:pt x="39688" y="136790"/>
                </a:moveTo>
                <a:cubicBezTo>
                  <a:pt x="41143" y="136790"/>
                  <a:pt x="42300" y="135533"/>
                  <a:pt x="42069" y="134111"/>
                </a:cubicBezTo>
                <a:cubicBezTo>
                  <a:pt x="40547" y="124916"/>
                  <a:pt x="33139" y="117740"/>
                  <a:pt x="23813" y="116582"/>
                </a:cubicBezTo>
                <a:cubicBezTo>
                  <a:pt x="22357" y="116417"/>
                  <a:pt x="21167" y="117607"/>
                  <a:pt x="21167" y="119063"/>
                </a:cubicBezTo>
                <a:lnTo>
                  <a:pt x="21167" y="132259"/>
                </a:lnTo>
                <a:cubicBezTo>
                  <a:pt x="21167" y="133449"/>
                  <a:pt x="21960" y="134508"/>
                  <a:pt x="23151" y="134805"/>
                </a:cubicBezTo>
                <a:cubicBezTo>
                  <a:pt x="29071" y="136194"/>
                  <a:pt x="34495" y="136823"/>
                  <a:pt x="39688" y="136823"/>
                </a:cubicBezTo>
                <a:close/>
                <a:moveTo>
                  <a:pt x="145025" y="119889"/>
                </a:moveTo>
                <a:cubicBezTo>
                  <a:pt x="146678" y="120154"/>
                  <a:pt x="148167" y="118897"/>
                  <a:pt x="148167" y="117243"/>
                </a:cubicBezTo>
                <a:lnTo>
                  <a:pt x="148167" y="103154"/>
                </a:lnTo>
                <a:cubicBezTo>
                  <a:pt x="148167" y="101699"/>
                  <a:pt x="146976" y="100476"/>
                  <a:pt x="145521" y="100674"/>
                </a:cubicBezTo>
                <a:cubicBezTo>
                  <a:pt x="137186" y="101699"/>
                  <a:pt x="130340" y="107586"/>
                  <a:pt x="127926" y="115424"/>
                </a:cubicBezTo>
                <a:cubicBezTo>
                  <a:pt x="127463" y="116979"/>
                  <a:pt x="128687" y="118434"/>
                  <a:pt x="130307" y="118467"/>
                </a:cubicBezTo>
                <a:cubicBezTo>
                  <a:pt x="135004" y="118599"/>
                  <a:pt x="139898" y="119029"/>
                  <a:pt x="144992" y="119889"/>
                </a:cubicBezTo>
                <a:close/>
                <a:moveTo>
                  <a:pt x="148167" y="50271"/>
                </a:moveTo>
                <a:lnTo>
                  <a:pt x="148167" y="37075"/>
                </a:lnTo>
                <a:cubicBezTo>
                  <a:pt x="148167" y="35884"/>
                  <a:pt x="147340" y="34826"/>
                  <a:pt x="146182" y="34528"/>
                </a:cubicBezTo>
                <a:cubicBezTo>
                  <a:pt x="140262" y="33139"/>
                  <a:pt x="134838" y="32511"/>
                  <a:pt x="129646" y="32511"/>
                </a:cubicBezTo>
                <a:cubicBezTo>
                  <a:pt x="128191" y="32511"/>
                  <a:pt x="127033" y="33767"/>
                  <a:pt x="127265" y="35190"/>
                </a:cubicBezTo>
                <a:cubicBezTo>
                  <a:pt x="128786" y="44384"/>
                  <a:pt x="136194" y="51561"/>
                  <a:pt x="145521" y="52718"/>
                </a:cubicBezTo>
                <a:cubicBezTo>
                  <a:pt x="146976" y="52884"/>
                  <a:pt x="148167" y="51693"/>
                  <a:pt x="148167" y="50238"/>
                </a:cubicBezTo>
                <a:close/>
                <a:moveTo>
                  <a:pt x="41407" y="53876"/>
                </a:moveTo>
                <a:cubicBezTo>
                  <a:pt x="41870" y="52321"/>
                  <a:pt x="40647" y="50866"/>
                  <a:pt x="39026" y="50833"/>
                </a:cubicBezTo>
                <a:cubicBezTo>
                  <a:pt x="34330" y="50701"/>
                  <a:pt x="29435" y="50271"/>
                  <a:pt x="24342" y="49411"/>
                </a:cubicBezTo>
                <a:cubicBezTo>
                  <a:pt x="22688" y="49146"/>
                  <a:pt x="21200" y="50403"/>
                  <a:pt x="21200" y="52057"/>
                </a:cubicBezTo>
                <a:lnTo>
                  <a:pt x="21167" y="66146"/>
                </a:lnTo>
                <a:cubicBezTo>
                  <a:pt x="21167" y="67601"/>
                  <a:pt x="22357" y="68825"/>
                  <a:pt x="23813" y="68626"/>
                </a:cubicBezTo>
                <a:cubicBezTo>
                  <a:pt x="32147" y="67601"/>
                  <a:pt x="38993" y="61714"/>
                  <a:pt x="41407" y="53876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0" name="Text 8"/>
          <p:cNvSpPr/>
          <p:nvPr/>
        </p:nvSpPr>
        <p:spPr>
          <a:xfrm>
            <a:off x="752593" y="1646296"/>
            <a:ext cx="7121407" cy="263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3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Kompensasi &amp; Benefits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36222" y="2022593"/>
            <a:ext cx="3621852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Tax-Free Compensation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36222" y="2286000"/>
            <a:ext cx="3621852" cy="4327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Take-home pay bisa 3-5x gaji ASN untuk level yang setara. Significant financial upside.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239580" y="2022593"/>
            <a:ext cx="3621852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Comprehensive Benefits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239580" y="2286000"/>
            <a:ext cx="3621852" cy="4327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Health insurance, education allowance, housing allowance, dan pension plan yang competitive.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81000" y="3029185"/>
            <a:ext cx="7563556" cy="2041407"/>
          </a:xfrm>
          <a:custGeom>
            <a:avLst/>
            <a:gdLst/>
            <a:ahLst/>
            <a:cxnLst/>
            <a:rect l="l" t="t" r="r" b="b"/>
            <a:pathLst>
              <a:path w="7563556" h="2041407">
                <a:moveTo>
                  <a:pt x="75267" y="0"/>
                </a:moveTo>
                <a:lnTo>
                  <a:pt x="7488289" y="0"/>
                </a:lnTo>
                <a:cubicBezTo>
                  <a:pt x="7529858" y="0"/>
                  <a:pt x="7563556" y="33698"/>
                  <a:pt x="7563556" y="75267"/>
                </a:cubicBezTo>
                <a:lnTo>
                  <a:pt x="7563556" y="1966141"/>
                </a:lnTo>
                <a:cubicBezTo>
                  <a:pt x="7563556" y="2007709"/>
                  <a:pt x="7529858" y="2041407"/>
                  <a:pt x="7488289" y="2041407"/>
                </a:cubicBezTo>
                <a:lnTo>
                  <a:pt x="75267" y="2041407"/>
                </a:lnTo>
                <a:cubicBezTo>
                  <a:pt x="33698" y="2041407"/>
                  <a:pt x="0" y="2007709"/>
                  <a:pt x="0" y="1966141"/>
                </a:cubicBezTo>
                <a:lnTo>
                  <a:pt x="0" y="75267"/>
                </a:lnTo>
                <a:cubicBezTo>
                  <a:pt x="0" y="33726"/>
                  <a:pt x="33726" y="0"/>
                  <a:pt x="75267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59741" y="3231444"/>
            <a:ext cx="169333" cy="169333"/>
          </a:xfrm>
          <a:custGeom>
            <a:avLst/>
            <a:gdLst/>
            <a:ahLst/>
            <a:cxnLst/>
            <a:rect l="l" t="t" r="r" b="b"/>
            <a:pathLst>
              <a:path w="169333" h="169333">
                <a:moveTo>
                  <a:pt x="169333" y="31750"/>
                </a:moveTo>
                <a:cubicBezTo>
                  <a:pt x="169333" y="48353"/>
                  <a:pt x="149787" y="73124"/>
                  <a:pt x="141354" y="83013"/>
                </a:cubicBezTo>
                <a:cubicBezTo>
                  <a:pt x="140097" y="84468"/>
                  <a:pt x="138245" y="85030"/>
                  <a:pt x="136558" y="84667"/>
                </a:cubicBezTo>
                <a:lnTo>
                  <a:pt x="105833" y="84667"/>
                </a:lnTo>
                <a:cubicBezTo>
                  <a:pt x="99979" y="84667"/>
                  <a:pt x="95250" y="89396"/>
                  <a:pt x="95250" y="95250"/>
                </a:cubicBezTo>
                <a:cubicBezTo>
                  <a:pt x="95250" y="101104"/>
                  <a:pt x="99979" y="105833"/>
                  <a:pt x="105833" y="105833"/>
                </a:cubicBezTo>
                <a:lnTo>
                  <a:pt x="137583" y="105833"/>
                </a:lnTo>
                <a:cubicBezTo>
                  <a:pt x="155112" y="105833"/>
                  <a:pt x="169333" y="120055"/>
                  <a:pt x="169333" y="137583"/>
                </a:cubicBezTo>
                <a:cubicBezTo>
                  <a:pt x="169333" y="155112"/>
                  <a:pt x="155112" y="169333"/>
                  <a:pt x="137583" y="169333"/>
                </a:cubicBezTo>
                <a:lnTo>
                  <a:pt x="46170" y="169333"/>
                </a:lnTo>
                <a:cubicBezTo>
                  <a:pt x="49047" y="166059"/>
                  <a:pt x="52553" y="161859"/>
                  <a:pt x="56092" y="157163"/>
                </a:cubicBezTo>
                <a:cubicBezTo>
                  <a:pt x="58175" y="154384"/>
                  <a:pt x="60325" y="151342"/>
                  <a:pt x="62376" y="148167"/>
                </a:cubicBezTo>
                <a:lnTo>
                  <a:pt x="137583" y="148167"/>
                </a:lnTo>
                <a:cubicBezTo>
                  <a:pt x="143437" y="148167"/>
                  <a:pt x="148167" y="143437"/>
                  <a:pt x="148167" y="137583"/>
                </a:cubicBezTo>
                <a:cubicBezTo>
                  <a:pt x="148167" y="131729"/>
                  <a:pt x="143437" y="127000"/>
                  <a:pt x="137583" y="127000"/>
                </a:cubicBezTo>
                <a:lnTo>
                  <a:pt x="105833" y="127000"/>
                </a:lnTo>
                <a:cubicBezTo>
                  <a:pt x="88305" y="127000"/>
                  <a:pt x="74083" y="112779"/>
                  <a:pt x="74083" y="95250"/>
                </a:cubicBezTo>
                <a:cubicBezTo>
                  <a:pt x="74083" y="77721"/>
                  <a:pt x="88305" y="63500"/>
                  <a:pt x="105833" y="63500"/>
                </a:cubicBezTo>
                <a:lnTo>
                  <a:pt x="118996" y="63500"/>
                </a:lnTo>
                <a:cubicBezTo>
                  <a:pt x="112051" y="53082"/>
                  <a:pt x="105833" y="41110"/>
                  <a:pt x="105833" y="31750"/>
                </a:cubicBezTo>
                <a:cubicBezTo>
                  <a:pt x="105833" y="14221"/>
                  <a:pt x="120055" y="0"/>
                  <a:pt x="137583" y="0"/>
                </a:cubicBezTo>
                <a:cubicBezTo>
                  <a:pt x="155112" y="0"/>
                  <a:pt x="169333" y="14221"/>
                  <a:pt x="169333" y="31750"/>
                </a:cubicBezTo>
                <a:close/>
                <a:moveTo>
                  <a:pt x="38728" y="161760"/>
                </a:moveTo>
                <a:cubicBezTo>
                  <a:pt x="37472" y="163182"/>
                  <a:pt x="36347" y="164439"/>
                  <a:pt x="35388" y="165497"/>
                </a:cubicBezTo>
                <a:lnTo>
                  <a:pt x="34793" y="166158"/>
                </a:lnTo>
                <a:lnTo>
                  <a:pt x="34727" y="166092"/>
                </a:lnTo>
                <a:cubicBezTo>
                  <a:pt x="32742" y="167614"/>
                  <a:pt x="29898" y="167415"/>
                  <a:pt x="28112" y="165497"/>
                </a:cubicBezTo>
                <a:cubicBezTo>
                  <a:pt x="19778" y="156435"/>
                  <a:pt x="0" y="133118"/>
                  <a:pt x="0" y="116417"/>
                </a:cubicBezTo>
                <a:cubicBezTo>
                  <a:pt x="0" y="98888"/>
                  <a:pt x="14221" y="84667"/>
                  <a:pt x="31750" y="84667"/>
                </a:cubicBezTo>
                <a:cubicBezTo>
                  <a:pt x="49279" y="84667"/>
                  <a:pt x="63500" y="98888"/>
                  <a:pt x="63500" y="116417"/>
                </a:cubicBezTo>
                <a:cubicBezTo>
                  <a:pt x="63500" y="126339"/>
                  <a:pt x="56522" y="138576"/>
                  <a:pt x="49113" y="148795"/>
                </a:cubicBezTo>
                <a:cubicBezTo>
                  <a:pt x="45574" y="153657"/>
                  <a:pt x="41936" y="158055"/>
                  <a:pt x="38927" y="161528"/>
                </a:cubicBezTo>
                <a:lnTo>
                  <a:pt x="38728" y="161760"/>
                </a:lnTo>
                <a:close/>
                <a:moveTo>
                  <a:pt x="42333" y="116417"/>
                </a:moveTo>
                <a:cubicBezTo>
                  <a:pt x="42333" y="110576"/>
                  <a:pt x="37591" y="105833"/>
                  <a:pt x="31750" y="105833"/>
                </a:cubicBezTo>
                <a:cubicBezTo>
                  <a:pt x="25909" y="105833"/>
                  <a:pt x="21167" y="110576"/>
                  <a:pt x="21167" y="116417"/>
                </a:cubicBezTo>
                <a:cubicBezTo>
                  <a:pt x="21167" y="122258"/>
                  <a:pt x="25909" y="127000"/>
                  <a:pt x="31750" y="127000"/>
                </a:cubicBezTo>
                <a:cubicBezTo>
                  <a:pt x="37591" y="127000"/>
                  <a:pt x="42333" y="122258"/>
                  <a:pt x="42333" y="116417"/>
                </a:cubicBezTo>
                <a:close/>
                <a:moveTo>
                  <a:pt x="137583" y="42333"/>
                </a:moveTo>
                <a:cubicBezTo>
                  <a:pt x="143424" y="42333"/>
                  <a:pt x="148167" y="37591"/>
                  <a:pt x="148167" y="31750"/>
                </a:cubicBezTo>
                <a:cubicBezTo>
                  <a:pt x="148167" y="25909"/>
                  <a:pt x="143424" y="21167"/>
                  <a:pt x="137583" y="21167"/>
                </a:cubicBezTo>
                <a:cubicBezTo>
                  <a:pt x="131742" y="21167"/>
                  <a:pt x="127000" y="25909"/>
                  <a:pt x="127000" y="31750"/>
                </a:cubicBezTo>
                <a:cubicBezTo>
                  <a:pt x="127000" y="37591"/>
                  <a:pt x="131742" y="42333"/>
                  <a:pt x="137583" y="42333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7" name="Text 15"/>
          <p:cNvSpPr/>
          <p:nvPr/>
        </p:nvSpPr>
        <p:spPr>
          <a:xfrm>
            <a:off x="752593" y="3184407"/>
            <a:ext cx="7121407" cy="263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3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Jalur Masuk yang Tersedia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36222" y="3560704"/>
            <a:ext cx="301037" cy="301037"/>
          </a:xfrm>
          <a:custGeom>
            <a:avLst/>
            <a:gdLst/>
            <a:ahLst/>
            <a:cxnLst/>
            <a:rect l="l" t="t" r="r" b="b"/>
            <a:pathLst>
              <a:path w="301037" h="301037">
                <a:moveTo>
                  <a:pt x="150519" y="0"/>
                </a:moveTo>
                <a:lnTo>
                  <a:pt x="150519" y="0"/>
                </a:lnTo>
                <a:cubicBezTo>
                  <a:pt x="233648" y="0"/>
                  <a:pt x="301037" y="67389"/>
                  <a:pt x="301037" y="150519"/>
                </a:cubicBezTo>
                <a:lnTo>
                  <a:pt x="301037" y="150519"/>
                </a:lnTo>
                <a:cubicBezTo>
                  <a:pt x="301037" y="233648"/>
                  <a:pt x="233648" y="301037"/>
                  <a:pt x="150519" y="301037"/>
                </a:cubicBezTo>
                <a:lnTo>
                  <a:pt x="150519" y="301037"/>
                </a:lnTo>
                <a:cubicBezTo>
                  <a:pt x="67389" y="301037"/>
                  <a:pt x="0" y="233648"/>
                  <a:pt x="0" y="150519"/>
                </a:cubicBezTo>
                <a:lnTo>
                  <a:pt x="0" y="150519"/>
                </a:lnTo>
                <a:cubicBezTo>
                  <a:pt x="0" y="67389"/>
                  <a:pt x="67389" y="0"/>
                  <a:pt x="150519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595019" y="3635963"/>
            <a:ext cx="235185" cy="150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9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YPP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50148" y="3560704"/>
            <a:ext cx="6905037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Young Professionals Program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50148" y="3748852"/>
            <a:ext cx="6905037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Highly competitive, but prestigious entry point untuk fresh PhD atau early career.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36222" y="4049889"/>
            <a:ext cx="301037" cy="301037"/>
          </a:xfrm>
          <a:custGeom>
            <a:avLst/>
            <a:gdLst/>
            <a:ahLst/>
            <a:cxnLst/>
            <a:rect l="l" t="t" r="r" b="b"/>
            <a:pathLst>
              <a:path w="301037" h="301037">
                <a:moveTo>
                  <a:pt x="150519" y="0"/>
                </a:moveTo>
                <a:lnTo>
                  <a:pt x="150519" y="0"/>
                </a:lnTo>
                <a:cubicBezTo>
                  <a:pt x="233648" y="0"/>
                  <a:pt x="301037" y="67389"/>
                  <a:pt x="301037" y="150519"/>
                </a:cubicBezTo>
                <a:lnTo>
                  <a:pt x="301037" y="150519"/>
                </a:lnTo>
                <a:cubicBezTo>
                  <a:pt x="301037" y="233648"/>
                  <a:pt x="233648" y="301037"/>
                  <a:pt x="150519" y="301037"/>
                </a:cubicBezTo>
                <a:lnTo>
                  <a:pt x="150519" y="301037"/>
                </a:lnTo>
                <a:cubicBezTo>
                  <a:pt x="67389" y="301037"/>
                  <a:pt x="0" y="233648"/>
                  <a:pt x="0" y="150519"/>
                </a:cubicBezTo>
                <a:lnTo>
                  <a:pt x="0" y="150519"/>
                </a:lnTo>
                <a:cubicBezTo>
                  <a:pt x="0" y="67389"/>
                  <a:pt x="67389" y="0"/>
                  <a:pt x="150519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589286" y="4125148"/>
            <a:ext cx="254000" cy="150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9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STC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50148" y="4049889"/>
            <a:ext cx="6905037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Short-Term Consultant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50148" y="4238037"/>
            <a:ext cx="6905037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Paling realistis</a:t>
            </a:r>
            <a:pPr>
              <a:lnSpc>
                <a:spcPct val="120000"/>
              </a:lnSpc>
            </a:pPr>
            <a:r>
              <a:rPr lang="en-US" sz="1037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bisa sambil masih ASN karena project-based dan part-time possible.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36222" y="4539074"/>
            <a:ext cx="301037" cy="301037"/>
          </a:xfrm>
          <a:custGeom>
            <a:avLst/>
            <a:gdLst/>
            <a:ahLst/>
            <a:cxnLst/>
            <a:rect l="l" t="t" r="r" b="b"/>
            <a:pathLst>
              <a:path w="301037" h="301037">
                <a:moveTo>
                  <a:pt x="150519" y="0"/>
                </a:moveTo>
                <a:lnTo>
                  <a:pt x="150519" y="0"/>
                </a:lnTo>
                <a:cubicBezTo>
                  <a:pt x="233648" y="0"/>
                  <a:pt x="301037" y="67389"/>
                  <a:pt x="301037" y="150519"/>
                </a:cubicBezTo>
                <a:lnTo>
                  <a:pt x="301037" y="150519"/>
                </a:lnTo>
                <a:cubicBezTo>
                  <a:pt x="301037" y="233648"/>
                  <a:pt x="233648" y="301037"/>
                  <a:pt x="150519" y="301037"/>
                </a:cubicBezTo>
                <a:lnTo>
                  <a:pt x="150519" y="301037"/>
                </a:lnTo>
                <a:cubicBezTo>
                  <a:pt x="67389" y="301037"/>
                  <a:pt x="0" y="233648"/>
                  <a:pt x="0" y="150519"/>
                </a:cubicBezTo>
                <a:lnTo>
                  <a:pt x="0" y="150519"/>
                </a:lnTo>
                <a:cubicBezTo>
                  <a:pt x="0" y="67389"/>
                  <a:pt x="67389" y="0"/>
                  <a:pt x="150519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590903" y="4614333"/>
            <a:ext cx="244593" cy="150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9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ETC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50148" y="4539074"/>
            <a:ext cx="6905037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Extended Term Consultant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950148" y="4727222"/>
            <a:ext cx="6905037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Longer-term contract setelah proven track record sebagai STC.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381000" y="5230519"/>
            <a:ext cx="7563556" cy="1251185"/>
          </a:xfrm>
          <a:custGeom>
            <a:avLst/>
            <a:gdLst/>
            <a:ahLst/>
            <a:cxnLst/>
            <a:rect l="l" t="t" r="r" b="b"/>
            <a:pathLst>
              <a:path w="7563556" h="1251185">
                <a:moveTo>
                  <a:pt x="75259" y="0"/>
                </a:moveTo>
                <a:lnTo>
                  <a:pt x="7488297" y="0"/>
                </a:lnTo>
                <a:cubicBezTo>
                  <a:pt x="7529861" y="0"/>
                  <a:pt x="7563556" y="33695"/>
                  <a:pt x="7563556" y="75259"/>
                </a:cubicBezTo>
                <a:lnTo>
                  <a:pt x="7563556" y="1175926"/>
                </a:lnTo>
                <a:cubicBezTo>
                  <a:pt x="7563556" y="1217491"/>
                  <a:pt x="7529861" y="1251185"/>
                  <a:pt x="7488297" y="1251185"/>
                </a:cubicBezTo>
                <a:lnTo>
                  <a:pt x="75259" y="1251185"/>
                </a:lnTo>
                <a:cubicBezTo>
                  <a:pt x="33695" y="1251185"/>
                  <a:pt x="0" y="1217491"/>
                  <a:pt x="0" y="1175926"/>
                </a:cubicBezTo>
                <a:lnTo>
                  <a:pt x="0" y="75259"/>
                </a:lnTo>
                <a:cubicBezTo>
                  <a:pt x="0" y="33722"/>
                  <a:pt x="33722" y="0"/>
                  <a:pt x="75259" y="0"/>
                </a:cubicBezTo>
                <a:close/>
              </a:path>
            </a:pathLst>
          </a:custGeom>
          <a:solidFill>
            <a:srgbClr val="C4A35A">
              <a:alpha val="1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17407" y="5385741"/>
            <a:ext cx="150519" cy="150519"/>
          </a:xfrm>
          <a:custGeom>
            <a:avLst/>
            <a:gdLst/>
            <a:ahLst/>
            <a:cxnLst/>
            <a:rect l="l" t="t" r="r" b="b"/>
            <a:pathLst>
              <a:path w="150519" h="150519">
                <a:moveTo>
                  <a:pt x="131704" y="75259"/>
                </a:moveTo>
                <a:cubicBezTo>
                  <a:pt x="131704" y="44107"/>
                  <a:pt x="106412" y="18815"/>
                  <a:pt x="75259" y="18815"/>
                </a:cubicBezTo>
                <a:cubicBezTo>
                  <a:pt x="44107" y="18815"/>
                  <a:pt x="18815" y="44107"/>
                  <a:pt x="18815" y="75259"/>
                </a:cubicBezTo>
                <a:cubicBezTo>
                  <a:pt x="18815" y="106412"/>
                  <a:pt x="44107" y="131704"/>
                  <a:pt x="75259" y="131704"/>
                </a:cubicBezTo>
                <a:cubicBezTo>
                  <a:pt x="106412" y="131704"/>
                  <a:pt x="131704" y="106412"/>
                  <a:pt x="131704" y="75259"/>
                </a:cubicBezTo>
                <a:close/>
                <a:moveTo>
                  <a:pt x="0" y="75259"/>
                </a:moveTo>
                <a:cubicBezTo>
                  <a:pt x="0" y="33723"/>
                  <a:pt x="33723" y="0"/>
                  <a:pt x="75259" y="0"/>
                </a:cubicBezTo>
                <a:cubicBezTo>
                  <a:pt x="116796" y="0"/>
                  <a:pt x="150519" y="33723"/>
                  <a:pt x="150519" y="75259"/>
                </a:cubicBezTo>
                <a:cubicBezTo>
                  <a:pt x="150519" y="116796"/>
                  <a:pt x="116796" y="150519"/>
                  <a:pt x="75259" y="150519"/>
                </a:cubicBezTo>
                <a:cubicBezTo>
                  <a:pt x="33723" y="150519"/>
                  <a:pt x="0" y="116796"/>
                  <a:pt x="0" y="75259"/>
                </a:cubicBezTo>
                <a:close/>
                <a:moveTo>
                  <a:pt x="75259" y="98778"/>
                </a:moveTo>
                <a:cubicBezTo>
                  <a:pt x="88239" y="98778"/>
                  <a:pt x="98778" y="88239"/>
                  <a:pt x="98778" y="75259"/>
                </a:cubicBezTo>
                <a:cubicBezTo>
                  <a:pt x="98778" y="62279"/>
                  <a:pt x="88239" y="51741"/>
                  <a:pt x="75259" y="51741"/>
                </a:cubicBezTo>
                <a:cubicBezTo>
                  <a:pt x="62279" y="51741"/>
                  <a:pt x="51741" y="62279"/>
                  <a:pt x="51741" y="75259"/>
                </a:cubicBezTo>
                <a:cubicBezTo>
                  <a:pt x="51741" y="88239"/>
                  <a:pt x="62279" y="98778"/>
                  <a:pt x="75259" y="98778"/>
                </a:cubicBezTo>
                <a:close/>
                <a:moveTo>
                  <a:pt x="75259" y="32926"/>
                </a:moveTo>
                <a:cubicBezTo>
                  <a:pt x="98624" y="32926"/>
                  <a:pt x="117593" y="51895"/>
                  <a:pt x="117593" y="75259"/>
                </a:cubicBezTo>
                <a:cubicBezTo>
                  <a:pt x="117593" y="98624"/>
                  <a:pt x="98624" y="117593"/>
                  <a:pt x="75259" y="117593"/>
                </a:cubicBezTo>
                <a:cubicBezTo>
                  <a:pt x="51895" y="117593"/>
                  <a:pt x="32926" y="98624"/>
                  <a:pt x="32926" y="75259"/>
                </a:cubicBezTo>
                <a:cubicBezTo>
                  <a:pt x="32926" y="51895"/>
                  <a:pt x="51895" y="32926"/>
                  <a:pt x="75259" y="32926"/>
                </a:cubicBezTo>
                <a:close/>
                <a:moveTo>
                  <a:pt x="65852" y="75259"/>
                </a:moveTo>
                <a:cubicBezTo>
                  <a:pt x="65852" y="70067"/>
                  <a:pt x="70067" y="65852"/>
                  <a:pt x="75259" y="65852"/>
                </a:cubicBezTo>
                <a:cubicBezTo>
                  <a:pt x="80451" y="65852"/>
                  <a:pt x="84667" y="70067"/>
                  <a:pt x="84667" y="75259"/>
                </a:cubicBezTo>
                <a:cubicBezTo>
                  <a:pt x="84667" y="80451"/>
                  <a:pt x="80451" y="84667"/>
                  <a:pt x="75259" y="84667"/>
                </a:cubicBezTo>
                <a:cubicBezTo>
                  <a:pt x="70067" y="84667"/>
                  <a:pt x="65852" y="80451"/>
                  <a:pt x="65852" y="75259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2" name="Text 30"/>
          <p:cNvSpPr/>
          <p:nvPr/>
        </p:nvSpPr>
        <p:spPr>
          <a:xfrm>
            <a:off x="686741" y="5348111"/>
            <a:ext cx="7215481" cy="2257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5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Yang Mereka Cari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517407" y="5677370"/>
            <a:ext cx="131704" cy="131704"/>
          </a:xfrm>
          <a:custGeom>
            <a:avLst/>
            <a:gdLst/>
            <a:ahLst/>
            <a:cxnLst/>
            <a:rect l="l" t="t" r="r" b="b"/>
            <a:pathLst>
              <a:path w="131704" h="131704">
                <a:moveTo>
                  <a:pt x="65852" y="131704"/>
                </a:moveTo>
                <a:cubicBezTo>
                  <a:pt x="102196" y="131704"/>
                  <a:pt x="131704" y="102196"/>
                  <a:pt x="131704" y="65852"/>
                </a:cubicBezTo>
                <a:cubicBezTo>
                  <a:pt x="131704" y="29507"/>
                  <a:pt x="102196" y="0"/>
                  <a:pt x="65852" y="0"/>
                </a:cubicBezTo>
                <a:cubicBezTo>
                  <a:pt x="29507" y="0"/>
                  <a:pt x="0" y="29507"/>
                  <a:pt x="0" y="65852"/>
                </a:cubicBezTo>
                <a:cubicBezTo>
                  <a:pt x="0" y="102196"/>
                  <a:pt x="29507" y="131704"/>
                  <a:pt x="65852" y="131704"/>
                </a:cubicBezTo>
                <a:close/>
                <a:moveTo>
                  <a:pt x="87562" y="54714"/>
                </a:moveTo>
                <a:lnTo>
                  <a:pt x="66984" y="87640"/>
                </a:lnTo>
                <a:cubicBezTo>
                  <a:pt x="65903" y="89363"/>
                  <a:pt x="64051" y="90443"/>
                  <a:pt x="62019" y="90546"/>
                </a:cubicBezTo>
                <a:cubicBezTo>
                  <a:pt x="59987" y="90649"/>
                  <a:pt x="58032" y="89723"/>
                  <a:pt x="56823" y="88077"/>
                </a:cubicBezTo>
                <a:lnTo>
                  <a:pt x="44476" y="71614"/>
                </a:lnTo>
                <a:cubicBezTo>
                  <a:pt x="42418" y="68887"/>
                  <a:pt x="42984" y="65029"/>
                  <a:pt x="45710" y="62971"/>
                </a:cubicBezTo>
                <a:cubicBezTo>
                  <a:pt x="48437" y="60913"/>
                  <a:pt x="52296" y="61479"/>
                  <a:pt x="54354" y="64206"/>
                </a:cubicBezTo>
                <a:lnTo>
                  <a:pt x="61299" y="73466"/>
                </a:lnTo>
                <a:lnTo>
                  <a:pt x="77093" y="48180"/>
                </a:lnTo>
                <a:cubicBezTo>
                  <a:pt x="78894" y="45299"/>
                  <a:pt x="82701" y="44399"/>
                  <a:pt x="85607" y="46225"/>
                </a:cubicBezTo>
                <a:cubicBezTo>
                  <a:pt x="88514" y="48051"/>
                  <a:pt x="89389" y="51833"/>
                  <a:pt x="87562" y="54739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4" name="Text 32"/>
          <p:cNvSpPr/>
          <p:nvPr/>
        </p:nvSpPr>
        <p:spPr>
          <a:xfrm>
            <a:off x="738481" y="5649148"/>
            <a:ext cx="1166519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 expertise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4220766" y="5677370"/>
            <a:ext cx="131704" cy="131704"/>
          </a:xfrm>
          <a:custGeom>
            <a:avLst/>
            <a:gdLst/>
            <a:ahLst/>
            <a:cxnLst/>
            <a:rect l="l" t="t" r="r" b="b"/>
            <a:pathLst>
              <a:path w="131704" h="131704">
                <a:moveTo>
                  <a:pt x="65852" y="131704"/>
                </a:moveTo>
                <a:cubicBezTo>
                  <a:pt x="102196" y="131704"/>
                  <a:pt x="131704" y="102196"/>
                  <a:pt x="131704" y="65852"/>
                </a:cubicBezTo>
                <a:cubicBezTo>
                  <a:pt x="131704" y="29507"/>
                  <a:pt x="102196" y="0"/>
                  <a:pt x="65852" y="0"/>
                </a:cubicBezTo>
                <a:cubicBezTo>
                  <a:pt x="29507" y="0"/>
                  <a:pt x="0" y="29507"/>
                  <a:pt x="0" y="65852"/>
                </a:cubicBezTo>
                <a:cubicBezTo>
                  <a:pt x="0" y="102196"/>
                  <a:pt x="29507" y="131704"/>
                  <a:pt x="65852" y="131704"/>
                </a:cubicBezTo>
                <a:close/>
                <a:moveTo>
                  <a:pt x="87562" y="54714"/>
                </a:moveTo>
                <a:lnTo>
                  <a:pt x="66984" y="87640"/>
                </a:lnTo>
                <a:cubicBezTo>
                  <a:pt x="65903" y="89363"/>
                  <a:pt x="64051" y="90443"/>
                  <a:pt x="62019" y="90546"/>
                </a:cubicBezTo>
                <a:cubicBezTo>
                  <a:pt x="59987" y="90649"/>
                  <a:pt x="58032" y="89723"/>
                  <a:pt x="56823" y="88077"/>
                </a:cubicBezTo>
                <a:lnTo>
                  <a:pt x="44476" y="71614"/>
                </a:lnTo>
                <a:cubicBezTo>
                  <a:pt x="42418" y="68887"/>
                  <a:pt x="42984" y="65029"/>
                  <a:pt x="45710" y="62971"/>
                </a:cubicBezTo>
                <a:cubicBezTo>
                  <a:pt x="48437" y="60913"/>
                  <a:pt x="52296" y="61479"/>
                  <a:pt x="54354" y="64206"/>
                </a:cubicBezTo>
                <a:lnTo>
                  <a:pt x="61299" y="73466"/>
                </a:lnTo>
                <a:lnTo>
                  <a:pt x="77093" y="48180"/>
                </a:lnTo>
                <a:cubicBezTo>
                  <a:pt x="78894" y="45299"/>
                  <a:pt x="82701" y="44399"/>
                  <a:pt x="85607" y="46225"/>
                </a:cubicBezTo>
                <a:cubicBezTo>
                  <a:pt x="88514" y="48051"/>
                  <a:pt x="89389" y="51833"/>
                  <a:pt x="87562" y="54739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6" name="Text 34"/>
          <p:cNvSpPr/>
          <p:nvPr/>
        </p:nvSpPr>
        <p:spPr>
          <a:xfrm>
            <a:off x="4441840" y="5649148"/>
            <a:ext cx="1589852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Local government network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517407" y="5940778"/>
            <a:ext cx="131704" cy="131704"/>
          </a:xfrm>
          <a:custGeom>
            <a:avLst/>
            <a:gdLst/>
            <a:ahLst/>
            <a:cxnLst/>
            <a:rect l="l" t="t" r="r" b="b"/>
            <a:pathLst>
              <a:path w="131704" h="131704">
                <a:moveTo>
                  <a:pt x="65852" y="131704"/>
                </a:moveTo>
                <a:cubicBezTo>
                  <a:pt x="102196" y="131704"/>
                  <a:pt x="131704" y="102196"/>
                  <a:pt x="131704" y="65852"/>
                </a:cubicBezTo>
                <a:cubicBezTo>
                  <a:pt x="131704" y="29507"/>
                  <a:pt x="102196" y="0"/>
                  <a:pt x="65852" y="0"/>
                </a:cubicBezTo>
                <a:cubicBezTo>
                  <a:pt x="29507" y="0"/>
                  <a:pt x="0" y="29507"/>
                  <a:pt x="0" y="65852"/>
                </a:cubicBezTo>
                <a:cubicBezTo>
                  <a:pt x="0" y="102196"/>
                  <a:pt x="29507" y="131704"/>
                  <a:pt x="65852" y="131704"/>
                </a:cubicBezTo>
                <a:close/>
                <a:moveTo>
                  <a:pt x="87562" y="54714"/>
                </a:moveTo>
                <a:lnTo>
                  <a:pt x="66984" y="87640"/>
                </a:lnTo>
                <a:cubicBezTo>
                  <a:pt x="65903" y="89363"/>
                  <a:pt x="64051" y="90443"/>
                  <a:pt x="62019" y="90546"/>
                </a:cubicBezTo>
                <a:cubicBezTo>
                  <a:pt x="59987" y="90649"/>
                  <a:pt x="58032" y="89723"/>
                  <a:pt x="56823" y="88077"/>
                </a:cubicBezTo>
                <a:lnTo>
                  <a:pt x="44476" y="71614"/>
                </a:lnTo>
                <a:cubicBezTo>
                  <a:pt x="42418" y="68887"/>
                  <a:pt x="42984" y="65029"/>
                  <a:pt x="45710" y="62971"/>
                </a:cubicBezTo>
                <a:cubicBezTo>
                  <a:pt x="48437" y="60913"/>
                  <a:pt x="52296" y="61479"/>
                  <a:pt x="54354" y="64206"/>
                </a:cubicBezTo>
                <a:lnTo>
                  <a:pt x="61299" y="73466"/>
                </a:lnTo>
                <a:lnTo>
                  <a:pt x="77093" y="48180"/>
                </a:lnTo>
                <a:cubicBezTo>
                  <a:pt x="78894" y="45299"/>
                  <a:pt x="82701" y="44399"/>
                  <a:pt x="85607" y="46225"/>
                </a:cubicBezTo>
                <a:cubicBezTo>
                  <a:pt x="88514" y="48051"/>
                  <a:pt x="89389" y="51833"/>
                  <a:pt x="87562" y="54739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8" name="Text 36"/>
          <p:cNvSpPr/>
          <p:nvPr/>
        </p:nvSpPr>
        <p:spPr>
          <a:xfrm>
            <a:off x="738481" y="5912556"/>
            <a:ext cx="1128889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English proficiency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4220766" y="5940778"/>
            <a:ext cx="131704" cy="131704"/>
          </a:xfrm>
          <a:custGeom>
            <a:avLst/>
            <a:gdLst/>
            <a:ahLst/>
            <a:cxnLst/>
            <a:rect l="l" t="t" r="r" b="b"/>
            <a:pathLst>
              <a:path w="131704" h="131704">
                <a:moveTo>
                  <a:pt x="65852" y="131704"/>
                </a:moveTo>
                <a:cubicBezTo>
                  <a:pt x="102196" y="131704"/>
                  <a:pt x="131704" y="102196"/>
                  <a:pt x="131704" y="65852"/>
                </a:cubicBezTo>
                <a:cubicBezTo>
                  <a:pt x="131704" y="29507"/>
                  <a:pt x="102196" y="0"/>
                  <a:pt x="65852" y="0"/>
                </a:cubicBezTo>
                <a:cubicBezTo>
                  <a:pt x="29507" y="0"/>
                  <a:pt x="0" y="29507"/>
                  <a:pt x="0" y="65852"/>
                </a:cubicBezTo>
                <a:cubicBezTo>
                  <a:pt x="0" y="102196"/>
                  <a:pt x="29507" y="131704"/>
                  <a:pt x="65852" y="131704"/>
                </a:cubicBezTo>
                <a:close/>
                <a:moveTo>
                  <a:pt x="87562" y="54714"/>
                </a:moveTo>
                <a:lnTo>
                  <a:pt x="66984" y="87640"/>
                </a:lnTo>
                <a:cubicBezTo>
                  <a:pt x="65903" y="89363"/>
                  <a:pt x="64051" y="90443"/>
                  <a:pt x="62019" y="90546"/>
                </a:cubicBezTo>
                <a:cubicBezTo>
                  <a:pt x="59987" y="90649"/>
                  <a:pt x="58032" y="89723"/>
                  <a:pt x="56823" y="88077"/>
                </a:cubicBezTo>
                <a:lnTo>
                  <a:pt x="44476" y="71614"/>
                </a:lnTo>
                <a:cubicBezTo>
                  <a:pt x="42418" y="68887"/>
                  <a:pt x="42984" y="65029"/>
                  <a:pt x="45710" y="62971"/>
                </a:cubicBezTo>
                <a:cubicBezTo>
                  <a:pt x="48437" y="60913"/>
                  <a:pt x="52296" y="61479"/>
                  <a:pt x="54354" y="64206"/>
                </a:cubicBezTo>
                <a:lnTo>
                  <a:pt x="61299" y="73466"/>
                </a:lnTo>
                <a:lnTo>
                  <a:pt x="77093" y="48180"/>
                </a:lnTo>
                <a:cubicBezTo>
                  <a:pt x="78894" y="45299"/>
                  <a:pt x="82701" y="44399"/>
                  <a:pt x="85607" y="46225"/>
                </a:cubicBezTo>
                <a:cubicBezTo>
                  <a:pt x="88514" y="48051"/>
                  <a:pt x="89389" y="51833"/>
                  <a:pt x="87562" y="54739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0" name="Text 38"/>
          <p:cNvSpPr/>
          <p:nvPr/>
        </p:nvSpPr>
        <p:spPr>
          <a:xfrm>
            <a:off x="4441840" y="5912556"/>
            <a:ext cx="1420519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Publication track record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498593" y="6175963"/>
            <a:ext cx="7394222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Differentiator:</a:t>
            </a:r>
            <a:pPr>
              <a:lnSpc>
                <a:spcPct val="120000"/>
              </a:lnSpc>
            </a:pPr>
            <a:r>
              <a:rPr lang="en-US" sz="1037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AGIRI research bisa menjadi differentiator kuat — tunjukkan kemampuan produce rigorous research.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8107568" y="1491074"/>
            <a:ext cx="3706519" cy="3142074"/>
          </a:xfrm>
          <a:custGeom>
            <a:avLst/>
            <a:gdLst/>
            <a:ahLst/>
            <a:cxnLst/>
            <a:rect l="l" t="t" r="r" b="b"/>
            <a:pathLst>
              <a:path w="3706519" h="3142074">
                <a:moveTo>
                  <a:pt x="75253" y="0"/>
                </a:moveTo>
                <a:lnTo>
                  <a:pt x="3631266" y="0"/>
                </a:lnTo>
                <a:cubicBezTo>
                  <a:pt x="3672827" y="0"/>
                  <a:pt x="3706519" y="33692"/>
                  <a:pt x="3706519" y="75253"/>
                </a:cubicBezTo>
                <a:lnTo>
                  <a:pt x="3706519" y="3066821"/>
                </a:lnTo>
                <a:cubicBezTo>
                  <a:pt x="3706519" y="3108382"/>
                  <a:pt x="3672827" y="3142074"/>
                  <a:pt x="3631266" y="3142074"/>
                </a:cubicBezTo>
                <a:lnTo>
                  <a:pt x="75253" y="3142074"/>
                </a:lnTo>
                <a:cubicBezTo>
                  <a:pt x="33692" y="3142074"/>
                  <a:pt x="0" y="3108382"/>
                  <a:pt x="0" y="3066821"/>
                </a:cubicBezTo>
                <a:lnTo>
                  <a:pt x="0" y="75253"/>
                </a:lnTo>
                <a:cubicBezTo>
                  <a:pt x="0" y="33720"/>
                  <a:pt x="33720" y="0"/>
                  <a:pt x="75253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225161" y="1646296"/>
            <a:ext cx="3471333" cy="2257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85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Scoring Matrix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8262791" y="2003778"/>
            <a:ext cx="762000" cy="150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9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11458149" y="1984963"/>
            <a:ext cx="263407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5/5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262791" y="2210741"/>
            <a:ext cx="3396074" cy="75259"/>
          </a:xfrm>
          <a:custGeom>
            <a:avLst/>
            <a:gdLst/>
            <a:ahLst/>
            <a:cxnLst/>
            <a:rect l="l" t="t" r="r" b="b"/>
            <a:pathLst>
              <a:path w="3396074" h="75259">
                <a:moveTo>
                  <a:pt x="37630" y="0"/>
                </a:moveTo>
                <a:lnTo>
                  <a:pt x="3358444" y="0"/>
                </a:lnTo>
                <a:cubicBezTo>
                  <a:pt x="3379227" y="0"/>
                  <a:pt x="3396074" y="16847"/>
                  <a:pt x="3396074" y="37630"/>
                </a:cubicBezTo>
                <a:lnTo>
                  <a:pt x="3396074" y="37630"/>
                </a:lnTo>
                <a:cubicBezTo>
                  <a:pt x="3396074" y="58412"/>
                  <a:pt x="3379227" y="75259"/>
                  <a:pt x="3358444" y="75259"/>
                </a:cubicBezTo>
                <a:lnTo>
                  <a:pt x="37630" y="75259"/>
                </a:lnTo>
                <a:cubicBezTo>
                  <a:pt x="16847" y="75259"/>
                  <a:pt x="0" y="58412"/>
                  <a:pt x="0" y="37630"/>
                </a:cubicBezTo>
                <a:lnTo>
                  <a:pt x="0" y="37630"/>
                </a:lnTo>
                <a:cubicBezTo>
                  <a:pt x="0" y="16847"/>
                  <a:pt x="16847" y="0"/>
                  <a:pt x="37630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8262791" y="2210741"/>
            <a:ext cx="3396074" cy="75259"/>
          </a:xfrm>
          <a:custGeom>
            <a:avLst/>
            <a:gdLst/>
            <a:ahLst/>
            <a:cxnLst/>
            <a:rect l="l" t="t" r="r" b="b"/>
            <a:pathLst>
              <a:path w="3396074" h="75259">
                <a:moveTo>
                  <a:pt x="37630" y="0"/>
                </a:moveTo>
                <a:lnTo>
                  <a:pt x="3358444" y="0"/>
                </a:lnTo>
                <a:cubicBezTo>
                  <a:pt x="3379227" y="0"/>
                  <a:pt x="3396074" y="16847"/>
                  <a:pt x="3396074" y="37630"/>
                </a:cubicBezTo>
                <a:lnTo>
                  <a:pt x="3396074" y="37630"/>
                </a:lnTo>
                <a:cubicBezTo>
                  <a:pt x="3396074" y="58412"/>
                  <a:pt x="3379227" y="75259"/>
                  <a:pt x="3358444" y="75259"/>
                </a:cubicBezTo>
                <a:lnTo>
                  <a:pt x="37630" y="75259"/>
                </a:lnTo>
                <a:cubicBezTo>
                  <a:pt x="16847" y="75259"/>
                  <a:pt x="0" y="58412"/>
                  <a:pt x="0" y="37630"/>
                </a:cubicBezTo>
                <a:lnTo>
                  <a:pt x="0" y="37630"/>
                </a:lnTo>
                <a:cubicBezTo>
                  <a:pt x="0" y="16847"/>
                  <a:pt x="16847" y="0"/>
                  <a:pt x="3763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8" name="Text 46"/>
          <p:cNvSpPr/>
          <p:nvPr/>
        </p:nvSpPr>
        <p:spPr>
          <a:xfrm>
            <a:off x="8262791" y="2417704"/>
            <a:ext cx="630296" cy="150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9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Fit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11458149" y="2398889"/>
            <a:ext cx="263407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5/5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262791" y="2624667"/>
            <a:ext cx="3396074" cy="75259"/>
          </a:xfrm>
          <a:custGeom>
            <a:avLst/>
            <a:gdLst/>
            <a:ahLst/>
            <a:cxnLst/>
            <a:rect l="l" t="t" r="r" b="b"/>
            <a:pathLst>
              <a:path w="3396074" h="75259">
                <a:moveTo>
                  <a:pt x="37630" y="0"/>
                </a:moveTo>
                <a:lnTo>
                  <a:pt x="3358444" y="0"/>
                </a:lnTo>
                <a:cubicBezTo>
                  <a:pt x="3379227" y="0"/>
                  <a:pt x="3396074" y="16847"/>
                  <a:pt x="3396074" y="37630"/>
                </a:cubicBezTo>
                <a:lnTo>
                  <a:pt x="3396074" y="37630"/>
                </a:lnTo>
                <a:cubicBezTo>
                  <a:pt x="3396074" y="58412"/>
                  <a:pt x="3379227" y="75259"/>
                  <a:pt x="3358444" y="75259"/>
                </a:cubicBezTo>
                <a:lnTo>
                  <a:pt x="37630" y="75259"/>
                </a:lnTo>
                <a:cubicBezTo>
                  <a:pt x="16847" y="75259"/>
                  <a:pt x="0" y="58412"/>
                  <a:pt x="0" y="37630"/>
                </a:cubicBezTo>
                <a:lnTo>
                  <a:pt x="0" y="37630"/>
                </a:lnTo>
                <a:cubicBezTo>
                  <a:pt x="0" y="16847"/>
                  <a:pt x="16847" y="0"/>
                  <a:pt x="37630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8262791" y="2624667"/>
            <a:ext cx="3396074" cy="75259"/>
          </a:xfrm>
          <a:custGeom>
            <a:avLst/>
            <a:gdLst/>
            <a:ahLst/>
            <a:cxnLst/>
            <a:rect l="l" t="t" r="r" b="b"/>
            <a:pathLst>
              <a:path w="3396074" h="75259">
                <a:moveTo>
                  <a:pt x="37630" y="0"/>
                </a:moveTo>
                <a:lnTo>
                  <a:pt x="3358444" y="0"/>
                </a:lnTo>
                <a:cubicBezTo>
                  <a:pt x="3379227" y="0"/>
                  <a:pt x="3396074" y="16847"/>
                  <a:pt x="3396074" y="37630"/>
                </a:cubicBezTo>
                <a:lnTo>
                  <a:pt x="3396074" y="37630"/>
                </a:lnTo>
                <a:cubicBezTo>
                  <a:pt x="3396074" y="58412"/>
                  <a:pt x="3379227" y="75259"/>
                  <a:pt x="3358444" y="75259"/>
                </a:cubicBezTo>
                <a:lnTo>
                  <a:pt x="37630" y="75259"/>
                </a:lnTo>
                <a:cubicBezTo>
                  <a:pt x="16847" y="75259"/>
                  <a:pt x="0" y="58412"/>
                  <a:pt x="0" y="37630"/>
                </a:cubicBezTo>
                <a:lnTo>
                  <a:pt x="0" y="37630"/>
                </a:lnTo>
                <a:cubicBezTo>
                  <a:pt x="0" y="16847"/>
                  <a:pt x="16847" y="0"/>
                  <a:pt x="3763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52" name="Text 50"/>
          <p:cNvSpPr/>
          <p:nvPr/>
        </p:nvSpPr>
        <p:spPr>
          <a:xfrm>
            <a:off x="8262791" y="2831630"/>
            <a:ext cx="771407" cy="150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9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 Difficulty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11458516" y="2812815"/>
            <a:ext cx="263407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E8D5A3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3/5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8262791" y="3038593"/>
            <a:ext cx="3396074" cy="75259"/>
          </a:xfrm>
          <a:custGeom>
            <a:avLst/>
            <a:gdLst/>
            <a:ahLst/>
            <a:cxnLst/>
            <a:rect l="l" t="t" r="r" b="b"/>
            <a:pathLst>
              <a:path w="3396074" h="75259">
                <a:moveTo>
                  <a:pt x="37630" y="0"/>
                </a:moveTo>
                <a:lnTo>
                  <a:pt x="3358444" y="0"/>
                </a:lnTo>
                <a:cubicBezTo>
                  <a:pt x="3379227" y="0"/>
                  <a:pt x="3396074" y="16847"/>
                  <a:pt x="3396074" y="37630"/>
                </a:cubicBezTo>
                <a:lnTo>
                  <a:pt x="3396074" y="37630"/>
                </a:lnTo>
                <a:cubicBezTo>
                  <a:pt x="3396074" y="58412"/>
                  <a:pt x="3379227" y="75259"/>
                  <a:pt x="3358444" y="75259"/>
                </a:cubicBezTo>
                <a:lnTo>
                  <a:pt x="37630" y="75259"/>
                </a:lnTo>
                <a:cubicBezTo>
                  <a:pt x="16847" y="75259"/>
                  <a:pt x="0" y="58412"/>
                  <a:pt x="0" y="37630"/>
                </a:cubicBezTo>
                <a:lnTo>
                  <a:pt x="0" y="37630"/>
                </a:lnTo>
                <a:cubicBezTo>
                  <a:pt x="0" y="16847"/>
                  <a:pt x="16847" y="0"/>
                  <a:pt x="37630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8262791" y="3038593"/>
            <a:ext cx="2032000" cy="75259"/>
          </a:xfrm>
          <a:custGeom>
            <a:avLst/>
            <a:gdLst/>
            <a:ahLst/>
            <a:cxnLst/>
            <a:rect l="l" t="t" r="r" b="b"/>
            <a:pathLst>
              <a:path w="2032000" h="75259">
                <a:moveTo>
                  <a:pt x="37630" y="0"/>
                </a:moveTo>
                <a:lnTo>
                  <a:pt x="1994370" y="0"/>
                </a:lnTo>
                <a:cubicBezTo>
                  <a:pt x="2015139" y="0"/>
                  <a:pt x="2032000" y="16861"/>
                  <a:pt x="2032000" y="37630"/>
                </a:cubicBezTo>
                <a:lnTo>
                  <a:pt x="2032000" y="37630"/>
                </a:lnTo>
                <a:cubicBezTo>
                  <a:pt x="2032000" y="58398"/>
                  <a:pt x="2015139" y="75259"/>
                  <a:pt x="1994370" y="75259"/>
                </a:cubicBezTo>
                <a:lnTo>
                  <a:pt x="37630" y="75259"/>
                </a:lnTo>
                <a:cubicBezTo>
                  <a:pt x="16847" y="75259"/>
                  <a:pt x="0" y="58412"/>
                  <a:pt x="0" y="37630"/>
                </a:cubicBezTo>
                <a:lnTo>
                  <a:pt x="0" y="37630"/>
                </a:lnTo>
                <a:cubicBezTo>
                  <a:pt x="0" y="16847"/>
                  <a:pt x="16847" y="0"/>
                  <a:pt x="37630" y="0"/>
                </a:cubicBezTo>
                <a:close/>
              </a:path>
            </a:pathLst>
          </a:custGeom>
          <a:solidFill>
            <a:srgbClr val="E8D5A3"/>
          </a:solidFill>
          <a:ln/>
        </p:spPr>
      </p:sp>
      <p:sp>
        <p:nvSpPr>
          <p:cNvPr id="56" name="Text 54"/>
          <p:cNvSpPr/>
          <p:nvPr/>
        </p:nvSpPr>
        <p:spPr>
          <a:xfrm>
            <a:off x="8262791" y="3245556"/>
            <a:ext cx="950148" cy="150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9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Growth Trajectory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11458149" y="3226741"/>
            <a:ext cx="263407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5/5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8262791" y="3452519"/>
            <a:ext cx="3396074" cy="75259"/>
          </a:xfrm>
          <a:custGeom>
            <a:avLst/>
            <a:gdLst/>
            <a:ahLst/>
            <a:cxnLst/>
            <a:rect l="l" t="t" r="r" b="b"/>
            <a:pathLst>
              <a:path w="3396074" h="75259">
                <a:moveTo>
                  <a:pt x="37630" y="0"/>
                </a:moveTo>
                <a:lnTo>
                  <a:pt x="3358444" y="0"/>
                </a:lnTo>
                <a:cubicBezTo>
                  <a:pt x="3379227" y="0"/>
                  <a:pt x="3396074" y="16847"/>
                  <a:pt x="3396074" y="37630"/>
                </a:cubicBezTo>
                <a:lnTo>
                  <a:pt x="3396074" y="37630"/>
                </a:lnTo>
                <a:cubicBezTo>
                  <a:pt x="3396074" y="58412"/>
                  <a:pt x="3379227" y="75259"/>
                  <a:pt x="3358444" y="75259"/>
                </a:cubicBezTo>
                <a:lnTo>
                  <a:pt x="37630" y="75259"/>
                </a:lnTo>
                <a:cubicBezTo>
                  <a:pt x="16847" y="75259"/>
                  <a:pt x="0" y="58412"/>
                  <a:pt x="0" y="37630"/>
                </a:cubicBezTo>
                <a:lnTo>
                  <a:pt x="0" y="37630"/>
                </a:lnTo>
                <a:cubicBezTo>
                  <a:pt x="0" y="16847"/>
                  <a:pt x="16847" y="0"/>
                  <a:pt x="37630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8262791" y="3452519"/>
            <a:ext cx="3396074" cy="75259"/>
          </a:xfrm>
          <a:custGeom>
            <a:avLst/>
            <a:gdLst/>
            <a:ahLst/>
            <a:cxnLst/>
            <a:rect l="l" t="t" r="r" b="b"/>
            <a:pathLst>
              <a:path w="3396074" h="75259">
                <a:moveTo>
                  <a:pt x="37630" y="0"/>
                </a:moveTo>
                <a:lnTo>
                  <a:pt x="3358444" y="0"/>
                </a:lnTo>
                <a:cubicBezTo>
                  <a:pt x="3379227" y="0"/>
                  <a:pt x="3396074" y="16847"/>
                  <a:pt x="3396074" y="37630"/>
                </a:cubicBezTo>
                <a:lnTo>
                  <a:pt x="3396074" y="37630"/>
                </a:lnTo>
                <a:cubicBezTo>
                  <a:pt x="3396074" y="58412"/>
                  <a:pt x="3379227" y="75259"/>
                  <a:pt x="3358444" y="75259"/>
                </a:cubicBezTo>
                <a:lnTo>
                  <a:pt x="37630" y="75259"/>
                </a:lnTo>
                <a:cubicBezTo>
                  <a:pt x="16847" y="75259"/>
                  <a:pt x="0" y="58412"/>
                  <a:pt x="0" y="37630"/>
                </a:cubicBezTo>
                <a:lnTo>
                  <a:pt x="0" y="37630"/>
                </a:lnTo>
                <a:cubicBezTo>
                  <a:pt x="0" y="16847"/>
                  <a:pt x="16847" y="0"/>
                  <a:pt x="3763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0" name="Text 58"/>
          <p:cNvSpPr/>
          <p:nvPr/>
        </p:nvSpPr>
        <p:spPr>
          <a:xfrm>
            <a:off x="8262791" y="3659481"/>
            <a:ext cx="780815" cy="150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9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 Value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11458149" y="3640667"/>
            <a:ext cx="263407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5/5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8262791" y="3866444"/>
            <a:ext cx="3396074" cy="75259"/>
          </a:xfrm>
          <a:custGeom>
            <a:avLst/>
            <a:gdLst/>
            <a:ahLst/>
            <a:cxnLst/>
            <a:rect l="l" t="t" r="r" b="b"/>
            <a:pathLst>
              <a:path w="3396074" h="75259">
                <a:moveTo>
                  <a:pt x="37630" y="0"/>
                </a:moveTo>
                <a:lnTo>
                  <a:pt x="3358444" y="0"/>
                </a:lnTo>
                <a:cubicBezTo>
                  <a:pt x="3379227" y="0"/>
                  <a:pt x="3396074" y="16847"/>
                  <a:pt x="3396074" y="37630"/>
                </a:cubicBezTo>
                <a:lnTo>
                  <a:pt x="3396074" y="37630"/>
                </a:lnTo>
                <a:cubicBezTo>
                  <a:pt x="3396074" y="58412"/>
                  <a:pt x="3379227" y="75259"/>
                  <a:pt x="3358444" y="75259"/>
                </a:cubicBezTo>
                <a:lnTo>
                  <a:pt x="37630" y="75259"/>
                </a:lnTo>
                <a:cubicBezTo>
                  <a:pt x="16847" y="75259"/>
                  <a:pt x="0" y="58412"/>
                  <a:pt x="0" y="37630"/>
                </a:cubicBezTo>
                <a:lnTo>
                  <a:pt x="0" y="37630"/>
                </a:lnTo>
                <a:cubicBezTo>
                  <a:pt x="0" y="16847"/>
                  <a:pt x="16847" y="0"/>
                  <a:pt x="37630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8262791" y="3866444"/>
            <a:ext cx="3396074" cy="75259"/>
          </a:xfrm>
          <a:custGeom>
            <a:avLst/>
            <a:gdLst/>
            <a:ahLst/>
            <a:cxnLst/>
            <a:rect l="l" t="t" r="r" b="b"/>
            <a:pathLst>
              <a:path w="3396074" h="75259">
                <a:moveTo>
                  <a:pt x="37630" y="0"/>
                </a:moveTo>
                <a:lnTo>
                  <a:pt x="3358444" y="0"/>
                </a:lnTo>
                <a:cubicBezTo>
                  <a:pt x="3379227" y="0"/>
                  <a:pt x="3396074" y="16847"/>
                  <a:pt x="3396074" y="37630"/>
                </a:cubicBezTo>
                <a:lnTo>
                  <a:pt x="3396074" y="37630"/>
                </a:lnTo>
                <a:cubicBezTo>
                  <a:pt x="3396074" y="58412"/>
                  <a:pt x="3379227" y="75259"/>
                  <a:pt x="3358444" y="75259"/>
                </a:cubicBezTo>
                <a:lnTo>
                  <a:pt x="37630" y="75259"/>
                </a:lnTo>
                <a:cubicBezTo>
                  <a:pt x="16847" y="75259"/>
                  <a:pt x="0" y="58412"/>
                  <a:pt x="0" y="37630"/>
                </a:cubicBezTo>
                <a:lnTo>
                  <a:pt x="0" y="37630"/>
                </a:lnTo>
                <a:cubicBezTo>
                  <a:pt x="0" y="16847"/>
                  <a:pt x="16847" y="0"/>
                  <a:pt x="3763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4" name="Shape 62"/>
          <p:cNvSpPr/>
          <p:nvPr/>
        </p:nvSpPr>
        <p:spPr>
          <a:xfrm>
            <a:off x="8262791" y="4059296"/>
            <a:ext cx="3396074" cy="9407"/>
          </a:xfrm>
          <a:custGeom>
            <a:avLst/>
            <a:gdLst/>
            <a:ahLst/>
            <a:cxnLst/>
            <a:rect l="l" t="t" r="r" b="b"/>
            <a:pathLst>
              <a:path w="3396074" h="9407">
                <a:moveTo>
                  <a:pt x="0" y="0"/>
                </a:moveTo>
                <a:lnTo>
                  <a:pt x="3396074" y="0"/>
                </a:lnTo>
                <a:lnTo>
                  <a:pt x="3396074" y="9407"/>
                </a:lnTo>
                <a:lnTo>
                  <a:pt x="0" y="9407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65" name="Text 63"/>
          <p:cNvSpPr/>
          <p:nvPr/>
        </p:nvSpPr>
        <p:spPr>
          <a:xfrm>
            <a:off x="8262791" y="4233333"/>
            <a:ext cx="705556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Score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11087806" y="4176889"/>
            <a:ext cx="677333" cy="301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78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23/25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8107568" y="4793074"/>
            <a:ext cx="3706519" cy="1251185"/>
          </a:xfrm>
          <a:custGeom>
            <a:avLst/>
            <a:gdLst/>
            <a:ahLst/>
            <a:cxnLst/>
            <a:rect l="l" t="t" r="r" b="b"/>
            <a:pathLst>
              <a:path w="3706519" h="1251185">
                <a:moveTo>
                  <a:pt x="75259" y="0"/>
                </a:moveTo>
                <a:lnTo>
                  <a:pt x="3631260" y="0"/>
                </a:lnTo>
                <a:cubicBezTo>
                  <a:pt x="3672824" y="0"/>
                  <a:pt x="3706519" y="33695"/>
                  <a:pt x="3706519" y="75259"/>
                </a:cubicBezTo>
                <a:lnTo>
                  <a:pt x="3706519" y="1175926"/>
                </a:lnTo>
                <a:cubicBezTo>
                  <a:pt x="3706519" y="1217491"/>
                  <a:pt x="3672824" y="1251185"/>
                  <a:pt x="3631260" y="1251185"/>
                </a:cubicBezTo>
                <a:lnTo>
                  <a:pt x="75259" y="1251185"/>
                </a:lnTo>
                <a:cubicBezTo>
                  <a:pt x="33695" y="1251185"/>
                  <a:pt x="0" y="1217491"/>
                  <a:pt x="0" y="1175926"/>
                </a:cubicBezTo>
                <a:lnTo>
                  <a:pt x="0" y="75259"/>
                </a:lnTo>
                <a:cubicBezTo>
                  <a:pt x="0" y="33722"/>
                  <a:pt x="33722" y="0"/>
                  <a:pt x="75259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225161" y="4910667"/>
            <a:ext cx="3537185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Recommended Entry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8225161" y="5174074"/>
            <a:ext cx="3537185" cy="376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STC Route</a:t>
            </a:r>
            <a:pPr>
              <a:lnSpc>
                <a:spcPct val="120000"/>
              </a:lnSpc>
            </a:pPr>
            <a:r>
              <a:rPr lang="en-US" sz="1037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Apply untuk project-based consultant positions. Bisa parallel dengan role ASN.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8225161" y="5625630"/>
            <a:ext cx="3527778" cy="301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9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Monitor World Bank Indonesia website dan network dengan current consultants.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8107568" y="6204185"/>
            <a:ext cx="3706519" cy="649111"/>
          </a:xfrm>
          <a:custGeom>
            <a:avLst/>
            <a:gdLst/>
            <a:ahLst/>
            <a:cxnLst/>
            <a:rect l="l" t="t" r="r" b="b"/>
            <a:pathLst>
              <a:path w="3706519" h="649111">
                <a:moveTo>
                  <a:pt x="75258" y="0"/>
                </a:moveTo>
                <a:lnTo>
                  <a:pt x="3631261" y="0"/>
                </a:lnTo>
                <a:cubicBezTo>
                  <a:pt x="3672797" y="0"/>
                  <a:pt x="3706519" y="33722"/>
                  <a:pt x="3706519" y="75258"/>
                </a:cubicBezTo>
                <a:lnTo>
                  <a:pt x="3706519" y="573853"/>
                </a:lnTo>
                <a:cubicBezTo>
                  <a:pt x="3706519" y="615417"/>
                  <a:pt x="3672824" y="649111"/>
                  <a:pt x="3631261" y="649111"/>
                </a:cubicBezTo>
                <a:lnTo>
                  <a:pt x="75258" y="649111"/>
                </a:lnTo>
                <a:cubicBezTo>
                  <a:pt x="33722" y="649111"/>
                  <a:pt x="0" y="615389"/>
                  <a:pt x="0" y="573853"/>
                </a:cubicBezTo>
                <a:lnTo>
                  <a:pt x="0" y="75258"/>
                </a:lnTo>
                <a:cubicBezTo>
                  <a:pt x="0" y="33722"/>
                  <a:pt x="33722" y="0"/>
                  <a:pt x="75258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8225161" y="6321778"/>
            <a:ext cx="3537185" cy="188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7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Timeline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8225161" y="6585185"/>
            <a:ext cx="3527778" cy="150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9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3-6 bulan untuk STC application, 6-12 bulan untuk YPP (if eligible)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2476" y="382476"/>
            <a:ext cx="594962" cy="236096"/>
          </a:xfrm>
          <a:custGeom>
            <a:avLst/>
            <a:gdLst/>
            <a:ahLst/>
            <a:cxnLst/>
            <a:rect l="l" t="t" r="r" b="b"/>
            <a:pathLst>
              <a:path w="594962" h="236096">
                <a:moveTo>
                  <a:pt x="37775" y="0"/>
                </a:moveTo>
                <a:lnTo>
                  <a:pt x="557187" y="0"/>
                </a:lnTo>
                <a:cubicBezTo>
                  <a:pt x="578035" y="0"/>
                  <a:pt x="594962" y="16927"/>
                  <a:pt x="594962" y="37775"/>
                </a:cubicBezTo>
                <a:lnTo>
                  <a:pt x="594962" y="198321"/>
                </a:lnTo>
                <a:cubicBezTo>
                  <a:pt x="594962" y="219169"/>
                  <a:pt x="578035" y="236096"/>
                  <a:pt x="557187" y="236096"/>
                </a:cubicBezTo>
                <a:lnTo>
                  <a:pt x="37775" y="236096"/>
                </a:lnTo>
                <a:cubicBezTo>
                  <a:pt x="16927" y="236096"/>
                  <a:pt x="0" y="219169"/>
                  <a:pt x="0" y="198321"/>
                </a:cubicBezTo>
                <a:lnTo>
                  <a:pt x="0" y="37775"/>
                </a:lnTo>
                <a:cubicBezTo>
                  <a:pt x="0" y="16913"/>
                  <a:pt x="16913" y="0"/>
                  <a:pt x="37775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 w="12700">
            <a:solidFill>
              <a:srgbClr val="C4A35A">
                <a:alpha val="4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0524" y="424973"/>
            <a:ext cx="415529" cy="1511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92" spc="45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77754" y="698844"/>
            <a:ext cx="11606482" cy="3777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77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ADB &amp; GIZ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77754" y="1076598"/>
            <a:ext cx="11521487" cy="2644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9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Development Partners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2476" y="1496849"/>
            <a:ext cx="5628530" cy="4580263"/>
          </a:xfrm>
          <a:custGeom>
            <a:avLst/>
            <a:gdLst/>
            <a:ahLst/>
            <a:cxnLst/>
            <a:rect l="l" t="t" r="r" b="b"/>
            <a:pathLst>
              <a:path w="5628530" h="4580263">
                <a:moveTo>
                  <a:pt x="75529" y="0"/>
                </a:moveTo>
                <a:lnTo>
                  <a:pt x="5553001" y="0"/>
                </a:lnTo>
                <a:cubicBezTo>
                  <a:pt x="5594715" y="0"/>
                  <a:pt x="5628530" y="33815"/>
                  <a:pt x="5628530" y="75529"/>
                </a:cubicBezTo>
                <a:lnTo>
                  <a:pt x="5628530" y="4504735"/>
                </a:lnTo>
                <a:cubicBezTo>
                  <a:pt x="5628530" y="4546448"/>
                  <a:pt x="5594715" y="4580263"/>
                  <a:pt x="5553001" y="4580263"/>
                </a:cubicBezTo>
                <a:lnTo>
                  <a:pt x="75529" y="4580263"/>
                </a:lnTo>
                <a:cubicBezTo>
                  <a:pt x="33815" y="4580263"/>
                  <a:pt x="0" y="4546448"/>
                  <a:pt x="0" y="4504735"/>
                </a:cubicBezTo>
                <a:lnTo>
                  <a:pt x="0" y="75529"/>
                </a:lnTo>
                <a:cubicBezTo>
                  <a:pt x="0" y="33843"/>
                  <a:pt x="33843" y="0"/>
                  <a:pt x="75529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38299" y="1671560"/>
            <a:ext cx="453304" cy="453304"/>
          </a:xfrm>
          <a:custGeom>
            <a:avLst/>
            <a:gdLst/>
            <a:ahLst/>
            <a:cxnLst/>
            <a:rect l="l" t="t" r="r" b="b"/>
            <a:pathLst>
              <a:path w="453304" h="453304">
                <a:moveTo>
                  <a:pt x="75552" y="0"/>
                </a:moveTo>
                <a:lnTo>
                  <a:pt x="377752" y="0"/>
                </a:lnTo>
                <a:cubicBezTo>
                  <a:pt x="419451" y="0"/>
                  <a:pt x="453304" y="33854"/>
                  <a:pt x="453304" y="75552"/>
                </a:cubicBezTo>
                <a:lnTo>
                  <a:pt x="453304" y="377752"/>
                </a:lnTo>
                <a:cubicBezTo>
                  <a:pt x="453304" y="419451"/>
                  <a:pt x="419451" y="453304"/>
                  <a:pt x="377752" y="453304"/>
                </a:cubicBezTo>
                <a:lnTo>
                  <a:pt x="75552" y="453304"/>
                </a:lnTo>
                <a:cubicBezTo>
                  <a:pt x="33854" y="453304"/>
                  <a:pt x="0" y="419451"/>
                  <a:pt x="0" y="377752"/>
                </a:cubicBezTo>
                <a:lnTo>
                  <a:pt x="0" y="75552"/>
                </a:lnTo>
                <a:cubicBezTo>
                  <a:pt x="0" y="33854"/>
                  <a:pt x="33854" y="0"/>
                  <a:pt x="75552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70513" y="1803774"/>
            <a:ext cx="188877" cy="188877"/>
          </a:xfrm>
          <a:custGeom>
            <a:avLst/>
            <a:gdLst/>
            <a:ahLst/>
            <a:cxnLst/>
            <a:rect l="l" t="t" r="r" b="b"/>
            <a:pathLst>
              <a:path w="188877" h="188877">
                <a:moveTo>
                  <a:pt x="18445" y="105063"/>
                </a:moveTo>
                <a:cubicBezTo>
                  <a:pt x="19994" y="105837"/>
                  <a:pt x="21765" y="106243"/>
                  <a:pt x="23610" y="106243"/>
                </a:cubicBezTo>
                <a:lnTo>
                  <a:pt x="42313" y="106243"/>
                </a:lnTo>
                <a:cubicBezTo>
                  <a:pt x="45448" y="106243"/>
                  <a:pt x="48437" y="107497"/>
                  <a:pt x="50650" y="109711"/>
                </a:cubicBezTo>
                <a:lnTo>
                  <a:pt x="55556" y="114617"/>
                </a:lnTo>
                <a:cubicBezTo>
                  <a:pt x="57770" y="116831"/>
                  <a:pt x="60758" y="118085"/>
                  <a:pt x="63893" y="118085"/>
                </a:cubicBezTo>
                <a:lnTo>
                  <a:pt x="70792" y="118085"/>
                </a:lnTo>
                <a:cubicBezTo>
                  <a:pt x="77321" y="118085"/>
                  <a:pt x="82597" y="112810"/>
                  <a:pt x="82597" y="106280"/>
                </a:cubicBezTo>
                <a:lnTo>
                  <a:pt x="82597" y="91524"/>
                </a:lnTo>
                <a:cubicBezTo>
                  <a:pt x="82597" y="86618"/>
                  <a:pt x="86544" y="82671"/>
                  <a:pt x="91450" y="82671"/>
                </a:cubicBezTo>
                <a:cubicBezTo>
                  <a:pt x="96357" y="82671"/>
                  <a:pt x="100304" y="78723"/>
                  <a:pt x="100304" y="73817"/>
                </a:cubicBezTo>
                <a:lnTo>
                  <a:pt x="100304" y="58065"/>
                </a:lnTo>
                <a:cubicBezTo>
                  <a:pt x="100304" y="54929"/>
                  <a:pt x="101558" y="51941"/>
                  <a:pt x="103772" y="49728"/>
                </a:cubicBezTo>
                <a:lnTo>
                  <a:pt x="108678" y="44821"/>
                </a:lnTo>
                <a:cubicBezTo>
                  <a:pt x="110891" y="42608"/>
                  <a:pt x="112146" y="39620"/>
                  <a:pt x="112146" y="36484"/>
                </a:cubicBezTo>
                <a:lnTo>
                  <a:pt x="112146" y="21027"/>
                </a:lnTo>
                <a:cubicBezTo>
                  <a:pt x="112146" y="20585"/>
                  <a:pt x="112109" y="20179"/>
                  <a:pt x="112072" y="19736"/>
                </a:cubicBezTo>
                <a:cubicBezTo>
                  <a:pt x="106391" y="18408"/>
                  <a:pt x="100488" y="17707"/>
                  <a:pt x="94438" y="17707"/>
                </a:cubicBezTo>
                <a:cubicBezTo>
                  <a:pt x="52052" y="17707"/>
                  <a:pt x="17707" y="52052"/>
                  <a:pt x="17707" y="94438"/>
                </a:cubicBezTo>
                <a:cubicBezTo>
                  <a:pt x="17707" y="98054"/>
                  <a:pt x="17965" y="101595"/>
                  <a:pt x="18445" y="105063"/>
                </a:cubicBezTo>
                <a:close/>
                <a:moveTo>
                  <a:pt x="167222" y="118823"/>
                </a:moveTo>
                <a:cubicBezTo>
                  <a:pt x="166042" y="118306"/>
                  <a:pt x="164751" y="118048"/>
                  <a:pt x="163349" y="118048"/>
                </a:cubicBezTo>
                <a:lnTo>
                  <a:pt x="159365" y="118048"/>
                </a:lnTo>
                <a:cubicBezTo>
                  <a:pt x="156119" y="118048"/>
                  <a:pt x="153462" y="115392"/>
                  <a:pt x="153462" y="112146"/>
                </a:cubicBezTo>
                <a:cubicBezTo>
                  <a:pt x="153462" y="108899"/>
                  <a:pt x="150806" y="106243"/>
                  <a:pt x="147560" y="106243"/>
                </a:cubicBezTo>
                <a:lnTo>
                  <a:pt x="134759" y="106243"/>
                </a:lnTo>
                <a:cubicBezTo>
                  <a:pt x="131624" y="106243"/>
                  <a:pt x="128635" y="107497"/>
                  <a:pt x="126422" y="109711"/>
                </a:cubicBezTo>
                <a:lnTo>
                  <a:pt x="109711" y="126422"/>
                </a:lnTo>
                <a:cubicBezTo>
                  <a:pt x="107497" y="128635"/>
                  <a:pt x="106243" y="131624"/>
                  <a:pt x="106243" y="134759"/>
                </a:cubicBezTo>
                <a:lnTo>
                  <a:pt x="106243" y="141658"/>
                </a:lnTo>
                <a:cubicBezTo>
                  <a:pt x="106243" y="148187"/>
                  <a:pt x="111518" y="153462"/>
                  <a:pt x="118048" y="153462"/>
                </a:cubicBezTo>
                <a:lnTo>
                  <a:pt x="124946" y="153462"/>
                </a:lnTo>
                <a:cubicBezTo>
                  <a:pt x="128082" y="153462"/>
                  <a:pt x="131070" y="154717"/>
                  <a:pt x="133284" y="156930"/>
                </a:cubicBezTo>
                <a:cubicBezTo>
                  <a:pt x="134095" y="157742"/>
                  <a:pt x="135017" y="158443"/>
                  <a:pt x="135977" y="158959"/>
                </a:cubicBezTo>
                <a:cubicBezTo>
                  <a:pt x="150474" y="149589"/>
                  <a:pt x="161615" y="135497"/>
                  <a:pt x="167186" y="118823"/>
                </a:cubicBezTo>
                <a:close/>
                <a:moveTo>
                  <a:pt x="0" y="94438"/>
                </a:moveTo>
                <a:cubicBezTo>
                  <a:pt x="0" y="42316"/>
                  <a:pt x="42316" y="0"/>
                  <a:pt x="94438" y="0"/>
                </a:cubicBezTo>
                <a:cubicBezTo>
                  <a:pt x="146560" y="0"/>
                  <a:pt x="188877" y="42316"/>
                  <a:pt x="188877" y="94438"/>
                </a:cubicBezTo>
                <a:cubicBezTo>
                  <a:pt x="188877" y="146560"/>
                  <a:pt x="146560" y="188877"/>
                  <a:pt x="94438" y="188877"/>
                </a:cubicBezTo>
                <a:cubicBezTo>
                  <a:pt x="42316" y="188877"/>
                  <a:pt x="0" y="146560"/>
                  <a:pt x="0" y="94438"/>
                </a:cubicBezTo>
                <a:close/>
                <a:moveTo>
                  <a:pt x="47219" y="135755"/>
                </a:moveTo>
                <a:cubicBezTo>
                  <a:pt x="47219" y="139002"/>
                  <a:pt x="49875" y="141658"/>
                  <a:pt x="53122" y="141658"/>
                </a:cubicBezTo>
                <a:lnTo>
                  <a:pt x="64926" y="141658"/>
                </a:lnTo>
                <a:cubicBezTo>
                  <a:pt x="68173" y="141658"/>
                  <a:pt x="70829" y="139002"/>
                  <a:pt x="70829" y="135755"/>
                </a:cubicBezTo>
                <a:cubicBezTo>
                  <a:pt x="70829" y="132509"/>
                  <a:pt x="68173" y="129853"/>
                  <a:pt x="64926" y="129853"/>
                </a:cubicBezTo>
                <a:lnTo>
                  <a:pt x="53122" y="129853"/>
                </a:lnTo>
                <a:cubicBezTo>
                  <a:pt x="49875" y="129853"/>
                  <a:pt x="47219" y="132509"/>
                  <a:pt x="47219" y="135755"/>
                </a:cubicBezTo>
                <a:close/>
                <a:moveTo>
                  <a:pt x="100341" y="94438"/>
                </a:moveTo>
                <a:cubicBezTo>
                  <a:pt x="97095" y="94438"/>
                  <a:pt x="94438" y="97095"/>
                  <a:pt x="94438" y="100341"/>
                </a:cubicBezTo>
                <a:lnTo>
                  <a:pt x="94438" y="112146"/>
                </a:lnTo>
                <a:cubicBezTo>
                  <a:pt x="94438" y="115392"/>
                  <a:pt x="97095" y="118048"/>
                  <a:pt x="100341" y="118048"/>
                </a:cubicBezTo>
                <a:cubicBezTo>
                  <a:pt x="103587" y="118048"/>
                  <a:pt x="106243" y="115392"/>
                  <a:pt x="106243" y="112146"/>
                </a:cubicBezTo>
                <a:lnTo>
                  <a:pt x="106243" y="100341"/>
                </a:lnTo>
                <a:cubicBezTo>
                  <a:pt x="106243" y="97095"/>
                  <a:pt x="103587" y="94438"/>
                  <a:pt x="100341" y="94438"/>
                </a:cubicBezTo>
                <a:close/>
                <a:moveTo>
                  <a:pt x="118048" y="53122"/>
                </a:moveTo>
                <a:lnTo>
                  <a:pt x="118048" y="64926"/>
                </a:lnTo>
                <a:cubicBezTo>
                  <a:pt x="118048" y="68173"/>
                  <a:pt x="120704" y="70829"/>
                  <a:pt x="123950" y="70829"/>
                </a:cubicBezTo>
                <a:cubicBezTo>
                  <a:pt x="127197" y="70829"/>
                  <a:pt x="129853" y="68173"/>
                  <a:pt x="129853" y="64926"/>
                </a:cubicBezTo>
                <a:lnTo>
                  <a:pt x="129853" y="53122"/>
                </a:lnTo>
                <a:cubicBezTo>
                  <a:pt x="129853" y="49875"/>
                  <a:pt x="127197" y="47219"/>
                  <a:pt x="123950" y="47219"/>
                </a:cubicBezTo>
                <a:cubicBezTo>
                  <a:pt x="120704" y="47219"/>
                  <a:pt x="118048" y="49875"/>
                  <a:pt x="118048" y="53122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9" name="Text 7"/>
          <p:cNvSpPr/>
          <p:nvPr/>
        </p:nvSpPr>
        <p:spPr>
          <a:xfrm>
            <a:off x="1104930" y="1652672"/>
            <a:ext cx="1662116" cy="302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85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ADB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04930" y="1954875"/>
            <a:ext cx="1614897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 Resident Mission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38299" y="2257078"/>
            <a:ext cx="5382990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Fokus Infrastructure &amp; Development Finance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38299" y="2483730"/>
            <a:ext cx="5382990" cy="4344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1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Lebih fokus ke infrastructure dan development finance dibanding World Bank yang lebih broad.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38299" y="3026751"/>
            <a:ext cx="5382990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Digital Government &amp; AI Governance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38299" y="3253404"/>
            <a:ext cx="5382990" cy="4344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1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Ada appetite kuat untuk digital government dan AI governance di agenda ADB sekarang — perfect timing.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38299" y="3796424"/>
            <a:ext cx="5382990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Hiring via Network Alumni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38299" y="4023077"/>
            <a:ext cx="5382990" cy="217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1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Banyak lewat network dan referral dari alumni universitas top Asia — leverage PPTI network.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43021" y="4355972"/>
            <a:ext cx="5307439" cy="840502"/>
          </a:xfrm>
          <a:custGeom>
            <a:avLst/>
            <a:gdLst/>
            <a:ahLst/>
            <a:cxnLst/>
            <a:rect l="l" t="t" r="r" b="b"/>
            <a:pathLst>
              <a:path w="5307439" h="840502">
                <a:moveTo>
                  <a:pt x="37772" y="0"/>
                </a:moveTo>
                <a:lnTo>
                  <a:pt x="5269667" y="0"/>
                </a:lnTo>
                <a:cubicBezTo>
                  <a:pt x="5290528" y="0"/>
                  <a:pt x="5307439" y="16911"/>
                  <a:pt x="5307439" y="37772"/>
                </a:cubicBezTo>
                <a:lnTo>
                  <a:pt x="5307439" y="802730"/>
                </a:lnTo>
                <a:cubicBezTo>
                  <a:pt x="5307439" y="823591"/>
                  <a:pt x="5290528" y="840502"/>
                  <a:pt x="5269667" y="840502"/>
                </a:cubicBezTo>
                <a:lnTo>
                  <a:pt x="37772" y="840502"/>
                </a:lnTo>
                <a:cubicBezTo>
                  <a:pt x="16911" y="840502"/>
                  <a:pt x="0" y="823591"/>
                  <a:pt x="0" y="802730"/>
                </a:cubicBezTo>
                <a:lnTo>
                  <a:pt x="0" y="37772"/>
                </a:lnTo>
                <a:cubicBezTo>
                  <a:pt x="0" y="16925"/>
                  <a:pt x="16925" y="0"/>
                  <a:pt x="37772" y="0"/>
                </a:cubicBezTo>
                <a:close/>
              </a:path>
            </a:pathLst>
          </a:custGeom>
          <a:solidFill>
            <a:srgbClr val="C4A35A">
              <a:alpha val="1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96483" y="4502352"/>
            <a:ext cx="99160" cy="132214"/>
          </a:xfrm>
          <a:custGeom>
            <a:avLst/>
            <a:gdLst/>
            <a:ahLst/>
            <a:cxnLst/>
            <a:rect l="l" t="t" r="r" b="b"/>
            <a:pathLst>
              <a:path w="99160" h="132214">
                <a:moveTo>
                  <a:pt x="75636" y="99160"/>
                </a:moveTo>
                <a:cubicBezTo>
                  <a:pt x="77521" y="93402"/>
                  <a:pt x="81291" y="88186"/>
                  <a:pt x="85552" y="83692"/>
                </a:cubicBezTo>
                <a:cubicBezTo>
                  <a:pt x="93996" y="74809"/>
                  <a:pt x="99160" y="62802"/>
                  <a:pt x="99160" y="49580"/>
                </a:cubicBezTo>
                <a:cubicBezTo>
                  <a:pt x="99160" y="22208"/>
                  <a:pt x="76953" y="0"/>
                  <a:pt x="49580" y="0"/>
                </a:cubicBezTo>
                <a:cubicBezTo>
                  <a:pt x="22208" y="0"/>
                  <a:pt x="0" y="22208"/>
                  <a:pt x="0" y="49580"/>
                </a:cubicBezTo>
                <a:cubicBezTo>
                  <a:pt x="0" y="62802"/>
                  <a:pt x="5165" y="74809"/>
                  <a:pt x="13609" y="83692"/>
                </a:cubicBezTo>
                <a:cubicBezTo>
                  <a:pt x="17870" y="88186"/>
                  <a:pt x="21666" y="93402"/>
                  <a:pt x="23525" y="99160"/>
                </a:cubicBezTo>
                <a:lnTo>
                  <a:pt x="75610" y="99160"/>
                </a:lnTo>
                <a:close/>
                <a:moveTo>
                  <a:pt x="74370" y="111555"/>
                </a:moveTo>
                <a:lnTo>
                  <a:pt x="24790" y="111555"/>
                </a:lnTo>
                <a:lnTo>
                  <a:pt x="24790" y="115687"/>
                </a:lnTo>
                <a:cubicBezTo>
                  <a:pt x="24790" y="127101"/>
                  <a:pt x="34035" y="136345"/>
                  <a:pt x="45448" y="136345"/>
                </a:cubicBezTo>
                <a:lnTo>
                  <a:pt x="53712" y="136345"/>
                </a:lnTo>
                <a:cubicBezTo>
                  <a:pt x="65126" y="136345"/>
                  <a:pt x="74370" y="127101"/>
                  <a:pt x="74370" y="115687"/>
                </a:cubicBezTo>
                <a:lnTo>
                  <a:pt x="74370" y="111555"/>
                </a:lnTo>
                <a:close/>
                <a:moveTo>
                  <a:pt x="47514" y="28922"/>
                </a:moveTo>
                <a:cubicBezTo>
                  <a:pt x="37237" y="28922"/>
                  <a:pt x="28922" y="37237"/>
                  <a:pt x="28922" y="47514"/>
                </a:cubicBezTo>
                <a:cubicBezTo>
                  <a:pt x="28922" y="50949"/>
                  <a:pt x="26159" y="53712"/>
                  <a:pt x="22724" y="53712"/>
                </a:cubicBezTo>
                <a:cubicBezTo>
                  <a:pt x="19290" y="53712"/>
                  <a:pt x="16527" y="50949"/>
                  <a:pt x="16527" y="47514"/>
                </a:cubicBezTo>
                <a:cubicBezTo>
                  <a:pt x="16527" y="30394"/>
                  <a:pt x="30394" y="16527"/>
                  <a:pt x="47514" y="16527"/>
                </a:cubicBezTo>
                <a:cubicBezTo>
                  <a:pt x="50949" y="16527"/>
                  <a:pt x="53712" y="19290"/>
                  <a:pt x="53712" y="22724"/>
                </a:cubicBezTo>
                <a:cubicBezTo>
                  <a:pt x="53712" y="26159"/>
                  <a:pt x="50949" y="28922"/>
                  <a:pt x="47514" y="28922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19" name="Text 17"/>
          <p:cNvSpPr/>
          <p:nvPr/>
        </p:nvSpPr>
        <p:spPr>
          <a:xfrm>
            <a:off x="831058" y="4474020"/>
            <a:ext cx="4967461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 Point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61069" y="4700672"/>
            <a:ext cx="5137450" cy="3777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ADB sering co-publish dengan Bappenas dan kementerian — jalur kolaborasi yang bisa dibuka dari posisi ASN sebelum formal apply.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38299" y="5534091"/>
            <a:ext cx="5316883" cy="9444"/>
          </a:xfrm>
          <a:custGeom>
            <a:avLst/>
            <a:gdLst/>
            <a:ahLst/>
            <a:cxnLst/>
            <a:rect l="l" t="t" r="r" b="b"/>
            <a:pathLst>
              <a:path w="5316883" h="9444">
                <a:moveTo>
                  <a:pt x="0" y="0"/>
                </a:moveTo>
                <a:lnTo>
                  <a:pt x="5316883" y="0"/>
                </a:lnTo>
                <a:lnTo>
                  <a:pt x="5316883" y="9444"/>
                </a:lnTo>
                <a:lnTo>
                  <a:pt x="0" y="9444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538299" y="5689915"/>
            <a:ext cx="708288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Score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424381" y="5652139"/>
            <a:ext cx="528855" cy="2644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21/25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174649" y="1496849"/>
            <a:ext cx="5628530" cy="4580263"/>
          </a:xfrm>
          <a:custGeom>
            <a:avLst/>
            <a:gdLst/>
            <a:ahLst/>
            <a:cxnLst/>
            <a:rect l="l" t="t" r="r" b="b"/>
            <a:pathLst>
              <a:path w="5628530" h="4580263">
                <a:moveTo>
                  <a:pt x="75529" y="0"/>
                </a:moveTo>
                <a:lnTo>
                  <a:pt x="5553001" y="0"/>
                </a:lnTo>
                <a:cubicBezTo>
                  <a:pt x="5594715" y="0"/>
                  <a:pt x="5628530" y="33815"/>
                  <a:pt x="5628530" y="75529"/>
                </a:cubicBezTo>
                <a:lnTo>
                  <a:pt x="5628530" y="4504735"/>
                </a:lnTo>
                <a:cubicBezTo>
                  <a:pt x="5628530" y="4546448"/>
                  <a:pt x="5594715" y="4580263"/>
                  <a:pt x="5553001" y="4580263"/>
                </a:cubicBezTo>
                <a:lnTo>
                  <a:pt x="75529" y="4580263"/>
                </a:lnTo>
                <a:cubicBezTo>
                  <a:pt x="33815" y="4580263"/>
                  <a:pt x="0" y="4546448"/>
                  <a:pt x="0" y="4504735"/>
                </a:cubicBezTo>
                <a:lnTo>
                  <a:pt x="0" y="75529"/>
                </a:lnTo>
                <a:cubicBezTo>
                  <a:pt x="0" y="33843"/>
                  <a:pt x="33843" y="0"/>
                  <a:pt x="75529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30473" y="1671560"/>
            <a:ext cx="453304" cy="453304"/>
          </a:xfrm>
          <a:custGeom>
            <a:avLst/>
            <a:gdLst/>
            <a:ahLst/>
            <a:cxnLst/>
            <a:rect l="l" t="t" r="r" b="b"/>
            <a:pathLst>
              <a:path w="453304" h="453304">
                <a:moveTo>
                  <a:pt x="75552" y="0"/>
                </a:moveTo>
                <a:lnTo>
                  <a:pt x="377752" y="0"/>
                </a:lnTo>
                <a:cubicBezTo>
                  <a:pt x="419451" y="0"/>
                  <a:pt x="453304" y="33854"/>
                  <a:pt x="453304" y="75552"/>
                </a:cubicBezTo>
                <a:lnTo>
                  <a:pt x="453304" y="377752"/>
                </a:lnTo>
                <a:cubicBezTo>
                  <a:pt x="453304" y="419451"/>
                  <a:pt x="419451" y="453304"/>
                  <a:pt x="377752" y="453304"/>
                </a:cubicBezTo>
                <a:lnTo>
                  <a:pt x="75552" y="453304"/>
                </a:lnTo>
                <a:cubicBezTo>
                  <a:pt x="33854" y="453304"/>
                  <a:pt x="0" y="419451"/>
                  <a:pt x="0" y="377752"/>
                </a:cubicBezTo>
                <a:lnTo>
                  <a:pt x="0" y="75552"/>
                </a:lnTo>
                <a:cubicBezTo>
                  <a:pt x="0" y="33854"/>
                  <a:pt x="33854" y="0"/>
                  <a:pt x="75552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6450882" y="1803774"/>
            <a:ext cx="212486" cy="188877"/>
          </a:xfrm>
          <a:custGeom>
            <a:avLst/>
            <a:gdLst/>
            <a:ahLst/>
            <a:cxnLst/>
            <a:rect l="l" t="t" r="r" b="b"/>
            <a:pathLst>
              <a:path w="212486" h="188877">
                <a:moveTo>
                  <a:pt x="99197" y="31430"/>
                </a:moveTo>
                <a:lnTo>
                  <a:pt x="56183" y="79240"/>
                </a:lnTo>
                <a:cubicBezTo>
                  <a:pt x="54487" y="81121"/>
                  <a:pt x="54560" y="84035"/>
                  <a:pt x="56368" y="85843"/>
                </a:cubicBezTo>
                <a:cubicBezTo>
                  <a:pt x="67619" y="97095"/>
                  <a:pt x="85880" y="97095"/>
                  <a:pt x="97131" y="85843"/>
                </a:cubicBezTo>
                <a:lnTo>
                  <a:pt x="108862" y="74112"/>
                </a:lnTo>
                <a:cubicBezTo>
                  <a:pt x="110412" y="72563"/>
                  <a:pt x="112367" y="71714"/>
                  <a:pt x="114359" y="71567"/>
                </a:cubicBezTo>
                <a:cubicBezTo>
                  <a:pt x="116868" y="71345"/>
                  <a:pt x="119450" y="72194"/>
                  <a:pt x="121368" y="74112"/>
                </a:cubicBezTo>
                <a:lnTo>
                  <a:pt x="186516" y="138706"/>
                </a:lnTo>
                <a:lnTo>
                  <a:pt x="212486" y="118048"/>
                </a:lnTo>
                <a:lnTo>
                  <a:pt x="212486" y="11805"/>
                </a:lnTo>
                <a:lnTo>
                  <a:pt x="171170" y="35414"/>
                </a:lnTo>
                <a:lnTo>
                  <a:pt x="162390" y="29549"/>
                </a:lnTo>
                <a:cubicBezTo>
                  <a:pt x="156561" y="25675"/>
                  <a:pt x="149737" y="23610"/>
                  <a:pt x="142727" y="23610"/>
                </a:cubicBezTo>
                <a:lnTo>
                  <a:pt x="116757" y="23610"/>
                </a:lnTo>
                <a:cubicBezTo>
                  <a:pt x="116351" y="23610"/>
                  <a:pt x="115908" y="23610"/>
                  <a:pt x="115503" y="23646"/>
                </a:cubicBezTo>
                <a:cubicBezTo>
                  <a:pt x="109268" y="23979"/>
                  <a:pt x="103403" y="26782"/>
                  <a:pt x="99197" y="31430"/>
                </a:cubicBezTo>
                <a:close/>
                <a:moveTo>
                  <a:pt x="43014" y="67398"/>
                </a:moveTo>
                <a:lnTo>
                  <a:pt x="82412" y="23610"/>
                </a:lnTo>
                <a:lnTo>
                  <a:pt x="67804" y="23610"/>
                </a:lnTo>
                <a:cubicBezTo>
                  <a:pt x="58397" y="23610"/>
                  <a:pt x="49396" y="27335"/>
                  <a:pt x="42756" y="33976"/>
                </a:cubicBezTo>
                <a:lnTo>
                  <a:pt x="41317" y="35414"/>
                </a:lnTo>
                <a:lnTo>
                  <a:pt x="0" y="11805"/>
                </a:lnTo>
                <a:lnTo>
                  <a:pt x="0" y="118048"/>
                </a:lnTo>
                <a:lnTo>
                  <a:pt x="57696" y="166116"/>
                </a:lnTo>
                <a:cubicBezTo>
                  <a:pt x="66181" y="173199"/>
                  <a:pt x="76879" y="177072"/>
                  <a:pt x="87909" y="177072"/>
                </a:cubicBezTo>
                <a:lnTo>
                  <a:pt x="93701" y="177072"/>
                </a:lnTo>
                <a:lnTo>
                  <a:pt x="91118" y="174490"/>
                </a:lnTo>
                <a:cubicBezTo>
                  <a:pt x="87651" y="171022"/>
                  <a:pt x="87651" y="165415"/>
                  <a:pt x="91118" y="161984"/>
                </a:cubicBezTo>
                <a:cubicBezTo>
                  <a:pt x="94586" y="158553"/>
                  <a:pt x="100193" y="158516"/>
                  <a:pt x="103624" y="161984"/>
                </a:cubicBezTo>
                <a:lnTo>
                  <a:pt x="118749" y="177109"/>
                </a:lnTo>
                <a:lnTo>
                  <a:pt x="122069" y="177109"/>
                </a:lnTo>
                <a:cubicBezTo>
                  <a:pt x="129115" y="177109"/>
                  <a:pt x="136013" y="175523"/>
                  <a:pt x="142285" y="172571"/>
                </a:cubicBezTo>
                <a:lnTo>
                  <a:pt x="132435" y="162685"/>
                </a:lnTo>
                <a:cubicBezTo>
                  <a:pt x="128967" y="159217"/>
                  <a:pt x="128967" y="153610"/>
                  <a:pt x="132435" y="150179"/>
                </a:cubicBezTo>
                <a:cubicBezTo>
                  <a:pt x="135903" y="146748"/>
                  <a:pt x="141510" y="146712"/>
                  <a:pt x="144941" y="150179"/>
                </a:cubicBezTo>
                <a:lnTo>
                  <a:pt x="156746" y="161984"/>
                </a:lnTo>
                <a:lnTo>
                  <a:pt x="163201" y="155528"/>
                </a:lnTo>
                <a:cubicBezTo>
                  <a:pt x="166485" y="152245"/>
                  <a:pt x="167444" y="147486"/>
                  <a:pt x="166005" y="143318"/>
                </a:cubicBezTo>
                <a:lnTo>
                  <a:pt x="115134" y="92852"/>
                </a:lnTo>
                <a:lnTo>
                  <a:pt x="109637" y="98349"/>
                </a:lnTo>
                <a:cubicBezTo>
                  <a:pt x="91450" y="116536"/>
                  <a:pt x="62012" y="116536"/>
                  <a:pt x="43825" y="98349"/>
                </a:cubicBezTo>
                <a:cubicBezTo>
                  <a:pt x="35341" y="89864"/>
                  <a:pt x="35009" y="76252"/>
                  <a:pt x="43014" y="67361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27" name="Text 25"/>
          <p:cNvSpPr/>
          <p:nvPr/>
        </p:nvSpPr>
        <p:spPr>
          <a:xfrm>
            <a:off x="6897103" y="1652672"/>
            <a:ext cx="2096533" cy="302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85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GIZ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897103" y="1954875"/>
            <a:ext cx="2049314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 — Digital Transformation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330473" y="2257078"/>
            <a:ext cx="5382990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Less Prestigious tapi Competitive Package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330473" y="2483730"/>
            <a:ext cx="5382990" cy="4344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1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Deutsche Gesellschaft für Internationale Zusammenarbeit — less prestigious dari World Bank tapi compensation sangat kompetitif.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330473" y="3026751"/>
            <a:ext cx="5382990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Work-Life Balance Terbaik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330473" y="3253404"/>
            <a:ext cx="5382990" cy="4344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1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Kultur kerja lebih work-life balanced dibanding organisasi internasional lainnya — important untuk sustainability.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330473" y="3796424"/>
            <a:ext cx="5382990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Aktif di Digitalisasi Pemerintah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330473" y="4023077"/>
            <a:ext cx="5382990" cy="4344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1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GIZ aktif di program digitalisasi pemerintah Indonesia dan butuh orang yang paham birokrasi dari dalam.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35195" y="4570820"/>
            <a:ext cx="5307439" cy="840502"/>
          </a:xfrm>
          <a:custGeom>
            <a:avLst/>
            <a:gdLst/>
            <a:ahLst/>
            <a:cxnLst/>
            <a:rect l="l" t="t" r="r" b="b"/>
            <a:pathLst>
              <a:path w="5307439" h="840502">
                <a:moveTo>
                  <a:pt x="37772" y="0"/>
                </a:moveTo>
                <a:lnTo>
                  <a:pt x="5269667" y="0"/>
                </a:lnTo>
                <a:cubicBezTo>
                  <a:pt x="5290528" y="0"/>
                  <a:pt x="5307439" y="16911"/>
                  <a:pt x="5307439" y="37772"/>
                </a:cubicBezTo>
                <a:lnTo>
                  <a:pt x="5307439" y="802730"/>
                </a:lnTo>
                <a:cubicBezTo>
                  <a:pt x="5307439" y="823591"/>
                  <a:pt x="5290528" y="840502"/>
                  <a:pt x="5269667" y="840502"/>
                </a:cubicBezTo>
                <a:lnTo>
                  <a:pt x="37772" y="840502"/>
                </a:lnTo>
                <a:cubicBezTo>
                  <a:pt x="16911" y="840502"/>
                  <a:pt x="0" y="823591"/>
                  <a:pt x="0" y="802730"/>
                </a:cubicBezTo>
                <a:lnTo>
                  <a:pt x="0" y="37772"/>
                </a:lnTo>
                <a:cubicBezTo>
                  <a:pt x="0" y="16925"/>
                  <a:pt x="16925" y="0"/>
                  <a:pt x="37772" y="0"/>
                </a:cubicBezTo>
                <a:close/>
              </a:path>
            </a:pathLst>
          </a:custGeom>
          <a:solidFill>
            <a:srgbClr val="C4A35A">
              <a:alpha val="1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488657" y="4717199"/>
            <a:ext cx="99160" cy="132214"/>
          </a:xfrm>
          <a:custGeom>
            <a:avLst/>
            <a:gdLst/>
            <a:ahLst/>
            <a:cxnLst/>
            <a:rect l="l" t="t" r="r" b="b"/>
            <a:pathLst>
              <a:path w="99160" h="132214">
                <a:moveTo>
                  <a:pt x="75636" y="99160"/>
                </a:moveTo>
                <a:cubicBezTo>
                  <a:pt x="77521" y="93402"/>
                  <a:pt x="81291" y="88186"/>
                  <a:pt x="85552" y="83692"/>
                </a:cubicBezTo>
                <a:cubicBezTo>
                  <a:pt x="93996" y="74809"/>
                  <a:pt x="99160" y="62802"/>
                  <a:pt x="99160" y="49580"/>
                </a:cubicBezTo>
                <a:cubicBezTo>
                  <a:pt x="99160" y="22208"/>
                  <a:pt x="76953" y="0"/>
                  <a:pt x="49580" y="0"/>
                </a:cubicBezTo>
                <a:cubicBezTo>
                  <a:pt x="22208" y="0"/>
                  <a:pt x="0" y="22208"/>
                  <a:pt x="0" y="49580"/>
                </a:cubicBezTo>
                <a:cubicBezTo>
                  <a:pt x="0" y="62802"/>
                  <a:pt x="5165" y="74809"/>
                  <a:pt x="13609" y="83692"/>
                </a:cubicBezTo>
                <a:cubicBezTo>
                  <a:pt x="17870" y="88186"/>
                  <a:pt x="21666" y="93402"/>
                  <a:pt x="23525" y="99160"/>
                </a:cubicBezTo>
                <a:lnTo>
                  <a:pt x="75610" y="99160"/>
                </a:lnTo>
                <a:close/>
                <a:moveTo>
                  <a:pt x="74370" y="111555"/>
                </a:moveTo>
                <a:lnTo>
                  <a:pt x="24790" y="111555"/>
                </a:lnTo>
                <a:lnTo>
                  <a:pt x="24790" y="115687"/>
                </a:lnTo>
                <a:cubicBezTo>
                  <a:pt x="24790" y="127101"/>
                  <a:pt x="34035" y="136345"/>
                  <a:pt x="45448" y="136345"/>
                </a:cubicBezTo>
                <a:lnTo>
                  <a:pt x="53712" y="136345"/>
                </a:lnTo>
                <a:cubicBezTo>
                  <a:pt x="65126" y="136345"/>
                  <a:pt x="74370" y="127101"/>
                  <a:pt x="74370" y="115687"/>
                </a:cubicBezTo>
                <a:lnTo>
                  <a:pt x="74370" y="111555"/>
                </a:lnTo>
                <a:close/>
                <a:moveTo>
                  <a:pt x="47514" y="28922"/>
                </a:moveTo>
                <a:cubicBezTo>
                  <a:pt x="37237" y="28922"/>
                  <a:pt x="28922" y="37237"/>
                  <a:pt x="28922" y="47514"/>
                </a:cubicBezTo>
                <a:cubicBezTo>
                  <a:pt x="28922" y="50949"/>
                  <a:pt x="26159" y="53712"/>
                  <a:pt x="22724" y="53712"/>
                </a:cubicBezTo>
                <a:cubicBezTo>
                  <a:pt x="19290" y="53712"/>
                  <a:pt x="16527" y="50949"/>
                  <a:pt x="16527" y="47514"/>
                </a:cubicBezTo>
                <a:cubicBezTo>
                  <a:pt x="16527" y="30394"/>
                  <a:pt x="30394" y="16527"/>
                  <a:pt x="47514" y="16527"/>
                </a:cubicBezTo>
                <a:cubicBezTo>
                  <a:pt x="50949" y="16527"/>
                  <a:pt x="53712" y="19290"/>
                  <a:pt x="53712" y="22724"/>
                </a:cubicBezTo>
                <a:cubicBezTo>
                  <a:pt x="53712" y="26159"/>
                  <a:pt x="50949" y="28922"/>
                  <a:pt x="47514" y="28922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37" name="Text 35"/>
          <p:cNvSpPr/>
          <p:nvPr/>
        </p:nvSpPr>
        <p:spPr>
          <a:xfrm>
            <a:off x="6623232" y="4688868"/>
            <a:ext cx="4967461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b="1" dirty="0">
                <a:solidFill>
                  <a:srgbClr val="F7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 Point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453243" y="4915520"/>
            <a:ext cx="5137450" cy="3777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Paling mudah</a:t>
            </a:r>
            <a:pPr>
              <a:lnSpc>
                <a:spcPct val="120000"/>
              </a:lnSpc>
            </a:pPr>
            <a:r>
              <a:rPr lang="en-US" sz="1041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di antara international orgs — banyak posisi tidak dipublikasikan luas, bisa diakses lewat network Kemenkominfo dan Bappenas.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30473" y="5534091"/>
            <a:ext cx="5316883" cy="9444"/>
          </a:xfrm>
          <a:custGeom>
            <a:avLst/>
            <a:gdLst/>
            <a:ahLst/>
            <a:cxnLst/>
            <a:rect l="l" t="t" r="r" b="b"/>
            <a:pathLst>
              <a:path w="5316883" h="9444">
                <a:moveTo>
                  <a:pt x="0" y="0"/>
                </a:moveTo>
                <a:lnTo>
                  <a:pt x="5316883" y="0"/>
                </a:lnTo>
                <a:lnTo>
                  <a:pt x="5316883" y="9444"/>
                </a:lnTo>
                <a:lnTo>
                  <a:pt x="0" y="9444"/>
                </a:lnTo>
                <a:lnTo>
                  <a:pt x="0" y="0"/>
                </a:lnTo>
                <a:close/>
              </a:path>
            </a:pathLst>
          </a:custGeom>
          <a:solidFill>
            <a:srgbClr val="F7F5F0">
              <a:alpha val="10196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6330473" y="5689915"/>
            <a:ext cx="708288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Score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11153915" y="5652139"/>
            <a:ext cx="594962" cy="2644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7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20/25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382476" y="6232936"/>
            <a:ext cx="5628530" cy="613850"/>
          </a:xfrm>
          <a:custGeom>
            <a:avLst/>
            <a:gdLst/>
            <a:ahLst/>
            <a:cxnLst/>
            <a:rect l="l" t="t" r="r" b="b"/>
            <a:pathLst>
              <a:path w="5628530" h="613850">
                <a:moveTo>
                  <a:pt x="75553" y="0"/>
                </a:moveTo>
                <a:lnTo>
                  <a:pt x="5552977" y="0"/>
                </a:lnTo>
                <a:cubicBezTo>
                  <a:pt x="5594704" y="0"/>
                  <a:pt x="5628530" y="33826"/>
                  <a:pt x="5628530" y="75553"/>
                </a:cubicBezTo>
                <a:lnTo>
                  <a:pt x="5628530" y="538297"/>
                </a:lnTo>
                <a:cubicBezTo>
                  <a:pt x="5628530" y="580024"/>
                  <a:pt x="5594704" y="613850"/>
                  <a:pt x="5552977" y="613850"/>
                </a:cubicBezTo>
                <a:lnTo>
                  <a:pt x="75553" y="613850"/>
                </a:lnTo>
                <a:cubicBezTo>
                  <a:pt x="33826" y="613850"/>
                  <a:pt x="0" y="580024"/>
                  <a:pt x="0" y="538297"/>
                </a:cubicBezTo>
                <a:lnTo>
                  <a:pt x="0" y="75553"/>
                </a:lnTo>
                <a:cubicBezTo>
                  <a:pt x="0" y="33854"/>
                  <a:pt x="33854" y="0"/>
                  <a:pt x="75553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513509" y="6360428"/>
            <a:ext cx="191238" cy="169989"/>
          </a:xfrm>
          <a:custGeom>
            <a:avLst/>
            <a:gdLst/>
            <a:ahLst/>
            <a:cxnLst/>
            <a:rect l="l" t="t" r="r" b="b"/>
            <a:pathLst>
              <a:path w="191238" h="169989">
                <a:moveTo>
                  <a:pt x="102757" y="-6275"/>
                </a:moveTo>
                <a:cubicBezTo>
                  <a:pt x="101396" y="-8931"/>
                  <a:pt x="98640" y="-10624"/>
                  <a:pt x="95652" y="-10624"/>
                </a:cubicBezTo>
                <a:cubicBezTo>
                  <a:pt x="92664" y="-10624"/>
                  <a:pt x="89908" y="-8931"/>
                  <a:pt x="88547" y="-6275"/>
                </a:cubicBezTo>
                <a:lnTo>
                  <a:pt x="64111" y="41601"/>
                </a:lnTo>
                <a:lnTo>
                  <a:pt x="11023" y="50034"/>
                </a:lnTo>
                <a:cubicBezTo>
                  <a:pt x="8068" y="50499"/>
                  <a:pt x="5611" y="52590"/>
                  <a:pt x="4681" y="55446"/>
                </a:cubicBezTo>
                <a:cubicBezTo>
                  <a:pt x="3752" y="58301"/>
                  <a:pt x="4515" y="61422"/>
                  <a:pt x="6607" y="63547"/>
                </a:cubicBezTo>
                <a:lnTo>
                  <a:pt x="44589" y="101562"/>
                </a:lnTo>
                <a:lnTo>
                  <a:pt x="36222" y="154650"/>
                </a:lnTo>
                <a:cubicBezTo>
                  <a:pt x="35757" y="157605"/>
                  <a:pt x="36986" y="160593"/>
                  <a:pt x="39410" y="162353"/>
                </a:cubicBezTo>
                <a:cubicBezTo>
                  <a:pt x="41833" y="164113"/>
                  <a:pt x="45021" y="164378"/>
                  <a:pt x="47710" y="163017"/>
                </a:cubicBezTo>
                <a:lnTo>
                  <a:pt x="95652" y="138647"/>
                </a:lnTo>
                <a:lnTo>
                  <a:pt x="143561" y="163017"/>
                </a:lnTo>
                <a:cubicBezTo>
                  <a:pt x="146217" y="164378"/>
                  <a:pt x="149438" y="164113"/>
                  <a:pt x="151861" y="162353"/>
                </a:cubicBezTo>
                <a:cubicBezTo>
                  <a:pt x="154285" y="160593"/>
                  <a:pt x="155514" y="157638"/>
                  <a:pt x="155049" y="154650"/>
                </a:cubicBezTo>
                <a:lnTo>
                  <a:pt x="146649" y="101562"/>
                </a:lnTo>
                <a:lnTo>
                  <a:pt x="184631" y="63547"/>
                </a:lnTo>
                <a:cubicBezTo>
                  <a:pt x="186756" y="61422"/>
                  <a:pt x="187486" y="58301"/>
                  <a:pt x="186556" y="55446"/>
                </a:cubicBezTo>
                <a:cubicBezTo>
                  <a:pt x="185627" y="52590"/>
                  <a:pt x="183203" y="50499"/>
                  <a:pt x="180215" y="50034"/>
                </a:cubicBezTo>
                <a:lnTo>
                  <a:pt x="127160" y="41601"/>
                </a:lnTo>
                <a:lnTo>
                  <a:pt x="102757" y="-6275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4" name="Text 42"/>
          <p:cNvSpPr/>
          <p:nvPr/>
        </p:nvSpPr>
        <p:spPr>
          <a:xfrm>
            <a:off x="826336" y="6350984"/>
            <a:ext cx="5137450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ADB Advantage:</a:t>
            </a:r>
            <a:pPr>
              <a:lnSpc>
                <a:spcPct val="120000"/>
              </a:lnSpc>
            </a:pPr>
            <a:r>
              <a:rPr lang="en-US" sz="1041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Jalur kolaborasi research dengan Bappenas — bisa mulai dari posisi ASN.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174649" y="6232936"/>
            <a:ext cx="5628530" cy="613850"/>
          </a:xfrm>
          <a:custGeom>
            <a:avLst/>
            <a:gdLst/>
            <a:ahLst/>
            <a:cxnLst/>
            <a:rect l="l" t="t" r="r" b="b"/>
            <a:pathLst>
              <a:path w="5628530" h="613850">
                <a:moveTo>
                  <a:pt x="75553" y="0"/>
                </a:moveTo>
                <a:lnTo>
                  <a:pt x="5552977" y="0"/>
                </a:lnTo>
                <a:cubicBezTo>
                  <a:pt x="5594704" y="0"/>
                  <a:pt x="5628530" y="33826"/>
                  <a:pt x="5628530" y="75553"/>
                </a:cubicBezTo>
                <a:lnTo>
                  <a:pt x="5628530" y="538297"/>
                </a:lnTo>
                <a:cubicBezTo>
                  <a:pt x="5628530" y="580024"/>
                  <a:pt x="5594704" y="613850"/>
                  <a:pt x="5552977" y="613850"/>
                </a:cubicBezTo>
                <a:lnTo>
                  <a:pt x="75553" y="613850"/>
                </a:lnTo>
                <a:cubicBezTo>
                  <a:pt x="33826" y="613850"/>
                  <a:pt x="0" y="580024"/>
                  <a:pt x="0" y="538297"/>
                </a:cubicBezTo>
                <a:lnTo>
                  <a:pt x="0" y="75553"/>
                </a:lnTo>
                <a:cubicBezTo>
                  <a:pt x="0" y="33854"/>
                  <a:pt x="33854" y="0"/>
                  <a:pt x="75553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296239" y="6454866"/>
            <a:ext cx="191238" cy="169989"/>
          </a:xfrm>
          <a:custGeom>
            <a:avLst/>
            <a:gdLst/>
            <a:ahLst/>
            <a:cxnLst/>
            <a:rect l="l" t="t" r="r" b="b"/>
            <a:pathLst>
              <a:path w="191238" h="169989">
                <a:moveTo>
                  <a:pt x="102757" y="-6275"/>
                </a:moveTo>
                <a:cubicBezTo>
                  <a:pt x="101396" y="-8931"/>
                  <a:pt x="98640" y="-10624"/>
                  <a:pt x="95652" y="-10624"/>
                </a:cubicBezTo>
                <a:cubicBezTo>
                  <a:pt x="92664" y="-10624"/>
                  <a:pt x="89908" y="-8931"/>
                  <a:pt x="88547" y="-6275"/>
                </a:cubicBezTo>
                <a:lnTo>
                  <a:pt x="64111" y="41601"/>
                </a:lnTo>
                <a:lnTo>
                  <a:pt x="11023" y="50034"/>
                </a:lnTo>
                <a:cubicBezTo>
                  <a:pt x="8068" y="50499"/>
                  <a:pt x="5611" y="52590"/>
                  <a:pt x="4681" y="55446"/>
                </a:cubicBezTo>
                <a:cubicBezTo>
                  <a:pt x="3752" y="58301"/>
                  <a:pt x="4515" y="61422"/>
                  <a:pt x="6607" y="63547"/>
                </a:cubicBezTo>
                <a:lnTo>
                  <a:pt x="44589" y="101562"/>
                </a:lnTo>
                <a:lnTo>
                  <a:pt x="36222" y="154650"/>
                </a:lnTo>
                <a:cubicBezTo>
                  <a:pt x="35757" y="157605"/>
                  <a:pt x="36986" y="160593"/>
                  <a:pt x="39410" y="162353"/>
                </a:cubicBezTo>
                <a:cubicBezTo>
                  <a:pt x="41833" y="164113"/>
                  <a:pt x="45021" y="164378"/>
                  <a:pt x="47710" y="163017"/>
                </a:cubicBezTo>
                <a:lnTo>
                  <a:pt x="95652" y="138647"/>
                </a:lnTo>
                <a:lnTo>
                  <a:pt x="143561" y="163017"/>
                </a:lnTo>
                <a:cubicBezTo>
                  <a:pt x="146217" y="164378"/>
                  <a:pt x="149438" y="164113"/>
                  <a:pt x="151861" y="162353"/>
                </a:cubicBezTo>
                <a:cubicBezTo>
                  <a:pt x="154285" y="160593"/>
                  <a:pt x="155514" y="157638"/>
                  <a:pt x="155049" y="154650"/>
                </a:cubicBezTo>
                <a:lnTo>
                  <a:pt x="146649" y="101562"/>
                </a:lnTo>
                <a:lnTo>
                  <a:pt x="184631" y="63547"/>
                </a:lnTo>
                <a:cubicBezTo>
                  <a:pt x="186756" y="61422"/>
                  <a:pt x="187486" y="58301"/>
                  <a:pt x="186556" y="55446"/>
                </a:cubicBezTo>
                <a:cubicBezTo>
                  <a:pt x="185627" y="52590"/>
                  <a:pt x="183203" y="50499"/>
                  <a:pt x="180215" y="50034"/>
                </a:cubicBezTo>
                <a:lnTo>
                  <a:pt x="127160" y="41601"/>
                </a:lnTo>
                <a:lnTo>
                  <a:pt x="102757" y="-6275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47" name="Text 45"/>
          <p:cNvSpPr/>
          <p:nvPr/>
        </p:nvSpPr>
        <p:spPr>
          <a:xfrm>
            <a:off x="6601319" y="6350984"/>
            <a:ext cx="5156338" cy="3777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1" b="1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GIZ Advantage:</a:t>
            </a:r>
            <a:pPr>
              <a:lnSpc>
                <a:spcPct val="120000"/>
              </a:lnSpc>
            </a:pPr>
            <a:r>
              <a:rPr lang="en-US" sz="1041" dirty="0">
                <a:solidFill>
                  <a:srgbClr val="F7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Entry point paling accessible, work-life balance terbaik, compensation kompetitif.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technology-innovators.com/9c3da915bc9d52ee398aaa2aa5c7789916cebade.jpg">    </p:cNvPr>
          <p:cNvPicPr>
            <a:picLocks noChangeAspect="1"/>
          </p:cNvPicPr>
          <p:nvPr/>
        </p:nvPicPr>
        <p:blipFill>
          <a:blip r:embed="rId1">
            <a:alphaModFix amt="25000"/>
          </a:blip>
          <a:srcRect l="1778" r="1778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038225"/>
            <a:ext cx="1038225" cy="352425"/>
          </a:xfrm>
          <a:custGeom>
            <a:avLst/>
            <a:gdLst/>
            <a:ahLst/>
            <a:cxnLst/>
            <a:rect l="l" t="t" r="r" b="b"/>
            <a:pathLst>
              <a:path w="1038225" h="352425">
                <a:moveTo>
                  <a:pt x="76201" y="0"/>
                </a:moveTo>
                <a:lnTo>
                  <a:pt x="962024" y="0"/>
                </a:lnTo>
                <a:cubicBezTo>
                  <a:pt x="1004109" y="0"/>
                  <a:pt x="1038225" y="34116"/>
                  <a:pt x="1038225" y="76201"/>
                </a:cubicBezTo>
                <a:lnTo>
                  <a:pt x="1038225" y="276224"/>
                </a:lnTo>
                <a:cubicBezTo>
                  <a:pt x="1038225" y="318309"/>
                  <a:pt x="1004109" y="352425"/>
                  <a:pt x="962024" y="352425"/>
                </a:cubicBezTo>
                <a:lnTo>
                  <a:pt x="76201" y="352425"/>
                </a:lnTo>
                <a:cubicBezTo>
                  <a:pt x="34116" y="352425"/>
                  <a:pt x="0" y="318309"/>
                  <a:pt x="0" y="2762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 w="12700">
            <a:solidFill>
              <a:srgbClr val="C4A35A">
                <a:alpha val="40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81025" y="117633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6" name="Text 3"/>
          <p:cNvSpPr/>
          <p:nvPr/>
        </p:nvSpPr>
        <p:spPr>
          <a:xfrm>
            <a:off x="771525" y="1119188"/>
            <a:ext cx="523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105" kern="0" dirty="0">
                <a:solidFill>
                  <a:srgbClr val="C4A3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3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1624013"/>
            <a:ext cx="11715750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7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Tech Giants —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C4A3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Government Vertical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3281363"/>
            <a:ext cx="1219200" cy="38100"/>
          </a:xfrm>
          <a:custGeom>
            <a:avLst/>
            <a:gdLst/>
            <a:ahLst/>
            <a:cxnLst/>
            <a:rect l="l" t="t" r="r" b="b"/>
            <a:pathLst>
              <a:path w="1219200" h="38100">
                <a:moveTo>
                  <a:pt x="0" y="0"/>
                </a:moveTo>
                <a:lnTo>
                  <a:pt x="1219200" y="0"/>
                </a:lnTo>
                <a:lnTo>
                  <a:pt x="12192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C4A35A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3548063"/>
            <a:ext cx="741045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F7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Dua tech company dengan serious investment di government cloud dan AI — bridging gap antara teknologi dan birokrasi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85763" y="4476750"/>
            <a:ext cx="5629275" cy="1343025"/>
          </a:xfrm>
          <a:custGeom>
            <a:avLst/>
            <a:gdLst/>
            <a:ahLst/>
            <a:cxnLst/>
            <a:rect l="l" t="t" r="r" b="b"/>
            <a:pathLst>
              <a:path w="5629275" h="1343025">
                <a:moveTo>
                  <a:pt x="76203" y="0"/>
                </a:moveTo>
                <a:lnTo>
                  <a:pt x="5553072" y="0"/>
                </a:lnTo>
                <a:cubicBezTo>
                  <a:pt x="5595158" y="0"/>
                  <a:pt x="5629275" y="34117"/>
                  <a:pt x="5629275" y="76203"/>
                </a:cubicBezTo>
                <a:lnTo>
                  <a:pt x="5629275" y="1266822"/>
                </a:lnTo>
                <a:cubicBezTo>
                  <a:pt x="5629275" y="1308908"/>
                  <a:pt x="5595158" y="1343025"/>
                  <a:pt x="5553072" y="1343025"/>
                </a:cubicBezTo>
                <a:lnTo>
                  <a:pt x="76203" y="1343025"/>
                </a:lnTo>
                <a:cubicBezTo>
                  <a:pt x="34117" y="1343025"/>
                  <a:pt x="0" y="1308908"/>
                  <a:pt x="0" y="1266822"/>
                </a:cubicBezTo>
                <a:lnTo>
                  <a:pt x="0" y="76203"/>
                </a:lnTo>
                <a:cubicBezTo>
                  <a:pt x="0" y="34146"/>
                  <a:pt x="34146" y="0"/>
                  <a:pt x="76203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2925" y="46339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638175" y="474821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/>
            </a:pathLst>
          </a:custGeom>
          <a:solidFill>
            <a:srgbClr val="C4A35A"/>
          </a:solidFill>
          <a:ln/>
        </p:spPr>
      </p:sp>
      <p:sp>
        <p:nvSpPr>
          <p:cNvPr id="13" name="Text 10"/>
          <p:cNvSpPr/>
          <p:nvPr/>
        </p:nvSpPr>
        <p:spPr>
          <a:xfrm>
            <a:off x="1038225" y="4691063"/>
            <a:ext cx="8191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Microsoft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42925" y="5129213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Affairs &amp; Public Sector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542925" y="5434013"/>
            <a:ext cx="971550" cy="228600"/>
          </a:xfrm>
          <a:custGeom>
            <a:avLst/>
            <a:gdLst/>
            <a:ahLst/>
            <a:cxnLst/>
            <a:rect l="l" t="t" r="r" b="b"/>
            <a:pathLst>
              <a:path w="971550" h="228600">
                <a:moveTo>
                  <a:pt x="38101" y="0"/>
                </a:moveTo>
                <a:lnTo>
                  <a:pt x="933449" y="0"/>
                </a:lnTo>
                <a:cubicBezTo>
                  <a:pt x="954492" y="0"/>
                  <a:pt x="971550" y="17058"/>
                  <a:pt x="971550" y="38101"/>
                </a:cubicBezTo>
                <a:lnTo>
                  <a:pt x="971550" y="190499"/>
                </a:lnTo>
                <a:cubicBezTo>
                  <a:pt x="971550" y="211542"/>
                  <a:pt x="954492" y="228600"/>
                  <a:pt x="93344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542925" y="5434013"/>
            <a:ext cx="102870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$1.7B Investment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1592907" y="5434013"/>
            <a:ext cx="685800" cy="228600"/>
          </a:xfrm>
          <a:custGeom>
            <a:avLst/>
            <a:gdLst/>
            <a:ahLst/>
            <a:cxnLst/>
            <a:rect l="l" t="t" r="r" b="b"/>
            <a:pathLst>
              <a:path w="685800" h="228600">
                <a:moveTo>
                  <a:pt x="38101" y="0"/>
                </a:moveTo>
                <a:lnTo>
                  <a:pt x="647699" y="0"/>
                </a:lnTo>
                <a:cubicBezTo>
                  <a:pt x="668742" y="0"/>
                  <a:pt x="685800" y="17058"/>
                  <a:pt x="685800" y="38101"/>
                </a:cubicBezTo>
                <a:lnTo>
                  <a:pt x="685800" y="190499"/>
                </a:lnTo>
                <a:cubicBezTo>
                  <a:pt x="685800" y="211542"/>
                  <a:pt x="668742" y="228600"/>
                  <a:pt x="64769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1592907" y="5434013"/>
            <a:ext cx="74295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Cloud &amp; AI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6176963" y="4476750"/>
            <a:ext cx="5629275" cy="1343025"/>
          </a:xfrm>
          <a:custGeom>
            <a:avLst/>
            <a:gdLst/>
            <a:ahLst/>
            <a:cxnLst/>
            <a:rect l="l" t="t" r="r" b="b"/>
            <a:pathLst>
              <a:path w="5629275" h="1343025">
                <a:moveTo>
                  <a:pt x="76203" y="0"/>
                </a:moveTo>
                <a:lnTo>
                  <a:pt x="5553072" y="0"/>
                </a:lnTo>
                <a:cubicBezTo>
                  <a:pt x="5595158" y="0"/>
                  <a:pt x="5629275" y="34117"/>
                  <a:pt x="5629275" y="76203"/>
                </a:cubicBezTo>
                <a:lnTo>
                  <a:pt x="5629275" y="1266822"/>
                </a:lnTo>
                <a:cubicBezTo>
                  <a:pt x="5629275" y="1308908"/>
                  <a:pt x="5595158" y="1343025"/>
                  <a:pt x="5553072" y="1343025"/>
                </a:cubicBezTo>
                <a:lnTo>
                  <a:pt x="76203" y="1343025"/>
                </a:lnTo>
                <a:cubicBezTo>
                  <a:pt x="34117" y="1343025"/>
                  <a:pt x="0" y="1308908"/>
                  <a:pt x="0" y="1266822"/>
                </a:cubicBezTo>
                <a:lnTo>
                  <a:pt x="0" y="76203"/>
                </a:lnTo>
                <a:cubicBezTo>
                  <a:pt x="0" y="34146"/>
                  <a:pt x="34146" y="0"/>
                  <a:pt x="76203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12700">
            <a:solidFill>
              <a:srgbClr val="C4A35A">
                <a:alpha val="30196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334125" y="46339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1" name="Shape 18"/>
          <p:cNvSpPr/>
          <p:nvPr/>
        </p:nvSpPr>
        <p:spPr>
          <a:xfrm>
            <a:off x="6429375" y="474821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/>
            </a:pathLst>
          </a:custGeom>
          <a:solidFill>
            <a:srgbClr val="C4A35A"/>
          </a:solidFill>
          <a:ln/>
        </p:spPr>
      </p:sp>
      <p:sp>
        <p:nvSpPr>
          <p:cNvPr id="22" name="Text 19"/>
          <p:cNvSpPr/>
          <p:nvPr/>
        </p:nvSpPr>
        <p:spPr>
          <a:xfrm>
            <a:off x="6829425" y="4691063"/>
            <a:ext cx="6286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5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Google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334125" y="5129213"/>
            <a:ext cx="538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Relations &amp; Public Policy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6334125" y="5434013"/>
            <a:ext cx="1133475" cy="228600"/>
          </a:xfrm>
          <a:custGeom>
            <a:avLst/>
            <a:gdLst/>
            <a:ahLst/>
            <a:cxnLst/>
            <a:rect l="l" t="t" r="r" b="b"/>
            <a:pathLst>
              <a:path w="1133475" h="228600">
                <a:moveTo>
                  <a:pt x="38101" y="0"/>
                </a:moveTo>
                <a:lnTo>
                  <a:pt x="1095374" y="0"/>
                </a:lnTo>
                <a:cubicBezTo>
                  <a:pt x="1116417" y="0"/>
                  <a:pt x="1133475" y="17058"/>
                  <a:pt x="1133475" y="38101"/>
                </a:cubicBezTo>
                <a:lnTo>
                  <a:pt x="1133475" y="190499"/>
                </a:lnTo>
                <a:cubicBezTo>
                  <a:pt x="1133475" y="211542"/>
                  <a:pt x="1116417" y="228600"/>
                  <a:pt x="109537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4A35A">
              <a:alpha val="20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6334125" y="5434013"/>
            <a:ext cx="119062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4A3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Regulation Navigate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7542907" y="5434013"/>
            <a:ext cx="447675" cy="228600"/>
          </a:xfrm>
          <a:custGeom>
            <a:avLst/>
            <a:gdLst/>
            <a:ahLst/>
            <a:cxnLst/>
            <a:rect l="l" t="t" r="r" b="b"/>
            <a:pathLst>
              <a:path w="447675" h="228600">
                <a:moveTo>
                  <a:pt x="38101" y="0"/>
                </a:moveTo>
                <a:lnTo>
                  <a:pt x="409574" y="0"/>
                </a:lnTo>
                <a:cubicBezTo>
                  <a:pt x="430617" y="0"/>
                  <a:pt x="447675" y="17058"/>
                  <a:pt x="447675" y="38101"/>
                </a:cubicBezTo>
                <a:lnTo>
                  <a:pt x="447675" y="190499"/>
                </a:lnTo>
                <a:cubicBezTo>
                  <a:pt x="447675" y="211542"/>
                  <a:pt x="430617" y="228600"/>
                  <a:pt x="40957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27" name="Text 24"/>
          <p:cNvSpPr/>
          <p:nvPr/>
        </p:nvSpPr>
        <p:spPr>
          <a:xfrm>
            <a:off x="7542907" y="5434013"/>
            <a:ext cx="50482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Policy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Target Company Deep Dive Deck — 10 Perusahaan Strategis untuk Pivot Karir Subkhan</dc:title>
  <dc:subject>Target Company Deep Dive Deck — 10 Perusahaan Strategis untuk Pivot Karir Subkhan</dc:subject>
  <dc:creator>Kimi</dc:creator>
  <cp:lastModifiedBy>Kimi</cp:lastModifiedBy>
  <cp:revision>1</cp:revision>
  <dcterms:created xsi:type="dcterms:W3CDTF">2026-03-01T12:38:15Z</dcterms:created>
  <dcterms:modified xsi:type="dcterms:W3CDTF">2026-03-01T12:38:15Z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{"Label":"Target Company Deep Dive Deck — 10 Perusahaan Strategis untuk Pivot Karir Subkhan","ContentProducer":"001191110108MACG2KBH8F10000","ProduceID":"19ca9425-5992-8142-8000-00001efe55bb","ReservedCode1":"","ContentPropagator":"001191110108MACG2KBH8F20000","PropagateID":"19ca9425-5992-8142-8000-00001efe55bb","ReservedCode2":""}</vt:lpwstr>
  </property>
</Properties>
</file>