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embeddedFontLst>
    <p:embeddedFont>
      <p:font typeface="MiSans" charset="-122" pitchFamily="34"/>
      <p:regular r:id="rId20"/>
    </p:embeddedFont>
    <p:embeddedFont>
      <p:font typeface="Hedvig Letters Sans" charset="-122" pitchFamily="34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font" Target="fonts/font1.fntdata"/><Relationship Id="rId21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architectureindevelopment.org/de4e7bcdf2c25a978bdc1293ace28b9fd9753141.jpg">    </p:cNvPr>
          <p:cNvPicPr>
            <a:picLocks noChangeAspect="1"/>
          </p:cNvPicPr>
          <p:nvPr/>
        </p:nvPicPr>
        <p:blipFill>
          <a:blip r:embed="rId1">
            <a:alphaModFix amt="40000"/>
          </a:blip>
          <a:srcRect l="0" r="0" t="6784" b="6784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D5A4A">
                  <a:alpha val="90000"/>
                </a:srgbClr>
              </a:gs>
              <a:gs pos="50000">
                <a:srgbClr val="2D5A4A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476250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0" y="0"/>
                </a:moveTo>
                <a:lnTo>
                  <a:pt x="609600" y="0"/>
                </a:lnTo>
                <a:lnTo>
                  <a:pt x="6096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" name="Text 2"/>
          <p:cNvSpPr/>
          <p:nvPr/>
        </p:nvSpPr>
        <p:spPr>
          <a:xfrm>
            <a:off x="1104900" y="381000"/>
            <a:ext cx="129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120" kern="0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Konsep Deck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171575"/>
            <a:ext cx="11887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spc="-180" kern="0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Smart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spc="-180" kern="0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Kampung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3228975"/>
            <a:ext cx="1219200" cy="76200"/>
          </a:xfrm>
          <a:custGeom>
            <a:avLst/>
            <a:gdLst/>
            <a:ahLst/>
            <a:cxnLst/>
            <a:rect l="l" t="t" r="r" b="b"/>
            <a:pathLst>
              <a:path w="1219200" h="76200">
                <a:moveTo>
                  <a:pt x="0" y="0"/>
                </a:moveTo>
                <a:lnTo>
                  <a:pt x="1219200" y="0"/>
                </a:lnTo>
                <a:lnTo>
                  <a:pt x="1219200" y="76200"/>
                </a:lnTo>
                <a:lnTo>
                  <a:pt x="0" y="7620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3533775"/>
            <a:ext cx="748665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700" dirty="0">
                <a:solidFill>
                  <a:srgbClr val="F5F5F5">
                    <a:alpha val="90000"/>
                  </a:srgbClr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Permukiman Digital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191000"/>
            <a:ext cx="6496050" cy="771525"/>
          </a:xfrm>
          <a:prstGeom prst="rect">
            <a:avLst/>
          </a:prstGeom>
          <a:noFill/>
          <a:ln/>
        </p:spPr>
        <p:txBody>
          <a:bodyPr wrap="square" lIns="0" tIns="15240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Mengubah Teknologi menjadi Kekuatan Pemberdayaan untuk Kampung Indonesia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95288" y="554355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28588" y="42863"/>
                </a:moveTo>
                <a:cubicBezTo>
                  <a:pt x="88002" y="42863"/>
                  <a:pt x="51256" y="58936"/>
                  <a:pt x="24244" y="85100"/>
                </a:cubicBezTo>
                <a:cubicBezTo>
                  <a:pt x="18574" y="90592"/>
                  <a:pt x="9510" y="90458"/>
                  <a:pt x="4063" y="84787"/>
                </a:cubicBezTo>
                <a:cubicBezTo>
                  <a:pt x="-1384" y="79117"/>
                  <a:pt x="-1295" y="70053"/>
                  <a:pt x="4376" y="64606"/>
                </a:cubicBezTo>
                <a:cubicBezTo>
                  <a:pt x="36478" y="33442"/>
                  <a:pt x="80323" y="14288"/>
                  <a:pt x="128588" y="14288"/>
                </a:cubicBezTo>
                <a:cubicBezTo>
                  <a:pt x="176852" y="14288"/>
                  <a:pt x="220697" y="33442"/>
                  <a:pt x="252844" y="64606"/>
                </a:cubicBezTo>
                <a:cubicBezTo>
                  <a:pt x="258514" y="70098"/>
                  <a:pt x="258648" y="79162"/>
                  <a:pt x="253157" y="84787"/>
                </a:cubicBezTo>
                <a:cubicBezTo>
                  <a:pt x="247665" y="90413"/>
                  <a:pt x="238601" y="90592"/>
                  <a:pt x="232976" y="85100"/>
                </a:cubicBezTo>
                <a:cubicBezTo>
                  <a:pt x="205919" y="58936"/>
                  <a:pt x="169173" y="42863"/>
                  <a:pt x="128588" y="42863"/>
                </a:cubicBezTo>
                <a:close/>
                <a:moveTo>
                  <a:pt x="107156" y="192881"/>
                </a:moveTo>
                <a:cubicBezTo>
                  <a:pt x="107156" y="181053"/>
                  <a:pt x="116759" y="171450"/>
                  <a:pt x="128588" y="171450"/>
                </a:cubicBezTo>
                <a:cubicBezTo>
                  <a:pt x="140416" y="171450"/>
                  <a:pt x="150019" y="181053"/>
                  <a:pt x="150019" y="192881"/>
                </a:cubicBezTo>
                <a:cubicBezTo>
                  <a:pt x="150019" y="204709"/>
                  <a:pt x="140416" y="214313"/>
                  <a:pt x="128588" y="214313"/>
                </a:cubicBezTo>
                <a:cubicBezTo>
                  <a:pt x="116759" y="214313"/>
                  <a:pt x="107156" y="204709"/>
                  <a:pt x="107156" y="192881"/>
                </a:cubicBezTo>
                <a:close/>
                <a:moveTo>
                  <a:pt x="75009" y="145643"/>
                </a:moveTo>
                <a:cubicBezTo>
                  <a:pt x="69786" y="151581"/>
                  <a:pt x="60767" y="152117"/>
                  <a:pt x="54828" y="146893"/>
                </a:cubicBezTo>
                <a:cubicBezTo>
                  <a:pt x="48890" y="141669"/>
                  <a:pt x="48354" y="132651"/>
                  <a:pt x="53578" y="126712"/>
                </a:cubicBezTo>
                <a:cubicBezTo>
                  <a:pt x="71884" y="105995"/>
                  <a:pt x="98718" y="92869"/>
                  <a:pt x="128588" y="92869"/>
                </a:cubicBezTo>
                <a:cubicBezTo>
                  <a:pt x="158457" y="92869"/>
                  <a:pt x="185291" y="105995"/>
                  <a:pt x="203597" y="126712"/>
                </a:cubicBezTo>
                <a:cubicBezTo>
                  <a:pt x="208821" y="132651"/>
                  <a:pt x="208240" y="141669"/>
                  <a:pt x="202347" y="146893"/>
                </a:cubicBezTo>
                <a:cubicBezTo>
                  <a:pt x="196453" y="152117"/>
                  <a:pt x="187389" y="151537"/>
                  <a:pt x="182166" y="145643"/>
                </a:cubicBezTo>
                <a:cubicBezTo>
                  <a:pt x="169039" y="130775"/>
                  <a:pt x="149929" y="121444"/>
                  <a:pt x="128588" y="121444"/>
                </a:cubicBezTo>
                <a:cubicBezTo>
                  <a:pt x="107246" y="121444"/>
                  <a:pt x="88136" y="130775"/>
                  <a:pt x="75009" y="14564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1" name="Text 8"/>
          <p:cNvSpPr/>
          <p:nvPr/>
        </p:nvSpPr>
        <p:spPr>
          <a:xfrm>
            <a:off x="781050" y="5524500"/>
            <a:ext cx="10382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Konektivitas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381000" y="5886450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42875" y="7144"/>
                </a:moveTo>
                <a:cubicBezTo>
                  <a:pt x="168503" y="7144"/>
                  <a:pt x="189309" y="27950"/>
                  <a:pt x="189309" y="53578"/>
                </a:cubicBezTo>
                <a:cubicBezTo>
                  <a:pt x="189309" y="79206"/>
                  <a:pt x="168503" y="100013"/>
                  <a:pt x="142875" y="100013"/>
                </a:cubicBezTo>
                <a:cubicBezTo>
                  <a:pt x="117247" y="100013"/>
                  <a:pt x="96441" y="79206"/>
                  <a:pt x="96441" y="53578"/>
                </a:cubicBezTo>
                <a:cubicBezTo>
                  <a:pt x="96441" y="27950"/>
                  <a:pt x="117247" y="7144"/>
                  <a:pt x="142875" y="7144"/>
                </a:cubicBezTo>
                <a:close/>
                <a:moveTo>
                  <a:pt x="42863" y="39291"/>
                </a:moveTo>
                <a:cubicBezTo>
                  <a:pt x="60605" y="39291"/>
                  <a:pt x="75009" y="53695"/>
                  <a:pt x="75009" y="71438"/>
                </a:cubicBezTo>
                <a:cubicBezTo>
                  <a:pt x="75009" y="89180"/>
                  <a:pt x="60605" y="103584"/>
                  <a:pt x="42863" y="103584"/>
                </a:cubicBezTo>
                <a:cubicBezTo>
                  <a:pt x="25120" y="103584"/>
                  <a:pt x="10716" y="89180"/>
                  <a:pt x="10716" y="71438"/>
                </a:cubicBezTo>
                <a:cubicBezTo>
                  <a:pt x="10716" y="53695"/>
                  <a:pt x="25120" y="39291"/>
                  <a:pt x="42862" y="39291"/>
                </a:cubicBezTo>
                <a:close/>
                <a:moveTo>
                  <a:pt x="0" y="185738"/>
                </a:moveTo>
                <a:cubicBezTo>
                  <a:pt x="0" y="154171"/>
                  <a:pt x="25584" y="128588"/>
                  <a:pt x="57150" y="128588"/>
                </a:cubicBezTo>
                <a:cubicBezTo>
                  <a:pt x="62865" y="128588"/>
                  <a:pt x="68401" y="129436"/>
                  <a:pt x="73625" y="130999"/>
                </a:cubicBezTo>
                <a:cubicBezTo>
                  <a:pt x="58936" y="147429"/>
                  <a:pt x="50006" y="169128"/>
                  <a:pt x="50006" y="192881"/>
                </a:cubicBezTo>
                <a:lnTo>
                  <a:pt x="50006" y="200025"/>
                </a:lnTo>
                <a:cubicBezTo>
                  <a:pt x="50006" y="205115"/>
                  <a:pt x="51078" y="209937"/>
                  <a:pt x="52998" y="214313"/>
                </a:cubicBezTo>
                <a:lnTo>
                  <a:pt x="14288" y="214313"/>
                </a:lnTo>
                <a:cubicBezTo>
                  <a:pt x="6385" y="214313"/>
                  <a:pt x="0" y="207928"/>
                  <a:pt x="0" y="200025"/>
                </a:cubicBezTo>
                <a:lnTo>
                  <a:pt x="0" y="185738"/>
                </a:lnTo>
                <a:close/>
                <a:moveTo>
                  <a:pt x="232752" y="214313"/>
                </a:moveTo>
                <a:cubicBezTo>
                  <a:pt x="234672" y="209937"/>
                  <a:pt x="235744" y="205115"/>
                  <a:pt x="235744" y="200025"/>
                </a:cubicBezTo>
                <a:lnTo>
                  <a:pt x="235744" y="192881"/>
                </a:lnTo>
                <a:cubicBezTo>
                  <a:pt x="235744" y="169128"/>
                  <a:pt x="226814" y="147429"/>
                  <a:pt x="212125" y="130999"/>
                </a:cubicBezTo>
                <a:cubicBezTo>
                  <a:pt x="217349" y="129436"/>
                  <a:pt x="222885" y="128588"/>
                  <a:pt x="228600" y="128588"/>
                </a:cubicBezTo>
                <a:cubicBezTo>
                  <a:pt x="260166" y="128588"/>
                  <a:pt x="285750" y="154171"/>
                  <a:pt x="285750" y="185738"/>
                </a:cubicBezTo>
                <a:lnTo>
                  <a:pt x="285750" y="200025"/>
                </a:lnTo>
                <a:cubicBezTo>
                  <a:pt x="285750" y="207928"/>
                  <a:pt x="279365" y="214313"/>
                  <a:pt x="271463" y="214313"/>
                </a:cubicBezTo>
                <a:lnTo>
                  <a:pt x="232752" y="214313"/>
                </a:lnTo>
                <a:close/>
                <a:moveTo>
                  <a:pt x="210741" y="71438"/>
                </a:moveTo>
                <a:cubicBezTo>
                  <a:pt x="210741" y="53695"/>
                  <a:pt x="225145" y="39291"/>
                  <a:pt x="242888" y="39291"/>
                </a:cubicBezTo>
                <a:cubicBezTo>
                  <a:pt x="260630" y="39291"/>
                  <a:pt x="275034" y="53695"/>
                  <a:pt x="275034" y="71437"/>
                </a:cubicBezTo>
                <a:cubicBezTo>
                  <a:pt x="275034" y="89180"/>
                  <a:pt x="260630" y="103584"/>
                  <a:pt x="242888" y="103584"/>
                </a:cubicBezTo>
                <a:cubicBezTo>
                  <a:pt x="225145" y="103584"/>
                  <a:pt x="210741" y="89180"/>
                  <a:pt x="210741" y="71438"/>
                </a:cubicBezTo>
                <a:close/>
                <a:moveTo>
                  <a:pt x="71438" y="192881"/>
                </a:moveTo>
                <a:cubicBezTo>
                  <a:pt x="71438" y="153412"/>
                  <a:pt x="103406" y="121444"/>
                  <a:pt x="142875" y="121444"/>
                </a:cubicBezTo>
                <a:cubicBezTo>
                  <a:pt x="182344" y="121444"/>
                  <a:pt x="214313" y="153412"/>
                  <a:pt x="214313" y="192881"/>
                </a:cubicBezTo>
                <a:lnTo>
                  <a:pt x="214313" y="200025"/>
                </a:lnTo>
                <a:cubicBezTo>
                  <a:pt x="214313" y="207928"/>
                  <a:pt x="207928" y="214313"/>
                  <a:pt x="200025" y="214313"/>
                </a:cubicBezTo>
                <a:lnTo>
                  <a:pt x="85725" y="214313"/>
                </a:lnTo>
                <a:cubicBezTo>
                  <a:pt x="77822" y="214313"/>
                  <a:pt x="71438" y="207928"/>
                  <a:pt x="71438" y="200025"/>
                </a:cubicBezTo>
                <a:lnTo>
                  <a:pt x="71438" y="192881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3" name="Text 10"/>
          <p:cNvSpPr/>
          <p:nvPr/>
        </p:nvSpPr>
        <p:spPr>
          <a:xfrm>
            <a:off x="781050" y="5867400"/>
            <a:ext cx="1266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Pemberdayaan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409575" y="62293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14288"/>
                </a:moveTo>
                <a:cubicBezTo>
                  <a:pt x="228600" y="62552"/>
                  <a:pt x="194399" y="102825"/>
                  <a:pt x="148947" y="112246"/>
                </a:cubicBezTo>
                <a:cubicBezTo>
                  <a:pt x="145420" y="86305"/>
                  <a:pt x="133767" y="62954"/>
                  <a:pt x="116577" y="44872"/>
                </a:cubicBezTo>
                <a:cubicBezTo>
                  <a:pt x="134481" y="17859"/>
                  <a:pt x="165155" y="0"/>
                  <a:pt x="200025" y="0"/>
                </a:cubicBezTo>
                <a:lnTo>
                  <a:pt x="214313" y="0"/>
                </a:lnTo>
                <a:cubicBezTo>
                  <a:pt x="222215" y="0"/>
                  <a:pt x="228600" y="6385"/>
                  <a:pt x="228600" y="14288"/>
                </a:cubicBezTo>
                <a:close/>
                <a:moveTo>
                  <a:pt x="0" y="42863"/>
                </a:moveTo>
                <a:cubicBezTo>
                  <a:pt x="0" y="34960"/>
                  <a:pt x="6385" y="28575"/>
                  <a:pt x="14288" y="28575"/>
                </a:cubicBezTo>
                <a:lnTo>
                  <a:pt x="28575" y="28575"/>
                </a:lnTo>
                <a:cubicBezTo>
                  <a:pt x="83805" y="28575"/>
                  <a:pt x="128588" y="73357"/>
                  <a:pt x="128588" y="128588"/>
                </a:cubicBezTo>
                <a:lnTo>
                  <a:pt x="128588" y="214313"/>
                </a:lnTo>
                <a:cubicBezTo>
                  <a:pt x="128588" y="222215"/>
                  <a:pt x="122203" y="228600"/>
                  <a:pt x="114300" y="228600"/>
                </a:cubicBezTo>
                <a:cubicBezTo>
                  <a:pt x="106397" y="228600"/>
                  <a:pt x="100013" y="222215"/>
                  <a:pt x="100013" y="214313"/>
                </a:cubicBezTo>
                <a:lnTo>
                  <a:pt x="100013" y="142875"/>
                </a:lnTo>
                <a:cubicBezTo>
                  <a:pt x="44782" y="142875"/>
                  <a:pt x="0" y="98093"/>
                  <a:pt x="0" y="4286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5" name="Text 12"/>
          <p:cNvSpPr/>
          <p:nvPr/>
        </p:nvSpPr>
        <p:spPr>
          <a:xfrm>
            <a:off x="781050" y="6210300"/>
            <a:ext cx="11811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Keberlanjutan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067181" y="6019800"/>
            <a:ext cx="1743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067181" y="6248400"/>
            <a:ext cx="1743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Konsep untuk Indonesia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96875"/>
            <a:ext cx="381000" cy="31750"/>
          </a:xfrm>
          <a:custGeom>
            <a:avLst/>
            <a:gdLst/>
            <a:ahLst/>
            <a:cxnLst/>
            <a:rect l="l" t="t" r="r" b="b"/>
            <a:pathLst>
              <a:path w="381000" h="31750">
                <a:moveTo>
                  <a:pt x="0" y="0"/>
                </a:moveTo>
                <a:lnTo>
                  <a:pt x="381000" y="0"/>
                </a:lnTo>
                <a:lnTo>
                  <a:pt x="381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" name="Text 1"/>
          <p:cNvSpPr/>
          <p:nvPr/>
        </p:nvSpPr>
        <p:spPr>
          <a:xfrm>
            <a:off x="793750" y="317500"/>
            <a:ext cx="841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spc="50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Teknologi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03250"/>
            <a:ext cx="1174750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Peran AI dalam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Smart Kampung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619250"/>
            <a:ext cx="11636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Kontekstual dan Accessible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2000250"/>
            <a:ext cx="7580313" cy="1428750"/>
          </a:xfrm>
          <a:custGeom>
            <a:avLst/>
            <a:gdLst/>
            <a:ahLst/>
            <a:cxnLst/>
            <a:rect l="l" t="t" r="r" b="b"/>
            <a:pathLst>
              <a:path w="7580313" h="1428750">
                <a:moveTo>
                  <a:pt x="127002" y="0"/>
                </a:moveTo>
                <a:lnTo>
                  <a:pt x="7453311" y="0"/>
                </a:lnTo>
                <a:cubicBezTo>
                  <a:pt x="7523452" y="0"/>
                  <a:pt x="7580313" y="56861"/>
                  <a:pt x="7580313" y="127002"/>
                </a:cubicBezTo>
                <a:lnTo>
                  <a:pt x="7580313" y="1301748"/>
                </a:lnTo>
                <a:cubicBezTo>
                  <a:pt x="7580313" y="1371889"/>
                  <a:pt x="7523452" y="1428750"/>
                  <a:pt x="7453311" y="1428750"/>
                </a:cubicBezTo>
                <a:lnTo>
                  <a:pt x="127002" y="1428750"/>
                </a:lnTo>
                <a:cubicBezTo>
                  <a:pt x="56861" y="1428750"/>
                  <a:pt x="0" y="1371889"/>
                  <a:pt x="0" y="1301748"/>
                </a:cubicBezTo>
                <a:lnTo>
                  <a:pt x="0" y="127002"/>
                </a:lnTo>
                <a:cubicBezTo>
                  <a:pt x="0" y="56908"/>
                  <a:pt x="56908" y="0"/>
                  <a:pt x="127002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8000" y="2190750"/>
            <a:ext cx="508000" cy="508000"/>
          </a:xfrm>
          <a:custGeom>
            <a:avLst/>
            <a:gdLst/>
            <a:ahLst/>
            <a:cxnLst/>
            <a:rect l="l" t="t" r="r" b="b"/>
            <a:pathLst>
              <a:path w="508000" h="508000">
                <a:moveTo>
                  <a:pt x="254000" y="0"/>
                </a:moveTo>
                <a:lnTo>
                  <a:pt x="254000" y="0"/>
                </a:lnTo>
                <a:cubicBezTo>
                  <a:pt x="394186" y="0"/>
                  <a:pt x="508000" y="113814"/>
                  <a:pt x="508000" y="254000"/>
                </a:cubicBezTo>
                <a:lnTo>
                  <a:pt x="508000" y="254000"/>
                </a:lnTo>
                <a:cubicBezTo>
                  <a:pt x="508000" y="394186"/>
                  <a:pt x="394186" y="508000"/>
                  <a:pt x="254000" y="508000"/>
                </a:cubicBezTo>
                <a:lnTo>
                  <a:pt x="254000" y="508000"/>
                </a:lnTo>
                <a:cubicBezTo>
                  <a:pt x="113814" y="508000"/>
                  <a:pt x="0" y="394186"/>
                  <a:pt x="0" y="254000"/>
                </a:cubicBezTo>
                <a:lnTo>
                  <a:pt x="0" y="254000"/>
                </a:lnTo>
                <a:cubicBezTo>
                  <a:pt x="0" y="113814"/>
                  <a:pt x="113814" y="0"/>
                  <a:pt x="2540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Shape 6"/>
          <p:cNvSpPr/>
          <p:nvPr/>
        </p:nvSpPr>
        <p:spPr>
          <a:xfrm>
            <a:off x="615156" y="2325688"/>
            <a:ext cx="297656" cy="238125"/>
          </a:xfrm>
          <a:custGeom>
            <a:avLst/>
            <a:gdLst/>
            <a:ahLst/>
            <a:cxnLst/>
            <a:rect l="l" t="t" r="r" b="b"/>
            <a:pathLst>
              <a:path w="297656" h="238125">
                <a:moveTo>
                  <a:pt x="163711" y="0"/>
                </a:moveTo>
                <a:cubicBezTo>
                  <a:pt x="163711" y="-8232"/>
                  <a:pt x="157060" y="-14883"/>
                  <a:pt x="148828" y="-14883"/>
                </a:cubicBezTo>
                <a:cubicBezTo>
                  <a:pt x="140596" y="-14883"/>
                  <a:pt x="133945" y="-8232"/>
                  <a:pt x="133945" y="0"/>
                </a:cubicBezTo>
                <a:lnTo>
                  <a:pt x="133945" y="29766"/>
                </a:lnTo>
                <a:lnTo>
                  <a:pt x="89297" y="29766"/>
                </a:lnTo>
                <a:cubicBezTo>
                  <a:pt x="64647" y="29766"/>
                  <a:pt x="44648" y="49764"/>
                  <a:pt x="44648" y="74414"/>
                </a:cubicBezTo>
                <a:lnTo>
                  <a:pt x="44648" y="178594"/>
                </a:lnTo>
                <a:cubicBezTo>
                  <a:pt x="44648" y="203243"/>
                  <a:pt x="64647" y="223242"/>
                  <a:pt x="89297" y="223242"/>
                </a:cubicBezTo>
                <a:lnTo>
                  <a:pt x="208359" y="223242"/>
                </a:lnTo>
                <a:cubicBezTo>
                  <a:pt x="233009" y="223242"/>
                  <a:pt x="253008" y="203243"/>
                  <a:pt x="253008" y="178594"/>
                </a:cubicBezTo>
                <a:lnTo>
                  <a:pt x="253008" y="74414"/>
                </a:lnTo>
                <a:cubicBezTo>
                  <a:pt x="253008" y="49764"/>
                  <a:pt x="233009" y="29766"/>
                  <a:pt x="208359" y="29766"/>
                </a:cubicBezTo>
                <a:lnTo>
                  <a:pt x="163711" y="29766"/>
                </a:lnTo>
                <a:lnTo>
                  <a:pt x="163711" y="0"/>
                </a:lnTo>
                <a:close/>
                <a:moveTo>
                  <a:pt x="74414" y="171152"/>
                </a:moveTo>
                <a:cubicBezTo>
                  <a:pt x="74414" y="164967"/>
                  <a:pt x="79391" y="159990"/>
                  <a:pt x="85576" y="159990"/>
                </a:cubicBezTo>
                <a:lnTo>
                  <a:pt x="100459" y="159990"/>
                </a:lnTo>
                <a:cubicBezTo>
                  <a:pt x="106645" y="159990"/>
                  <a:pt x="111621" y="164967"/>
                  <a:pt x="111621" y="171152"/>
                </a:cubicBezTo>
                <a:cubicBezTo>
                  <a:pt x="111621" y="177338"/>
                  <a:pt x="106645" y="182314"/>
                  <a:pt x="100459" y="182314"/>
                </a:cubicBezTo>
                <a:lnTo>
                  <a:pt x="85576" y="182314"/>
                </a:lnTo>
                <a:cubicBezTo>
                  <a:pt x="79391" y="182314"/>
                  <a:pt x="74414" y="177338"/>
                  <a:pt x="74414" y="171152"/>
                </a:cubicBezTo>
                <a:close/>
                <a:moveTo>
                  <a:pt x="130225" y="171152"/>
                </a:moveTo>
                <a:cubicBezTo>
                  <a:pt x="130225" y="164967"/>
                  <a:pt x="135201" y="159990"/>
                  <a:pt x="141387" y="159990"/>
                </a:cubicBezTo>
                <a:lnTo>
                  <a:pt x="156270" y="159990"/>
                </a:lnTo>
                <a:cubicBezTo>
                  <a:pt x="162455" y="159990"/>
                  <a:pt x="167432" y="164967"/>
                  <a:pt x="167432" y="171152"/>
                </a:cubicBezTo>
                <a:cubicBezTo>
                  <a:pt x="167432" y="177338"/>
                  <a:pt x="162455" y="182314"/>
                  <a:pt x="156270" y="182314"/>
                </a:cubicBezTo>
                <a:lnTo>
                  <a:pt x="141387" y="182314"/>
                </a:lnTo>
                <a:cubicBezTo>
                  <a:pt x="135201" y="182314"/>
                  <a:pt x="130225" y="177338"/>
                  <a:pt x="130225" y="171152"/>
                </a:cubicBezTo>
                <a:close/>
                <a:moveTo>
                  <a:pt x="186035" y="171152"/>
                </a:moveTo>
                <a:cubicBezTo>
                  <a:pt x="186035" y="164967"/>
                  <a:pt x="191012" y="159990"/>
                  <a:pt x="197197" y="159990"/>
                </a:cubicBezTo>
                <a:lnTo>
                  <a:pt x="212080" y="159990"/>
                </a:lnTo>
                <a:cubicBezTo>
                  <a:pt x="218266" y="159990"/>
                  <a:pt x="223242" y="164967"/>
                  <a:pt x="223242" y="171152"/>
                </a:cubicBezTo>
                <a:cubicBezTo>
                  <a:pt x="223242" y="177338"/>
                  <a:pt x="218266" y="182314"/>
                  <a:pt x="212080" y="182314"/>
                </a:cubicBezTo>
                <a:lnTo>
                  <a:pt x="197197" y="182314"/>
                </a:lnTo>
                <a:cubicBezTo>
                  <a:pt x="191012" y="182314"/>
                  <a:pt x="186035" y="177338"/>
                  <a:pt x="186035" y="171152"/>
                </a:cubicBezTo>
                <a:close/>
                <a:moveTo>
                  <a:pt x="104180" y="81855"/>
                </a:moveTo>
                <a:cubicBezTo>
                  <a:pt x="116501" y="81855"/>
                  <a:pt x="126504" y="91859"/>
                  <a:pt x="126504" y="104180"/>
                </a:cubicBezTo>
                <a:cubicBezTo>
                  <a:pt x="126504" y="116501"/>
                  <a:pt x="116501" y="126504"/>
                  <a:pt x="104180" y="126504"/>
                </a:cubicBezTo>
                <a:cubicBezTo>
                  <a:pt x="91859" y="126504"/>
                  <a:pt x="81855" y="116501"/>
                  <a:pt x="81855" y="104180"/>
                </a:cubicBezTo>
                <a:cubicBezTo>
                  <a:pt x="81855" y="91859"/>
                  <a:pt x="91859" y="81855"/>
                  <a:pt x="104180" y="81855"/>
                </a:cubicBezTo>
                <a:close/>
                <a:moveTo>
                  <a:pt x="171152" y="104180"/>
                </a:moveTo>
                <a:cubicBezTo>
                  <a:pt x="171152" y="91859"/>
                  <a:pt x="181155" y="81855"/>
                  <a:pt x="193477" y="81855"/>
                </a:cubicBezTo>
                <a:cubicBezTo>
                  <a:pt x="205798" y="81855"/>
                  <a:pt x="215801" y="91859"/>
                  <a:pt x="215801" y="104180"/>
                </a:cubicBezTo>
                <a:cubicBezTo>
                  <a:pt x="215801" y="116501"/>
                  <a:pt x="205798" y="126504"/>
                  <a:pt x="193477" y="126504"/>
                </a:cubicBezTo>
                <a:cubicBezTo>
                  <a:pt x="181155" y="126504"/>
                  <a:pt x="171152" y="116501"/>
                  <a:pt x="171152" y="104180"/>
                </a:cubicBezTo>
                <a:close/>
                <a:moveTo>
                  <a:pt x="29766" y="104180"/>
                </a:moveTo>
                <a:cubicBezTo>
                  <a:pt x="29766" y="95948"/>
                  <a:pt x="23115" y="89297"/>
                  <a:pt x="14883" y="89297"/>
                </a:cubicBezTo>
                <a:cubicBezTo>
                  <a:pt x="6651" y="89297"/>
                  <a:pt x="0" y="95948"/>
                  <a:pt x="0" y="104180"/>
                </a:cubicBezTo>
                <a:lnTo>
                  <a:pt x="0" y="148828"/>
                </a:lnTo>
                <a:cubicBezTo>
                  <a:pt x="0" y="157060"/>
                  <a:pt x="6651" y="163711"/>
                  <a:pt x="14883" y="163711"/>
                </a:cubicBezTo>
                <a:cubicBezTo>
                  <a:pt x="23115" y="163711"/>
                  <a:pt x="29766" y="157060"/>
                  <a:pt x="29766" y="148828"/>
                </a:cubicBezTo>
                <a:lnTo>
                  <a:pt x="29766" y="104180"/>
                </a:lnTo>
                <a:close/>
                <a:moveTo>
                  <a:pt x="282773" y="89297"/>
                </a:moveTo>
                <a:cubicBezTo>
                  <a:pt x="274541" y="89297"/>
                  <a:pt x="267891" y="95948"/>
                  <a:pt x="267891" y="104180"/>
                </a:cubicBezTo>
                <a:lnTo>
                  <a:pt x="267891" y="148828"/>
                </a:lnTo>
                <a:cubicBezTo>
                  <a:pt x="267891" y="157060"/>
                  <a:pt x="274541" y="163711"/>
                  <a:pt x="282773" y="163711"/>
                </a:cubicBezTo>
                <a:cubicBezTo>
                  <a:pt x="291005" y="163711"/>
                  <a:pt x="297656" y="157060"/>
                  <a:pt x="297656" y="148828"/>
                </a:cubicBezTo>
                <a:lnTo>
                  <a:pt x="297656" y="104180"/>
                </a:lnTo>
                <a:cubicBezTo>
                  <a:pt x="297656" y="95948"/>
                  <a:pt x="291005" y="89297"/>
                  <a:pt x="282773" y="89297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2206625"/>
            <a:ext cx="30400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Bukan AI yang Canggih dan Mahal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43000" y="2460625"/>
            <a:ext cx="3016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Tapi AI yang Kontekstual dan Accessible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8000" y="2825750"/>
            <a:ext cx="7262813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untuk Smart Kampung harus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praktis, terjangkau, dan sesuai konteks lokal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Bukan teknologi cutting-edge yang membutuhkan infrastruktur mahal, tapi solusi yang bisa diimplementasikan dan dipelihara oleh komunitas.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33375" y="3556000"/>
            <a:ext cx="3706813" cy="2008187"/>
          </a:xfrm>
          <a:custGeom>
            <a:avLst/>
            <a:gdLst/>
            <a:ahLst/>
            <a:cxnLst/>
            <a:rect l="l" t="t" r="r" b="b"/>
            <a:pathLst>
              <a:path w="3706813" h="2008187">
                <a:moveTo>
                  <a:pt x="31750" y="0"/>
                </a:moveTo>
                <a:lnTo>
                  <a:pt x="3579815" y="0"/>
                </a:lnTo>
                <a:cubicBezTo>
                  <a:pt x="3649954" y="0"/>
                  <a:pt x="3706813" y="56859"/>
                  <a:pt x="3706813" y="126998"/>
                </a:cubicBezTo>
                <a:lnTo>
                  <a:pt x="3706813" y="1881190"/>
                </a:lnTo>
                <a:cubicBezTo>
                  <a:pt x="3706813" y="1951329"/>
                  <a:pt x="3649954" y="2008187"/>
                  <a:pt x="3579815" y="2008187"/>
                </a:cubicBezTo>
                <a:lnTo>
                  <a:pt x="31750" y="2008187"/>
                </a:lnTo>
                <a:cubicBezTo>
                  <a:pt x="14215" y="2008187"/>
                  <a:pt x="0" y="1993973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33375" y="3556000"/>
            <a:ext cx="31750" cy="2008187"/>
          </a:xfrm>
          <a:custGeom>
            <a:avLst/>
            <a:gdLst/>
            <a:ahLst/>
            <a:cxnLst/>
            <a:rect l="l" t="t" r="r" b="b"/>
            <a:pathLst>
              <a:path w="31750" h="2008187">
                <a:moveTo>
                  <a:pt x="31750" y="0"/>
                </a:moveTo>
                <a:lnTo>
                  <a:pt x="31750" y="0"/>
                </a:lnTo>
                <a:lnTo>
                  <a:pt x="31750" y="2008187"/>
                </a:lnTo>
                <a:lnTo>
                  <a:pt x="31750" y="2008187"/>
                </a:lnTo>
                <a:cubicBezTo>
                  <a:pt x="14227" y="2008187"/>
                  <a:pt x="0" y="1993961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4" name="Shape 12"/>
          <p:cNvSpPr/>
          <p:nvPr/>
        </p:nvSpPr>
        <p:spPr>
          <a:xfrm>
            <a:off x="508000" y="3714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609203" y="3825875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69484" y="30107"/>
                </a:moveTo>
                <a:lnTo>
                  <a:pt x="69484" y="45486"/>
                </a:lnTo>
                <a:lnTo>
                  <a:pt x="69639" y="45641"/>
                </a:lnTo>
                <a:cubicBezTo>
                  <a:pt x="71655" y="20092"/>
                  <a:pt x="93018" y="0"/>
                  <a:pt x="119094" y="0"/>
                </a:cubicBezTo>
                <a:cubicBezTo>
                  <a:pt x="125326" y="0"/>
                  <a:pt x="131310" y="1147"/>
                  <a:pt x="136798" y="3256"/>
                </a:cubicBezTo>
                <a:cubicBezTo>
                  <a:pt x="139898" y="4434"/>
                  <a:pt x="140457" y="8372"/>
                  <a:pt x="138131" y="10728"/>
                </a:cubicBezTo>
                <a:lnTo>
                  <a:pt x="110629" y="38230"/>
                </a:lnTo>
                <a:cubicBezTo>
                  <a:pt x="109699" y="39160"/>
                  <a:pt x="109172" y="40432"/>
                  <a:pt x="109172" y="41734"/>
                </a:cubicBezTo>
                <a:lnTo>
                  <a:pt x="109172" y="54570"/>
                </a:lnTo>
                <a:cubicBezTo>
                  <a:pt x="109172" y="57299"/>
                  <a:pt x="111404" y="59531"/>
                  <a:pt x="114133" y="59531"/>
                </a:cubicBezTo>
                <a:lnTo>
                  <a:pt x="126969" y="59531"/>
                </a:lnTo>
                <a:cubicBezTo>
                  <a:pt x="128271" y="59531"/>
                  <a:pt x="129542" y="59004"/>
                  <a:pt x="130473" y="58074"/>
                </a:cubicBezTo>
                <a:lnTo>
                  <a:pt x="157975" y="30572"/>
                </a:lnTo>
                <a:cubicBezTo>
                  <a:pt x="160331" y="28215"/>
                  <a:pt x="164269" y="28804"/>
                  <a:pt x="165447" y="31905"/>
                </a:cubicBezTo>
                <a:cubicBezTo>
                  <a:pt x="167556" y="37393"/>
                  <a:pt x="168703" y="43377"/>
                  <a:pt x="168703" y="49609"/>
                </a:cubicBezTo>
                <a:cubicBezTo>
                  <a:pt x="168703" y="68399"/>
                  <a:pt x="158254" y="84770"/>
                  <a:pt x="142813" y="93173"/>
                </a:cubicBezTo>
                <a:lnTo>
                  <a:pt x="168083" y="118442"/>
                </a:lnTo>
                <a:cubicBezTo>
                  <a:pt x="173881" y="124240"/>
                  <a:pt x="173881" y="133666"/>
                  <a:pt x="168083" y="139495"/>
                </a:cubicBezTo>
                <a:lnTo>
                  <a:pt x="149448" y="158130"/>
                </a:lnTo>
                <a:cubicBezTo>
                  <a:pt x="143650" y="163928"/>
                  <a:pt x="134224" y="163928"/>
                  <a:pt x="128395" y="158130"/>
                </a:cubicBezTo>
                <a:lnTo>
                  <a:pt x="89328" y="119062"/>
                </a:lnTo>
                <a:cubicBezTo>
                  <a:pt x="80832" y="110567"/>
                  <a:pt x="78910" y="98010"/>
                  <a:pt x="83592" y="87654"/>
                </a:cubicBezTo>
                <a:lnTo>
                  <a:pt x="55469" y="59531"/>
                </a:lnTo>
                <a:lnTo>
                  <a:pt x="40091" y="59531"/>
                </a:lnTo>
                <a:cubicBezTo>
                  <a:pt x="36773" y="59531"/>
                  <a:pt x="33672" y="57888"/>
                  <a:pt x="31843" y="55128"/>
                </a:cubicBezTo>
                <a:lnTo>
                  <a:pt x="7255" y="18262"/>
                </a:lnTo>
                <a:cubicBezTo>
                  <a:pt x="5953" y="16309"/>
                  <a:pt x="6201" y="13674"/>
                  <a:pt x="7875" y="11999"/>
                </a:cubicBezTo>
                <a:lnTo>
                  <a:pt x="21952" y="-2077"/>
                </a:lnTo>
                <a:cubicBezTo>
                  <a:pt x="23626" y="-3752"/>
                  <a:pt x="26231" y="-4000"/>
                  <a:pt x="28215" y="-2698"/>
                </a:cubicBezTo>
                <a:lnTo>
                  <a:pt x="65081" y="21859"/>
                </a:lnTo>
                <a:cubicBezTo>
                  <a:pt x="67841" y="23688"/>
                  <a:pt x="69484" y="26789"/>
                  <a:pt x="69484" y="30107"/>
                </a:cubicBezTo>
                <a:close/>
                <a:moveTo>
                  <a:pt x="66849" y="91963"/>
                </a:moveTo>
                <a:cubicBezTo>
                  <a:pt x="64895" y="103436"/>
                  <a:pt x="67593" y="115559"/>
                  <a:pt x="75034" y="125264"/>
                </a:cubicBezTo>
                <a:lnTo>
                  <a:pt x="45579" y="154688"/>
                </a:lnTo>
                <a:cubicBezTo>
                  <a:pt x="36866" y="163401"/>
                  <a:pt x="22727" y="163401"/>
                  <a:pt x="14015" y="154688"/>
                </a:cubicBezTo>
                <a:cubicBezTo>
                  <a:pt x="5302" y="145976"/>
                  <a:pt x="5302" y="131837"/>
                  <a:pt x="14015" y="123124"/>
                </a:cubicBezTo>
                <a:lnTo>
                  <a:pt x="55997" y="81142"/>
                </a:lnTo>
                <a:lnTo>
                  <a:pt x="66849" y="91994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6" name="Text 14"/>
          <p:cNvSpPr/>
          <p:nvPr/>
        </p:nvSpPr>
        <p:spPr>
          <a:xfrm>
            <a:off x="984250" y="3794125"/>
            <a:ext cx="1619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Predictive Maintenance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08000" y="4191000"/>
            <a:ext cx="34369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Prediksi kapan infrastruktur kampung perlu perawatan berdasarkan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historis dan pola penggunaan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30820" y="4722813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10406" y="4699000"/>
            <a:ext cx="1873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Saluran air: kapan perlu dibersihkan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0820" y="4945063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1" name="Text 19"/>
          <p:cNvSpPr/>
          <p:nvPr/>
        </p:nvSpPr>
        <p:spPr>
          <a:xfrm>
            <a:off x="710406" y="4921250"/>
            <a:ext cx="1841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Titik rawan banjir berdasarkan pola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30820" y="5167313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3" name="Text 21"/>
          <p:cNvSpPr/>
          <p:nvPr/>
        </p:nvSpPr>
        <p:spPr>
          <a:xfrm>
            <a:off x="710406" y="5143500"/>
            <a:ext cx="1587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Jadwal maintenance preventif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185667" y="3556000"/>
            <a:ext cx="3706813" cy="2008187"/>
          </a:xfrm>
          <a:custGeom>
            <a:avLst/>
            <a:gdLst/>
            <a:ahLst/>
            <a:cxnLst/>
            <a:rect l="l" t="t" r="r" b="b"/>
            <a:pathLst>
              <a:path w="3706813" h="2008187">
                <a:moveTo>
                  <a:pt x="31750" y="0"/>
                </a:moveTo>
                <a:lnTo>
                  <a:pt x="3579815" y="0"/>
                </a:lnTo>
                <a:cubicBezTo>
                  <a:pt x="3649954" y="0"/>
                  <a:pt x="3706813" y="56859"/>
                  <a:pt x="3706813" y="126998"/>
                </a:cubicBezTo>
                <a:lnTo>
                  <a:pt x="3706813" y="1881190"/>
                </a:lnTo>
                <a:cubicBezTo>
                  <a:pt x="3706813" y="1951329"/>
                  <a:pt x="3649954" y="2008187"/>
                  <a:pt x="3579815" y="2008187"/>
                </a:cubicBezTo>
                <a:lnTo>
                  <a:pt x="31750" y="2008187"/>
                </a:lnTo>
                <a:cubicBezTo>
                  <a:pt x="14215" y="2008187"/>
                  <a:pt x="0" y="1993973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185667" y="3556000"/>
            <a:ext cx="31750" cy="2008187"/>
          </a:xfrm>
          <a:custGeom>
            <a:avLst/>
            <a:gdLst/>
            <a:ahLst/>
            <a:cxnLst/>
            <a:rect l="l" t="t" r="r" b="b"/>
            <a:pathLst>
              <a:path w="31750" h="2008187">
                <a:moveTo>
                  <a:pt x="31750" y="0"/>
                </a:moveTo>
                <a:lnTo>
                  <a:pt x="31750" y="0"/>
                </a:lnTo>
                <a:lnTo>
                  <a:pt x="31750" y="2008187"/>
                </a:lnTo>
                <a:lnTo>
                  <a:pt x="31750" y="2008187"/>
                </a:lnTo>
                <a:cubicBezTo>
                  <a:pt x="14227" y="2008187"/>
                  <a:pt x="0" y="1993961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6" name="Shape 24"/>
          <p:cNvSpPr/>
          <p:nvPr/>
        </p:nvSpPr>
        <p:spPr>
          <a:xfrm>
            <a:off x="4360292" y="3714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4461495" y="3825875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119062" y="44648"/>
                </a:moveTo>
                <a:cubicBezTo>
                  <a:pt x="119062" y="74786"/>
                  <a:pt x="92397" y="99219"/>
                  <a:pt x="59531" y="99219"/>
                </a:cubicBezTo>
                <a:cubicBezTo>
                  <a:pt x="51253" y="99219"/>
                  <a:pt x="43377" y="97668"/>
                  <a:pt x="36215" y="94878"/>
                </a:cubicBezTo>
                <a:lnTo>
                  <a:pt x="10914" y="108272"/>
                </a:lnTo>
                <a:cubicBezTo>
                  <a:pt x="8031" y="109792"/>
                  <a:pt x="4496" y="109265"/>
                  <a:pt x="2170" y="106970"/>
                </a:cubicBezTo>
                <a:cubicBezTo>
                  <a:pt x="-155" y="104676"/>
                  <a:pt x="-682" y="101110"/>
                  <a:pt x="868" y="98227"/>
                </a:cubicBezTo>
                <a:lnTo>
                  <a:pt x="11906" y="77391"/>
                </a:lnTo>
                <a:cubicBezTo>
                  <a:pt x="4434" y="68275"/>
                  <a:pt x="0" y="56927"/>
                  <a:pt x="0" y="44648"/>
                </a:cubicBezTo>
                <a:cubicBezTo>
                  <a:pt x="0" y="14511"/>
                  <a:pt x="26665" y="-9922"/>
                  <a:pt x="59531" y="-9922"/>
                </a:cubicBezTo>
                <a:cubicBezTo>
                  <a:pt x="92397" y="-9922"/>
                  <a:pt x="119062" y="14511"/>
                  <a:pt x="119062" y="44648"/>
                </a:cubicBezTo>
                <a:close/>
                <a:moveTo>
                  <a:pt x="119062" y="158750"/>
                </a:moveTo>
                <a:cubicBezTo>
                  <a:pt x="89886" y="158750"/>
                  <a:pt x="65608" y="139495"/>
                  <a:pt x="60523" y="114102"/>
                </a:cubicBezTo>
                <a:cubicBezTo>
                  <a:pt x="97730" y="113636"/>
                  <a:pt x="130070" y="87157"/>
                  <a:pt x="133635" y="51253"/>
                </a:cubicBezTo>
                <a:cubicBezTo>
                  <a:pt x="159463" y="57206"/>
                  <a:pt x="178594" y="78631"/>
                  <a:pt x="178594" y="104180"/>
                </a:cubicBezTo>
                <a:cubicBezTo>
                  <a:pt x="178594" y="116458"/>
                  <a:pt x="174160" y="127806"/>
                  <a:pt x="166688" y="136922"/>
                </a:cubicBezTo>
                <a:lnTo>
                  <a:pt x="177726" y="157758"/>
                </a:lnTo>
                <a:cubicBezTo>
                  <a:pt x="179245" y="160641"/>
                  <a:pt x="178718" y="164176"/>
                  <a:pt x="176423" y="166501"/>
                </a:cubicBezTo>
                <a:cubicBezTo>
                  <a:pt x="174129" y="168827"/>
                  <a:pt x="170563" y="169354"/>
                  <a:pt x="167680" y="167804"/>
                </a:cubicBezTo>
                <a:lnTo>
                  <a:pt x="142379" y="154409"/>
                </a:lnTo>
                <a:cubicBezTo>
                  <a:pt x="135217" y="157200"/>
                  <a:pt x="127341" y="158750"/>
                  <a:pt x="119062" y="15875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8" name="Text 26"/>
          <p:cNvSpPr/>
          <p:nvPr/>
        </p:nvSpPr>
        <p:spPr>
          <a:xfrm>
            <a:off x="4836542" y="3794125"/>
            <a:ext cx="1611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Chatbot Bahasa Daerah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360292" y="4191000"/>
            <a:ext cx="34369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Layanan informasi warga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24/7 dalam bahasa daerah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mereka pahami.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383112" y="4722813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1" name="Text 29"/>
          <p:cNvSpPr/>
          <p:nvPr/>
        </p:nvSpPr>
        <p:spPr>
          <a:xfrm>
            <a:off x="4562698" y="4699000"/>
            <a:ext cx="1651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Jawa, Sunda, Batak, Melayu, dll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383112" y="4945063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3" name="Text 31"/>
          <p:cNvSpPr/>
          <p:nvPr/>
        </p:nvSpPr>
        <p:spPr>
          <a:xfrm>
            <a:off x="4562698" y="4921250"/>
            <a:ext cx="18494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Voice-based untuk yang tidak baca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383112" y="5167313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5" name="Text 33"/>
          <p:cNvSpPr/>
          <p:nvPr/>
        </p:nvSpPr>
        <p:spPr>
          <a:xfrm>
            <a:off x="4562698" y="5143500"/>
            <a:ext cx="157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WhatsApp/Telegram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333375" y="5689203"/>
            <a:ext cx="3706813" cy="2008187"/>
          </a:xfrm>
          <a:custGeom>
            <a:avLst/>
            <a:gdLst/>
            <a:ahLst/>
            <a:cxnLst/>
            <a:rect l="l" t="t" r="r" b="b"/>
            <a:pathLst>
              <a:path w="3706813" h="2008187">
                <a:moveTo>
                  <a:pt x="31750" y="0"/>
                </a:moveTo>
                <a:lnTo>
                  <a:pt x="3579815" y="0"/>
                </a:lnTo>
                <a:cubicBezTo>
                  <a:pt x="3649954" y="0"/>
                  <a:pt x="3706813" y="56859"/>
                  <a:pt x="3706813" y="126998"/>
                </a:cubicBezTo>
                <a:lnTo>
                  <a:pt x="3706813" y="1881190"/>
                </a:lnTo>
                <a:cubicBezTo>
                  <a:pt x="3706813" y="1951329"/>
                  <a:pt x="3649954" y="2008187"/>
                  <a:pt x="3579815" y="2008187"/>
                </a:cubicBezTo>
                <a:lnTo>
                  <a:pt x="31750" y="2008187"/>
                </a:lnTo>
                <a:cubicBezTo>
                  <a:pt x="14215" y="2008187"/>
                  <a:pt x="0" y="1993973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37" name="Shape 35"/>
          <p:cNvSpPr/>
          <p:nvPr/>
        </p:nvSpPr>
        <p:spPr>
          <a:xfrm>
            <a:off x="333375" y="5689203"/>
            <a:ext cx="31750" cy="2008187"/>
          </a:xfrm>
          <a:custGeom>
            <a:avLst/>
            <a:gdLst/>
            <a:ahLst/>
            <a:cxnLst/>
            <a:rect l="l" t="t" r="r" b="b"/>
            <a:pathLst>
              <a:path w="31750" h="2008187">
                <a:moveTo>
                  <a:pt x="31750" y="0"/>
                </a:moveTo>
                <a:lnTo>
                  <a:pt x="31750" y="0"/>
                </a:lnTo>
                <a:lnTo>
                  <a:pt x="31750" y="2008187"/>
                </a:lnTo>
                <a:lnTo>
                  <a:pt x="31750" y="2008187"/>
                </a:lnTo>
                <a:cubicBezTo>
                  <a:pt x="14227" y="2008187"/>
                  <a:pt x="0" y="1993961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8" name="Shape 36"/>
          <p:cNvSpPr/>
          <p:nvPr/>
        </p:nvSpPr>
        <p:spPr>
          <a:xfrm>
            <a:off x="508000" y="584795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619125" y="595907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61702" y="2170"/>
                </a:moveTo>
                <a:cubicBezTo>
                  <a:pt x="64616" y="-744"/>
                  <a:pt x="69329" y="-744"/>
                  <a:pt x="72213" y="2170"/>
                </a:cubicBezTo>
                <a:lnTo>
                  <a:pt x="99932" y="29890"/>
                </a:lnTo>
                <a:lnTo>
                  <a:pt x="116985" y="12836"/>
                </a:lnTo>
                <a:cubicBezTo>
                  <a:pt x="120861" y="8961"/>
                  <a:pt x="127155" y="8961"/>
                  <a:pt x="131031" y="12836"/>
                </a:cubicBezTo>
                <a:lnTo>
                  <a:pt x="145914" y="27719"/>
                </a:lnTo>
                <a:cubicBezTo>
                  <a:pt x="149789" y="31595"/>
                  <a:pt x="149789" y="37889"/>
                  <a:pt x="145914" y="41765"/>
                </a:cubicBezTo>
                <a:lnTo>
                  <a:pt x="128860" y="58818"/>
                </a:lnTo>
                <a:lnTo>
                  <a:pt x="156580" y="86537"/>
                </a:lnTo>
                <a:cubicBezTo>
                  <a:pt x="159494" y="89452"/>
                  <a:pt x="159494" y="94165"/>
                  <a:pt x="156580" y="97048"/>
                </a:cubicBezTo>
                <a:lnTo>
                  <a:pt x="126814" y="126814"/>
                </a:lnTo>
                <a:cubicBezTo>
                  <a:pt x="123899" y="129729"/>
                  <a:pt x="119187" y="129729"/>
                  <a:pt x="116303" y="126814"/>
                </a:cubicBezTo>
                <a:lnTo>
                  <a:pt x="88584" y="99095"/>
                </a:lnTo>
                <a:lnTo>
                  <a:pt x="83778" y="103901"/>
                </a:lnTo>
                <a:cubicBezTo>
                  <a:pt x="87313" y="111528"/>
                  <a:pt x="89297" y="120024"/>
                  <a:pt x="89297" y="128984"/>
                </a:cubicBezTo>
                <a:cubicBezTo>
                  <a:pt x="89297" y="138813"/>
                  <a:pt x="86909" y="148053"/>
                  <a:pt x="82724" y="156208"/>
                </a:cubicBezTo>
                <a:cubicBezTo>
                  <a:pt x="81266" y="158998"/>
                  <a:pt x="77546" y="159401"/>
                  <a:pt x="75344" y="157169"/>
                </a:cubicBezTo>
                <a:lnTo>
                  <a:pt x="45486" y="127310"/>
                </a:lnTo>
                <a:lnTo>
                  <a:pt x="26882" y="145914"/>
                </a:lnTo>
                <a:cubicBezTo>
                  <a:pt x="23006" y="149789"/>
                  <a:pt x="16712" y="149789"/>
                  <a:pt x="12836" y="145914"/>
                </a:cubicBezTo>
                <a:cubicBezTo>
                  <a:pt x="8961" y="142038"/>
                  <a:pt x="8961" y="135744"/>
                  <a:pt x="12836" y="131868"/>
                </a:cubicBezTo>
                <a:lnTo>
                  <a:pt x="31440" y="113264"/>
                </a:lnTo>
                <a:lnTo>
                  <a:pt x="1581" y="83406"/>
                </a:lnTo>
                <a:cubicBezTo>
                  <a:pt x="-651" y="81173"/>
                  <a:pt x="-248" y="77453"/>
                  <a:pt x="2542" y="76026"/>
                </a:cubicBezTo>
                <a:cubicBezTo>
                  <a:pt x="10697" y="71810"/>
                  <a:pt x="19968" y="69453"/>
                  <a:pt x="29766" y="69453"/>
                </a:cubicBezTo>
                <a:cubicBezTo>
                  <a:pt x="38726" y="69453"/>
                  <a:pt x="47222" y="71438"/>
                  <a:pt x="54849" y="74972"/>
                </a:cubicBezTo>
                <a:lnTo>
                  <a:pt x="59655" y="70166"/>
                </a:lnTo>
                <a:lnTo>
                  <a:pt x="31936" y="42478"/>
                </a:lnTo>
                <a:cubicBezTo>
                  <a:pt x="29021" y="39563"/>
                  <a:pt x="29021" y="34851"/>
                  <a:pt x="31936" y="31967"/>
                </a:cubicBezTo>
                <a:lnTo>
                  <a:pt x="61702" y="2170"/>
                </a:lnTo>
                <a:close/>
                <a:moveTo>
                  <a:pt x="66973" y="17952"/>
                </a:moveTo>
                <a:lnTo>
                  <a:pt x="47718" y="37207"/>
                </a:lnTo>
                <a:lnTo>
                  <a:pt x="70166" y="59655"/>
                </a:lnTo>
                <a:lnTo>
                  <a:pt x="89421" y="40401"/>
                </a:lnTo>
                <a:lnTo>
                  <a:pt x="66973" y="17952"/>
                </a:lnTo>
                <a:close/>
                <a:moveTo>
                  <a:pt x="121543" y="111032"/>
                </a:moveTo>
                <a:lnTo>
                  <a:pt x="140798" y="91777"/>
                </a:lnTo>
                <a:lnTo>
                  <a:pt x="118349" y="69329"/>
                </a:lnTo>
                <a:lnTo>
                  <a:pt x="99095" y="88584"/>
                </a:lnTo>
                <a:lnTo>
                  <a:pt x="121543" y="111032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0" name="Text 38"/>
          <p:cNvSpPr/>
          <p:nvPr/>
        </p:nvSpPr>
        <p:spPr>
          <a:xfrm>
            <a:off x="984250" y="5927328"/>
            <a:ext cx="1373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Analisis Citra Satelit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08000" y="6324203"/>
            <a:ext cx="34369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perubahan kawasan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real-time tanpa survey manual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530820" y="6856016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3" name="Text 41"/>
          <p:cNvSpPr/>
          <p:nvPr/>
        </p:nvSpPr>
        <p:spPr>
          <a:xfrm>
            <a:off x="710406" y="6832203"/>
            <a:ext cx="1746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Deteksi perubahan tutupan lahan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530820" y="7078266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5" name="Text 43"/>
          <p:cNvSpPr/>
          <p:nvPr/>
        </p:nvSpPr>
        <p:spPr>
          <a:xfrm>
            <a:off x="710406" y="7054453"/>
            <a:ext cx="1531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Identifikasi permukiman baru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30820" y="7300516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7" name="Text 45"/>
          <p:cNvSpPr/>
          <p:nvPr/>
        </p:nvSpPr>
        <p:spPr>
          <a:xfrm>
            <a:off x="710406" y="7276703"/>
            <a:ext cx="1611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kualitas lingkungan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4185667" y="5689203"/>
            <a:ext cx="3706813" cy="2008187"/>
          </a:xfrm>
          <a:custGeom>
            <a:avLst/>
            <a:gdLst/>
            <a:ahLst/>
            <a:cxnLst/>
            <a:rect l="l" t="t" r="r" b="b"/>
            <a:pathLst>
              <a:path w="3706813" h="2008187">
                <a:moveTo>
                  <a:pt x="31750" y="0"/>
                </a:moveTo>
                <a:lnTo>
                  <a:pt x="3579815" y="0"/>
                </a:lnTo>
                <a:cubicBezTo>
                  <a:pt x="3649954" y="0"/>
                  <a:pt x="3706813" y="56859"/>
                  <a:pt x="3706813" y="126998"/>
                </a:cubicBezTo>
                <a:lnTo>
                  <a:pt x="3706813" y="1881190"/>
                </a:lnTo>
                <a:cubicBezTo>
                  <a:pt x="3706813" y="1951329"/>
                  <a:pt x="3649954" y="2008187"/>
                  <a:pt x="3579815" y="2008187"/>
                </a:cubicBezTo>
                <a:lnTo>
                  <a:pt x="31750" y="2008187"/>
                </a:lnTo>
                <a:cubicBezTo>
                  <a:pt x="14215" y="2008187"/>
                  <a:pt x="0" y="1993973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4185667" y="5689203"/>
            <a:ext cx="31750" cy="2008187"/>
          </a:xfrm>
          <a:custGeom>
            <a:avLst/>
            <a:gdLst/>
            <a:ahLst/>
            <a:cxnLst/>
            <a:rect l="l" t="t" r="r" b="b"/>
            <a:pathLst>
              <a:path w="31750" h="2008187">
                <a:moveTo>
                  <a:pt x="31750" y="0"/>
                </a:moveTo>
                <a:lnTo>
                  <a:pt x="31750" y="0"/>
                </a:lnTo>
                <a:lnTo>
                  <a:pt x="31750" y="2008187"/>
                </a:lnTo>
                <a:lnTo>
                  <a:pt x="31750" y="2008187"/>
                </a:lnTo>
                <a:cubicBezTo>
                  <a:pt x="14227" y="2008187"/>
                  <a:pt x="0" y="1993961"/>
                  <a:pt x="0" y="197643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0" name="Shape 48"/>
          <p:cNvSpPr/>
          <p:nvPr/>
        </p:nvSpPr>
        <p:spPr>
          <a:xfrm>
            <a:off x="4360292" y="584795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4471417" y="595907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9922" y="9922"/>
                </a:moveTo>
                <a:cubicBezTo>
                  <a:pt x="15410" y="9922"/>
                  <a:pt x="19844" y="14356"/>
                  <a:pt x="19844" y="19844"/>
                </a:cubicBezTo>
                <a:lnTo>
                  <a:pt x="19844" y="124023"/>
                </a:lnTo>
                <a:cubicBezTo>
                  <a:pt x="19844" y="126752"/>
                  <a:pt x="22076" y="128984"/>
                  <a:pt x="24805" y="128984"/>
                </a:cubicBezTo>
                <a:lnTo>
                  <a:pt x="148828" y="128984"/>
                </a:lnTo>
                <a:cubicBezTo>
                  <a:pt x="154316" y="128984"/>
                  <a:pt x="158750" y="133418"/>
                  <a:pt x="158750" y="138906"/>
                </a:cubicBezTo>
                <a:cubicBezTo>
                  <a:pt x="158750" y="144394"/>
                  <a:pt x="154316" y="148828"/>
                  <a:pt x="148828" y="148828"/>
                </a:cubicBezTo>
                <a:lnTo>
                  <a:pt x="24805" y="148828"/>
                </a:lnTo>
                <a:cubicBezTo>
                  <a:pt x="11100" y="148828"/>
                  <a:pt x="0" y="137728"/>
                  <a:pt x="0" y="124023"/>
                </a:cubicBezTo>
                <a:lnTo>
                  <a:pt x="0" y="19844"/>
                </a:lnTo>
                <a:cubicBezTo>
                  <a:pt x="0" y="14356"/>
                  <a:pt x="4434" y="9922"/>
                  <a:pt x="9922" y="9922"/>
                </a:cubicBezTo>
                <a:close/>
                <a:moveTo>
                  <a:pt x="39688" y="29766"/>
                </a:moveTo>
                <a:cubicBezTo>
                  <a:pt x="39688" y="24278"/>
                  <a:pt x="44121" y="19844"/>
                  <a:pt x="49609" y="19844"/>
                </a:cubicBezTo>
                <a:lnTo>
                  <a:pt x="109141" y="19844"/>
                </a:lnTo>
                <a:cubicBezTo>
                  <a:pt x="114629" y="19844"/>
                  <a:pt x="119062" y="24278"/>
                  <a:pt x="119062" y="29766"/>
                </a:cubicBezTo>
                <a:cubicBezTo>
                  <a:pt x="119062" y="35254"/>
                  <a:pt x="114629" y="39688"/>
                  <a:pt x="109141" y="39688"/>
                </a:cubicBezTo>
                <a:lnTo>
                  <a:pt x="49609" y="39688"/>
                </a:lnTo>
                <a:cubicBezTo>
                  <a:pt x="44121" y="39688"/>
                  <a:pt x="39688" y="35254"/>
                  <a:pt x="39688" y="29766"/>
                </a:cubicBezTo>
                <a:close/>
                <a:moveTo>
                  <a:pt x="49609" y="54570"/>
                </a:moveTo>
                <a:lnTo>
                  <a:pt x="89297" y="54570"/>
                </a:lnTo>
                <a:cubicBezTo>
                  <a:pt x="94785" y="54570"/>
                  <a:pt x="99219" y="59004"/>
                  <a:pt x="99219" y="64492"/>
                </a:cubicBezTo>
                <a:cubicBezTo>
                  <a:pt x="99219" y="69980"/>
                  <a:pt x="94785" y="74414"/>
                  <a:pt x="89297" y="74414"/>
                </a:cubicBezTo>
                <a:lnTo>
                  <a:pt x="49609" y="74414"/>
                </a:lnTo>
                <a:cubicBezTo>
                  <a:pt x="44121" y="74414"/>
                  <a:pt x="39688" y="69980"/>
                  <a:pt x="39688" y="64492"/>
                </a:cubicBezTo>
                <a:cubicBezTo>
                  <a:pt x="39688" y="59004"/>
                  <a:pt x="44121" y="54570"/>
                  <a:pt x="49609" y="54570"/>
                </a:cubicBezTo>
                <a:close/>
                <a:moveTo>
                  <a:pt x="49609" y="89297"/>
                </a:moveTo>
                <a:lnTo>
                  <a:pt x="128984" y="89297"/>
                </a:lnTo>
                <a:cubicBezTo>
                  <a:pt x="134472" y="89297"/>
                  <a:pt x="138906" y="93731"/>
                  <a:pt x="138906" y="99219"/>
                </a:cubicBezTo>
                <a:cubicBezTo>
                  <a:pt x="138906" y="104707"/>
                  <a:pt x="134472" y="109141"/>
                  <a:pt x="128984" y="109141"/>
                </a:cubicBezTo>
                <a:lnTo>
                  <a:pt x="49609" y="109141"/>
                </a:lnTo>
                <a:cubicBezTo>
                  <a:pt x="44121" y="109141"/>
                  <a:pt x="39688" y="104707"/>
                  <a:pt x="39688" y="99219"/>
                </a:cubicBezTo>
                <a:cubicBezTo>
                  <a:pt x="39688" y="93731"/>
                  <a:pt x="44121" y="89297"/>
                  <a:pt x="49609" y="89297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2" name="Text 50"/>
          <p:cNvSpPr/>
          <p:nvPr/>
        </p:nvSpPr>
        <p:spPr>
          <a:xfrm>
            <a:off x="4836542" y="5927328"/>
            <a:ext cx="1627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Rekomendasi Kebijakan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4360292" y="6324203"/>
            <a:ext cx="34369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Rekomendasi berbasis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agregat dari seluruh kampung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terhubung.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4383112" y="6856016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5" name="Text 53"/>
          <p:cNvSpPr/>
          <p:nvPr/>
        </p:nvSpPr>
        <p:spPr>
          <a:xfrm>
            <a:off x="4562698" y="6832203"/>
            <a:ext cx="1841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Pattern recognition antar kampung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4383112" y="7078266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7" name="Text 55"/>
          <p:cNvSpPr/>
          <p:nvPr/>
        </p:nvSpPr>
        <p:spPr>
          <a:xfrm>
            <a:off x="4562698" y="7054453"/>
            <a:ext cx="1611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Evidence-based policy making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4383112" y="7300516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9" name="Text 57"/>
          <p:cNvSpPr/>
          <p:nvPr/>
        </p:nvSpPr>
        <p:spPr>
          <a:xfrm>
            <a:off x="4562698" y="7276703"/>
            <a:ext cx="1627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Prediksi kebutuhan dan alokasi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8085646" y="2000250"/>
            <a:ext cx="3786188" cy="3540125"/>
          </a:xfrm>
          <a:custGeom>
            <a:avLst/>
            <a:gdLst/>
            <a:ahLst/>
            <a:cxnLst/>
            <a:rect l="l" t="t" r="r" b="b"/>
            <a:pathLst>
              <a:path w="3786188" h="3540125">
                <a:moveTo>
                  <a:pt x="126984" y="0"/>
                </a:moveTo>
                <a:lnTo>
                  <a:pt x="3659203" y="0"/>
                </a:lnTo>
                <a:cubicBezTo>
                  <a:pt x="3729335" y="0"/>
                  <a:pt x="3786188" y="56853"/>
                  <a:pt x="3786188" y="126984"/>
                </a:cubicBezTo>
                <a:lnTo>
                  <a:pt x="3786188" y="3413141"/>
                </a:lnTo>
                <a:cubicBezTo>
                  <a:pt x="3786188" y="3483272"/>
                  <a:pt x="3729335" y="3540125"/>
                  <a:pt x="3659203" y="3540125"/>
                </a:cubicBezTo>
                <a:lnTo>
                  <a:pt x="126984" y="3540125"/>
                </a:lnTo>
                <a:cubicBezTo>
                  <a:pt x="56853" y="3540125"/>
                  <a:pt x="0" y="3483272"/>
                  <a:pt x="0" y="3413141"/>
                </a:cubicBezTo>
                <a:lnTo>
                  <a:pt x="0" y="126984"/>
                </a:lnTo>
                <a:cubicBezTo>
                  <a:pt x="0" y="56853"/>
                  <a:pt x="56853" y="0"/>
                  <a:pt x="12698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61" name="Shape 59"/>
          <p:cNvSpPr/>
          <p:nvPr/>
        </p:nvSpPr>
        <p:spPr>
          <a:xfrm>
            <a:off x="9862964" y="2159000"/>
            <a:ext cx="238125" cy="238125"/>
          </a:xfrm>
          <a:custGeom>
            <a:avLst/>
            <a:gdLst/>
            <a:ahLst/>
            <a:cxnLst/>
            <a:rect l="l" t="t" r="r" b="b"/>
            <a:pathLst>
              <a:path w="238125" h="238125">
                <a:moveTo>
                  <a:pt x="55811" y="26045"/>
                </a:moveTo>
                <a:cubicBezTo>
                  <a:pt x="55811" y="11674"/>
                  <a:pt x="67484" y="0"/>
                  <a:pt x="81855" y="0"/>
                </a:cubicBezTo>
                <a:lnTo>
                  <a:pt x="93018" y="0"/>
                </a:lnTo>
                <a:cubicBezTo>
                  <a:pt x="101250" y="0"/>
                  <a:pt x="107900" y="6651"/>
                  <a:pt x="107900" y="14883"/>
                </a:cubicBezTo>
                <a:lnTo>
                  <a:pt x="107900" y="223242"/>
                </a:lnTo>
                <a:cubicBezTo>
                  <a:pt x="107900" y="231474"/>
                  <a:pt x="101250" y="238125"/>
                  <a:pt x="93018" y="238125"/>
                </a:cubicBezTo>
                <a:lnTo>
                  <a:pt x="78135" y="238125"/>
                </a:lnTo>
                <a:cubicBezTo>
                  <a:pt x="64275" y="238125"/>
                  <a:pt x="52601" y="228637"/>
                  <a:pt x="49299" y="215801"/>
                </a:cubicBezTo>
                <a:cubicBezTo>
                  <a:pt x="48974" y="215801"/>
                  <a:pt x="48695" y="215801"/>
                  <a:pt x="48369" y="215801"/>
                </a:cubicBezTo>
                <a:cubicBezTo>
                  <a:pt x="27812" y="215801"/>
                  <a:pt x="11162" y="199151"/>
                  <a:pt x="11162" y="178594"/>
                </a:cubicBezTo>
                <a:cubicBezTo>
                  <a:pt x="11162" y="170222"/>
                  <a:pt x="13953" y="162502"/>
                  <a:pt x="18604" y="156270"/>
                </a:cubicBezTo>
                <a:cubicBezTo>
                  <a:pt x="9581" y="149479"/>
                  <a:pt x="3721" y="138689"/>
                  <a:pt x="3721" y="126504"/>
                </a:cubicBezTo>
                <a:cubicBezTo>
                  <a:pt x="3721" y="112133"/>
                  <a:pt x="11906" y="99622"/>
                  <a:pt x="23813" y="93436"/>
                </a:cubicBezTo>
                <a:cubicBezTo>
                  <a:pt x="20510" y="87855"/>
                  <a:pt x="18604" y="81344"/>
                  <a:pt x="18604" y="74414"/>
                </a:cubicBezTo>
                <a:cubicBezTo>
                  <a:pt x="18604" y="53857"/>
                  <a:pt x="35254" y="37207"/>
                  <a:pt x="55811" y="37207"/>
                </a:cubicBezTo>
                <a:lnTo>
                  <a:pt x="55811" y="26045"/>
                </a:lnTo>
                <a:close/>
                <a:moveTo>
                  <a:pt x="182314" y="26045"/>
                </a:moveTo>
                <a:lnTo>
                  <a:pt x="182314" y="37207"/>
                </a:lnTo>
                <a:cubicBezTo>
                  <a:pt x="202871" y="37207"/>
                  <a:pt x="219521" y="53857"/>
                  <a:pt x="219521" y="74414"/>
                </a:cubicBezTo>
                <a:cubicBezTo>
                  <a:pt x="219521" y="81390"/>
                  <a:pt x="217615" y="87902"/>
                  <a:pt x="214313" y="93436"/>
                </a:cubicBezTo>
                <a:cubicBezTo>
                  <a:pt x="226265" y="99622"/>
                  <a:pt x="234404" y="112086"/>
                  <a:pt x="234404" y="126504"/>
                </a:cubicBezTo>
                <a:cubicBezTo>
                  <a:pt x="234404" y="138689"/>
                  <a:pt x="228544" y="149479"/>
                  <a:pt x="219521" y="156270"/>
                </a:cubicBezTo>
                <a:cubicBezTo>
                  <a:pt x="224172" y="162502"/>
                  <a:pt x="226963" y="170222"/>
                  <a:pt x="226963" y="178594"/>
                </a:cubicBezTo>
                <a:cubicBezTo>
                  <a:pt x="226963" y="199151"/>
                  <a:pt x="210313" y="215801"/>
                  <a:pt x="189756" y="215801"/>
                </a:cubicBezTo>
                <a:cubicBezTo>
                  <a:pt x="189430" y="215801"/>
                  <a:pt x="189151" y="215801"/>
                  <a:pt x="188826" y="215801"/>
                </a:cubicBezTo>
                <a:cubicBezTo>
                  <a:pt x="185524" y="228637"/>
                  <a:pt x="173850" y="238125"/>
                  <a:pt x="159990" y="238125"/>
                </a:cubicBezTo>
                <a:lnTo>
                  <a:pt x="145107" y="238125"/>
                </a:lnTo>
                <a:cubicBezTo>
                  <a:pt x="136875" y="238125"/>
                  <a:pt x="130225" y="231474"/>
                  <a:pt x="130225" y="223242"/>
                </a:cubicBezTo>
                <a:lnTo>
                  <a:pt x="130225" y="14883"/>
                </a:lnTo>
                <a:cubicBezTo>
                  <a:pt x="130225" y="6651"/>
                  <a:pt x="136875" y="0"/>
                  <a:pt x="145107" y="0"/>
                </a:cubicBezTo>
                <a:lnTo>
                  <a:pt x="156270" y="0"/>
                </a:lnTo>
                <a:cubicBezTo>
                  <a:pt x="170641" y="0"/>
                  <a:pt x="182314" y="11674"/>
                  <a:pt x="182314" y="26045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2" name="Text 60"/>
          <p:cNvSpPr/>
          <p:nvPr/>
        </p:nvSpPr>
        <p:spPr>
          <a:xfrm>
            <a:off x="8204708" y="2460625"/>
            <a:ext cx="3548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Prinsip AI untuk Kampung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244396" y="2809875"/>
            <a:ext cx="3468688" cy="571500"/>
          </a:xfrm>
          <a:custGeom>
            <a:avLst/>
            <a:gdLst/>
            <a:ahLst/>
            <a:cxnLst/>
            <a:rect l="l" t="t" r="r" b="b"/>
            <a:pathLst>
              <a:path w="3468688" h="571500">
                <a:moveTo>
                  <a:pt x="95252" y="0"/>
                </a:moveTo>
                <a:lnTo>
                  <a:pt x="3373436" y="0"/>
                </a:lnTo>
                <a:cubicBezTo>
                  <a:pt x="3426042" y="0"/>
                  <a:pt x="3468688" y="42646"/>
                  <a:pt x="3468688" y="95252"/>
                </a:cubicBezTo>
                <a:lnTo>
                  <a:pt x="3468688" y="476248"/>
                </a:lnTo>
                <a:cubicBezTo>
                  <a:pt x="3468688" y="528854"/>
                  <a:pt x="3426042" y="571500"/>
                  <a:pt x="3373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64" name="Shape 62"/>
          <p:cNvSpPr/>
          <p:nvPr/>
        </p:nvSpPr>
        <p:spPr>
          <a:xfrm>
            <a:off x="8379333" y="2936875"/>
            <a:ext cx="79375" cy="127000"/>
          </a:xfrm>
          <a:custGeom>
            <a:avLst/>
            <a:gdLst/>
            <a:ahLst/>
            <a:cxnLst/>
            <a:rect l="l" t="t" r="r" b="b"/>
            <a:pathLst>
              <a:path w="79375" h="127000">
                <a:moveTo>
                  <a:pt x="33734" y="5953"/>
                </a:moveTo>
                <a:cubicBezTo>
                  <a:pt x="33734" y="2654"/>
                  <a:pt x="36388" y="0"/>
                  <a:pt x="39688" y="0"/>
                </a:cubicBezTo>
                <a:cubicBezTo>
                  <a:pt x="42987" y="0"/>
                  <a:pt x="45641" y="2654"/>
                  <a:pt x="45641" y="5953"/>
                </a:cubicBezTo>
                <a:lnTo>
                  <a:pt x="45641" y="15875"/>
                </a:lnTo>
                <a:lnTo>
                  <a:pt x="59531" y="15875"/>
                </a:lnTo>
                <a:cubicBezTo>
                  <a:pt x="63922" y="15875"/>
                  <a:pt x="67469" y="19422"/>
                  <a:pt x="67469" y="23812"/>
                </a:cubicBezTo>
                <a:cubicBezTo>
                  <a:pt x="67469" y="28203"/>
                  <a:pt x="63922" y="31750"/>
                  <a:pt x="59531" y="31750"/>
                </a:cubicBezTo>
                <a:lnTo>
                  <a:pt x="31031" y="31750"/>
                </a:lnTo>
                <a:cubicBezTo>
                  <a:pt x="24854" y="31750"/>
                  <a:pt x="19844" y="36761"/>
                  <a:pt x="19844" y="42937"/>
                </a:cubicBezTo>
                <a:cubicBezTo>
                  <a:pt x="19844" y="48518"/>
                  <a:pt x="23937" y="53231"/>
                  <a:pt x="29443" y="54025"/>
                </a:cubicBezTo>
                <a:lnTo>
                  <a:pt x="52164" y="57274"/>
                </a:lnTo>
                <a:cubicBezTo>
                  <a:pt x="65509" y="59184"/>
                  <a:pt x="75406" y="70594"/>
                  <a:pt x="75406" y="84063"/>
                </a:cubicBezTo>
                <a:cubicBezTo>
                  <a:pt x="75406" y="99020"/>
                  <a:pt x="63277" y="111125"/>
                  <a:pt x="48344" y="111125"/>
                </a:cubicBezTo>
                <a:lnTo>
                  <a:pt x="45641" y="111125"/>
                </a:lnTo>
                <a:lnTo>
                  <a:pt x="45641" y="121047"/>
                </a:lnTo>
                <a:cubicBezTo>
                  <a:pt x="45641" y="124346"/>
                  <a:pt x="42987" y="127000"/>
                  <a:pt x="39688" y="127000"/>
                </a:cubicBezTo>
                <a:cubicBezTo>
                  <a:pt x="36388" y="127000"/>
                  <a:pt x="33734" y="124346"/>
                  <a:pt x="33734" y="121047"/>
                </a:cubicBezTo>
                <a:lnTo>
                  <a:pt x="33734" y="111125"/>
                </a:lnTo>
                <a:lnTo>
                  <a:pt x="15875" y="111125"/>
                </a:lnTo>
                <a:cubicBezTo>
                  <a:pt x="11485" y="111125"/>
                  <a:pt x="7938" y="107578"/>
                  <a:pt x="7938" y="103188"/>
                </a:cubicBezTo>
                <a:cubicBezTo>
                  <a:pt x="7938" y="98797"/>
                  <a:pt x="11485" y="95250"/>
                  <a:pt x="15875" y="95250"/>
                </a:cubicBezTo>
                <a:lnTo>
                  <a:pt x="48344" y="95250"/>
                </a:lnTo>
                <a:cubicBezTo>
                  <a:pt x="54521" y="95250"/>
                  <a:pt x="59531" y="90239"/>
                  <a:pt x="59531" y="84063"/>
                </a:cubicBezTo>
                <a:cubicBezTo>
                  <a:pt x="59531" y="78482"/>
                  <a:pt x="55438" y="73769"/>
                  <a:pt x="49932" y="72975"/>
                </a:cubicBezTo>
                <a:lnTo>
                  <a:pt x="27211" y="69726"/>
                </a:lnTo>
                <a:cubicBezTo>
                  <a:pt x="13866" y="67841"/>
                  <a:pt x="3969" y="56406"/>
                  <a:pt x="3969" y="42937"/>
                </a:cubicBezTo>
                <a:cubicBezTo>
                  <a:pt x="3969" y="28004"/>
                  <a:pt x="16098" y="15875"/>
                  <a:pt x="31031" y="15875"/>
                </a:cubicBezTo>
                <a:lnTo>
                  <a:pt x="33734" y="15875"/>
                </a:lnTo>
                <a:lnTo>
                  <a:pt x="33734" y="5953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5" name="Text 63"/>
          <p:cNvSpPr/>
          <p:nvPr/>
        </p:nvSpPr>
        <p:spPr>
          <a:xfrm>
            <a:off x="8561896" y="2905125"/>
            <a:ext cx="666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Affordable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8339646" y="3127375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Biaya implementasi dan operasional terjangkau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8244396" y="3476625"/>
            <a:ext cx="3468688" cy="571500"/>
          </a:xfrm>
          <a:custGeom>
            <a:avLst/>
            <a:gdLst/>
            <a:ahLst/>
            <a:cxnLst/>
            <a:rect l="l" t="t" r="r" b="b"/>
            <a:pathLst>
              <a:path w="3468688" h="571500">
                <a:moveTo>
                  <a:pt x="95252" y="0"/>
                </a:moveTo>
                <a:lnTo>
                  <a:pt x="3373436" y="0"/>
                </a:lnTo>
                <a:cubicBezTo>
                  <a:pt x="3426042" y="0"/>
                  <a:pt x="3468688" y="42646"/>
                  <a:pt x="3468688" y="95252"/>
                </a:cubicBezTo>
                <a:lnTo>
                  <a:pt x="3468688" y="476248"/>
                </a:lnTo>
                <a:cubicBezTo>
                  <a:pt x="3468688" y="528854"/>
                  <a:pt x="3426042" y="571500"/>
                  <a:pt x="3373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68" name="Shape 66"/>
          <p:cNvSpPr/>
          <p:nvPr/>
        </p:nvSpPr>
        <p:spPr>
          <a:xfrm>
            <a:off x="8347583" y="3603625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126355" y="24457"/>
                </a:moveTo>
                <a:cubicBezTo>
                  <a:pt x="128240" y="22572"/>
                  <a:pt x="131390" y="23044"/>
                  <a:pt x="132333" y="25524"/>
                </a:cubicBezTo>
                <a:cubicBezTo>
                  <a:pt x="134020" y="29914"/>
                  <a:pt x="134938" y="34702"/>
                  <a:pt x="134938" y="39688"/>
                </a:cubicBezTo>
                <a:cubicBezTo>
                  <a:pt x="134938" y="61615"/>
                  <a:pt x="117177" y="79375"/>
                  <a:pt x="95250" y="79375"/>
                </a:cubicBezTo>
                <a:cubicBezTo>
                  <a:pt x="90909" y="79375"/>
                  <a:pt x="86717" y="78680"/>
                  <a:pt x="82798" y="77391"/>
                </a:cubicBezTo>
                <a:lnTo>
                  <a:pt x="36438" y="123751"/>
                </a:lnTo>
                <a:cubicBezTo>
                  <a:pt x="29468" y="130721"/>
                  <a:pt x="18157" y="130721"/>
                  <a:pt x="11187" y="123751"/>
                </a:cubicBezTo>
                <a:cubicBezTo>
                  <a:pt x="4217" y="116780"/>
                  <a:pt x="4217" y="105470"/>
                  <a:pt x="11187" y="98499"/>
                </a:cubicBezTo>
                <a:lnTo>
                  <a:pt x="57547" y="52139"/>
                </a:lnTo>
                <a:cubicBezTo>
                  <a:pt x="56257" y="48220"/>
                  <a:pt x="55563" y="44053"/>
                  <a:pt x="55563" y="39688"/>
                </a:cubicBezTo>
                <a:cubicBezTo>
                  <a:pt x="55563" y="17760"/>
                  <a:pt x="73323" y="0"/>
                  <a:pt x="95250" y="0"/>
                </a:cubicBezTo>
                <a:cubicBezTo>
                  <a:pt x="100236" y="0"/>
                  <a:pt x="105023" y="918"/>
                  <a:pt x="109413" y="2604"/>
                </a:cubicBezTo>
                <a:cubicBezTo>
                  <a:pt x="111894" y="3547"/>
                  <a:pt x="112340" y="6697"/>
                  <a:pt x="110480" y="8582"/>
                </a:cubicBezTo>
                <a:lnTo>
                  <a:pt x="88478" y="30584"/>
                </a:lnTo>
                <a:cubicBezTo>
                  <a:pt x="87734" y="31328"/>
                  <a:pt x="87313" y="32345"/>
                  <a:pt x="87313" y="33387"/>
                </a:cubicBezTo>
                <a:lnTo>
                  <a:pt x="87313" y="43656"/>
                </a:lnTo>
                <a:cubicBezTo>
                  <a:pt x="87313" y="45839"/>
                  <a:pt x="89098" y="47625"/>
                  <a:pt x="91281" y="47625"/>
                </a:cubicBezTo>
                <a:lnTo>
                  <a:pt x="101550" y="47625"/>
                </a:lnTo>
                <a:cubicBezTo>
                  <a:pt x="102592" y="47625"/>
                  <a:pt x="103609" y="47203"/>
                  <a:pt x="104353" y="46459"/>
                </a:cubicBezTo>
                <a:lnTo>
                  <a:pt x="126355" y="24457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9" name="Text 67"/>
          <p:cNvSpPr/>
          <p:nvPr/>
        </p:nvSpPr>
        <p:spPr>
          <a:xfrm>
            <a:off x="8561896" y="3571875"/>
            <a:ext cx="817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Maintainable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339646" y="3794125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Bisa dipelihara oleh tim lokal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8244396" y="4143375"/>
            <a:ext cx="3468688" cy="571500"/>
          </a:xfrm>
          <a:custGeom>
            <a:avLst/>
            <a:gdLst/>
            <a:ahLst/>
            <a:cxnLst/>
            <a:rect l="l" t="t" r="r" b="b"/>
            <a:pathLst>
              <a:path w="3468688" h="571500">
                <a:moveTo>
                  <a:pt x="95252" y="0"/>
                </a:moveTo>
                <a:lnTo>
                  <a:pt x="3373436" y="0"/>
                </a:lnTo>
                <a:cubicBezTo>
                  <a:pt x="3426042" y="0"/>
                  <a:pt x="3468688" y="42646"/>
                  <a:pt x="3468688" y="95252"/>
                </a:cubicBezTo>
                <a:lnTo>
                  <a:pt x="3468688" y="476248"/>
                </a:lnTo>
                <a:cubicBezTo>
                  <a:pt x="3468688" y="528854"/>
                  <a:pt x="3426042" y="571500"/>
                  <a:pt x="3373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72" name="Shape 70"/>
          <p:cNvSpPr/>
          <p:nvPr/>
        </p:nvSpPr>
        <p:spPr>
          <a:xfrm>
            <a:off x="8339646" y="4270375"/>
            <a:ext cx="158750" cy="127000"/>
          </a:xfrm>
          <a:custGeom>
            <a:avLst/>
            <a:gdLst/>
            <a:ahLst/>
            <a:cxnLst/>
            <a:rect l="l" t="t" r="r" b="b"/>
            <a:pathLst>
              <a:path w="158750" h="127000">
                <a:moveTo>
                  <a:pt x="142875" y="11906"/>
                </a:moveTo>
                <a:cubicBezTo>
                  <a:pt x="142875" y="9153"/>
                  <a:pt x="141461" y="6598"/>
                  <a:pt x="139105" y="5159"/>
                </a:cubicBezTo>
                <a:cubicBezTo>
                  <a:pt x="136748" y="3721"/>
                  <a:pt x="133846" y="3572"/>
                  <a:pt x="131390" y="4812"/>
                </a:cubicBezTo>
                <a:lnTo>
                  <a:pt x="102567" y="19224"/>
                </a:lnTo>
                <a:lnTo>
                  <a:pt x="58068" y="4366"/>
                </a:lnTo>
                <a:cubicBezTo>
                  <a:pt x="56059" y="3696"/>
                  <a:pt x="53901" y="3845"/>
                  <a:pt x="52015" y="4787"/>
                </a:cubicBezTo>
                <a:lnTo>
                  <a:pt x="20265" y="20662"/>
                </a:lnTo>
                <a:cubicBezTo>
                  <a:pt x="17562" y="22027"/>
                  <a:pt x="15875" y="24780"/>
                  <a:pt x="15875" y="27781"/>
                </a:cubicBezTo>
                <a:lnTo>
                  <a:pt x="15875" y="115094"/>
                </a:lnTo>
                <a:cubicBezTo>
                  <a:pt x="15875" y="117847"/>
                  <a:pt x="17289" y="120402"/>
                  <a:pt x="19645" y="121841"/>
                </a:cubicBezTo>
                <a:cubicBezTo>
                  <a:pt x="22002" y="123279"/>
                  <a:pt x="24904" y="123428"/>
                  <a:pt x="27360" y="122188"/>
                </a:cubicBezTo>
                <a:lnTo>
                  <a:pt x="56158" y="107776"/>
                </a:lnTo>
                <a:lnTo>
                  <a:pt x="99144" y="122113"/>
                </a:lnTo>
                <a:cubicBezTo>
                  <a:pt x="98078" y="120526"/>
                  <a:pt x="97036" y="118864"/>
                  <a:pt x="96019" y="117177"/>
                </a:cubicBezTo>
                <a:cubicBezTo>
                  <a:pt x="93290" y="112638"/>
                  <a:pt x="90587" y="107429"/>
                  <a:pt x="88578" y="101848"/>
                </a:cubicBezTo>
                <a:lnTo>
                  <a:pt x="63475" y="93489"/>
                </a:lnTo>
                <a:lnTo>
                  <a:pt x="63475" y="22920"/>
                </a:lnTo>
                <a:lnTo>
                  <a:pt x="95225" y="33511"/>
                </a:lnTo>
                <a:lnTo>
                  <a:pt x="95225" y="58142"/>
                </a:lnTo>
                <a:cubicBezTo>
                  <a:pt x="102915" y="49262"/>
                  <a:pt x="114325" y="43656"/>
                  <a:pt x="126975" y="43656"/>
                </a:cubicBezTo>
                <a:cubicBezTo>
                  <a:pt x="132581" y="43656"/>
                  <a:pt x="137939" y="44748"/>
                  <a:pt x="142850" y="46757"/>
                </a:cubicBezTo>
                <a:lnTo>
                  <a:pt x="142875" y="11906"/>
                </a:lnTo>
                <a:close/>
                <a:moveTo>
                  <a:pt x="127000" y="55563"/>
                </a:moveTo>
                <a:cubicBezTo>
                  <a:pt x="110554" y="55563"/>
                  <a:pt x="97234" y="68659"/>
                  <a:pt x="97234" y="84807"/>
                </a:cubicBezTo>
                <a:cubicBezTo>
                  <a:pt x="97234" y="101898"/>
                  <a:pt x="113134" y="122113"/>
                  <a:pt x="121692" y="131763"/>
                </a:cubicBezTo>
                <a:cubicBezTo>
                  <a:pt x="124569" y="134987"/>
                  <a:pt x="129456" y="134987"/>
                  <a:pt x="132333" y="131763"/>
                </a:cubicBezTo>
                <a:cubicBezTo>
                  <a:pt x="140891" y="122113"/>
                  <a:pt x="156790" y="101898"/>
                  <a:pt x="156790" y="84807"/>
                </a:cubicBezTo>
                <a:cubicBezTo>
                  <a:pt x="156790" y="68659"/>
                  <a:pt x="143470" y="55563"/>
                  <a:pt x="127025" y="55563"/>
                </a:cubicBezTo>
                <a:close/>
                <a:moveTo>
                  <a:pt x="117078" y="85328"/>
                </a:moveTo>
                <a:cubicBezTo>
                  <a:pt x="117078" y="79852"/>
                  <a:pt x="121524" y="75406"/>
                  <a:pt x="127000" y="75406"/>
                </a:cubicBezTo>
                <a:cubicBezTo>
                  <a:pt x="132476" y="75406"/>
                  <a:pt x="136922" y="79852"/>
                  <a:pt x="136922" y="85328"/>
                </a:cubicBezTo>
                <a:cubicBezTo>
                  <a:pt x="136922" y="90804"/>
                  <a:pt x="132476" y="95250"/>
                  <a:pt x="127000" y="95250"/>
                </a:cubicBezTo>
                <a:cubicBezTo>
                  <a:pt x="121524" y="95250"/>
                  <a:pt x="117078" y="90804"/>
                  <a:pt x="117078" y="85328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73" name="Text 71"/>
          <p:cNvSpPr/>
          <p:nvPr/>
        </p:nvSpPr>
        <p:spPr>
          <a:xfrm>
            <a:off x="8561896" y="4238625"/>
            <a:ext cx="706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Contextual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8339646" y="4460875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Sesuai konteks lokal dan kebutuhan spesifik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8244396" y="4810125"/>
            <a:ext cx="3468688" cy="571500"/>
          </a:xfrm>
          <a:custGeom>
            <a:avLst/>
            <a:gdLst/>
            <a:ahLst/>
            <a:cxnLst/>
            <a:rect l="l" t="t" r="r" b="b"/>
            <a:pathLst>
              <a:path w="3468688" h="571500">
                <a:moveTo>
                  <a:pt x="95252" y="0"/>
                </a:moveTo>
                <a:lnTo>
                  <a:pt x="3373436" y="0"/>
                </a:lnTo>
                <a:cubicBezTo>
                  <a:pt x="3426042" y="0"/>
                  <a:pt x="3468688" y="42646"/>
                  <a:pt x="3468688" y="95252"/>
                </a:cubicBezTo>
                <a:lnTo>
                  <a:pt x="3468688" y="476248"/>
                </a:lnTo>
                <a:cubicBezTo>
                  <a:pt x="3468688" y="528854"/>
                  <a:pt x="3426042" y="571500"/>
                  <a:pt x="3373436" y="571500"/>
                </a:cubicBezTo>
                <a:lnTo>
                  <a:pt x="95252" y="571500"/>
                </a:lnTo>
                <a:cubicBezTo>
                  <a:pt x="42681" y="571500"/>
                  <a:pt x="0" y="528819"/>
                  <a:pt x="0" y="476248"/>
                </a:cubicBezTo>
                <a:lnTo>
                  <a:pt x="0" y="95252"/>
                </a:lnTo>
                <a:cubicBezTo>
                  <a:pt x="0" y="42646"/>
                  <a:pt x="42646" y="0"/>
                  <a:pt x="95252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76" name="Shape 74"/>
          <p:cNvSpPr/>
          <p:nvPr/>
        </p:nvSpPr>
        <p:spPr>
          <a:xfrm>
            <a:off x="8355521" y="4937125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0"/>
                </a:moveTo>
                <a:cubicBezTo>
                  <a:pt x="64641" y="0"/>
                  <a:pt x="65782" y="248"/>
                  <a:pt x="66824" y="719"/>
                </a:cubicBezTo>
                <a:lnTo>
                  <a:pt x="113556" y="20538"/>
                </a:lnTo>
                <a:cubicBezTo>
                  <a:pt x="119013" y="22845"/>
                  <a:pt x="123081" y="28228"/>
                  <a:pt x="123056" y="34727"/>
                </a:cubicBezTo>
                <a:cubicBezTo>
                  <a:pt x="122932" y="59333"/>
                  <a:pt x="112812" y="104353"/>
                  <a:pt x="70073" y="124817"/>
                </a:cubicBezTo>
                <a:cubicBezTo>
                  <a:pt x="65931" y="126802"/>
                  <a:pt x="61119" y="126802"/>
                  <a:pt x="56976" y="124817"/>
                </a:cubicBezTo>
                <a:cubicBezTo>
                  <a:pt x="14213" y="104353"/>
                  <a:pt x="4118" y="59333"/>
                  <a:pt x="3994" y="34727"/>
                </a:cubicBezTo>
                <a:cubicBezTo>
                  <a:pt x="3969" y="28228"/>
                  <a:pt x="8037" y="22845"/>
                  <a:pt x="13494" y="20538"/>
                </a:cubicBezTo>
                <a:lnTo>
                  <a:pt x="60201" y="719"/>
                </a:lnTo>
                <a:cubicBezTo>
                  <a:pt x="61243" y="248"/>
                  <a:pt x="62359" y="0"/>
                  <a:pt x="63500" y="0"/>
                </a:cubicBezTo>
                <a:close/>
                <a:moveTo>
                  <a:pt x="63500" y="16570"/>
                </a:moveTo>
                <a:lnTo>
                  <a:pt x="63500" y="110356"/>
                </a:lnTo>
                <a:cubicBezTo>
                  <a:pt x="97730" y="93787"/>
                  <a:pt x="106933" y="57076"/>
                  <a:pt x="107156" y="35099"/>
                </a:cubicBezTo>
                <a:lnTo>
                  <a:pt x="63500" y="16594"/>
                </a:lnTo>
                <a:lnTo>
                  <a:pt x="63500" y="16594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77" name="Text 75"/>
          <p:cNvSpPr/>
          <p:nvPr/>
        </p:nvSpPr>
        <p:spPr>
          <a:xfrm>
            <a:off x="8561896" y="4905375"/>
            <a:ext cx="1150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Privacy-Preserving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8339646" y="5127625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Menjaga privasi dan keamanan data warga</a:t>
            </a:r>
            <a:endParaRPr lang="en-US" sz="1600" dirty="0"/>
          </a:p>
        </p:txBody>
      </p:sp>
      <p:sp>
        <p:nvSpPr>
          <p:cNvPr id="79" name="Shape 77"/>
          <p:cNvSpPr/>
          <p:nvPr/>
        </p:nvSpPr>
        <p:spPr>
          <a:xfrm>
            <a:off x="8093583" y="5675313"/>
            <a:ext cx="3770313" cy="1270000"/>
          </a:xfrm>
          <a:custGeom>
            <a:avLst/>
            <a:gdLst/>
            <a:ahLst/>
            <a:cxnLst/>
            <a:rect l="l" t="t" r="r" b="b"/>
            <a:pathLst>
              <a:path w="3770313" h="1270000">
                <a:moveTo>
                  <a:pt x="127000" y="0"/>
                </a:moveTo>
                <a:lnTo>
                  <a:pt x="3643313" y="0"/>
                </a:lnTo>
                <a:cubicBezTo>
                  <a:pt x="3713406" y="0"/>
                  <a:pt x="3770313" y="56907"/>
                  <a:pt x="3770313" y="127000"/>
                </a:cubicBezTo>
                <a:lnTo>
                  <a:pt x="3770313" y="1143000"/>
                </a:lnTo>
                <a:cubicBezTo>
                  <a:pt x="3770313" y="1213093"/>
                  <a:pt x="3713406" y="1270000"/>
                  <a:pt x="3643313" y="1270000"/>
                </a:cubicBezTo>
                <a:lnTo>
                  <a:pt x="127000" y="1270000"/>
                </a:lnTo>
                <a:cubicBezTo>
                  <a:pt x="56907" y="1270000"/>
                  <a:pt x="0" y="1213093"/>
                  <a:pt x="0" y="1143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8299958" y="5873750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1" name="Text 79"/>
          <p:cNvSpPr/>
          <p:nvPr/>
        </p:nvSpPr>
        <p:spPr>
          <a:xfrm>
            <a:off x="8553958" y="5842000"/>
            <a:ext cx="1484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Contoh Implementasi</a:t>
            </a:r>
            <a:endParaRPr lang="en-US" sz="1600" dirty="0"/>
          </a:p>
        </p:txBody>
      </p:sp>
      <p:sp>
        <p:nvSpPr>
          <p:cNvPr id="82" name="Text 80"/>
          <p:cNvSpPr/>
          <p:nvPr/>
        </p:nvSpPr>
        <p:spPr>
          <a:xfrm>
            <a:off x="8260271" y="6159500"/>
            <a:ext cx="3500438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Chatbot WhatsApp yang bisa menjawab pertanyaan warga tentang jadwal posyandu, status bantuan sosial, atau cara mengurus dokumen —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dalam bahasa Jawa atau Sunda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83" name="Shape 81"/>
          <p:cNvSpPr/>
          <p:nvPr/>
        </p:nvSpPr>
        <p:spPr>
          <a:xfrm>
            <a:off x="8085646" y="7080250"/>
            <a:ext cx="3786188" cy="619125"/>
          </a:xfrm>
          <a:custGeom>
            <a:avLst/>
            <a:gdLst/>
            <a:ahLst/>
            <a:cxnLst/>
            <a:rect l="l" t="t" r="r" b="b"/>
            <a:pathLst>
              <a:path w="3786188" h="619125">
                <a:moveTo>
                  <a:pt x="127001" y="0"/>
                </a:moveTo>
                <a:lnTo>
                  <a:pt x="3659186" y="0"/>
                </a:lnTo>
                <a:cubicBezTo>
                  <a:pt x="3729327" y="0"/>
                  <a:pt x="3786188" y="56860"/>
                  <a:pt x="3786188" y="127001"/>
                </a:cubicBezTo>
                <a:lnTo>
                  <a:pt x="3786188" y="492124"/>
                </a:lnTo>
                <a:cubicBezTo>
                  <a:pt x="3786188" y="562265"/>
                  <a:pt x="3729327" y="619125"/>
                  <a:pt x="3659186" y="619125"/>
                </a:cubicBezTo>
                <a:lnTo>
                  <a:pt x="127001" y="619125"/>
                </a:lnTo>
                <a:cubicBezTo>
                  <a:pt x="56860" y="619125"/>
                  <a:pt x="0" y="562265"/>
                  <a:pt x="0" y="492124"/>
                </a:cubicBezTo>
                <a:lnTo>
                  <a:pt x="0" y="127001"/>
                </a:lnTo>
                <a:cubicBezTo>
                  <a:pt x="0" y="56860"/>
                  <a:pt x="56860" y="0"/>
                  <a:pt x="127001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84" name="Shape 82"/>
          <p:cNvSpPr/>
          <p:nvPr/>
        </p:nvSpPr>
        <p:spPr>
          <a:xfrm>
            <a:off x="8232490" y="730845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69453" y="49609"/>
                </a:moveTo>
                <a:cubicBezTo>
                  <a:pt x="69453" y="44133"/>
                  <a:pt x="73899" y="39688"/>
                  <a:pt x="79375" y="39688"/>
                </a:cubicBezTo>
                <a:cubicBezTo>
                  <a:pt x="84851" y="39688"/>
                  <a:pt x="89297" y="44133"/>
                  <a:pt x="89297" y="49609"/>
                </a:cubicBezTo>
                <a:cubicBezTo>
                  <a:pt x="89297" y="55085"/>
                  <a:pt x="84851" y="59531"/>
                  <a:pt x="79375" y="59531"/>
                </a:cubicBezTo>
                <a:cubicBezTo>
                  <a:pt x="73899" y="59531"/>
                  <a:pt x="69453" y="55085"/>
                  <a:pt x="69453" y="49609"/>
                </a:cubicBezTo>
                <a:close/>
                <a:moveTo>
                  <a:pt x="66973" y="69453"/>
                </a:moveTo>
                <a:lnTo>
                  <a:pt x="81855" y="69453"/>
                </a:lnTo>
                <a:cubicBezTo>
                  <a:pt x="85979" y="69453"/>
                  <a:pt x="89297" y="72771"/>
                  <a:pt x="89297" y="76895"/>
                </a:cubicBezTo>
                <a:lnTo>
                  <a:pt x="89297" y="104180"/>
                </a:lnTo>
                <a:lnTo>
                  <a:pt x="91777" y="104180"/>
                </a:lnTo>
                <a:cubicBezTo>
                  <a:pt x="95901" y="104180"/>
                  <a:pt x="99219" y="107497"/>
                  <a:pt x="99219" y="111621"/>
                </a:cubicBezTo>
                <a:cubicBezTo>
                  <a:pt x="99219" y="115745"/>
                  <a:pt x="95901" y="119062"/>
                  <a:pt x="91777" y="119062"/>
                </a:cubicBezTo>
                <a:lnTo>
                  <a:pt x="66973" y="119062"/>
                </a:lnTo>
                <a:cubicBezTo>
                  <a:pt x="62849" y="119062"/>
                  <a:pt x="59531" y="115745"/>
                  <a:pt x="59531" y="111621"/>
                </a:cubicBezTo>
                <a:cubicBezTo>
                  <a:pt x="59531" y="107497"/>
                  <a:pt x="62849" y="104180"/>
                  <a:pt x="66973" y="104180"/>
                </a:cubicBezTo>
                <a:lnTo>
                  <a:pt x="74414" y="104180"/>
                </a:lnTo>
                <a:lnTo>
                  <a:pt x="74414" y="84336"/>
                </a:lnTo>
                <a:lnTo>
                  <a:pt x="66973" y="84336"/>
                </a:lnTo>
                <a:cubicBezTo>
                  <a:pt x="62849" y="84336"/>
                  <a:pt x="59531" y="81018"/>
                  <a:pt x="59531" y="76895"/>
                </a:cubicBezTo>
                <a:cubicBezTo>
                  <a:pt x="59531" y="72771"/>
                  <a:pt x="62849" y="69453"/>
                  <a:pt x="66973" y="6945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5" name="Text 83"/>
          <p:cNvSpPr/>
          <p:nvPr/>
        </p:nvSpPr>
        <p:spPr>
          <a:xfrm>
            <a:off x="8506333" y="7207250"/>
            <a:ext cx="3294063" cy="365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b="1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adalah alat, bukan solusi.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Harus dipandu oleh kebutuhan warga, bukan teknologi untuk teknologi.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96875"/>
            <a:ext cx="381000" cy="31750"/>
          </a:xfrm>
          <a:custGeom>
            <a:avLst/>
            <a:gdLst/>
            <a:ahLst/>
            <a:cxnLst/>
            <a:rect l="l" t="t" r="r" b="b"/>
            <a:pathLst>
              <a:path w="381000" h="31750">
                <a:moveTo>
                  <a:pt x="0" y="0"/>
                </a:moveTo>
                <a:lnTo>
                  <a:pt x="381000" y="0"/>
                </a:lnTo>
                <a:lnTo>
                  <a:pt x="381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" name="Text 1"/>
          <p:cNvSpPr/>
          <p:nvPr/>
        </p:nvSpPr>
        <p:spPr>
          <a:xfrm>
            <a:off x="793750" y="317500"/>
            <a:ext cx="99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spc="50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Governance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03250"/>
            <a:ext cx="4714875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Model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Governance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651000"/>
            <a:ext cx="4603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Warga sebagai Owner, Bukan User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2063750"/>
            <a:ext cx="4524375" cy="4476750"/>
          </a:xfrm>
          <a:custGeom>
            <a:avLst/>
            <a:gdLst/>
            <a:ahLst/>
            <a:cxnLst/>
            <a:rect l="l" t="t" r="r" b="b"/>
            <a:pathLst>
              <a:path w="4524375" h="4476750">
                <a:moveTo>
                  <a:pt x="127005" y="0"/>
                </a:moveTo>
                <a:lnTo>
                  <a:pt x="4397370" y="0"/>
                </a:lnTo>
                <a:cubicBezTo>
                  <a:pt x="4467513" y="0"/>
                  <a:pt x="4524375" y="56862"/>
                  <a:pt x="4524375" y="127005"/>
                </a:cubicBezTo>
                <a:lnTo>
                  <a:pt x="4524375" y="4349745"/>
                </a:lnTo>
                <a:cubicBezTo>
                  <a:pt x="4524375" y="4419888"/>
                  <a:pt x="4467513" y="4476750"/>
                  <a:pt x="4397370" y="4476750"/>
                </a:cubicBezTo>
                <a:lnTo>
                  <a:pt x="127005" y="4476750"/>
                </a:lnTo>
                <a:cubicBezTo>
                  <a:pt x="56862" y="4476750"/>
                  <a:pt x="0" y="4419888"/>
                  <a:pt x="0" y="4349745"/>
                </a:cubicBezTo>
                <a:lnTo>
                  <a:pt x="0" y="127005"/>
                </a:lnTo>
                <a:cubicBezTo>
                  <a:pt x="0" y="56862"/>
                  <a:pt x="56862" y="0"/>
                  <a:pt x="127005" y="0"/>
                </a:cubicBezTo>
                <a:close/>
              </a:path>
            </a:pathLst>
          </a:custGeom>
          <a:solidFill>
            <a:srgbClr val="D4A574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8000" y="3234531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35000" y="336153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62136" y="62136"/>
                </a:moveTo>
                <a:cubicBezTo>
                  <a:pt x="65633" y="58638"/>
                  <a:pt x="71289" y="58638"/>
                  <a:pt x="74749" y="62136"/>
                </a:cubicBezTo>
                <a:lnTo>
                  <a:pt x="95213" y="82600"/>
                </a:lnTo>
                <a:lnTo>
                  <a:pt x="115677" y="62136"/>
                </a:lnTo>
                <a:cubicBezTo>
                  <a:pt x="119174" y="58638"/>
                  <a:pt x="124830" y="58638"/>
                  <a:pt x="128290" y="62136"/>
                </a:cubicBezTo>
                <a:cubicBezTo>
                  <a:pt x="131750" y="65633"/>
                  <a:pt x="131787" y="71289"/>
                  <a:pt x="128290" y="74749"/>
                </a:cubicBezTo>
                <a:lnTo>
                  <a:pt x="107826" y="95213"/>
                </a:lnTo>
                <a:lnTo>
                  <a:pt x="128290" y="115677"/>
                </a:lnTo>
                <a:cubicBezTo>
                  <a:pt x="131787" y="119174"/>
                  <a:pt x="131787" y="124830"/>
                  <a:pt x="128290" y="128290"/>
                </a:cubicBezTo>
                <a:cubicBezTo>
                  <a:pt x="124792" y="131750"/>
                  <a:pt x="119137" y="131787"/>
                  <a:pt x="115677" y="128290"/>
                </a:cubicBezTo>
                <a:lnTo>
                  <a:pt x="95213" y="107826"/>
                </a:lnTo>
                <a:lnTo>
                  <a:pt x="74749" y="128290"/>
                </a:lnTo>
                <a:cubicBezTo>
                  <a:pt x="71251" y="131787"/>
                  <a:pt x="65596" y="131787"/>
                  <a:pt x="62136" y="128290"/>
                </a:cubicBezTo>
                <a:cubicBezTo>
                  <a:pt x="58675" y="124792"/>
                  <a:pt x="58638" y="119137"/>
                  <a:pt x="62136" y="115677"/>
                </a:cubicBezTo>
                <a:lnTo>
                  <a:pt x="82600" y="95213"/>
                </a:lnTo>
                <a:lnTo>
                  <a:pt x="62136" y="74749"/>
                </a:lnTo>
                <a:cubicBezTo>
                  <a:pt x="58638" y="71251"/>
                  <a:pt x="58638" y="65596"/>
                  <a:pt x="62136" y="6213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79500" y="3234531"/>
            <a:ext cx="3651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Kesalahan Fatal Smart City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79500" y="3520281"/>
            <a:ext cx="3635375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Menempatkan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pemerintah pusat atau vendor teknologi sebagai driver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Warga menjadi objek penerima, bukan aktor utama.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08000" y="4298156"/>
            <a:ext cx="4143375" cy="7938"/>
          </a:xfrm>
          <a:custGeom>
            <a:avLst/>
            <a:gdLst/>
            <a:ahLst/>
            <a:cxnLst/>
            <a:rect l="l" t="t" r="r" b="b"/>
            <a:pathLst>
              <a:path w="4143375" h="7938">
                <a:moveTo>
                  <a:pt x="0" y="0"/>
                </a:moveTo>
                <a:lnTo>
                  <a:pt x="4143375" y="0"/>
                </a:lnTo>
                <a:lnTo>
                  <a:pt x="4143375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08000" y="4464844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000" y="459184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126653" y="79139"/>
                </a:moveTo>
                <a:lnTo>
                  <a:pt x="96887" y="126764"/>
                </a:lnTo>
                <a:cubicBezTo>
                  <a:pt x="95324" y="129257"/>
                  <a:pt x="92646" y="130820"/>
                  <a:pt x="89706" y="130969"/>
                </a:cubicBezTo>
                <a:cubicBezTo>
                  <a:pt x="86767" y="131118"/>
                  <a:pt x="83939" y="129778"/>
                  <a:pt x="82190" y="127397"/>
                </a:cubicBezTo>
                <a:lnTo>
                  <a:pt x="64331" y="103584"/>
                </a:lnTo>
                <a:cubicBezTo>
                  <a:pt x="61354" y="99640"/>
                  <a:pt x="62173" y="94059"/>
                  <a:pt x="66117" y="91083"/>
                </a:cubicBezTo>
                <a:cubicBezTo>
                  <a:pt x="70061" y="88106"/>
                  <a:pt x="75642" y="88925"/>
                  <a:pt x="78618" y="92869"/>
                </a:cubicBezTo>
                <a:lnTo>
                  <a:pt x="88664" y="106263"/>
                </a:lnTo>
                <a:lnTo>
                  <a:pt x="111509" y="69689"/>
                </a:lnTo>
                <a:cubicBezTo>
                  <a:pt x="114114" y="65522"/>
                  <a:pt x="119621" y="64219"/>
                  <a:pt x="123825" y="66861"/>
                </a:cubicBezTo>
                <a:cubicBezTo>
                  <a:pt x="128029" y="69503"/>
                  <a:pt x="129294" y="74972"/>
                  <a:pt x="126653" y="79177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4" name="Text 12"/>
          <p:cNvSpPr/>
          <p:nvPr/>
        </p:nvSpPr>
        <p:spPr>
          <a:xfrm>
            <a:off x="1079500" y="4464844"/>
            <a:ext cx="3651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Paradigma Smart Kampung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79500" y="4750594"/>
            <a:ext cx="3635375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Dikelola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oleh komunitas dengan dukungan teknis dari pemerintah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bukan sebaliknya. Warga bukan user, mereka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owner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92712" y="317500"/>
            <a:ext cx="6778625" cy="3175000"/>
          </a:xfrm>
          <a:custGeom>
            <a:avLst/>
            <a:gdLst/>
            <a:ahLst/>
            <a:cxnLst/>
            <a:rect l="l" t="t" r="r" b="b"/>
            <a:pathLst>
              <a:path w="6778625" h="3175000">
                <a:moveTo>
                  <a:pt x="127000" y="0"/>
                </a:moveTo>
                <a:lnTo>
                  <a:pt x="6651625" y="0"/>
                </a:lnTo>
                <a:cubicBezTo>
                  <a:pt x="6721718" y="0"/>
                  <a:pt x="6778625" y="56907"/>
                  <a:pt x="6778625" y="127000"/>
                </a:cubicBezTo>
                <a:lnTo>
                  <a:pt x="6778625" y="3048000"/>
                </a:lnTo>
                <a:cubicBezTo>
                  <a:pt x="6778625" y="3118093"/>
                  <a:pt x="6721718" y="3175000"/>
                  <a:pt x="6651625" y="3175000"/>
                </a:cubicBezTo>
                <a:lnTo>
                  <a:pt x="127000" y="3175000"/>
                </a:lnTo>
                <a:cubicBezTo>
                  <a:pt x="56907" y="3175000"/>
                  <a:pt x="0" y="3118093"/>
                  <a:pt x="0" y="3048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283212" y="508000"/>
            <a:ext cx="6492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Struktur Governance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291150" y="928688"/>
            <a:ext cx="2032000" cy="2365375"/>
          </a:xfrm>
          <a:custGeom>
            <a:avLst/>
            <a:gdLst/>
            <a:ahLst/>
            <a:cxnLst/>
            <a:rect l="l" t="t" r="r" b="b"/>
            <a:pathLst>
              <a:path w="2032000" h="2365375">
                <a:moveTo>
                  <a:pt x="95260" y="0"/>
                </a:moveTo>
                <a:lnTo>
                  <a:pt x="1936740" y="0"/>
                </a:lnTo>
                <a:cubicBezTo>
                  <a:pt x="1989315" y="0"/>
                  <a:pt x="2032000" y="42685"/>
                  <a:pt x="2032000" y="95260"/>
                </a:cubicBezTo>
                <a:lnTo>
                  <a:pt x="2032000" y="2270115"/>
                </a:lnTo>
                <a:cubicBezTo>
                  <a:pt x="2032000" y="2322726"/>
                  <a:pt x="1989351" y="2365375"/>
                  <a:pt x="1936740" y="2365375"/>
                </a:cubicBezTo>
                <a:lnTo>
                  <a:pt x="95260" y="2365375"/>
                </a:lnTo>
                <a:cubicBezTo>
                  <a:pt x="42685" y="2365375"/>
                  <a:pt x="0" y="2322690"/>
                  <a:pt x="0" y="2270115"/>
                </a:cubicBezTo>
                <a:lnTo>
                  <a:pt x="0" y="95260"/>
                </a:lnTo>
                <a:cubicBezTo>
                  <a:pt x="0" y="42649"/>
                  <a:pt x="42649" y="0"/>
                  <a:pt x="95260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2D5A4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26087" y="10636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0" name="Shape 18"/>
          <p:cNvSpPr/>
          <p:nvPr/>
        </p:nvSpPr>
        <p:spPr>
          <a:xfrm>
            <a:off x="5529275" y="1182688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78594" h="142875">
                <a:moveTo>
                  <a:pt x="89297" y="4465"/>
                </a:moveTo>
                <a:cubicBezTo>
                  <a:pt x="105314" y="4465"/>
                  <a:pt x="118318" y="17469"/>
                  <a:pt x="118318" y="33486"/>
                </a:cubicBezTo>
                <a:cubicBezTo>
                  <a:pt x="118318" y="49504"/>
                  <a:pt x="105314" y="62508"/>
                  <a:pt x="89297" y="62508"/>
                </a:cubicBezTo>
                <a:cubicBezTo>
                  <a:pt x="73279" y="62508"/>
                  <a:pt x="60275" y="49504"/>
                  <a:pt x="60275" y="33486"/>
                </a:cubicBezTo>
                <a:cubicBezTo>
                  <a:pt x="60275" y="17469"/>
                  <a:pt x="73279" y="4465"/>
                  <a:pt x="89297" y="4465"/>
                </a:cubicBezTo>
                <a:close/>
                <a:moveTo>
                  <a:pt x="26789" y="24557"/>
                </a:moveTo>
                <a:cubicBezTo>
                  <a:pt x="37878" y="24557"/>
                  <a:pt x="46881" y="33559"/>
                  <a:pt x="46881" y="44648"/>
                </a:cubicBezTo>
                <a:cubicBezTo>
                  <a:pt x="46881" y="55737"/>
                  <a:pt x="37878" y="64740"/>
                  <a:pt x="26789" y="64740"/>
                </a:cubicBezTo>
                <a:cubicBezTo>
                  <a:pt x="15700" y="64740"/>
                  <a:pt x="6697" y="55737"/>
                  <a:pt x="6697" y="44648"/>
                </a:cubicBezTo>
                <a:cubicBezTo>
                  <a:pt x="6697" y="33559"/>
                  <a:pt x="15700" y="24557"/>
                  <a:pt x="26789" y="24557"/>
                </a:cubicBezTo>
                <a:close/>
                <a:moveTo>
                  <a:pt x="0" y="116086"/>
                </a:moveTo>
                <a:cubicBezTo>
                  <a:pt x="0" y="96357"/>
                  <a:pt x="15990" y="80367"/>
                  <a:pt x="35719" y="80367"/>
                </a:cubicBezTo>
                <a:cubicBezTo>
                  <a:pt x="39291" y="80367"/>
                  <a:pt x="42751" y="80897"/>
                  <a:pt x="46016" y="81874"/>
                </a:cubicBezTo>
                <a:cubicBezTo>
                  <a:pt x="36835" y="92143"/>
                  <a:pt x="31254" y="105705"/>
                  <a:pt x="31254" y="120551"/>
                </a:cubicBezTo>
                <a:lnTo>
                  <a:pt x="31254" y="125016"/>
                </a:lnTo>
                <a:cubicBezTo>
                  <a:pt x="31254" y="128197"/>
                  <a:pt x="31924" y="131211"/>
                  <a:pt x="33124" y="133945"/>
                </a:cubicBezTo>
                <a:lnTo>
                  <a:pt x="8930" y="133945"/>
                </a:lnTo>
                <a:cubicBezTo>
                  <a:pt x="3990" y="133945"/>
                  <a:pt x="0" y="129955"/>
                  <a:pt x="0" y="125016"/>
                </a:cubicBezTo>
                <a:lnTo>
                  <a:pt x="0" y="116086"/>
                </a:lnTo>
                <a:close/>
                <a:moveTo>
                  <a:pt x="145470" y="133945"/>
                </a:moveTo>
                <a:cubicBezTo>
                  <a:pt x="146670" y="131211"/>
                  <a:pt x="147340" y="128197"/>
                  <a:pt x="147340" y="125016"/>
                </a:cubicBezTo>
                <a:lnTo>
                  <a:pt x="147340" y="120551"/>
                </a:lnTo>
                <a:cubicBezTo>
                  <a:pt x="147340" y="105705"/>
                  <a:pt x="141759" y="92143"/>
                  <a:pt x="132578" y="81874"/>
                </a:cubicBezTo>
                <a:cubicBezTo>
                  <a:pt x="135843" y="80897"/>
                  <a:pt x="139303" y="80367"/>
                  <a:pt x="142875" y="80367"/>
                </a:cubicBezTo>
                <a:cubicBezTo>
                  <a:pt x="162604" y="80367"/>
                  <a:pt x="178594" y="96357"/>
                  <a:pt x="178594" y="116086"/>
                </a:cubicBezTo>
                <a:lnTo>
                  <a:pt x="178594" y="125016"/>
                </a:lnTo>
                <a:cubicBezTo>
                  <a:pt x="178594" y="129955"/>
                  <a:pt x="174603" y="133945"/>
                  <a:pt x="169664" y="133945"/>
                </a:cubicBezTo>
                <a:lnTo>
                  <a:pt x="145470" y="133945"/>
                </a:lnTo>
                <a:close/>
                <a:moveTo>
                  <a:pt x="131713" y="44648"/>
                </a:moveTo>
                <a:cubicBezTo>
                  <a:pt x="131713" y="33559"/>
                  <a:pt x="140716" y="24557"/>
                  <a:pt x="151805" y="24557"/>
                </a:cubicBezTo>
                <a:cubicBezTo>
                  <a:pt x="162894" y="24557"/>
                  <a:pt x="171896" y="33559"/>
                  <a:pt x="171896" y="44648"/>
                </a:cubicBezTo>
                <a:cubicBezTo>
                  <a:pt x="171896" y="55737"/>
                  <a:pt x="162894" y="64740"/>
                  <a:pt x="151805" y="64740"/>
                </a:cubicBezTo>
                <a:cubicBezTo>
                  <a:pt x="140716" y="64740"/>
                  <a:pt x="131713" y="55737"/>
                  <a:pt x="131713" y="44648"/>
                </a:cubicBezTo>
                <a:close/>
                <a:moveTo>
                  <a:pt x="44648" y="120551"/>
                </a:moveTo>
                <a:cubicBezTo>
                  <a:pt x="44648" y="95883"/>
                  <a:pt x="64629" y="75902"/>
                  <a:pt x="89297" y="75902"/>
                </a:cubicBezTo>
                <a:cubicBezTo>
                  <a:pt x="113965" y="75902"/>
                  <a:pt x="133945" y="95883"/>
                  <a:pt x="133945" y="120551"/>
                </a:cubicBezTo>
                <a:lnTo>
                  <a:pt x="133945" y="125016"/>
                </a:lnTo>
                <a:cubicBezTo>
                  <a:pt x="133945" y="129955"/>
                  <a:pt x="129955" y="133945"/>
                  <a:pt x="125016" y="133945"/>
                </a:cubicBezTo>
                <a:lnTo>
                  <a:pt x="53578" y="133945"/>
                </a:lnTo>
                <a:cubicBezTo>
                  <a:pt x="48639" y="133945"/>
                  <a:pt x="44648" y="129955"/>
                  <a:pt x="44648" y="125016"/>
                </a:cubicBezTo>
                <a:lnTo>
                  <a:pt x="44648" y="12055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5902337" y="1079500"/>
            <a:ext cx="603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Level 1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902337" y="1270000"/>
            <a:ext cx="595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Komunitas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426087" y="1539875"/>
            <a:ext cx="1825625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Digital Kampung Committee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level RW — warga yang dipilih dan dilatih untuk mengelola sistem.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443947" y="24923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5" name="Text 23"/>
          <p:cNvSpPr/>
          <p:nvPr/>
        </p:nvSpPr>
        <p:spPr>
          <a:xfrm>
            <a:off x="5608650" y="2460625"/>
            <a:ext cx="140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Pemeliharaan infrastruktur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443947" y="26828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7" name="Text 25"/>
          <p:cNvSpPr/>
          <p:nvPr/>
        </p:nvSpPr>
        <p:spPr>
          <a:xfrm>
            <a:off x="5608650" y="2651125"/>
            <a:ext cx="1158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Bantuan teknis warga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443947" y="28733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9" name="Text 27"/>
          <p:cNvSpPr/>
          <p:nvPr/>
        </p:nvSpPr>
        <p:spPr>
          <a:xfrm>
            <a:off x="5608650" y="2841625"/>
            <a:ext cx="148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Feedback dan improvement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7467079" y="928688"/>
            <a:ext cx="2032000" cy="2365375"/>
          </a:xfrm>
          <a:custGeom>
            <a:avLst/>
            <a:gdLst/>
            <a:ahLst/>
            <a:cxnLst/>
            <a:rect l="l" t="t" r="r" b="b"/>
            <a:pathLst>
              <a:path w="2032000" h="2365375">
                <a:moveTo>
                  <a:pt x="95260" y="0"/>
                </a:moveTo>
                <a:lnTo>
                  <a:pt x="1936740" y="0"/>
                </a:lnTo>
                <a:cubicBezTo>
                  <a:pt x="1989315" y="0"/>
                  <a:pt x="2032000" y="42685"/>
                  <a:pt x="2032000" y="95260"/>
                </a:cubicBezTo>
                <a:lnTo>
                  <a:pt x="2032000" y="2270115"/>
                </a:lnTo>
                <a:cubicBezTo>
                  <a:pt x="2032000" y="2322726"/>
                  <a:pt x="1989351" y="2365375"/>
                  <a:pt x="1936740" y="2365375"/>
                </a:cubicBezTo>
                <a:lnTo>
                  <a:pt x="95260" y="2365375"/>
                </a:lnTo>
                <a:cubicBezTo>
                  <a:pt x="42685" y="2365375"/>
                  <a:pt x="0" y="2322690"/>
                  <a:pt x="0" y="2270115"/>
                </a:cubicBezTo>
                <a:lnTo>
                  <a:pt x="0" y="95260"/>
                </a:lnTo>
                <a:cubicBezTo>
                  <a:pt x="0" y="42649"/>
                  <a:pt x="42649" y="0"/>
                  <a:pt x="95260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D4A57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602017" y="10636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2" name="Shape 30"/>
          <p:cNvSpPr/>
          <p:nvPr/>
        </p:nvSpPr>
        <p:spPr>
          <a:xfrm>
            <a:off x="7740923" y="1182688"/>
            <a:ext cx="107156" cy="142875"/>
          </a:xfrm>
          <a:custGeom>
            <a:avLst/>
            <a:gdLst/>
            <a:ahLst/>
            <a:cxnLst/>
            <a:rect l="l" t="t" r="r" b="b"/>
            <a:pathLst>
              <a:path w="107156" h="142875">
                <a:moveTo>
                  <a:pt x="17859" y="0"/>
                </a:moveTo>
                <a:cubicBezTo>
                  <a:pt x="8009" y="0"/>
                  <a:pt x="0" y="8009"/>
                  <a:pt x="0" y="17859"/>
                </a:cubicBezTo>
                <a:lnTo>
                  <a:pt x="0" y="125016"/>
                </a:lnTo>
                <a:cubicBezTo>
                  <a:pt x="0" y="134866"/>
                  <a:pt x="8009" y="142875"/>
                  <a:pt x="17859" y="142875"/>
                </a:cubicBezTo>
                <a:lnTo>
                  <a:pt x="89297" y="142875"/>
                </a:lnTo>
                <a:cubicBezTo>
                  <a:pt x="99147" y="142875"/>
                  <a:pt x="107156" y="134866"/>
                  <a:pt x="107156" y="125016"/>
                </a:cubicBezTo>
                <a:lnTo>
                  <a:pt x="107156" y="17859"/>
                </a:lnTo>
                <a:cubicBezTo>
                  <a:pt x="107156" y="8009"/>
                  <a:pt x="99147" y="0"/>
                  <a:pt x="89297" y="0"/>
                </a:cubicBezTo>
                <a:lnTo>
                  <a:pt x="17859" y="0"/>
                </a:lnTo>
                <a:close/>
                <a:moveTo>
                  <a:pt x="49113" y="98227"/>
                </a:moveTo>
                <a:lnTo>
                  <a:pt x="58043" y="98227"/>
                </a:lnTo>
                <a:cubicBezTo>
                  <a:pt x="62982" y="98227"/>
                  <a:pt x="66973" y="102217"/>
                  <a:pt x="66973" y="107156"/>
                </a:cubicBezTo>
                <a:lnTo>
                  <a:pt x="66973" y="129480"/>
                </a:lnTo>
                <a:lnTo>
                  <a:pt x="40184" y="129480"/>
                </a:lnTo>
                <a:lnTo>
                  <a:pt x="40184" y="107156"/>
                </a:lnTo>
                <a:cubicBezTo>
                  <a:pt x="40184" y="102217"/>
                  <a:pt x="44174" y="98227"/>
                  <a:pt x="49113" y="98227"/>
                </a:cubicBezTo>
                <a:close/>
                <a:moveTo>
                  <a:pt x="26789" y="31254"/>
                </a:moveTo>
                <a:cubicBezTo>
                  <a:pt x="26789" y="28798"/>
                  <a:pt x="28798" y="26789"/>
                  <a:pt x="31254" y="26789"/>
                </a:cubicBezTo>
                <a:lnTo>
                  <a:pt x="40184" y="26789"/>
                </a:lnTo>
                <a:cubicBezTo>
                  <a:pt x="42639" y="26789"/>
                  <a:pt x="44648" y="28798"/>
                  <a:pt x="44648" y="31254"/>
                </a:cubicBezTo>
                <a:lnTo>
                  <a:pt x="44648" y="40184"/>
                </a:lnTo>
                <a:cubicBezTo>
                  <a:pt x="44648" y="42639"/>
                  <a:pt x="42639" y="44648"/>
                  <a:pt x="40184" y="44648"/>
                </a:cubicBezTo>
                <a:lnTo>
                  <a:pt x="31254" y="44648"/>
                </a:lnTo>
                <a:cubicBezTo>
                  <a:pt x="28798" y="44648"/>
                  <a:pt x="26789" y="42639"/>
                  <a:pt x="26789" y="40184"/>
                </a:cubicBezTo>
                <a:lnTo>
                  <a:pt x="26789" y="31254"/>
                </a:lnTo>
                <a:close/>
                <a:moveTo>
                  <a:pt x="66973" y="26789"/>
                </a:moveTo>
                <a:lnTo>
                  <a:pt x="75902" y="26789"/>
                </a:lnTo>
                <a:cubicBezTo>
                  <a:pt x="78358" y="26789"/>
                  <a:pt x="80367" y="28798"/>
                  <a:pt x="80367" y="31254"/>
                </a:cubicBezTo>
                <a:lnTo>
                  <a:pt x="80367" y="40184"/>
                </a:lnTo>
                <a:cubicBezTo>
                  <a:pt x="80367" y="42639"/>
                  <a:pt x="78358" y="44648"/>
                  <a:pt x="75902" y="44648"/>
                </a:cubicBezTo>
                <a:lnTo>
                  <a:pt x="66973" y="44648"/>
                </a:lnTo>
                <a:cubicBezTo>
                  <a:pt x="64517" y="44648"/>
                  <a:pt x="62508" y="42639"/>
                  <a:pt x="62508" y="40184"/>
                </a:cubicBezTo>
                <a:lnTo>
                  <a:pt x="62508" y="31254"/>
                </a:lnTo>
                <a:cubicBezTo>
                  <a:pt x="62508" y="28798"/>
                  <a:pt x="64517" y="26789"/>
                  <a:pt x="66973" y="26789"/>
                </a:cubicBezTo>
                <a:close/>
                <a:moveTo>
                  <a:pt x="26789" y="66973"/>
                </a:moveTo>
                <a:cubicBezTo>
                  <a:pt x="26789" y="64517"/>
                  <a:pt x="28798" y="62508"/>
                  <a:pt x="31254" y="62508"/>
                </a:cubicBezTo>
                <a:lnTo>
                  <a:pt x="40184" y="62508"/>
                </a:lnTo>
                <a:cubicBezTo>
                  <a:pt x="42639" y="62508"/>
                  <a:pt x="44648" y="64517"/>
                  <a:pt x="44648" y="66973"/>
                </a:cubicBezTo>
                <a:lnTo>
                  <a:pt x="44648" y="75902"/>
                </a:lnTo>
                <a:cubicBezTo>
                  <a:pt x="44648" y="78358"/>
                  <a:pt x="42639" y="80367"/>
                  <a:pt x="40184" y="80367"/>
                </a:cubicBezTo>
                <a:lnTo>
                  <a:pt x="31254" y="80367"/>
                </a:lnTo>
                <a:cubicBezTo>
                  <a:pt x="28798" y="80367"/>
                  <a:pt x="26789" y="78358"/>
                  <a:pt x="26789" y="75902"/>
                </a:cubicBezTo>
                <a:lnTo>
                  <a:pt x="26789" y="66973"/>
                </a:lnTo>
                <a:close/>
                <a:moveTo>
                  <a:pt x="66973" y="62508"/>
                </a:moveTo>
                <a:lnTo>
                  <a:pt x="75902" y="62508"/>
                </a:lnTo>
                <a:cubicBezTo>
                  <a:pt x="78358" y="62508"/>
                  <a:pt x="80367" y="64517"/>
                  <a:pt x="80367" y="66973"/>
                </a:cubicBezTo>
                <a:lnTo>
                  <a:pt x="80367" y="75902"/>
                </a:lnTo>
                <a:cubicBezTo>
                  <a:pt x="80367" y="78358"/>
                  <a:pt x="78358" y="80367"/>
                  <a:pt x="75902" y="80367"/>
                </a:cubicBezTo>
                <a:lnTo>
                  <a:pt x="66973" y="80367"/>
                </a:lnTo>
                <a:cubicBezTo>
                  <a:pt x="64517" y="80367"/>
                  <a:pt x="62508" y="78358"/>
                  <a:pt x="62508" y="75902"/>
                </a:cubicBezTo>
                <a:lnTo>
                  <a:pt x="62508" y="66973"/>
                </a:lnTo>
                <a:cubicBezTo>
                  <a:pt x="62508" y="64517"/>
                  <a:pt x="64517" y="62508"/>
                  <a:pt x="66973" y="6250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8078267" y="1079500"/>
            <a:ext cx="1047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Level 2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078267" y="1270000"/>
            <a:ext cx="1039812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Pemerintah Daerah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602017" y="1539875"/>
            <a:ext cx="1825625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Dukungan teknis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dari kelurahan dan kecamatan — bukan pengendalian, tapi pendampingan.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7619876" y="24923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7" name="Text 35"/>
          <p:cNvSpPr/>
          <p:nvPr/>
        </p:nvSpPr>
        <p:spPr>
          <a:xfrm>
            <a:off x="7784579" y="2460625"/>
            <a:ext cx="1587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Training dan capacity building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7619876" y="26828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9" name="Text 37"/>
          <p:cNvSpPr/>
          <p:nvPr/>
        </p:nvSpPr>
        <p:spPr>
          <a:xfrm>
            <a:off x="7784579" y="2651125"/>
            <a:ext cx="1531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layanan pemerintah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7619876" y="28733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1" name="Text 39"/>
          <p:cNvSpPr/>
          <p:nvPr/>
        </p:nvSpPr>
        <p:spPr>
          <a:xfrm>
            <a:off x="7784579" y="2841625"/>
            <a:ext cx="1270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dan evaluasi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9643008" y="928688"/>
            <a:ext cx="2032000" cy="2365375"/>
          </a:xfrm>
          <a:custGeom>
            <a:avLst/>
            <a:gdLst/>
            <a:ahLst/>
            <a:cxnLst/>
            <a:rect l="l" t="t" r="r" b="b"/>
            <a:pathLst>
              <a:path w="2032000" h="2365375">
                <a:moveTo>
                  <a:pt x="95260" y="0"/>
                </a:moveTo>
                <a:lnTo>
                  <a:pt x="1936740" y="0"/>
                </a:lnTo>
                <a:cubicBezTo>
                  <a:pt x="1989315" y="0"/>
                  <a:pt x="2032000" y="42685"/>
                  <a:pt x="2032000" y="95260"/>
                </a:cubicBezTo>
                <a:lnTo>
                  <a:pt x="2032000" y="2270115"/>
                </a:lnTo>
                <a:cubicBezTo>
                  <a:pt x="2032000" y="2322726"/>
                  <a:pt x="1989351" y="2365375"/>
                  <a:pt x="1936740" y="2365375"/>
                </a:cubicBezTo>
                <a:lnTo>
                  <a:pt x="95260" y="2365375"/>
                </a:lnTo>
                <a:cubicBezTo>
                  <a:pt x="42685" y="2365375"/>
                  <a:pt x="0" y="2322690"/>
                  <a:pt x="0" y="2270115"/>
                </a:cubicBezTo>
                <a:lnTo>
                  <a:pt x="0" y="95260"/>
                </a:lnTo>
                <a:cubicBezTo>
                  <a:pt x="0" y="42649"/>
                  <a:pt x="42649" y="0"/>
                  <a:pt x="95260" y="0"/>
                </a:cubicBezTo>
                <a:close/>
              </a:path>
            </a:pathLst>
          </a:custGeom>
          <a:solidFill>
            <a:srgbClr val="F8F6F2"/>
          </a:solidFill>
          <a:ln w="25400">
            <a:solidFill>
              <a:srgbClr val="8B7355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7946" y="10636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4" name="Shape 42"/>
          <p:cNvSpPr/>
          <p:nvPr/>
        </p:nvSpPr>
        <p:spPr>
          <a:xfrm>
            <a:off x="9898993" y="1182688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66610" y="1423"/>
                </a:moveTo>
                <a:cubicBezTo>
                  <a:pt x="69540" y="-474"/>
                  <a:pt x="73335" y="-474"/>
                  <a:pt x="76265" y="1423"/>
                </a:cubicBezTo>
                <a:lnTo>
                  <a:pt x="138773" y="41607"/>
                </a:lnTo>
                <a:cubicBezTo>
                  <a:pt x="142094" y="43755"/>
                  <a:pt x="143628" y="47830"/>
                  <a:pt x="142512" y="51625"/>
                </a:cubicBezTo>
                <a:cubicBezTo>
                  <a:pt x="141396" y="55420"/>
                  <a:pt x="137908" y="58043"/>
                  <a:pt x="133945" y="58043"/>
                </a:cubicBezTo>
                <a:lnTo>
                  <a:pt x="125016" y="58043"/>
                </a:lnTo>
                <a:lnTo>
                  <a:pt x="125016" y="116086"/>
                </a:lnTo>
                <a:lnTo>
                  <a:pt x="139303" y="126802"/>
                </a:lnTo>
                <a:cubicBezTo>
                  <a:pt x="141563" y="128476"/>
                  <a:pt x="142875" y="131127"/>
                  <a:pt x="142875" y="133945"/>
                </a:cubicBezTo>
                <a:cubicBezTo>
                  <a:pt x="142875" y="138885"/>
                  <a:pt x="138885" y="142875"/>
                  <a:pt x="133945" y="142875"/>
                </a:cubicBezTo>
                <a:lnTo>
                  <a:pt x="8930" y="142875"/>
                </a:lnTo>
                <a:cubicBezTo>
                  <a:pt x="3990" y="142875"/>
                  <a:pt x="0" y="138885"/>
                  <a:pt x="0" y="133945"/>
                </a:cubicBezTo>
                <a:cubicBezTo>
                  <a:pt x="0" y="131127"/>
                  <a:pt x="1312" y="128476"/>
                  <a:pt x="3572" y="126802"/>
                </a:cubicBezTo>
                <a:lnTo>
                  <a:pt x="17859" y="116086"/>
                </a:lnTo>
                <a:lnTo>
                  <a:pt x="17859" y="116086"/>
                </a:lnTo>
                <a:lnTo>
                  <a:pt x="17859" y="58043"/>
                </a:lnTo>
                <a:lnTo>
                  <a:pt x="8930" y="58043"/>
                </a:lnTo>
                <a:cubicBezTo>
                  <a:pt x="4967" y="58043"/>
                  <a:pt x="1479" y="55420"/>
                  <a:pt x="363" y="51625"/>
                </a:cubicBezTo>
                <a:cubicBezTo>
                  <a:pt x="-753" y="47830"/>
                  <a:pt x="781" y="43728"/>
                  <a:pt x="4102" y="41607"/>
                </a:cubicBezTo>
                <a:lnTo>
                  <a:pt x="66610" y="1423"/>
                </a:lnTo>
                <a:close/>
                <a:moveTo>
                  <a:pt x="93762" y="58043"/>
                </a:moveTo>
                <a:lnTo>
                  <a:pt x="93762" y="116086"/>
                </a:lnTo>
                <a:lnTo>
                  <a:pt x="111621" y="116086"/>
                </a:lnTo>
                <a:lnTo>
                  <a:pt x="111621" y="58043"/>
                </a:lnTo>
                <a:lnTo>
                  <a:pt x="93762" y="58043"/>
                </a:lnTo>
                <a:close/>
                <a:moveTo>
                  <a:pt x="62508" y="116086"/>
                </a:moveTo>
                <a:lnTo>
                  <a:pt x="80367" y="116086"/>
                </a:lnTo>
                <a:lnTo>
                  <a:pt x="80367" y="58043"/>
                </a:lnTo>
                <a:lnTo>
                  <a:pt x="62508" y="58043"/>
                </a:lnTo>
                <a:lnTo>
                  <a:pt x="62508" y="116086"/>
                </a:lnTo>
                <a:close/>
                <a:moveTo>
                  <a:pt x="31254" y="58043"/>
                </a:moveTo>
                <a:lnTo>
                  <a:pt x="31254" y="116086"/>
                </a:lnTo>
                <a:lnTo>
                  <a:pt x="49113" y="116086"/>
                </a:lnTo>
                <a:lnTo>
                  <a:pt x="49113" y="58043"/>
                </a:lnTo>
                <a:lnTo>
                  <a:pt x="31254" y="5804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5" name="Text 43"/>
          <p:cNvSpPr/>
          <p:nvPr/>
        </p:nvSpPr>
        <p:spPr>
          <a:xfrm>
            <a:off x="10254196" y="1079500"/>
            <a:ext cx="627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Level 3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0254196" y="1270000"/>
            <a:ext cx="619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KemenPKP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9777946" y="1539875"/>
            <a:ext cx="1825625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Oversight dan policy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melalui platform monitoring terpadu — memastikan arah dan kualitas.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9795805" y="249237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9" name="Text 47"/>
          <p:cNvSpPr/>
          <p:nvPr/>
        </p:nvSpPr>
        <p:spPr>
          <a:xfrm>
            <a:off x="9960508" y="2460625"/>
            <a:ext cx="1524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monitoring nasional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9791836" y="2762250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1" name="Text 49"/>
          <p:cNvSpPr/>
          <p:nvPr/>
        </p:nvSpPr>
        <p:spPr>
          <a:xfrm>
            <a:off x="9955733" y="2651125"/>
            <a:ext cx="1643063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Standardisasi dan best practices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9795805" y="3032125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3" name="Text 51"/>
          <p:cNvSpPr/>
          <p:nvPr/>
        </p:nvSpPr>
        <p:spPr>
          <a:xfrm>
            <a:off x="9960508" y="3000375"/>
            <a:ext cx="1539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Alokasi resource dan funding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5092712" y="3651250"/>
            <a:ext cx="3309938" cy="2889250"/>
          </a:xfrm>
          <a:custGeom>
            <a:avLst/>
            <a:gdLst/>
            <a:ahLst/>
            <a:cxnLst/>
            <a:rect l="l" t="t" r="r" b="b"/>
            <a:pathLst>
              <a:path w="3309938" h="2889250">
                <a:moveTo>
                  <a:pt x="127011" y="0"/>
                </a:moveTo>
                <a:lnTo>
                  <a:pt x="3182926" y="0"/>
                </a:lnTo>
                <a:cubicBezTo>
                  <a:pt x="3253073" y="0"/>
                  <a:pt x="3309938" y="56865"/>
                  <a:pt x="3309938" y="127011"/>
                </a:cubicBezTo>
                <a:lnTo>
                  <a:pt x="3309938" y="2762239"/>
                </a:lnTo>
                <a:cubicBezTo>
                  <a:pt x="3309938" y="2832385"/>
                  <a:pt x="3253073" y="2889250"/>
                  <a:pt x="3182926" y="2889250"/>
                </a:cubicBezTo>
                <a:lnTo>
                  <a:pt x="127011" y="2889250"/>
                </a:lnTo>
                <a:cubicBezTo>
                  <a:pt x="56865" y="2889250"/>
                  <a:pt x="0" y="2832385"/>
                  <a:pt x="0" y="2762239"/>
                </a:cubicBezTo>
                <a:lnTo>
                  <a:pt x="0" y="127011"/>
                </a:lnTo>
                <a:cubicBezTo>
                  <a:pt x="0" y="56912"/>
                  <a:pt x="56912" y="0"/>
                  <a:pt x="12701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5263369" y="43180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0050" y="31700"/>
                </a:moveTo>
                <a:lnTo>
                  <a:pt x="56666" y="79921"/>
                </a:lnTo>
                <a:cubicBezTo>
                  <a:pt x="54955" y="81818"/>
                  <a:pt x="55029" y="84758"/>
                  <a:pt x="56852" y="86581"/>
                </a:cubicBezTo>
                <a:cubicBezTo>
                  <a:pt x="68200" y="97929"/>
                  <a:pt x="86618" y="97929"/>
                  <a:pt x="97966" y="86581"/>
                </a:cubicBezTo>
                <a:lnTo>
                  <a:pt x="109798" y="74749"/>
                </a:lnTo>
                <a:cubicBezTo>
                  <a:pt x="111361" y="73186"/>
                  <a:pt x="113333" y="72330"/>
                  <a:pt x="115342" y="72182"/>
                </a:cubicBezTo>
                <a:cubicBezTo>
                  <a:pt x="117872" y="71958"/>
                  <a:pt x="120476" y="72814"/>
                  <a:pt x="122411" y="74749"/>
                </a:cubicBezTo>
                <a:lnTo>
                  <a:pt x="188119" y="139898"/>
                </a:lnTo>
                <a:lnTo>
                  <a:pt x="214313" y="119063"/>
                </a:lnTo>
                <a:lnTo>
                  <a:pt x="214313" y="11906"/>
                </a:lnTo>
                <a:lnTo>
                  <a:pt x="172641" y="35719"/>
                </a:lnTo>
                <a:lnTo>
                  <a:pt x="163785" y="29803"/>
                </a:lnTo>
                <a:cubicBezTo>
                  <a:pt x="157907" y="25896"/>
                  <a:pt x="151023" y="23812"/>
                  <a:pt x="143954" y="23812"/>
                </a:cubicBezTo>
                <a:lnTo>
                  <a:pt x="117760" y="23812"/>
                </a:lnTo>
                <a:cubicBezTo>
                  <a:pt x="117351" y="23812"/>
                  <a:pt x="116904" y="23812"/>
                  <a:pt x="116495" y="23850"/>
                </a:cubicBezTo>
                <a:cubicBezTo>
                  <a:pt x="110207" y="24185"/>
                  <a:pt x="104291" y="27012"/>
                  <a:pt x="100050" y="31700"/>
                </a:cubicBezTo>
                <a:close/>
                <a:moveTo>
                  <a:pt x="43383" y="67977"/>
                </a:moveTo>
                <a:lnTo>
                  <a:pt x="83121" y="23812"/>
                </a:lnTo>
                <a:lnTo>
                  <a:pt x="68387" y="23812"/>
                </a:lnTo>
                <a:cubicBezTo>
                  <a:pt x="58899" y="23812"/>
                  <a:pt x="49820" y="27570"/>
                  <a:pt x="43123" y="34268"/>
                </a:cubicBezTo>
                <a:lnTo>
                  <a:pt x="41672" y="35719"/>
                </a:lnTo>
                <a:lnTo>
                  <a:pt x="0" y="11906"/>
                </a:lnTo>
                <a:lnTo>
                  <a:pt x="0" y="119063"/>
                </a:lnTo>
                <a:lnTo>
                  <a:pt x="58192" y="167543"/>
                </a:lnTo>
                <a:cubicBezTo>
                  <a:pt x="66749" y="174687"/>
                  <a:pt x="77539" y="178594"/>
                  <a:pt x="88664" y="178594"/>
                </a:cubicBezTo>
                <a:lnTo>
                  <a:pt x="94506" y="178594"/>
                </a:lnTo>
                <a:lnTo>
                  <a:pt x="91901" y="175989"/>
                </a:lnTo>
                <a:cubicBezTo>
                  <a:pt x="88404" y="172492"/>
                  <a:pt x="88404" y="166836"/>
                  <a:pt x="91901" y="163376"/>
                </a:cubicBezTo>
                <a:cubicBezTo>
                  <a:pt x="95399" y="159916"/>
                  <a:pt x="101054" y="159879"/>
                  <a:pt x="104515" y="163376"/>
                </a:cubicBezTo>
                <a:lnTo>
                  <a:pt x="119769" y="178631"/>
                </a:lnTo>
                <a:lnTo>
                  <a:pt x="123118" y="178631"/>
                </a:lnTo>
                <a:cubicBezTo>
                  <a:pt x="130225" y="178631"/>
                  <a:pt x="137182" y="177031"/>
                  <a:pt x="143508" y="174054"/>
                </a:cubicBezTo>
                <a:lnTo>
                  <a:pt x="133573" y="164083"/>
                </a:lnTo>
                <a:cubicBezTo>
                  <a:pt x="130076" y="160586"/>
                  <a:pt x="130076" y="154930"/>
                  <a:pt x="133573" y="151470"/>
                </a:cubicBezTo>
                <a:cubicBezTo>
                  <a:pt x="137071" y="148010"/>
                  <a:pt x="142726" y="147972"/>
                  <a:pt x="146186" y="151470"/>
                </a:cubicBezTo>
                <a:lnTo>
                  <a:pt x="158093" y="163376"/>
                </a:lnTo>
                <a:lnTo>
                  <a:pt x="164604" y="156865"/>
                </a:lnTo>
                <a:cubicBezTo>
                  <a:pt x="167915" y="153553"/>
                  <a:pt x="168883" y="148754"/>
                  <a:pt x="167432" y="144549"/>
                </a:cubicBezTo>
                <a:lnTo>
                  <a:pt x="116123" y="93650"/>
                </a:lnTo>
                <a:lnTo>
                  <a:pt x="110579" y="99194"/>
                </a:lnTo>
                <a:cubicBezTo>
                  <a:pt x="92236" y="117537"/>
                  <a:pt x="62545" y="117537"/>
                  <a:pt x="44202" y="99194"/>
                </a:cubicBezTo>
                <a:cubicBezTo>
                  <a:pt x="35644" y="90636"/>
                  <a:pt x="35309" y="76907"/>
                  <a:pt x="43383" y="6794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6" name="Text 54"/>
          <p:cNvSpPr/>
          <p:nvPr/>
        </p:nvSpPr>
        <p:spPr>
          <a:xfrm>
            <a:off x="5584837" y="4302125"/>
            <a:ext cx="1404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Partnership Model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5251462" y="4651375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8" name="Shape 56"/>
          <p:cNvSpPr/>
          <p:nvPr/>
        </p:nvSpPr>
        <p:spPr>
          <a:xfrm>
            <a:off x="5324884" y="472281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9013" y="4384"/>
                </a:moveTo>
                <a:cubicBezTo>
                  <a:pt x="56886" y="3169"/>
                  <a:pt x="54260" y="3169"/>
                  <a:pt x="52112" y="4384"/>
                </a:cubicBezTo>
                <a:lnTo>
                  <a:pt x="3494" y="32165"/>
                </a:lnTo>
                <a:cubicBezTo>
                  <a:pt x="760" y="33728"/>
                  <a:pt x="-586" y="36940"/>
                  <a:pt x="217" y="39979"/>
                </a:cubicBezTo>
                <a:cubicBezTo>
                  <a:pt x="1020" y="43018"/>
                  <a:pt x="3798" y="45145"/>
                  <a:pt x="6945" y="45145"/>
                </a:cubicBezTo>
                <a:lnTo>
                  <a:pt x="13891" y="45145"/>
                </a:lnTo>
                <a:lnTo>
                  <a:pt x="13891" y="90289"/>
                </a:lnTo>
                <a:lnTo>
                  <a:pt x="13891" y="90289"/>
                </a:lnTo>
                <a:lnTo>
                  <a:pt x="2778" y="98623"/>
                </a:lnTo>
                <a:cubicBezTo>
                  <a:pt x="1020" y="99926"/>
                  <a:pt x="0" y="101988"/>
                  <a:pt x="0" y="104180"/>
                </a:cubicBezTo>
                <a:cubicBezTo>
                  <a:pt x="0" y="108021"/>
                  <a:pt x="3104" y="111125"/>
                  <a:pt x="6945" y="111125"/>
                </a:cubicBezTo>
                <a:lnTo>
                  <a:pt x="104180" y="111125"/>
                </a:lnTo>
                <a:cubicBezTo>
                  <a:pt x="108021" y="111125"/>
                  <a:pt x="111125" y="108021"/>
                  <a:pt x="111125" y="104180"/>
                </a:cubicBezTo>
                <a:cubicBezTo>
                  <a:pt x="111125" y="101988"/>
                  <a:pt x="110105" y="99926"/>
                  <a:pt x="108347" y="98623"/>
                </a:cubicBezTo>
                <a:lnTo>
                  <a:pt x="97234" y="90289"/>
                </a:lnTo>
                <a:lnTo>
                  <a:pt x="97234" y="45145"/>
                </a:lnTo>
                <a:lnTo>
                  <a:pt x="104180" y="45145"/>
                </a:lnTo>
                <a:cubicBezTo>
                  <a:pt x="107327" y="45145"/>
                  <a:pt x="110083" y="43018"/>
                  <a:pt x="110886" y="39979"/>
                </a:cubicBezTo>
                <a:cubicBezTo>
                  <a:pt x="111689" y="36940"/>
                  <a:pt x="110344" y="33728"/>
                  <a:pt x="107609" y="32165"/>
                </a:cubicBezTo>
                <a:lnTo>
                  <a:pt x="58992" y="4384"/>
                </a:lnTo>
                <a:close/>
                <a:moveTo>
                  <a:pt x="86816" y="45145"/>
                </a:moveTo>
                <a:lnTo>
                  <a:pt x="86816" y="90289"/>
                </a:lnTo>
                <a:lnTo>
                  <a:pt x="72926" y="90289"/>
                </a:lnTo>
                <a:lnTo>
                  <a:pt x="72926" y="45145"/>
                </a:lnTo>
                <a:lnTo>
                  <a:pt x="86816" y="45145"/>
                </a:lnTo>
                <a:close/>
                <a:moveTo>
                  <a:pt x="62508" y="45145"/>
                </a:moveTo>
                <a:lnTo>
                  <a:pt x="62508" y="90289"/>
                </a:lnTo>
                <a:lnTo>
                  <a:pt x="48617" y="90289"/>
                </a:lnTo>
                <a:lnTo>
                  <a:pt x="48617" y="45145"/>
                </a:lnTo>
                <a:lnTo>
                  <a:pt x="62508" y="45145"/>
                </a:lnTo>
                <a:close/>
                <a:moveTo>
                  <a:pt x="38199" y="45145"/>
                </a:moveTo>
                <a:lnTo>
                  <a:pt x="38199" y="90289"/>
                </a:lnTo>
                <a:lnTo>
                  <a:pt x="24309" y="90289"/>
                </a:lnTo>
                <a:lnTo>
                  <a:pt x="24309" y="45145"/>
                </a:lnTo>
                <a:lnTo>
                  <a:pt x="38199" y="45145"/>
                </a:lnTo>
                <a:close/>
                <a:moveTo>
                  <a:pt x="55563" y="20836"/>
                </a:moveTo>
                <a:cubicBezTo>
                  <a:pt x="59396" y="20836"/>
                  <a:pt x="62508" y="23948"/>
                  <a:pt x="62508" y="27781"/>
                </a:cubicBezTo>
                <a:cubicBezTo>
                  <a:pt x="62508" y="31614"/>
                  <a:pt x="59396" y="34727"/>
                  <a:pt x="55563" y="34727"/>
                </a:cubicBezTo>
                <a:cubicBezTo>
                  <a:pt x="51729" y="34727"/>
                  <a:pt x="48617" y="31614"/>
                  <a:pt x="48617" y="27781"/>
                </a:cubicBezTo>
                <a:cubicBezTo>
                  <a:pt x="48617" y="23948"/>
                  <a:pt x="51729" y="20836"/>
                  <a:pt x="55563" y="2083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9" name="Text 57"/>
          <p:cNvSpPr/>
          <p:nvPr/>
        </p:nvSpPr>
        <p:spPr>
          <a:xfrm>
            <a:off x="5600712" y="4651375"/>
            <a:ext cx="2119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Universitas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600712" y="4841875"/>
            <a:ext cx="2111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Riset, pengembangan teknologi, training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5251462" y="5095875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2" name="Shape 60"/>
          <p:cNvSpPr/>
          <p:nvPr/>
        </p:nvSpPr>
        <p:spPr>
          <a:xfrm>
            <a:off x="5324884" y="516731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6945" y="6945"/>
                </a:moveTo>
                <a:cubicBezTo>
                  <a:pt x="3104" y="6945"/>
                  <a:pt x="0" y="10049"/>
                  <a:pt x="0" y="13891"/>
                </a:cubicBezTo>
                <a:lnTo>
                  <a:pt x="0" y="93762"/>
                </a:lnTo>
                <a:cubicBezTo>
                  <a:pt x="0" y="99513"/>
                  <a:pt x="4666" y="104180"/>
                  <a:pt x="10418" y="104180"/>
                </a:cubicBezTo>
                <a:lnTo>
                  <a:pt x="100707" y="104180"/>
                </a:lnTo>
                <a:cubicBezTo>
                  <a:pt x="106459" y="104180"/>
                  <a:pt x="111125" y="99513"/>
                  <a:pt x="111125" y="93762"/>
                </a:cubicBezTo>
                <a:lnTo>
                  <a:pt x="111125" y="33034"/>
                </a:lnTo>
                <a:cubicBezTo>
                  <a:pt x="111125" y="29083"/>
                  <a:pt x="106914" y="26588"/>
                  <a:pt x="103442" y="28454"/>
                </a:cubicBezTo>
                <a:lnTo>
                  <a:pt x="69453" y="46751"/>
                </a:lnTo>
                <a:lnTo>
                  <a:pt x="69453" y="33034"/>
                </a:lnTo>
                <a:cubicBezTo>
                  <a:pt x="69453" y="29083"/>
                  <a:pt x="65243" y="26588"/>
                  <a:pt x="61770" y="28454"/>
                </a:cubicBezTo>
                <a:lnTo>
                  <a:pt x="27781" y="46751"/>
                </a:lnTo>
                <a:lnTo>
                  <a:pt x="27781" y="13891"/>
                </a:lnTo>
                <a:cubicBezTo>
                  <a:pt x="27781" y="10049"/>
                  <a:pt x="24678" y="6945"/>
                  <a:pt x="20836" y="6945"/>
                </a:cubicBezTo>
                <a:lnTo>
                  <a:pt x="6945" y="6945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3" name="Text 61"/>
          <p:cNvSpPr/>
          <p:nvPr/>
        </p:nvSpPr>
        <p:spPr>
          <a:xfrm>
            <a:off x="5600712" y="5095875"/>
            <a:ext cx="1762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Private Sector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5600712" y="5286375"/>
            <a:ext cx="1754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CSR, infrastruktur, layanan digital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5251462" y="5540375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6" name="Shape 64"/>
          <p:cNvSpPr/>
          <p:nvPr/>
        </p:nvSpPr>
        <p:spPr>
          <a:xfrm>
            <a:off x="5324884" y="5611813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76377" y="60771"/>
                </a:moveTo>
                <a:lnTo>
                  <a:pt x="34944" y="60771"/>
                </a:lnTo>
                <a:cubicBezTo>
                  <a:pt x="35573" y="74771"/>
                  <a:pt x="38677" y="87663"/>
                  <a:pt x="43083" y="97104"/>
                </a:cubicBezTo>
                <a:cubicBezTo>
                  <a:pt x="45557" y="102422"/>
                  <a:pt x="48227" y="106176"/>
                  <a:pt x="50701" y="108477"/>
                </a:cubicBezTo>
                <a:cubicBezTo>
                  <a:pt x="53132" y="110756"/>
                  <a:pt x="54803" y="111125"/>
                  <a:pt x="55671" y="111125"/>
                </a:cubicBezTo>
                <a:cubicBezTo>
                  <a:pt x="56539" y="111125"/>
                  <a:pt x="58210" y="110756"/>
                  <a:pt x="60641" y="108477"/>
                </a:cubicBezTo>
                <a:cubicBezTo>
                  <a:pt x="63116" y="106176"/>
                  <a:pt x="65785" y="102400"/>
                  <a:pt x="68259" y="97104"/>
                </a:cubicBezTo>
                <a:cubicBezTo>
                  <a:pt x="72665" y="87663"/>
                  <a:pt x="75769" y="74771"/>
                  <a:pt x="76398" y="60771"/>
                </a:cubicBezTo>
                <a:close/>
                <a:moveTo>
                  <a:pt x="34922" y="50354"/>
                </a:moveTo>
                <a:lnTo>
                  <a:pt x="76355" y="50354"/>
                </a:lnTo>
                <a:cubicBezTo>
                  <a:pt x="75747" y="36354"/>
                  <a:pt x="72644" y="23462"/>
                  <a:pt x="68238" y="14021"/>
                </a:cubicBezTo>
                <a:cubicBezTo>
                  <a:pt x="65763" y="8725"/>
                  <a:pt x="63094" y="4949"/>
                  <a:pt x="60620" y="2648"/>
                </a:cubicBezTo>
                <a:cubicBezTo>
                  <a:pt x="58189" y="369"/>
                  <a:pt x="56517" y="0"/>
                  <a:pt x="55649" y="0"/>
                </a:cubicBezTo>
                <a:cubicBezTo>
                  <a:pt x="54781" y="0"/>
                  <a:pt x="53110" y="369"/>
                  <a:pt x="50679" y="2648"/>
                </a:cubicBezTo>
                <a:cubicBezTo>
                  <a:pt x="48205" y="4949"/>
                  <a:pt x="45535" y="8725"/>
                  <a:pt x="43061" y="14021"/>
                </a:cubicBezTo>
                <a:cubicBezTo>
                  <a:pt x="38655" y="23462"/>
                  <a:pt x="35551" y="36354"/>
                  <a:pt x="34922" y="50354"/>
                </a:cubicBezTo>
                <a:close/>
                <a:moveTo>
                  <a:pt x="24504" y="50354"/>
                </a:moveTo>
                <a:cubicBezTo>
                  <a:pt x="25264" y="31775"/>
                  <a:pt x="30060" y="14520"/>
                  <a:pt x="37071" y="3191"/>
                </a:cubicBezTo>
                <a:cubicBezTo>
                  <a:pt x="17081" y="10266"/>
                  <a:pt x="2366" y="28476"/>
                  <a:pt x="326" y="50354"/>
                </a:cubicBezTo>
                <a:lnTo>
                  <a:pt x="24504" y="50354"/>
                </a:lnTo>
                <a:close/>
                <a:moveTo>
                  <a:pt x="326" y="60771"/>
                </a:moveTo>
                <a:cubicBezTo>
                  <a:pt x="2366" y="82649"/>
                  <a:pt x="17081" y="100859"/>
                  <a:pt x="37071" y="107934"/>
                </a:cubicBezTo>
                <a:cubicBezTo>
                  <a:pt x="30060" y="96605"/>
                  <a:pt x="25264" y="79350"/>
                  <a:pt x="24504" y="60771"/>
                </a:cubicBezTo>
                <a:lnTo>
                  <a:pt x="326" y="60771"/>
                </a:lnTo>
                <a:close/>
                <a:moveTo>
                  <a:pt x="86795" y="60771"/>
                </a:moveTo>
                <a:cubicBezTo>
                  <a:pt x="86035" y="79350"/>
                  <a:pt x="81238" y="96605"/>
                  <a:pt x="74228" y="107934"/>
                </a:cubicBezTo>
                <a:cubicBezTo>
                  <a:pt x="94218" y="100837"/>
                  <a:pt x="108933" y="82649"/>
                  <a:pt x="110973" y="60771"/>
                </a:cubicBezTo>
                <a:lnTo>
                  <a:pt x="86795" y="60771"/>
                </a:lnTo>
                <a:close/>
                <a:moveTo>
                  <a:pt x="110973" y="50354"/>
                </a:moveTo>
                <a:cubicBezTo>
                  <a:pt x="108933" y="28476"/>
                  <a:pt x="94218" y="10266"/>
                  <a:pt x="74228" y="3191"/>
                </a:cubicBezTo>
                <a:cubicBezTo>
                  <a:pt x="81238" y="14520"/>
                  <a:pt x="86035" y="31775"/>
                  <a:pt x="86795" y="50354"/>
                </a:cubicBezTo>
                <a:lnTo>
                  <a:pt x="110973" y="50354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7" name="Text 65"/>
          <p:cNvSpPr/>
          <p:nvPr/>
        </p:nvSpPr>
        <p:spPr>
          <a:xfrm>
            <a:off x="5600712" y="5540375"/>
            <a:ext cx="2293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NGO/Development Partners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5600712" y="5730875"/>
            <a:ext cx="2286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Pendampingan, capacity building, advocacy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8562950" y="3651250"/>
            <a:ext cx="3309938" cy="2889250"/>
          </a:xfrm>
          <a:custGeom>
            <a:avLst/>
            <a:gdLst/>
            <a:ahLst/>
            <a:cxnLst/>
            <a:rect l="l" t="t" r="r" b="b"/>
            <a:pathLst>
              <a:path w="3309938" h="2889250">
                <a:moveTo>
                  <a:pt x="127011" y="0"/>
                </a:moveTo>
                <a:lnTo>
                  <a:pt x="3182926" y="0"/>
                </a:lnTo>
                <a:cubicBezTo>
                  <a:pt x="3253073" y="0"/>
                  <a:pt x="3309938" y="56865"/>
                  <a:pt x="3309938" y="127011"/>
                </a:cubicBezTo>
                <a:lnTo>
                  <a:pt x="3309938" y="2762239"/>
                </a:lnTo>
                <a:cubicBezTo>
                  <a:pt x="3309938" y="2832385"/>
                  <a:pt x="3253073" y="2889250"/>
                  <a:pt x="3182926" y="2889250"/>
                </a:cubicBezTo>
                <a:lnTo>
                  <a:pt x="127011" y="2889250"/>
                </a:lnTo>
                <a:cubicBezTo>
                  <a:pt x="56865" y="2889250"/>
                  <a:pt x="0" y="2832385"/>
                  <a:pt x="0" y="2762239"/>
                </a:cubicBezTo>
                <a:lnTo>
                  <a:pt x="0" y="127011"/>
                </a:lnTo>
                <a:cubicBezTo>
                  <a:pt x="0" y="56912"/>
                  <a:pt x="56912" y="0"/>
                  <a:pt x="127011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70" name="Shape 68"/>
          <p:cNvSpPr/>
          <p:nvPr/>
        </p:nvSpPr>
        <p:spPr>
          <a:xfrm>
            <a:off x="8745513" y="407193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25016" y="130969"/>
                </a:moveTo>
                <a:cubicBezTo>
                  <a:pt x="161181" y="130969"/>
                  <a:pt x="190500" y="101650"/>
                  <a:pt x="190500" y="65484"/>
                </a:cubicBezTo>
                <a:cubicBezTo>
                  <a:pt x="190500" y="29319"/>
                  <a:pt x="161181" y="0"/>
                  <a:pt x="125016" y="0"/>
                </a:cubicBezTo>
                <a:cubicBezTo>
                  <a:pt x="88850" y="0"/>
                  <a:pt x="59531" y="29319"/>
                  <a:pt x="59531" y="65484"/>
                </a:cubicBezTo>
                <a:cubicBezTo>
                  <a:pt x="59531" y="72442"/>
                  <a:pt x="60610" y="79177"/>
                  <a:pt x="62619" y="85465"/>
                </a:cubicBezTo>
                <a:lnTo>
                  <a:pt x="2604" y="145479"/>
                </a:lnTo>
                <a:cubicBezTo>
                  <a:pt x="930" y="147154"/>
                  <a:pt x="0" y="149423"/>
                  <a:pt x="0" y="151805"/>
                </a:cubicBezTo>
                <a:lnTo>
                  <a:pt x="0" y="181570"/>
                </a:lnTo>
                <a:cubicBezTo>
                  <a:pt x="0" y="186519"/>
                  <a:pt x="3981" y="190500"/>
                  <a:pt x="8930" y="190500"/>
                </a:cubicBezTo>
                <a:lnTo>
                  <a:pt x="38695" y="190500"/>
                </a:lnTo>
                <a:cubicBezTo>
                  <a:pt x="43644" y="190500"/>
                  <a:pt x="47625" y="186519"/>
                  <a:pt x="47625" y="181570"/>
                </a:cubicBezTo>
                <a:lnTo>
                  <a:pt x="47625" y="166688"/>
                </a:lnTo>
                <a:lnTo>
                  <a:pt x="62508" y="166688"/>
                </a:lnTo>
                <a:cubicBezTo>
                  <a:pt x="67456" y="166688"/>
                  <a:pt x="71438" y="162706"/>
                  <a:pt x="71438" y="157758"/>
                </a:cubicBezTo>
                <a:lnTo>
                  <a:pt x="71438" y="142875"/>
                </a:lnTo>
                <a:lnTo>
                  <a:pt x="86320" y="142875"/>
                </a:lnTo>
                <a:cubicBezTo>
                  <a:pt x="88702" y="142875"/>
                  <a:pt x="90971" y="141945"/>
                  <a:pt x="92646" y="140271"/>
                </a:cubicBezTo>
                <a:lnTo>
                  <a:pt x="105035" y="127881"/>
                </a:lnTo>
                <a:cubicBezTo>
                  <a:pt x="111323" y="129890"/>
                  <a:pt x="118058" y="130969"/>
                  <a:pt x="125016" y="130969"/>
                </a:cubicBezTo>
                <a:close/>
                <a:moveTo>
                  <a:pt x="139898" y="35719"/>
                </a:moveTo>
                <a:cubicBezTo>
                  <a:pt x="148112" y="35719"/>
                  <a:pt x="154781" y="42388"/>
                  <a:pt x="154781" y="50602"/>
                </a:cubicBezTo>
                <a:cubicBezTo>
                  <a:pt x="154781" y="58816"/>
                  <a:pt x="148112" y="65484"/>
                  <a:pt x="139898" y="65484"/>
                </a:cubicBezTo>
                <a:cubicBezTo>
                  <a:pt x="131684" y="65484"/>
                  <a:pt x="125016" y="58816"/>
                  <a:pt x="125016" y="50602"/>
                </a:cubicBezTo>
                <a:cubicBezTo>
                  <a:pt x="125016" y="42388"/>
                  <a:pt x="131684" y="35719"/>
                  <a:pt x="139898" y="35719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1" name="Text 69"/>
          <p:cNvSpPr/>
          <p:nvPr/>
        </p:nvSpPr>
        <p:spPr>
          <a:xfrm>
            <a:off x="9055075" y="4056063"/>
            <a:ext cx="1262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Success Factors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8729638" y="4437063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76771" y="-4688"/>
                </a:moveTo>
                <a:cubicBezTo>
                  <a:pt x="75754" y="-6672"/>
                  <a:pt x="73695" y="-7937"/>
                  <a:pt x="71462" y="-7937"/>
                </a:cubicBezTo>
                <a:cubicBezTo>
                  <a:pt x="69230" y="-7937"/>
                  <a:pt x="67171" y="-6672"/>
                  <a:pt x="66154" y="-4688"/>
                </a:cubicBezTo>
                <a:lnTo>
                  <a:pt x="47898" y="31080"/>
                </a:lnTo>
                <a:lnTo>
                  <a:pt x="8235" y="37381"/>
                </a:lnTo>
                <a:cubicBezTo>
                  <a:pt x="6028" y="37728"/>
                  <a:pt x="4192" y="39291"/>
                  <a:pt x="3497" y="41424"/>
                </a:cubicBezTo>
                <a:cubicBezTo>
                  <a:pt x="2803" y="43557"/>
                  <a:pt x="3373" y="45889"/>
                  <a:pt x="4936" y="47476"/>
                </a:cubicBezTo>
                <a:lnTo>
                  <a:pt x="33313" y="75878"/>
                </a:lnTo>
                <a:lnTo>
                  <a:pt x="27062" y="115540"/>
                </a:lnTo>
                <a:cubicBezTo>
                  <a:pt x="26715" y="117748"/>
                  <a:pt x="27632" y="119980"/>
                  <a:pt x="29443" y="121295"/>
                </a:cubicBezTo>
                <a:cubicBezTo>
                  <a:pt x="31254" y="122610"/>
                  <a:pt x="33635" y="122808"/>
                  <a:pt x="35644" y="121791"/>
                </a:cubicBezTo>
                <a:lnTo>
                  <a:pt x="71462" y="103584"/>
                </a:lnTo>
                <a:lnTo>
                  <a:pt x="107255" y="121791"/>
                </a:lnTo>
                <a:cubicBezTo>
                  <a:pt x="109240" y="122808"/>
                  <a:pt x="111646" y="122610"/>
                  <a:pt x="113457" y="121295"/>
                </a:cubicBezTo>
                <a:cubicBezTo>
                  <a:pt x="115267" y="119980"/>
                  <a:pt x="116185" y="117773"/>
                  <a:pt x="115838" y="115540"/>
                </a:cubicBezTo>
                <a:lnTo>
                  <a:pt x="109562" y="75878"/>
                </a:lnTo>
                <a:lnTo>
                  <a:pt x="137939" y="47476"/>
                </a:lnTo>
                <a:cubicBezTo>
                  <a:pt x="139526" y="45889"/>
                  <a:pt x="140072" y="43557"/>
                  <a:pt x="139378" y="41424"/>
                </a:cubicBezTo>
                <a:cubicBezTo>
                  <a:pt x="138683" y="39291"/>
                  <a:pt x="136872" y="37728"/>
                  <a:pt x="134640" y="37381"/>
                </a:cubicBezTo>
                <a:lnTo>
                  <a:pt x="95002" y="31080"/>
                </a:lnTo>
                <a:lnTo>
                  <a:pt x="76771" y="-4688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3" name="Text 71"/>
          <p:cNvSpPr/>
          <p:nvPr/>
        </p:nvSpPr>
        <p:spPr>
          <a:xfrm>
            <a:off x="8972166" y="4405313"/>
            <a:ext cx="2809875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Local ownership: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Warga merasa ini milik mereka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8725669" y="4945063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76771" y="-4688"/>
                </a:moveTo>
                <a:cubicBezTo>
                  <a:pt x="75754" y="-6672"/>
                  <a:pt x="73695" y="-7937"/>
                  <a:pt x="71462" y="-7937"/>
                </a:cubicBezTo>
                <a:cubicBezTo>
                  <a:pt x="69230" y="-7937"/>
                  <a:pt x="67171" y="-6672"/>
                  <a:pt x="66154" y="-4688"/>
                </a:cubicBezTo>
                <a:lnTo>
                  <a:pt x="47898" y="31080"/>
                </a:lnTo>
                <a:lnTo>
                  <a:pt x="8235" y="37381"/>
                </a:lnTo>
                <a:cubicBezTo>
                  <a:pt x="6028" y="37728"/>
                  <a:pt x="4192" y="39291"/>
                  <a:pt x="3497" y="41424"/>
                </a:cubicBezTo>
                <a:cubicBezTo>
                  <a:pt x="2803" y="43557"/>
                  <a:pt x="3373" y="45889"/>
                  <a:pt x="4936" y="47476"/>
                </a:cubicBezTo>
                <a:lnTo>
                  <a:pt x="33313" y="75878"/>
                </a:lnTo>
                <a:lnTo>
                  <a:pt x="27062" y="115540"/>
                </a:lnTo>
                <a:cubicBezTo>
                  <a:pt x="26715" y="117748"/>
                  <a:pt x="27632" y="119980"/>
                  <a:pt x="29443" y="121295"/>
                </a:cubicBezTo>
                <a:cubicBezTo>
                  <a:pt x="31254" y="122610"/>
                  <a:pt x="33635" y="122808"/>
                  <a:pt x="35644" y="121791"/>
                </a:cubicBezTo>
                <a:lnTo>
                  <a:pt x="71462" y="103584"/>
                </a:lnTo>
                <a:lnTo>
                  <a:pt x="107255" y="121791"/>
                </a:lnTo>
                <a:cubicBezTo>
                  <a:pt x="109240" y="122808"/>
                  <a:pt x="111646" y="122610"/>
                  <a:pt x="113457" y="121295"/>
                </a:cubicBezTo>
                <a:cubicBezTo>
                  <a:pt x="115267" y="119980"/>
                  <a:pt x="116185" y="117773"/>
                  <a:pt x="115838" y="115540"/>
                </a:cubicBezTo>
                <a:lnTo>
                  <a:pt x="109562" y="75878"/>
                </a:lnTo>
                <a:lnTo>
                  <a:pt x="137939" y="47476"/>
                </a:lnTo>
                <a:cubicBezTo>
                  <a:pt x="139526" y="45889"/>
                  <a:pt x="140072" y="43557"/>
                  <a:pt x="139378" y="41424"/>
                </a:cubicBezTo>
                <a:cubicBezTo>
                  <a:pt x="138683" y="39291"/>
                  <a:pt x="136872" y="37728"/>
                  <a:pt x="134640" y="37381"/>
                </a:cubicBezTo>
                <a:lnTo>
                  <a:pt x="95002" y="31080"/>
                </a:lnTo>
                <a:lnTo>
                  <a:pt x="76771" y="-4688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5" name="Text 73"/>
          <p:cNvSpPr/>
          <p:nvPr/>
        </p:nvSpPr>
        <p:spPr>
          <a:xfrm>
            <a:off x="8969623" y="4913313"/>
            <a:ext cx="2809875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Capacity building: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Warga dilatih untuk mengelola</a:t>
            </a: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8729638" y="5453063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76771" y="-4688"/>
                </a:moveTo>
                <a:cubicBezTo>
                  <a:pt x="75754" y="-6672"/>
                  <a:pt x="73695" y="-7937"/>
                  <a:pt x="71462" y="-7937"/>
                </a:cubicBezTo>
                <a:cubicBezTo>
                  <a:pt x="69230" y="-7937"/>
                  <a:pt x="67171" y="-6672"/>
                  <a:pt x="66154" y="-4688"/>
                </a:cubicBezTo>
                <a:lnTo>
                  <a:pt x="47898" y="31080"/>
                </a:lnTo>
                <a:lnTo>
                  <a:pt x="8235" y="37381"/>
                </a:lnTo>
                <a:cubicBezTo>
                  <a:pt x="6028" y="37728"/>
                  <a:pt x="4192" y="39291"/>
                  <a:pt x="3497" y="41424"/>
                </a:cubicBezTo>
                <a:cubicBezTo>
                  <a:pt x="2803" y="43557"/>
                  <a:pt x="3373" y="45889"/>
                  <a:pt x="4936" y="47476"/>
                </a:cubicBezTo>
                <a:lnTo>
                  <a:pt x="33313" y="75878"/>
                </a:lnTo>
                <a:lnTo>
                  <a:pt x="27062" y="115540"/>
                </a:lnTo>
                <a:cubicBezTo>
                  <a:pt x="26715" y="117748"/>
                  <a:pt x="27632" y="119980"/>
                  <a:pt x="29443" y="121295"/>
                </a:cubicBezTo>
                <a:cubicBezTo>
                  <a:pt x="31254" y="122610"/>
                  <a:pt x="33635" y="122808"/>
                  <a:pt x="35644" y="121791"/>
                </a:cubicBezTo>
                <a:lnTo>
                  <a:pt x="71462" y="103584"/>
                </a:lnTo>
                <a:lnTo>
                  <a:pt x="107255" y="121791"/>
                </a:lnTo>
                <a:cubicBezTo>
                  <a:pt x="109240" y="122808"/>
                  <a:pt x="111646" y="122610"/>
                  <a:pt x="113457" y="121295"/>
                </a:cubicBezTo>
                <a:cubicBezTo>
                  <a:pt x="115267" y="119980"/>
                  <a:pt x="116185" y="117773"/>
                  <a:pt x="115838" y="115540"/>
                </a:cubicBezTo>
                <a:lnTo>
                  <a:pt x="109562" y="75878"/>
                </a:lnTo>
                <a:lnTo>
                  <a:pt x="137939" y="47476"/>
                </a:lnTo>
                <a:cubicBezTo>
                  <a:pt x="139526" y="45889"/>
                  <a:pt x="140072" y="43557"/>
                  <a:pt x="139378" y="41424"/>
                </a:cubicBezTo>
                <a:cubicBezTo>
                  <a:pt x="138683" y="39291"/>
                  <a:pt x="136872" y="37728"/>
                  <a:pt x="134640" y="37381"/>
                </a:cubicBezTo>
                <a:lnTo>
                  <a:pt x="95002" y="31080"/>
                </a:lnTo>
                <a:lnTo>
                  <a:pt x="76771" y="-4688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7" name="Text 75"/>
          <p:cNvSpPr/>
          <p:nvPr/>
        </p:nvSpPr>
        <p:spPr>
          <a:xfrm>
            <a:off x="8975700" y="5421313"/>
            <a:ext cx="2571750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Transparency: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Data dan keputusan terbuka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8729638" y="575468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76771" y="-4688"/>
                </a:moveTo>
                <a:cubicBezTo>
                  <a:pt x="75754" y="-6672"/>
                  <a:pt x="73695" y="-7937"/>
                  <a:pt x="71462" y="-7937"/>
                </a:cubicBezTo>
                <a:cubicBezTo>
                  <a:pt x="69230" y="-7937"/>
                  <a:pt x="67171" y="-6672"/>
                  <a:pt x="66154" y="-4688"/>
                </a:cubicBezTo>
                <a:lnTo>
                  <a:pt x="47898" y="31080"/>
                </a:lnTo>
                <a:lnTo>
                  <a:pt x="8235" y="37381"/>
                </a:lnTo>
                <a:cubicBezTo>
                  <a:pt x="6028" y="37728"/>
                  <a:pt x="4192" y="39291"/>
                  <a:pt x="3497" y="41424"/>
                </a:cubicBezTo>
                <a:cubicBezTo>
                  <a:pt x="2803" y="43557"/>
                  <a:pt x="3373" y="45889"/>
                  <a:pt x="4936" y="47476"/>
                </a:cubicBezTo>
                <a:lnTo>
                  <a:pt x="33313" y="75878"/>
                </a:lnTo>
                <a:lnTo>
                  <a:pt x="27062" y="115540"/>
                </a:lnTo>
                <a:cubicBezTo>
                  <a:pt x="26715" y="117748"/>
                  <a:pt x="27632" y="119980"/>
                  <a:pt x="29443" y="121295"/>
                </a:cubicBezTo>
                <a:cubicBezTo>
                  <a:pt x="31254" y="122610"/>
                  <a:pt x="33635" y="122808"/>
                  <a:pt x="35644" y="121791"/>
                </a:cubicBezTo>
                <a:lnTo>
                  <a:pt x="71462" y="103584"/>
                </a:lnTo>
                <a:lnTo>
                  <a:pt x="107255" y="121791"/>
                </a:lnTo>
                <a:cubicBezTo>
                  <a:pt x="109240" y="122808"/>
                  <a:pt x="111646" y="122610"/>
                  <a:pt x="113457" y="121295"/>
                </a:cubicBezTo>
                <a:cubicBezTo>
                  <a:pt x="115267" y="119980"/>
                  <a:pt x="116185" y="117773"/>
                  <a:pt x="115838" y="115540"/>
                </a:cubicBezTo>
                <a:lnTo>
                  <a:pt x="109562" y="75878"/>
                </a:lnTo>
                <a:lnTo>
                  <a:pt x="137939" y="47476"/>
                </a:lnTo>
                <a:cubicBezTo>
                  <a:pt x="139526" y="45889"/>
                  <a:pt x="140072" y="43557"/>
                  <a:pt x="139378" y="41424"/>
                </a:cubicBezTo>
                <a:cubicBezTo>
                  <a:pt x="138683" y="39291"/>
                  <a:pt x="136872" y="37728"/>
                  <a:pt x="134640" y="37381"/>
                </a:cubicBezTo>
                <a:lnTo>
                  <a:pt x="95002" y="31080"/>
                </a:lnTo>
                <a:lnTo>
                  <a:pt x="76771" y="-4688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9" name="Text 77"/>
          <p:cNvSpPr/>
          <p:nvPr/>
        </p:nvSpPr>
        <p:spPr>
          <a:xfrm>
            <a:off x="8973964" y="5722938"/>
            <a:ext cx="2801938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Sustainability: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Model bisnis yang self-sustaining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6863" y="408579"/>
            <a:ext cx="392236" cy="32686"/>
          </a:xfrm>
          <a:custGeom>
            <a:avLst/>
            <a:gdLst/>
            <a:ahLst/>
            <a:cxnLst/>
            <a:rect l="l" t="t" r="r" b="b"/>
            <a:pathLst>
              <a:path w="392236" h="32686">
                <a:moveTo>
                  <a:pt x="0" y="0"/>
                </a:moveTo>
                <a:lnTo>
                  <a:pt x="392236" y="0"/>
                </a:lnTo>
                <a:lnTo>
                  <a:pt x="392236" y="32686"/>
                </a:lnTo>
                <a:lnTo>
                  <a:pt x="0" y="32686"/>
                </a:lnTo>
                <a:lnTo>
                  <a:pt x="0" y="0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" name="Text 1"/>
          <p:cNvSpPr/>
          <p:nvPr/>
        </p:nvSpPr>
        <p:spPr>
          <a:xfrm>
            <a:off x="817158" y="326863"/>
            <a:ext cx="694584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spc="51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6863" y="621040"/>
            <a:ext cx="11734391" cy="490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8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Roadmap Implementasi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6863" y="1176708"/>
            <a:ext cx="11619989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7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 – 2030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6863" y="1585287"/>
            <a:ext cx="3734413" cy="3440236"/>
          </a:xfrm>
          <a:custGeom>
            <a:avLst/>
            <a:gdLst/>
            <a:ahLst/>
            <a:cxnLst/>
            <a:rect l="l" t="t" r="r" b="b"/>
            <a:pathLst>
              <a:path w="3734413" h="344023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309507"/>
                </a:lnTo>
                <a:cubicBezTo>
                  <a:pt x="3734413" y="3381707"/>
                  <a:pt x="3675884" y="3440236"/>
                  <a:pt x="3603684" y="3440236"/>
                </a:cubicBezTo>
                <a:lnTo>
                  <a:pt x="130729" y="3440236"/>
                </a:lnTo>
                <a:cubicBezTo>
                  <a:pt x="58529" y="3440236"/>
                  <a:pt x="0" y="3381707"/>
                  <a:pt x="0" y="3309507"/>
                </a:cubicBez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6863" y="1585287"/>
            <a:ext cx="3734413" cy="32686"/>
          </a:xfrm>
          <a:custGeom>
            <a:avLst/>
            <a:gdLst/>
            <a:ahLst/>
            <a:cxnLst/>
            <a:rect l="l" t="t" r="r" b="b"/>
            <a:pathLst>
              <a:path w="3734413" h="3268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2686"/>
                </a:lnTo>
                <a:lnTo>
                  <a:pt x="0" y="32686"/>
                </a:ln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8" name="Shape 6"/>
          <p:cNvSpPr/>
          <p:nvPr/>
        </p:nvSpPr>
        <p:spPr>
          <a:xfrm>
            <a:off x="522981" y="1797748"/>
            <a:ext cx="522981" cy="522981"/>
          </a:xfrm>
          <a:custGeom>
            <a:avLst/>
            <a:gdLst/>
            <a:ahLst/>
            <a:cxnLst/>
            <a:rect l="l" t="t" r="r" b="b"/>
            <a:pathLst>
              <a:path w="522981" h="522981">
                <a:moveTo>
                  <a:pt x="261491" y="0"/>
                </a:moveTo>
                <a:lnTo>
                  <a:pt x="261491" y="0"/>
                </a:lnTo>
                <a:cubicBezTo>
                  <a:pt x="405811" y="0"/>
                  <a:pt x="522981" y="117170"/>
                  <a:pt x="522981" y="261491"/>
                </a:cubicBezTo>
                <a:lnTo>
                  <a:pt x="522981" y="261491"/>
                </a:lnTo>
                <a:cubicBezTo>
                  <a:pt x="522981" y="405811"/>
                  <a:pt x="405811" y="522981"/>
                  <a:pt x="261491" y="522981"/>
                </a:cubicBezTo>
                <a:lnTo>
                  <a:pt x="261491" y="522981"/>
                </a:lnTo>
                <a:cubicBezTo>
                  <a:pt x="117170" y="522981"/>
                  <a:pt x="0" y="405811"/>
                  <a:pt x="0" y="261491"/>
                </a:cubicBezTo>
                <a:lnTo>
                  <a:pt x="0" y="261491"/>
                </a:lnTo>
                <a:cubicBezTo>
                  <a:pt x="0" y="117170"/>
                  <a:pt x="117170" y="0"/>
                  <a:pt x="261491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9" name="Text 7"/>
          <p:cNvSpPr/>
          <p:nvPr/>
        </p:nvSpPr>
        <p:spPr>
          <a:xfrm>
            <a:off x="685902" y="1928493"/>
            <a:ext cx="294177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76708" y="1830434"/>
            <a:ext cx="776300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Fase 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176708" y="2091925"/>
            <a:ext cx="743614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2025–2026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22981" y="2451475"/>
            <a:ext cx="3415721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Konektivitas dan Data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22981" y="2778338"/>
            <a:ext cx="3407550" cy="4249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Pastikan semua kampung pilot punya </a:t>
            </a:r>
            <a:pPr>
              <a:lnSpc>
                <a:spcPct val="140000"/>
              </a:lnSpc>
            </a:pPr>
            <a:r>
              <a:rPr lang="en-US" sz="102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internet layak</a:t>
            </a:r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dan </a:t>
            </a:r>
            <a:pPr>
              <a:lnSpc>
                <a:spcPct val="140000"/>
              </a:lnSpc>
            </a:pPr>
            <a:r>
              <a:rPr lang="en-US" sz="102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warga terdigitalisasi</a:t>
            </a:r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39324" y="3366692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5" name="Text 13"/>
          <p:cNvSpPr/>
          <p:nvPr/>
        </p:nvSpPr>
        <p:spPr>
          <a:xfrm>
            <a:off x="751786" y="3334005"/>
            <a:ext cx="1756890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Deploy infrastruktur konektivitas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39324" y="3595496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7" name="Text 15"/>
          <p:cNvSpPr/>
          <p:nvPr/>
        </p:nvSpPr>
        <p:spPr>
          <a:xfrm>
            <a:off x="751786" y="3562810"/>
            <a:ext cx="1854949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Digitalisasi data warga via SIBARU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39324" y="3824300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9" name="Text 17"/>
          <p:cNvSpPr/>
          <p:nvPr/>
        </p:nvSpPr>
        <p:spPr>
          <a:xfrm>
            <a:off x="751786" y="3791614"/>
            <a:ext cx="1593458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QR-based addressing system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9324" y="4053105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1" name="Text 19"/>
          <p:cNvSpPr/>
          <p:nvPr/>
        </p:nvSpPr>
        <p:spPr>
          <a:xfrm>
            <a:off x="751786" y="4020418"/>
            <a:ext cx="1389169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Training digital champion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22981" y="4531142"/>
            <a:ext cx="3342177" cy="8172"/>
          </a:xfrm>
          <a:custGeom>
            <a:avLst/>
            <a:gdLst/>
            <a:ahLst/>
            <a:cxnLst/>
            <a:rect l="l" t="t" r="r" b="b"/>
            <a:pathLst>
              <a:path w="3342177" h="8172">
                <a:moveTo>
                  <a:pt x="0" y="0"/>
                </a:moveTo>
                <a:lnTo>
                  <a:pt x="3342177" y="0"/>
                </a:lnTo>
                <a:lnTo>
                  <a:pt x="3342177" y="8172"/>
                </a:lnTo>
                <a:lnTo>
                  <a:pt x="0" y="8172"/>
                </a:lnTo>
                <a:lnTo>
                  <a:pt x="0" y="0"/>
                </a:ln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539324" y="4682316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114402" y="65373"/>
                </a:moveTo>
                <a:cubicBezTo>
                  <a:pt x="114402" y="38313"/>
                  <a:pt x="92433" y="16343"/>
                  <a:pt x="65373" y="16343"/>
                </a:cubicBezTo>
                <a:cubicBezTo>
                  <a:pt x="38313" y="16343"/>
                  <a:pt x="16343" y="38313"/>
                  <a:pt x="16343" y="65373"/>
                </a:cubicBezTo>
                <a:cubicBezTo>
                  <a:pt x="16343" y="92433"/>
                  <a:pt x="38313" y="114402"/>
                  <a:pt x="65373" y="114402"/>
                </a:cubicBezTo>
                <a:cubicBezTo>
                  <a:pt x="92433" y="114402"/>
                  <a:pt x="114402" y="92433"/>
                  <a:pt x="114402" y="65373"/>
                </a:cubicBezTo>
                <a:close/>
                <a:moveTo>
                  <a:pt x="0" y="65373"/>
                </a:moveTo>
                <a:cubicBezTo>
                  <a:pt x="0" y="29293"/>
                  <a:pt x="29293" y="0"/>
                  <a:pt x="65373" y="0"/>
                </a:cubicBezTo>
                <a:cubicBezTo>
                  <a:pt x="101453" y="0"/>
                  <a:pt x="130745" y="29293"/>
                  <a:pt x="130745" y="65373"/>
                </a:cubicBezTo>
                <a:cubicBezTo>
                  <a:pt x="130745" y="101453"/>
                  <a:pt x="101453" y="130745"/>
                  <a:pt x="65373" y="130745"/>
                </a:cubicBezTo>
                <a:cubicBezTo>
                  <a:pt x="29293" y="130745"/>
                  <a:pt x="0" y="101453"/>
                  <a:pt x="0" y="65373"/>
                </a:cubicBezTo>
                <a:close/>
                <a:moveTo>
                  <a:pt x="65373" y="85802"/>
                </a:moveTo>
                <a:cubicBezTo>
                  <a:pt x="76648" y="85802"/>
                  <a:pt x="85802" y="76648"/>
                  <a:pt x="85802" y="65373"/>
                </a:cubicBezTo>
                <a:cubicBezTo>
                  <a:pt x="85802" y="54098"/>
                  <a:pt x="76648" y="44944"/>
                  <a:pt x="65373" y="44944"/>
                </a:cubicBezTo>
                <a:cubicBezTo>
                  <a:pt x="54098" y="44944"/>
                  <a:pt x="44944" y="54098"/>
                  <a:pt x="44944" y="65373"/>
                </a:cubicBezTo>
                <a:cubicBezTo>
                  <a:pt x="44944" y="76648"/>
                  <a:pt x="54098" y="85802"/>
                  <a:pt x="65373" y="85802"/>
                </a:cubicBezTo>
                <a:close/>
                <a:moveTo>
                  <a:pt x="65373" y="28601"/>
                </a:moveTo>
                <a:cubicBezTo>
                  <a:pt x="85668" y="28601"/>
                  <a:pt x="102145" y="45078"/>
                  <a:pt x="102145" y="65373"/>
                </a:cubicBezTo>
                <a:cubicBezTo>
                  <a:pt x="102145" y="85668"/>
                  <a:pt x="85668" y="102145"/>
                  <a:pt x="65373" y="102145"/>
                </a:cubicBezTo>
                <a:cubicBezTo>
                  <a:pt x="45078" y="102145"/>
                  <a:pt x="28601" y="85668"/>
                  <a:pt x="28601" y="65373"/>
                </a:cubicBezTo>
                <a:cubicBezTo>
                  <a:pt x="28601" y="45078"/>
                  <a:pt x="45078" y="28601"/>
                  <a:pt x="65373" y="28601"/>
                </a:cubicBezTo>
                <a:close/>
                <a:moveTo>
                  <a:pt x="57201" y="65373"/>
                </a:moveTo>
                <a:cubicBezTo>
                  <a:pt x="57201" y="60863"/>
                  <a:pt x="60863" y="57201"/>
                  <a:pt x="65373" y="57201"/>
                </a:cubicBezTo>
                <a:cubicBezTo>
                  <a:pt x="69883" y="57201"/>
                  <a:pt x="73544" y="60863"/>
                  <a:pt x="73544" y="65373"/>
                </a:cubicBezTo>
                <a:cubicBezTo>
                  <a:pt x="73544" y="69883"/>
                  <a:pt x="69883" y="73544"/>
                  <a:pt x="65373" y="73544"/>
                </a:cubicBezTo>
                <a:cubicBezTo>
                  <a:pt x="60863" y="73544"/>
                  <a:pt x="57201" y="69883"/>
                  <a:pt x="57201" y="65373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4" name="Text 22"/>
          <p:cNvSpPr/>
          <p:nvPr/>
        </p:nvSpPr>
        <p:spPr>
          <a:xfrm>
            <a:off x="751786" y="4665973"/>
            <a:ext cx="1528086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</a:t>
            </a:r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10-15 kampung pilot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26176" y="1585287"/>
            <a:ext cx="3734413" cy="3440236"/>
          </a:xfrm>
          <a:custGeom>
            <a:avLst/>
            <a:gdLst/>
            <a:ahLst/>
            <a:cxnLst/>
            <a:rect l="l" t="t" r="r" b="b"/>
            <a:pathLst>
              <a:path w="3734413" h="344023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309507"/>
                </a:lnTo>
                <a:cubicBezTo>
                  <a:pt x="3734413" y="3381707"/>
                  <a:pt x="3675884" y="3440236"/>
                  <a:pt x="3603684" y="3440236"/>
                </a:cubicBezTo>
                <a:lnTo>
                  <a:pt x="130729" y="3440236"/>
                </a:lnTo>
                <a:cubicBezTo>
                  <a:pt x="58529" y="3440236"/>
                  <a:pt x="0" y="3381707"/>
                  <a:pt x="0" y="3309507"/>
                </a:cubicBez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226176" y="1585287"/>
            <a:ext cx="3734413" cy="32686"/>
          </a:xfrm>
          <a:custGeom>
            <a:avLst/>
            <a:gdLst/>
            <a:ahLst/>
            <a:cxnLst/>
            <a:rect l="l" t="t" r="r" b="b"/>
            <a:pathLst>
              <a:path w="3734413" h="3268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2686"/>
                </a:lnTo>
                <a:lnTo>
                  <a:pt x="0" y="32686"/>
                </a:ln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7" name="Shape 25"/>
          <p:cNvSpPr/>
          <p:nvPr/>
        </p:nvSpPr>
        <p:spPr>
          <a:xfrm>
            <a:off x="4422294" y="1797748"/>
            <a:ext cx="522981" cy="522981"/>
          </a:xfrm>
          <a:custGeom>
            <a:avLst/>
            <a:gdLst/>
            <a:ahLst/>
            <a:cxnLst/>
            <a:rect l="l" t="t" r="r" b="b"/>
            <a:pathLst>
              <a:path w="522981" h="522981">
                <a:moveTo>
                  <a:pt x="261491" y="0"/>
                </a:moveTo>
                <a:lnTo>
                  <a:pt x="261491" y="0"/>
                </a:lnTo>
                <a:cubicBezTo>
                  <a:pt x="405811" y="0"/>
                  <a:pt x="522981" y="117170"/>
                  <a:pt x="522981" y="261491"/>
                </a:cubicBezTo>
                <a:lnTo>
                  <a:pt x="522981" y="261491"/>
                </a:lnTo>
                <a:cubicBezTo>
                  <a:pt x="522981" y="405811"/>
                  <a:pt x="405811" y="522981"/>
                  <a:pt x="261491" y="522981"/>
                </a:cubicBezTo>
                <a:lnTo>
                  <a:pt x="261491" y="522981"/>
                </a:lnTo>
                <a:cubicBezTo>
                  <a:pt x="117170" y="522981"/>
                  <a:pt x="0" y="405811"/>
                  <a:pt x="0" y="261491"/>
                </a:cubicBezTo>
                <a:lnTo>
                  <a:pt x="0" y="261491"/>
                </a:lnTo>
                <a:cubicBezTo>
                  <a:pt x="0" y="117170"/>
                  <a:pt x="117170" y="0"/>
                  <a:pt x="261491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8" name="Text 26"/>
          <p:cNvSpPr/>
          <p:nvPr/>
        </p:nvSpPr>
        <p:spPr>
          <a:xfrm>
            <a:off x="4571170" y="1928493"/>
            <a:ext cx="326863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02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076021" y="1830434"/>
            <a:ext cx="768129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Fase 2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076021" y="2091925"/>
            <a:ext cx="735442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2027–2028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422294" y="2451475"/>
            <a:ext cx="3415721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Layanan Digital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422294" y="2778338"/>
            <a:ext cx="3407550" cy="4249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Integrasikan </a:t>
            </a:r>
            <a:pPr>
              <a:lnSpc>
                <a:spcPct val="140000"/>
              </a:lnSpc>
            </a:pPr>
            <a:r>
              <a:rPr lang="en-US" sz="102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layanan pemerintah</a:t>
            </a:r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ke platform yang accessible dari kampung.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438637" y="3366692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4" name="Text 32"/>
          <p:cNvSpPr/>
          <p:nvPr/>
        </p:nvSpPr>
        <p:spPr>
          <a:xfrm>
            <a:off x="4651098" y="3334005"/>
            <a:ext cx="1568944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layanan terintegrasi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438637" y="3595496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6" name="Text 34"/>
          <p:cNvSpPr/>
          <p:nvPr/>
        </p:nvSpPr>
        <p:spPr>
          <a:xfrm>
            <a:off x="4651098" y="3562810"/>
            <a:ext cx="1282938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Chatbot bahasa daerah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438637" y="3824300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8" name="Text 36"/>
          <p:cNvSpPr/>
          <p:nvPr/>
        </p:nvSpPr>
        <p:spPr>
          <a:xfrm>
            <a:off x="4651098" y="3791614"/>
            <a:ext cx="1626145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Sensor monitoring lingkungan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438637" y="4053105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0" name="Text 38"/>
          <p:cNvSpPr/>
          <p:nvPr/>
        </p:nvSpPr>
        <p:spPr>
          <a:xfrm>
            <a:off x="4651098" y="4020418"/>
            <a:ext cx="1748718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AI untuk predictive maintenance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422294" y="4531142"/>
            <a:ext cx="3342177" cy="8172"/>
          </a:xfrm>
          <a:custGeom>
            <a:avLst/>
            <a:gdLst/>
            <a:ahLst/>
            <a:cxnLst/>
            <a:rect l="l" t="t" r="r" b="b"/>
            <a:pathLst>
              <a:path w="3342177" h="8172">
                <a:moveTo>
                  <a:pt x="0" y="0"/>
                </a:moveTo>
                <a:lnTo>
                  <a:pt x="3342177" y="0"/>
                </a:lnTo>
                <a:lnTo>
                  <a:pt x="3342177" y="8172"/>
                </a:lnTo>
                <a:lnTo>
                  <a:pt x="0" y="8172"/>
                </a:lnTo>
                <a:lnTo>
                  <a:pt x="0" y="0"/>
                </a:ln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4438637" y="4682316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114402" y="65373"/>
                </a:moveTo>
                <a:cubicBezTo>
                  <a:pt x="114402" y="38313"/>
                  <a:pt x="92433" y="16343"/>
                  <a:pt x="65373" y="16343"/>
                </a:cubicBezTo>
                <a:cubicBezTo>
                  <a:pt x="38313" y="16343"/>
                  <a:pt x="16343" y="38313"/>
                  <a:pt x="16343" y="65373"/>
                </a:cubicBezTo>
                <a:cubicBezTo>
                  <a:pt x="16343" y="92433"/>
                  <a:pt x="38313" y="114402"/>
                  <a:pt x="65373" y="114402"/>
                </a:cubicBezTo>
                <a:cubicBezTo>
                  <a:pt x="92433" y="114402"/>
                  <a:pt x="114402" y="92433"/>
                  <a:pt x="114402" y="65373"/>
                </a:cubicBezTo>
                <a:close/>
                <a:moveTo>
                  <a:pt x="0" y="65373"/>
                </a:moveTo>
                <a:cubicBezTo>
                  <a:pt x="0" y="29293"/>
                  <a:pt x="29293" y="0"/>
                  <a:pt x="65373" y="0"/>
                </a:cubicBezTo>
                <a:cubicBezTo>
                  <a:pt x="101453" y="0"/>
                  <a:pt x="130745" y="29293"/>
                  <a:pt x="130745" y="65373"/>
                </a:cubicBezTo>
                <a:cubicBezTo>
                  <a:pt x="130745" y="101453"/>
                  <a:pt x="101453" y="130745"/>
                  <a:pt x="65373" y="130745"/>
                </a:cubicBezTo>
                <a:cubicBezTo>
                  <a:pt x="29293" y="130745"/>
                  <a:pt x="0" y="101453"/>
                  <a:pt x="0" y="65373"/>
                </a:cubicBezTo>
                <a:close/>
                <a:moveTo>
                  <a:pt x="65373" y="85802"/>
                </a:moveTo>
                <a:cubicBezTo>
                  <a:pt x="76648" y="85802"/>
                  <a:pt x="85802" y="76648"/>
                  <a:pt x="85802" y="65373"/>
                </a:cubicBezTo>
                <a:cubicBezTo>
                  <a:pt x="85802" y="54098"/>
                  <a:pt x="76648" y="44944"/>
                  <a:pt x="65373" y="44944"/>
                </a:cubicBezTo>
                <a:cubicBezTo>
                  <a:pt x="54098" y="44944"/>
                  <a:pt x="44944" y="54098"/>
                  <a:pt x="44944" y="65373"/>
                </a:cubicBezTo>
                <a:cubicBezTo>
                  <a:pt x="44944" y="76648"/>
                  <a:pt x="54098" y="85802"/>
                  <a:pt x="65373" y="85802"/>
                </a:cubicBezTo>
                <a:close/>
                <a:moveTo>
                  <a:pt x="65373" y="28601"/>
                </a:moveTo>
                <a:cubicBezTo>
                  <a:pt x="85668" y="28601"/>
                  <a:pt x="102145" y="45078"/>
                  <a:pt x="102145" y="65373"/>
                </a:cubicBezTo>
                <a:cubicBezTo>
                  <a:pt x="102145" y="85668"/>
                  <a:pt x="85668" y="102145"/>
                  <a:pt x="65373" y="102145"/>
                </a:cubicBezTo>
                <a:cubicBezTo>
                  <a:pt x="45078" y="102145"/>
                  <a:pt x="28601" y="85668"/>
                  <a:pt x="28601" y="65373"/>
                </a:cubicBezTo>
                <a:cubicBezTo>
                  <a:pt x="28601" y="45078"/>
                  <a:pt x="45078" y="28601"/>
                  <a:pt x="65373" y="28601"/>
                </a:cubicBezTo>
                <a:close/>
                <a:moveTo>
                  <a:pt x="57201" y="65373"/>
                </a:moveTo>
                <a:cubicBezTo>
                  <a:pt x="57201" y="60863"/>
                  <a:pt x="60863" y="57201"/>
                  <a:pt x="65373" y="57201"/>
                </a:cubicBezTo>
                <a:cubicBezTo>
                  <a:pt x="69883" y="57201"/>
                  <a:pt x="73544" y="60863"/>
                  <a:pt x="73544" y="65373"/>
                </a:cubicBezTo>
                <a:cubicBezTo>
                  <a:pt x="73544" y="69883"/>
                  <a:pt x="69883" y="73544"/>
                  <a:pt x="65373" y="73544"/>
                </a:cubicBezTo>
                <a:cubicBezTo>
                  <a:pt x="60863" y="73544"/>
                  <a:pt x="57201" y="69883"/>
                  <a:pt x="57201" y="6537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3" name="Text 41"/>
          <p:cNvSpPr/>
          <p:nvPr/>
        </p:nvSpPr>
        <p:spPr>
          <a:xfrm>
            <a:off x="4651098" y="4665973"/>
            <a:ext cx="1242080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</a:t>
            </a:r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100+ kampung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125553" y="1585287"/>
            <a:ext cx="3734413" cy="3440236"/>
          </a:xfrm>
          <a:custGeom>
            <a:avLst/>
            <a:gdLst/>
            <a:ahLst/>
            <a:cxnLst/>
            <a:rect l="l" t="t" r="r" b="b"/>
            <a:pathLst>
              <a:path w="3734413" h="344023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309507"/>
                </a:lnTo>
                <a:cubicBezTo>
                  <a:pt x="3734413" y="3381707"/>
                  <a:pt x="3675884" y="3440236"/>
                  <a:pt x="3603684" y="3440236"/>
                </a:cubicBezTo>
                <a:lnTo>
                  <a:pt x="130729" y="3440236"/>
                </a:lnTo>
                <a:cubicBezTo>
                  <a:pt x="58529" y="3440236"/>
                  <a:pt x="0" y="3381707"/>
                  <a:pt x="0" y="3309507"/>
                </a:cubicBez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45" name="Shape 43"/>
          <p:cNvSpPr/>
          <p:nvPr/>
        </p:nvSpPr>
        <p:spPr>
          <a:xfrm>
            <a:off x="8125553" y="1585287"/>
            <a:ext cx="3734413" cy="32686"/>
          </a:xfrm>
          <a:custGeom>
            <a:avLst/>
            <a:gdLst/>
            <a:ahLst/>
            <a:cxnLst/>
            <a:rect l="l" t="t" r="r" b="b"/>
            <a:pathLst>
              <a:path w="3734413" h="3268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2686"/>
                </a:lnTo>
                <a:lnTo>
                  <a:pt x="0" y="32686"/>
                </a:ln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6" name="Shape 44"/>
          <p:cNvSpPr/>
          <p:nvPr/>
        </p:nvSpPr>
        <p:spPr>
          <a:xfrm>
            <a:off x="8321671" y="1797748"/>
            <a:ext cx="522981" cy="522981"/>
          </a:xfrm>
          <a:custGeom>
            <a:avLst/>
            <a:gdLst/>
            <a:ahLst/>
            <a:cxnLst/>
            <a:rect l="l" t="t" r="r" b="b"/>
            <a:pathLst>
              <a:path w="522981" h="522981">
                <a:moveTo>
                  <a:pt x="261491" y="0"/>
                </a:moveTo>
                <a:lnTo>
                  <a:pt x="261491" y="0"/>
                </a:lnTo>
                <a:cubicBezTo>
                  <a:pt x="405811" y="0"/>
                  <a:pt x="522981" y="117170"/>
                  <a:pt x="522981" y="261491"/>
                </a:cubicBezTo>
                <a:lnTo>
                  <a:pt x="522981" y="261491"/>
                </a:lnTo>
                <a:cubicBezTo>
                  <a:pt x="522981" y="405811"/>
                  <a:pt x="405811" y="522981"/>
                  <a:pt x="261491" y="522981"/>
                </a:cubicBezTo>
                <a:lnTo>
                  <a:pt x="261491" y="522981"/>
                </a:lnTo>
                <a:cubicBezTo>
                  <a:pt x="117170" y="522981"/>
                  <a:pt x="0" y="405811"/>
                  <a:pt x="0" y="261491"/>
                </a:cubicBezTo>
                <a:lnTo>
                  <a:pt x="0" y="261491"/>
                </a:lnTo>
                <a:cubicBezTo>
                  <a:pt x="0" y="117170"/>
                  <a:pt x="117170" y="0"/>
                  <a:pt x="261491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7" name="Text 45"/>
          <p:cNvSpPr/>
          <p:nvPr/>
        </p:nvSpPr>
        <p:spPr>
          <a:xfrm>
            <a:off x="8467610" y="1928493"/>
            <a:ext cx="326863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03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975397" y="1830434"/>
            <a:ext cx="784472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Fase 3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975397" y="2091925"/>
            <a:ext cx="751786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2029–2030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8321671" y="2451475"/>
            <a:ext cx="3415721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Ekosistem Ekonomi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321671" y="2778338"/>
            <a:ext cx="3407550" cy="6373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Aktifkan </a:t>
            </a:r>
            <a:pPr>
              <a:lnSpc>
                <a:spcPct val="140000"/>
              </a:lnSpc>
            </a:pPr>
            <a:r>
              <a:rPr lang="en-US" sz="102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layer ekonomi digital</a:t>
            </a:r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memungkinkan warga berpartisipasi penuh dalam ekonomi digital Indonesia.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338014" y="3579153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3" name="Text 51"/>
          <p:cNvSpPr/>
          <p:nvPr/>
        </p:nvSpPr>
        <p:spPr>
          <a:xfrm>
            <a:off x="8550475" y="3546466"/>
            <a:ext cx="1413684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UMKM kampung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338014" y="3807957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5" name="Text 53"/>
          <p:cNvSpPr/>
          <p:nvPr/>
        </p:nvSpPr>
        <p:spPr>
          <a:xfrm>
            <a:off x="8550475" y="3775271"/>
            <a:ext cx="1274767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keuangan formal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338014" y="4036761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7" name="Text 55"/>
          <p:cNvSpPr/>
          <p:nvPr/>
        </p:nvSpPr>
        <p:spPr>
          <a:xfrm>
            <a:off x="8550475" y="4004075"/>
            <a:ext cx="980590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Marketplace lokal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338014" y="4265566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65373" y="130745"/>
                </a:moveTo>
                <a:cubicBezTo>
                  <a:pt x="101453" y="130745"/>
                  <a:pt x="130745" y="101453"/>
                  <a:pt x="130745" y="65373"/>
                </a:cubicBezTo>
                <a:cubicBezTo>
                  <a:pt x="130745" y="29293"/>
                  <a:pt x="101453" y="0"/>
                  <a:pt x="65373" y="0"/>
                </a:cubicBezTo>
                <a:cubicBezTo>
                  <a:pt x="29293" y="0"/>
                  <a:pt x="0" y="29293"/>
                  <a:pt x="0" y="65373"/>
                </a:cubicBezTo>
                <a:cubicBezTo>
                  <a:pt x="0" y="101453"/>
                  <a:pt x="29293" y="130745"/>
                  <a:pt x="65373" y="130745"/>
                </a:cubicBezTo>
                <a:close/>
                <a:moveTo>
                  <a:pt x="86925" y="54315"/>
                </a:moveTo>
                <a:lnTo>
                  <a:pt x="66496" y="87002"/>
                </a:lnTo>
                <a:cubicBezTo>
                  <a:pt x="65424" y="88713"/>
                  <a:pt x="63585" y="89785"/>
                  <a:pt x="61568" y="89887"/>
                </a:cubicBezTo>
                <a:cubicBezTo>
                  <a:pt x="59550" y="89990"/>
                  <a:pt x="57610" y="89070"/>
                  <a:pt x="56409" y="87436"/>
                </a:cubicBezTo>
                <a:lnTo>
                  <a:pt x="44152" y="71093"/>
                </a:lnTo>
                <a:cubicBezTo>
                  <a:pt x="42109" y="68386"/>
                  <a:pt x="42671" y="64555"/>
                  <a:pt x="45378" y="62513"/>
                </a:cubicBezTo>
                <a:cubicBezTo>
                  <a:pt x="48085" y="60470"/>
                  <a:pt x="51915" y="61032"/>
                  <a:pt x="53958" y="63738"/>
                </a:cubicBezTo>
                <a:lnTo>
                  <a:pt x="60853" y="72931"/>
                </a:lnTo>
                <a:lnTo>
                  <a:pt x="76532" y="47829"/>
                </a:lnTo>
                <a:cubicBezTo>
                  <a:pt x="78320" y="44969"/>
                  <a:pt x="82099" y="44075"/>
                  <a:pt x="84984" y="45889"/>
                </a:cubicBezTo>
                <a:cubicBezTo>
                  <a:pt x="87870" y="47702"/>
                  <a:pt x="88738" y="51455"/>
                  <a:pt x="86925" y="5434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9" name="Text 57"/>
          <p:cNvSpPr/>
          <p:nvPr/>
        </p:nvSpPr>
        <p:spPr>
          <a:xfrm>
            <a:off x="8550475" y="4232879"/>
            <a:ext cx="1152193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Digital credit scoring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8321671" y="4531142"/>
            <a:ext cx="3342177" cy="8172"/>
          </a:xfrm>
          <a:custGeom>
            <a:avLst/>
            <a:gdLst/>
            <a:ahLst/>
            <a:cxnLst/>
            <a:rect l="l" t="t" r="r" b="b"/>
            <a:pathLst>
              <a:path w="3342177" h="8172">
                <a:moveTo>
                  <a:pt x="0" y="0"/>
                </a:moveTo>
                <a:lnTo>
                  <a:pt x="3342177" y="0"/>
                </a:lnTo>
                <a:lnTo>
                  <a:pt x="3342177" y="8172"/>
                </a:lnTo>
                <a:lnTo>
                  <a:pt x="0" y="8172"/>
                </a:lnTo>
                <a:lnTo>
                  <a:pt x="0" y="0"/>
                </a:ln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8338014" y="4682316"/>
            <a:ext cx="130745" cy="130745"/>
          </a:xfrm>
          <a:custGeom>
            <a:avLst/>
            <a:gdLst/>
            <a:ahLst/>
            <a:cxnLst/>
            <a:rect l="l" t="t" r="r" b="b"/>
            <a:pathLst>
              <a:path w="130745" h="130745">
                <a:moveTo>
                  <a:pt x="114402" y="65373"/>
                </a:moveTo>
                <a:cubicBezTo>
                  <a:pt x="114402" y="38313"/>
                  <a:pt x="92433" y="16343"/>
                  <a:pt x="65373" y="16343"/>
                </a:cubicBezTo>
                <a:cubicBezTo>
                  <a:pt x="38313" y="16343"/>
                  <a:pt x="16343" y="38313"/>
                  <a:pt x="16343" y="65373"/>
                </a:cubicBezTo>
                <a:cubicBezTo>
                  <a:pt x="16343" y="92433"/>
                  <a:pt x="38313" y="114402"/>
                  <a:pt x="65373" y="114402"/>
                </a:cubicBezTo>
                <a:cubicBezTo>
                  <a:pt x="92433" y="114402"/>
                  <a:pt x="114402" y="92433"/>
                  <a:pt x="114402" y="65373"/>
                </a:cubicBezTo>
                <a:close/>
                <a:moveTo>
                  <a:pt x="0" y="65373"/>
                </a:moveTo>
                <a:cubicBezTo>
                  <a:pt x="0" y="29293"/>
                  <a:pt x="29293" y="0"/>
                  <a:pt x="65373" y="0"/>
                </a:cubicBezTo>
                <a:cubicBezTo>
                  <a:pt x="101453" y="0"/>
                  <a:pt x="130745" y="29293"/>
                  <a:pt x="130745" y="65373"/>
                </a:cubicBezTo>
                <a:cubicBezTo>
                  <a:pt x="130745" y="101453"/>
                  <a:pt x="101453" y="130745"/>
                  <a:pt x="65373" y="130745"/>
                </a:cubicBezTo>
                <a:cubicBezTo>
                  <a:pt x="29293" y="130745"/>
                  <a:pt x="0" y="101453"/>
                  <a:pt x="0" y="65373"/>
                </a:cubicBezTo>
                <a:close/>
                <a:moveTo>
                  <a:pt x="65373" y="85802"/>
                </a:moveTo>
                <a:cubicBezTo>
                  <a:pt x="76648" y="85802"/>
                  <a:pt x="85802" y="76648"/>
                  <a:pt x="85802" y="65373"/>
                </a:cubicBezTo>
                <a:cubicBezTo>
                  <a:pt x="85802" y="54098"/>
                  <a:pt x="76648" y="44944"/>
                  <a:pt x="65373" y="44944"/>
                </a:cubicBezTo>
                <a:cubicBezTo>
                  <a:pt x="54098" y="44944"/>
                  <a:pt x="44944" y="54098"/>
                  <a:pt x="44944" y="65373"/>
                </a:cubicBezTo>
                <a:cubicBezTo>
                  <a:pt x="44944" y="76648"/>
                  <a:pt x="54098" y="85802"/>
                  <a:pt x="65373" y="85802"/>
                </a:cubicBezTo>
                <a:close/>
                <a:moveTo>
                  <a:pt x="65373" y="28601"/>
                </a:moveTo>
                <a:cubicBezTo>
                  <a:pt x="85668" y="28601"/>
                  <a:pt x="102145" y="45078"/>
                  <a:pt x="102145" y="65373"/>
                </a:cubicBezTo>
                <a:cubicBezTo>
                  <a:pt x="102145" y="85668"/>
                  <a:pt x="85668" y="102145"/>
                  <a:pt x="65373" y="102145"/>
                </a:cubicBezTo>
                <a:cubicBezTo>
                  <a:pt x="45078" y="102145"/>
                  <a:pt x="28601" y="85668"/>
                  <a:pt x="28601" y="65373"/>
                </a:cubicBezTo>
                <a:cubicBezTo>
                  <a:pt x="28601" y="45078"/>
                  <a:pt x="45078" y="28601"/>
                  <a:pt x="65373" y="28601"/>
                </a:cubicBezTo>
                <a:close/>
                <a:moveTo>
                  <a:pt x="57201" y="65373"/>
                </a:moveTo>
                <a:cubicBezTo>
                  <a:pt x="57201" y="60863"/>
                  <a:pt x="60863" y="57201"/>
                  <a:pt x="65373" y="57201"/>
                </a:cubicBezTo>
                <a:cubicBezTo>
                  <a:pt x="69883" y="57201"/>
                  <a:pt x="73544" y="60863"/>
                  <a:pt x="73544" y="65373"/>
                </a:cubicBezTo>
                <a:cubicBezTo>
                  <a:pt x="73544" y="69883"/>
                  <a:pt x="69883" y="73544"/>
                  <a:pt x="65373" y="73544"/>
                </a:cubicBezTo>
                <a:cubicBezTo>
                  <a:pt x="60863" y="73544"/>
                  <a:pt x="57201" y="69883"/>
                  <a:pt x="57201" y="65373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62" name="Text 60"/>
          <p:cNvSpPr/>
          <p:nvPr/>
        </p:nvSpPr>
        <p:spPr>
          <a:xfrm>
            <a:off x="8550475" y="4665973"/>
            <a:ext cx="1315625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</a:t>
            </a:r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1000+ kampung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326863" y="5188954"/>
            <a:ext cx="5687421" cy="1667003"/>
          </a:xfrm>
          <a:custGeom>
            <a:avLst/>
            <a:gdLst/>
            <a:ahLst/>
            <a:cxnLst/>
            <a:rect l="l" t="t" r="r" b="b"/>
            <a:pathLst>
              <a:path w="5687421" h="1667003">
                <a:moveTo>
                  <a:pt x="130743" y="0"/>
                </a:moveTo>
                <a:lnTo>
                  <a:pt x="5556678" y="0"/>
                </a:lnTo>
                <a:cubicBezTo>
                  <a:pt x="5628885" y="0"/>
                  <a:pt x="5687421" y="58536"/>
                  <a:pt x="5687421" y="130743"/>
                </a:cubicBezTo>
                <a:lnTo>
                  <a:pt x="5687421" y="1536260"/>
                </a:lnTo>
                <a:cubicBezTo>
                  <a:pt x="5687421" y="1608467"/>
                  <a:pt x="5628885" y="1667003"/>
                  <a:pt x="5556678" y="1667003"/>
                </a:cubicBezTo>
                <a:lnTo>
                  <a:pt x="130743" y="1667003"/>
                </a:lnTo>
                <a:cubicBezTo>
                  <a:pt x="58536" y="1667003"/>
                  <a:pt x="0" y="1608467"/>
                  <a:pt x="0" y="1536260"/>
                </a:cubicBezTo>
                <a:lnTo>
                  <a:pt x="0" y="130743"/>
                </a:lnTo>
                <a:cubicBezTo>
                  <a:pt x="0" y="58536"/>
                  <a:pt x="58536" y="0"/>
                  <a:pt x="130743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4" name="Shape 62"/>
          <p:cNvSpPr/>
          <p:nvPr/>
        </p:nvSpPr>
        <p:spPr>
          <a:xfrm>
            <a:off x="522981" y="5899882"/>
            <a:ext cx="245147" cy="245147"/>
          </a:xfrm>
          <a:custGeom>
            <a:avLst/>
            <a:gdLst/>
            <a:ahLst/>
            <a:cxnLst/>
            <a:rect l="l" t="t" r="r" b="b"/>
            <a:pathLst>
              <a:path w="245147" h="245147">
                <a:moveTo>
                  <a:pt x="30643" y="30643"/>
                </a:moveTo>
                <a:cubicBezTo>
                  <a:pt x="30643" y="22169"/>
                  <a:pt x="23797" y="15322"/>
                  <a:pt x="15322" y="15322"/>
                </a:cubicBezTo>
                <a:cubicBezTo>
                  <a:pt x="6847" y="15322"/>
                  <a:pt x="0" y="22169"/>
                  <a:pt x="0" y="30643"/>
                </a:cubicBezTo>
                <a:lnTo>
                  <a:pt x="0" y="191521"/>
                </a:lnTo>
                <a:cubicBezTo>
                  <a:pt x="0" y="212685"/>
                  <a:pt x="17141" y="229826"/>
                  <a:pt x="38304" y="229826"/>
                </a:cubicBezTo>
                <a:lnTo>
                  <a:pt x="229826" y="229826"/>
                </a:lnTo>
                <a:cubicBezTo>
                  <a:pt x="238301" y="229826"/>
                  <a:pt x="245147" y="222979"/>
                  <a:pt x="245147" y="214504"/>
                </a:cubicBezTo>
                <a:cubicBezTo>
                  <a:pt x="245147" y="206029"/>
                  <a:pt x="238301" y="199182"/>
                  <a:pt x="229826" y="199182"/>
                </a:cubicBezTo>
                <a:lnTo>
                  <a:pt x="38304" y="199182"/>
                </a:lnTo>
                <a:cubicBezTo>
                  <a:pt x="34091" y="199182"/>
                  <a:pt x="30643" y="195735"/>
                  <a:pt x="30643" y="191521"/>
                </a:cubicBezTo>
                <a:lnTo>
                  <a:pt x="30643" y="30643"/>
                </a:lnTo>
                <a:close/>
                <a:moveTo>
                  <a:pt x="225325" y="72108"/>
                </a:moveTo>
                <a:cubicBezTo>
                  <a:pt x="231310" y="66123"/>
                  <a:pt x="231310" y="56403"/>
                  <a:pt x="225325" y="50418"/>
                </a:cubicBezTo>
                <a:cubicBezTo>
                  <a:pt x="219340" y="44433"/>
                  <a:pt x="209620" y="44433"/>
                  <a:pt x="203635" y="50418"/>
                </a:cubicBezTo>
                <a:lnTo>
                  <a:pt x="153217" y="100884"/>
                </a:lnTo>
                <a:lnTo>
                  <a:pt x="125734" y="73448"/>
                </a:lnTo>
                <a:cubicBezTo>
                  <a:pt x="119749" y="67463"/>
                  <a:pt x="110029" y="67463"/>
                  <a:pt x="104044" y="73448"/>
                </a:cubicBezTo>
                <a:lnTo>
                  <a:pt x="58079" y="119414"/>
                </a:lnTo>
                <a:cubicBezTo>
                  <a:pt x="52094" y="125399"/>
                  <a:pt x="52094" y="135118"/>
                  <a:pt x="58079" y="141103"/>
                </a:cubicBezTo>
                <a:cubicBezTo>
                  <a:pt x="64064" y="147088"/>
                  <a:pt x="73784" y="147088"/>
                  <a:pt x="79769" y="141103"/>
                </a:cubicBezTo>
                <a:lnTo>
                  <a:pt x="114913" y="105959"/>
                </a:lnTo>
                <a:lnTo>
                  <a:pt x="142396" y="133443"/>
                </a:lnTo>
                <a:cubicBezTo>
                  <a:pt x="148381" y="139428"/>
                  <a:pt x="158101" y="139428"/>
                  <a:pt x="164086" y="133443"/>
                </a:cubicBezTo>
                <a:lnTo>
                  <a:pt x="225373" y="72156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65" name="Text 63"/>
          <p:cNvSpPr/>
          <p:nvPr/>
        </p:nvSpPr>
        <p:spPr>
          <a:xfrm>
            <a:off x="960161" y="5352386"/>
            <a:ext cx="4960150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8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Indikator Keberhasilan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960161" y="5646563"/>
            <a:ext cx="2410617" cy="490295"/>
          </a:xfrm>
          <a:custGeom>
            <a:avLst/>
            <a:gdLst/>
            <a:ahLst/>
            <a:cxnLst/>
            <a:rect l="l" t="t" r="r" b="b"/>
            <a:pathLst>
              <a:path w="2410617" h="490295">
                <a:moveTo>
                  <a:pt x="65371" y="0"/>
                </a:moveTo>
                <a:lnTo>
                  <a:pt x="2345246" y="0"/>
                </a:lnTo>
                <a:cubicBezTo>
                  <a:pt x="2381349" y="0"/>
                  <a:pt x="2410617" y="29268"/>
                  <a:pt x="2410617" y="65371"/>
                </a:cubicBezTo>
                <a:lnTo>
                  <a:pt x="2410617" y="424924"/>
                </a:lnTo>
                <a:cubicBezTo>
                  <a:pt x="2410617" y="461027"/>
                  <a:pt x="2381349" y="490295"/>
                  <a:pt x="2345246" y="490295"/>
                </a:cubicBezTo>
                <a:lnTo>
                  <a:pt x="65371" y="490295"/>
                </a:lnTo>
                <a:cubicBezTo>
                  <a:pt x="29268" y="490295"/>
                  <a:pt x="0" y="461027"/>
                  <a:pt x="0" y="424924"/>
                </a:cubicBezTo>
                <a:lnTo>
                  <a:pt x="0" y="65371"/>
                </a:lnTo>
                <a:cubicBezTo>
                  <a:pt x="0" y="29268"/>
                  <a:pt x="29268" y="0"/>
                  <a:pt x="6537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984676" y="5711936"/>
            <a:ext cx="2361587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87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90%+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1001019" y="5940740"/>
            <a:ext cx="2328901" cy="130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internet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3437235" y="5646563"/>
            <a:ext cx="2410617" cy="490295"/>
          </a:xfrm>
          <a:custGeom>
            <a:avLst/>
            <a:gdLst/>
            <a:ahLst/>
            <a:cxnLst/>
            <a:rect l="l" t="t" r="r" b="b"/>
            <a:pathLst>
              <a:path w="2410617" h="490295">
                <a:moveTo>
                  <a:pt x="65371" y="0"/>
                </a:moveTo>
                <a:lnTo>
                  <a:pt x="2345246" y="0"/>
                </a:lnTo>
                <a:cubicBezTo>
                  <a:pt x="2381349" y="0"/>
                  <a:pt x="2410617" y="29268"/>
                  <a:pt x="2410617" y="65371"/>
                </a:cubicBezTo>
                <a:lnTo>
                  <a:pt x="2410617" y="424924"/>
                </a:lnTo>
                <a:cubicBezTo>
                  <a:pt x="2410617" y="461027"/>
                  <a:pt x="2381349" y="490295"/>
                  <a:pt x="2345246" y="490295"/>
                </a:cubicBezTo>
                <a:lnTo>
                  <a:pt x="65371" y="490295"/>
                </a:lnTo>
                <a:cubicBezTo>
                  <a:pt x="29268" y="490295"/>
                  <a:pt x="0" y="461027"/>
                  <a:pt x="0" y="424924"/>
                </a:cubicBezTo>
                <a:lnTo>
                  <a:pt x="0" y="65371"/>
                </a:lnTo>
                <a:cubicBezTo>
                  <a:pt x="0" y="29268"/>
                  <a:pt x="29268" y="0"/>
                  <a:pt x="6537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70" name="Text 68"/>
          <p:cNvSpPr/>
          <p:nvPr/>
        </p:nvSpPr>
        <p:spPr>
          <a:xfrm>
            <a:off x="3461750" y="5711936"/>
            <a:ext cx="2361587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87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70%+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3478093" y="5940740"/>
            <a:ext cx="2328901" cy="130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Penggunaan layanan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960161" y="6202231"/>
            <a:ext cx="2410617" cy="490295"/>
          </a:xfrm>
          <a:custGeom>
            <a:avLst/>
            <a:gdLst/>
            <a:ahLst/>
            <a:cxnLst/>
            <a:rect l="l" t="t" r="r" b="b"/>
            <a:pathLst>
              <a:path w="2410617" h="490295">
                <a:moveTo>
                  <a:pt x="65371" y="0"/>
                </a:moveTo>
                <a:lnTo>
                  <a:pt x="2345246" y="0"/>
                </a:lnTo>
                <a:cubicBezTo>
                  <a:pt x="2381349" y="0"/>
                  <a:pt x="2410617" y="29268"/>
                  <a:pt x="2410617" y="65371"/>
                </a:cubicBezTo>
                <a:lnTo>
                  <a:pt x="2410617" y="424924"/>
                </a:lnTo>
                <a:cubicBezTo>
                  <a:pt x="2410617" y="461027"/>
                  <a:pt x="2381349" y="490295"/>
                  <a:pt x="2345246" y="490295"/>
                </a:cubicBezTo>
                <a:lnTo>
                  <a:pt x="65371" y="490295"/>
                </a:lnTo>
                <a:cubicBezTo>
                  <a:pt x="29268" y="490295"/>
                  <a:pt x="0" y="461027"/>
                  <a:pt x="0" y="424924"/>
                </a:cubicBezTo>
                <a:lnTo>
                  <a:pt x="0" y="65371"/>
                </a:lnTo>
                <a:cubicBezTo>
                  <a:pt x="0" y="29268"/>
                  <a:pt x="29268" y="0"/>
                  <a:pt x="6537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984676" y="6267603"/>
            <a:ext cx="2361587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87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40%+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1001019" y="6496408"/>
            <a:ext cx="2328901" cy="130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Peningkatan pendapatan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3437235" y="6202231"/>
            <a:ext cx="2410617" cy="490295"/>
          </a:xfrm>
          <a:custGeom>
            <a:avLst/>
            <a:gdLst/>
            <a:ahLst/>
            <a:cxnLst/>
            <a:rect l="l" t="t" r="r" b="b"/>
            <a:pathLst>
              <a:path w="2410617" h="490295">
                <a:moveTo>
                  <a:pt x="65371" y="0"/>
                </a:moveTo>
                <a:lnTo>
                  <a:pt x="2345246" y="0"/>
                </a:lnTo>
                <a:cubicBezTo>
                  <a:pt x="2381349" y="0"/>
                  <a:pt x="2410617" y="29268"/>
                  <a:pt x="2410617" y="65371"/>
                </a:cubicBezTo>
                <a:lnTo>
                  <a:pt x="2410617" y="424924"/>
                </a:lnTo>
                <a:cubicBezTo>
                  <a:pt x="2410617" y="461027"/>
                  <a:pt x="2381349" y="490295"/>
                  <a:pt x="2345246" y="490295"/>
                </a:cubicBezTo>
                <a:lnTo>
                  <a:pt x="65371" y="490295"/>
                </a:lnTo>
                <a:cubicBezTo>
                  <a:pt x="29268" y="490295"/>
                  <a:pt x="0" y="461027"/>
                  <a:pt x="0" y="424924"/>
                </a:cubicBezTo>
                <a:lnTo>
                  <a:pt x="0" y="65371"/>
                </a:lnTo>
                <a:cubicBezTo>
                  <a:pt x="0" y="29268"/>
                  <a:pt x="29268" y="0"/>
                  <a:pt x="6537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76" name="Text 74"/>
          <p:cNvSpPr/>
          <p:nvPr/>
        </p:nvSpPr>
        <p:spPr>
          <a:xfrm>
            <a:off x="3461750" y="6267603"/>
            <a:ext cx="2361587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87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50%+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3478093" y="6496408"/>
            <a:ext cx="2328901" cy="130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2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keuangan formal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6184036" y="5197126"/>
            <a:ext cx="5671078" cy="1650660"/>
          </a:xfrm>
          <a:custGeom>
            <a:avLst/>
            <a:gdLst/>
            <a:ahLst/>
            <a:cxnLst/>
            <a:rect l="l" t="t" r="r" b="b"/>
            <a:pathLst>
              <a:path w="5671078" h="1650660">
                <a:moveTo>
                  <a:pt x="130749" y="0"/>
                </a:moveTo>
                <a:lnTo>
                  <a:pt x="5540329" y="0"/>
                </a:lnTo>
                <a:cubicBezTo>
                  <a:pt x="5612540" y="0"/>
                  <a:pt x="5671078" y="58538"/>
                  <a:pt x="5671078" y="130749"/>
                </a:cubicBezTo>
                <a:lnTo>
                  <a:pt x="5671078" y="1519911"/>
                </a:lnTo>
                <a:cubicBezTo>
                  <a:pt x="5671078" y="1592121"/>
                  <a:pt x="5612540" y="1650660"/>
                  <a:pt x="5540329" y="1650660"/>
                </a:cubicBezTo>
                <a:lnTo>
                  <a:pt x="130749" y="1650660"/>
                </a:lnTo>
                <a:cubicBezTo>
                  <a:pt x="58538" y="1650660"/>
                  <a:pt x="0" y="1592121"/>
                  <a:pt x="0" y="1519911"/>
                </a:cubicBezTo>
                <a:lnTo>
                  <a:pt x="0" y="130749"/>
                </a:lnTo>
                <a:cubicBezTo>
                  <a:pt x="0" y="58538"/>
                  <a:pt x="58538" y="0"/>
                  <a:pt x="130749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6418969" y="5899882"/>
            <a:ext cx="183861" cy="245147"/>
          </a:xfrm>
          <a:custGeom>
            <a:avLst/>
            <a:gdLst/>
            <a:ahLst/>
            <a:cxnLst/>
            <a:rect l="l" t="t" r="r" b="b"/>
            <a:pathLst>
              <a:path w="183861" h="245147">
                <a:moveTo>
                  <a:pt x="140242" y="183861"/>
                </a:moveTo>
                <a:cubicBezTo>
                  <a:pt x="143737" y="173183"/>
                  <a:pt x="150727" y="163511"/>
                  <a:pt x="158628" y="155180"/>
                </a:cubicBezTo>
                <a:cubicBezTo>
                  <a:pt x="174285" y="138709"/>
                  <a:pt x="183861" y="116445"/>
                  <a:pt x="183861" y="91930"/>
                </a:cubicBezTo>
                <a:cubicBezTo>
                  <a:pt x="183861" y="41177"/>
                  <a:pt x="142683" y="0"/>
                  <a:pt x="91930" y="0"/>
                </a:cubicBezTo>
                <a:cubicBezTo>
                  <a:pt x="41177" y="0"/>
                  <a:pt x="0" y="41177"/>
                  <a:pt x="0" y="91930"/>
                </a:cubicBezTo>
                <a:cubicBezTo>
                  <a:pt x="0" y="116445"/>
                  <a:pt x="9576" y="138709"/>
                  <a:pt x="25233" y="155180"/>
                </a:cubicBezTo>
                <a:cubicBezTo>
                  <a:pt x="33133" y="163511"/>
                  <a:pt x="40172" y="173183"/>
                  <a:pt x="43619" y="183861"/>
                </a:cubicBezTo>
                <a:lnTo>
                  <a:pt x="140194" y="183861"/>
                </a:lnTo>
                <a:close/>
                <a:moveTo>
                  <a:pt x="137895" y="206843"/>
                </a:moveTo>
                <a:lnTo>
                  <a:pt x="45965" y="206843"/>
                </a:lnTo>
                <a:lnTo>
                  <a:pt x="45965" y="214504"/>
                </a:lnTo>
                <a:cubicBezTo>
                  <a:pt x="45965" y="235667"/>
                  <a:pt x="63106" y="252808"/>
                  <a:pt x="84269" y="252808"/>
                </a:cubicBezTo>
                <a:lnTo>
                  <a:pt x="99591" y="252808"/>
                </a:lnTo>
                <a:cubicBezTo>
                  <a:pt x="120754" y="252808"/>
                  <a:pt x="137895" y="235667"/>
                  <a:pt x="137895" y="214504"/>
                </a:cubicBezTo>
                <a:lnTo>
                  <a:pt x="137895" y="206843"/>
                </a:lnTo>
                <a:close/>
                <a:moveTo>
                  <a:pt x="88100" y="53626"/>
                </a:moveTo>
                <a:cubicBezTo>
                  <a:pt x="69043" y="53626"/>
                  <a:pt x="53626" y="69043"/>
                  <a:pt x="53626" y="88100"/>
                </a:cubicBezTo>
                <a:cubicBezTo>
                  <a:pt x="53626" y="94468"/>
                  <a:pt x="48503" y="99591"/>
                  <a:pt x="42135" y="99591"/>
                </a:cubicBezTo>
                <a:cubicBezTo>
                  <a:pt x="35767" y="99591"/>
                  <a:pt x="30643" y="94468"/>
                  <a:pt x="30643" y="88100"/>
                </a:cubicBezTo>
                <a:cubicBezTo>
                  <a:pt x="30643" y="56355"/>
                  <a:pt x="56355" y="30643"/>
                  <a:pt x="88100" y="30643"/>
                </a:cubicBezTo>
                <a:cubicBezTo>
                  <a:pt x="94468" y="30643"/>
                  <a:pt x="99591" y="35767"/>
                  <a:pt x="99591" y="42135"/>
                </a:cubicBezTo>
                <a:cubicBezTo>
                  <a:pt x="99591" y="48503"/>
                  <a:pt x="94468" y="53626"/>
                  <a:pt x="88100" y="5362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0" name="Text 78"/>
          <p:cNvSpPr/>
          <p:nvPr/>
        </p:nvSpPr>
        <p:spPr>
          <a:xfrm>
            <a:off x="6825505" y="5434102"/>
            <a:ext cx="4927464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Critical Success Factors</a:t>
            </a:r>
            <a:endParaRPr lang="en-US" sz="1600" dirty="0"/>
          </a:p>
        </p:txBody>
      </p:sp>
      <p:sp>
        <p:nvSpPr>
          <p:cNvPr id="81" name="Shape 79"/>
          <p:cNvSpPr/>
          <p:nvPr/>
        </p:nvSpPr>
        <p:spPr>
          <a:xfrm>
            <a:off x="6850020" y="5760965"/>
            <a:ext cx="114402" cy="130745"/>
          </a:xfrm>
          <a:custGeom>
            <a:avLst/>
            <a:gdLst/>
            <a:ahLst/>
            <a:cxnLst/>
            <a:rect l="l" t="t" r="r" b="b"/>
            <a:pathLst>
              <a:path w="114402" h="130745">
                <a:moveTo>
                  <a:pt x="111031" y="17901"/>
                </a:moveTo>
                <a:cubicBezTo>
                  <a:pt x="114683" y="20557"/>
                  <a:pt x="115500" y="25664"/>
                  <a:pt x="112844" y="29316"/>
                </a:cubicBezTo>
                <a:lnTo>
                  <a:pt x="47472" y="119203"/>
                </a:lnTo>
                <a:cubicBezTo>
                  <a:pt x="46067" y="121144"/>
                  <a:pt x="43897" y="122344"/>
                  <a:pt x="41496" y="122548"/>
                </a:cubicBezTo>
                <a:cubicBezTo>
                  <a:pt x="39096" y="122752"/>
                  <a:pt x="36772" y="121859"/>
                  <a:pt x="35087" y="120173"/>
                </a:cubicBezTo>
                <a:lnTo>
                  <a:pt x="2400" y="87487"/>
                </a:lnTo>
                <a:cubicBezTo>
                  <a:pt x="-792" y="84295"/>
                  <a:pt x="-792" y="79111"/>
                  <a:pt x="2400" y="75919"/>
                </a:cubicBezTo>
                <a:cubicBezTo>
                  <a:pt x="5592" y="72727"/>
                  <a:pt x="10776" y="72727"/>
                  <a:pt x="13968" y="75919"/>
                </a:cubicBezTo>
                <a:lnTo>
                  <a:pt x="39888" y="101838"/>
                </a:lnTo>
                <a:lnTo>
                  <a:pt x="99642" y="19688"/>
                </a:lnTo>
                <a:cubicBezTo>
                  <a:pt x="102298" y="16037"/>
                  <a:pt x="107405" y="15220"/>
                  <a:pt x="111057" y="1787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2" name="Text 80"/>
          <p:cNvSpPr/>
          <p:nvPr/>
        </p:nvSpPr>
        <p:spPr>
          <a:xfrm>
            <a:off x="7054309" y="5728279"/>
            <a:ext cx="1854949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Komitmen pemerintah daerah</a:t>
            </a:r>
            <a:endParaRPr lang="en-US" sz="1600" dirty="0"/>
          </a:p>
        </p:txBody>
      </p:sp>
      <p:sp>
        <p:nvSpPr>
          <p:cNvPr id="83" name="Shape 81"/>
          <p:cNvSpPr/>
          <p:nvPr/>
        </p:nvSpPr>
        <p:spPr>
          <a:xfrm>
            <a:off x="6850020" y="5989769"/>
            <a:ext cx="114402" cy="130745"/>
          </a:xfrm>
          <a:custGeom>
            <a:avLst/>
            <a:gdLst/>
            <a:ahLst/>
            <a:cxnLst/>
            <a:rect l="l" t="t" r="r" b="b"/>
            <a:pathLst>
              <a:path w="114402" h="130745">
                <a:moveTo>
                  <a:pt x="111031" y="17901"/>
                </a:moveTo>
                <a:cubicBezTo>
                  <a:pt x="114683" y="20557"/>
                  <a:pt x="115500" y="25664"/>
                  <a:pt x="112844" y="29316"/>
                </a:cubicBezTo>
                <a:lnTo>
                  <a:pt x="47472" y="119203"/>
                </a:lnTo>
                <a:cubicBezTo>
                  <a:pt x="46067" y="121144"/>
                  <a:pt x="43897" y="122344"/>
                  <a:pt x="41496" y="122548"/>
                </a:cubicBezTo>
                <a:cubicBezTo>
                  <a:pt x="39096" y="122752"/>
                  <a:pt x="36772" y="121859"/>
                  <a:pt x="35087" y="120173"/>
                </a:cubicBezTo>
                <a:lnTo>
                  <a:pt x="2400" y="87487"/>
                </a:lnTo>
                <a:cubicBezTo>
                  <a:pt x="-792" y="84295"/>
                  <a:pt x="-792" y="79111"/>
                  <a:pt x="2400" y="75919"/>
                </a:cubicBezTo>
                <a:cubicBezTo>
                  <a:pt x="5592" y="72727"/>
                  <a:pt x="10776" y="72727"/>
                  <a:pt x="13968" y="75919"/>
                </a:cubicBezTo>
                <a:lnTo>
                  <a:pt x="39888" y="101838"/>
                </a:lnTo>
                <a:lnTo>
                  <a:pt x="99642" y="19688"/>
                </a:lnTo>
                <a:cubicBezTo>
                  <a:pt x="102298" y="16037"/>
                  <a:pt x="107405" y="15220"/>
                  <a:pt x="111057" y="1787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4" name="Text 82"/>
          <p:cNvSpPr/>
          <p:nvPr/>
        </p:nvSpPr>
        <p:spPr>
          <a:xfrm>
            <a:off x="7054309" y="5957083"/>
            <a:ext cx="1380997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Partisipasi aktif warga</a:t>
            </a:r>
            <a:endParaRPr lang="en-US" sz="1600" dirty="0"/>
          </a:p>
        </p:txBody>
      </p:sp>
      <p:sp>
        <p:nvSpPr>
          <p:cNvPr id="85" name="Shape 83"/>
          <p:cNvSpPr/>
          <p:nvPr/>
        </p:nvSpPr>
        <p:spPr>
          <a:xfrm>
            <a:off x="6850020" y="6218574"/>
            <a:ext cx="114402" cy="130745"/>
          </a:xfrm>
          <a:custGeom>
            <a:avLst/>
            <a:gdLst/>
            <a:ahLst/>
            <a:cxnLst/>
            <a:rect l="l" t="t" r="r" b="b"/>
            <a:pathLst>
              <a:path w="114402" h="130745">
                <a:moveTo>
                  <a:pt x="111031" y="17901"/>
                </a:moveTo>
                <a:cubicBezTo>
                  <a:pt x="114683" y="20557"/>
                  <a:pt x="115500" y="25664"/>
                  <a:pt x="112844" y="29316"/>
                </a:cubicBezTo>
                <a:lnTo>
                  <a:pt x="47472" y="119203"/>
                </a:lnTo>
                <a:cubicBezTo>
                  <a:pt x="46067" y="121144"/>
                  <a:pt x="43897" y="122344"/>
                  <a:pt x="41496" y="122548"/>
                </a:cubicBezTo>
                <a:cubicBezTo>
                  <a:pt x="39096" y="122752"/>
                  <a:pt x="36772" y="121859"/>
                  <a:pt x="35087" y="120173"/>
                </a:cubicBezTo>
                <a:lnTo>
                  <a:pt x="2400" y="87487"/>
                </a:lnTo>
                <a:cubicBezTo>
                  <a:pt x="-792" y="84295"/>
                  <a:pt x="-792" y="79111"/>
                  <a:pt x="2400" y="75919"/>
                </a:cubicBezTo>
                <a:cubicBezTo>
                  <a:pt x="5592" y="72727"/>
                  <a:pt x="10776" y="72727"/>
                  <a:pt x="13968" y="75919"/>
                </a:cubicBezTo>
                <a:lnTo>
                  <a:pt x="39888" y="101838"/>
                </a:lnTo>
                <a:lnTo>
                  <a:pt x="99642" y="19688"/>
                </a:lnTo>
                <a:cubicBezTo>
                  <a:pt x="102298" y="16037"/>
                  <a:pt x="107405" y="15220"/>
                  <a:pt x="111057" y="1787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6" name="Text 84"/>
          <p:cNvSpPr/>
          <p:nvPr/>
        </p:nvSpPr>
        <p:spPr>
          <a:xfrm>
            <a:off x="7054309" y="6185887"/>
            <a:ext cx="1773233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Kemitraan multi-stakeholder</a:t>
            </a:r>
            <a:endParaRPr lang="en-US" sz="1600" dirty="0"/>
          </a:p>
        </p:txBody>
      </p:sp>
      <p:sp>
        <p:nvSpPr>
          <p:cNvPr id="87" name="Shape 85"/>
          <p:cNvSpPr/>
          <p:nvPr/>
        </p:nvSpPr>
        <p:spPr>
          <a:xfrm>
            <a:off x="6850020" y="6447378"/>
            <a:ext cx="114402" cy="130745"/>
          </a:xfrm>
          <a:custGeom>
            <a:avLst/>
            <a:gdLst/>
            <a:ahLst/>
            <a:cxnLst/>
            <a:rect l="l" t="t" r="r" b="b"/>
            <a:pathLst>
              <a:path w="114402" h="130745">
                <a:moveTo>
                  <a:pt x="111031" y="17901"/>
                </a:moveTo>
                <a:cubicBezTo>
                  <a:pt x="114683" y="20557"/>
                  <a:pt x="115500" y="25664"/>
                  <a:pt x="112844" y="29316"/>
                </a:cubicBezTo>
                <a:lnTo>
                  <a:pt x="47472" y="119203"/>
                </a:lnTo>
                <a:cubicBezTo>
                  <a:pt x="46067" y="121144"/>
                  <a:pt x="43897" y="122344"/>
                  <a:pt x="41496" y="122548"/>
                </a:cubicBezTo>
                <a:cubicBezTo>
                  <a:pt x="39096" y="122752"/>
                  <a:pt x="36772" y="121859"/>
                  <a:pt x="35087" y="120173"/>
                </a:cubicBezTo>
                <a:lnTo>
                  <a:pt x="2400" y="87487"/>
                </a:lnTo>
                <a:cubicBezTo>
                  <a:pt x="-792" y="84295"/>
                  <a:pt x="-792" y="79111"/>
                  <a:pt x="2400" y="75919"/>
                </a:cubicBezTo>
                <a:cubicBezTo>
                  <a:pt x="5592" y="72727"/>
                  <a:pt x="10776" y="72727"/>
                  <a:pt x="13968" y="75919"/>
                </a:cubicBezTo>
                <a:lnTo>
                  <a:pt x="39888" y="101838"/>
                </a:lnTo>
                <a:lnTo>
                  <a:pt x="99642" y="19688"/>
                </a:lnTo>
                <a:cubicBezTo>
                  <a:pt x="102298" y="16037"/>
                  <a:pt x="107405" y="15220"/>
                  <a:pt x="111057" y="1787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8" name="Text 86"/>
          <p:cNvSpPr/>
          <p:nvPr/>
        </p:nvSpPr>
        <p:spPr>
          <a:xfrm>
            <a:off x="7054309" y="6414692"/>
            <a:ext cx="1667003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Sustainable funding model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boredpanda.com/7ea1ea4d72f666ecad0a76556e7511f67cf3539b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4587" b="4587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D5A4A">
                  <a:alpha val="95000"/>
                </a:srgbClr>
              </a:gs>
              <a:gs pos="50000">
                <a:srgbClr val="2D5A4A">
                  <a:alpha val="85000"/>
                </a:srgbClr>
              </a:gs>
              <a:gs pos="100000">
                <a:srgbClr val="8B7355">
                  <a:alpha val="8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476250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0" y="0"/>
                </a:moveTo>
                <a:lnTo>
                  <a:pt x="609600" y="0"/>
                </a:lnTo>
                <a:lnTo>
                  <a:pt x="6096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" name="Text 2"/>
          <p:cNvSpPr/>
          <p:nvPr/>
        </p:nvSpPr>
        <p:spPr>
          <a:xfrm>
            <a:off x="1104900" y="381000"/>
            <a:ext cx="1171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120" kern="0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Kesimpulan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609600"/>
            <a:ext cx="8820150" cy="2143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Smart Kampung: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Teknologi untuk Warga,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Bukan Warga untuk Teknologi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3057525"/>
            <a:ext cx="1524000" cy="38100"/>
          </a:xfrm>
          <a:custGeom>
            <a:avLst/>
            <a:gdLst/>
            <a:ahLst/>
            <a:cxnLst/>
            <a:rect l="l" t="t" r="r" b="b"/>
            <a:pathLst>
              <a:path w="1524000" h="38100">
                <a:moveTo>
                  <a:pt x="0" y="0"/>
                </a:moveTo>
                <a:lnTo>
                  <a:pt x="1524000" y="0"/>
                </a:lnTo>
                <a:lnTo>
                  <a:pt x="1524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Text 5"/>
          <p:cNvSpPr/>
          <p:nvPr/>
        </p:nvSpPr>
        <p:spPr>
          <a:xfrm>
            <a:off x="381000" y="3400425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Ini bukan utopia teknologi — ini </a:t>
            </a:r>
            <a:pPr>
              <a:lnSpc>
                <a:spcPct val="140000"/>
              </a:lnSpc>
            </a:pPr>
            <a:r>
              <a:rPr lang="en-US" sz="1500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proposal yang bisa dimulai besok</a:t>
            </a:r>
            <a:pPr>
              <a:lnSpc>
                <a:spcPct val="140000"/>
              </a:lnSpc>
            </a:pPr>
            <a:r>
              <a:rPr lang="en-US" sz="15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sumber daya yang sudah ada.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171950"/>
            <a:ext cx="74104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Warga kampung bukan objek modernisasi, tapi </a:t>
            </a:r>
            <a:pPr>
              <a:lnSpc>
                <a:spcPct val="140000"/>
              </a:lnSpc>
            </a:pPr>
            <a:r>
              <a:rPr lang="en-US" sz="1500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aktor yang sudah punya kecerdasan lokal</a:t>
            </a:r>
            <a:pPr>
              <a:lnSpc>
                <a:spcPct val="140000"/>
              </a:lnSpc>
            </a:pPr>
            <a:r>
              <a:rPr lang="en-US" sz="15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yang perlu dihargai dan diperkuat.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1000" y="47910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504825" y="494347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42875" y="7144"/>
                </a:moveTo>
                <a:cubicBezTo>
                  <a:pt x="168503" y="7144"/>
                  <a:pt x="189309" y="27950"/>
                  <a:pt x="189309" y="53578"/>
                </a:cubicBezTo>
                <a:cubicBezTo>
                  <a:pt x="189309" y="79206"/>
                  <a:pt x="168503" y="100013"/>
                  <a:pt x="142875" y="100013"/>
                </a:cubicBezTo>
                <a:cubicBezTo>
                  <a:pt x="117247" y="100013"/>
                  <a:pt x="96441" y="79206"/>
                  <a:pt x="96441" y="53578"/>
                </a:cubicBezTo>
                <a:cubicBezTo>
                  <a:pt x="96441" y="27950"/>
                  <a:pt x="117247" y="7144"/>
                  <a:pt x="142875" y="7144"/>
                </a:cubicBezTo>
                <a:close/>
                <a:moveTo>
                  <a:pt x="42863" y="39291"/>
                </a:moveTo>
                <a:cubicBezTo>
                  <a:pt x="60605" y="39291"/>
                  <a:pt x="75009" y="53695"/>
                  <a:pt x="75009" y="71438"/>
                </a:cubicBezTo>
                <a:cubicBezTo>
                  <a:pt x="75009" y="89180"/>
                  <a:pt x="60605" y="103584"/>
                  <a:pt x="42863" y="103584"/>
                </a:cubicBezTo>
                <a:cubicBezTo>
                  <a:pt x="25120" y="103584"/>
                  <a:pt x="10716" y="89180"/>
                  <a:pt x="10716" y="71438"/>
                </a:cubicBezTo>
                <a:cubicBezTo>
                  <a:pt x="10716" y="53695"/>
                  <a:pt x="25120" y="39291"/>
                  <a:pt x="42862" y="39291"/>
                </a:cubicBezTo>
                <a:close/>
                <a:moveTo>
                  <a:pt x="0" y="185738"/>
                </a:moveTo>
                <a:cubicBezTo>
                  <a:pt x="0" y="154171"/>
                  <a:pt x="25584" y="128588"/>
                  <a:pt x="57150" y="128588"/>
                </a:cubicBezTo>
                <a:cubicBezTo>
                  <a:pt x="62865" y="128588"/>
                  <a:pt x="68401" y="129436"/>
                  <a:pt x="73625" y="130999"/>
                </a:cubicBezTo>
                <a:cubicBezTo>
                  <a:pt x="58936" y="147429"/>
                  <a:pt x="50006" y="169128"/>
                  <a:pt x="50006" y="192881"/>
                </a:cubicBezTo>
                <a:lnTo>
                  <a:pt x="50006" y="200025"/>
                </a:lnTo>
                <a:cubicBezTo>
                  <a:pt x="50006" y="205115"/>
                  <a:pt x="51078" y="209937"/>
                  <a:pt x="52998" y="214313"/>
                </a:cubicBezTo>
                <a:lnTo>
                  <a:pt x="14288" y="214313"/>
                </a:lnTo>
                <a:cubicBezTo>
                  <a:pt x="6385" y="214313"/>
                  <a:pt x="0" y="207928"/>
                  <a:pt x="0" y="200025"/>
                </a:cubicBezTo>
                <a:lnTo>
                  <a:pt x="0" y="185738"/>
                </a:lnTo>
                <a:close/>
                <a:moveTo>
                  <a:pt x="232752" y="214313"/>
                </a:moveTo>
                <a:cubicBezTo>
                  <a:pt x="234672" y="209937"/>
                  <a:pt x="235744" y="205115"/>
                  <a:pt x="235744" y="200025"/>
                </a:cubicBezTo>
                <a:lnTo>
                  <a:pt x="235744" y="192881"/>
                </a:lnTo>
                <a:cubicBezTo>
                  <a:pt x="235744" y="169128"/>
                  <a:pt x="226814" y="147429"/>
                  <a:pt x="212125" y="130999"/>
                </a:cubicBezTo>
                <a:cubicBezTo>
                  <a:pt x="217349" y="129436"/>
                  <a:pt x="222885" y="128588"/>
                  <a:pt x="228600" y="128588"/>
                </a:cubicBezTo>
                <a:cubicBezTo>
                  <a:pt x="260166" y="128588"/>
                  <a:pt x="285750" y="154171"/>
                  <a:pt x="285750" y="185738"/>
                </a:cubicBezTo>
                <a:lnTo>
                  <a:pt x="285750" y="200025"/>
                </a:lnTo>
                <a:cubicBezTo>
                  <a:pt x="285750" y="207928"/>
                  <a:pt x="279365" y="214313"/>
                  <a:pt x="271463" y="214313"/>
                </a:cubicBezTo>
                <a:lnTo>
                  <a:pt x="232752" y="214313"/>
                </a:lnTo>
                <a:close/>
                <a:moveTo>
                  <a:pt x="210741" y="71438"/>
                </a:moveTo>
                <a:cubicBezTo>
                  <a:pt x="210741" y="53695"/>
                  <a:pt x="225145" y="39291"/>
                  <a:pt x="242888" y="39291"/>
                </a:cubicBezTo>
                <a:cubicBezTo>
                  <a:pt x="260630" y="39291"/>
                  <a:pt x="275034" y="53695"/>
                  <a:pt x="275034" y="71437"/>
                </a:cubicBezTo>
                <a:cubicBezTo>
                  <a:pt x="275034" y="89180"/>
                  <a:pt x="260630" y="103584"/>
                  <a:pt x="242888" y="103584"/>
                </a:cubicBezTo>
                <a:cubicBezTo>
                  <a:pt x="225145" y="103584"/>
                  <a:pt x="210741" y="89180"/>
                  <a:pt x="210741" y="71438"/>
                </a:cubicBezTo>
                <a:close/>
                <a:moveTo>
                  <a:pt x="71438" y="192881"/>
                </a:moveTo>
                <a:cubicBezTo>
                  <a:pt x="71438" y="153412"/>
                  <a:pt x="103406" y="121444"/>
                  <a:pt x="142875" y="121444"/>
                </a:cubicBezTo>
                <a:cubicBezTo>
                  <a:pt x="182344" y="121444"/>
                  <a:pt x="214313" y="153412"/>
                  <a:pt x="214313" y="192881"/>
                </a:cubicBezTo>
                <a:lnTo>
                  <a:pt x="214313" y="200025"/>
                </a:lnTo>
                <a:cubicBezTo>
                  <a:pt x="214313" y="207928"/>
                  <a:pt x="207928" y="214313"/>
                  <a:pt x="200025" y="214313"/>
                </a:cubicBezTo>
                <a:lnTo>
                  <a:pt x="85725" y="214313"/>
                </a:lnTo>
                <a:cubicBezTo>
                  <a:pt x="77822" y="214313"/>
                  <a:pt x="71438" y="207928"/>
                  <a:pt x="71438" y="200025"/>
                </a:cubicBezTo>
                <a:lnTo>
                  <a:pt x="71438" y="192881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2" name="Text 9"/>
          <p:cNvSpPr/>
          <p:nvPr/>
        </p:nvSpPr>
        <p:spPr>
          <a:xfrm>
            <a:off x="1066800" y="4810125"/>
            <a:ext cx="27813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Warga sebagai Owner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66800" y="5076825"/>
            <a:ext cx="2771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user, tapi pemilik dan pengelola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381000" y="54768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533400" y="56292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14288"/>
                </a:moveTo>
                <a:cubicBezTo>
                  <a:pt x="228600" y="62552"/>
                  <a:pt x="194399" y="102825"/>
                  <a:pt x="148947" y="112246"/>
                </a:cubicBezTo>
                <a:cubicBezTo>
                  <a:pt x="145420" y="86305"/>
                  <a:pt x="133767" y="62954"/>
                  <a:pt x="116577" y="44872"/>
                </a:cubicBezTo>
                <a:cubicBezTo>
                  <a:pt x="134481" y="17859"/>
                  <a:pt x="165155" y="0"/>
                  <a:pt x="200025" y="0"/>
                </a:cubicBezTo>
                <a:lnTo>
                  <a:pt x="214313" y="0"/>
                </a:lnTo>
                <a:cubicBezTo>
                  <a:pt x="222215" y="0"/>
                  <a:pt x="228600" y="6385"/>
                  <a:pt x="228600" y="14288"/>
                </a:cubicBezTo>
                <a:close/>
                <a:moveTo>
                  <a:pt x="0" y="42863"/>
                </a:moveTo>
                <a:cubicBezTo>
                  <a:pt x="0" y="34960"/>
                  <a:pt x="6385" y="28575"/>
                  <a:pt x="14288" y="28575"/>
                </a:cubicBezTo>
                <a:lnTo>
                  <a:pt x="28575" y="28575"/>
                </a:lnTo>
                <a:cubicBezTo>
                  <a:pt x="83805" y="28575"/>
                  <a:pt x="128588" y="73357"/>
                  <a:pt x="128588" y="128588"/>
                </a:cubicBezTo>
                <a:lnTo>
                  <a:pt x="128588" y="214313"/>
                </a:lnTo>
                <a:cubicBezTo>
                  <a:pt x="128588" y="222215"/>
                  <a:pt x="122203" y="228600"/>
                  <a:pt x="114300" y="228600"/>
                </a:cubicBezTo>
                <a:cubicBezTo>
                  <a:pt x="106397" y="228600"/>
                  <a:pt x="100013" y="222215"/>
                  <a:pt x="100013" y="214313"/>
                </a:cubicBezTo>
                <a:lnTo>
                  <a:pt x="100013" y="142875"/>
                </a:lnTo>
                <a:cubicBezTo>
                  <a:pt x="44782" y="142875"/>
                  <a:pt x="0" y="98093"/>
                  <a:pt x="0" y="4286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6" name="Text 13"/>
          <p:cNvSpPr/>
          <p:nvPr/>
        </p:nvSpPr>
        <p:spPr>
          <a:xfrm>
            <a:off x="1066800" y="5495925"/>
            <a:ext cx="2133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Tumbuh dari Dalam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66800" y="5762625"/>
            <a:ext cx="21240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 intelligence from within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381000" y="61626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533400" y="63150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07603" y="38889"/>
                </a:moveTo>
                <a:lnTo>
                  <a:pt x="114300" y="48131"/>
                </a:lnTo>
                <a:lnTo>
                  <a:pt x="120997" y="38889"/>
                </a:lnTo>
                <a:cubicBezTo>
                  <a:pt x="132159" y="23440"/>
                  <a:pt x="150108" y="14288"/>
                  <a:pt x="169173" y="14288"/>
                </a:cubicBezTo>
                <a:cubicBezTo>
                  <a:pt x="201990" y="14288"/>
                  <a:pt x="228600" y="40898"/>
                  <a:pt x="228600" y="73715"/>
                </a:cubicBezTo>
                <a:lnTo>
                  <a:pt x="228600" y="74875"/>
                </a:lnTo>
                <a:cubicBezTo>
                  <a:pt x="228600" y="124971"/>
                  <a:pt x="166137" y="183148"/>
                  <a:pt x="133543" y="208017"/>
                </a:cubicBezTo>
                <a:cubicBezTo>
                  <a:pt x="128007" y="212214"/>
                  <a:pt x="121221" y="214313"/>
                  <a:pt x="114300" y="214313"/>
                </a:cubicBezTo>
                <a:cubicBezTo>
                  <a:pt x="107379" y="214313"/>
                  <a:pt x="100548" y="212259"/>
                  <a:pt x="95057" y="208017"/>
                </a:cubicBezTo>
                <a:cubicBezTo>
                  <a:pt x="62463" y="183148"/>
                  <a:pt x="0" y="124971"/>
                  <a:pt x="0" y="74875"/>
                </a:cubicBezTo>
                <a:lnTo>
                  <a:pt x="0" y="73715"/>
                </a:lnTo>
                <a:cubicBezTo>
                  <a:pt x="0" y="40898"/>
                  <a:pt x="26610" y="14288"/>
                  <a:pt x="59427" y="14288"/>
                </a:cubicBezTo>
                <a:cubicBezTo>
                  <a:pt x="78492" y="14288"/>
                  <a:pt x="96441" y="23440"/>
                  <a:pt x="107603" y="38889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0" name="Text 17"/>
          <p:cNvSpPr/>
          <p:nvPr/>
        </p:nvSpPr>
        <p:spPr>
          <a:xfrm>
            <a:off x="1066800" y="6181725"/>
            <a:ext cx="2581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Teknologi yang Membumi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066800" y="6448425"/>
            <a:ext cx="2571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Kontekstual, accessible, sustainable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7922047" y="5019675"/>
            <a:ext cx="3886200" cy="1066800"/>
          </a:xfrm>
          <a:custGeom>
            <a:avLst/>
            <a:gdLst/>
            <a:ahLst/>
            <a:cxnLst/>
            <a:rect l="l" t="t" r="r" b="b"/>
            <a:pathLst>
              <a:path w="3886200" h="1066800">
                <a:moveTo>
                  <a:pt x="152403" y="0"/>
                </a:moveTo>
                <a:lnTo>
                  <a:pt x="3733797" y="0"/>
                </a:lnTo>
                <a:cubicBezTo>
                  <a:pt x="3817967" y="0"/>
                  <a:pt x="3886200" y="68233"/>
                  <a:pt x="3886200" y="152403"/>
                </a:cubicBezTo>
                <a:lnTo>
                  <a:pt x="3886200" y="914397"/>
                </a:lnTo>
                <a:cubicBezTo>
                  <a:pt x="3886200" y="998567"/>
                  <a:pt x="3817967" y="1066800"/>
                  <a:pt x="3733797" y="1066800"/>
                </a:cubicBezTo>
                <a:lnTo>
                  <a:pt x="152403" y="1066800"/>
                </a:lnTo>
                <a:cubicBezTo>
                  <a:pt x="68233" y="1066800"/>
                  <a:pt x="0" y="998567"/>
                  <a:pt x="0" y="914397"/>
                </a:cubicBezTo>
                <a:lnTo>
                  <a:pt x="0" y="152403"/>
                </a:lnTo>
                <a:cubicBezTo>
                  <a:pt x="0" y="68290"/>
                  <a:pt x="68290" y="0"/>
                  <a:pt x="152403" y="0"/>
                </a:cubicBezTo>
                <a:close/>
              </a:path>
            </a:pathLst>
          </a:custGeom>
          <a:solidFill>
            <a:srgbClr val="D4A574"/>
          </a:solidFill>
          <a:ln/>
          <a:effectLst>
            <a:outerShdw sx="100000" sy="100000" kx="0" ky="0" algn="bl" rotWithShape="0" blurRad="142875" dist="95250" dir="5400000">
              <a:srgbClr val="000000">
                <a:alpha val="10196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8036347" y="5248275"/>
            <a:ext cx="3543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Mari Membangun Bersama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8074447" y="5629275"/>
            <a:ext cx="3505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Smart Kampung untuk Indonesia yang Lebih Baik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7845847" y="6238875"/>
            <a:ext cx="396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2025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7845847" y="6467475"/>
            <a:ext cx="3962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5F5F5">
                    <a:alpha val="7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Konsep untuk Indonesia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1512" y="451890"/>
            <a:ext cx="433815" cy="36151"/>
          </a:xfrm>
          <a:custGeom>
            <a:avLst/>
            <a:gdLst/>
            <a:ahLst/>
            <a:cxnLst/>
            <a:rect l="l" t="t" r="r" b="b"/>
            <a:pathLst>
              <a:path w="433815" h="36151">
                <a:moveTo>
                  <a:pt x="0" y="0"/>
                </a:moveTo>
                <a:lnTo>
                  <a:pt x="433815" y="0"/>
                </a:lnTo>
                <a:lnTo>
                  <a:pt x="433815" y="36151"/>
                </a:lnTo>
                <a:lnTo>
                  <a:pt x="0" y="36151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" name="Text 1"/>
          <p:cNvSpPr/>
          <p:nvPr/>
        </p:nvSpPr>
        <p:spPr>
          <a:xfrm>
            <a:off x="903781" y="361512"/>
            <a:ext cx="1762372" cy="216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spc="57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Problem Statement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1512" y="686873"/>
            <a:ext cx="11685883" cy="10845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416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Kenapa Smart City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416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Gagal di Kampung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79588" y="1988317"/>
            <a:ext cx="6733165" cy="1888901"/>
          </a:xfrm>
          <a:custGeom>
            <a:avLst/>
            <a:gdLst/>
            <a:ahLst/>
            <a:cxnLst/>
            <a:rect l="l" t="t" r="r" b="b"/>
            <a:pathLst>
              <a:path w="6733165" h="1888901">
                <a:moveTo>
                  <a:pt x="36151" y="0"/>
                </a:moveTo>
                <a:lnTo>
                  <a:pt x="6588551" y="0"/>
                </a:lnTo>
                <a:cubicBezTo>
                  <a:pt x="6668419" y="0"/>
                  <a:pt x="6733165" y="64746"/>
                  <a:pt x="6733165" y="144614"/>
                </a:cubicBezTo>
                <a:lnTo>
                  <a:pt x="6733165" y="1744287"/>
                </a:lnTo>
                <a:cubicBezTo>
                  <a:pt x="6733165" y="1824155"/>
                  <a:pt x="6668419" y="1888901"/>
                  <a:pt x="6588551" y="1888901"/>
                </a:cubicBezTo>
                <a:lnTo>
                  <a:pt x="36151" y="1888901"/>
                </a:lnTo>
                <a:cubicBezTo>
                  <a:pt x="16185" y="1888901"/>
                  <a:pt x="0" y="1872716"/>
                  <a:pt x="0" y="1852750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5567" dist="90378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79588" y="1988317"/>
            <a:ext cx="36151" cy="1888901"/>
          </a:xfrm>
          <a:custGeom>
            <a:avLst/>
            <a:gdLst/>
            <a:ahLst/>
            <a:cxnLst/>
            <a:rect l="l" t="t" r="r" b="b"/>
            <a:pathLst>
              <a:path w="36151" h="1888901">
                <a:moveTo>
                  <a:pt x="36151" y="0"/>
                </a:moveTo>
                <a:lnTo>
                  <a:pt x="36151" y="0"/>
                </a:lnTo>
                <a:lnTo>
                  <a:pt x="36151" y="1888901"/>
                </a:lnTo>
                <a:lnTo>
                  <a:pt x="36151" y="1888901"/>
                </a:lnTo>
                <a:cubicBezTo>
                  <a:pt x="16185" y="1888901"/>
                  <a:pt x="0" y="1872716"/>
                  <a:pt x="0" y="1852750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" name="Shape 5"/>
          <p:cNvSpPr/>
          <p:nvPr/>
        </p:nvSpPr>
        <p:spPr>
          <a:xfrm>
            <a:off x="614571" y="2205225"/>
            <a:ext cx="433815" cy="433815"/>
          </a:xfrm>
          <a:custGeom>
            <a:avLst/>
            <a:gdLst/>
            <a:ahLst/>
            <a:cxnLst/>
            <a:rect l="l" t="t" r="r" b="b"/>
            <a:pathLst>
              <a:path w="433815" h="433815">
                <a:moveTo>
                  <a:pt x="216907" y="0"/>
                </a:moveTo>
                <a:lnTo>
                  <a:pt x="216907" y="0"/>
                </a:lnTo>
                <a:cubicBezTo>
                  <a:pt x="336622" y="0"/>
                  <a:pt x="433815" y="97193"/>
                  <a:pt x="433815" y="216907"/>
                </a:cubicBezTo>
                <a:lnTo>
                  <a:pt x="433815" y="216907"/>
                </a:lnTo>
                <a:cubicBezTo>
                  <a:pt x="433815" y="336622"/>
                  <a:pt x="336622" y="433815"/>
                  <a:pt x="216907" y="433815"/>
                </a:cubicBezTo>
                <a:lnTo>
                  <a:pt x="216907" y="433815"/>
                </a:lnTo>
                <a:cubicBezTo>
                  <a:pt x="97193" y="433815"/>
                  <a:pt x="0" y="336622"/>
                  <a:pt x="0" y="216907"/>
                </a:cubicBezTo>
                <a:lnTo>
                  <a:pt x="0" y="216907"/>
                </a:lnTo>
                <a:cubicBezTo>
                  <a:pt x="0" y="97193"/>
                  <a:pt x="97193" y="0"/>
                  <a:pt x="216907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41100" y="2331754"/>
            <a:ext cx="180756" cy="180756"/>
          </a:xfrm>
          <a:custGeom>
            <a:avLst/>
            <a:gdLst/>
            <a:ahLst/>
            <a:cxnLst/>
            <a:rect l="l" t="t" r="r" b="b"/>
            <a:pathLst>
              <a:path w="180756" h="180756">
                <a:moveTo>
                  <a:pt x="0" y="148135"/>
                </a:moveTo>
                <a:lnTo>
                  <a:pt x="0" y="38658"/>
                </a:lnTo>
                <a:cubicBezTo>
                  <a:pt x="0" y="30467"/>
                  <a:pt x="8508" y="25030"/>
                  <a:pt x="16346" y="27361"/>
                </a:cubicBezTo>
                <a:cubicBezTo>
                  <a:pt x="47307" y="36610"/>
                  <a:pt x="69196" y="29302"/>
                  <a:pt x="91225" y="21959"/>
                </a:cubicBezTo>
                <a:cubicBezTo>
                  <a:pt x="113996" y="14369"/>
                  <a:pt x="136909" y="6743"/>
                  <a:pt x="170059" y="17334"/>
                </a:cubicBezTo>
                <a:cubicBezTo>
                  <a:pt x="176590" y="19417"/>
                  <a:pt x="180756" y="25737"/>
                  <a:pt x="180756" y="32621"/>
                </a:cubicBezTo>
                <a:lnTo>
                  <a:pt x="180756" y="142098"/>
                </a:lnTo>
                <a:cubicBezTo>
                  <a:pt x="180756" y="150289"/>
                  <a:pt x="172248" y="155726"/>
                  <a:pt x="164446" y="153396"/>
                </a:cubicBezTo>
                <a:cubicBezTo>
                  <a:pt x="133484" y="144146"/>
                  <a:pt x="111560" y="151454"/>
                  <a:pt x="89566" y="158797"/>
                </a:cubicBezTo>
                <a:cubicBezTo>
                  <a:pt x="66795" y="166387"/>
                  <a:pt x="43883" y="174013"/>
                  <a:pt x="10732" y="163422"/>
                </a:cubicBezTo>
                <a:cubicBezTo>
                  <a:pt x="4201" y="161339"/>
                  <a:pt x="35" y="155020"/>
                  <a:pt x="35" y="148135"/>
                </a:cubicBezTo>
                <a:close/>
                <a:moveTo>
                  <a:pt x="118621" y="90378"/>
                </a:moveTo>
                <a:cubicBezTo>
                  <a:pt x="118621" y="71667"/>
                  <a:pt x="105982" y="56486"/>
                  <a:pt x="90378" y="56486"/>
                </a:cubicBezTo>
                <a:cubicBezTo>
                  <a:pt x="74774" y="56486"/>
                  <a:pt x="62135" y="71667"/>
                  <a:pt x="62135" y="90378"/>
                </a:cubicBezTo>
                <a:cubicBezTo>
                  <a:pt x="62135" y="109089"/>
                  <a:pt x="74774" y="124270"/>
                  <a:pt x="90378" y="124270"/>
                </a:cubicBezTo>
                <a:cubicBezTo>
                  <a:pt x="105982" y="124270"/>
                  <a:pt x="118621" y="109089"/>
                  <a:pt x="118621" y="90378"/>
                </a:cubicBezTo>
                <a:close/>
                <a:moveTo>
                  <a:pt x="42365" y="146017"/>
                </a:moveTo>
                <a:cubicBezTo>
                  <a:pt x="43918" y="146017"/>
                  <a:pt x="45154" y="144676"/>
                  <a:pt x="44907" y="143157"/>
                </a:cubicBezTo>
                <a:cubicBezTo>
                  <a:pt x="43283" y="133343"/>
                  <a:pt x="35375" y="125682"/>
                  <a:pt x="25419" y="124446"/>
                </a:cubicBezTo>
                <a:cubicBezTo>
                  <a:pt x="23865" y="124270"/>
                  <a:pt x="22595" y="125541"/>
                  <a:pt x="22595" y="127094"/>
                </a:cubicBezTo>
                <a:lnTo>
                  <a:pt x="22595" y="141180"/>
                </a:lnTo>
                <a:cubicBezTo>
                  <a:pt x="22595" y="142451"/>
                  <a:pt x="23442" y="143581"/>
                  <a:pt x="24713" y="143899"/>
                </a:cubicBezTo>
                <a:cubicBezTo>
                  <a:pt x="31032" y="145382"/>
                  <a:pt x="36822" y="146052"/>
                  <a:pt x="42365" y="146052"/>
                </a:cubicBezTo>
                <a:close/>
                <a:moveTo>
                  <a:pt x="154808" y="127977"/>
                </a:moveTo>
                <a:cubicBezTo>
                  <a:pt x="156573" y="128259"/>
                  <a:pt x="158162" y="126918"/>
                  <a:pt x="158162" y="125152"/>
                </a:cubicBezTo>
                <a:lnTo>
                  <a:pt x="158162" y="110113"/>
                </a:lnTo>
                <a:cubicBezTo>
                  <a:pt x="158162" y="108560"/>
                  <a:pt x="156891" y="107253"/>
                  <a:pt x="155337" y="107465"/>
                </a:cubicBezTo>
                <a:cubicBezTo>
                  <a:pt x="146441" y="108560"/>
                  <a:pt x="139133" y="114844"/>
                  <a:pt x="136556" y="123211"/>
                </a:cubicBezTo>
                <a:cubicBezTo>
                  <a:pt x="136061" y="124870"/>
                  <a:pt x="137368" y="126423"/>
                  <a:pt x="139097" y="126459"/>
                </a:cubicBezTo>
                <a:cubicBezTo>
                  <a:pt x="144111" y="126600"/>
                  <a:pt x="149336" y="127059"/>
                  <a:pt x="154772" y="127977"/>
                </a:cubicBezTo>
                <a:close/>
                <a:moveTo>
                  <a:pt x="158162" y="53662"/>
                </a:moveTo>
                <a:lnTo>
                  <a:pt x="158162" y="39576"/>
                </a:lnTo>
                <a:cubicBezTo>
                  <a:pt x="158162" y="38305"/>
                  <a:pt x="157279" y="37175"/>
                  <a:pt x="156043" y="36857"/>
                </a:cubicBezTo>
                <a:cubicBezTo>
                  <a:pt x="149724" y="35375"/>
                  <a:pt x="143934" y="34704"/>
                  <a:pt x="138391" y="34704"/>
                </a:cubicBezTo>
                <a:cubicBezTo>
                  <a:pt x="136838" y="34704"/>
                  <a:pt x="135602" y="36045"/>
                  <a:pt x="135850" y="37563"/>
                </a:cubicBezTo>
                <a:cubicBezTo>
                  <a:pt x="137473" y="47378"/>
                  <a:pt x="145382" y="55039"/>
                  <a:pt x="155337" y="56274"/>
                </a:cubicBezTo>
                <a:cubicBezTo>
                  <a:pt x="156891" y="56451"/>
                  <a:pt x="158162" y="55180"/>
                  <a:pt x="158162" y="53627"/>
                </a:cubicBezTo>
                <a:close/>
                <a:moveTo>
                  <a:pt x="44201" y="57510"/>
                </a:moveTo>
                <a:cubicBezTo>
                  <a:pt x="44695" y="55851"/>
                  <a:pt x="43389" y="54297"/>
                  <a:pt x="41659" y="54262"/>
                </a:cubicBezTo>
                <a:cubicBezTo>
                  <a:pt x="36645" y="54121"/>
                  <a:pt x="31420" y="53662"/>
                  <a:pt x="25984" y="52744"/>
                </a:cubicBezTo>
                <a:cubicBezTo>
                  <a:pt x="24218" y="52462"/>
                  <a:pt x="22630" y="53803"/>
                  <a:pt x="22630" y="55568"/>
                </a:cubicBezTo>
                <a:lnTo>
                  <a:pt x="22595" y="70608"/>
                </a:lnTo>
                <a:cubicBezTo>
                  <a:pt x="22595" y="72161"/>
                  <a:pt x="23865" y="73467"/>
                  <a:pt x="25419" y="73256"/>
                </a:cubicBezTo>
                <a:cubicBezTo>
                  <a:pt x="34315" y="72161"/>
                  <a:pt x="41623" y="65877"/>
                  <a:pt x="44201" y="5751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9" name="Text 7"/>
          <p:cNvSpPr/>
          <p:nvPr/>
        </p:nvSpPr>
        <p:spPr>
          <a:xfrm>
            <a:off x="1192990" y="2205225"/>
            <a:ext cx="5811309" cy="289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0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Investasi Besar, Dampak Terbatas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92990" y="2602888"/>
            <a:ext cx="5784196" cy="10574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8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Ratusan triliun diinvestasikan dalam smart city di Indonesia — tapi mayoritas manfaatnya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2D5A4A"/>
                </a:solidFill>
                <a:highlight>
                  <a:srgbClr val="D4A574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terkonsentrasi di CBD dan kawasan komersial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tidak menyentuh kampung dan permukiman padat yang dihuni mayoritas warga urban Indonesia.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79588" y="3877219"/>
            <a:ext cx="6733165" cy="1626805"/>
          </a:xfrm>
          <a:custGeom>
            <a:avLst/>
            <a:gdLst/>
            <a:ahLst/>
            <a:cxnLst/>
            <a:rect l="l" t="t" r="r" b="b"/>
            <a:pathLst>
              <a:path w="6733165" h="1626805">
                <a:moveTo>
                  <a:pt x="36151" y="0"/>
                </a:moveTo>
                <a:lnTo>
                  <a:pt x="6588559" y="0"/>
                </a:lnTo>
                <a:cubicBezTo>
                  <a:pt x="6668423" y="0"/>
                  <a:pt x="6733165" y="64743"/>
                  <a:pt x="6733165" y="144607"/>
                </a:cubicBezTo>
                <a:lnTo>
                  <a:pt x="6733165" y="1482198"/>
                </a:lnTo>
                <a:cubicBezTo>
                  <a:pt x="6733165" y="1562062"/>
                  <a:pt x="6668423" y="1626805"/>
                  <a:pt x="6588559" y="1626805"/>
                </a:cubicBezTo>
                <a:lnTo>
                  <a:pt x="36151" y="1626805"/>
                </a:lnTo>
                <a:cubicBezTo>
                  <a:pt x="16185" y="1626805"/>
                  <a:pt x="0" y="1610620"/>
                  <a:pt x="0" y="1590654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5567" dist="90378" dir="540000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79588" y="3877219"/>
            <a:ext cx="36151" cy="1626805"/>
          </a:xfrm>
          <a:custGeom>
            <a:avLst/>
            <a:gdLst/>
            <a:ahLst/>
            <a:cxnLst/>
            <a:rect l="l" t="t" r="r" b="b"/>
            <a:pathLst>
              <a:path w="36151" h="1626805">
                <a:moveTo>
                  <a:pt x="36151" y="0"/>
                </a:moveTo>
                <a:lnTo>
                  <a:pt x="36151" y="0"/>
                </a:lnTo>
                <a:lnTo>
                  <a:pt x="36151" y="1626805"/>
                </a:lnTo>
                <a:lnTo>
                  <a:pt x="36151" y="1626805"/>
                </a:lnTo>
                <a:cubicBezTo>
                  <a:pt x="16185" y="1626805"/>
                  <a:pt x="0" y="1610620"/>
                  <a:pt x="0" y="1590654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3" name="Shape 11"/>
          <p:cNvSpPr/>
          <p:nvPr/>
        </p:nvSpPr>
        <p:spPr>
          <a:xfrm>
            <a:off x="614571" y="4094126"/>
            <a:ext cx="433815" cy="433815"/>
          </a:xfrm>
          <a:custGeom>
            <a:avLst/>
            <a:gdLst/>
            <a:ahLst/>
            <a:cxnLst/>
            <a:rect l="l" t="t" r="r" b="b"/>
            <a:pathLst>
              <a:path w="433815" h="433815">
                <a:moveTo>
                  <a:pt x="216907" y="0"/>
                </a:moveTo>
                <a:lnTo>
                  <a:pt x="216907" y="0"/>
                </a:lnTo>
                <a:cubicBezTo>
                  <a:pt x="336622" y="0"/>
                  <a:pt x="433815" y="97193"/>
                  <a:pt x="433815" y="216907"/>
                </a:cubicBezTo>
                <a:lnTo>
                  <a:pt x="433815" y="216907"/>
                </a:lnTo>
                <a:cubicBezTo>
                  <a:pt x="433815" y="336622"/>
                  <a:pt x="336622" y="433815"/>
                  <a:pt x="216907" y="433815"/>
                </a:cubicBezTo>
                <a:lnTo>
                  <a:pt x="216907" y="433815"/>
                </a:lnTo>
                <a:cubicBezTo>
                  <a:pt x="97193" y="433815"/>
                  <a:pt x="0" y="336622"/>
                  <a:pt x="0" y="216907"/>
                </a:cubicBezTo>
                <a:lnTo>
                  <a:pt x="0" y="216907"/>
                </a:lnTo>
                <a:cubicBezTo>
                  <a:pt x="0" y="97193"/>
                  <a:pt x="97193" y="0"/>
                  <a:pt x="216907" y="0"/>
                </a:cubicBez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729803" y="4220655"/>
            <a:ext cx="203351" cy="180756"/>
          </a:xfrm>
          <a:custGeom>
            <a:avLst/>
            <a:gdLst/>
            <a:ahLst/>
            <a:cxnLst/>
            <a:rect l="l" t="t" r="r" b="b"/>
            <a:pathLst>
              <a:path w="203351" h="180756">
                <a:moveTo>
                  <a:pt x="112973" y="0"/>
                </a:moveTo>
                <a:cubicBezTo>
                  <a:pt x="100510" y="0"/>
                  <a:pt x="90378" y="10132"/>
                  <a:pt x="90378" y="22595"/>
                </a:cubicBezTo>
                <a:lnTo>
                  <a:pt x="90378" y="33892"/>
                </a:lnTo>
                <a:lnTo>
                  <a:pt x="73432" y="33892"/>
                </a:lnTo>
                <a:lnTo>
                  <a:pt x="73432" y="8473"/>
                </a:lnTo>
                <a:cubicBezTo>
                  <a:pt x="73432" y="3778"/>
                  <a:pt x="69655" y="0"/>
                  <a:pt x="64959" y="0"/>
                </a:cubicBezTo>
                <a:cubicBezTo>
                  <a:pt x="60264" y="0"/>
                  <a:pt x="56486" y="3778"/>
                  <a:pt x="56486" y="8473"/>
                </a:cubicBezTo>
                <a:lnTo>
                  <a:pt x="56486" y="33892"/>
                </a:lnTo>
                <a:lnTo>
                  <a:pt x="33892" y="33892"/>
                </a:lnTo>
                <a:lnTo>
                  <a:pt x="33892" y="8473"/>
                </a:lnTo>
                <a:cubicBezTo>
                  <a:pt x="33892" y="3778"/>
                  <a:pt x="30114" y="0"/>
                  <a:pt x="25419" y="0"/>
                </a:cubicBezTo>
                <a:cubicBezTo>
                  <a:pt x="20723" y="0"/>
                  <a:pt x="16946" y="3778"/>
                  <a:pt x="16946" y="8473"/>
                </a:cubicBezTo>
                <a:lnTo>
                  <a:pt x="16946" y="34598"/>
                </a:lnTo>
                <a:cubicBezTo>
                  <a:pt x="7202" y="37104"/>
                  <a:pt x="0" y="45966"/>
                  <a:pt x="0" y="56486"/>
                </a:cubicBezTo>
                <a:lnTo>
                  <a:pt x="0" y="158162"/>
                </a:lnTo>
                <a:cubicBezTo>
                  <a:pt x="0" y="170624"/>
                  <a:pt x="10132" y="180756"/>
                  <a:pt x="22595" y="180756"/>
                </a:cubicBezTo>
                <a:lnTo>
                  <a:pt x="180756" y="180756"/>
                </a:lnTo>
                <a:cubicBezTo>
                  <a:pt x="193218" y="180756"/>
                  <a:pt x="203351" y="170624"/>
                  <a:pt x="203351" y="158162"/>
                </a:cubicBezTo>
                <a:lnTo>
                  <a:pt x="203351" y="90378"/>
                </a:lnTo>
                <a:cubicBezTo>
                  <a:pt x="203351" y="77916"/>
                  <a:pt x="193218" y="67784"/>
                  <a:pt x="180756" y="67784"/>
                </a:cubicBezTo>
                <a:lnTo>
                  <a:pt x="158162" y="67784"/>
                </a:lnTo>
                <a:lnTo>
                  <a:pt x="158162" y="22595"/>
                </a:lnTo>
                <a:cubicBezTo>
                  <a:pt x="158162" y="10132"/>
                  <a:pt x="148029" y="0"/>
                  <a:pt x="135567" y="0"/>
                </a:cubicBezTo>
                <a:lnTo>
                  <a:pt x="112973" y="0"/>
                </a:lnTo>
                <a:close/>
                <a:moveTo>
                  <a:pt x="135567" y="39540"/>
                </a:moveTo>
                <a:lnTo>
                  <a:pt x="135567" y="50838"/>
                </a:lnTo>
                <a:cubicBezTo>
                  <a:pt x="135567" y="53944"/>
                  <a:pt x="133025" y="56486"/>
                  <a:pt x="129918" y="56486"/>
                </a:cubicBezTo>
                <a:lnTo>
                  <a:pt x="118621" y="56486"/>
                </a:lnTo>
                <a:cubicBezTo>
                  <a:pt x="115514" y="56486"/>
                  <a:pt x="112973" y="53944"/>
                  <a:pt x="112973" y="50838"/>
                </a:cubicBezTo>
                <a:lnTo>
                  <a:pt x="112973" y="39540"/>
                </a:lnTo>
                <a:cubicBezTo>
                  <a:pt x="112973" y="36434"/>
                  <a:pt x="115514" y="33892"/>
                  <a:pt x="118621" y="33892"/>
                </a:cubicBezTo>
                <a:lnTo>
                  <a:pt x="129918" y="33892"/>
                </a:lnTo>
                <a:cubicBezTo>
                  <a:pt x="133025" y="33892"/>
                  <a:pt x="135567" y="36434"/>
                  <a:pt x="135567" y="39540"/>
                </a:cubicBezTo>
                <a:close/>
                <a:moveTo>
                  <a:pt x="129918" y="67784"/>
                </a:moveTo>
                <a:cubicBezTo>
                  <a:pt x="133025" y="67784"/>
                  <a:pt x="135567" y="70325"/>
                  <a:pt x="135567" y="73432"/>
                </a:cubicBezTo>
                <a:lnTo>
                  <a:pt x="135567" y="84729"/>
                </a:lnTo>
                <a:cubicBezTo>
                  <a:pt x="135567" y="87836"/>
                  <a:pt x="133025" y="90378"/>
                  <a:pt x="129918" y="90378"/>
                </a:cubicBezTo>
                <a:lnTo>
                  <a:pt x="118621" y="90378"/>
                </a:lnTo>
                <a:cubicBezTo>
                  <a:pt x="115514" y="90378"/>
                  <a:pt x="112973" y="87836"/>
                  <a:pt x="112973" y="84729"/>
                </a:cubicBezTo>
                <a:lnTo>
                  <a:pt x="112973" y="73432"/>
                </a:lnTo>
                <a:cubicBezTo>
                  <a:pt x="112973" y="70325"/>
                  <a:pt x="115514" y="67784"/>
                  <a:pt x="118621" y="67784"/>
                </a:cubicBezTo>
                <a:lnTo>
                  <a:pt x="129918" y="67784"/>
                </a:lnTo>
                <a:close/>
                <a:moveTo>
                  <a:pt x="135567" y="107324"/>
                </a:moveTo>
                <a:lnTo>
                  <a:pt x="135567" y="118621"/>
                </a:lnTo>
                <a:cubicBezTo>
                  <a:pt x="135567" y="121728"/>
                  <a:pt x="133025" y="124270"/>
                  <a:pt x="129918" y="124270"/>
                </a:cubicBezTo>
                <a:lnTo>
                  <a:pt x="118621" y="124270"/>
                </a:lnTo>
                <a:cubicBezTo>
                  <a:pt x="115514" y="124270"/>
                  <a:pt x="112973" y="121728"/>
                  <a:pt x="112973" y="118621"/>
                </a:cubicBezTo>
                <a:lnTo>
                  <a:pt x="112973" y="107324"/>
                </a:lnTo>
                <a:cubicBezTo>
                  <a:pt x="112973" y="104217"/>
                  <a:pt x="115514" y="101675"/>
                  <a:pt x="118621" y="101675"/>
                </a:cubicBezTo>
                <a:lnTo>
                  <a:pt x="129918" y="101675"/>
                </a:lnTo>
                <a:cubicBezTo>
                  <a:pt x="133025" y="101675"/>
                  <a:pt x="135567" y="104217"/>
                  <a:pt x="135567" y="107324"/>
                </a:cubicBezTo>
                <a:close/>
                <a:moveTo>
                  <a:pt x="175107" y="101675"/>
                </a:moveTo>
                <a:cubicBezTo>
                  <a:pt x="178214" y="101675"/>
                  <a:pt x="180756" y="104217"/>
                  <a:pt x="180756" y="107324"/>
                </a:cubicBezTo>
                <a:lnTo>
                  <a:pt x="180756" y="118621"/>
                </a:lnTo>
                <a:cubicBezTo>
                  <a:pt x="180756" y="121728"/>
                  <a:pt x="178214" y="124270"/>
                  <a:pt x="175107" y="124270"/>
                </a:cubicBezTo>
                <a:lnTo>
                  <a:pt x="163810" y="124270"/>
                </a:lnTo>
                <a:cubicBezTo>
                  <a:pt x="160703" y="124270"/>
                  <a:pt x="158162" y="121728"/>
                  <a:pt x="158162" y="118621"/>
                </a:cubicBezTo>
                <a:lnTo>
                  <a:pt x="158162" y="107324"/>
                </a:lnTo>
                <a:cubicBezTo>
                  <a:pt x="158162" y="104217"/>
                  <a:pt x="160703" y="101675"/>
                  <a:pt x="163810" y="101675"/>
                </a:cubicBezTo>
                <a:lnTo>
                  <a:pt x="175107" y="101675"/>
                </a:lnTo>
                <a:close/>
                <a:moveTo>
                  <a:pt x="90378" y="107324"/>
                </a:moveTo>
                <a:lnTo>
                  <a:pt x="90378" y="118621"/>
                </a:lnTo>
                <a:cubicBezTo>
                  <a:pt x="90378" y="121728"/>
                  <a:pt x="87836" y="124270"/>
                  <a:pt x="84729" y="124270"/>
                </a:cubicBezTo>
                <a:lnTo>
                  <a:pt x="73432" y="124270"/>
                </a:lnTo>
                <a:cubicBezTo>
                  <a:pt x="70325" y="124270"/>
                  <a:pt x="67784" y="121728"/>
                  <a:pt x="67784" y="118621"/>
                </a:cubicBezTo>
                <a:lnTo>
                  <a:pt x="67784" y="107324"/>
                </a:lnTo>
                <a:cubicBezTo>
                  <a:pt x="67784" y="104217"/>
                  <a:pt x="70325" y="101675"/>
                  <a:pt x="73432" y="101675"/>
                </a:cubicBezTo>
                <a:lnTo>
                  <a:pt x="84729" y="101675"/>
                </a:lnTo>
                <a:cubicBezTo>
                  <a:pt x="87836" y="101675"/>
                  <a:pt x="90378" y="104217"/>
                  <a:pt x="90378" y="107324"/>
                </a:cubicBezTo>
                <a:close/>
                <a:moveTo>
                  <a:pt x="84729" y="67784"/>
                </a:moveTo>
                <a:cubicBezTo>
                  <a:pt x="87836" y="67784"/>
                  <a:pt x="90378" y="70325"/>
                  <a:pt x="90378" y="73432"/>
                </a:cubicBezTo>
                <a:lnTo>
                  <a:pt x="90378" y="84729"/>
                </a:lnTo>
                <a:cubicBezTo>
                  <a:pt x="90378" y="87836"/>
                  <a:pt x="87836" y="90378"/>
                  <a:pt x="84729" y="90378"/>
                </a:cubicBezTo>
                <a:lnTo>
                  <a:pt x="73432" y="90378"/>
                </a:lnTo>
                <a:cubicBezTo>
                  <a:pt x="70325" y="90378"/>
                  <a:pt x="67784" y="87836"/>
                  <a:pt x="67784" y="84729"/>
                </a:cubicBezTo>
                <a:lnTo>
                  <a:pt x="67784" y="73432"/>
                </a:lnTo>
                <a:cubicBezTo>
                  <a:pt x="67784" y="70325"/>
                  <a:pt x="70325" y="67784"/>
                  <a:pt x="73432" y="67784"/>
                </a:cubicBezTo>
                <a:lnTo>
                  <a:pt x="84729" y="67784"/>
                </a:lnTo>
                <a:close/>
                <a:moveTo>
                  <a:pt x="45189" y="107324"/>
                </a:moveTo>
                <a:lnTo>
                  <a:pt x="45189" y="118621"/>
                </a:lnTo>
                <a:cubicBezTo>
                  <a:pt x="45189" y="121728"/>
                  <a:pt x="42647" y="124270"/>
                  <a:pt x="39540" y="124270"/>
                </a:cubicBezTo>
                <a:lnTo>
                  <a:pt x="28243" y="124270"/>
                </a:lnTo>
                <a:cubicBezTo>
                  <a:pt x="25136" y="124270"/>
                  <a:pt x="22595" y="121728"/>
                  <a:pt x="22595" y="118621"/>
                </a:cubicBezTo>
                <a:lnTo>
                  <a:pt x="22595" y="107324"/>
                </a:lnTo>
                <a:cubicBezTo>
                  <a:pt x="22595" y="104217"/>
                  <a:pt x="25136" y="101675"/>
                  <a:pt x="28243" y="101675"/>
                </a:cubicBezTo>
                <a:lnTo>
                  <a:pt x="39540" y="101675"/>
                </a:lnTo>
                <a:cubicBezTo>
                  <a:pt x="42647" y="101675"/>
                  <a:pt x="45189" y="104217"/>
                  <a:pt x="45189" y="107324"/>
                </a:cubicBezTo>
                <a:close/>
                <a:moveTo>
                  <a:pt x="39540" y="67784"/>
                </a:moveTo>
                <a:cubicBezTo>
                  <a:pt x="42647" y="67784"/>
                  <a:pt x="45189" y="70325"/>
                  <a:pt x="45189" y="73432"/>
                </a:cubicBezTo>
                <a:lnTo>
                  <a:pt x="45189" y="84729"/>
                </a:lnTo>
                <a:cubicBezTo>
                  <a:pt x="45189" y="87836"/>
                  <a:pt x="42647" y="90378"/>
                  <a:pt x="39540" y="90378"/>
                </a:cubicBezTo>
                <a:lnTo>
                  <a:pt x="28243" y="90378"/>
                </a:lnTo>
                <a:cubicBezTo>
                  <a:pt x="25136" y="90378"/>
                  <a:pt x="22595" y="87836"/>
                  <a:pt x="22595" y="84729"/>
                </a:cubicBezTo>
                <a:lnTo>
                  <a:pt x="22595" y="73432"/>
                </a:lnTo>
                <a:cubicBezTo>
                  <a:pt x="22595" y="70325"/>
                  <a:pt x="25136" y="67784"/>
                  <a:pt x="28243" y="67784"/>
                </a:cubicBezTo>
                <a:lnTo>
                  <a:pt x="39540" y="67784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5" name="Text 13"/>
          <p:cNvSpPr/>
          <p:nvPr/>
        </p:nvSpPr>
        <p:spPr>
          <a:xfrm>
            <a:off x="1192990" y="4094126"/>
            <a:ext cx="5811309" cy="289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0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Mismatch Fundamental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92990" y="4491789"/>
            <a:ext cx="5784196" cy="79532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8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Smart city dirancang untuk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2D5A4A"/>
                </a:solidFill>
                <a:highlight>
                  <a:srgbClr val="2D5A4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kota formal yang terencana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sementara kampung tumbuh organik dengan logikanya sendiri. Masalahnya bukan teknologinya — tapi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2D5A4A"/>
                </a:solidFill>
                <a:highlight>
                  <a:srgbClr val="2D5A4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pendekatannya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61512" y="5501764"/>
            <a:ext cx="6751241" cy="1364709"/>
          </a:xfrm>
          <a:custGeom>
            <a:avLst/>
            <a:gdLst/>
            <a:ahLst/>
            <a:cxnLst/>
            <a:rect l="l" t="t" r="r" b="b"/>
            <a:pathLst>
              <a:path w="6751241" h="1364709">
                <a:moveTo>
                  <a:pt x="144605" y="0"/>
                </a:moveTo>
                <a:lnTo>
                  <a:pt x="6606636" y="0"/>
                </a:lnTo>
                <a:cubicBezTo>
                  <a:pt x="6686499" y="0"/>
                  <a:pt x="6751241" y="64742"/>
                  <a:pt x="6751241" y="144605"/>
                </a:cubicBezTo>
                <a:lnTo>
                  <a:pt x="6751241" y="1220104"/>
                </a:lnTo>
                <a:cubicBezTo>
                  <a:pt x="6751241" y="1299967"/>
                  <a:pt x="6686499" y="1364709"/>
                  <a:pt x="6606636" y="1364709"/>
                </a:cubicBezTo>
                <a:lnTo>
                  <a:pt x="144605" y="1364709"/>
                </a:lnTo>
                <a:cubicBezTo>
                  <a:pt x="64742" y="1364709"/>
                  <a:pt x="0" y="1299967"/>
                  <a:pt x="0" y="1220104"/>
                </a:cubicBezTo>
                <a:lnTo>
                  <a:pt x="0" y="144605"/>
                </a:lnTo>
                <a:cubicBezTo>
                  <a:pt x="0" y="64795"/>
                  <a:pt x="64795" y="0"/>
                  <a:pt x="144605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35567" dist="90378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78420" y="5718672"/>
            <a:ext cx="433815" cy="433815"/>
          </a:xfrm>
          <a:custGeom>
            <a:avLst/>
            <a:gdLst/>
            <a:ahLst/>
            <a:cxnLst/>
            <a:rect l="l" t="t" r="r" b="b"/>
            <a:pathLst>
              <a:path w="433815" h="433815">
                <a:moveTo>
                  <a:pt x="216907" y="0"/>
                </a:moveTo>
                <a:lnTo>
                  <a:pt x="216907" y="0"/>
                </a:lnTo>
                <a:cubicBezTo>
                  <a:pt x="336622" y="0"/>
                  <a:pt x="433815" y="97193"/>
                  <a:pt x="433815" y="216907"/>
                </a:cubicBezTo>
                <a:lnTo>
                  <a:pt x="433815" y="216907"/>
                </a:lnTo>
                <a:cubicBezTo>
                  <a:pt x="433815" y="336622"/>
                  <a:pt x="336622" y="433815"/>
                  <a:pt x="216907" y="433815"/>
                </a:cubicBezTo>
                <a:lnTo>
                  <a:pt x="216907" y="433815"/>
                </a:lnTo>
                <a:cubicBezTo>
                  <a:pt x="97193" y="433815"/>
                  <a:pt x="0" y="336622"/>
                  <a:pt x="0" y="216907"/>
                </a:cubicBezTo>
                <a:lnTo>
                  <a:pt x="0" y="216907"/>
                </a:lnTo>
                <a:cubicBezTo>
                  <a:pt x="0" y="97193"/>
                  <a:pt x="97193" y="0"/>
                  <a:pt x="216907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9" name="Shape 17"/>
          <p:cNvSpPr/>
          <p:nvPr/>
        </p:nvSpPr>
        <p:spPr>
          <a:xfrm>
            <a:off x="727543" y="5845201"/>
            <a:ext cx="135567" cy="180756"/>
          </a:xfrm>
          <a:custGeom>
            <a:avLst/>
            <a:gdLst/>
            <a:ahLst/>
            <a:cxnLst/>
            <a:rect l="l" t="t" r="r" b="b"/>
            <a:pathLst>
              <a:path w="135567" h="180756">
                <a:moveTo>
                  <a:pt x="103405" y="135567"/>
                </a:moveTo>
                <a:cubicBezTo>
                  <a:pt x="105982" y="127694"/>
                  <a:pt x="111137" y="120563"/>
                  <a:pt x="116962" y="114420"/>
                </a:cubicBezTo>
                <a:cubicBezTo>
                  <a:pt x="128506" y="102275"/>
                  <a:pt x="135567" y="85859"/>
                  <a:pt x="135567" y="67784"/>
                </a:cubicBezTo>
                <a:cubicBezTo>
                  <a:pt x="135567" y="30361"/>
                  <a:pt x="105206" y="0"/>
                  <a:pt x="67784" y="0"/>
                </a:cubicBezTo>
                <a:cubicBezTo>
                  <a:pt x="30361" y="0"/>
                  <a:pt x="0" y="30361"/>
                  <a:pt x="0" y="67784"/>
                </a:cubicBezTo>
                <a:cubicBezTo>
                  <a:pt x="0" y="85859"/>
                  <a:pt x="7061" y="102275"/>
                  <a:pt x="18605" y="114420"/>
                </a:cubicBezTo>
                <a:cubicBezTo>
                  <a:pt x="24430" y="120563"/>
                  <a:pt x="29620" y="127694"/>
                  <a:pt x="32162" y="135567"/>
                </a:cubicBezTo>
                <a:lnTo>
                  <a:pt x="103370" y="135567"/>
                </a:lnTo>
                <a:close/>
                <a:moveTo>
                  <a:pt x="101675" y="152513"/>
                </a:moveTo>
                <a:lnTo>
                  <a:pt x="33892" y="152513"/>
                </a:lnTo>
                <a:lnTo>
                  <a:pt x="33892" y="158162"/>
                </a:lnTo>
                <a:cubicBezTo>
                  <a:pt x="33892" y="173766"/>
                  <a:pt x="46531" y="186405"/>
                  <a:pt x="62135" y="186405"/>
                </a:cubicBezTo>
                <a:lnTo>
                  <a:pt x="73432" y="186405"/>
                </a:lnTo>
                <a:cubicBezTo>
                  <a:pt x="89037" y="186405"/>
                  <a:pt x="101675" y="173766"/>
                  <a:pt x="101675" y="158162"/>
                </a:cubicBezTo>
                <a:lnTo>
                  <a:pt x="101675" y="152513"/>
                </a:lnTo>
                <a:close/>
                <a:moveTo>
                  <a:pt x="64959" y="39540"/>
                </a:moveTo>
                <a:cubicBezTo>
                  <a:pt x="50908" y="39540"/>
                  <a:pt x="39540" y="50908"/>
                  <a:pt x="39540" y="64959"/>
                </a:cubicBezTo>
                <a:cubicBezTo>
                  <a:pt x="39540" y="69655"/>
                  <a:pt x="35763" y="73432"/>
                  <a:pt x="31067" y="73432"/>
                </a:cubicBezTo>
                <a:cubicBezTo>
                  <a:pt x="26372" y="73432"/>
                  <a:pt x="22595" y="69655"/>
                  <a:pt x="22595" y="64959"/>
                </a:cubicBezTo>
                <a:cubicBezTo>
                  <a:pt x="22595" y="41553"/>
                  <a:pt x="41553" y="22595"/>
                  <a:pt x="64959" y="22595"/>
                </a:cubicBezTo>
                <a:cubicBezTo>
                  <a:pt x="69655" y="22595"/>
                  <a:pt x="73432" y="26372"/>
                  <a:pt x="73432" y="31067"/>
                </a:cubicBezTo>
                <a:cubicBezTo>
                  <a:pt x="73432" y="35763"/>
                  <a:pt x="69655" y="39540"/>
                  <a:pt x="64959" y="3954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0" name="Text 18"/>
          <p:cNvSpPr/>
          <p:nvPr/>
        </p:nvSpPr>
        <p:spPr>
          <a:xfrm>
            <a:off x="1156839" y="5718672"/>
            <a:ext cx="5847460" cy="2892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08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Paradigma Baru yang Dibutuhkan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56839" y="6116335"/>
            <a:ext cx="5820347" cy="5332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81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Butuh paradigma berbeda: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F5F5F5"/>
                </a:solidFill>
                <a:highlight>
                  <a:srgbClr val="D4A574">
                    <a:alpha val="4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bukan bring the city to the kampung, tapi build intelligence from within </a:t>
            </a:r>
            <a:pPr>
              <a:lnSpc>
                <a:spcPct val="140000"/>
              </a:lnSpc>
            </a:pPr>
            <a:r>
              <a:rPr lang="en-US" sz="1281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331426" y="1988317"/>
            <a:ext cx="4500827" cy="3298799"/>
          </a:xfrm>
          <a:custGeom>
            <a:avLst/>
            <a:gdLst/>
            <a:ahLst/>
            <a:cxnLst/>
            <a:rect l="l" t="t" r="r" b="b"/>
            <a:pathLst>
              <a:path w="4500827" h="3298799">
                <a:moveTo>
                  <a:pt x="144619" y="0"/>
                </a:moveTo>
                <a:lnTo>
                  <a:pt x="4356208" y="0"/>
                </a:lnTo>
                <a:cubicBezTo>
                  <a:pt x="4436026" y="0"/>
                  <a:pt x="4500827" y="64802"/>
                  <a:pt x="4500827" y="144619"/>
                </a:cubicBezTo>
                <a:lnTo>
                  <a:pt x="4500827" y="3154180"/>
                </a:lnTo>
                <a:cubicBezTo>
                  <a:pt x="4500827" y="3234051"/>
                  <a:pt x="4436079" y="3298799"/>
                  <a:pt x="4356208" y="3298799"/>
                </a:cubicBezTo>
                <a:lnTo>
                  <a:pt x="144619" y="3298799"/>
                </a:lnTo>
                <a:cubicBezTo>
                  <a:pt x="64802" y="3298799"/>
                  <a:pt x="0" y="3233997"/>
                  <a:pt x="0" y="3154180"/>
                </a:cubicBezTo>
                <a:lnTo>
                  <a:pt x="0" y="144619"/>
                </a:lnTo>
                <a:cubicBezTo>
                  <a:pt x="0" y="64748"/>
                  <a:pt x="64748" y="0"/>
                  <a:pt x="14461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5567" dist="90378" dir="540000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449097" y="2256062"/>
            <a:ext cx="271134" cy="271134"/>
          </a:xfrm>
          <a:custGeom>
            <a:avLst/>
            <a:gdLst/>
            <a:ahLst/>
            <a:cxnLst/>
            <a:rect l="l" t="t" r="r" b="b"/>
            <a:pathLst>
              <a:path w="271134" h="271134">
                <a:moveTo>
                  <a:pt x="33892" y="33892"/>
                </a:moveTo>
                <a:cubicBezTo>
                  <a:pt x="33892" y="24519"/>
                  <a:pt x="26319" y="16946"/>
                  <a:pt x="16946" y="16946"/>
                </a:cubicBezTo>
                <a:cubicBezTo>
                  <a:pt x="7573" y="16946"/>
                  <a:pt x="0" y="24519"/>
                  <a:pt x="0" y="33892"/>
                </a:cubicBezTo>
                <a:lnTo>
                  <a:pt x="0" y="211824"/>
                </a:lnTo>
                <a:cubicBezTo>
                  <a:pt x="0" y="235230"/>
                  <a:pt x="18958" y="254188"/>
                  <a:pt x="42365" y="254188"/>
                </a:cubicBezTo>
                <a:lnTo>
                  <a:pt x="254188" y="254188"/>
                </a:lnTo>
                <a:cubicBezTo>
                  <a:pt x="263561" y="254188"/>
                  <a:pt x="271134" y="246616"/>
                  <a:pt x="271134" y="237242"/>
                </a:cubicBezTo>
                <a:cubicBezTo>
                  <a:pt x="271134" y="227869"/>
                  <a:pt x="263561" y="220297"/>
                  <a:pt x="254188" y="220297"/>
                </a:cubicBezTo>
                <a:lnTo>
                  <a:pt x="42365" y="220297"/>
                </a:lnTo>
                <a:cubicBezTo>
                  <a:pt x="37705" y="220297"/>
                  <a:pt x="33892" y="216484"/>
                  <a:pt x="33892" y="211824"/>
                </a:cubicBezTo>
                <a:lnTo>
                  <a:pt x="33892" y="33892"/>
                </a:lnTo>
                <a:close/>
                <a:moveTo>
                  <a:pt x="249210" y="79752"/>
                </a:moveTo>
                <a:cubicBezTo>
                  <a:pt x="255830" y="73132"/>
                  <a:pt x="255830" y="62382"/>
                  <a:pt x="249210" y="55763"/>
                </a:cubicBezTo>
                <a:cubicBezTo>
                  <a:pt x="242591" y="49143"/>
                  <a:pt x="231841" y="49143"/>
                  <a:pt x="225221" y="55763"/>
                </a:cubicBezTo>
                <a:lnTo>
                  <a:pt x="169459" y="111578"/>
                </a:lnTo>
                <a:lnTo>
                  <a:pt x="139062" y="81234"/>
                </a:lnTo>
                <a:cubicBezTo>
                  <a:pt x="132443" y="74615"/>
                  <a:pt x="121693" y="74615"/>
                  <a:pt x="115073" y="81234"/>
                </a:cubicBezTo>
                <a:lnTo>
                  <a:pt x="64235" y="132072"/>
                </a:lnTo>
                <a:cubicBezTo>
                  <a:pt x="57616" y="138691"/>
                  <a:pt x="57616" y="149442"/>
                  <a:pt x="64235" y="156061"/>
                </a:cubicBezTo>
                <a:cubicBezTo>
                  <a:pt x="70855" y="162681"/>
                  <a:pt x="81605" y="162681"/>
                  <a:pt x="88225" y="156061"/>
                </a:cubicBezTo>
                <a:lnTo>
                  <a:pt x="127094" y="117191"/>
                </a:lnTo>
                <a:lnTo>
                  <a:pt x="157491" y="147588"/>
                </a:lnTo>
                <a:cubicBezTo>
                  <a:pt x="164110" y="154208"/>
                  <a:pt x="174860" y="154208"/>
                  <a:pt x="181480" y="147588"/>
                </a:cubicBezTo>
                <a:lnTo>
                  <a:pt x="249263" y="79805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4" name="Text 22"/>
          <p:cNvSpPr/>
          <p:nvPr/>
        </p:nvSpPr>
        <p:spPr>
          <a:xfrm>
            <a:off x="7466993" y="2599499"/>
            <a:ext cx="4229693" cy="2530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Data Realitas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512182" y="2961011"/>
            <a:ext cx="4139315" cy="578420"/>
          </a:xfrm>
          <a:custGeom>
            <a:avLst/>
            <a:gdLst/>
            <a:ahLst/>
            <a:cxnLst/>
            <a:rect l="l" t="t" r="r" b="b"/>
            <a:pathLst>
              <a:path w="4139315" h="578420">
                <a:moveTo>
                  <a:pt x="108454" y="0"/>
                </a:moveTo>
                <a:lnTo>
                  <a:pt x="4030861" y="0"/>
                </a:lnTo>
                <a:cubicBezTo>
                  <a:pt x="4090759" y="0"/>
                  <a:pt x="4139315" y="48556"/>
                  <a:pt x="4139315" y="108454"/>
                </a:cubicBezTo>
                <a:lnTo>
                  <a:pt x="4139315" y="469966"/>
                </a:lnTo>
                <a:cubicBezTo>
                  <a:pt x="4139315" y="529863"/>
                  <a:pt x="4090759" y="578420"/>
                  <a:pt x="4030861" y="578420"/>
                </a:cubicBezTo>
                <a:lnTo>
                  <a:pt x="108454" y="578420"/>
                </a:lnTo>
                <a:cubicBezTo>
                  <a:pt x="48556" y="578420"/>
                  <a:pt x="0" y="529863"/>
                  <a:pt x="0" y="469966"/>
                </a:cubicBezTo>
                <a:lnTo>
                  <a:pt x="0" y="108454"/>
                </a:lnTo>
                <a:cubicBezTo>
                  <a:pt x="0" y="48596"/>
                  <a:pt x="48596" y="0"/>
                  <a:pt x="108454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26" name="Text 24"/>
          <p:cNvSpPr/>
          <p:nvPr/>
        </p:nvSpPr>
        <p:spPr>
          <a:xfrm>
            <a:off x="7620635" y="3096578"/>
            <a:ext cx="1030310" cy="216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Urban Internet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1029583" y="3069465"/>
            <a:ext cx="605533" cy="2530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90.9%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7620635" y="3358675"/>
            <a:ext cx="3922408" cy="72302"/>
          </a:xfrm>
          <a:custGeom>
            <a:avLst/>
            <a:gdLst/>
            <a:ahLst/>
            <a:cxnLst/>
            <a:rect l="l" t="t" r="r" b="b"/>
            <a:pathLst>
              <a:path w="3922408" h="72302">
                <a:moveTo>
                  <a:pt x="36151" y="0"/>
                </a:moveTo>
                <a:lnTo>
                  <a:pt x="3886256" y="0"/>
                </a:lnTo>
                <a:cubicBezTo>
                  <a:pt x="3906222" y="0"/>
                  <a:pt x="3922408" y="16185"/>
                  <a:pt x="3922408" y="36151"/>
                </a:cubicBezTo>
                <a:lnTo>
                  <a:pt x="3922408" y="36151"/>
                </a:lnTo>
                <a:cubicBezTo>
                  <a:pt x="3922408" y="56117"/>
                  <a:pt x="3906222" y="72302"/>
                  <a:pt x="3886256" y="72302"/>
                </a:cubicBezTo>
                <a:lnTo>
                  <a:pt x="36151" y="72302"/>
                </a:lnTo>
                <a:cubicBezTo>
                  <a:pt x="16185" y="72302"/>
                  <a:pt x="0" y="56117"/>
                  <a:pt x="0" y="36151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7620635" y="3358675"/>
            <a:ext cx="3569933" cy="72302"/>
          </a:xfrm>
          <a:custGeom>
            <a:avLst/>
            <a:gdLst/>
            <a:ahLst/>
            <a:cxnLst/>
            <a:rect l="l" t="t" r="r" b="b"/>
            <a:pathLst>
              <a:path w="3569933" h="72302">
                <a:moveTo>
                  <a:pt x="36151" y="0"/>
                </a:moveTo>
                <a:lnTo>
                  <a:pt x="3533782" y="0"/>
                </a:lnTo>
                <a:cubicBezTo>
                  <a:pt x="3553748" y="0"/>
                  <a:pt x="3569933" y="16185"/>
                  <a:pt x="3569933" y="36151"/>
                </a:cubicBezTo>
                <a:lnTo>
                  <a:pt x="3569933" y="36151"/>
                </a:lnTo>
                <a:cubicBezTo>
                  <a:pt x="3569933" y="56117"/>
                  <a:pt x="3553748" y="72302"/>
                  <a:pt x="3533782" y="72302"/>
                </a:cubicBezTo>
                <a:lnTo>
                  <a:pt x="36151" y="72302"/>
                </a:lnTo>
                <a:cubicBezTo>
                  <a:pt x="16185" y="72302"/>
                  <a:pt x="0" y="56117"/>
                  <a:pt x="0" y="36151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0" name="Shape 28"/>
          <p:cNvSpPr/>
          <p:nvPr/>
        </p:nvSpPr>
        <p:spPr>
          <a:xfrm>
            <a:off x="7512182" y="3647884"/>
            <a:ext cx="4139315" cy="578420"/>
          </a:xfrm>
          <a:custGeom>
            <a:avLst/>
            <a:gdLst/>
            <a:ahLst/>
            <a:cxnLst/>
            <a:rect l="l" t="t" r="r" b="b"/>
            <a:pathLst>
              <a:path w="4139315" h="578420">
                <a:moveTo>
                  <a:pt x="108454" y="0"/>
                </a:moveTo>
                <a:lnTo>
                  <a:pt x="4030861" y="0"/>
                </a:lnTo>
                <a:cubicBezTo>
                  <a:pt x="4090759" y="0"/>
                  <a:pt x="4139315" y="48556"/>
                  <a:pt x="4139315" y="108454"/>
                </a:cubicBezTo>
                <a:lnTo>
                  <a:pt x="4139315" y="469966"/>
                </a:lnTo>
                <a:cubicBezTo>
                  <a:pt x="4139315" y="529863"/>
                  <a:pt x="4090759" y="578420"/>
                  <a:pt x="4030861" y="578420"/>
                </a:cubicBezTo>
                <a:lnTo>
                  <a:pt x="108454" y="578420"/>
                </a:lnTo>
                <a:cubicBezTo>
                  <a:pt x="48556" y="578420"/>
                  <a:pt x="0" y="529863"/>
                  <a:pt x="0" y="469966"/>
                </a:cubicBezTo>
                <a:lnTo>
                  <a:pt x="0" y="108454"/>
                </a:lnTo>
                <a:cubicBezTo>
                  <a:pt x="0" y="48596"/>
                  <a:pt x="48596" y="0"/>
                  <a:pt x="108454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31" name="Text 29"/>
          <p:cNvSpPr/>
          <p:nvPr/>
        </p:nvSpPr>
        <p:spPr>
          <a:xfrm>
            <a:off x="7620635" y="3783451"/>
            <a:ext cx="976083" cy="216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Rural Internet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033607" y="3756338"/>
            <a:ext cx="605533" cy="2530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23" b="1" dirty="0">
                <a:solidFill>
                  <a:srgbClr val="8B735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80.5%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7620635" y="4045548"/>
            <a:ext cx="3922408" cy="72302"/>
          </a:xfrm>
          <a:custGeom>
            <a:avLst/>
            <a:gdLst/>
            <a:ahLst/>
            <a:cxnLst/>
            <a:rect l="l" t="t" r="r" b="b"/>
            <a:pathLst>
              <a:path w="3922408" h="72302">
                <a:moveTo>
                  <a:pt x="36151" y="0"/>
                </a:moveTo>
                <a:lnTo>
                  <a:pt x="3886256" y="0"/>
                </a:lnTo>
                <a:cubicBezTo>
                  <a:pt x="3906222" y="0"/>
                  <a:pt x="3922408" y="16185"/>
                  <a:pt x="3922408" y="36151"/>
                </a:cubicBezTo>
                <a:lnTo>
                  <a:pt x="3922408" y="36151"/>
                </a:lnTo>
                <a:cubicBezTo>
                  <a:pt x="3922408" y="56117"/>
                  <a:pt x="3906222" y="72302"/>
                  <a:pt x="3886256" y="72302"/>
                </a:cubicBezTo>
                <a:lnTo>
                  <a:pt x="36151" y="72302"/>
                </a:lnTo>
                <a:cubicBezTo>
                  <a:pt x="16185" y="72302"/>
                  <a:pt x="0" y="56117"/>
                  <a:pt x="0" y="36151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7620635" y="4045548"/>
            <a:ext cx="3154194" cy="72302"/>
          </a:xfrm>
          <a:custGeom>
            <a:avLst/>
            <a:gdLst/>
            <a:ahLst/>
            <a:cxnLst/>
            <a:rect l="l" t="t" r="r" b="b"/>
            <a:pathLst>
              <a:path w="3154194" h="72302">
                <a:moveTo>
                  <a:pt x="36151" y="0"/>
                </a:moveTo>
                <a:lnTo>
                  <a:pt x="3118043" y="0"/>
                </a:lnTo>
                <a:cubicBezTo>
                  <a:pt x="3138009" y="0"/>
                  <a:pt x="3154194" y="16185"/>
                  <a:pt x="3154194" y="36151"/>
                </a:cubicBezTo>
                <a:lnTo>
                  <a:pt x="3154194" y="36151"/>
                </a:lnTo>
                <a:cubicBezTo>
                  <a:pt x="3154194" y="56117"/>
                  <a:pt x="3138009" y="72302"/>
                  <a:pt x="3118043" y="72302"/>
                </a:cubicBezTo>
                <a:lnTo>
                  <a:pt x="36151" y="72302"/>
                </a:lnTo>
                <a:cubicBezTo>
                  <a:pt x="16185" y="72302"/>
                  <a:pt x="0" y="56117"/>
                  <a:pt x="0" y="36151"/>
                </a:cubicBezTo>
                <a:lnTo>
                  <a:pt x="0" y="36151"/>
                </a:lnTo>
                <a:cubicBezTo>
                  <a:pt x="0" y="16185"/>
                  <a:pt x="16185" y="0"/>
                  <a:pt x="36151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5" name="Shape 33"/>
          <p:cNvSpPr/>
          <p:nvPr/>
        </p:nvSpPr>
        <p:spPr>
          <a:xfrm>
            <a:off x="7512182" y="4334758"/>
            <a:ext cx="4139315" cy="686873"/>
          </a:xfrm>
          <a:custGeom>
            <a:avLst/>
            <a:gdLst/>
            <a:ahLst/>
            <a:cxnLst/>
            <a:rect l="l" t="t" r="r" b="b"/>
            <a:pathLst>
              <a:path w="4139315" h="686873">
                <a:moveTo>
                  <a:pt x="108450" y="0"/>
                </a:moveTo>
                <a:lnTo>
                  <a:pt x="4030865" y="0"/>
                </a:lnTo>
                <a:cubicBezTo>
                  <a:pt x="4090760" y="0"/>
                  <a:pt x="4139315" y="48555"/>
                  <a:pt x="4139315" y="108450"/>
                </a:cubicBezTo>
                <a:lnTo>
                  <a:pt x="4139315" y="578423"/>
                </a:lnTo>
                <a:cubicBezTo>
                  <a:pt x="4139315" y="638318"/>
                  <a:pt x="4090760" y="686873"/>
                  <a:pt x="4030865" y="686873"/>
                </a:cubicBezTo>
                <a:lnTo>
                  <a:pt x="108450" y="686873"/>
                </a:lnTo>
                <a:cubicBezTo>
                  <a:pt x="48595" y="686873"/>
                  <a:pt x="0" y="638278"/>
                  <a:pt x="0" y="578423"/>
                </a:cubicBezTo>
                <a:lnTo>
                  <a:pt x="0" y="108450"/>
                </a:lnTo>
                <a:cubicBezTo>
                  <a:pt x="0" y="48595"/>
                  <a:pt x="48595" y="0"/>
                  <a:pt x="108450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36" name="Text 34"/>
          <p:cNvSpPr/>
          <p:nvPr/>
        </p:nvSpPr>
        <p:spPr>
          <a:xfrm>
            <a:off x="7620635" y="4461287"/>
            <a:ext cx="1183953" cy="2169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Jakarta vs Papua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10428074" y="4443211"/>
            <a:ext cx="1202028" cy="2530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1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84.7% vs 26.3%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620635" y="4732421"/>
            <a:ext cx="3985672" cy="1807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6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Kesenjangan regional masih besar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7340463" y="5443019"/>
            <a:ext cx="4482752" cy="1409898"/>
          </a:xfrm>
          <a:custGeom>
            <a:avLst/>
            <a:gdLst/>
            <a:ahLst/>
            <a:cxnLst/>
            <a:rect l="l" t="t" r="r" b="b"/>
            <a:pathLst>
              <a:path w="4482752" h="1409898">
                <a:moveTo>
                  <a:pt x="144599" y="0"/>
                </a:moveTo>
                <a:lnTo>
                  <a:pt x="4338153" y="0"/>
                </a:lnTo>
                <a:cubicBezTo>
                  <a:pt x="4418012" y="0"/>
                  <a:pt x="4482752" y="64739"/>
                  <a:pt x="4482752" y="144599"/>
                </a:cubicBezTo>
                <a:lnTo>
                  <a:pt x="4482752" y="1265299"/>
                </a:lnTo>
                <a:cubicBezTo>
                  <a:pt x="4482752" y="1345158"/>
                  <a:pt x="4418012" y="1409898"/>
                  <a:pt x="4338153" y="1409898"/>
                </a:cubicBezTo>
                <a:lnTo>
                  <a:pt x="144599" y="1409898"/>
                </a:lnTo>
                <a:cubicBezTo>
                  <a:pt x="64793" y="1409898"/>
                  <a:pt x="0" y="1345105"/>
                  <a:pt x="0" y="1265299"/>
                </a:cubicBezTo>
                <a:lnTo>
                  <a:pt x="0" y="144599"/>
                </a:lnTo>
                <a:cubicBezTo>
                  <a:pt x="0" y="64739"/>
                  <a:pt x="64739" y="0"/>
                  <a:pt x="144599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552852" y="5668964"/>
            <a:ext cx="180756" cy="180756"/>
          </a:xfrm>
          <a:custGeom>
            <a:avLst/>
            <a:gdLst/>
            <a:ahLst/>
            <a:cxnLst/>
            <a:rect l="l" t="t" r="r" b="b"/>
            <a:pathLst>
              <a:path w="180756" h="180756">
                <a:moveTo>
                  <a:pt x="90378" y="0"/>
                </a:moveTo>
                <a:cubicBezTo>
                  <a:pt x="95568" y="0"/>
                  <a:pt x="100334" y="2860"/>
                  <a:pt x="102805" y="7414"/>
                </a:cubicBezTo>
                <a:lnTo>
                  <a:pt x="179062" y="148630"/>
                </a:lnTo>
                <a:cubicBezTo>
                  <a:pt x="181427" y="153007"/>
                  <a:pt x="181321" y="158303"/>
                  <a:pt x="178779" y="162575"/>
                </a:cubicBezTo>
                <a:cubicBezTo>
                  <a:pt x="176237" y="166846"/>
                  <a:pt x="171612" y="169459"/>
                  <a:pt x="166635" y="169459"/>
                </a:cubicBezTo>
                <a:lnTo>
                  <a:pt x="14122" y="169459"/>
                </a:lnTo>
                <a:cubicBezTo>
                  <a:pt x="9144" y="169459"/>
                  <a:pt x="4554" y="166846"/>
                  <a:pt x="1977" y="162575"/>
                </a:cubicBezTo>
                <a:cubicBezTo>
                  <a:pt x="-600" y="158303"/>
                  <a:pt x="-671" y="153007"/>
                  <a:pt x="1695" y="148630"/>
                </a:cubicBezTo>
                <a:lnTo>
                  <a:pt x="77951" y="7414"/>
                </a:lnTo>
                <a:cubicBezTo>
                  <a:pt x="80422" y="2860"/>
                  <a:pt x="85188" y="0"/>
                  <a:pt x="90378" y="0"/>
                </a:cubicBezTo>
                <a:close/>
                <a:moveTo>
                  <a:pt x="90378" y="59311"/>
                </a:moveTo>
                <a:cubicBezTo>
                  <a:pt x="85683" y="59311"/>
                  <a:pt x="81905" y="63088"/>
                  <a:pt x="81905" y="67784"/>
                </a:cubicBezTo>
                <a:lnTo>
                  <a:pt x="81905" y="107324"/>
                </a:lnTo>
                <a:cubicBezTo>
                  <a:pt x="81905" y="112019"/>
                  <a:pt x="85683" y="115797"/>
                  <a:pt x="90378" y="115797"/>
                </a:cubicBezTo>
                <a:cubicBezTo>
                  <a:pt x="95073" y="115797"/>
                  <a:pt x="98851" y="112019"/>
                  <a:pt x="98851" y="107324"/>
                </a:cubicBezTo>
                <a:lnTo>
                  <a:pt x="98851" y="67784"/>
                </a:lnTo>
                <a:cubicBezTo>
                  <a:pt x="98851" y="63088"/>
                  <a:pt x="95073" y="59311"/>
                  <a:pt x="90378" y="59311"/>
                </a:cubicBezTo>
                <a:close/>
                <a:moveTo>
                  <a:pt x="99804" y="135567"/>
                </a:moveTo>
                <a:cubicBezTo>
                  <a:pt x="100019" y="132068"/>
                  <a:pt x="98274" y="128739"/>
                  <a:pt x="95274" y="126925"/>
                </a:cubicBezTo>
                <a:cubicBezTo>
                  <a:pt x="92275" y="125111"/>
                  <a:pt x="88516" y="125111"/>
                  <a:pt x="85517" y="126925"/>
                </a:cubicBezTo>
                <a:cubicBezTo>
                  <a:pt x="82518" y="128739"/>
                  <a:pt x="80773" y="132068"/>
                  <a:pt x="80987" y="135567"/>
                </a:cubicBezTo>
                <a:cubicBezTo>
                  <a:pt x="80773" y="139066"/>
                  <a:pt x="82518" y="142395"/>
                  <a:pt x="85517" y="144209"/>
                </a:cubicBezTo>
                <a:cubicBezTo>
                  <a:pt x="88516" y="146023"/>
                  <a:pt x="92275" y="146023"/>
                  <a:pt x="95274" y="144209"/>
                </a:cubicBezTo>
                <a:cubicBezTo>
                  <a:pt x="98274" y="142395"/>
                  <a:pt x="100019" y="139066"/>
                  <a:pt x="99804" y="135567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1" name="Text 39"/>
          <p:cNvSpPr/>
          <p:nvPr/>
        </p:nvSpPr>
        <p:spPr>
          <a:xfrm>
            <a:off x="7864656" y="5632812"/>
            <a:ext cx="1581616" cy="2530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81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Paradoks Smart City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530257" y="5958173"/>
            <a:ext cx="4175466" cy="7049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3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Teknologi canggih tersedia, tapi </a:t>
            </a:r>
            <a:pPr>
              <a:lnSpc>
                <a:spcPct val="140000"/>
              </a:lnSpc>
            </a:pPr>
            <a:r>
              <a:rPr lang="en-US" sz="113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menjangkau yang paling membutuhkan</a:t>
            </a:r>
            <a:pPr>
              <a:lnSpc>
                <a:spcPct val="140000"/>
              </a:lnSpc>
            </a:pPr>
            <a:r>
              <a:rPr lang="en-US" sz="113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 Smart city menjadi showcase modernitas, bukan alat pemberdayaan.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2844" y="466055"/>
            <a:ext cx="447413" cy="37284"/>
          </a:xfrm>
          <a:custGeom>
            <a:avLst/>
            <a:gdLst/>
            <a:ahLst/>
            <a:cxnLst/>
            <a:rect l="l" t="t" r="r" b="b"/>
            <a:pathLst>
              <a:path w="447413" h="37284">
                <a:moveTo>
                  <a:pt x="0" y="0"/>
                </a:moveTo>
                <a:lnTo>
                  <a:pt x="447413" y="0"/>
                </a:lnTo>
                <a:lnTo>
                  <a:pt x="447413" y="37284"/>
                </a:lnTo>
                <a:lnTo>
                  <a:pt x="0" y="37284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" name="Text 1"/>
          <p:cNvSpPr/>
          <p:nvPr/>
        </p:nvSpPr>
        <p:spPr>
          <a:xfrm>
            <a:off x="932110" y="372844"/>
            <a:ext cx="727046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spc="59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Definisi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2844" y="671119"/>
            <a:ext cx="4688514" cy="11185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5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Apa itu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5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Smart Kampung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72844" y="1864220"/>
            <a:ext cx="4576661" cy="298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61" dirty="0">
                <a:solidFill>
                  <a:srgbClr val="8B735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Definisi yang Benar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2844" y="2311633"/>
            <a:ext cx="4464807" cy="4175853"/>
          </a:xfrm>
          <a:custGeom>
            <a:avLst/>
            <a:gdLst/>
            <a:ahLst/>
            <a:cxnLst/>
            <a:rect l="l" t="t" r="r" b="b"/>
            <a:pathLst>
              <a:path w="4464807" h="4175853">
                <a:moveTo>
                  <a:pt x="149120" y="0"/>
                </a:moveTo>
                <a:lnTo>
                  <a:pt x="4315688" y="0"/>
                </a:lnTo>
                <a:cubicBezTo>
                  <a:pt x="4398044" y="0"/>
                  <a:pt x="4464807" y="66763"/>
                  <a:pt x="4464807" y="149120"/>
                </a:cubicBezTo>
                <a:lnTo>
                  <a:pt x="4464807" y="4026733"/>
                </a:lnTo>
                <a:cubicBezTo>
                  <a:pt x="4464807" y="4109090"/>
                  <a:pt x="4398044" y="4175853"/>
                  <a:pt x="4315688" y="4175853"/>
                </a:cubicBezTo>
                <a:lnTo>
                  <a:pt x="149120" y="4175853"/>
                </a:lnTo>
                <a:cubicBezTo>
                  <a:pt x="66763" y="4175853"/>
                  <a:pt x="0" y="4109090"/>
                  <a:pt x="0" y="4026733"/>
                </a:cubicBezTo>
                <a:lnTo>
                  <a:pt x="0" y="149120"/>
                </a:lnTo>
                <a:cubicBezTo>
                  <a:pt x="0" y="66818"/>
                  <a:pt x="66818" y="0"/>
                  <a:pt x="149120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39817" dist="93211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71119" y="2978092"/>
            <a:ext cx="521982" cy="521982"/>
          </a:xfrm>
          <a:custGeom>
            <a:avLst/>
            <a:gdLst/>
            <a:ahLst/>
            <a:cxnLst/>
            <a:rect l="l" t="t" r="r" b="b"/>
            <a:pathLst>
              <a:path w="521982" h="521982">
                <a:moveTo>
                  <a:pt x="260991" y="0"/>
                </a:moveTo>
                <a:lnTo>
                  <a:pt x="260991" y="0"/>
                </a:lnTo>
                <a:cubicBezTo>
                  <a:pt x="405036" y="0"/>
                  <a:pt x="521982" y="116946"/>
                  <a:pt x="521982" y="260991"/>
                </a:cubicBezTo>
                <a:lnTo>
                  <a:pt x="521982" y="260991"/>
                </a:lnTo>
                <a:cubicBezTo>
                  <a:pt x="521982" y="405036"/>
                  <a:pt x="405036" y="521982"/>
                  <a:pt x="260991" y="521982"/>
                </a:cubicBezTo>
                <a:lnTo>
                  <a:pt x="260991" y="521982"/>
                </a:lnTo>
                <a:cubicBezTo>
                  <a:pt x="116946" y="521982"/>
                  <a:pt x="0" y="405036"/>
                  <a:pt x="0" y="260991"/>
                </a:cubicBezTo>
                <a:lnTo>
                  <a:pt x="0" y="260991"/>
                </a:lnTo>
                <a:cubicBezTo>
                  <a:pt x="0" y="116946"/>
                  <a:pt x="116946" y="0"/>
                  <a:pt x="260991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Shape 6"/>
          <p:cNvSpPr/>
          <p:nvPr/>
        </p:nvSpPr>
        <p:spPr>
          <a:xfrm>
            <a:off x="848220" y="3127229"/>
            <a:ext cx="167780" cy="223706"/>
          </a:xfrm>
          <a:custGeom>
            <a:avLst/>
            <a:gdLst/>
            <a:ahLst/>
            <a:cxnLst/>
            <a:rect l="l" t="t" r="r" b="b"/>
            <a:pathLst>
              <a:path w="167780" h="223706">
                <a:moveTo>
                  <a:pt x="24075" y="32070"/>
                </a:moveTo>
                <a:cubicBezTo>
                  <a:pt x="18613" y="26609"/>
                  <a:pt x="9743" y="26609"/>
                  <a:pt x="4282" y="32070"/>
                </a:cubicBezTo>
                <a:cubicBezTo>
                  <a:pt x="-1180" y="37532"/>
                  <a:pt x="-1180" y="46402"/>
                  <a:pt x="4282" y="51863"/>
                </a:cubicBezTo>
                <a:lnTo>
                  <a:pt x="64316" y="111853"/>
                </a:lnTo>
                <a:lnTo>
                  <a:pt x="4326" y="171887"/>
                </a:lnTo>
                <a:cubicBezTo>
                  <a:pt x="-1136" y="177349"/>
                  <a:pt x="-1136" y="186218"/>
                  <a:pt x="4326" y="191680"/>
                </a:cubicBezTo>
                <a:cubicBezTo>
                  <a:pt x="9787" y="197141"/>
                  <a:pt x="18657" y="197141"/>
                  <a:pt x="24118" y="191680"/>
                </a:cubicBezTo>
                <a:lnTo>
                  <a:pt x="84108" y="131646"/>
                </a:lnTo>
                <a:lnTo>
                  <a:pt x="144142" y="191636"/>
                </a:lnTo>
                <a:cubicBezTo>
                  <a:pt x="149604" y="197098"/>
                  <a:pt x="158473" y="197098"/>
                  <a:pt x="163935" y="191636"/>
                </a:cubicBezTo>
                <a:cubicBezTo>
                  <a:pt x="169396" y="186174"/>
                  <a:pt x="169396" y="177305"/>
                  <a:pt x="163935" y="171843"/>
                </a:cubicBezTo>
                <a:lnTo>
                  <a:pt x="103901" y="111853"/>
                </a:lnTo>
                <a:lnTo>
                  <a:pt x="163891" y="51819"/>
                </a:lnTo>
                <a:cubicBezTo>
                  <a:pt x="169353" y="46358"/>
                  <a:pt x="169353" y="37488"/>
                  <a:pt x="163891" y="32027"/>
                </a:cubicBezTo>
                <a:cubicBezTo>
                  <a:pt x="158430" y="26565"/>
                  <a:pt x="149560" y="26565"/>
                  <a:pt x="144098" y="32027"/>
                </a:cubicBezTo>
                <a:lnTo>
                  <a:pt x="84108" y="92060"/>
                </a:lnTo>
                <a:lnTo>
                  <a:pt x="24075" y="3207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342239" y="2978092"/>
            <a:ext cx="3290349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Bukan Ini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42239" y="3276367"/>
            <a:ext cx="3271706" cy="7270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Pemasangan sensor dan dashboard di balai kelurahan. Showcase teknologi yang </a:t>
            </a:r>
            <a:pPr>
              <a:lnSpc>
                <a:spcPct val="140000"/>
              </a:lnSpc>
            </a:pPr>
            <a:r>
              <a:rPr lang="en-US" sz="1174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menyentuh kehidupan warga sehari-hari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71119" y="4152550"/>
            <a:ext cx="3868257" cy="9321"/>
          </a:xfrm>
          <a:custGeom>
            <a:avLst/>
            <a:gdLst/>
            <a:ahLst/>
            <a:cxnLst/>
            <a:rect l="l" t="t" r="r" b="b"/>
            <a:pathLst>
              <a:path w="3868257" h="9321">
                <a:moveTo>
                  <a:pt x="0" y="0"/>
                </a:moveTo>
                <a:lnTo>
                  <a:pt x="3868257" y="0"/>
                </a:lnTo>
                <a:lnTo>
                  <a:pt x="3868257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F5F5F5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71119" y="4311009"/>
            <a:ext cx="521982" cy="521982"/>
          </a:xfrm>
          <a:custGeom>
            <a:avLst/>
            <a:gdLst/>
            <a:ahLst/>
            <a:cxnLst/>
            <a:rect l="l" t="t" r="r" b="b"/>
            <a:pathLst>
              <a:path w="521982" h="521982">
                <a:moveTo>
                  <a:pt x="260991" y="0"/>
                </a:moveTo>
                <a:lnTo>
                  <a:pt x="260991" y="0"/>
                </a:lnTo>
                <a:cubicBezTo>
                  <a:pt x="405036" y="0"/>
                  <a:pt x="521982" y="116946"/>
                  <a:pt x="521982" y="260991"/>
                </a:cubicBezTo>
                <a:lnTo>
                  <a:pt x="521982" y="260991"/>
                </a:lnTo>
                <a:cubicBezTo>
                  <a:pt x="521982" y="405036"/>
                  <a:pt x="405036" y="521982"/>
                  <a:pt x="260991" y="521982"/>
                </a:cubicBezTo>
                <a:lnTo>
                  <a:pt x="260991" y="521982"/>
                </a:lnTo>
                <a:cubicBezTo>
                  <a:pt x="116946" y="521982"/>
                  <a:pt x="0" y="405036"/>
                  <a:pt x="0" y="260991"/>
                </a:cubicBezTo>
                <a:lnTo>
                  <a:pt x="0" y="260991"/>
                </a:lnTo>
                <a:cubicBezTo>
                  <a:pt x="0" y="116946"/>
                  <a:pt x="116946" y="0"/>
                  <a:pt x="260991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3" name="Shape 11"/>
          <p:cNvSpPr/>
          <p:nvPr/>
        </p:nvSpPr>
        <p:spPr>
          <a:xfrm>
            <a:off x="834239" y="4460147"/>
            <a:ext cx="195743" cy="223706"/>
          </a:xfrm>
          <a:custGeom>
            <a:avLst/>
            <a:gdLst/>
            <a:ahLst/>
            <a:cxnLst/>
            <a:rect l="l" t="t" r="r" b="b"/>
            <a:pathLst>
              <a:path w="195743" h="223706">
                <a:moveTo>
                  <a:pt x="189976" y="30629"/>
                </a:moveTo>
                <a:cubicBezTo>
                  <a:pt x="196224" y="35173"/>
                  <a:pt x="197622" y="43911"/>
                  <a:pt x="193078" y="50159"/>
                </a:cubicBezTo>
                <a:lnTo>
                  <a:pt x="81225" y="203957"/>
                </a:lnTo>
                <a:cubicBezTo>
                  <a:pt x="78822" y="207278"/>
                  <a:pt x="75108" y="209332"/>
                  <a:pt x="71001" y="209681"/>
                </a:cubicBezTo>
                <a:cubicBezTo>
                  <a:pt x="66893" y="210031"/>
                  <a:pt x="62917" y="208501"/>
                  <a:pt x="60034" y="205618"/>
                </a:cubicBezTo>
                <a:lnTo>
                  <a:pt x="4107" y="149691"/>
                </a:lnTo>
                <a:cubicBezTo>
                  <a:pt x="-1354" y="144229"/>
                  <a:pt x="-1354" y="135360"/>
                  <a:pt x="4107" y="129898"/>
                </a:cubicBezTo>
                <a:cubicBezTo>
                  <a:pt x="9569" y="124437"/>
                  <a:pt x="18438" y="124437"/>
                  <a:pt x="23900" y="129898"/>
                </a:cubicBezTo>
                <a:lnTo>
                  <a:pt x="68248" y="174246"/>
                </a:lnTo>
                <a:lnTo>
                  <a:pt x="170489" y="33687"/>
                </a:lnTo>
                <a:cubicBezTo>
                  <a:pt x="175033" y="27439"/>
                  <a:pt x="183771" y="26041"/>
                  <a:pt x="190019" y="30585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1342239" y="4311009"/>
            <a:ext cx="3290349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Tapi Ini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342239" y="4609284"/>
            <a:ext cx="3271706" cy="12117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Kondisi di mana warga kampung punya </a:t>
            </a:r>
            <a:pPr>
              <a:lnSpc>
                <a:spcPct val="140000"/>
              </a:lnSpc>
            </a:pPr>
            <a:r>
              <a:rPr lang="en-US" sz="1174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ke informasi, layanan, dan peluang yang setara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dengan warga kota formal — menggunakan teknologi yang sesuai konteks mereka.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131994" y="391486"/>
            <a:ext cx="6692550" cy="1957431"/>
          </a:xfrm>
          <a:custGeom>
            <a:avLst/>
            <a:gdLst/>
            <a:ahLst/>
            <a:cxnLst/>
            <a:rect l="l" t="t" r="r" b="b"/>
            <a:pathLst>
              <a:path w="6692550" h="1957431">
                <a:moveTo>
                  <a:pt x="37284" y="0"/>
                </a:moveTo>
                <a:lnTo>
                  <a:pt x="6655266" y="0"/>
                </a:lnTo>
                <a:cubicBezTo>
                  <a:pt x="6675858" y="0"/>
                  <a:pt x="6692550" y="16693"/>
                  <a:pt x="6692550" y="37284"/>
                </a:cubicBezTo>
                <a:lnTo>
                  <a:pt x="6692550" y="1808295"/>
                </a:lnTo>
                <a:cubicBezTo>
                  <a:pt x="6692550" y="1890660"/>
                  <a:pt x="6625780" y="1957431"/>
                  <a:pt x="6543414" y="1957431"/>
                </a:cubicBezTo>
                <a:lnTo>
                  <a:pt x="149137" y="1957431"/>
                </a:lnTo>
                <a:cubicBezTo>
                  <a:pt x="66771" y="1957431"/>
                  <a:pt x="0" y="1890660"/>
                  <a:pt x="0" y="1808295"/>
                </a:cubicBezTo>
                <a:lnTo>
                  <a:pt x="0" y="37284"/>
                </a:lnTo>
                <a:cubicBezTo>
                  <a:pt x="0" y="16693"/>
                  <a:pt x="16693" y="0"/>
                  <a:pt x="3728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9817" dist="93211" dir="5400000">
              <a:srgbClr val="000000">
                <a:alpha val="10196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131994" y="391486"/>
            <a:ext cx="6692550" cy="37284"/>
          </a:xfrm>
          <a:custGeom>
            <a:avLst/>
            <a:gdLst/>
            <a:ahLst/>
            <a:cxnLst/>
            <a:rect l="l" t="t" r="r" b="b"/>
            <a:pathLst>
              <a:path w="6692550" h="37284">
                <a:moveTo>
                  <a:pt x="37284" y="0"/>
                </a:moveTo>
                <a:lnTo>
                  <a:pt x="6655266" y="0"/>
                </a:lnTo>
                <a:cubicBezTo>
                  <a:pt x="6675858" y="0"/>
                  <a:pt x="6692550" y="16693"/>
                  <a:pt x="6692550" y="37284"/>
                </a:cubicBezTo>
                <a:lnTo>
                  <a:pt x="6692550" y="37284"/>
                </a:lnTo>
                <a:lnTo>
                  <a:pt x="0" y="37284"/>
                </a:lnTo>
                <a:lnTo>
                  <a:pt x="0" y="37284"/>
                </a:lnTo>
                <a:cubicBezTo>
                  <a:pt x="0" y="16693"/>
                  <a:pt x="16693" y="0"/>
                  <a:pt x="37284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8" name="Shape 16"/>
          <p:cNvSpPr/>
          <p:nvPr/>
        </p:nvSpPr>
        <p:spPr>
          <a:xfrm>
            <a:off x="5355701" y="633835"/>
            <a:ext cx="521982" cy="521982"/>
          </a:xfrm>
          <a:custGeom>
            <a:avLst/>
            <a:gdLst/>
            <a:ahLst/>
            <a:cxnLst/>
            <a:rect l="l" t="t" r="r" b="b"/>
            <a:pathLst>
              <a:path w="521982" h="521982">
                <a:moveTo>
                  <a:pt x="260991" y="0"/>
                </a:moveTo>
                <a:lnTo>
                  <a:pt x="260991" y="0"/>
                </a:lnTo>
                <a:cubicBezTo>
                  <a:pt x="405036" y="0"/>
                  <a:pt x="521982" y="116946"/>
                  <a:pt x="521982" y="260991"/>
                </a:cubicBezTo>
                <a:lnTo>
                  <a:pt x="521982" y="260991"/>
                </a:lnTo>
                <a:cubicBezTo>
                  <a:pt x="521982" y="405036"/>
                  <a:pt x="405036" y="521982"/>
                  <a:pt x="260991" y="521982"/>
                </a:cubicBezTo>
                <a:lnTo>
                  <a:pt x="260991" y="521982"/>
                </a:lnTo>
                <a:cubicBezTo>
                  <a:pt x="116946" y="521982"/>
                  <a:pt x="0" y="405036"/>
                  <a:pt x="0" y="260991"/>
                </a:cubicBezTo>
                <a:lnTo>
                  <a:pt x="0" y="260991"/>
                </a:lnTo>
                <a:cubicBezTo>
                  <a:pt x="0" y="116946"/>
                  <a:pt x="116946" y="0"/>
                  <a:pt x="260991" y="0"/>
                </a:cubicBez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490857" y="782972"/>
            <a:ext cx="251670" cy="223706"/>
          </a:xfrm>
          <a:custGeom>
            <a:avLst/>
            <a:gdLst/>
            <a:ahLst/>
            <a:cxnLst/>
            <a:rect l="l" t="t" r="r" b="b"/>
            <a:pathLst>
              <a:path w="251670" h="223706">
                <a:moveTo>
                  <a:pt x="117490" y="23244"/>
                </a:moveTo>
                <a:lnTo>
                  <a:pt x="66544" y="79870"/>
                </a:lnTo>
                <a:cubicBezTo>
                  <a:pt x="64534" y="82099"/>
                  <a:pt x="64621" y="85550"/>
                  <a:pt x="66762" y="87691"/>
                </a:cubicBezTo>
                <a:cubicBezTo>
                  <a:pt x="80089" y="101017"/>
                  <a:pt x="101717" y="101017"/>
                  <a:pt x="115043" y="87691"/>
                </a:cubicBezTo>
                <a:lnTo>
                  <a:pt x="128937" y="73797"/>
                </a:lnTo>
                <a:cubicBezTo>
                  <a:pt x="130772" y="71962"/>
                  <a:pt x="133088" y="70957"/>
                  <a:pt x="135447" y="70782"/>
                </a:cubicBezTo>
                <a:cubicBezTo>
                  <a:pt x="138418" y="70520"/>
                  <a:pt x="141477" y="71525"/>
                  <a:pt x="143749" y="73797"/>
                </a:cubicBezTo>
                <a:lnTo>
                  <a:pt x="220910" y="150303"/>
                </a:lnTo>
                <a:lnTo>
                  <a:pt x="251670" y="125835"/>
                </a:lnTo>
                <a:lnTo>
                  <a:pt x="251670" y="0"/>
                </a:lnTo>
                <a:lnTo>
                  <a:pt x="202734" y="27963"/>
                </a:lnTo>
                <a:lnTo>
                  <a:pt x="192335" y="21016"/>
                </a:lnTo>
                <a:cubicBezTo>
                  <a:pt x="185432" y="16428"/>
                  <a:pt x="177349" y="13982"/>
                  <a:pt x="169047" y="13982"/>
                </a:cubicBezTo>
                <a:lnTo>
                  <a:pt x="138287" y="13982"/>
                </a:lnTo>
                <a:cubicBezTo>
                  <a:pt x="137807" y="13982"/>
                  <a:pt x="137282" y="13982"/>
                  <a:pt x="136802" y="14025"/>
                </a:cubicBezTo>
                <a:cubicBezTo>
                  <a:pt x="129418" y="14419"/>
                  <a:pt x="122471" y="17739"/>
                  <a:pt x="117490" y="23244"/>
                </a:cubicBezTo>
                <a:close/>
                <a:moveTo>
                  <a:pt x="50946" y="65845"/>
                </a:moveTo>
                <a:lnTo>
                  <a:pt x="97609" y="13982"/>
                </a:lnTo>
                <a:lnTo>
                  <a:pt x="80307" y="13982"/>
                </a:lnTo>
                <a:cubicBezTo>
                  <a:pt x="69165" y="13982"/>
                  <a:pt x="58504" y="18395"/>
                  <a:pt x="50640" y="26259"/>
                </a:cubicBezTo>
                <a:lnTo>
                  <a:pt x="0" y="83890"/>
                </a:lnTo>
                <a:lnTo>
                  <a:pt x="0" y="237688"/>
                </a:lnTo>
                <a:lnTo>
                  <a:pt x="62917" y="178266"/>
                </a:lnTo>
                <a:lnTo>
                  <a:pt x="68335" y="182766"/>
                </a:lnTo>
                <a:cubicBezTo>
                  <a:pt x="78385" y="191155"/>
                  <a:pt x="91056" y="195743"/>
                  <a:pt x="104120" y="195743"/>
                </a:cubicBezTo>
                <a:lnTo>
                  <a:pt x="110979" y="195743"/>
                </a:lnTo>
                <a:lnTo>
                  <a:pt x="107921" y="192685"/>
                </a:lnTo>
                <a:cubicBezTo>
                  <a:pt x="103814" y="188578"/>
                  <a:pt x="103814" y="181936"/>
                  <a:pt x="107921" y="177873"/>
                </a:cubicBezTo>
                <a:cubicBezTo>
                  <a:pt x="112028" y="173809"/>
                  <a:pt x="118669" y="173766"/>
                  <a:pt x="122733" y="177873"/>
                </a:cubicBezTo>
                <a:lnTo>
                  <a:pt x="140647" y="195787"/>
                </a:lnTo>
                <a:lnTo>
                  <a:pt x="144579" y="195787"/>
                </a:lnTo>
                <a:cubicBezTo>
                  <a:pt x="152924" y="195787"/>
                  <a:pt x="161095" y="193908"/>
                  <a:pt x="168523" y="190413"/>
                </a:cubicBezTo>
                <a:lnTo>
                  <a:pt x="156857" y="178703"/>
                </a:lnTo>
                <a:cubicBezTo>
                  <a:pt x="152750" y="174596"/>
                  <a:pt x="152750" y="167955"/>
                  <a:pt x="156857" y="163891"/>
                </a:cubicBezTo>
                <a:cubicBezTo>
                  <a:pt x="160964" y="159828"/>
                  <a:pt x="167605" y="159784"/>
                  <a:pt x="171668" y="163891"/>
                </a:cubicBezTo>
                <a:lnTo>
                  <a:pt x="185650" y="177873"/>
                </a:lnTo>
                <a:lnTo>
                  <a:pt x="193296" y="170227"/>
                </a:lnTo>
                <a:cubicBezTo>
                  <a:pt x="197185" y="166338"/>
                  <a:pt x="198321" y="160702"/>
                  <a:pt x="196617" y="155764"/>
                </a:cubicBezTo>
                <a:lnTo>
                  <a:pt x="136365" y="95993"/>
                </a:lnTo>
                <a:lnTo>
                  <a:pt x="129855" y="102503"/>
                </a:lnTo>
                <a:cubicBezTo>
                  <a:pt x="108314" y="124043"/>
                  <a:pt x="73447" y="124043"/>
                  <a:pt x="51907" y="102503"/>
                </a:cubicBezTo>
                <a:cubicBezTo>
                  <a:pt x="41858" y="92454"/>
                  <a:pt x="41464" y="76331"/>
                  <a:pt x="50946" y="6580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0" name="Text 18"/>
          <p:cNvSpPr/>
          <p:nvPr/>
        </p:nvSpPr>
        <p:spPr>
          <a:xfrm>
            <a:off x="6026820" y="745688"/>
            <a:ext cx="3439486" cy="298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61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Dibangun dari Kebutuhan Warga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355701" y="1304954"/>
            <a:ext cx="6329028" cy="8202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2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Infrastruktur digital yang dibangun </a:t>
            </a:r>
            <a:pPr>
              <a:lnSpc>
                <a:spcPct val="140000"/>
              </a:lnSpc>
            </a:pPr>
            <a:r>
              <a:rPr lang="en-US" sz="1321" dirty="0">
                <a:solidFill>
                  <a:srgbClr val="2D5A4A"/>
                </a:solidFill>
                <a:highlight>
                  <a:srgbClr val="2D5A4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dari kebutuhan warga </a:t>
            </a:r>
            <a:pPr>
              <a:lnSpc>
                <a:spcPct val="140000"/>
              </a:lnSpc>
            </a:pPr>
            <a:r>
              <a:rPr lang="en-US" sz="132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dari blueprint perencana kota. Teknologi sebagai </a:t>
            </a:r>
            <a:pPr>
              <a:lnSpc>
                <a:spcPct val="140000"/>
              </a:lnSpc>
            </a:pPr>
            <a:r>
              <a:rPr lang="en-US" sz="1321" dirty="0">
                <a:solidFill>
                  <a:srgbClr val="2D5A4A"/>
                </a:solidFill>
                <a:highlight>
                  <a:srgbClr val="2D5A4A">
                    <a:alpha val="2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enabler pemberdayaan </a:t>
            </a:r>
            <a:pPr>
              <a:lnSpc>
                <a:spcPct val="140000"/>
              </a:lnSpc>
            </a:pPr>
            <a:r>
              <a:rPr lang="en-US" sz="132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sebagai showcase modernitas.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131994" y="2495725"/>
            <a:ext cx="3271706" cy="1584587"/>
          </a:xfrm>
          <a:custGeom>
            <a:avLst/>
            <a:gdLst/>
            <a:ahLst/>
            <a:cxnLst/>
            <a:rect l="l" t="t" r="r" b="b"/>
            <a:pathLst>
              <a:path w="3271706" h="1584587">
                <a:moveTo>
                  <a:pt x="149141" y="0"/>
                </a:moveTo>
                <a:lnTo>
                  <a:pt x="3122565" y="0"/>
                </a:lnTo>
                <a:cubicBezTo>
                  <a:pt x="3204934" y="0"/>
                  <a:pt x="3271706" y="66773"/>
                  <a:pt x="3271706" y="149141"/>
                </a:cubicBezTo>
                <a:lnTo>
                  <a:pt x="3271706" y="1435446"/>
                </a:lnTo>
                <a:cubicBezTo>
                  <a:pt x="3271706" y="1517814"/>
                  <a:pt x="3204934" y="1584587"/>
                  <a:pt x="3122565" y="1584587"/>
                </a:cubicBezTo>
                <a:lnTo>
                  <a:pt x="149141" y="1584587"/>
                </a:lnTo>
                <a:cubicBezTo>
                  <a:pt x="66773" y="1584587"/>
                  <a:pt x="0" y="1517814"/>
                  <a:pt x="0" y="1435446"/>
                </a:cubicBezTo>
                <a:lnTo>
                  <a:pt x="0" y="149141"/>
                </a:lnTo>
                <a:cubicBezTo>
                  <a:pt x="0" y="66828"/>
                  <a:pt x="66828" y="0"/>
                  <a:pt x="14914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9817" dist="93211" dir="5400000">
              <a:srgbClr val="000000">
                <a:alpha val="10196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318416" y="2682147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186422" y="0"/>
                </a:moveTo>
                <a:lnTo>
                  <a:pt x="186422" y="0"/>
                </a:lnTo>
                <a:cubicBezTo>
                  <a:pt x="289380" y="0"/>
                  <a:pt x="372844" y="83464"/>
                  <a:pt x="372844" y="186422"/>
                </a:cubicBezTo>
                <a:lnTo>
                  <a:pt x="372844" y="186422"/>
                </a:lnTo>
                <a:cubicBezTo>
                  <a:pt x="372844" y="289380"/>
                  <a:pt x="289380" y="372844"/>
                  <a:pt x="186422" y="372844"/>
                </a:cubicBezTo>
                <a:lnTo>
                  <a:pt x="186422" y="372844"/>
                </a:lnTo>
                <a:cubicBezTo>
                  <a:pt x="83464" y="372844"/>
                  <a:pt x="0" y="289380"/>
                  <a:pt x="0" y="186422"/>
                </a:cubicBezTo>
                <a:lnTo>
                  <a:pt x="0" y="186422"/>
                </a:lnTo>
                <a:cubicBezTo>
                  <a:pt x="0" y="83464"/>
                  <a:pt x="83464" y="0"/>
                  <a:pt x="186422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5433765" y="2784679"/>
            <a:ext cx="146807" cy="167780"/>
          </a:xfrm>
          <a:custGeom>
            <a:avLst/>
            <a:gdLst/>
            <a:ahLst/>
            <a:cxnLst/>
            <a:rect l="l" t="t" r="r" b="b"/>
            <a:pathLst>
              <a:path w="146807" h="167780">
                <a:moveTo>
                  <a:pt x="10486" y="41945"/>
                </a:moveTo>
                <a:cubicBezTo>
                  <a:pt x="4686" y="41945"/>
                  <a:pt x="0" y="46631"/>
                  <a:pt x="0" y="52431"/>
                </a:cubicBezTo>
                <a:cubicBezTo>
                  <a:pt x="0" y="58231"/>
                  <a:pt x="4686" y="62917"/>
                  <a:pt x="10486" y="62917"/>
                </a:cubicBezTo>
                <a:lnTo>
                  <a:pt x="136321" y="62917"/>
                </a:lnTo>
                <a:cubicBezTo>
                  <a:pt x="142121" y="62917"/>
                  <a:pt x="146807" y="58231"/>
                  <a:pt x="146807" y="52431"/>
                </a:cubicBezTo>
                <a:cubicBezTo>
                  <a:pt x="146807" y="46631"/>
                  <a:pt x="142121" y="41945"/>
                  <a:pt x="136321" y="41945"/>
                </a:cubicBezTo>
                <a:lnTo>
                  <a:pt x="10486" y="41945"/>
                </a:lnTo>
                <a:close/>
                <a:moveTo>
                  <a:pt x="10486" y="104862"/>
                </a:moveTo>
                <a:cubicBezTo>
                  <a:pt x="4686" y="104862"/>
                  <a:pt x="0" y="109548"/>
                  <a:pt x="0" y="115349"/>
                </a:cubicBezTo>
                <a:cubicBezTo>
                  <a:pt x="0" y="121149"/>
                  <a:pt x="4686" y="125835"/>
                  <a:pt x="10486" y="125835"/>
                </a:cubicBezTo>
                <a:lnTo>
                  <a:pt x="136321" y="125835"/>
                </a:lnTo>
                <a:cubicBezTo>
                  <a:pt x="142121" y="125835"/>
                  <a:pt x="146807" y="121149"/>
                  <a:pt x="146807" y="115349"/>
                </a:cubicBezTo>
                <a:cubicBezTo>
                  <a:pt x="146807" y="109548"/>
                  <a:pt x="142121" y="104862"/>
                  <a:pt x="136321" y="104862"/>
                </a:cubicBezTo>
                <a:lnTo>
                  <a:pt x="10486" y="104862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5" name="Text 23"/>
          <p:cNvSpPr/>
          <p:nvPr/>
        </p:nvSpPr>
        <p:spPr>
          <a:xfrm>
            <a:off x="5803114" y="2738073"/>
            <a:ext cx="1062606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Akses Setara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318416" y="3166844"/>
            <a:ext cx="2973431" cy="7270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Warga kampung mendapat akses informasi dan layanan setara dengan warga kota formal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552183" y="2495725"/>
            <a:ext cx="3271706" cy="1584587"/>
          </a:xfrm>
          <a:custGeom>
            <a:avLst/>
            <a:gdLst/>
            <a:ahLst/>
            <a:cxnLst/>
            <a:rect l="l" t="t" r="r" b="b"/>
            <a:pathLst>
              <a:path w="3271706" h="1584587">
                <a:moveTo>
                  <a:pt x="149141" y="0"/>
                </a:moveTo>
                <a:lnTo>
                  <a:pt x="3122565" y="0"/>
                </a:lnTo>
                <a:cubicBezTo>
                  <a:pt x="3204934" y="0"/>
                  <a:pt x="3271706" y="66773"/>
                  <a:pt x="3271706" y="149141"/>
                </a:cubicBezTo>
                <a:lnTo>
                  <a:pt x="3271706" y="1435446"/>
                </a:lnTo>
                <a:cubicBezTo>
                  <a:pt x="3271706" y="1517814"/>
                  <a:pt x="3204934" y="1584587"/>
                  <a:pt x="3122565" y="1584587"/>
                </a:cubicBezTo>
                <a:lnTo>
                  <a:pt x="149141" y="1584587"/>
                </a:lnTo>
                <a:cubicBezTo>
                  <a:pt x="66773" y="1584587"/>
                  <a:pt x="0" y="1517814"/>
                  <a:pt x="0" y="1435446"/>
                </a:cubicBezTo>
                <a:lnTo>
                  <a:pt x="0" y="149141"/>
                </a:lnTo>
                <a:cubicBezTo>
                  <a:pt x="0" y="66828"/>
                  <a:pt x="66828" y="0"/>
                  <a:pt x="14914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9817" dist="93211" dir="5400000">
              <a:srgbClr val="000000">
                <a:alpha val="10196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8738605" y="2803321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186422" y="0"/>
                </a:moveTo>
                <a:lnTo>
                  <a:pt x="186422" y="0"/>
                </a:lnTo>
                <a:cubicBezTo>
                  <a:pt x="289380" y="0"/>
                  <a:pt x="372844" y="83464"/>
                  <a:pt x="372844" y="186422"/>
                </a:cubicBezTo>
                <a:lnTo>
                  <a:pt x="372844" y="186422"/>
                </a:lnTo>
                <a:cubicBezTo>
                  <a:pt x="372844" y="289380"/>
                  <a:pt x="289380" y="372844"/>
                  <a:pt x="186422" y="372844"/>
                </a:cubicBezTo>
                <a:lnTo>
                  <a:pt x="186422" y="372844"/>
                </a:lnTo>
                <a:cubicBezTo>
                  <a:pt x="83464" y="372844"/>
                  <a:pt x="0" y="289380"/>
                  <a:pt x="0" y="186422"/>
                </a:cubicBezTo>
                <a:lnTo>
                  <a:pt x="0" y="186422"/>
                </a:lnTo>
                <a:cubicBezTo>
                  <a:pt x="0" y="83464"/>
                  <a:pt x="83464" y="0"/>
                  <a:pt x="186422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8864440" y="2905853"/>
            <a:ext cx="125835" cy="167780"/>
          </a:xfrm>
          <a:custGeom>
            <a:avLst/>
            <a:gdLst/>
            <a:ahLst/>
            <a:cxnLst/>
            <a:rect l="l" t="t" r="r" b="b"/>
            <a:pathLst>
              <a:path w="125835" h="167780">
                <a:moveTo>
                  <a:pt x="5243" y="20972"/>
                </a:moveTo>
                <a:cubicBezTo>
                  <a:pt x="5243" y="9405"/>
                  <a:pt x="14648" y="0"/>
                  <a:pt x="26216" y="0"/>
                </a:cubicBezTo>
                <a:lnTo>
                  <a:pt x="99619" y="0"/>
                </a:lnTo>
                <a:cubicBezTo>
                  <a:pt x="111187" y="0"/>
                  <a:pt x="120592" y="9405"/>
                  <a:pt x="120592" y="20972"/>
                </a:cubicBezTo>
                <a:lnTo>
                  <a:pt x="120592" y="146807"/>
                </a:lnTo>
                <a:cubicBezTo>
                  <a:pt x="120592" y="158375"/>
                  <a:pt x="111187" y="167780"/>
                  <a:pt x="99619" y="167780"/>
                </a:cubicBezTo>
                <a:lnTo>
                  <a:pt x="26216" y="167780"/>
                </a:lnTo>
                <a:cubicBezTo>
                  <a:pt x="14648" y="167780"/>
                  <a:pt x="5243" y="158375"/>
                  <a:pt x="5243" y="146807"/>
                </a:cubicBezTo>
                <a:lnTo>
                  <a:pt x="5243" y="20972"/>
                </a:lnTo>
                <a:close/>
                <a:moveTo>
                  <a:pt x="26216" y="20972"/>
                </a:moveTo>
                <a:lnTo>
                  <a:pt x="26216" y="120592"/>
                </a:lnTo>
                <a:lnTo>
                  <a:pt x="99619" y="120592"/>
                </a:lnTo>
                <a:lnTo>
                  <a:pt x="99619" y="20972"/>
                </a:lnTo>
                <a:lnTo>
                  <a:pt x="26216" y="20972"/>
                </a:lnTo>
                <a:close/>
                <a:moveTo>
                  <a:pt x="62917" y="154672"/>
                </a:moveTo>
                <a:cubicBezTo>
                  <a:pt x="68718" y="154672"/>
                  <a:pt x="73404" y="149986"/>
                  <a:pt x="73404" y="144186"/>
                </a:cubicBezTo>
                <a:cubicBezTo>
                  <a:pt x="73404" y="138386"/>
                  <a:pt x="68718" y="133700"/>
                  <a:pt x="62917" y="133700"/>
                </a:cubicBezTo>
                <a:cubicBezTo>
                  <a:pt x="57117" y="133700"/>
                  <a:pt x="52431" y="138386"/>
                  <a:pt x="52431" y="144186"/>
                </a:cubicBezTo>
                <a:cubicBezTo>
                  <a:pt x="52431" y="149986"/>
                  <a:pt x="57117" y="154672"/>
                  <a:pt x="62917" y="154672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0" name="Text 28"/>
          <p:cNvSpPr/>
          <p:nvPr/>
        </p:nvSpPr>
        <p:spPr>
          <a:xfrm>
            <a:off x="9223302" y="2859248"/>
            <a:ext cx="1789651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Teknologi Kontekstual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738605" y="3288018"/>
            <a:ext cx="2973431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Menggunakan teknologi yang sesuai kapasitas dan kebiasaan warga kampung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5131994" y="4229450"/>
            <a:ext cx="3271706" cy="1584587"/>
          </a:xfrm>
          <a:custGeom>
            <a:avLst/>
            <a:gdLst/>
            <a:ahLst/>
            <a:cxnLst/>
            <a:rect l="l" t="t" r="r" b="b"/>
            <a:pathLst>
              <a:path w="3271706" h="1584587">
                <a:moveTo>
                  <a:pt x="149141" y="0"/>
                </a:moveTo>
                <a:lnTo>
                  <a:pt x="3122565" y="0"/>
                </a:lnTo>
                <a:cubicBezTo>
                  <a:pt x="3204934" y="0"/>
                  <a:pt x="3271706" y="66773"/>
                  <a:pt x="3271706" y="149141"/>
                </a:cubicBezTo>
                <a:lnTo>
                  <a:pt x="3271706" y="1435446"/>
                </a:lnTo>
                <a:cubicBezTo>
                  <a:pt x="3271706" y="1517814"/>
                  <a:pt x="3204934" y="1584587"/>
                  <a:pt x="3122565" y="1584587"/>
                </a:cubicBezTo>
                <a:lnTo>
                  <a:pt x="149141" y="1584587"/>
                </a:lnTo>
                <a:cubicBezTo>
                  <a:pt x="66773" y="1584587"/>
                  <a:pt x="0" y="1517814"/>
                  <a:pt x="0" y="1435446"/>
                </a:cubicBezTo>
                <a:lnTo>
                  <a:pt x="0" y="149141"/>
                </a:lnTo>
                <a:cubicBezTo>
                  <a:pt x="0" y="66828"/>
                  <a:pt x="66828" y="0"/>
                  <a:pt x="14914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9817" dist="93211" dir="5400000">
              <a:srgbClr val="000000">
                <a:alpha val="10196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5318416" y="4537046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186422" y="0"/>
                </a:moveTo>
                <a:lnTo>
                  <a:pt x="186422" y="0"/>
                </a:lnTo>
                <a:cubicBezTo>
                  <a:pt x="289380" y="0"/>
                  <a:pt x="372844" y="83464"/>
                  <a:pt x="372844" y="186422"/>
                </a:cubicBezTo>
                <a:lnTo>
                  <a:pt x="372844" y="186422"/>
                </a:lnTo>
                <a:cubicBezTo>
                  <a:pt x="372844" y="289380"/>
                  <a:pt x="289380" y="372844"/>
                  <a:pt x="186422" y="372844"/>
                </a:cubicBezTo>
                <a:lnTo>
                  <a:pt x="186422" y="372844"/>
                </a:lnTo>
                <a:cubicBezTo>
                  <a:pt x="83464" y="372844"/>
                  <a:pt x="0" y="289380"/>
                  <a:pt x="0" y="186422"/>
                </a:cubicBezTo>
                <a:lnTo>
                  <a:pt x="0" y="186422"/>
                </a:lnTo>
                <a:cubicBezTo>
                  <a:pt x="0" y="83464"/>
                  <a:pt x="83464" y="0"/>
                  <a:pt x="186422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5402306" y="4639578"/>
            <a:ext cx="209725" cy="167780"/>
          </a:xfrm>
          <a:custGeom>
            <a:avLst/>
            <a:gdLst/>
            <a:ahLst/>
            <a:cxnLst/>
            <a:rect l="l" t="t" r="r" b="b"/>
            <a:pathLst>
              <a:path w="209725" h="167780">
                <a:moveTo>
                  <a:pt x="104862" y="73404"/>
                </a:moveTo>
                <a:cubicBezTo>
                  <a:pt x="123672" y="73404"/>
                  <a:pt x="138943" y="58133"/>
                  <a:pt x="138943" y="39323"/>
                </a:cubicBezTo>
                <a:cubicBezTo>
                  <a:pt x="138943" y="20514"/>
                  <a:pt x="123672" y="5243"/>
                  <a:pt x="104862" y="5243"/>
                </a:cubicBezTo>
                <a:cubicBezTo>
                  <a:pt x="86053" y="5243"/>
                  <a:pt x="70782" y="20514"/>
                  <a:pt x="70782" y="39323"/>
                </a:cubicBezTo>
                <a:cubicBezTo>
                  <a:pt x="70782" y="58133"/>
                  <a:pt x="86053" y="73404"/>
                  <a:pt x="104862" y="73404"/>
                </a:cubicBezTo>
                <a:close/>
                <a:moveTo>
                  <a:pt x="31459" y="76025"/>
                </a:moveTo>
                <a:cubicBezTo>
                  <a:pt x="44481" y="76025"/>
                  <a:pt x="55053" y="65453"/>
                  <a:pt x="55053" y="52431"/>
                </a:cubicBezTo>
                <a:cubicBezTo>
                  <a:pt x="55053" y="39409"/>
                  <a:pt x="44481" y="28837"/>
                  <a:pt x="31459" y="28837"/>
                </a:cubicBezTo>
                <a:cubicBezTo>
                  <a:pt x="18437" y="28837"/>
                  <a:pt x="7865" y="39409"/>
                  <a:pt x="7865" y="52431"/>
                </a:cubicBezTo>
                <a:cubicBezTo>
                  <a:pt x="7865" y="65453"/>
                  <a:pt x="18437" y="76025"/>
                  <a:pt x="31459" y="76025"/>
                </a:cubicBezTo>
                <a:close/>
                <a:moveTo>
                  <a:pt x="0" y="136321"/>
                </a:moveTo>
                <a:lnTo>
                  <a:pt x="0" y="146807"/>
                </a:lnTo>
                <a:cubicBezTo>
                  <a:pt x="0" y="152608"/>
                  <a:pt x="4686" y="157294"/>
                  <a:pt x="10486" y="157294"/>
                </a:cubicBezTo>
                <a:lnTo>
                  <a:pt x="38897" y="157294"/>
                </a:lnTo>
                <a:cubicBezTo>
                  <a:pt x="37488" y="154082"/>
                  <a:pt x="36702" y="150543"/>
                  <a:pt x="36702" y="146807"/>
                </a:cubicBezTo>
                <a:lnTo>
                  <a:pt x="36702" y="141564"/>
                </a:lnTo>
                <a:cubicBezTo>
                  <a:pt x="36702" y="124131"/>
                  <a:pt x="43256" y="108205"/>
                  <a:pt x="54037" y="96146"/>
                </a:cubicBezTo>
                <a:cubicBezTo>
                  <a:pt x="50203" y="94999"/>
                  <a:pt x="46139" y="94376"/>
                  <a:pt x="41945" y="94376"/>
                </a:cubicBezTo>
                <a:cubicBezTo>
                  <a:pt x="18777" y="94376"/>
                  <a:pt x="0" y="113153"/>
                  <a:pt x="0" y="136321"/>
                </a:cubicBezTo>
                <a:close/>
                <a:moveTo>
                  <a:pt x="201860" y="52431"/>
                </a:moveTo>
                <a:cubicBezTo>
                  <a:pt x="201860" y="39409"/>
                  <a:pt x="191288" y="28837"/>
                  <a:pt x="178266" y="28837"/>
                </a:cubicBezTo>
                <a:cubicBezTo>
                  <a:pt x="165244" y="28837"/>
                  <a:pt x="154672" y="39409"/>
                  <a:pt x="154672" y="52431"/>
                </a:cubicBezTo>
                <a:cubicBezTo>
                  <a:pt x="154672" y="65453"/>
                  <a:pt x="165244" y="76025"/>
                  <a:pt x="178266" y="76025"/>
                </a:cubicBezTo>
                <a:cubicBezTo>
                  <a:pt x="191288" y="76025"/>
                  <a:pt x="201860" y="65453"/>
                  <a:pt x="201860" y="52431"/>
                </a:cubicBezTo>
                <a:close/>
                <a:moveTo>
                  <a:pt x="52431" y="141564"/>
                </a:moveTo>
                <a:lnTo>
                  <a:pt x="52431" y="146807"/>
                </a:lnTo>
                <a:cubicBezTo>
                  <a:pt x="52431" y="152608"/>
                  <a:pt x="57117" y="157294"/>
                  <a:pt x="62917" y="157294"/>
                </a:cubicBezTo>
                <a:lnTo>
                  <a:pt x="114300" y="157294"/>
                </a:lnTo>
                <a:cubicBezTo>
                  <a:pt x="111973" y="150215"/>
                  <a:pt x="112236" y="142744"/>
                  <a:pt x="117806" y="136321"/>
                </a:cubicBezTo>
                <a:cubicBezTo>
                  <a:pt x="113219" y="131012"/>
                  <a:pt x="111089" y="123312"/>
                  <a:pt x="114071" y="115578"/>
                </a:cubicBezTo>
                <a:cubicBezTo>
                  <a:pt x="116233" y="109974"/>
                  <a:pt x="119281" y="104731"/>
                  <a:pt x="123049" y="100078"/>
                </a:cubicBezTo>
                <a:cubicBezTo>
                  <a:pt x="124819" y="97915"/>
                  <a:pt x="126851" y="96244"/>
                  <a:pt x="129046" y="95032"/>
                </a:cubicBezTo>
                <a:cubicBezTo>
                  <a:pt x="121804" y="91263"/>
                  <a:pt x="113579" y="89133"/>
                  <a:pt x="104862" y="89133"/>
                </a:cubicBezTo>
                <a:cubicBezTo>
                  <a:pt x="75894" y="89133"/>
                  <a:pt x="52431" y="112596"/>
                  <a:pt x="52431" y="141564"/>
                </a:cubicBezTo>
                <a:close/>
                <a:moveTo>
                  <a:pt x="204678" y="127113"/>
                </a:moveTo>
                <a:cubicBezTo>
                  <a:pt x="206743" y="125933"/>
                  <a:pt x="207791" y="123475"/>
                  <a:pt x="206907" y="121214"/>
                </a:cubicBezTo>
                <a:cubicBezTo>
                  <a:pt x="205334" y="117151"/>
                  <a:pt x="203138" y="113317"/>
                  <a:pt x="200385" y="109942"/>
                </a:cubicBezTo>
                <a:cubicBezTo>
                  <a:pt x="198878" y="108074"/>
                  <a:pt x="196224" y="107746"/>
                  <a:pt x="194159" y="108959"/>
                </a:cubicBezTo>
                <a:cubicBezTo>
                  <a:pt x="187016" y="113088"/>
                  <a:pt x="178233" y="108041"/>
                  <a:pt x="178233" y="99750"/>
                </a:cubicBezTo>
                <a:cubicBezTo>
                  <a:pt x="178233" y="97358"/>
                  <a:pt x="176628" y="95228"/>
                  <a:pt x="174268" y="94868"/>
                </a:cubicBezTo>
                <a:cubicBezTo>
                  <a:pt x="170041" y="94212"/>
                  <a:pt x="165486" y="94212"/>
                  <a:pt x="161259" y="94868"/>
                </a:cubicBezTo>
                <a:cubicBezTo>
                  <a:pt x="158899" y="95228"/>
                  <a:pt x="157294" y="97358"/>
                  <a:pt x="157294" y="99750"/>
                </a:cubicBezTo>
                <a:cubicBezTo>
                  <a:pt x="157294" y="108008"/>
                  <a:pt x="148511" y="113088"/>
                  <a:pt x="141368" y="108959"/>
                </a:cubicBezTo>
                <a:cubicBezTo>
                  <a:pt x="139303" y="107779"/>
                  <a:pt x="136649" y="108107"/>
                  <a:pt x="135141" y="109942"/>
                </a:cubicBezTo>
                <a:cubicBezTo>
                  <a:pt x="132389" y="113317"/>
                  <a:pt x="130193" y="117151"/>
                  <a:pt x="128620" y="121214"/>
                </a:cubicBezTo>
                <a:cubicBezTo>
                  <a:pt x="127768" y="123443"/>
                  <a:pt x="128784" y="125900"/>
                  <a:pt x="130849" y="127080"/>
                </a:cubicBezTo>
                <a:cubicBezTo>
                  <a:pt x="138025" y="131209"/>
                  <a:pt x="138025" y="141335"/>
                  <a:pt x="130849" y="145497"/>
                </a:cubicBezTo>
                <a:cubicBezTo>
                  <a:pt x="128784" y="146676"/>
                  <a:pt x="127735" y="149134"/>
                  <a:pt x="128620" y="151362"/>
                </a:cubicBezTo>
                <a:cubicBezTo>
                  <a:pt x="130193" y="155426"/>
                  <a:pt x="132389" y="159260"/>
                  <a:pt x="135141" y="162635"/>
                </a:cubicBezTo>
                <a:cubicBezTo>
                  <a:pt x="136649" y="164503"/>
                  <a:pt x="139303" y="164831"/>
                  <a:pt x="141368" y="163618"/>
                </a:cubicBezTo>
                <a:cubicBezTo>
                  <a:pt x="148511" y="159489"/>
                  <a:pt x="157294" y="164568"/>
                  <a:pt x="157294" y="172826"/>
                </a:cubicBezTo>
                <a:cubicBezTo>
                  <a:pt x="157294" y="175218"/>
                  <a:pt x="158899" y="177349"/>
                  <a:pt x="161259" y="177709"/>
                </a:cubicBezTo>
                <a:cubicBezTo>
                  <a:pt x="165486" y="178364"/>
                  <a:pt x="170041" y="178364"/>
                  <a:pt x="174268" y="177709"/>
                </a:cubicBezTo>
                <a:cubicBezTo>
                  <a:pt x="176628" y="177349"/>
                  <a:pt x="178233" y="175218"/>
                  <a:pt x="178233" y="172826"/>
                </a:cubicBezTo>
                <a:cubicBezTo>
                  <a:pt x="178233" y="164568"/>
                  <a:pt x="187016" y="159489"/>
                  <a:pt x="194159" y="163618"/>
                </a:cubicBezTo>
                <a:cubicBezTo>
                  <a:pt x="196224" y="164798"/>
                  <a:pt x="198878" y="164470"/>
                  <a:pt x="200385" y="162635"/>
                </a:cubicBezTo>
                <a:cubicBezTo>
                  <a:pt x="203138" y="159260"/>
                  <a:pt x="205334" y="155426"/>
                  <a:pt x="206907" y="151362"/>
                </a:cubicBezTo>
                <a:cubicBezTo>
                  <a:pt x="207759" y="149134"/>
                  <a:pt x="206743" y="146676"/>
                  <a:pt x="204678" y="145497"/>
                </a:cubicBezTo>
                <a:cubicBezTo>
                  <a:pt x="197502" y="141368"/>
                  <a:pt x="197502" y="131242"/>
                  <a:pt x="204678" y="127080"/>
                </a:cubicBezTo>
                <a:close/>
                <a:moveTo>
                  <a:pt x="154672" y="136321"/>
                </a:moveTo>
                <a:cubicBezTo>
                  <a:pt x="154672" y="129087"/>
                  <a:pt x="160545" y="123213"/>
                  <a:pt x="167780" y="123213"/>
                </a:cubicBezTo>
                <a:cubicBezTo>
                  <a:pt x="175014" y="123213"/>
                  <a:pt x="180888" y="129087"/>
                  <a:pt x="180888" y="136321"/>
                </a:cubicBezTo>
                <a:cubicBezTo>
                  <a:pt x="180888" y="143555"/>
                  <a:pt x="175014" y="149429"/>
                  <a:pt x="167780" y="149429"/>
                </a:cubicBezTo>
                <a:cubicBezTo>
                  <a:pt x="160545" y="149429"/>
                  <a:pt x="154672" y="143555"/>
                  <a:pt x="154672" y="13632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5" name="Text 33"/>
          <p:cNvSpPr/>
          <p:nvPr/>
        </p:nvSpPr>
        <p:spPr>
          <a:xfrm>
            <a:off x="5803114" y="4592972"/>
            <a:ext cx="922789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Partisipatif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318416" y="5021743"/>
            <a:ext cx="2973431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Warga terlibat aktif dalam perencanaan dan implementasi, bukan objek penerima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552183" y="4229450"/>
            <a:ext cx="3271706" cy="1584587"/>
          </a:xfrm>
          <a:custGeom>
            <a:avLst/>
            <a:gdLst/>
            <a:ahLst/>
            <a:cxnLst/>
            <a:rect l="l" t="t" r="r" b="b"/>
            <a:pathLst>
              <a:path w="3271706" h="1584587">
                <a:moveTo>
                  <a:pt x="149141" y="0"/>
                </a:moveTo>
                <a:lnTo>
                  <a:pt x="3122565" y="0"/>
                </a:lnTo>
                <a:cubicBezTo>
                  <a:pt x="3204934" y="0"/>
                  <a:pt x="3271706" y="66773"/>
                  <a:pt x="3271706" y="149141"/>
                </a:cubicBezTo>
                <a:lnTo>
                  <a:pt x="3271706" y="1435446"/>
                </a:lnTo>
                <a:cubicBezTo>
                  <a:pt x="3271706" y="1517814"/>
                  <a:pt x="3204934" y="1584587"/>
                  <a:pt x="3122565" y="1584587"/>
                </a:cubicBezTo>
                <a:lnTo>
                  <a:pt x="149141" y="1584587"/>
                </a:lnTo>
                <a:cubicBezTo>
                  <a:pt x="66773" y="1584587"/>
                  <a:pt x="0" y="1517814"/>
                  <a:pt x="0" y="1435446"/>
                </a:cubicBezTo>
                <a:lnTo>
                  <a:pt x="0" y="149141"/>
                </a:lnTo>
                <a:cubicBezTo>
                  <a:pt x="0" y="66828"/>
                  <a:pt x="66828" y="0"/>
                  <a:pt x="14914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9817" dist="93211" dir="5400000">
              <a:srgbClr val="000000">
                <a:alpha val="10196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8738605" y="4415872"/>
            <a:ext cx="372844" cy="372844"/>
          </a:xfrm>
          <a:custGeom>
            <a:avLst/>
            <a:gdLst/>
            <a:ahLst/>
            <a:cxnLst/>
            <a:rect l="l" t="t" r="r" b="b"/>
            <a:pathLst>
              <a:path w="372844" h="372844">
                <a:moveTo>
                  <a:pt x="186422" y="0"/>
                </a:moveTo>
                <a:lnTo>
                  <a:pt x="186422" y="0"/>
                </a:lnTo>
                <a:cubicBezTo>
                  <a:pt x="289380" y="0"/>
                  <a:pt x="372844" y="83464"/>
                  <a:pt x="372844" y="186422"/>
                </a:cubicBezTo>
                <a:lnTo>
                  <a:pt x="372844" y="186422"/>
                </a:lnTo>
                <a:cubicBezTo>
                  <a:pt x="372844" y="289380"/>
                  <a:pt x="289380" y="372844"/>
                  <a:pt x="186422" y="372844"/>
                </a:cubicBezTo>
                <a:lnTo>
                  <a:pt x="186422" y="372844"/>
                </a:lnTo>
                <a:cubicBezTo>
                  <a:pt x="83464" y="372844"/>
                  <a:pt x="0" y="289380"/>
                  <a:pt x="0" y="186422"/>
                </a:cubicBezTo>
                <a:lnTo>
                  <a:pt x="0" y="186422"/>
                </a:lnTo>
                <a:cubicBezTo>
                  <a:pt x="0" y="83464"/>
                  <a:pt x="83464" y="0"/>
                  <a:pt x="186422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8843467" y="4518404"/>
            <a:ext cx="167780" cy="167780"/>
          </a:xfrm>
          <a:custGeom>
            <a:avLst/>
            <a:gdLst/>
            <a:ahLst/>
            <a:cxnLst/>
            <a:rect l="l" t="t" r="r" b="b"/>
            <a:pathLst>
              <a:path w="167780" h="167780">
                <a:moveTo>
                  <a:pt x="41945" y="104862"/>
                </a:moveTo>
                <a:lnTo>
                  <a:pt x="8029" y="104862"/>
                </a:lnTo>
                <a:cubicBezTo>
                  <a:pt x="-131" y="104862"/>
                  <a:pt x="-5145" y="95982"/>
                  <a:pt x="-950" y="88969"/>
                </a:cubicBezTo>
                <a:lnTo>
                  <a:pt x="16385" y="60066"/>
                </a:lnTo>
                <a:cubicBezTo>
                  <a:pt x="19236" y="55315"/>
                  <a:pt x="24348" y="52431"/>
                  <a:pt x="29886" y="52431"/>
                </a:cubicBezTo>
                <a:lnTo>
                  <a:pt x="61017" y="52431"/>
                </a:lnTo>
                <a:cubicBezTo>
                  <a:pt x="85954" y="10191"/>
                  <a:pt x="123148" y="8061"/>
                  <a:pt x="148020" y="11699"/>
                </a:cubicBezTo>
                <a:cubicBezTo>
                  <a:pt x="152214" y="12321"/>
                  <a:pt x="155491" y="15598"/>
                  <a:pt x="156081" y="19760"/>
                </a:cubicBezTo>
                <a:cubicBezTo>
                  <a:pt x="159719" y="44632"/>
                  <a:pt x="157589" y="81825"/>
                  <a:pt x="115349" y="106763"/>
                </a:cubicBezTo>
                <a:lnTo>
                  <a:pt x="115349" y="137894"/>
                </a:lnTo>
                <a:cubicBezTo>
                  <a:pt x="115349" y="143432"/>
                  <a:pt x="112465" y="148544"/>
                  <a:pt x="107713" y="151395"/>
                </a:cubicBezTo>
                <a:lnTo>
                  <a:pt x="78811" y="168730"/>
                </a:lnTo>
                <a:cubicBezTo>
                  <a:pt x="71831" y="172925"/>
                  <a:pt x="62917" y="167878"/>
                  <a:pt x="62917" y="159751"/>
                </a:cubicBezTo>
                <a:lnTo>
                  <a:pt x="62917" y="125835"/>
                </a:lnTo>
                <a:cubicBezTo>
                  <a:pt x="62917" y="114267"/>
                  <a:pt x="53513" y="104862"/>
                  <a:pt x="41945" y="104862"/>
                </a:cubicBezTo>
                <a:lnTo>
                  <a:pt x="41912" y="104862"/>
                </a:lnTo>
                <a:close/>
                <a:moveTo>
                  <a:pt x="131078" y="52431"/>
                </a:moveTo>
                <a:cubicBezTo>
                  <a:pt x="131078" y="43750"/>
                  <a:pt x="124030" y="36702"/>
                  <a:pt x="115349" y="36702"/>
                </a:cubicBezTo>
                <a:cubicBezTo>
                  <a:pt x="106667" y="36702"/>
                  <a:pt x="99619" y="43750"/>
                  <a:pt x="99619" y="52431"/>
                </a:cubicBezTo>
                <a:cubicBezTo>
                  <a:pt x="99619" y="61112"/>
                  <a:pt x="106667" y="68161"/>
                  <a:pt x="115349" y="68161"/>
                </a:cubicBezTo>
                <a:cubicBezTo>
                  <a:pt x="124030" y="68161"/>
                  <a:pt x="131078" y="61112"/>
                  <a:pt x="131078" y="5243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0" name="Text 38"/>
          <p:cNvSpPr/>
          <p:nvPr/>
        </p:nvSpPr>
        <p:spPr>
          <a:xfrm>
            <a:off x="9223302" y="4471798"/>
            <a:ext cx="1239706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Pemberdayaan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738605" y="4900569"/>
            <a:ext cx="2973431" cy="7270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Meningkatkan kapasitas warga untuk mengambil keputusan dan mengembangkan potensi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5141315" y="5972495"/>
            <a:ext cx="6673908" cy="876183"/>
          </a:xfrm>
          <a:custGeom>
            <a:avLst/>
            <a:gdLst/>
            <a:ahLst/>
            <a:cxnLst/>
            <a:rect l="l" t="t" r="r" b="b"/>
            <a:pathLst>
              <a:path w="6673908" h="876183">
                <a:moveTo>
                  <a:pt x="149135" y="0"/>
                </a:moveTo>
                <a:lnTo>
                  <a:pt x="6524773" y="0"/>
                </a:lnTo>
                <a:cubicBezTo>
                  <a:pt x="6607138" y="0"/>
                  <a:pt x="6673908" y="66770"/>
                  <a:pt x="6673908" y="149135"/>
                </a:cubicBezTo>
                <a:lnTo>
                  <a:pt x="6673908" y="727048"/>
                </a:lnTo>
                <a:cubicBezTo>
                  <a:pt x="6673908" y="809413"/>
                  <a:pt x="6607138" y="876183"/>
                  <a:pt x="6524773" y="876183"/>
                </a:cubicBezTo>
                <a:lnTo>
                  <a:pt x="149135" y="876183"/>
                </a:lnTo>
                <a:cubicBezTo>
                  <a:pt x="66770" y="876183"/>
                  <a:pt x="0" y="809413"/>
                  <a:pt x="0" y="727048"/>
                </a:cubicBezTo>
                <a:lnTo>
                  <a:pt x="0" y="149135"/>
                </a:lnTo>
                <a:cubicBezTo>
                  <a:pt x="0" y="66770"/>
                  <a:pt x="66770" y="0"/>
                  <a:pt x="149135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5372013" y="6317376"/>
            <a:ext cx="163119" cy="186422"/>
          </a:xfrm>
          <a:custGeom>
            <a:avLst/>
            <a:gdLst/>
            <a:ahLst/>
            <a:cxnLst/>
            <a:rect l="l" t="t" r="r" b="b"/>
            <a:pathLst>
              <a:path w="163119" h="186422">
                <a:moveTo>
                  <a:pt x="0" y="78647"/>
                </a:moveTo>
                <a:cubicBezTo>
                  <a:pt x="0" y="54507"/>
                  <a:pt x="19552" y="34954"/>
                  <a:pt x="43693" y="34954"/>
                </a:cubicBezTo>
                <a:lnTo>
                  <a:pt x="46606" y="34954"/>
                </a:lnTo>
                <a:cubicBezTo>
                  <a:pt x="53050" y="34954"/>
                  <a:pt x="58257" y="40161"/>
                  <a:pt x="58257" y="46606"/>
                </a:cubicBezTo>
                <a:cubicBezTo>
                  <a:pt x="58257" y="53050"/>
                  <a:pt x="53050" y="58257"/>
                  <a:pt x="46606" y="58257"/>
                </a:cubicBezTo>
                <a:lnTo>
                  <a:pt x="43693" y="58257"/>
                </a:lnTo>
                <a:cubicBezTo>
                  <a:pt x="32442" y="58257"/>
                  <a:pt x="23303" y="67396"/>
                  <a:pt x="23303" y="78647"/>
                </a:cubicBezTo>
                <a:lnTo>
                  <a:pt x="23303" y="81560"/>
                </a:lnTo>
                <a:lnTo>
                  <a:pt x="46606" y="81560"/>
                </a:lnTo>
                <a:cubicBezTo>
                  <a:pt x="59458" y="81560"/>
                  <a:pt x="69908" y="92009"/>
                  <a:pt x="69908" y="104862"/>
                </a:cubicBezTo>
                <a:lnTo>
                  <a:pt x="69908" y="128165"/>
                </a:lnTo>
                <a:cubicBezTo>
                  <a:pt x="69908" y="141018"/>
                  <a:pt x="59458" y="151468"/>
                  <a:pt x="46606" y="151468"/>
                </a:cubicBezTo>
                <a:lnTo>
                  <a:pt x="23303" y="151468"/>
                </a:lnTo>
                <a:cubicBezTo>
                  <a:pt x="10450" y="151468"/>
                  <a:pt x="0" y="141018"/>
                  <a:pt x="0" y="128165"/>
                </a:cubicBezTo>
                <a:lnTo>
                  <a:pt x="0" y="78647"/>
                </a:lnTo>
                <a:close/>
                <a:moveTo>
                  <a:pt x="93211" y="78647"/>
                </a:moveTo>
                <a:cubicBezTo>
                  <a:pt x="93211" y="54507"/>
                  <a:pt x="112763" y="34954"/>
                  <a:pt x="136904" y="34954"/>
                </a:cubicBezTo>
                <a:lnTo>
                  <a:pt x="139817" y="34954"/>
                </a:lnTo>
                <a:cubicBezTo>
                  <a:pt x="146261" y="34954"/>
                  <a:pt x="151468" y="40161"/>
                  <a:pt x="151468" y="46606"/>
                </a:cubicBezTo>
                <a:cubicBezTo>
                  <a:pt x="151468" y="53050"/>
                  <a:pt x="146261" y="58257"/>
                  <a:pt x="139817" y="58257"/>
                </a:cubicBezTo>
                <a:lnTo>
                  <a:pt x="136904" y="58257"/>
                </a:lnTo>
                <a:cubicBezTo>
                  <a:pt x="125653" y="58257"/>
                  <a:pt x="116514" y="67396"/>
                  <a:pt x="116514" y="78647"/>
                </a:cubicBezTo>
                <a:lnTo>
                  <a:pt x="116514" y="81560"/>
                </a:lnTo>
                <a:lnTo>
                  <a:pt x="139817" y="81560"/>
                </a:lnTo>
                <a:cubicBezTo>
                  <a:pt x="152669" y="81560"/>
                  <a:pt x="163119" y="92009"/>
                  <a:pt x="163119" y="104862"/>
                </a:cubicBezTo>
                <a:lnTo>
                  <a:pt x="163119" y="128165"/>
                </a:lnTo>
                <a:cubicBezTo>
                  <a:pt x="163119" y="141018"/>
                  <a:pt x="152669" y="151468"/>
                  <a:pt x="139817" y="151468"/>
                </a:cubicBezTo>
                <a:lnTo>
                  <a:pt x="116514" y="151468"/>
                </a:lnTo>
                <a:cubicBezTo>
                  <a:pt x="103661" y="151468"/>
                  <a:pt x="93211" y="141018"/>
                  <a:pt x="93211" y="128165"/>
                </a:cubicBezTo>
                <a:lnTo>
                  <a:pt x="93211" y="78647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4" name="Text 42"/>
          <p:cNvSpPr/>
          <p:nvPr/>
        </p:nvSpPr>
        <p:spPr>
          <a:xfrm>
            <a:off x="5681939" y="6168239"/>
            <a:ext cx="6012110" cy="4846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74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Smart Kampung bukan tentang seberapa canggih teknologinya, tapi tentang </a:t>
            </a:r>
            <a:pPr>
              <a:lnSpc>
                <a:spcPct val="140000"/>
              </a:lnSpc>
            </a:pPr>
            <a:r>
              <a:rPr lang="en-US" sz="1174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seberapa besar dampaknya terhadap kesejahteraan warga</a:t>
            </a:r>
            <a:pPr>
              <a:lnSpc>
                <a:spcPct val="140000"/>
              </a:lnSpc>
            </a:pPr>
            <a:r>
              <a:rPr lang="en-US" sz="1174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4757" y="455946"/>
            <a:ext cx="437708" cy="36476"/>
          </a:xfrm>
          <a:custGeom>
            <a:avLst/>
            <a:gdLst/>
            <a:ahLst/>
            <a:cxnLst/>
            <a:rect l="l" t="t" r="r" b="b"/>
            <a:pathLst>
              <a:path w="437708" h="36476">
                <a:moveTo>
                  <a:pt x="0" y="0"/>
                </a:moveTo>
                <a:lnTo>
                  <a:pt x="437708" y="0"/>
                </a:lnTo>
                <a:lnTo>
                  <a:pt x="437708" y="36476"/>
                </a:lnTo>
                <a:lnTo>
                  <a:pt x="0" y="36476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" name="Text 1"/>
          <p:cNvSpPr/>
          <p:nvPr/>
        </p:nvSpPr>
        <p:spPr>
          <a:xfrm>
            <a:off x="911892" y="364757"/>
            <a:ext cx="1495503" cy="21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9" spc="57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Kerangka Utama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4757" y="693038"/>
            <a:ext cx="11681340" cy="1094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447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Tiga Layer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447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Smart Kampung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4757" y="1896736"/>
            <a:ext cx="11553675" cy="2553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36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Tiga fondasi fundamental yang saling terhubung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4757" y="2389158"/>
            <a:ext cx="3674926" cy="3346645"/>
          </a:xfrm>
          <a:custGeom>
            <a:avLst/>
            <a:gdLst/>
            <a:ahLst/>
            <a:cxnLst/>
            <a:rect l="l" t="t" r="r" b="b"/>
            <a:pathLst>
              <a:path w="3674926" h="3346645">
                <a:moveTo>
                  <a:pt x="36476" y="0"/>
                </a:moveTo>
                <a:lnTo>
                  <a:pt x="3638450" y="0"/>
                </a:lnTo>
                <a:cubicBezTo>
                  <a:pt x="3658595" y="0"/>
                  <a:pt x="3674926" y="16331"/>
                  <a:pt x="3674926" y="36476"/>
                </a:cubicBezTo>
                <a:lnTo>
                  <a:pt x="3674926" y="3200731"/>
                </a:lnTo>
                <a:cubicBezTo>
                  <a:pt x="3674926" y="3281317"/>
                  <a:pt x="3609598" y="3346645"/>
                  <a:pt x="3529012" y="3346645"/>
                </a:cubicBezTo>
                <a:lnTo>
                  <a:pt x="145914" y="3346645"/>
                </a:lnTo>
                <a:cubicBezTo>
                  <a:pt x="65328" y="3346645"/>
                  <a:pt x="0" y="3281317"/>
                  <a:pt x="0" y="3200731"/>
                </a:cubicBezTo>
                <a:lnTo>
                  <a:pt x="0" y="36476"/>
                </a:lnTo>
                <a:cubicBezTo>
                  <a:pt x="0" y="16344"/>
                  <a:pt x="16344" y="0"/>
                  <a:pt x="3647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6784" dist="91189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4757" y="2389158"/>
            <a:ext cx="3674926" cy="36476"/>
          </a:xfrm>
          <a:custGeom>
            <a:avLst/>
            <a:gdLst/>
            <a:ahLst/>
            <a:cxnLst/>
            <a:rect l="l" t="t" r="r" b="b"/>
            <a:pathLst>
              <a:path w="3674926" h="36476">
                <a:moveTo>
                  <a:pt x="36476" y="0"/>
                </a:moveTo>
                <a:lnTo>
                  <a:pt x="3638450" y="0"/>
                </a:lnTo>
                <a:cubicBezTo>
                  <a:pt x="3658595" y="0"/>
                  <a:pt x="3674926" y="16331"/>
                  <a:pt x="3674926" y="36476"/>
                </a:cubicBezTo>
                <a:lnTo>
                  <a:pt x="3674926" y="36476"/>
                </a:lnTo>
                <a:lnTo>
                  <a:pt x="0" y="36476"/>
                </a:lnTo>
                <a:lnTo>
                  <a:pt x="0" y="36476"/>
                </a:lnTo>
                <a:cubicBezTo>
                  <a:pt x="0" y="16331"/>
                  <a:pt x="16331" y="0"/>
                  <a:pt x="36476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8" name="Shape 6"/>
          <p:cNvSpPr/>
          <p:nvPr/>
        </p:nvSpPr>
        <p:spPr>
          <a:xfrm>
            <a:off x="583611" y="2626250"/>
            <a:ext cx="583611" cy="583611"/>
          </a:xfrm>
          <a:custGeom>
            <a:avLst/>
            <a:gdLst/>
            <a:ahLst/>
            <a:cxnLst/>
            <a:rect l="l" t="t" r="r" b="b"/>
            <a:pathLst>
              <a:path w="583611" h="583611">
                <a:moveTo>
                  <a:pt x="291806" y="0"/>
                </a:moveTo>
                <a:lnTo>
                  <a:pt x="291806" y="0"/>
                </a:lnTo>
                <a:cubicBezTo>
                  <a:pt x="452965" y="0"/>
                  <a:pt x="583611" y="130646"/>
                  <a:pt x="583611" y="291806"/>
                </a:cubicBezTo>
                <a:lnTo>
                  <a:pt x="583611" y="291806"/>
                </a:lnTo>
                <a:cubicBezTo>
                  <a:pt x="583611" y="452965"/>
                  <a:pt x="452965" y="583611"/>
                  <a:pt x="291806" y="583611"/>
                </a:cubicBezTo>
                <a:lnTo>
                  <a:pt x="291806" y="583611"/>
                </a:lnTo>
                <a:cubicBezTo>
                  <a:pt x="130646" y="583611"/>
                  <a:pt x="0" y="452965"/>
                  <a:pt x="0" y="291806"/>
                </a:cubicBezTo>
                <a:lnTo>
                  <a:pt x="0" y="291806"/>
                </a:lnTo>
                <a:cubicBezTo>
                  <a:pt x="0" y="130646"/>
                  <a:pt x="130646" y="0"/>
                  <a:pt x="291806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9" name="Text 7"/>
          <p:cNvSpPr/>
          <p:nvPr/>
        </p:nvSpPr>
        <p:spPr>
          <a:xfrm>
            <a:off x="737920" y="2753915"/>
            <a:ext cx="410352" cy="3282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54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313125" y="2662726"/>
            <a:ext cx="1021319" cy="2918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Physical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13125" y="2954531"/>
            <a:ext cx="984844" cy="21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Infrastructure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96150" y="3428715"/>
            <a:ext cx="184658" cy="164141"/>
          </a:xfrm>
          <a:custGeom>
            <a:avLst/>
            <a:gdLst/>
            <a:ahLst/>
            <a:cxnLst/>
            <a:rect l="l" t="t" r="r" b="b"/>
            <a:pathLst>
              <a:path w="184658" h="164141">
                <a:moveTo>
                  <a:pt x="92329" y="30776"/>
                </a:moveTo>
                <a:cubicBezTo>
                  <a:pt x="63188" y="30776"/>
                  <a:pt x="36803" y="42318"/>
                  <a:pt x="17408" y="61104"/>
                </a:cubicBezTo>
                <a:cubicBezTo>
                  <a:pt x="13336" y="65047"/>
                  <a:pt x="6829" y="64951"/>
                  <a:pt x="2917" y="60879"/>
                </a:cubicBezTo>
                <a:cubicBezTo>
                  <a:pt x="-994" y="56808"/>
                  <a:pt x="-930" y="50300"/>
                  <a:pt x="3142" y="46389"/>
                </a:cubicBezTo>
                <a:cubicBezTo>
                  <a:pt x="26192" y="24012"/>
                  <a:pt x="57674" y="10259"/>
                  <a:pt x="92329" y="10259"/>
                </a:cubicBezTo>
                <a:cubicBezTo>
                  <a:pt x="126985" y="10259"/>
                  <a:pt x="158466" y="24012"/>
                  <a:pt x="181548" y="46389"/>
                </a:cubicBezTo>
                <a:cubicBezTo>
                  <a:pt x="185620" y="50332"/>
                  <a:pt x="185716" y="56840"/>
                  <a:pt x="181773" y="60879"/>
                </a:cubicBezTo>
                <a:cubicBezTo>
                  <a:pt x="177830" y="64919"/>
                  <a:pt x="171322" y="65047"/>
                  <a:pt x="167282" y="61104"/>
                </a:cubicBezTo>
                <a:cubicBezTo>
                  <a:pt x="147855" y="42318"/>
                  <a:pt x="121470" y="30776"/>
                  <a:pt x="92329" y="30776"/>
                </a:cubicBezTo>
                <a:close/>
                <a:moveTo>
                  <a:pt x="76941" y="138494"/>
                </a:moveTo>
                <a:cubicBezTo>
                  <a:pt x="76941" y="130001"/>
                  <a:pt x="83836" y="123105"/>
                  <a:pt x="92329" y="123105"/>
                </a:cubicBezTo>
                <a:cubicBezTo>
                  <a:pt x="100822" y="123105"/>
                  <a:pt x="107717" y="130001"/>
                  <a:pt x="107717" y="138494"/>
                </a:cubicBezTo>
                <a:cubicBezTo>
                  <a:pt x="107717" y="146987"/>
                  <a:pt x="100822" y="153882"/>
                  <a:pt x="92329" y="153882"/>
                </a:cubicBezTo>
                <a:cubicBezTo>
                  <a:pt x="83836" y="153882"/>
                  <a:pt x="76941" y="146987"/>
                  <a:pt x="76941" y="138494"/>
                </a:cubicBezTo>
                <a:close/>
                <a:moveTo>
                  <a:pt x="53859" y="104576"/>
                </a:moveTo>
                <a:cubicBezTo>
                  <a:pt x="50108" y="108839"/>
                  <a:pt x="43632" y="109224"/>
                  <a:pt x="39368" y="105473"/>
                </a:cubicBezTo>
                <a:cubicBezTo>
                  <a:pt x="35104" y="101722"/>
                  <a:pt x="34720" y="95246"/>
                  <a:pt x="38470" y="90983"/>
                </a:cubicBezTo>
                <a:cubicBezTo>
                  <a:pt x="51615" y="76107"/>
                  <a:pt x="70882" y="66682"/>
                  <a:pt x="92329" y="66682"/>
                </a:cubicBezTo>
                <a:cubicBezTo>
                  <a:pt x="113776" y="66682"/>
                  <a:pt x="133044" y="76107"/>
                  <a:pt x="146188" y="90983"/>
                </a:cubicBezTo>
                <a:cubicBezTo>
                  <a:pt x="149939" y="95246"/>
                  <a:pt x="149522" y="101722"/>
                  <a:pt x="145290" y="105473"/>
                </a:cubicBezTo>
                <a:cubicBezTo>
                  <a:pt x="141058" y="109224"/>
                  <a:pt x="134550" y="108807"/>
                  <a:pt x="130800" y="104576"/>
                </a:cubicBezTo>
                <a:cubicBezTo>
                  <a:pt x="121374" y="93900"/>
                  <a:pt x="107653" y="87200"/>
                  <a:pt x="92329" y="87200"/>
                </a:cubicBezTo>
                <a:cubicBezTo>
                  <a:pt x="77005" y="87200"/>
                  <a:pt x="63284" y="93900"/>
                  <a:pt x="53859" y="104576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3" name="Text 11"/>
          <p:cNvSpPr/>
          <p:nvPr/>
        </p:nvSpPr>
        <p:spPr>
          <a:xfrm>
            <a:off x="898214" y="3392239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Konektivitas internet terjangkau sebagai utilitas dasar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37185" y="4012326"/>
            <a:ext cx="102588" cy="164141"/>
          </a:xfrm>
          <a:custGeom>
            <a:avLst/>
            <a:gdLst/>
            <a:ahLst/>
            <a:cxnLst/>
            <a:rect l="l" t="t" r="r" b="b"/>
            <a:pathLst>
              <a:path w="102588" h="164141">
                <a:moveTo>
                  <a:pt x="51294" y="0"/>
                </a:moveTo>
                <a:cubicBezTo>
                  <a:pt x="34303" y="0"/>
                  <a:pt x="20518" y="13785"/>
                  <a:pt x="20518" y="30776"/>
                </a:cubicBezTo>
                <a:lnTo>
                  <a:pt x="20518" y="83577"/>
                </a:lnTo>
                <a:cubicBezTo>
                  <a:pt x="11060" y="92009"/>
                  <a:pt x="5129" y="104319"/>
                  <a:pt x="5129" y="117976"/>
                </a:cubicBezTo>
                <a:cubicBezTo>
                  <a:pt x="5129" y="143463"/>
                  <a:pt x="25807" y="164141"/>
                  <a:pt x="51294" y="164141"/>
                </a:cubicBezTo>
                <a:cubicBezTo>
                  <a:pt x="76781" y="164141"/>
                  <a:pt x="97458" y="143463"/>
                  <a:pt x="97458" y="117976"/>
                </a:cubicBezTo>
                <a:cubicBezTo>
                  <a:pt x="97458" y="104319"/>
                  <a:pt x="91528" y="92009"/>
                  <a:pt x="82070" y="83577"/>
                </a:cubicBezTo>
                <a:lnTo>
                  <a:pt x="82070" y="30776"/>
                </a:lnTo>
                <a:cubicBezTo>
                  <a:pt x="82070" y="13785"/>
                  <a:pt x="68285" y="0"/>
                  <a:pt x="51294" y="0"/>
                </a:cubicBezTo>
                <a:close/>
                <a:moveTo>
                  <a:pt x="71812" y="117976"/>
                </a:moveTo>
                <a:cubicBezTo>
                  <a:pt x="71812" y="129293"/>
                  <a:pt x="62611" y="138494"/>
                  <a:pt x="51294" y="138494"/>
                </a:cubicBezTo>
                <a:cubicBezTo>
                  <a:pt x="39977" y="138494"/>
                  <a:pt x="30776" y="129293"/>
                  <a:pt x="30776" y="117976"/>
                </a:cubicBezTo>
                <a:cubicBezTo>
                  <a:pt x="30776" y="109352"/>
                  <a:pt x="36066" y="101979"/>
                  <a:pt x="43600" y="98965"/>
                </a:cubicBezTo>
                <a:lnTo>
                  <a:pt x="43600" y="69247"/>
                </a:lnTo>
                <a:cubicBezTo>
                  <a:pt x="43600" y="64983"/>
                  <a:pt x="47030" y="61553"/>
                  <a:pt x="51294" y="61553"/>
                </a:cubicBezTo>
                <a:cubicBezTo>
                  <a:pt x="55558" y="61553"/>
                  <a:pt x="58988" y="64983"/>
                  <a:pt x="58988" y="69247"/>
                </a:cubicBezTo>
                <a:lnTo>
                  <a:pt x="58988" y="98965"/>
                </a:lnTo>
                <a:cubicBezTo>
                  <a:pt x="66522" y="102011"/>
                  <a:pt x="71812" y="109384"/>
                  <a:pt x="71812" y="117976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5" name="Text 13"/>
          <p:cNvSpPr/>
          <p:nvPr/>
        </p:nvSpPr>
        <p:spPr>
          <a:xfrm>
            <a:off x="898214" y="3975850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Sensor monitoring lingkungan: banjir, udara, kepadatan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16667" y="4595937"/>
            <a:ext cx="143623" cy="164141"/>
          </a:xfrm>
          <a:custGeom>
            <a:avLst/>
            <a:gdLst/>
            <a:ahLst/>
            <a:cxnLst/>
            <a:rect l="l" t="t" r="r" b="b"/>
            <a:pathLst>
              <a:path w="143623" h="164141">
                <a:moveTo>
                  <a:pt x="20518" y="51294"/>
                </a:moveTo>
                <a:lnTo>
                  <a:pt x="41035" y="51294"/>
                </a:lnTo>
                <a:lnTo>
                  <a:pt x="41035" y="30776"/>
                </a:lnTo>
                <a:lnTo>
                  <a:pt x="20518" y="30776"/>
                </a:lnTo>
                <a:lnTo>
                  <a:pt x="20518" y="51294"/>
                </a:lnTo>
                <a:close/>
                <a:moveTo>
                  <a:pt x="0" y="25647"/>
                </a:moveTo>
                <a:cubicBezTo>
                  <a:pt x="0" y="17151"/>
                  <a:pt x="6893" y="10259"/>
                  <a:pt x="15388" y="10259"/>
                </a:cubicBezTo>
                <a:lnTo>
                  <a:pt x="46165" y="10259"/>
                </a:lnTo>
                <a:cubicBezTo>
                  <a:pt x="54660" y="10259"/>
                  <a:pt x="61553" y="17151"/>
                  <a:pt x="61553" y="25647"/>
                </a:cubicBezTo>
                <a:lnTo>
                  <a:pt x="61553" y="56423"/>
                </a:lnTo>
                <a:cubicBezTo>
                  <a:pt x="61553" y="64919"/>
                  <a:pt x="54660" y="71812"/>
                  <a:pt x="46165" y="71812"/>
                </a:cubicBezTo>
                <a:lnTo>
                  <a:pt x="15388" y="71812"/>
                </a:lnTo>
                <a:cubicBezTo>
                  <a:pt x="6893" y="71812"/>
                  <a:pt x="0" y="64919"/>
                  <a:pt x="0" y="56423"/>
                </a:cubicBezTo>
                <a:lnTo>
                  <a:pt x="0" y="25647"/>
                </a:lnTo>
                <a:close/>
                <a:moveTo>
                  <a:pt x="20518" y="133364"/>
                </a:moveTo>
                <a:lnTo>
                  <a:pt x="41035" y="133364"/>
                </a:lnTo>
                <a:lnTo>
                  <a:pt x="41035" y="112847"/>
                </a:lnTo>
                <a:lnTo>
                  <a:pt x="20518" y="112847"/>
                </a:lnTo>
                <a:lnTo>
                  <a:pt x="20518" y="133364"/>
                </a:lnTo>
                <a:close/>
                <a:moveTo>
                  <a:pt x="0" y="107717"/>
                </a:moveTo>
                <a:cubicBezTo>
                  <a:pt x="0" y="99222"/>
                  <a:pt x="6893" y="92329"/>
                  <a:pt x="15388" y="92329"/>
                </a:cubicBezTo>
                <a:lnTo>
                  <a:pt x="46165" y="92329"/>
                </a:lnTo>
                <a:cubicBezTo>
                  <a:pt x="54660" y="92329"/>
                  <a:pt x="61553" y="99222"/>
                  <a:pt x="61553" y="107717"/>
                </a:cubicBezTo>
                <a:lnTo>
                  <a:pt x="61553" y="138494"/>
                </a:lnTo>
                <a:cubicBezTo>
                  <a:pt x="61553" y="146989"/>
                  <a:pt x="54660" y="153882"/>
                  <a:pt x="46165" y="153882"/>
                </a:cubicBezTo>
                <a:lnTo>
                  <a:pt x="15388" y="153882"/>
                </a:lnTo>
                <a:cubicBezTo>
                  <a:pt x="6893" y="153882"/>
                  <a:pt x="0" y="146989"/>
                  <a:pt x="0" y="138494"/>
                </a:cubicBezTo>
                <a:lnTo>
                  <a:pt x="0" y="107717"/>
                </a:lnTo>
                <a:close/>
                <a:moveTo>
                  <a:pt x="102588" y="30776"/>
                </a:moveTo>
                <a:lnTo>
                  <a:pt x="102588" y="51294"/>
                </a:lnTo>
                <a:lnTo>
                  <a:pt x="123105" y="51294"/>
                </a:lnTo>
                <a:lnTo>
                  <a:pt x="123105" y="30776"/>
                </a:lnTo>
                <a:lnTo>
                  <a:pt x="102588" y="30776"/>
                </a:lnTo>
                <a:close/>
                <a:moveTo>
                  <a:pt x="97458" y="10259"/>
                </a:moveTo>
                <a:lnTo>
                  <a:pt x="128235" y="10259"/>
                </a:lnTo>
                <a:cubicBezTo>
                  <a:pt x="136730" y="10259"/>
                  <a:pt x="143623" y="17151"/>
                  <a:pt x="143623" y="25647"/>
                </a:cubicBezTo>
                <a:lnTo>
                  <a:pt x="143623" y="56423"/>
                </a:lnTo>
                <a:cubicBezTo>
                  <a:pt x="143623" y="64919"/>
                  <a:pt x="136730" y="71812"/>
                  <a:pt x="128235" y="71812"/>
                </a:cubicBezTo>
                <a:lnTo>
                  <a:pt x="97458" y="71812"/>
                </a:lnTo>
                <a:cubicBezTo>
                  <a:pt x="88963" y="71812"/>
                  <a:pt x="82070" y="64919"/>
                  <a:pt x="82070" y="56423"/>
                </a:cubicBezTo>
                <a:lnTo>
                  <a:pt x="82070" y="25647"/>
                </a:lnTo>
                <a:cubicBezTo>
                  <a:pt x="82070" y="17151"/>
                  <a:pt x="88963" y="10259"/>
                  <a:pt x="97458" y="10259"/>
                </a:cubicBezTo>
                <a:close/>
                <a:moveTo>
                  <a:pt x="92329" y="112847"/>
                </a:moveTo>
                <a:cubicBezTo>
                  <a:pt x="86667" y="112847"/>
                  <a:pt x="82070" y="108250"/>
                  <a:pt x="82070" y="102588"/>
                </a:cubicBezTo>
                <a:cubicBezTo>
                  <a:pt x="82070" y="96926"/>
                  <a:pt x="86667" y="92329"/>
                  <a:pt x="92329" y="92329"/>
                </a:cubicBezTo>
                <a:cubicBezTo>
                  <a:pt x="97991" y="92329"/>
                  <a:pt x="102588" y="96926"/>
                  <a:pt x="102588" y="102588"/>
                </a:cubicBezTo>
                <a:cubicBezTo>
                  <a:pt x="102588" y="108250"/>
                  <a:pt x="97991" y="112847"/>
                  <a:pt x="92329" y="112847"/>
                </a:cubicBezTo>
                <a:close/>
                <a:moveTo>
                  <a:pt x="92329" y="133364"/>
                </a:moveTo>
                <a:cubicBezTo>
                  <a:pt x="98003" y="133364"/>
                  <a:pt x="102588" y="137949"/>
                  <a:pt x="102588" y="143623"/>
                </a:cubicBezTo>
                <a:cubicBezTo>
                  <a:pt x="102588" y="149297"/>
                  <a:pt x="98003" y="153882"/>
                  <a:pt x="92329" y="153882"/>
                </a:cubicBezTo>
                <a:cubicBezTo>
                  <a:pt x="86655" y="153882"/>
                  <a:pt x="82070" y="149297"/>
                  <a:pt x="82070" y="143623"/>
                </a:cubicBezTo>
                <a:cubicBezTo>
                  <a:pt x="82070" y="137949"/>
                  <a:pt x="86655" y="133364"/>
                  <a:pt x="92329" y="133364"/>
                </a:cubicBezTo>
                <a:close/>
                <a:moveTo>
                  <a:pt x="123105" y="143623"/>
                </a:moveTo>
                <a:cubicBezTo>
                  <a:pt x="123105" y="137949"/>
                  <a:pt x="127690" y="133364"/>
                  <a:pt x="133364" y="133364"/>
                </a:cubicBezTo>
                <a:cubicBezTo>
                  <a:pt x="139039" y="133364"/>
                  <a:pt x="143623" y="137949"/>
                  <a:pt x="143623" y="143623"/>
                </a:cubicBezTo>
                <a:cubicBezTo>
                  <a:pt x="143623" y="149297"/>
                  <a:pt x="139039" y="153882"/>
                  <a:pt x="133364" y="153882"/>
                </a:cubicBezTo>
                <a:cubicBezTo>
                  <a:pt x="127690" y="153882"/>
                  <a:pt x="123105" y="149297"/>
                  <a:pt x="123105" y="143623"/>
                </a:cubicBezTo>
                <a:close/>
                <a:moveTo>
                  <a:pt x="133364" y="112847"/>
                </a:moveTo>
                <a:cubicBezTo>
                  <a:pt x="127702" y="112847"/>
                  <a:pt x="123105" y="108250"/>
                  <a:pt x="123105" y="102588"/>
                </a:cubicBezTo>
                <a:cubicBezTo>
                  <a:pt x="123105" y="96926"/>
                  <a:pt x="127702" y="92329"/>
                  <a:pt x="133364" y="92329"/>
                </a:cubicBezTo>
                <a:cubicBezTo>
                  <a:pt x="139026" y="92329"/>
                  <a:pt x="143623" y="96926"/>
                  <a:pt x="143623" y="102588"/>
                </a:cubicBezTo>
                <a:cubicBezTo>
                  <a:pt x="143623" y="108250"/>
                  <a:pt x="139026" y="112847"/>
                  <a:pt x="133364" y="112847"/>
                </a:cubicBezTo>
                <a:close/>
                <a:moveTo>
                  <a:pt x="123105" y="123105"/>
                </a:moveTo>
                <a:cubicBezTo>
                  <a:pt x="123105" y="128767"/>
                  <a:pt x="118509" y="133364"/>
                  <a:pt x="112847" y="133364"/>
                </a:cubicBezTo>
                <a:cubicBezTo>
                  <a:pt x="107185" y="133364"/>
                  <a:pt x="102588" y="128767"/>
                  <a:pt x="102588" y="123105"/>
                </a:cubicBezTo>
                <a:cubicBezTo>
                  <a:pt x="102588" y="117443"/>
                  <a:pt x="107185" y="112847"/>
                  <a:pt x="112847" y="112847"/>
                </a:cubicBezTo>
                <a:cubicBezTo>
                  <a:pt x="118509" y="112847"/>
                  <a:pt x="123105" y="117443"/>
                  <a:pt x="123105" y="123105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7" name="Text 15"/>
          <p:cNvSpPr/>
          <p:nvPr/>
        </p:nvSpPr>
        <p:spPr>
          <a:xfrm>
            <a:off x="898214" y="4559461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QR-based addressing untuk kampung tanpa alamat formal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83611" y="5184108"/>
            <a:ext cx="3237218" cy="9119"/>
          </a:xfrm>
          <a:custGeom>
            <a:avLst/>
            <a:gdLst/>
            <a:ahLst/>
            <a:cxnLst/>
            <a:rect l="l" t="t" r="r" b="b"/>
            <a:pathLst>
              <a:path w="3237218" h="9119">
                <a:moveTo>
                  <a:pt x="0" y="0"/>
                </a:moveTo>
                <a:lnTo>
                  <a:pt x="3237218" y="0"/>
                </a:lnTo>
                <a:lnTo>
                  <a:pt x="3237218" y="9119"/>
                </a:lnTo>
                <a:lnTo>
                  <a:pt x="0" y="9119"/>
                </a:lnTo>
                <a:lnTo>
                  <a:pt x="0" y="0"/>
                </a:ln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583611" y="5334570"/>
            <a:ext cx="3301050" cy="182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Prerequisite untuk semua layanan digital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258181" y="2389158"/>
            <a:ext cx="3674926" cy="3346645"/>
          </a:xfrm>
          <a:custGeom>
            <a:avLst/>
            <a:gdLst/>
            <a:ahLst/>
            <a:cxnLst/>
            <a:rect l="l" t="t" r="r" b="b"/>
            <a:pathLst>
              <a:path w="3674926" h="3346645">
                <a:moveTo>
                  <a:pt x="36476" y="0"/>
                </a:moveTo>
                <a:lnTo>
                  <a:pt x="3638450" y="0"/>
                </a:lnTo>
                <a:cubicBezTo>
                  <a:pt x="3658595" y="0"/>
                  <a:pt x="3674926" y="16331"/>
                  <a:pt x="3674926" y="36476"/>
                </a:cubicBezTo>
                <a:lnTo>
                  <a:pt x="3674926" y="3200731"/>
                </a:lnTo>
                <a:cubicBezTo>
                  <a:pt x="3674926" y="3281317"/>
                  <a:pt x="3609598" y="3346645"/>
                  <a:pt x="3529012" y="3346645"/>
                </a:cubicBezTo>
                <a:lnTo>
                  <a:pt x="145914" y="3346645"/>
                </a:lnTo>
                <a:cubicBezTo>
                  <a:pt x="65328" y="3346645"/>
                  <a:pt x="0" y="3281317"/>
                  <a:pt x="0" y="3200731"/>
                </a:cubicBezTo>
                <a:lnTo>
                  <a:pt x="0" y="36476"/>
                </a:lnTo>
                <a:cubicBezTo>
                  <a:pt x="0" y="16344"/>
                  <a:pt x="16344" y="0"/>
                  <a:pt x="3647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6784" dist="91189" dir="5400000">
              <a:srgbClr val="000000">
                <a:alpha val="10196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258181" y="2389158"/>
            <a:ext cx="3674926" cy="36476"/>
          </a:xfrm>
          <a:custGeom>
            <a:avLst/>
            <a:gdLst/>
            <a:ahLst/>
            <a:cxnLst/>
            <a:rect l="l" t="t" r="r" b="b"/>
            <a:pathLst>
              <a:path w="3674926" h="36476">
                <a:moveTo>
                  <a:pt x="36476" y="0"/>
                </a:moveTo>
                <a:lnTo>
                  <a:pt x="3638450" y="0"/>
                </a:lnTo>
                <a:cubicBezTo>
                  <a:pt x="3658595" y="0"/>
                  <a:pt x="3674926" y="16331"/>
                  <a:pt x="3674926" y="36476"/>
                </a:cubicBezTo>
                <a:lnTo>
                  <a:pt x="3674926" y="36476"/>
                </a:lnTo>
                <a:lnTo>
                  <a:pt x="0" y="36476"/>
                </a:lnTo>
                <a:lnTo>
                  <a:pt x="0" y="36476"/>
                </a:lnTo>
                <a:cubicBezTo>
                  <a:pt x="0" y="16331"/>
                  <a:pt x="16331" y="0"/>
                  <a:pt x="3647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2" name="Shape 20"/>
          <p:cNvSpPr/>
          <p:nvPr/>
        </p:nvSpPr>
        <p:spPr>
          <a:xfrm>
            <a:off x="4477035" y="2626250"/>
            <a:ext cx="583611" cy="583611"/>
          </a:xfrm>
          <a:custGeom>
            <a:avLst/>
            <a:gdLst/>
            <a:ahLst/>
            <a:cxnLst/>
            <a:rect l="l" t="t" r="r" b="b"/>
            <a:pathLst>
              <a:path w="583611" h="583611">
                <a:moveTo>
                  <a:pt x="291806" y="0"/>
                </a:moveTo>
                <a:lnTo>
                  <a:pt x="291806" y="0"/>
                </a:lnTo>
                <a:cubicBezTo>
                  <a:pt x="452965" y="0"/>
                  <a:pt x="583611" y="130646"/>
                  <a:pt x="583611" y="291806"/>
                </a:cubicBezTo>
                <a:lnTo>
                  <a:pt x="583611" y="291806"/>
                </a:lnTo>
                <a:cubicBezTo>
                  <a:pt x="583611" y="452965"/>
                  <a:pt x="452965" y="583611"/>
                  <a:pt x="291806" y="583611"/>
                </a:cubicBezTo>
                <a:lnTo>
                  <a:pt x="291806" y="583611"/>
                </a:lnTo>
                <a:cubicBezTo>
                  <a:pt x="130646" y="583611"/>
                  <a:pt x="0" y="452965"/>
                  <a:pt x="0" y="291806"/>
                </a:cubicBezTo>
                <a:lnTo>
                  <a:pt x="0" y="291806"/>
                </a:lnTo>
                <a:cubicBezTo>
                  <a:pt x="0" y="130646"/>
                  <a:pt x="130646" y="0"/>
                  <a:pt x="29180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3" name="Text 21"/>
          <p:cNvSpPr/>
          <p:nvPr/>
        </p:nvSpPr>
        <p:spPr>
          <a:xfrm>
            <a:off x="4611753" y="2753915"/>
            <a:ext cx="446827" cy="3282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54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02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206549" y="2662726"/>
            <a:ext cx="848060" cy="2918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Service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206549" y="2954531"/>
            <a:ext cx="811584" cy="21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Access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520350" y="3428715"/>
            <a:ext cx="123105" cy="164141"/>
          </a:xfrm>
          <a:custGeom>
            <a:avLst/>
            <a:gdLst/>
            <a:ahLst/>
            <a:cxnLst/>
            <a:rect l="l" t="t" r="r" b="b"/>
            <a:pathLst>
              <a:path w="123105" h="164141">
                <a:moveTo>
                  <a:pt x="5129" y="20518"/>
                </a:moveTo>
                <a:cubicBezTo>
                  <a:pt x="5129" y="9201"/>
                  <a:pt x="14330" y="0"/>
                  <a:pt x="25647" y="0"/>
                </a:cubicBezTo>
                <a:lnTo>
                  <a:pt x="97458" y="0"/>
                </a:lnTo>
                <a:cubicBezTo>
                  <a:pt x="108775" y="0"/>
                  <a:pt x="117976" y="9201"/>
                  <a:pt x="117976" y="20518"/>
                </a:cubicBezTo>
                <a:lnTo>
                  <a:pt x="117976" y="143623"/>
                </a:lnTo>
                <a:cubicBezTo>
                  <a:pt x="117976" y="154940"/>
                  <a:pt x="108775" y="164141"/>
                  <a:pt x="97458" y="164141"/>
                </a:cubicBezTo>
                <a:lnTo>
                  <a:pt x="25647" y="164141"/>
                </a:lnTo>
                <a:cubicBezTo>
                  <a:pt x="14330" y="164141"/>
                  <a:pt x="5129" y="154940"/>
                  <a:pt x="5129" y="143623"/>
                </a:cubicBezTo>
                <a:lnTo>
                  <a:pt x="5129" y="20518"/>
                </a:lnTo>
                <a:close/>
                <a:moveTo>
                  <a:pt x="25647" y="20518"/>
                </a:moveTo>
                <a:lnTo>
                  <a:pt x="25647" y="117976"/>
                </a:lnTo>
                <a:lnTo>
                  <a:pt x="97458" y="117976"/>
                </a:lnTo>
                <a:lnTo>
                  <a:pt x="97458" y="20518"/>
                </a:lnTo>
                <a:lnTo>
                  <a:pt x="25647" y="20518"/>
                </a:lnTo>
                <a:close/>
                <a:moveTo>
                  <a:pt x="61553" y="151317"/>
                </a:moveTo>
                <a:cubicBezTo>
                  <a:pt x="67227" y="151317"/>
                  <a:pt x="71812" y="146733"/>
                  <a:pt x="71812" y="141058"/>
                </a:cubicBezTo>
                <a:cubicBezTo>
                  <a:pt x="71812" y="135384"/>
                  <a:pt x="67227" y="130800"/>
                  <a:pt x="61553" y="130800"/>
                </a:cubicBezTo>
                <a:cubicBezTo>
                  <a:pt x="55878" y="130800"/>
                  <a:pt x="51294" y="135384"/>
                  <a:pt x="51294" y="141058"/>
                </a:cubicBezTo>
                <a:cubicBezTo>
                  <a:pt x="51294" y="146733"/>
                  <a:pt x="55878" y="151317"/>
                  <a:pt x="61553" y="151317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7" name="Text 25"/>
          <p:cNvSpPr/>
          <p:nvPr/>
        </p:nvSpPr>
        <p:spPr>
          <a:xfrm>
            <a:off x="4791638" y="3392239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layanan pemerintah ke platform smartphone biasa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510091" y="4012326"/>
            <a:ext cx="143623" cy="164141"/>
          </a:xfrm>
          <a:custGeom>
            <a:avLst/>
            <a:gdLst/>
            <a:ahLst/>
            <a:cxnLst/>
            <a:rect l="l" t="t" r="r" b="b"/>
            <a:pathLst>
              <a:path w="143623" h="164141">
                <a:moveTo>
                  <a:pt x="143623" y="65977"/>
                </a:moveTo>
                <a:cubicBezTo>
                  <a:pt x="138878" y="69119"/>
                  <a:pt x="133428" y="71651"/>
                  <a:pt x="127754" y="73671"/>
                </a:cubicBezTo>
                <a:cubicBezTo>
                  <a:pt x="112686" y="79057"/>
                  <a:pt x="92906" y="82070"/>
                  <a:pt x="71812" y="82070"/>
                </a:cubicBezTo>
                <a:cubicBezTo>
                  <a:pt x="50717" y="82070"/>
                  <a:pt x="30905" y="79025"/>
                  <a:pt x="15869" y="73671"/>
                </a:cubicBezTo>
                <a:cubicBezTo>
                  <a:pt x="10227" y="71651"/>
                  <a:pt x="4745" y="69119"/>
                  <a:pt x="0" y="65977"/>
                </a:cubicBezTo>
                <a:lnTo>
                  <a:pt x="0" y="92329"/>
                </a:lnTo>
                <a:cubicBezTo>
                  <a:pt x="0" y="106499"/>
                  <a:pt x="32155" y="117976"/>
                  <a:pt x="71812" y="117976"/>
                </a:cubicBezTo>
                <a:cubicBezTo>
                  <a:pt x="111468" y="117976"/>
                  <a:pt x="143623" y="106499"/>
                  <a:pt x="143623" y="92329"/>
                </a:cubicBezTo>
                <a:lnTo>
                  <a:pt x="143623" y="65977"/>
                </a:lnTo>
                <a:close/>
                <a:moveTo>
                  <a:pt x="143623" y="41035"/>
                </a:moveTo>
                <a:lnTo>
                  <a:pt x="143623" y="25647"/>
                </a:lnTo>
                <a:cubicBezTo>
                  <a:pt x="143623" y="11477"/>
                  <a:pt x="111468" y="0"/>
                  <a:pt x="71812" y="0"/>
                </a:cubicBezTo>
                <a:cubicBezTo>
                  <a:pt x="32155" y="0"/>
                  <a:pt x="0" y="11477"/>
                  <a:pt x="0" y="25647"/>
                </a:cubicBezTo>
                <a:lnTo>
                  <a:pt x="0" y="41035"/>
                </a:lnTo>
                <a:cubicBezTo>
                  <a:pt x="0" y="55205"/>
                  <a:pt x="32155" y="66682"/>
                  <a:pt x="71812" y="66682"/>
                </a:cubicBezTo>
                <a:cubicBezTo>
                  <a:pt x="111468" y="66682"/>
                  <a:pt x="143623" y="55205"/>
                  <a:pt x="143623" y="41035"/>
                </a:cubicBezTo>
                <a:close/>
                <a:moveTo>
                  <a:pt x="127754" y="124965"/>
                </a:moveTo>
                <a:cubicBezTo>
                  <a:pt x="112718" y="130319"/>
                  <a:pt x="92938" y="133364"/>
                  <a:pt x="71812" y="133364"/>
                </a:cubicBezTo>
                <a:cubicBezTo>
                  <a:pt x="50685" y="133364"/>
                  <a:pt x="30905" y="130319"/>
                  <a:pt x="15869" y="124965"/>
                </a:cubicBezTo>
                <a:cubicBezTo>
                  <a:pt x="10227" y="122945"/>
                  <a:pt x="4745" y="120413"/>
                  <a:pt x="0" y="117271"/>
                </a:cubicBezTo>
                <a:lnTo>
                  <a:pt x="0" y="138494"/>
                </a:lnTo>
                <a:cubicBezTo>
                  <a:pt x="0" y="152664"/>
                  <a:pt x="32155" y="164141"/>
                  <a:pt x="71812" y="164141"/>
                </a:cubicBezTo>
                <a:cubicBezTo>
                  <a:pt x="111468" y="164141"/>
                  <a:pt x="143623" y="152664"/>
                  <a:pt x="143623" y="138494"/>
                </a:cubicBezTo>
                <a:lnTo>
                  <a:pt x="143623" y="117271"/>
                </a:lnTo>
                <a:cubicBezTo>
                  <a:pt x="138878" y="120413"/>
                  <a:pt x="133428" y="122945"/>
                  <a:pt x="127754" y="124965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9" name="Text 27"/>
          <p:cNvSpPr/>
          <p:nvPr/>
        </p:nvSpPr>
        <p:spPr>
          <a:xfrm>
            <a:off x="4791638" y="3975850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Verifikasi data real-time terhubung ke SIBARU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489573" y="4595937"/>
            <a:ext cx="184658" cy="164141"/>
          </a:xfrm>
          <a:custGeom>
            <a:avLst/>
            <a:gdLst/>
            <a:ahLst/>
            <a:cxnLst/>
            <a:rect l="l" t="t" r="r" b="b"/>
            <a:pathLst>
              <a:path w="184658" h="164141">
                <a:moveTo>
                  <a:pt x="41035" y="20518"/>
                </a:moveTo>
                <a:cubicBezTo>
                  <a:pt x="41035" y="9201"/>
                  <a:pt x="50236" y="0"/>
                  <a:pt x="61553" y="0"/>
                </a:cubicBezTo>
                <a:lnTo>
                  <a:pt x="123105" y="0"/>
                </a:lnTo>
                <a:cubicBezTo>
                  <a:pt x="134422" y="0"/>
                  <a:pt x="143623" y="9201"/>
                  <a:pt x="143623" y="20518"/>
                </a:cubicBezTo>
                <a:lnTo>
                  <a:pt x="143623" y="41035"/>
                </a:lnTo>
                <a:lnTo>
                  <a:pt x="164141" y="41035"/>
                </a:lnTo>
                <a:cubicBezTo>
                  <a:pt x="175457" y="41035"/>
                  <a:pt x="184658" y="50236"/>
                  <a:pt x="184658" y="61553"/>
                </a:cubicBezTo>
                <a:lnTo>
                  <a:pt x="184658" y="143623"/>
                </a:lnTo>
                <a:cubicBezTo>
                  <a:pt x="184658" y="154940"/>
                  <a:pt x="175457" y="164141"/>
                  <a:pt x="164141" y="164141"/>
                </a:cubicBezTo>
                <a:lnTo>
                  <a:pt x="20518" y="164141"/>
                </a:lnTo>
                <a:cubicBezTo>
                  <a:pt x="9201" y="164141"/>
                  <a:pt x="0" y="154940"/>
                  <a:pt x="0" y="143623"/>
                </a:cubicBezTo>
                <a:lnTo>
                  <a:pt x="0" y="61553"/>
                </a:lnTo>
                <a:cubicBezTo>
                  <a:pt x="0" y="50236"/>
                  <a:pt x="9201" y="41035"/>
                  <a:pt x="20518" y="41035"/>
                </a:cubicBezTo>
                <a:lnTo>
                  <a:pt x="41035" y="41035"/>
                </a:lnTo>
                <a:lnTo>
                  <a:pt x="41035" y="20518"/>
                </a:lnTo>
                <a:close/>
                <a:moveTo>
                  <a:pt x="87200" y="112847"/>
                </a:moveTo>
                <a:cubicBezTo>
                  <a:pt x="81525" y="112847"/>
                  <a:pt x="76941" y="117431"/>
                  <a:pt x="76941" y="123105"/>
                </a:cubicBezTo>
                <a:lnTo>
                  <a:pt x="76941" y="148752"/>
                </a:lnTo>
                <a:lnTo>
                  <a:pt x="107717" y="148752"/>
                </a:lnTo>
                <a:lnTo>
                  <a:pt x="107717" y="123105"/>
                </a:lnTo>
                <a:cubicBezTo>
                  <a:pt x="107717" y="117431"/>
                  <a:pt x="103133" y="112847"/>
                  <a:pt x="97458" y="112847"/>
                </a:cubicBezTo>
                <a:lnTo>
                  <a:pt x="87200" y="112847"/>
                </a:lnTo>
                <a:close/>
                <a:moveTo>
                  <a:pt x="41035" y="117976"/>
                </a:moveTo>
                <a:lnTo>
                  <a:pt x="41035" y="107717"/>
                </a:lnTo>
                <a:cubicBezTo>
                  <a:pt x="41035" y="104896"/>
                  <a:pt x="38727" y="102588"/>
                  <a:pt x="35906" y="102588"/>
                </a:cubicBezTo>
                <a:lnTo>
                  <a:pt x="25647" y="102588"/>
                </a:lnTo>
                <a:cubicBezTo>
                  <a:pt x="22826" y="102588"/>
                  <a:pt x="20518" y="104896"/>
                  <a:pt x="20518" y="107717"/>
                </a:cubicBezTo>
                <a:lnTo>
                  <a:pt x="20518" y="117976"/>
                </a:lnTo>
                <a:cubicBezTo>
                  <a:pt x="20518" y="120797"/>
                  <a:pt x="22826" y="123105"/>
                  <a:pt x="25647" y="123105"/>
                </a:cubicBezTo>
                <a:lnTo>
                  <a:pt x="35906" y="123105"/>
                </a:lnTo>
                <a:cubicBezTo>
                  <a:pt x="38727" y="123105"/>
                  <a:pt x="41035" y="120797"/>
                  <a:pt x="41035" y="117976"/>
                </a:cubicBezTo>
                <a:close/>
                <a:moveTo>
                  <a:pt x="35906" y="82070"/>
                </a:moveTo>
                <a:cubicBezTo>
                  <a:pt x="38727" y="82070"/>
                  <a:pt x="41035" y="79762"/>
                  <a:pt x="41035" y="76941"/>
                </a:cubicBezTo>
                <a:lnTo>
                  <a:pt x="41035" y="66682"/>
                </a:lnTo>
                <a:cubicBezTo>
                  <a:pt x="41035" y="63861"/>
                  <a:pt x="38727" y="61553"/>
                  <a:pt x="35906" y="61553"/>
                </a:cubicBezTo>
                <a:lnTo>
                  <a:pt x="25647" y="61553"/>
                </a:lnTo>
                <a:cubicBezTo>
                  <a:pt x="22826" y="61553"/>
                  <a:pt x="20518" y="63861"/>
                  <a:pt x="20518" y="66682"/>
                </a:cubicBezTo>
                <a:lnTo>
                  <a:pt x="20518" y="76941"/>
                </a:lnTo>
                <a:cubicBezTo>
                  <a:pt x="20518" y="79762"/>
                  <a:pt x="22826" y="82070"/>
                  <a:pt x="25647" y="82070"/>
                </a:cubicBezTo>
                <a:lnTo>
                  <a:pt x="35906" y="82070"/>
                </a:lnTo>
                <a:close/>
                <a:moveTo>
                  <a:pt x="164141" y="117976"/>
                </a:moveTo>
                <a:lnTo>
                  <a:pt x="164141" y="107717"/>
                </a:lnTo>
                <a:cubicBezTo>
                  <a:pt x="164141" y="104896"/>
                  <a:pt x="161832" y="102588"/>
                  <a:pt x="159011" y="102588"/>
                </a:cubicBezTo>
                <a:lnTo>
                  <a:pt x="148752" y="102588"/>
                </a:lnTo>
                <a:cubicBezTo>
                  <a:pt x="145931" y="102588"/>
                  <a:pt x="143623" y="104896"/>
                  <a:pt x="143623" y="107717"/>
                </a:cubicBezTo>
                <a:lnTo>
                  <a:pt x="143623" y="117976"/>
                </a:lnTo>
                <a:cubicBezTo>
                  <a:pt x="143623" y="120797"/>
                  <a:pt x="145931" y="123105"/>
                  <a:pt x="148752" y="123105"/>
                </a:cubicBezTo>
                <a:lnTo>
                  <a:pt x="159011" y="123105"/>
                </a:lnTo>
                <a:cubicBezTo>
                  <a:pt x="161832" y="123105"/>
                  <a:pt x="164141" y="120797"/>
                  <a:pt x="164141" y="117976"/>
                </a:cubicBezTo>
                <a:close/>
                <a:moveTo>
                  <a:pt x="159011" y="82070"/>
                </a:moveTo>
                <a:cubicBezTo>
                  <a:pt x="161832" y="82070"/>
                  <a:pt x="164141" y="79762"/>
                  <a:pt x="164141" y="76941"/>
                </a:cubicBezTo>
                <a:lnTo>
                  <a:pt x="164141" y="66682"/>
                </a:lnTo>
                <a:cubicBezTo>
                  <a:pt x="164141" y="63861"/>
                  <a:pt x="161832" y="61553"/>
                  <a:pt x="159011" y="61553"/>
                </a:cubicBezTo>
                <a:lnTo>
                  <a:pt x="148752" y="61553"/>
                </a:lnTo>
                <a:cubicBezTo>
                  <a:pt x="145931" y="61553"/>
                  <a:pt x="143623" y="63861"/>
                  <a:pt x="143623" y="66682"/>
                </a:cubicBezTo>
                <a:lnTo>
                  <a:pt x="143623" y="76941"/>
                </a:lnTo>
                <a:cubicBezTo>
                  <a:pt x="143623" y="79762"/>
                  <a:pt x="145931" y="82070"/>
                  <a:pt x="148752" y="82070"/>
                </a:cubicBezTo>
                <a:lnTo>
                  <a:pt x="159011" y="82070"/>
                </a:lnTo>
                <a:close/>
                <a:moveTo>
                  <a:pt x="84635" y="33341"/>
                </a:moveTo>
                <a:lnTo>
                  <a:pt x="84635" y="43600"/>
                </a:lnTo>
                <a:lnTo>
                  <a:pt x="74376" y="43600"/>
                </a:lnTo>
                <a:cubicBezTo>
                  <a:pt x="71555" y="43600"/>
                  <a:pt x="69247" y="45908"/>
                  <a:pt x="69247" y="48729"/>
                </a:cubicBezTo>
                <a:lnTo>
                  <a:pt x="69247" y="53859"/>
                </a:lnTo>
                <a:cubicBezTo>
                  <a:pt x="69247" y="56680"/>
                  <a:pt x="71555" y="58988"/>
                  <a:pt x="74376" y="58988"/>
                </a:cubicBezTo>
                <a:lnTo>
                  <a:pt x="84635" y="58988"/>
                </a:lnTo>
                <a:lnTo>
                  <a:pt x="84635" y="69247"/>
                </a:lnTo>
                <a:cubicBezTo>
                  <a:pt x="84635" y="72068"/>
                  <a:pt x="86943" y="74376"/>
                  <a:pt x="89764" y="74376"/>
                </a:cubicBezTo>
                <a:lnTo>
                  <a:pt x="94894" y="74376"/>
                </a:lnTo>
                <a:cubicBezTo>
                  <a:pt x="97715" y="74376"/>
                  <a:pt x="100023" y="72068"/>
                  <a:pt x="100023" y="69247"/>
                </a:cubicBezTo>
                <a:lnTo>
                  <a:pt x="100023" y="58988"/>
                </a:lnTo>
                <a:lnTo>
                  <a:pt x="110282" y="58988"/>
                </a:lnTo>
                <a:cubicBezTo>
                  <a:pt x="113103" y="58988"/>
                  <a:pt x="115411" y="56680"/>
                  <a:pt x="115411" y="53859"/>
                </a:cubicBezTo>
                <a:lnTo>
                  <a:pt x="115411" y="48729"/>
                </a:lnTo>
                <a:cubicBezTo>
                  <a:pt x="115411" y="45908"/>
                  <a:pt x="113103" y="43600"/>
                  <a:pt x="110282" y="43600"/>
                </a:cubicBezTo>
                <a:lnTo>
                  <a:pt x="100023" y="43600"/>
                </a:lnTo>
                <a:lnTo>
                  <a:pt x="100023" y="33341"/>
                </a:lnTo>
                <a:cubicBezTo>
                  <a:pt x="100023" y="30520"/>
                  <a:pt x="97715" y="28212"/>
                  <a:pt x="94894" y="28212"/>
                </a:cubicBezTo>
                <a:lnTo>
                  <a:pt x="89764" y="28212"/>
                </a:lnTo>
                <a:cubicBezTo>
                  <a:pt x="86943" y="28212"/>
                  <a:pt x="84635" y="30520"/>
                  <a:pt x="84635" y="3334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1" name="Text 29"/>
          <p:cNvSpPr/>
          <p:nvPr/>
        </p:nvSpPr>
        <p:spPr>
          <a:xfrm>
            <a:off x="4791638" y="4559461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kesehatan, pendidikan, administrasi dari kampung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477035" y="5184108"/>
            <a:ext cx="3237218" cy="9119"/>
          </a:xfrm>
          <a:custGeom>
            <a:avLst/>
            <a:gdLst/>
            <a:ahLst/>
            <a:cxnLst/>
            <a:rect l="l" t="t" r="r" b="b"/>
            <a:pathLst>
              <a:path w="3237218" h="9119">
                <a:moveTo>
                  <a:pt x="0" y="0"/>
                </a:moveTo>
                <a:lnTo>
                  <a:pt x="3237218" y="0"/>
                </a:lnTo>
                <a:lnTo>
                  <a:pt x="3237218" y="9119"/>
                </a:lnTo>
                <a:lnTo>
                  <a:pt x="0" y="9119"/>
                </a:lnTo>
                <a:lnTo>
                  <a:pt x="0" y="0"/>
                </a:ln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4477035" y="5334570"/>
            <a:ext cx="3301050" cy="182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Tanpa harus antre di kantor kelurahan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151605" y="2389158"/>
            <a:ext cx="3674926" cy="3346645"/>
          </a:xfrm>
          <a:custGeom>
            <a:avLst/>
            <a:gdLst/>
            <a:ahLst/>
            <a:cxnLst/>
            <a:rect l="l" t="t" r="r" b="b"/>
            <a:pathLst>
              <a:path w="3674926" h="3346645">
                <a:moveTo>
                  <a:pt x="36476" y="0"/>
                </a:moveTo>
                <a:lnTo>
                  <a:pt x="3638450" y="0"/>
                </a:lnTo>
                <a:cubicBezTo>
                  <a:pt x="3658595" y="0"/>
                  <a:pt x="3674926" y="16331"/>
                  <a:pt x="3674926" y="36476"/>
                </a:cubicBezTo>
                <a:lnTo>
                  <a:pt x="3674926" y="3200731"/>
                </a:lnTo>
                <a:cubicBezTo>
                  <a:pt x="3674926" y="3281317"/>
                  <a:pt x="3609598" y="3346645"/>
                  <a:pt x="3529012" y="3346645"/>
                </a:cubicBezTo>
                <a:lnTo>
                  <a:pt x="145914" y="3346645"/>
                </a:lnTo>
                <a:cubicBezTo>
                  <a:pt x="65328" y="3346645"/>
                  <a:pt x="0" y="3281317"/>
                  <a:pt x="0" y="3200731"/>
                </a:cubicBezTo>
                <a:lnTo>
                  <a:pt x="0" y="36476"/>
                </a:lnTo>
                <a:cubicBezTo>
                  <a:pt x="0" y="16344"/>
                  <a:pt x="16344" y="0"/>
                  <a:pt x="3647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6784" dist="91189" dir="5400000">
              <a:srgbClr val="000000">
                <a:alpha val="10196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8151605" y="2389158"/>
            <a:ext cx="3674926" cy="36476"/>
          </a:xfrm>
          <a:custGeom>
            <a:avLst/>
            <a:gdLst/>
            <a:ahLst/>
            <a:cxnLst/>
            <a:rect l="l" t="t" r="r" b="b"/>
            <a:pathLst>
              <a:path w="3674926" h="36476">
                <a:moveTo>
                  <a:pt x="36476" y="0"/>
                </a:moveTo>
                <a:lnTo>
                  <a:pt x="3638450" y="0"/>
                </a:lnTo>
                <a:cubicBezTo>
                  <a:pt x="3658595" y="0"/>
                  <a:pt x="3674926" y="16331"/>
                  <a:pt x="3674926" y="36476"/>
                </a:cubicBezTo>
                <a:lnTo>
                  <a:pt x="3674926" y="36476"/>
                </a:lnTo>
                <a:lnTo>
                  <a:pt x="0" y="36476"/>
                </a:lnTo>
                <a:lnTo>
                  <a:pt x="0" y="36476"/>
                </a:lnTo>
                <a:cubicBezTo>
                  <a:pt x="0" y="16331"/>
                  <a:pt x="16331" y="0"/>
                  <a:pt x="36476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6" name="Shape 34"/>
          <p:cNvSpPr/>
          <p:nvPr/>
        </p:nvSpPr>
        <p:spPr>
          <a:xfrm>
            <a:off x="8370459" y="2626250"/>
            <a:ext cx="583611" cy="583611"/>
          </a:xfrm>
          <a:custGeom>
            <a:avLst/>
            <a:gdLst/>
            <a:ahLst/>
            <a:cxnLst/>
            <a:rect l="l" t="t" r="r" b="b"/>
            <a:pathLst>
              <a:path w="583611" h="583611">
                <a:moveTo>
                  <a:pt x="291806" y="0"/>
                </a:moveTo>
                <a:lnTo>
                  <a:pt x="291806" y="0"/>
                </a:lnTo>
                <a:cubicBezTo>
                  <a:pt x="452965" y="0"/>
                  <a:pt x="583611" y="130646"/>
                  <a:pt x="583611" y="291806"/>
                </a:cubicBezTo>
                <a:lnTo>
                  <a:pt x="583611" y="291806"/>
                </a:lnTo>
                <a:cubicBezTo>
                  <a:pt x="583611" y="452965"/>
                  <a:pt x="452965" y="583611"/>
                  <a:pt x="291806" y="583611"/>
                </a:cubicBezTo>
                <a:lnTo>
                  <a:pt x="291806" y="583611"/>
                </a:lnTo>
                <a:cubicBezTo>
                  <a:pt x="130646" y="583611"/>
                  <a:pt x="0" y="452965"/>
                  <a:pt x="0" y="291806"/>
                </a:cubicBezTo>
                <a:lnTo>
                  <a:pt x="0" y="291806"/>
                </a:lnTo>
                <a:cubicBezTo>
                  <a:pt x="0" y="130646"/>
                  <a:pt x="130646" y="0"/>
                  <a:pt x="291806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7" name="Text 35"/>
          <p:cNvSpPr/>
          <p:nvPr/>
        </p:nvSpPr>
        <p:spPr>
          <a:xfrm>
            <a:off x="8501116" y="2753915"/>
            <a:ext cx="455946" cy="3282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54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03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099973" y="2662726"/>
            <a:ext cx="1103390" cy="2918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72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Economic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9099973" y="2954531"/>
            <a:ext cx="1066914" cy="2188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4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Empowerment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393256" y="3428715"/>
            <a:ext cx="164141" cy="164141"/>
          </a:xfrm>
          <a:custGeom>
            <a:avLst/>
            <a:gdLst/>
            <a:ahLst/>
            <a:cxnLst/>
            <a:rect l="l" t="t" r="r" b="b"/>
            <a:pathLst>
              <a:path w="164141" h="164141">
                <a:moveTo>
                  <a:pt x="9842" y="23178"/>
                </a:moveTo>
                <a:cubicBezTo>
                  <a:pt x="12054" y="15516"/>
                  <a:pt x="19075" y="10259"/>
                  <a:pt x="27058" y="10259"/>
                </a:cubicBezTo>
                <a:lnTo>
                  <a:pt x="137340" y="10259"/>
                </a:lnTo>
                <a:cubicBezTo>
                  <a:pt x="145322" y="10259"/>
                  <a:pt x="152343" y="15516"/>
                  <a:pt x="154587" y="23178"/>
                </a:cubicBezTo>
                <a:lnTo>
                  <a:pt x="162089" y="48890"/>
                </a:lnTo>
                <a:cubicBezTo>
                  <a:pt x="166192" y="62899"/>
                  <a:pt x="155645" y="76941"/>
                  <a:pt x="141058" y="76941"/>
                </a:cubicBezTo>
                <a:cubicBezTo>
                  <a:pt x="132627" y="76941"/>
                  <a:pt x="125221" y="72164"/>
                  <a:pt x="121567" y="65047"/>
                </a:cubicBezTo>
                <a:cubicBezTo>
                  <a:pt x="117848" y="72068"/>
                  <a:pt x="110474" y="76941"/>
                  <a:pt x="101883" y="76941"/>
                </a:cubicBezTo>
                <a:cubicBezTo>
                  <a:pt x="93355" y="76941"/>
                  <a:pt x="85949" y="72132"/>
                  <a:pt x="82231" y="65079"/>
                </a:cubicBezTo>
                <a:cubicBezTo>
                  <a:pt x="78512" y="72132"/>
                  <a:pt x="71106" y="76941"/>
                  <a:pt x="62579" y="76941"/>
                </a:cubicBezTo>
                <a:cubicBezTo>
                  <a:pt x="53987" y="76941"/>
                  <a:pt x="46613" y="72100"/>
                  <a:pt x="42895" y="65047"/>
                </a:cubicBezTo>
                <a:cubicBezTo>
                  <a:pt x="39240" y="72132"/>
                  <a:pt x="31834" y="76941"/>
                  <a:pt x="23403" y="76941"/>
                </a:cubicBezTo>
                <a:cubicBezTo>
                  <a:pt x="8784" y="76941"/>
                  <a:pt x="-1731" y="62931"/>
                  <a:pt x="2372" y="48890"/>
                </a:cubicBezTo>
                <a:lnTo>
                  <a:pt x="9842" y="23178"/>
                </a:lnTo>
                <a:close/>
                <a:moveTo>
                  <a:pt x="30905" y="112847"/>
                </a:moveTo>
                <a:lnTo>
                  <a:pt x="133492" y="112847"/>
                </a:lnTo>
                <a:lnTo>
                  <a:pt x="133492" y="91560"/>
                </a:lnTo>
                <a:cubicBezTo>
                  <a:pt x="135929" y="92073"/>
                  <a:pt x="138462" y="92329"/>
                  <a:pt x="141026" y="92329"/>
                </a:cubicBezTo>
                <a:cubicBezTo>
                  <a:pt x="145611" y="92329"/>
                  <a:pt x="150003" y="91496"/>
                  <a:pt x="154010" y="90021"/>
                </a:cubicBezTo>
                <a:lnTo>
                  <a:pt x="154010" y="138494"/>
                </a:lnTo>
                <a:cubicBezTo>
                  <a:pt x="154010" y="146989"/>
                  <a:pt x="147117" y="153882"/>
                  <a:pt x="138622" y="153882"/>
                </a:cubicBezTo>
                <a:lnTo>
                  <a:pt x="25775" y="153882"/>
                </a:lnTo>
                <a:cubicBezTo>
                  <a:pt x="17280" y="153882"/>
                  <a:pt x="10387" y="146989"/>
                  <a:pt x="10387" y="138494"/>
                </a:cubicBezTo>
                <a:lnTo>
                  <a:pt x="10387" y="90021"/>
                </a:lnTo>
                <a:cubicBezTo>
                  <a:pt x="14394" y="91496"/>
                  <a:pt x="18754" y="92329"/>
                  <a:pt x="23371" y="92329"/>
                </a:cubicBezTo>
                <a:cubicBezTo>
                  <a:pt x="25968" y="92329"/>
                  <a:pt x="28468" y="92073"/>
                  <a:pt x="30905" y="91560"/>
                </a:cubicBezTo>
                <a:lnTo>
                  <a:pt x="30905" y="112847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1" name="Text 39"/>
          <p:cNvSpPr/>
          <p:nvPr/>
        </p:nvSpPr>
        <p:spPr>
          <a:xfrm>
            <a:off x="8685062" y="3392239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digital untuk UMKM menjangkau pasar lebih luas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393256" y="4012326"/>
            <a:ext cx="164141" cy="164141"/>
          </a:xfrm>
          <a:custGeom>
            <a:avLst/>
            <a:gdLst/>
            <a:ahLst/>
            <a:cxnLst/>
            <a:rect l="l" t="t" r="r" b="b"/>
            <a:pathLst>
              <a:path w="164141" h="164141">
                <a:moveTo>
                  <a:pt x="0" y="41035"/>
                </a:moveTo>
                <a:lnTo>
                  <a:pt x="0" y="51294"/>
                </a:lnTo>
                <a:lnTo>
                  <a:pt x="164141" y="51294"/>
                </a:lnTo>
                <a:lnTo>
                  <a:pt x="164141" y="41035"/>
                </a:lnTo>
                <a:cubicBezTo>
                  <a:pt x="164141" y="29718"/>
                  <a:pt x="154940" y="20518"/>
                  <a:pt x="143623" y="20518"/>
                </a:cubicBezTo>
                <a:lnTo>
                  <a:pt x="20518" y="20518"/>
                </a:lnTo>
                <a:cubicBezTo>
                  <a:pt x="9201" y="20518"/>
                  <a:pt x="0" y="29718"/>
                  <a:pt x="0" y="41035"/>
                </a:cubicBezTo>
                <a:close/>
                <a:moveTo>
                  <a:pt x="0" y="66682"/>
                </a:moveTo>
                <a:lnTo>
                  <a:pt x="0" y="123105"/>
                </a:lnTo>
                <a:cubicBezTo>
                  <a:pt x="0" y="134422"/>
                  <a:pt x="9201" y="143623"/>
                  <a:pt x="20518" y="143623"/>
                </a:cubicBezTo>
                <a:lnTo>
                  <a:pt x="143623" y="143623"/>
                </a:lnTo>
                <a:cubicBezTo>
                  <a:pt x="154940" y="143623"/>
                  <a:pt x="164141" y="134422"/>
                  <a:pt x="164141" y="123105"/>
                </a:cubicBezTo>
                <a:lnTo>
                  <a:pt x="164141" y="66682"/>
                </a:lnTo>
                <a:lnTo>
                  <a:pt x="0" y="66682"/>
                </a:lnTo>
                <a:close/>
                <a:moveTo>
                  <a:pt x="20518" y="115411"/>
                </a:moveTo>
                <a:cubicBezTo>
                  <a:pt x="20518" y="111148"/>
                  <a:pt x="23948" y="107717"/>
                  <a:pt x="28212" y="107717"/>
                </a:cubicBezTo>
                <a:lnTo>
                  <a:pt x="43600" y="107717"/>
                </a:lnTo>
                <a:cubicBezTo>
                  <a:pt x="47864" y="107717"/>
                  <a:pt x="51294" y="111148"/>
                  <a:pt x="51294" y="115411"/>
                </a:cubicBezTo>
                <a:cubicBezTo>
                  <a:pt x="51294" y="119675"/>
                  <a:pt x="47864" y="123105"/>
                  <a:pt x="43600" y="123105"/>
                </a:cubicBezTo>
                <a:lnTo>
                  <a:pt x="28212" y="123105"/>
                </a:lnTo>
                <a:cubicBezTo>
                  <a:pt x="23948" y="123105"/>
                  <a:pt x="20518" y="119675"/>
                  <a:pt x="20518" y="115411"/>
                </a:cubicBezTo>
                <a:close/>
                <a:moveTo>
                  <a:pt x="66682" y="115411"/>
                </a:moveTo>
                <a:cubicBezTo>
                  <a:pt x="66682" y="111148"/>
                  <a:pt x="70112" y="107717"/>
                  <a:pt x="74376" y="107717"/>
                </a:cubicBezTo>
                <a:lnTo>
                  <a:pt x="94894" y="107717"/>
                </a:lnTo>
                <a:cubicBezTo>
                  <a:pt x="99158" y="107717"/>
                  <a:pt x="102588" y="111148"/>
                  <a:pt x="102588" y="115411"/>
                </a:cubicBezTo>
                <a:cubicBezTo>
                  <a:pt x="102588" y="119675"/>
                  <a:pt x="99158" y="123105"/>
                  <a:pt x="94894" y="123105"/>
                </a:cubicBezTo>
                <a:lnTo>
                  <a:pt x="74376" y="123105"/>
                </a:lnTo>
                <a:cubicBezTo>
                  <a:pt x="70112" y="123105"/>
                  <a:pt x="66682" y="119675"/>
                  <a:pt x="66682" y="11541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3" name="Text 41"/>
          <p:cNvSpPr/>
          <p:nvPr/>
        </p:nvSpPr>
        <p:spPr>
          <a:xfrm>
            <a:off x="8685062" y="3975850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layanan keuangan formal: tabungan, pinjaman mikro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382997" y="4595937"/>
            <a:ext cx="184658" cy="164141"/>
          </a:xfrm>
          <a:custGeom>
            <a:avLst/>
            <a:gdLst/>
            <a:ahLst/>
            <a:cxnLst/>
            <a:rect l="l" t="t" r="r" b="b"/>
            <a:pathLst>
              <a:path w="184658" h="164141">
                <a:moveTo>
                  <a:pt x="92329" y="0"/>
                </a:moveTo>
                <a:cubicBezTo>
                  <a:pt x="94445" y="0"/>
                  <a:pt x="96465" y="866"/>
                  <a:pt x="97907" y="2404"/>
                </a:cubicBezTo>
                <a:lnTo>
                  <a:pt x="144072" y="51134"/>
                </a:lnTo>
                <a:lnTo>
                  <a:pt x="144232" y="51294"/>
                </a:lnTo>
                <a:lnTo>
                  <a:pt x="169270" y="51294"/>
                </a:lnTo>
                <a:cubicBezTo>
                  <a:pt x="174944" y="51294"/>
                  <a:pt x="179529" y="55878"/>
                  <a:pt x="179529" y="61553"/>
                </a:cubicBezTo>
                <a:cubicBezTo>
                  <a:pt x="179529" y="66201"/>
                  <a:pt x="176451" y="70112"/>
                  <a:pt x="172219" y="71395"/>
                </a:cubicBezTo>
                <a:lnTo>
                  <a:pt x="157440" y="137820"/>
                </a:lnTo>
                <a:cubicBezTo>
                  <a:pt x="155357" y="147214"/>
                  <a:pt x="147021" y="153882"/>
                  <a:pt x="137404" y="153882"/>
                </a:cubicBezTo>
                <a:lnTo>
                  <a:pt x="47222" y="153882"/>
                </a:lnTo>
                <a:cubicBezTo>
                  <a:pt x="37605" y="153882"/>
                  <a:pt x="29270" y="147214"/>
                  <a:pt x="27186" y="137820"/>
                </a:cubicBezTo>
                <a:lnTo>
                  <a:pt x="12439" y="71395"/>
                </a:lnTo>
                <a:cubicBezTo>
                  <a:pt x="8207" y="70144"/>
                  <a:pt x="5129" y="66201"/>
                  <a:pt x="5129" y="61553"/>
                </a:cubicBezTo>
                <a:cubicBezTo>
                  <a:pt x="5129" y="55878"/>
                  <a:pt x="9714" y="51294"/>
                  <a:pt x="15388" y="51294"/>
                </a:cubicBezTo>
                <a:lnTo>
                  <a:pt x="40426" y="51294"/>
                </a:lnTo>
                <a:lnTo>
                  <a:pt x="40586" y="51134"/>
                </a:lnTo>
                <a:lnTo>
                  <a:pt x="86751" y="2404"/>
                </a:lnTo>
                <a:cubicBezTo>
                  <a:pt x="88194" y="866"/>
                  <a:pt x="90213" y="0"/>
                  <a:pt x="92329" y="0"/>
                </a:cubicBezTo>
                <a:close/>
                <a:moveTo>
                  <a:pt x="92329" y="18883"/>
                </a:moveTo>
                <a:lnTo>
                  <a:pt x="61617" y="51294"/>
                </a:lnTo>
                <a:lnTo>
                  <a:pt x="123041" y="51294"/>
                </a:lnTo>
                <a:lnTo>
                  <a:pt x="92329" y="18883"/>
                </a:lnTo>
                <a:close/>
                <a:moveTo>
                  <a:pt x="66682" y="84635"/>
                </a:moveTo>
                <a:cubicBezTo>
                  <a:pt x="66682" y="80371"/>
                  <a:pt x="63252" y="76941"/>
                  <a:pt x="58988" y="76941"/>
                </a:cubicBezTo>
                <a:cubicBezTo>
                  <a:pt x="54724" y="76941"/>
                  <a:pt x="51294" y="80371"/>
                  <a:pt x="51294" y="84635"/>
                </a:cubicBezTo>
                <a:lnTo>
                  <a:pt x="51294" y="120541"/>
                </a:lnTo>
                <a:cubicBezTo>
                  <a:pt x="51294" y="124805"/>
                  <a:pt x="54724" y="128235"/>
                  <a:pt x="58988" y="128235"/>
                </a:cubicBezTo>
                <a:cubicBezTo>
                  <a:pt x="63252" y="128235"/>
                  <a:pt x="66682" y="124805"/>
                  <a:pt x="66682" y="120541"/>
                </a:cubicBezTo>
                <a:lnTo>
                  <a:pt x="66682" y="84635"/>
                </a:lnTo>
                <a:close/>
                <a:moveTo>
                  <a:pt x="92329" y="76941"/>
                </a:moveTo>
                <a:cubicBezTo>
                  <a:pt x="88065" y="76941"/>
                  <a:pt x="84635" y="80371"/>
                  <a:pt x="84635" y="84635"/>
                </a:cubicBezTo>
                <a:lnTo>
                  <a:pt x="84635" y="120541"/>
                </a:lnTo>
                <a:cubicBezTo>
                  <a:pt x="84635" y="124805"/>
                  <a:pt x="88065" y="128235"/>
                  <a:pt x="92329" y="128235"/>
                </a:cubicBezTo>
                <a:cubicBezTo>
                  <a:pt x="96593" y="128235"/>
                  <a:pt x="100023" y="124805"/>
                  <a:pt x="100023" y="120541"/>
                </a:cubicBezTo>
                <a:lnTo>
                  <a:pt x="100023" y="84635"/>
                </a:lnTo>
                <a:cubicBezTo>
                  <a:pt x="100023" y="80371"/>
                  <a:pt x="96593" y="76941"/>
                  <a:pt x="92329" y="76941"/>
                </a:cubicBezTo>
                <a:close/>
                <a:moveTo>
                  <a:pt x="133364" y="84635"/>
                </a:moveTo>
                <a:cubicBezTo>
                  <a:pt x="133364" y="80371"/>
                  <a:pt x="129934" y="76941"/>
                  <a:pt x="125670" y="76941"/>
                </a:cubicBezTo>
                <a:cubicBezTo>
                  <a:pt x="121406" y="76941"/>
                  <a:pt x="117976" y="80371"/>
                  <a:pt x="117976" y="84635"/>
                </a:cubicBezTo>
                <a:lnTo>
                  <a:pt x="117976" y="120541"/>
                </a:lnTo>
                <a:cubicBezTo>
                  <a:pt x="117976" y="124805"/>
                  <a:pt x="121406" y="128235"/>
                  <a:pt x="125670" y="128235"/>
                </a:cubicBezTo>
                <a:cubicBezTo>
                  <a:pt x="129934" y="128235"/>
                  <a:pt x="133364" y="124805"/>
                  <a:pt x="133364" y="120541"/>
                </a:cubicBezTo>
                <a:lnTo>
                  <a:pt x="133364" y="84635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5" name="Text 43"/>
          <p:cNvSpPr/>
          <p:nvPr/>
        </p:nvSpPr>
        <p:spPr>
          <a:xfrm>
            <a:off x="8685062" y="4559461"/>
            <a:ext cx="2991007" cy="474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4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Marketplace lokal: produsen kampung ke konsumen urban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370459" y="5184108"/>
            <a:ext cx="3237218" cy="9119"/>
          </a:xfrm>
          <a:custGeom>
            <a:avLst/>
            <a:gdLst/>
            <a:ahLst/>
            <a:cxnLst/>
            <a:rect l="l" t="t" r="r" b="b"/>
            <a:pathLst>
              <a:path w="3237218" h="9119">
                <a:moveTo>
                  <a:pt x="0" y="0"/>
                </a:moveTo>
                <a:lnTo>
                  <a:pt x="3237218" y="0"/>
                </a:lnTo>
                <a:lnTo>
                  <a:pt x="3237218" y="9119"/>
                </a:lnTo>
                <a:lnTo>
                  <a:pt x="0" y="9119"/>
                </a:lnTo>
                <a:lnTo>
                  <a:pt x="0" y="0"/>
                </a:ln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8370459" y="5334570"/>
            <a:ext cx="3301050" cy="1823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Kemandirian ekonomi berkelanjutan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364757" y="5954657"/>
            <a:ext cx="11462486" cy="902773"/>
          </a:xfrm>
          <a:custGeom>
            <a:avLst/>
            <a:gdLst/>
            <a:ahLst/>
            <a:cxnLst/>
            <a:rect l="l" t="t" r="r" b="b"/>
            <a:pathLst>
              <a:path w="11462486" h="902773">
                <a:moveTo>
                  <a:pt x="145906" y="0"/>
                </a:moveTo>
                <a:lnTo>
                  <a:pt x="11316580" y="0"/>
                </a:lnTo>
                <a:cubicBezTo>
                  <a:pt x="11397162" y="0"/>
                  <a:pt x="11462486" y="65324"/>
                  <a:pt x="11462486" y="145906"/>
                </a:cubicBezTo>
                <a:lnTo>
                  <a:pt x="11462486" y="756867"/>
                </a:lnTo>
                <a:cubicBezTo>
                  <a:pt x="11462486" y="837449"/>
                  <a:pt x="11397162" y="902773"/>
                  <a:pt x="11316580" y="902773"/>
                </a:cubicBezTo>
                <a:lnTo>
                  <a:pt x="145906" y="902773"/>
                </a:lnTo>
                <a:cubicBezTo>
                  <a:pt x="65378" y="902773"/>
                  <a:pt x="0" y="837395"/>
                  <a:pt x="0" y="756867"/>
                </a:cubicBezTo>
                <a:lnTo>
                  <a:pt x="0" y="145906"/>
                </a:lnTo>
                <a:cubicBezTo>
                  <a:pt x="0" y="65378"/>
                  <a:pt x="65378" y="0"/>
                  <a:pt x="145906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49" name="Shape 47"/>
          <p:cNvSpPr/>
          <p:nvPr/>
        </p:nvSpPr>
        <p:spPr>
          <a:xfrm>
            <a:off x="583611" y="6266980"/>
            <a:ext cx="273568" cy="273568"/>
          </a:xfrm>
          <a:custGeom>
            <a:avLst/>
            <a:gdLst/>
            <a:ahLst/>
            <a:cxnLst/>
            <a:rect l="l" t="t" r="r" b="b"/>
            <a:pathLst>
              <a:path w="273568" h="273568">
                <a:moveTo>
                  <a:pt x="124228" y="2778"/>
                </a:moveTo>
                <a:cubicBezTo>
                  <a:pt x="132189" y="-908"/>
                  <a:pt x="141379" y="-908"/>
                  <a:pt x="149340" y="2778"/>
                </a:cubicBezTo>
                <a:lnTo>
                  <a:pt x="266141" y="56744"/>
                </a:lnTo>
                <a:cubicBezTo>
                  <a:pt x="270682" y="58828"/>
                  <a:pt x="273568" y="63369"/>
                  <a:pt x="273568" y="68392"/>
                </a:cubicBezTo>
                <a:cubicBezTo>
                  <a:pt x="273568" y="73414"/>
                  <a:pt x="270682" y="77956"/>
                  <a:pt x="266141" y="80040"/>
                </a:cubicBezTo>
                <a:lnTo>
                  <a:pt x="149340" y="134005"/>
                </a:lnTo>
                <a:cubicBezTo>
                  <a:pt x="141379" y="137692"/>
                  <a:pt x="132189" y="137692"/>
                  <a:pt x="124228" y="134005"/>
                </a:cubicBezTo>
                <a:lnTo>
                  <a:pt x="7427" y="80040"/>
                </a:lnTo>
                <a:cubicBezTo>
                  <a:pt x="2885" y="77903"/>
                  <a:pt x="0" y="73361"/>
                  <a:pt x="0" y="68392"/>
                </a:cubicBezTo>
                <a:cubicBezTo>
                  <a:pt x="0" y="63423"/>
                  <a:pt x="2885" y="58828"/>
                  <a:pt x="7427" y="56744"/>
                </a:cubicBezTo>
                <a:lnTo>
                  <a:pt x="124228" y="2778"/>
                </a:lnTo>
                <a:close/>
                <a:moveTo>
                  <a:pt x="25700" y="116694"/>
                </a:moveTo>
                <a:lnTo>
                  <a:pt x="113488" y="157248"/>
                </a:lnTo>
                <a:cubicBezTo>
                  <a:pt x="128288" y="164087"/>
                  <a:pt x="145333" y="164087"/>
                  <a:pt x="160133" y="157248"/>
                </a:cubicBezTo>
                <a:lnTo>
                  <a:pt x="247921" y="116694"/>
                </a:lnTo>
                <a:lnTo>
                  <a:pt x="266141" y="125136"/>
                </a:lnTo>
                <a:cubicBezTo>
                  <a:pt x="270682" y="127220"/>
                  <a:pt x="273568" y="131761"/>
                  <a:pt x="273568" y="136784"/>
                </a:cubicBezTo>
                <a:cubicBezTo>
                  <a:pt x="273568" y="141806"/>
                  <a:pt x="270682" y="146348"/>
                  <a:pt x="266141" y="148432"/>
                </a:cubicBezTo>
                <a:lnTo>
                  <a:pt x="149340" y="202397"/>
                </a:lnTo>
                <a:cubicBezTo>
                  <a:pt x="141379" y="206084"/>
                  <a:pt x="132189" y="206084"/>
                  <a:pt x="124228" y="202397"/>
                </a:cubicBezTo>
                <a:lnTo>
                  <a:pt x="7427" y="148432"/>
                </a:lnTo>
                <a:cubicBezTo>
                  <a:pt x="2885" y="146295"/>
                  <a:pt x="0" y="141753"/>
                  <a:pt x="0" y="136784"/>
                </a:cubicBezTo>
                <a:cubicBezTo>
                  <a:pt x="0" y="131815"/>
                  <a:pt x="2885" y="127220"/>
                  <a:pt x="7427" y="125136"/>
                </a:cubicBezTo>
                <a:lnTo>
                  <a:pt x="25647" y="116694"/>
                </a:lnTo>
                <a:close/>
                <a:moveTo>
                  <a:pt x="7427" y="193528"/>
                </a:moveTo>
                <a:lnTo>
                  <a:pt x="25647" y="185086"/>
                </a:lnTo>
                <a:lnTo>
                  <a:pt x="113434" y="225640"/>
                </a:lnTo>
                <a:cubicBezTo>
                  <a:pt x="128235" y="232479"/>
                  <a:pt x="145279" y="232479"/>
                  <a:pt x="160080" y="225640"/>
                </a:cubicBezTo>
                <a:lnTo>
                  <a:pt x="247867" y="185086"/>
                </a:lnTo>
                <a:lnTo>
                  <a:pt x="266087" y="193528"/>
                </a:lnTo>
                <a:cubicBezTo>
                  <a:pt x="270629" y="195612"/>
                  <a:pt x="273514" y="200153"/>
                  <a:pt x="273514" y="205176"/>
                </a:cubicBezTo>
                <a:cubicBezTo>
                  <a:pt x="273514" y="210198"/>
                  <a:pt x="270629" y="214740"/>
                  <a:pt x="266087" y="216824"/>
                </a:cubicBezTo>
                <a:lnTo>
                  <a:pt x="149287" y="270789"/>
                </a:lnTo>
                <a:cubicBezTo>
                  <a:pt x="141325" y="274476"/>
                  <a:pt x="132135" y="274476"/>
                  <a:pt x="124174" y="270789"/>
                </a:cubicBezTo>
                <a:lnTo>
                  <a:pt x="7427" y="216824"/>
                </a:lnTo>
                <a:cubicBezTo>
                  <a:pt x="2885" y="214687"/>
                  <a:pt x="0" y="210145"/>
                  <a:pt x="0" y="205176"/>
                </a:cubicBezTo>
                <a:cubicBezTo>
                  <a:pt x="0" y="200207"/>
                  <a:pt x="2885" y="195612"/>
                  <a:pt x="7427" y="193528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0" name="Text 48"/>
          <p:cNvSpPr/>
          <p:nvPr/>
        </p:nvSpPr>
        <p:spPr>
          <a:xfrm>
            <a:off x="1071473" y="6137035"/>
            <a:ext cx="10650902" cy="53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92" b="1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Tiga layer ini saling terhubung dan membangun satu sama lain.</a:t>
            </a:r>
            <a:pPr>
              <a:lnSpc>
                <a:spcPct val="140000"/>
              </a:lnSpc>
            </a:pPr>
            <a:r>
              <a:rPr lang="en-US" sz="1292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Tanpa infrastruktur fisik, layanan digital tidak bisa diakses. Tanpa layanan, ekonomi digital tidak bisa berkembang.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5382" y="431728"/>
            <a:ext cx="414459" cy="34538"/>
          </a:xfrm>
          <a:custGeom>
            <a:avLst/>
            <a:gdLst/>
            <a:ahLst/>
            <a:cxnLst/>
            <a:rect l="l" t="t" r="r" b="b"/>
            <a:pathLst>
              <a:path w="414459" h="34538">
                <a:moveTo>
                  <a:pt x="0" y="0"/>
                </a:moveTo>
                <a:lnTo>
                  <a:pt x="414459" y="0"/>
                </a:lnTo>
                <a:lnTo>
                  <a:pt x="414459" y="34538"/>
                </a:lnTo>
                <a:lnTo>
                  <a:pt x="0" y="34538"/>
                </a:lnTo>
                <a:lnTo>
                  <a:pt x="0" y="0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" name="Text 1"/>
          <p:cNvSpPr/>
          <p:nvPr/>
        </p:nvSpPr>
        <p:spPr>
          <a:xfrm>
            <a:off x="863456" y="345382"/>
            <a:ext cx="725303" cy="207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spc="54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Layer 01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45382" y="656227"/>
            <a:ext cx="4697201" cy="10361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26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Physical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3263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Infrastructure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45382" y="1795989"/>
            <a:ext cx="4576317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Fondasi Digital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45382" y="2244986"/>
            <a:ext cx="4489972" cy="4265473"/>
          </a:xfrm>
          <a:custGeom>
            <a:avLst/>
            <a:gdLst/>
            <a:ahLst/>
            <a:cxnLst/>
            <a:rect l="l" t="t" r="r" b="b"/>
            <a:pathLst>
              <a:path w="4489972" h="4265473">
                <a:moveTo>
                  <a:pt x="138159" y="0"/>
                </a:moveTo>
                <a:lnTo>
                  <a:pt x="4351813" y="0"/>
                </a:lnTo>
                <a:cubicBezTo>
                  <a:pt x="4428116" y="0"/>
                  <a:pt x="4489972" y="61856"/>
                  <a:pt x="4489972" y="138159"/>
                </a:cubicBezTo>
                <a:lnTo>
                  <a:pt x="4489972" y="4127314"/>
                </a:lnTo>
                <a:cubicBezTo>
                  <a:pt x="4489972" y="4203617"/>
                  <a:pt x="4428116" y="4265473"/>
                  <a:pt x="4351813" y="4265473"/>
                </a:cubicBezTo>
                <a:lnTo>
                  <a:pt x="138159" y="4265473"/>
                </a:lnTo>
                <a:cubicBezTo>
                  <a:pt x="61856" y="4265473"/>
                  <a:pt x="0" y="4203617"/>
                  <a:pt x="0" y="4127314"/>
                </a:cubicBezTo>
                <a:lnTo>
                  <a:pt x="0" y="138159"/>
                </a:lnTo>
                <a:cubicBezTo>
                  <a:pt x="0" y="61856"/>
                  <a:pt x="61856" y="0"/>
                  <a:pt x="138159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29518" dist="86346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52612" y="2616272"/>
            <a:ext cx="483535" cy="483535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241768" y="0"/>
                </a:moveTo>
                <a:lnTo>
                  <a:pt x="241768" y="0"/>
                </a:lnTo>
                <a:cubicBezTo>
                  <a:pt x="375203" y="0"/>
                  <a:pt x="483535" y="108332"/>
                  <a:pt x="483535" y="241768"/>
                </a:cubicBezTo>
                <a:lnTo>
                  <a:pt x="483535" y="241768"/>
                </a:lnTo>
                <a:cubicBezTo>
                  <a:pt x="483535" y="375203"/>
                  <a:pt x="375203" y="483535"/>
                  <a:pt x="241768" y="483535"/>
                </a:cubicBezTo>
                <a:lnTo>
                  <a:pt x="241768" y="483535"/>
                </a:lnTo>
                <a:cubicBezTo>
                  <a:pt x="108332" y="483535"/>
                  <a:pt x="0" y="375203"/>
                  <a:pt x="0" y="241768"/>
                </a:cubicBezTo>
                <a:lnTo>
                  <a:pt x="0" y="241768"/>
                </a:lnTo>
                <a:cubicBezTo>
                  <a:pt x="0" y="108332"/>
                  <a:pt x="108332" y="0"/>
                  <a:pt x="241768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Shape 6"/>
          <p:cNvSpPr/>
          <p:nvPr/>
        </p:nvSpPr>
        <p:spPr>
          <a:xfrm>
            <a:off x="677813" y="2754425"/>
            <a:ext cx="233133" cy="207229"/>
          </a:xfrm>
          <a:custGeom>
            <a:avLst/>
            <a:gdLst/>
            <a:ahLst/>
            <a:cxnLst/>
            <a:rect l="l" t="t" r="r" b="b"/>
            <a:pathLst>
              <a:path w="233133" h="207229">
                <a:moveTo>
                  <a:pt x="116567" y="38856"/>
                </a:moveTo>
                <a:cubicBezTo>
                  <a:pt x="79775" y="38856"/>
                  <a:pt x="46465" y="53426"/>
                  <a:pt x="21978" y="77144"/>
                </a:cubicBezTo>
                <a:cubicBezTo>
                  <a:pt x="16837" y="82123"/>
                  <a:pt x="8621" y="82001"/>
                  <a:pt x="3683" y="76861"/>
                </a:cubicBezTo>
                <a:cubicBezTo>
                  <a:pt x="-1255" y="71721"/>
                  <a:pt x="-1174" y="63504"/>
                  <a:pt x="3967" y="58567"/>
                </a:cubicBezTo>
                <a:cubicBezTo>
                  <a:pt x="33068" y="30315"/>
                  <a:pt x="72814" y="12952"/>
                  <a:pt x="116567" y="12952"/>
                </a:cubicBezTo>
                <a:cubicBezTo>
                  <a:pt x="160320" y="12952"/>
                  <a:pt x="200065" y="30315"/>
                  <a:pt x="229207" y="58567"/>
                </a:cubicBezTo>
                <a:cubicBezTo>
                  <a:pt x="234347" y="63545"/>
                  <a:pt x="234469" y="71761"/>
                  <a:pt x="229490" y="76861"/>
                </a:cubicBezTo>
                <a:cubicBezTo>
                  <a:pt x="224512" y="81961"/>
                  <a:pt x="216296" y="82123"/>
                  <a:pt x="211196" y="77144"/>
                </a:cubicBezTo>
                <a:cubicBezTo>
                  <a:pt x="186668" y="53426"/>
                  <a:pt x="153358" y="38856"/>
                  <a:pt x="116567" y="38856"/>
                </a:cubicBezTo>
                <a:close/>
                <a:moveTo>
                  <a:pt x="97139" y="174850"/>
                </a:moveTo>
                <a:cubicBezTo>
                  <a:pt x="97139" y="164127"/>
                  <a:pt x="105844" y="155422"/>
                  <a:pt x="116567" y="155422"/>
                </a:cubicBezTo>
                <a:cubicBezTo>
                  <a:pt x="127289" y="155422"/>
                  <a:pt x="135994" y="164127"/>
                  <a:pt x="135994" y="174850"/>
                </a:cubicBezTo>
                <a:cubicBezTo>
                  <a:pt x="135994" y="185572"/>
                  <a:pt x="127289" y="194278"/>
                  <a:pt x="116567" y="194278"/>
                </a:cubicBezTo>
                <a:cubicBezTo>
                  <a:pt x="105844" y="194278"/>
                  <a:pt x="97139" y="185572"/>
                  <a:pt x="97139" y="174850"/>
                </a:cubicBezTo>
                <a:close/>
                <a:moveTo>
                  <a:pt x="67997" y="132028"/>
                </a:moveTo>
                <a:cubicBezTo>
                  <a:pt x="63262" y="137411"/>
                  <a:pt x="55086" y="137897"/>
                  <a:pt x="49703" y="133161"/>
                </a:cubicBezTo>
                <a:cubicBezTo>
                  <a:pt x="44320" y="128426"/>
                  <a:pt x="43834" y="120250"/>
                  <a:pt x="48569" y="114867"/>
                </a:cubicBezTo>
                <a:cubicBezTo>
                  <a:pt x="65164" y="96086"/>
                  <a:pt x="89489" y="84187"/>
                  <a:pt x="116567" y="84187"/>
                </a:cubicBezTo>
                <a:cubicBezTo>
                  <a:pt x="143644" y="84187"/>
                  <a:pt x="167969" y="96086"/>
                  <a:pt x="184564" y="114867"/>
                </a:cubicBezTo>
                <a:cubicBezTo>
                  <a:pt x="189299" y="120250"/>
                  <a:pt x="188773" y="128426"/>
                  <a:pt x="183430" y="133161"/>
                </a:cubicBezTo>
                <a:cubicBezTo>
                  <a:pt x="178088" y="137897"/>
                  <a:pt x="169871" y="137370"/>
                  <a:pt x="165136" y="132028"/>
                </a:cubicBezTo>
                <a:cubicBezTo>
                  <a:pt x="153236" y="118550"/>
                  <a:pt x="135913" y="110091"/>
                  <a:pt x="116567" y="110091"/>
                </a:cubicBezTo>
                <a:cubicBezTo>
                  <a:pt x="97220" y="110091"/>
                  <a:pt x="79897" y="118550"/>
                  <a:pt x="67997" y="13202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174300" y="2616272"/>
            <a:ext cx="3540170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Konektivitas Internet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74300" y="2927116"/>
            <a:ext cx="3522901" cy="673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Internet yang </a:t>
            </a:r>
            <a:pPr>
              <a:lnSpc>
                <a:spcPct val="140000"/>
              </a:lnSpc>
            </a:pPr>
            <a:r>
              <a:rPr lang="en-US" sz="1088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terjangkau dan stabil</a:t>
            </a:r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sebagai utilitas dasar — setara dengan air dan listrik. Bukan luxury, tapi </a:t>
            </a:r>
            <a:pPr>
              <a:lnSpc>
                <a:spcPct val="140000"/>
              </a:lnSpc>
            </a:pPr>
            <a:r>
              <a:rPr lang="en-US" sz="1088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kebutuhan fundamental</a:t>
            </a:r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52612" y="3738765"/>
            <a:ext cx="4075513" cy="8635"/>
          </a:xfrm>
          <a:custGeom>
            <a:avLst/>
            <a:gdLst/>
            <a:ahLst/>
            <a:cxnLst/>
            <a:rect l="l" t="t" r="r" b="b"/>
            <a:pathLst>
              <a:path w="4075513" h="8635">
                <a:moveTo>
                  <a:pt x="0" y="0"/>
                </a:moveTo>
                <a:lnTo>
                  <a:pt x="4075513" y="0"/>
                </a:lnTo>
                <a:lnTo>
                  <a:pt x="4075513" y="8635"/>
                </a:lnTo>
                <a:lnTo>
                  <a:pt x="0" y="8635"/>
                </a:lnTo>
                <a:lnTo>
                  <a:pt x="0" y="0"/>
                </a:lnTo>
                <a:close/>
              </a:path>
            </a:pathLst>
          </a:custGeom>
          <a:solidFill>
            <a:srgbClr val="F5F5F5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52612" y="3885552"/>
            <a:ext cx="483535" cy="483535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241768" y="0"/>
                </a:moveTo>
                <a:lnTo>
                  <a:pt x="241768" y="0"/>
                </a:lnTo>
                <a:cubicBezTo>
                  <a:pt x="375203" y="0"/>
                  <a:pt x="483535" y="108332"/>
                  <a:pt x="483535" y="241768"/>
                </a:cubicBezTo>
                <a:lnTo>
                  <a:pt x="483535" y="241768"/>
                </a:lnTo>
                <a:cubicBezTo>
                  <a:pt x="483535" y="375203"/>
                  <a:pt x="375203" y="483535"/>
                  <a:pt x="241768" y="483535"/>
                </a:cubicBezTo>
                <a:lnTo>
                  <a:pt x="241768" y="483535"/>
                </a:lnTo>
                <a:cubicBezTo>
                  <a:pt x="108332" y="483535"/>
                  <a:pt x="0" y="375203"/>
                  <a:pt x="0" y="241768"/>
                </a:cubicBezTo>
                <a:lnTo>
                  <a:pt x="0" y="241768"/>
                </a:lnTo>
                <a:cubicBezTo>
                  <a:pt x="0" y="108332"/>
                  <a:pt x="108332" y="0"/>
                  <a:pt x="241768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3" name="Shape 11"/>
          <p:cNvSpPr/>
          <p:nvPr/>
        </p:nvSpPr>
        <p:spPr>
          <a:xfrm>
            <a:off x="729620" y="4023705"/>
            <a:ext cx="129518" cy="207229"/>
          </a:xfrm>
          <a:custGeom>
            <a:avLst/>
            <a:gdLst/>
            <a:ahLst/>
            <a:cxnLst/>
            <a:rect l="l" t="t" r="r" b="b"/>
            <a:pathLst>
              <a:path w="129518" h="207229">
                <a:moveTo>
                  <a:pt x="64759" y="0"/>
                </a:moveTo>
                <a:cubicBezTo>
                  <a:pt x="43308" y="0"/>
                  <a:pt x="25904" y="17404"/>
                  <a:pt x="25904" y="38856"/>
                </a:cubicBezTo>
                <a:lnTo>
                  <a:pt x="25904" y="105517"/>
                </a:lnTo>
                <a:cubicBezTo>
                  <a:pt x="13964" y="116162"/>
                  <a:pt x="6476" y="131704"/>
                  <a:pt x="6476" y="148946"/>
                </a:cubicBezTo>
                <a:cubicBezTo>
                  <a:pt x="6476" y="181123"/>
                  <a:pt x="32582" y="207229"/>
                  <a:pt x="64759" y="207229"/>
                </a:cubicBezTo>
                <a:cubicBezTo>
                  <a:pt x="96936" y="207229"/>
                  <a:pt x="123042" y="181123"/>
                  <a:pt x="123042" y="148946"/>
                </a:cubicBezTo>
                <a:cubicBezTo>
                  <a:pt x="123042" y="131704"/>
                  <a:pt x="115555" y="116162"/>
                  <a:pt x="103615" y="105517"/>
                </a:cubicBezTo>
                <a:lnTo>
                  <a:pt x="103615" y="38856"/>
                </a:lnTo>
                <a:cubicBezTo>
                  <a:pt x="103615" y="17404"/>
                  <a:pt x="86211" y="0"/>
                  <a:pt x="64759" y="0"/>
                </a:cubicBezTo>
                <a:close/>
                <a:moveTo>
                  <a:pt x="90663" y="148946"/>
                </a:moveTo>
                <a:cubicBezTo>
                  <a:pt x="90663" y="163234"/>
                  <a:pt x="79047" y="174850"/>
                  <a:pt x="64759" y="174850"/>
                </a:cubicBezTo>
                <a:cubicBezTo>
                  <a:pt x="50472" y="174850"/>
                  <a:pt x="38856" y="163234"/>
                  <a:pt x="38856" y="148946"/>
                </a:cubicBezTo>
                <a:cubicBezTo>
                  <a:pt x="38856" y="138059"/>
                  <a:pt x="45534" y="128749"/>
                  <a:pt x="55045" y="124945"/>
                </a:cubicBezTo>
                <a:lnTo>
                  <a:pt x="55045" y="87425"/>
                </a:lnTo>
                <a:cubicBezTo>
                  <a:pt x="55045" y="82042"/>
                  <a:pt x="59376" y="77711"/>
                  <a:pt x="64759" y="77711"/>
                </a:cubicBezTo>
                <a:cubicBezTo>
                  <a:pt x="70142" y="77711"/>
                  <a:pt x="74473" y="82042"/>
                  <a:pt x="74473" y="87425"/>
                </a:cubicBezTo>
                <a:lnTo>
                  <a:pt x="74473" y="124945"/>
                </a:lnTo>
                <a:cubicBezTo>
                  <a:pt x="83985" y="128790"/>
                  <a:pt x="90663" y="138099"/>
                  <a:pt x="90663" y="14894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1174300" y="3885552"/>
            <a:ext cx="3540170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Sensor Lingkungan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74300" y="4196397"/>
            <a:ext cx="3522901" cy="673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Sensor sederhana untuk monitoring: </a:t>
            </a:r>
            <a:pPr>
              <a:lnSpc>
                <a:spcPct val="140000"/>
              </a:lnSpc>
            </a:pPr>
            <a:r>
              <a:rPr lang="en-US" sz="1088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banjir, kualitas udara, kepadatan</a:t>
            </a:r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Data real-time untuk respons cepat dan perencanaan preventif.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52612" y="5008045"/>
            <a:ext cx="4075513" cy="8635"/>
          </a:xfrm>
          <a:custGeom>
            <a:avLst/>
            <a:gdLst/>
            <a:ahLst/>
            <a:cxnLst/>
            <a:rect l="l" t="t" r="r" b="b"/>
            <a:pathLst>
              <a:path w="4075513" h="8635">
                <a:moveTo>
                  <a:pt x="0" y="0"/>
                </a:moveTo>
                <a:lnTo>
                  <a:pt x="4075513" y="0"/>
                </a:lnTo>
                <a:lnTo>
                  <a:pt x="4075513" y="8635"/>
                </a:lnTo>
                <a:lnTo>
                  <a:pt x="0" y="8635"/>
                </a:lnTo>
                <a:lnTo>
                  <a:pt x="0" y="0"/>
                </a:lnTo>
                <a:close/>
              </a:path>
            </a:pathLst>
          </a:custGeom>
          <a:solidFill>
            <a:srgbClr val="F5F5F5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552612" y="5154833"/>
            <a:ext cx="483535" cy="483535"/>
          </a:xfrm>
          <a:custGeom>
            <a:avLst/>
            <a:gdLst/>
            <a:ahLst/>
            <a:cxnLst/>
            <a:rect l="l" t="t" r="r" b="b"/>
            <a:pathLst>
              <a:path w="483535" h="483535">
                <a:moveTo>
                  <a:pt x="241768" y="0"/>
                </a:moveTo>
                <a:lnTo>
                  <a:pt x="241768" y="0"/>
                </a:lnTo>
                <a:cubicBezTo>
                  <a:pt x="375203" y="0"/>
                  <a:pt x="483535" y="108332"/>
                  <a:pt x="483535" y="241768"/>
                </a:cubicBezTo>
                <a:lnTo>
                  <a:pt x="483535" y="241768"/>
                </a:lnTo>
                <a:cubicBezTo>
                  <a:pt x="483535" y="375203"/>
                  <a:pt x="375203" y="483535"/>
                  <a:pt x="241768" y="483535"/>
                </a:cubicBezTo>
                <a:lnTo>
                  <a:pt x="241768" y="483535"/>
                </a:lnTo>
                <a:cubicBezTo>
                  <a:pt x="108332" y="483535"/>
                  <a:pt x="0" y="375203"/>
                  <a:pt x="0" y="241768"/>
                </a:cubicBezTo>
                <a:lnTo>
                  <a:pt x="0" y="241768"/>
                </a:lnTo>
                <a:cubicBezTo>
                  <a:pt x="0" y="108332"/>
                  <a:pt x="108332" y="0"/>
                  <a:pt x="241768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8" name="Shape 16"/>
          <p:cNvSpPr/>
          <p:nvPr/>
        </p:nvSpPr>
        <p:spPr>
          <a:xfrm>
            <a:off x="703717" y="5292986"/>
            <a:ext cx="181326" cy="207229"/>
          </a:xfrm>
          <a:custGeom>
            <a:avLst/>
            <a:gdLst/>
            <a:ahLst/>
            <a:cxnLst/>
            <a:rect l="l" t="t" r="r" b="b"/>
            <a:pathLst>
              <a:path w="181326" h="207229">
                <a:moveTo>
                  <a:pt x="25904" y="64759"/>
                </a:moveTo>
                <a:lnTo>
                  <a:pt x="51807" y="64759"/>
                </a:lnTo>
                <a:lnTo>
                  <a:pt x="51807" y="38856"/>
                </a:lnTo>
                <a:lnTo>
                  <a:pt x="25904" y="38856"/>
                </a:lnTo>
                <a:lnTo>
                  <a:pt x="25904" y="64759"/>
                </a:lnTo>
                <a:close/>
                <a:moveTo>
                  <a:pt x="0" y="32380"/>
                </a:moveTo>
                <a:cubicBezTo>
                  <a:pt x="0" y="21654"/>
                  <a:pt x="8702" y="12952"/>
                  <a:pt x="19428" y="12952"/>
                </a:cubicBezTo>
                <a:lnTo>
                  <a:pt x="58283" y="12952"/>
                </a:lnTo>
                <a:cubicBezTo>
                  <a:pt x="69009" y="12952"/>
                  <a:pt x="77711" y="21654"/>
                  <a:pt x="77711" y="32380"/>
                </a:cubicBezTo>
                <a:lnTo>
                  <a:pt x="77711" y="71235"/>
                </a:lnTo>
                <a:cubicBezTo>
                  <a:pt x="77711" y="81961"/>
                  <a:pt x="69009" y="90663"/>
                  <a:pt x="58283" y="90663"/>
                </a:cubicBezTo>
                <a:lnTo>
                  <a:pt x="19428" y="90663"/>
                </a:lnTo>
                <a:cubicBezTo>
                  <a:pt x="8702" y="90663"/>
                  <a:pt x="0" y="81961"/>
                  <a:pt x="0" y="71235"/>
                </a:cubicBezTo>
                <a:lnTo>
                  <a:pt x="0" y="32380"/>
                </a:lnTo>
                <a:close/>
                <a:moveTo>
                  <a:pt x="25904" y="168374"/>
                </a:moveTo>
                <a:lnTo>
                  <a:pt x="51807" y="168374"/>
                </a:lnTo>
                <a:lnTo>
                  <a:pt x="51807" y="142470"/>
                </a:lnTo>
                <a:lnTo>
                  <a:pt x="25904" y="142470"/>
                </a:lnTo>
                <a:lnTo>
                  <a:pt x="25904" y="168374"/>
                </a:lnTo>
                <a:close/>
                <a:moveTo>
                  <a:pt x="0" y="135994"/>
                </a:moveTo>
                <a:cubicBezTo>
                  <a:pt x="0" y="125269"/>
                  <a:pt x="8702" y="116567"/>
                  <a:pt x="19428" y="116567"/>
                </a:cubicBezTo>
                <a:lnTo>
                  <a:pt x="58283" y="116567"/>
                </a:lnTo>
                <a:cubicBezTo>
                  <a:pt x="69009" y="116567"/>
                  <a:pt x="77711" y="125269"/>
                  <a:pt x="77711" y="135994"/>
                </a:cubicBezTo>
                <a:lnTo>
                  <a:pt x="77711" y="174850"/>
                </a:lnTo>
                <a:cubicBezTo>
                  <a:pt x="77711" y="185576"/>
                  <a:pt x="69009" y="194278"/>
                  <a:pt x="58283" y="194278"/>
                </a:cubicBezTo>
                <a:lnTo>
                  <a:pt x="19428" y="194278"/>
                </a:lnTo>
                <a:cubicBezTo>
                  <a:pt x="8702" y="194278"/>
                  <a:pt x="0" y="185576"/>
                  <a:pt x="0" y="174850"/>
                </a:cubicBezTo>
                <a:lnTo>
                  <a:pt x="0" y="135994"/>
                </a:lnTo>
                <a:close/>
                <a:moveTo>
                  <a:pt x="129518" y="38856"/>
                </a:moveTo>
                <a:lnTo>
                  <a:pt x="129518" y="64759"/>
                </a:lnTo>
                <a:lnTo>
                  <a:pt x="155422" y="64759"/>
                </a:lnTo>
                <a:lnTo>
                  <a:pt x="155422" y="38856"/>
                </a:lnTo>
                <a:lnTo>
                  <a:pt x="129518" y="38856"/>
                </a:lnTo>
                <a:close/>
                <a:moveTo>
                  <a:pt x="123042" y="12952"/>
                </a:moveTo>
                <a:lnTo>
                  <a:pt x="161898" y="12952"/>
                </a:lnTo>
                <a:cubicBezTo>
                  <a:pt x="172624" y="12952"/>
                  <a:pt x="181326" y="21654"/>
                  <a:pt x="181326" y="32380"/>
                </a:cubicBezTo>
                <a:lnTo>
                  <a:pt x="181326" y="71235"/>
                </a:lnTo>
                <a:cubicBezTo>
                  <a:pt x="181326" y="81961"/>
                  <a:pt x="172624" y="90663"/>
                  <a:pt x="161898" y="90663"/>
                </a:cubicBezTo>
                <a:lnTo>
                  <a:pt x="123042" y="90663"/>
                </a:lnTo>
                <a:cubicBezTo>
                  <a:pt x="112317" y="90663"/>
                  <a:pt x="103615" y="81961"/>
                  <a:pt x="103615" y="71235"/>
                </a:cubicBezTo>
                <a:lnTo>
                  <a:pt x="103615" y="32380"/>
                </a:lnTo>
                <a:cubicBezTo>
                  <a:pt x="103615" y="21654"/>
                  <a:pt x="112317" y="12952"/>
                  <a:pt x="123042" y="12952"/>
                </a:cubicBezTo>
                <a:close/>
                <a:moveTo>
                  <a:pt x="116567" y="142470"/>
                </a:moveTo>
                <a:cubicBezTo>
                  <a:pt x="109418" y="142470"/>
                  <a:pt x="103615" y="136667"/>
                  <a:pt x="103615" y="129518"/>
                </a:cubicBezTo>
                <a:cubicBezTo>
                  <a:pt x="103615" y="122370"/>
                  <a:pt x="109418" y="116567"/>
                  <a:pt x="116567" y="116567"/>
                </a:cubicBezTo>
                <a:cubicBezTo>
                  <a:pt x="123715" y="116567"/>
                  <a:pt x="129518" y="122370"/>
                  <a:pt x="129518" y="129518"/>
                </a:cubicBezTo>
                <a:cubicBezTo>
                  <a:pt x="129518" y="136667"/>
                  <a:pt x="123715" y="142470"/>
                  <a:pt x="116567" y="142470"/>
                </a:cubicBezTo>
                <a:close/>
                <a:moveTo>
                  <a:pt x="116567" y="168374"/>
                </a:moveTo>
                <a:cubicBezTo>
                  <a:pt x="123731" y="168374"/>
                  <a:pt x="129518" y="174162"/>
                  <a:pt x="129518" y="181326"/>
                </a:cubicBezTo>
                <a:cubicBezTo>
                  <a:pt x="129518" y="188490"/>
                  <a:pt x="123731" y="194278"/>
                  <a:pt x="116567" y="194278"/>
                </a:cubicBezTo>
                <a:cubicBezTo>
                  <a:pt x="109403" y="194278"/>
                  <a:pt x="103615" y="188490"/>
                  <a:pt x="103615" y="181326"/>
                </a:cubicBezTo>
                <a:cubicBezTo>
                  <a:pt x="103615" y="174162"/>
                  <a:pt x="109403" y="168374"/>
                  <a:pt x="116567" y="168374"/>
                </a:cubicBezTo>
                <a:close/>
                <a:moveTo>
                  <a:pt x="155422" y="181326"/>
                </a:moveTo>
                <a:cubicBezTo>
                  <a:pt x="155422" y="174162"/>
                  <a:pt x="161210" y="168374"/>
                  <a:pt x="168374" y="168374"/>
                </a:cubicBezTo>
                <a:cubicBezTo>
                  <a:pt x="175538" y="168374"/>
                  <a:pt x="181326" y="174162"/>
                  <a:pt x="181326" y="181326"/>
                </a:cubicBezTo>
                <a:cubicBezTo>
                  <a:pt x="181326" y="188490"/>
                  <a:pt x="175538" y="194278"/>
                  <a:pt x="168374" y="194278"/>
                </a:cubicBezTo>
                <a:cubicBezTo>
                  <a:pt x="161210" y="194278"/>
                  <a:pt x="155422" y="188490"/>
                  <a:pt x="155422" y="181326"/>
                </a:cubicBezTo>
                <a:close/>
                <a:moveTo>
                  <a:pt x="168374" y="142470"/>
                </a:moveTo>
                <a:cubicBezTo>
                  <a:pt x="161226" y="142470"/>
                  <a:pt x="155422" y="136667"/>
                  <a:pt x="155422" y="129518"/>
                </a:cubicBezTo>
                <a:cubicBezTo>
                  <a:pt x="155422" y="122370"/>
                  <a:pt x="161226" y="116567"/>
                  <a:pt x="168374" y="116567"/>
                </a:cubicBezTo>
                <a:cubicBezTo>
                  <a:pt x="175522" y="116567"/>
                  <a:pt x="181326" y="122370"/>
                  <a:pt x="181326" y="129518"/>
                </a:cubicBezTo>
                <a:cubicBezTo>
                  <a:pt x="181326" y="136667"/>
                  <a:pt x="175522" y="142470"/>
                  <a:pt x="168374" y="142470"/>
                </a:cubicBezTo>
                <a:close/>
                <a:moveTo>
                  <a:pt x="155422" y="155422"/>
                </a:moveTo>
                <a:cubicBezTo>
                  <a:pt x="155422" y="162570"/>
                  <a:pt x="149619" y="168374"/>
                  <a:pt x="142470" y="168374"/>
                </a:cubicBezTo>
                <a:cubicBezTo>
                  <a:pt x="135322" y="168374"/>
                  <a:pt x="129518" y="162570"/>
                  <a:pt x="129518" y="155422"/>
                </a:cubicBezTo>
                <a:cubicBezTo>
                  <a:pt x="129518" y="148274"/>
                  <a:pt x="135322" y="142470"/>
                  <a:pt x="142470" y="142470"/>
                </a:cubicBezTo>
                <a:cubicBezTo>
                  <a:pt x="149619" y="142470"/>
                  <a:pt x="155422" y="148274"/>
                  <a:pt x="155422" y="155422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1174300" y="5154833"/>
            <a:ext cx="3540170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QR-Based Addressing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174300" y="5465677"/>
            <a:ext cx="3522901" cy="673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alamat digital untuk kampung yang </a:t>
            </a:r>
            <a:pPr>
              <a:lnSpc>
                <a:spcPct val="140000"/>
              </a:lnSpc>
            </a:pPr>
            <a:r>
              <a:rPr lang="en-US" sz="1088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belum punya alamat formal</a:t>
            </a:r>
            <a:pPr>
              <a:lnSpc>
                <a:spcPct val="140000"/>
              </a:lnSpc>
            </a:pPr>
            <a:r>
              <a:rPr lang="en-US" sz="108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Prerequisite untuk semua layanan digital dan identitas kependudukan.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110109" y="345382"/>
            <a:ext cx="6734958" cy="3004827"/>
          </a:xfrm>
          <a:custGeom>
            <a:avLst/>
            <a:gdLst/>
            <a:ahLst/>
            <a:cxnLst/>
            <a:rect l="l" t="t" r="r" b="b"/>
            <a:pathLst>
              <a:path w="6734958" h="3004827">
                <a:moveTo>
                  <a:pt x="138162" y="0"/>
                </a:moveTo>
                <a:lnTo>
                  <a:pt x="6596796" y="0"/>
                </a:lnTo>
                <a:cubicBezTo>
                  <a:pt x="6673100" y="0"/>
                  <a:pt x="6734958" y="61857"/>
                  <a:pt x="6734958" y="138162"/>
                </a:cubicBezTo>
                <a:lnTo>
                  <a:pt x="6734958" y="2866665"/>
                </a:lnTo>
                <a:cubicBezTo>
                  <a:pt x="6734958" y="2942970"/>
                  <a:pt x="6673100" y="3004827"/>
                  <a:pt x="6596796" y="3004827"/>
                </a:cubicBezTo>
                <a:lnTo>
                  <a:pt x="138162" y="3004827"/>
                </a:lnTo>
                <a:cubicBezTo>
                  <a:pt x="61857" y="3004827"/>
                  <a:pt x="0" y="2942970"/>
                  <a:pt x="0" y="2866665"/>
                </a:cubicBezTo>
                <a:lnTo>
                  <a:pt x="0" y="138162"/>
                </a:lnTo>
                <a:cubicBezTo>
                  <a:pt x="0" y="61908"/>
                  <a:pt x="61908" y="0"/>
                  <a:pt x="13816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9518" dist="86346" dir="5400000">
              <a:srgbClr val="000000">
                <a:alpha val="10196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317338" y="552612"/>
            <a:ext cx="6424113" cy="2763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32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Komponen Infrastruktur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317338" y="1001609"/>
            <a:ext cx="3091173" cy="1001609"/>
          </a:xfrm>
          <a:custGeom>
            <a:avLst/>
            <a:gdLst/>
            <a:ahLst/>
            <a:cxnLst/>
            <a:rect l="l" t="t" r="r" b="b"/>
            <a:pathLst>
              <a:path w="3091173" h="1001609">
                <a:moveTo>
                  <a:pt x="103616" y="0"/>
                </a:moveTo>
                <a:lnTo>
                  <a:pt x="2987556" y="0"/>
                </a:lnTo>
                <a:cubicBezTo>
                  <a:pt x="3044782" y="0"/>
                  <a:pt x="3091173" y="46391"/>
                  <a:pt x="3091173" y="103616"/>
                </a:cubicBezTo>
                <a:lnTo>
                  <a:pt x="3091173" y="897993"/>
                </a:lnTo>
                <a:cubicBezTo>
                  <a:pt x="3091173" y="955180"/>
                  <a:pt x="3044744" y="1001609"/>
                  <a:pt x="2987556" y="1001609"/>
                </a:cubicBezTo>
                <a:lnTo>
                  <a:pt x="103616" y="1001609"/>
                </a:lnTo>
                <a:cubicBezTo>
                  <a:pt x="46391" y="1001609"/>
                  <a:pt x="0" y="955218"/>
                  <a:pt x="0" y="897993"/>
                </a:cubicBezTo>
                <a:lnTo>
                  <a:pt x="0" y="103616"/>
                </a:lnTo>
                <a:cubicBezTo>
                  <a:pt x="0" y="46429"/>
                  <a:pt x="46429" y="0"/>
                  <a:pt x="103616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24" name="Shape 22"/>
          <p:cNvSpPr/>
          <p:nvPr/>
        </p:nvSpPr>
        <p:spPr>
          <a:xfrm>
            <a:off x="5466284" y="1174300"/>
            <a:ext cx="194278" cy="172691"/>
          </a:xfrm>
          <a:custGeom>
            <a:avLst/>
            <a:gdLst/>
            <a:ahLst/>
            <a:cxnLst/>
            <a:rect l="l" t="t" r="r" b="b"/>
            <a:pathLst>
              <a:path w="194278" h="172691">
                <a:moveTo>
                  <a:pt x="83647" y="29681"/>
                </a:moveTo>
                <a:lnTo>
                  <a:pt x="110630" y="29681"/>
                </a:lnTo>
                <a:lnTo>
                  <a:pt x="110630" y="45871"/>
                </a:lnTo>
                <a:lnTo>
                  <a:pt x="83647" y="45871"/>
                </a:lnTo>
                <a:lnTo>
                  <a:pt x="83647" y="29681"/>
                </a:lnTo>
                <a:close/>
                <a:moveTo>
                  <a:pt x="80949" y="10793"/>
                </a:moveTo>
                <a:cubicBezTo>
                  <a:pt x="72011" y="10793"/>
                  <a:pt x="64759" y="18045"/>
                  <a:pt x="64759" y="26983"/>
                </a:cubicBezTo>
                <a:lnTo>
                  <a:pt x="64759" y="48569"/>
                </a:lnTo>
                <a:cubicBezTo>
                  <a:pt x="64759" y="57508"/>
                  <a:pt x="72011" y="64759"/>
                  <a:pt x="80949" y="64759"/>
                </a:cubicBezTo>
                <a:lnTo>
                  <a:pt x="86346" y="64759"/>
                </a:lnTo>
                <a:lnTo>
                  <a:pt x="86346" y="75552"/>
                </a:lnTo>
                <a:lnTo>
                  <a:pt x="10793" y="75552"/>
                </a:lnTo>
                <a:cubicBezTo>
                  <a:pt x="4823" y="75552"/>
                  <a:pt x="0" y="80376"/>
                  <a:pt x="0" y="86346"/>
                </a:cubicBezTo>
                <a:cubicBezTo>
                  <a:pt x="0" y="92316"/>
                  <a:pt x="4823" y="97139"/>
                  <a:pt x="10793" y="97139"/>
                </a:cubicBezTo>
                <a:lnTo>
                  <a:pt x="43173" y="97139"/>
                </a:lnTo>
                <a:lnTo>
                  <a:pt x="43173" y="107932"/>
                </a:lnTo>
                <a:lnTo>
                  <a:pt x="37776" y="107932"/>
                </a:lnTo>
                <a:cubicBezTo>
                  <a:pt x="28838" y="107932"/>
                  <a:pt x="21586" y="115184"/>
                  <a:pt x="21586" y="124122"/>
                </a:cubicBezTo>
                <a:lnTo>
                  <a:pt x="21586" y="145708"/>
                </a:lnTo>
                <a:cubicBezTo>
                  <a:pt x="21586" y="154646"/>
                  <a:pt x="28838" y="161898"/>
                  <a:pt x="37776" y="161898"/>
                </a:cubicBezTo>
                <a:lnTo>
                  <a:pt x="70156" y="161898"/>
                </a:lnTo>
                <a:cubicBezTo>
                  <a:pt x="79094" y="161898"/>
                  <a:pt x="86346" y="154646"/>
                  <a:pt x="86346" y="145708"/>
                </a:cubicBezTo>
                <a:lnTo>
                  <a:pt x="86346" y="124122"/>
                </a:lnTo>
                <a:cubicBezTo>
                  <a:pt x="86346" y="115184"/>
                  <a:pt x="79094" y="107932"/>
                  <a:pt x="70156" y="107932"/>
                </a:cubicBezTo>
                <a:lnTo>
                  <a:pt x="64759" y="107932"/>
                </a:lnTo>
                <a:lnTo>
                  <a:pt x="64759" y="97139"/>
                </a:lnTo>
                <a:lnTo>
                  <a:pt x="129518" y="97139"/>
                </a:lnTo>
                <a:lnTo>
                  <a:pt x="129518" y="107932"/>
                </a:lnTo>
                <a:lnTo>
                  <a:pt x="124122" y="107932"/>
                </a:lnTo>
                <a:cubicBezTo>
                  <a:pt x="115184" y="107932"/>
                  <a:pt x="107932" y="115184"/>
                  <a:pt x="107932" y="124122"/>
                </a:cubicBezTo>
                <a:lnTo>
                  <a:pt x="107932" y="145708"/>
                </a:lnTo>
                <a:cubicBezTo>
                  <a:pt x="107932" y="154646"/>
                  <a:pt x="115184" y="161898"/>
                  <a:pt x="124122" y="161898"/>
                </a:cubicBezTo>
                <a:lnTo>
                  <a:pt x="156501" y="161898"/>
                </a:lnTo>
                <a:cubicBezTo>
                  <a:pt x="165440" y="161898"/>
                  <a:pt x="172691" y="154646"/>
                  <a:pt x="172691" y="145708"/>
                </a:cubicBezTo>
                <a:lnTo>
                  <a:pt x="172691" y="124122"/>
                </a:lnTo>
                <a:cubicBezTo>
                  <a:pt x="172691" y="115184"/>
                  <a:pt x="165440" y="107932"/>
                  <a:pt x="156501" y="107932"/>
                </a:cubicBezTo>
                <a:lnTo>
                  <a:pt x="151105" y="107932"/>
                </a:lnTo>
                <a:lnTo>
                  <a:pt x="151105" y="97139"/>
                </a:lnTo>
                <a:lnTo>
                  <a:pt x="183484" y="97139"/>
                </a:lnTo>
                <a:cubicBezTo>
                  <a:pt x="189454" y="97139"/>
                  <a:pt x="194278" y="92316"/>
                  <a:pt x="194278" y="86346"/>
                </a:cubicBezTo>
                <a:cubicBezTo>
                  <a:pt x="194278" y="80376"/>
                  <a:pt x="189454" y="75552"/>
                  <a:pt x="183484" y="75552"/>
                </a:cubicBezTo>
                <a:lnTo>
                  <a:pt x="107932" y="75552"/>
                </a:lnTo>
                <a:lnTo>
                  <a:pt x="107932" y="64759"/>
                </a:lnTo>
                <a:lnTo>
                  <a:pt x="113329" y="64759"/>
                </a:lnTo>
                <a:cubicBezTo>
                  <a:pt x="122267" y="64759"/>
                  <a:pt x="129518" y="57508"/>
                  <a:pt x="129518" y="48569"/>
                </a:cubicBezTo>
                <a:lnTo>
                  <a:pt x="129518" y="26983"/>
                </a:lnTo>
                <a:cubicBezTo>
                  <a:pt x="129518" y="18045"/>
                  <a:pt x="122267" y="10793"/>
                  <a:pt x="113329" y="10793"/>
                </a:cubicBezTo>
                <a:lnTo>
                  <a:pt x="80949" y="10793"/>
                </a:lnTo>
                <a:close/>
                <a:moveTo>
                  <a:pt x="151105" y="126820"/>
                </a:moveTo>
                <a:lnTo>
                  <a:pt x="153803" y="126820"/>
                </a:lnTo>
                <a:lnTo>
                  <a:pt x="153803" y="143010"/>
                </a:lnTo>
                <a:lnTo>
                  <a:pt x="126820" y="143010"/>
                </a:lnTo>
                <a:lnTo>
                  <a:pt x="126820" y="126820"/>
                </a:lnTo>
                <a:lnTo>
                  <a:pt x="151105" y="126820"/>
                </a:lnTo>
                <a:close/>
                <a:moveTo>
                  <a:pt x="64759" y="126820"/>
                </a:moveTo>
                <a:lnTo>
                  <a:pt x="67458" y="126820"/>
                </a:lnTo>
                <a:lnTo>
                  <a:pt x="67458" y="143010"/>
                </a:lnTo>
                <a:lnTo>
                  <a:pt x="40475" y="143010"/>
                </a:lnTo>
                <a:lnTo>
                  <a:pt x="40475" y="126820"/>
                </a:lnTo>
                <a:lnTo>
                  <a:pt x="64759" y="126820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5" name="Text 23"/>
          <p:cNvSpPr/>
          <p:nvPr/>
        </p:nvSpPr>
        <p:spPr>
          <a:xfrm>
            <a:off x="5774970" y="1139762"/>
            <a:ext cx="708034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2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Jaringan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455491" y="1450606"/>
            <a:ext cx="2883943" cy="4144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WiFi community, hotspot publik, atau jaringan seluler terjangkau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8545517" y="1001609"/>
            <a:ext cx="3091173" cy="1001609"/>
          </a:xfrm>
          <a:custGeom>
            <a:avLst/>
            <a:gdLst/>
            <a:ahLst/>
            <a:cxnLst/>
            <a:rect l="l" t="t" r="r" b="b"/>
            <a:pathLst>
              <a:path w="3091173" h="1001609">
                <a:moveTo>
                  <a:pt x="103616" y="0"/>
                </a:moveTo>
                <a:lnTo>
                  <a:pt x="2987556" y="0"/>
                </a:lnTo>
                <a:cubicBezTo>
                  <a:pt x="3044782" y="0"/>
                  <a:pt x="3091173" y="46391"/>
                  <a:pt x="3091173" y="103616"/>
                </a:cubicBezTo>
                <a:lnTo>
                  <a:pt x="3091173" y="897993"/>
                </a:lnTo>
                <a:cubicBezTo>
                  <a:pt x="3091173" y="955180"/>
                  <a:pt x="3044744" y="1001609"/>
                  <a:pt x="2987556" y="1001609"/>
                </a:cubicBezTo>
                <a:lnTo>
                  <a:pt x="103616" y="1001609"/>
                </a:lnTo>
                <a:cubicBezTo>
                  <a:pt x="46391" y="1001609"/>
                  <a:pt x="0" y="955218"/>
                  <a:pt x="0" y="897993"/>
                </a:cubicBezTo>
                <a:lnTo>
                  <a:pt x="0" y="103616"/>
                </a:lnTo>
                <a:cubicBezTo>
                  <a:pt x="0" y="46429"/>
                  <a:pt x="46429" y="0"/>
                  <a:pt x="103616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28" name="Shape 26"/>
          <p:cNvSpPr/>
          <p:nvPr/>
        </p:nvSpPr>
        <p:spPr>
          <a:xfrm>
            <a:off x="8705256" y="1174300"/>
            <a:ext cx="172691" cy="172691"/>
          </a:xfrm>
          <a:custGeom>
            <a:avLst/>
            <a:gdLst/>
            <a:ahLst/>
            <a:cxnLst/>
            <a:rect l="l" t="t" r="r" b="b"/>
            <a:pathLst>
              <a:path w="172691" h="172691">
                <a:moveTo>
                  <a:pt x="138490" y="41857"/>
                </a:moveTo>
                <a:cubicBezTo>
                  <a:pt x="145472" y="47119"/>
                  <a:pt x="154005" y="52212"/>
                  <a:pt x="163517" y="53494"/>
                </a:cubicBezTo>
                <a:cubicBezTo>
                  <a:pt x="167935" y="54101"/>
                  <a:pt x="172017" y="50964"/>
                  <a:pt x="172624" y="46546"/>
                </a:cubicBezTo>
                <a:cubicBezTo>
                  <a:pt x="173231" y="42127"/>
                  <a:pt x="170094" y="38046"/>
                  <a:pt x="165676" y="37439"/>
                </a:cubicBezTo>
                <a:cubicBezTo>
                  <a:pt x="160313" y="36731"/>
                  <a:pt x="154478" y="33628"/>
                  <a:pt x="148238" y="28939"/>
                </a:cubicBezTo>
                <a:cubicBezTo>
                  <a:pt x="135286" y="19158"/>
                  <a:pt x="117713" y="19158"/>
                  <a:pt x="104728" y="28939"/>
                </a:cubicBezTo>
                <a:cubicBezTo>
                  <a:pt x="96633" y="35044"/>
                  <a:pt x="91000" y="37810"/>
                  <a:pt x="86346" y="37810"/>
                </a:cubicBezTo>
                <a:cubicBezTo>
                  <a:pt x="81691" y="37810"/>
                  <a:pt x="76058" y="35044"/>
                  <a:pt x="67963" y="28939"/>
                </a:cubicBezTo>
                <a:cubicBezTo>
                  <a:pt x="55012" y="19158"/>
                  <a:pt x="37439" y="19158"/>
                  <a:pt x="24453" y="28939"/>
                </a:cubicBezTo>
                <a:cubicBezTo>
                  <a:pt x="18214" y="33628"/>
                  <a:pt x="12378" y="36731"/>
                  <a:pt x="7016" y="37439"/>
                </a:cubicBezTo>
                <a:cubicBezTo>
                  <a:pt x="2597" y="38046"/>
                  <a:pt x="-540" y="42093"/>
                  <a:pt x="67" y="46546"/>
                </a:cubicBezTo>
                <a:cubicBezTo>
                  <a:pt x="675" y="50998"/>
                  <a:pt x="4722" y="54101"/>
                  <a:pt x="9174" y="53494"/>
                </a:cubicBezTo>
                <a:cubicBezTo>
                  <a:pt x="18686" y="52212"/>
                  <a:pt x="27253" y="47119"/>
                  <a:pt x="34201" y="41857"/>
                </a:cubicBezTo>
                <a:cubicBezTo>
                  <a:pt x="41385" y="36427"/>
                  <a:pt x="51032" y="36427"/>
                  <a:pt x="58216" y="41857"/>
                </a:cubicBezTo>
                <a:cubicBezTo>
                  <a:pt x="66378" y="48030"/>
                  <a:pt x="75856" y="53966"/>
                  <a:pt x="86346" y="53966"/>
                </a:cubicBezTo>
                <a:cubicBezTo>
                  <a:pt x="96835" y="53966"/>
                  <a:pt x="106279" y="47996"/>
                  <a:pt x="114475" y="41857"/>
                </a:cubicBezTo>
                <a:cubicBezTo>
                  <a:pt x="121660" y="36427"/>
                  <a:pt x="131306" y="36427"/>
                  <a:pt x="138490" y="41857"/>
                </a:cubicBezTo>
                <a:close/>
                <a:moveTo>
                  <a:pt x="138490" y="90427"/>
                </a:moveTo>
                <a:cubicBezTo>
                  <a:pt x="145472" y="95688"/>
                  <a:pt x="154005" y="100782"/>
                  <a:pt x="163517" y="102063"/>
                </a:cubicBezTo>
                <a:cubicBezTo>
                  <a:pt x="167935" y="102670"/>
                  <a:pt x="172017" y="99534"/>
                  <a:pt x="172624" y="95115"/>
                </a:cubicBezTo>
                <a:cubicBezTo>
                  <a:pt x="173231" y="90697"/>
                  <a:pt x="170094" y="86615"/>
                  <a:pt x="165676" y="86008"/>
                </a:cubicBezTo>
                <a:cubicBezTo>
                  <a:pt x="160313" y="85300"/>
                  <a:pt x="154478" y="82197"/>
                  <a:pt x="148238" y="77509"/>
                </a:cubicBezTo>
                <a:cubicBezTo>
                  <a:pt x="135286" y="67727"/>
                  <a:pt x="117713" y="67727"/>
                  <a:pt x="104728" y="77509"/>
                </a:cubicBezTo>
                <a:cubicBezTo>
                  <a:pt x="96633" y="83614"/>
                  <a:pt x="91000" y="86379"/>
                  <a:pt x="86346" y="86379"/>
                </a:cubicBezTo>
                <a:cubicBezTo>
                  <a:pt x="81691" y="86379"/>
                  <a:pt x="76058" y="83614"/>
                  <a:pt x="67963" y="77509"/>
                </a:cubicBezTo>
                <a:cubicBezTo>
                  <a:pt x="55012" y="67727"/>
                  <a:pt x="37439" y="67727"/>
                  <a:pt x="24453" y="77509"/>
                </a:cubicBezTo>
                <a:cubicBezTo>
                  <a:pt x="18214" y="82197"/>
                  <a:pt x="12378" y="85300"/>
                  <a:pt x="7016" y="86008"/>
                </a:cubicBezTo>
                <a:cubicBezTo>
                  <a:pt x="2597" y="86582"/>
                  <a:pt x="-540" y="90663"/>
                  <a:pt x="67" y="95115"/>
                </a:cubicBezTo>
                <a:cubicBezTo>
                  <a:pt x="675" y="99567"/>
                  <a:pt x="4722" y="102670"/>
                  <a:pt x="9174" y="102063"/>
                </a:cubicBezTo>
                <a:cubicBezTo>
                  <a:pt x="18686" y="100782"/>
                  <a:pt x="27253" y="95688"/>
                  <a:pt x="34201" y="90427"/>
                </a:cubicBezTo>
                <a:cubicBezTo>
                  <a:pt x="41385" y="84996"/>
                  <a:pt x="51032" y="84996"/>
                  <a:pt x="58216" y="90427"/>
                </a:cubicBezTo>
                <a:cubicBezTo>
                  <a:pt x="66378" y="96599"/>
                  <a:pt x="75856" y="102535"/>
                  <a:pt x="86346" y="102535"/>
                </a:cubicBezTo>
                <a:cubicBezTo>
                  <a:pt x="96835" y="102535"/>
                  <a:pt x="106279" y="96565"/>
                  <a:pt x="114475" y="90427"/>
                </a:cubicBezTo>
                <a:cubicBezTo>
                  <a:pt x="121660" y="84996"/>
                  <a:pt x="131306" y="84996"/>
                  <a:pt x="138490" y="90427"/>
                </a:cubicBezTo>
                <a:close/>
                <a:moveTo>
                  <a:pt x="114475" y="138996"/>
                </a:moveTo>
                <a:cubicBezTo>
                  <a:pt x="121660" y="133566"/>
                  <a:pt x="131306" y="133566"/>
                  <a:pt x="138490" y="138996"/>
                </a:cubicBezTo>
                <a:cubicBezTo>
                  <a:pt x="145472" y="144258"/>
                  <a:pt x="154005" y="149351"/>
                  <a:pt x="163517" y="150633"/>
                </a:cubicBezTo>
                <a:cubicBezTo>
                  <a:pt x="167935" y="151240"/>
                  <a:pt x="172017" y="148103"/>
                  <a:pt x="172624" y="143684"/>
                </a:cubicBezTo>
                <a:cubicBezTo>
                  <a:pt x="173231" y="139266"/>
                  <a:pt x="170094" y="135185"/>
                  <a:pt x="165676" y="134578"/>
                </a:cubicBezTo>
                <a:cubicBezTo>
                  <a:pt x="160313" y="133869"/>
                  <a:pt x="154478" y="130766"/>
                  <a:pt x="148238" y="126078"/>
                </a:cubicBezTo>
                <a:cubicBezTo>
                  <a:pt x="135286" y="116297"/>
                  <a:pt x="117713" y="116297"/>
                  <a:pt x="104728" y="126078"/>
                </a:cubicBezTo>
                <a:cubicBezTo>
                  <a:pt x="96633" y="132183"/>
                  <a:pt x="91000" y="134949"/>
                  <a:pt x="86346" y="134949"/>
                </a:cubicBezTo>
                <a:cubicBezTo>
                  <a:pt x="81691" y="134949"/>
                  <a:pt x="76058" y="132183"/>
                  <a:pt x="67963" y="126078"/>
                </a:cubicBezTo>
                <a:cubicBezTo>
                  <a:pt x="55012" y="116297"/>
                  <a:pt x="37439" y="116297"/>
                  <a:pt x="24453" y="126078"/>
                </a:cubicBezTo>
                <a:cubicBezTo>
                  <a:pt x="18214" y="130766"/>
                  <a:pt x="12378" y="133869"/>
                  <a:pt x="7016" y="134578"/>
                </a:cubicBezTo>
                <a:cubicBezTo>
                  <a:pt x="2597" y="135185"/>
                  <a:pt x="-540" y="139232"/>
                  <a:pt x="67" y="143684"/>
                </a:cubicBezTo>
                <a:cubicBezTo>
                  <a:pt x="675" y="148137"/>
                  <a:pt x="4722" y="151240"/>
                  <a:pt x="9174" y="150633"/>
                </a:cubicBezTo>
                <a:cubicBezTo>
                  <a:pt x="18686" y="149351"/>
                  <a:pt x="27253" y="144258"/>
                  <a:pt x="34201" y="138996"/>
                </a:cubicBezTo>
                <a:cubicBezTo>
                  <a:pt x="41385" y="133566"/>
                  <a:pt x="51032" y="133566"/>
                  <a:pt x="58216" y="138996"/>
                </a:cubicBezTo>
                <a:cubicBezTo>
                  <a:pt x="66378" y="145169"/>
                  <a:pt x="75856" y="151105"/>
                  <a:pt x="86346" y="151105"/>
                </a:cubicBezTo>
                <a:cubicBezTo>
                  <a:pt x="96835" y="151105"/>
                  <a:pt x="106279" y="145135"/>
                  <a:pt x="114475" y="138996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9" name="Text 27"/>
          <p:cNvSpPr/>
          <p:nvPr/>
        </p:nvSpPr>
        <p:spPr>
          <a:xfrm>
            <a:off x="9003149" y="1139762"/>
            <a:ext cx="1010244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2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Sensor Banjir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683670" y="1450606"/>
            <a:ext cx="2883943" cy="4144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ketinggian air dan early warning system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317338" y="2141371"/>
            <a:ext cx="3091173" cy="1001609"/>
          </a:xfrm>
          <a:custGeom>
            <a:avLst/>
            <a:gdLst/>
            <a:ahLst/>
            <a:cxnLst/>
            <a:rect l="l" t="t" r="r" b="b"/>
            <a:pathLst>
              <a:path w="3091173" h="1001609">
                <a:moveTo>
                  <a:pt x="103616" y="0"/>
                </a:moveTo>
                <a:lnTo>
                  <a:pt x="2987556" y="0"/>
                </a:lnTo>
                <a:cubicBezTo>
                  <a:pt x="3044782" y="0"/>
                  <a:pt x="3091173" y="46391"/>
                  <a:pt x="3091173" y="103616"/>
                </a:cubicBezTo>
                <a:lnTo>
                  <a:pt x="3091173" y="897993"/>
                </a:lnTo>
                <a:cubicBezTo>
                  <a:pt x="3091173" y="955180"/>
                  <a:pt x="3044744" y="1001609"/>
                  <a:pt x="2987556" y="1001609"/>
                </a:cubicBezTo>
                <a:lnTo>
                  <a:pt x="103616" y="1001609"/>
                </a:lnTo>
                <a:cubicBezTo>
                  <a:pt x="46391" y="1001609"/>
                  <a:pt x="0" y="955218"/>
                  <a:pt x="0" y="897993"/>
                </a:cubicBezTo>
                <a:lnTo>
                  <a:pt x="0" y="103616"/>
                </a:lnTo>
                <a:cubicBezTo>
                  <a:pt x="0" y="46429"/>
                  <a:pt x="46429" y="0"/>
                  <a:pt x="103616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32" name="Shape 30"/>
          <p:cNvSpPr/>
          <p:nvPr/>
        </p:nvSpPr>
        <p:spPr>
          <a:xfrm>
            <a:off x="5477077" y="2314062"/>
            <a:ext cx="172691" cy="172691"/>
          </a:xfrm>
          <a:custGeom>
            <a:avLst/>
            <a:gdLst/>
            <a:ahLst/>
            <a:cxnLst/>
            <a:rect l="l" t="t" r="r" b="b"/>
            <a:pathLst>
              <a:path w="172691" h="172691">
                <a:moveTo>
                  <a:pt x="97139" y="10793"/>
                </a:moveTo>
                <a:cubicBezTo>
                  <a:pt x="97139" y="16763"/>
                  <a:pt x="101962" y="21586"/>
                  <a:pt x="107932" y="21586"/>
                </a:cubicBezTo>
                <a:lnTo>
                  <a:pt x="121424" y="21586"/>
                </a:lnTo>
                <a:cubicBezTo>
                  <a:pt x="125909" y="21586"/>
                  <a:pt x="129518" y="25195"/>
                  <a:pt x="129518" y="29681"/>
                </a:cubicBezTo>
                <a:cubicBezTo>
                  <a:pt x="129518" y="34167"/>
                  <a:pt x="125909" y="37776"/>
                  <a:pt x="121424" y="37776"/>
                </a:cubicBezTo>
                <a:lnTo>
                  <a:pt x="10793" y="37776"/>
                </a:lnTo>
                <a:cubicBezTo>
                  <a:pt x="4823" y="37776"/>
                  <a:pt x="0" y="42599"/>
                  <a:pt x="0" y="48569"/>
                </a:cubicBezTo>
                <a:cubicBezTo>
                  <a:pt x="0" y="54539"/>
                  <a:pt x="4823" y="59363"/>
                  <a:pt x="10793" y="59363"/>
                </a:cubicBezTo>
                <a:lnTo>
                  <a:pt x="121424" y="59363"/>
                </a:lnTo>
                <a:cubicBezTo>
                  <a:pt x="137816" y="59363"/>
                  <a:pt x="151105" y="46073"/>
                  <a:pt x="151105" y="29681"/>
                </a:cubicBezTo>
                <a:cubicBezTo>
                  <a:pt x="151105" y="13289"/>
                  <a:pt x="137816" y="0"/>
                  <a:pt x="121424" y="0"/>
                </a:cubicBezTo>
                <a:lnTo>
                  <a:pt x="107932" y="0"/>
                </a:lnTo>
                <a:cubicBezTo>
                  <a:pt x="101962" y="0"/>
                  <a:pt x="97139" y="4823"/>
                  <a:pt x="97139" y="10793"/>
                </a:cubicBezTo>
                <a:close/>
                <a:moveTo>
                  <a:pt x="118725" y="129518"/>
                </a:moveTo>
                <a:cubicBezTo>
                  <a:pt x="118725" y="135488"/>
                  <a:pt x="123548" y="140312"/>
                  <a:pt x="129518" y="140312"/>
                </a:cubicBezTo>
                <a:lnTo>
                  <a:pt x="140312" y="140312"/>
                </a:lnTo>
                <a:cubicBezTo>
                  <a:pt x="158188" y="140312"/>
                  <a:pt x="172691" y="125808"/>
                  <a:pt x="172691" y="107932"/>
                </a:cubicBezTo>
                <a:cubicBezTo>
                  <a:pt x="172691" y="90056"/>
                  <a:pt x="158188" y="75552"/>
                  <a:pt x="140312" y="75552"/>
                </a:cubicBezTo>
                <a:lnTo>
                  <a:pt x="10793" y="75552"/>
                </a:lnTo>
                <a:cubicBezTo>
                  <a:pt x="4823" y="75552"/>
                  <a:pt x="0" y="80376"/>
                  <a:pt x="0" y="86346"/>
                </a:cubicBezTo>
                <a:cubicBezTo>
                  <a:pt x="0" y="92316"/>
                  <a:pt x="4823" y="97139"/>
                  <a:pt x="10793" y="97139"/>
                </a:cubicBezTo>
                <a:lnTo>
                  <a:pt x="140312" y="97139"/>
                </a:lnTo>
                <a:cubicBezTo>
                  <a:pt x="146282" y="97139"/>
                  <a:pt x="151105" y="101962"/>
                  <a:pt x="151105" y="107932"/>
                </a:cubicBezTo>
                <a:cubicBezTo>
                  <a:pt x="151105" y="113902"/>
                  <a:pt x="146282" y="118725"/>
                  <a:pt x="140312" y="118725"/>
                </a:cubicBezTo>
                <a:lnTo>
                  <a:pt x="129518" y="118725"/>
                </a:lnTo>
                <a:cubicBezTo>
                  <a:pt x="123548" y="118725"/>
                  <a:pt x="118725" y="123548"/>
                  <a:pt x="118725" y="129518"/>
                </a:cubicBezTo>
                <a:close/>
                <a:moveTo>
                  <a:pt x="43173" y="172691"/>
                </a:moveTo>
                <a:lnTo>
                  <a:pt x="56664" y="172691"/>
                </a:lnTo>
                <a:cubicBezTo>
                  <a:pt x="73056" y="172691"/>
                  <a:pt x="86346" y="159402"/>
                  <a:pt x="86346" y="143010"/>
                </a:cubicBezTo>
                <a:cubicBezTo>
                  <a:pt x="86346" y="126618"/>
                  <a:pt x="73056" y="113329"/>
                  <a:pt x="56664" y="113329"/>
                </a:cubicBezTo>
                <a:lnTo>
                  <a:pt x="10793" y="113329"/>
                </a:lnTo>
                <a:cubicBezTo>
                  <a:pt x="4823" y="113329"/>
                  <a:pt x="0" y="118152"/>
                  <a:pt x="0" y="124122"/>
                </a:cubicBezTo>
                <a:cubicBezTo>
                  <a:pt x="0" y="130092"/>
                  <a:pt x="4823" y="134915"/>
                  <a:pt x="10793" y="134915"/>
                </a:cubicBezTo>
                <a:lnTo>
                  <a:pt x="56664" y="134915"/>
                </a:lnTo>
                <a:cubicBezTo>
                  <a:pt x="61150" y="134915"/>
                  <a:pt x="64759" y="138524"/>
                  <a:pt x="64759" y="143010"/>
                </a:cubicBezTo>
                <a:cubicBezTo>
                  <a:pt x="64759" y="147496"/>
                  <a:pt x="61150" y="151105"/>
                  <a:pt x="56664" y="151105"/>
                </a:cubicBezTo>
                <a:lnTo>
                  <a:pt x="43173" y="151105"/>
                </a:lnTo>
                <a:cubicBezTo>
                  <a:pt x="37203" y="151105"/>
                  <a:pt x="32380" y="155928"/>
                  <a:pt x="32380" y="161898"/>
                </a:cubicBezTo>
                <a:cubicBezTo>
                  <a:pt x="32380" y="167868"/>
                  <a:pt x="37203" y="172691"/>
                  <a:pt x="43173" y="17269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3" name="Text 31"/>
          <p:cNvSpPr/>
          <p:nvPr/>
        </p:nvSpPr>
        <p:spPr>
          <a:xfrm>
            <a:off x="5774970" y="2279524"/>
            <a:ext cx="1105224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2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Kualitas Udara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455491" y="2590368"/>
            <a:ext cx="2883943" cy="207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Monitoring polusi dan kondisi lingkungan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545517" y="2141371"/>
            <a:ext cx="3091173" cy="1001609"/>
          </a:xfrm>
          <a:custGeom>
            <a:avLst/>
            <a:gdLst/>
            <a:ahLst/>
            <a:cxnLst/>
            <a:rect l="l" t="t" r="r" b="b"/>
            <a:pathLst>
              <a:path w="3091173" h="1001609">
                <a:moveTo>
                  <a:pt x="103616" y="0"/>
                </a:moveTo>
                <a:lnTo>
                  <a:pt x="2987556" y="0"/>
                </a:lnTo>
                <a:cubicBezTo>
                  <a:pt x="3044782" y="0"/>
                  <a:pt x="3091173" y="46391"/>
                  <a:pt x="3091173" y="103616"/>
                </a:cubicBezTo>
                <a:lnTo>
                  <a:pt x="3091173" y="897993"/>
                </a:lnTo>
                <a:cubicBezTo>
                  <a:pt x="3091173" y="955180"/>
                  <a:pt x="3044744" y="1001609"/>
                  <a:pt x="2987556" y="1001609"/>
                </a:cubicBezTo>
                <a:lnTo>
                  <a:pt x="103616" y="1001609"/>
                </a:lnTo>
                <a:cubicBezTo>
                  <a:pt x="46391" y="1001609"/>
                  <a:pt x="0" y="955218"/>
                  <a:pt x="0" y="897993"/>
                </a:cubicBezTo>
                <a:lnTo>
                  <a:pt x="0" y="103616"/>
                </a:lnTo>
                <a:cubicBezTo>
                  <a:pt x="0" y="46429"/>
                  <a:pt x="46429" y="0"/>
                  <a:pt x="103616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36" name="Shape 34"/>
          <p:cNvSpPr/>
          <p:nvPr/>
        </p:nvSpPr>
        <p:spPr>
          <a:xfrm>
            <a:off x="8683670" y="2314062"/>
            <a:ext cx="215864" cy="172691"/>
          </a:xfrm>
          <a:custGeom>
            <a:avLst/>
            <a:gdLst/>
            <a:ahLst/>
            <a:cxnLst/>
            <a:rect l="l" t="t" r="r" b="b"/>
            <a:pathLst>
              <a:path w="215864" h="172691">
                <a:moveTo>
                  <a:pt x="194278" y="16190"/>
                </a:moveTo>
                <a:cubicBezTo>
                  <a:pt x="194278" y="12446"/>
                  <a:pt x="192355" y="8972"/>
                  <a:pt x="189151" y="7016"/>
                </a:cubicBezTo>
                <a:cubicBezTo>
                  <a:pt x="185947" y="5059"/>
                  <a:pt x="182000" y="4857"/>
                  <a:pt x="178661" y="6543"/>
                </a:cubicBezTo>
                <a:lnTo>
                  <a:pt x="139468" y="26140"/>
                </a:lnTo>
                <a:lnTo>
                  <a:pt x="78959" y="5936"/>
                </a:lnTo>
                <a:cubicBezTo>
                  <a:pt x="76227" y="5026"/>
                  <a:pt x="73293" y="5228"/>
                  <a:pt x="70729" y="6510"/>
                </a:cubicBezTo>
                <a:lnTo>
                  <a:pt x="27556" y="28096"/>
                </a:lnTo>
                <a:cubicBezTo>
                  <a:pt x="23880" y="29951"/>
                  <a:pt x="21586" y="33695"/>
                  <a:pt x="21586" y="37776"/>
                </a:cubicBezTo>
                <a:lnTo>
                  <a:pt x="21586" y="156501"/>
                </a:lnTo>
                <a:cubicBezTo>
                  <a:pt x="21586" y="160245"/>
                  <a:pt x="23509" y="163719"/>
                  <a:pt x="26713" y="165676"/>
                </a:cubicBezTo>
                <a:cubicBezTo>
                  <a:pt x="29917" y="167632"/>
                  <a:pt x="33864" y="167834"/>
                  <a:pt x="37203" y="166148"/>
                </a:cubicBezTo>
                <a:lnTo>
                  <a:pt x="76362" y="146551"/>
                </a:lnTo>
                <a:lnTo>
                  <a:pt x="134814" y="166047"/>
                </a:lnTo>
                <a:cubicBezTo>
                  <a:pt x="133363" y="163888"/>
                  <a:pt x="131947" y="161628"/>
                  <a:pt x="130564" y="159335"/>
                </a:cubicBezTo>
                <a:cubicBezTo>
                  <a:pt x="126854" y="153162"/>
                  <a:pt x="123177" y="146079"/>
                  <a:pt x="120445" y="138490"/>
                </a:cubicBezTo>
                <a:lnTo>
                  <a:pt x="86312" y="127124"/>
                </a:lnTo>
                <a:lnTo>
                  <a:pt x="86312" y="31165"/>
                </a:lnTo>
                <a:lnTo>
                  <a:pt x="129485" y="45568"/>
                </a:lnTo>
                <a:lnTo>
                  <a:pt x="129485" y="79060"/>
                </a:lnTo>
                <a:cubicBezTo>
                  <a:pt x="139941" y="66985"/>
                  <a:pt x="155456" y="59363"/>
                  <a:pt x="172657" y="59363"/>
                </a:cubicBezTo>
                <a:cubicBezTo>
                  <a:pt x="180280" y="59363"/>
                  <a:pt x="187566" y="60847"/>
                  <a:pt x="194244" y="63579"/>
                </a:cubicBezTo>
                <a:lnTo>
                  <a:pt x="194278" y="16190"/>
                </a:lnTo>
                <a:close/>
                <a:moveTo>
                  <a:pt x="172691" y="75552"/>
                </a:moveTo>
                <a:cubicBezTo>
                  <a:pt x="150329" y="75552"/>
                  <a:pt x="132217" y="93361"/>
                  <a:pt x="132217" y="115319"/>
                </a:cubicBezTo>
                <a:cubicBezTo>
                  <a:pt x="132217" y="138558"/>
                  <a:pt x="153837" y="166047"/>
                  <a:pt x="165473" y="179167"/>
                </a:cubicBezTo>
                <a:cubicBezTo>
                  <a:pt x="169386" y="183552"/>
                  <a:pt x="176030" y="183552"/>
                  <a:pt x="179943" y="179167"/>
                </a:cubicBezTo>
                <a:cubicBezTo>
                  <a:pt x="191579" y="166047"/>
                  <a:pt x="213199" y="138558"/>
                  <a:pt x="213199" y="115319"/>
                </a:cubicBezTo>
                <a:cubicBezTo>
                  <a:pt x="213199" y="93361"/>
                  <a:pt x="195087" y="75552"/>
                  <a:pt x="172725" y="75552"/>
                </a:cubicBezTo>
                <a:close/>
                <a:moveTo>
                  <a:pt x="159200" y="116027"/>
                </a:moveTo>
                <a:cubicBezTo>
                  <a:pt x="159200" y="108581"/>
                  <a:pt x="165245" y="102535"/>
                  <a:pt x="172691" y="102535"/>
                </a:cubicBezTo>
                <a:cubicBezTo>
                  <a:pt x="180137" y="102535"/>
                  <a:pt x="186183" y="108581"/>
                  <a:pt x="186183" y="116027"/>
                </a:cubicBezTo>
                <a:cubicBezTo>
                  <a:pt x="186183" y="123473"/>
                  <a:pt x="180137" y="129518"/>
                  <a:pt x="172691" y="129518"/>
                </a:cubicBezTo>
                <a:cubicBezTo>
                  <a:pt x="165245" y="129518"/>
                  <a:pt x="159200" y="123473"/>
                  <a:pt x="159200" y="116027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7" name="Text 35"/>
          <p:cNvSpPr/>
          <p:nvPr/>
        </p:nvSpPr>
        <p:spPr>
          <a:xfrm>
            <a:off x="9003149" y="2279524"/>
            <a:ext cx="1200204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2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Digital Mapping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8683670" y="2590368"/>
            <a:ext cx="2883943" cy="4144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Pemetaan kampung dengan QR code untuk setiap rumah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118743" y="3531535"/>
            <a:ext cx="3263864" cy="2072295"/>
          </a:xfrm>
          <a:custGeom>
            <a:avLst/>
            <a:gdLst/>
            <a:ahLst/>
            <a:cxnLst/>
            <a:rect l="l" t="t" r="r" b="b"/>
            <a:pathLst>
              <a:path w="3263864" h="2072295">
                <a:moveTo>
                  <a:pt x="138160" y="0"/>
                </a:moveTo>
                <a:lnTo>
                  <a:pt x="3125704" y="0"/>
                </a:lnTo>
                <a:cubicBezTo>
                  <a:pt x="3202008" y="0"/>
                  <a:pt x="3263864" y="61856"/>
                  <a:pt x="3263864" y="138160"/>
                </a:cubicBezTo>
                <a:lnTo>
                  <a:pt x="3263864" y="1934135"/>
                </a:lnTo>
                <a:cubicBezTo>
                  <a:pt x="3263864" y="2010438"/>
                  <a:pt x="3202008" y="2072295"/>
                  <a:pt x="3125704" y="2072295"/>
                </a:cubicBezTo>
                <a:lnTo>
                  <a:pt x="138160" y="2072295"/>
                </a:lnTo>
                <a:cubicBezTo>
                  <a:pt x="61856" y="2072295"/>
                  <a:pt x="0" y="2010438"/>
                  <a:pt x="0" y="1934135"/>
                </a:cubicBezTo>
                <a:lnTo>
                  <a:pt x="0" y="138160"/>
                </a:lnTo>
                <a:cubicBezTo>
                  <a:pt x="0" y="61907"/>
                  <a:pt x="61907" y="0"/>
                  <a:pt x="138160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655088" y="3747399"/>
            <a:ext cx="194278" cy="259037"/>
          </a:xfrm>
          <a:custGeom>
            <a:avLst/>
            <a:gdLst/>
            <a:ahLst/>
            <a:cxnLst/>
            <a:rect l="l" t="t" r="r" b="b"/>
            <a:pathLst>
              <a:path w="194278" h="259037">
                <a:moveTo>
                  <a:pt x="148187" y="194278"/>
                </a:moveTo>
                <a:cubicBezTo>
                  <a:pt x="151881" y="182995"/>
                  <a:pt x="159267" y="172776"/>
                  <a:pt x="167615" y="163972"/>
                </a:cubicBezTo>
                <a:cubicBezTo>
                  <a:pt x="184159" y="146568"/>
                  <a:pt x="194278" y="123042"/>
                  <a:pt x="194278" y="97139"/>
                </a:cubicBezTo>
                <a:cubicBezTo>
                  <a:pt x="194278" y="43510"/>
                  <a:pt x="150768" y="0"/>
                  <a:pt x="97139" y="0"/>
                </a:cubicBezTo>
                <a:cubicBezTo>
                  <a:pt x="43510" y="0"/>
                  <a:pt x="0" y="43510"/>
                  <a:pt x="0" y="97139"/>
                </a:cubicBezTo>
                <a:cubicBezTo>
                  <a:pt x="0" y="123042"/>
                  <a:pt x="10119" y="146568"/>
                  <a:pt x="26663" y="163972"/>
                </a:cubicBezTo>
                <a:cubicBezTo>
                  <a:pt x="35010" y="172776"/>
                  <a:pt x="42448" y="182995"/>
                  <a:pt x="46090" y="194278"/>
                </a:cubicBezTo>
                <a:lnTo>
                  <a:pt x="148137" y="194278"/>
                </a:lnTo>
                <a:close/>
                <a:moveTo>
                  <a:pt x="145708" y="218562"/>
                </a:moveTo>
                <a:lnTo>
                  <a:pt x="48569" y="218562"/>
                </a:lnTo>
                <a:lnTo>
                  <a:pt x="48569" y="226657"/>
                </a:lnTo>
                <a:cubicBezTo>
                  <a:pt x="48569" y="249019"/>
                  <a:pt x="66682" y="267132"/>
                  <a:pt x="89044" y="267132"/>
                </a:cubicBezTo>
                <a:lnTo>
                  <a:pt x="105234" y="267132"/>
                </a:lnTo>
                <a:cubicBezTo>
                  <a:pt x="127596" y="267132"/>
                  <a:pt x="145708" y="249019"/>
                  <a:pt x="145708" y="226657"/>
                </a:cubicBezTo>
                <a:lnTo>
                  <a:pt x="145708" y="218562"/>
                </a:lnTo>
                <a:close/>
                <a:moveTo>
                  <a:pt x="93091" y="56664"/>
                </a:moveTo>
                <a:cubicBezTo>
                  <a:pt x="72955" y="56664"/>
                  <a:pt x="56664" y="72955"/>
                  <a:pt x="56664" y="93091"/>
                </a:cubicBezTo>
                <a:cubicBezTo>
                  <a:pt x="56664" y="99820"/>
                  <a:pt x="51251" y="105234"/>
                  <a:pt x="44522" y="105234"/>
                </a:cubicBezTo>
                <a:cubicBezTo>
                  <a:pt x="37793" y="105234"/>
                  <a:pt x="32380" y="99820"/>
                  <a:pt x="32380" y="93091"/>
                </a:cubicBezTo>
                <a:cubicBezTo>
                  <a:pt x="32380" y="59548"/>
                  <a:pt x="59548" y="32380"/>
                  <a:pt x="93091" y="32380"/>
                </a:cubicBezTo>
                <a:cubicBezTo>
                  <a:pt x="99820" y="32380"/>
                  <a:pt x="105234" y="37793"/>
                  <a:pt x="105234" y="44522"/>
                </a:cubicBezTo>
                <a:cubicBezTo>
                  <a:pt x="105234" y="51251"/>
                  <a:pt x="99820" y="56664"/>
                  <a:pt x="93091" y="56664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1" name="Text 39"/>
          <p:cNvSpPr/>
          <p:nvPr/>
        </p:nvSpPr>
        <p:spPr>
          <a:xfrm>
            <a:off x="5261213" y="4075513"/>
            <a:ext cx="2978924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2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Prinsip Desain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5325973" y="4455433"/>
            <a:ext cx="120884" cy="138153"/>
          </a:xfrm>
          <a:custGeom>
            <a:avLst/>
            <a:gdLst/>
            <a:ahLst/>
            <a:cxnLst/>
            <a:rect l="l" t="t" r="r" b="b"/>
            <a:pathLst>
              <a:path w="120884" h="138153">
                <a:moveTo>
                  <a:pt x="117322" y="18915"/>
                </a:moveTo>
                <a:cubicBezTo>
                  <a:pt x="121181" y="21721"/>
                  <a:pt x="122044" y="27118"/>
                  <a:pt x="119238" y="30976"/>
                </a:cubicBezTo>
                <a:lnTo>
                  <a:pt x="50161" y="125957"/>
                </a:lnTo>
                <a:cubicBezTo>
                  <a:pt x="48677" y="128007"/>
                  <a:pt x="46384" y="129276"/>
                  <a:pt x="43847" y="129491"/>
                </a:cubicBezTo>
                <a:cubicBezTo>
                  <a:pt x="41311" y="129707"/>
                  <a:pt x="38856" y="128763"/>
                  <a:pt x="37075" y="126982"/>
                </a:cubicBezTo>
                <a:lnTo>
                  <a:pt x="2536" y="92444"/>
                </a:lnTo>
                <a:cubicBezTo>
                  <a:pt x="-836" y="89071"/>
                  <a:pt x="-836" y="83593"/>
                  <a:pt x="2536" y="80220"/>
                </a:cubicBezTo>
                <a:cubicBezTo>
                  <a:pt x="5909" y="76848"/>
                  <a:pt x="11387" y="76848"/>
                  <a:pt x="14760" y="80220"/>
                </a:cubicBezTo>
                <a:lnTo>
                  <a:pt x="42147" y="107608"/>
                </a:lnTo>
                <a:lnTo>
                  <a:pt x="105288" y="20804"/>
                </a:lnTo>
                <a:cubicBezTo>
                  <a:pt x="108094" y="16945"/>
                  <a:pt x="113491" y="16082"/>
                  <a:pt x="117349" y="18888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3" name="Text 41"/>
          <p:cNvSpPr/>
          <p:nvPr/>
        </p:nvSpPr>
        <p:spPr>
          <a:xfrm>
            <a:off x="5541837" y="4420895"/>
            <a:ext cx="2728521" cy="4144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Affordable:</a:t>
            </a:r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Biaya terjangkau untuk komunitas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5325973" y="4938969"/>
            <a:ext cx="120884" cy="138153"/>
          </a:xfrm>
          <a:custGeom>
            <a:avLst/>
            <a:gdLst/>
            <a:ahLst/>
            <a:cxnLst/>
            <a:rect l="l" t="t" r="r" b="b"/>
            <a:pathLst>
              <a:path w="120884" h="138153">
                <a:moveTo>
                  <a:pt x="117322" y="18915"/>
                </a:moveTo>
                <a:cubicBezTo>
                  <a:pt x="121181" y="21721"/>
                  <a:pt x="122044" y="27118"/>
                  <a:pt x="119238" y="30976"/>
                </a:cubicBezTo>
                <a:lnTo>
                  <a:pt x="50161" y="125957"/>
                </a:lnTo>
                <a:cubicBezTo>
                  <a:pt x="48677" y="128007"/>
                  <a:pt x="46384" y="129276"/>
                  <a:pt x="43847" y="129491"/>
                </a:cubicBezTo>
                <a:cubicBezTo>
                  <a:pt x="41311" y="129707"/>
                  <a:pt x="38856" y="128763"/>
                  <a:pt x="37075" y="126982"/>
                </a:cubicBezTo>
                <a:lnTo>
                  <a:pt x="2536" y="92444"/>
                </a:lnTo>
                <a:cubicBezTo>
                  <a:pt x="-836" y="89071"/>
                  <a:pt x="-836" y="83593"/>
                  <a:pt x="2536" y="80220"/>
                </a:cubicBezTo>
                <a:cubicBezTo>
                  <a:pt x="5909" y="76848"/>
                  <a:pt x="11387" y="76848"/>
                  <a:pt x="14760" y="80220"/>
                </a:cubicBezTo>
                <a:lnTo>
                  <a:pt x="42147" y="107608"/>
                </a:lnTo>
                <a:lnTo>
                  <a:pt x="105288" y="20804"/>
                </a:lnTo>
                <a:cubicBezTo>
                  <a:pt x="108094" y="16945"/>
                  <a:pt x="113491" y="16082"/>
                  <a:pt x="117349" y="18888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5" name="Text 43"/>
          <p:cNvSpPr/>
          <p:nvPr/>
        </p:nvSpPr>
        <p:spPr>
          <a:xfrm>
            <a:off x="5541837" y="4904431"/>
            <a:ext cx="2676714" cy="207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Simple:</a:t>
            </a:r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Teknologi yang mudah dipelihara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325973" y="5215275"/>
            <a:ext cx="120884" cy="138153"/>
          </a:xfrm>
          <a:custGeom>
            <a:avLst/>
            <a:gdLst/>
            <a:ahLst/>
            <a:cxnLst/>
            <a:rect l="l" t="t" r="r" b="b"/>
            <a:pathLst>
              <a:path w="120884" h="138153">
                <a:moveTo>
                  <a:pt x="117322" y="18915"/>
                </a:moveTo>
                <a:cubicBezTo>
                  <a:pt x="121181" y="21721"/>
                  <a:pt x="122044" y="27118"/>
                  <a:pt x="119238" y="30976"/>
                </a:cubicBezTo>
                <a:lnTo>
                  <a:pt x="50161" y="125957"/>
                </a:lnTo>
                <a:cubicBezTo>
                  <a:pt x="48677" y="128007"/>
                  <a:pt x="46384" y="129276"/>
                  <a:pt x="43847" y="129491"/>
                </a:cubicBezTo>
                <a:cubicBezTo>
                  <a:pt x="41311" y="129707"/>
                  <a:pt x="38856" y="128763"/>
                  <a:pt x="37075" y="126982"/>
                </a:cubicBezTo>
                <a:lnTo>
                  <a:pt x="2536" y="92444"/>
                </a:lnTo>
                <a:cubicBezTo>
                  <a:pt x="-836" y="89071"/>
                  <a:pt x="-836" y="83593"/>
                  <a:pt x="2536" y="80220"/>
                </a:cubicBezTo>
                <a:cubicBezTo>
                  <a:pt x="5909" y="76848"/>
                  <a:pt x="11387" y="76848"/>
                  <a:pt x="14760" y="80220"/>
                </a:cubicBezTo>
                <a:lnTo>
                  <a:pt x="42147" y="107608"/>
                </a:lnTo>
                <a:lnTo>
                  <a:pt x="105288" y="20804"/>
                </a:lnTo>
                <a:cubicBezTo>
                  <a:pt x="108094" y="16945"/>
                  <a:pt x="113491" y="16082"/>
                  <a:pt x="117349" y="18888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7" name="Text 45"/>
          <p:cNvSpPr/>
          <p:nvPr/>
        </p:nvSpPr>
        <p:spPr>
          <a:xfrm>
            <a:off x="5541837" y="5180737"/>
            <a:ext cx="2512657" cy="2072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88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Scalable:</a:t>
            </a:r>
            <a:pPr>
              <a:lnSpc>
                <a:spcPct val="13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Bisa dikembangkan bertahap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562786" y="3522901"/>
            <a:ext cx="3281133" cy="2089564"/>
          </a:xfrm>
          <a:custGeom>
            <a:avLst/>
            <a:gdLst/>
            <a:ahLst/>
            <a:cxnLst/>
            <a:rect l="l" t="t" r="r" b="b"/>
            <a:pathLst>
              <a:path w="3281133" h="2089564">
                <a:moveTo>
                  <a:pt x="138162" y="0"/>
                </a:moveTo>
                <a:lnTo>
                  <a:pt x="3142971" y="0"/>
                </a:lnTo>
                <a:cubicBezTo>
                  <a:pt x="3219276" y="0"/>
                  <a:pt x="3281133" y="61857"/>
                  <a:pt x="3281133" y="138162"/>
                </a:cubicBezTo>
                <a:lnTo>
                  <a:pt x="3281133" y="1951402"/>
                </a:lnTo>
                <a:cubicBezTo>
                  <a:pt x="3281133" y="2027707"/>
                  <a:pt x="3219276" y="2089564"/>
                  <a:pt x="3142971" y="2089564"/>
                </a:cubicBezTo>
                <a:lnTo>
                  <a:pt x="138162" y="2089564"/>
                </a:lnTo>
                <a:cubicBezTo>
                  <a:pt x="61857" y="2089564"/>
                  <a:pt x="0" y="2027707"/>
                  <a:pt x="0" y="1951402"/>
                </a:cubicBezTo>
                <a:lnTo>
                  <a:pt x="0" y="138162"/>
                </a:lnTo>
                <a:cubicBezTo>
                  <a:pt x="0" y="61908"/>
                  <a:pt x="61908" y="0"/>
                  <a:pt x="13816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9518" dist="86346" dir="5400000">
              <a:srgbClr val="000000">
                <a:alpha val="10196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10075386" y="3781938"/>
            <a:ext cx="259037" cy="259037"/>
          </a:xfrm>
          <a:custGeom>
            <a:avLst/>
            <a:gdLst/>
            <a:ahLst/>
            <a:cxnLst/>
            <a:rect l="l" t="t" r="r" b="b"/>
            <a:pathLst>
              <a:path w="259037" h="259037">
                <a:moveTo>
                  <a:pt x="129518" y="259037"/>
                </a:moveTo>
                <a:cubicBezTo>
                  <a:pt x="201002" y="259037"/>
                  <a:pt x="259037" y="201002"/>
                  <a:pt x="259037" y="129518"/>
                </a:cubicBezTo>
                <a:cubicBezTo>
                  <a:pt x="259037" y="58035"/>
                  <a:pt x="201002" y="0"/>
                  <a:pt x="129518" y="0"/>
                </a:cubicBezTo>
                <a:cubicBezTo>
                  <a:pt x="58035" y="0"/>
                  <a:pt x="0" y="58035"/>
                  <a:pt x="0" y="129518"/>
                </a:cubicBezTo>
                <a:cubicBezTo>
                  <a:pt x="0" y="201002"/>
                  <a:pt x="58035" y="259037"/>
                  <a:pt x="129518" y="259037"/>
                </a:cubicBezTo>
                <a:close/>
                <a:moveTo>
                  <a:pt x="129518" y="68807"/>
                </a:moveTo>
                <a:cubicBezTo>
                  <a:pt x="136247" y="68807"/>
                  <a:pt x="141661" y="74220"/>
                  <a:pt x="141661" y="80949"/>
                </a:cubicBezTo>
                <a:lnTo>
                  <a:pt x="141661" y="137613"/>
                </a:lnTo>
                <a:cubicBezTo>
                  <a:pt x="141661" y="144342"/>
                  <a:pt x="136247" y="149756"/>
                  <a:pt x="129518" y="149756"/>
                </a:cubicBezTo>
                <a:cubicBezTo>
                  <a:pt x="122790" y="149756"/>
                  <a:pt x="117376" y="144342"/>
                  <a:pt x="117376" y="137613"/>
                </a:cubicBezTo>
                <a:lnTo>
                  <a:pt x="117376" y="80949"/>
                </a:lnTo>
                <a:cubicBezTo>
                  <a:pt x="117376" y="74220"/>
                  <a:pt x="122790" y="68807"/>
                  <a:pt x="129518" y="68807"/>
                </a:cubicBezTo>
                <a:close/>
                <a:moveTo>
                  <a:pt x="116010" y="178088"/>
                </a:moveTo>
                <a:cubicBezTo>
                  <a:pt x="115703" y="173074"/>
                  <a:pt x="118203" y="168303"/>
                  <a:pt x="122502" y="165703"/>
                </a:cubicBezTo>
                <a:cubicBezTo>
                  <a:pt x="126800" y="163103"/>
                  <a:pt x="132186" y="163103"/>
                  <a:pt x="136485" y="165703"/>
                </a:cubicBezTo>
                <a:cubicBezTo>
                  <a:pt x="140783" y="168303"/>
                  <a:pt x="143283" y="173074"/>
                  <a:pt x="142976" y="178088"/>
                </a:cubicBezTo>
                <a:cubicBezTo>
                  <a:pt x="143283" y="183102"/>
                  <a:pt x="140783" y="187872"/>
                  <a:pt x="136485" y="190472"/>
                </a:cubicBezTo>
                <a:cubicBezTo>
                  <a:pt x="132186" y="193072"/>
                  <a:pt x="126800" y="193072"/>
                  <a:pt x="122502" y="190472"/>
                </a:cubicBezTo>
                <a:cubicBezTo>
                  <a:pt x="118203" y="187872"/>
                  <a:pt x="115703" y="183102"/>
                  <a:pt x="116010" y="178088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0" name="Text 48"/>
          <p:cNvSpPr/>
          <p:nvPr/>
        </p:nvSpPr>
        <p:spPr>
          <a:xfrm>
            <a:off x="8696622" y="4110051"/>
            <a:ext cx="3013462" cy="241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24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Critical Success Factor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700939" y="4455433"/>
            <a:ext cx="3004827" cy="8979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Infrastruktur fisik harus </a:t>
            </a:r>
            <a:pPr algn="ctr">
              <a:lnSpc>
                <a:spcPct val="140000"/>
              </a:lnSpc>
            </a:pPr>
            <a:r>
              <a:rPr lang="en-US" sz="1088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dimiliki dan dikelola oleh komunitas</a:t>
            </a:r>
            <a:pPr algn="ctr">
              <a:lnSpc>
                <a:spcPct val="140000"/>
              </a:lnSpc>
            </a:pPr>
            <a:r>
              <a:rPr lang="en-US" sz="1088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, bukan vendor eksternal. Warga harus paham cara kerja dan bisa melakukan maintenance dasar.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5110109" y="5785156"/>
            <a:ext cx="6734958" cy="725303"/>
          </a:xfrm>
          <a:custGeom>
            <a:avLst/>
            <a:gdLst/>
            <a:ahLst/>
            <a:cxnLst/>
            <a:rect l="l" t="t" r="r" b="b"/>
            <a:pathLst>
              <a:path w="6734958" h="725303">
                <a:moveTo>
                  <a:pt x="138156" y="0"/>
                </a:moveTo>
                <a:lnTo>
                  <a:pt x="6596802" y="0"/>
                </a:lnTo>
                <a:cubicBezTo>
                  <a:pt x="6673103" y="0"/>
                  <a:pt x="6734958" y="61854"/>
                  <a:pt x="6734958" y="138156"/>
                </a:cubicBezTo>
                <a:lnTo>
                  <a:pt x="6734958" y="587147"/>
                </a:lnTo>
                <a:cubicBezTo>
                  <a:pt x="6734958" y="663449"/>
                  <a:pt x="6673103" y="725303"/>
                  <a:pt x="6596802" y="725303"/>
                </a:cubicBezTo>
                <a:lnTo>
                  <a:pt x="138156" y="725303"/>
                </a:lnTo>
                <a:cubicBezTo>
                  <a:pt x="61854" y="725303"/>
                  <a:pt x="0" y="663449"/>
                  <a:pt x="0" y="587147"/>
                </a:cubicBezTo>
                <a:lnTo>
                  <a:pt x="0" y="138156"/>
                </a:lnTo>
                <a:cubicBezTo>
                  <a:pt x="0" y="61854"/>
                  <a:pt x="61854" y="0"/>
                  <a:pt x="138156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53" name="Shape 51"/>
          <p:cNvSpPr/>
          <p:nvPr/>
        </p:nvSpPr>
        <p:spPr>
          <a:xfrm>
            <a:off x="5274165" y="6044193"/>
            <a:ext cx="207229" cy="207229"/>
          </a:xfrm>
          <a:custGeom>
            <a:avLst/>
            <a:gdLst/>
            <a:ahLst/>
            <a:cxnLst/>
            <a:rect l="l" t="t" r="r" b="b"/>
            <a:pathLst>
              <a:path w="207229" h="207229">
                <a:moveTo>
                  <a:pt x="103615" y="207229"/>
                </a:moveTo>
                <a:cubicBezTo>
                  <a:pt x="160801" y="207229"/>
                  <a:pt x="207229" y="160801"/>
                  <a:pt x="207229" y="103615"/>
                </a:cubicBezTo>
                <a:cubicBezTo>
                  <a:pt x="207229" y="46428"/>
                  <a:pt x="160801" y="0"/>
                  <a:pt x="103615" y="0"/>
                </a:cubicBezTo>
                <a:cubicBezTo>
                  <a:pt x="46428" y="0"/>
                  <a:pt x="0" y="46428"/>
                  <a:pt x="0" y="103615"/>
                </a:cubicBezTo>
                <a:cubicBezTo>
                  <a:pt x="0" y="160801"/>
                  <a:pt x="46428" y="207229"/>
                  <a:pt x="103615" y="207229"/>
                </a:cubicBezTo>
                <a:close/>
                <a:moveTo>
                  <a:pt x="90663" y="64759"/>
                </a:moveTo>
                <a:cubicBezTo>
                  <a:pt x="90663" y="57611"/>
                  <a:pt x="96466" y="51807"/>
                  <a:pt x="103615" y="51807"/>
                </a:cubicBezTo>
                <a:cubicBezTo>
                  <a:pt x="110763" y="51807"/>
                  <a:pt x="116567" y="57611"/>
                  <a:pt x="116567" y="64759"/>
                </a:cubicBezTo>
                <a:cubicBezTo>
                  <a:pt x="116567" y="71908"/>
                  <a:pt x="110763" y="77711"/>
                  <a:pt x="103615" y="77711"/>
                </a:cubicBezTo>
                <a:cubicBezTo>
                  <a:pt x="96466" y="77711"/>
                  <a:pt x="90663" y="71908"/>
                  <a:pt x="90663" y="64759"/>
                </a:cubicBezTo>
                <a:close/>
                <a:moveTo>
                  <a:pt x="87425" y="90663"/>
                </a:moveTo>
                <a:lnTo>
                  <a:pt x="106853" y="90663"/>
                </a:lnTo>
                <a:cubicBezTo>
                  <a:pt x="112236" y="90663"/>
                  <a:pt x="116567" y="94994"/>
                  <a:pt x="116567" y="100377"/>
                </a:cubicBezTo>
                <a:lnTo>
                  <a:pt x="116567" y="135994"/>
                </a:lnTo>
                <a:lnTo>
                  <a:pt x="119805" y="135994"/>
                </a:lnTo>
                <a:cubicBezTo>
                  <a:pt x="125188" y="135994"/>
                  <a:pt x="129518" y="140325"/>
                  <a:pt x="129518" y="145708"/>
                </a:cubicBezTo>
                <a:cubicBezTo>
                  <a:pt x="129518" y="151091"/>
                  <a:pt x="125188" y="155422"/>
                  <a:pt x="119805" y="155422"/>
                </a:cubicBezTo>
                <a:lnTo>
                  <a:pt x="87425" y="155422"/>
                </a:lnTo>
                <a:cubicBezTo>
                  <a:pt x="82042" y="155422"/>
                  <a:pt x="77711" y="151091"/>
                  <a:pt x="77711" y="145708"/>
                </a:cubicBezTo>
                <a:cubicBezTo>
                  <a:pt x="77711" y="140325"/>
                  <a:pt x="82042" y="135994"/>
                  <a:pt x="87425" y="135994"/>
                </a:cubicBezTo>
                <a:lnTo>
                  <a:pt x="97139" y="135994"/>
                </a:lnTo>
                <a:lnTo>
                  <a:pt x="97139" y="110091"/>
                </a:lnTo>
                <a:lnTo>
                  <a:pt x="87425" y="110091"/>
                </a:lnTo>
                <a:cubicBezTo>
                  <a:pt x="82042" y="110091"/>
                  <a:pt x="77711" y="105760"/>
                  <a:pt x="77711" y="100377"/>
                </a:cubicBezTo>
                <a:cubicBezTo>
                  <a:pt x="77711" y="94994"/>
                  <a:pt x="82042" y="90663"/>
                  <a:pt x="87425" y="9066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4" name="Text 52"/>
          <p:cNvSpPr/>
          <p:nvPr/>
        </p:nvSpPr>
        <p:spPr>
          <a:xfrm>
            <a:off x="5645451" y="5923309"/>
            <a:ext cx="6130538" cy="4489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88" b="1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Tanpa layer ini, layer 2 dan 3 tidak bisa berfungsi.</a:t>
            </a:r>
            <a:pPr>
              <a:lnSpc>
                <a:spcPct val="140000"/>
              </a:lnSpc>
            </a:pPr>
            <a:r>
              <a:rPr lang="en-US" sz="1088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Infrastruktur fisik adalah fondasi yang harus kuat sebelum membangun layanan di atasnya.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5452" y="444315"/>
            <a:ext cx="426542" cy="35545"/>
          </a:xfrm>
          <a:custGeom>
            <a:avLst/>
            <a:gdLst/>
            <a:ahLst/>
            <a:cxnLst/>
            <a:rect l="l" t="t" r="r" b="b"/>
            <a:pathLst>
              <a:path w="426542" h="35545">
                <a:moveTo>
                  <a:pt x="0" y="0"/>
                </a:moveTo>
                <a:lnTo>
                  <a:pt x="426542" y="0"/>
                </a:lnTo>
                <a:lnTo>
                  <a:pt x="426542" y="35545"/>
                </a:lnTo>
                <a:lnTo>
                  <a:pt x="0" y="35545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" name="Text 1"/>
          <p:cNvSpPr/>
          <p:nvPr/>
        </p:nvSpPr>
        <p:spPr>
          <a:xfrm>
            <a:off x="888630" y="355452"/>
            <a:ext cx="773108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spc="56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Layer 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5452" y="675359"/>
            <a:ext cx="11694367" cy="5331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35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Service Access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55452" y="1279627"/>
            <a:ext cx="11569959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Pemerataan Layanan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3224" y="1706169"/>
            <a:ext cx="7500035" cy="1626192"/>
          </a:xfrm>
          <a:custGeom>
            <a:avLst/>
            <a:gdLst/>
            <a:ahLst/>
            <a:cxnLst/>
            <a:rect l="l" t="t" r="r" b="b"/>
            <a:pathLst>
              <a:path w="7500035" h="1626192">
                <a:moveTo>
                  <a:pt x="35545" y="0"/>
                </a:moveTo>
                <a:lnTo>
                  <a:pt x="7357857" y="0"/>
                </a:lnTo>
                <a:cubicBezTo>
                  <a:pt x="7436327" y="0"/>
                  <a:pt x="7500035" y="63708"/>
                  <a:pt x="7500035" y="142178"/>
                </a:cubicBezTo>
                <a:lnTo>
                  <a:pt x="7500035" y="1484014"/>
                </a:lnTo>
                <a:cubicBezTo>
                  <a:pt x="7500035" y="1562537"/>
                  <a:pt x="7436380" y="1626192"/>
                  <a:pt x="7357857" y="1626192"/>
                </a:cubicBezTo>
                <a:lnTo>
                  <a:pt x="35545" y="1626192"/>
                </a:lnTo>
                <a:cubicBezTo>
                  <a:pt x="15914" y="1626192"/>
                  <a:pt x="0" y="1610278"/>
                  <a:pt x="0" y="1590647"/>
                </a:cubicBezTo>
                <a:lnTo>
                  <a:pt x="0" y="35545"/>
                </a:lnTo>
                <a:cubicBezTo>
                  <a:pt x="0" y="15914"/>
                  <a:pt x="15914" y="0"/>
                  <a:pt x="3554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3294" dist="88863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73224" y="1706169"/>
            <a:ext cx="35545" cy="1626192"/>
          </a:xfrm>
          <a:custGeom>
            <a:avLst/>
            <a:gdLst/>
            <a:ahLst/>
            <a:cxnLst/>
            <a:rect l="l" t="t" r="r" b="b"/>
            <a:pathLst>
              <a:path w="35545" h="1626192">
                <a:moveTo>
                  <a:pt x="35545" y="0"/>
                </a:moveTo>
                <a:lnTo>
                  <a:pt x="35545" y="0"/>
                </a:lnTo>
                <a:lnTo>
                  <a:pt x="35545" y="1626192"/>
                </a:lnTo>
                <a:lnTo>
                  <a:pt x="35545" y="1626192"/>
                </a:lnTo>
                <a:cubicBezTo>
                  <a:pt x="15914" y="1626192"/>
                  <a:pt x="0" y="1610278"/>
                  <a:pt x="0" y="1590647"/>
                </a:cubicBezTo>
                <a:lnTo>
                  <a:pt x="0" y="35545"/>
                </a:lnTo>
                <a:cubicBezTo>
                  <a:pt x="0" y="15927"/>
                  <a:pt x="15927" y="0"/>
                  <a:pt x="35545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Shape 6"/>
          <p:cNvSpPr/>
          <p:nvPr/>
        </p:nvSpPr>
        <p:spPr>
          <a:xfrm>
            <a:off x="604268" y="2062315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248816" y="0"/>
                </a:moveTo>
                <a:lnTo>
                  <a:pt x="248816" y="0"/>
                </a:lnTo>
                <a:cubicBezTo>
                  <a:pt x="386142" y="0"/>
                  <a:pt x="497633" y="111491"/>
                  <a:pt x="497633" y="248816"/>
                </a:cubicBezTo>
                <a:lnTo>
                  <a:pt x="497633" y="248816"/>
                </a:lnTo>
                <a:cubicBezTo>
                  <a:pt x="497633" y="386142"/>
                  <a:pt x="386142" y="497633"/>
                  <a:pt x="248816" y="497633"/>
                </a:cubicBezTo>
                <a:lnTo>
                  <a:pt x="248816" y="497633"/>
                </a:lnTo>
                <a:cubicBezTo>
                  <a:pt x="111491" y="497633"/>
                  <a:pt x="0" y="386142"/>
                  <a:pt x="0" y="248816"/>
                </a:cubicBezTo>
                <a:lnTo>
                  <a:pt x="0" y="248816"/>
                </a:lnTo>
                <a:cubicBezTo>
                  <a:pt x="0" y="111491"/>
                  <a:pt x="111491" y="0"/>
                  <a:pt x="248816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773108" y="2204496"/>
            <a:ext cx="159953" cy="213271"/>
          </a:xfrm>
          <a:custGeom>
            <a:avLst/>
            <a:gdLst/>
            <a:ahLst/>
            <a:cxnLst/>
            <a:rect l="l" t="t" r="r" b="b"/>
            <a:pathLst>
              <a:path w="159953" h="213271">
                <a:moveTo>
                  <a:pt x="6665" y="26659"/>
                </a:moveTo>
                <a:cubicBezTo>
                  <a:pt x="6665" y="11955"/>
                  <a:pt x="18620" y="0"/>
                  <a:pt x="33324" y="0"/>
                </a:cubicBezTo>
                <a:lnTo>
                  <a:pt x="126630" y="0"/>
                </a:lnTo>
                <a:cubicBezTo>
                  <a:pt x="141334" y="0"/>
                  <a:pt x="153289" y="11955"/>
                  <a:pt x="153289" y="26659"/>
                </a:cubicBezTo>
                <a:lnTo>
                  <a:pt x="153289" y="186612"/>
                </a:lnTo>
                <a:cubicBezTo>
                  <a:pt x="153289" y="201316"/>
                  <a:pt x="141334" y="213271"/>
                  <a:pt x="126630" y="213271"/>
                </a:cubicBezTo>
                <a:lnTo>
                  <a:pt x="33324" y="213271"/>
                </a:lnTo>
                <a:cubicBezTo>
                  <a:pt x="18620" y="213271"/>
                  <a:pt x="6665" y="201316"/>
                  <a:pt x="6665" y="186612"/>
                </a:cubicBezTo>
                <a:lnTo>
                  <a:pt x="6665" y="26659"/>
                </a:lnTo>
                <a:close/>
                <a:moveTo>
                  <a:pt x="33324" y="26659"/>
                </a:moveTo>
                <a:lnTo>
                  <a:pt x="33324" y="153289"/>
                </a:lnTo>
                <a:lnTo>
                  <a:pt x="126630" y="153289"/>
                </a:lnTo>
                <a:lnTo>
                  <a:pt x="126630" y="26659"/>
                </a:lnTo>
                <a:lnTo>
                  <a:pt x="33324" y="26659"/>
                </a:lnTo>
                <a:close/>
                <a:moveTo>
                  <a:pt x="79977" y="196609"/>
                </a:moveTo>
                <a:cubicBezTo>
                  <a:pt x="87350" y="196609"/>
                  <a:pt x="93306" y="190653"/>
                  <a:pt x="93306" y="183280"/>
                </a:cubicBezTo>
                <a:cubicBezTo>
                  <a:pt x="93306" y="175907"/>
                  <a:pt x="87350" y="169950"/>
                  <a:pt x="79977" y="169950"/>
                </a:cubicBezTo>
                <a:cubicBezTo>
                  <a:pt x="72604" y="169950"/>
                  <a:pt x="66647" y="175907"/>
                  <a:pt x="66647" y="183280"/>
                </a:cubicBezTo>
                <a:cubicBezTo>
                  <a:pt x="66647" y="190653"/>
                  <a:pt x="72604" y="196609"/>
                  <a:pt x="79977" y="196609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0" name="Text 8"/>
          <p:cNvSpPr/>
          <p:nvPr/>
        </p:nvSpPr>
        <p:spPr>
          <a:xfrm>
            <a:off x="1244082" y="2062315"/>
            <a:ext cx="6522542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Integrasi Layanan Pemerintah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44082" y="2453312"/>
            <a:ext cx="6495883" cy="524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5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Layanan pemerintah diintegrasikan ke platform yang bisa diakses via 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2D5A4A"/>
                </a:solidFill>
                <a:highlight>
                  <a:srgbClr val="D4A574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smartphone biasa 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bukan app yang berat dan butuh akun yang rumit. </a:t>
            </a:r>
            <a:pPr>
              <a:lnSpc>
                <a:spcPct val="140000"/>
              </a:lnSpc>
            </a:pPr>
            <a:r>
              <a:rPr lang="en-US" sz="125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Lightweight, simple, accessible.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73224" y="3471557"/>
            <a:ext cx="7500035" cy="1626192"/>
          </a:xfrm>
          <a:custGeom>
            <a:avLst/>
            <a:gdLst/>
            <a:ahLst/>
            <a:cxnLst/>
            <a:rect l="l" t="t" r="r" b="b"/>
            <a:pathLst>
              <a:path w="7500035" h="1626192">
                <a:moveTo>
                  <a:pt x="35545" y="0"/>
                </a:moveTo>
                <a:lnTo>
                  <a:pt x="7357857" y="0"/>
                </a:lnTo>
                <a:cubicBezTo>
                  <a:pt x="7436327" y="0"/>
                  <a:pt x="7500035" y="63708"/>
                  <a:pt x="7500035" y="142178"/>
                </a:cubicBezTo>
                <a:lnTo>
                  <a:pt x="7500035" y="1484014"/>
                </a:lnTo>
                <a:cubicBezTo>
                  <a:pt x="7500035" y="1562537"/>
                  <a:pt x="7436380" y="1626192"/>
                  <a:pt x="7357857" y="1626192"/>
                </a:cubicBezTo>
                <a:lnTo>
                  <a:pt x="35545" y="1626192"/>
                </a:lnTo>
                <a:cubicBezTo>
                  <a:pt x="15914" y="1626192"/>
                  <a:pt x="0" y="1610278"/>
                  <a:pt x="0" y="1590647"/>
                </a:cubicBezTo>
                <a:lnTo>
                  <a:pt x="0" y="35545"/>
                </a:lnTo>
                <a:cubicBezTo>
                  <a:pt x="0" y="15914"/>
                  <a:pt x="15914" y="0"/>
                  <a:pt x="3554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3294" dist="88863" dir="5400000">
              <a:srgbClr val="000000">
                <a:alpha val="10196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73224" y="3471557"/>
            <a:ext cx="35545" cy="1626192"/>
          </a:xfrm>
          <a:custGeom>
            <a:avLst/>
            <a:gdLst/>
            <a:ahLst/>
            <a:cxnLst/>
            <a:rect l="l" t="t" r="r" b="b"/>
            <a:pathLst>
              <a:path w="35545" h="1626192">
                <a:moveTo>
                  <a:pt x="35545" y="0"/>
                </a:moveTo>
                <a:lnTo>
                  <a:pt x="35545" y="0"/>
                </a:lnTo>
                <a:lnTo>
                  <a:pt x="35545" y="1626192"/>
                </a:lnTo>
                <a:lnTo>
                  <a:pt x="35545" y="1626192"/>
                </a:lnTo>
                <a:cubicBezTo>
                  <a:pt x="15914" y="1626192"/>
                  <a:pt x="0" y="1610278"/>
                  <a:pt x="0" y="1590647"/>
                </a:cubicBezTo>
                <a:lnTo>
                  <a:pt x="0" y="35545"/>
                </a:lnTo>
                <a:cubicBezTo>
                  <a:pt x="0" y="15927"/>
                  <a:pt x="15927" y="0"/>
                  <a:pt x="35545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4" name="Shape 12"/>
          <p:cNvSpPr/>
          <p:nvPr/>
        </p:nvSpPr>
        <p:spPr>
          <a:xfrm>
            <a:off x="604268" y="3827773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248816" y="0"/>
                </a:moveTo>
                <a:lnTo>
                  <a:pt x="248816" y="0"/>
                </a:lnTo>
                <a:cubicBezTo>
                  <a:pt x="386142" y="0"/>
                  <a:pt x="497633" y="111491"/>
                  <a:pt x="497633" y="248816"/>
                </a:cubicBezTo>
                <a:lnTo>
                  <a:pt x="497633" y="248816"/>
                </a:lnTo>
                <a:cubicBezTo>
                  <a:pt x="497633" y="386142"/>
                  <a:pt x="386142" y="497633"/>
                  <a:pt x="248816" y="497633"/>
                </a:cubicBezTo>
                <a:lnTo>
                  <a:pt x="248816" y="497633"/>
                </a:lnTo>
                <a:cubicBezTo>
                  <a:pt x="111491" y="497633"/>
                  <a:pt x="0" y="386142"/>
                  <a:pt x="0" y="248816"/>
                </a:cubicBezTo>
                <a:lnTo>
                  <a:pt x="0" y="248816"/>
                </a:lnTo>
                <a:cubicBezTo>
                  <a:pt x="0" y="111491"/>
                  <a:pt x="111491" y="0"/>
                  <a:pt x="248816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759778" y="3969953"/>
            <a:ext cx="186612" cy="213271"/>
          </a:xfrm>
          <a:custGeom>
            <a:avLst/>
            <a:gdLst/>
            <a:ahLst/>
            <a:cxnLst/>
            <a:rect l="l" t="t" r="r" b="b"/>
            <a:pathLst>
              <a:path w="186612" h="213271">
                <a:moveTo>
                  <a:pt x="186612" y="85725"/>
                </a:moveTo>
                <a:cubicBezTo>
                  <a:pt x="180447" y="89807"/>
                  <a:pt x="173366" y="93098"/>
                  <a:pt x="165993" y="95722"/>
                </a:cubicBezTo>
                <a:cubicBezTo>
                  <a:pt x="146416" y="102720"/>
                  <a:pt x="120715" y="106636"/>
                  <a:pt x="93306" y="106636"/>
                </a:cubicBezTo>
                <a:cubicBezTo>
                  <a:pt x="65897" y="106636"/>
                  <a:pt x="40155" y="102678"/>
                  <a:pt x="20619" y="95722"/>
                </a:cubicBezTo>
                <a:cubicBezTo>
                  <a:pt x="13288" y="93098"/>
                  <a:pt x="6165" y="89807"/>
                  <a:pt x="0" y="85725"/>
                </a:cubicBezTo>
                <a:lnTo>
                  <a:pt x="0" y="119965"/>
                </a:lnTo>
                <a:cubicBezTo>
                  <a:pt x="0" y="138376"/>
                  <a:pt x="41779" y="153289"/>
                  <a:pt x="93306" y="153289"/>
                </a:cubicBezTo>
                <a:cubicBezTo>
                  <a:pt x="144833" y="153289"/>
                  <a:pt x="186612" y="138376"/>
                  <a:pt x="186612" y="119965"/>
                </a:cubicBezTo>
                <a:lnTo>
                  <a:pt x="186612" y="85725"/>
                </a:lnTo>
                <a:close/>
                <a:moveTo>
                  <a:pt x="186612" y="53318"/>
                </a:moveTo>
                <a:lnTo>
                  <a:pt x="186612" y="33324"/>
                </a:lnTo>
                <a:cubicBezTo>
                  <a:pt x="186612" y="14912"/>
                  <a:pt x="144833" y="0"/>
                  <a:pt x="93306" y="0"/>
                </a:cubicBezTo>
                <a:cubicBezTo>
                  <a:pt x="41779" y="0"/>
                  <a:pt x="0" y="14912"/>
                  <a:pt x="0" y="33324"/>
                </a:cubicBezTo>
                <a:lnTo>
                  <a:pt x="0" y="53318"/>
                </a:lnTo>
                <a:cubicBezTo>
                  <a:pt x="0" y="71729"/>
                  <a:pt x="41779" y="86641"/>
                  <a:pt x="93306" y="86641"/>
                </a:cubicBezTo>
                <a:cubicBezTo>
                  <a:pt x="144833" y="86641"/>
                  <a:pt x="186612" y="71729"/>
                  <a:pt x="186612" y="53318"/>
                </a:cubicBezTo>
                <a:close/>
                <a:moveTo>
                  <a:pt x="165993" y="162369"/>
                </a:moveTo>
                <a:cubicBezTo>
                  <a:pt x="146457" y="169326"/>
                  <a:pt x="120756" y="173283"/>
                  <a:pt x="93306" y="173283"/>
                </a:cubicBezTo>
                <a:cubicBezTo>
                  <a:pt x="65856" y="173283"/>
                  <a:pt x="40155" y="169326"/>
                  <a:pt x="20619" y="162369"/>
                </a:cubicBezTo>
                <a:cubicBezTo>
                  <a:pt x="13288" y="159745"/>
                  <a:pt x="6165" y="156454"/>
                  <a:pt x="0" y="152372"/>
                </a:cubicBezTo>
                <a:lnTo>
                  <a:pt x="0" y="179948"/>
                </a:lnTo>
                <a:cubicBezTo>
                  <a:pt x="0" y="198359"/>
                  <a:pt x="41779" y="213271"/>
                  <a:pt x="93306" y="213271"/>
                </a:cubicBezTo>
                <a:cubicBezTo>
                  <a:pt x="144833" y="213271"/>
                  <a:pt x="186612" y="198359"/>
                  <a:pt x="186612" y="179948"/>
                </a:cubicBezTo>
                <a:lnTo>
                  <a:pt x="186612" y="152372"/>
                </a:lnTo>
                <a:cubicBezTo>
                  <a:pt x="180447" y="156454"/>
                  <a:pt x="173366" y="159745"/>
                  <a:pt x="165993" y="162369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6" name="Text 14"/>
          <p:cNvSpPr/>
          <p:nvPr/>
        </p:nvSpPr>
        <p:spPr>
          <a:xfrm>
            <a:off x="1244082" y="3827773"/>
            <a:ext cx="6522542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Verifikasi Data Real-Time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44082" y="4218770"/>
            <a:ext cx="6495883" cy="524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5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warga terhubung ke 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2D5A4A"/>
                </a:solidFill>
                <a:highlight>
                  <a:srgbClr val="D4A574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SIBARU dan database kementerian terkait 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Verifikasi real-time untuk akses layanan yang cepat dan akurat tanpa redundansi data.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73224" y="5237014"/>
            <a:ext cx="7500035" cy="1626192"/>
          </a:xfrm>
          <a:custGeom>
            <a:avLst/>
            <a:gdLst/>
            <a:ahLst/>
            <a:cxnLst/>
            <a:rect l="l" t="t" r="r" b="b"/>
            <a:pathLst>
              <a:path w="7500035" h="1626192">
                <a:moveTo>
                  <a:pt x="35545" y="0"/>
                </a:moveTo>
                <a:lnTo>
                  <a:pt x="7357857" y="0"/>
                </a:lnTo>
                <a:cubicBezTo>
                  <a:pt x="7436327" y="0"/>
                  <a:pt x="7500035" y="63708"/>
                  <a:pt x="7500035" y="142178"/>
                </a:cubicBezTo>
                <a:lnTo>
                  <a:pt x="7500035" y="1484014"/>
                </a:lnTo>
                <a:cubicBezTo>
                  <a:pt x="7500035" y="1562537"/>
                  <a:pt x="7436380" y="1626192"/>
                  <a:pt x="7357857" y="1626192"/>
                </a:cubicBezTo>
                <a:lnTo>
                  <a:pt x="35545" y="1626192"/>
                </a:lnTo>
                <a:cubicBezTo>
                  <a:pt x="15914" y="1626192"/>
                  <a:pt x="0" y="1610278"/>
                  <a:pt x="0" y="1590647"/>
                </a:cubicBezTo>
                <a:lnTo>
                  <a:pt x="0" y="35545"/>
                </a:lnTo>
                <a:cubicBezTo>
                  <a:pt x="0" y="15914"/>
                  <a:pt x="15914" y="0"/>
                  <a:pt x="3554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3294" dist="88863" dir="5400000">
              <a:srgbClr val="000000">
                <a:alpha val="10196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73224" y="5237014"/>
            <a:ext cx="35545" cy="1626192"/>
          </a:xfrm>
          <a:custGeom>
            <a:avLst/>
            <a:gdLst/>
            <a:ahLst/>
            <a:cxnLst/>
            <a:rect l="l" t="t" r="r" b="b"/>
            <a:pathLst>
              <a:path w="35545" h="1626192">
                <a:moveTo>
                  <a:pt x="35545" y="0"/>
                </a:moveTo>
                <a:lnTo>
                  <a:pt x="35545" y="0"/>
                </a:lnTo>
                <a:lnTo>
                  <a:pt x="35545" y="1626192"/>
                </a:lnTo>
                <a:lnTo>
                  <a:pt x="35545" y="1626192"/>
                </a:lnTo>
                <a:cubicBezTo>
                  <a:pt x="15914" y="1626192"/>
                  <a:pt x="0" y="1610278"/>
                  <a:pt x="0" y="1590647"/>
                </a:cubicBezTo>
                <a:lnTo>
                  <a:pt x="0" y="35545"/>
                </a:lnTo>
                <a:cubicBezTo>
                  <a:pt x="0" y="15927"/>
                  <a:pt x="15927" y="0"/>
                  <a:pt x="35545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0" name="Shape 18"/>
          <p:cNvSpPr/>
          <p:nvPr/>
        </p:nvSpPr>
        <p:spPr>
          <a:xfrm>
            <a:off x="604268" y="5593161"/>
            <a:ext cx="497633" cy="497633"/>
          </a:xfrm>
          <a:custGeom>
            <a:avLst/>
            <a:gdLst/>
            <a:ahLst/>
            <a:cxnLst/>
            <a:rect l="l" t="t" r="r" b="b"/>
            <a:pathLst>
              <a:path w="497633" h="497633">
                <a:moveTo>
                  <a:pt x="248816" y="0"/>
                </a:moveTo>
                <a:lnTo>
                  <a:pt x="248816" y="0"/>
                </a:lnTo>
                <a:cubicBezTo>
                  <a:pt x="386142" y="0"/>
                  <a:pt x="497633" y="111491"/>
                  <a:pt x="497633" y="248816"/>
                </a:cubicBezTo>
                <a:lnTo>
                  <a:pt x="497633" y="248816"/>
                </a:lnTo>
                <a:cubicBezTo>
                  <a:pt x="497633" y="386142"/>
                  <a:pt x="386142" y="497633"/>
                  <a:pt x="248816" y="497633"/>
                </a:cubicBezTo>
                <a:lnTo>
                  <a:pt x="248816" y="497633"/>
                </a:lnTo>
                <a:cubicBezTo>
                  <a:pt x="111491" y="497633"/>
                  <a:pt x="0" y="386142"/>
                  <a:pt x="0" y="248816"/>
                </a:cubicBezTo>
                <a:lnTo>
                  <a:pt x="0" y="248816"/>
                </a:lnTo>
                <a:cubicBezTo>
                  <a:pt x="0" y="111491"/>
                  <a:pt x="111491" y="0"/>
                  <a:pt x="248816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733120" y="5735341"/>
            <a:ext cx="239930" cy="213271"/>
          </a:xfrm>
          <a:custGeom>
            <a:avLst/>
            <a:gdLst/>
            <a:ahLst/>
            <a:cxnLst/>
            <a:rect l="l" t="t" r="r" b="b"/>
            <a:pathLst>
              <a:path w="239930" h="213271">
                <a:moveTo>
                  <a:pt x="53318" y="26659"/>
                </a:moveTo>
                <a:cubicBezTo>
                  <a:pt x="53318" y="11955"/>
                  <a:pt x="65273" y="0"/>
                  <a:pt x="79977" y="0"/>
                </a:cubicBezTo>
                <a:lnTo>
                  <a:pt x="159953" y="0"/>
                </a:lnTo>
                <a:cubicBezTo>
                  <a:pt x="174657" y="0"/>
                  <a:pt x="186612" y="11955"/>
                  <a:pt x="186612" y="26659"/>
                </a:cubicBezTo>
                <a:lnTo>
                  <a:pt x="186612" y="53318"/>
                </a:lnTo>
                <a:lnTo>
                  <a:pt x="213271" y="53318"/>
                </a:lnTo>
                <a:cubicBezTo>
                  <a:pt x="227975" y="53318"/>
                  <a:pt x="239930" y="65273"/>
                  <a:pt x="239930" y="79977"/>
                </a:cubicBezTo>
                <a:lnTo>
                  <a:pt x="239930" y="186612"/>
                </a:lnTo>
                <a:cubicBezTo>
                  <a:pt x="239930" y="201316"/>
                  <a:pt x="227975" y="213271"/>
                  <a:pt x="213271" y="213271"/>
                </a:cubicBezTo>
                <a:lnTo>
                  <a:pt x="26659" y="213271"/>
                </a:lnTo>
                <a:cubicBezTo>
                  <a:pt x="11955" y="213271"/>
                  <a:pt x="0" y="201316"/>
                  <a:pt x="0" y="186612"/>
                </a:cubicBezTo>
                <a:lnTo>
                  <a:pt x="0" y="79977"/>
                </a:lnTo>
                <a:cubicBezTo>
                  <a:pt x="0" y="65273"/>
                  <a:pt x="11955" y="53318"/>
                  <a:pt x="26659" y="53318"/>
                </a:cubicBezTo>
                <a:lnTo>
                  <a:pt x="53318" y="53318"/>
                </a:lnTo>
                <a:lnTo>
                  <a:pt x="53318" y="26659"/>
                </a:lnTo>
                <a:close/>
                <a:moveTo>
                  <a:pt x="113300" y="146624"/>
                </a:moveTo>
                <a:cubicBezTo>
                  <a:pt x="105927" y="146624"/>
                  <a:pt x="99971" y="152581"/>
                  <a:pt x="99971" y="159953"/>
                </a:cubicBezTo>
                <a:lnTo>
                  <a:pt x="99971" y="193277"/>
                </a:lnTo>
                <a:lnTo>
                  <a:pt x="139959" y="193277"/>
                </a:lnTo>
                <a:lnTo>
                  <a:pt x="139959" y="159953"/>
                </a:lnTo>
                <a:cubicBezTo>
                  <a:pt x="139959" y="152581"/>
                  <a:pt x="134003" y="146624"/>
                  <a:pt x="126630" y="146624"/>
                </a:cubicBezTo>
                <a:lnTo>
                  <a:pt x="113300" y="146624"/>
                </a:lnTo>
                <a:close/>
                <a:moveTo>
                  <a:pt x="53318" y="153289"/>
                </a:moveTo>
                <a:lnTo>
                  <a:pt x="53318" y="139959"/>
                </a:lnTo>
                <a:cubicBezTo>
                  <a:pt x="53318" y="136294"/>
                  <a:pt x="50319" y="133294"/>
                  <a:pt x="46653" y="133294"/>
                </a:cubicBezTo>
                <a:lnTo>
                  <a:pt x="33324" y="133294"/>
                </a:lnTo>
                <a:cubicBezTo>
                  <a:pt x="29658" y="133294"/>
                  <a:pt x="26659" y="136294"/>
                  <a:pt x="26659" y="139959"/>
                </a:cubicBezTo>
                <a:lnTo>
                  <a:pt x="26659" y="153289"/>
                </a:lnTo>
                <a:cubicBezTo>
                  <a:pt x="26659" y="156954"/>
                  <a:pt x="29658" y="159953"/>
                  <a:pt x="33324" y="159953"/>
                </a:cubicBezTo>
                <a:lnTo>
                  <a:pt x="46653" y="159953"/>
                </a:lnTo>
                <a:cubicBezTo>
                  <a:pt x="50319" y="159953"/>
                  <a:pt x="53318" y="156954"/>
                  <a:pt x="53318" y="153289"/>
                </a:cubicBezTo>
                <a:close/>
                <a:moveTo>
                  <a:pt x="46653" y="106636"/>
                </a:moveTo>
                <a:cubicBezTo>
                  <a:pt x="50319" y="106636"/>
                  <a:pt x="53318" y="103636"/>
                  <a:pt x="53318" y="99971"/>
                </a:cubicBezTo>
                <a:lnTo>
                  <a:pt x="53318" y="86641"/>
                </a:lnTo>
                <a:cubicBezTo>
                  <a:pt x="53318" y="82976"/>
                  <a:pt x="50319" y="79977"/>
                  <a:pt x="46653" y="79977"/>
                </a:cubicBezTo>
                <a:lnTo>
                  <a:pt x="33324" y="79977"/>
                </a:lnTo>
                <a:cubicBezTo>
                  <a:pt x="29658" y="79977"/>
                  <a:pt x="26659" y="82976"/>
                  <a:pt x="26659" y="86641"/>
                </a:cubicBezTo>
                <a:lnTo>
                  <a:pt x="26659" y="99971"/>
                </a:lnTo>
                <a:cubicBezTo>
                  <a:pt x="26659" y="103636"/>
                  <a:pt x="29658" y="106636"/>
                  <a:pt x="33324" y="106636"/>
                </a:cubicBezTo>
                <a:lnTo>
                  <a:pt x="46653" y="106636"/>
                </a:lnTo>
                <a:close/>
                <a:moveTo>
                  <a:pt x="213271" y="153289"/>
                </a:moveTo>
                <a:lnTo>
                  <a:pt x="213271" y="139959"/>
                </a:lnTo>
                <a:cubicBezTo>
                  <a:pt x="213271" y="136294"/>
                  <a:pt x="210272" y="133294"/>
                  <a:pt x="206606" y="133294"/>
                </a:cubicBezTo>
                <a:lnTo>
                  <a:pt x="193277" y="133294"/>
                </a:lnTo>
                <a:cubicBezTo>
                  <a:pt x="189611" y="133294"/>
                  <a:pt x="186612" y="136294"/>
                  <a:pt x="186612" y="139959"/>
                </a:cubicBezTo>
                <a:lnTo>
                  <a:pt x="186612" y="153289"/>
                </a:lnTo>
                <a:cubicBezTo>
                  <a:pt x="186612" y="156954"/>
                  <a:pt x="189611" y="159953"/>
                  <a:pt x="193277" y="159953"/>
                </a:cubicBezTo>
                <a:lnTo>
                  <a:pt x="206606" y="159953"/>
                </a:lnTo>
                <a:cubicBezTo>
                  <a:pt x="210272" y="159953"/>
                  <a:pt x="213271" y="156954"/>
                  <a:pt x="213271" y="153289"/>
                </a:cubicBezTo>
                <a:close/>
                <a:moveTo>
                  <a:pt x="206606" y="106636"/>
                </a:moveTo>
                <a:cubicBezTo>
                  <a:pt x="210272" y="106636"/>
                  <a:pt x="213271" y="103636"/>
                  <a:pt x="213271" y="99971"/>
                </a:cubicBezTo>
                <a:lnTo>
                  <a:pt x="213271" y="86641"/>
                </a:lnTo>
                <a:cubicBezTo>
                  <a:pt x="213271" y="82976"/>
                  <a:pt x="210272" y="79977"/>
                  <a:pt x="206606" y="79977"/>
                </a:cubicBezTo>
                <a:lnTo>
                  <a:pt x="193277" y="79977"/>
                </a:lnTo>
                <a:cubicBezTo>
                  <a:pt x="189611" y="79977"/>
                  <a:pt x="186612" y="82976"/>
                  <a:pt x="186612" y="86641"/>
                </a:cubicBezTo>
                <a:lnTo>
                  <a:pt x="186612" y="99971"/>
                </a:lnTo>
                <a:cubicBezTo>
                  <a:pt x="186612" y="103636"/>
                  <a:pt x="189611" y="106636"/>
                  <a:pt x="193277" y="106636"/>
                </a:cubicBezTo>
                <a:lnTo>
                  <a:pt x="206606" y="106636"/>
                </a:lnTo>
                <a:close/>
                <a:moveTo>
                  <a:pt x="109968" y="43321"/>
                </a:moveTo>
                <a:lnTo>
                  <a:pt x="109968" y="56650"/>
                </a:lnTo>
                <a:lnTo>
                  <a:pt x="96638" y="56650"/>
                </a:lnTo>
                <a:cubicBezTo>
                  <a:pt x="92973" y="56650"/>
                  <a:pt x="89974" y="59649"/>
                  <a:pt x="89974" y="63315"/>
                </a:cubicBezTo>
                <a:lnTo>
                  <a:pt x="89974" y="69980"/>
                </a:lnTo>
                <a:cubicBezTo>
                  <a:pt x="89974" y="73645"/>
                  <a:pt x="92973" y="76644"/>
                  <a:pt x="96638" y="76644"/>
                </a:cubicBezTo>
                <a:lnTo>
                  <a:pt x="109968" y="76644"/>
                </a:lnTo>
                <a:lnTo>
                  <a:pt x="109968" y="89974"/>
                </a:lnTo>
                <a:cubicBezTo>
                  <a:pt x="109968" y="93639"/>
                  <a:pt x="112967" y="96638"/>
                  <a:pt x="116633" y="96638"/>
                </a:cubicBezTo>
                <a:lnTo>
                  <a:pt x="123297" y="96638"/>
                </a:lnTo>
                <a:cubicBezTo>
                  <a:pt x="126963" y="96638"/>
                  <a:pt x="129962" y="93639"/>
                  <a:pt x="129962" y="89974"/>
                </a:cubicBezTo>
                <a:lnTo>
                  <a:pt x="129962" y="76644"/>
                </a:lnTo>
                <a:lnTo>
                  <a:pt x="143292" y="76644"/>
                </a:lnTo>
                <a:cubicBezTo>
                  <a:pt x="146957" y="76644"/>
                  <a:pt x="149956" y="73645"/>
                  <a:pt x="149956" y="69980"/>
                </a:cubicBezTo>
                <a:lnTo>
                  <a:pt x="149956" y="63315"/>
                </a:lnTo>
                <a:cubicBezTo>
                  <a:pt x="149956" y="59649"/>
                  <a:pt x="146957" y="56650"/>
                  <a:pt x="143292" y="56650"/>
                </a:cubicBezTo>
                <a:lnTo>
                  <a:pt x="129962" y="56650"/>
                </a:lnTo>
                <a:lnTo>
                  <a:pt x="129962" y="43321"/>
                </a:lnTo>
                <a:cubicBezTo>
                  <a:pt x="129962" y="39655"/>
                  <a:pt x="126963" y="36656"/>
                  <a:pt x="123297" y="36656"/>
                </a:cubicBezTo>
                <a:lnTo>
                  <a:pt x="116633" y="36656"/>
                </a:lnTo>
                <a:cubicBezTo>
                  <a:pt x="112967" y="36656"/>
                  <a:pt x="109968" y="39655"/>
                  <a:pt x="109968" y="43321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2" name="Text 20"/>
          <p:cNvSpPr/>
          <p:nvPr/>
        </p:nvSpPr>
        <p:spPr>
          <a:xfrm>
            <a:off x="1244082" y="5593161"/>
            <a:ext cx="6522542" cy="284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7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Akses Layanan Dasar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44082" y="5984158"/>
            <a:ext cx="6495883" cy="5242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5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Layanan </a:t>
            </a:r>
            <a:pPr>
              <a:lnSpc>
                <a:spcPct val="140000"/>
              </a:lnSpc>
            </a:pPr>
            <a:r>
              <a:rPr lang="en-US" sz="125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kesehatan, pendidikan, dan administrasi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bisa diakses dari dalam kampung. </a:t>
            </a:r>
            <a:pPr>
              <a:lnSpc>
                <a:spcPct val="140000"/>
              </a:lnSpc>
            </a:pPr>
            <a:r>
              <a:rPr lang="en-US" sz="1259" dirty="0">
                <a:solidFill>
                  <a:srgbClr val="2D5A4A"/>
                </a:solidFill>
                <a:highlight>
                  <a:srgbClr val="D4A574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Tanpa harus antre berjam-jam di kantor kelurahan.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8083198" y="1706169"/>
            <a:ext cx="3758904" cy="2452618"/>
          </a:xfrm>
          <a:custGeom>
            <a:avLst/>
            <a:gdLst/>
            <a:ahLst/>
            <a:cxnLst/>
            <a:rect l="l" t="t" r="r" b="b"/>
            <a:pathLst>
              <a:path w="3758904" h="2452618">
                <a:moveTo>
                  <a:pt x="142178" y="0"/>
                </a:moveTo>
                <a:lnTo>
                  <a:pt x="3616726" y="0"/>
                </a:lnTo>
                <a:cubicBezTo>
                  <a:pt x="3695248" y="0"/>
                  <a:pt x="3758904" y="63655"/>
                  <a:pt x="3758904" y="142178"/>
                </a:cubicBezTo>
                <a:lnTo>
                  <a:pt x="3758904" y="2310440"/>
                </a:lnTo>
                <a:cubicBezTo>
                  <a:pt x="3758904" y="2388963"/>
                  <a:pt x="3695248" y="2452618"/>
                  <a:pt x="3616726" y="2452618"/>
                </a:cubicBezTo>
                <a:lnTo>
                  <a:pt x="142178" y="2452618"/>
                </a:lnTo>
                <a:cubicBezTo>
                  <a:pt x="63655" y="2452618"/>
                  <a:pt x="0" y="2388963"/>
                  <a:pt x="0" y="2310440"/>
                </a:cubicBezTo>
                <a:lnTo>
                  <a:pt x="0" y="142178"/>
                </a:lnTo>
                <a:cubicBezTo>
                  <a:pt x="0" y="63708"/>
                  <a:pt x="63708" y="0"/>
                  <a:pt x="142178" y="0"/>
                </a:cubicBezTo>
                <a:close/>
              </a:path>
            </a:pathLst>
          </a:custGeom>
          <a:solidFill>
            <a:srgbClr val="D4A574"/>
          </a:solidFill>
          <a:ln/>
          <a:effectLst>
            <a:outerShdw sx="100000" sy="100000" kx="0" ky="0" algn="bl" rotWithShape="0" blurRad="133294" dist="88863" dir="5400000">
              <a:srgbClr val="000000">
                <a:alpha val="10196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8260924" y="1883895"/>
            <a:ext cx="3492315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9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Layanan yang Terintegrasi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260924" y="2363755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8360895" y="2461504"/>
            <a:ext cx="159953" cy="159953"/>
          </a:xfrm>
          <a:custGeom>
            <a:avLst/>
            <a:gdLst/>
            <a:ahLst/>
            <a:cxnLst/>
            <a:rect l="l" t="t" r="r" b="b"/>
            <a:pathLst>
              <a:path w="159953" h="159953">
                <a:moveTo>
                  <a:pt x="79977" y="33709"/>
                </a:moveTo>
                <a:lnTo>
                  <a:pt x="75291" y="27211"/>
                </a:lnTo>
                <a:cubicBezTo>
                  <a:pt x="67480" y="16401"/>
                  <a:pt x="54953" y="9997"/>
                  <a:pt x="41582" y="9997"/>
                </a:cubicBezTo>
                <a:cubicBezTo>
                  <a:pt x="18620" y="9997"/>
                  <a:pt x="0" y="28617"/>
                  <a:pt x="0" y="51579"/>
                </a:cubicBezTo>
                <a:lnTo>
                  <a:pt x="0" y="52391"/>
                </a:lnTo>
                <a:cubicBezTo>
                  <a:pt x="0" y="59764"/>
                  <a:pt x="1937" y="67387"/>
                  <a:pt x="5186" y="74978"/>
                </a:cubicBezTo>
                <a:lnTo>
                  <a:pt x="38301" y="74978"/>
                </a:lnTo>
                <a:cubicBezTo>
                  <a:pt x="39301" y="74978"/>
                  <a:pt x="40207" y="74385"/>
                  <a:pt x="40613" y="73447"/>
                </a:cubicBezTo>
                <a:lnTo>
                  <a:pt x="50548" y="49611"/>
                </a:lnTo>
                <a:cubicBezTo>
                  <a:pt x="51704" y="46861"/>
                  <a:pt x="54390" y="45049"/>
                  <a:pt x="57358" y="44987"/>
                </a:cubicBezTo>
                <a:cubicBezTo>
                  <a:pt x="60326" y="44924"/>
                  <a:pt x="63075" y="46674"/>
                  <a:pt x="64294" y="49392"/>
                </a:cubicBezTo>
                <a:lnTo>
                  <a:pt x="80320" y="84975"/>
                </a:lnTo>
                <a:lnTo>
                  <a:pt x="93254" y="59108"/>
                </a:lnTo>
                <a:cubicBezTo>
                  <a:pt x="94535" y="56577"/>
                  <a:pt x="97128" y="54953"/>
                  <a:pt x="99971" y="54953"/>
                </a:cubicBezTo>
                <a:cubicBezTo>
                  <a:pt x="102814" y="54953"/>
                  <a:pt x="105407" y="56546"/>
                  <a:pt x="106688" y="59108"/>
                </a:cubicBezTo>
                <a:lnTo>
                  <a:pt x="113936" y="73572"/>
                </a:lnTo>
                <a:cubicBezTo>
                  <a:pt x="114373" y="74416"/>
                  <a:pt x="115216" y="74947"/>
                  <a:pt x="116185" y="74947"/>
                </a:cubicBezTo>
                <a:lnTo>
                  <a:pt x="154799" y="74947"/>
                </a:lnTo>
                <a:cubicBezTo>
                  <a:pt x="158079" y="67355"/>
                  <a:pt x="159985" y="59733"/>
                  <a:pt x="159985" y="52360"/>
                </a:cubicBezTo>
                <a:lnTo>
                  <a:pt x="159985" y="51547"/>
                </a:lnTo>
                <a:cubicBezTo>
                  <a:pt x="159953" y="28617"/>
                  <a:pt x="141334" y="9997"/>
                  <a:pt x="118372" y="9997"/>
                </a:cubicBezTo>
                <a:cubicBezTo>
                  <a:pt x="105032" y="9997"/>
                  <a:pt x="92473" y="16401"/>
                  <a:pt x="84663" y="27211"/>
                </a:cubicBezTo>
                <a:lnTo>
                  <a:pt x="79977" y="33678"/>
                </a:lnTo>
                <a:close/>
                <a:moveTo>
                  <a:pt x="146707" y="89974"/>
                </a:moveTo>
                <a:lnTo>
                  <a:pt x="116154" y="89974"/>
                </a:lnTo>
                <a:cubicBezTo>
                  <a:pt x="109531" y="89974"/>
                  <a:pt x="103470" y="86225"/>
                  <a:pt x="100502" y="80289"/>
                </a:cubicBezTo>
                <a:lnTo>
                  <a:pt x="99971" y="79227"/>
                </a:lnTo>
                <a:lnTo>
                  <a:pt x="86693" y="105813"/>
                </a:lnTo>
                <a:cubicBezTo>
                  <a:pt x="85413" y="108406"/>
                  <a:pt x="82726" y="110030"/>
                  <a:pt x="79820" y="109968"/>
                </a:cubicBezTo>
                <a:cubicBezTo>
                  <a:pt x="76915" y="109905"/>
                  <a:pt x="74322" y="108187"/>
                  <a:pt x="73135" y="105563"/>
                </a:cubicBezTo>
                <a:lnTo>
                  <a:pt x="57733" y="71354"/>
                </a:lnTo>
                <a:lnTo>
                  <a:pt x="54453" y="79227"/>
                </a:lnTo>
                <a:cubicBezTo>
                  <a:pt x="51735" y="85756"/>
                  <a:pt x="45362" y="90005"/>
                  <a:pt x="38301" y="90005"/>
                </a:cubicBezTo>
                <a:lnTo>
                  <a:pt x="13246" y="90005"/>
                </a:lnTo>
                <a:cubicBezTo>
                  <a:pt x="27992" y="113061"/>
                  <a:pt x="51672" y="134273"/>
                  <a:pt x="66481" y="145583"/>
                </a:cubicBezTo>
                <a:cubicBezTo>
                  <a:pt x="70354" y="148519"/>
                  <a:pt x="75103" y="149988"/>
                  <a:pt x="79945" y="149988"/>
                </a:cubicBezTo>
                <a:cubicBezTo>
                  <a:pt x="84788" y="149988"/>
                  <a:pt x="89568" y="148550"/>
                  <a:pt x="93410" y="145583"/>
                </a:cubicBezTo>
                <a:cubicBezTo>
                  <a:pt x="108281" y="134242"/>
                  <a:pt x="131962" y="113030"/>
                  <a:pt x="146707" y="89974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8723012" y="2345983"/>
            <a:ext cx="1857236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Kesehatan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8723012" y="2559254"/>
            <a:ext cx="1848350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Telemedicine, jadwal posyandu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8260924" y="2754752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8350898" y="2852501"/>
            <a:ext cx="179948" cy="159953"/>
          </a:xfrm>
          <a:custGeom>
            <a:avLst/>
            <a:gdLst/>
            <a:ahLst/>
            <a:cxnLst/>
            <a:rect l="l" t="t" r="r" b="b"/>
            <a:pathLst>
              <a:path w="179948" h="159953">
                <a:moveTo>
                  <a:pt x="14996" y="61170"/>
                </a:moveTo>
                <a:lnTo>
                  <a:pt x="80352" y="88068"/>
                </a:lnTo>
                <a:cubicBezTo>
                  <a:pt x="83413" y="89318"/>
                  <a:pt x="86662" y="89974"/>
                  <a:pt x="89974" y="89974"/>
                </a:cubicBezTo>
                <a:cubicBezTo>
                  <a:pt x="93285" y="89974"/>
                  <a:pt x="96534" y="89318"/>
                  <a:pt x="99596" y="88068"/>
                </a:cubicBezTo>
                <a:lnTo>
                  <a:pt x="175324" y="56890"/>
                </a:lnTo>
                <a:cubicBezTo>
                  <a:pt x="178136" y="55734"/>
                  <a:pt x="179948" y="53016"/>
                  <a:pt x="179948" y="49985"/>
                </a:cubicBezTo>
                <a:cubicBezTo>
                  <a:pt x="179948" y="46955"/>
                  <a:pt x="178136" y="44237"/>
                  <a:pt x="175324" y="43081"/>
                </a:cubicBezTo>
                <a:lnTo>
                  <a:pt x="99596" y="11903"/>
                </a:lnTo>
                <a:cubicBezTo>
                  <a:pt x="96534" y="10653"/>
                  <a:pt x="93285" y="9997"/>
                  <a:pt x="89974" y="9997"/>
                </a:cubicBezTo>
                <a:cubicBezTo>
                  <a:pt x="86662" y="9997"/>
                  <a:pt x="83413" y="10653"/>
                  <a:pt x="80352" y="11903"/>
                </a:cubicBezTo>
                <a:lnTo>
                  <a:pt x="4624" y="43081"/>
                </a:lnTo>
                <a:cubicBezTo>
                  <a:pt x="1812" y="44237"/>
                  <a:pt x="0" y="46955"/>
                  <a:pt x="0" y="49985"/>
                </a:cubicBezTo>
                <a:lnTo>
                  <a:pt x="0" y="142458"/>
                </a:lnTo>
                <a:cubicBezTo>
                  <a:pt x="0" y="146613"/>
                  <a:pt x="3343" y="149956"/>
                  <a:pt x="7498" y="149956"/>
                </a:cubicBezTo>
                <a:cubicBezTo>
                  <a:pt x="11653" y="149956"/>
                  <a:pt x="14996" y="146613"/>
                  <a:pt x="14996" y="142458"/>
                </a:cubicBezTo>
                <a:lnTo>
                  <a:pt x="14996" y="61170"/>
                </a:lnTo>
                <a:close/>
                <a:moveTo>
                  <a:pt x="29991" y="83569"/>
                </a:moveTo>
                <a:lnTo>
                  <a:pt x="29991" y="119965"/>
                </a:lnTo>
                <a:cubicBezTo>
                  <a:pt x="29991" y="136523"/>
                  <a:pt x="56858" y="149956"/>
                  <a:pt x="89974" y="149956"/>
                </a:cubicBezTo>
                <a:cubicBezTo>
                  <a:pt x="123089" y="149956"/>
                  <a:pt x="149956" y="136523"/>
                  <a:pt x="149956" y="119965"/>
                </a:cubicBezTo>
                <a:lnTo>
                  <a:pt x="149956" y="83538"/>
                </a:lnTo>
                <a:lnTo>
                  <a:pt x="105313" y="101939"/>
                </a:lnTo>
                <a:cubicBezTo>
                  <a:pt x="100439" y="103938"/>
                  <a:pt x="95253" y="104969"/>
                  <a:pt x="89974" y="104969"/>
                </a:cubicBezTo>
                <a:cubicBezTo>
                  <a:pt x="84694" y="104969"/>
                  <a:pt x="79508" y="103938"/>
                  <a:pt x="74634" y="101939"/>
                </a:cubicBezTo>
                <a:lnTo>
                  <a:pt x="29991" y="8353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2" name="Text 30"/>
          <p:cNvSpPr/>
          <p:nvPr/>
        </p:nvSpPr>
        <p:spPr>
          <a:xfrm>
            <a:off x="8723012" y="2736980"/>
            <a:ext cx="1857236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Pendidikan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8723012" y="2950251"/>
            <a:ext cx="1848350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materi, bimbingan online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260924" y="3145749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8380889" y="3243499"/>
            <a:ext cx="119965" cy="159953"/>
          </a:xfrm>
          <a:custGeom>
            <a:avLst/>
            <a:gdLst/>
            <a:ahLst/>
            <a:cxnLst/>
            <a:rect l="l" t="t" r="r" b="b"/>
            <a:pathLst>
              <a:path w="119965" h="159953">
                <a:moveTo>
                  <a:pt x="0" y="19994"/>
                </a:moveTo>
                <a:cubicBezTo>
                  <a:pt x="0" y="8966"/>
                  <a:pt x="8966" y="0"/>
                  <a:pt x="19994" y="0"/>
                </a:cubicBezTo>
                <a:lnTo>
                  <a:pt x="66699" y="0"/>
                </a:lnTo>
                <a:cubicBezTo>
                  <a:pt x="72010" y="0"/>
                  <a:pt x="77103" y="2093"/>
                  <a:pt x="80851" y="5842"/>
                </a:cubicBezTo>
                <a:lnTo>
                  <a:pt x="114123" y="39145"/>
                </a:lnTo>
                <a:cubicBezTo>
                  <a:pt x="117872" y="42894"/>
                  <a:pt x="119965" y="47986"/>
                  <a:pt x="119965" y="53297"/>
                </a:cubicBezTo>
                <a:lnTo>
                  <a:pt x="119965" y="139959"/>
                </a:lnTo>
                <a:cubicBezTo>
                  <a:pt x="119965" y="150987"/>
                  <a:pt x="110999" y="159953"/>
                  <a:pt x="99971" y="159953"/>
                </a:cubicBezTo>
                <a:lnTo>
                  <a:pt x="19994" y="159953"/>
                </a:lnTo>
                <a:cubicBezTo>
                  <a:pt x="8966" y="159953"/>
                  <a:pt x="0" y="150987"/>
                  <a:pt x="0" y="139959"/>
                </a:cubicBezTo>
                <a:lnTo>
                  <a:pt x="0" y="19994"/>
                </a:lnTo>
                <a:close/>
                <a:moveTo>
                  <a:pt x="64981" y="18276"/>
                </a:moveTo>
                <a:lnTo>
                  <a:pt x="64981" y="47486"/>
                </a:lnTo>
                <a:cubicBezTo>
                  <a:pt x="64981" y="51641"/>
                  <a:pt x="68324" y="54984"/>
                  <a:pt x="72479" y="54984"/>
                </a:cubicBezTo>
                <a:lnTo>
                  <a:pt x="101689" y="54984"/>
                </a:lnTo>
                <a:lnTo>
                  <a:pt x="64981" y="18276"/>
                </a:lnTo>
                <a:close/>
                <a:moveTo>
                  <a:pt x="37489" y="79977"/>
                </a:moveTo>
                <a:cubicBezTo>
                  <a:pt x="33334" y="79977"/>
                  <a:pt x="29991" y="83319"/>
                  <a:pt x="29991" y="87474"/>
                </a:cubicBezTo>
                <a:cubicBezTo>
                  <a:pt x="29991" y="91630"/>
                  <a:pt x="33334" y="94972"/>
                  <a:pt x="37489" y="94972"/>
                </a:cubicBezTo>
                <a:lnTo>
                  <a:pt x="82476" y="94972"/>
                </a:lnTo>
                <a:cubicBezTo>
                  <a:pt x="86631" y="94972"/>
                  <a:pt x="89974" y="91630"/>
                  <a:pt x="89974" y="87474"/>
                </a:cubicBezTo>
                <a:cubicBezTo>
                  <a:pt x="89974" y="83319"/>
                  <a:pt x="86631" y="79977"/>
                  <a:pt x="82476" y="79977"/>
                </a:cubicBezTo>
                <a:lnTo>
                  <a:pt x="37489" y="79977"/>
                </a:lnTo>
                <a:close/>
                <a:moveTo>
                  <a:pt x="37489" y="109968"/>
                </a:moveTo>
                <a:cubicBezTo>
                  <a:pt x="33334" y="109968"/>
                  <a:pt x="29991" y="113311"/>
                  <a:pt x="29991" y="117466"/>
                </a:cubicBezTo>
                <a:cubicBezTo>
                  <a:pt x="29991" y="121621"/>
                  <a:pt x="33334" y="124964"/>
                  <a:pt x="37489" y="124964"/>
                </a:cubicBezTo>
                <a:lnTo>
                  <a:pt x="82476" y="124964"/>
                </a:lnTo>
                <a:cubicBezTo>
                  <a:pt x="86631" y="124964"/>
                  <a:pt x="89974" y="121621"/>
                  <a:pt x="89974" y="117466"/>
                </a:cubicBezTo>
                <a:cubicBezTo>
                  <a:pt x="89974" y="113311"/>
                  <a:pt x="86631" y="109968"/>
                  <a:pt x="82476" y="109968"/>
                </a:cubicBezTo>
                <a:lnTo>
                  <a:pt x="37489" y="10996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6" name="Text 34"/>
          <p:cNvSpPr/>
          <p:nvPr/>
        </p:nvSpPr>
        <p:spPr>
          <a:xfrm>
            <a:off x="8723012" y="3127977"/>
            <a:ext cx="150178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Administrasi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8723012" y="3341248"/>
            <a:ext cx="1492898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KTP, KK, surat pengantar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260924" y="3536746"/>
            <a:ext cx="355452" cy="355452"/>
          </a:xfrm>
          <a:custGeom>
            <a:avLst/>
            <a:gdLst/>
            <a:ahLst/>
            <a:cxnLst/>
            <a:rect l="l" t="t" r="r" b="b"/>
            <a:pathLst>
              <a:path w="355452" h="355452">
                <a:moveTo>
                  <a:pt x="177726" y="0"/>
                </a:moveTo>
                <a:lnTo>
                  <a:pt x="177726" y="0"/>
                </a:lnTo>
                <a:cubicBezTo>
                  <a:pt x="275816" y="0"/>
                  <a:pt x="355452" y="79636"/>
                  <a:pt x="355452" y="177726"/>
                </a:cubicBezTo>
                <a:lnTo>
                  <a:pt x="355452" y="177726"/>
                </a:lnTo>
                <a:cubicBezTo>
                  <a:pt x="355452" y="275816"/>
                  <a:pt x="275816" y="355452"/>
                  <a:pt x="177726" y="355452"/>
                </a:cubicBezTo>
                <a:lnTo>
                  <a:pt x="177726" y="355452"/>
                </a:lnTo>
                <a:cubicBezTo>
                  <a:pt x="79636" y="355452"/>
                  <a:pt x="0" y="275816"/>
                  <a:pt x="0" y="177726"/>
                </a:cubicBezTo>
                <a:lnTo>
                  <a:pt x="0" y="177726"/>
                </a:lnTo>
                <a:cubicBezTo>
                  <a:pt x="0" y="79636"/>
                  <a:pt x="79636" y="0"/>
                  <a:pt x="177726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8350898" y="3634496"/>
            <a:ext cx="179948" cy="159953"/>
          </a:xfrm>
          <a:custGeom>
            <a:avLst/>
            <a:gdLst/>
            <a:ahLst/>
            <a:cxnLst/>
            <a:rect l="l" t="t" r="r" b="b"/>
            <a:pathLst>
              <a:path w="179948" h="159953">
                <a:moveTo>
                  <a:pt x="89974" y="-4999"/>
                </a:moveTo>
                <a:cubicBezTo>
                  <a:pt x="85819" y="-4999"/>
                  <a:pt x="82476" y="-1656"/>
                  <a:pt x="82476" y="2499"/>
                </a:cubicBezTo>
                <a:lnTo>
                  <a:pt x="82476" y="6248"/>
                </a:lnTo>
                <a:lnTo>
                  <a:pt x="81914" y="6248"/>
                </a:lnTo>
                <a:cubicBezTo>
                  <a:pt x="70479" y="6248"/>
                  <a:pt x="61232" y="15527"/>
                  <a:pt x="61232" y="26930"/>
                </a:cubicBezTo>
                <a:cubicBezTo>
                  <a:pt x="61232" y="37364"/>
                  <a:pt x="69011" y="46174"/>
                  <a:pt x="79352" y="47455"/>
                </a:cubicBezTo>
                <a:lnTo>
                  <a:pt x="98409" y="49829"/>
                </a:lnTo>
                <a:cubicBezTo>
                  <a:pt x="100002" y="50017"/>
                  <a:pt x="101220" y="51391"/>
                  <a:pt x="101220" y="53016"/>
                </a:cubicBezTo>
                <a:cubicBezTo>
                  <a:pt x="101220" y="54797"/>
                  <a:pt x="99783" y="56202"/>
                  <a:pt x="98034" y="56202"/>
                </a:cubicBezTo>
                <a:lnTo>
                  <a:pt x="74978" y="56234"/>
                </a:lnTo>
                <a:cubicBezTo>
                  <a:pt x="70136" y="56234"/>
                  <a:pt x="66231" y="60139"/>
                  <a:pt x="66231" y="64981"/>
                </a:cubicBezTo>
                <a:cubicBezTo>
                  <a:pt x="66231" y="69823"/>
                  <a:pt x="70136" y="73728"/>
                  <a:pt x="74978" y="73728"/>
                </a:cubicBezTo>
                <a:lnTo>
                  <a:pt x="82476" y="73728"/>
                </a:lnTo>
                <a:lnTo>
                  <a:pt x="82476" y="77477"/>
                </a:lnTo>
                <a:cubicBezTo>
                  <a:pt x="82476" y="81632"/>
                  <a:pt x="85819" y="84975"/>
                  <a:pt x="89974" y="84975"/>
                </a:cubicBezTo>
                <a:cubicBezTo>
                  <a:pt x="94129" y="84975"/>
                  <a:pt x="97472" y="81632"/>
                  <a:pt x="97472" y="77477"/>
                </a:cubicBezTo>
                <a:lnTo>
                  <a:pt x="97472" y="73728"/>
                </a:lnTo>
                <a:lnTo>
                  <a:pt x="98034" y="73728"/>
                </a:lnTo>
                <a:cubicBezTo>
                  <a:pt x="109468" y="73728"/>
                  <a:pt x="118715" y="64450"/>
                  <a:pt x="118715" y="53047"/>
                </a:cubicBezTo>
                <a:cubicBezTo>
                  <a:pt x="118715" y="42613"/>
                  <a:pt x="110936" y="33803"/>
                  <a:pt x="100596" y="32522"/>
                </a:cubicBezTo>
                <a:lnTo>
                  <a:pt x="81539" y="30147"/>
                </a:lnTo>
                <a:cubicBezTo>
                  <a:pt x="79945" y="29960"/>
                  <a:pt x="78727" y="28585"/>
                  <a:pt x="78727" y="26961"/>
                </a:cubicBezTo>
                <a:cubicBezTo>
                  <a:pt x="78727" y="25180"/>
                  <a:pt x="80164" y="23774"/>
                  <a:pt x="81914" y="23774"/>
                </a:cubicBezTo>
                <a:lnTo>
                  <a:pt x="102470" y="23743"/>
                </a:lnTo>
                <a:cubicBezTo>
                  <a:pt x="107312" y="23743"/>
                  <a:pt x="111218" y="19838"/>
                  <a:pt x="111218" y="14996"/>
                </a:cubicBezTo>
                <a:cubicBezTo>
                  <a:pt x="111218" y="10153"/>
                  <a:pt x="107312" y="6248"/>
                  <a:pt x="102470" y="6248"/>
                </a:cubicBezTo>
                <a:lnTo>
                  <a:pt x="97472" y="6248"/>
                </a:lnTo>
                <a:lnTo>
                  <a:pt x="97472" y="2499"/>
                </a:lnTo>
                <a:cubicBezTo>
                  <a:pt x="97472" y="-1656"/>
                  <a:pt x="94129" y="-4999"/>
                  <a:pt x="89974" y="-4999"/>
                </a:cubicBezTo>
                <a:close/>
                <a:moveTo>
                  <a:pt x="34146" y="106688"/>
                </a:moveTo>
                <a:lnTo>
                  <a:pt x="20838" y="119965"/>
                </a:lnTo>
                <a:lnTo>
                  <a:pt x="9997" y="119965"/>
                </a:lnTo>
                <a:cubicBezTo>
                  <a:pt x="4467" y="119965"/>
                  <a:pt x="0" y="124432"/>
                  <a:pt x="0" y="129962"/>
                </a:cubicBezTo>
                <a:lnTo>
                  <a:pt x="0" y="149956"/>
                </a:lnTo>
                <a:cubicBezTo>
                  <a:pt x="0" y="155486"/>
                  <a:pt x="4467" y="159953"/>
                  <a:pt x="9997" y="159953"/>
                </a:cubicBezTo>
                <a:lnTo>
                  <a:pt x="110124" y="159953"/>
                </a:lnTo>
                <a:cubicBezTo>
                  <a:pt x="119184" y="159953"/>
                  <a:pt x="128025" y="157048"/>
                  <a:pt x="135336" y="151675"/>
                </a:cubicBezTo>
                <a:lnTo>
                  <a:pt x="174886" y="122527"/>
                </a:lnTo>
                <a:cubicBezTo>
                  <a:pt x="180447" y="118434"/>
                  <a:pt x="181635" y="110624"/>
                  <a:pt x="177542" y="105063"/>
                </a:cubicBezTo>
                <a:cubicBezTo>
                  <a:pt x="173449" y="99502"/>
                  <a:pt x="165639" y="98315"/>
                  <a:pt x="160078" y="102408"/>
                </a:cubicBezTo>
                <a:lnTo>
                  <a:pt x="122652" y="129962"/>
                </a:lnTo>
                <a:lnTo>
                  <a:pt x="87474" y="129962"/>
                </a:lnTo>
                <a:cubicBezTo>
                  <a:pt x="83319" y="129962"/>
                  <a:pt x="79977" y="126619"/>
                  <a:pt x="79977" y="122464"/>
                </a:cubicBezTo>
                <a:cubicBezTo>
                  <a:pt x="79977" y="118309"/>
                  <a:pt x="83319" y="114966"/>
                  <a:pt x="87474" y="114966"/>
                </a:cubicBezTo>
                <a:lnTo>
                  <a:pt x="109968" y="114966"/>
                </a:lnTo>
                <a:cubicBezTo>
                  <a:pt x="115498" y="114966"/>
                  <a:pt x="119965" y="110499"/>
                  <a:pt x="119965" y="104969"/>
                </a:cubicBezTo>
                <a:cubicBezTo>
                  <a:pt x="119965" y="99440"/>
                  <a:pt x="115498" y="94972"/>
                  <a:pt x="109968" y="94972"/>
                </a:cubicBezTo>
                <a:lnTo>
                  <a:pt x="62419" y="94972"/>
                </a:lnTo>
                <a:cubicBezTo>
                  <a:pt x="51829" y="94972"/>
                  <a:pt x="41644" y="99190"/>
                  <a:pt x="34146" y="10668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0" name="Text 38"/>
          <p:cNvSpPr/>
          <p:nvPr/>
        </p:nvSpPr>
        <p:spPr>
          <a:xfrm>
            <a:off x="8723012" y="3518974"/>
            <a:ext cx="1599534" cy="2132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Bantuan Sosial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723012" y="3732245"/>
            <a:ext cx="1590647" cy="177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0" dirty="0">
                <a:solidFill>
                  <a:srgbClr val="FFFFFF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Cek status, daftar program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083198" y="4300968"/>
            <a:ext cx="3758904" cy="1404035"/>
          </a:xfrm>
          <a:custGeom>
            <a:avLst/>
            <a:gdLst/>
            <a:ahLst/>
            <a:cxnLst/>
            <a:rect l="l" t="t" r="r" b="b"/>
            <a:pathLst>
              <a:path w="3758904" h="1404035">
                <a:moveTo>
                  <a:pt x="142187" y="0"/>
                </a:moveTo>
                <a:lnTo>
                  <a:pt x="3616717" y="0"/>
                </a:lnTo>
                <a:cubicBezTo>
                  <a:pt x="3695245" y="0"/>
                  <a:pt x="3758904" y="63659"/>
                  <a:pt x="3758904" y="142187"/>
                </a:cubicBezTo>
                <a:lnTo>
                  <a:pt x="3758904" y="1261848"/>
                </a:lnTo>
                <a:cubicBezTo>
                  <a:pt x="3758904" y="1340376"/>
                  <a:pt x="3695245" y="1404035"/>
                  <a:pt x="3616717" y="1404035"/>
                </a:cubicBezTo>
                <a:lnTo>
                  <a:pt x="142187" y="1404035"/>
                </a:lnTo>
                <a:cubicBezTo>
                  <a:pt x="63712" y="1404035"/>
                  <a:pt x="0" y="1340323"/>
                  <a:pt x="0" y="1261848"/>
                </a:cubicBezTo>
                <a:lnTo>
                  <a:pt x="0" y="142187"/>
                </a:lnTo>
                <a:cubicBezTo>
                  <a:pt x="0" y="63659"/>
                  <a:pt x="63659" y="0"/>
                  <a:pt x="14218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33294" dist="88863" dir="5400000">
              <a:srgbClr val="000000">
                <a:alpha val="10196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8274254" y="4496466"/>
            <a:ext cx="239930" cy="213271"/>
          </a:xfrm>
          <a:custGeom>
            <a:avLst/>
            <a:gdLst/>
            <a:ahLst/>
            <a:cxnLst/>
            <a:rect l="l" t="t" r="r" b="b"/>
            <a:pathLst>
              <a:path w="239930" h="213271">
                <a:moveTo>
                  <a:pt x="174741" y="39988"/>
                </a:moveTo>
                <a:cubicBezTo>
                  <a:pt x="167826" y="39988"/>
                  <a:pt x="161120" y="41863"/>
                  <a:pt x="155246" y="45278"/>
                </a:cubicBezTo>
                <a:cubicBezTo>
                  <a:pt x="148665" y="38614"/>
                  <a:pt x="141001" y="33032"/>
                  <a:pt x="132545" y="28825"/>
                </a:cubicBezTo>
                <a:cubicBezTo>
                  <a:pt x="144291" y="18828"/>
                  <a:pt x="159245" y="13329"/>
                  <a:pt x="174741" y="13329"/>
                </a:cubicBezTo>
                <a:cubicBezTo>
                  <a:pt x="210730" y="13329"/>
                  <a:pt x="239930" y="42488"/>
                  <a:pt x="239930" y="78519"/>
                </a:cubicBezTo>
                <a:cubicBezTo>
                  <a:pt x="239930" y="95805"/>
                  <a:pt x="233057" y="112384"/>
                  <a:pt x="220852" y="124589"/>
                </a:cubicBezTo>
                <a:lnTo>
                  <a:pt x="191236" y="154205"/>
                </a:lnTo>
                <a:cubicBezTo>
                  <a:pt x="179031" y="166410"/>
                  <a:pt x="162453" y="173283"/>
                  <a:pt x="145166" y="173283"/>
                </a:cubicBezTo>
                <a:cubicBezTo>
                  <a:pt x="109176" y="173283"/>
                  <a:pt x="79977" y="144125"/>
                  <a:pt x="79977" y="108093"/>
                </a:cubicBezTo>
                <a:cubicBezTo>
                  <a:pt x="79977" y="107469"/>
                  <a:pt x="79977" y="106844"/>
                  <a:pt x="80018" y="106219"/>
                </a:cubicBezTo>
                <a:cubicBezTo>
                  <a:pt x="80227" y="98846"/>
                  <a:pt x="86350" y="93056"/>
                  <a:pt x="93723" y="93264"/>
                </a:cubicBezTo>
                <a:cubicBezTo>
                  <a:pt x="101096" y="93473"/>
                  <a:pt x="106885" y="99596"/>
                  <a:pt x="106677" y="106969"/>
                </a:cubicBezTo>
                <a:cubicBezTo>
                  <a:pt x="106677" y="107344"/>
                  <a:pt x="106677" y="107719"/>
                  <a:pt x="106677" y="108052"/>
                </a:cubicBezTo>
                <a:cubicBezTo>
                  <a:pt x="106677" y="129337"/>
                  <a:pt x="123922" y="146582"/>
                  <a:pt x="145208" y="146582"/>
                </a:cubicBezTo>
                <a:cubicBezTo>
                  <a:pt x="155413" y="146582"/>
                  <a:pt x="165202" y="142542"/>
                  <a:pt x="172450" y="135294"/>
                </a:cubicBezTo>
                <a:lnTo>
                  <a:pt x="202066" y="105678"/>
                </a:lnTo>
                <a:cubicBezTo>
                  <a:pt x="209272" y="98471"/>
                  <a:pt x="213354" y="88641"/>
                  <a:pt x="213354" y="78435"/>
                </a:cubicBezTo>
                <a:cubicBezTo>
                  <a:pt x="213354" y="57150"/>
                  <a:pt x="196109" y="39905"/>
                  <a:pt x="174824" y="39905"/>
                </a:cubicBezTo>
                <a:close/>
                <a:moveTo>
                  <a:pt x="114633" y="72187"/>
                </a:moveTo>
                <a:cubicBezTo>
                  <a:pt x="113842" y="71854"/>
                  <a:pt x="113050" y="71396"/>
                  <a:pt x="112342" y="70896"/>
                </a:cubicBezTo>
                <a:cubicBezTo>
                  <a:pt x="107094" y="68188"/>
                  <a:pt x="101096" y="66647"/>
                  <a:pt x="94806" y="66647"/>
                </a:cubicBezTo>
                <a:cubicBezTo>
                  <a:pt x="84600" y="66647"/>
                  <a:pt x="74812" y="70688"/>
                  <a:pt x="67564" y="77936"/>
                </a:cubicBezTo>
                <a:lnTo>
                  <a:pt x="37947" y="107552"/>
                </a:lnTo>
                <a:cubicBezTo>
                  <a:pt x="30741" y="114758"/>
                  <a:pt x="26659" y="124589"/>
                  <a:pt x="26659" y="134794"/>
                </a:cubicBezTo>
                <a:cubicBezTo>
                  <a:pt x="26659" y="156079"/>
                  <a:pt x="43904" y="173324"/>
                  <a:pt x="65189" y="173324"/>
                </a:cubicBezTo>
                <a:cubicBezTo>
                  <a:pt x="72062" y="173324"/>
                  <a:pt x="78769" y="171492"/>
                  <a:pt x="84642" y="168076"/>
                </a:cubicBezTo>
                <a:cubicBezTo>
                  <a:pt x="91223" y="174741"/>
                  <a:pt x="98888" y="180322"/>
                  <a:pt x="107385" y="184530"/>
                </a:cubicBezTo>
                <a:cubicBezTo>
                  <a:pt x="95639" y="194485"/>
                  <a:pt x="80726" y="200025"/>
                  <a:pt x="65189" y="200025"/>
                </a:cubicBezTo>
                <a:cubicBezTo>
                  <a:pt x="29200" y="200025"/>
                  <a:pt x="0" y="170867"/>
                  <a:pt x="0" y="134836"/>
                </a:cubicBezTo>
                <a:cubicBezTo>
                  <a:pt x="0" y="117549"/>
                  <a:pt x="6873" y="100971"/>
                  <a:pt x="19078" y="88766"/>
                </a:cubicBezTo>
                <a:lnTo>
                  <a:pt x="48694" y="59149"/>
                </a:lnTo>
                <a:cubicBezTo>
                  <a:pt x="60899" y="46945"/>
                  <a:pt x="77477" y="40072"/>
                  <a:pt x="94764" y="40072"/>
                </a:cubicBezTo>
                <a:cubicBezTo>
                  <a:pt x="130837" y="40072"/>
                  <a:pt x="159953" y="69480"/>
                  <a:pt x="159953" y="105428"/>
                </a:cubicBezTo>
                <a:cubicBezTo>
                  <a:pt x="159953" y="105969"/>
                  <a:pt x="159953" y="106511"/>
                  <a:pt x="159953" y="107052"/>
                </a:cubicBezTo>
                <a:cubicBezTo>
                  <a:pt x="159787" y="114425"/>
                  <a:pt x="153664" y="120215"/>
                  <a:pt x="146291" y="120048"/>
                </a:cubicBezTo>
                <a:cubicBezTo>
                  <a:pt x="138918" y="119882"/>
                  <a:pt x="133128" y="113758"/>
                  <a:pt x="133294" y="106386"/>
                </a:cubicBezTo>
                <a:cubicBezTo>
                  <a:pt x="133294" y="106052"/>
                  <a:pt x="133294" y="105761"/>
                  <a:pt x="133294" y="105428"/>
                </a:cubicBezTo>
                <a:cubicBezTo>
                  <a:pt x="133294" y="91390"/>
                  <a:pt x="125797" y="79060"/>
                  <a:pt x="114633" y="7227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44" name="Text 42"/>
          <p:cNvSpPr/>
          <p:nvPr/>
        </p:nvSpPr>
        <p:spPr>
          <a:xfrm>
            <a:off x="8634149" y="4478694"/>
            <a:ext cx="1315172" cy="2488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5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Integrasi SIBARU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260924" y="4834146"/>
            <a:ext cx="3474542" cy="6931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Terhubung langsung dengan </a:t>
            </a:r>
            <a:pPr>
              <a:lnSpc>
                <a:spcPct val="140000"/>
              </a:lnSpc>
            </a:pPr>
            <a:r>
              <a:rPr lang="en-US" sz="112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Sistem Informasi Bantuan Perumahan (SIBARU)</a:t>
            </a:r>
            <a:pPr>
              <a:lnSpc>
                <a:spcPct val="140000"/>
              </a:lnSpc>
            </a:pPr>
            <a:r>
              <a:rPr lang="en-US" sz="112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KemenPKP untuk verifikasi data warga yang akurat dan real-time.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092085" y="5856070"/>
            <a:ext cx="3741131" cy="995265"/>
          </a:xfrm>
          <a:custGeom>
            <a:avLst/>
            <a:gdLst/>
            <a:ahLst/>
            <a:cxnLst/>
            <a:rect l="l" t="t" r="r" b="b"/>
            <a:pathLst>
              <a:path w="3741131" h="995265">
                <a:moveTo>
                  <a:pt x="106633" y="0"/>
                </a:moveTo>
                <a:lnTo>
                  <a:pt x="3634498" y="0"/>
                </a:lnTo>
                <a:cubicBezTo>
                  <a:pt x="3693390" y="0"/>
                  <a:pt x="3741131" y="47741"/>
                  <a:pt x="3741131" y="106633"/>
                </a:cubicBezTo>
                <a:lnTo>
                  <a:pt x="3741131" y="888633"/>
                </a:lnTo>
                <a:cubicBezTo>
                  <a:pt x="3741131" y="947524"/>
                  <a:pt x="3693390" y="995265"/>
                  <a:pt x="3634498" y="995265"/>
                </a:cubicBezTo>
                <a:lnTo>
                  <a:pt x="106633" y="995265"/>
                </a:lnTo>
                <a:cubicBezTo>
                  <a:pt x="47741" y="995265"/>
                  <a:pt x="0" y="947524"/>
                  <a:pt x="0" y="888633"/>
                </a:cubicBezTo>
                <a:lnTo>
                  <a:pt x="0" y="106633"/>
                </a:lnTo>
                <a:cubicBezTo>
                  <a:pt x="0" y="47781"/>
                  <a:pt x="47781" y="0"/>
                  <a:pt x="106633" y="0"/>
                </a:cubicBezTo>
                <a:close/>
              </a:path>
            </a:pathLst>
          </a:custGeom>
          <a:solidFill>
            <a:srgbClr val="2D5A4A">
              <a:alpha val="10196"/>
            </a:srgbClr>
          </a:solidFill>
          <a:ln w="25400">
            <a:solidFill>
              <a:srgbClr val="2D5A4A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420739" y="6060455"/>
            <a:ext cx="124408" cy="142181"/>
          </a:xfrm>
          <a:custGeom>
            <a:avLst/>
            <a:gdLst/>
            <a:ahLst/>
            <a:cxnLst/>
            <a:rect l="l" t="t" r="r" b="b"/>
            <a:pathLst>
              <a:path w="124408" h="142181">
                <a:moveTo>
                  <a:pt x="0" y="59983"/>
                </a:moveTo>
                <a:cubicBezTo>
                  <a:pt x="0" y="41571"/>
                  <a:pt x="14912" y="26659"/>
                  <a:pt x="33324" y="26659"/>
                </a:cubicBezTo>
                <a:lnTo>
                  <a:pt x="35545" y="26659"/>
                </a:lnTo>
                <a:cubicBezTo>
                  <a:pt x="40460" y="26659"/>
                  <a:pt x="44431" y="30630"/>
                  <a:pt x="44431" y="35545"/>
                </a:cubicBezTo>
                <a:cubicBezTo>
                  <a:pt x="44431" y="40460"/>
                  <a:pt x="40460" y="44431"/>
                  <a:pt x="35545" y="44431"/>
                </a:cubicBezTo>
                <a:lnTo>
                  <a:pt x="33324" y="44431"/>
                </a:lnTo>
                <a:cubicBezTo>
                  <a:pt x="24743" y="44431"/>
                  <a:pt x="17773" y="51402"/>
                  <a:pt x="17773" y="59983"/>
                </a:cubicBezTo>
                <a:lnTo>
                  <a:pt x="17773" y="62204"/>
                </a:lnTo>
                <a:lnTo>
                  <a:pt x="35545" y="62204"/>
                </a:lnTo>
                <a:cubicBezTo>
                  <a:pt x="45348" y="62204"/>
                  <a:pt x="53318" y="70174"/>
                  <a:pt x="53318" y="79977"/>
                </a:cubicBezTo>
                <a:lnTo>
                  <a:pt x="53318" y="97749"/>
                </a:lnTo>
                <a:cubicBezTo>
                  <a:pt x="53318" y="107552"/>
                  <a:pt x="45348" y="115522"/>
                  <a:pt x="35545" y="115522"/>
                </a:cubicBezTo>
                <a:lnTo>
                  <a:pt x="17773" y="115522"/>
                </a:lnTo>
                <a:cubicBezTo>
                  <a:pt x="7970" y="115522"/>
                  <a:pt x="0" y="107552"/>
                  <a:pt x="0" y="97749"/>
                </a:cubicBezTo>
                <a:lnTo>
                  <a:pt x="0" y="59983"/>
                </a:lnTo>
                <a:close/>
                <a:moveTo>
                  <a:pt x="71090" y="59983"/>
                </a:moveTo>
                <a:cubicBezTo>
                  <a:pt x="71090" y="41571"/>
                  <a:pt x="86003" y="26659"/>
                  <a:pt x="104414" y="26659"/>
                </a:cubicBezTo>
                <a:lnTo>
                  <a:pt x="106636" y="26659"/>
                </a:lnTo>
                <a:cubicBezTo>
                  <a:pt x="111551" y="26659"/>
                  <a:pt x="115522" y="30630"/>
                  <a:pt x="115522" y="35545"/>
                </a:cubicBezTo>
                <a:cubicBezTo>
                  <a:pt x="115522" y="40460"/>
                  <a:pt x="111551" y="44431"/>
                  <a:pt x="106636" y="44431"/>
                </a:cubicBezTo>
                <a:lnTo>
                  <a:pt x="104414" y="44431"/>
                </a:lnTo>
                <a:cubicBezTo>
                  <a:pt x="95833" y="44431"/>
                  <a:pt x="88863" y="51402"/>
                  <a:pt x="88863" y="59983"/>
                </a:cubicBezTo>
                <a:lnTo>
                  <a:pt x="88863" y="62204"/>
                </a:lnTo>
                <a:lnTo>
                  <a:pt x="106636" y="62204"/>
                </a:lnTo>
                <a:cubicBezTo>
                  <a:pt x="116438" y="62204"/>
                  <a:pt x="124408" y="70174"/>
                  <a:pt x="124408" y="79977"/>
                </a:cubicBezTo>
                <a:lnTo>
                  <a:pt x="124408" y="97749"/>
                </a:lnTo>
                <a:cubicBezTo>
                  <a:pt x="124408" y="107552"/>
                  <a:pt x="116438" y="115522"/>
                  <a:pt x="106636" y="115522"/>
                </a:cubicBezTo>
                <a:lnTo>
                  <a:pt x="88863" y="115522"/>
                </a:lnTo>
                <a:cubicBezTo>
                  <a:pt x="79060" y="115522"/>
                  <a:pt x="71090" y="107552"/>
                  <a:pt x="71090" y="97749"/>
                </a:cubicBezTo>
                <a:lnTo>
                  <a:pt x="71090" y="59983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48" name="Text 46"/>
          <p:cNvSpPr/>
          <p:nvPr/>
        </p:nvSpPr>
        <p:spPr>
          <a:xfrm>
            <a:off x="8435075" y="6007137"/>
            <a:ext cx="3282619" cy="6931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12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Layanan digital harus </a:t>
            </a:r>
            <a:pPr algn="ctr">
              <a:lnSpc>
                <a:spcPct val="140000"/>
              </a:lnSpc>
            </a:pPr>
            <a:r>
              <a:rPr lang="en-US" sz="112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lebih mudah</a:t>
            </a:r>
            <a:pPr algn="ctr">
              <a:lnSpc>
                <a:spcPct val="140000"/>
              </a:lnSpc>
            </a:pPr>
            <a:r>
              <a:rPr lang="en-US" sz="112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daripada datang ke kantor kelurahan. Kalau tidak, warga tidak akan menggunakannya.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96875"/>
            <a:ext cx="381000" cy="31750"/>
          </a:xfrm>
          <a:custGeom>
            <a:avLst/>
            <a:gdLst/>
            <a:ahLst/>
            <a:cxnLst/>
            <a:rect l="l" t="t" r="r" b="b"/>
            <a:pathLst>
              <a:path w="381000" h="31750">
                <a:moveTo>
                  <a:pt x="0" y="0"/>
                </a:moveTo>
                <a:lnTo>
                  <a:pt x="381000" y="0"/>
                </a:lnTo>
                <a:lnTo>
                  <a:pt x="381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" name="Text 1"/>
          <p:cNvSpPr/>
          <p:nvPr/>
        </p:nvSpPr>
        <p:spPr>
          <a:xfrm>
            <a:off x="793750" y="317500"/>
            <a:ext cx="690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spc="50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Layer 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03250"/>
            <a:ext cx="11747500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Economic Empowerment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143000"/>
            <a:ext cx="11636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Kemandirian Ekonomi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539875"/>
            <a:ext cx="7651750" cy="2143125"/>
          </a:xfrm>
          <a:custGeom>
            <a:avLst/>
            <a:gdLst/>
            <a:ahLst/>
            <a:cxnLst/>
            <a:rect l="l" t="t" r="r" b="b"/>
            <a:pathLst>
              <a:path w="7651750" h="2143125">
                <a:moveTo>
                  <a:pt x="31750" y="0"/>
                </a:moveTo>
                <a:lnTo>
                  <a:pt x="7620000" y="0"/>
                </a:lnTo>
                <a:cubicBezTo>
                  <a:pt x="7637523" y="0"/>
                  <a:pt x="7651750" y="14227"/>
                  <a:pt x="7651750" y="31750"/>
                </a:cubicBezTo>
                <a:lnTo>
                  <a:pt x="7651750" y="2016123"/>
                </a:lnTo>
                <a:cubicBezTo>
                  <a:pt x="7651750" y="2086264"/>
                  <a:pt x="7594889" y="2143125"/>
                  <a:pt x="7524748" y="2143125"/>
                </a:cubicBezTo>
                <a:lnTo>
                  <a:pt x="127002" y="2143125"/>
                </a:lnTo>
                <a:cubicBezTo>
                  <a:pt x="56861" y="2143125"/>
                  <a:pt x="0" y="2086264"/>
                  <a:pt x="0" y="2016123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7500" y="1539875"/>
            <a:ext cx="7651750" cy="31750"/>
          </a:xfrm>
          <a:custGeom>
            <a:avLst/>
            <a:gdLst/>
            <a:ahLst/>
            <a:cxnLst/>
            <a:rect l="l" t="t" r="r" b="b"/>
            <a:pathLst>
              <a:path w="7651750" h="31750">
                <a:moveTo>
                  <a:pt x="31750" y="0"/>
                </a:moveTo>
                <a:lnTo>
                  <a:pt x="7620000" y="0"/>
                </a:lnTo>
                <a:cubicBezTo>
                  <a:pt x="7637523" y="0"/>
                  <a:pt x="7651750" y="14227"/>
                  <a:pt x="7651750" y="31750"/>
                </a:cubicBezTo>
                <a:lnTo>
                  <a:pt x="76517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8" name="Shape 6"/>
          <p:cNvSpPr/>
          <p:nvPr/>
        </p:nvSpPr>
        <p:spPr>
          <a:xfrm>
            <a:off x="508000" y="1746250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35000" y="18732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1423" y="26901"/>
                </a:moveTo>
                <a:cubicBezTo>
                  <a:pt x="13990" y="18008"/>
                  <a:pt x="22138" y="11906"/>
                  <a:pt x="31403" y="11906"/>
                </a:cubicBezTo>
                <a:lnTo>
                  <a:pt x="159395" y="11906"/>
                </a:lnTo>
                <a:cubicBezTo>
                  <a:pt x="168659" y="11906"/>
                  <a:pt x="176808" y="18008"/>
                  <a:pt x="179412" y="26901"/>
                </a:cubicBezTo>
                <a:lnTo>
                  <a:pt x="188119" y="56741"/>
                </a:lnTo>
                <a:cubicBezTo>
                  <a:pt x="192881" y="73000"/>
                  <a:pt x="180640" y="89297"/>
                  <a:pt x="163711" y="89297"/>
                </a:cubicBezTo>
                <a:cubicBezTo>
                  <a:pt x="153925" y="89297"/>
                  <a:pt x="145331" y="83753"/>
                  <a:pt x="141089" y="75493"/>
                </a:cubicBezTo>
                <a:cubicBezTo>
                  <a:pt x="136773" y="83641"/>
                  <a:pt x="128215" y="89297"/>
                  <a:pt x="118244" y="89297"/>
                </a:cubicBezTo>
                <a:cubicBezTo>
                  <a:pt x="108347" y="89297"/>
                  <a:pt x="99752" y="83716"/>
                  <a:pt x="95436" y="75530"/>
                </a:cubicBezTo>
                <a:cubicBezTo>
                  <a:pt x="91120" y="83716"/>
                  <a:pt x="82525" y="89297"/>
                  <a:pt x="72628" y="89297"/>
                </a:cubicBezTo>
                <a:cubicBezTo>
                  <a:pt x="62657" y="89297"/>
                  <a:pt x="54099" y="83679"/>
                  <a:pt x="49783" y="75493"/>
                </a:cubicBezTo>
                <a:cubicBezTo>
                  <a:pt x="45541" y="83716"/>
                  <a:pt x="36947" y="89297"/>
                  <a:pt x="27161" y="89297"/>
                </a:cubicBezTo>
                <a:cubicBezTo>
                  <a:pt x="10195" y="89297"/>
                  <a:pt x="-2009" y="73037"/>
                  <a:pt x="2753" y="56741"/>
                </a:cubicBezTo>
                <a:lnTo>
                  <a:pt x="11423" y="26901"/>
                </a:lnTo>
                <a:close/>
                <a:moveTo>
                  <a:pt x="35868" y="130969"/>
                </a:moveTo>
                <a:lnTo>
                  <a:pt x="154930" y="130969"/>
                </a:lnTo>
                <a:lnTo>
                  <a:pt x="154930" y="106263"/>
                </a:lnTo>
                <a:cubicBezTo>
                  <a:pt x="157758" y="106859"/>
                  <a:pt x="160697" y="107156"/>
                  <a:pt x="163674" y="107156"/>
                </a:cubicBezTo>
                <a:cubicBezTo>
                  <a:pt x="168994" y="107156"/>
                  <a:pt x="174092" y="106189"/>
                  <a:pt x="178743" y="104477"/>
                </a:cubicBezTo>
                <a:lnTo>
                  <a:pt x="178743" y="160734"/>
                </a:lnTo>
                <a:cubicBezTo>
                  <a:pt x="178743" y="170594"/>
                  <a:pt x="170743" y="178594"/>
                  <a:pt x="160883" y="178594"/>
                </a:cubicBezTo>
                <a:lnTo>
                  <a:pt x="29914" y="178594"/>
                </a:lnTo>
                <a:cubicBezTo>
                  <a:pt x="20055" y="178594"/>
                  <a:pt x="12055" y="170594"/>
                  <a:pt x="12055" y="160734"/>
                </a:cubicBezTo>
                <a:lnTo>
                  <a:pt x="12055" y="104477"/>
                </a:lnTo>
                <a:cubicBezTo>
                  <a:pt x="16706" y="106189"/>
                  <a:pt x="21766" y="107156"/>
                  <a:pt x="27124" y="107156"/>
                </a:cubicBezTo>
                <a:cubicBezTo>
                  <a:pt x="30138" y="107156"/>
                  <a:pt x="33040" y="106859"/>
                  <a:pt x="35868" y="106263"/>
                </a:cubicBezTo>
                <a:lnTo>
                  <a:pt x="35868" y="130969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0" name="Text 8"/>
          <p:cNvSpPr/>
          <p:nvPr/>
        </p:nvSpPr>
        <p:spPr>
          <a:xfrm>
            <a:off x="1079500" y="1841500"/>
            <a:ext cx="28971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Platform untuk UMKM Kampung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8000" y="2317750"/>
            <a:ext cx="7342188" cy="468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digital yang memungkinkan </a:t>
            </a:r>
            <a:pPr>
              <a:lnSpc>
                <a:spcPct val="140000"/>
              </a:lnSpc>
            </a:pPr>
            <a:r>
              <a:rPr lang="en-US" sz="1125" dirty="0">
                <a:solidFill>
                  <a:srgbClr val="2D5A4A"/>
                </a:solidFill>
                <a:highlight>
                  <a:srgbClr val="8B7355">
                    <a:alpha val="3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UMKM kampung menjangkau pasar yang lebih luas </a:t>
            </a:r>
            <a:pPr>
              <a:lnSpc>
                <a:spcPct val="140000"/>
              </a:lnSpc>
            </a:pPr>
            <a:r>
              <a:rPr lang="en-US" sz="112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— tidak lagi terbatas pada lingkungan sekitar. E-commerce yang dirancang untuk kapasitas dan kebutuhan pelaku usaha mikro.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8000" y="2909094"/>
            <a:ext cx="2357438" cy="587375"/>
          </a:xfrm>
          <a:custGeom>
            <a:avLst/>
            <a:gdLst/>
            <a:ahLst/>
            <a:cxnLst/>
            <a:rect l="l" t="t" r="r" b="b"/>
            <a:pathLst>
              <a:path w="2357438" h="587375">
                <a:moveTo>
                  <a:pt x="95249" y="0"/>
                </a:moveTo>
                <a:lnTo>
                  <a:pt x="2262189" y="0"/>
                </a:lnTo>
                <a:cubicBezTo>
                  <a:pt x="2314793" y="0"/>
                  <a:pt x="2357437" y="42644"/>
                  <a:pt x="2357437" y="95249"/>
                </a:cubicBezTo>
                <a:lnTo>
                  <a:pt x="2357438" y="492126"/>
                </a:lnTo>
                <a:cubicBezTo>
                  <a:pt x="2357437" y="544731"/>
                  <a:pt x="2314793" y="587375"/>
                  <a:pt x="2262189" y="587375"/>
                </a:cubicBezTo>
                <a:lnTo>
                  <a:pt x="95249" y="587375"/>
                </a:lnTo>
                <a:cubicBezTo>
                  <a:pt x="42644" y="587375"/>
                  <a:pt x="0" y="544731"/>
                  <a:pt x="0" y="492126"/>
                </a:cubicBezTo>
                <a:lnTo>
                  <a:pt x="0" y="95249"/>
                </a:lnTo>
                <a:cubicBezTo>
                  <a:pt x="0" y="42644"/>
                  <a:pt x="42644" y="0"/>
                  <a:pt x="95249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13" name="Shape 11"/>
          <p:cNvSpPr/>
          <p:nvPr/>
        </p:nvSpPr>
        <p:spPr>
          <a:xfrm>
            <a:off x="1608646" y="301625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09110" y="86816"/>
                </a:moveTo>
                <a:lnTo>
                  <a:pt x="49919" y="86816"/>
                </a:lnTo>
                <a:cubicBezTo>
                  <a:pt x="50819" y="106815"/>
                  <a:pt x="55252" y="125233"/>
                  <a:pt x="61547" y="138720"/>
                </a:cubicBezTo>
                <a:cubicBezTo>
                  <a:pt x="65081" y="146317"/>
                  <a:pt x="68895" y="151681"/>
                  <a:pt x="72430" y="154967"/>
                </a:cubicBezTo>
                <a:cubicBezTo>
                  <a:pt x="75902" y="158223"/>
                  <a:pt x="78290" y="158750"/>
                  <a:pt x="79530" y="158750"/>
                </a:cubicBezTo>
                <a:cubicBezTo>
                  <a:pt x="80770" y="158750"/>
                  <a:pt x="83158" y="158223"/>
                  <a:pt x="86630" y="154967"/>
                </a:cubicBezTo>
                <a:cubicBezTo>
                  <a:pt x="90165" y="151681"/>
                  <a:pt x="93979" y="146286"/>
                  <a:pt x="97513" y="138720"/>
                </a:cubicBezTo>
                <a:cubicBezTo>
                  <a:pt x="103808" y="125233"/>
                  <a:pt x="108241" y="106815"/>
                  <a:pt x="109141" y="86816"/>
                </a:cubicBezTo>
                <a:close/>
                <a:moveTo>
                  <a:pt x="49888" y="71934"/>
                </a:moveTo>
                <a:lnTo>
                  <a:pt x="109079" y="71934"/>
                </a:lnTo>
                <a:cubicBezTo>
                  <a:pt x="108210" y="51935"/>
                  <a:pt x="103777" y="33517"/>
                  <a:pt x="97482" y="20030"/>
                </a:cubicBezTo>
                <a:cubicBezTo>
                  <a:pt x="93948" y="12464"/>
                  <a:pt x="90134" y="7069"/>
                  <a:pt x="86599" y="3783"/>
                </a:cubicBezTo>
                <a:cubicBezTo>
                  <a:pt x="83127" y="527"/>
                  <a:pt x="80739" y="0"/>
                  <a:pt x="79499" y="0"/>
                </a:cubicBezTo>
                <a:cubicBezTo>
                  <a:pt x="78259" y="0"/>
                  <a:pt x="75871" y="527"/>
                  <a:pt x="72399" y="3783"/>
                </a:cubicBezTo>
                <a:cubicBezTo>
                  <a:pt x="68864" y="7069"/>
                  <a:pt x="65050" y="12464"/>
                  <a:pt x="61516" y="20030"/>
                </a:cubicBezTo>
                <a:cubicBezTo>
                  <a:pt x="55221" y="33517"/>
                  <a:pt x="50788" y="51935"/>
                  <a:pt x="49888" y="71934"/>
                </a:cubicBezTo>
                <a:close/>
                <a:moveTo>
                  <a:pt x="35006" y="71934"/>
                </a:moveTo>
                <a:cubicBezTo>
                  <a:pt x="36091" y="45393"/>
                  <a:pt x="42943" y="20743"/>
                  <a:pt x="52958" y="4558"/>
                </a:cubicBezTo>
                <a:cubicBezTo>
                  <a:pt x="24402" y="14666"/>
                  <a:pt x="3380" y="40680"/>
                  <a:pt x="465" y="71934"/>
                </a:cubicBezTo>
                <a:lnTo>
                  <a:pt x="35006" y="71934"/>
                </a:lnTo>
                <a:close/>
                <a:moveTo>
                  <a:pt x="465" y="86816"/>
                </a:moveTo>
                <a:cubicBezTo>
                  <a:pt x="3380" y="118070"/>
                  <a:pt x="24402" y="144084"/>
                  <a:pt x="52958" y="154192"/>
                </a:cubicBezTo>
                <a:cubicBezTo>
                  <a:pt x="42943" y="138007"/>
                  <a:pt x="36091" y="113357"/>
                  <a:pt x="35006" y="86816"/>
                </a:cubicBezTo>
                <a:lnTo>
                  <a:pt x="465" y="86816"/>
                </a:lnTo>
                <a:close/>
                <a:moveTo>
                  <a:pt x="123992" y="86816"/>
                </a:moveTo>
                <a:cubicBezTo>
                  <a:pt x="122907" y="113357"/>
                  <a:pt x="116055" y="138007"/>
                  <a:pt x="106040" y="154192"/>
                </a:cubicBezTo>
                <a:cubicBezTo>
                  <a:pt x="134596" y="144053"/>
                  <a:pt x="155618" y="118070"/>
                  <a:pt x="158533" y="86816"/>
                </a:cubicBezTo>
                <a:lnTo>
                  <a:pt x="123992" y="86816"/>
                </a:lnTo>
                <a:close/>
                <a:moveTo>
                  <a:pt x="158533" y="71934"/>
                </a:moveTo>
                <a:cubicBezTo>
                  <a:pt x="155618" y="40680"/>
                  <a:pt x="134596" y="14666"/>
                  <a:pt x="106040" y="4558"/>
                </a:cubicBezTo>
                <a:cubicBezTo>
                  <a:pt x="116055" y="20743"/>
                  <a:pt x="122907" y="45393"/>
                  <a:pt x="123992" y="71934"/>
                </a:cubicBezTo>
                <a:lnTo>
                  <a:pt x="158533" y="71934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4" name="Text 12"/>
          <p:cNvSpPr/>
          <p:nvPr/>
        </p:nvSpPr>
        <p:spPr>
          <a:xfrm>
            <a:off x="575469" y="3238500"/>
            <a:ext cx="2222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Jangkauan pasar nasional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2963292" y="2909094"/>
            <a:ext cx="2357438" cy="587375"/>
          </a:xfrm>
          <a:custGeom>
            <a:avLst/>
            <a:gdLst/>
            <a:ahLst/>
            <a:cxnLst/>
            <a:rect l="l" t="t" r="r" b="b"/>
            <a:pathLst>
              <a:path w="2357438" h="587375">
                <a:moveTo>
                  <a:pt x="95249" y="0"/>
                </a:moveTo>
                <a:lnTo>
                  <a:pt x="2262189" y="0"/>
                </a:lnTo>
                <a:cubicBezTo>
                  <a:pt x="2314793" y="0"/>
                  <a:pt x="2357437" y="42644"/>
                  <a:pt x="2357437" y="95249"/>
                </a:cubicBezTo>
                <a:lnTo>
                  <a:pt x="2357438" y="492126"/>
                </a:lnTo>
                <a:cubicBezTo>
                  <a:pt x="2357437" y="544731"/>
                  <a:pt x="2314793" y="587375"/>
                  <a:pt x="2262189" y="587375"/>
                </a:cubicBezTo>
                <a:lnTo>
                  <a:pt x="95249" y="587375"/>
                </a:lnTo>
                <a:cubicBezTo>
                  <a:pt x="42644" y="587375"/>
                  <a:pt x="0" y="544731"/>
                  <a:pt x="0" y="492126"/>
                </a:cubicBezTo>
                <a:lnTo>
                  <a:pt x="0" y="95249"/>
                </a:lnTo>
                <a:cubicBezTo>
                  <a:pt x="0" y="42644"/>
                  <a:pt x="42644" y="0"/>
                  <a:pt x="95249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16" name="Shape 14"/>
          <p:cNvSpPr/>
          <p:nvPr/>
        </p:nvSpPr>
        <p:spPr>
          <a:xfrm>
            <a:off x="4063938" y="301625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46230" y="20092"/>
                </a:moveTo>
                <a:lnTo>
                  <a:pt x="43005" y="29766"/>
                </a:lnTo>
                <a:lnTo>
                  <a:pt x="19844" y="29766"/>
                </a:lnTo>
                <a:cubicBezTo>
                  <a:pt x="8899" y="29766"/>
                  <a:pt x="0" y="38664"/>
                  <a:pt x="0" y="49609"/>
                </a:cubicBezTo>
                <a:lnTo>
                  <a:pt x="0" y="128984"/>
                </a:lnTo>
                <a:cubicBezTo>
                  <a:pt x="0" y="139929"/>
                  <a:pt x="8899" y="148828"/>
                  <a:pt x="19844" y="148828"/>
                </a:cubicBezTo>
                <a:lnTo>
                  <a:pt x="138906" y="148828"/>
                </a:lnTo>
                <a:cubicBezTo>
                  <a:pt x="149851" y="148828"/>
                  <a:pt x="158750" y="139929"/>
                  <a:pt x="158750" y="128984"/>
                </a:cubicBezTo>
                <a:lnTo>
                  <a:pt x="158750" y="49609"/>
                </a:lnTo>
                <a:cubicBezTo>
                  <a:pt x="158750" y="38664"/>
                  <a:pt x="149851" y="29766"/>
                  <a:pt x="138906" y="29766"/>
                </a:cubicBezTo>
                <a:lnTo>
                  <a:pt x="115745" y="29766"/>
                </a:lnTo>
                <a:lnTo>
                  <a:pt x="112520" y="20092"/>
                </a:lnTo>
                <a:cubicBezTo>
                  <a:pt x="110505" y="14015"/>
                  <a:pt x="104831" y="9922"/>
                  <a:pt x="98413" y="9922"/>
                </a:cubicBezTo>
                <a:lnTo>
                  <a:pt x="60337" y="9922"/>
                </a:lnTo>
                <a:cubicBezTo>
                  <a:pt x="53919" y="9922"/>
                  <a:pt x="48245" y="14015"/>
                  <a:pt x="46230" y="20092"/>
                </a:cubicBezTo>
                <a:close/>
                <a:moveTo>
                  <a:pt x="79375" y="59531"/>
                </a:moveTo>
                <a:cubicBezTo>
                  <a:pt x="95803" y="59531"/>
                  <a:pt x="109141" y="72869"/>
                  <a:pt x="109141" y="89297"/>
                </a:cubicBezTo>
                <a:cubicBezTo>
                  <a:pt x="109141" y="105725"/>
                  <a:pt x="95803" y="119062"/>
                  <a:pt x="79375" y="119062"/>
                </a:cubicBezTo>
                <a:cubicBezTo>
                  <a:pt x="62947" y="119062"/>
                  <a:pt x="49609" y="105725"/>
                  <a:pt x="49609" y="89297"/>
                </a:cubicBezTo>
                <a:cubicBezTo>
                  <a:pt x="49609" y="72869"/>
                  <a:pt x="62947" y="59531"/>
                  <a:pt x="79375" y="5953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17" name="Text 15"/>
          <p:cNvSpPr/>
          <p:nvPr/>
        </p:nvSpPr>
        <p:spPr>
          <a:xfrm>
            <a:off x="3030761" y="3238500"/>
            <a:ext cx="2222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Katalog produk digital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18646" y="2909094"/>
            <a:ext cx="2357438" cy="587375"/>
          </a:xfrm>
          <a:custGeom>
            <a:avLst/>
            <a:gdLst/>
            <a:ahLst/>
            <a:cxnLst/>
            <a:rect l="l" t="t" r="r" b="b"/>
            <a:pathLst>
              <a:path w="2357438" h="587375">
                <a:moveTo>
                  <a:pt x="95249" y="0"/>
                </a:moveTo>
                <a:lnTo>
                  <a:pt x="2262189" y="0"/>
                </a:lnTo>
                <a:cubicBezTo>
                  <a:pt x="2314793" y="0"/>
                  <a:pt x="2357437" y="42644"/>
                  <a:pt x="2357437" y="95249"/>
                </a:cubicBezTo>
                <a:lnTo>
                  <a:pt x="2357438" y="492126"/>
                </a:lnTo>
                <a:cubicBezTo>
                  <a:pt x="2357437" y="544731"/>
                  <a:pt x="2314793" y="587375"/>
                  <a:pt x="2262189" y="587375"/>
                </a:cubicBezTo>
                <a:lnTo>
                  <a:pt x="95249" y="587375"/>
                </a:lnTo>
                <a:cubicBezTo>
                  <a:pt x="42644" y="587375"/>
                  <a:pt x="0" y="544731"/>
                  <a:pt x="0" y="492126"/>
                </a:cubicBezTo>
                <a:lnTo>
                  <a:pt x="0" y="95249"/>
                </a:lnTo>
                <a:cubicBezTo>
                  <a:pt x="0" y="42644"/>
                  <a:pt x="42644" y="0"/>
                  <a:pt x="95249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19" name="Shape 17"/>
          <p:cNvSpPr/>
          <p:nvPr/>
        </p:nvSpPr>
        <p:spPr>
          <a:xfrm>
            <a:off x="6499448" y="3016250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9844" y="29766"/>
                </a:moveTo>
                <a:cubicBezTo>
                  <a:pt x="19844" y="18821"/>
                  <a:pt x="28742" y="9922"/>
                  <a:pt x="39688" y="9922"/>
                </a:cubicBezTo>
                <a:lnTo>
                  <a:pt x="128984" y="9922"/>
                </a:lnTo>
                <a:cubicBezTo>
                  <a:pt x="139929" y="9922"/>
                  <a:pt x="148828" y="18821"/>
                  <a:pt x="148828" y="29766"/>
                </a:cubicBezTo>
                <a:lnTo>
                  <a:pt x="148828" y="39688"/>
                </a:lnTo>
                <a:lnTo>
                  <a:pt x="164548" y="39688"/>
                </a:lnTo>
                <a:cubicBezTo>
                  <a:pt x="169819" y="39688"/>
                  <a:pt x="174873" y="41765"/>
                  <a:pt x="178594" y="45486"/>
                </a:cubicBezTo>
                <a:lnTo>
                  <a:pt x="192639" y="59531"/>
                </a:lnTo>
                <a:cubicBezTo>
                  <a:pt x="196360" y="63252"/>
                  <a:pt x="198438" y="68306"/>
                  <a:pt x="198438" y="73577"/>
                </a:cubicBezTo>
                <a:lnTo>
                  <a:pt x="198438" y="119062"/>
                </a:lnTo>
                <a:cubicBezTo>
                  <a:pt x="198438" y="130008"/>
                  <a:pt x="189539" y="138906"/>
                  <a:pt x="178594" y="138906"/>
                </a:cubicBezTo>
                <a:lnTo>
                  <a:pt x="177571" y="138906"/>
                </a:lnTo>
                <a:cubicBezTo>
                  <a:pt x="174346" y="150347"/>
                  <a:pt x="163804" y="158750"/>
                  <a:pt x="151309" y="158750"/>
                </a:cubicBezTo>
                <a:cubicBezTo>
                  <a:pt x="138813" y="158750"/>
                  <a:pt x="128302" y="150347"/>
                  <a:pt x="125047" y="138906"/>
                </a:cubicBezTo>
                <a:lnTo>
                  <a:pt x="93235" y="138906"/>
                </a:lnTo>
                <a:cubicBezTo>
                  <a:pt x="90010" y="150347"/>
                  <a:pt x="79468" y="158750"/>
                  <a:pt x="66973" y="158750"/>
                </a:cubicBezTo>
                <a:cubicBezTo>
                  <a:pt x="54477" y="158750"/>
                  <a:pt x="43966" y="150347"/>
                  <a:pt x="40711" y="138906"/>
                </a:cubicBezTo>
                <a:lnTo>
                  <a:pt x="39688" y="138906"/>
                </a:lnTo>
                <a:cubicBezTo>
                  <a:pt x="28742" y="138906"/>
                  <a:pt x="19844" y="130008"/>
                  <a:pt x="19844" y="119062"/>
                </a:cubicBezTo>
                <a:lnTo>
                  <a:pt x="19844" y="104180"/>
                </a:lnTo>
                <a:lnTo>
                  <a:pt x="7441" y="104180"/>
                </a:lnTo>
                <a:cubicBezTo>
                  <a:pt x="3318" y="104180"/>
                  <a:pt x="0" y="100862"/>
                  <a:pt x="0" y="96738"/>
                </a:cubicBezTo>
                <a:cubicBezTo>
                  <a:pt x="0" y="92615"/>
                  <a:pt x="3318" y="89297"/>
                  <a:pt x="7441" y="89297"/>
                </a:cubicBezTo>
                <a:lnTo>
                  <a:pt x="42168" y="89297"/>
                </a:lnTo>
                <a:cubicBezTo>
                  <a:pt x="46292" y="89297"/>
                  <a:pt x="49609" y="85979"/>
                  <a:pt x="49609" y="81855"/>
                </a:cubicBezTo>
                <a:cubicBezTo>
                  <a:pt x="49609" y="77732"/>
                  <a:pt x="46292" y="74414"/>
                  <a:pt x="42168" y="74414"/>
                </a:cubicBezTo>
                <a:lnTo>
                  <a:pt x="7441" y="74414"/>
                </a:lnTo>
                <a:cubicBezTo>
                  <a:pt x="3318" y="74414"/>
                  <a:pt x="0" y="71096"/>
                  <a:pt x="0" y="66973"/>
                </a:cubicBezTo>
                <a:cubicBezTo>
                  <a:pt x="0" y="62849"/>
                  <a:pt x="3318" y="59531"/>
                  <a:pt x="7441" y="59531"/>
                </a:cubicBezTo>
                <a:lnTo>
                  <a:pt x="62012" y="59531"/>
                </a:lnTo>
                <a:cubicBezTo>
                  <a:pt x="66135" y="59531"/>
                  <a:pt x="69453" y="56214"/>
                  <a:pt x="69453" y="52090"/>
                </a:cubicBezTo>
                <a:cubicBezTo>
                  <a:pt x="69453" y="47966"/>
                  <a:pt x="66135" y="44648"/>
                  <a:pt x="62012" y="44648"/>
                </a:cubicBezTo>
                <a:lnTo>
                  <a:pt x="7441" y="44648"/>
                </a:lnTo>
                <a:cubicBezTo>
                  <a:pt x="3318" y="44648"/>
                  <a:pt x="0" y="41331"/>
                  <a:pt x="0" y="37207"/>
                </a:cubicBezTo>
                <a:cubicBezTo>
                  <a:pt x="0" y="33083"/>
                  <a:pt x="3318" y="29766"/>
                  <a:pt x="7441" y="29766"/>
                </a:cubicBezTo>
                <a:lnTo>
                  <a:pt x="19844" y="29766"/>
                </a:lnTo>
                <a:close/>
                <a:moveTo>
                  <a:pt x="178594" y="89297"/>
                </a:moveTo>
                <a:lnTo>
                  <a:pt x="178594" y="73577"/>
                </a:lnTo>
                <a:lnTo>
                  <a:pt x="164548" y="59531"/>
                </a:lnTo>
                <a:lnTo>
                  <a:pt x="148828" y="59531"/>
                </a:lnTo>
                <a:lnTo>
                  <a:pt x="148828" y="89297"/>
                </a:lnTo>
                <a:lnTo>
                  <a:pt x="178594" y="89297"/>
                </a:lnTo>
                <a:close/>
                <a:moveTo>
                  <a:pt x="79375" y="131465"/>
                </a:moveTo>
                <a:cubicBezTo>
                  <a:pt x="79375" y="124620"/>
                  <a:pt x="73818" y="119062"/>
                  <a:pt x="66973" y="119062"/>
                </a:cubicBezTo>
                <a:cubicBezTo>
                  <a:pt x="60128" y="119062"/>
                  <a:pt x="54570" y="124620"/>
                  <a:pt x="54570" y="131465"/>
                </a:cubicBezTo>
                <a:cubicBezTo>
                  <a:pt x="54570" y="138310"/>
                  <a:pt x="60128" y="143867"/>
                  <a:pt x="66973" y="143867"/>
                </a:cubicBezTo>
                <a:cubicBezTo>
                  <a:pt x="73818" y="143867"/>
                  <a:pt x="79375" y="138310"/>
                  <a:pt x="79375" y="131465"/>
                </a:cubicBezTo>
                <a:close/>
                <a:moveTo>
                  <a:pt x="151309" y="143867"/>
                </a:moveTo>
                <a:cubicBezTo>
                  <a:pt x="158154" y="143867"/>
                  <a:pt x="163711" y="138310"/>
                  <a:pt x="163711" y="131465"/>
                </a:cubicBezTo>
                <a:cubicBezTo>
                  <a:pt x="163711" y="124620"/>
                  <a:pt x="158154" y="119062"/>
                  <a:pt x="151309" y="119062"/>
                </a:cubicBezTo>
                <a:cubicBezTo>
                  <a:pt x="144464" y="119062"/>
                  <a:pt x="138906" y="124620"/>
                  <a:pt x="138906" y="131465"/>
                </a:cubicBezTo>
                <a:cubicBezTo>
                  <a:pt x="138906" y="138310"/>
                  <a:pt x="144464" y="143867"/>
                  <a:pt x="151309" y="143867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115" y="3238500"/>
            <a:ext cx="2222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logistik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17500" y="3810000"/>
            <a:ext cx="3762375" cy="2825750"/>
          </a:xfrm>
          <a:custGeom>
            <a:avLst/>
            <a:gdLst/>
            <a:ahLst/>
            <a:cxnLst/>
            <a:rect l="l" t="t" r="r" b="b"/>
            <a:pathLst>
              <a:path w="3762375" h="2825750">
                <a:moveTo>
                  <a:pt x="126989" y="0"/>
                </a:moveTo>
                <a:lnTo>
                  <a:pt x="3635386" y="0"/>
                </a:lnTo>
                <a:cubicBezTo>
                  <a:pt x="3705520" y="0"/>
                  <a:pt x="3762375" y="56855"/>
                  <a:pt x="3762375" y="126989"/>
                </a:cubicBezTo>
                <a:lnTo>
                  <a:pt x="3762375" y="2698761"/>
                </a:lnTo>
                <a:cubicBezTo>
                  <a:pt x="3762375" y="2768895"/>
                  <a:pt x="3705520" y="2825750"/>
                  <a:pt x="3635386" y="2825750"/>
                </a:cubicBezTo>
                <a:lnTo>
                  <a:pt x="126989" y="2825750"/>
                </a:lnTo>
                <a:cubicBezTo>
                  <a:pt x="56855" y="2825750"/>
                  <a:pt x="0" y="2768895"/>
                  <a:pt x="0" y="2698761"/>
                </a:cubicBezTo>
                <a:lnTo>
                  <a:pt x="0" y="126989"/>
                </a:lnTo>
                <a:cubicBezTo>
                  <a:pt x="0" y="56855"/>
                  <a:pt x="56855" y="0"/>
                  <a:pt x="12698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6250" y="3968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587375" y="407987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0" y="39688"/>
                </a:moveTo>
                <a:lnTo>
                  <a:pt x="0" y="49609"/>
                </a:lnTo>
                <a:lnTo>
                  <a:pt x="158750" y="49609"/>
                </a:lnTo>
                <a:lnTo>
                  <a:pt x="158750" y="39688"/>
                </a:lnTo>
                <a:cubicBezTo>
                  <a:pt x="158750" y="28742"/>
                  <a:pt x="149851" y="19844"/>
                  <a:pt x="138906" y="19844"/>
                </a:cubicBezTo>
                <a:lnTo>
                  <a:pt x="19844" y="19844"/>
                </a:lnTo>
                <a:cubicBezTo>
                  <a:pt x="8899" y="19844"/>
                  <a:pt x="0" y="28742"/>
                  <a:pt x="0" y="39688"/>
                </a:cubicBezTo>
                <a:close/>
                <a:moveTo>
                  <a:pt x="0" y="64492"/>
                </a:moveTo>
                <a:lnTo>
                  <a:pt x="0" y="119062"/>
                </a:lnTo>
                <a:cubicBezTo>
                  <a:pt x="0" y="130008"/>
                  <a:pt x="8899" y="138906"/>
                  <a:pt x="19844" y="138906"/>
                </a:cubicBezTo>
                <a:lnTo>
                  <a:pt x="138906" y="138906"/>
                </a:lnTo>
                <a:cubicBezTo>
                  <a:pt x="149851" y="138906"/>
                  <a:pt x="158750" y="130008"/>
                  <a:pt x="158750" y="119062"/>
                </a:cubicBezTo>
                <a:lnTo>
                  <a:pt x="158750" y="64492"/>
                </a:lnTo>
                <a:lnTo>
                  <a:pt x="0" y="64492"/>
                </a:lnTo>
                <a:close/>
                <a:moveTo>
                  <a:pt x="19844" y="111621"/>
                </a:moveTo>
                <a:cubicBezTo>
                  <a:pt x="19844" y="107497"/>
                  <a:pt x="23161" y="104180"/>
                  <a:pt x="27285" y="104180"/>
                </a:cubicBezTo>
                <a:lnTo>
                  <a:pt x="42168" y="104180"/>
                </a:lnTo>
                <a:cubicBezTo>
                  <a:pt x="46292" y="104180"/>
                  <a:pt x="49609" y="107497"/>
                  <a:pt x="49609" y="111621"/>
                </a:cubicBezTo>
                <a:cubicBezTo>
                  <a:pt x="49609" y="115745"/>
                  <a:pt x="46292" y="119062"/>
                  <a:pt x="42168" y="119062"/>
                </a:cubicBezTo>
                <a:lnTo>
                  <a:pt x="27285" y="119062"/>
                </a:lnTo>
                <a:cubicBezTo>
                  <a:pt x="23161" y="119062"/>
                  <a:pt x="19844" y="115745"/>
                  <a:pt x="19844" y="111621"/>
                </a:cubicBezTo>
                <a:close/>
                <a:moveTo>
                  <a:pt x="64492" y="111621"/>
                </a:moveTo>
                <a:cubicBezTo>
                  <a:pt x="64492" y="107497"/>
                  <a:pt x="67810" y="104180"/>
                  <a:pt x="71934" y="104180"/>
                </a:cubicBezTo>
                <a:lnTo>
                  <a:pt x="91777" y="104180"/>
                </a:lnTo>
                <a:cubicBezTo>
                  <a:pt x="95901" y="104180"/>
                  <a:pt x="99219" y="107497"/>
                  <a:pt x="99219" y="111621"/>
                </a:cubicBezTo>
                <a:cubicBezTo>
                  <a:pt x="99219" y="115745"/>
                  <a:pt x="95901" y="119062"/>
                  <a:pt x="91777" y="119062"/>
                </a:cubicBezTo>
                <a:lnTo>
                  <a:pt x="71934" y="119062"/>
                </a:lnTo>
                <a:cubicBezTo>
                  <a:pt x="67810" y="119062"/>
                  <a:pt x="64492" y="115745"/>
                  <a:pt x="64492" y="11162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4" name="Text 22"/>
          <p:cNvSpPr/>
          <p:nvPr/>
        </p:nvSpPr>
        <p:spPr>
          <a:xfrm>
            <a:off x="952500" y="4048125"/>
            <a:ext cx="1809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Akses Keuangan Formal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76250" y="4445000"/>
            <a:ext cx="3508375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ke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tabungan, pinjaman mikro, asuransi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— yang selama ini tidak terjangkau karena tidak punya alamat atau histori kredit formal.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92125" y="5175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7" name="Text 25"/>
          <p:cNvSpPr/>
          <p:nvPr/>
        </p:nvSpPr>
        <p:spPr>
          <a:xfrm>
            <a:off x="698500" y="5159375"/>
            <a:ext cx="1119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Digital credit scoring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92125" y="53975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29" name="Text 27"/>
          <p:cNvSpPr/>
          <p:nvPr/>
        </p:nvSpPr>
        <p:spPr>
          <a:xfrm>
            <a:off x="698500" y="5381625"/>
            <a:ext cx="1238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Micro-lending platform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92125" y="5619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1" name="Text 29"/>
          <p:cNvSpPr/>
          <p:nvPr/>
        </p:nvSpPr>
        <p:spPr>
          <a:xfrm>
            <a:off x="698500" y="5603875"/>
            <a:ext cx="12065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Mobile banking access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206875" y="3810000"/>
            <a:ext cx="3762375" cy="2825750"/>
          </a:xfrm>
          <a:custGeom>
            <a:avLst/>
            <a:gdLst/>
            <a:ahLst/>
            <a:cxnLst/>
            <a:rect l="l" t="t" r="r" b="b"/>
            <a:pathLst>
              <a:path w="3762375" h="2825750">
                <a:moveTo>
                  <a:pt x="126989" y="0"/>
                </a:moveTo>
                <a:lnTo>
                  <a:pt x="3635386" y="0"/>
                </a:lnTo>
                <a:cubicBezTo>
                  <a:pt x="3705520" y="0"/>
                  <a:pt x="3762375" y="56855"/>
                  <a:pt x="3762375" y="126989"/>
                </a:cubicBezTo>
                <a:lnTo>
                  <a:pt x="3762375" y="2698761"/>
                </a:lnTo>
                <a:cubicBezTo>
                  <a:pt x="3762375" y="2768895"/>
                  <a:pt x="3705520" y="2825750"/>
                  <a:pt x="3635386" y="2825750"/>
                </a:cubicBezTo>
                <a:lnTo>
                  <a:pt x="126989" y="2825750"/>
                </a:lnTo>
                <a:cubicBezTo>
                  <a:pt x="56855" y="2825750"/>
                  <a:pt x="0" y="2768895"/>
                  <a:pt x="0" y="2698761"/>
                </a:cubicBezTo>
                <a:lnTo>
                  <a:pt x="0" y="126989"/>
                </a:lnTo>
                <a:cubicBezTo>
                  <a:pt x="0" y="56855"/>
                  <a:pt x="56855" y="0"/>
                  <a:pt x="126989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365625" y="3968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4466828" y="4079875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89297" y="0"/>
                </a:moveTo>
                <a:cubicBezTo>
                  <a:pt x="91343" y="0"/>
                  <a:pt x="93297" y="837"/>
                  <a:pt x="94692" y="2325"/>
                </a:cubicBezTo>
                <a:lnTo>
                  <a:pt x="139340" y="49454"/>
                </a:lnTo>
                <a:lnTo>
                  <a:pt x="139495" y="49609"/>
                </a:lnTo>
                <a:lnTo>
                  <a:pt x="163711" y="49609"/>
                </a:lnTo>
                <a:cubicBezTo>
                  <a:pt x="169199" y="49609"/>
                  <a:pt x="173633" y="54043"/>
                  <a:pt x="173633" y="59531"/>
                </a:cubicBezTo>
                <a:cubicBezTo>
                  <a:pt x="173633" y="64027"/>
                  <a:pt x="170656" y="67810"/>
                  <a:pt x="166563" y="69050"/>
                </a:cubicBezTo>
                <a:lnTo>
                  <a:pt x="152270" y="133294"/>
                </a:lnTo>
                <a:cubicBezTo>
                  <a:pt x="150254" y="142379"/>
                  <a:pt x="142193" y="148828"/>
                  <a:pt x="132891" y="148828"/>
                </a:cubicBezTo>
                <a:lnTo>
                  <a:pt x="45672" y="148828"/>
                </a:lnTo>
                <a:cubicBezTo>
                  <a:pt x="36370" y="148828"/>
                  <a:pt x="28308" y="142379"/>
                  <a:pt x="26293" y="133294"/>
                </a:cubicBezTo>
                <a:lnTo>
                  <a:pt x="12030" y="69050"/>
                </a:lnTo>
                <a:cubicBezTo>
                  <a:pt x="7938" y="67841"/>
                  <a:pt x="4961" y="64027"/>
                  <a:pt x="4961" y="59531"/>
                </a:cubicBezTo>
                <a:cubicBezTo>
                  <a:pt x="4961" y="54043"/>
                  <a:pt x="9395" y="49609"/>
                  <a:pt x="14883" y="49609"/>
                </a:cubicBezTo>
                <a:lnTo>
                  <a:pt x="39098" y="49609"/>
                </a:lnTo>
                <a:lnTo>
                  <a:pt x="39253" y="49454"/>
                </a:lnTo>
                <a:lnTo>
                  <a:pt x="83902" y="2325"/>
                </a:lnTo>
                <a:cubicBezTo>
                  <a:pt x="85297" y="837"/>
                  <a:pt x="87250" y="0"/>
                  <a:pt x="89297" y="0"/>
                </a:cubicBezTo>
                <a:close/>
                <a:moveTo>
                  <a:pt x="89297" y="18262"/>
                </a:moveTo>
                <a:lnTo>
                  <a:pt x="59593" y="49609"/>
                </a:lnTo>
                <a:lnTo>
                  <a:pt x="119000" y="49609"/>
                </a:lnTo>
                <a:lnTo>
                  <a:pt x="89297" y="18262"/>
                </a:lnTo>
                <a:close/>
                <a:moveTo>
                  <a:pt x="64492" y="81855"/>
                </a:moveTo>
                <a:cubicBezTo>
                  <a:pt x="64492" y="77732"/>
                  <a:pt x="61175" y="74414"/>
                  <a:pt x="57051" y="74414"/>
                </a:cubicBezTo>
                <a:cubicBezTo>
                  <a:pt x="52927" y="74414"/>
                  <a:pt x="49609" y="77732"/>
                  <a:pt x="49609" y="81855"/>
                </a:cubicBezTo>
                <a:lnTo>
                  <a:pt x="49609" y="116582"/>
                </a:lnTo>
                <a:cubicBezTo>
                  <a:pt x="49609" y="120706"/>
                  <a:pt x="52927" y="124023"/>
                  <a:pt x="57051" y="124023"/>
                </a:cubicBezTo>
                <a:cubicBezTo>
                  <a:pt x="61175" y="124023"/>
                  <a:pt x="64492" y="120706"/>
                  <a:pt x="64492" y="116582"/>
                </a:cubicBezTo>
                <a:lnTo>
                  <a:pt x="64492" y="81855"/>
                </a:lnTo>
                <a:close/>
                <a:moveTo>
                  <a:pt x="89297" y="74414"/>
                </a:moveTo>
                <a:cubicBezTo>
                  <a:pt x="85173" y="74414"/>
                  <a:pt x="81855" y="77732"/>
                  <a:pt x="81855" y="81855"/>
                </a:cubicBezTo>
                <a:lnTo>
                  <a:pt x="81855" y="116582"/>
                </a:lnTo>
                <a:cubicBezTo>
                  <a:pt x="81855" y="120706"/>
                  <a:pt x="85173" y="124023"/>
                  <a:pt x="89297" y="124023"/>
                </a:cubicBezTo>
                <a:cubicBezTo>
                  <a:pt x="93421" y="124023"/>
                  <a:pt x="96738" y="120706"/>
                  <a:pt x="96738" y="116582"/>
                </a:cubicBezTo>
                <a:lnTo>
                  <a:pt x="96738" y="81855"/>
                </a:lnTo>
                <a:cubicBezTo>
                  <a:pt x="96738" y="77732"/>
                  <a:pt x="93421" y="74414"/>
                  <a:pt x="89297" y="74414"/>
                </a:cubicBezTo>
                <a:close/>
                <a:moveTo>
                  <a:pt x="128984" y="81855"/>
                </a:moveTo>
                <a:cubicBezTo>
                  <a:pt x="128984" y="77732"/>
                  <a:pt x="125667" y="74414"/>
                  <a:pt x="121543" y="74414"/>
                </a:cubicBezTo>
                <a:cubicBezTo>
                  <a:pt x="117419" y="74414"/>
                  <a:pt x="114102" y="77732"/>
                  <a:pt x="114102" y="81855"/>
                </a:cubicBezTo>
                <a:lnTo>
                  <a:pt x="114102" y="116582"/>
                </a:lnTo>
                <a:cubicBezTo>
                  <a:pt x="114102" y="120706"/>
                  <a:pt x="117419" y="124023"/>
                  <a:pt x="121543" y="124023"/>
                </a:cubicBezTo>
                <a:cubicBezTo>
                  <a:pt x="125667" y="124023"/>
                  <a:pt x="128984" y="120706"/>
                  <a:pt x="128984" y="116582"/>
                </a:cubicBezTo>
                <a:lnTo>
                  <a:pt x="128984" y="81855"/>
                </a:ln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5" name="Text 33"/>
          <p:cNvSpPr/>
          <p:nvPr/>
        </p:nvSpPr>
        <p:spPr>
          <a:xfrm>
            <a:off x="4841875" y="4048125"/>
            <a:ext cx="1404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Marketplace Lokal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365625" y="4445000"/>
            <a:ext cx="3508375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Menghubungkan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produsen kampung dengan konsumen urban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di sekitarnya. Short supply chain, harga lebih adil untuk petani dan pengrajin.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381500" y="5175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38" name="Text 36"/>
          <p:cNvSpPr/>
          <p:nvPr/>
        </p:nvSpPr>
        <p:spPr>
          <a:xfrm>
            <a:off x="4587875" y="5159375"/>
            <a:ext cx="1444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Direct farmer-to-consumer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381500" y="53975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0" name="Text 38"/>
          <p:cNvSpPr/>
          <p:nvPr/>
        </p:nvSpPr>
        <p:spPr>
          <a:xfrm>
            <a:off x="4587875" y="5381625"/>
            <a:ext cx="944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Pre-order system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381500" y="5619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2" name="Text 40"/>
          <p:cNvSpPr/>
          <p:nvPr/>
        </p:nvSpPr>
        <p:spPr>
          <a:xfrm>
            <a:off x="4587875" y="5603875"/>
            <a:ext cx="1793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Community-supported agriculture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128000" y="1524000"/>
            <a:ext cx="3746500" cy="2571750"/>
          </a:xfrm>
          <a:custGeom>
            <a:avLst/>
            <a:gdLst/>
            <a:ahLst/>
            <a:cxnLst/>
            <a:rect l="l" t="t" r="r" b="b"/>
            <a:pathLst>
              <a:path w="3746500" h="2571750">
                <a:moveTo>
                  <a:pt x="126993" y="0"/>
                </a:moveTo>
                <a:lnTo>
                  <a:pt x="3619507" y="0"/>
                </a:lnTo>
                <a:cubicBezTo>
                  <a:pt x="3689643" y="0"/>
                  <a:pt x="3746500" y="56857"/>
                  <a:pt x="3746500" y="126993"/>
                </a:cubicBezTo>
                <a:lnTo>
                  <a:pt x="3746500" y="2444757"/>
                </a:lnTo>
                <a:cubicBezTo>
                  <a:pt x="3746500" y="2514893"/>
                  <a:pt x="3689643" y="2571750"/>
                  <a:pt x="3619507" y="2571750"/>
                </a:cubicBezTo>
                <a:lnTo>
                  <a:pt x="126993" y="2571750"/>
                </a:lnTo>
                <a:cubicBezTo>
                  <a:pt x="56857" y="2571750"/>
                  <a:pt x="0" y="2514893"/>
                  <a:pt x="0" y="2444757"/>
                </a:cubicBezTo>
                <a:lnTo>
                  <a:pt x="0" y="126993"/>
                </a:lnTo>
                <a:cubicBezTo>
                  <a:pt x="0" y="56857"/>
                  <a:pt x="56857" y="0"/>
                  <a:pt x="126993" y="0"/>
                </a:cubicBezTo>
                <a:close/>
              </a:path>
            </a:pathLst>
          </a:custGeom>
          <a:solidFill>
            <a:srgbClr val="8B7355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8286750" y="1682750"/>
            <a:ext cx="3508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Dampak Ekonomi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286750" y="2032000"/>
            <a:ext cx="3429000" cy="635000"/>
          </a:xfrm>
          <a:custGeom>
            <a:avLst/>
            <a:gdLst/>
            <a:ahLst/>
            <a:cxnLst/>
            <a:rect l="l" t="t" r="r" b="b"/>
            <a:pathLst>
              <a:path w="3429000" h="635000">
                <a:moveTo>
                  <a:pt x="95250" y="0"/>
                </a:moveTo>
                <a:lnTo>
                  <a:pt x="3333750" y="0"/>
                </a:lnTo>
                <a:cubicBezTo>
                  <a:pt x="3386320" y="0"/>
                  <a:pt x="3429000" y="42680"/>
                  <a:pt x="3429000" y="95250"/>
                </a:cubicBezTo>
                <a:lnTo>
                  <a:pt x="3429000" y="539750"/>
                </a:lnTo>
                <a:cubicBezTo>
                  <a:pt x="3429000" y="592320"/>
                  <a:pt x="3386320" y="635000"/>
                  <a:pt x="3333750" y="635000"/>
                </a:cubicBezTo>
                <a:lnTo>
                  <a:pt x="95250" y="635000"/>
                </a:lnTo>
                <a:cubicBezTo>
                  <a:pt x="42680" y="635000"/>
                  <a:pt x="0" y="592320"/>
                  <a:pt x="0" y="539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8413750" y="2190750"/>
            <a:ext cx="1944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Peningkatan pendapatan UMKM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10909040" y="2159000"/>
            <a:ext cx="777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30-50%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413750" y="2476500"/>
            <a:ext cx="3175000" cy="63500"/>
          </a:xfrm>
          <a:custGeom>
            <a:avLst/>
            <a:gdLst/>
            <a:ahLst/>
            <a:cxnLst/>
            <a:rect l="l" t="t" r="r" b="b"/>
            <a:pathLst>
              <a:path w="3175000" h="63500">
                <a:moveTo>
                  <a:pt x="31750" y="0"/>
                </a:moveTo>
                <a:lnTo>
                  <a:pt x="3143250" y="0"/>
                </a:lnTo>
                <a:cubicBezTo>
                  <a:pt x="3160773" y="0"/>
                  <a:pt x="3175000" y="14227"/>
                  <a:pt x="3175000" y="31750"/>
                </a:cubicBezTo>
                <a:lnTo>
                  <a:pt x="3175000" y="31750"/>
                </a:lnTo>
                <a:cubicBezTo>
                  <a:pt x="3175000" y="49273"/>
                  <a:pt x="3160773" y="63500"/>
                  <a:pt x="31432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8413750" y="2476500"/>
            <a:ext cx="1270000" cy="63500"/>
          </a:xfrm>
          <a:custGeom>
            <a:avLst/>
            <a:gdLst/>
            <a:ahLst/>
            <a:cxnLst/>
            <a:rect l="l" t="t" r="r" b="b"/>
            <a:pathLst>
              <a:path w="1270000" h="63500">
                <a:moveTo>
                  <a:pt x="31750" y="0"/>
                </a:moveTo>
                <a:lnTo>
                  <a:pt x="1238250" y="0"/>
                </a:lnTo>
                <a:cubicBezTo>
                  <a:pt x="1255773" y="0"/>
                  <a:pt x="1270000" y="14227"/>
                  <a:pt x="1270000" y="31750"/>
                </a:cubicBezTo>
                <a:lnTo>
                  <a:pt x="1270000" y="31750"/>
                </a:lnTo>
                <a:cubicBezTo>
                  <a:pt x="1270000" y="49273"/>
                  <a:pt x="1255773" y="63500"/>
                  <a:pt x="12382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0" name="Shape 48"/>
          <p:cNvSpPr/>
          <p:nvPr/>
        </p:nvSpPr>
        <p:spPr>
          <a:xfrm>
            <a:off x="8286750" y="2667000"/>
            <a:ext cx="3429000" cy="635000"/>
          </a:xfrm>
          <a:custGeom>
            <a:avLst/>
            <a:gdLst/>
            <a:ahLst/>
            <a:cxnLst/>
            <a:rect l="l" t="t" r="r" b="b"/>
            <a:pathLst>
              <a:path w="3429000" h="635000">
                <a:moveTo>
                  <a:pt x="95250" y="0"/>
                </a:moveTo>
                <a:lnTo>
                  <a:pt x="3333750" y="0"/>
                </a:lnTo>
                <a:cubicBezTo>
                  <a:pt x="3386320" y="0"/>
                  <a:pt x="3429000" y="42680"/>
                  <a:pt x="3429000" y="95250"/>
                </a:cubicBezTo>
                <a:lnTo>
                  <a:pt x="3429000" y="539750"/>
                </a:lnTo>
                <a:cubicBezTo>
                  <a:pt x="3429000" y="592320"/>
                  <a:pt x="3386320" y="635000"/>
                  <a:pt x="3333750" y="635000"/>
                </a:cubicBezTo>
                <a:lnTo>
                  <a:pt x="95250" y="635000"/>
                </a:lnTo>
                <a:cubicBezTo>
                  <a:pt x="42680" y="635000"/>
                  <a:pt x="0" y="592320"/>
                  <a:pt x="0" y="539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8413750" y="2825750"/>
            <a:ext cx="141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keuangan formal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11118763" y="2794000"/>
            <a:ext cx="563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+75%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8413750" y="3111500"/>
            <a:ext cx="3175000" cy="63500"/>
          </a:xfrm>
          <a:custGeom>
            <a:avLst/>
            <a:gdLst/>
            <a:ahLst/>
            <a:cxnLst/>
            <a:rect l="l" t="t" r="r" b="b"/>
            <a:pathLst>
              <a:path w="3175000" h="63500">
                <a:moveTo>
                  <a:pt x="31750" y="0"/>
                </a:moveTo>
                <a:lnTo>
                  <a:pt x="3143250" y="0"/>
                </a:lnTo>
                <a:cubicBezTo>
                  <a:pt x="3160773" y="0"/>
                  <a:pt x="3175000" y="14227"/>
                  <a:pt x="3175000" y="31750"/>
                </a:cubicBezTo>
                <a:lnTo>
                  <a:pt x="3175000" y="31750"/>
                </a:lnTo>
                <a:cubicBezTo>
                  <a:pt x="3175000" y="49273"/>
                  <a:pt x="3160773" y="63500"/>
                  <a:pt x="31432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8413750" y="3111500"/>
            <a:ext cx="2381250" cy="63500"/>
          </a:xfrm>
          <a:custGeom>
            <a:avLst/>
            <a:gdLst/>
            <a:ahLst/>
            <a:cxnLst/>
            <a:rect l="l" t="t" r="r" b="b"/>
            <a:pathLst>
              <a:path w="2381250" h="63500">
                <a:moveTo>
                  <a:pt x="31750" y="0"/>
                </a:moveTo>
                <a:lnTo>
                  <a:pt x="2349500" y="0"/>
                </a:lnTo>
                <a:cubicBezTo>
                  <a:pt x="2367023" y="0"/>
                  <a:pt x="2381250" y="14227"/>
                  <a:pt x="2381250" y="31750"/>
                </a:cubicBezTo>
                <a:lnTo>
                  <a:pt x="2381250" y="31750"/>
                </a:lnTo>
                <a:cubicBezTo>
                  <a:pt x="2381250" y="49273"/>
                  <a:pt x="2367023" y="63500"/>
                  <a:pt x="234950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5" name="Shape 53"/>
          <p:cNvSpPr/>
          <p:nvPr/>
        </p:nvSpPr>
        <p:spPr>
          <a:xfrm>
            <a:off x="8286750" y="3302000"/>
            <a:ext cx="3429000" cy="635000"/>
          </a:xfrm>
          <a:custGeom>
            <a:avLst/>
            <a:gdLst/>
            <a:ahLst/>
            <a:cxnLst/>
            <a:rect l="l" t="t" r="r" b="b"/>
            <a:pathLst>
              <a:path w="3429000" h="635000">
                <a:moveTo>
                  <a:pt x="95250" y="0"/>
                </a:moveTo>
                <a:lnTo>
                  <a:pt x="3333750" y="0"/>
                </a:lnTo>
                <a:cubicBezTo>
                  <a:pt x="3386320" y="0"/>
                  <a:pt x="3429000" y="42680"/>
                  <a:pt x="3429000" y="95250"/>
                </a:cubicBezTo>
                <a:lnTo>
                  <a:pt x="3429000" y="539750"/>
                </a:lnTo>
                <a:cubicBezTo>
                  <a:pt x="3429000" y="592320"/>
                  <a:pt x="3386320" y="635000"/>
                  <a:pt x="3333750" y="635000"/>
                </a:cubicBezTo>
                <a:lnTo>
                  <a:pt x="95250" y="635000"/>
                </a:lnTo>
                <a:cubicBezTo>
                  <a:pt x="42680" y="635000"/>
                  <a:pt x="0" y="592320"/>
                  <a:pt x="0" y="5397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8413750" y="3460750"/>
            <a:ext cx="130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Efisiensi supply chain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11224865" y="3429000"/>
            <a:ext cx="4603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D4A574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25%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413750" y="3746500"/>
            <a:ext cx="3175000" cy="63500"/>
          </a:xfrm>
          <a:custGeom>
            <a:avLst/>
            <a:gdLst/>
            <a:ahLst/>
            <a:cxnLst/>
            <a:rect l="l" t="t" r="r" b="b"/>
            <a:pathLst>
              <a:path w="3175000" h="63500">
                <a:moveTo>
                  <a:pt x="31750" y="0"/>
                </a:moveTo>
                <a:lnTo>
                  <a:pt x="3143250" y="0"/>
                </a:lnTo>
                <a:cubicBezTo>
                  <a:pt x="3160773" y="0"/>
                  <a:pt x="3175000" y="14227"/>
                  <a:pt x="3175000" y="31750"/>
                </a:cubicBezTo>
                <a:lnTo>
                  <a:pt x="3175000" y="31750"/>
                </a:lnTo>
                <a:cubicBezTo>
                  <a:pt x="3175000" y="49273"/>
                  <a:pt x="3160773" y="63500"/>
                  <a:pt x="31432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/>
        </p:spPr>
      </p:sp>
      <p:sp>
        <p:nvSpPr>
          <p:cNvPr id="59" name="Shape 57"/>
          <p:cNvSpPr/>
          <p:nvPr/>
        </p:nvSpPr>
        <p:spPr>
          <a:xfrm>
            <a:off x="8413750" y="3746500"/>
            <a:ext cx="793750" cy="63500"/>
          </a:xfrm>
          <a:custGeom>
            <a:avLst/>
            <a:gdLst/>
            <a:ahLst/>
            <a:cxnLst/>
            <a:rect l="l" t="t" r="r" b="b"/>
            <a:pathLst>
              <a:path w="793750" h="63500">
                <a:moveTo>
                  <a:pt x="31750" y="0"/>
                </a:moveTo>
                <a:lnTo>
                  <a:pt x="762000" y="0"/>
                </a:lnTo>
                <a:cubicBezTo>
                  <a:pt x="779523" y="0"/>
                  <a:pt x="793750" y="14227"/>
                  <a:pt x="793750" y="31750"/>
                </a:cubicBezTo>
                <a:lnTo>
                  <a:pt x="793750" y="31750"/>
                </a:lnTo>
                <a:cubicBezTo>
                  <a:pt x="793750" y="49273"/>
                  <a:pt x="779523" y="63500"/>
                  <a:pt x="76200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60" name="Shape 58"/>
          <p:cNvSpPr/>
          <p:nvPr/>
        </p:nvSpPr>
        <p:spPr>
          <a:xfrm>
            <a:off x="8128000" y="4222750"/>
            <a:ext cx="3746500" cy="1587500"/>
          </a:xfrm>
          <a:custGeom>
            <a:avLst/>
            <a:gdLst/>
            <a:ahLst/>
            <a:cxnLst/>
            <a:rect l="l" t="t" r="r" b="b"/>
            <a:pathLst>
              <a:path w="3746500" h="1587500">
                <a:moveTo>
                  <a:pt x="127000" y="0"/>
                </a:moveTo>
                <a:lnTo>
                  <a:pt x="3619500" y="0"/>
                </a:lnTo>
                <a:cubicBezTo>
                  <a:pt x="3689593" y="0"/>
                  <a:pt x="3746500" y="56907"/>
                  <a:pt x="3746500" y="127000"/>
                </a:cubicBezTo>
                <a:lnTo>
                  <a:pt x="3746500" y="1460500"/>
                </a:lnTo>
                <a:cubicBezTo>
                  <a:pt x="3746500" y="1530593"/>
                  <a:pt x="3689593" y="1587500"/>
                  <a:pt x="3619500" y="1587500"/>
                </a:cubicBezTo>
                <a:lnTo>
                  <a:pt x="127000" y="1587500"/>
                </a:lnTo>
                <a:cubicBezTo>
                  <a:pt x="56907" y="1587500"/>
                  <a:pt x="0" y="1530593"/>
                  <a:pt x="0" y="14605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pic>
        <p:nvPicPr>
          <p:cNvPr id="61" name="Image 0" descr="https://kimi-web-img.moonshot.cn/img/blogs.worldbank.org/ffe8ff3c33819eafbd221b10e670fb5b0c2bbcd1.jpeg">    </p:cNvPr>
          <p:cNvPicPr>
            <a:picLocks noChangeAspect="1"/>
          </p:cNvPicPr>
          <p:nvPr/>
        </p:nvPicPr>
        <p:blipFill>
          <a:blip r:embed="rId1"/>
          <a:srcRect l="0" r="0" t="20160" b="20160"/>
          <a:stretch/>
        </p:blipFill>
        <p:spPr>
          <a:xfrm>
            <a:off x="8286750" y="4381500"/>
            <a:ext cx="3429000" cy="1016000"/>
          </a:xfrm>
          <a:prstGeom prst="roundRect">
            <a:avLst>
              <a:gd name="adj" fmla="val 9375"/>
            </a:avLst>
          </a:prstGeom>
        </p:spPr>
      </p:pic>
      <p:sp>
        <p:nvSpPr>
          <p:cNvPr id="62" name="Text 59"/>
          <p:cNvSpPr/>
          <p:nvPr/>
        </p:nvSpPr>
        <p:spPr>
          <a:xfrm>
            <a:off x="8258969" y="5492750"/>
            <a:ext cx="3484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UMMK kampung mengakses pasar digital</a:t>
            </a:r>
            <a:endParaRPr lang="en-US" sz="1600" dirty="0"/>
          </a:p>
        </p:txBody>
      </p:sp>
      <p:sp>
        <p:nvSpPr>
          <p:cNvPr id="63" name="Shape 60"/>
          <p:cNvSpPr/>
          <p:nvPr/>
        </p:nvSpPr>
        <p:spPr>
          <a:xfrm>
            <a:off x="8135938" y="5945188"/>
            <a:ext cx="3730625" cy="682625"/>
          </a:xfrm>
          <a:custGeom>
            <a:avLst/>
            <a:gdLst/>
            <a:ahLst/>
            <a:cxnLst/>
            <a:rect l="l" t="t" r="r" b="b"/>
            <a:pathLst>
              <a:path w="3730625" h="682625">
                <a:moveTo>
                  <a:pt x="95247" y="0"/>
                </a:moveTo>
                <a:lnTo>
                  <a:pt x="3635378" y="0"/>
                </a:lnTo>
                <a:cubicBezTo>
                  <a:pt x="3687982" y="0"/>
                  <a:pt x="3730625" y="42643"/>
                  <a:pt x="3730625" y="95247"/>
                </a:cubicBezTo>
                <a:lnTo>
                  <a:pt x="3730625" y="587378"/>
                </a:lnTo>
                <a:cubicBezTo>
                  <a:pt x="3730625" y="639982"/>
                  <a:pt x="3687982" y="682625"/>
                  <a:pt x="3635378" y="682625"/>
                </a:cubicBezTo>
                <a:lnTo>
                  <a:pt x="95247" y="682625"/>
                </a:lnTo>
                <a:cubicBezTo>
                  <a:pt x="42643" y="682625"/>
                  <a:pt x="0" y="639982"/>
                  <a:pt x="0" y="587378"/>
                </a:cubicBezTo>
                <a:lnTo>
                  <a:pt x="0" y="95247"/>
                </a:lnTo>
                <a:cubicBezTo>
                  <a:pt x="0" y="42679"/>
                  <a:pt x="42679" y="0"/>
                  <a:pt x="95247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64" name="Shape 61"/>
          <p:cNvSpPr/>
          <p:nvPr/>
        </p:nvSpPr>
        <p:spPr>
          <a:xfrm>
            <a:off x="8355397" y="6127750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0" y="53578"/>
                </a:moveTo>
                <a:cubicBezTo>
                  <a:pt x="0" y="37133"/>
                  <a:pt x="13320" y="23812"/>
                  <a:pt x="29766" y="23812"/>
                </a:cubicBezTo>
                <a:lnTo>
                  <a:pt x="31750" y="23812"/>
                </a:lnTo>
                <a:cubicBezTo>
                  <a:pt x="36140" y="23812"/>
                  <a:pt x="39688" y="27360"/>
                  <a:pt x="39688" y="31750"/>
                </a:cubicBezTo>
                <a:cubicBezTo>
                  <a:pt x="39688" y="36140"/>
                  <a:pt x="36140" y="39688"/>
                  <a:pt x="31750" y="39688"/>
                </a:cubicBezTo>
                <a:lnTo>
                  <a:pt x="29766" y="39688"/>
                </a:lnTo>
                <a:cubicBezTo>
                  <a:pt x="22101" y="39688"/>
                  <a:pt x="15875" y="45913"/>
                  <a:pt x="15875" y="53578"/>
                </a:cubicBezTo>
                <a:lnTo>
                  <a:pt x="15875" y="55563"/>
                </a:lnTo>
                <a:lnTo>
                  <a:pt x="31750" y="55563"/>
                </a:lnTo>
                <a:cubicBezTo>
                  <a:pt x="40506" y="55563"/>
                  <a:pt x="47625" y="62681"/>
                  <a:pt x="47625" y="71438"/>
                </a:cubicBezTo>
                <a:lnTo>
                  <a:pt x="47625" y="87313"/>
                </a:lnTo>
                <a:cubicBezTo>
                  <a:pt x="47625" y="96069"/>
                  <a:pt x="40506" y="103188"/>
                  <a:pt x="31750" y="103188"/>
                </a:cubicBezTo>
                <a:lnTo>
                  <a:pt x="15875" y="103188"/>
                </a:lnTo>
                <a:cubicBezTo>
                  <a:pt x="7119" y="103188"/>
                  <a:pt x="0" y="96069"/>
                  <a:pt x="0" y="87313"/>
                </a:cubicBezTo>
                <a:lnTo>
                  <a:pt x="0" y="53578"/>
                </a:lnTo>
                <a:close/>
                <a:moveTo>
                  <a:pt x="63500" y="53578"/>
                </a:moveTo>
                <a:cubicBezTo>
                  <a:pt x="63500" y="37133"/>
                  <a:pt x="76820" y="23812"/>
                  <a:pt x="93266" y="23812"/>
                </a:cubicBezTo>
                <a:lnTo>
                  <a:pt x="95250" y="23812"/>
                </a:lnTo>
                <a:cubicBezTo>
                  <a:pt x="99640" y="23812"/>
                  <a:pt x="103188" y="27360"/>
                  <a:pt x="103188" y="31750"/>
                </a:cubicBezTo>
                <a:cubicBezTo>
                  <a:pt x="103188" y="36140"/>
                  <a:pt x="99640" y="39688"/>
                  <a:pt x="95250" y="39688"/>
                </a:cubicBezTo>
                <a:lnTo>
                  <a:pt x="93266" y="39688"/>
                </a:lnTo>
                <a:cubicBezTo>
                  <a:pt x="85601" y="39688"/>
                  <a:pt x="79375" y="45913"/>
                  <a:pt x="79375" y="53578"/>
                </a:cubicBezTo>
                <a:lnTo>
                  <a:pt x="79375" y="55563"/>
                </a:lnTo>
                <a:lnTo>
                  <a:pt x="95250" y="55563"/>
                </a:lnTo>
                <a:cubicBezTo>
                  <a:pt x="104006" y="55563"/>
                  <a:pt x="111125" y="62681"/>
                  <a:pt x="111125" y="71438"/>
                </a:cubicBezTo>
                <a:lnTo>
                  <a:pt x="111125" y="87313"/>
                </a:lnTo>
                <a:cubicBezTo>
                  <a:pt x="111125" y="96069"/>
                  <a:pt x="104006" y="103188"/>
                  <a:pt x="95250" y="103188"/>
                </a:cubicBezTo>
                <a:lnTo>
                  <a:pt x="79375" y="103188"/>
                </a:lnTo>
                <a:cubicBezTo>
                  <a:pt x="70619" y="103188"/>
                  <a:pt x="63500" y="96069"/>
                  <a:pt x="63500" y="87313"/>
                </a:cubicBezTo>
                <a:lnTo>
                  <a:pt x="63500" y="53578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65" name="Text 62"/>
          <p:cNvSpPr/>
          <p:nvPr/>
        </p:nvSpPr>
        <p:spPr>
          <a:xfrm>
            <a:off x="8437563" y="6080125"/>
            <a:ext cx="3325813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Ekonomi digital bukan hanya untuk startup di Jakarta — </a:t>
            </a:r>
            <a:pPr algn="ctr">
              <a:lnSpc>
                <a:spcPct val="140000"/>
              </a:lnSpc>
            </a:pPr>
            <a:r>
              <a:rPr lang="en-US" sz="1000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petani di kampung juga berhak mendapat manfaatnya</a:t>
            </a:r>
            <a:pPr algn="ctr"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6863" y="408579"/>
            <a:ext cx="392236" cy="32686"/>
          </a:xfrm>
          <a:custGeom>
            <a:avLst/>
            <a:gdLst/>
            <a:ahLst/>
            <a:cxnLst/>
            <a:rect l="l" t="t" r="r" b="b"/>
            <a:pathLst>
              <a:path w="392236" h="32686">
                <a:moveTo>
                  <a:pt x="0" y="0"/>
                </a:moveTo>
                <a:lnTo>
                  <a:pt x="392236" y="0"/>
                </a:lnTo>
                <a:lnTo>
                  <a:pt x="392236" y="32686"/>
                </a:lnTo>
                <a:lnTo>
                  <a:pt x="0" y="32686"/>
                </a:lnTo>
                <a:lnTo>
                  <a:pt x="0" y="0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" name="Text 1"/>
          <p:cNvSpPr/>
          <p:nvPr/>
        </p:nvSpPr>
        <p:spPr>
          <a:xfrm>
            <a:off x="817158" y="326863"/>
            <a:ext cx="776300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spc="51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6863" y="621040"/>
            <a:ext cx="11734391" cy="490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8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Koneksi ke Program Existing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6863" y="1176708"/>
            <a:ext cx="11619989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7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Bukan Mulai dari Nol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6863" y="1568944"/>
            <a:ext cx="11538273" cy="1201223"/>
          </a:xfrm>
          <a:custGeom>
            <a:avLst/>
            <a:gdLst/>
            <a:ahLst/>
            <a:cxnLst/>
            <a:rect l="l" t="t" r="r" b="b"/>
            <a:pathLst>
              <a:path w="11538273" h="1201223">
                <a:moveTo>
                  <a:pt x="130741" y="0"/>
                </a:moveTo>
                <a:lnTo>
                  <a:pt x="11407532" y="0"/>
                </a:lnTo>
                <a:cubicBezTo>
                  <a:pt x="11479739" y="0"/>
                  <a:pt x="11538273" y="58535"/>
                  <a:pt x="11538273" y="130741"/>
                </a:cubicBezTo>
                <a:lnTo>
                  <a:pt x="11538273" y="1070481"/>
                </a:lnTo>
                <a:cubicBezTo>
                  <a:pt x="11538273" y="1142688"/>
                  <a:pt x="11479739" y="1201223"/>
                  <a:pt x="11407532" y="1201223"/>
                </a:cubicBezTo>
                <a:lnTo>
                  <a:pt x="130741" y="1201223"/>
                </a:lnTo>
                <a:cubicBezTo>
                  <a:pt x="58535" y="1201223"/>
                  <a:pt x="0" y="1142688"/>
                  <a:pt x="0" y="1070481"/>
                </a:cubicBezTo>
                <a:lnTo>
                  <a:pt x="0" y="130741"/>
                </a:lnTo>
                <a:cubicBezTo>
                  <a:pt x="0" y="58583"/>
                  <a:pt x="58583" y="0"/>
                  <a:pt x="130741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22981" y="1906021"/>
            <a:ext cx="522981" cy="522981"/>
          </a:xfrm>
          <a:custGeom>
            <a:avLst/>
            <a:gdLst/>
            <a:ahLst/>
            <a:cxnLst/>
            <a:rect l="l" t="t" r="r" b="b"/>
            <a:pathLst>
              <a:path w="522981" h="522981">
                <a:moveTo>
                  <a:pt x="261491" y="0"/>
                </a:moveTo>
                <a:lnTo>
                  <a:pt x="261491" y="0"/>
                </a:lnTo>
                <a:cubicBezTo>
                  <a:pt x="405811" y="0"/>
                  <a:pt x="522981" y="117170"/>
                  <a:pt x="522981" y="261491"/>
                </a:cubicBezTo>
                <a:lnTo>
                  <a:pt x="522981" y="261491"/>
                </a:lnTo>
                <a:cubicBezTo>
                  <a:pt x="522981" y="405811"/>
                  <a:pt x="405811" y="522981"/>
                  <a:pt x="261491" y="522981"/>
                </a:cubicBezTo>
                <a:lnTo>
                  <a:pt x="261491" y="522981"/>
                </a:lnTo>
                <a:cubicBezTo>
                  <a:pt x="117170" y="522981"/>
                  <a:pt x="0" y="405811"/>
                  <a:pt x="0" y="261491"/>
                </a:cubicBezTo>
                <a:lnTo>
                  <a:pt x="0" y="261491"/>
                </a:lnTo>
                <a:cubicBezTo>
                  <a:pt x="0" y="117170"/>
                  <a:pt x="117170" y="0"/>
                  <a:pt x="261491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" name="Shape 6"/>
          <p:cNvSpPr/>
          <p:nvPr/>
        </p:nvSpPr>
        <p:spPr>
          <a:xfrm>
            <a:off x="663941" y="2044938"/>
            <a:ext cx="245147" cy="245147"/>
          </a:xfrm>
          <a:custGeom>
            <a:avLst/>
            <a:gdLst/>
            <a:ahLst/>
            <a:cxnLst/>
            <a:rect l="l" t="t" r="r" b="b"/>
            <a:pathLst>
              <a:path w="245147" h="245147">
                <a:moveTo>
                  <a:pt x="107252" y="0"/>
                </a:moveTo>
                <a:cubicBezTo>
                  <a:pt x="124154" y="0"/>
                  <a:pt x="137895" y="10294"/>
                  <a:pt x="137895" y="22983"/>
                </a:cubicBezTo>
                <a:cubicBezTo>
                  <a:pt x="137895" y="27962"/>
                  <a:pt x="135789" y="32559"/>
                  <a:pt x="132150" y="36341"/>
                </a:cubicBezTo>
                <a:cubicBezTo>
                  <a:pt x="128990" y="39645"/>
                  <a:pt x="126404" y="43667"/>
                  <a:pt x="126404" y="48263"/>
                </a:cubicBezTo>
                <a:cubicBezTo>
                  <a:pt x="126404" y="55445"/>
                  <a:pt x="132246" y="61287"/>
                  <a:pt x="139428" y="61287"/>
                </a:cubicBezTo>
                <a:lnTo>
                  <a:pt x="160878" y="61287"/>
                </a:lnTo>
                <a:cubicBezTo>
                  <a:pt x="173566" y="61287"/>
                  <a:pt x="183861" y="71581"/>
                  <a:pt x="183861" y="84269"/>
                </a:cubicBezTo>
                <a:lnTo>
                  <a:pt x="183861" y="105720"/>
                </a:lnTo>
                <a:cubicBezTo>
                  <a:pt x="183861" y="112902"/>
                  <a:pt x="189702" y="118743"/>
                  <a:pt x="196884" y="118743"/>
                </a:cubicBezTo>
                <a:cubicBezTo>
                  <a:pt x="201433" y="118743"/>
                  <a:pt x="205503" y="116158"/>
                  <a:pt x="208806" y="112998"/>
                </a:cubicBezTo>
                <a:cubicBezTo>
                  <a:pt x="212589" y="109407"/>
                  <a:pt x="217185" y="107252"/>
                  <a:pt x="222165" y="107252"/>
                </a:cubicBezTo>
                <a:cubicBezTo>
                  <a:pt x="234853" y="107252"/>
                  <a:pt x="245147" y="120994"/>
                  <a:pt x="245147" y="137895"/>
                </a:cubicBezTo>
                <a:cubicBezTo>
                  <a:pt x="245147" y="154797"/>
                  <a:pt x="234853" y="168539"/>
                  <a:pt x="222165" y="168539"/>
                </a:cubicBezTo>
                <a:cubicBezTo>
                  <a:pt x="217185" y="168539"/>
                  <a:pt x="212541" y="166432"/>
                  <a:pt x="208806" y="162793"/>
                </a:cubicBezTo>
                <a:cubicBezTo>
                  <a:pt x="205503" y="159633"/>
                  <a:pt x="201481" y="157048"/>
                  <a:pt x="196884" y="157048"/>
                </a:cubicBezTo>
                <a:cubicBezTo>
                  <a:pt x="189702" y="157048"/>
                  <a:pt x="183861" y="162889"/>
                  <a:pt x="183861" y="170071"/>
                </a:cubicBezTo>
                <a:lnTo>
                  <a:pt x="183861" y="222165"/>
                </a:lnTo>
                <a:cubicBezTo>
                  <a:pt x="183861" y="234853"/>
                  <a:pt x="173566" y="245147"/>
                  <a:pt x="160878" y="245147"/>
                </a:cubicBezTo>
                <a:lnTo>
                  <a:pt x="133682" y="245147"/>
                </a:lnTo>
                <a:cubicBezTo>
                  <a:pt x="127553" y="245147"/>
                  <a:pt x="122574" y="240168"/>
                  <a:pt x="122574" y="234039"/>
                </a:cubicBezTo>
                <a:cubicBezTo>
                  <a:pt x="122574" y="229634"/>
                  <a:pt x="125351" y="225756"/>
                  <a:pt x="128894" y="223122"/>
                </a:cubicBezTo>
                <a:cubicBezTo>
                  <a:pt x="134448" y="218957"/>
                  <a:pt x="137895" y="213211"/>
                  <a:pt x="137895" y="206843"/>
                </a:cubicBezTo>
                <a:cubicBezTo>
                  <a:pt x="137895" y="194155"/>
                  <a:pt x="124154" y="183861"/>
                  <a:pt x="107252" y="183861"/>
                </a:cubicBezTo>
                <a:cubicBezTo>
                  <a:pt x="90350" y="183861"/>
                  <a:pt x="76609" y="194155"/>
                  <a:pt x="76609" y="206843"/>
                </a:cubicBezTo>
                <a:cubicBezTo>
                  <a:pt x="76609" y="213211"/>
                  <a:pt x="80056" y="218957"/>
                  <a:pt x="85610" y="223122"/>
                </a:cubicBezTo>
                <a:cubicBezTo>
                  <a:pt x="89153" y="225756"/>
                  <a:pt x="91930" y="229586"/>
                  <a:pt x="91930" y="234039"/>
                </a:cubicBezTo>
                <a:cubicBezTo>
                  <a:pt x="91930" y="240168"/>
                  <a:pt x="86951" y="245147"/>
                  <a:pt x="80822" y="245147"/>
                </a:cubicBezTo>
                <a:lnTo>
                  <a:pt x="22983" y="245147"/>
                </a:lnTo>
                <a:cubicBezTo>
                  <a:pt x="10294" y="245147"/>
                  <a:pt x="0" y="234853"/>
                  <a:pt x="0" y="222165"/>
                </a:cubicBezTo>
                <a:lnTo>
                  <a:pt x="0" y="164325"/>
                </a:lnTo>
                <a:cubicBezTo>
                  <a:pt x="0" y="158197"/>
                  <a:pt x="4980" y="153217"/>
                  <a:pt x="11108" y="153217"/>
                </a:cubicBezTo>
                <a:cubicBezTo>
                  <a:pt x="15513" y="153217"/>
                  <a:pt x="19392" y="155994"/>
                  <a:pt x="22025" y="159537"/>
                </a:cubicBezTo>
                <a:cubicBezTo>
                  <a:pt x="26191" y="165091"/>
                  <a:pt x="31936" y="168539"/>
                  <a:pt x="38304" y="168539"/>
                </a:cubicBezTo>
                <a:cubicBezTo>
                  <a:pt x="50993" y="168539"/>
                  <a:pt x="61287" y="154797"/>
                  <a:pt x="61287" y="137895"/>
                </a:cubicBezTo>
                <a:cubicBezTo>
                  <a:pt x="61287" y="120994"/>
                  <a:pt x="50993" y="107252"/>
                  <a:pt x="38304" y="107252"/>
                </a:cubicBezTo>
                <a:cubicBezTo>
                  <a:pt x="31936" y="107252"/>
                  <a:pt x="26191" y="110699"/>
                  <a:pt x="22025" y="116254"/>
                </a:cubicBezTo>
                <a:cubicBezTo>
                  <a:pt x="19392" y="119797"/>
                  <a:pt x="15561" y="122574"/>
                  <a:pt x="11108" y="122574"/>
                </a:cubicBezTo>
                <a:cubicBezTo>
                  <a:pt x="4980" y="122574"/>
                  <a:pt x="0" y="117594"/>
                  <a:pt x="0" y="111465"/>
                </a:cubicBezTo>
                <a:lnTo>
                  <a:pt x="0" y="84269"/>
                </a:lnTo>
                <a:cubicBezTo>
                  <a:pt x="0" y="71581"/>
                  <a:pt x="10294" y="61287"/>
                  <a:pt x="22983" y="61287"/>
                </a:cubicBezTo>
                <a:lnTo>
                  <a:pt x="75076" y="61287"/>
                </a:lnTo>
                <a:cubicBezTo>
                  <a:pt x="82258" y="61287"/>
                  <a:pt x="88100" y="55445"/>
                  <a:pt x="88100" y="48263"/>
                </a:cubicBezTo>
                <a:cubicBezTo>
                  <a:pt x="88100" y="43715"/>
                  <a:pt x="85514" y="39645"/>
                  <a:pt x="82354" y="36341"/>
                </a:cubicBezTo>
                <a:cubicBezTo>
                  <a:pt x="78763" y="32559"/>
                  <a:pt x="76609" y="27962"/>
                  <a:pt x="76609" y="22983"/>
                </a:cubicBezTo>
                <a:cubicBezTo>
                  <a:pt x="76609" y="10294"/>
                  <a:pt x="90350" y="0"/>
                  <a:pt x="107252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209394" y="1765062"/>
            <a:ext cx="10557684" cy="2614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44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Framework Integrasi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09394" y="2091925"/>
            <a:ext cx="10533169" cy="48212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Smart Kampung bukan program baru yang harus dibangun dari nol — ini </a:t>
            </a:r>
            <a:pPr>
              <a:lnSpc>
                <a:spcPct val="140000"/>
              </a:lnSpc>
            </a:pPr>
            <a:r>
              <a:rPr lang="en-US" sz="1158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framework yang mengintegrasikan program yang sudah ada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 Yang dibutuhkan adalah 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F5F5F5"/>
                </a:solidFill>
                <a:highlight>
                  <a:srgbClr val="D4A574">
                    <a:alpha val="40000"/>
                  </a:srgbClr>
                </a:highlight>
                <a:latin typeface="MiSans" pitchFamily="34" charset="0"/>
                <a:ea typeface="MiSans" pitchFamily="34" charset="-122"/>
                <a:cs typeface="MiSans" pitchFamily="34" charset="-120"/>
              </a:rPr>
              <a:t>orchestration layer 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yang menghubungkan semua ini ke level kampung.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6863" y="2945855"/>
            <a:ext cx="3734413" cy="2484161"/>
          </a:xfrm>
          <a:custGeom>
            <a:avLst/>
            <a:gdLst/>
            <a:ahLst/>
            <a:cxnLst/>
            <a:rect l="l" t="t" r="r" b="b"/>
            <a:pathLst>
              <a:path w="3734413" h="2484161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2353419"/>
                </a:lnTo>
                <a:cubicBezTo>
                  <a:pt x="3734413" y="2425626"/>
                  <a:pt x="3675878" y="2484161"/>
                  <a:pt x="3603671" y="2484161"/>
                </a:cubicBezTo>
                <a:lnTo>
                  <a:pt x="130741" y="2484161"/>
                </a:lnTo>
                <a:cubicBezTo>
                  <a:pt x="58535" y="2484161"/>
                  <a:pt x="0" y="2425626"/>
                  <a:pt x="0" y="2353419"/>
                </a:cubicBez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6863" y="2945855"/>
            <a:ext cx="3734413" cy="32686"/>
          </a:xfrm>
          <a:custGeom>
            <a:avLst/>
            <a:gdLst/>
            <a:ahLst/>
            <a:cxnLst/>
            <a:rect l="l" t="t" r="r" b="b"/>
            <a:pathLst>
              <a:path w="3734413" h="3268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2686"/>
                </a:lnTo>
                <a:lnTo>
                  <a:pt x="0" y="32686"/>
                </a:ln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3" name="Shape 11"/>
          <p:cNvSpPr/>
          <p:nvPr/>
        </p:nvSpPr>
        <p:spPr>
          <a:xfrm>
            <a:off x="490295" y="3125630"/>
            <a:ext cx="457609" cy="457609"/>
          </a:xfrm>
          <a:custGeom>
            <a:avLst/>
            <a:gdLst/>
            <a:ahLst/>
            <a:cxnLst/>
            <a:rect l="l" t="t" r="r" b="b"/>
            <a:pathLst>
              <a:path w="457609" h="457609">
                <a:moveTo>
                  <a:pt x="228804" y="0"/>
                </a:moveTo>
                <a:lnTo>
                  <a:pt x="228804" y="0"/>
                </a:lnTo>
                <a:cubicBezTo>
                  <a:pt x="355085" y="0"/>
                  <a:pt x="457609" y="102524"/>
                  <a:pt x="457609" y="228804"/>
                </a:cubicBezTo>
                <a:lnTo>
                  <a:pt x="457609" y="228804"/>
                </a:lnTo>
                <a:cubicBezTo>
                  <a:pt x="457609" y="355085"/>
                  <a:pt x="355085" y="457609"/>
                  <a:pt x="228804" y="457609"/>
                </a:cubicBezTo>
                <a:lnTo>
                  <a:pt x="228804" y="457609"/>
                </a:lnTo>
                <a:cubicBezTo>
                  <a:pt x="102524" y="457609"/>
                  <a:pt x="0" y="355085"/>
                  <a:pt x="0" y="228804"/>
                </a:cubicBezTo>
                <a:lnTo>
                  <a:pt x="0" y="228804"/>
                </a:lnTo>
                <a:cubicBezTo>
                  <a:pt x="0" y="102524"/>
                  <a:pt x="102524" y="0"/>
                  <a:pt x="228804" y="0"/>
                </a:cubicBez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21040" y="3256375"/>
            <a:ext cx="196118" cy="196118"/>
          </a:xfrm>
          <a:custGeom>
            <a:avLst/>
            <a:gdLst/>
            <a:ahLst/>
            <a:cxnLst/>
            <a:rect l="l" t="t" r="r" b="b"/>
            <a:pathLst>
              <a:path w="196118" h="196118">
                <a:moveTo>
                  <a:pt x="106409" y="3294"/>
                </a:moveTo>
                <a:cubicBezTo>
                  <a:pt x="101698" y="-1073"/>
                  <a:pt x="94420" y="-1073"/>
                  <a:pt x="89747" y="3294"/>
                </a:cubicBezTo>
                <a:lnTo>
                  <a:pt x="3945" y="82967"/>
                </a:lnTo>
                <a:cubicBezTo>
                  <a:pt x="268" y="86414"/>
                  <a:pt x="-958" y="91739"/>
                  <a:pt x="881" y="96412"/>
                </a:cubicBezTo>
                <a:cubicBezTo>
                  <a:pt x="2720" y="101085"/>
                  <a:pt x="7201" y="104188"/>
                  <a:pt x="12257" y="104188"/>
                </a:cubicBezTo>
                <a:lnTo>
                  <a:pt x="18386" y="104188"/>
                </a:lnTo>
                <a:lnTo>
                  <a:pt x="18386" y="171603"/>
                </a:lnTo>
                <a:cubicBezTo>
                  <a:pt x="18386" y="185125"/>
                  <a:pt x="29379" y="196118"/>
                  <a:pt x="42901" y="196118"/>
                </a:cubicBezTo>
                <a:lnTo>
                  <a:pt x="153217" y="196118"/>
                </a:lnTo>
                <a:cubicBezTo>
                  <a:pt x="166739" y="196118"/>
                  <a:pt x="177732" y="185125"/>
                  <a:pt x="177732" y="171603"/>
                </a:cubicBezTo>
                <a:lnTo>
                  <a:pt x="177732" y="104188"/>
                </a:lnTo>
                <a:lnTo>
                  <a:pt x="183861" y="104188"/>
                </a:lnTo>
                <a:cubicBezTo>
                  <a:pt x="188917" y="104188"/>
                  <a:pt x="193437" y="101085"/>
                  <a:pt x="195275" y="96412"/>
                </a:cubicBezTo>
                <a:cubicBezTo>
                  <a:pt x="197114" y="91739"/>
                  <a:pt x="195888" y="86376"/>
                  <a:pt x="192211" y="82967"/>
                </a:cubicBezTo>
                <a:lnTo>
                  <a:pt x="106409" y="3294"/>
                </a:lnTo>
                <a:close/>
                <a:moveTo>
                  <a:pt x="91930" y="122574"/>
                </a:moveTo>
                <a:lnTo>
                  <a:pt x="104188" y="122574"/>
                </a:lnTo>
                <a:cubicBezTo>
                  <a:pt x="114338" y="122574"/>
                  <a:pt x="122574" y="130809"/>
                  <a:pt x="122574" y="140960"/>
                </a:cubicBezTo>
                <a:lnTo>
                  <a:pt x="122574" y="177732"/>
                </a:lnTo>
                <a:lnTo>
                  <a:pt x="73544" y="177732"/>
                </a:lnTo>
                <a:lnTo>
                  <a:pt x="73544" y="140960"/>
                </a:lnTo>
                <a:cubicBezTo>
                  <a:pt x="73544" y="130809"/>
                  <a:pt x="81780" y="122574"/>
                  <a:pt x="91930" y="122574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15" name="Text 13"/>
          <p:cNvSpPr/>
          <p:nvPr/>
        </p:nvSpPr>
        <p:spPr>
          <a:xfrm>
            <a:off x="1045962" y="3158316"/>
            <a:ext cx="1086820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7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KOTAKU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45962" y="3387121"/>
            <a:ext cx="1062306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Kota Tanpa Kumuh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90295" y="3713984"/>
            <a:ext cx="3407550" cy="833501"/>
          </a:xfrm>
          <a:custGeom>
            <a:avLst/>
            <a:gdLst/>
            <a:ahLst/>
            <a:cxnLst/>
            <a:rect l="l" t="t" r="r" b="b"/>
            <a:pathLst>
              <a:path w="3407550" h="833501">
                <a:moveTo>
                  <a:pt x="98061" y="0"/>
                </a:moveTo>
                <a:lnTo>
                  <a:pt x="3309488" y="0"/>
                </a:lnTo>
                <a:cubicBezTo>
                  <a:pt x="3363646" y="0"/>
                  <a:pt x="3407550" y="43904"/>
                  <a:pt x="3407550" y="98061"/>
                </a:cubicBezTo>
                <a:lnTo>
                  <a:pt x="3407550" y="735440"/>
                </a:lnTo>
                <a:cubicBezTo>
                  <a:pt x="3407550" y="789598"/>
                  <a:pt x="3363646" y="833501"/>
                  <a:pt x="3309488" y="833501"/>
                </a:cubicBezTo>
                <a:lnTo>
                  <a:pt x="98061" y="833501"/>
                </a:lnTo>
                <a:cubicBezTo>
                  <a:pt x="43940" y="833501"/>
                  <a:pt x="0" y="789561"/>
                  <a:pt x="0" y="735440"/>
                </a:cubicBezTo>
                <a:lnTo>
                  <a:pt x="0" y="98061"/>
                </a:lnTo>
                <a:cubicBezTo>
                  <a:pt x="0" y="43940"/>
                  <a:pt x="43940" y="0"/>
                  <a:pt x="98061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18" name="Text 16"/>
          <p:cNvSpPr/>
          <p:nvPr/>
        </p:nvSpPr>
        <p:spPr>
          <a:xfrm>
            <a:off x="588354" y="3812043"/>
            <a:ext cx="3276804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Infrastruktur Fisik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88354" y="4073534"/>
            <a:ext cx="3268633" cy="375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Menyediakan fondasi fisik: jalan, drainase, air bersih, sanitasi — </a:t>
            </a:r>
            <a:pPr>
              <a:lnSpc>
                <a:spcPct val="140000"/>
              </a:lnSpc>
            </a:pPr>
            <a:r>
              <a:rPr lang="en-US" sz="901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prerequisite untuk infrastruktur digital</a:t>
            </a:r>
            <a:pPr>
              <a:lnSpc>
                <a:spcPct val="14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20938" y="4665973"/>
            <a:ext cx="85802" cy="114402"/>
          </a:xfrm>
          <a:custGeom>
            <a:avLst/>
            <a:gdLst/>
            <a:ahLst/>
            <a:cxnLst/>
            <a:rect l="l" t="t" r="r" b="b"/>
            <a:pathLst>
              <a:path w="85802" h="114402">
                <a:moveTo>
                  <a:pt x="0" y="42141"/>
                </a:moveTo>
                <a:cubicBezTo>
                  <a:pt x="0" y="18858"/>
                  <a:pt x="19216" y="0"/>
                  <a:pt x="42901" y="0"/>
                </a:cubicBezTo>
                <a:cubicBezTo>
                  <a:pt x="66586" y="0"/>
                  <a:pt x="85802" y="18858"/>
                  <a:pt x="85802" y="42141"/>
                </a:cubicBezTo>
                <a:cubicBezTo>
                  <a:pt x="85802" y="68798"/>
                  <a:pt x="58944" y="100750"/>
                  <a:pt x="47727" y="112927"/>
                </a:cubicBezTo>
                <a:cubicBezTo>
                  <a:pt x="45091" y="115787"/>
                  <a:pt x="40689" y="115787"/>
                  <a:pt x="38052" y="112927"/>
                </a:cubicBezTo>
                <a:cubicBezTo>
                  <a:pt x="26835" y="100750"/>
                  <a:pt x="-22" y="68798"/>
                  <a:pt x="-22" y="42141"/>
                </a:cubicBezTo>
                <a:close/>
                <a:moveTo>
                  <a:pt x="42901" y="57201"/>
                </a:moveTo>
                <a:cubicBezTo>
                  <a:pt x="50793" y="57201"/>
                  <a:pt x="57201" y="50793"/>
                  <a:pt x="57201" y="42901"/>
                </a:cubicBezTo>
                <a:cubicBezTo>
                  <a:pt x="57201" y="35008"/>
                  <a:pt x="50793" y="28601"/>
                  <a:pt x="42901" y="28601"/>
                </a:cubicBezTo>
                <a:cubicBezTo>
                  <a:pt x="35008" y="28601"/>
                  <a:pt x="28601" y="35008"/>
                  <a:pt x="28601" y="42901"/>
                </a:cubicBezTo>
                <a:cubicBezTo>
                  <a:pt x="28601" y="50793"/>
                  <a:pt x="35008" y="57201"/>
                  <a:pt x="42901" y="57201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1" name="Text 19"/>
          <p:cNvSpPr/>
          <p:nvPr/>
        </p:nvSpPr>
        <p:spPr>
          <a:xfrm>
            <a:off x="698670" y="4641458"/>
            <a:ext cx="1389169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34 provinsi, 269 kab/kota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06638" y="4894777"/>
            <a:ext cx="114402" cy="114402"/>
          </a:xfrm>
          <a:custGeom>
            <a:avLst/>
            <a:gdLst/>
            <a:ahLst/>
            <a:cxnLst/>
            <a:rect l="l" t="t" r="r" b="b"/>
            <a:pathLst>
              <a:path w="114402" h="114402">
                <a:moveTo>
                  <a:pt x="7150" y="7150"/>
                </a:moveTo>
                <a:cubicBezTo>
                  <a:pt x="11105" y="7150"/>
                  <a:pt x="14300" y="10345"/>
                  <a:pt x="14300" y="14300"/>
                </a:cubicBezTo>
                <a:lnTo>
                  <a:pt x="14300" y="89377"/>
                </a:lnTo>
                <a:cubicBezTo>
                  <a:pt x="14300" y="91343"/>
                  <a:pt x="15909" y="92952"/>
                  <a:pt x="17875" y="92952"/>
                </a:cubicBezTo>
                <a:lnTo>
                  <a:pt x="107252" y="92952"/>
                </a:lnTo>
                <a:cubicBezTo>
                  <a:pt x="111207" y="92952"/>
                  <a:pt x="114402" y="96147"/>
                  <a:pt x="114402" y="100102"/>
                </a:cubicBezTo>
                <a:cubicBezTo>
                  <a:pt x="114402" y="104057"/>
                  <a:pt x="111207" y="107252"/>
                  <a:pt x="107252" y="107252"/>
                </a:cubicBezTo>
                <a:lnTo>
                  <a:pt x="17875" y="107252"/>
                </a:lnTo>
                <a:cubicBezTo>
                  <a:pt x="7999" y="107252"/>
                  <a:pt x="0" y="99253"/>
                  <a:pt x="0" y="89377"/>
                </a:cubicBezTo>
                <a:lnTo>
                  <a:pt x="0" y="14300"/>
                </a:lnTo>
                <a:cubicBezTo>
                  <a:pt x="0" y="10345"/>
                  <a:pt x="3195" y="7150"/>
                  <a:pt x="7150" y="7150"/>
                </a:cubicBezTo>
                <a:close/>
                <a:moveTo>
                  <a:pt x="53626" y="21450"/>
                </a:moveTo>
                <a:cubicBezTo>
                  <a:pt x="55123" y="21450"/>
                  <a:pt x="56553" y="22076"/>
                  <a:pt x="57581" y="23193"/>
                </a:cubicBezTo>
                <a:lnTo>
                  <a:pt x="73468" y="40510"/>
                </a:lnTo>
                <a:lnTo>
                  <a:pt x="83791" y="30165"/>
                </a:lnTo>
                <a:cubicBezTo>
                  <a:pt x="85891" y="28064"/>
                  <a:pt x="89287" y="28064"/>
                  <a:pt x="91365" y="30165"/>
                </a:cubicBezTo>
                <a:lnTo>
                  <a:pt x="105666" y="44465"/>
                </a:lnTo>
                <a:cubicBezTo>
                  <a:pt x="106671" y="45470"/>
                  <a:pt x="107230" y="46833"/>
                  <a:pt x="107230" y="48263"/>
                </a:cubicBezTo>
                <a:lnTo>
                  <a:pt x="107230" y="73289"/>
                </a:lnTo>
                <a:cubicBezTo>
                  <a:pt x="107230" y="76261"/>
                  <a:pt x="104839" y="78651"/>
                  <a:pt x="101867" y="78651"/>
                </a:cubicBezTo>
                <a:lnTo>
                  <a:pt x="33941" y="78651"/>
                </a:lnTo>
                <a:cubicBezTo>
                  <a:pt x="30969" y="78651"/>
                  <a:pt x="28578" y="76261"/>
                  <a:pt x="28578" y="73289"/>
                </a:cubicBezTo>
                <a:lnTo>
                  <a:pt x="28578" y="48263"/>
                </a:lnTo>
                <a:cubicBezTo>
                  <a:pt x="28578" y="46923"/>
                  <a:pt x="29092" y="45627"/>
                  <a:pt x="29986" y="44644"/>
                </a:cubicBezTo>
                <a:lnTo>
                  <a:pt x="49649" y="23193"/>
                </a:lnTo>
                <a:cubicBezTo>
                  <a:pt x="50654" y="22076"/>
                  <a:pt x="52107" y="21450"/>
                  <a:pt x="53604" y="2145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3" name="Text 21"/>
          <p:cNvSpPr/>
          <p:nvPr/>
        </p:nvSpPr>
        <p:spPr>
          <a:xfrm>
            <a:off x="698670" y="4870263"/>
            <a:ext cx="1307453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23.656 hektar ter-cover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92338" y="5123582"/>
            <a:ext cx="143003" cy="114402"/>
          </a:xfrm>
          <a:custGeom>
            <a:avLst/>
            <a:gdLst/>
            <a:ahLst/>
            <a:cxnLst/>
            <a:rect l="l" t="t" r="r" b="b"/>
            <a:pathLst>
              <a:path w="143003" h="114402">
                <a:moveTo>
                  <a:pt x="71501" y="3575"/>
                </a:moveTo>
                <a:cubicBezTo>
                  <a:pt x="84327" y="3575"/>
                  <a:pt x="94739" y="13988"/>
                  <a:pt x="94739" y="26813"/>
                </a:cubicBezTo>
                <a:cubicBezTo>
                  <a:pt x="94739" y="39638"/>
                  <a:pt x="84327" y="50051"/>
                  <a:pt x="71501" y="50051"/>
                </a:cubicBezTo>
                <a:cubicBezTo>
                  <a:pt x="58676" y="50051"/>
                  <a:pt x="48263" y="39638"/>
                  <a:pt x="48263" y="26813"/>
                </a:cubicBezTo>
                <a:cubicBezTo>
                  <a:pt x="48263" y="13988"/>
                  <a:pt x="58676" y="3575"/>
                  <a:pt x="71501" y="3575"/>
                </a:cubicBezTo>
                <a:close/>
                <a:moveTo>
                  <a:pt x="21450" y="19663"/>
                </a:moveTo>
                <a:cubicBezTo>
                  <a:pt x="30330" y="19663"/>
                  <a:pt x="37538" y="26872"/>
                  <a:pt x="37538" y="35751"/>
                </a:cubicBezTo>
                <a:cubicBezTo>
                  <a:pt x="37538" y="44630"/>
                  <a:pt x="30330" y="51838"/>
                  <a:pt x="21450" y="51838"/>
                </a:cubicBezTo>
                <a:cubicBezTo>
                  <a:pt x="12571" y="51838"/>
                  <a:pt x="5363" y="44630"/>
                  <a:pt x="5363" y="35751"/>
                </a:cubicBezTo>
                <a:cubicBezTo>
                  <a:pt x="5363" y="26872"/>
                  <a:pt x="12571" y="19663"/>
                  <a:pt x="21450" y="19663"/>
                </a:cubicBezTo>
                <a:close/>
                <a:moveTo>
                  <a:pt x="0" y="92952"/>
                </a:moveTo>
                <a:cubicBezTo>
                  <a:pt x="0" y="77154"/>
                  <a:pt x="12803" y="64351"/>
                  <a:pt x="28601" y="64351"/>
                </a:cubicBezTo>
                <a:cubicBezTo>
                  <a:pt x="31461" y="64351"/>
                  <a:pt x="34231" y="64776"/>
                  <a:pt x="36846" y="65558"/>
                </a:cubicBezTo>
                <a:cubicBezTo>
                  <a:pt x="29494" y="73780"/>
                  <a:pt x="25025" y="84640"/>
                  <a:pt x="25025" y="96527"/>
                </a:cubicBezTo>
                <a:lnTo>
                  <a:pt x="25025" y="100102"/>
                </a:lnTo>
                <a:cubicBezTo>
                  <a:pt x="25025" y="102649"/>
                  <a:pt x="25562" y="105062"/>
                  <a:pt x="26523" y="107252"/>
                </a:cubicBezTo>
                <a:lnTo>
                  <a:pt x="7150" y="107252"/>
                </a:lnTo>
                <a:cubicBezTo>
                  <a:pt x="3195" y="107252"/>
                  <a:pt x="0" y="104057"/>
                  <a:pt x="0" y="100102"/>
                </a:cubicBezTo>
                <a:lnTo>
                  <a:pt x="0" y="92952"/>
                </a:lnTo>
                <a:close/>
                <a:moveTo>
                  <a:pt x="116480" y="107252"/>
                </a:moveTo>
                <a:cubicBezTo>
                  <a:pt x="117441" y="105062"/>
                  <a:pt x="117977" y="102649"/>
                  <a:pt x="117977" y="100102"/>
                </a:cubicBezTo>
                <a:lnTo>
                  <a:pt x="117977" y="96527"/>
                </a:lnTo>
                <a:cubicBezTo>
                  <a:pt x="117977" y="84640"/>
                  <a:pt x="113508" y="73780"/>
                  <a:pt x="106157" y="65558"/>
                </a:cubicBezTo>
                <a:cubicBezTo>
                  <a:pt x="108771" y="64776"/>
                  <a:pt x="111542" y="64351"/>
                  <a:pt x="114402" y="64351"/>
                </a:cubicBezTo>
                <a:cubicBezTo>
                  <a:pt x="130199" y="64351"/>
                  <a:pt x="143003" y="77154"/>
                  <a:pt x="143003" y="92952"/>
                </a:cubicBezTo>
                <a:lnTo>
                  <a:pt x="143003" y="100102"/>
                </a:lnTo>
                <a:cubicBezTo>
                  <a:pt x="143003" y="104057"/>
                  <a:pt x="139807" y="107252"/>
                  <a:pt x="135853" y="107252"/>
                </a:cubicBezTo>
                <a:lnTo>
                  <a:pt x="116480" y="107252"/>
                </a:lnTo>
                <a:close/>
                <a:moveTo>
                  <a:pt x="105464" y="35751"/>
                </a:moveTo>
                <a:cubicBezTo>
                  <a:pt x="105464" y="26872"/>
                  <a:pt x="112673" y="19663"/>
                  <a:pt x="121552" y="19663"/>
                </a:cubicBezTo>
                <a:cubicBezTo>
                  <a:pt x="130431" y="19663"/>
                  <a:pt x="137640" y="26872"/>
                  <a:pt x="137640" y="35751"/>
                </a:cubicBezTo>
                <a:cubicBezTo>
                  <a:pt x="137640" y="44630"/>
                  <a:pt x="130431" y="51838"/>
                  <a:pt x="121552" y="51838"/>
                </a:cubicBezTo>
                <a:cubicBezTo>
                  <a:pt x="112673" y="51838"/>
                  <a:pt x="105464" y="44630"/>
                  <a:pt x="105464" y="35751"/>
                </a:cubicBezTo>
                <a:close/>
                <a:moveTo>
                  <a:pt x="35751" y="96527"/>
                </a:moveTo>
                <a:cubicBezTo>
                  <a:pt x="35751" y="76775"/>
                  <a:pt x="51749" y="60776"/>
                  <a:pt x="71501" y="60776"/>
                </a:cubicBezTo>
                <a:cubicBezTo>
                  <a:pt x="91254" y="60776"/>
                  <a:pt x="107252" y="76775"/>
                  <a:pt x="107252" y="96527"/>
                </a:cubicBezTo>
                <a:lnTo>
                  <a:pt x="107252" y="100102"/>
                </a:lnTo>
                <a:cubicBezTo>
                  <a:pt x="107252" y="104057"/>
                  <a:pt x="104057" y="107252"/>
                  <a:pt x="100102" y="107252"/>
                </a:cubicBezTo>
                <a:lnTo>
                  <a:pt x="42901" y="107252"/>
                </a:lnTo>
                <a:cubicBezTo>
                  <a:pt x="38946" y="107252"/>
                  <a:pt x="35751" y="104057"/>
                  <a:pt x="35751" y="100102"/>
                </a:cubicBezTo>
                <a:lnTo>
                  <a:pt x="35751" y="96527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25" name="Text 23"/>
          <p:cNvSpPr/>
          <p:nvPr/>
        </p:nvSpPr>
        <p:spPr>
          <a:xfrm>
            <a:off x="698670" y="5099067"/>
            <a:ext cx="1217566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11.067 desa/kelurahan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4226176" y="2945855"/>
            <a:ext cx="3734413" cy="2484161"/>
          </a:xfrm>
          <a:custGeom>
            <a:avLst/>
            <a:gdLst/>
            <a:ahLst/>
            <a:cxnLst/>
            <a:rect l="l" t="t" r="r" b="b"/>
            <a:pathLst>
              <a:path w="3734413" h="2484161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2353419"/>
                </a:lnTo>
                <a:cubicBezTo>
                  <a:pt x="3734413" y="2425626"/>
                  <a:pt x="3675878" y="2484161"/>
                  <a:pt x="3603671" y="2484161"/>
                </a:cubicBezTo>
                <a:lnTo>
                  <a:pt x="130741" y="2484161"/>
                </a:lnTo>
                <a:cubicBezTo>
                  <a:pt x="58535" y="2484161"/>
                  <a:pt x="0" y="2425626"/>
                  <a:pt x="0" y="2353419"/>
                </a:cubicBez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226176" y="2945855"/>
            <a:ext cx="3734413" cy="32686"/>
          </a:xfrm>
          <a:custGeom>
            <a:avLst/>
            <a:gdLst/>
            <a:ahLst/>
            <a:cxnLst/>
            <a:rect l="l" t="t" r="r" b="b"/>
            <a:pathLst>
              <a:path w="3734413" h="3268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2686"/>
                </a:lnTo>
                <a:lnTo>
                  <a:pt x="0" y="32686"/>
                </a:ln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8" name="Shape 26"/>
          <p:cNvSpPr/>
          <p:nvPr/>
        </p:nvSpPr>
        <p:spPr>
          <a:xfrm>
            <a:off x="4389608" y="3125630"/>
            <a:ext cx="457609" cy="457609"/>
          </a:xfrm>
          <a:custGeom>
            <a:avLst/>
            <a:gdLst/>
            <a:ahLst/>
            <a:cxnLst/>
            <a:rect l="l" t="t" r="r" b="b"/>
            <a:pathLst>
              <a:path w="457609" h="457609">
                <a:moveTo>
                  <a:pt x="228804" y="0"/>
                </a:moveTo>
                <a:lnTo>
                  <a:pt x="228804" y="0"/>
                </a:lnTo>
                <a:cubicBezTo>
                  <a:pt x="355085" y="0"/>
                  <a:pt x="457609" y="102524"/>
                  <a:pt x="457609" y="228804"/>
                </a:cubicBezTo>
                <a:lnTo>
                  <a:pt x="457609" y="228804"/>
                </a:lnTo>
                <a:cubicBezTo>
                  <a:pt x="457609" y="355085"/>
                  <a:pt x="355085" y="457609"/>
                  <a:pt x="228804" y="457609"/>
                </a:cubicBezTo>
                <a:lnTo>
                  <a:pt x="228804" y="457609"/>
                </a:lnTo>
                <a:cubicBezTo>
                  <a:pt x="102524" y="457609"/>
                  <a:pt x="0" y="355085"/>
                  <a:pt x="0" y="228804"/>
                </a:cubicBezTo>
                <a:lnTo>
                  <a:pt x="0" y="228804"/>
                </a:lnTo>
                <a:cubicBezTo>
                  <a:pt x="0" y="102524"/>
                  <a:pt x="102524" y="0"/>
                  <a:pt x="228804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532610" y="3256375"/>
            <a:ext cx="171603" cy="196118"/>
          </a:xfrm>
          <a:custGeom>
            <a:avLst/>
            <a:gdLst/>
            <a:ahLst/>
            <a:cxnLst/>
            <a:rect l="l" t="t" r="r" b="b"/>
            <a:pathLst>
              <a:path w="171603" h="196118">
                <a:moveTo>
                  <a:pt x="171603" y="78830"/>
                </a:moveTo>
                <a:cubicBezTo>
                  <a:pt x="165934" y="82584"/>
                  <a:pt x="159422" y="85610"/>
                  <a:pt x="152643" y="88023"/>
                </a:cubicBezTo>
                <a:cubicBezTo>
                  <a:pt x="134640" y="94458"/>
                  <a:pt x="111006" y="98059"/>
                  <a:pt x="85802" y="98059"/>
                </a:cubicBezTo>
                <a:cubicBezTo>
                  <a:pt x="60597" y="98059"/>
                  <a:pt x="36925" y="94420"/>
                  <a:pt x="18961" y="88023"/>
                </a:cubicBezTo>
                <a:cubicBezTo>
                  <a:pt x="12219" y="85610"/>
                  <a:pt x="5669" y="82584"/>
                  <a:pt x="0" y="78830"/>
                </a:cubicBezTo>
                <a:lnTo>
                  <a:pt x="0" y="110316"/>
                </a:lnTo>
                <a:cubicBezTo>
                  <a:pt x="0" y="127247"/>
                  <a:pt x="38419" y="140960"/>
                  <a:pt x="85802" y="140960"/>
                </a:cubicBezTo>
                <a:cubicBezTo>
                  <a:pt x="133184" y="140960"/>
                  <a:pt x="171603" y="127247"/>
                  <a:pt x="171603" y="110316"/>
                </a:cubicBezTo>
                <a:lnTo>
                  <a:pt x="171603" y="78830"/>
                </a:lnTo>
                <a:close/>
                <a:moveTo>
                  <a:pt x="171603" y="49029"/>
                </a:moveTo>
                <a:lnTo>
                  <a:pt x="171603" y="30643"/>
                </a:lnTo>
                <a:cubicBezTo>
                  <a:pt x="171603" y="13713"/>
                  <a:pt x="133184" y="0"/>
                  <a:pt x="85802" y="0"/>
                </a:cubicBezTo>
                <a:cubicBezTo>
                  <a:pt x="38419" y="0"/>
                  <a:pt x="0" y="13713"/>
                  <a:pt x="0" y="30643"/>
                </a:cubicBezTo>
                <a:lnTo>
                  <a:pt x="0" y="49029"/>
                </a:lnTo>
                <a:cubicBezTo>
                  <a:pt x="0" y="65960"/>
                  <a:pt x="38419" y="79673"/>
                  <a:pt x="85802" y="79673"/>
                </a:cubicBezTo>
                <a:cubicBezTo>
                  <a:pt x="133184" y="79673"/>
                  <a:pt x="171603" y="65960"/>
                  <a:pt x="171603" y="49029"/>
                </a:cubicBezTo>
                <a:close/>
                <a:moveTo>
                  <a:pt x="152643" y="149310"/>
                </a:moveTo>
                <a:cubicBezTo>
                  <a:pt x="134678" y="155707"/>
                  <a:pt x="111044" y="159346"/>
                  <a:pt x="85802" y="159346"/>
                </a:cubicBezTo>
                <a:cubicBezTo>
                  <a:pt x="60559" y="159346"/>
                  <a:pt x="36925" y="155707"/>
                  <a:pt x="18961" y="149310"/>
                </a:cubicBezTo>
                <a:cubicBezTo>
                  <a:pt x="12219" y="146897"/>
                  <a:pt x="5669" y="143871"/>
                  <a:pt x="0" y="140117"/>
                </a:cubicBezTo>
                <a:lnTo>
                  <a:pt x="0" y="165475"/>
                </a:lnTo>
                <a:cubicBezTo>
                  <a:pt x="0" y="182405"/>
                  <a:pt x="38419" y="196118"/>
                  <a:pt x="85802" y="196118"/>
                </a:cubicBezTo>
                <a:cubicBezTo>
                  <a:pt x="133184" y="196118"/>
                  <a:pt x="171603" y="182405"/>
                  <a:pt x="171603" y="165475"/>
                </a:cubicBezTo>
                <a:lnTo>
                  <a:pt x="171603" y="140117"/>
                </a:lnTo>
                <a:cubicBezTo>
                  <a:pt x="165934" y="143871"/>
                  <a:pt x="159422" y="146897"/>
                  <a:pt x="152643" y="14931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0" name="Text 28"/>
          <p:cNvSpPr/>
          <p:nvPr/>
        </p:nvSpPr>
        <p:spPr>
          <a:xfrm>
            <a:off x="4945275" y="3158316"/>
            <a:ext cx="1078649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7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SIBARU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945275" y="3387121"/>
            <a:ext cx="1054134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Warga Digital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389608" y="3713984"/>
            <a:ext cx="3407550" cy="833501"/>
          </a:xfrm>
          <a:custGeom>
            <a:avLst/>
            <a:gdLst/>
            <a:ahLst/>
            <a:cxnLst/>
            <a:rect l="l" t="t" r="r" b="b"/>
            <a:pathLst>
              <a:path w="3407550" h="833501">
                <a:moveTo>
                  <a:pt x="98061" y="0"/>
                </a:moveTo>
                <a:lnTo>
                  <a:pt x="3309488" y="0"/>
                </a:lnTo>
                <a:cubicBezTo>
                  <a:pt x="3363646" y="0"/>
                  <a:pt x="3407550" y="43904"/>
                  <a:pt x="3407550" y="98061"/>
                </a:cubicBezTo>
                <a:lnTo>
                  <a:pt x="3407550" y="735440"/>
                </a:lnTo>
                <a:cubicBezTo>
                  <a:pt x="3407550" y="789598"/>
                  <a:pt x="3363646" y="833501"/>
                  <a:pt x="3309488" y="833501"/>
                </a:cubicBezTo>
                <a:lnTo>
                  <a:pt x="98061" y="833501"/>
                </a:lnTo>
                <a:cubicBezTo>
                  <a:pt x="43940" y="833501"/>
                  <a:pt x="0" y="789561"/>
                  <a:pt x="0" y="735440"/>
                </a:cubicBezTo>
                <a:lnTo>
                  <a:pt x="0" y="98061"/>
                </a:lnTo>
                <a:cubicBezTo>
                  <a:pt x="0" y="43940"/>
                  <a:pt x="43940" y="0"/>
                  <a:pt x="98061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33" name="Text 31"/>
          <p:cNvSpPr/>
          <p:nvPr/>
        </p:nvSpPr>
        <p:spPr>
          <a:xfrm>
            <a:off x="4487667" y="3812043"/>
            <a:ext cx="3276804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Data Terdigitalisasi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487667" y="4073534"/>
            <a:ext cx="3268633" cy="375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Data warga sudah terdigitalisasi dan terintegrasi — </a:t>
            </a:r>
            <a:pPr>
              <a:lnSpc>
                <a:spcPct val="140000"/>
              </a:lnSpc>
            </a:pPr>
            <a:r>
              <a:rPr lang="en-US" sz="901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fondasi untuk verifikasi dan layanan digital</a:t>
            </a:r>
            <a:pPr>
              <a:lnSpc>
                <a:spcPct val="14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398801" y="4665973"/>
            <a:ext cx="128702" cy="114402"/>
          </a:xfrm>
          <a:custGeom>
            <a:avLst/>
            <a:gdLst/>
            <a:ahLst/>
            <a:cxnLst/>
            <a:rect l="l" t="t" r="r" b="b"/>
            <a:pathLst>
              <a:path w="128702" h="114402">
                <a:moveTo>
                  <a:pt x="0" y="21450"/>
                </a:moveTo>
                <a:cubicBezTo>
                  <a:pt x="0" y="13563"/>
                  <a:pt x="6413" y="7150"/>
                  <a:pt x="14300" y="7150"/>
                </a:cubicBezTo>
                <a:lnTo>
                  <a:pt x="114402" y="7150"/>
                </a:lnTo>
                <a:cubicBezTo>
                  <a:pt x="122290" y="7150"/>
                  <a:pt x="128702" y="13563"/>
                  <a:pt x="128702" y="21450"/>
                </a:cubicBezTo>
                <a:lnTo>
                  <a:pt x="0" y="21450"/>
                </a:lnTo>
                <a:close/>
                <a:moveTo>
                  <a:pt x="0" y="32176"/>
                </a:moveTo>
                <a:lnTo>
                  <a:pt x="128702" y="32176"/>
                </a:lnTo>
                <a:lnTo>
                  <a:pt x="128702" y="92952"/>
                </a:lnTo>
                <a:cubicBezTo>
                  <a:pt x="128702" y="100839"/>
                  <a:pt x="122290" y="107252"/>
                  <a:pt x="114402" y="107252"/>
                </a:cubicBezTo>
                <a:lnTo>
                  <a:pt x="14300" y="107252"/>
                </a:lnTo>
                <a:cubicBezTo>
                  <a:pt x="6413" y="107252"/>
                  <a:pt x="0" y="100839"/>
                  <a:pt x="0" y="92952"/>
                </a:cubicBezTo>
                <a:lnTo>
                  <a:pt x="0" y="32176"/>
                </a:lnTo>
                <a:close/>
                <a:moveTo>
                  <a:pt x="55257" y="92952"/>
                </a:moveTo>
                <a:cubicBezTo>
                  <a:pt x="59771" y="92952"/>
                  <a:pt x="63145" y="88617"/>
                  <a:pt x="60262" y="85131"/>
                </a:cubicBezTo>
                <a:cubicBezTo>
                  <a:pt x="56978" y="81176"/>
                  <a:pt x="52017" y="78651"/>
                  <a:pt x="46476" y="78651"/>
                </a:cubicBezTo>
                <a:lnTo>
                  <a:pt x="32176" y="78651"/>
                </a:lnTo>
                <a:cubicBezTo>
                  <a:pt x="26634" y="78651"/>
                  <a:pt x="21674" y="81176"/>
                  <a:pt x="18389" y="85131"/>
                </a:cubicBezTo>
                <a:cubicBezTo>
                  <a:pt x="15507" y="88617"/>
                  <a:pt x="18881" y="92952"/>
                  <a:pt x="23394" y="92952"/>
                </a:cubicBezTo>
                <a:lnTo>
                  <a:pt x="55235" y="92952"/>
                </a:lnTo>
                <a:close/>
                <a:moveTo>
                  <a:pt x="39326" y="69714"/>
                </a:moveTo>
                <a:cubicBezTo>
                  <a:pt x="46232" y="69714"/>
                  <a:pt x="51838" y="64107"/>
                  <a:pt x="51838" y="57201"/>
                </a:cubicBezTo>
                <a:cubicBezTo>
                  <a:pt x="51838" y="50295"/>
                  <a:pt x="46232" y="44688"/>
                  <a:pt x="39326" y="44688"/>
                </a:cubicBezTo>
                <a:cubicBezTo>
                  <a:pt x="32420" y="44688"/>
                  <a:pt x="26813" y="50295"/>
                  <a:pt x="26813" y="57201"/>
                </a:cubicBezTo>
                <a:cubicBezTo>
                  <a:pt x="26813" y="64107"/>
                  <a:pt x="32420" y="69714"/>
                  <a:pt x="39326" y="69714"/>
                </a:cubicBezTo>
                <a:close/>
                <a:moveTo>
                  <a:pt x="80439" y="46476"/>
                </a:moveTo>
                <a:cubicBezTo>
                  <a:pt x="77467" y="46476"/>
                  <a:pt x="75076" y="48867"/>
                  <a:pt x="75076" y="51838"/>
                </a:cubicBezTo>
                <a:cubicBezTo>
                  <a:pt x="75076" y="54810"/>
                  <a:pt x="77467" y="57201"/>
                  <a:pt x="80439" y="57201"/>
                </a:cubicBezTo>
                <a:lnTo>
                  <a:pt x="105464" y="57201"/>
                </a:lnTo>
                <a:cubicBezTo>
                  <a:pt x="108436" y="57201"/>
                  <a:pt x="110827" y="54810"/>
                  <a:pt x="110827" y="51838"/>
                </a:cubicBezTo>
                <a:cubicBezTo>
                  <a:pt x="110827" y="48867"/>
                  <a:pt x="108436" y="46476"/>
                  <a:pt x="105464" y="46476"/>
                </a:cubicBezTo>
                <a:lnTo>
                  <a:pt x="80439" y="46476"/>
                </a:lnTo>
                <a:close/>
                <a:moveTo>
                  <a:pt x="80439" y="67926"/>
                </a:moveTo>
                <a:cubicBezTo>
                  <a:pt x="77467" y="67926"/>
                  <a:pt x="75076" y="70317"/>
                  <a:pt x="75076" y="73289"/>
                </a:cubicBezTo>
                <a:cubicBezTo>
                  <a:pt x="75076" y="76261"/>
                  <a:pt x="77467" y="78651"/>
                  <a:pt x="80439" y="78651"/>
                </a:cubicBezTo>
                <a:lnTo>
                  <a:pt x="105464" y="78651"/>
                </a:lnTo>
                <a:cubicBezTo>
                  <a:pt x="108436" y="78651"/>
                  <a:pt x="110827" y="76261"/>
                  <a:pt x="110827" y="73289"/>
                </a:cubicBezTo>
                <a:cubicBezTo>
                  <a:pt x="110827" y="70317"/>
                  <a:pt x="108436" y="67926"/>
                  <a:pt x="105464" y="67926"/>
                </a:cubicBezTo>
                <a:lnTo>
                  <a:pt x="80439" y="67926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6" name="Text 34"/>
          <p:cNvSpPr/>
          <p:nvPr/>
        </p:nvSpPr>
        <p:spPr>
          <a:xfrm>
            <a:off x="4597983" y="4641458"/>
            <a:ext cx="1266595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Verifikasi NIK real-time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420251" y="4894777"/>
            <a:ext cx="85802" cy="114402"/>
          </a:xfrm>
          <a:custGeom>
            <a:avLst/>
            <a:gdLst/>
            <a:ahLst/>
            <a:cxnLst/>
            <a:rect l="l" t="t" r="r" b="b"/>
            <a:pathLst>
              <a:path w="85802" h="114402">
                <a:moveTo>
                  <a:pt x="55838" y="14926"/>
                </a:moveTo>
                <a:cubicBezTo>
                  <a:pt x="58162" y="11731"/>
                  <a:pt x="57447" y="7262"/>
                  <a:pt x="54252" y="4938"/>
                </a:cubicBezTo>
                <a:cubicBezTo>
                  <a:pt x="51056" y="2614"/>
                  <a:pt x="46588" y="3329"/>
                  <a:pt x="44264" y="6524"/>
                </a:cubicBezTo>
                <a:lnTo>
                  <a:pt x="20579" y="39080"/>
                </a:lnTo>
                <a:lnTo>
                  <a:pt x="12200" y="30701"/>
                </a:lnTo>
                <a:cubicBezTo>
                  <a:pt x="9407" y="27908"/>
                  <a:pt x="4871" y="27908"/>
                  <a:pt x="2078" y="30701"/>
                </a:cubicBezTo>
                <a:cubicBezTo>
                  <a:pt x="-715" y="33494"/>
                  <a:pt x="-715" y="38030"/>
                  <a:pt x="2078" y="40823"/>
                </a:cubicBezTo>
                <a:lnTo>
                  <a:pt x="16378" y="55123"/>
                </a:lnTo>
                <a:cubicBezTo>
                  <a:pt x="17853" y="56598"/>
                  <a:pt x="19909" y="57357"/>
                  <a:pt x="21987" y="57201"/>
                </a:cubicBezTo>
                <a:cubicBezTo>
                  <a:pt x="24065" y="57045"/>
                  <a:pt x="25986" y="55972"/>
                  <a:pt x="27215" y="54274"/>
                </a:cubicBezTo>
                <a:lnTo>
                  <a:pt x="55816" y="14948"/>
                </a:lnTo>
                <a:close/>
                <a:moveTo>
                  <a:pt x="84439" y="45314"/>
                </a:moveTo>
                <a:cubicBezTo>
                  <a:pt x="86762" y="42119"/>
                  <a:pt x="86047" y="37650"/>
                  <a:pt x="82852" y="35326"/>
                </a:cubicBezTo>
                <a:cubicBezTo>
                  <a:pt x="79657" y="33002"/>
                  <a:pt x="75188" y="33717"/>
                  <a:pt x="72864" y="36913"/>
                </a:cubicBezTo>
                <a:lnTo>
                  <a:pt x="34879" y="89131"/>
                </a:lnTo>
                <a:lnTo>
                  <a:pt x="19350" y="73602"/>
                </a:lnTo>
                <a:cubicBezTo>
                  <a:pt x="16557" y="70809"/>
                  <a:pt x="12021" y="70809"/>
                  <a:pt x="9228" y="73602"/>
                </a:cubicBezTo>
                <a:cubicBezTo>
                  <a:pt x="6435" y="76395"/>
                  <a:pt x="6435" y="80931"/>
                  <a:pt x="9228" y="83724"/>
                </a:cubicBezTo>
                <a:lnTo>
                  <a:pt x="30679" y="105174"/>
                </a:lnTo>
                <a:cubicBezTo>
                  <a:pt x="32153" y="106649"/>
                  <a:pt x="34209" y="107408"/>
                  <a:pt x="36287" y="107252"/>
                </a:cubicBezTo>
                <a:cubicBezTo>
                  <a:pt x="38365" y="107096"/>
                  <a:pt x="40287" y="106023"/>
                  <a:pt x="41515" y="104325"/>
                </a:cubicBezTo>
                <a:lnTo>
                  <a:pt x="84416" y="45336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8" name="Text 36"/>
          <p:cNvSpPr/>
          <p:nvPr/>
        </p:nvSpPr>
        <p:spPr>
          <a:xfrm>
            <a:off x="4597983" y="4870263"/>
            <a:ext cx="1070477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Cek status bantuan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398801" y="5123582"/>
            <a:ext cx="128702" cy="114402"/>
          </a:xfrm>
          <a:custGeom>
            <a:avLst/>
            <a:gdLst/>
            <a:ahLst/>
            <a:cxnLst/>
            <a:rect l="l" t="t" r="r" b="b"/>
            <a:pathLst>
              <a:path w="128702" h="114402">
                <a:moveTo>
                  <a:pt x="93734" y="21450"/>
                </a:moveTo>
                <a:cubicBezTo>
                  <a:pt x="90025" y="21450"/>
                  <a:pt x="86427" y="22456"/>
                  <a:pt x="83277" y="24288"/>
                </a:cubicBezTo>
                <a:cubicBezTo>
                  <a:pt x="79746" y="20713"/>
                  <a:pt x="75635" y="17719"/>
                  <a:pt x="71099" y="15462"/>
                </a:cubicBezTo>
                <a:cubicBezTo>
                  <a:pt x="77400" y="10100"/>
                  <a:pt x="85422" y="7150"/>
                  <a:pt x="93734" y="7150"/>
                </a:cubicBezTo>
                <a:cubicBezTo>
                  <a:pt x="113039" y="7150"/>
                  <a:pt x="128702" y="22791"/>
                  <a:pt x="128702" y="42119"/>
                </a:cubicBezTo>
                <a:cubicBezTo>
                  <a:pt x="128702" y="51392"/>
                  <a:pt x="125016" y="60285"/>
                  <a:pt x="118469" y="66831"/>
                </a:cubicBezTo>
                <a:lnTo>
                  <a:pt x="102582" y="82718"/>
                </a:lnTo>
                <a:cubicBezTo>
                  <a:pt x="96035" y="89265"/>
                  <a:pt x="87142" y="92952"/>
                  <a:pt x="77869" y="92952"/>
                </a:cubicBezTo>
                <a:cubicBezTo>
                  <a:pt x="58564" y="92952"/>
                  <a:pt x="42901" y="77311"/>
                  <a:pt x="42901" y="57983"/>
                </a:cubicBezTo>
                <a:cubicBezTo>
                  <a:pt x="42901" y="57648"/>
                  <a:pt x="42901" y="57313"/>
                  <a:pt x="42923" y="56978"/>
                </a:cubicBezTo>
                <a:cubicBezTo>
                  <a:pt x="43035" y="53023"/>
                  <a:pt x="46319" y="49917"/>
                  <a:pt x="50274" y="50029"/>
                </a:cubicBezTo>
                <a:cubicBezTo>
                  <a:pt x="54229" y="50140"/>
                  <a:pt x="57335" y="53425"/>
                  <a:pt x="57223" y="57380"/>
                </a:cubicBezTo>
                <a:cubicBezTo>
                  <a:pt x="57223" y="57581"/>
                  <a:pt x="57223" y="57782"/>
                  <a:pt x="57223" y="57961"/>
                </a:cubicBezTo>
                <a:cubicBezTo>
                  <a:pt x="57223" y="69379"/>
                  <a:pt x="66474" y="78629"/>
                  <a:pt x="77892" y="78629"/>
                </a:cubicBezTo>
                <a:cubicBezTo>
                  <a:pt x="83366" y="78629"/>
                  <a:pt x="88617" y="76462"/>
                  <a:pt x="92505" y="72574"/>
                </a:cubicBezTo>
                <a:lnTo>
                  <a:pt x="108392" y="56687"/>
                </a:lnTo>
                <a:cubicBezTo>
                  <a:pt x="112257" y="52822"/>
                  <a:pt x="114447" y="47548"/>
                  <a:pt x="114447" y="42074"/>
                </a:cubicBezTo>
                <a:cubicBezTo>
                  <a:pt x="114447" y="30656"/>
                  <a:pt x="105196" y="21406"/>
                  <a:pt x="93778" y="21406"/>
                </a:cubicBezTo>
                <a:close/>
                <a:moveTo>
                  <a:pt x="61491" y="38722"/>
                </a:moveTo>
                <a:cubicBezTo>
                  <a:pt x="61067" y="38544"/>
                  <a:pt x="60642" y="38298"/>
                  <a:pt x="60262" y="38030"/>
                </a:cubicBezTo>
                <a:cubicBezTo>
                  <a:pt x="57447" y="36577"/>
                  <a:pt x="54229" y="35751"/>
                  <a:pt x="50855" y="35751"/>
                </a:cubicBezTo>
                <a:cubicBezTo>
                  <a:pt x="45381" y="35751"/>
                  <a:pt x="40130" y="37918"/>
                  <a:pt x="36242" y="41806"/>
                </a:cubicBezTo>
                <a:lnTo>
                  <a:pt x="20356" y="57693"/>
                </a:lnTo>
                <a:cubicBezTo>
                  <a:pt x="16490" y="61558"/>
                  <a:pt x="14300" y="66831"/>
                  <a:pt x="14300" y="72306"/>
                </a:cubicBezTo>
                <a:cubicBezTo>
                  <a:pt x="14300" y="83724"/>
                  <a:pt x="23551" y="92974"/>
                  <a:pt x="34969" y="92974"/>
                </a:cubicBezTo>
                <a:cubicBezTo>
                  <a:pt x="38655" y="92974"/>
                  <a:pt x="42253" y="91991"/>
                  <a:pt x="45403" y="90159"/>
                </a:cubicBezTo>
                <a:cubicBezTo>
                  <a:pt x="48934" y="93734"/>
                  <a:pt x="53045" y="96728"/>
                  <a:pt x="57603" y="98985"/>
                </a:cubicBezTo>
                <a:cubicBezTo>
                  <a:pt x="51302" y="104325"/>
                  <a:pt x="43303" y="107297"/>
                  <a:pt x="34969" y="107297"/>
                </a:cubicBezTo>
                <a:cubicBezTo>
                  <a:pt x="15663" y="107297"/>
                  <a:pt x="0" y="91656"/>
                  <a:pt x="0" y="72328"/>
                </a:cubicBezTo>
                <a:cubicBezTo>
                  <a:pt x="0" y="63055"/>
                  <a:pt x="3687" y="54162"/>
                  <a:pt x="10234" y="47615"/>
                </a:cubicBezTo>
                <a:lnTo>
                  <a:pt x="26120" y="31729"/>
                </a:lnTo>
                <a:cubicBezTo>
                  <a:pt x="32667" y="25182"/>
                  <a:pt x="41560" y="21495"/>
                  <a:pt x="50833" y="21495"/>
                </a:cubicBezTo>
                <a:cubicBezTo>
                  <a:pt x="70183" y="21495"/>
                  <a:pt x="85802" y="37270"/>
                  <a:pt x="85802" y="56553"/>
                </a:cubicBezTo>
                <a:cubicBezTo>
                  <a:pt x="85802" y="56844"/>
                  <a:pt x="85802" y="57134"/>
                  <a:pt x="85802" y="57425"/>
                </a:cubicBezTo>
                <a:cubicBezTo>
                  <a:pt x="85712" y="61379"/>
                  <a:pt x="82428" y="64485"/>
                  <a:pt x="78473" y="64396"/>
                </a:cubicBezTo>
                <a:cubicBezTo>
                  <a:pt x="74518" y="64307"/>
                  <a:pt x="71412" y="61022"/>
                  <a:pt x="71501" y="57067"/>
                </a:cubicBezTo>
                <a:cubicBezTo>
                  <a:pt x="71501" y="56888"/>
                  <a:pt x="71501" y="56732"/>
                  <a:pt x="71501" y="56553"/>
                </a:cubicBezTo>
                <a:cubicBezTo>
                  <a:pt x="71501" y="49023"/>
                  <a:pt x="67479" y="42409"/>
                  <a:pt x="61491" y="38767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0" name="Text 38"/>
          <p:cNvSpPr/>
          <p:nvPr/>
        </p:nvSpPr>
        <p:spPr>
          <a:xfrm>
            <a:off x="4597983" y="5099067"/>
            <a:ext cx="915217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Integrasi DTSEN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125553" y="2945855"/>
            <a:ext cx="3734413" cy="2484161"/>
          </a:xfrm>
          <a:custGeom>
            <a:avLst/>
            <a:gdLst/>
            <a:ahLst/>
            <a:cxnLst/>
            <a:rect l="l" t="t" r="r" b="b"/>
            <a:pathLst>
              <a:path w="3734413" h="2484161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2353419"/>
                </a:lnTo>
                <a:cubicBezTo>
                  <a:pt x="3734413" y="2425626"/>
                  <a:pt x="3675878" y="2484161"/>
                  <a:pt x="3603671" y="2484161"/>
                </a:cubicBezTo>
                <a:lnTo>
                  <a:pt x="130741" y="2484161"/>
                </a:lnTo>
                <a:cubicBezTo>
                  <a:pt x="58535" y="2484161"/>
                  <a:pt x="0" y="2425626"/>
                  <a:pt x="0" y="2353419"/>
                </a:cubicBez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22574" dist="81716" dir="540000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8125553" y="2945855"/>
            <a:ext cx="3734413" cy="32686"/>
          </a:xfrm>
          <a:custGeom>
            <a:avLst/>
            <a:gdLst/>
            <a:ahLst/>
            <a:cxnLst/>
            <a:rect l="l" t="t" r="r" b="b"/>
            <a:pathLst>
              <a:path w="3734413" h="32686">
                <a:moveTo>
                  <a:pt x="32686" y="0"/>
                </a:moveTo>
                <a:lnTo>
                  <a:pt x="3701727" y="0"/>
                </a:lnTo>
                <a:cubicBezTo>
                  <a:pt x="3719779" y="0"/>
                  <a:pt x="3734413" y="14634"/>
                  <a:pt x="3734413" y="32686"/>
                </a:cubicBezTo>
                <a:lnTo>
                  <a:pt x="3734413" y="32686"/>
                </a:lnTo>
                <a:lnTo>
                  <a:pt x="0" y="32686"/>
                </a:lnTo>
                <a:lnTo>
                  <a:pt x="0" y="32686"/>
                </a:lnTo>
                <a:cubicBezTo>
                  <a:pt x="0" y="14646"/>
                  <a:pt x="14646" y="0"/>
                  <a:pt x="32686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3" name="Shape 41"/>
          <p:cNvSpPr/>
          <p:nvPr/>
        </p:nvSpPr>
        <p:spPr>
          <a:xfrm>
            <a:off x="8288984" y="3125630"/>
            <a:ext cx="457609" cy="457609"/>
          </a:xfrm>
          <a:custGeom>
            <a:avLst/>
            <a:gdLst/>
            <a:ahLst/>
            <a:cxnLst/>
            <a:rect l="l" t="t" r="r" b="b"/>
            <a:pathLst>
              <a:path w="457609" h="457609">
                <a:moveTo>
                  <a:pt x="228804" y="0"/>
                </a:moveTo>
                <a:lnTo>
                  <a:pt x="228804" y="0"/>
                </a:lnTo>
                <a:cubicBezTo>
                  <a:pt x="355085" y="0"/>
                  <a:pt x="457609" y="102524"/>
                  <a:pt x="457609" y="228804"/>
                </a:cubicBezTo>
                <a:lnTo>
                  <a:pt x="457609" y="228804"/>
                </a:lnTo>
                <a:cubicBezTo>
                  <a:pt x="457609" y="355085"/>
                  <a:pt x="355085" y="457609"/>
                  <a:pt x="228804" y="457609"/>
                </a:cubicBezTo>
                <a:lnTo>
                  <a:pt x="228804" y="457609"/>
                </a:lnTo>
                <a:cubicBezTo>
                  <a:pt x="102524" y="457609"/>
                  <a:pt x="0" y="355085"/>
                  <a:pt x="0" y="228804"/>
                </a:cubicBezTo>
                <a:lnTo>
                  <a:pt x="0" y="228804"/>
                </a:lnTo>
                <a:cubicBezTo>
                  <a:pt x="0" y="102524"/>
                  <a:pt x="102524" y="0"/>
                  <a:pt x="228804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8444244" y="3256375"/>
            <a:ext cx="147088" cy="196118"/>
          </a:xfrm>
          <a:custGeom>
            <a:avLst/>
            <a:gdLst/>
            <a:ahLst/>
            <a:cxnLst/>
            <a:rect l="l" t="t" r="r" b="b"/>
            <a:pathLst>
              <a:path w="147088" h="196118">
                <a:moveTo>
                  <a:pt x="6129" y="24515"/>
                </a:moveTo>
                <a:cubicBezTo>
                  <a:pt x="6129" y="10993"/>
                  <a:pt x="17122" y="0"/>
                  <a:pt x="30643" y="0"/>
                </a:cubicBezTo>
                <a:lnTo>
                  <a:pt x="116445" y="0"/>
                </a:lnTo>
                <a:cubicBezTo>
                  <a:pt x="129966" y="0"/>
                  <a:pt x="140960" y="10993"/>
                  <a:pt x="140960" y="24515"/>
                </a:cubicBezTo>
                <a:lnTo>
                  <a:pt x="140960" y="171603"/>
                </a:lnTo>
                <a:cubicBezTo>
                  <a:pt x="140960" y="185125"/>
                  <a:pt x="129966" y="196118"/>
                  <a:pt x="116445" y="196118"/>
                </a:cubicBezTo>
                <a:lnTo>
                  <a:pt x="30643" y="196118"/>
                </a:lnTo>
                <a:cubicBezTo>
                  <a:pt x="17122" y="196118"/>
                  <a:pt x="6129" y="185125"/>
                  <a:pt x="6129" y="171603"/>
                </a:cubicBezTo>
                <a:lnTo>
                  <a:pt x="6129" y="24515"/>
                </a:lnTo>
                <a:close/>
                <a:moveTo>
                  <a:pt x="30643" y="24515"/>
                </a:moveTo>
                <a:lnTo>
                  <a:pt x="30643" y="140960"/>
                </a:lnTo>
                <a:lnTo>
                  <a:pt x="116445" y="140960"/>
                </a:lnTo>
                <a:lnTo>
                  <a:pt x="116445" y="24515"/>
                </a:lnTo>
                <a:lnTo>
                  <a:pt x="30643" y="24515"/>
                </a:lnTo>
                <a:close/>
                <a:moveTo>
                  <a:pt x="73544" y="180796"/>
                </a:moveTo>
                <a:cubicBezTo>
                  <a:pt x="80324" y="180796"/>
                  <a:pt x="85802" y="175319"/>
                  <a:pt x="85802" y="168539"/>
                </a:cubicBezTo>
                <a:cubicBezTo>
                  <a:pt x="85802" y="161759"/>
                  <a:pt x="80324" y="156282"/>
                  <a:pt x="73544" y="156282"/>
                </a:cubicBezTo>
                <a:cubicBezTo>
                  <a:pt x="66764" y="156282"/>
                  <a:pt x="61287" y="161759"/>
                  <a:pt x="61287" y="168539"/>
                </a:cubicBezTo>
                <a:cubicBezTo>
                  <a:pt x="61287" y="175319"/>
                  <a:pt x="66764" y="180796"/>
                  <a:pt x="73544" y="180796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5" name="Text 43"/>
          <p:cNvSpPr/>
          <p:nvPr/>
        </p:nvSpPr>
        <p:spPr>
          <a:xfrm>
            <a:off x="8844652" y="3158316"/>
            <a:ext cx="1135850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7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SuperApp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844652" y="3387121"/>
            <a:ext cx="1111335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Bangkim &amp; Platform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288984" y="3713984"/>
            <a:ext cx="3407550" cy="833501"/>
          </a:xfrm>
          <a:custGeom>
            <a:avLst/>
            <a:gdLst/>
            <a:ahLst/>
            <a:cxnLst/>
            <a:rect l="l" t="t" r="r" b="b"/>
            <a:pathLst>
              <a:path w="3407550" h="833501">
                <a:moveTo>
                  <a:pt x="98061" y="0"/>
                </a:moveTo>
                <a:lnTo>
                  <a:pt x="3309488" y="0"/>
                </a:lnTo>
                <a:cubicBezTo>
                  <a:pt x="3363646" y="0"/>
                  <a:pt x="3407550" y="43904"/>
                  <a:pt x="3407550" y="98061"/>
                </a:cubicBezTo>
                <a:lnTo>
                  <a:pt x="3407550" y="735440"/>
                </a:lnTo>
                <a:cubicBezTo>
                  <a:pt x="3407550" y="789598"/>
                  <a:pt x="3363646" y="833501"/>
                  <a:pt x="3309488" y="833501"/>
                </a:cubicBezTo>
                <a:lnTo>
                  <a:pt x="98061" y="833501"/>
                </a:lnTo>
                <a:cubicBezTo>
                  <a:pt x="43940" y="833501"/>
                  <a:pt x="0" y="789561"/>
                  <a:pt x="0" y="735440"/>
                </a:cubicBezTo>
                <a:lnTo>
                  <a:pt x="0" y="98061"/>
                </a:lnTo>
                <a:cubicBezTo>
                  <a:pt x="0" y="43940"/>
                  <a:pt x="43940" y="0"/>
                  <a:pt x="98061" y="0"/>
                </a:cubicBezTo>
                <a:close/>
              </a:path>
            </a:pathLst>
          </a:custGeom>
          <a:solidFill>
            <a:srgbClr val="F8F6F2"/>
          </a:solidFill>
          <a:ln/>
        </p:spPr>
      </p:sp>
      <p:sp>
        <p:nvSpPr>
          <p:cNvPr id="48" name="Text 46"/>
          <p:cNvSpPr/>
          <p:nvPr/>
        </p:nvSpPr>
        <p:spPr>
          <a:xfrm>
            <a:off x="8387043" y="3812043"/>
            <a:ext cx="3276804" cy="1961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9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Entry Point Layanan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387043" y="4073534"/>
            <a:ext cx="3268633" cy="37589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Platform KemenPKP yang sudah ada bisa menjadi </a:t>
            </a:r>
            <a:pPr>
              <a:lnSpc>
                <a:spcPct val="140000"/>
              </a:lnSpc>
            </a:pPr>
            <a:r>
              <a:rPr lang="en-US" sz="901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entry point layanan</a:t>
            </a:r>
            <a:pPr>
              <a:lnSpc>
                <a:spcPct val="14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untuk kampung.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319628" y="4665973"/>
            <a:ext cx="85802" cy="114402"/>
          </a:xfrm>
          <a:custGeom>
            <a:avLst/>
            <a:gdLst/>
            <a:ahLst/>
            <a:cxnLst/>
            <a:rect l="l" t="t" r="r" b="b"/>
            <a:pathLst>
              <a:path w="85802" h="114402">
                <a:moveTo>
                  <a:pt x="14300" y="0"/>
                </a:moveTo>
                <a:cubicBezTo>
                  <a:pt x="6413" y="0"/>
                  <a:pt x="0" y="6413"/>
                  <a:pt x="0" y="14300"/>
                </a:cubicBezTo>
                <a:lnTo>
                  <a:pt x="0" y="100102"/>
                </a:lnTo>
                <a:cubicBezTo>
                  <a:pt x="0" y="107989"/>
                  <a:pt x="6413" y="114402"/>
                  <a:pt x="14300" y="114402"/>
                </a:cubicBezTo>
                <a:lnTo>
                  <a:pt x="71501" y="114402"/>
                </a:lnTo>
                <a:cubicBezTo>
                  <a:pt x="79389" y="114402"/>
                  <a:pt x="85802" y="107989"/>
                  <a:pt x="85802" y="100102"/>
                </a:cubicBezTo>
                <a:lnTo>
                  <a:pt x="85802" y="14300"/>
                </a:lnTo>
                <a:cubicBezTo>
                  <a:pt x="85802" y="6413"/>
                  <a:pt x="79389" y="0"/>
                  <a:pt x="71501" y="0"/>
                </a:cubicBezTo>
                <a:lnTo>
                  <a:pt x="14300" y="0"/>
                </a:lnTo>
                <a:close/>
                <a:moveTo>
                  <a:pt x="39326" y="78651"/>
                </a:moveTo>
                <a:lnTo>
                  <a:pt x="46476" y="78651"/>
                </a:lnTo>
                <a:cubicBezTo>
                  <a:pt x="50431" y="78651"/>
                  <a:pt x="53626" y="81847"/>
                  <a:pt x="53626" y="85802"/>
                </a:cubicBezTo>
                <a:lnTo>
                  <a:pt x="53626" y="103677"/>
                </a:lnTo>
                <a:lnTo>
                  <a:pt x="32176" y="103677"/>
                </a:lnTo>
                <a:lnTo>
                  <a:pt x="32176" y="85802"/>
                </a:lnTo>
                <a:cubicBezTo>
                  <a:pt x="32176" y="81847"/>
                  <a:pt x="35371" y="78651"/>
                  <a:pt x="39326" y="78651"/>
                </a:cubicBezTo>
                <a:close/>
                <a:moveTo>
                  <a:pt x="21450" y="25025"/>
                </a:moveTo>
                <a:cubicBezTo>
                  <a:pt x="21450" y="23059"/>
                  <a:pt x="23059" y="21450"/>
                  <a:pt x="25025" y="21450"/>
                </a:cubicBezTo>
                <a:lnTo>
                  <a:pt x="32176" y="21450"/>
                </a:lnTo>
                <a:cubicBezTo>
                  <a:pt x="34142" y="21450"/>
                  <a:pt x="35751" y="23059"/>
                  <a:pt x="35751" y="25025"/>
                </a:cubicBezTo>
                <a:lnTo>
                  <a:pt x="35751" y="32176"/>
                </a:lnTo>
                <a:cubicBezTo>
                  <a:pt x="35751" y="34142"/>
                  <a:pt x="34142" y="35751"/>
                  <a:pt x="32176" y="35751"/>
                </a:cubicBezTo>
                <a:lnTo>
                  <a:pt x="25025" y="35751"/>
                </a:lnTo>
                <a:cubicBezTo>
                  <a:pt x="23059" y="35751"/>
                  <a:pt x="21450" y="34142"/>
                  <a:pt x="21450" y="32176"/>
                </a:cubicBezTo>
                <a:lnTo>
                  <a:pt x="21450" y="25025"/>
                </a:lnTo>
                <a:close/>
                <a:moveTo>
                  <a:pt x="53626" y="21450"/>
                </a:moveTo>
                <a:lnTo>
                  <a:pt x="60776" y="21450"/>
                </a:lnTo>
                <a:cubicBezTo>
                  <a:pt x="62742" y="21450"/>
                  <a:pt x="64351" y="23059"/>
                  <a:pt x="64351" y="25025"/>
                </a:cubicBezTo>
                <a:lnTo>
                  <a:pt x="64351" y="32176"/>
                </a:lnTo>
                <a:cubicBezTo>
                  <a:pt x="64351" y="34142"/>
                  <a:pt x="62742" y="35751"/>
                  <a:pt x="60776" y="35751"/>
                </a:cubicBezTo>
                <a:lnTo>
                  <a:pt x="53626" y="35751"/>
                </a:lnTo>
                <a:cubicBezTo>
                  <a:pt x="51660" y="35751"/>
                  <a:pt x="50051" y="34142"/>
                  <a:pt x="50051" y="32176"/>
                </a:cubicBezTo>
                <a:lnTo>
                  <a:pt x="50051" y="25025"/>
                </a:lnTo>
                <a:cubicBezTo>
                  <a:pt x="50051" y="23059"/>
                  <a:pt x="51660" y="21450"/>
                  <a:pt x="53626" y="21450"/>
                </a:cubicBezTo>
                <a:close/>
                <a:moveTo>
                  <a:pt x="21450" y="53626"/>
                </a:moveTo>
                <a:cubicBezTo>
                  <a:pt x="21450" y="51660"/>
                  <a:pt x="23059" y="50051"/>
                  <a:pt x="25025" y="50051"/>
                </a:cubicBezTo>
                <a:lnTo>
                  <a:pt x="32176" y="50051"/>
                </a:lnTo>
                <a:cubicBezTo>
                  <a:pt x="34142" y="50051"/>
                  <a:pt x="35751" y="51660"/>
                  <a:pt x="35751" y="53626"/>
                </a:cubicBezTo>
                <a:lnTo>
                  <a:pt x="35751" y="60776"/>
                </a:lnTo>
                <a:cubicBezTo>
                  <a:pt x="35751" y="62742"/>
                  <a:pt x="34142" y="64351"/>
                  <a:pt x="32176" y="64351"/>
                </a:cubicBezTo>
                <a:lnTo>
                  <a:pt x="25025" y="64351"/>
                </a:lnTo>
                <a:cubicBezTo>
                  <a:pt x="23059" y="64351"/>
                  <a:pt x="21450" y="62742"/>
                  <a:pt x="21450" y="60776"/>
                </a:cubicBezTo>
                <a:lnTo>
                  <a:pt x="21450" y="53626"/>
                </a:lnTo>
                <a:close/>
                <a:moveTo>
                  <a:pt x="53626" y="50051"/>
                </a:moveTo>
                <a:lnTo>
                  <a:pt x="60776" y="50051"/>
                </a:lnTo>
                <a:cubicBezTo>
                  <a:pt x="62742" y="50051"/>
                  <a:pt x="64351" y="51660"/>
                  <a:pt x="64351" y="53626"/>
                </a:cubicBezTo>
                <a:lnTo>
                  <a:pt x="64351" y="60776"/>
                </a:lnTo>
                <a:cubicBezTo>
                  <a:pt x="64351" y="62742"/>
                  <a:pt x="62742" y="64351"/>
                  <a:pt x="60776" y="64351"/>
                </a:cubicBezTo>
                <a:lnTo>
                  <a:pt x="53626" y="64351"/>
                </a:lnTo>
                <a:cubicBezTo>
                  <a:pt x="51660" y="64351"/>
                  <a:pt x="50051" y="62742"/>
                  <a:pt x="50051" y="60776"/>
                </a:cubicBezTo>
                <a:lnTo>
                  <a:pt x="50051" y="53626"/>
                </a:lnTo>
                <a:cubicBezTo>
                  <a:pt x="50051" y="51660"/>
                  <a:pt x="51660" y="50051"/>
                  <a:pt x="53626" y="50051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1" name="Text 49"/>
          <p:cNvSpPr/>
          <p:nvPr/>
        </p:nvSpPr>
        <p:spPr>
          <a:xfrm>
            <a:off x="8497360" y="4641458"/>
            <a:ext cx="1421855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Akses layanan perumahan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298177" y="4894777"/>
            <a:ext cx="128702" cy="114402"/>
          </a:xfrm>
          <a:custGeom>
            <a:avLst/>
            <a:gdLst/>
            <a:ahLst/>
            <a:cxnLst/>
            <a:rect l="l" t="t" r="r" b="b"/>
            <a:pathLst>
              <a:path w="128702" h="114402">
                <a:moveTo>
                  <a:pt x="64351" y="-3575"/>
                </a:moveTo>
                <a:cubicBezTo>
                  <a:pt x="61379" y="-3575"/>
                  <a:pt x="58989" y="-1184"/>
                  <a:pt x="58989" y="1788"/>
                </a:cubicBezTo>
                <a:lnTo>
                  <a:pt x="58989" y="4469"/>
                </a:lnTo>
                <a:lnTo>
                  <a:pt x="58586" y="4469"/>
                </a:lnTo>
                <a:cubicBezTo>
                  <a:pt x="50408" y="4469"/>
                  <a:pt x="43795" y="11105"/>
                  <a:pt x="43795" y="19261"/>
                </a:cubicBezTo>
                <a:cubicBezTo>
                  <a:pt x="43795" y="26724"/>
                  <a:pt x="49358" y="33025"/>
                  <a:pt x="56754" y="33941"/>
                </a:cubicBezTo>
                <a:lnTo>
                  <a:pt x="70384" y="35639"/>
                </a:lnTo>
                <a:cubicBezTo>
                  <a:pt x="71524" y="35773"/>
                  <a:pt x="72395" y="36756"/>
                  <a:pt x="72395" y="37918"/>
                </a:cubicBezTo>
                <a:cubicBezTo>
                  <a:pt x="72395" y="39192"/>
                  <a:pt x="71367" y="40197"/>
                  <a:pt x="70116" y="40197"/>
                </a:cubicBezTo>
                <a:lnTo>
                  <a:pt x="53626" y="40220"/>
                </a:lnTo>
                <a:cubicBezTo>
                  <a:pt x="50163" y="40220"/>
                  <a:pt x="47370" y="43013"/>
                  <a:pt x="47370" y="46476"/>
                </a:cubicBezTo>
                <a:cubicBezTo>
                  <a:pt x="47370" y="49939"/>
                  <a:pt x="50163" y="52732"/>
                  <a:pt x="53626" y="52732"/>
                </a:cubicBezTo>
                <a:lnTo>
                  <a:pt x="58989" y="52732"/>
                </a:lnTo>
                <a:lnTo>
                  <a:pt x="58989" y="55414"/>
                </a:lnTo>
                <a:cubicBezTo>
                  <a:pt x="58989" y="58385"/>
                  <a:pt x="61379" y="60776"/>
                  <a:pt x="64351" y="60776"/>
                </a:cubicBezTo>
                <a:cubicBezTo>
                  <a:pt x="67323" y="60776"/>
                  <a:pt x="69714" y="58385"/>
                  <a:pt x="69714" y="55414"/>
                </a:cubicBezTo>
                <a:lnTo>
                  <a:pt x="69714" y="52732"/>
                </a:lnTo>
                <a:lnTo>
                  <a:pt x="70116" y="52732"/>
                </a:lnTo>
                <a:cubicBezTo>
                  <a:pt x="78294" y="52732"/>
                  <a:pt x="84908" y="46096"/>
                  <a:pt x="84908" y="37940"/>
                </a:cubicBezTo>
                <a:cubicBezTo>
                  <a:pt x="84908" y="30477"/>
                  <a:pt x="79344" y="24176"/>
                  <a:pt x="71948" y="23260"/>
                </a:cubicBezTo>
                <a:lnTo>
                  <a:pt x="58318" y="21562"/>
                </a:lnTo>
                <a:cubicBezTo>
                  <a:pt x="57179" y="21428"/>
                  <a:pt x="56307" y="20445"/>
                  <a:pt x="56307" y="19283"/>
                </a:cubicBezTo>
                <a:cubicBezTo>
                  <a:pt x="56307" y="18009"/>
                  <a:pt x="57335" y="17004"/>
                  <a:pt x="58586" y="17004"/>
                </a:cubicBezTo>
                <a:lnTo>
                  <a:pt x="73289" y="16982"/>
                </a:lnTo>
                <a:cubicBezTo>
                  <a:pt x="76752" y="16982"/>
                  <a:pt x="79545" y="14189"/>
                  <a:pt x="79545" y="10725"/>
                </a:cubicBezTo>
                <a:cubicBezTo>
                  <a:pt x="79545" y="7262"/>
                  <a:pt x="76752" y="4469"/>
                  <a:pt x="73289" y="4469"/>
                </a:cubicBezTo>
                <a:lnTo>
                  <a:pt x="69714" y="4469"/>
                </a:lnTo>
                <a:lnTo>
                  <a:pt x="69714" y="1788"/>
                </a:lnTo>
                <a:cubicBezTo>
                  <a:pt x="69714" y="-1184"/>
                  <a:pt x="67323" y="-3575"/>
                  <a:pt x="64351" y="-3575"/>
                </a:cubicBezTo>
                <a:close/>
                <a:moveTo>
                  <a:pt x="24422" y="76305"/>
                </a:moveTo>
                <a:lnTo>
                  <a:pt x="14904" y="85802"/>
                </a:lnTo>
                <a:lnTo>
                  <a:pt x="7150" y="85802"/>
                </a:lnTo>
                <a:cubicBezTo>
                  <a:pt x="3195" y="85802"/>
                  <a:pt x="0" y="88997"/>
                  <a:pt x="0" y="92952"/>
                </a:cubicBezTo>
                <a:lnTo>
                  <a:pt x="0" y="107252"/>
                </a:lnTo>
                <a:cubicBezTo>
                  <a:pt x="0" y="111207"/>
                  <a:pt x="3195" y="114402"/>
                  <a:pt x="7150" y="114402"/>
                </a:cubicBezTo>
                <a:lnTo>
                  <a:pt x="78763" y="114402"/>
                </a:lnTo>
                <a:cubicBezTo>
                  <a:pt x="85243" y="114402"/>
                  <a:pt x="91566" y="112324"/>
                  <a:pt x="96795" y="108481"/>
                </a:cubicBezTo>
                <a:lnTo>
                  <a:pt x="125083" y="87634"/>
                </a:lnTo>
                <a:cubicBezTo>
                  <a:pt x="129060" y="84707"/>
                  <a:pt x="129909" y="79121"/>
                  <a:pt x="126982" y="75143"/>
                </a:cubicBezTo>
                <a:cubicBezTo>
                  <a:pt x="124055" y="71166"/>
                  <a:pt x="118469" y="70317"/>
                  <a:pt x="114492" y="73244"/>
                </a:cubicBezTo>
                <a:lnTo>
                  <a:pt x="87723" y="92952"/>
                </a:lnTo>
                <a:lnTo>
                  <a:pt x="62564" y="92952"/>
                </a:lnTo>
                <a:cubicBezTo>
                  <a:pt x="59592" y="92952"/>
                  <a:pt x="57201" y="90561"/>
                  <a:pt x="57201" y="87589"/>
                </a:cubicBezTo>
                <a:cubicBezTo>
                  <a:pt x="57201" y="84617"/>
                  <a:pt x="59592" y="82227"/>
                  <a:pt x="62564" y="82227"/>
                </a:cubicBezTo>
                <a:lnTo>
                  <a:pt x="78651" y="82227"/>
                </a:lnTo>
                <a:cubicBezTo>
                  <a:pt x="82606" y="82227"/>
                  <a:pt x="85802" y="79031"/>
                  <a:pt x="85802" y="75076"/>
                </a:cubicBezTo>
                <a:cubicBezTo>
                  <a:pt x="85802" y="71121"/>
                  <a:pt x="82606" y="67926"/>
                  <a:pt x="78651" y="67926"/>
                </a:cubicBezTo>
                <a:lnTo>
                  <a:pt x="44644" y="67926"/>
                </a:lnTo>
                <a:cubicBezTo>
                  <a:pt x="37069" y="67926"/>
                  <a:pt x="29785" y="70943"/>
                  <a:pt x="24422" y="76305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3" name="Text 51"/>
          <p:cNvSpPr/>
          <p:nvPr/>
        </p:nvSpPr>
        <p:spPr>
          <a:xfrm>
            <a:off x="8497360" y="4870263"/>
            <a:ext cx="1005105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Informasi bantuan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298177" y="5123582"/>
            <a:ext cx="128702" cy="114402"/>
          </a:xfrm>
          <a:custGeom>
            <a:avLst/>
            <a:gdLst/>
            <a:ahLst/>
            <a:cxnLst/>
            <a:rect l="l" t="t" r="r" b="b"/>
            <a:pathLst>
              <a:path w="128702" h="114402">
                <a:moveTo>
                  <a:pt x="85802" y="32176"/>
                </a:moveTo>
                <a:cubicBezTo>
                  <a:pt x="85802" y="53894"/>
                  <a:pt x="66586" y="71501"/>
                  <a:pt x="42901" y="71501"/>
                </a:cubicBezTo>
                <a:cubicBezTo>
                  <a:pt x="36935" y="71501"/>
                  <a:pt x="31259" y="70384"/>
                  <a:pt x="26098" y="68373"/>
                </a:cubicBezTo>
                <a:lnTo>
                  <a:pt x="7865" y="78026"/>
                </a:lnTo>
                <a:cubicBezTo>
                  <a:pt x="5787" y="79121"/>
                  <a:pt x="3240" y="78741"/>
                  <a:pt x="1564" y="77087"/>
                </a:cubicBezTo>
                <a:cubicBezTo>
                  <a:pt x="-112" y="75434"/>
                  <a:pt x="-492" y="72864"/>
                  <a:pt x="626" y="70786"/>
                </a:cubicBezTo>
                <a:lnTo>
                  <a:pt x="8580" y="55771"/>
                </a:lnTo>
                <a:cubicBezTo>
                  <a:pt x="3195" y="49202"/>
                  <a:pt x="0" y="41024"/>
                  <a:pt x="0" y="32176"/>
                </a:cubicBezTo>
                <a:cubicBezTo>
                  <a:pt x="0" y="10457"/>
                  <a:pt x="19216" y="-7150"/>
                  <a:pt x="42901" y="-7150"/>
                </a:cubicBezTo>
                <a:cubicBezTo>
                  <a:pt x="66586" y="-7150"/>
                  <a:pt x="85802" y="10457"/>
                  <a:pt x="85802" y="32176"/>
                </a:cubicBezTo>
                <a:close/>
                <a:moveTo>
                  <a:pt x="85802" y="114402"/>
                </a:moveTo>
                <a:cubicBezTo>
                  <a:pt x="64776" y="114402"/>
                  <a:pt x="47280" y="100526"/>
                  <a:pt x="43616" y="82227"/>
                </a:cubicBezTo>
                <a:cubicBezTo>
                  <a:pt x="70429" y="81891"/>
                  <a:pt x="93734" y="62809"/>
                  <a:pt x="96303" y="36935"/>
                </a:cubicBezTo>
                <a:cubicBezTo>
                  <a:pt x="114916" y="41225"/>
                  <a:pt x="128702" y="56665"/>
                  <a:pt x="128702" y="75076"/>
                </a:cubicBezTo>
                <a:cubicBezTo>
                  <a:pt x="128702" y="83925"/>
                  <a:pt x="125507" y="92103"/>
                  <a:pt x="120122" y="98672"/>
                </a:cubicBezTo>
                <a:lnTo>
                  <a:pt x="128077" y="113687"/>
                </a:lnTo>
                <a:cubicBezTo>
                  <a:pt x="129172" y="115765"/>
                  <a:pt x="128792" y="118312"/>
                  <a:pt x="127138" y="119988"/>
                </a:cubicBezTo>
                <a:cubicBezTo>
                  <a:pt x="125485" y="121664"/>
                  <a:pt x="122915" y="122044"/>
                  <a:pt x="120837" y="120927"/>
                </a:cubicBezTo>
                <a:lnTo>
                  <a:pt x="102604" y="111274"/>
                </a:lnTo>
                <a:cubicBezTo>
                  <a:pt x="97443" y="113285"/>
                  <a:pt x="91768" y="114402"/>
                  <a:pt x="85802" y="114402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5" name="Text 53"/>
          <p:cNvSpPr/>
          <p:nvPr/>
        </p:nvSpPr>
        <p:spPr>
          <a:xfrm>
            <a:off x="8497360" y="5099067"/>
            <a:ext cx="1193051" cy="163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0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Feedback masyarakat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335035" y="5597534"/>
            <a:ext cx="11521930" cy="1062306"/>
          </a:xfrm>
          <a:custGeom>
            <a:avLst/>
            <a:gdLst/>
            <a:ahLst/>
            <a:cxnLst/>
            <a:rect l="l" t="t" r="r" b="b"/>
            <a:pathLst>
              <a:path w="11521930" h="1062306">
                <a:moveTo>
                  <a:pt x="130749" y="0"/>
                </a:moveTo>
                <a:lnTo>
                  <a:pt x="11391182" y="0"/>
                </a:lnTo>
                <a:cubicBezTo>
                  <a:pt x="11463392" y="0"/>
                  <a:pt x="11521930" y="58538"/>
                  <a:pt x="11521930" y="130749"/>
                </a:cubicBezTo>
                <a:lnTo>
                  <a:pt x="11521930" y="931557"/>
                </a:lnTo>
                <a:cubicBezTo>
                  <a:pt x="11521930" y="1003767"/>
                  <a:pt x="11463392" y="1062306"/>
                  <a:pt x="11391182" y="1062306"/>
                </a:cubicBezTo>
                <a:lnTo>
                  <a:pt x="130749" y="1062306"/>
                </a:lnTo>
                <a:cubicBezTo>
                  <a:pt x="58586" y="1062306"/>
                  <a:pt x="0" y="1003719"/>
                  <a:pt x="0" y="931557"/>
                </a:cubicBezTo>
                <a:lnTo>
                  <a:pt x="0" y="130749"/>
                </a:lnTo>
                <a:cubicBezTo>
                  <a:pt x="0" y="58586"/>
                  <a:pt x="58586" y="0"/>
                  <a:pt x="130749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69968" y="6006113"/>
            <a:ext cx="183861" cy="245147"/>
          </a:xfrm>
          <a:custGeom>
            <a:avLst/>
            <a:gdLst/>
            <a:ahLst/>
            <a:cxnLst/>
            <a:rect l="l" t="t" r="r" b="b"/>
            <a:pathLst>
              <a:path w="183861" h="245147">
                <a:moveTo>
                  <a:pt x="140242" y="183861"/>
                </a:moveTo>
                <a:cubicBezTo>
                  <a:pt x="143737" y="173183"/>
                  <a:pt x="150727" y="163511"/>
                  <a:pt x="158628" y="155180"/>
                </a:cubicBezTo>
                <a:cubicBezTo>
                  <a:pt x="174285" y="138709"/>
                  <a:pt x="183861" y="116445"/>
                  <a:pt x="183861" y="91930"/>
                </a:cubicBezTo>
                <a:cubicBezTo>
                  <a:pt x="183861" y="41177"/>
                  <a:pt x="142683" y="0"/>
                  <a:pt x="91930" y="0"/>
                </a:cubicBezTo>
                <a:cubicBezTo>
                  <a:pt x="41177" y="0"/>
                  <a:pt x="0" y="41177"/>
                  <a:pt x="0" y="91930"/>
                </a:cubicBezTo>
                <a:cubicBezTo>
                  <a:pt x="0" y="116445"/>
                  <a:pt x="9576" y="138709"/>
                  <a:pt x="25233" y="155180"/>
                </a:cubicBezTo>
                <a:cubicBezTo>
                  <a:pt x="33133" y="163511"/>
                  <a:pt x="40172" y="173183"/>
                  <a:pt x="43619" y="183861"/>
                </a:cubicBezTo>
                <a:lnTo>
                  <a:pt x="140194" y="183861"/>
                </a:lnTo>
                <a:close/>
                <a:moveTo>
                  <a:pt x="137895" y="206843"/>
                </a:moveTo>
                <a:lnTo>
                  <a:pt x="45965" y="206843"/>
                </a:lnTo>
                <a:lnTo>
                  <a:pt x="45965" y="214504"/>
                </a:lnTo>
                <a:cubicBezTo>
                  <a:pt x="45965" y="235667"/>
                  <a:pt x="63106" y="252808"/>
                  <a:pt x="84269" y="252808"/>
                </a:cubicBezTo>
                <a:lnTo>
                  <a:pt x="99591" y="252808"/>
                </a:lnTo>
                <a:cubicBezTo>
                  <a:pt x="120754" y="252808"/>
                  <a:pt x="137895" y="235667"/>
                  <a:pt x="137895" y="214504"/>
                </a:cubicBezTo>
                <a:lnTo>
                  <a:pt x="137895" y="206843"/>
                </a:lnTo>
                <a:close/>
                <a:moveTo>
                  <a:pt x="88100" y="53626"/>
                </a:moveTo>
                <a:cubicBezTo>
                  <a:pt x="69043" y="53626"/>
                  <a:pt x="53626" y="69043"/>
                  <a:pt x="53626" y="88100"/>
                </a:cubicBezTo>
                <a:cubicBezTo>
                  <a:pt x="53626" y="94468"/>
                  <a:pt x="48503" y="99591"/>
                  <a:pt x="42135" y="99591"/>
                </a:cubicBezTo>
                <a:cubicBezTo>
                  <a:pt x="35767" y="99591"/>
                  <a:pt x="30643" y="94468"/>
                  <a:pt x="30643" y="88100"/>
                </a:cubicBezTo>
                <a:cubicBezTo>
                  <a:pt x="30643" y="56355"/>
                  <a:pt x="56355" y="30643"/>
                  <a:pt x="88100" y="30643"/>
                </a:cubicBezTo>
                <a:cubicBezTo>
                  <a:pt x="94468" y="30643"/>
                  <a:pt x="99591" y="35767"/>
                  <a:pt x="99591" y="42135"/>
                </a:cubicBezTo>
                <a:cubicBezTo>
                  <a:pt x="99591" y="48503"/>
                  <a:pt x="94468" y="53626"/>
                  <a:pt x="88100" y="53626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8" name="Text 56"/>
          <p:cNvSpPr/>
          <p:nvPr/>
        </p:nvSpPr>
        <p:spPr>
          <a:xfrm>
            <a:off x="976504" y="5769137"/>
            <a:ext cx="10778316" cy="2288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8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Keunggulan Pendekatan Ini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976504" y="6063314"/>
            <a:ext cx="10770145" cy="4249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9" b="1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Lebih cepat, lebih murah, lebih sustainable.</a:t>
            </a:r>
            <a:pPr>
              <a:lnSpc>
                <a:spcPct val="140000"/>
              </a:lnSpc>
            </a:pPr>
            <a:r>
              <a:rPr lang="en-US" sz="1029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Memanfaatkan investasi yang sudah ada dan menghindari duplikasi program. Fokus pada integrasi dan orchestration, bukan pembangunan dari nol.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96875"/>
            <a:ext cx="381000" cy="31750"/>
          </a:xfrm>
          <a:custGeom>
            <a:avLst/>
            <a:gdLst/>
            <a:ahLst/>
            <a:cxnLst/>
            <a:rect l="l" t="t" r="r" b="b"/>
            <a:pathLst>
              <a:path w="381000" h="31750">
                <a:moveTo>
                  <a:pt x="0" y="0"/>
                </a:moveTo>
                <a:lnTo>
                  <a:pt x="381000" y="0"/>
                </a:lnTo>
                <a:lnTo>
                  <a:pt x="381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3" name="Text 1"/>
          <p:cNvSpPr/>
          <p:nvPr/>
        </p:nvSpPr>
        <p:spPr>
          <a:xfrm>
            <a:off x="793750" y="317500"/>
            <a:ext cx="1047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spc="50" kern="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Implementasi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03250"/>
            <a:ext cx="11747500" cy="476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00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Pilot — Dari Mana Mulai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143000"/>
            <a:ext cx="11636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Framework Seleksi Kampung Pilot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524000"/>
            <a:ext cx="7580313" cy="3048000"/>
          </a:xfrm>
          <a:custGeom>
            <a:avLst/>
            <a:gdLst/>
            <a:ahLst/>
            <a:cxnLst/>
            <a:rect l="l" t="t" r="r" b="b"/>
            <a:pathLst>
              <a:path w="7580313" h="3048000">
                <a:moveTo>
                  <a:pt x="127010" y="0"/>
                </a:moveTo>
                <a:lnTo>
                  <a:pt x="7453302" y="0"/>
                </a:lnTo>
                <a:cubicBezTo>
                  <a:pt x="7523448" y="0"/>
                  <a:pt x="7580313" y="56864"/>
                  <a:pt x="7580313" y="127010"/>
                </a:cubicBezTo>
                <a:lnTo>
                  <a:pt x="7580313" y="2920990"/>
                </a:lnTo>
                <a:cubicBezTo>
                  <a:pt x="7580313" y="2991136"/>
                  <a:pt x="7523448" y="3048000"/>
                  <a:pt x="7453302" y="3048000"/>
                </a:cubicBezTo>
                <a:lnTo>
                  <a:pt x="127010" y="3048000"/>
                </a:lnTo>
                <a:cubicBezTo>
                  <a:pt x="56864" y="3048000"/>
                  <a:pt x="0" y="2991136"/>
                  <a:pt x="0" y="2920990"/>
                </a:cubicBezTo>
                <a:lnTo>
                  <a:pt x="0" y="127010"/>
                </a:lnTo>
                <a:cubicBezTo>
                  <a:pt x="0" y="56911"/>
                  <a:pt x="56911" y="0"/>
                  <a:pt x="127010" y="0"/>
                </a:cubicBezTo>
                <a:close/>
              </a:path>
            </a:pathLst>
          </a:custGeom>
          <a:solidFill>
            <a:srgbClr val="2D5A4A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8000" y="1714500"/>
            <a:ext cx="7294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Kriteria Seleksi Pilot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08000" y="2095500"/>
            <a:ext cx="7262813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Tidak semua kampung siap dan tidak semua perlu diprioritaskan. Framework pemilihan pilot berdasarkan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readiness dan potential impact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F5F5F5">
                    <a:alpha val="9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08000" y="2667000"/>
            <a:ext cx="3532188" cy="793750"/>
          </a:xfrm>
          <a:custGeom>
            <a:avLst/>
            <a:gdLst/>
            <a:ahLst/>
            <a:cxnLst/>
            <a:rect l="l" t="t" r="r" b="b"/>
            <a:pathLst>
              <a:path w="3532188" h="793750">
                <a:moveTo>
                  <a:pt x="95250" y="0"/>
                </a:moveTo>
                <a:lnTo>
                  <a:pt x="3436938" y="0"/>
                </a:lnTo>
                <a:cubicBezTo>
                  <a:pt x="3489507" y="0"/>
                  <a:pt x="3532188" y="42680"/>
                  <a:pt x="3532188" y="95250"/>
                </a:cubicBezTo>
                <a:lnTo>
                  <a:pt x="3532188" y="698500"/>
                </a:lnTo>
                <a:cubicBezTo>
                  <a:pt x="3532188" y="751070"/>
                  <a:pt x="3489507" y="793750"/>
                  <a:pt x="3436938" y="793750"/>
                </a:cubicBezTo>
                <a:lnTo>
                  <a:pt x="95250" y="793750"/>
                </a:lnTo>
                <a:cubicBezTo>
                  <a:pt x="42680" y="793750"/>
                  <a:pt x="0" y="751070"/>
                  <a:pt x="0" y="69850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35000" y="2794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1" name="Shape 9"/>
          <p:cNvSpPr/>
          <p:nvPr/>
        </p:nvSpPr>
        <p:spPr>
          <a:xfrm>
            <a:off x="730250" y="2889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55538" y="7938"/>
                </a:moveTo>
                <a:lnTo>
                  <a:pt x="36637" y="7938"/>
                </a:lnTo>
                <a:cubicBezTo>
                  <a:pt x="29344" y="7938"/>
                  <a:pt x="22969" y="12923"/>
                  <a:pt x="21233" y="19993"/>
                </a:cubicBezTo>
                <a:lnTo>
                  <a:pt x="347" y="104304"/>
                </a:lnTo>
                <a:cubicBezTo>
                  <a:pt x="-1513" y="111795"/>
                  <a:pt x="4167" y="119063"/>
                  <a:pt x="11906" y="119063"/>
                </a:cubicBezTo>
                <a:lnTo>
                  <a:pt x="55538" y="119063"/>
                </a:lnTo>
                <a:lnTo>
                  <a:pt x="55538" y="103188"/>
                </a:lnTo>
                <a:cubicBezTo>
                  <a:pt x="55538" y="98797"/>
                  <a:pt x="59085" y="95250"/>
                  <a:pt x="63475" y="95250"/>
                </a:cubicBezTo>
                <a:cubicBezTo>
                  <a:pt x="67866" y="95250"/>
                  <a:pt x="71413" y="98797"/>
                  <a:pt x="71413" y="103188"/>
                </a:cubicBezTo>
                <a:lnTo>
                  <a:pt x="71413" y="119063"/>
                </a:lnTo>
                <a:lnTo>
                  <a:pt x="115094" y="119063"/>
                </a:lnTo>
                <a:cubicBezTo>
                  <a:pt x="122833" y="119063"/>
                  <a:pt x="128513" y="111795"/>
                  <a:pt x="126653" y="104304"/>
                </a:cubicBezTo>
                <a:lnTo>
                  <a:pt x="105792" y="19993"/>
                </a:lnTo>
                <a:cubicBezTo>
                  <a:pt x="104031" y="12923"/>
                  <a:pt x="97681" y="7938"/>
                  <a:pt x="90363" y="7938"/>
                </a:cubicBezTo>
                <a:lnTo>
                  <a:pt x="71413" y="7938"/>
                </a:lnTo>
                <a:lnTo>
                  <a:pt x="71413" y="23812"/>
                </a:lnTo>
                <a:cubicBezTo>
                  <a:pt x="71413" y="28203"/>
                  <a:pt x="67866" y="31750"/>
                  <a:pt x="63475" y="31750"/>
                </a:cubicBezTo>
                <a:cubicBezTo>
                  <a:pt x="59085" y="31750"/>
                  <a:pt x="55538" y="28203"/>
                  <a:pt x="55538" y="23812"/>
                </a:cubicBezTo>
                <a:lnTo>
                  <a:pt x="55538" y="7938"/>
                </a:lnTo>
                <a:close/>
                <a:moveTo>
                  <a:pt x="71413" y="55563"/>
                </a:moveTo>
                <a:lnTo>
                  <a:pt x="71413" y="71438"/>
                </a:lnTo>
                <a:cubicBezTo>
                  <a:pt x="71413" y="75828"/>
                  <a:pt x="67866" y="79375"/>
                  <a:pt x="63475" y="79375"/>
                </a:cubicBezTo>
                <a:cubicBezTo>
                  <a:pt x="59085" y="79375"/>
                  <a:pt x="55538" y="75828"/>
                  <a:pt x="55538" y="71438"/>
                </a:cubicBezTo>
                <a:lnTo>
                  <a:pt x="55538" y="55563"/>
                </a:lnTo>
                <a:cubicBezTo>
                  <a:pt x="55538" y="51172"/>
                  <a:pt x="59085" y="47625"/>
                  <a:pt x="63475" y="47625"/>
                </a:cubicBezTo>
                <a:cubicBezTo>
                  <a:pt x="67866" y="47625"/>
                  <a:pt x="71413" y="51172"/>
                  <a:pt x="71413" y="5556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1047750" y="2857500"/>
            <a:ext cx="1317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Infrastruktur KOTAKU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35000" y="3175000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Sudah punya infrastruktur fisik sebagai fondasi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169792" y="2667000"/>
            <a:ext cx="3532188" cy="793750"/>
          </a:xfrm>
          <a:custGeom>
            <a:avLst/>
            <a:gdLst/>
            <a:ahLst/>
            <a:cxnLst/>
            <a:rect l="l" t="t" r="r" b="b"/>
            <a:pathLst>
              <a:path w="3532188" h="793750">
                <a:moveTo>
                  <a:pt x="95250" y="0"/>
                </a:moveTo>
                <a:lnTo>
                  <a:pt x="3436938" y="0"/>
                </a:lnTo>
                <a:cubicBezTo>
                  <a:pt x="3489507" y="0"/>
                  <a:pt x="3532188" y="42680"/>
                  <a:pt x="3532188" y="95250"/>
                </a:cubicBezTo>
                <a:lnTo>
                  <a:pt x="3532188" y="698500"/>
                </a:lnTo>
                <a:cubicBezTo>
                  <a:pt x="3532188" y="751070"/>
                  <a:pt x="3489507" y="793750"/>
                  <a:pt x="3436938" y="793750"/>
                </a:cubicBezTo>
                <a:lnTo>
                  <a:pt x="95250" y="793750"/>
                </a:lnTo>
                <a:cubicBezTo>
                  <a:pt x="42680" y="793750"/>
                  <a:pt x="0" y="751070"/>
                  <a:pt x="0" y="69850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296792" y="2794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16" name="Shape 14"/>
          <p:cNvSpPr/>
          <p:nvPr/>
        </p:nvSpPr>
        <p:spPr>
          <a:xfrm>
            <a:off x="4407917" y="2889250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3969" y="15875"/>
                </a:moveTo>
                <a:cubicBezTo>
                  <a:pt x="3969" y="7119"/>
                  <a:pt x="11088" y="0"/>
                  <a:pt x="19844" y="0"/>
                </a:cubicBezTo>
                <a:lnTo>
                  <a:pt x="75406" y="0"/>
                </a:lnTo>
                <a:cubicBezTo>
                  <a:pt x="84162" y="0"/>
                  <a:pt x="91281" y="7119"/>
                  <a:pt x="91281" y="15875"/>
                </a:cubicBezTo>
                <a:lnTo>
                  <a:pt x="91281" y="111125"/>
                </a:lnTo>
                <a:cubicBezTo>
                  <a:pt x="91281" y="119881"/>
                  <a:pt x="84162" y="127000"/>
                  <a:pt x="75406" y="127000"/>
                </a:cubicBezTo>
                <a:lnTo>
                  <a:pt x="19844" y="127000"/>
                </a:lnTo>
                <a:cubicBezTo>
                  <a:pt x="11088" y="127000"/>
                  <a:pt x="3969" y="119881"/>
                  <a:pt x="3969" y="111125"/>
                </a:cubicBezTo>
                <a:lnTo>
                  <a:pt x="3969" y="15875"/>
                </a:lnTo>
                <a:close/>
                <a:moveTo>
                  <a:pt x="19844" y="15875"/>
                </a:moveTo>
                <a:lnTo>
                  <a:pt x="19844" y="91281"/>
                </a:lnTo>
                <a:lnTo>
                  <a:pt x="75406" y="91281"/>
                </a:lnTo>
                <a:lnTo>
                  <a:pt x="75406" y="15875"/>
                </a:lnTo>
                <a:lnTo>
                  <a:pt x="19844" y="15875"/>
                </a:lnTo>
                <a:close/>
                <a:moveTo>
                  <a:pt x="47625" y="117078"/>
                </a:moveTo>
                <a:cubicBezTo>
                  <a:pt x="52015" y="117078"/>
                  <a:pt x="55563" y="113531"/>
                  <a:pt x="55563" y="109141"/>
                </a:cubicBezTo>
                <a:cubicBezTo>
                  <a:pt x="55563" y="104750"/>
                  <a:pt x="52015" y="101203"/>
                  <a:pt x="47625" y="101203"/>
                </a:cubicBezTo>
                <a:cubicBezTo>
                  <a:pt x="43235" y="101203"/>
                  <a:pt x="39688" y="104750"/>
                  <a:pt x="39688" y="109141"/>
                </a:cubicBezTo>
                <a:cubicBezTo>
                  <a:pt x="39688" y="113531"/>
                  <a:pt x="43235" y="117078"/>
                  <a:pt x="47625" y="11707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4709542" y="2857500"/>
            <a:ext cx="1492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Smartphone Penetration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296792" y="3175000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Tingkat penetrasi smartphone yang cukup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08000" y="3587750"/>
            <a:ext cx="3532188" cy="793750"/>
          </a:xfrm>
          <a:custGeom>
            <a:avLst/>
            <a:gdLst/>
            <a:ahLst/>
            <a:cxnLst/>
            <a:rect l="l" t="t" r="r" b="b"/>
            <a:pathLst>
              <a:path w="3532188" h="793750">
                <a:moveTo>
                  <a:pt x="95250" y="0"/>
                </a:moveTo>
                <a:lnTo>
                  <a:pt x="3436938" y="0"/>
                </a:lnTo>
                <a:cubicBezTo>
                  <a:pt x="3489507" y="0"/>
                  <a:pt x="3532188" y="42680"/>
                  <a:pt x="3532188" y="95250"/>
                </a:cubicBezTo>
                <a:lnTo>
                  <a:pt x="3532188" y="698500"/>
                </a:lnTo>
                <a:cubicBezTo>
                  <a:pt x="3532188" y="751070"/>
                  <a:pt x="3489507" y="793750"/>
                  <a:pt x="3436938" y="793750"/>
                </a:cubicBezTo>
                <a:lnTo>
                  <a:pt x="95250" y="793750"/>
                </a:lnTo>
                <a:cubicBezTo>
                  <a:pt x="42680" y="793750"/>
                  <a:pt x="0" y="751070"/>
                  <a:pt x="0" y="69850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635000" y="37147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1" name="Shape 19"/>
          <p:cNvSpPr/>
          <p:nvPr/>
        </p:nvSpPr>
        <p:spPr>
          <a:xfrm>
            <a:off x="738188" y="3810000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55563" y="61516"/>
                </a:moveTo>
                <a:cubicBezTo>
                  <a:pt x="39134" y="61516"/>
                  <a:pt x="25797" y="48178"/>
                  <a:pt x="25797" y="31750"/>
                </a:cubicBezTo>
                <a:cubicBezTo>
                  <a:pt x="25797" y="15322"/>
                  <a:pt x="39134" y="1984"/>
                  <a:pt x="55562" y="1984"/>
                </a:cubicBezTo>
                <a:cubicBezTo>
                  <a:pt x="71991" y="1984"/>
                  <a:pt x="85328" y="15322"/>
                  <a:pt x="85328" y="31750"/>
                </a:cubicBezTo>
                <a:cubicBezTo>
                  <a:pt x="85328" y="48178"/>
                  <a:pt x="71991" y="61516"/>
                  <a:pt x="55563" y="61516"/>
                </a:cubicBezTo>
                <a:close/>
                <a:moveTo>
                  <a:pt x="47997" y="75406"/>
                </a:moveTo>
                <a:lnTo>
                  <a:pt x="63128" y="75406"/>
                </a:lnTo>
                <a:cubicBezTo>
                  <a:pt x="65534" y="75406"/>
                  <a:pt x="67469" y="77341"/>
                  <a:pt x="67469" y="79747"/>
                </a:cubicBezTo>
                <a:cubicBezTo>
                  <a:pt x="67469" y="80789"/>
                  <a:pt x="67097" y="81781"/>
                  <a:pt x="66427" y="82575"/>
                </a:cubicBezTo>
                <a:lnTo>
                  <a:pt x="59630" y="90512"/>
                </a:lnTo>
                <a:lnTo>
                  <a:pt x="67320" y="119063"/>
                </a:lnTo>
                <a:lnTo>
                  <a:pt x="67469" y="119063"/>
                </a:lnTo>
                <a:lnTo>
                  <a:pt x="76051" y="84708"/>
                </a:lnTo>
                <a:cubicBezTo>
                  <a:pt x="76597" y="82550"/>
                  <a:pt x="78804" y="81235"/>
                  <a:pt x="80888" y="82029"/>
                </a:cubicBezTo>
                <a:cubicBezTo>
                  <a:pt x="96242" y="87883"/>
                  <a:pt x="107156" y="102766"/>
                  <a:pt x="107156" y="120179"/>
                </a:cubicBezTo>
                <a:cubicBezTo>
                  <a:pt x="107156" y="123924"/>
                  <a:pt x="104105" y="126975"/>
                  <a:pt x="100360" y="126975"/>
                </a:cubicBezTo>
                <a:lnTo>
                  <a:pt x="10765" y="127000"/>
                </a:lnTo>
                <a:cubicBezTo>
                  <a:pt x="7020" y="127000"/>
                  <a:pt x="3969" y="123949"/>
                  <a:pt x="3969" y="120204"/>
                </a:cubicBezTo>
                <a:cubicBezTo>
                  <a:pt x="3969" y="102791"/>
                  <a:pt x="14883" y="87908"/>
                  <a:pt x="30237" y="82054"/>
                </a:cubicBezTo>
                <a:cubicBezTo>
                  <a:pt x="32321" y="81260"/>
                  <a:pt x="34528" y="82575"/>
                  <a:pt x="35074" y="84733"/>
                </a:cubicBezTo>
                <a:lnTo>
                  <a:pt x="43656" y="119087"/>
                </a:lnTo>
                <a:lnTo>
                  <a:pt x="43805" y="119087"/>
                </a:lnTo>
                <a:lnTo>
                  <a:pt x="51495" y="90537"/>
                </a:lnTo>
                <a:lnTo>
                  <a:pt x="44698" y="82600"/>
                </a:lnTo>
                <a:cubicBezTo>
                  <a:pt x="44028" y="81806"/>
                  <a:pt x="43656" y="80814"/>
                  <a:pt x="43656" y="79772"/>
                </a:cubicBezTo>
                <a:cubicBezTo>
                  <a:pt x="43656" y="77366"/>
                  <a:pt x="45591" y="75431"/>
                  <a:pt x="47997" y="7543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1047750" y="3778250"/>
            <a:ext cx="1071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Digital Champion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35000" y="4095750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Ada tokoh masyarakat yang bisa memimpin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169792" y="3587750"/>
            <a:ext cx="3532188" cy="793750"/>
          </a:xfrm>
          <a:custGeom>
            <a:avLst/>
            <a:gdLst/>
            <a:ahLst/>
            <a:cxnLst/>
            <a:rect l="l" t="t" r="r" b="b"/>
            <a:pathLst>
              <a:path w="3532188" h="793750">
                <a:moveTo>
                  <a:pt x="95250" y="0"/>
                </a:moveTo>
                <a:lnTo>
                  <a:pt x="3436938" y="0"/>
                </a:lnTo>
                <a:cubicBezTo>
                  <a:pt x="3489507" y="0"/>
                  <a:pt x="3532188" y="42680"/>
                  <a:pt x="3532188" y="95250"/>
                </a:cubicBezTo>
                <a:lnTo>
                  <a:pt x="3532188" y="698500"/>
                </a:lnTo>
                <a:cubicBezTo>
                  <a:pt x="3532188" y="751070"/>
                  <a:pt x="3489507" y="793750"/>
                  <a:pt x="3436938" y="793750"/>
                </a:cubicBezTo>
                <a:lnTo>
                  <a:pt x="95250" y="793750"/>
                </a:lnTo>
                <a:cubicBezTo>
                  <a:pt x="42680" y="793750"/>
                  <a:pt x="0" y="751070"/>
                  <a:pt x="0" y="69850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4296792" y="37147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158750" y="0"/>
                </a:moveTo>
                <a:lnTo>
                  <a:pt x="158750" y="0"/>
                </a:lnTo>
                <a:cubicBezTo>
                  <a:pt x="246367" y="0"/>
                  <a:pt x="317500" y="71133"/>
                  <a:pt x="317500" y="158750"/>
                </a:cubicBezTo>
                <a:lnTo>
                  <a:pt x="317500" y="158750"/>
                </a:lnTo>
                <a:cubicBezTo>
                  <a:pt x="317500" y="246367"/>
                  <a:pt x="246367" y="317500"/>
                  <a:pt x="158750" y="317500"/>
                </a:cubicBezTo>
                <a:lnTo>
                  <a:pt x="158750" y="317500"/>
                </a:lnTo>
                <a:cubicBezTo>
                  <a:pt x="71133" y="317500"/>
                  <a:pt x="0" y="246367"/>
                  <a:pt x="0" y="158750"/>
                </a:cubicBezTo>
                <a:lnTo>
                  <a:pt x="0" y="158750"/>
                </a:lnTo>
                <a:cubicBezTo>
                  <a:pt x="0" y="71133"/>
                  <a:pt x="71133" y="0"/>
                  <a:pt x="158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26" name="Shape 24"/>
          <p:cNvSpPr/>
          <p:nvPr/>
        </p:nvSpPr>
        <p:spPr>
          <a:xfrm>
            <a:off x="4407917" y="3810000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5875" y="0"/>
                </a:moveTo>
                <a:cubicBezTo>
                  <a:pt x="7119" y="0"/>
                  <a:pt x="0" y="7119"/>
                  <a:pt x="0" y="15875"/>
                </a:cubicBezTo>
                <a:lnTo>
                  <a:pt x="0" y="111125"/>
                </a:lnTo>
                <a:cubicBezTo>
                  <a:pt x="0" y="119881"/>
                  <a:pt x="7119" y="127000"/>
                  <a:pt x="15875" y="127000"/>
                </a:cubicBezTo>
                <a:lnTo>
                  <a:pt x="79375" y="127000"/>
                </a:lnTo>
                <a:cubicBezTo>
                  <a:pt x="88131" y="127000"/>
                  <a:pt x="95250" y="119881"/>
                  <a:pt x="95250" y="111125"/>
                </a:cubicBezTo>
                <a:lnTo>
                  <a:pt x="95250" y="15875"/>
                </a:lnTo>
                <a:cubicBezTo>
                  <a:pt x="95250" y="7119"/>
                  <a:pt x="88131" y="0"/>
                  <a:pt x="79375" y="0"/>
                </a:cubicBezTo>
                <a:lnTo>
                  <a:pt x="15875" y="0"/>
                </a:lnTo>
                <a:close/>
                <a:moveTo>
                  <a:pt x="43656" y="87313"/>
                </a:moveTo>
                <a:lnTo>
                  <a:pt x="51594" y="87313"/>
                </a:lnTo>
                <a:cubicBezTo>
                  <a:pt x="55984" y="87313"/>
                  <a:pt x="59531" y="90860"/>
                  <a:pt x="59531" y="95250"/>
                </a:cubicBezTo>
                <a:lnTo>
                  <a:pt x="59531" y="115094"/>
                </a:lnTo>
                <a:lnTo>
                  <a:pt x="35719" y="115094"/>
                </a:lnTo>
                <a:lnTo>
                  <a:pt x="35719" y="95250"/>
                </a:lnTo>
                <a:cubicBezTo>
                  <a:pt x="35719" y="90860"/>
                  <a:pt x="39266" y="87313"/>
                  <a:pt x="43656" y="87313"/>
                </a:cubicBezTo>
                <a:close/>
                <a:moveTo>
                  <a:pt x="23812" y="27781"/>
                </a:moveTo>
                <a:cubicBezTo>
                  <a:pt x="23812" y="25598"/>
                  <a:pt x="25598" y="23812"/>
                  <a:pt x="27781" y="23812"/>
                </a:cubicBezTo>
                <a:lnTo>
                  <a:pt x="35719" y="23812"/>
                </a:lnTo>
                <a:cubicBezTo>
                  <a:pt x="37902" y="23812"/>
                  <a:pt x="39688" y="25598"/>
                  <a:pt x="39688" y="27781"/>
                </a:cubicBezTo>
                <a:lnTo>
                  <a:pt x="39688" y="35719"/>
                </a:lnTo>
                <a:cubicBezTo>
                  <a:pt x="39688" y="37902"/>
                  <a:pt x="37902" y="39688"/>
                  <a:pt x="35719" y="39688"/>
                </a:cubicBezTo>
                <a:lnTo>
                  <a:pt x="27781" y="39688"/>
                </a:lnTo>
                <a:cubicBezTo>
                  <a:pt x="25598" y="39688"/>
                  <a:pt x="23812" y="37902"/>
                  <a:pt x="23812" y="35719"/>
                </a:cubicBezTo>
                <a:lnTo>
                  <a:pt x="23812" y="27781"/>
                </a:lnTo>
                <a:close/>
                <a:moveTo>
                  <a:pt x="59531" y="23812"/>
                </a:moveTo>
                <a:lnTo>
                  <a:pt x="67469" y="23812"/>
                </a:lnTo>
                <a:cubicBezTo>
                  <a:pt x="69652" y="23812"/>
                  <a:pt x="71438" y="25598"/>
                  <a:pt x="71438" y="27781"/>
                </a:cubicBezTo>
                <a:lnTo>
                  <a:pt x="71438" y="35719"/>
                </a:lnTo>
                <a:cubicBezTo>
                  <a:pt x="71438" y="37902"/>
                  <a:pt x="69652" y="39688"/>
                  <a:pt x="67469" y="39688"/>
                </a:cubicBezTo>
                <a:lnTo>
                  <a:pt x="59531" y="39688"/>
                </a:lnTo>
                <a:cubicBezTo>
                  <a:pt x="57348" y="39688"/>
                  <a:pt x="55563" y="37902"/>
                  <a:pt x="55563" y="35719"/>
                </a:cubicBezTo>
                <a:lnTo>
                  <a:pt x="55563" y="27781"/>
                </a:lnTo>
                <a:cubicBezTo>
                  <a:pt x="55563" y="25598"/>
                  <a:pt x="57348" y="23812"/>
                  <a:pt x="59531" y="23812"/>
                </a:cubicBezTo>
                <a:close/>
                <a:moveTo>
                  <a:pt x="23812" y="59531"/>
                </a:moveTo>
                <a:cubicBezTo>
                  <a:pt x="23812" y="57348"/>
                  <a:pt x="25598" y="55563"/>
                  <a:pt x="27781" y="55563"/>
                </a:cubicBezTo>
                <a:lnTo>
                  <a:pt x="35719" y="55563"/>
                </a:lnTo>
                <a:cubicBezTo>
                  <a:pt x="37902" y="55563"/>
                  <a:pt x="39688" y="57348"/>
                  <a:pt x="39688" y="59531"/>
                </a:cubicBezTo>
                <a:lnTo>
                  <a:pt x="39688" y="67469"/>
                </a:lnTo>
                <a:cubicBezTo>
                  <a:pt x="39688" y="69652"/>
                  <a:pt x="37902" y="71438"/>
                  <a:pt x="35719" y="71438"/>
                </a:cubicBezTo>
                <a:lnTo>
                  <a:pt x="27781" y="71438"/>
                </a:lnTo>
                <a:cubicBezTo>
                  <a:pt x="25598" y="71438"/>
                  <a:pt x="23812" y="69652"/>
                  <a:pt x="23812" y="67469"/>
                </a:cubicBezTo>
                <a:lnTo>
                  <a:pt x="23812" y="59531"/>
                </a:lnTo>
                <a:close/>
                <a:moveTo>
                  <a:pt x="59531" y="55563"/>
                </a:moveTo>
                <a:lnTo>
                  <a:pt x="67469" y="55563"/>
                </a:lnTo>
                <a:cubicBezTo>
                  <a:pt x="69652" y="55563"/>
                  <a:pt x="71438" y="57348"/>
                  <a:pt x="71438" y="59531"/>
                </a:cubicBezTo>
                <a:lnTo>
                  <a:pt x="71438" y="67469"/>
                </a:lnTo>
                <a:cubicBezTo>
                  <a:pt x="71438" y="69652"/>
                  <a:pt x="69652" y="71438"/>
                  <a:pt x="67469" y="71438"/>
                </a:cubicBezTo>
                <a:lnTo>
                  <a:pt x="59531" y="71438"/>
                </a:lnTo>
                <a:cubicBezTo>
                  <a:pt x="57348" y="71438"/>
                  <a:pt x="55563" y="69652"/>
                  <a:pt x="55563" y="67469"/>
                </a:cubicBezTo>
                <a:lnTo>
                  <a:pt x="55563" y="59531"/>
                </a:lnTo>
                <a:cubicBezTo>
                  <a:pt x="55563" y="57348"/>
                  <a:pt x="57348" y="55563"/>
                  <a:pt x="59531" y="5556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7" name="Text 25"/>
          <p:cNvSpPr/>
          <p:nvPr/>
        </p:nvSpPr>
        <p:spPr>
          <a:xfrm>
            <a:off x="4709542" y="3778250"/>
            <a:ext cx="1277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5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Dekat Pusat Layanan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296792" y="4095750"/>
            <a:ext cx="3333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5">
                    <a:alpha val="80000"/>
                  </a:srgbClr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Dekat dengan pusat layanan pemerintah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17500" y="4714875"/>
            <a:ext cx="2444750" cy="2532063"/>
          </a:xfrm>
          <a:custGeom>
            <a:avLst/>
            <a:gdLst/>
            <a:ahLst/>
            <a:cxnLst/>
            <a:rect l="l" t="t" r="r" b="b"/>
            <a:pathLst>
              <a:path w="2444750" h="2532063">
                <a:moveTo>
                  <a:pt x="31750" y="0"/>
                </a:moveTo>
                <a:lnTo>
                  <a:pt x="2413000" y="0"/>
                </a:lnTo>
                <a:cubicBezTo>
                  <a:pt x="2430535" y="0"/>
                  <a:pt x="2444750" y="14215"/>
                  <a:pt x="2444750" y="31750"/>
                </a:cubicBezTo>
                <a:lnTo>
                  <a:pt x="2444750" y="2405058"/>
                </a:lnTo>
                <a:cubicBezTo>
                  <a:pt x="2444750" y="2475201"/>
                  <a:pt x="2387888" y="2532063"/>
                  <a:pt x="2317745" y="2532063"/>
                </a:cubicBezTo>
                <a:lnTo>
                  <a:pt x="127005" y="2532063"/>
                </a:lnTo>
                <a:cubicBezTo>
                  <a:pt x="56862" y="2532063"/>
                  <a:pt x="0" y="2475201"/>
                  <a:pt x="0" y="240505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17500" y="4714875"/>
            <a:ext cx="2444750" cy="31750"/>
          </a:xfrm>
          <a:custGeom>
            <a:avLst/>
            <a:gdLst/>
            <a:ahLst/>
            <a:cxnLst/>
            <a:rect l="l" t="t" r="r" b="b"/>
            <a:pathLst>
              <a:path w="2444750" h="31750">
                <a:moveTo>
                  <a:pt x="31750" y="0"/>
                </a:moveTo>
                <a:lnTo>
                  <a:pt x="2413000" y="0"/>
                </a:lnTo>
                <a:cubicBezTo>
                  <a:pt x="2430523" y="0"/>
                  <a:pt x="2444750" y="14227"/>
                  <a:pt x="2444750" y="31750"/>
                </a:cubicBezTo>
                <a:lnTo>
                  <a:pt x="24447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1" name="Shape 29"/>
          <p:cNvSpPr/>
          <p:nvPr/>
        </p:nvSpPr>
        <p:spPr>
          <a:xfrm>
            <a:off x="1315827" y="4889500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1430920" y="50165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19063" y="0"/>
                </a:moveTo>
                <a:cubicBezTo>
                  <a:pt x="105928" y="0"/>
                  <a:pt x="95250" y="10678"/>
                  <a:pt x="95250" y="23812"/>
                </a:cubicBezTo>
                <a:lnTo>
                  <a:pt x="95250" y="35719"/>
                </a:lnTo>
                <a:lnTo>
                  <a:pt x="77391" y="35719"/>
                </a:lnTo>
                <a:lnTo>
                  <a:pt x="77391" y="8930"/>
                </a:lnTo>
                <a:cubicBezTo>
                  <a:pt x="77391" y="3981"/>
                  <a:pt x="73409" y="0"/>
                  <a:pt x="68461" y="0"/>
                </a:cubicBezTo>
                <a:cubicBezTo>
                  <a:pt x="63512" y="0"/>
                  <a:pt x="59531" y="3981"/>
                  <a:pt x="59531" y="8930"/>
                </a:cubicBezTo>
                <a:lnTo>
                  <a:pt x="59531" y="35719"/>
                </a:lnTo>
                <a:lnTo>
                  <a:pt x="35719" y="35719"/>
                </a:lnTo>
                <a:lnTo>
                  <a:pt x="35719" y="8930"/>
                </a:lnTo>
                <a:cubicBezTo>
                  <a:pt x="35719" y="3981"/>
                  <a:pt x="31738" y="0"/>
                  <a:pt x="26789" y="0"/>
                </a:cubicBezTo>
                <a:cubicBezTo>
                  <a:pt x="21841" y="0"/>
                  <a:pt x="17859" y="3981"/>
                  <a:pt x="17859" y="8930"/>
                </a:cubicBezTo>
                <a:lnTo>
                  <a:pt x="17859" y="36463"/>
                </a:lnTo>
                <a:cubicBezTo>
                  <a:pt x="7590" y="39105"/>
                  <a:pt x="0" y="48444"/>
                  <a:pt x="0" y="59531"/>
                </a:cubicBezTo>
                <a:lnTo>
                  <a:pt x="0" y="166688"/>
                </a:lnTo>
                <a:cubicBezTo>
                  <a:pt x="0" y="179822"/>
                  <a:pt x="10678" y="190500"/>
                  <a:pt x="23812" y="190500"/>
                </a:cubicBezTo>
                <a:lnTo>
                  <a:pt x="190500" y="190500"/>
                </a:lnTo>
                <a:cubicBezTo>
                  <a:pt x="203634" y="190500"/>
                  <a:pt x="214313" y="179822"/>
                  <a:pt x="214313" y="166688"/>
                </a:cubicBezTo>
                <a:lnTo>
                  <a:pt x="214313" y="95250"/>
                </a:lnTo>
                <a:cubicBezTo>
                  <a:pt x="214313" y="82116"/>
                  <a:pt x="203634" y="71438"/>
                  <a:pt x="190500" y="71438"/>
                </a:cubicBezTo>
                <a:lnTo>
                  <a:pt x="166688" y="71438"/>
                </a:lnTo>
                <a:lnTo>
                  <a:pt x="166688" y="23812"/>
                </a:lnTo>
                <a:cubicBezTo>
                  <a:pt x="166688" y="10678"/>
                  <a:pt x="156009" y="0"/>
                  <a:pt x="142875" y="0"/>
                </a:cubicBezTo>
                <a:lnTo>
                  <a:pt x="119063" y="0"/>
                </a:lnTo>
                <a:close/>
                <a:moveTo>
                  <a:pt x="142875" y="41672"/>
                </a:moveTo>
                <a:lnTo>
                  <a:pt x="142875" y="53578"/>
                </a:lnTo>
                <a:cubicBezTo>
                  <a:pt x="142875" y="56852"/>
                  <a:pt x="140196" y="59531"/>
                  <a:pt x="136922" y="59531"/>
                </a:cubicBezTo>
                <a:lnTo>
                  <a:pt x="125016" y="59531"/>
                </a:lnTo>
                <a:cubicBezTo>
                  <a:pt x="121741" y="59531"/>
                  <a:pt x="119063" y="56852"/>
                  <a:pt x="119063" y="53578"/>
                </a:cubicBezTo>
                <a:lnTo>
                  <a:pt x="119063" y="41672"/>
                </a:lnTo>
                <a:cubicBezTo>
                  <a:pt x="119063" y="38398"/>
                  <a:pt x="121741" y="35719"/>
                  <a:pt x="125016" y="35719"/>
                </a:cubicBezTo>
                <a:lnTo>
                  <a:pt x="136922" y="35719"/>
                </a:lnTo>
                <a:cubicBezTo>
                  <a:pt x="140196" y="35719"/>
                  <a:pt x="142875" y="38398"/>
                  <a:pt x="142875" y="41672"/>
                </a:cubicBezTo>
                <a:close/>
                <a:moveTo>
                  <a:pt x="136922" y="71438"/>
                </a:moveTo>
                <a:cubicBezTo>
                  <a:pt x="140196" y="71438"/>
                  <a:pt x="142875" y="74116"/>
                  <a:pt x="142875" y="77391"/>
                </a:cubicBezTo>
                <a:lnTo>
                  <a:pt x="142875" y="89297"/>
                </a:lnTo>
                <a:cubicBezTo>
                  <a:pt x="142875" y="92571"/>
                  <a:pt x="140196" y="95250"/>
                  <a:pt x="136922" y="95250"/>
                </a:cubicBezTo>
                <a:lnTo>
                  <a:pt x="125016" y="95250"/>
                </a:lnTo>
                <a:cubicBezTo>
                  <a:pt x="121741" y="95250"/>
                  <a:pt x="119063" y="92571"/>
                  <a:pt x="119063" y="89297"/>
                </a:cubicBezTo>
                <a:lnTo>
                  <a:pt x="119063" y="77391"/>
                </a:lnTo>
                <a:cubicBezTo>
                  <a:pt x="119063" y="74116"/>
                  <a:pt x="121741" y="71438"/>
                  <a:pt x="125016" y="71438"/>
                </a:cubicBezTo>
                <a:lnTo>
                  <a:pt x="136922" y="71438"/>
                </a:lnTo>
                <a:close/>
                <a:moveTo>
                  <a:pt x="142875" y="113109"/>
                </a:moveTo>
                <a:lnTo>
                  <a:pt x="142875" y="125016"/>
                </a:lnTo>
                <a:cubicBezTo>
                  <a:pt x="142875" y="128290"/>
                  <a:pt x="140196" y="130969"/>
                  <a:pt x="136922" y="130969"/>
                </a:cubicBezTo>
                <a:lnTo>
                  <a:pt x="125016" y="130969"/>
                </a:lnTo>
                <a:cubicBezTo>
                  <a:pt x="121741" y="130969"/>
                  <a:pt x="119063" y="128290"/>
                  <a:pt x="119063" y="125016"/>
                </a:cubicBezTo>
                <a:lnTo>
                  <a:pt x="119063" y="113109"/>
                </a:lnTo>
                <a:cubicBezTo>
                  <a:pt x="119063" y="109835"/>
                  <a:pt x="121741" y="107156"/>
                  <a:pt x="125016" y="107156"/>
                </a:cubicBezTo>
                <a:lnTo>
                  <a:pt x="136922" y="107156"/>
                </a:lnTo>
                <a:cubicBezTo>
                  <a:pt x="140196" y="107156"/>
                  <a:pt x="142875" y="109835"/>
                  <a:pt x="142875" y="113109"/>
                </a:cubicBezTo>
                <a:close/>
                <a:moveTo>
                  <a:pt x="184547" y="107156"/>
                </a:moveTo>
                <a:cubicBezTo>
                  <a:pt x="187821" y="107156"/>
                  <a:pt x="190500" y="109835"/>
                  <a:pt x="190500" y="113109"/>
                </a:cubicBezTo>
                <a:lnTo>
                  <a:pt x="190500" y="125016"/>
                </a:lnTo>
                <a:cubicBezTo>
                  <a:pt x="190500" y="128290"/>
                  <a:pt x="187821" y="130969"/>
                  <a:pt x="184547" y="130969"/>
                </a:cubicBezTo>
                <a:lnTo>
                  <a:pt x="172641" y="130969"/>
                </a:lnTo>
                <a:cubicBezTo>
                  <a:pt x="169366" y="130969"/>
                  <a:pt x="166688" y="128290"/>
                  <a:pt x="166688" y="125016"/>
                </a:cubicBezTo>
                <a:lnTo>
                  <a:pt x="166688" y="113109"/>
                </a:lnTo>
                <a:cubicBezTo>
                  <a:pt x="166688" y="109835"/>
                  <a:pt x="169366" y="107156"/>
                  <a:pt x="172641" y="107156"/>
                </a:cubicBezTo>
                <a:lnTo>
                  <a:pt x="184547" y="107156"/>
                </a:lnTo>
                <a:close/>
                <a:moveTo>
                  <a:pt x="95250" y="113109"/>
                </a:moveTo>
                <a:lnTo>
                  <a:pt x="95250" y="125016"/>
                </a:lnTo>
                <a:cubicBezTo>
                  <a:pt x="95250" y="128290"/>
                  <a:pt x="92571" y="130969"/>
                  <a:pt x="89297" y="130969"/>
                </a:cubicBezTo>
                <a:lnTo>
                  <a:pt x="77391" y="130969"/>
                </a:lnTo>
                <a:cubicBezTo>
                  <a:pt x="74116" y="130969"/>
                  <a:pt x="71438" y="128290"/>
                  <a:pt x="71438" y="125016"/>
                </a:cubicBezTo>
                <a:lnTo>
                  <a:pt x="71438" y="113109"/>
                </a:lnTo>
                <a:cubicBezTo>
                  <a:pt x="71438" y="109835"/>
                  <a:pt x="74116" y="107156"/>
                  <a:pt x="77391" y="107156"/>
                </a:cubicBezTo>
                <a:lnTo>
                  <a:pt x="89297" y="107156"/>
                </a:lnTo>
                <a:cubicBezTo>
                  <a:pt x="92571" y="107156"/>
                  <a:pt x="95250" y="109835"/>
                  <a:pt x="95250" y="113109"/>
                </a:cubicBezTo>
                <a:close/>
                <a:moveTo>
                  <a:pt x="89297" y="71438"/>
                </a:moveTo>
                <a:cubicBezTo>
                  <a:pt x="92571" y="71438"/>
                  <a:pt x="95250" y="74116"/>
                  <a:pt x="95250" y="77391"/>
                </a:cubicBezTo>
                <a:lnTo>
                  <a:pt x="95250" y="89297"/>
                </a:lnTo>
                <a:cubicBezTo>
                  <a:pt x="95250" y="92571"/>
                  <a:pt x="92571" y="95250"/>
                  <a:pt x="89297" y="95250"/>
                </a:cubicBezTo>
                <a:lnTo>
                  <a:pt x="77391" y="95250"/>
                </a:lnTo>
                <a:cubicBezTo>
                  <a:pt x="74116" y="95250"/>
                  <a:pt x="71438" y="92571"/>
                  <a:pt x="71438" y="89297"/>
                </a:cubicBezTo>
                <a:lnTo>
                  <a:pt x="71438" y="77391"/>
                </a:lnTo>
                <a:cubicBezTo>
                  <a:pt x="71438" y="74116"/>
                  <a:pt x="74116" y="71438"/>
                  <a:pt x="77391" y="71438"/>
                </a:cubicBezTo>
                <a:lnTo>
                  <a:pt x="89297" y="71438"/>
                </a:lnTo>
                <a:close/>
                <a:moveTo>
                  <a:pt x="47625" y="113109"/>
                </a:moveTo>
                <a:lnTo>
                  <a:pt x="47625" y="125016"/>
                </a:lnTo>
                <a:cubicBezTo>
                  <a:pt x="47625" y="128290"/>
                  <a:pt x="44946" y="130969"/>
                  <a:pt x="41672" y="130969"/>
                </a:cubicBezTo>
                <a:lnTo>
                  <a:pt x="29766" y="130969"/>
                </a:lnTo>
                <a:cubicBezTo>
                  <a:pt x="26491" y="130969"/>
                  <a:pt x="23812" y="128290"/>
                  <a:pt x="23812" y="125016"/>
                </a:cubicBezTo>
                <a:lnTo>
                  <a:pt x="23812" y="113109"/>
                </a:lnTo>
                <a:cubicBezTo>
                  <a:pt x="23812" y="109835"/>
                  <a:pt x="26491" y="107156"/>
                  <a:pt x="29766" y="107156"/>
                </a:cubicBezTo>
                <a:lnTo>
                  <a:pt x="41672" y="107156"/>
                </a:lnTo>
                <a:cubicBezTo>
                  <a:pt x="44946" y="107156"/>
                  <a:pt x="47625" y="109835"/>
                  <a:pt x="47625" y="113109"/>
                </a:cubicBezTo>
                <a:close/>
                <a:moveTo>
                  <a:pt x="41672" y="71438"/>
                </a:moveTo>
                <a:cubicBezTo>
                  <a:pt x="44946" y="71438"/>
                  <a:pt x="47625" y="74116"/>
                  <a:pt x="47625" y="77391"/>
                </a:cubicBezTo>
                <a:lnTo>
                  <a:pt x="47625" y="89297"/>
                </a:lnTo>
                <a:cubicBezTo>
                  <a:pt x="47625" y="92571"/>
                  <a:pt x="44946" y="95250"/>
                  <a:pt x="41672" y="95250"/>
                </a:cubicBezTo>
                <a:lnTo>
                  <a:pt x="29766" y="95250"/>
                </a:lnTo>
                <a:cubicBezTo>
                  <a:pt x="26491" y="95250"/>
                  <a:pt x="23812" y="92571"/>
                  <a:pt x="23812" y="89297"/>
                </a:cubicBezTo>
                <a:lnTo>
                  <a:pt x="23812" y="77391"/>
                </a:lnTo>
                <a:cubicBezTo>
                  <a:pt x="23812" y="74116"/>
                  <a:pt x="26491" y="71438"/>
                  <a:pt x="29766" y="71438"/>
                </a:cubicBezTo>
                <a:lnTo>
                  <a:pt x="41672" y="71438"/>
                </a:ln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33" name="Text 31"/>
          <p:cNvSpPr/>
          <p:nvPr/>
        </p:nvSpPr>
        <p:spPr>
          <a:xfrm>
            <a:off x="440531" y="5397500"/>
            <a:ext cx="2198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Tipe 1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48469" y="5619750"/>
            <a:ext cx="2182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Urban Padat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44500" y="5976938"/>
            <a:ext cx="21907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Kampung urban padat di kota besar dengan kepadatan tinggi dan infrastruktur yang sudah relatif baik.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76250" y="6798469"/>
            <a:ext cx="2127250" cy="7938"/>
          </a:xfrm>
          <a:custGeom>
            <a:avLst/>
            <a:gdLst/>
            <a:ahLst/>
            <a:cxnLst/>
            <a:rect l="l" t="t" r="r" b="b"/>
            <a:pathLst>
              <a:path w="2127250" h="7938">
                <a:moveTo>
                  <a:pt x="0" y="0"/>
                </a:moveTo>
                <a:lnTo>
                  <a:pt x="2127250" y="0"/>
                </a:lnTo>
                <a:lnTo>
                  <a:pt x="2127250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2D5A4A">
              <a:alpha val="2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585267" y="6925469"/>
            <a:ext cx="1905620" cy="146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Contoh: Jakarta, Surabaya, Bandung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2885715" y="4714875"/>
            <a:ext cx="2444750" cy="2532063"/>
          </a:xfrm>
          <a:custGeom>
            <a:avLst/>
            <a:gdLst/>
            <a:ahLst/>
            <a:cxnLst/>
            <a:rect l="l" t="t" r="r" b="b"/>
            <a:pathLst>
              <a:path w="2444750" h="2532063">
                <a:moveTo>
                  <a:pt x="31750" y="0"/>
                </a:moveTo>
                <a:lnTo>
                  <a:pt x="2413000" y="0"/>
                </a:lnTo>
                <a:cubicBezTo>
                  <a:pt x="2430535" y="0"/>
                  <a:pt x="2444750" y="14215"/>
                  <a:pt x="2444750" y="31750"/>
                </a:cubicBezTo>
                <a:lnTo>
                  <a:pt x="2444750" y="2405058"/>
                </a:lnTo>
                <a:cubicBezTo>
                  <a:pt x="2444750" y="2475201"/>
                  <a:pt x="2387888" y="2532063"/>
                  <a:pt x="2317745" y="2532063"/>
                </a:cubicBezTo>
                <a:lnTo>
                  <a:pt x="127005" y="2532063"/>
                </a:lnTo>
                <a:cubicBezTo>
                  <a:pt x="56862" y="2532063"/>
                  <a:pt x="0" y="2475201"/>
                  <a:pt x="0" y="240505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2885715" y="4714875"/>
            <a:ext cx="2444750" cy="31750"/>
          </a:xfrm>
          <a:custGeom>
            <a:avLst/>
            <a:gdLst/>
            <a:ahLst/>
            <a:cxnLst/>
            <a:rect l="l" t="t" r="r" b="b"/>
            <a:pathLst>
              <a:path w="2444750" h="31750">
                <a:moveTo>
                  <a:pt x="31750" y="0"/>
                </a:moveTo>
                <a:lnTo>
                  <a:pt x="2413000" y="0"/>
                </a:lnTo>
                <a:cubicBezTo>
                  <a:pt x="2430523" y="0"/>
                  <a:pt x="2444750" y="14227"/>
                  <a:pt x="2444750" y="31750"/>
                </a:cubicBezTo>
                <a:lnTo>
                  <a:pt x="24447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0" name="Shape 38"/>
          <p:cNvSpPr/>
          <p:nvPr/>
        </p:nvSpPr>
        <p:spPr>
          <a:xfrm>
            <a:off x="3884042" y="4889500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4011042" y="50165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52772" y="46174"/>
                </a:moveTo>
                <a:cubicBezTo>
                  <a:pt x="160474" y="51978"/>
                  <a:pt x="169887" y="57596"/>
                  <a:pt x="180380" y="59010"/>
                </a:cubicBezTo>
                <a:cubicBezTo>
                  <a:pt x="185254" y="59680"/>
                  <a:pt x="189756" y="56220"/>
                  <a:pt x="190426" y="51346"/>
                </a:cubicBezTo>
                <a:cubicBezTo>
                  <a:pt x="191095" y="46472"/>
                  <a:pt x="187635" y="41970"/>
                  <a:pt x="182761" y="41300"/>
                </a:cubicBezTo>
                <a:cubicBezTo>
                  <a:pt x="176845" y="40518"/>
                  <a:pt x="170408" y="37095"/>
                  <a:pt x="163525" y="31924"/>
                </a:cubicBezTo>
                <a:cubicBezTo>
                  <a:pt x="149237" y="21134"/>
                  <a:pt x="129853" y="21134"/>
                  <a:pt x="115528" y="31924"/>
                </a:cubicBezTo>
                <a:cubicBezTo>
                  <a:pt x="106598" y="38658"/>
                  <a:pt x="100385" y="41709"/>
                  <a:pt x="95250" y="41709"/>
                </a:cubicBezTo>
                <a:cubicBezTo>
                  <a:pt x="90115" y="41709"/>
                  <a:pt x="83902" y="38658"/>
                  <a:pt x="74972" y="31924"/>
                </a:cubicBezTo>
                <a:cubicBezTo>
                  <a:pt x="60685" y="21134"/>
                  <a:pt x="41300" y="21134"/>
                  <a:pt x="26975" y="31924"/>
                </a:cubicBezTo>
                <a:cubicBezTo>
                  <a:pt x="20092" y="37095"/>
                  <a:pt x="13655" y="40518"/>
                  <a:pt x="7739" y="41300"/>
                </a:cubicBezTo>
                <a:cubicBezTo>
                  <a:pt x="2865" y="41970"/>
                  <a:pt x="-595" y="46434"/>
                  <a:pt x="74" y="51346"/>
                </a:cubicBezTo>
                <a:cubicBezTo>
                  <a:pt x="744" y="56257"/>
                  <a:pt x="5209" y="59680"/>
                  <a:pt x="10120" y="59010"/>
                </a:cubicBezTo>
                <a:cubicBezTo>
                  <a:pt x="20613" y="57596"/>
                  <a:pt x="30063" y="51978"/>
                  <a:pt x="37728" y="46174"/>
                </a:cubicBezTo>
                <a:cubicBezTo>
                  <a:pt x="45653" y="40184"/>
                  <a:pt x="56294" y="40184"/>
                  <a:pt x="64219" y="46174"/>
                </a:cubicBezTo>
                <a:cubicBezTo>
                  <a:pt x="73223" y="52983"/>
                  <a:pt x="83679" y="59531"/>
                  <a:pt x="95250" y="59531"/>
                </a:cubicBezTo>
                <a:cubicBezTo>
                  <a:pt x="106821" y="59531"/>
                  <a:pt x="117239" y="52946"/>
                  <a:pt x="126281" y="46174"/>
                </a:cubicBezTo>
                <a:cubicBezTo>
                  <a:pt x="134206" y="40184"/>
                  <a:pt x="144847" y="40184"/>
                  <a:pt x="152772" y="46174"/>
                </a:cubicBezTo>
                <a:close/>
                <a:moveTo>
                  <a:pt x="152772" y="99752"/>
                </a:moveTo>
                <a:cubicBezTo>
                  <a:pt x="160474" y="105556"/>
                  <a:pt x="169887" y="111175"/>
                  <a:pt x="180380" y="112588"/>
                </a:cubicBezTo>
                <a:cubicBezTo>
                  <a:pt x="185254" y="113258"/>
                  <a:pt x="189756" y="109798"/>
                  <a:pt x="190426" y="104924"/>
                </a:cubicBezTo>
                <a:cubicBezTo>
                  <a:pt x="191095" y="100050"/>
                  <a:pt x="187635" y="95548"/>
                  <a:pt x="182761" y="94878"/>
                </a:cubicBezTo>
                <a:cubicBezTo>
                  <a:pt x="176845" y="94097"/>
                  <a:pt x="170408" y="90674"/>
                  <a:pt x="163525" y="85502"/>
                </a:cubicBezTo>
                <a:cubicBezTo>
                  <a:pt x="149237" y="74712"/>
                  <a:pt x="129853" y="74712"/>
                  <a:pt x="115528" y="85502"/>
                </a:cubicBezTo>
                <a:cubicBezTo>
                  <a:pt x="106598" y="92236"/>
                  <a:pt x="100385" y="95287"/>
                  <a:pt x="95250" y="95287"/>
                </a:cubicBezTo>
                <a:cubicBezTo>
                  <a:pt x="90115" y="95287"/>
                  <a:pt x="83902" y="92236"/>
                  <a:pt x="74972" y="85502"/>
                </a:cubicBezTo>
                <a:cubicBezTo>
                  <a:pt x="60685" y="74712"/>
                  <a:pt x="41300" y="74712"/>
                  <a:pt x="26975" y="85502"/>
                </a:cubicBezTo>
                <a:cubicBezTo>
                  <a:pt x="20092" y="90674"/>
                  <a:pt x="13655" y="94097"/>
                  <a:pt x="7739" y="94878"/>
                </a:cubicBezTo>
                <a:cubicBezTo>
                  <a:pt x="2865" y="95510"/>
                  <a:pt x="-595" y="100013"/>
                  <a:pt x="74" y="104924"/>
                </a:cubicBezTo>
                <a:cubicBezTo>
                  <a:pt x="744" y="109835"/>
                  <a:pt x="5209" y="113258"/>
                  <a:pt x="10120" y="112588"/>
                </a:cubicBezTo>
                <a:cubicBezTo>
                  <a:pt x="20613" y="111175"/>
                  <a:pt x="30063" y="105556"/>
                  <a:pt x="37728" y="99752"/>
                </a:cubicBezTo>
                <a:cubicBezTo>
                  <a:pt x="45653" y="93762"/>
                  <a:pt x="56294" y="93762"/>
                  <a:pt x="64219" y="99752"/>
                </a:cubicBezTo>
                <a:cubicBezTo>
                  <a:pt x="73223" y="106561"/>
                  <a:pt x="83679" y="113109"/>
                  <a:pt x="95250" y="113109"/>
                </a:cubicBezTo>
                <a:cubicBezTo>
                  <a:pt x="106821" y="113109"/>
                  <a:pt x="117239" y="106524"/>
                  <a:pt x="126281" y="99752"/>
                </a:cubicBezTo>
                <a:cubicBezTo>
                  <a:pt x="134206" y="93762"/>
                  <a:pt x="144847" y="93762"/>
                  <a:pt x="152772" y="99752"/>
                </a:cubicBezTo>
                <a:close/>
                <a:moveTo>
                  <a:pt x="126281" y="153330"/>
                </a:moveTo>
                <a:cubicBezTo>
                  <a:pt x="134206" y="147340"/>
                  <a:pt x="144847" y="147340"/>
                  <a:pt x="152772" y="153330"/>
                </a:cubicBezTo>
                <a:cubicBezTo>
                  <a:pt x="160474" y="159134"/>
                  <a:pt x="169887" y="164753"/>
                  <a:pt x="180380" y="166167"/>
                </a:cubicBezTo>
                <a:cubicBezTo>
                  <a:pt x="185254" y="166836"/>
                  <a:pt x="189756" y="163376"/>
                  <a:pt x="190426" y="158502"/>
                </a:cubicBezTo>
                <a:cubicBezTo>
                  <a:pt x="191095" y="153628"/>
                  <a:pt x="187635" y="149126"/>
                  <a:pt x="182761" y="148456"/>
                </a:cubicBezTo>
                <a:cubicBezTo>
                  <a:pt x="176845" y="147675"/>
                  <a:pt x="170408" y="144252"/>
                  <a:pt x="163525" y="139080"/>
                </a:cubicBezTo>
                <a:cubicBezTo>
                  <a:pt x="149237" y="128290"/>
                  <a:pt x="129853" y="128290"/>
                  <a:pt x="115528" y="139080"/>
                </a:cubicBezTo>
                <a:cubicBezTo>
                  <a:pt x="106598" y="145814"/>
                  <a:pt x="100385" y="148865"/>
                  <a:pt x="95250" y="148865"/>
                </a:cubicBezTo>
                <a:cubicBezTo>
                  <a:pt x="90115" y="148865"/>
                  <a:pt x="83902" y="145814"/>
                  <a:pt x="74972" y="139080"/>
                </a:cubicBezTo>
                <a:cubicBezTo>
                  <a:pt x="60685" y="128290"/>
                  <a:pt x="41300" y="128290"/>
                  <a:pt x="26975" y="139080"/>
                </a:cubicBezTo>
                <a:cubicBezTo>
                  <a:pt x="20092" y="144252"/>
                  <a:pt x="13655" y="147675"/>
                  <a:pt x="7739" y="148456"/>
                </a:cubicBezTo>
                <a:cubicBezTo>
                  <a:pt x="2865" y="149126"/>
                  <a:pt x="-595" y="153591"/>
                  <a:pt x="74" y="158502"/>
                </a:cubicBezTo>
                <a:cubicBezTo>
                  <a:pt x="744" y="163413"/>
                  <a:pt x="5209" y="166836"/>
                  <a:pt x="10120" y="166167"/>
                </a:cubicBezTo>
                <a:cubicBezTo>
                  <a:pt x="20613" y="164753"/>
                  <a:pt x="30063" y="159134"/>
                  <a:pt x="37728" y="153330"/>
                </a:cubicBezTo>
                <a:cubicBezTo>
                  <a:pt x="45653" y="147340"/>
                  <a:pt x="56294" y="147340"/>
                  <a:pt x="64219" y="153330"/>
                </a:cubicBezTo>
                <a:cubicBezTo>
                  <a:pt x="73223" y="160139"/>
                  <a:pt x="83679" y="166688"/>
                  <a:pt x="95250" y="166688"/>
                </a:cubicBezTo>
                <a:cubicBezTo>
                  <a:pt x="106821" y="166688"/>
                  <a:pt x="117239" y="160102"/>
                  <a:pt x="126281" y="153330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42" name="Text 40"/>
          <p:cNvSpPr/>
          <p:nvPr/>
        </p:nvSpPr>
        <p:spPr>
          <a:xfrm>
            <a:off x="3008747" y="5397500"/>
            <a:ext cx="2198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Tipe 2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3016684" y="5619750"/>
            <a:ext cx="2182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Pesisir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3012715" y="5873750"/>
            <a:ext cx="219075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Kampung pesisir dengan kebutuhan monitoring khusus: cuaca ekstrem, kenaikan permukaan laut, dan nelayan.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3044465" y="6798469"/>
            <a:ext cx="2127250" cy="7938"/>
          </a:xfrm>
          <a:custGeom>
            <a:avLst/>
            <a:gdLst/>
            <a:ahLst/>
            <a:cxnLst/>
            <a:rect l="l" t="t" r="r" b="b"/>
            <a:pathLst>
              <a:path w="2127250" h="7938">
                <a:moveTo>
                  <a:pt x="0" y="0"/>
                </a:moveTo>
                <a:lnTo>
                  <a:pt x="2127250" y="0"/>
                </a:lnTo>
                <a:lnTo>
                  <a:pt x="2127250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D4A574">
              <a:alpha val="20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3110136" y="6925469"/>
            <a:ext cx="1992375" cy="146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Contoh: Pesisir Jawa, Sulawesi, Papua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5453931" y="4714875"/>
            <a:ext cx="2444750" cy="2532063"/>
          </a:xfrm>
          <a:custGeom>
            <a:avLst/>
            <a:gdLst/>
            <a:ahLst/>
            <a:cxnLst/>
            <a:rect l="l" t="t" r="r" b="b"/>
            <a:pathLst>
              <a:path w="2444750" h="2532063">
                <a:moveTo>
                  <a:pt x="31750" y="0"/>
                </a:moveTo>
                <a:lnTo>
                  <a:pt x="2413000" y="0"/>
                </a:lnTo>
                <a:cubicBezTo>
                  <a:pt x="2430535" y="0"/>
                  <a:pt x="2444750" y="14215"/>
                  <a:pt x="2444750" y="31750"/>
                </a:cubicBezTo>
                <a:lnTo>
                  <a:pt x="2444750" y="2405058"/>
                </a:lnTo>
                <a:cubicBezTo>
                  <a:pt x="2444750" y="2475201"/>
                  <a:pt x="2387888" y="2532063"/>
                  <a:pt x="2317745" y="2532063"/>
                </a:cubicBezTo>
                <a:lnTo>
                  <a:pt x="127005" y="2532063"/>
                </a:lnTo>
                <a:cubicBezTo>
                  <a:pt x="56862" y="2532063"/>
                  <a:pt x="0" y="2475201"/>
                  <a:pt x="0" y="2405058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5453931" y="4714875"/>
            <a:ext cx="2444750" cy="31750"/>
          </a:xfrm>
          <a:custGeom>
            <a:avLst/>
            <a:gdLst/>
            <a:ahLst/>
            <a:cxnLst/>
            <a:rect l="l" t="t" r="r" b="b"/>
            <a:pathLst>
              <a:path w="2444750" h="31750">
                <a:moveTo>
                  <a:pt x="31750" y="0"/>
                </a:moveTo>
                <a:lnTo>
                  <a:pt x="2413000" y="0"/>
                </a:lnTo>
                <a:cubicBezTo>
                  <a:pt x="2430523" y="0"/>
                  <a:pt x="2444750" y="14227"/>
                  <a:pt x="2444750" y="31750"/>
                </a:cubicBezTo>
                <a:lnTo>
                  <a:pt x="244475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49" name="Shape 47"/>
          <p:cNvSpPr/>
          <p:nvPr/>
        </p:nvSpPr>
        <p:spPr>
          <a:xfrm>
            <a:off x="6452257" y="4889500"/>
            <a:ext cx="444500" cy="444500"/>
          </a:xfrm>
          <a:custGeom>
            <a:avLst/>
            <a:gdLst/>
            <a:ahLst/>
            <a:cxnLst/>
            <a:rect l="l" t="t" r="r" b="b"/>
            <a:pathLst>
              <a:path w="444500" h="444500">
                <a:moveTo>
                  <a:pt x="222250" y="0"/>
                </a:moveTo>
                <a:lnTo>
                  <a:pt x="222250" y="0"/>
                </a:lnTo>
                <a:cubicBezTo>
                  <a:pt x="344913" y="0"/>
                  <a:pt x="444500" y="99587"/>
                  <a:pt x="444500" y="222250"/>
                </a:cubicBezTo>
                <a:lnTo>
                  <a:pt x="444500" y="222250"/>
                </a:lnTo>
                <a:cubicBezTo>
                  <a:pt x="444500" y="344913"/>
                  <a:pt x="344913" y="444500"/>
                  <a:pt x="222250" y="444500"/>
                </a:cubicBezTo>
                <a:lnTo>
                  <a:pt x="222250" y="444500"/>
                </a:lnTo>
                <a:cubicBezTo>
                  <a:pt x="99587" y="444500"/>
                  <a:pt x="0" y="344913"/>
                  <a:pt x="0" y="222250"/>
                </a:cubicBezTo>
                <a:lnTo>
                  <a:pt x="0" y="222250"/>
                </a:lnTo>
                <a:cubicBezTo>
                  <a:pt x="0" y="99587"/>
                  <a:pt x="99587" y="0"/>
                  <a:pt x="222250" y="0"/>
                </a:cubicBez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50" name="Shape 48"/>
          <p:cNvSpPr/>
          <p:nvPr/>
        </p:nvSpPr>
        <p:spPr>
          <a:xfrm>
            <a:off x="6567351" y="5016500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59531" y="35719"/>
                </a:moveTo>
                <a:lnTo>
                  <a:pt x="59531" y="71438"/>
                </a:lnTo>
                <a:lnTo>
                  <a:pt x="109165" y="71438"/>
                </a:lnTo>
                <a:lnTo>
                  <a:pt x="87734" y="35719"/>
                </a:lnTo>
                <a:lnTo>
                  <a:pt x="59531" y="35719"/>
                </a:lnTo>
                <a:close/>
                <a:moveTo>
                  <a:pt x="35719" y="82972"/>
                </a:moveTo>
                <a:lnTo>
                  <a:pt x="35719" y="23812"/>
                </a:lnTo>
                <a:cubicBezTo>
                  <a:pt x="35719" y="17227"/>
                  <a:pt x="41039" y="11906"/>
                  <a:pt x="47625" y="11906"/>
                </a:cubicBezTo>
                <a:lnTo>
                  <a:pt x="87734" y="11906"/>
                </a:lnTo>
                <a:cubicBezTo>
                  <a:pt x="96106" y="11906"/>
                  <a:pt x="103845" y="16297"/>
                  <a:pt x="108161" y="23478"/>
                </a:cubicBezTo>
                <a:lnTo>
                  <a:pt x="136959" y="71438"/>
                </a:lnTo>
                <a:lnTo>
                  <a:pt x="160772" y="71438"/>
                </a:lnTo>
                <a:lnTo>
                  <a:pt x="160772" y="44648"/>
                </a:lnTo>
                <a:cubicBezTo>
                  <a:pt x="160772" y="39700"/>
                  <a:pt x="164753" y="35719"/>
                  <a:pt x="169701" y="35719"/>
                </a:cubicBezTo>
                <a:cubicBezTo>
                  <a:pt x="174650" y="35719"/>
                  <a:pt x="178631" y="39700"/>
                  <a:pt x="178631" y="44648"/>
                </a:cubicBezTo>
                <a:lnTo>
                  <a:pt x="178631" y="71438"/>
                </a:lnTo>
                <a:lnTo>
                  <a:pt x="196490" y="71438"/>
                </a:lnTo>
                <a:cubicBezTo>
                  <a:pt x="206350" y="71438"/>
                  <a:pt x="214350" y="79437"/>
                  <a:pt x="214350" y="89297"/>
                </a:cubicBezTo>
                <a:lnTo>
                  <a:pt x="214350" y="104738"/>
                </a:lnTo>
                <a:cubicBezTo>
                  <a:pt x="214350" y="110021"/>
                  <a:pt x="212006" y="115081"/>
                  <a:pt x="207913" y="118467"/>
                </a:cubicBezTo>
                <a:lnTo>
                  <a:pt x="194890" y="129332"/>
                </a:lnTo>
                <a:cubicBezTo>
                  <a:pt x="204750" y="134987"/>
                  <a:pt x="211373" y="145591"/>
                  <a:pt x="211373" y="157758"/>
                </a:cubicBezTo>
                <a:cubicBezTo>
                  <a:pt x="211373" y="175840"/>
                  <a:pt x="196714" y="190500"/>
                  <a:pt x="178631" y="190500"/>
                </a:cubicBezTo>
                <a:cubicBezTo>
                  <a:pt x="160548" y="190500"/>
                  <a:pt x="145889" y="175840"/>
                  <a:pt x="145889" y="157758"/>
                </a:cubicBezTo>
                <a:cubicBezTo>
                  <a:pt x="145889" y="152400"/>
                  <a:pt x="147191" y="147340"/>
                  <a:pt x="149461" y="142875"/>
                </a:cubicBezTo>
                <a:lnTo>
                  <a:pt x="111807" y="142875"/>
                </a:lnTo>
                <a:cubicBezTo>
                  <a:pt x="110691" y="147861"/>
                  <a:pt x="108868" y="152549"/>
                  <a:pt x="106449" y="156902"/>
                </a:cubicBezTo>
                <a:cubicBezTo>
                  <a:pt x="109314" y="160400"/>
                  <a:pt x="109128" y="165608"/>
                  <a:pt x="105854" y="168883"/>
                </a:cubicBezTo>
                <a:lnTo>
                  <a:pt x="97445" y="177292"/>
                </a:lnTo>
                <a:cubicBezTo>
                  <a:pt x="94171" y="180566"/>
                  <a:pt x="88999" y="180752"/>
                  <a:pt x="85465" y="177887"/>
                </a:cubicBezTo>
                <a:cubicBezTo>
                  <a:pt x="82004" y="179822"/>
                  <a:pt x="78284" y="181347"/>
                  <a:pt x="74377" y="182463"/>
                </a:cubicBezTo>
                <a:cubicBezTo>
                  <a:pt x="73930" y="186965"/>
                  <a:pt x="70135" y="190500"/>
                  <a:pt x="65484" y="190500"/>
                </a:cubicBezTo>
                <a:lnTo>
                  <a:pt x="53578" y="190500"/>
                </a:lnTo>
                <a:cubicBezTo>
                  <a:pt x="48964" y="190500"/>
                  <a:pt x="45132" y="186965"/>
                  <a:pt x="44686" y="182463"/>
                </a:cubicBezTo>
                <a:cubicBezTo>
                  <a:pt x="40779" y="181347"/>
                  <a:pt x="37095" y="179784"/>
                  <a:pt x="33598" y="177887"/>
                </a:cubicBezTo>
                <a:cubicBezTo>
                  <a:pt x="30100" y="180752"/>
                  <a:pt x="24892" y="180566"/>
                  <a:pt x="21617" y="177292"/>
                </a:cubicBezTo>
                <a:lnTo>
                  <a:pt x="13208" y="168846"/>
                </a:lnTo>
                <a:cubicBezTo>
                  <a:pt x="9934" y="165571"/>
                  <a:pt x="9748" y="160400"/>
                  <a:pt x="12613" y="156865"/>
                </a:cubicBezTo>
                <a:cubicBezTo>
                  <a:pt x="10678" y="153405"/>
                  <a:pt x="9153" y="149684"/>
                  <a:pt x="8037" y="145777"/>
                </a:cubicBezTo>
                <a:cubicBezTo>
                  <a:pt x="3535" y="145331"/>
                  <a:pt x="0" y="141536"/>
                  <a:pt x="0" y="136885"/>
                </a:cubicBezTo>
                <a:lnTo>
                  <a:pt x="0" y="124978"/>
                </a:lnTo>
                <a:cubicBezTo>
                  <a:pt x="0" y="120365"/>
                  <a:pt x="3535" y="116532"/>
                  <a:pt x="8037" y="116086"/>
                </a:cubicBezTo>
                <a:cubicBezTo>
                  <a:pt x="9153" y="112179"/>
                  <a:pt x="10716" y="108496"/>
                  <a:pt x="12613" y="104998"/>
                </a:cubicBezTo>
                <a:cubicBezTo>
                  <a:pt x="9748" y="101501"/>
                  <a:pt x="9934" y="96292"/>
                  <a:pt x="13208" y="93018"/>
                </a:cubicBezTo>
                <a:lnTo>
                  <a:pt x="21617" y="84609"/>
                </a:lnTo>
                <a:cubicBezTo>
                  <a:pt x="24892" y="81335"/>
                  <a:pt x="30063" y="81149"/>
                  <a:pt x="33598" y="84013"/>
                </a:cubicBezTo>
                <a:cubicBezTo>
                  <a:pt x="34305" y="83641"/>
                  <a:pt x="34975" y="83269"/>
                  <a:pt x="35719" y="82897"/>
                </a:cubicBezTo>
                <a:close/>
                <a:moveTo>
                  <a:pt x="59531" y="107156"/>
                </a:moveTo>
                <a:cubicBezTo>
                  <a:pt x="46389" y="107156"/>
                  <a:pt x="35719" y="117826"/>
                  <a:pt x="35719" y="130969"/>
                </a:cubicBezTo>
                <a:cubicBezTo>
                  <a:pt x="35719" y="144111"/>
                  <a:pt x="46389" y="154781"/>
                  <a:pt x="59531" y="154781"/>
                </a:cubicBezTo>
                <a:cubicBezTo>
                  <a:pt x="72674" y="154781"/>
                  <a:pt x="83344" y="144111"/>
                  <a:pt x="83344" y="130969"/>
                </a:cubicBezTo>
                <a:cubicBezTo>
                  <a:pt x="83344" y="117826"/>
                  <a:pt x="72674" y="107156"/>
                  <a:pt x="59531" y="107156"/>
                </a:cubicBezTo>
                <a:close/>
                <a:moveTo>
                  <a:pt x="163711" y="157758"/>
                </a:moveTo>
                <a:cubicBezTo>
                  <a:pt x="163711" y="165972"/>
                  <a:pt x="170380" y="172641"/>
                  <a:pt x="178594" y="172641"/>
                </a:cubicBezTo>
                <a:cubicBezTo>
                  <a:pt x="186808" y="172641"/>
                  <a:pt x="193477" y="165972"/>
                  <a:pt x="193477" y="157758"/>
                </a:cubicBezTo>
                <a:cubicBezTo>
                  <a:pt x="193477" y="149544"/>
                  <a:pt x="186808" y="142875"/>
                  <a:pt x="178594" y="142875"/>
                </a:cubicBezTo>
                <a:cubicBezTo>
                  <a:pt x="170380" y="142875"/>
                  <a:pt x="163711" y="149544"/>
                  <a:pt x="163711" y="157758"/>
                </a:cubicBezTo>
                <a:close/>
              </a:path>
            </a:pathLst>
          </a:custGeom>
          <a:solidFill>
            <a:srgbClr val="8B7355"/>
          </a:solidFill>
          <a:ln/>
        </p:spPr>
      </p:sp>
      <p:sp>
        <p:nvSpPr>
          <p:cNvPr id="51" name="Text 49"/>
          <p:cNvSpPr/>
          <p:nvPr/>
        </p:nvSpPr>
        <p:spPr>
          <a:xfrm>
            <a:off x="5576962" y="5397500"/>
            <a:ext cx="2198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Tipe 3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584899" y="5619750"/>
            <a:ext cx="2182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Peri-Urban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5580931" y="5873750"/>
            <a:ext cx="2190750" cy="82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Kampung peri-urban yang sedang bertransisi dari rural ke urban, dengan potensi pertumbuhan ekonomi tinggi.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5612681" y="6798469"/>
            <a:ext cx="2127250" cy="7938"/>
          </a:xfrm>
          <a:custGeom>
            <a:avLst/>
            <a:gdLst/>
            <a:ahLst/>
            <a:cxnLst/>
            <a:rect l="l" t="t" r="r" b="b"/>
            <a:pathLst>
              <a:path w="2127250" h="7938">
                <a:moveTo>
                  <a:pt x="0" y="0"/>
                </a:moveTo>
                <a:lnTo>
                  <a:pt x="2127250" y="0"/>
                </a:lnTo>
                <a:lnTo>
                  <a:pt x="2127250" y="7938"/>
                </a:lnTo>
                <a:lnTo>
                  <a:pt x="0" y="7938"/>
                </a:lnTo>
                <a:lnTo>
                  <a:pt x="0" y="0"/>
                </a:lnTo>
                <a:close/>
              </a:path>
            </a:pathLst>
          </a:custGeom>
          <a:solidFill>
            <a:srgbClr val="8B7355">
              <a:alpha val="20000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5907360" y="6925469"/>
            <a:ext cx="1534356" cy="146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8B735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Contoh: Pinggiran kota besar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085646" y="1524000"/>
            <a:ext cx="3786188" cy="3413125"/>
          </a:xfrm>
          <a:custGeom>
            <a:avLst/>
            <a:gdLst/>
            <a:ahLst/>
            <a:cxnLst/>
            <a:rect l="l" t="t" r="r" b="b"/>
            <a:pathLst>
              <a:path w="3786188" h="3413125">
                <a:moveTo>
                  <a:pt x="127002" y="0"/>
                </a:moveTo>
                <a:lnTo>
                  <a:pt x="3659185" y="0"/>
                </a:lnTo>
                <a:cubicBezTo>
                  <a:pt x="3729327" y="0"/>
                  <a:pt x="3786187" y="56861"/>
                  <a:pt x="3786187" y="127002"/>
                </a:cubicBezTo>
                <a:lnTo>
                  <a:pt x="3786188" y="3286123"/>
                </a:lnTo>
                <a:cubicBezTo>
                  <a:pt x="3786187" y="3356264"/>
                  <a:pt x="3729327" y="3413125"/>
                  <a:pt x="3659185" y="3413125"/>
                </a:cubicBezTo>
                <a:lnTo>
                  <a:pt x="127002" y="3413125"/>
                </a:lnTo>
                <a:cubicBezTo>
                  <a:pt x="56861" y="3413125"/>
                  <a:pt x="0" y="3356264"/>
                  <a:pt x="0" y="3286123"/>
                </a:cubicBezTo>
                <a:lnTo>
                  <a:pt x="0" y="127002"/>
                </a:lnTo>
                <a:cubicBezTo>
                  <a:pt x="0" y="56908"/>
                  <a:pt x="56908" y="0"/>
                  <a:pt x="127002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119063" dist="79375" dir="5400000">
              <a:srgbClr val="000000">
                <a:alpha val="10196"/>
              </a:srgbClr>
            </a:outerShdw>
          </a:effectLst>
        </p:spPr>
      </p:sp>
      <p:sp>
        <p:nvSpPr>
          <p:cNvPr id="57" name="Shape 55"/>
          <p:cNvSpPr/>
          <p:nvPr/>
        </p:nvSpPr>
        <p:spPr>
          <a:xfrm>
            <a:off x="9862964" y="2191742"/>
            <a:ext cx="238125" cy="238125"/>
          </a:xfrm>
          <a:custGeom>
            <a:avLst/>
            <a:gdLst/>
            <a:ahLst/>
            <a:cxnLst/>
            <a:rect l="l" t="t" r="r" b="b"/>
            <a:pathLst>
              <a:path w="238125" h="238125">
                <a:moveTo>
                  <a:pt x="59531" y="148828"/>
                </a:moveTo>
                <a:lnTo>
                  <a:pt x="11395" y="148828"/>
                </a:lnTo>
                <a:cubicBezTo>
                  <a:pt x="-186" y="148828"/>
                  <a:pt x="-7302" y="136224"/>
                  <a:pt x="-1349" y="126271"/>
                </a:cubicBezTo>
                <a:lnTo>
                  <a:pt x="23254" y="85251"/>
                </a:lnTo>
                <a:cubicBezTo>
                  <a:pt x="27301" y="78507"/>
                  <a:pt x="34556" y="74414"/>
                  <a:pt x="42416" y="74414"/>
                </a:cubicBezTo>
                <a:lnTo>
                  <a:pt x="86599" y="74414"/>
                </a:lnTo>
                <a:cubicBezTo>
                  <a:pt x="121993" y="14464"/>
                  <a:pt x="174780" y="11441"/>
                  <a:pt x="210080" y="16604"/>
                </a:cubicBezTo>
                <a:cubicBezTo>
                  <a:pt x="216033" y="17487"/>
                  <a:pt x="220684" y="22138"/>
                  <a:pt x="221521" y="28045"/>
                </a:cubicBezTo>
                <a:cubicBezTo>
                  <a:pt x="226684" y="63345"/>
                  <a:pt x="223661" y="116132"/>
                  <a:pt x="163711" y="151526"/>
                </a:cubicBezTo>
                <a:lnTo>
                  <a:pt x="163711" y="195709"/>
                </a:lnTo>
                <a:cubicBezTo>
                  <a:pt x="163711" y="203569"/>
                  <a:pt x="159618" y="210824"/>
                  <a:pt x="152874" y="214871"/>
                </a:cubicBezTo>
                <a:lnTo>
                  <a:pt x="111854" y="239474"/>
                </a:lnTo>
                <a:cubicBezTo>
                  <a:pt x="101947" y="245427"/>
                  <a:pt x="89297" y="238265"/>
                  <a:pt x="89297" y="226730"/>
                </a:cubicBezTo>
                <a:lnTo>
                  <a:pt x="89297" y="178594"/>
                </a:lnTo>
                <a:cubicBezTo>
                  <a:pt x="89297" y="162176"/>
                  <a:pt x="75949" y="148828"/>
                  <a:pt x="59531" y="148828"/>
                </a:cubicBezTo>
                <a:lnTo>
                  <a:pt x="59485" y="148828"/>
                </a:lnTo>
                <a:close/>
                <a:moveTo>
                  <a:pt x="186035" y="74414"/>
                </a:moveTo>
                <a:cubicBezTo>
                  <a:pt x="186035" y="62093"/>
                  <a:pt x="176032" y="52090"/>
                  <a:pt x="163711" y="52090"/>
                </a:cubicBezTo>
                <a:cubicBezTo>
                  <a:pt x="151390" y="52090"/>
                  <a:pt x="141387" y="62093"/>
                  <a:pt x="141387" y="74414"/>
                </a:cubicBezTo>
                <a:cubicBezTo>
                  <a:pt x="141387" y="86735"/>
                  <a:pt x="151390" y="96738"/>
                  <a:pt x="163711" y="96738"/>
                </a:cubicBezTo>
                <a:cubicBezTo>
                  <a:pt x="176032" y="96738"/>
                  <a:pt x="186035" y="86735"/>
                  <a:pt x="186035" y="74414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58" name="Text 56"/>
          <p:cNvSpPr/>
          <p:nvPr/>
        </p:nvSpPr>
        <p:spPr>
          <a:xfrm>
            <a:off x="8204708" y="2493367"/>
            <a:ext cx="35480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Why Pilot?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244396" y="2874367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0" name="Text 58"/>
          <p:cNvSpPr/>
          <p:nvPr/>
        </p:nvSpPr>
        <p:spPr>
          <a:xfrm>
            <a:off x="8350064" y="2921992"/>
            <a:ext cx="95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1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593646" y="2842617"/>
            <a:ext cx="2413000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Test dan refine model sebelum scale-up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8244396" y="3255367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3" name="Text 61"/>
          <p:cNvSpPr/>
          <p:nvPr/>
        </p:nvSpPr>
        <p:spPr>
          <a:xfrm>
            <a:off x="8342126" y="3302992"/>
            <a:ext cx="111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2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8593646" y="3223617"/>
            <a:ext cx="1928813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Build evidence dan case studies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8244396" y="3636367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6" name="Text 64"/>
          <p:cNvSpPr/>
          <p:nvPr/>
        </p:nvSpPr>
        <p:spPr>
          <a:xfrm>
            <a:off x="8340452" y="3683992"/>
            <a:ext cx="11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3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593646" y="3604617"/>
            <a:ext cx="2627313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Develop local champions dan best practices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8244396" y="4017367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69" name="Text 67"/>
          <p:cNvSpPr/>
          <p:nvPr/>
        </p:nvSpPr>
        <p:spPr>
          <a:xfrm>
            <a:off x="8338964" y="4064992"/>
            <a:ext cx="11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4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593646" y="3985617"/>
            <a:ext cx="2103438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Attract investment dan partnership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8093583" y="5074047"/>
            <a:ext cx="3770313" cy="1603375"/>
          </a:xfrm>
          <a:custGeom>
            <a:avLst/>
            <a:gdLst/>
            <a:ahLst/>
            <a:cxnLst/>
            <a:rect l="l" t="t" r="r" b="b"/>
            <a:pathLst>
              <a:path w="3770313" h="1603375">
                <a:moveTo>
                  <a:pt x="127003" y="0"/>
                </a:moveTo>
                <a:lnTo>
                  <a:pt x="3643309" y="0"/>
                </a:lnTo>
                <a:cubicBezTo>
                  <a:pt x="3713451" y="0"/>
                  <a:pt x="3770313" y="56861"/>
                  <a:pt x="3770313" y="127003"/>
                </a:cubicBezTo>
                <a:lnTo>
                  <a:pt x="3770313" y="1476372"/>
                </a:lnTo>
                <a:cubicBezTo>
                  <a:pt x="3770313" y="1546514"/>
                  <a:pt x="3713451" y="1603375"/>
                  <a:pt x="3643309" y="1603375"/>
                </a:cubicBezTo>
                <a:lnTo>
                  <a:pt x="127003" y="1603375"/>
                </a:lnTo>
                <a:cubicBezTo>
                  <a:pt x="56861" y="1603375"/>
                  <a:pt x="0" y="1546514"/>
                  <a:pt x="0" y="1476372"/>
                </a:cubicBezTo>
                <a:lnTo>
                  <a:pt x="0" y="127003"/>
                </a:lnTo>
                <a:cubicBezTo>
                  <a:pt x="0" y="56861"/>
                  <a:pt x="56861" y="0"/>
                  <a:pt x="127003" y="0"/>
                </a:cubicBezTo>
                <a:close/>
              </a:path>
            </a:pathLst>
          </a:custGeom>
          <a:solidFill>
            <a:srgbClr val="D4A574">
              <a:alpha val="10196"/>
            </a:srgbClr>
          </a:solidFill>
          <a:ln w="25400">
            <a:solidFill>
              <a:srgbClr val="D4A574">
                <a:alpha val="30196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290037" y="5272484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39688" y="0"/>
                </a:moveTo>
                <a:cubicBezTo>
                  <a:pt x="45176" y="0"/>
                  <a:pt x="49609" y="4434"/>
                  <a:pt x="49609" y="9922"/>
                </a:cubicBezTo>
                <a:lnTo>
                  <a:pt x="49609" y="19844"/>
                </a:lnTo>
                <a:lnTo>
                  <a:pt x="89297" y="19844"/>
                </a:lnTo>
                <a:lnTo>
                  <a:pt x="89297" y="9922"/>
                </a:lnTo>
                <a:cubicBezTo>
                  <a:pt x="89297" y="4434"/>
                  <a:pt x="93731" y="0"/>
                  <a:pt x="99219" y="0"/>
                </a:cubicBezTo>
                <a:cubicBezTo>
                  <a:pt x="104707" y="0"/>
                  <a:pt x="109141" y="4434"/>
                  <a:pt x="109141" y="9922"/>
                </a:cubicBezTo>
                <a:lnTo>
                  <a:pt x="109141" y="19844"/>
                </a:lnTo>
                <a:lnTo>
                  <a:pt x="119062" y="19844"/>
                </a:lnTo>
                <a:cubicBezTo>
                  <a:pt x="130008" y="19844"/>
                  <a:pt x="138906" y="28742"/>
                  <a:pt x="138906" y="39688"/>
                </a:cubicBezTo>
                <a:lnTo>
                  <a:pt x="138906" y="128984"/>
                </a:lnTo>
                <a:cubicBezTo>
                  <a:pt x="138906" y="139929"/>
                  <a:pt x="130008" y="148828"/>
                  <a:pt x="119062" y="148828"/>
                </a:cubicBezTo>
                <a:lnTo>
                  <a:pt x="19844" y="148828"/>
                </a:lnTo>
                <a:cubicBezTo>
                  <a:pt x="8899" y="148828"/>
                  <a:pt x="0" y="139929"/>
                  <a:pt x="0" y="128984"/>
                </a:cubicBezTo>
                <a:lnTo>
                  <a:pt x="0" y="39688"/>
                </a:lnTo>
                <a:cubicBezTo>
                  <a:pt x="0" y="28742"/>
                  <a:pt x="8899" y="19844"/>
                  <a:pt x="19844" y="19844"/>
                </a:cubicBezTo>
                <a:lnTo>
                  <a:pt x="29766" y="19844"/>
                </a:lnTo>
                <a:lnTo>
                  <a:pt x="29766" y="9922"/>
                </a:lnTo>
                <a:cubicBezTo>
                  <a:pt x="29766" y="4434"/>
                  <a:pt x="34199" y="0"/>
                  <a:pt x="39688" y="0"/>
                </a:cubicBezTo>
                <a:close/>
                <a:moveTo>
                  <a:pt x="19844" y="74414"/>
                </a:moveTo>
                <a:lnTo>
                  <a:pt x="19844" y="84336"/>
                </a:lnTo>
                <a:cubicBezTo>
                  <a:pt x="19844" y="87064"/>
                  <a:pt x="22076" y="89297"/>
                  <a:pt x="24805" y="89297"/>
                </a:cubicBezTo>
                <a:lnTo>
                  <a:pt x="34727" y="89297"/>
                </a:lnTo>
                <a:cubicBezTo>
                  <a:pt x="37455" y="89297"/>
                  <a:pt x="39688" y="87064"/>
                  <a:pt x="39688" y="84336"/>
                </a:cubicBezTo>
                <a:lnTo>
                  <a:pt x="39688" y="74414"/>
                </a:lnTo>
                <a:cubicBezTo>
                  <a:pt x="39688" y="71686"/>
                  <a:pt x="37455" y="69453"/>
                  <a:pt x="34727" y="69453"/>
                </a:cubicBezTo>
                <a:lnTo>
                  <a:pt x="24805" y="69453"/>
                </a:lnTo>
                <a:cubicBezTo>
                  <a:pt x="22076" y="69453"/>
                  <a:pt x="19844" y="71686"/>
                  <a:pt x="19844" y="74414"/>
                </a:cubicBezTo>
                <a:close/>
                <a:moveTo>
                  <a:pt x="59531" y="74414"/>
                </a:moveTo>
                <a:lnTo>
                  <a:pt x="59531" y="84336"/>
                </a:lnTo>
                <a:cubicBezTo>
                  <a:pt x="59531" y="87064"/>
                  <a:pt x="61764" y="89297"/>
                  <a:pt x="64492" y="89297"/>
                </a:cubicBezTo>
                <a:lnTo>
                  <a:pt x="74414" y="89297"/>
                </a:lnTo>
                <a:cubicBezTo>
                  <a:pt x="77143" y="89297"/>
                  <a:pt x="79375" y="87064"/>
                  <a:pt x="79375" y="84336"/>
                </a:cubicBezTo>
                <a:lnTo>
                  <a:pt x="79375" y="74414"/>
                </a:lnTo>
                <a:cubicBezTo>
                  <a:pt x="79375" y="71686"/>
                  <a:pt x="77143" y="69453"/>
                  <a:pt x="74414" y="69453"/>
                </a:cubicBezTo>
                <a:lnTo>
                  <a:pt x="64492" y="69453"/>
                </a:lnTo>
                <a:cubicBezTo>
                  <a:pt x="61764" y="69453"/>
                  <a:pt x="59531" y="71686"/>
                  <a:pt x="59531" y="74414"/>
                </a:cubicBezTo>
                <a:close/>
                <a:moveTo>
                  <a:pt x="104180" y="69453"/>
                </a:moveTo>
                <a:cubicBezTo>
                  <a:pt x="101451" y="69453"/>
                  <a:pt x="99219" y="71686"/>
                  <a:pt x="99219" y="74414"/>
                </a:cubicBezTo>
                <a:lnTo>
                  <a:pt x="99219" y="84336"/>
                </a:lnTo>
                <a:cubicBezTo>
                  <a:pt x="99219" y="87064"/>
                  <a:pt x="101451" y="89297"/>
                  <a:pt x="104180" y="89297"/>
                </a:cubicBezTo>
                <a:lnTo>
                  <a:pt x="114102" y="89297"/>
                </a:lnTo>
                <a:cubicBezTo>
                  <a:pt x="116830" y="89297"/>
                  <a:pt x="119062" y="87064"/>
                  <a:pt x="119062" y="84336"/>
                </a:cubicBezTo>
                <a:lnTo>
                  <a:pt x="119062" y="74414"/>
                </a:lnTo>
                <a:cubicBezTo>
                  <a:pt x="119062" y="71686"/>
                  <a:pt x="116830" y="69453"/>
                  <a:pt x="114102" y="69453"/>
                </a:cubicBezTo>
                <a:lnTo>
                  <a:pt x="104180" y="69453"/>
                </a:lnTo>
                <a:close/>
                <a:moveTo>
                  <a:pt x="19844" y="114102"/>
                </a:moveTo>
                <a:lnTo>
                  <a:pt x="19844" y="124023"/>
                </a:lnTo>
                <a:cubicBezTo>
                  <a:pt x="19844" y="126752"/>
                  <a:pt x="22076" y="128984"/>
                  <a:pt x="24805" y="128984"/>
                </a:cubicBezTo>
                <a:lnTo>
                  <a:pt x="34727" y="128984"/>
                </a:lnTo>
                <a:cubicBezTo>
                  <a:pt x="37455" y="128984"/>
                  <a:pt x="39688" y="126752"/>
                  <a:pt x="39688" y="124023"/>
                </a:cubicBezTo>
                <a:lnTo>
                  <a:pt x="39688" y="114102"/>
                </a:lnTo>
                <a:cubicBezTo>
                  <a:pt x="39688" y="111373"/>
                  <a:pt x="37455" y="109141"/>
                  <a:pt x="34727" y="109141"/>
                </a:cubicBezTo>
                <a:lnTo>
                  <a:pt x="24805" y="109141"/>
                </a:lnTo>
                <a:cubicBezTo>
                  <a:pt x="22076" y="109141"/>
                  <a:pt x="19844" y="111373"/>
                  <a:pt x="19844" y="114102"/>
                </a:cubicBezTo>
                <a:close/>
                <a:moveTo>
                  <a:pt x="64492" y="109141"/>
                </a:moveTo>
                <a:cubicBezTo>
                  <a:pt x="61764" y="109141"/>
                  <a:pt x="59531" y="111373"/>
                  <a:pt x="59531" y="114102"/>
                </a:cubicBezTo>
                <a:lnTo>
                  <a:pt x="59531" y="124023"/>
                </a:lnTo>
                <a:cubicBezTo>
                  <a:pt x="59531" y="126752"/>
                  <a:pt x="61764" y="128984"/>
                  <a:pt x="64492" y="128984"/>
                </a:cubicBezTo>
                <a:lnTo>
                  <a:pt x="74414" y="128984"/>
                </a:lnTo>
                <a:cubicBezTo>
                  <a:pt x="77143" y="128984"/>
                  <a:pt x="79375" y="126752"/>
                  <a:pt x="79375" y="124023"/>
                </a:cubicBezTo>
                <a:lnTo>
                  <a:pt x="79375" y="114102"/>
                </a:lnTo>
                <a:cubicBezTo>
                  <a:pt x="79375" y="111373"/>
                  <a:pt x="77143" y="109141"/>
                  <a:pt x="74414" y="109141"/>
                </a:cubicBezTo>
                <a:lnTo>
                  <a:pt x="64492" y="109141"/>
                </a:lnTo>
                <a:close/>
                <a:moveTo>
                  <a:pt x="99219" y="114102"/>
                </a:moveTo>
                <a:lnTo>
                  <a:pt x="99219" y="124023"/>
                </a:lnTo>
                <a:cubicBezTo>
                  <a:pt x="99219" y="126752"/>
                  <a:pt x="101451" y="128984"/>
                  <a:pt x="104180" y="128984"/>
                </a:cubicBezTo>
                <a:lnTo>
                  <a:pt x="114102" y="128984"/>
                </a:lnTo>
                <a:cubicBezTo>
                  <a:pt x="116830" y="128984"/>
                  <a:pt x="119062" y="126752"/>
                  <a:pt x="119062" y="124023"/>
                </a:cubicBezTo>
                <a:lnTo>
                  <a:pt x="119062" y="114102"/>
                </a:lnTo>
                <a:cubicBezTo>
                  <a:pt x="119062" y="111373"/>
                  <a:pt x="116830" y="109141"/>
                  <a:pt x="114102" y="109141"/>
                </a:cubicBezTo>
                <a:lnTo>
                  <a:pt x="104180" y="109141"/>
                </a:lnTo>
                <a:cubicBezTo>
                  <a:pt x="101451" y="109141"/>
                  <a:pt x="99219" y="111373"/>
                  <a:pt x="99219" y="114102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73" name="Text 71"/>
          <p:cNvSpPr/>
          <p:nvPr/>
        </p:nvSpPr>
        <p:spPr>
          <a:xfrm>
            <a:off x="8553958" y="5240734"/>
            <a:ext cx="952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D5A4A"/>
                </a:solidFill>
                <a:latin typeface="Hedvig Letters Sans" pitchFamily="34" charset="0"/>
                <a:ea typeface="Hedvig Letters Sans" pitchFamily="34" charset="-122"/>
                <a:cs typeface="Hedvig Letters Sans" pitchFamily="34" charset="-120"/>
              </a:rPr>
              <a:t>Timeline Pilot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8260271" y="5558234"/>
            <a:ext cx="1047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Seleksi kampung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11215998" y="5558234"/>
            <a:ext cx="547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Q1 2025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8260271" y="5812234"/>
            <a:ext cx="1135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Infrastruktur dasar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10963734" y="5812234"/>
            <a:ext cx="801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Q2-Q3 2025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8260271" y="6066234"/>
            <a:ext cx="952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Deploy layanan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11191441" y="6066234"/>
            <a:ext cx="57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Q4 2025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8260271" y="6320234"/>
            <a:ext cx="992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3D3D3D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Evaluasi &amp; scale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11401165" y="6320234"/>
            <a:ext cx="365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D5A4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2026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8085646" y="6812359"/>
            <a:ext cx="3786188" cy="436563"/>
          </a:xfrm>
          <a:custGeom>
            <a:avLst/>
            <a:gdLst/>
            <a:ahLst/>
            <a:cxnLst/>
            <a:rect l="l" t="t" r="r" b="b"/>
            <a:pathLst>
              <a:path w="3786188" h="436563">
                <a:moveTo>
                  <a:pt x="127000" y="0"/>
                </a:moveTo>
                <a:lnTo>
                  <a:pt x="3659187" y="0"/>
                </a:lnTo>
                <a:cubicBezTo>
                  <a:pt x="3729327" y="0"/>
                  <a:pt x="3786188" y="56860"/>
                  <a:pt x="3786188" y="127000"/>
                </a:cubicBezTo>
                <a:lnTo>
                  <a:pt x="3786188" y="309562"/>
                </a:lnTo>
                <a:cubicBezTo>
                  <a:pt x="3786188" y="379702"/>
                  <a:pt x="3729327" y="436563"/>
                  <a:pt x="3659187" y="436563"/>
                </a:cubicBezTo>
                <a:lnTo>
                  <a:pt x="127000" y="436563"/>
                </a:lnTo>
                <a:cubicBezTo>
                  <a:pt x="56907" y="436563"/>
                  <a:pt x="0" y="379656"/>
                  <a:pt x="0" y="309562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2D5A4A"/>
          </a:solidFill>
          <a:ln/>
        </p:spPr>
      </p:sp>
      <p:sp>
        <p:nvSpPr>
          <p:cNvPr id="83" name="Shape 81"/>
          <p:cNvSpPr/>
          <p:nvPr/>
        </p:nvSpPr>
        <p:spPr>
          <a:xfrm>
            <a:off x="8232490" y="695027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69453" y="49609"/>
                </a:moveTo>
                <a:cubicBezTo>
                  <a:pt x="69453" y="44133"/>
                  <a:pt x="73899" y="39688"/>
                  <a:pt x="79375" y="39688"/>
                </a:cubicBezTo>
                <a:cubicBezTo>
                  <a:pt x="84851" y="39688"/>
                  <a:pt x="89297" y="44133"/>
                  <a:pt x="89297" y="49609"/>
                </a:cubicBezTo>
                <a:cubicBezTo>
                  <a:pt x="89297" y="55085"/>
                  <a:pt x="84851" y="59531"/>
                  <a:pt x="79375" y="59531"/>
                </a:cubicBezTo>
                <a:cubicBezTo>
                  <a:pt x="73899" y="59531"/>
                  <a:pt x="69453" y="55085"/>
                  <a:pt x="69453" y="49609"/>
                </a:cubicBezTo>
                <a:close/>
                <a:moveTo>
                  <a:pt x="66973" y="69453"/>
                </a:moveTo>
                <a:lnTo>
                  <a:pt x="81855" y="69453"/>
                </a:lnTo>
                <a:cubicBezTo>
                  <a:pt x="85979" y="69453"/>
                  <a:pt x="89297" y="72771"/>
                  <a:pt x="89297" y="76895"/>
                </a:cubicBezTo>
                <a:lnTo>
                  <a:pt x="89297" y="104180"/>
                </a:lnTo>
                <a:lnTo>
                  <a:pt x="91777" y="104180"/>
                </a:lnTo>
                <a:cubicBezTo>
                  <a:pt x="95901" y="104180"/>
                  <a:pt x="99219" y="107497"/>
                  <a:pt x="99219" y="111621"/>
                </a:cubicBezTo>
                <a:cubicBezTo>
                  <a:pt x="99219" y="115745"/>
                  <a:pt x="95901" y="119062"/>
                  <a:pt x="91777" y="119062"/>
                </a:cubicBezTo>
                <a:lnTo>
                  <a:pt x="66973" y="119062"/>
                </a:lnTo>
                <a:cubicBezTo>
                  <a:pt x="62849" y="119062"/>
                  <a:pt x="59531" y="115745"/>
                  <a:pt x="59531" y="111621"/>
                </a:cubicBezTo>
                <a:cubicBezTo>
                  <a:pt x="59531" y="107497"/>
                  <a:pt x="62849" y="104180"/>
                  <a:pt x="66973" y="104180"/>
                </a:cubicBezTo>
                <a:lnTo>
                  <a:pt x="74414" y="104180"/>
                </a:lnTo>
                <a:lnTo>
                  <a:pt x="74414" y="84336"/>
                </a:lnTo>
                <a:lnTo>
                  <a:pt x="66973" y="84336"/>
                </a:lnTo>
                <a:cubicBezTo>
                  <a:pt x="62849" y="84336"/>
                  <a:pt x="59531" y="81018"/>
                  <a:pt x="59531" y="76895"/>
                </a:cubicBezTo>
                <a:cubicBezTo>
                  <a:pt x="59531" y="72771"/>
                  <a:pt x="62849" y="69453"/>
                  <a:pt x="66973" y="69453"/>
                </a:cubicBezTo>
                <a:close/>
              </a:path>
            </a:pathLst>
          </a:custGeom>
          <a:solidFill>
            <a:srgbClr val="D4A574"/>
          </a:solidFill>
          <a:ln/>
        </p:spPr>
      </p:sp>
      <p:sp>
        <p:nvSpPr>
          <p:cNvPr id="84" name="Text 82"/>
          <p:cNvSpPr/>
          <p:nvPr/>
        </p:nvSpPr>
        <p:spPr>
          <a:xfrm>
            <a:off x="8506333" y="6939359"/>
            <a:ext cx="329406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b="1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Target: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F5F5F5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10-15 kampung pilot di tahun pertama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Kampung / Permukiman Digital</dc:title>
  <dc:subject>Smart Kampung / Permukiman Digital</dc:subject>
  <dc:creator>Kimi</dc:creator>
  <cp:lastModifiedBy>Kimi</cp:lastModifiedBy>
  <cp:revision>1</cp:revision>
  <dcterms:created xsi:type="dcterms:W3CDTF">2026-03-01T09:44:25Z</dcterms:created>
  <dcterms:modified xsi:type="dcterms:W3CDTF">2026-03-01T09:44:25Z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{"Label":"Smart Kampung / Permukiman Digital","ContentProducer":"001191110108MACG2KBH8F10000","ProduceID":"19ca8b7f-6402-81c2-8000-000011ff9c6b","ReservedCode1":"","ContentPropagator":"001191110108MACG2KBH8F20000","PropagateID":"19ca8b7f-6402-81c2-8000-000011ff9c6b","ReservedCode2":""}</vt:lpwstr>
  </property>
</Properties>
</file>