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MiSans" charset="-122" pitchFamily="34"/>
      <p:regular r:id="rId21"/>
    </p:embeddedFont>
    <p:embeddedFont>
      <p:font typeface="Liter" charset="-122" pitchFamily="34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hutterstock.com/b8ebf702052e0c16116ab81089480e3757a76bd9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1A1F2E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385763"/>
            <a:ext cx="1676400" cy="390525"/>
          </a:xfrm>
          <a:custGeom>
            <a:avLst/>
            <a:gdLst/>
            <a:ahLst/>
            <a:cxnLst/>
            <a:rect l="l" t="t" r="r" b="b"/>
            <a:pathLst>
              <a:path w="1676400" h="390525">
                <a:moveTo>
                  <a:pt x="195263" y="0"/>
                </a:moveTo>
                <a:lnTo>
                  <a:pt x="1481138" y="0"/>
                </a:lnTo>
                <a:cubicBezTo>
                  <a:pt x="1588906" y="0"/>
                  <a:pt x="1676400" y="87494"/>
                  <a:pt x="1676400" y="195263"/>
                </a:cubicBezTo>
                <a:lnTo>
                  <a:pt x="1676400" y="195263"/>
                </a:lnTo>
                <a:cubicBezTo>
                  <a:pt x="1676400" y="303031"/>
                  <a:pt x="1588906" y="390525"/>
                  <a:pt x="1481138" y="390525"/>
                </a:cubicBezTo>
                <a:lnTo>
                  <a:pt x="195263" y="390525"/>
                </a:lnTo>
                <a:cubicBezTo>
                  <a:pt x="87494" y="390525"/>
                  <a:pt x="0" y="303031"/>
                  <a:pt x="0" y="195263"/>
                </a:cubicBezTo>
                <a:lnTo>
                  <a:pt x="0" y="195263"/>
                </a:lnTo>
                <a:cubicBezTo>
                  <a:pt x="0" y="87494"/>
                  <a:pt x="87494" y="0"/>
                  <a:pt x="195262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500063"/>
            <a:ext cx="1426518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TRIAGE DOCUMENT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009650"/>
            <a:ext cx="117729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 Gap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Closing Roadmap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2876550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0" scaled="1"/>
          </a:gradFill>
          <a:ln/>
        </p:spPr>
      </p:sp>
      <p:sp>
        <p:nvSpPr>
          <p:cNvPr id="8" name="Text 5"/>
          <p:cNvSpPr/>
          <p:nvPr/>
        </p:nvSpPr>
        <p:spPr>
          <a:xfrm>
            <a:off x="381000" y="314325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Dari ASN ke Market Rate 3x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3790950"/>
            <a:ext cx="741045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Dokumen peta jalan pribadi yang mengidentifikasi gap antara profil saat ini dengan profil ideal — lalu memetakan jalur tercepat dan paling efisien untuk menutup gap tersebut.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1000" y="601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526256" y="61531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92273"/>
                </a:moveTo>
                <a:cubicBezTo>
                  <a:pt x="58702" y="92273"/>
                  <a:pt x="38695" y="72267"/>
                  <a:pt x="38695" y="47625"/>
                </a:cubicBezTo>
                <a:cubicBezTo>
                  <a:pt x="38695" y="22983"/>
                  <a:pt x="58702" y="2977"/>
                  <a:pt x="83344" y="2977"/>
                </a:cubicBezTo>
                <a:cubicBezTo>
                  <a:pt x="107986" y="2977"/>
                  <a:pt x="127992" y="22983"/>
                  <a:pt x="127992" y="47625"/>
                </a:cubicBezTo>
                <a:cubicBezTo>
                  <a:pt x="127992" y="72267"/>
                  <a:pt x="107986" y="92273"/>
                  <a:pt x="83344" y="92273"/>
                </a:cubicBezTo>
                <a:close/>
                <a:moveTo>
                  <a:pt x="71996" y="113109"/>
                </a:moveTo>
                <a:lnTo>
                  <a:pt x="94692" y="113109"/>
                </a:lnTo>
                <a:cubicBezTo>
                  <a:pt x="98301" y="113109"/>
                  <a:pt x="101203" y="116012"/>
                  <a:pt x="101203" y="119621"/>
                </a:cubicBezTo>
                <a:cubicBezTo>
                  <a:pt x="101203" y="121183"/>
                  <a:pt x="100645" y="122672"/>
                  <a:pt x="99640" y="123862"/>
                </a:cubicBezTo>
                <a:lnTo>
                  <a:pt x="89446" y="135768"/>
                </a:lnTo>
                <a:lnTo>
                  <a:pt x="100980" y="178594"/>
                </a:lnTo>
                <a:lnTo>
                  <a:pt x="101203" y="178594"/>
                </a:lnTo>
                <a:lnTo>
                  <a:pt x="114077" y="127062"/>
                </a:lnTo>
                <a:cubicBezTo>
                  <a:pt x="114895" y="123825"/>
                  <a:pt x="118207" y="121853"/>
                  <a:pt x="121332" y="123044"/>
                </a:cubicBezTo>
                <a:cubicBezTo>
                  <a:pt x="144363" y="131825"/>
                  <a:pt x="160734" y="154149"/>
                  <a:pt x="160734" y="180268"/>
                </a:cubicBezTo>
                <a:cubicBezTo>
                  <a:pt x="160734" y="185886"/>
                  <a:pt x="156158" y="190463"/>
                  <a:pt x="150540" y="190463"/>
                </a:cubicBezTo>
                <a:lnTo>
                  <a:pt x="16148" y="190500"/>
                </a:lnTo>
                <a:cubicBezTo>
                  <a:pt x="10530" y="190500"/>
                  <a:pt x="5953" y="185924"/>
                  <a:pt x="5953" y="180305"/>
                </a:cubicBezTo>
                <a:cubicBezTo>
                  <a:pt x="5953" y="154186"/>
                  <a:pt x="22324" y="131862"/>
                  <a:pt x="45355" y="123081"/>
                </a:cubicBezTo>
                <a:cubicBezTo>
                  <a:pt x="48481" y="121890"/>
                  <a:pt x="51792" y="123862"/>
                  <a:pt x="52611" y="127099"/>
                </a:cubicBezTo>
                <a:lnTo>
                  <a:pt x="65484" y="178631"/>
                </a:lnTo>
                <a:lnTo>
                  <a:pt x="65708" y="178631"/>
                </a:lnTo>
                <a:lnTo>
                  <a:pt x="77242" y="135806"/>
                </a:lnTo>
                <a:lnTo>
                  <a:pt x="67047" y="123899"/>
                </a:lnTo>
                <a:cubicBezTo>
                  <a:pt x="66042" y="122709"/>
                  <a:pt x="65484" y="121221"/>
                  <a:pt x="65484" y="119658"/>
                </a:cubicBezTo>
                <a:cubicBezTo>
                  <a:pt x="65484" y="116049"/>
                  <a:pt x="68387" y="113147"/>
                  <a:pt x="71996" y="11314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2" name="Text 9"/>
          <p:cNvSpPr/>
          <p:nvPr/>
        </p:nvSpPr>
        <p:spPr>
          <a:xfrm>
            <a:off x="952500" y="6019800"/>
            <a:ext cx="742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52500" y="6210300"/>
            <a:ext cx="762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Subkhan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1937147" y="601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2082403" y="61531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47625" y="0"/>
                </a:moveTo>
                <a:cubicBezTo>
                  <a:pt x="54211" y="0"/>
                  <a:pt x="59531" y="5321"/>
                  <a:pt x="59531" y="11906"/>
                </a:cubicBezTo>
                <a:lnTo>
                  <a:pt x="59531" y="23812"/>
                </a:lnTo>
                <a:lnTo>
                  <a:pt x="107156" y="23812"/>
                </a:lnTo>
                <a:lnTo>
                  <a:pt x="107156" y="11906"/>
                </a:lnTo>
                <a:cubicBezTo>
                  <a:pt x="107156" y="5321"/>
                  <a:pt x="112477" y="0"/>
                  <a:pt x="119063" y="0"/>
                </a:cubicBezTo>
                <a:cubicBezTo>
                  <a:pt x="125648" y="0"/>
                  <a:pt x="130969" y="5321"/>
                  <a:pt x="130969" y="11906"/>
                </a:cubicBezTo>
                <a:lnTo>
                  <a:pt x="130969" y="23812"/>
                </a:lnTo>
                <a:lnTo>
                  <a:pt x="142875" y="23812"/>
                </a:lnTo>
                <a:cubicBezTo>
                  <a:pt x="156009" y="23812"/>
                  <a:pt x="166688" y="34491"/>
                  <a:pt x="166688" y="47625"/>
                </a:cubicBezTo>
                <a:lnTo>
                  <a:pt x="166688" y="154781"/>
                </a:lnTo>
                <a:cubicBezTo>
                  <a:pt x="166688" y="167915"/>
                  <a:pt x="156009" y="178594"/>
                  <a:pt x="142875" y="178594"/>
                </a:cubicBezTo>
                <a:lnTo>
                  <a:pt x="23812" y="178594"/>
                </a:lnTo>
                <a:cubicBezTo>
                  <a:pt x="10678" y="178594"/>
                  <a:pt x="0" y="167915"/>
                  <a:pt x="0" y="154781"/>
                </a:cubicBezTo>
                <a:lnTo>
                  <a:pt x="0" y="47625"/>
                </a:lnTo>
                <a:cubicBezTo>
                  <a:pt x="0" y="34491"/>
                  <a:pt x="10678" y="23812"/>
                  <a:pt x="23812" y="23812"/>
                </a:cubicBezTo>
                <a:lnTo>
                  <a:pt x="35719" y="23812"/>
                </a:lnTo>
                <a:lnTo>
                  <a:pt x="35719" y="11906"/>
                </a:lnTo>
                <a:cubicBezTo>
                  <a:pt x="35719" y="5321"/>
                  <a:pt x="41039" y="0"/>
                  <a:pt x="47625" y="0"/>
                </a:cubicBezTo>
                <a:close/>
                <a:moveTo>
                  <a:pt x="23812" y="89297"/>
                </a:moveTo>
                <a:lnTo>
                  <a:pt x="23812" y="101203"/>
                </a:lnTo>
                <a:cubicBezTo>
                  <a:pt x="23812" y="104477"/>
                  <a:pt x="26491" y="107156"/>
                  <a:pt x="29766" y="107156"/>
                </a:cubicBezTo>
                <a:lnTo>
                  <a:pt x="41672" y="107156"/>
                </a:lnTo>
                <a:cubicBezTo>
                  <a:pt x="44946" y="107156"/>
                  <a:pt x="47625" y="104477"/>
                  <a:pt x="47625" y="101203"/>
                </a:cubicBezTo>
                <a:lnTo>
                  <a:pt x="47625" y="89297"/>
                </a:lnTo>
                <a:cubicBezTo>
                  <a:pt x="47625" y="86023"/>
                  <a:pt x="44946" y="83344"/>
                  <a:pt x="41672" y="83344"/>
                </a:cubicBezTo>
                <a:lnTo>
                  <a:pt x="29766" y="83344"/>
                </a:lnTo>
                <a:cubicBezTo>
                  <a:pt x="26491" y="83344"/>
                  <a:pt x="23812" y="86023"/>
                  <a:pt x="23812" y="89297"/>
                </a:cubicBezTo>
                <a:close/>
                <a:moveTo>
                  <a:pt x="71438" y="89297"/>
                </a:moveTo>
                <a:lnTo>
                  <a:pt x="71438" y="101203"/>
                </a:lnTo>
                <a:cubicBezTo>
                  <a:pt x="71438" y="104477"/>
                  <a:pt x="74116" y="107156"/>
                  <a:pt x="77391" y="107156"/>
                </a:cubicBezTo>
                <a:lnTo>
                  <a:pt x="89297" y="107156"/>
                </a:lnTo>
                <a:cubicBezTo>
                  <a:pt x="92571" y="107156"/>
                  <a:pt x="95250" y="104477"/>
                  <a:pt x="95250" y="101203"/>
                </a:cubicBezTo>
                <a:lnTo>
                  <a:pt x="95250" y="89297"/>
                </a:lnTo>
                <a:cubicBezTo>
                  <a:pt x="95250" y="86023"/>
                  <a:pt x="92571" y="83344"/>
                  <a:pt x="89297" y="83344"/>
                </a:cubicBezTo>
                <a:lnTo>
                  <a:pt x="77391" y="83344"/>
                </a:lnTo>
                <a:cubicBezTo>
                  <a:pt x="74116" y="83344"/>
                  <a:pt x="71438" y="86023"/>
                  <a:pt x="71438" y="89297"/>
                </a:cubicBezTo>
                <a:close/>
                <a:moveTo>
                  <a:pt x="125016" y="83344"/>
                </a:moveTo>
                <a:cubicBezTo>
                  <a:pt x="121741" y="83344"/>
                  <a:pt x="119063" y="86023"/>
                  <a:pt x="119063" y="89297"/>
                </a:cubicBezTo>
                <a:lnTo>
                  <a:pt x="119063" y="101203"/>
                </a:lnTo>
                <a:cubicBezTo>
                  <a:pt x="119063" y="104477"/>
                  <a:pt x="121741" y="107156"/>
                  <a:pt x="125016" y="107156"/>
                </a:cubicBezTo>
                <a:lnTo>
                  <a:pt x="136922" y="107156"/>
                </a:lnTo>
                <a:cubicBezTo>
                  <a:pt x="140196" y="107156"/>
                  <a:pt x="142875" y="104477"/>
                  <a:pt x="142875" y="101203"/>
                </a:cubicBezTo>
                <a:lnTo>
                  <a:pt x="142875" y="89297"/>
                </a:lnTo>
                <a:cubicBezTo>
                  <a:pt x="142875" y="86023"/>
                  <a:pt x="140196" y="83344"/>
                  <a:pt x="136922" y="83344"/>
                </a:cubicBezTo>
                <a:lnTo>
                  <a:pt x="125016" y="83344"/>
                </a:lnTo>
                <a:close/>
                <a:moveTo>
                  <a:pt x="23812" y="136922"/>
                </a:moveTo>
                <a:lnTo>
                  <a:pt x="23812" y="148828"/>
                </a:lnTo>
                <a:cubicBezTo>
                  <a:pt x="23812" y="152102"/>
                  <a:pt x="26491" y="154781"/>
                  <a:pt x="29766" y="154781"/>
                </a:cubicBezTo>
                <a:lnTo>
                  <a:pt x="41672" y="154781"/>
                </a:lnTo>
                <a:cubicBezTo>
                  <a:pt x="44946" y="154781"/>
                  <a:pt x="47625" y="152102"/>
                  <a:pt x="47625" y="148828"/>
                </a:cubicBezTo>
                <a:lnTo>
                  <a:pt x="47625" y="136922"/>
                </a:lnTo>
                <a:cubicBezTo>
                  <a:pt x="47625" y="133648"/>
                  <a:pt x="44946" y="130969"/>
                  <a:pt x="41672" y="130969"/>
                </a:cubicBezTo>
                <a:lnTo>
                  <a:pt x="29766" y="130969"/>
                </a:lnTo>
                <a:cubicBezTo>
                  <a:pt x="26491" y="130969"/>
                  <a:pt x="23812" y="133648"/>
                  <a:pt x="23812" y="136922"/>
                </a:cubicBezTo>
                <a:close/>
                <a:moveTo>
                  <a:pt x="77391" y="130969"/>
                </a:moveTo>
                <a:cubicBezTo>
                  <a:pt x="74116" y="130969"/>
                  <a:pt x="71438" y="133648"/>
                  <a:pt x="71438" y="136922"/>
                </a:cubicBezTo>
                <a:lnTo>
                  <a:pt x="71438" y="148828"/>
                </a:lnTo>
                <a:cubicBezTo>
                  <a:pt x="71438" y="152102"/>
                  <a:pt x="74116" y="154781"/>
                  <a:pt x="77391" y="154781"/>
                </a:cubicBezTo>
                <a:lnTo>
                  <a:pt x="89297" y="154781"/>
                </a:lnTo>
                <a:cubicBezTo>
                  <a:pt x="92571" y="154781"/>
                  <a:pt x="95250" y="152102"/>
                  <a:pt x="95250" y="148828"/>
                </a:cubicBezTo>
                <a:lnTo>
                  <a:pt x="95250" y="136922"/>
                </a:lnTo>
                <a:cubicBezTo>
                  <a:pt x="95250" y="133648"/>
                  <a:pt x="92571" y="130969"/>
                  <a:pt x="89297" y="130969"/>
                </a:cubicBezTo>
                <a:lnTo>
                  <a:pt x="77391" y="130969"/>
                </a:lnTo>
                <a:close/>
                <a:moveTo>
                  <a:pt x="119063" y="136922"/>
                </a:moveTo>
                <a:lnTo>
                  <a:pt x="119063" y="148828"/>
                </a:lnTo>
                <a:cubicBezTo>
                  <a:pt x="119063" y="152102"/>
                  <a:pt x="121741" y="154781"/>
                  <a:pt x="125016" y="154781"/>
                </a:cubicBezTo>
                <a:lnTo>
                  <a:pt x="136922" y="154781"/>
                </a:lnTo>
                <a:cubicBezTo>
                  <a:pt x="140196" y="154781"/>
                  <a:pt x="142875" y="152102"/>
                  <a:pt x="142875" y="148828"/>
                </a:cubicBezTo>
                <a:lnTo>
                  <a:pt x="142875" y="136922"/>
                </a:lnTo>
                <a:cubicBezTo>
                  <a:pt x="142875" y="133648"/>
                  <a:pt x="140196" y="130969"/>
                  <a:pt x="136922" y="130969"/>
                </a:cubicBezTo>
                <a:lnTo>
                  <a:pt x="125016" y="130969"/>
                </a:lnTo>
                <a:cubicBezTo>
                  <a:pt x="121741" y="130969"/>
                  <a:pt x="119063" y="133648"/>
                  <a:pt x="119063" y="13692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6" name="Text 13"/>
          <p:cNvSpPr/>
          <p:nvPr/>
        </p:nvSpPr>
        <p:spPr>
          <a:xfrm>
            <a:off x="2508647" y="6019800"/>
            <a:ext cx="762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Periode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508647" y="6210300"/>
            <a:ext cx="781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24 Bulan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yp.ieee.org/587bbf55edafadb0c5176c6a034f138487a5b108.jp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rcRect l="0" r="0" t="7813" b="7813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1A1F2E">
                  <a:alpha val="90000"/>
                </a:srgbClr>
              </a:gs>
              <a:gs pos="100000">
                <a:srgbClr val="1A1F2E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 #5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Network di Luar Indonesia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Untuk target di international organizations dan global consulting, network Indonesia-only adalah bottleneck.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21469" y="1305719"/>
            <a:ext cx="5691188" cy="3008313"/>
          </a:xfrm>
          <a:custGeom>
            <a:avLst/>
            <a:gdLst/>
            <a:ahLst/>
            <a:cxnLst/>
            <a:rect l="l" t="t" r="r" b="b"/>
            <a:pathLst>
              <a:path w="5691188" h="3008313">
                <a:moveTo>
                  <a:pt x="95243" y="0"/>
                </a:moveTo>
                <a:lnTo>
                  <a:pt x="5595944" y="0"/>
                </a:lnTo>
                <a:cubicBezTo>
                  <a:pt x="5648546" y="0"/>
                  <a:pt x="5691188" y="42642"/>
                  <a:pt x="5691188" y="95243"/>
                </a:cubicBezTo>
                <a:lnTo>
                  <a:pt x="5691188" y="2913069"/>
                </a:lnTo>
                <a:cubicBezTo>
                  <a:pt x="5691188" y="2965671"/>
                  <a:pt x="5648546" y="3008313"/>
                  <a:pt x="5595944" y="3008313"/>
                </a:cubicBezTo>
                <a:lnTo>
                  <a:pt x="95243" y="3008313"/>
                </a:lnTo>
                <a:cubicBezTo>
                  <a:pt x="42642" y="3008313"/>
                  <a:pt x="0" y="2965671"/>
                  <a:pt x="0" y="2913069"/>
                </a:cubicBezTo>
                <a:lnTo>
                  <a:pt x="0" y="95243"/>
                </a:lnTo>
                <a:cubicBezTo>
                  <a:pt x="0" y="42677"/>
                  <a:pt x="42677" y="0"/>
                  <a:pt x="95243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23875" y="1500188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0" y="58477"/>
                </a:moveTo>
                <a:cubicBezTo>
                  <a:pt x="0" y="26169"/>
                  <a:pt x="26665" y="0"/>
                  <a:pt x="59531" y="0"/>
                </a:cubicBezTo>
                <a:cubicBezTo>
                  <a:pt x="92397" y="0"/>
                  <a:pt x="119062" y="26169"/>
                  <a:pt x="119062" y="58477"/>
                </a:cubicBezTo>
                <a:cubicBezTo>
                  <a:pt x="119062" y="95467"/>
                  <a:pt x="81793" y="139805"/>
                  <a:pt x="66229" y="156704"/>
                </a:cubicBezTo>
                <a:cubicBezTo>
                  <a:pt x="62570" y="160672"/>
                  <a:pt x="56462" y="160672"/>
                  <a:pt x="52803" y="156704"/>
                </a:cubicBezTo>
                <a:cubicBezTo>
                  <a:pt x="37238" y="139805"/>
                  <a:pt x="-31" y="95467"/>
                  <a:pt x="-31" y="58477"/>
                </a:cubicBezTo>
                <a:close/>
                <a:moveTo>
                  <a:pt x="59531" y="79375"/>
                </a:moveTo>
                <a:cubicBezTo>
                  <a:pt x="70483" y="79375"/>
                  <a:pt x="79375" y="70483"/>
                  <a:pt x="79375" y="59531"/>
                </a:cubicBezTo>
                <a:cubicBezTo>
                  <a:pt x="79375" y="48579"/>
                  <a:pt x="70483" y="39688"/>
                  <a:pt x="59531" y="39688"/>
                </a:cubicBezTo>
                <a:cubicBezTo>
                  <a:pt x="48579" y="39688"/>
                  <a:pt x="39688" y="48579"/>
                  <a:pt x="39688" y="59531"/>
                </a:cubicBezTo>
                <a:cubicBezTo>
                  <a:pt x="39688" y="70483"/>
                  <a:pt x="48579" y="79375"/>
                  <a:pt x="59531" y="79375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9" name="Text 6"/>
          <p:cNvSpPr/>
          <p:nvPr/>
        </p:nvSpPr>
        <p:spPr>
          <a:xfrm>
            <a:off x="682625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Network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08000" y="184943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1" name="Text 8"/>
          <p:cNvSpPr/>
          <p:nvPr/>
        </p:nvSpPr>
        <p:spPr>
          <a:xfrm>
            <a:off x="738188" y="1817688"/>
            <a:ext cx="2579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Strong di Indonesia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38188" y="2008187"/>
            <a:ext cx="2571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Jaringan government, policy, development sector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15938" y="22939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4" name="Text 11"/>
          <p:cNvSpPr/>
          <p:nvPr/>
        </p:nvSpPr>
        <p:spPr>
          <a:xfrm>
            <a:off x="738188" y="2262188"/>
            <a:ext cx="3770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Limited di luar Indonesia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38188" y="2452688"/>
            <a:ext cx="3762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ada network yang meaningful di US, Europe, Australia, Asia lainnya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515938" y="27384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7" name="Text 14"/>
          <p:cNvSpPr/>
          <p:nvPr/>
        </p:nvSpPr>
        <p:spPr>
          <a:xfrm>
            <a:off x="738188" y="2706688"/>
            <a:ext cx="3468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ada champions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38188" y="2897188"/>
            <a:ext cx="3460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ada yang bisa "vouch" atau refer ke opportunity internasional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515938" y="31829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20" name="Text 17"/>
          <p:cNvSpPr/>
          <p:nvPr/>
        </p:nvSpPr>
        <p:spPr>
          <a:xfrm>
            <a:off x="738188" y="3151188"/>
            <a:ext cx="2436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Visibility rendah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38188" y="3341688"/>
            <a:ext cx="2428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dikenal di komunitas global yang relevan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488156" y="3631406"/>
            <a:ext cx="5357813" cy="515938"/>
          </a:xfrm>
          <a:custGeom>
            <a:avLst/>
            <a:gdLst/>
            <a:ahLst/>
            <a:cxnLst/>
            <a:rect l="l" t="t" r="r" b="b"/>
            <a:pathLst>
              <a:path w="5357813" h="515938">
                <a:moveTo>
                  <a:pt x="63502" y="0"/>
                </a:moveTo>
                <a:lnTo>
                  <a:pt x="5294311" y="0"/>
                </a:lnTo>
                <a:cubicBezTo>
                  <a:pt x="5329382" y="0"/>
                  <a:pt x="5357813" y="28431"/>
                  <a:pt x="5357813" y="63502"/>
                </a:cubicBezTo>
                <a:lnTo>
                  <a:pt x="5357813" y="452436"/>
                </a:lnTo>
                <a:cubicBezTo>
                  <a:pt x="5357812" y="487507"/>
                  <a:pt x="5329382" y="515938"/>
                  <a:pt x="5294311" y="515938"/>
                </a:cubicBezTo>
                <a:lnTo>
                  <a:pt x="63502" y="515938"/>
                </a:lnTo>
                <a:cubicBezTo>
                  <a:pt x="28431" y="515938"/>
                  <a:pt x="0" y="487507"/>
                  <a:pt x="0" y="45243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87375" y="3730625"/>
            <a:ext cx="5214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Banyak opportunity tidak terlihat karena tidak ada yang memberitahu.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80% jobs di level senior diisi melalui network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179344" y="1305719"/>
            <a:ext cx="5691188" cy="3008313"/>
          </a:xfrm>
          <a:custGeom>
            <a:avLst/>
            <a:gdLst/>
            <a:ahLst/>
            <a:cxnLst/>
            <a:rect l="l" t="t" r="r" b="b"/>
            <a:pathLst>
              <a:path w="5691188" h="3008313">
                <a:moveTo>
                  <a:pt x="95243" y="0"/>
                </a:moveTo>
                <a:lnTo>
                  <a:pt x="5595944" y="0"/>
                </a:lnTo>
                <a:cubicBezTo>
                  <a:pt x="5648546" y="0"/>
                  <a:pt x="5691188" y="42642"/>
                  <a:pt x="5691188" y="95243"/>
                </a:cubicBezTo>
                <a:lnTo>
                  <a:pt x="5691188" y="2913069"/>
                </a:lnTo>
                <a:cubicBezTo>
                  <a:pt x="5691188" y="2965671"/>
                  <a:pt x="5648546" y="3008313"/>
                  <a:pt x="5595944" y="3008313"/>
                </a:cubicBezTo>
                <a:lnTo>
                  <a:pt x="95243" y="3008313"/>
                </a:lnTo>
                <a:cubicBezTo>
                  <a:pt x="42642" y="3008313"/>
                  <a:pt x="0" y="2965671"/>
                  <a:pt x="0" y="2913069"/>
                </a:cubicBezTo>
                <a:lnTo>
                  <a:pt x="0" y="95243"/>
                </a:lnTo>
                <a:cubicBezTo>
                  <a:pt x="0" y="42677"/>
                  <a:pt x="42677" y="0"/>
                  <a:pt x="95243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3B82F6">
                <a:alpha val="50196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361906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7270" y="61919"/>
                </a:moveTo>
                <a:lnTo>
                  <a:pt x="26851" y="71500"/>
                </a:lnTo>
                <a:cubicBezTo>
                  <a:pt x="28711" y="73360"/>
                  <a:pt x="31223" y="74414"/>
                  <a:pt x="33858" y="74414"/>
                </a:cubicBezTo>
                <a:lnTo>
                  <a:pt x="40525" y="74414"/>
                </a:lnTo>
                <a:cubicBezTo>
                  <a:pt x="43160" y="74414"/>
                  <a:pt x="45672" y="75468"/>
                  <a:pt x="47532" y="77329"/>
                </a:cubicBezTo>
                <a:lnTo>
                  <a:pt x="56617" y="86413"/>
                </a:lnTo>
                <a:cubicBezTo>
                  <a:pt x="58477" y="88274"/>
                  <a:pt x="59531" y="90785"/>
                  <a:pt x="59531" y="93421"/>
                </a:cubicBezTo>
                <a:lnTo>
                  <a:pt x="59531" y="105048"/>
                </a:lnTo>
                <a:cubicBezTo>
                  <a:pt x="59531" y="107683"/>
                  <a:pt x="60585" y="110195"/>
                  <a:pt x="62446" y="112055"/>
                </a:cubicBezTo>
                <a:lnTo>
                  <a:pt x="66570" y="116179"/>
                </a:lnTo>
                <a:cubicBezTo>
                  <a:pt x="68430" y="118039"/>
                  <a:pt x="69484" y="120551"/>
                  <a:pt x="69484" y="123186"/>
                </a:cubicBezTo>
                <a:lnTo>
                  <a:pt x="69484" y="128984"/>
                </a:lnTo>
                <a:cubicBezTo>
                  <a:pt x="69484" y="134472"/>
                  <a:pt x="73918" y="138906"/>
                  <a:pt x="79406" y="138906"/>
                </a:cubicBezTo>
                <a:cubicBezTo>
                  <a:pt x="84894" y="138906"/>
                  <a:pt x="89328" y="134472"/>
                  <a:pt x="89328" y="128984"/>
                </a:cubicBezTo>
                <a:lnTo>
                  <a:pt x="89328" y="128147"/>
                </a:lnTo>
                <a:cubicBezTo>
                  <a:pt x="89328" y="125512"/>
                  <a:pt x="90382" y="123000"/>
                  <a:pt x="92242" y="121140"/>
                </a:cubicBezTo>
                <a:lnTo>
                  <a:pt x="106288" y="107094"/>
                </a:lnTo>
                <a:cubicBezTo>
                  <a:pt x="108148" y="105234"/>
                  <a:pt x="109203" y="102722"/>
                  <a:pt x="109203" y="100087"/>
                </a:cubicBezTo>
                <a:lnTo>
                  <a:pt x="109203" y="89328"/>
                </a:lnTo>
                <a:cubicBezTo>
                  <a:pt x="109203" y="83840"/>
                  <a:pt x="104769" y="79406"/>
                  <a:pt x="99281" y="79406"/>
                </a:cubicBezTo>
                <a:lnTo>
                  <a:pt x="73639" y="79406"/>
                </a:lnTo>
                <a:cubicBezTo>
                  <a:pt x="71003" y="79406"/>
                  <a:pt x="68492" y="78352"/>
                  <a:pt x="66632" y="76491"/>
                </a:cubicBezTo>
                <a:lnTo>
                  <a:pt x="61671" y="71531"/>
                </a:lnTo>
                <a:cubicBezTo>
                  <a:pt x="60368" y="70228"/>
                  <a:pt x="59624" y="68430"/>
                  <a:pt x="59624" y="66570"/>
                </a:cubicBezTo>
                <a:cubicBezTo>
                  <a:pt x="59624" y="62694"/>
                  <a:pt x="62756" y="59562"/>
                  <a:pt x="66632" y="59562"/>
                </a:cubicBezTo>
                <a:lnTo>
                  <a:pt x="77391" y="59562"/>
                </a:lnTo>
                <a:cubicBezTo>
                  <a:pt x="81266" y="59562"/>
                  <a:pt x="84398" y="56431"/>
                  <a:pt x="84398" y="52555"/>
                </a:cubicBezTo>
                <a:cubicBezTo>
                  <a:pt x="84398" y="50695"/>
                  <a:pt x="83654" y="48896"/>
                  <a:pt x="82352" y="47594"/>
                </a:cubicBezTo>
                <a:lnTo>
                  <a:pt x="76243" y="41486"/>
                </a:lnTo>
                <a:cubicBezTo>
                  <a:pt x="75034" y="40308"/>
                  <a:pt x="74414" y="38788"/>
                  <a:pt x="74414" y="37207"/>
                </a:cubicBezTo>
                <a:cubicBezTo>
                  <a:pt x="74414" y="35626"/>
                  <a:pt x="75034" y="34106"/>
                  <a:pt x="76181" y="32959"/>
                </a:cubicBezTo>
                <a:lnTo>
                  <a:pt x="81545" y="27595"/>
                </a:lnTo>
                <a:cubicBezTo>
                  <a:pt x="83344" y="25797"/>
                  <a:pt x="84367" y="23347"/>
                  <a:pt x="84367" y="20805"/>
                </a:cubicBezTo>
                <a:cubicBezTo>
                  <a:pt x="84367" y="18573"/>
                  <a:pt x="83623" y="16557"/>
                  <a:pt x="82383" y="14945"/>
                </a:cubicBezTo>
                <a:cubicBezTo>
                  <a:pt x="81390" y="14914"/>
                  <a:pt x="80398" y="14883"/>
                  <a:pt x="79406" y="14883"/>
                </a:cubicBezTo>
                <a:cubicBezTo>
                  <a:pt x="49826" y="14883"/>
                  <a:pt x="24929" y="34789"/>
                  <a:pt x="17301" y="61919"/>
                </a:cubicBezTo>
                <a:close/>
                <a:moveTo>
                  <a:pt x="143867" y="79375"/>
                </a:moveTo>
                <a:cubicBezTo>
                  <a:pt x="143867" y="68647"/>
                  <a:pt x="141263" y="58539"/>
                  <a:pt x="136612" y="49671"/>
                </a:cubicBezTo>
                <a:cubicBezTo>
                  <a:pt x="134627" y="49950"/>
                  <a:pt x="132674" y="50881"/>
                  <a:pt x="131062" y="52493"/>
                </a:cubicBezTo>
                <a:lnTo>
                  <a:pt x="126907" y="56648"/>
                </a:lnTo>
                <a:cubicBezTo>
                  <a:pt x="125047" y="58508"/>
                  <a:pt x="123992" y="61020"/>
                  <a:pt x="123992" y="63655"/>
                </a:cubicBezTo>
                <a:lnTo>
                  <a:pt x="123992" y="74414"/>
                </a:lnTo>
                <a:cubicBezTo>
                  <a:pt x="123992" y="79902"/>
                  <a:pt x="128426" y="84336"/>
                  <a:pt x="133914" y="84336"/>
                </a:cubicBezTo>
                <a:lnTo>
                  <a:pt x="141387" y="84336"/>
                </a:lnTo>
                <a:cubicBezTo>
                  <a:pt x="142162" y="84336"/>
                  <a:pt x="142937" y="84243"/>
                  <a:pt x="143650" y="84088"/>
                </a:cubicBezTo>
                <a:cubicBezTo>
                  <a:pt x="143774" y="82538"/>
                  <a:pt x="143805" y="80956"/>
                  <a:pt x="143805" y="79375"/>
                </a:cubicBezTo>
                <a:close/>
                <a:moveTo>
                  <a:pt x="0" y="79375"/>
                </a:moveTo>
                <a:cubicBezTo>
                  <a:pt x="0" y="35567"/>
                  <a:pt x="35567" y="0"/>
                  <a:pt x="79375" y="0"/>
                </a:cubicBez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6" name="Text 23"/>
          <p:cNvSpPr/>
          <p:nvPr/>
        </p:nvSpPr>
        <p:spPr>
          <a:xfrm>
            <a:off x="6540500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Network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357938" y="184943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8" name="Text 25"/>
          <p:cNvSpPr/>
          <p:nvPr/>
        </p:nvSpPr>
        <p:spPr>
          <a:xfrm>
            <a:off x="6596063" y="1817688"/>
            <a:ext cx="2873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Multi-country presence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6596063" y="2008187"/>
            <a:ext cx="2865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 di 3+ negara: US, UK, Australia, Singapore, dll.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6357938" y="229393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1" name="Text 28"/>
          <p:cNvSpPr/>
          <p:nvPr/>
        </p:nvSpPr>
        <p:spPr>
          <a:xfrm>
            <a:off x="6596063" y="2262188"/>
            <a:ext cx="2738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Champions &amp; sponsors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6596063" y="2452688"/>
            <a:ext cx="2730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Orang-orang yang bisa refer, vouch, atau buka pintu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6357938" y="273843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4" name="Text 31"/>
          <p:cNvSpPr/>
          <p:nvPr/>
        </p:nvSpPr>
        <p:spPr>
          <a:xfrm>
            <a:off x="6596063" y="2706688"/>
            <a:ext cx="3024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Visibility di komunitas global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6596063" y="2897188"/>
            <a:ext cx="3016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Dikenal di komunitas AI, policy, development internasional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57938" y="318293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7" name="Text 34"/>
          <p:cNvSpPr/>
          <p:nvPr/>
        </p:nvSpPr>
        <p:spPr>
          <a:xfrm>
            <a:off x="6596063" y="3151188"/>
            <a:ext cx="270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Weak ties yang kuat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6596063" y="3341688"/>
            <a:ext cx="2698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Banyak "weak ties" di berbagai organisasi dan lokasi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321469" y="4448969"/>
            <a:ext cx="11549063" cy="2659063"/>
          </a:xfrm>
          <a:custGeom>
            <a:avLst/>
            <a:gdLst/>
            <a:ahLst/>
            <a:cxnLst/>
            <a:rect l="l" t="t" r="r" b="b"/>
            <a:pathLst>
              <a:path w="11549063" h="2659063">
                <a:moveTo>
                  <a:pt x="95248" y="0"/>
                </a:moveTo>
                <a:lnTo>
                  <a:pt x="11453815" y="0"/>
                </a:lnTo>
                <a:cubicBezTo>
                  <a:pt x="11506419" y="0"/>
                  <a:pt x="11549063" y="42644"/>
                  <a:pt x="11549063" y="95248"/>
                </a:cubicBezTo>
                <a:lnTo>
                  <a:pt x="11549063" y="2563815"/>
                </a:lnTo>
                <a:cubicBezTo>
                  <a:pt x="11549063" y="2616419"/>
                  <a:pt x="11506419" y="2659062"/>
                  <a:pt x="11453815" y="2659063"/>
                </a:cubicBezTo>
                <a:lnTo>
                  <a:pt x="95248" y="2659063"/>
                </a:lnTo>
                <a:cubicBezTo>
                  <a:pt x="42644" y="2659063"/>
                  <a:pt x="0" y="2616419"/>
                  <a:pt x="0" y="2563815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84187" y="4611688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Roadmap: Build Global Network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488156" y="4964906"/>
            <a:ext cx="3651250" cy="1976438"/>
          </a:xfrm>
          <a:custGeom>
            <a:avLst/>
            <a:gdLst/>
            <a:ahLst/>
            <a:cxnLst/>
            <a:rect l="l" t="t" r="r" b="b"/>
            <a:pathLst>
              <a:path w="3651250" h="1976438">
                <a:moveTo>
                  <a:pt x="63503" y="0"/>
                </a:moveTo>
                <a:lnTo>
                  <a:pt x="3587747" y="0"/>
                </a:lnTo>
                <a:cubicBezTo>
                  <a:pt x="3622819" y="0"/>
                  <a:pt x="3651250" y="28431"/>
                  <a:pt x="3651250" y="63503"/>
                </a:cubicBezTo>
                <a:lnTo>
                  <a:pt x="3651250" y="1912935"/>
                </a:lnTo>
                <a:cubicBezTo>
                  <a:pt x="3651250" y="1948006"/>
                  <a:pt x="3622819" y="1976437"/>
                  <a:pt x="3587747" y="1976438"/>
                </a:cubicBezTo>
                <a:lnTo>
                  <a:pt x="63503" y="1976438"/>
                </a:lnTo>
                <a:cubicBezTo>
                  <a:pt x="28431" y="1976438"/>
                  <a:pt x="0" y="1948006"/>
                  <a:pt x="0" y="19129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19125" y="5095875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43" name="Shape 40"/>
          <p:cNvSpPr/>
          <p:nvPr/>
        </p:nvSpPr>
        <p:spPr>
          <a:xfrm>
            <a:off x="730250" y="5191125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23812" y="23812"/>
                </a:moveTo>
                <a:cubicBezTo>
                  <a:pt x="23812" y="10666"/>
                  <a:pt x="34479" y="0"/>
                  <a:pt x="47625" y="0"/>
                </a:cubicBezTo>
                <a:cubicBezTo>
                  <a:pt x="60102" y="0"/>
                  <a:pt x="70346" y="9599"/>
                  <a:pt x="71363" y="21828"/>
                </a:cubicBezTo>
                <a:lnTo>
                  <a:pt x="57547" y="21828"/>
                </a:lnTo>
                <a:cubicBezTo>
                  <a:pt x="54248" y="21828"/>
                  <a:pt x="51594" y="24482"/>
                  <a:pt x="51594" y="27781"/>
                </a:cubicBezTo>
                <a:cubicBezTo>
                  <a:pt x="51594" y="31080"/>
                  <a:pt x="54248" y="33734"/>
                  <a:pt x="57547" y="33734"/>
                </a:cubicBezTo>
                <a:lnTo>
                  <a:pt x="71438" y="33734"/>
                </a:lnTo>
                <a:lnTo>
                  <a:pt x="71438" y="45641"/>
                </a:lnTo>
                <a:lnTo>
                  <a:pt x="57547" y="45641"/>
                </a:lnTo>
                <a:cubicBezTo>
                  <a:pt x="54248" y="45641"/>
                  <a:pt x="51594" y="48295"/>
                  <a:pt x="51594" y="51594"/>
                </a:cubicBezTo>
                <a:cubicBezTo>
                  <a:pt x="51594" y="54893"/>
                  <a:pt x="54248" y="57547"/>
                  <a:pt x="57547" y="57547"/>
                </a:cubicBezTo>
                <a:lnTo>
                  <a:pt x="71363" y="57547"/>
                </a:lnTo>
                <a:cubicBezTo>
                  <a:pt x="70346" y="69776"/>
                  <a:pt x="60127" y="79375"/>
                  <a:pt x="47625" y="79375"/>
                </a:cubicBezTo>
                <a:cubicBezTo>
                  <a:pt x="34479" y="79375"/>
                  <a:pt x="23812" y="68709"/>
                  <a:pt x="23812" y="55563"/>
                </a:cubicBezTo>
                <a:lnTo>
                  <a:pt x="23812" y="23812"/>
                </a:lnTo>
                <a:close/>
                <a:moveTo>
                  <a:pt x="5953" y="39688"/>
                </a:moveTo>
                <a:cubicBezTo>
                  <a:pt x="9252" y="39688"/>
                  <a:pt x="11906" y="42342"/>
                  <a:pt x="11906" y="45641"/>
                </a:cubicBezTo>
                <a:lnTo>
                  <a:pt x="11906" y="55563"/>
                </a:lnTo>
                <a:cubicBezTo>
                  <a:pt x="11906" y="75282"/>
                  <a:pt x="27905" y="91281"/>
                  <a:pt x="47625" y="91281"/>
                </a:cubicBezTo>
                <a:cubicBezTo>
                  <a:pt x="67345" y="91281"/>
                  <a:pt x="83344" y="75282"/>
                  <a:pt x="83344" y="55563"/>
                </a:cubicBezTo>
                <a:lnTo>
                  <a:pt x="83344" y="45641"/>
                </a:lnTo>
                <a:cubicBezTo>
                  <a:pt x="83344" y="42342"/>
                  <a:pt x="85998" y="39688"/>
                  <a:pt x="89297" y="39688"/>
                </a:cubicBezTo>
                <a:cubicBezTo>
                  <a:pt x="92596" y="39688"/>
                  <a:pt x="95250" y="42342"/>
                  <a:pt x="95250" y="45641"/>
                </a:cubicBezTo>
                <a:lnTo>
                  <a:pt x="95250" y="55563"/>
                </a:lnTo>
                <a:cubicBezTo>
                  <a:pt x="95250" y="79846"/>
                  <a:pt x="77068" y="99888"/>
                  <a:pt x="53578" y="102815"/>
                </a:cubicBezTo>
                <a:lnTo>
                  <a:pt x="53578" y="115094"/>
                </a:lnTo>
                <a:lnTo>
                  <a:pt x="65484" y="115094"/>
                </a:lnTo>
                <a:cubicBezTo>
                  <a:pt x="68783" y="115094"/>
                  <a:pt x="71438" y="117748"/>
                  <a:pt x="71438" y="121047"/>
                </a:cubicBezTo>
                <a:cubicBezTo>
                  <a:pt x="71438" y="124346"/>
                  <a:pt x="68783" y="127000"/>
                  <a:pt x="65484" y="127000"/>
                </a:cubicBezTo>
                <a:lnTo>
                  <a:pt x="29766" y="127000"/>
                </a:lnTo>
                <a:cubicBezTo>
                  <a:pt x="26467" y="127000"/>
                  <a:pt x="23812" y="124346"/>
                  <a:pt x="23812" y="121047"/>
                </a:cubicBezTo>
                <a:cubicBezTo>
                  <a:pt x="23812" y="117748"/>
                  <a:pt x="26467" y="115094"/>
                  <a:pt x="29766" y="115094"/>
                </a:cubicBezTo>
                <a:lnTo>
                  <a:pt x="41672" y="115094"/>
                </a:lnTo>
                <a:lnTo>
                  <a:pt x="41672" y="102815"/>
                </a:lnTo>
                <a:cubicBezTo>
                  <a:pt x="18182" y="99888"/>
                  <a:pt x="0" y="79846"/>
                  <a:pt x="0" y="55563"/>
                </a:cubicBezTo>
                <a:lnTo>
                  <a:pt x="0" y="45641"/>
                </a:lnTo>
                <a:cubicBezTo>
                  <a:pt x="0" y="42342"/>
                  <a:pt x="2654" y="39688"/>
                  <a:pt x="5953" y="39688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4" name="Text 41"/>
          <p:cNvSpPr/>
          <p:nvPr/>
        </p:nvSpPr>
        <p:spPr>
          <a:xfrm>
            <a:off x="1031875" y="5143500"/>
            <a:ext cx="1587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Konferensi Internasional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619125" y="550862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Primary venue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network building.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619125" y="57308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AAAI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AI conference, submit paper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619125" y="59213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ACM AIES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AI Ethics &amp; Society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19125" y="61118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Government Innovation Forum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619125" y="63023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World Bank/IMF meetings</a:t>
            </a:r>
            <a:endParaRPr lang="en-US" sz="1600" dirty="0"/>
          </a:p>
        </p:txBody>
      </p:sp>
      <p:sp>
        <p:nvSpPr>
          <p:cNvPr id="50" name="Text 47"/>
          <p:cNvSpPr/>
          <p:nvPr/>
        </p:nvSpPr>
        <p:spPr>
          <a:xfrm>
            <a:off x="619125" y="6524625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Target: Attend 2-3 conference per tahun, present di minimal 1</a:t>
            </a: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4271677" y="4964906"/>
            <a:ext cx="3651250" cy="1976438"/>
          </a:xfrm>
          <a:custGeom>
            <a:avLst/>
            <a:gdLst/>
            <a:ahLst/>
            <a:cxnLst/>
            <a:rect l="l" t="t" r="r" b="b"/>
            <a:pathLst>
              <a:path w="3651250" h="1976438">
                <a:moveTo>
                  <a:pt x="63503" y="0"/>
                </a:moveTo>
                <a:lnTo>
                  <a:pt x="3587747" y="0"/>
                </a:lnTo>
                <a:cubicBezTo>
                  <a:pt x="3622819" y="0"/>
                  <a:pt x="3651250" y="28431"/>
                  <a:pt x="3651250" y="63503"/>
                </a:cubicBezTo>
                <a:lnTo>
                  <a:pt x="3651250" y="1912935"/>
                </a:lnTo>
                <a:cubicBezTo>
                  <a:pt x="3651250" y="1948006"/>
                  <a:pt x="3622819" y="1976437"/>
                  <a:pt x="3587747" y="1976438"/>
                </a:cubicBezTo>
                <a:lnTo>
                  <a:pt x="63503" y="1976438"/>
                </a:lnTo>
                <a:cubicBezTo>
                  <a:pt x="28431" y="1976438"/>
                  <a:pt x="0" y="1948006"/>
                  <a:pt x="0" y="19129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4402646" y="5095875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53" name="Shape 50"/>
          <p:cNvSpPr/>
          <p:nvPr/>
        </p:nvSpPr>
        <p:spPr>
          <a:xfrm>
            <a:off x="4505833" y="5191125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3188" y="7938"/>
                </a:moveTo>
                <a:lnTo>
                  <a:pt x="7913" y="7938"/>
                </a:lnTo>
                <a:cubicBezTo>
                  <a:pt x="3547" y="7938"/>
                  <a:pt x="0" y="11534"/>
                  <a:pt x="0" y="15949"/>
                </a:cubicBezTo>
                <a:lnTo>
                  <a:pt x="0" y="111051"/>
                </a:lnTo>
                <a:cubicBezTo>
                  <a:pt x="0" y="115466"/>
                  <a:pt x="3547" y="119063"/>
                  <a:pt x="7913" y="119063"/>
                </a:cubicBezTo>
                <a:lnTo>
                  <a:pt x="103188" y="119063"/>
                </a:lnTo>
                <a:cubicBezTo>
                  <a:pt x="107553" y="119063"/>
                  <a:pt x="111125" y="115466"/>
                  <a:pt x="111125" y="111051"/>
                </a:cubicBezTo>
                <a:lnTo>
                  <a:pt x="111125" y="15949"/>
                </a:lnTo>
                <a:cubicBezTo>
                  <a:pt x="111125" y="11534"/>
                  <a:pt x="107553" y="7938"/>
                  <a:pt x="103188" y="7938"/>
                </a:cubicBezTo>
                <a:close/>
                <a:moveTo>
                  <a:pt x="33586" y="103188"/>
                </a:moveTo>
                <a:lnTo>
                  <a:pt x="17115" y="103188"/>
                </a:lnTo>
                <a:lnTo>
                  <a:pt x="17115" y="50155"/>
                </a:lnTo>
                <a:lnTo>
                  <a:pt x="33610" y="50155"/>
                </a:lnTo>
                <a:lnTo>
                  <a:pt x="33610" y="103188"/>
                </a:lnTo>
                <a:lnTo>
                  <a:pt x="33586" y="103188"/>
                </a:lnTo>
                <a:close/>
                <a:moveTo>
                  <a:pt x="25350" y="23812"/>
                </a:moveTo>
                <a:cubicBezTo>
                  <a:pt x="30621" y="23812"/>
                  <a:pt x="34900" y="28092"/>
                  <a:pt x="34900" y="33362"/>
                </a:cubicBezTo>
                <a:cubicBezTo>
                  <a:pt x="34900" y="38633"/>
                  <a:pt x="30621" y="42912"/>
                  <a:pt x="25350" y="42912"/>
                </a:cubicBezTo>
                <a:cubicBezTo>
                  <a:pt x="20080" y="42912"/>
                  <a:pt x="15801" y="38633"/>
                  <a:pt x="15801" y="33362"/>
                </a:cubicBezTo>
                <a:cubicBezTo>
                  <a:pt x="15801" y="28092"/>
                  <a:pt x="20080" y="23812"/>
                  <a:pt x="25350" y="23812"/>
                </a:cubicBezTo>
                <a:close/>
                <a:moveTo>
                  <a:pt x="95324" y="103188"/>
                </a:moveTo>
                <a:lnTo>
                  <a:pt x="78854" y="103188"/>
                </a:lnTo>
                <a:lnTo>
                  <a:pt x="78854" y="77391"/>
                </a:lnTo>
                <a:cubicBezTo>
                  <a:pt x="78854" y="71239"/>
                  <a:pt x="78730" y="63326"/>
                  <a:pt x="70296" y="63326"/>
                </a:cubicBezTo>
                <a:cubicBezTo>
                  <a:pt x="61714" y="63326"/>
                  <a:pt x="60399" y="70024"/>
                  <a:pt x="60399" y="76944"/>
                </a:cubicBezTo>
                <a:lnTo>
                  <a:pt x="60399" y="103188"/>
                </a:lnTo>
                <a:lnTo>
                  <a:pt x="43929" y="103188"/>
                </a:lnTo>
                <a:lnTo>
                  <a:pt x="43929" y="50155"/>
                </a:lnTo>
                <a:lnTo>
                  <a:pt x="59730" y="50155"/>
                </a:lnTo>
                <a:lnTo>
                  <a:pt x="59730" y="57398"/>
                </a:lnTo>
                <a:lnTo>
                  <a:pt x="59953" y="57398"/>
                </a:lnTo>
                <a:cubicBezTo>
                  <a:pt x="62161" y="53231"/>
                  <a:pt x="67543" y="48840"/>
                  <a:pt x="75555" y="48840"/>
                </a:cubicBezTo>
                <a:cubicBezTo>
                  <a:pt x="92224" y="48840"/>
                  <a:pt x="95324" y="59829"/>
                  <a:pt x="95324" y="74116"/>
                </a:cubicBezTo>
                <a:lnTo>
                  <a:pt x="95324" y="103187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54" name="Text 51"/>
          <p:cNvSpPr/>
          <p:nvPr/>
        </p:nvSpPr>
        <p:spPr>
          <a:xfrm>
            <a:off x="4815396" y="5143500"/>
            <a:ext cx="122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LinkedIn Outreach</a:t>
            </a:r>
            <a:endParaRPr lang="en-US" sz="1600" dirty="0"/>
          </a:p>
        </p:txBody>
      </p:sp>
      <p:sp>
        <p:nvSpPr>
          <p:cNvPr id="55" name="Text 52"/>
          <p:cNvSpPr/>
          <p:nvPr/>
        </p:nvSpPr>
        <p:spPr>
          <a:xfrm>
            <a:off x="4402646" y="550862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outreach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ke researchers dan practitioners.</a:t>
            </a:r>
            <a:endParaRPr lang="en-US" sz="1600" dirty="0"/>
          </a:p>
        </p:txBody>
      </p:sp>
      <p:sp>
        <p:nvSpPr>
          <p:cNvPr id="56" name="Text 53"/>
          <p:cNvSpPr/>
          <p:nvPr/>
        </p:nvSpPr>
        <p:spPr>
          <a:xfrm>
            <a:off x="4402646" y="57308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Identify targets: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Orang yang kerja di topik serupa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4402646" y="5921375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Personalized message: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Reference their work, explain common interest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4402646" y="627062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Ask for virtual coffee: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15-20 menit untuk learn dari mereka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4402646" y="646112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 5-10 outreach per bulan</a:t>
            </a:r>
            <a:endParaRPr lang="en-US" sz="1600" dirty="0"/>
          </a:p>
        </p:txBody>
      </p:sp>
      <p:sp>
        <p:nvSpPr>
          <p:cNvPr id="60" name="Text 57"/>
          <p:cNvSpPr/>
          <p:nvPr/>
        </p:nvSpPr>
        <p:spPr>
          <a:xfrm>
            <a:off x="4402646" y="6683375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Focus on building genuine relationships, bukan transactional</a:t>
            </a: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8055198" y="4964906"/>
            <a:ext cx="3651250" cy="1976438"/>
          </a:xfrm>
          <a:custGeom>
            <a:avLst/>
            <a:gdLst/>
            <a:ahLst/>
            <a:cxnLst/>
            <a:rect l="l" t="t" r="r" b="b"/>
            <a:pathLst>
              <a:path w="3651250" h="1976438">
                <a:moveTo>
                  <a:pt x="63503" y="0"/>
                </a:moveTo>
                <a:lnTo>
                  <a:pt x="3587747" y="0"/>
                </a:lnTo>
                <a:cubicBezTo>
                  <a:pt x="3622819" y="0"/>
                  <a:pt x="3651250" y="28431"/>
                  <a:pt x="3651250" y="63503"/>
                </a:cubicBezTo>
                <a:lnTo>
                  <a:pt x="3651250" y="1912935"/>
                </a:lnTo>
                <a:cubicBezTo>
                  <a:pt x="3651250" y="1948006"/>
                  <a:pt x="3622819" y="1976437"/>
                  <a:pt x="3587747" y="1976438"/>
                </a:cubicBezTo>
                <a:lnTo>
                  <a:pt x="63503" y="1976438"/>
                </a:lnTo>
                <a:cubicBezTo>
                  <a:pt x="28431" y="1976438"/>
                  <a:pt x="0" y="1948006"/>
                  <a:pt x="0" y="19129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62" name="Shape 59"/>
          <p:cNvSpPr/>
          <p:nvPr/>
        </p:nvSpPr>
        <p:spPr>
          <a:xfrm>
            <a:off x="8186167" y="5095875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63" name="Shape 60"/>
          <p:cNvSpPr/>
          <p:nvPr/>
        </p:nvSpPr>
        <p:spPr>
          <a:xfrm>
            <a:off x="8273479" y="5191125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11906" y="48568"/>
                </a:moveTo>
                <a:lnTo>
                  <a:pt x="63798" y="69924"/>
                </a:lnTo>
                <a:cubicBezTo>
                  <a:pt x="66229" y="70917"/>
                  <a:pt x="68808" y="71438"/>
                  <a:pt x="71438" y="71438"/>
                </a:cubicBezTo>
                <a:cubicBezTo>
                  <a:pt x="74067" y="71438"/>
                  <a:pt x="76646" y="70917"/>
                  <a:pt x="79077" y="69924"/>
                </a:cubicBezTo>
                <a:lnTo>
                  <a:pt x="139204" y="45169"/>
                </a:lnTo>
                <a:cubicBezTo>
                  <a:pt x="141436" y="44252"/>
                  <a:pt x="142875" y="42094"/>
                  <a:pt x="142875" y="39687"/>
                </a:cubicBezTo>
                <a:cubicBezTo>
                  <a:pt x="142875" y="37281"/>
                  <a:pt x="141436" y="35123"/>
                  <a:pt x="139204" y="34206"/>
                </a:cubicBezTo>
                <a:lnTo>
                  <a:pt x="79077" y="9451"/>
                </a:lnTo>
                <a:cubicBezTo>
                  <a:pt x="76646" y="8458"/>
                  <a:pt x="74067" y="7938"/>
                  <a:pt x="71438" y="7938"/>
                </a:cubicBezTo>
                <a:cubicBezTo>
                  <a:pt x="68808" y="7938"/>
                  <a:pt x="66229" y="8458"/>
                  <a:pt x="63798" y="9451"/>
                </a:cubicBezTo>
                <a:lnTo>
                  <a:pt x="3671" y="34206"/>
                </a:lnTo>
                <a:cubicBezTo>
                  <a:pt x="1439" y="35123"/>
                  <a:pt x="0" y="37281"/>
                  <a:pt x="0" y="39688"/>
                </a:cubicBezTo>
                <a:lnTo>
                  <a:pt x="0" y="113109"/>
                </a:lnTo>
                <a:cubicBezTo>
                  <a:pt x="0" y="116408"/>
                  <a:pt x="2654" y="119063"/>
                  <a:pt x="5953" y="119063"/>
                </a:cubicBezTo>
                <a:cubicBezTo>
                  <a:pt x="9252" y="119063"/>
                  <a:pt x="11906" y="116408"/>
                  <a:pt x="11906" y="113109"/>
                </a:cubicBezTo>
                <a:lnTo>
                  <a:pt x="11906" y="48568"/>
                </a:lnTo>
                <a:close/>
                <a:moveTo>
                  <a:pt x="23812" y="66353"/>
                </a:moveTo>
                <a:lnTo>
                  <a:pt x="23812" y="95250"/>
                </a:lnTo>
                <a:cubicBezTo>
                  <a:pt x="23812" y="108396"/>
                  <a:pt x="45145" y="119063"/>
                  <a:pt x="71438" y="119063"/>
                </a:cubicBezTo>
                <a:cubicBezTo>
                  <a:pt x="97730" y="119063"/>
                  <a:pt x="119063" y="108396"/>
                  <a:pt x="119063" y="95250"/>
                </a:cubicBezTo>
                <a:lnTo>
                  <a:pt x="119063" y="66328"/>
                </a:lnTo>
                <a:lnTo>
                  <a:pt x="83617" y="80938"/>
                </a:lnTo>
                <a:cubicBezTo>
                  <a:pt x="79747" y="82525"/>
                  <a:pt x="75629" y="83344"/>
                  <a:pt x="71438" y="83344"/>
                </a:cubicBezTo>
                <a:cubicBezTo>
                  <a:pt x="67246" y="83344"/>
                  <a:pt x="63128" y="82525"/>
                  <a:pt x="59258" y="80938"/>
                </a:cubicBezTo>
                <a:lnTo>
                  <a:pt x="23812" y="66328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4" name="Text 61"/>
          <p:cNvSpPr/>
          <p:nvPr/>
        </p:nvSpPr>
        <p:spPr>
          <a:xfrm>
            <a:off x="8598917" y="5143500"/>
            <a:ext cx="1619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sebagai Networking</a:t>
            </a:r>
            <a:endParaRPr lang="en-US" sz="1600" dirty="0"/>
          </a:p>
        </p:txBody>
      </p:sp>
      <p:sp>
        <p:nvSpPr>
          <p:cNvPr id="65" name="Text 62"/>
          <p:cNvSpPr/>
          <p:nvPr/>
        </p:nvSpPr>
        <p:spPr>
          <a:xfrm>
            <a:off x="8186167" y="550862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PhD application process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sendiri adalah opportunity.</a:t>
            </a:r>
            <a:endParaRPr lang="en-US" sz="1600" dirty="0"/>
          </a:p>
        </p:txBody>
      </p:sp>
      <p:sp>
        <p:nvSpPr>
          <p:cNvPr id="66" name="Text 63"/>
          <p:cNvSpPr/>
          <p:nvPr/>
        </p:nvSpPr>
        <p:spPr>
          <a:xfrm>
            <a:off x="8186167" y="57308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Email calon supervisor: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Buka relasi internasional yang organik</a:t>
            </a:r>
            <a:endParaRPr lang="en-US" sz="1600" dirty="0"/>
          </a:p>
        </p:txBody>
      </p:sp>
      <p:sp>
        <p:nvSpPr>
          <p:cNvPr id="67" name="Text 64"/>
          <p:cNvSpPr/>
          <p:nvPr/>
        </p:nvSpPr>
        <p:spPr>
          <a:xfrm>
            <a:off x="8186167" y="59213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Attend virtual seminars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universitas target</a:t>
            </a:r>
            <a:endParaRPr lang="en-US" sz="1600" dirty="0"/>
          </a:p>
        </p:txBody>
      </p:sp>
      <p:sp>
        <p:nvSpPr>
          <p:cNvPr id="68" name="Text 65"/>
          <p:cNvSpPr/>
          <p:nvPr/>
        </p:nvSpPr>
        <p:spPr>
          <a:xfrm>
            <a:off x="8186167" y="61118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Join research groups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mailing lists internasional</a:t>
            </a:r>
            <a:endParaRPr lang="en-US" sz="1600" dirty="0"/>
          </a:p>
        </p:txBody>
      </p:sp>
      <p:sp>
        <p:nvSpPr>
          <p:cNvPr id="69" name="Text 66"/>
          <p:cNvSpPr/>
          <p:nvPr/>
        </p:nvSpPr>
        <p:spPr>
          <a:xfrm>
            <a:off x="8186167" y="6302375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Collaborate on papers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ini network building yang natural</a:t>
            </a:r>
            <a:endParaRPr lang="en-US" sz="1600" dirty="0"/>
          </a:p>
        </p:txBody>
      </p:sp>
      <p:sp>
        <p:nvSpPr>
          <p:cNvPr id="70" name="Text 67"/>
          <p:cNvSpPr/>
          <p:nvPr/>
        </p:nvSpPr>
        <p:spPr>
          <a:xfrm>
            <a:off x="8186167" y="6524625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Even if PhD tidak jadi, network yang dibangun tetap valuable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321469" y="7242969"/>
            <a:ext cx="5707063" cy="928688"/>
          </a:xfrm>
          <a:custGeom>
            <a:avLst/>
            <a:gdLst/>
            <a:ahLst/>
            <a:cxnLst/>
            <a:rect l="l" t="t" r="r" b="b"/>
            <a:pathLst>
              <a:path w="5707063" h="928688">
                <a:moveTo>
                  <a:pt x="95246" y="0"/>
                </a:moveTo>
                <a:lnTo>
                  <a:pt x="5611816" y="0"/>
                </a:lnTo>
                <a:cubicBezTo>
                  <a:pt x="5664419" y="0"/>
                  <a:pt x="5707063" y="42643"/>
                  <a:pt x="5707063" y="95246"/>
                </a:cubicBezTo>
                <a:lnTo>
                  <a:pt x="5707063" y="833441"/>
                </a:lnTo>
                <a:cubicBezTo>
                  <a:pt x="5707063" y="886044"/>
                  <a:pt x="5664419" y="928688"/>
                  <a:pt x="5611816" y="928688"/>
                </a:cubicBezTo>
                <a:lnTo>
                  <a:pt x="95246" y="928688"/>
                </a:lnTo>
                <a:cubicBezTo>
                  <a:pt x="42643" y="928688"/>
                  <a:pt x="0" y="886044"/>
                  <a:pt x="0" y="8334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472281" y="74056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ubicBezTo>
                  <a:pt x="0" y="35567"/>
                  <a:pt x="35567" y="0"/>
                  <a:pt x="79375" y="0"/>
                </a:cubicBezTo>
                <a:close/>
                <a:moveTo>
                  <a:pt x="71934" y="37207"/>
                </a:moveTo>
                <a:lnTo>
                  <a:pt x="71934" y="79375"/>
                </a:lnTo>
                <a:cubicBezTo>
                  <a:pt x="71934" y="81855"/>
                  <a:pt x="73174" y="84181"/>
                  <a:pt x="75251" y="85576"/>
                </a:cubicBezTo>
                <a:lnTo>
                  <a:pt x="105017" y="105420"/>
                </a:lnTo>
                <a:cubicBezTo>
                  <a:pt x="108427" y="107714"/>
                  <a:pt x="113047" y="106784"/>
                  <a:pt x="115342" y="103343"/>
                </a:cubicBezTo>
                <a:cubicBezTo>
                  <a:pt x="117636" y="99901"/>
                  <a:pt x="116706" y="95312"/>
                  <a:pt x="113264" y="93018"/>
                </a:cubicBezTo>
                <a:lnTo>
                  <a:pt x="86816" y="75406"/>
                </a:lnTo>
                <a:lnTo>
                  <a:pt x="86816" y="37207"/>
                </a:lnTo>
                <a:cubicBezTo>
                  <a:pt x="86816" y="33083"/>
                  <a:pt x="83499" y="29766"/>
                  <a:pt x="79375" y="29766"/>
                </a:cubicBezTo>
                <a:cubicBezTo>
                  <a:pt x="75251" y="29766"/>
                  <a:pt x="71934" y="33083"/>
                  <a:pt x="71934" y="3720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3" name="Text 70"/>
          <p:cNvSpPr/>
          <p:nvPr/>
        </p:nvSpPr>
        <p:spPr>
          <a:xfrm>
            <a:off x="746125" y="7373938"/>
            <a:ext cx="611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</a:t>
            </a:r>
            <a:endParaRPr lang="en-US" sz="1600" dirty="0"/>
          </a:p>
        </p:txBody>
      </p:sp>
      <p:sp>
        <p:nvSpPr>
          <p:cNvPr id="74" name="Text 71"/>
          <p:cNvSpPr/>
          <p:nvPr/>
        </p:nvSpPr>
        <p:spPr>
          <a:xfrm>
            <a:off x="452438" y="7659688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 building adalah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long game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Butuh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12-24 bulan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build meaningful relationships. Tidak bisa di-rush, tapi bisa di-accelerate dengan deliberate effort.</a:t>
            </a:r>
            <a:endParaRPr lang="en-US" sz="1600" dirty="0"/>
          </a:p>
        </p:txBody>
      </p:sp>
      <p:sp>
        <p:nvSpPr>
          <p:cNvPr id="75" name="Shape 72"/>
          <p:cNvSpPr/>
          <p:nvPr/>
        </p:nvSpPr>
        <p:spPr>
          <a:xfrm>
            <a:off x="6163469" y="7242969"/>
            <a:ext cx="5707063" cy="928688"/>
          </a:xfrm>
          <a:custGeom>
            <a:avLst/>
            <a:gdLst/>
            <a:ahLst/>
            <a:cxnLst/>
            <a:rect l="l" t="t" r="r" b="b"/>
            <a:pathLst>
              <a:path w="5707063" h="928688">
                <a:moveTo>
                  <a:pt x="95246" y="0"/>
                </a:moveTo>
                <a:lnTo>
                  <a:pt x="5611816" y="0"/>
                </a:lnTo>
                <a:cubicBezTo>
                  <a:pt x="5664419" y="0"/>
                  <a:pt x="5707063" y="42643"/>
                  <a:pt x="5707063" y="95246"/>
                </a:cubicBezTo>
                <a:lnTo>
                  <a:pt x="5707063" y="833441"/>
                </a:lnTo>
                <a:cubicBezTo>
                  <a:pt x="5707063" y="886044"/>
                  <a:pt x="5664419" y="928688"/>
                  <a:pt x="5611816" y="928688"/>
                </a:cubicBezTo>
                <a:lnTo>
                  <a:pt x="95246" y="928688"/>
                </a:lnTo>
                <a:cubicBezTo>
                  <a:pt x="42643" y="928688"/>
                  <a:pt x="0" y="886044"/>
                  <a:pt x="0" y="8334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76" name="Shape 73"/>
          <p:cNvSpPr/>
          <p:nvPr/>
        </p:nvSpPr>
        <p:spPr>
          <a:xfrm>
            <a:off x="6334125" y="7405688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77" name="Text 74"/>
          <p:cNvSpPr/>
          <p:nvPr/>
        </p:nvSpPr>
        <p:spPr>
          <a:xfrm>
            <a:off x="6588125" y="7373938"/>
            <a:ext cx="1047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78" name="Text 75"/>
          <p:cNvSpPr/>
          <p:nvPr/>
        </p:nvSpPr>
        <p:spPr>
          <a:xfrm>
            <a:off x="6294438" y="7659688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Punya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10-15 orang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network global yang bisa di-contact untuk advice, collaboration, atau referral. Bukan jumlah connection LinkedIn, tapi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quality relationships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IMMEDIATE IMPACT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Wins — 90 Hari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Gap-gap yang bisa ditutup cepat dan memberikan impact immediate pada attractiveness profil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5691188" cy="2389188"/>
          </a:xfrm>
          <a:custGeom>
            <a:avLst/>
            <a:gdLst/>
            <a:ahLst/>
            <a:cxnLst/>
            <a:rect l="l" t="t" r="r" b="b"/>
            <a:pathLst>
              <a:path w="5691188" h="2389188">
                <a:moveTo>
                  <a:pt x="95257" y="0"/>
                </a:moveTo>
                <a:lnTo>
                  <a:pt x="5595931" y="0"/>
                </a:lnTo>
                <a:cubicBezTo>
                  <a:pt x="5648540" y="0"/>
                  <a:pt x="5691188" y="42648"/>
                  <a:pt x="5691188" y="95257"/>
                </a:cubicBezTo>
                <a:lnTo>
                  <a:pt x="5691188" y="2293931"/>
                </a:lnTo>
                <a:cubicBezTo>
                  <a:pt x="5691188" y="2346540"/>
                  <a:pt x="5648540" y="2389188"/>
                  <a:pt x="5595931" y="2389187"/>
                </a:cubicBezTo>
                <a:lnTo>
                  <a:pt x="95257" y="2389188"/>
                </a:lnTo>
                <a:cubicBezTo>
                  <a:pt x="42648" y="2389187"/>
                  <a:pt x="0" y="2346540"/>
                  <a:pt x="0" y="2293931"/>
                </a:cubicBezTo>
                <a:lnTo>
                  <a:pt x="0" y="95257"/>
                </a:lnTo>
                <a:cubicBezTo>
                  <a:pt x="0" y="42683"/>
                  <a:pt x="42683" y="0"/>
                  <a:pt x="95257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>
                  <a:alpha val="20000"/>
                </a:srgbClr>
              </a:gs>
              <a:gs pos="100000">
                <a:srgbClr val="10B981">
                  <a:alpha val="5000"/>
                </a:srgbClr>
              </a:gs>
            </a:gsLst>
            <a:lin ang="2700000" scaled="1"/>
          </a:gra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468438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10B981">
              <a:alpha val="30196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11188" y="15954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8" name="Text 6"/>
          <p:cNvSpPr/>
          <p:nvPr/>
        </p:nvSpPr>
        <p:spPr>
          <a:xfrm>
            <a:off x="1023938" y="1484313"/>
            <a:ext cx="1206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 #1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23938" y="1738313"/>
            <a:ext cx="1166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Hari 1-30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4187" y="2039938"/>
            <a:ext cx="544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Finalisasi AGIRI Pilot Findings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8000" y="2389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2" name="Text 10"/>
          <p:cNvSpPr/>
          <p:nvPr/>
        </p:nvSpPr>
        <p:spPr>
          <a:xfrm>
            <a:off x="706438" y="2357438"/>
            <a:ext cx="1992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Compile dan clean data dari pilot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8000" y="2643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4" name="Text 12"/>
          <p:cNvSpPr/>
          <p:nvPr/>
        </p:nvSpPr>
        <p:spPr>
          <a:xfrm>
            <a:off x="706438" y="2611438"/>
            <a:ext cx="2381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Draft working paper (3.000-5.000 kata)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8000" y="2897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6" name="Text 14"/>
          <p:cNvSpPr/>
          <p:nvPr/>
        </p:nvSpPr>
        <p:spPr>
          <a:xfrm>
            <a:off x="706438" y="2865438"/>
            <a:ext cx="2849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Publish sebagai working paper di website/SSRN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187" y="3182938"/>
            <a:ext cx="5365750" cy="349250"/>
          </a:xfrm>
          <a:custGeom>
            <a:avLst/>
            <a:gdLst/>
            <a:ahLst/>
            <a:cxnLst/>
            <a:rect l="l" t="t" r="r" b="b"/>
            <a:pathLst>
              <a:path w="5365750" h="34925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285749"/>
                </a:lnTo>
                <a:cubicBezTo>
                  <a:pt x="5365750" y="320820"/>
                  <a:pt x="5337320" y="349250"/>
                  <a:pt x="5302249" y="349250"/>
                </a:cubicBezTo>
                <a:lnTo>
                  <a:pt x="63501" y="349250"/>
                </a:lnTo>
                <a:cubicBezTo>
                  <a:pt x="28430" y="349250"/>
                  <a:pt x="0" y="320820"/>
                  <a:pt x="0" y="28574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79438" y="327818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Ada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tangible output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bisa di-showcase. Ini proof of research capability.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79344" y="1305719"/>
            <a:ext cx="5691188" cy="2389188"/>
          </a:xfrm>
          <a:custGeom>
            <a:avLst/>
            <a:gdLst/>
            <a:ahLst/>
            <a:cxnLst/>
            <a:rect l="l" t="t" r="r" b="b"/>
            <a:pathLst>
              <a:path w="5691188" h="2389188">
                <a:moveTo>
                  <a:pt x="95257" y="0"/>
                </a:moveTo>
                <a:lnTo>
                  <a:pt x="5595931" y="0"/>
                </a:lnTo>
                <a:cubicBezTo>
                  <a:pt x="5648540" y="0"/>
                  <a:pt x="5691188" y="42648"/>
                  <a:pt x="5691188" y="95257"/>
                </a:cubicBezTo>
                <a:lnTo>
                  <a:pt x="5691188" y="2293931"/>
                </a:lnTo>
                <a:cubicBezTo>
                  <a:pt x="5691188" y="2346540"/>
                  <a:pt x="5648540" y="2389188"/>
                  <a:pt x="5595931" y="2389187"/>
                </a:cubicBezTo>
                <a:lnTo>
                  <a:pt x="95257" y="2389188"/>
                </a:lnTo>
                <a:cubicBezTo>
                  <a:pt x="42648" y="2389187"/>
                  <a:pt x="0" y="2346540"/>
                  <a:pt x="0" y="2293931"/>
                </a:cubicBezTo>
                <a:lnTo>
                  <a:pt x="0" y="95257"/>
                </a:lnTo>
                <a:cubicBezTo>
                  <a:pt x="0" y="42683"/>
                  <a:pt x="42683" y="0"/>
                  <a:pt x="95257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>
                  <a:alpha val="20000"/>
                </a:srgbClr>
              </a:gs>
              <a:gs pos="100000">
                <a:srgbClr val="3B82F6">
                  <a:alpha val="5000"/>
                </a:srgbClr>
              </a:gs>
            </a:gsLst>
            <a:lin ang="2700000" scaled="1"/>
          </a:gradFill>
          <a:ln w="12700">
            <a:solidFill>
              <a:srgbClr val="3B82F6">
                <a:alpha val="4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42063" y="1468438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3B82F6">
              <a:alpha val="3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480969" y="1595438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54781" y="11906"/>
                </a:moveTo>
                <a:lnTo>
                  <a:pt x="11869" y="11906"/>
                </a:lnTo>
                <a:cubicBezTo>
                  <a:pt x="5321" y="11906"/>
                  <a:pt x="0" y="17301"/>
                  <a:pt x="0" y="23924"/>
                </a:cubicBezTo>
                <a:lnTo>
                  <a:pt x="0" y="166576"/>
                </a:lnTo>
                <a:cubicBezTo>
                  <a:pt x="0" y="173199"/>
                  <a:pt x="5321" y="178594"/>
                  <a:pt x="11869" y="178594"/>
                </a:cubicBezTo>
                <a:lnTo>
                  <a:pt x="154781" y="178594"/>
                </a:lnTo>
                <a:cubicBezTo>
                  <a:pt x="161330" y="178594"/>
                  <a:pt x="166688" y="173199"/>
                  <a:pt x="166688" y="166576"/>
                </a:cubicBezTo>
                <a:lnTo>
                  <a:pt x="166688" y="23924"/>
                </a:lnTo>
                <a:cubicBezTo>
                  <a:pt x="166688" y="17301"/>
                  <a:pt x="161330" y="11906"/>
                  <a:pt x="154781" y="11906"/>
                </a:cubicBezTo>
                <a:close/>
                <a:moveTo>
                  <a:pt x="50378" y="154781"/>
                </a:moveTo>
                <a:lnTo>
                  <a:pt x="25673" y="154781"/>
                </a:lnTo>
                <a:lnTo>
                  <a:pt x="25673" y="75233"/>
                </a:lnTo>
                <a:lnTo>
                  <a:pt x="50416" y="75233"/>
                </a:lnTo>
                <a:lnTo>
                  <a:pt x="50416" y="154781"/>
                </a:lnTo>
                <a:lnTo>
                  <a:pt x="50378" y="154781"/>
                </a:lnTo>
                <a:close/>
                <a:moveTo>
                  <a:pt x="38026" y="35719"/>
                </a:moveTo>
                <a:cubicBezTo>
                  <a:pt x="45932" y="35719"/>
                  <a:pt x="52350" y="42137"/>
                  <a:pt x="52350" y="50043"/>
                </a:cubicBezTo>
                <a:cubicBezTo>
                  <a:pt x="52350" y="57949"/>
                  <a:pt x="45932" y="64368"/>
                  <a:pt x="38026" y="64368"/>
                </a:cubicBezTo>
                <a:cubicBezTo>
                  <a:pt x="30120" y="64368"/>
                  <a:pt x="23701" y="57949"/>
                  <a:pt x="23701" y="50043"/>
                </a:cubicBezTo>
                <a:cubicBezTo>
                  <a:pt x="23701" y="42137"/>
                  <a:pt x="30120" y="35719"/>
                  <a:pt x="38026" y="35719"/>
                </a:cubicBezTo>
                <a:close/>
                <a:moveTo>
                  <a:pt x="142987" y="154781"/>
                </a:moveTo>
                <a:lnTo>
                  <a:pt x="118281" y="154781"/>
                </a:lnTo>
                <a:lnTo>
                  <a:pt x="118281" y="116086"/>
                </a:lnTo>
                <a:cubicBezTo>
                  <a:pt x="118281" y="106859"/>
                  <a:pt x="118095" y="94990"/>
                  <a:pt x="105445" y="94990"/>
                </a:cubicBezTo>
                <a:cubicBezTo>
                  <a:pt x="92571" y="94990"/>
                  <a:pt x="90599" y="105035"/>
                  <a:pt x="90599" y="115416"/>
                </a:cubicBezTo>
                <a:lnTo>
                  <a:pt x="90599" y="154781"/>
                </a:lnTo>
                <a:lnTo>
                  <a:pt x="65894" y="154781"/>
                </a:lnTo>
                <a:lnTo>
                  <a:pt x="65894" y="75233"/>
                </a:lnTo>
                <a:lnTo>
                  <a:pt x="89595" y="75233"/>
                </a:lnTo>
                <a:lnTo>
                  <a:pt x="89595" y="86097"/>
                </a:lnTo>
                <a:lnTo>
                  <a:pt x="89929" y="86097"/>
                </a:lnTo>
                <a:cubicBezTo>
                  <a:pt x="93241" y="79846"/>
                  <a:pt x="101315" y="73261"/>
                  <a:pt x="113333" y="73261"/>
                </a:cubicBezTo>
                <a:cubicBezTo>
                  <a:pt x="138336" y="73261"/>
                  <a:pt x="142987" y="89743"/>
                  <a:pt x="142987" y="111175"/>
                </a:cubicBezTo>
                <a:lnTo>
                  <a:pt x="142987" y="154781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2" name="Text 20"/>
          <p:cNvSpPr/>
          <p:nvPr/>
        </p:nvSpPr>
        <p:spPr>
          <a:xfrm>
            <a:off x="6881813" y="1484313"/>
            <a:ext cx="1238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 #2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881813" y="1738313"/>
            <a:ext cx="119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Hari 1-30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342063" y="2039938"/>
            <a:ext cx="544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Optimize LinkedIn untuk Target Employer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65875" y="2389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6" name="Text 24"/>
          <p:cNvSpPr/>
          <p:nvPr/>
        </p:nvSpPr>
        <p:spPr>
          <a:xfrm>
            <a:off x="6564313" y="2357438"/>
            <a:ext cx="2825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Rewrite headline untuk target audience spesifik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65875" y="2643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8" name="Text 26"/>
          <p:cNvSpPr/>
          <p:nvPr/>
        </p:nvSpPr>
        <p:spPr>
          <a:xfrm>
            <a:off x="6564313" y="2611438"/>
            <a:ext cx="320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Update experience section dengan focus pada impact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65875" y="2897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0" name="Text 28"/>
          <p:cNvSpPr/>
          <p:nvPr/>
        </p:nvSpPr>
        <p:spPr>
          <a:xfrm>
            <a:off x="6564313" y="2865438"/>
            <a:ext cx="3429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Tambahkan featured section dengan AGIRI working paper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42063" y="3182938"/>
            <a:ext cx="5365750" cy="349250"/>
          </a:xfrm>
          <a:custGeom>
            <a:avLst/>
            <a:gdLst/>
            <a:ahLst/>
            <a:cxnLst/>
            <a:rect l="l" t="t" r="r" b="b"/>
            <a:pathLst>
              <a:path w="5365750" h="34925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285749"/>
                </a:lnTo>
                <a:cubicBezTo>
                  <a:pt x="5365750" y="320820"/>
                  <a:pt x="5337320" y="349250"/>
                  <a:pt x="5302249" y="349250"/>
                </a:cubicBezTo>
                <a:lnTo>
                  <a:pt x="63501" y="349250"/>
                </a:lnTo>
                <a:cubicBezTo>
                  <a:pt x="28430" y="349250"/>
                  <a:pt x="0" y="320820"/>
                  <a:pt x="0" y="28574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437313" y="327818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LinkedIn yang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optimized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meningkatkan visibility ke recruiter dan hiring manager.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21469" y="3829844"/>
            <a:ext cx="5691188" cy="2389188"/>
          </a:xfrm>
          <a:custGeom>
            <a:avLst/>
            <a:gdLst/>
            <a:ahLst/>
            <a:cxnLst/>
            <a:rect l="l" t="t" r="r" b="b"/>
            <a:pathLst>
              <a:path w="5691188" h="2389188">
                <a:moveTo>
                  <a:pt x="95257" y="0"/>
                </a:moveTo>
                <a:lnTo>
                  <a:pt x="5595931" y="0"/>
                </a:lnTo>
                <a:cubicBezTo>
                  <a:pt x="5648540" y="0"/>
                  <a:pt x="5691188" y="42648"/>
                  <a:pt x="5691188" y="95257"/>
                </a:cubicBezTo>
                <a:lnTo>
                  <a:pt x="5691188" y="2293931"/>
                </a:lnTo>
                <a:cubicBezTo>
                  <a:pt x="5691188" y="2346540"/>
                  <a:pt x="5648540" y="2389188"/>
                  <a:pt x="5595931" y="2389187"/>
                </a:cubicBezTo>
                <a:lnTo>
                  <a:pt x="95257" y="2389188"/>
                </a:lnTo>
                <a:cubicBezTo>
                  <a:pt x="42648" y="2389187"/>
                  <a:pt x="0" y="2346540"/>
                  <a:pt x="0" y="2293931"/>
                </a:cubicBezTo>
                <a:lnTo>
                  <a:pt x="0" y="95257"/>
                </a:lnTo>
                <a:cubicBezTo>
                  <a:pt x="0" y="42683"/>
                  <a:pt x="42683" y="0"/>
                  <a:pt x="95257" y="0"/>
                </a:cubicBezTo>
                <a:close/>
              </a:path>
            </a:pathLst>
          </a:custGeom>
          <a:gradFill rotWithShape="1" flip="none">
            <a:gsLst>
              <a:gs pos="0">
                <a:srgbClr val="F59E0B">
                  <a:alpha val="20000"/>
                </a:srgbClr>
              </a:gs>
              <a:gs pos="100000">
                <a:srgbClr val="F59E0B">
                  <a:alpha val="5000"/>
                </a:srgbClr>
              </a:gs>
            </a:gsLst>
            <a:lin ang="2700000" scaled="1"/>
          </a:gradFill>
          <a:ln w="12700">
            <a:solidFill>
              <a:srgbClr val="F59E0B">
                <a:alpha val="4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84187" y="3992563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F59E0B">
              <a:alpha val="3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35000" y="4119562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71438" y="0"/>
                </a:moveTo>
                <a:cubicBezTo>
                  <a:pt x="51718" y="0"/>
                  <a:pt x="35719" y="15999"/>
                  <a:pt x="35719" y="35719"/>
                </a:cubicBezTo>
                <a:lnTo>
                  <a:pt x="35719" y="83344"/>
                </a:lnTo>
                <a:cubicBezTo>
                  <a:pt x="35719" y="103063"/>
                  <a:pt x="51718" y="119063"/>
                  <a:pt x="71438" y="119063"/>
                </a:cubicBezTo>
                <a:cubicBezTo>
                  <a:pt x="91157" y="119063"/>
                  <a:pt x="107156" y="103063"/>
                  <a:pt x="107156" y="83344"/>
                </a:cubicBezTo>
                <a:lnTo>
                  <a:pt x="107156" y="35719"/>
                </a:lnTo>
                <a:cubicBezTo>
                  <a:pt x="107156" y="15999"/>
                  <a:pt x="91157" y="0"/>
                  <a:pt x="71438" y="0"/>
                </a:cubicBezTo>
                <a:close/>
                <a:moveTo>
                  <a:pt x="17859" y="68461"/>
                </a:moveTo>
                <a:cubicBezTo>
                  <a:pt x="17859" y="63512"/>
                  <a:pt x="13878" y="59531"/>
                  <a:pt x="8930" y="59531"/>
                </a:cubicBezTo>
                <a:cubicBezTo>
                  <a:pt x="3981" y="59531"/>
                  <a:pt x="0" y="63512"/>
                  <a:pt x="0" y="68461"/>
                </a:cubicBezTo>
                <a:lnTo>
                  <a:pt x="0" y="83344"/>
                </a:lnTo>
                <a:cubicBezTo>
                  <a:pt x="0" y="119769"/>
                  <a:pt x="27273" y="149833"/>
                  <a:pt x="62508" y="154223"/>
                </a:cubicBezTo>
                <a:lnTo>
                  <a:pt x="62508" y="172641"/>
                </a:lnTo>
                <a:lnTo>
                  <a:pt x="44648" y="172641"/>
                </a:lnTo>
                <a:cubicBezTo>
                  <a:pt x="39700" y="172641"/>
                  <a:pt x="35719" y="176622"/>
                  <a:pt x="35719" y="181570"/>
                </a:cubicBezTo>
                <a:cubicBezTo>
                  <a:pt x="35719" y="186519"/>
                  <a:pt x="39700" y="190500"/>
                  <a:pt x="44648" y="190500"/>
                </a:cubicBezTo>
                <a:lnTo>
                  <a:pt x="98227" y="190500"/>
                </a:lnTo>
                <a:cubicBezTo>
                  <a:pt x="103175" y="190500"/>
                  <a:pt x="107156" y="186519"/>
                  <a:pt x="107156" y="181570"/>
                </a:cubicBezTo>
                <a:cubicBezTo>
                  <a:pt x="107156" y="176622"/>
                  <a:pt x="103175" y="172641"/>
                  <a:pt x="98227" y="172641"/>
                </a:cubicBezTo>
                <a:lnTo>
                  <a:pt x="80367" y="172641"/>
                </a:lnTo>
                <a:lnTo>
                  <a:pt x="80367" y="154223"/>
                </a:lnTo>
                <a:cubicBezTo>
                  <a:pt x="115602" y="149833"/>
                  <a:pt x="142875" y="119769"/>
                  <a:pt x="142875" y="83344"/>
                </a:cubicBezTo>
                <a:lnTo>
                  <a:pt x="142875" y="68461"/>
                </a:lnTo>
                <a:cubicBezTo>
                  <a:pt x="142875" y="63512"/>
                  <a:pt x="138894" y="59531"/>
                  <a:pt x="133945" y="59531"/>
                </a:cubicBezTo>
                <a:cubicBezTo>
                  <a:pt x="128997" y="59531"/>
                  <a:pt x="125016" y="63512"/>
                  <a:pt x="125016" y="68461"/>
                </a:cubicBezTo>
                <a:lnTo>
                  <a:pt x="125016" y="83344"/>
                </a:lnTo>
                <a:cubicBezTo>
                  <a:pt x="125016" y="112923"/>
                  <a:pt x="101017" y="136922"/>
                  <a:pt x="71438" y="136922"/>
                </a:cubicBezTo>
                <a:cubicBezTo>
                  <a:pt x="41858" y="136922"/>
                  <a:pt x="17859" y="112923"/>
                  <a:pt x="17859" y="83344"/>
                </a:cubicBezTo>
                <a:lnTo>
                  <a:pt x="17859" y="68461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36" name="Text 34"/>
          <p:cNvSpPr/>
          <p:nvPr/>
        </p:nvSpPr>
        <p:spPr>
          <a:xfrm>
            <a:off x="1023938" y="4008438"/>
            <a:ext cx="1246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 #3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023938" y="4262438"/>
            <a:ext cx="1206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Hari 30-60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84187" y="4564063"/>
            <a:ext cx="544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Apply ke Speaking Slot Konferensi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08000" y="4913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0" name="Text 38"/>
          <p:cNvSpPr/>
          <p:nvPr/>
        </p:nvSpPr>
        <p:spPr>
          <a:xfrm>
            <a:off x="706438" y="4881563"/>
            <a:ext cx="383381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3-5 konferensi yang relevan dalam 12 bulan ke depan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08000" y="5167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2" name="Text 40"/>
          <p:cNvSpPr/>
          <p:nvPr/>
        </p:nvSpPr>
        <p:spPr>
          <a:xfrm>
            <a:off x="706438" y="5135563"/>
            <a:ext cx="2984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Submit abstract atau proposal untuk speaking slot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08000" y="5421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4" name="Text 42"/>
          <p:cNvSpPr/>
          <p:nvPr/>
        </p:nvSpPr>
        <p:spPr>
          <a:xfrm>
            <a:off x="706438" y="5389563"/>
            <a:ext cx="2603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 Minimal 1 acceptance dalam 90 hari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484187" y="5707063"/>
            <a:ext cx="5365750" cy="349250"/>
          </a:xfrm>
          <a:custGeom>
            <a:avLst/>
            <a:gdLst/>
            <a:ahLst/>
            <a:cxnLst/>
            <a:rect l="l" t="t" r="r" b="b"/>
            <a:pathLst>
              <a:path w="5365750" h="34925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285749"/>
                </a:lnTo>
                <a:cubicBezTo>
                  <a:pt x="5365750" y="320820"/>
                  <a:pt x="5337320" y="349250"/>
                  <a:pt x="5302249" y="349250"/>
                </a:cubicBezTo>
                <a:lnTo>
                  <a:pt x="63501" y="349250"/>
                </a:lnTo>
                <a:cubicBezTo>
                  <a:pt x="28430" y="349250"/>
                  <a:pt x="0" y="320820"/>
                  <a:pt x="0" y="28574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579438" y="5802313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Speaking slot adalah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social proof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membuka network opportunities.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179344" y="3829844"/>
            <a:ext cx="5691188" cy="2389188"/>
          </a:xfrm>
          <a:custGeom>
            <a:avLst/>
            <a:gdLst/>
            <a:ahLst/>
            <a:cxnLst/>
            <a:rect l="l" t="t" r="r" b="b"/>
            <a:pathLst>
              <a:path w="5691188" h="2389188">
                <a:moveTo>
                  <a:pt x="95257" y="0"/>
                </a:moveTo>
                <a:lnTo>
                  <a:pt x="5595931" y="0"/>
                </a:lnTo>
                <a:cubicBezTo>
                  <a:pt x="5648540" y="0"/>
                  <a:pt x="5691188" y="42648"/>
                  <a:pt x="5691188" y="95257"/>
                </a:cubicBezTo>
                <a:lnTo>
                  <a:pt x="5691188" y="2293931"/>
                </a:lnTo>
                <a:cubicBezTo>
                  <a:pt x="5691188" y="2346540"/>
                  <a:pt x="5648540" y="2389188"/>
                  <a:pt x="5595931" y="2389187"/>
                </a:cubicBezTo>
                <a:lnTo>
                  <a:pt x="95257" y="2389188"/>
                </a:lnTo>
                <a:cubicBezTo>
                  <a:pt x="42648" y="2389187"/>
                  <a:pt x="0" y="2346540"/>
                  <a:pt x="0" y="2293931"/>
                </a:cubicBezTo>
                <a:lnTo>
                  <a:pt x="0" y="95257"/>
                </a:lnTo>
                <a:cubicBezTo>
                  <a:pt x="0" y="42683"/>
                  <a:pt x="42683" y="0"/>
                  <a:pt x="95257" y="0"/>
                </a:cubicBezTo>
                <a:close/>
              </a:path>
            </a:pathLst>
          </a:custGeom>
          <a:gradFill rotWithShape="1" flip="none">
            <a:gsLst>
              <a:gs pos="0">
                <a:srgbClr val="8B5CF6">
                  <a:alpha val="20000"/>
                </a:srgbClr>
              </a:gs>
              <a:gs pos="100000">
                <a:srgbClr val="8B5CF6">
                  <a:alpha val="5000"/>
                </a:srgbClr>
              </a:gs>
            </a:gsLst>
            <a:lin ang="2700000" scaled="1"/>
          </a:gradFill>
          <a:ln w="12700">
            <a:solidFill>
              <a:srgbClr val="8B5CF6">
                <a:alpha val="4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42063" y="3992563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5CF6">
              <a:alpha val="3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6457156" y="4119562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88999" y="-2977"/>
                </a:moveTo>
                <a:cubicBezTo>
                  <a:pt x="86730" y="-5283"/>
                  <a:pt x="83418" y="-6214"/>
                  <a:pt x="80293" y="-5358"/>
                </a:cubicBezTo>
                <a:cubicBezTo>
                  <a:pt x="77167" y="-4502"/>
                  <a:pt x="74749" y="-2084"/>
                  <a:pt x="73968" y="1042"/>
                </a:cubicBezTo>
                <a:lnTo>
                  <a:pt x="68275" y="23440"/>
                </a:lnTo>
                <a:cubicBezTo>
                  <a:pt x="67866" y="25078"/>
                  <a:pt x="66191" y="26045"/>
                  <a:pt x="64591" y="25561"/>
                </a:cubicBezTo>
                <a:lnTo>
                  <a:pt x="42342" y="19310"/>
                </a:lnTo>
                <a:cubicBezTo>
                  <a:pt x="39216" y="18417"/>
                  <a:pt x="35868" y="19310"/>
                  <a:pt x="33598" y="21580"/>
                </a:cubicBezTo>
                <a:cubicBezTo>
                  <a:pt x="31328" y="23850"/>
                  <a:pt x="30435" y="27198"/>
                  <a:pt x="31328" y="30324"/>
                </a:cubicBezTo>
                <a:lnTo>
                  <a:pt x="37616" y="52574"/>
                </a:lnTo>
                <a:cubicBezTo>
                  <a:pt x="38063" y="54173"/>
                  <a:pt x="37095" y="55848"/>
                  <a:pt x="35496" y="56257"/>
                </a:cubicBezTo>
                <a:lnTo>
                  <a:pt x="13060" y="61950"/>
                </a:lnTo>
                <a:cubicBezTo>
                  <a:pt x="9934" y="62731"/>
                  <a:pt x="7479" y="65187"/>
                  <a:pt x="6623" y="68312"/>
                </a:cubicBezTo>
                <a:cubicBezTo>
                  <a:pt x="5767" y="71438"/>
                  <a:pt x="6697" y="74749"/>
                  <a:pt x="9004" y="77019"/>
                </a:cubicBezTo>
                <a:lnTo>
                  <a:pt x="25561" y="93129"/>
                </a:lnTo>
                <a:cubicBezTo>
                  <a:pt x="26752" y="94283"/>
                  <a:pt x="26752" y="96217"/>
                  <a:pt x="25561" y="97408"/>
                </a:cubicBezTo>
                <a:lnTo>
                  <a:pt x="9041" y="113519"/>
                </a:lnTo>
                <a:cubicBezTo>
                  <a:pt x="6734" y="115788"/>
                  <a:pt x="5804" y="119100"/>
                  <a:pt x="6660" y="122225"/>
                </a:cubicBezTo>
                <a:cubicBezTo>
                  <a:pt x="7516" y="125350"/>
                  <a:pt x="9971" y="127769"/>
                  <a:pt x="13097" y="128588"/>
                </a:cubicBezTo>
                <a:lnTo>
                  <a:pt x="35496" y="134280"/>
                </a:lnTo>
                <a:cubicBezTo>
                  <a:pt x="37133" y="134689"/>
                  <a:pt x="38100" y="136364"/>
                  <a:pt x="37616" y="137964"/>
                </a:cubicBezTo>
                <a:lnTo>
                  <a:pt x="31328" y="160176"/>
                </a:lnTo>
                <a:cubicBezTo>
                  <a:pt x="30435" y="163302"/>
                  <a:pt x="31328" y="166650"/>
                  <a:pt x="33598" y="168920"/>
                </a:cubicBezTo>
                <a:cubicBezTo>
                  <a:pt x="35868" y="171190"/>
                  <a:pt x="39216" y="172083"/>
                  <a:pt x="42342" y="171190"/>
                </a:cubicBezTo>
                <a:lnTo>
                  <a:pt x="64591" y="164902"/>
                </a:lnTo>
                <a:cubicBezTo>
                  <a:pt x="66191" y="164455"/>
                  <a:pt x="67866" y="165422"/>
                  <a:pt x="68275" y="167022"/>
                </a:cubicBezTo>
                <a:lnTo>
                  <a:pt x="73968" y="189421"/>
                </a:lnTo>
                <a:cubicBezTo>
                  <a:pt x="74749" y="192546"/>
                  <a:pt x="77205" y="195002"/>
                  <a:pt x="80330" y="195858"/>
                </a:cubicBezTo>
                <a:cubicBezTo>
                  <a:pt x="83455" y="196714"/>
                  <a:pt x="86767" y="195783"/>
                  <a:pt x="89036" y="193477"/>
                </a:cubicBezTo>
                <a:lnTo>
                  <a:pt x="105147" y="176919"/>
                </a:lnTo>
                <a:cubicBezTo>
                  <a:pt x="106300" y="175729"/>
                  <a:pt x="108235" y="175729"/>
                  <a:pt x="109426" y="176919"/>
                </a:cubicBezTo>
                <a:lnTo>
                  <a:pt x="125499" y="193477"/>
                </a:lnTo>
                <a:cubicBezTo>
                  <a:pt x="127769" y="195783"/>
                  <a:pt x="131080" y="196714"/>
                  <a:pt x="134206" y="195858"/>
                </a:cubicBezTo>
                <a:cubicBezTo>
                  <a:pt x="137331" y="195002"/>
                  <a:pt x="139750" y="192546"/>
                  <a:pt x="140568" y="189421"/>
                </a:cubicBezTo>
                <a:lnTo>
                  <a:pt x="146261" y="167060"/>
                </a:lnTo>
                <a:cubicBezTo>
                  <a:pt x="146670" y="165422"/>
                  <a:pt x="148344" y="164455"/>
                  <a:pt x="149944" y="164939"/>
                </a:cubicBezTo>
                <a:lnTo>
                  <a:pt x="172194" y="171227"/>
                </a:lnTo>
                <a:cubicBezTo>
                  <a:pt x="175320" y="172120"/>
                  <a:pt x="178668" y="171227"/>
                  <a:pt x="180938" y="168957"/>
                </a:cubicBezTo>
                <a:cubicBezTo>
                  <a:pt x="183207" y="166687"/>
                  <a:pt x="184100" y="163339"/>
                  <a:pt x="183207" y="160213"/>
                </a:cubicBezTo>
                <a:lnTo>
                  <a:pt x="176919" y="137964"/>
                </a:lnTo>
                <a:cubicBezTo>
                  <a:pt x="176473" y="136364"/>
                  <a:pt x="177440" y="134689"/>
                  <a:pt x="179040" y="134280"/>
                </a:cubicBezTo>
                <a:lnTo>
                  <a:pt x="201439" y="128588"/>
                </a:lnTo>
                <a:cubicBezTo>
                  <a:pt x="204564" y="127806"/>
                  <a:pt x="207020" y="125350"/>
                  <a:pt x="207876" y="122225"/>
                </a:cubicBezTo>
                <a:cubicBezTo>
                  <a:pt x="208731" y="119100"/>
                  <a:pt x="207801" y="115751"/>
                  <a:pt x="205494" y="113519"/>
                </a:cubicBezTo>
                <a:lnTo>
                  <a:pt x="188937" y="97408"/>
                </a:lnTo>
                <a:cubicBezTo>
                  <a:pt x="187747" y="96255"/>
                  <a:pt x="187747" y="94320"/>
                  <a:pt x="188937" y="93129"/>
                </a:cubicBezTo>
                <a:lnTo>
                  <a:pt x="205494" y="77019"/>
                </a:lnTo>
                <a:cubicBezTo>
                  <a:pt x="207801" y="74749"/>
                  <a:pt x="208731" y="71437"/>
                  <a:pt x="207876" y="68312"/>
                </a:cubicBezTo>
                <a:cubicBezTo>
                  <a:pt x="207020" y="65187"/>
                  <a:pt x="204564" y="62768"/>
                  <a:pt x="201439" y="61950"/>
                </a:cubicBezTo>
                <a:lnTo>
                  <a:pt x="179040" y="56257"/>
                </a:lnTo>
                <a:cubicBezTo>
                  <a:pt x="177403" y="55848"/>
                  <a:pt x="176436" y="54173"/>
                  <a:pt x="176919" y="52574"/>
                </a:cubicBezTo>
                <a:lnTo>
                  <a:pt x="183207" y="30324"/>
                </a:lnTo>
                <a:cubicBezTo>
                  <a:pt x="184100" y="27198"/>
                  <a:pt x="183207" y="23850"/>
                  <a:pt x="180938" y="21580"/>
                </a:cubicBezTo>
                <a:cubicBezTo>
                  <a:pt x="178668" y="19310"/>
                  <a:pt x="175320" y="18417"/>
                  <a:pt x="172194" y="19310"/>
                </a:cubicBezTo>
                <a:lnTo>
                  <a:pt x="149944" y="25598"/>
                </a:lnTo>
                <a:cubicBezTo>
                  <a:pt x="148344" y="26045"/>
                  <a:pt x="146670" y="25078"/>
                  <a:pt x="146261" y="23478"/>
                </a:cubicBezTo>
                <a:lnTo>
                  <a:pt x="140568" y="1042"/>
                </a:lnTo>
                <a:cubicBezTo>
                  <a:pt x="139787" y="-2084"/>
                  <a:pt x="137331" y="-4539"/>
                  <a:pt x="134206" y="-5395"/>
                </a:cubicBezTo>
                <a:cubicBezTo>
                  <a:pt x="131080" y="-6251"/>
                  <a:pt x="127769" y="-5321"/>
                  <a:pt x="125499" y="-3014"/>
                </a:cubicBezTo>
                <a:lnTo>
                  <a:pt x="109389" y="13581"/>
                </a:lnTo>
                <a:cubicBezTo>
                  <a:pt x="108235" y="14771"/>
                  <a:pt x="106300" y="14771"/>
                  <a:pt x="105110" y="13581"/>
                </a:cubicBezTo>
                <a:lnTo>
                  <a:pt x="88999" y="-2977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0" name="Text 48"/>
          <p:cNvSpPr/>
          <p:nvPr/>
        </p:nvSpPr>
        <p:spPr>
          <a:xfrm>
            <a:off x="6881813" y="4008438"/>
            <a:ext cx="1246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 #4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881813" y="4262438"/>
            <a:ext cx="1206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8B5C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Hari 60-90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342063" y="4564063"/>
            <a:ext cx="544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Selesaikan Satu Sertifikasi Targeted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65875" y="4913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4" name="Text 52"/>
          <p:cNvSpPr/>
          <p:nvPr/>
        </p:nvSpPr>
        <p:spPr>
          <a:xfrm>
            <a:off x="6564313" y="4881563"/>
            <a:ext cx="4071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Analisis job posting target: sertifikasi apa yang paling sering muncul?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65875" y="5167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6" name="Text 54"/>
          <p:cNvSpPr/>
          <p:nvPr/>
        </p:nvSpPr>
        <p:spPr>
          <a:xfrm>
            <a:off x="6564313" y="5135563"/>
            <a:ext cx="3714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Pilih 1 yang paling relevant dan bisa diselesaikan dalam 30 hari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365875" y="5421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8" name="Text 56"/>
          <p:cNvSpPr/>
          <p:nvPr/>
        </p:nvSpPr>
        <p:spPr>
          <a:xfrm>
            <a:off x="6564313" y="5389563"/>
            <a:ext cx="320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Contoh: AWS Cloud Practitioner, Google Analytics, dll.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342063" y="5707063"/>
            <a:ext cx="5365750" cy="349250"/>
          </a:xfrm>
          <a:custGeom>
            <a:avLst/>
            <a:gdLst/>
            <a:ahLst/>
            <a:cxnLst/>
            <a:rect l="l" t="t" r="r" b="b"/>
            <a:pathLst>
              <a:path w="5365750" h="34925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285749"/>
                </a:lnTo>
                <a:cubicBezTo>
                  <a:pt x="5365750" y="320820"/>
                  <a:pt x="5337320" y="349250"/>
                  <a:pt x="5302249" y="349250"/>
                </a:cubicBezTo>
                <a:lnTo>
                  <a:pt x="63501" y="349250"/>
                </a:lnTo>
                <a:cubicBezTo>
                  <a:pt x="28430" y="349250"/>
                  <a:pt x="0" y="320820"/>
                  <a:pt x="0" y="28574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6437313" y="5802313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Menutup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8B5C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checkbox requirement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sering ada di job posting.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321469" y="6353969"/>
            <a:ext cx="11549063" cy="960438"/>
          </a:xfrm>
          <a:custGeom>
            <a:avLst/>
            <a:gdLst/>
            <a:ahLst/>
            <a:cxnLst/>
            <a:rect l="l" t="t" r="r" b="b"/>
            <a:pathLst>
              <a:path w="11549063" h="960438">
                <a:moveTo>
                  <a:pt x="95247" y="0"/>
                </a:moveTo>
                <a:lnTo>
                  <a:pt x="11453816" y="0"/>
                </a:lnTo>
                <a:cubicBezTo>
                  <a:pt x="11506419" y="0"/>
                  <a:pt x="11549063" y="42643"/>
                  <a:pt x="11549063" y="95247"/>
                </a:cubicBezTo>
                <a:lnTo>
                  <a:pt x="11549063" y="865191"/>
                </a:lnTo>
                <a:cubicBezTo>
                  <a:pt x="11549063" y="917794"/>
                  <a:pt x="11506419" y="960437"/>
                  <a:pt x="11453816" y="960438"/>
                </a:cubicBezTo>
                <a:lnTo>
                  <a:pt x="95247" y="960438"/>
                </a:lnTo>
                <a:cubicBezTo>
                  <a:pt x="42643" y="960438"/>
                  <a:pt x="0" y="917794"/>
                  <a:pt x="0" y="865191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30820" y="6715125"/>
            <a:ext cx="208359" cy="238125"/>
          </a:xfrm>
          <a:custGeom>
            <a:avLst/>
            <a:gdLst/>
            <a:ahLst/>
            <a:cxnLst/>
            <a:rect l="l" t="t" r="r" b="b"/>
            <a:pathLst>
              <a:path w="208359" h="238125">
                <a:moveTo>
                  <a:pt x="59531" y="0"/>
                </a:moveTo>
                <a:cubicBezTo>
                  <a:pt x="67763" y="0"/>
                  <a:pt x="74414" y="6651"/>
                  <a:pt x="74414" y="14883"/>
                </a:cubicBezTo>
                <a:lnTo>
                  <a:pt x="74414" y="29766"/>
                </a:lnTo>
                <a:lnTo>
                  <a:pt x="133945" y="29766"/>
                </a:lnTo>
                <a:lnTo>
                  <a:pt x="133945" y="14883"/>
                </a:lnTo>
                <a:cubicBezTo>
                  <a:pt x="133945" y="6651"/>
                  <a:pt x="140596" y="0"/>
                  <a:pt x="148828" y="0"/>
                </a:cubicBezTo>
                <a:cubicBezTo>
                  <a:pt x="157060" y="0"/>
                  <a:pt x="163711" y="6651"/>
                  <a:pt x="163711" y="14883"/>
                </a:cubicBezTo>
                <a:lnTo>
                  <a:pt x="163711" y="29766"/>
                </a:lnTo>
                <a:lnTo>
                  <a:pt x="178594" y="29766"/>
                </a:lnTo>
                <a:cubicBezTo>
                  <a:pt x="195011" y="29766"/>
                  <a:pt x="208359" y="43114"/>
                  <a:pt x="208359" y="59531"/>
                </a:cubicBezTo>
                <a:lnTo>
                  <a:pt x="208359" y="193477"/>
                </a:lnTo>
                <a:cubicBezTo>
                  <a:pt x="208359" y="209894"/>
                  <a:pt x="195011" y="223242"/>
                  <a:pt x="178594" y="223242"/>
                </a:cubicBezTo>
                <a:lnTo>
                  <a:pt x="29766" y="223242"/>
                </a:lnTo>
                <a:cubicBezTo>
                  <a:pt x="13348" y="223242"/>
                  <a:pt x="0" y="209894"/>
                  <a:pt x="0" y="193477"/>
                </a:cubicBezTo>
                <a:lnTo>
                  <a:pt x="0" y="59531"/>
                </a:lnTo>
                <a:cubicBezTo>
                  <a:pt x="0" y="43114"/>
                  <a:pt x="13348" y="29766"/>
                  <a:pt x="29766" y="29766"/>
                </a:cubicBezTo>
                <a:lnTo>
                  <a:pt x="44648" y="29766"/>
                </a:lnTo>
                <a:lnTo>
                  <a:pt x="44648" y="14883"/>
                </a:lnTo>
                <a:cubicBezTo>
                  <a:pt x="44648" y="6651"/>
                  <a:pt x="51299" y="0"/>
                  <a:pt x="59531" y="0"/>
                </a:cubicBezTo>
                <a:close/>
                <a:moveTo>
                  <a:pt x="143433" y="106366"/>
                </a:moveTo>
                <a:cubicBezTo>
                  <a:pt x="146689" y="101157"/>
                  <a:pt x="145107" y="94273"/>
                  <a:pt x="139898" y="90971"/>
                </a:cubicBezTo>
                <a:cubicBezTo>
                  <a:pt x="134689" y="87669"/>
                  <a:pt x="127806" y="89297"/>
                  <a:pt x="124504" y="94506"/>
                </a:cubicBezTo>
                <a:lnTo>
                  <a:pt x="95948" y="140224"/>
                </a:lnTo>
                <a:lnTo>
                  <a:pt x="83390" y="123481"/>
                </a:lnTo>
                <a:cubicBezTo>
                  <a:pt x="79670" y="118551"/>
                  <a:pt x="72693" y="117528"/>
                  <a:pt x="67763" y="121248"/>
                </a:cubicBezTo>
                <a:cubicBezTo>
                  <a:pt x="62833" y="124969"/>
                  <a:pt x="61810" y="131945"/>
                  <a:pt x="65531" y="136875"/>
                </a:cubicBezTo>
                <a:lnTo>
                  <a:pt x="87855" y="166641"/>
                </a:lnTo>
                <a:cubicBezTo>
                  <a:pt x="90041" y="169571"/>
                  <a:pt x="93576" y="171245"/>
                  <a:pt x="97250" y="171106"/>
                </a:cubicBezTo>
                <a:cubicBezTo>
                  <a:pt x="100924" y="170966"/>
                  <a:pt x="104273" y="169013"/>
                  <a:pt x="106226" y="165850"/>
                </a:cubicBezTo>
                <a:lnTo>
                  <a:pt x="143433" y="106319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3" name="Text 61"/>
          <p:cNvSpPr/>
          <p:nvPr/>
        </p:nvSpPr>
        <p:spPr>
          <a:xfrm>
            <a:off x="908844" y="6516688"/>
            <a:ext cx="10882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90-Day Action Plan Summary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08844" y="68024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1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908844" y="69929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AGIRI Paper + LinkedIn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3640336" y="68024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2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3640336" y="69929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Conference Applications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6371828" y="68024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3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371828" y="69929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Certification + Follow-ups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103320" y="68024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Outcome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9103320" y="6992938"/>
            <a:ext cx="265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Profil Significantly Stronger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LONG-TERM PLANNING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24-Month Skill Development Calendar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Jadwal konkret bulan per bulan — satu primary focus setiap bulan, tanpa mengorbankan ASN, PhD, dan DNO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273969"/>
            <a:ext cx="11549063" cy="3103563"/>
          </a:xfrm>
          <a:custGeom>
            <a:avLst/>
            <a:gdLst/>
            <a:ahLst/>
            <a:cxnLst/>
            <a:rect l="l" t="t" r="r" b="b"/>
            <a:pathLst>
              <a:path w="11549063" h="3103563">
                <a:moveTo>
                  <a:pt x="95248" y="0"/>
                </a:moveTo>
                <a:lnTo>
                  <a:pt x="11453814" y="0"/>
                </a:lnTo>
                <a:cubicBezTo>
                  <a:pt x="11506418" y="0"/>
                  <a:pt x="11549063" y="42644"/>
                  <a:pt x="11549063" y="95248"/>
                </a:cubicBezTo>
                <a:lnTo>
                  <a:pt x="11549063" y="3008314"/>
                </a:lnTo>
                <a:cubicBezTo>
                  <a:pt x="11549063" y="3060918"/>
                  <a:pt x="11506418" y="3103563"/>
                  <a:pt x="11453814" y="3103562"/>
                </a:cubicBezTo>
                <a:lnTo>
                  <a:pt x="95248" y="3103563"/>
                </a:lnTo>
                <a:cubicBezTo>
                  <a:pt x="42644" y="3103562"/>
                  <a:pt x="0" y="3060918"/>
                  <a:pt x="0" y="3008314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pic>
        <p:nvPicPr>
          <p:cNvPr id="6" name="Image 0" descr="https://kimi-img.moonshot.cn/pub/slides/26-03-01-20:57:20-d6i3fc4rhkldm2ogr4q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84187" y="1436688"/>
            <a:ext cx="9191625" cy="2778125"/>
          </a:xfrm>
          <a:prstGeom prst="roundRect">
            <a:avLst>
              <a:gd name="adj" fmla="val 0"/>
            </a:avLst>
          </a:prstGeom>
        </p:spPr>
      </p:pic>
      <p:sp>
        <p:nvSpPr>
          <p:cNvPr id="7" name="Shape 4"/>
          <p:cNvSpPr/>
          <p:nvPr/>
        </p:nvSpPr>
        <p:spPr>
          <a:xfrm>
            <a:off x="321469" y="4512469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52438" y="4691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9" name="Text 6"/>
          <p:cNvSpPr/>
          <p:nvPr/>
        </p:nvSpPr>
        <p:spPr>
          <a:xfrm>
            <a:off x="611188" y="4643438"/>
            <a:ext cx="531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Q1 2025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52438" y="4897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Jan: AGIRI paper + LinkedIn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52438" y="50879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Feb: Conference applications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2438" y="5278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Mar: Certification + English coaching start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242469" y="4512469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373438" y="4691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15" name="Text 12"/>
          <p:cNvSpPr/>
          <p:nvPr/>
        </p:nvSpPr>
        <p:spPr>
          <a:xfrm>
            <a:off x="3532188" y="4643438"/>
            <a:ext cx="555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Q2 2025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373438" y="4897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Apr: Consulting culture immersion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373438" y="50879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Mei: Commercial mindset practice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3373438" y="5278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Jun: LinkedIn outreach intensif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163469" y="4512469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294438" y="4691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1" name="Text 18"/>
          <p:cNvSpPr/>
          <p:nvPr/>
        </p:nvSpPr>
        <p:spPr>
          <a:xfrm>
            <a:off x="6453188" y="4643438"/>
            <a:ext cx="555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Q3 2025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294438" y="4897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Jul: Submit AGIRI paper ke journal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294438" y="50879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Agt: Conference attendance #1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294438" y="5278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Sep: Policy brief draft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9084469" y="4512469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B5CF6">
              <a:alpha val="10196"/>
            </a:srgbClr>
          </a:solidFill>
          <a:ln w="12700">
            <a:solidFill>
              <a:srgbClr val="8B5CF6">
                <a:alpha val="30196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9215438" y="4691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27" name="Text 24"/>
          <p:cNvSpPr/>
          <p:nvPr/>
        </p:nvSpPr>
        <p:spPr>
          <a:xfrm>
            <a:off x="9374188" y="4643438"/>
            <a:ext cx="555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Q4 2025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9215438" y="4897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Okt: English executive milestone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9215438" y="50879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Nov: Network expansion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9215438" y="5278438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Des: Year-end review &amp; adjust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321469" y="5703094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52438" y="588168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3" name="Text 30"/>
          <p:cNvSpPr/>
          <p:nvPr/>
        </p:nvSpPr>
        <p:spPr>
          <a:xfrm>
            <a:off x="611188" y="5834063"/>
            <a:ext cx="53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Q1 2026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452438" y="6088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Jan: Publication feedback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452438" y="62785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Feb: Conference attendance #2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452438" y="6469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Mar: Commercial project di DNO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3242469" y="5703094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3373438" y="588168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39" name="Text 36"/>
          <p:cNvSpPr/>
          <p:nvPr/>
        </p:nvSpPr>
        <p:spPr>
          <a:xfrm>
            <a:off x="3532188" y="5834063"/>
            <a:ext cx="563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Q2 2026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3373438" y="6088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Apr: Consulting project kecil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3373438" y="62785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Mei: Network leverage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3373438" y="6469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Jun: Mid-term milestone check</a:t>
            </a:r>
            <a:endParaRPr lang="en-US" sz="1600" dirty="0"/>
          </a:p>
        </p:txBody>
      </p:sp>
      <p:sp>
        <p:nvSpPr>
          <p:cNvPr id="43" name="Shape 40"/>
          <p:cNvSpPr/>
          <p:nvPr/>
        </p:nvSpPr>
        <p:spPr>
          <a:xfrm>
            <a:off x="6163469" y="5703094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6294438" y="588168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5" name="Text 42"/>
          <p:cNvSpPr/>
          <p:nvPr/>
        </p:nvSpPr>
        <p:spPr>
          <a:xfrm>
            <a:off x="6453188" y="5834063"/>
            <a:ext cx="563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Q3 2026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6294438" y="6088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Jul: Second paper submission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6294438" y="62785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Agt: Conference presentation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294438" y="6469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Sep: Policy brief publication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9084469" y="5703094"/>
            <a:ext cx="2786063" cy="1055688"/>
          </a:xfrm>
          <a:custGeom>
            <a:avLst/>
            <a:gdLst/>
            <a:ahLst/>
            <a:cxnLst/>
            <a:rect l="l" t="t" r="r" b="b"/>
            <a:pathLst>
              <a:path w="2786063" h="1055688">
                <a:moveTo>
                  <a:pt x="63500" y="0"/>
                </a:moveTo>
                <a:lnTo>
                  <a:pt x="2722563" y="0"/>
                </a:lnTo>
                <a:cubicBezTo>
                  <a:pt x="2757633" y="0"/>
                  <a:pt x="2786063" y="28430"/>
                  <a:pt x="2786063" y="63500"/>
                </a:cubicBezTo>
                <a:lnTo>
                  <a:pt x="2786063" y="992188"/>
                </a:lnTo>
                <a:cubicBezTo>
                  <a:pt x="2786063" y="1027258"/>
                  <a:pt x="2757633" y="1055688"/>
                  <a:pt x="2722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B5CF6">
              <a:alpha val="10196"/>
            </a:srgbClr>
          </a:solidFill>
          <a:ln w="12700">
            <a:solidFill>
              <a:srgbClr val="8B5CF6">
                <a:alpha val="30196"/>
              </a:srgbClr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9215438" y="5881688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51" name="Text 48"/>
          <p:cNvSpPr/>
          <p:nvPr/>
        </p:nvSpPr>
        <p:spPr>
          <a:xfrm>
            <a:off x="9374188" y="5834063"/>
            <a:ext cx="563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Q4 2026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9215438" y="6088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Okt: Final gap assessment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9215438" y="62785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Nov: Job application prep</a:t>
            </a:r>
            <a:endParaRPr lang="en-US" sz="1600" dirty="0"/>
          </a:p>
        </p:txBody>
      </p:sp>
      <p:sp>
        <p:nvSpPr>
          <p:cNvPr id="54" name="Text 51"/>
          <p:cNvSpPr/>
          <p:nvPr/>
        </p:nvSpPr>
        <p:spPr>
          <a:xfrm>
            <a:off x="9215438" y="6469063"/>
            <a:ext cx="257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Des: Ready for transition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321469" y="6893719"/>
            <a:ext cx="11549063" cy="928688"/>
          </a:xfrm>
          <a:custGeom>
            <a:avLst/>
            <a:gdLst/>
            <a:ahLst/>
            <a:cxnLst/>
            <a:rect l="l" t="t" r="r" b="b"/>
            <a:pathLst>
              <a:path w="11549063" h="928688">
                <a:moveTo>
                  <a:pt x="95246" y="0"/>
                </a:moveTo>
                <a:lnTo>
                  <a:pt x="11453816" y="0"/>
                </a:lnTo>
                <a:cubicBezTo>
                  <a:pt x="11506419" y="0"/>
                  <a:pt x="11549063" y="42643"/>
                  <a:pt x="11549063" y="95246"/>
                </a:cubicBezTo>
                <a:lnTo>
                  <a:pt x="11549063" y="833441"/>
                </a:lnTo>
                <a:cubicBezTo>
                  <a:pt x="11549063" y="886044"/>
                  <a:pt x="11506419" y="928687"/>
                  <a:pt x="11453816" y="928688"/>
                </a:cubicBezTo>
                <a:lnTo>
                  <a:pt x="95246" y="928688"/>
                </a:lnTo>
                <a:cubicBezTo>
                  <a:pt x="42643" y="928688"/>
                  <a:pt x="0" y="886044"/>
                  <a:pt x="0" y="8334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56" name="Shape 53"/>
          <p:cNvSpPr/>
          <p:nvPr/>
        </p:nvSpPr>
        <p:spPr>
          <a:xfrm>
            <a:off x="456406" y="70564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95250" y="50602"/>
                </a:moveTo>
                <a:cubicBezTo>
                  <a:pt x="100199" y="50602"/>
                  <a:pt x="104180" y="54583"/>
                  <a:pt x="104180" y="59531"/>
                </a:cubicBezTo>
                <a:lnTo>
                  <a:pt x="104180" y="101203"/>
                </a:lnTo>
                <a:cubicBezTo>
                  <a:pt x="104180" y="106152"/>
                  <a:pt x="100199" y="110133"/>
                  <a:pt x="95250" y="110133"/>
                </a:cubicBezTo>
                <a:cubicBezTo>
                  <a:pt x="90301" y="110133"/>
                  <a:pt x="86320" y="106152"/>
                  <a:pt x="86320" y="101203"/>
                </a:cubicBezTo>
                <a:lnTo>
                  <a:pt x="86320" y="59531"/>
                </a:lnTo>
                <a:cubicBezTo>
                  <a:pt x="86320" y="54583"/>
                  <a:pt x="90301" y="50602"/>
                  <a:pt x="95250" y="50602"/>
                </a:cubicBezTo>
                <a:close/>
                <a:moveTo>
                  <a:pt x="85316" y="130969"/>
                </a:moveTo>
                <a:cubicBezTo>
                  <a:pt x="85090" y="127281"/>
                  <a:pt x="86929" y="123773"/>
                  <a:pt x="90090" y="121861"/>
                </a:cubicBezTo>
                <a:cubicBezTo>
                  <a:pt x="93251" y="119949"/>
                  <a:pt x="97212" y="119949"/>
                  <a:pt x="100373" y="121861"/>
                </a:cubicBezTo>
                <a:cubicBezTo>
                  <a:pt x="103534" y="123773"/>
                  <a:pt x="105373" y="127281"/>
                  <a:pt x="105147" y="130969"/>
                </a:cubicBezTo>
                <a:cubicBezTo>
                  <a:pt x="105373" y="134656"/>
                  <a:pt x="103534" y="138165"/>
                  <a:pt x="100373" y="140077"/>
                </a:cubicBezTo>
                <a:cubicBezTo>
                  <a:pt x="97212" y="141989"/>
                  <a:pt x="93251" y="141989"/>
                  <a:pt x="90090" y="140077"/>
                </a:cubicBezTo>
                <a:cubicBezTo>
                  <a:pt x="86929" y="138165"/>
                  <a:pt x="85090" y="134656"/>
                  <a:pt x="85316" y="130969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57" name="Text 54"/>
          <p:cNvSpPr/>
          <p:nvPr/>
        </p:nvSpPr>
        <p:spPr>
          <a:xfrm>
            <a:off x="780417" y="7024688"/>
            <a:ext cx="11033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Prinsip Penting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780417" y="7310438"/>
            <a:ext cx="1102518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ada yang bisa dikerjakan semuanya sekaligus.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Setiap bulan punya satu primary focus. Aktivitas lain bersifat maintenance. Kalau terlalu banyak yang dikerjakan bersamaan, hasilnya akan superficial dan tidak sustainable.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FOCUS BY SUBTRACTION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 yang Tidak Perlu Dikejar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Daftar skill yang sering disebut di job posting tapi sebenarnya tidak menentukan hiring decision untuk level yang dituju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3738563" cy="3373438"/>
          </a:xfrm>
          <a:custGeom>
            <a:avLst/>
            <a:gdLst/>
            <a:ahLst/>
            <a:cxnLst/>
            <a:rect l="l" t="t" r="r" b="b"/>
            <a:pathLst>
              <a:path w="3738563" h="3373438">
                <a:moveTo>
                  <a:pt x="95266" y="0"/>
                </a:moveTo>
                <a:lnTo>
                  <a:pt x="3643297" y="0"/>
                </a:lnTo>
                <a:cubicBezTo>
                  <a:pt x="3695911" y="0"/>
                  <a:pt x="3738563" y="42652"/>
                  <a:pt x="3738563" y="95266"/>
                </a:cubicBezTo>
                <a:lnTo>
                  <a:pt x="3738563" y="3278172"/>
                </a:lnTo>
                <a:cubicBezTo>
                  <a:pt x="3738563" y="3330786"/>
                  <a:pt x="3695911" y="3373437"/>
                  <a:pt x="3643297" y="3373438"/>
                </a:cubicBezTo>
                <a:lnTo>
                  <a:pt x="95266" y="3373438"/>
                </a:lnTo>
                <a:cubicBezTo>
                  <a:pt x="42652" y="3373438"/>
                  <a:pt x="0" y="3330786"/>
                  <a:pt x="0" y="3278172"/>
                </a:cubicBezTo>
                <a:lnTo>
                  <a:pt x="0" y="95266"/>
                </a:lnTo>
                <a:cubicBezTo>
                  <a:pt x="0" y="42652"/>
                  <a:pt x="42652" y="0"/>
                  <a:pt x="95266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468438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99281" y="1595438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34243" y="446"/>
                </a:moveTo>
                <a:cubicBezTo>
                  <a:pt x="127918" y="-1377"/>
                  <a:pt x="121332" y="2307"/>
                  <a:pt x="119509" y="8632"/>
                </a:cubicBezTo>
                <a:lnTo>
                  <a:pt x="71884" y="175320"/>
                </a:lnTo>
                <a:cubicBezTo>
                  <a:pt x="70061" y="181645"/>
                  <a:pt x="73744" y="188230"/>
                  <a:pt x="80070" y="190054"/>
                </a:cubicBezTo>
                <a:cubicBezTo>
                  <a:pt x="86395" y="191877"/>
                  <a:pt x="92980" y="188193"/>
                  <a:pt x="94804" y="181868"/>
                </a:cubicBezTo>
                <a:lnTo>
                  <a:pt x="142429" y="15180"/>
                </a:lnTo>
                <a:cubicBezTo>
                  <a:pt x="144252" y="8855"/>
                  <a:pt x="140568" y="2270"/>
                  <a:pt x="134243" y="446"/>
                </a:cubicBezTo>
                <a:close/>
                <a:moveTo>
                  <a:pt x="158279" y="51085"/>
                </a:moveTo>
                <a:cubicBezTo>
                  <a:pt x="153628" y="55736"/>
                  <a:pt x="153628" y="63289"/>
                  <a:pt x="158279" y="67940"/>
                </a:cubicBezTo>
                <a:lnTo>
                  <a:pt x="185589" y="95250"/>
                </a:lnTo>
                <a:lnTo>
                  <a:pt x="158279" y="122560"/>
                </a:lnTo>
                <a:cubicBezTo>
                  <a:pt x="153628" y="127211"/>
                  <a:pt x="153628" y="134764"/>
                  <a:pt x="158279" y="139415"/>
                </a:cubicBezTo>
                <a:cubicBezTo>
                  <a:pt x="162930" y="144066"/>
                  <a:pt x="170483" y="144066"/>
                  <a:pt x="175133" y="139415"/>
                </a:cubicBezTo>
                <a:lnTo>
                  <a:pt x="210852" y="103696"/>
                </a:lnTo>
                <a:cubicBezTo>
                  <a:pt x="215503" y="99045"/>
                  <a:pt x="215503" y="91492"/>
                  <a:pt x="210852" y="86841"/>
                </a:cubicBezTo>
                <a:lnTo>
                  <a:pt x="175133" y="51122"/>
                </a:lnTo>
                <a:cubicBezTo>
                  <a:pt x="170483" y="46472"/>
                  <a:pt x="162930" y="46472"/>
                  <a:pt x="158279" y="51122"/>
                </a:cubicBezTo>
                <a:close/>
                <a:moveTo>
                  <a:pt x="56071" y="51085"/>
                </a:moveTo>
                <a:cubicBezTo>
                  <a:pt x="51420" y="46434"/>
                  <a:pt x="43867" y="46434"/>
                  <a:pt x="39216" y="51085"/>
                </a:cubicBezTo>
                <a:lnTo>
                  <a:pt x="3497" y="86804"/>
                </a:lnTo>
                <a:cubicBezTo>
                  <a:pt x="-1153" y="91455"/>
                  <a:pt x="-1153" y="99008"/>
                  <a:pt x="3497" y="103659"/>
                </a:cubicBezTo>
                <a:lnTo>
                  <a:pt x="39216" y="139378"/>
                </a:lnTo>
                <a:cubicBezTo>
                  <a:pt x="43867" y="144028"/>
                  <a:pt x="51420" y="144028"/>
                  <a:pt x="56071" y="139378"/>
                </a:cubicBezTo>
                <a:cubicBezTo>
                  <a:pt x="60722" y="134727"/>
                  <a:pt x="60722" y="127174"/>
                  <a:pt x="56071" y="122523"/>
                </a:cubicBezTo>
                <a:lnTo>
                  <a:pt x="28761" y="95250"/>
                </a:lnTo>
                <a:lnTo>
                  <a:pt x="56034" y="67940"/>
                </a:lnTo>
                <a:cubicBezTo>
                  <a:pt x="60685" y="63289"/>
                  <a:pt x="60685" y="55736"/>
                  <a:pt x="56034" y="51085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8" name="Text 6"/>
          <p:cNvSpPr/>
          <p:nvPr/>
        </p:nvSpPr>
        <p:spPr>
          <a:xfrm>
            <a:off x="1023938" y="1579563"/>
            <a:ext cx="1698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Deep Technical Coding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4187" y="2039938"/>
            <a:ext cx="3413125" cy="698500"/>
          </a:xfrm>
          <a:custGeom>
            <a:avLst/>
            <a:gdLst/>
            <a:ahLst/>
            <a:cxnLst/>
            <a:rect l="l" t="t" r="r" b="b"/>
            <a:pathLst>
              <a:path w="3413125" h="698500">
                <a:moveTo>
                  <a:pt x="63501" y="0"/>
                </a:moveTo>
                <a:lnTo>
                  <a:pt x="3349624" y="0"/>
                </a:lnTo>
                <a:cubicBezTo>
                  <a:pt x="3384695" y="0"/>
                  <a:pt x="3413125" y="28430"/>
                  <a:pt x="3413125" y="63501"/>
                </a:cubicBezTo>
                <a:lnTo>
                  <a:pt x="3413125" y="634999"/>
                </a:lnTo>
                <a:cubicBezTo>
                  <a:pt x="3413125" y="670070"/>
                  <a:pt x="3384695" y="698500"/>
                  <a:pt x="334962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579438" y="2135188"/>
            <a:ext cx="3278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9438" y="2325688"/>
            <a:ext cx="32781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S.Kom. + 50+ sertifikasi AI/ML. Technical foundation sudah kuat.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8156" y="2837656"/>
            <a:ext cx="3405188" cy="865188"/>
          </a:xfrm>
          <a:custGeom>
            <a:avLst/>
            <a:gdLst/>
            <a:ahLst/>
            <a:cxnLst/>
            <a:rect l="l" t="t" r="r" b="b"/>
            <a:pathLst>
              <a:path w="3405188" h="865188">
                <a:moveTo>
                  <a:pt x="63496" y="0"/>
                </a:moveTo>
                <a:lnTo>
                  <a:pt x="3341691" y="0"/>
                </a:lnTo>
                <a:cubicBezTo>
                  <a:pt x="3376759" y="0"/>
                  <a:pt x="3405188" y="28428"/>
                  <a:pt x="3405188" y="63496"/>
                </a:cubicBezTo>
                <a:lnTo>
                  <a:pt x="3405188" y="801691"/>
                </a:lnTo>
                <a:cubicBezTo>
                  <a:pt x="3405188" y="836759"/>
                  <a:pt x="3376759" y="865188"/>
                  <a:pt x="3341691" y="865188"/>
                </a:cubicBezTo>
                <a:lnTo>
                  <a:pt x="63496" y="865188"/>
                </a:lnTo>
                <a:cubicBezTo>
                  <a:pt x="28428" y="865188"/>
                  <a:pt x="0" y="836759"/>
                  <a:pt x="0" y="801691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7375" y="2936875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Why NOT to Pursue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87375" y="3127375"/>
            <a:ext cx="3262313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Mengejar lebih dalam akan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membuang waktu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 gap yang lebih critical. Untuk level senior, yang dibutuhkan adalah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strategic thinking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coding skills.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8156" y="3806031"/>
            <a:ext cx="3405188" cy="706438"/>
          </a:xfrm>
          <a:custGeom>
            <a:avLst/>
            <a:gdLst/>
            <a:ahLst/>
            <a:cxnLst/>
            <a:rect l="l" t="t" r="r" b="b"/>
            <a:pathLst>
              <a:path w="3405188" h="706438">
                <a:moveTo>
                  <a:pt x="63502" y="0"/>
                </a:moveTo>
                <a:lnTo>
                  <a:pt x="3341686" y="0"/>
                </a:lnTo>
                <a:cubicBezTo>
                  <a:pt x="3376757" y="0"/>
                  <a:pt x="3405188" y="28431"/>
                  <a:pt x="3405188" y="63502"/>
                </a:cubicBezTo>
                <a:lnTo>
                  <a:pt x="3405188" y="642936"/>
                </a:lnTo>
                <a:cubicBezTo>
                  <a:pt x="3405188" y="678007"/>
                  <a:pt x="3376757" y="706437"/>
                  <a:pt x="3341686" y="706438"/>
                </a:cubicBezTo>
                <a:lnTo>
                  <a:pt x="63502" y="706438"/>
                </a:lnTo>
                <a:cubicBezTo>
                  <a:pt x="28431" y="706438"/>
                  <a:pt x="0" y="678007"/>
                  <a:pt x="0" y="642936"/>
                </a:cubicBezTo>
                <a:lnTo>
                  <a:pt x="0" y="63502"/>
                </a:lnTo>
                <a:cubicBezTo>
                  <a:pt x="0" y="28431"/>
                  <a:pt x="28431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7375" y="3905250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Better Use of Time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87375" y="4095750"/>
            <a:ext cx="326231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Fokus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publication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acumen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dan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presence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226719" y="1305719"/>
            <a:ext cx="3738563" cy="3373438"/>
          </a:xfrm>
          <a:custGeom>
            <a:avLst/>
            <a:gdLst/>
            <a:ahLst/>
            <a:cxnLst/>
            <a:rect l="l" t="t" r="r" b="b"/>
            <a:pathLst>
              <a:path w="3738563" h="3373438">
                <a:moveTo>
                  <a:pt x="95266" y="0"/>
                </a:moveTo>
                <a:lnTo>
                  <a:pt x="3643297" y="0"/>
                </a:lnTo>
                <a:cubicBezTo>
                  <a:pt x="3695911" y="0"/>
                  <a:pt x="3738563" y="42652"/>
                  <a:pt x="3738563" y="95266"/>
                </a:cubicBezTo>
                <a:lnTo>
                  <a:pt x="3738563" y="3278172"/>
                </a:lnTo>
                <a:cubicBezTo>
                  <a:pt x="3738563" y="3330786"/>
                  <a:pt x="3695911" y="3373437"/>
                  <a:pt x="3643297" y="3373438"/>
                </a:cubicBezTo>
                <a:lnTo>
                  <a:pt x="95266" y="3373438"/>
                </a:lnTo>
                <a:cubicBezTo>
                  <a:pt x="42652" y="3373438"/>
                  <a:pt x="0" y="3330786"/>
                  <a:pt x="0" y="3278172"/>
                </a:cubicBezTo>
                <a:lnTo>
                  <a:pt x="0" y="95266"/>
                </a:lnTo>
                <a:cubicBezTo>
                  <a:pt x="0" y="42652"/>
                  <a:pt x="42652" y="0"/>
                  <a:pt x="95266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89438" y="1468438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4504531" y="1595438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88999" y="-2977"/>
                </a:moveTo>
                <a:cubicBezTo>
                  <a:pt x="86730" y="-5283"/>
                  <a:pt x="83418" y="-6214"/>
                  <a:pt x="80293" y="-5358"/>
                </a:cubicBezTo>
                <a:cubicBezTo>
                  <a:pt x="77167" y="-4502"/>
                  <a:pt x="74749" y="-2084"/>
                  <a:pt x="73968" y="1042"/>
                </a:cubicBezTo>
                <a:lnTo>
                  <a:pt x="68275" y="23440"/>
                </a:lnTo>
                <a:cubicBezTo>
                  <a:pt x="67866" y="25078"/>
                  <a:pt x="66191" y="26045"/>
                  <a:pt x="64591" y="25561"/>
                </a:cubicBezTo>
                <a:lnTo>
                  <a:pt x="42342" y="19310"/>
                </a:lnTo>
                <a:cubicBezTo>
                  <a:pt x="39216" y="18417"/>
                  <a:pt x="35868" y="19310"/>
                  <a:pt x="33598" y="21580"/>
                </a:cubicBezTo>
                <a:cubicBezTo>
                  <a:pt x="31328" y="23850"/>
                  <a:pt x="30435" y="27198"/>
                  <a:pt x="31328" y="30324"/>
                </a:cubicBezTo>
                <a:lnTo>
                  <a:pt x="37616" y="52574"/>
                </a:lnTo>
                <a:cubicBezTo>
                  <a:pt x="38063" y="54173"/>
                  <a:pt x="37095" y="55848"/>
                  <a:pt x="35496" y="56257"/>
                </a:cubicBezTo>
                <a:lnTo>
                  <a:pt x="13060" y="61950"/>
                </a:lnTo>
                <a:cubicBezTo>
                  <a:pt x="9934" y="62731"/>
                  <a:pt x="7479" y="65187"/>
                  <a:pt x="6623" y="68312"/>
                </a:cubicBezTo>
                <a:cubicBezTo>
                  <a:pt x="5767" y="71438"/>
                  <a:pt x="6697" y="74749"/>
                  <a:pt x="9004" y="77019"/>
                </a:cubicBezTo>
                <a:lnTo>
                  <a:pt x="25561" y="93129"/>
                </a:lnTo>
                <a:cubicBezTo>
                  <a:pt x="26752" y="94283"/>
                  <a:pt x="26752" y="96217"/>
                  <a:pt x="25561" y="97408"/>
                </a:cubicBezTo>
                <a:lnTo>
                  <a:pt x="9041" y="113519"/>
                </a:lnTo>
                <a:cubicBezTo>
                  <a:pt x="6734" y="115788"/>
                  <a:pt x="5804" y="119100"/>
                  <a:pt x="6660" y="122225"/>
                </a:cubicBezTo>
                <a:cubicBezTo>
                  <a:pt x="7516" y="125350"/>
                  <a:pt x="9971" y="127769"/>
                  <a:pt x="13097" y="128588"/>
                </a:cubicBezTo>
                <a:lnTo>
                  <a:pt x="35496" y="134280"/>
                </a:lnTo>
                <a:cubicBezTo>
                  <a:pt x="37133" y="134689"/>
                  <a:pt x="38100" y="136364"/>
                  <a:pt x="37616" y="137964"/>
                </a:cubicBezTo>
                <a:lnTo>
                  <a:pt x="31328" y="160176"/>
                </a:lnTo>
                <a:cubicBezTo>
                  <a:pt x="30435" y="163302"/>
                  <a:pt x="31328" y="166650"/>
                  <a:pt x="33598" y="168920"/>
                </a:cubicBezTo>
                <a:cubicBezTo>
                  <a:pt x="35868" y="171190"/>
                  <a:pt x="39216" y="172083"/>
                  <a:pt x="42342" y="171190"/>
                </a:cubicBezTo>
                <a:lnTo>
                  <a:pt x="64591" y="164902"/>
                </a:lnTo>
                <a:cubicBezTo>
                  <a:pt x="66191" y="164455"/>
                  <a:pt x="67866" y="165422"/>
                  <a:pt x="68275" y="167022"/>
                </a:cubicBezTo>
                <a:lnTo>
                  <a:pt x="73968" y="189421"/>
                </a:lnTo>
                <a:cubicBezTo>
                  <a:pt x="74749" y="192546"/>
                  <a:pt x="77205" y="195002"/>
                  <a:pt x="80330" y="195858"/>
                </a:cubicBezTo>
                <a:cubicBezTo>
                  <a:pt x="83455" y="196714"/>
                  <a:pt x="86767" y="195783"/>
                  <a:pt x="89036" y="193477"/>
                </a:cubicBezTo>
                <a:lnTo>
                  <a:pt x="105147" y="176919"/>
                </a:lnTo>
                <a:cubicBezTo>
                  <a:pt x="106300" y="175729"/>
                  <a:pt x="108235" y="175729"/>
                  <a:pt x="109426" y="176919"/>
                </a:cubicBezTo>
                <a:lnTo>
                  <a:pt x="125499" y="193477"/>
                </a:lnTo>
                <a:cubicBezTo>
                  <a:pt x="127769" y="195783"/>
                  <a:pt x="131080" y="196714"/>
                  <a:pt x="134206" y="195858"/>
                </a:cubicBezTo>
                <a:cubicBezTo>
                  <a:pt x="137331" y="195002"/>
                  <a:pt x="139750" y="192546"/>
                  <a:pt x="140568" y="189421"/>
                </a:cubicBezTo>
                <a:lnTo>
                  <a:pt x="146261" y="167060"/>
                </a:lnTo>
                <a:cubicBezTo>
                  <a:pt x="146670" y="165422"/>
                  <a:pt x="148344" y="164455"/>
                  <a:pt x="149944" y="164939"/>
                </a:cubicBezTo>
                <a:lnTo>
                  <a:pt x="172194" y="171227"/>
                </a:lnTo>
                <a:cubicBezTo>
                  <a:pt x="175320" y="172120"/>
                  <a:pt x="178668" y="171227"/>
                  <a:pt x="180938" y="168957"/>
                </a:cubicBezTo>
                <a:cubicBezTo>
                  <a:pt x="183207" y="166687"/>
                  <a:pt x="184100" y="163339"/>
                  <a:pt x="183207" y="160213"/>
                </a:cubicBezTo>
                <a:lnTo>
                  <a:pt x="176919" y="137964"/>
                </a:lnTo>
                <a:cubicBezTo>
                  <a:pt x="176473" y="136364"/>
                  <a:pt x="177440" y="134689"/>
                  <a:pt x="179040" y="134280"/>
                </a:cubicBezTo>
                <a:lnTo>
                  <a:pt x="201439" y="128588"/>
                </a:lnTo>
                <a:cubicBezTo>
                  <a:pt x="204564" y="127806"/>
                  <a:pt x="207020" y="125350"/>
                  <a:pt x="207876" y="122225"/>
                </a:cubicBezTo>
                <a:cubicBezTo>
                  <a:pt x="208731" y="119100"/>
                  <a:pt x="207801" y="115751"/>
                  <a:pt x="205494" y="113519"/>
                </a:cubicBezTo>
                <a:lnTo>
                  <a:pt x="188937" y="97408"/>
                </a:lnTo>
                <a:cubicBezTo>
                  <a:pt x="187747" y="96255"/>
                  <a:pt x="187747" y="94320"/>
                  <a:pt x="188937" y="93129"/>
                </a:cubicBezTo>
                <a:lnTo>
                  <a:pt x="205494" y="77019"/>
                </a:lnTo>
                <a:cubicBezTo>
                  <a:pt x="207801" y="74749"/>
                  <a:pt x="208731" y="71437"/>
                  <a:pt x="207876" y="68312"/>
                </a:cubicBezTo>
                <a:cubicBezTo>
                  <a:pt x="207020" y="65187"/>
                  <a:pt x="204564" y="62768"/>
                  <a:pt x="201439" y="61950"/>
                </a:cubicBezTo>
                <a:lnTo>
                  <a:pt x="179040" y="56257"/>
                </a:lnTo>
                <a:cubicBezTo>
                  <a:pt x="177403" y="55848"/>
                  <a:pt x="176436" y="54173"/>
                  <a:pt x="176919" y="52574"/>
                </a:cubicBezTo>
                <a:lnTo>
                  <a:pt x="183207" y="30324"/>
                </a:lnTo>
                <a:cubicBezTo>
                  <a:pt x="184100" y="27198"/>
                  <a:pt x="183207" y="23850"/>
                  <a:pt x="180938" y="21580"/>
                </a:cubicBezTo>
                <a:cubicBezTo>
                  <a:pt x="178668" y="19310"/>
                  <a:pt x="175320" y="18417"/>
                  <a:pt x="172194" y="19310"/>
                </a:cubicBezTo>
                <a:lnTo>
                  <a:pt x="149944" y="25598"/>
                </a:lnTo>
                <a:cubicBezTo>
                  <a:pt x="148344" y="26045"/>
                  <a:pt x="146670" y="25078"/>
                  <a:pt x="146261" y="23478"/>
                </a:cubicBezTo>
                <a:lnTo>
                  <a:pt x="140568" y="1042"/>
                </a:lnTo>
                <a:cubicBezTo>
                  <a:pt x="139787" y="-2084"/>
                  <a:pt x="137331" y="-4539"/>
                  <a:pt x="134206" y="-5395"/>
                </a:cubicBezTo>
                <a:cubicBezTo>
                  <a:pt x="131080" y="-6251"/>
                  <a:pt x="127769" y="-5321"/>
                  <a:pt x="125499" y="-3014"/>
                </a:cubicBezTo>
                <a:lnTo>
                  <a:pt x="109389" y="13581"/>
                </a:lnTo>
                <a:cubicBezTo>
                  <a:pt x="108235" y="14771"/>
                  <a:pt x="106300" y="14771"/>
                  <a:pt x="105110" y="13581"/>
                </a:cubicBezTo>
                <a:lnTo>
                  <a:pt x="88999" y="-2977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21" name="Text 19"/>
          <p:cNvSpPr/>
          <p:nvPr/>
        </p:nvSpPr>
        <p:spPr>
          <a:xfrm>
            <a:off x="4929188" y="1579563"/>
            <a:ext cx="142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More Certifications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389438" y="2039938"/>
            <a:ext cx="3413125" cy="539750"/>
          </a:xfrm>
          <a:custGeom>
            <a:avLst/>
            <a:gdLst/>
            <a:ahLst/>
            <a:cxnLst/>
            <a:rect l="l" t="t" r="r" b="b"/>
            <a:pathLst>
              <a:path w="3413125" h="539750">
                <a:moveTo>
                  <a:pt x="63502" y="0"/>
                </a:moveTo>
                <a:lnTo>
                  <a:pt x="3349623" y="0"/>
                </a:lnTo>
                <a:cubicBezTo>
                  <a:pt x="3384694" y="0"/>
                  <a:pt x="3413125" y="28431"/>
                  <a:pt x="3413125" y="63502"/>
                </a:cubicBezTo>
                <a:lnTo>
                  <a:pt x="3413125" y="476248"/>
                </a:lnTo>
                <a:cubicBezTo>
                  <a:pt x="3413125" y="511319"/>
                  <a:pt x="3384694" y="539750"/>
                  <a:pt x="3349623" y="539750"/>
                </a:cubicBezTo>
                <a:lnTo>
                  <a:pt x="63502" y="539750"/>
                </a:lnTo>
                <a:cubicBezTo>
                  <a:pt x="28431" y="539750"/>
                  <a:pt x="0" y="511319"/>
                  <a:pt x="0" y="4762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4484688" y="2135188"/>
            <a:ext cx="3278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484688" y="2325688"/>
            <a:ext cx="3278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50+ sertifikasi. Sudah sangat lebih dari cukup.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393406" y="2678906"/>
            <a:ext cx="3405188" cy="865188"/>
          </a:xfrm>
          <a:custGeom>
            <a:avLst/>
            <a:gdLst/>
            <a:ahLst/>
            <a:cxnLst/>
            <a:rect l="l" t="t" r="r" b="b"/>
            <a:pathLst>
              <a:path w="3405188" h="865188">
                <a:moveTo>
                  <a:pt x="63496" y="0"/>
                </a:moveTo>
                <a:lnTo>
                  <a:pt x="3341691" y="0"/>
                </a:lnTo>
                <a:cubicBezTo>
                  <a:pt x="3376759" y="0"/>
                  <a:pt x="3405188" y="28428"/>
                  <a:pt x="3405188" y="63496"/>
                </a:cubicBezTo>
                <a:lnTo>
                  <a:pt x="3405188" y="801691"/>
                </a:lnTo>
                <a:cubicBezTo>
                  <a:pt x="3405188" y="836759"/>
                  <a:pt x="3376759" y="865188"/>
                  <a:pt x="3341691" y="865188"/>
                </a:cubicBezTo>
                <a:lnTo>
                  <a:pt x="63496" y="865188"/>
                </a:lnTo>
                <a:cubicBezTo>
                  <a:pt x="28428" y="865188"/>
                  <a:pt x="0" y="836759"/>
                  <a:pt x="0" y="801691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92625" y="2778125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Why NOT to Pursue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492625" y="2968625"/>
            <a:ext cx="3262313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 ada konsultan internasional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hiring berdasarkan jumlah sertifikat. Sertifikasi adalah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checkbox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differentiator.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93406" y="3647281"/>
            <a:ext cx="3405188" cy="706438"/>
          </a:xfrm>
          <a:custGeom>
            <a:avLst/>
            <a:gdLst/>
            <a:ahLst/>
            <a:cxnLst/>
            <a:rect l="l" t="t" r="r" b="b"/>
            <a:pathLst>
              <a:path w="3405188" h="706438">
                <a:moveTo>
                  <a:pt x="63502" y="0"/>
                </a:moveTo>
                <a:lnTo>
                  <a:pt x="3341686" y="0"/>
                </a:lnTo>
                <a:cubicBezTo>
                  <a:pt x="3376757" y="0"/>
                  <a:pt x="3405188" y="28431"/>
                  <a:pt x="3405188" y="63502"/>
                </a:cubicBezTo>
                <a:lnTo>
                  <a:pt x="3405188" y="642936"/>
                </a:lnTo>
                <a:cubicBezTo>
                  <a:pt x="3405188" y="678007"/>
                  <a:pt x="3376757" y="706437"/>
                  <a:pt x="3341686" y="706438"/>
                </a:cubicBezTo>
                <a:lnTo>
                  <a:pt x="63502" y="706438"/>
                </a:lnTo>
                <a:cubicBezTo>
                  <a:pt x="28431" y="706438"/>
                  <a:pt x="0" y="678007"/>
                  <a:pt x="0" y="642936"/>
                </a:cubicBezTo>
                <a:lnTo>
                  <a:pt x="0" y="63502"/>
                </a:lnTo>
                <a:cubicBezTo>
                  <a:pt x="0" y="28431"/>
                  <a:pt x="28431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92625" y="3746500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Better Use of Time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92625" y="3937000"/>
            <a:ext cx="326231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Fokus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publication track record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real-world impact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bisa di-articulate.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131969" y="1305719"/>
            <a:ext cx="3738563" cy="3373438"/>
          </a:xfrm>
          <a:custGeom>
            <a:avLst/>
            <a:gdLst/>
            <a:ahLst/>
            <a:cxnLst/>
            <a:rect l="l" t="t" r="r" b="b"/>
            <a:pathLst>
              <a:path w="3738563" h="3373438">
                <a:moveTo>
                  <a:pt x="95266" y="0"/>
                </a:moveTo>
                <a:lnTo>
                  <a:pt x="3643297" y="0"/>
                </a:lnTo>
                <a:cubicBezTo>
                  <a:pt x="3695911" y="0"/>
                  <a:pt x="3738563" y="42652"/>
                  <a:pt x="3738563" y="95266"/>
                </a:cubicBezTo>
                <a:lnTo>
                  <a:pt x="3738563" y="3278172"/>
                </a:lnTo>
                <a:cubicBezTo>
                  <a:pt x="3738563" y="3330786"/>
                  <a:pt x="3695911" y="3373437"/>
                  <a:pt x="3643297" y="3373438"/>
                </a:cubicBezTo>
                <a:lnTo>
                  <a:pt x="95266" y="3373438"/>
                </a:lnTo>
                <a:cubicBezTo>
                  <a:pt x="42652" y="3373438"/>
                  <a:pt x="0" y="3330786"/>
                  <a:pt x="0" y="3278172"/>
                </a:cubicBezTo>
                <a:lnTo>
                  <a:pt x="0" y="95266"/>
                </a:lnTo>
                <a:cubicBezTo>
                  <a:pt x="0" y="42652"/>
                  <a:pt x="42652" y="0"/>
                  <a:pt x="95266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294688" y="1468438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8421688" y="15954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9783" y="13506"/>
                </a:moveTo>
                <a:cubicBezTo>
                  <a:pt x="53839" y="16334"/>
                  <a:pt x="54806" y="21915"/>
                  <a:pt x="51978" y="25933"/>
                </a:cubicBezTo>
                <a:lnTo>
                  <a:pt x="31142" y="55699"/>
                </a:lnTo>
                <a:cubicBezTo>
                  <a:pt x="29617" y="57857"/>
                  <a:pt x="27236" y="59234"/>
                  <a:pt x="24594" y="59457"/>
                </a:cubicBezTo>
                <a:cubicBezTo>
                  <a:pt x="21952" y="59680"/>
                  <a:pt x="19348" y="58787"/>
                  <a:pt x="17487" y="56927"/>
                </a:cubicBezTo>
                <a:lnTo>
                  <a:pt x="2604" y="42044"/>
                </a:lnTo>
                <a:cubicBezTo>
                  <a:pt x="-856" y="38546"/>
                  <a:pt x="-856" y="32891"/>
                  <a:pt x="2604" y="29394"/>
                </a:cubicBezTo>
                <a:cubicBezTo>
                  <a:pt x="6065" y="25896"/>
                  <a:pt x="11757" y="25933"/>
                  <a:pt x="15255" y="29394"/>
                </a:cubicBezTo>
                <a:lnTo>
                  <a:pt x="22622" y="36761"/>
                </a:lnTo>
                <a:lnTo>
                  <a:pt x="37356" y="15701"/>
                </a:lnTo>
                <a:cubicBezTo>
                  <a:pt x="40184" y="11646"/>
                  <a:pt x="45765" y="10678"/>
                  <a:pt x="49783" y="13506"/>
                </a:cubicBezTo>
                <a:close/>
                <a:moveTo>
                  <a:pt x="49783" y="73037"/>
                </a:moveTo>
                <a:cubicBezTo>
                  <a:pt x="53839" y="75865"/>
                  <a:pt x="54806" y="81446"/>
                  <a:pt x="51978" y="85465"/>
                </a:cubicBezTo>
                <a:lnTo>
                  <a:pt x="31142" y="115230"/>
                </a:lnTo>
                <a:cubicBezTo>
                  <a:pt x="29617" y="117388"/>
                  <a:pt x="27236" y="118765"/>
                  <a:pt x="24594" y="118988"/>
                </a:cubicBezTo>
                <a:cubicBezTo>
                  <a:pt x="21952" y="119211"/>
                  <a:pt x="19348" y="118318"/>
                  <a:pt x="17487" y="116458"/>
                </a:cubicBezTo>
                <a:lnTo>
                  <a:pt x="2604" y="101575"/>
                </a:lnTo>
                <a:cubicBezTo>
                  <a:pt x="-893" y="98078"/>
                  <a:pt x="-893" y="92422"/>
                  <a:pt x="2604" y="88962"/>
                </a:cubicBezTo>
                <a:cubicBezTo>
                  <a:pt x="6102" y="85502"/>
                  <a:pt x="11757" y="85465"/>
                  <a:pt x="15218" y="88962"/>
                </a:cubicBezTo>
                <a:lnTo>
                  <a:pt x="22585" y="96329"/>
                </a:lnTo>
                <a:lnTo>
                  <a:pt x="37319" y="75270"/>
                </a:lnTo>
                <a:cubicBezTo>
                  <a:pt x="40146" y="71214"/>
                  <a:pt x="45727" y="70247"/>
                  <a:pt x="49746" y="73075"/>
                </a:cubicBezTo>
                <a:close/>
                <a:moveTo>
                  <a:pt x="83344" y="35719"/>
                </a:moveTo>
                <a:cubicBezTo>
                  <a:pt x="83344" y="29133"/>
                  <a:pt x="88664" y="23812"/>
                  <a:pt x="95250" y="23812"/>
                </a:cubicBezTo>
                <a:lnTo>
                  <a:pt x="178594" y="23812"/>
                </a:lnTo>
                <a:cubicBezTo>
                  <a:pt x="185179" y="23812"/>
                  <a:pt x="190500" y="29133"/>
                  <a:pt x="190500" y="35719"/>
                </a:cubicBezTo>
                <a:cubicBezTo>
                  <a:pt x="190500" y="42304"/>
                  <a:pt x="185179" y="47625"/>
                  <a:pt x="178594" y="47625"/>
                </a:cubicBezTo>
                <a:lnTo>
                  <a:pt x="95250" y="47625"/>
                </a:lnTo>
                <a:cubicBezTo>
                  <a:pt x="88664" y="47625"/>
                  <a:pt x="83344" y="42304"/>
                  <a:pt x="83344" y="35719"/>
                </a:cubicBezTo>
                <a:close/>
                <a:moveTo>
                  <a:pt x="83344" y="95250"/>
                </a:moveTo>
                <a:cubicBezTo>
                  <a:pt x="83344" y="88664"/>
                  <a:pt x="88664" y="83344"/>
                  <a:pt x="95250" y="83344"/>
                </a:cubicBezTo>
                <a:lnTo>
                  <a:pt x="178594" y="83344"/>
                </a:lnTo>
                <a:cubicBezTo>
                  <a:pt x="185179" y="83344"/>
                  <a:pt x="190500" y="88664"/>
                  <a:pt x="190500" y="95250"/>
                </a:cubicBezTo>
                <a:cubicBezTo>
                  <a:pt x="190500" y="101836"/>
                  <a:pt x="185179" y="107156"/>
                  <a:pt x="178594" y="107156"/>
                </a:cubicBezTo>
                <a:lnTo>
                  <a:pt x="95250" y="107156"/>
                </a:lnTo>
                <a:cubicBezTo>
                  <a:pt x="88664" y="107156"/>
                  <a:pt x="83344" y="101836"/>
                  <a:pt x="83344" y="95250"/>
                </a:cubicBezTo>
                <a:close/>
                <a:moveTo>
                  <a:pt x="59531" y="154781"/>
                </a:moveTo>
                <a:cubicBezTo>
                  <a:pt x="59531" y="148196"/>
                  <a:pt x="64852" y="142875"/>
                  <a:pt x="71438" y="142875"/>
                </a:cubicBezTo>
                <a:lnTo>
                  <a:pt x="178594" y="142875"/>
                </a:lnTo>
                <a:cubicBezTo>
                  <a:pt x="185179" y="142875"/>
                  <a:pt x="190500" y="148196"/>
                  <a:pt x="190500" y="154781"/>
                </a:cubicBezTo>
                <a:cubicBezTo>
                  <a:pt x="190500" y="161367"/>
                  <a:pt x="185179" y="166688"/>
                  <a:pt x="178594" y="166688"/>
                </a:cubicBezTo>
                <a:lnTo>
                  <a:pt x="71438" y="166688"/>
                </a:lnTo>
                <a:cubicBezTo>
                  <a:pt x="64852" y="166688"/>
                  <a:pt x="59531" y="161367"/>
                  <a:pt x="59531" y="154781"/>
                </a:cubicBezTo>
                <a:close/>
                <a:moveTo>
                  <a:pt x="23812" y="139898"/>
                </a:moveTo>
                <a:cubicBezTo>
                  <a:pt x="32027" y="139898"/>
                  <a:pt x="38695" y="146567"/>
                  <a:pt x="38695" y="154781"/>
                </a:cubicBezTo>
                <a:cubicBezTo>
                  <a:pt x="38695" y="162995"/>
                  <a:pt x="32027" y="169664"/>
                  <a:pt x="23812" y="169664"/>
                </a:cubicBezTo>
                <a:cubicBezTo>
                  <a:pt x="15598" y="169664"/>
                  <a:pt x="8930" y="162995"/>
                  <a:pt x="8930" y="154781"/>
                </a:cubicBezTo>
                <a:cubicBezTo>
                  <a:pt x="8930" y="146567"/>
                  <a:pt x="15598" y="139898"/>
                  <a:pt x="23812" y="139898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34" name="Text 32"/>
          <p:cNvSpPr/>
          <p:nvPr/>
        </p:nvSpPr>
        <p:spPr>
          <a:xfrm>
            <a:off x="8834438" y="1579563"/>
            <a:ext cx="1873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Project Management Cert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294688" y="2039938"/>
            <a:ext cx="3413125" cy="698500"/>
          </a:xfrm>
          <a:custGeom>
            <a:avLst/>
            <a:gdLst/>
            <a:ahLst/>
            <a:cxnLst/>
            <a:rect l="l" t="t" r="r" b="b"/>
            <a:pathLst>
              <a:path w="3413125" h="698500">
                <a:moveTo>
                  <a:pt x="63501" y="0"/>
                </a:moveTo>
                <a:lnTo>
                  <a:pt x="3349624" y="0"/>
                </a:lnTo>
                <a:cubicBezTo>
                  <a:pt x="3384695" y="0"/>
                  <a:pt x="3413125" y="28430"/>
                  <a:pt x="3413125" y="63501"/>
                </a:cubicBezTo>
                <a:lnTo>
                  <a:pt x="3413125" y="634999"/>
                </a:lnTo>
                <a:cubicBezTo>
                  <a:pt x="3413125" y="670070"/>
                  <a:pt x="3384695" y="698500"/>
                  <a:pt x="3349624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8389938" y="2135188"/>
            <a:ext cx="3278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389938" y="2325688"/>
            <a:ext cx="32781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Track record project management yang kuat dari pengalaman ASN dan DNO.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298656" y="2837656"/>
            <a:ext cx="3405188" cy="706438"/>
          </a:xfrm>
          <a:custGeom>
            <a:avLst/>
            <a:gdLst/>
            <a:ahLst/>
            <a:cxnLst/>
            <a:rect l="l" t="t" r="r" b="b"/>
            <a:pathLst>
              <a:path w="3405188" h="706438">
                <a:moveTo>
                  <a:pt x="63502" y="0"/>
                </a:moveTo>
                <a:lnTo>
                  <a:pt x="3341686" y="0"/>
                </a:lnTo>
                <a:cubicBezTo>
                  <a:pt x="3376757" y="0"/>
                  <a:pt x="3405188" y="28431"/>
                  <a:pt x="3405188" y="63502"/>
                </a:cubicBezTo>
                <a:lnTo>
                  <a:pt x="3405188" y="642936"/>
                </a:lnTo>
                <a:cubicBezTo>
                  <a:pt x="3405188" y="678007"/>
                  <a:pt x="3376757" y="706437"/>
                  <a:pt x="3341686" y="706438"/>
                </a:cubicBezTo>
                <a:lnTo>
                  <a:pt x="63502" y="706438"/>
                </a:lnTo>
                <a:cubicBezTo>
                  <a:pt x="28431" y="706438"/>
                  <a:pt x="0" y="678007"/>
                  <a:pt x="0" y="642936"/>
                </a:cubicBezTo>
                <a:lnTo>
                  <a:pt x="0" y="63502"/>
                </a:lnTo>
                <a:cubicBezTo>
                  <a:pt x="0" y="28431"/>
                  <a:pt x="28431" y="0"/>
                  <a:pt x="63502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397875" y="2936875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Why NOT to Pursue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397875" y="3127375"/>
            <a:ext cx="326231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PMP dan sejenisnya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membuka pintu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belum terbuka dengan track record yang sudah ada.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298656" y="3647281"/>
            <a:ext cx="3405188" cy="706438"/>
          </a:xfrm>
          <a:custGeom>
            <a:avLst/>
            <a:gdLst/>
            <a:ahLst/>
            <a:cxnLst/>
            <a:rect l="l" t="t" r="r" b="b"/>
            <a:pathLst>
              <a:path w="3405188" h="706438">
                <a:moveTo>
                  <a:pt x="63502" y="0"/>
                </a:moveTo>
                <a:lnTo>
                  <a:pt x="3341686" y="0"/>
                </a:lnTo>
                <a:cubicBezTo>
                  <a:pt x="3376757" y="0"/>
                  <a:pt x="3405188" y="28431"/>
                  <a:pt x="3405188" y="63502"/>
                </a:cubicBezTo>
                <a:lnTo>
                  <a:pt x="3405188" y="642936"/>
                </a:lnTo>
                <a:cubicBezTo>
                  <a:pt x="3405188" y="678007"/>
                  <a:pt x="3376757" y="706437"/>
                  <a:pt x="3341686" y="706438"/>
                </a:cubicBezTo>
                <a:lnTo>
                  <a:pt x="63502" y="706438"/>
                </a:lnTo>
                <a:cubicBezTo>
                  <a:pt x="28431" y="706438"/>
                  <a:pt x="0" y="678007"/>
                  <a:pt x="0" y="642936"/>
                </a:cubicBezTo>
                <a:lnTo>
                  <a:pt x="0" y="63502"/>
                </a:lnTo>
                <a:cubicBezTo>
                  <a:pt x="0" y="28431"/>
                  <a:pt x="28431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397875" y="3746500"/>
            <a:ext cx="326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Better Use of Time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397875" y="3937000"/>
            <a:ext cx="326231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Fokus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consulting business model literacy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commercial mindset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321469" y="4814094"/>
            <a:ext cx="11549063" cy="2214563"/>
          </a:xfrm>
          <a:custGeom>
            <a:avLst/>
            <a:gdLst/>
            <a:ahLst/>
            <a:cxnLst/>
            <a:rect l="l" t="t" r="r" b="b"/>
            <a:pathLst>
              <a:path w="11549063" h="2214563">
                <a:moveTo>
                  <a:pt x="95248" y="0"/>
                </a:moveTo>
                <a:lnTo>
                  <a:pt x="11453814" y="0"/>
                </a:lnTo>
                <a:cubicBezTo>
                  <a:pt x="11506418" y="0"/>
                  <a:pt x="11549063" y="42644"/>
                  <a:pt x="11549063" y="95248"/>
                </a:cubicBezTo>
                <a:lnTo>
                  <a:pt x="11549063" y="2119314"/>
                </a:lnTo>
                <a:cubicBezTo>
                  <a:pt x="11549063" y="2171918"/>
                  <a:pt x="11506418" y="2214563"/>
                  <a:pt x="11453814" y="2214562"/>
                </a:cubicBezTo>
                <a:lnTo>
                  <a:pt x="95248" y="2214563"/>
                </a:lnTo>
                <a:cubicBezTo>
                  <a:pt x="42644" y="2214562"/>
                  <a:pt x="0" y="2171918"/>
                  <a:pt x="0" y="2119314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4187" y="4976813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"Shiny Object" Trap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84187" y="5326063"/>
            <a:ext cx="559593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Banyak orang terjebak dalam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pursuing skills yang "shiny"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tapi tidak impactful untuk goal mereka: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500063" y="5834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41424" y="41424"/>
                </a:moveTo>
                <a:cubicBezTo>
                  <a:pt x="43755" y="39092"/>
                  <a:pt x="47526" y="39092"/>
                  <a:pt x="49833" y="41424"/>
                </a:cubicBezTo>
                <a:lnTo>
                  <a:pt x="63475" y="55066"/>
                </a:lnTo>
                <a:lnTo>
                  <a:pt x="77118" y="41424"/>
                </a:lnTo>
                <a:cubicBezTo>
                  <a:pt x="79449" y="39092"/>
                  <a:pt x="83220" y="39092"/>
                  <a:pt x="85527" y="41424"/>
                </a:cubicBezTo>
                <a:cubicBezTo>
                  <a:pt x="87833" y="43755"/>
                  <a:pt x="87858" y="47526"/>
                  <a:pt x="85527" y="49833"/>
                </a:cubicBezTo>
                <a:lnTo>
                  <a:pt x="71884" y="63475"/>
                </a:lnTo>
                <a:lnTo>
                  <a:pt x="85527" y="77118"/>
                </a:lnTo>
                <a:cubicBezTo>
                  <a:pt x="87858" y="79449"/>
                  <a:pt x="87858" y="83220"/>
                  <a:pt x="85527" y="85527"/>
                </a:cubicBezTo>
                <a:cubicBezTo>
                  <a:pt x="83195" y="87833"/>
                  <a:pt x="79425" y="87858"/>
                  <a:pt x="77118" y="85527"/>
                </a:cubicBezTo>
                <a:lnTo>
                  <a:pt x="63475" y="71884"/>
                </a:lnTo>
                <a:lnTo>
                  <a:pt x="49833" y="85527"/>
                </a:lnTo>
                <a:cubicBezTo>
                  <a:pt x="47501" y="87858"/>
                  <a:pt x="43731" y="87858"/>
                  <a:pt x="41424" y="85527"/>
                </a:cubicBezTo>
                <a:cubicBezTo>
                  <a:pt x="39117" y="83195"/>
                  <a:pt x="39092" y="79425"/>
                  <a:pt x="41424" y="77118"/>
                </a:cubicBezTo>
                <a:lnTo>
                  <a:pt x="55066" y="63475"/>
                </a:lnTo>
                <a:lnTo>
                  <a:pt x="41424" y="49833"/>
                </a:lnTo>
                <a:cubicBezTo>
                  <a:pt x="39092" y="47501"/>
                  <a:pt x="39092" y="43731"/>
                  <a:pt x="41424" y="41424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48" name="Text 46"/>
          <p:cNvSpPr/>
          <p:nvPr/>
        </p:nvSpPr>
        <p:spPr>
          <a:xfrm>
            <a:off x="706438" y="5802313"/>
            <a:ext cx="2849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Belajar bahasa pemrograman baru "just in case"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00063" y="6088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41424" y="41424"/>
                </a:moveTo>
                <a:cubicBezTo>
                  <a:pt x="43755" y="39092"/>
                  <a:pt x="47526" y="39092"/>
                  <a:pt x="49833" y="41424"/>
                </a:cubicBezTo>
                <a:lnTo>
                  <a:pt x="63475" y="55066"/>
                </a:lnTo>
                <a:lnTo>
                  <a:pt x="77118" y="41424"/>
                </a:lnTo>
                <a:cubicBezTo>
                  <a:pt x="79449" y="39092"/>
                  <a:pt x="83220" y="39092"/>
                  <a:pt x="85527" y="41424"/>
                </a:cubicBezTo>
                <a:cubicBezTo>
                  <a:pt x="87833" y="43755"/>
                  <a:pt x="87858" y="47526"/>
                  <a:pt x="85527" y="49833"/>
                </a:cubicBezTo>
                <a:lnTo>
                  <a:pt x="71884" y="63475"/>
                </a:lnTo>
                <a:lnTo>
                  <a:pt x="85527" y="77118"/>
                </a:lnTo>
                <a:cubicBezTo>
                  <a:pt x="87858" y="79449"/>
                  <a:pt x="87858" y="83220"/>
                  <a:pt x="85527" y="85527"/>
                </a:cubicBezTo>
                <a:cubicBezTo>
                  <a:pt x="83195" y="87833"/>
                  <a:pt x="79425" y="87858"/>
                  <a:pt x="77118" y="85527"/>
                </a:cubicBezTo>
                <a:lnTo>
                  <a:pt x="63475" y="71884"/>
                </a:lnTo>
                <a:lnTo>
                  <a:pt x="49833" y="85527"/>
                </a:lnTo>
                <a:cubicBezTo>
                  <a:pt x="47501" y="87858"/>
                  <a:pt x="43731" y="87858"/>
                  <a:pt x="41424" y="85527"/>
                </a:cubicBezTo>
                <a:cubicBezTo>
                  <a:pt x="39117" y="83195"/>
                  <a:pt x="39092" y="79425"/>
                  <a:pt x="41424" y="77118"/>
                </a:cubicBezTo>
                <a:lnTo>
                  <a:pt x="55066" y="63475"/>
                </a:lnTo>
                <a:lnTo>
                  <a:pt x="41424" y="49833"/>
                </a:lnTo>
                <a:cubicBezTo>
                  <a:pt x="39092" y="47501"/>
                  <a:pt x="39092" y="43731"/>
                  <a:pt x="41424" y="41424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50" name="Text 48"/>
          <p:cNvSpPr/>
          <p:nvPr/>
        </p:nvSpPr>
        <p:spPr>
          <a:xfrm>
            <a:off x="706438" y="6056313"/>
            <a:ext cx="3182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Ambil sertifikasi karena "sering muncul di job posting"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500063" y="6342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41424" y="41424"/>
                </a:moveTo>
                <a:cubicBezTo>
                  <a:pt x="43755" y="39092"/>
                  <a:pt x="47526" y="39092"/>
                  <a:pt x="49833" y="41424"/>
                </a:cubicBezTo>
                <a:lnTo>
                  <a:pt x="63475" y="55066"/>
                </a:lnTo>
                <a:lnTo>
                  <a:pt x="77118" y="41424"/>
                </a:lnTo>
                <a:cubicBezTo>
                  <a:pt x="79449" y="39092"/>
                  <a:pt x="83220" y="39092"/>
                  <a:pt x="85527" y="41424"/>
                </a:cubicBezTo>
                <a:cubicBezTo>
                  <a:pt x="87833" y="43755"/>
                  <a:pt x="87858" y="47526"/>
                  <a:pt x="85527" y="49833"/>
                </a:cubicBezTo>
                <a:lnTo>
                  <a:pt x="71884" y="63475"/>
                </a:lnTo>
                <a:lnTo>
                  <a:pt x="85527" y="77118"/>
                </a:lnTo>
                <a:cubicBezTo>
                  <a:pt x="87858" y="79449"/>
                  <a:pt x="87858" y="83220"/>
                  <a:pt x="85527" y="85527"/>
                </a:cubicBezTo>
                <a:cubicBezTo>
                  <a:pt x="83195" y="87833"/>
                  <a:pt x="79425" y="87858"/>
                  <a:pt x="77118" y="85527"/>
                </a:cubicBezTo>
                <a:lnTo>
                  <a:pt x="63475" y="71884"/>
                </a:lnTo>
                <a:lnTo>
                  <a:pt x="49833" y="85527"/>
                </a:lnTo>
                <a:cubicBezTo>
                  <a:pt x="47501" y="87858"/>
                  <a:pt x="43731" y="87858"/>
                  <a:pt x="41424" y="85527"/>
                </a:cubicBezTo>
                <a:cubicBezTo>
                  <a:pt x="39117" y="83195"/>
                  <a:pt x="39092" y="79425"/>
                  <a:pt x="41424" y="77118"/>
                </a:cubicBezTo>
                <a:lnTo>
                  <a:pt x="55066" y="63475"/>
                </a:lnTo>
                <a:lnTo>
                  <a:pt x="41424" y="49833"/>
                </a:lnTo>
                <a:cubicBezTo>
                  <a:pt x="39092" y="47501"/>
                  <a:pt x="39092" y="43731"/>
                  <a:pt x="41424" y="41424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52" name="Text 50"/>
          <p:cNvSpPr/>
          <p:nvPr/>
        </p:nvSpPr>
        <p:spPr>
          <a:xfrm>
            <a:off x="706438" y="6310313"/>
            <a:ext cx="236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Ikut course karena FOMO atau trending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175375" y="5326063"/>
            <a:ext cx="559593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Real Question: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Apakah skill ini akan membuat perbedaan signifikan dalam hiring decision untuk target role?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179344" y="5806281"/>
            <a:ext cx="5524500" cy="1055688"/>
          </a:xfrm>
          <a:custGeom>
            <a:avLst/>
            <a:gdLst/>
            <a:ahLst/>
            <a:cxnLst/>
            <a:rect l="l" t="t" r="r" b="b"/>
            <a:pathLst>
              <a:path w="5524500" h="1055688">
                <a:moveTo>
                  <a:pt x="63500" y="0"/>
                </a:moveTo>
                <a:lnTo>
                  <a:pt x="5461000" y="0"/>
                </a:lnTo>
                <a:cubicBezTo>
                  <a:pt x="5496070" y="0"/>
                  <a:pt x="5524500" y="28430"/>
                  <a:pt x="5524500" y="63500"/>
                </a:cubicBezTo>
                <a:lnTo>
                  <a:pt x="5524500" y="992188"/>
                </a:lnTo>
                <a:cubicBezTo>
                  <a:pt x="5524500" y="1027258"/>
                  <a:pt x="5496070" y="1055688"/>
                  <a:pt x="5461000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310313" y="5937250"/>
            <a:ext cx="5326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Decision Framework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310313" y="6191250"/>
            <a:ext cx="5318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Apakah gap ini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target role?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310313" y="6381750"/>
            <a:ext cx="5318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Apakah ini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differentiator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atau hanya checkbox?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310313" y="6572250"/>
            <a:ext cx="5318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Apakah effort yang dibutuhkan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worth the impact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?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321469" y="7163594"/>
            <a:ext cx="11549063" cy="452438"/>
          </a:xfrm>
          <a:custGeom>
            <a:avLst/>
            <a:gdLst/>
            <a:ahLst/>
            <a:cxnLst/>
            <a:rect l="l" t="t" r="r" b="b"/>
            <a:pathLst>
              <a:path w="11549063" h="452438">
                <a:moveTo>
                  <a:pt x="95252" y="0"/>
                </a:moveTo>
                <a:lnTo>
                  <a:pt x="11453811" y="0"/>
                </a:lnTo>
                <a:cubicBezTo>
                  <a:pt x="11506417" y="0"/>
                  <a:pt x="11549063" y="42646"/>
                  <a:pt x="11549063" y="95252"/>
                </a:cubicBezTo>
                <a:lnTo>
                  <a:pt x="11549063" y="357186"/>
                </a:lnTo>
                <a:cubicBezTo>
                  <a:pt x="11549062" y="409792"/>
                  <a:pt x="11506417" y="452438"/>
                  <a:pt x="11453811" y="452438"/>
                </a:cubicBezTo>
                <a:lnTo>
                  <a:pt x="95252" y="452438"/>
                </a:lnTo>
                <a:cubicBezTo>
                  <a:pt x="42681" y="452438"/>
                  <a:pt x="0" y="409757"/>
                  <a:pt x="0" y="357186"/>
                </a:cubicBezTo>
                <a:lnTo>
                  <a:pt x="0" y="95252"/>
                </a:lnTo>
                <a:cubicBezTo>
                  <a:pt x="0" y="42681"/>
                  <a:pt x="42681" y="0"/>
                  <a:pt x="95252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00063" y="7294563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61" name="Text 59"/>
          <p:cNvSpPr/>
          <p:nvPr/>
        </p:nvSpPr>
        <p:spPr>
          <a:xfrm>
            <a:off x="785813" y="7294563"/>
            <a:ext cx="10898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 Insight: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dibutuhkan bukan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more skills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tapi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right skills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akan membuat perbedaan di level senior. Fokus adalah tentang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mengatakan tidak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pada hal-hal yang tidak critical.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media.licdn.com/189329d0431934eb36f1286591ead2a5a2613e9f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12" r="12" t="0" b="0"/>
          <a:stretch/>
        </p:blipFill>
        <p:spPr>
          <a:xfrm>
            <a:off x="0" y="0"/>
            <a:ext cx="12192000" cy="68596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9600"/>
          </a:xfrm>
          <a:custGeom>
            <a:avLst/>
            <a:gdLst/>
            <a:ahLst/>
            <a:cxnLst/>
            <a:rect l="l" t="t" r="r" b="b"/>
            <a:pathLst>
              <a:path w="12192000" h="6859600">
                <a:moveTo>
                  <a:pt x="0" y="0"/>
                </a:moveTo>
                <a:lnTo>
                  <a:pt x="12192000" y="0"/>
                </a:lnTo>
                <a:lnTo>
                  <a:pt x="12192000" y="6859600"/>
                </a:lnTo>
                <a:lnTo>
                  <a:pt x="0" y="68596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1A1F2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45540" y="-356204"/>
            <a:ext cx="1578390" cy="349805"/>
          </a:xfrm>
          <a:custGeom>
            <a:avLst/>
            <a:gdLst/>
            <a:ahLst/>
            <a:cxnLst/>
            <a:rect l="l" t="t" r="r" b="b"/>
            <a:pathLst>
              <a:path w="1578390" h="349805">
                <a:moveTo>
                  <a:pt x="174903" y="0"/>
                </a:moveTo>
                <a:lnTo>
                  <a:pt x="1403488" y="0"/>
                </a:lnTo>
                <a:cubicBezTo>
                  <a:pt x="1500084" y="0"/>
                  <a:pt x="1578390" y="78307"/>
                  <a:pt x="1578390" y="174903"/>
                </a:cubicBezTo>
                <a:lnTo>
                  <a:pt x="1578390" y="174903"/>
                </a:lnTo>
                <a:cubicBezTo>
                  <a:pt x="1578390" y="271499"/>
                  <a:pt x="1500084" y="349805"/>
                  <a:pt x="1403488" y="349805"/>
                </a:cubicBezTo>
                <a:lnTo>
                  <a:pt x="174903" y="349805"/>
                </a:lnTo>
                <a:cubicBezTo>
                  <a:pt x="78371" y="349805"/>
                  <a:pt x="0" y="271434"/>
                  <a:pt x="0" y="174903"/>
                </a:cubicBezTo>
                <a:lnTo>
                  <a:pt x="0" y="174903"/>
                </a:lnTo>
                <a:cubicBezTo>
                  <a:pt x="0" y="78371"/>
                  <a:pt x="78371" y="0"/>
                  <a:pt x="174903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86315" y="-253822"/>
            <a:ext cx="1358029" cy="1578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spc="47" kern="0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CLOSING THOUGHTS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41274" y="202631"/>
            <a:ext cx="11765408" cy="1279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03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Maraton,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03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Bukan Sprint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41274" y="1687171"/>
            <a:ext cx="1092076" cy="34127"/>
          </a:xfrm>
          <a:custGeom>
            <a:avLst/>
            <a:gdLst/>
            <a:ahLst/>
            <a:cxnLst/>
            <a:rect l="l" t="t" r="r" b="b"/>
            <a:pathLst>
              <a:path w="1092076" h="34127">
                <a:moveTo>
                  <a:pt x="0" y="0"/>
                </a:moveTo>
                <a:lnTo>
                  <a:pt x="1092076" y="0"/>
                </a:lnTo>
                <a:lnTo>
                  <a:pt x="1092076" y="34127"/>
                </a:lnTo>
                <a:lnTo>
                  <a:pt x="0" y="34127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0" scaled="1"/>
          </a:gradFill>
          <a:ln/>
        </p:spPr>
      </p:sp>
      <p:sp>
        <p:nvSpPr>
          <p:cNvPr id="8" name="Text 5"/>
          <p:cNvSpPr/>
          <p:nvPr/>
        </p:nvSpPr>
        <p:spPr>
          <a:xfrm>
            <a:off x="341274" y="2199082"/>
            <a:ext cx="7729847" cy="836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44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Menutup gap karir adalah </a:t>
            </a:r>
            <a:pPr>
              <a:lnSpc>
                <a:spcPct val="140000"/>
              </a:lnSpc>
            </a:pPr>
            <a:r>
              <a:rPr lang="en-US" sz="134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proses jangka panjang</a:t>
            </a:r>
            <a:pPr>
              <a:lnSpc>
                <a:spcPct val="140000"/>
              </a:lnSpc>
            </a:pPr>
            <a:r>
              <a:rPr lang="en-US" sz="1344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membutuhkan konsistensi dan prioritas yang jelas. Dokumen ini adalah </a:t>
            </a:r>
            <a:pPr>
              <a:lnSpc>
                <a:spcPct val="140000"/>
              </a:lnSpc>
            </a:pPr>
            <a:r>
              <a:rPr lang="en-US" sz="1344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living document</a:t>
            </a:r>
            <a:pPr>
              <a:lnSpc>
                <a:spcPct val="140000"/>
              </a:lnSpc>
            </a:pPr>
            <a:r>
              <a:rPr lang="en-US" sz="1344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review dan adjust setiap 6 bulan berdasarkan progress dan perubahan target.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45540" y="3205839"/>
            <a:ext cx="2423043" cy="1663709"/>
          </a:xfrm>
          <a:custGeom>
            <a:avLst/>
            <a:gdLst/>
            <a:ahLst/>
            <a:cxnLst/>
            <a:rect l="l" t="t" r="r" b="b"/>
            <a:pathLst>
              <a:path w="2423043" h="1663709">
                <a:moveTo>
                  <a:pt x="102385" y="0"/>
                </a:moveTo>
                <a:lnTo>
                  <a:pt x="2320658" y="0"/>
                </a:lnTo>
                <a:cubicBezTo>
                  <a:pt x="2377166" y="0"/>
                  <a:pt x="2423043" y="45877"/>
                  <a:pt x="2423043" y="102385"/>
                </a:cubicBezTo>
                <a:lnTo>
                  <a:pt x="2423043" y="1561324"/>
                </a:lnTo>
                <a:cubicBezTo>
                  <a:pt x="2423043" y="1617832"/>
                  <a:pt x="2377166" y="1663709"/>
                  <a:pt x="2320658" y="1663709"/>
                </a:cubicBezTo>
                <a:lnTo>
                  <a:pt x="102385" y="1663709"/>
                </a:lnTo>
                <a:cubicBezTo>
                  <a:pt x="45877" y="1663709"/>
                  <a:pt x="0" y="1617832"/>
                  <a:pt x="0" y="1561324"/>
                </a:cubicBezTo>
                <a:lnTo>
                  <a:pt x="0" y="102385"/>
                </a:lnTo>
                <a:cubicBezTo>
                  <a:pt x="0" y="45877"/>
                  <a:pt x="45877" y="0"/>
                  <a:pt x="102385" y="0"/>
                </a:cubicBezTo>
                <a:close/>
              </a:path>
            </a:pathLst>
          </a:custGeom>
          <a:solidFill>
            <a:srgbClr val="1E293B">
              <a:alpha val="7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54570" y="3380742"/>
            <a:ext cx="255955" cy="255955"/>
          </a:xfrm>
          <a:custGeom>
            <a:avLst/>
            <a:gdLst/>
            <a:ahLst/>
            <a:cxnLst/>
            <a:rect l="l" t="t" r="r" b="b"/>
            <a:pathLst>
              <a:path w="255955" h="255955">
                <a:moveTo>
                  <a:pt x="127978" y="255955"/>
                </a:moveTo>
                <a:cubicBezTo>
                  <a:pt x="198610" y="255955"/>
                  <a:pt x="255955" y="198610"/>
                  <a:pt x="255955" y="127978"/>
                </a:cubicBezTo>
                <a:cubicBezTo>
                  <a:pt x="255955" y="57345"/>
                  <a:pt x="198610" y="0"/>
                  <a:pt x="127978" y="0"/>
                </a:cubicBezTo>
                <a:cubicBezTo>
                  <a:pt x="57345" y="0"/>
                  <a:pt x="0" y="57345"/>
                  <a:pt x="0" y="127978"/>
                </a:cubicBezTo>
                <a:cubicBezTo>
                  <a:pt x="0" y="198610"/>
                  <a:pt x="57345" y="255955"/>
                  <a:pt x="127978" y="255955"/>
                </a:cubicBezTo>
                <a:close/>
                <a:moveTo>
                  <a:pt x="153323" y="162522"/>
                </a:moveTo>
                <a:lnTo>
                  <a:pt x="81186" y="190267"/>
                </a:lnTo>
                <a:cubicBezTo>
                  <a:pt x="71487" y="194016"/>
                  <a:pt x="61939" y="184468"/>
                  <a:pt x="65689" y="174769"/>
                </a:cubicBezTo>
                <a:lnTo>
                  <a:pt x="93434" y="102632"/>
                </a:lnTo>
                <a:cubicBezTo>
                  <a:pt x="95083" y="98383"/>
                  <a:pt x="98383" y="95083"/>
                  <a:pt x="102632" y="93434"/>
                </a:cubicBezTo>
                <a:lnTo>
                  <a:pt x="174769" y="65689"/>
                </a:lnTo>
                <a:cubicBezTo>
                  <a:pt x="184468" y="61939"/>
                  <a:pt x="194016" y="71487"/>
                  <a:pt x="190267" y="81186"/>
                </a:cubicBezTo>
                <a:lnTo>
                  <a:pt x="162522" y="153323"/>
                </a:lnTo>
                <a:cubicBezTo>
                  <a:pt x="160922" y="157572"/>
                  <a:pt x="157572" y="160872"/>
                  <a:pt x="153323" y="162522"/>
                </a:cubicBezTo>
                <a:close/>
                <a:moveTo>
                  <a:pt x="143975" y="127978"/>
                </a:moveTo>
                <a:cubicBezTo>
                  <a:pt x="143975" y="119149"/>
                  <a:pt x="136807" y="111980"/>
                  <a:pt x="127978" y="111980"/>
                </a:cubicBezTo>
                <a:cubicBezTo>
                  <a:pt x="119149" y="111980"/>
                  <a:pt x="111980" y="119149"/>
                  <a:pt x="111980" y="127978"/>
                </a:cubicBezTo>
                <a:cubicBezTo>
                  <a:pt x="111980" y="136807"/>
                  <a:pt x="119149" y="143975"/>
                  <a:pt x="127978" y="143975"/>
                </a:cubicBezTo>
                <a:cubicBezTo>
                  <a:pt x="136807" y="143975"/>
                  <a:pt x="143975" y="136807"/>
                  <a:pt x="143975" y="127978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11" name="Text 8"/>
          <p:cNvSpPr/>
          <p:nvPr/>
        </p:nvSpPr>
        <p:spPr>
          <a:xfrm>
            <a:off x="520442" y="3739079"/>
            <a:ext cx="2150024" cy="477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Yang Penting Bukan Kecepatan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20442" y="4285117"/>
            <a:ext cx="2141492" cy="409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Tapi </a:t>
            </a:r>
            <a:pPr>
              <a:lnSpc>
                <a:spcPct val="130000"/>
              </a:lnSpc>
            </a:pPr>
            <a:r>
              <a:rPr lang="en-US" sz="10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arah yang benar</a:t>
            </a:r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konsistensi dalam eksekusi.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2950550" y="3205839"/>
            <a:ext cx="2423043" cy="1663709"/>
          </a:xfrm>
          <a:custGeom>
            <a:avLst/>
            <a:gdLst/>
            <a:ahLst/>
            <a:cxnLst/>
            <a:rect l="l" t="t" r="r" b="b"/>
            <a:pathLst>
              <a:path w="2423043" h="1663709">
                <a:moveTo>
                  <a:pt x="102385" y="0"/>
                </a:moveTo>
                <a:lnTo>
                  <a:pt x="2320658" y="0"/>
                </a:lnTo>
                <a:cubicBezTo>
                  <a:pt x="2377166" y="0"/>
                  <a:pt x="2423043" y="45877"/>
                  <a:pt x="2423043" y="102385"/>
                </a:cubicBezTo>
                <a:lnTo>
                  <a:pt x="2423043" y="1561324"/>
                </a:lnTo>
                <a:cubicBezTo>
                  <a:pt x="2423043" y="1617832"/>
                  <a:pt x="2377166" y="1663709"/>
                  <a:pt x="2320658" y="1663709"/>
                </a:cubicBezTo>
                <a:lnTo>
                  <a:pt x="102385" y="1663709"/>
                </a:lnTo>
                <a:cubicBezTo>
                  <a:pt x="45877" y="1663709"/>
                  <a:pt x="0" y="1617832"/>
                  <a:pt x="0" y="1561324"/>
                </a:cubicBezTo>
                <a:lnTo>
                  <a:pt x="0" y="102385"/>
                </a:lnTo>
                <a:cubicBezTo>
                  <a:pt x="0" y="45877"/>
                  <a:pt x="45877" y="0"/>
                  <a:pt x="102385" y="0"/>
                </a:cubicBezTo>
                <a:close/>
              </a:path>
            </a:pathLst>
          </a:custGeom>
          <a:solidFill>
            <a:srgbClr val="1E293B">
              <a:alpha val="7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159580" y="3380742"/>
            <a:ext cx="255955" cy="255955"/>
          </a:xfrm>
          <a:custGeom>
            <a:avLst/>
            <a:gdLst/>
            <a:ahLst/>
            <a:cxnLst/>
            <a:rect l="l" t="t" r="r" b="b"/>
            <a:pathLst>
              <a:path w="255955" h="255955">
                <a:moveTo>
                  <a:pt x="223961" y="127978"/>
                </a:moveTo>
                <a:cubicBezTo>
                  <a:pt x="223961" y="75003"/>
                  <a:pt x="180952" y="31994"/>
                  <a:pt x="127978" y="31994"/>
                </a:cubicBezTo>
                <a:cubicBezTo>
                  <a:pt x="75003" y="31994"/>
                  <a:pt x="31994" y="75003"/>
                  <a:pt x="31994" y="127978"/>
                </a:cubicBezTo>
                <a:cubicBezTo>
                  <a:pt x="31994" y="180952"/>
                  <a:pt x="75003" y="223961"/>
                  <a:pt x="127978" y="223961"/>
                </a:cubicBezTo>
                <a:cubicBezTo>
                  <a:pt x="180952" y="223961"/>
                  <a:pt x="223961" y="180952"/>
                  <a:pt x="223961" y="127978"/>
                </a:cubicBezTo>
                <a:close/>
                <a:moveTo>
                  <a:pt x="0" y="127978"/>
                </a:moveTo>
                <a:cubicBezTo>
                  <a:pt x="0" y="57345"/>
                  <a:pt x="57345" y="0"/>
                  <a:pt x="127978" y="0"/>
                </a:cubicBezTo>
                <a:cubicBezTo>
                  <a:pt x="198610" y="0"/>
                  <a:pt x="255955" y="57345"/>
                  <a:pt x="255955" y="127978"/>
                </a:cubicBezTo>
                <a:cubicBezTo>
                  <a:pt x="255955" y="198610"/>
                  <a:pt x="198610" y="255955"/>
                  <a:pt x="127978" y="255955"/>
                </a:cubicBezTo>
                <a:cubicBezTo>
                  <a:pt x="57345" y="255955"/>
                  <a:pt x="0" y="198610"/>
                  <a:pt x="0" y="127978"/>
                </a:cubicBezTo>
                <a:close/>
                <a:moveTo>
                  <a:pt x="127978" y="167971"/>
                </a:moveTo>
                <a:cubicBezTo>
                  <a:pt x="150050" y="167971"/>
                  <a:pt x="167971" y="150050"/>
                  <a:pt x="167971" y="127978"/>
                </a:cubicBezTo>
                <a:cubicBezTo>
                  <a:pt x="167971" y="105905"/>
                  <a:pt x="150050" y="87985"/>
                  <a:pt x="127978" y="87985"/>
                </a:cubicBezTo>
                <a:cubicBezTo>
                  <a:pt x="105905" y="87985"/>
                  <a:pt x="87985" y="105905"/>
                  <a:pt x="87985" y="127978"/>
                </a:cubicBezTo>
                <a:cubicBezTo>
                  <a:pt x="87985" y="150050"/>
                  <a:pt x="105905" y="167971"/>
                  <a:pt x="127978" y="167971"/>
                </a:cubicBezTo>
                <a:close/>
                <a:moveTo>
                  <a:pt x="127978" y="55990"/>
                </a:moveTo>
                <a:cubicBezTo>
                  <a:pt x="167709" y="55990"/>
                  <a:pt x="199965" y="88247"/>
                  <a:pt x="199965" y="127978"/>
                </a:cubicBezTo>
                <a:cubicBezTo>
                  <a:pt x="199965" y="167709"/>
                  <a:pt x="167709" y="199965"/>
                  <a:pt x="127978" y="199965"/>
                </a:cubicBezTo>
                <a:cubicBezTo>
                  <a:pt x="88247" y="199965"/>
                  <a:pt x="55990" y="167709"/>
                  <a:pt x="55990" y="127978"/>
                </a:cubicBezTo>
                <a:cubicBezTo>
                  <a:pt x="55990" y="88247"/>
                  <a:pt x="88247" y="55990"/>
                  <a:pt x="127978" y="55990"/>
                </a:cubicBezTo>
                <a:close/>
                <a:moveTo>
                  <a:pt x="111980" y="127978"/>
                </a:moveTo>
                <a:cubicBezTo>
                  <a:pt x="111980" y="119149"/>
                  <a:pt x="119149" y="111980"/>
                  <a:pt x="127978" y="111980"/>
                </a:cubicBezTo>
                <a:cubicBezTo>
                  <a:pt x="136807" y="111980"/>
                  <a:pt x="143975" y="119149"/>
                  <a:pt x="143975" y="127978"/>
                </a:cubicBezTo>
                <a:cubicBezTo>
                  <a:pt x="143975" y="136807"/>
                  <a:pt x="136807" y="143975"/>
                  <a:pt x="127978" y="143975"/>
                </a:cubicBezTo>
                <a:cubicBezTo>
                  <a:pt x="119149" y="143975"/>
                  <a:pt x="111980" y="136807"/>
                  <a:pt x="111980" y="127978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15" name="Text 12"/>
          <p:cNvSpPr/>
          <p:nvPr/>
        </p:nvSpPr>
        <p:spPr>
          <a:xfrm>
            <a:off x="3125453" y="3739079"/>
            <a:ext cx="2150024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Fokus pada Critical Path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125453" y="4046225"/>
            <a:ext cx="2141492" cy="6142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semua gap perlu ditutup. Prioritaskan yang </a:t>
            </a:r>
            <a:pPr>
              <a:lnSpc>
                <a:spcPct val="130000"/>
              </a:lnSpc>
            </a:pPr>
            <a:r>
              <a:rPr lang="en-US" sz="10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dan closable</a:t>
            </a:r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555628" y="3205839"/>
            <a:ext cx="2423043" cy="1663709"/>
          </a:xfrm>
          <a:custGeom>
            <a:avLst/>
            <a:gdLst/>
            <a:ahLst/>
            <a:cxnLst/>
            <a:rect l="l" t="t" r="r" b="b"/>
            <a:pathLst>
              <a:path w="2423043" h="1663709">
                <a:moveTo>
                  <a:pt x="102385" y="0"/>
                </a:moveTo>
                <a:lnTo>
                  <a:pt x="2320658" y="0"/>
                </a:lnTo>
                <a:cubicBezTo>
                  <a:pt x="2377166" y="0"/>
                  <a:pt x="2423043" y="45877"/>
                  <a:pt x="2423043" y="102385"/>
                </a:cubicBezTo>
                <a:lnTo>
                  <a:pt x="2423043" y="1561324"/>
                </a:lnTo>
                <a:cubicBezTo>
                  <a:pt x="2423043" y="1617832"/>
                  <a:pt x="2377166" y="1663709"/>
                  <a:pt x="2320658" y="1663709"/>
                </a:cubicBezTo>
                <a:lnTo>
                  <a:pt x="102385" y="1663709"/>
                </a:lnTo>
                <a:cubicBezTo>
                  <a:pt x="45877" y="1663709"/>
                  <a:pt x="0" y="1617832"/>
                  <a:pt x="0" y="1561324"/>
                </a:cubicBezTo>
                <a:lnTo>
                  <a:pt x="0" y="102385"/>
                </a:lnTo>
                <a:cubicBezTo>
                  <a:pt x="0" y="45877"/>
                  <a:pt x="45877" y="0"/>
                  <a:pt x="102385" y="0"/>
                </a:cubicBezTo>
                <a:close/>
              </a:path>
            </a:pathLst>
          </a:custGeom>
          <a:solidFill>
            <a:srgbClr val="1E293B">
              <a:alpha val="7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4658" y="3380742"/>
            <a:ext cx="255955" cy="255955"/>
          </a:xfrm>
          <a:custGeom>
            <a:avLst/>
            <a:gdLst/>
            <a:ahLst/>
            <a:cxnLst/>
            <a:rect l="l" t="t" r="r" b="b"/>
            <a:pathLst>
              <a:path w="255955" h="255955">
                <a:moveTo>
                  <a:pt x="240008" y="95983"/>
                </a:moveTo>
                <a:lnTo>
                  <a:pt x="243957" y="95983"/>
                </a:lnTo>
                <a:cubicBezTo>
                  <a:pt x="250606" y="95983"/>
                  <a:pt x="255955" y="90634"/>
                  <a:pt x="255955" y="83985"/>
                </a:cubicBezTo>
                <a:lnTo>
                  <a:pt x="255955" y="11998"/>
                </a:lnTo>
                <a:cubicBezTo>
                  <a:pt x="255955" y="7149"/>
                  <a:pt x="253056" y="2750"/>
                  <a:pt x="248557" y="900"/>
                </a:cubicBezTo>
                <a:cubicBezTo>
                  <a:pt x="244057" y="-950"/>
                  <a:pt x="238908" y="100"/>
                  <a:pt x="235459" y="3499"/>
                </a:cubicBezTo>
                <a:lnTo>
                  <a:pt x="209613" y="29395"/>
                </a:lnTo>
                <a:cubicBezTo>
                  <a:pt x="187467" y="11048"/>
                  <a:pt x="158972" y="0"/>
                  <a:pt x="127978" y="0"/>
                </a:cubicBezTo>
                <a:cubicBezTo>
                  <a:pt x="63489" y="0"/>
                  <a:pt x="10148" y="47692"/>
                  <a:pt x="1300" y="109731"/>
                </a:cubicBezTo>
                <a:cubicBezTo>
                  <a:pt x="50" y="118479"/>
                  <a:pt x="6099" y="126578"/>
                  <a:pt x="14847" y="127828"/>
                </a:cubicBezTo>
                <a:cubicBezTo>
                  <a:pt x="23596" y="129077"/>
                  <a:pt x="31694" y="122978"/>
                  <a:pt x="32944" y="114280"/>
                </a:cubicBezTo>
                <a:cubicBezTo>
                  <a:pt x="39593" y="67738"/>
                  <a:pt x="79636" y="31994"/>
                  <a:pt x="127978" y="31994"/>
                </a:cubicBezTo>
                <a:cubicBezTo>
                  <a:pt x="150174" y="31994"/>
                  <a:pt x="170570" y="39493"/>
                  <a:pt x="186817" y="52141"/>
                </a:cubicBezTo>
                <a:lnTo>
                  <a:pt x="163471" y="75487"/>
                </a:lnTo>
                <a:cubicBezTo>
                  <a:pt x="160022" y="78936"/>
                  <a:pt x="159022" y="84085"/>
                  <a:pt x="160872" y="88584"/>
                </a:cubicBezTo>
                <a:cubicBezTo>
                  <a:pt x="162722" y="93084"/>
                  <a:pt x="167121" y="95983"/>
                  <a:pt x="171970" y="95983"/>
                </a:cubicBezTo>
                <a:lnTo>
                  <a:pt x="240008" y="95983"/>
                </a:lnTo>
                <a:close/>
                <a:moveTo>
                  <a:pt x="254705" y="146224"/>
                </a:moveTo>
                <a:cubicBezTo>
                  <a:pt x="255955" y="137476"/>
                  <a:pt x="249856" y="129377"/>
                  <a:pt x="241158" y="128128"/>
                </a:cubicBezTo>
                <a:cubicBezTo>
                  <a:pt x="232459" y="126878"/>
                  <a:pt x="224311" y="132977"/>
                  <a:pt x="223061" y="141675"/>
                </a:cubicBezTo>
                <a:cubicBezTo>
                  <a:pt x="216412" y="188167"/>
                  <a:pt x="176369" y="223911"/>
                  <a:pt x="128028" y="223911"/>
                </a:cubicBezTo>
                <a:cubicBezTo>
                  <a:pt x="105831" y="223911"/>
                  <a:pt x="85435" y="216412"/>
                  <a:pt x="69188" y="203764"/>
                </a:cubicBezTo>
                <a:lnTo>
                  <a:pt x="92484" y="180468"/>
                </a:lnTo>
                <a:cubicBezTo>
                  <a:pt x="95933" y="177019"/>
                  <a:pt x="96933" y="171870"/>
                  <a:pt x="95083" y="167371"/>
                </a:cubicBezTo>
                <a:cubicBezTo>
                  <a:pt x="93234" y="162872"/>
                  <a:pt x="88834" y="159972"/>
                  <a:pt x="83985" y="159972"/>
                </a:cubicBezTo>
                <a:lnTo>
                  <a:pt x="11998" y="159972"/>
                </a:lnTo>
                <a:cubicBezTo>
                  <a:pt x="5349" y="159972"/>
                  <a:pt x="0" y="165321"/>
                  <a:pt x="0" y="171970"/>
                </a:cubicBezTo>
                <a:lnTo>
                  <a:pt x="0" y="243957"/>
                </a:lnTo>
                <a:cubicBezTo>
                  <a:pt x="0" y="248806"/>
                  <a:pt x="2899" y="253206"/>
                  <a:pt x="7399" y="255055"/>
                </a:cubicBezTo>
                <a:cubicBezTo>
                  <a:pt x="11898" y="256905"/>
                  <a:pt x="17047" y="255855"/>
                  <a:pt x="20496" y="252456"/>
                </a:cubicBezTo>
                <a:lnTo>
                  <a:pt x="46392" y="226560"/>
                </a:lnTo>
                <a:cubicBezTo>
                  <a:pt x="68488" y="244907"/>
                  <a:pt x="96983" y="255955"/>
                  <a:pt x="127978" y="255955"/>
                </a:cubicBezTo>
                <a:cubicBezTo>
                  <a:pt x="192466" y="255955"/>
                  <a:pt x="245807" y="208264"/>
                  <a:pt x="254655" y="14622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9" name="Text 16"/>
          <p:cNvSpPr/>
          <p:nvPr/>
        </p:nvSpPr>
        <p:spPr>
          <a:xfrm>
            <a:off x="5730531" y="3739079"/>
            <a:ext cx="2150024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9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Review &amp; Adjust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730531" y="4046225"/>
            <a:ext cx="2141492" cy="409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Dokumen ini </a:t>
            </a:r>
            <a:pPr>
              <a:lnSpc>
                <a:spcPct val="130000"/>
              </a:lnSpc>
            </a:pPr>
            <a:r>
              <a:rPr lang="en-US" sz="10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living document</a:t>
            </a:r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Adjust berdasarkan realitas.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345540" y="5151099"/>
            <a:ext cx="11500921" cy="1279776"/>
          </a:xfrm>
          <a:custGeom>
            <a:avLst/>
            <a:gdLst/>
            <a:ahLst/>
            <a:cxnLst/>
            <a:rect l="l" t="t" r="r" b="b"/>
            <a:pathLst>
              <a:path w="11500921" h="1279776">
                <a:moveTo>
                  <a:pt x="102382" y="0"/>
                </a:moveTo>
                <a:lnTo>
                  <a:pt x="11398539" y="0"/>
                </a:lnTo>
                <a:cubicBezTo>
                  <a:pt x="11455083" y="0"/>
                  <a:pt x="11500921" y="45838"/>
                  <a:pt x="11500921" y="102382"/>
                </a:cubicBezTo>
                <a:lnTo>
                  <a:pt x="11500921" y="1177394"/>
                </a:lnTo>
                <a:cubicBezTo>
                  <a:pt x="11500921" y="1233938"/>
                  <a:pt x="11455083" y="1279776"/>
                  <a:pt x="11398539" y="1279776"/>
                </a:cubicBezTo>
                <a:lnTo>
                  <a:pt x="102382" y="1279776"/>
                </a:lnTo>
                <a:cubicBezTo>
                  <a:pt x="45876" y="1279776"/>
                  <a:pt x="0" y="1233900"/>
                  <a:pt x="0" y="1177394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83365" y="5394256"/>
            <a:ext cx="223961" cy="255955"/>
          </a:xfrm>
          <a:custGeom>
            <a:avLst/>
            <a:gdLst/>
            <a:ahLst/>
            <a:cxnLst/>
            <a:rect l="l" t="t" r="r" b="b"/>
            <a:pathLst>
              <a:path w="223961" h="255955">
                <a:moveTo>
                  <a:pt x="0" y="107981"/>
                </a:moveTo>
                <a:cubicBezTo>
                  <a:pt x="0" y="74837"/>
                  <a:pt x="26845" y="47992"/>
                  <a:pt x="59990" y="47992"/>
                </a:cubicBezTo>
                <a:lnTo>
                  <a:pt x="63989" y="47992"/>
                </a:lnTo>
                <a:cubicBezTo>
                  <a:pt x="72837" y="47992"/>
                  <a:pt x="79986" y="55140"/>
                  <a:pt x="79986" y="63989"/>
                </a:cubicBezTo>
                <a:cubicBezTo>
                  <a:pt x="79986" y="72837"/>
                  <a:pt x="72837" y="79986"/>
                  <a:pt x="63989" y="79986"/>
                </a:cubicBezTo>
                <a:lnTo>
                  <a:pt x="59990" y="79986"/>
                </a:lnTo>
                <a:cubicBezTo>
                  <a:pt x="44542" y="79986"/>
                  <a:pt x="31994" y="92534"/>
                  <a:pt x="31994" y="107981"/>
                </a:cubicBezTo>
                <a:lnTo>
                  <a:pt x="31994" y="111980"/>
                </a:lnTo>
                <a:lnTo>
                  <a:pt x="63989" y="111980"/>
                </a:lnTo>
                <a:cubicBezTo>
                  <a:pt x="81636" y="111980"/>
                  <a:pt x="95983" y="126328"/>
                  <a:pt x="95983" y="143975"/>
                </a:cubicBezTo>
                <a:lnTo>
                  <a:pt x="95983" y="175969"/>
                </a:lnTo>
                <a:cubicBezTo>
                  <a:pt x="95983" y="193616"/>
                  <a:pt x="81636" y="207964"/>
                  <a:pt x="63989" y="207964"/>
                </a:cubicBezTo>
                <a:lnTo>
                  <a:pt x="31994" y="207964"/>
                </a:lnTo>
                <a:cubicBezTo>
                  <a:pt x="14347" y="207964"/>
                  <a:pt x="0" y="193616"/>
                  <a:pt x="0" y="175969"/>
                </a:cubicBezTo>
                <a:lnTo>
                  <a:pt x="0" y="107981"/>
                </a:lnTo>
                <a:close/>
                <a:moveTo>
                  <a:pt x="127978" y="107981"/>
                </a:moveTo>
                <a:cubicBezTo>
                  <a:pt x="127978" y="74837"/>
                  <a:pt x="154823" y="47992"/>
                  <a:pt x="187967" y="47992"/>
                </a:cubicBezTo>
                <a:lnTo>
                  <a:pt x="191966" y="47992"/>
                </a:lnTo>
                <a:cubicBezTo>
                  <a:pt x="200815" y="47992"/>
                  <a:pt x="207964" y="55140"/>
                  <a:pt x="207964" y="63989"/>
                </a:cubicBezTo>
                <a:cubicBezTo>
                  <a:pt x="207964" y="72837"/>
                  <a:pt x="200815" y="79986"/>
                  <a:pt x="191966" y="79986"/>
                </a:cubicBezTo>
                <a:lnTo>
                  <a:pt x="187967" y="79986"/>
                </a:lnTo>
                <a:cubicBezTo>
                  <a:pt x="172520" y="79986"/>
                  <a:pt x="159972" y="92534"/>
                  <a:pt x="159972" y="107981"/>
                </a:cubicBezTo>
                <a:lnTo>
                  <a:pt x="159972" y="111980"/>
                </a:lnTo>
                <a:lnTo>
                  <a:pt x="191966" y="111980"/>
                </a:lnTo>
                <a:cubicBezTo>
                  <a:pt x="209613" y="111980"/>
                  <a:pt x="223961" y="126328"/>
                  <a:pt x="223961" y="143975"/>
                </a:cubicBezTo>
                <a:lnTo>
                  <a:pt x="223961" y="175969"/>
                </a:lnTo>
                <a:cubicBezTo>
                  <a:pt x="223961" y="193616"/>
                  <a:pt x="209613" y="207964"/>
                  <a:pt x="191966" y="207964"/>
                </a:cubicBezTo>
                <a:lnTo>
                  <a:pt x="159972" y="207964"/>
                </a:lnTo>
                <a:cubicBezTo>
                  <a:pt x="142325" y="207964"/>
                  <a:pt x="127978" y="193616"/>
                  <a:pt x="127978" y="175969"/>
                </a:cubicBezTo>
                <a:lnTo>
                  <a:pt x="127978" y="10798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3" name="Text 20"/>
          <p:cNvSpPr/>
          <p:nvPr/>
        </p:nvSpPr>
        <p:spPr>
          <a:xfrm>
            <a:off x="1004291" y="5360129"/>
            <a:ext cx="10724523" cy="5545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44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"The gap between where you are and where you want to be is not filled with more skills. It's filled with </a:t>
            </a:r>
            <a:pPr>
              <a:lnSpc>
                <a:spcPct val="140000"/>
              </a:lnSpc>
            </a:pPr>
            <a:r>
              <a:rPr lang="en-US" sz="1344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right skills</a:t>
            </a:r>
            <a:pPr>
              <a:lnSpc>
                <a:spcPct val="140000"/>
              </a:lnSpc>
            </a:pPr>
            <a:r>
              <a:rPr lang="en-US" sz="1344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executed with </a:t>
            </a:r>
            <a:pPr>
              <a:lnSpc>
                <a:spcPct val="140000"/>
              </a:lnSpc>
            </a:pPr>
            <a:r>
              <a:rPr lang="en-US" sz="1344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consistency</a:t>
            </a:r>
            <a:pPr>
              <a:lnSpc>
                <a:spcPct val="140000"/>
              </a:lnSpc>
            </a:pPr>
            <a:r>
              <a:rPr lang="en-US" sz="1344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over </a:t>
            </a:r>
            <a:pPr>
              <a:lnSpc>
                <a:spcPct val="140000"/>
              </a:lnSpc>
            </a:pPr>
            <a:r>
              <a:rPr lang="en-US" sz="1344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time</a:t>
            </a:r>
            <a:pPr>
              <a:lnSpc>
                <a:spcPct val="140000"/>
              </a:lnSpc>
            </a:pPr>
            <a:r>
              <a:rPr lang="en-US" sz="1344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."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004291" y="6017080"/>
            <a:ext cx="10707460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Framework untuk transisi karir strategis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341274" y="6656969"/>
            <a:ext cx="546038" cy="546038"/>
          </a:xfrm>
          <a:custGeom>
            <a:avLst/>
            <a:gdLst/>
            <a:ahLst/>
            <a:cxnLst/>
            <a:rect l="l" t="t" r="r" b="b"/>
            <a:pathLst>
              <a:path w="546038" h="546038">
                <a:moveTo>
                  <a:pt x="273019" y="0"/>
                </a:moveTo>
                <a:lnTo>
                  <a:pt x="273019" y="0"/>
                </a:lnTo>
                <a:cubicBezTo>
                  <a:pt x="423803" y="0"/>
                  <a:pt x="546038" y="122235"/>
                  <a:pt x="546038" y="273019"/>
                </a:cubicBezTo>
                <a:lnTo>
                  <a:pt x="546038" y="273019"/>
                </a:lnTo>
                <a:cubicBezTo>
                  <a:pt x="546038" y="423803"/>
                  <a:pt x="423803" y="546038"/>
                  <a:pt x="273019" y="546038"/>
                </a:cubicBezTo>
                <a:lnTo>
                  <a:pt x="273019" y="546038"/>
                </a:lnTo>
                <a:cubicBezTo>
                  <a:pt x="122235" y="546038"/>
                  <a:pt x="0" y="423803"/>
                  <a:pt x="0" y="273019"/>
                </a:cubicBezTo>
                <a:lnTo>
                  <a:pt x="0" y="273019"/>
                </a:lnTo>
                <a:cubicBezTo>
                  <a:pt x="0" y="122235"/>
                  <a:pt x="122235" y="0"/>
                  <a:pt x="273019" y="0"/>
                </a:cubicBezTo>
                <a:close/>
              </a:path>
            </a:pathLst>
          </a:custGeom>
          <a:gradFill rotWithShape="1" flip="none">
            <a:gsLst>
              <a:gs pos="0">
                <a:srgbClr val="3B82F6"/>
              </a:gs>
              <a:gs pos="100000">
                <a:srgbClr val="10B981"/>
              </a:gs>
            </a:gsLst>
            <a:lin ang="2700000" scaled="1"/>
          </a:gradFill>
          <a:ln/>
        </p:spPr>
      </p:sp>
      <p:sp>
        <p:nvSpPr>
          <p:cNvPr id="26" name="Shape 23"/>
          <p:cNvSpPr/>
          <p:nvPr/>
        </p:nvSpPr>
        <p:spPr>
          <a:xfrm>
            <a:off x="511910" y="6827605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89544" y="12798"/>
                </a:moveTo>
                <a:lnTo>
                  <a:pt x="59070" y="12798"/>
                </a:lnTo>
                <a:cubicBezTo>
                  <a:pt x="47312" y="12798"/>
                  <a:pt x="37034" y="20836"/>
                  <a:pt x="34234" y="32234"/>
                </a:cubicBezTo>
                <a:lnTo>
                  <a:pt x="560" y="168171"/>
                </a:lnTo>
                <a:cubicBezTo>
                  <a:pt x="-2440" y="180248"/>
                  <a:pt x="6719" y="191966"/>
                  <a:pt x="19197" y="191966"/>
                </a:cubicBezTo>
                <a:lnTo>
                  <a:pt x="89544" y="191966"/>
                </a:lnTo>
                <a:lnTo>
                  <a:pt x="89544" y="166371"/>
                </a:lnTo>
                <a:cubicBezTo>
                  <a:pt x="89544" y="159292"/>
                  <a:pt x="95263" y="153573"/>
                  <a:pt x="102342" y="153573"/>
                </a:cubicBezTo>
                <a:cubicBezTo>
                  <a:pt x="109421" y="153573"/>
                  <a:pt x="115140" y="159292"/>
                  <a:pt x="115140" y="166371"/>
                </a:cubicBezTo>
                <a:lnTo>
                  <a:pt x="115140" y="191966"/>
                </a:lnTo>
                <a:lnTo>
                  <a:pt x="185568" y="191966"/>
                </a:lnTo>
                <a:cubicBezTo>
                  <a:pt x="198045" y="191966"/>
                  <a:pt x="207204" y="180248"/>
                  <a:pt x="204204" y="168171"/>
                </a:cubicBezTo>
                <a:lnTo>
                  <a:pt x="170570" y="32234"/>
                </a:lnTo>
                <a:cubicBezTo>
                  <a:pt x="167731" y="20836"/>
                  <a:pt x="157492" y="12798"/>
                  <a:pt x="145695" y="12798"/>
                </a:cubicBezTo>
                <a:lnTo>
                  <a:pt x="115140" y="12798"/>
                </a:lnTo>
                <a:lnTo>
                  <a:pt x="115140" y="38393"/>
                </a:lnTo>
                <a:cubicBezTo>
                  <a:pt x="115140" y="45472"/>
                  <a:pt x="109421" y="51191"/>
                  <a:pt x="102342" y="51191"/>
                </a:cubicBezTo>
                <a:cubicBezTo>
                  <a:pt x="95263" y="51191"/>
                  <a:pt x="89544" y="45472"/>
                  <a:pt x="89544" y="38393"/>
                </a:cubicBezTo>
                <a:lnTo>
                  <a:pt x="89544" y="12798"/>
                </a:lnTo>
                <a:close/>
                <a:moveTo>
                  <a:pt x="115140" y="89584"/>
                </a:moveTo>
                <a:lnTo>
                  <a:pt x="115140" y="115180"/>
                </a:lnTo>
                <a:cubicBezTo>
                  <a:pt x="115140" y="122259"/>
                  <a:pt x="109421" y="127978"/>
                  <a:pt x="102342" y="127978"/>
                </a:cubicBezTo>
                <a:cubicBezTo>
                  <a:pt x="95263" y="127978"/>
                  <a:pt x="89544" y="122259"/>
                  <a:pt x="89544" y="115180"/>
                </a:cubicBezTo>
                <a:lnTo>
                  <a:pt x="89544" y="89584"/>
                </a:lnTo>
                <a:cubicBezTo>
                  <a:pt x="89544" y="82506"/>
                  <a:pt x="95263" y="76787"/>
                  <a:pt x="102342" y="76787"/>
                </a:cubicBezTo>
                <a:cubicBezTo>
                  <a:pt x="109421" y="76787"/>
                  <a:pt x="115140" y="82506"/>
                  <a:pt x="115140" y="89584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7" name="Text 24"/>
          <p:cNvSpPr/>
          <p:nvPr/>
        </p:nvSpPr>
        <p:spPr>
          <a:xfrm>
            <a:off x="1023821" y="6691096"/>
            <a:ext cx="3335950" cy="273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12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Ready to Start?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1023821" y="6964115"/>
            <a:ext cx="3301822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journey of 24 months begins with the first step.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11087993" y="6639905"/>
            <a:ext cx="767866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941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Dibuat untuk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11062398" y="6810542"/>
            <a:ext cx="793461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344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Subkhan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11087993" y="7049433"/>
            <a:ext cx="767866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941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Maret 2025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OVERVIEW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747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Struktur Dokumen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1016000"/>
            <a:ext cx="1163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Framework analisis dan roadmap konkret untuk transisi karir strategis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496219"/>
            <a:ext cx="5675313" cy="992188"/>
          </a:xfrm>
          <a:custGeom>
            <a:avLst/>
            <a:gdLst/>
            <a:ahLst/>
            <a:cxnLst/>
            <a:rect l="l" t="t" r="r" b="b"/>
            <a:pathLst>
              <a:path w="5675313" h="992188">
                <a:moveTo>
                  <a:pt x="95250" y="0"/>
                </a:moveTo>
                <a:lnTo>
                  <a:pt x="5580063" y="0"/>
                </a:lnTo>
                <a:cubicBezTo>
                  <a:pt x="5632632" y="0"/>
                  <a:pt x="5675313" y="42680"/>
                  <a:pt x="5675313" y="95250"/>
                </a:cubicBezTo>
                <a:lnTo>
                  <a:pt x="5675313" y="896938"/>
                </a:lnTo>
                <a:cubicBezTo>
                  <a:pt x="5675313" y="949507"/>
                  <a:pt x="5632632" y="992188"/>
                  <a:pt x="5580063" y="992188"/>
                </a:cubicBezTo>
                <a:lnTo>
                  <a:pt x="95250" y="992188"/>
                </a:lnTo>
                <a:cubicBezTo>
                  <a:pt x="42680" y="992188"/>
                  <a:pt x="0" y="949507"/>
                  <a:pt x="0" y="896938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658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93700" y="1738313"/>
            <a:ext cx="238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92188" y="1658938"/>
            <a:ext cx="4921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92188" y="1944688"/>
            <a:ext cx="4905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Profil jujur hari ini — assessment 5 dimensi kritis berdasarkan standar employer internasional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195219" y="1496219"/>
            <a:ext cx="5675313" cy="992188"/>
          </a:xfrm>
          <a:custGeom>
            <a:avLst/>
            <a:gdLst/>
            <a:ahLst/>
            <a:cxnLst/>
            <a:rect l="l" t="t" r="r" b="b"/>
            <a:pathLst>
              <a:path w="5675313" h="992188">
                <a:moveTo>
                  <a:pt x="95250" y="0"/>
                </a:moveTo>
                <a:lnTo>
                  <a:pt x="5580063" y="0"/>
                </a:lnTo>
                <a:cubicBezTo>
                  <a:pt x="5632632" y="0"/>
                  <a:pt x="5675313" y="42680"/>
                  <a:pt x="5675313" y="95250"/>
                </a:cubicBezTo>
                <a:lnTo>
                  <a:pt x="5675313" y="896938"/>
                </a:lnTo>
                <a:cubicBezTo>
                  <a:pt x="5675313" y="949507"/>
                  <a:pt x="5632632" y="992188"/>
                  <a:pt x="5580063" y="992188"/>
                </a:cubicBezTo>
                <a:lnTo>
                  <a:pt x="95250" y="992188"/>
                </a:lnTo>
                <a:cubicBezTo>
                  <a:pt x="42680" y="992188"/>
                  <a:pt x="0" y="949507"/>
                  <a:pt x="0" y="896938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57938" y="1658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454056" y="1738313"/>
            <a:ext cx="26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65938" y="1658938"/>
            <a:ext cx="4143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State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65938" y="1944688"/>
            <a:ext cx="412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Profil yang dibayar 3x — analisis real dari orang-orang di posisi target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21469" y="2686844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4187" y="28495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578197" y="2928938"/>
            <a:ext cx="26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2188" y="2849563"/>
            <a:ext cx="4683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Analysis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92188" y="3135313"/>
            <a:ext cx="466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Triage framework — kritis vs nice-to-have, closable cepat vs butuh waktu lama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195219" y="2686844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57938" y="28495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452133" y="2928938"/>
            <a:ext cx="26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865938" y="2849563"/>
            <a:ext cx="4587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1: Publication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865938" y="3135313"/>
            <a:ext cx="4572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International publication track record untuk World Bank, ADB, academic roles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21469" y="3686969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84187" y="384968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577515" y="3929063"/>
            <a:ext cx="26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92188" y="3849688"/>
            <a:ext cx="4746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2: English Executive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92188" y="4135438"/>
            <a:ext cx="4730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English proficiency di level C-suite — negotiation, presentation, rapport building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95219" y="3686969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357938" y="384968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450955" y="3929063"/>
            <a:ext cx="277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865938" y="3849688"/>
            <a:ext cx="4889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3: Consulting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865938" y="4135438"/>
            <a:ext cx="4873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model literacy — billable hours, utilization, client management, up-or-out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21469" y="4687094"/>
            <a:ext cx="5675313" cy="992188"/>
          </a:xfrm>
          <a:custGeom>
            <a:avLst/>
            <a:gdLst/>
            <a:ahLst/>
            <a:cxnLst/>
            <a:rect l="l" t="t" r="r" b="b"/>
            <a:pathLst>
              <a:path w="5675313" h="992188">
                <a:moveTo>
                  <a:pt x="95250" y="0"/>
                </a:moveTo>
                <a:lnTo>
                  <a:pt x="5580063" y="0"/>
                </a:lnTo>
                <a:cubicBezTo>
                  <a:pt x="5632632" y="0"/>
                  <a:pt x="5675313" y="42680"/>
                  <a:pt x="5675313" y="95250"/>
                </a:cubicBezTo>
                <a:lnTo>
                  <a:pt x="5675313" y="896938"/>
                </a:lnTo>
                <a:cubicBezTo>
                  <a:pt x="5675313" y="949507"/>
                  <a:pt x="5632632" y="992188"/>
                  <a:pt x="5580063" y="992188"/>
                </a:cubicBezTo>
                <a:lnTo>
                  <a:pt x="95250" y="992188"/>
                </a:lnTo>
                <a:cubicBezTo>
                  <a:pt x="42680" y="992188"/>
                  <a:pt x="0" y="949507"/>
                  <a:pt x="0" y="896938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84187" y="48498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583778" y="4929188"/>
            <a:ext cx="261937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92188" y="4849813"/>
            <a:ext cx="4595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4: Commercial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92188" y="5135563"/>
            <a:ext cx="457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 mindset — dari compliance thinking ke revenue, margin, client value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195219" y="4687094"/>
            <a:ext cx="5675313" cy="992188"/>
          </a:xfrm>
          <a:custGeom>
            <a:avLst/>
            <a:gdLst/>
            <a:ahLst/>
            <a:cxnLst/>
            <a:rect l="l" t="t" r="r" b="b"/>
            <a:pathLst>
              <a:path w="5675313" h="992188">
                <a:moveTo>
                  <a:pt x="95250" y="0"/>
                </a:moveTo>
                <a:lnTo>
                  <a:pt x="5580063" y="0"/>
                </a:lnTo>
                <a:cubicBezTo>
                  <a:pt x="5632632" y="0"/>
                  <a:pt x="5675313" y="42680"/>
                  <a:pt x="5675313" y="95250"/>
                </a:cubicBezTo>
                <a:lnTo>
                  <a:pt x="5675313" y="896938"/>
                </a:lnTo>
                <a:cubicBezTo>
                  <a:pt x="5675313" y="949507"/>
                  <a:pt x="5632632" y="992188"/>
                  <a:pt x="5580063" y="992188"/>
                </a:cubicBezTo>
                <a:lnTo>
                  <a:pt x="95250" y="992188"/>
                </a:lnTo>
                <a:cubicBezTo>
                  <a:pt x="42680" y="992188"/>
                  <a:pt x="0" y="949507"/>
                  <a:pt x="0" y="896938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357938" y="48498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49219" y="4929188"/>
            <a:ext cx="277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08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865938" y="4849813"/>
            <a:ext cx="4921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5: Network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865938" y="5135563"/>
            <a:ext cx="4905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 di luar Indonesia — konferensi internasional, LinkedIn outreach, PhD networking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321469" y="5877719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84187" y="6040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577639" y="6119813"/>
            <a:ext cx="26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09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992188" y="6040438"/>
            <a:ext cx="4699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992188" y="6326188"/>
            <a:ext cx="4683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bisa ditutup dalam 90 hari — impact immediate pada attractiveness profil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195219" y="5877719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357938" y="6040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6467450" y="6119813"/>
            <a:ext cx="238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865938" y="6040438"/>
            <a:ext cx="3929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24-Month Calendar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865938" y="6326188"/>
            <a:ext cx="3913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Jadwal konkret bulan per bulan — satu primary focus setiap bulan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321469" y="6877844"/>
            <a:ext cx="5675313" cy="801688"/>
          </a:xfrm>
          <a:custGeom>
            <a:avLst/>
            <a:gdLst/>
            <a:ahLst/>
            <a:cxnLst/>
            <a:rect l="l" t="t" r="r" b="b"/>
            <a:pathLst>
              <a:path w="5675313" h="801688">
                <a:moveTo>
                  <a:pt x="95248" y="0"/>
                </a:moveTo>
                <a:lnTo>
                  <a:pt x="5580064" y="0"/>
                </a:lnTo>
                <a:cubicBezTo>
                  <a:pt x="5632668" y="0"/>
                  <a:pt x="5675312" y="42644"/>
                  <a:pt x="5675312" y="95248"/>
                </a:cubicBezTo>
                <a:lnTo>
                  <a:pt x="5675313" y="706439"/>
                </a:lnTo>
                <a:cubicBezTo>
                  <a:pt x="5675312" y="759043"/>
                  <a:pt x="5632668" y="801688"/>
                  <a:pt x="5580064" y="801688"/>
                </a:cubicBezTo>
                <a:lnTo>
                  <a:pt x="95248" y="801688"/>
                </a:lnTo>
                <a:cubicBezTo>
                  <a:pt x="42644" y="801688"/>
                  <a:pt x="0" y="759043"/>
                  <a:pt x="0" y="706439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84187" y="70405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612242" y="7119938"/>
            <a:ext cx="20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11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992188" y="7040563"/>
            <a:ext cx="4802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Skill yang Tidak Perlu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992188" y="7326313"/>
            <a:ext cx="4786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Daftar skill yang sering disebut tapi sebenarnya tidak menentukan hiring decision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8329" y="318329"/>
            <a:ext cx="11611050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b="1" spc="44" kern="0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8329" y="541159"/>
            <a:ext cx="11698590" cy="3183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6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Profil Jujur Hari Ini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8329" y="923154"/>
            <a:ext cx="11626966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Assessment tidak romantis — rating 1-10 berdasarkan standar employer internasional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2308" y="1309128"/>
            <a:ext cx="5690131" cy="2586423"/>
          </a:xfrm>
          <a:custGeom>
            <a:avLst/>
            <a:gdLst/>
            <a:ahLst/>
            <a:cxnLst/>
            <a:rect l="l" t="t" r="r" b="b"/>
            <a:pathLst>
              <a:path w="5690131" h="2586423">
                <a:moveTo>
                  <a:pt x="95491" y="0"/>
                </a:moveTo>
                <a:lnTo>
                  <a:pt x="5594640" y="0"/>
                </a:lnTo>
                <a:cubicBezTo>
                  <a:pt x="5647378" y="0"/>
                  <a:pt x="5690131" y="42753"/>
                  <a:pt x="5690131" y="95491"/>
                </a:cubicBezTo>
                <a:lnTo>
                  <a:pt x="5690131" y="2490932"/>
                </a:lnTo>
                <a:cubicBezTo>
                  <a:pt x="5690131" y="2543670"/>
                  <a:pt x="5647378" y="2586423"/>
                  <a:pt x="5594640" y="2586423"/>
                </a:cubicBezTo>
                <a:lnTo>
                  <a:pt x="95491" y="2586423"/>
                </a:lnTo>
                <a:cubicBezTo>
                  <a:pt x="42753" y="2586423"/>
                  <a:pt x="0" y="2543670"/>
                  <a:pt x="0" y="2490932"/>
                </a:cubicBezTo>
                <a:lnTo>
                  <a:pt x="0" y="95491"/>
                </a:lnTo>
                <a:cubicBezTo>
                  <a:pt x="0" y="42753"/>
                  <a:pt x="42753" y="0"/>
                  <a:pt x="9549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5347" y="1504104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54713" y="7461"/>
                </a:moveTo>
                <a:cubicBezTo>
                  <a:pt x="54713" y="3326"/>
                  <a:pt x="51387" y="0"/>
                  <a:pt x="47252" y="0"/>
                </a:cubicBezTo>
                <a:cubicBezTo>
                  <a:pt x="43117" y="0"/>
                  <a:pt x="39791" y="3326"/>
                  <a:pt x="39791" y="7461"/>
                </a:cubicBezTo>
                <a:lnTo>
                  <a:pt x="39791" y="19896"/>
                </a:lnTo>
                <a:cubicBezTo>
                  <a:pt x="28817" y="19896"/>
                  <a:pt x="19896" y="28817"/>
                  <a:pt x="19896" y="39791"/>
                </a:cubicBezTo>
                <a:lnTo>
                  <a:pt x="7461" y="39791"/>
                </a:lnTo>
                <a:cubicBezTo>
                  <a:pt x="3326" y="39791"/>
                  <a:pt x="0" y="43117"/>
                  <a:pt x="0" y="47252"/>
                </a:cubicBezTo>
                <a:cubicBezTo>
                  <a:pt x="0" y="51387"/>
                  <a:pt x="3326" y="54713"/>
                  <a:pt x="7461" y="54713"/>
                </a:cubicBezTo>
                <a:lnTo>
                  <a:pt x="19896" y="54713"/>
                </a:lnTo>
                <a:lnTo>
                  <a:pt x="19896" y="72121"/>
                </a:lnTo>
                <a:lnTo>
                  <a:pt x="7461" y="72121"/>
                </a:lnTo>
                <a:cubicBezTo>
                  <a:pt x="3326" y="72121"/>
                  <a:pt x="0" y="75448"/>
                  <a:pt x="0" y="79582"/>
                </a:cubicBezTo>
                <a:cubicBezTo>
                  <a:pt x="0" y="83717"/>
                  <a:pt x="3326" y="87043"/>
                  <a:pt x="7461" y="87043"/>
                </a:cubicBezTo>
                <a:lnTo>
                  <a:pt x="19896" y="87043"/>
                </a:lnTo>
                <a:lnTo>
                  <a:pt x="19896" y="104452"/>
                </a:lnTo>
                <a:lnTo>
                  <a:pt x="7461" y="104452"/>
                </a:lnTo>
                <a:cubicBezTo>
                  <a:pt x="3326" y="104452"/>
                  <a:pt x="0" y="107778"/>
                  <a:pt x="0" y="111913"/>
                </a:cubicBezTo>
                <a:cubicBezTo>
                  <a:pt x="0" y="116047"/>
                  <a:pt x="3326" y="119373"/>
                  <a:pt x="7461" y="119373"/>
                </a:cubicBezTo>
                <a:lnTo>
                  <a:pt x="19896" y="119373"/>
                </a:lnTo>
                <a:cubicBezTo>
                  <a:pt x="19896" y="130347"/>
                  <a:pt x="28817" y="139269"/>
                  <a:pt x="39791" y="139269"/>
                </a:cubicBezTo>
                <a:lnTo>
                  <a:pt x="39791" y="151704"/>
                </a:lnTo>
                <a:cubicBezTo>
                  <a:pt x="39791" y="155838"/>
                  <a:pt x="43117" y="159164"/>
                  <a:pt x="47252" y="159164"/>
                </a:cubicBezTo>
                <a:cubicBezTo>
                  <a:pt x="51387" y="159164"/>
                  <a:pt x="54713" y="155838"/>
                  <a:pt x="54713" y="151704"/>
                </a:cubicBezTo>
                <a:lnTo>
                  <a:pt x="54713" y="139269"/>
                </a:lnTo>
                <a:lnTo>
                  <a:pt x="72121" y="139269"/>
                </a:lnTo>
                <a:lnTo>
                  <a:pt x="72121" y="151704"/>
                </a:lnTo>
                <a:cubicBezTo>
                  <a:pt x="72121" y="155838"/>
                  <a:pt x="75448" y="159164"/>
                  <a:pt x="79582" y="159164"/>
                </a:cubicBezTo>
                <a:cubicBezTo>
                  <a:pt x="83717" y="159164"/>
                  <a:pt x="87043" y="155838"/>
                  <a:pt x="87043" y="151704"/>
                </a:cubicBezTo>
                <a:lnTo>
                  <a:pt x="87043" y="139269"/>
                </a:lnTo>
                <a:lnTo>
                  <a:pt x="104452" y="139269"/>
                </a:lnTo>
                <a:lnTo>
                  <a:pt x="104452" y="151704"/>
                </a:lnTo>
                <a:cubicBezTo>
                  <a:pt x="104452" y="155838"/>
                  <a:pt x="107778" y="159164"/>
                  <a:pt x="111913" y="159164"/>
                </a:cubicBezTo>
                <a:cubicBezTo>
                  <a:pt x="116047" y="159164"/>
                  <a:pt x="119373" y="155838"/>
                  <a:pt x="119373" y="151704"/>
                </a:cubicBezTo>
                <a:lnTo>
                  <a:pt x="119373" y="139269"/>
                </a:lnTo>
                <a:cubicBezTo>
                  <a:pt x="130347" y="139269"/>
                  <a:pt x="139269" y="130347"/>
                  <a:pt x="139269" y="119373"/>
                </a:cubicBezTo>
                <a:lnTo>
                  <a:pt x="151704" y="119373"/>
                </a:lnTo>
                <a:cubicBezTo>
                  <a:pt x="155838" y="119373"/>
                  <a:pt x="159164" y="116047"/>
                  <a:pt x="159164" y="111913"/>
                </a:cubicBezTo>
                <a:cubicBezTo>
                  <a:pt x="159164" y="107778"/>
                  <a:pt x="155838" y="104452"/>
                  <a:pt x="151704" y="104452"/>
                </a:cubicBezTo>
                <a:lnTo>
                  <a:pt x="139269" y="104452"/>
                </a:lnTo>
                <a:lnTo>
                  <a:pt x="139269" y="87043"/>
                </a:lnTo>
                <a:lnTo>
                  <a:pt x="151704" y="87043"/>
                </a:lnTo>
                <a:cubicBezTo>
                  <a:pt x="155838" y="87043"/>
                  <a:pt x="159164" y="83717"/>
                  <a:pt x="159164" y="79582"/>
                </a:cubicBezTo>
                <a:cubicBezTo>
                  <a:pt x="159164" y="75448"/>
                  <a:pt x="155838" y="72121"/>
                  <a:pt x="151704" y="72121"/>
                </a:cubicBezTo>
                <a:lnTo>
                  <a:pt x="139269" y="72121"/>
                </a:lnTo>
                <a:lnTo>
                  <a:pt x="139269" y="54713"/>
                </a:lnTo>
                <a:lnTo>
                  <a:pt x="151704" y="54713"/>
                </a:lnTo>
                <a:cubicBezTo>
                  <a:pt x="155838" y="54713"/>
                  <a:pt x="159164" y="51387"/>
                  <a:pt x="159164" y="47252"/>
                </a:cubicBezTo>
                <a:cubicBezTo>
                  <a:pt x="159164" y="43117"/>
                  <a:pt x="155838" y="39791"/>
                  <a:pt x="151704" y="39791"/>
                </a:cubicBezTo>
                <a:lnTo>
                  <a:pt x="139269" y="39791"/>
                </a:lnTo>
                <a:cubicBezTo>
                  <a:pt x="139269" y="28817"/>
                  <a:pt x="130347" y="19896"/>
                  <a:pt x="119373" y="19896"/>
                </a:cubicBezTo>
                <a:lnTo>
                  <a:pt x="119373" y="7461"/>
                </a:lnTo>
                <a:cubicBezTo>
                  <a:pt x="119373" y="3326"/>
                  <a:pt x="116047" y="0"/>
                  <a:pt x="111913" y="0"/>
                </a:cubicBezTo>
                <a:cubicBezTo>
                  <a:pt x="107778" y="0"/>
                  <a:pt x="104452" y="3326"/>
                  <a:pt x="104452" y="7461"/>
                </a:cubicBezTo>
                <a:lnTo>
                  <a:pt x="104452" y="19896"/>
                </a:lnTo>
                <a:lnTo>
                  <a:pt x="87043" y="19896"/>
                </a:lnTo>
                <a:lnTo>
                  <a:pt x="87043" y="7461"/>
                </a:lnTo>
                <a:cubicBezTo>
                  <a:pt x="87043" y="3326"/>
                  <a:pt x="83717" y="0"/>
                  <a:pt x="79582" y="0"/>
                </a:cubicBezTo>
                <a:cubicBezTo>
                  <a:pt x="75448" y="0"/>
                  <a:pt x="72121" y="3326"/>
                  <a:pt x="72121" y="7461"/>
                </a:cubicBezTo>
                <a:lnTo>
                  <a:pt x="72121" y="19896"/>
                </a:lnTo>
                <a:lnTo>
                  <a:pt x="54713" y="19896"/>
                </a:lnTo>
                <a:lnTo>
                  <a:pt x="54713" y="7461"/>
                </a:lnTo>
                <a:close/>
                <a:moveTo>
                  <a:pt x="49739" y="39791"/>
                </a:moveTo>
                <a:lnTo>
                  <a:pt x="109426" y="39791"/>
                </a:lnTo>
                <a:cubicBezTo>
                  <a:pt x="114928" y="39791"/>
                  <a:pt x="119373" y="44237"/>
                  <a:pt x="119373" y="49739"/>
                </a:cubicBezTo>
                <a:lnTo>
                  <a:pt x="119373" y="109426"/>
                </a:lnTo>
                <a:cubicBezTo>
                  <a:pt x="119373" y="114928"/>
                  <a:pt x="114928" y="119373"/>
                  <a:pt x="109426" y="119373"/>
                </a:cubicBezTo>
                <a:lnTo>
                  <a:pt x="49739" y="119373"/>
                </a:lnTo>
                <a:cubicBezTo>
                  <a:pt x="44237" y="119373"/>
                  <a:pt x="39791" y="114928"/>
                  <a:pt x="39791" y="109426"/>
                </a:cubicBezTo>
                <a:lnTo>
                  <a:pt x="39791" y="49739"/>
                </a:lnTo>
                <a:cubicBezTo>
                  <a:pt x="39791" y="44237"/>
                  <a:pt x="44237" y="39791"/>
                  <a:pt x="49739" y="39791"/>
                </a:cubicBezTo>
                <a:close/>
                <a:moveTo>
                  <a:pt x="54713" y="54713"/>
                </a:moveTo>
                <a:lnTo>
                  <a:pt x="54713" y="104452"/>
                </a:lnTo>
                <a:lnTo>
                  <a:pt x="104452" y="104452"/>
                </a:lnTo>
                <a:lnTo>
                  <a:pt x="104452" y="54713"/>
                </a:lnTo>
                <a:lnTo>
                  <a:pt x="54713" y="54713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" name="Text 5"/>
          <p:cNvSpPr/>
          <p:nvPr/>
        </p:nvSpPr>
        <p:spPr>
          <a:xfrm>
            <a:off x="684407" y="1472272"/>
            <a:ext cx="5244470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Technical Expertise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85452" y="1838350"/>
            <a:ext cx="1384731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&amp; Machine Learning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527236" y="1822433"/>
            <a:ext cx="405869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85452" y="2108930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11" name="Shape 9"/>
          <p:cNvSpPr/>
          <p:nvPr/>
        </p:nvSpPr>
        <p:spPr>
          <a:xfrm>
            <a:off x="485452" y="2108930"/>
            <a:ext cx="4289483" cy="95499"/>
          </a:xfrm>
          <a:custGeom>
            <a:avLst/>
            <a:gdLst/>
            <a:ahLst/>
            <a:cxnLst/>
            <a:rect l="l" t="t" r="r" b="b"/>
            <a:pathLst>
              <a:path w="4289483" h="95499">
                <a:moveTo>
                  <a:pt x="47749" y="0"/>
                </a:moveTo>
                <a:lnTo>
                  <a:pt x="4241734" y="0"/>
                </a:lnTo>
                <a:cubicBezTo>
                  <a:pt x="4268105" y="0"/>
                  <a:pt x="4289483" y="21378"/>
                  <a:pt x="4289483" y="47749"/>
                </a:cubicBezTo>
                <a:lnTo>
                  <a:pt x="4289483" y="47749"/>
                </a:lnTo>
                <a:cubicBezTo>
                  <a:pt x="4289483" y="74121"/>
                  <a:pt x="4268105" y="95499"/>
                  <a:pt x="424173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12" name="Text 10"/>
          <p:cNvSpPr/>
          <p:nvPr/>
        </p:nvSpPr>
        <p:spPr>
          <a:xfrm>
            <a:off x="485452" y="2236261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S.Kom. + 50+ sertifikasi AI/ML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5452" y="2506841"/>
            <a:ext cx="1074360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Engineering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543960" y="2490924"/>
            <a:ext cx="389953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7/10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5452" y="2777420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16" name="Shape 14"/>
          <p:cNvSpPr/>
          <p:nvPr/>
        </p:nvSpPr>
        <p:spPr>
          <a:xfrm>
            <a:off x="485452" y="2777420"/>
            <a:ext cx="3756282" cy="95499"/>
          </a:xfrm>
          <a:custGeom>
            <a:avLst/>
            <a:gdLst/>
            <a:ahLst/>
            <a:cxnLst/>
            <a:rect l="l" t="t" r="r" b="b"/>
            <a:pathLst>
              <a:path w="3756282" h="95499">
                <a:moveTo>
                  <a:pt x="47749" y="0"/>
                </a:moveTo>
                <a:lnTo>
                  <a:pt x="3708533" y="0"/>
                </a:lnTo>
                <a:cubicBezTo>
                  <a:pt x="3734904" y="0"/>
                  <a:pt x="3756282" y="21378"/>
                  <a:pt x="3756282" y="47749"/>
                </a:cubicBezTo>
                <a:lnTo>
                  <a:pt x="3756282" y="47749"/>
                </a:lnTo>
                <a:cubicBezTo>
                  <a:pt x="3756282" y="74121"/>
                  <a:pt x="3734904" y="95499"/>
                  <a:pt x="3708533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17" name="Text 15"/>
          <p:cNvSpPr/>
          <p:nvPr/>
        </p:nvSpPr>
        <p:spPr>
          <a:xfrm>
            <a:off x="485452" y="2904752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Strong foundation, bisa ditingkatkan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5452" y="3175332"/>
            <a:ext cx="1249441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System Architecture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543960" y="3159415"/>
            <a:ext cx="389953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7/10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85452" y="3445911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21" name="Shape 19"/>
          <p:cNvSpPr/>
          <p:nvPr/>
        </p:nvSpPr>
        <p:spPr>
          <a:xfrm>
            <a:off x="485452" y="3445911"/>
            <a:ext cx="3756282" cy="95499"/>
          </a:xfrm>
          <a:custGeom>
            <a:avLst/>
            <a:gdLst/>
            <a:ahLst/>
            <a:cxnLst/>
            <a:rect l="l" t="t" r="r" b="b"/>
            <a:pathLst>
              <a:path w="3756282" h="95499">
                <a:moveTo>
                  <a:pt x="47749" y="0"/>
                </a:moveTo>
                <a:lnTo>
                  <a:pt x="3708533" y="0"/>
                </a:lnTo>
                <a:cubicBezTo>
                  <a:pt x="3734904" y="0"/>
                  <a:pt x="3756282" y="21378"/>
                  <a:pt x="3756282" y="47749"/>
                </a:cubicBezTo>
                <a:lnTo>
                  <a:pt x="3756282" y="47749"/>
                </a:lnTo>
                <a:cubicBezTo>
                  <a:pt x="3756282" y="74121"/>
                  <a:pt x="3734904" y="95499"/>
                  <a:pt x="3708533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22" name="Text 20"/>
          <p:cNvSpPr/>
          <p:nvPr/>
        </p:nvSpPr>
        <p:spPr>
          <a:xfrm>
            <a:off x="485452" y="3573243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Experience dengan government systems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81302" y="1309128"/>
            <a:ext cx="5690131" cy="2586423"/>
          </a:xfrm>
          <a:custGeom>
            <a:avLst/>
            <a:gdLst/>
            <a:ahLst/>
            <a:cxnLst/>
            <a:rect l="l" t="t" r="r" b="b"/>
            <a:pathLst>
              <a:path w="5690131" h="2586423">
                <a:moveTo>
                  <a:pt x="95491" y="0"/>
                </a:moveTo>
                <a:lnTo>
                  <a:pt x="5594640" y="0"/>
                </a:lnTo>
                <a:cubicBezTo>
                  <a:pt x="5647378" y="0"/>
                  <a:pt x="5690131" y="42753"/>
                  <a:pt x="5690131" y="95491"/>
                </a:cubicBezTo>
                <a:lnTo>
                  <a:pt x="5690131" y="2490932"/>
                </a:lnTo>
                <a:cubicBezTo>
                  <a:pt x="5690131" y="2543670"/>
                  <a:pt x="5647378" y="2586423"/>
                  <a:pt x="5594640" y="2586423"/>
                </a:cubicBezTo>
                <a:lnTo>
                  <a:pt x="95491" y="2586423"/>
                </a:lnTo>
                <a:cubicBezTo>
                  <a:pt x="42753" y="2586423"/>
                  <a:pt x="0" y="2543670"/>
                  <a:pt x="0" y="2490932"/>
                </a:cubicBezTo>
                <a:lnTo>
                  <a:pt x="0" y="95491"/>
                </a:lnTo>
                <a:cubicBezTo>
                  <a:pt x="0" y="42753"/>
                  <a:pt x="42753" y="0"/>
                  <a:pt x="95491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64341" y="1504104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74204" y="1585"/>
                </a:moveTo>
                <a:cubicBezTo>
                  <a:pt x="77468" y="-528"/>
                  <a:pt x="81696" y="-528"/>
                  <a:pt x="84960" y="1585"/>
                </a:cubicBezTo>
                <a:lnTo>
                  <a:pt x="154595" y="46350"/>
                </a:lnTo>
                <a:cubicBezTo>
                  <a:pt x="158294" y="48744"/>
                  <a:pt x="160004" y="53283"/>
                  <a:pt x="158760" y="57511"/>
                </a:cubicBezTo>
                <a:cubicBezTo>
                  <a:pt x="157517" y="61738"/>
                  <a:pt x="153631" y="64661"/>
                  <a:pt x="149217" y="64661"/>
                </a:cubicBezTo>
                <a:lnTo>
                  <a:pt x="139269" y="64661"/>
                </a:lnTo>
                <a:lnTo>
                  <a:pt x="139269" y="129321"/>
                </a:lnTo>
                <a:lnTo>
                  <a:pt x="155185" y="141258"/>
                </a:lnTo>
                <a:cubicBezTo>
                  <a:pt x="157703" y="143124"/>
                  <a:pt x="159164" y="146077"/>
                  <a:pt x="159164" y="149217"/>
                </a:cubicBezTo>
                <a:cubicBezTo>
                  <a:pt x="159164" y="154719"/>
                  <a:pt x="154719" y="159164"/>
                  <a:pt x="149217" y="159164"/>
                </a:cubicBezTo>
                <a:lnTo>
                  <a:pt x="9948" y="159164"/>
                </a:lnTo>
                <a:cubicBezTo>
                  <a:pt x="4445" y="159164"/>
                  <a:pt x="0" y="154719"/>
                  <a:pt x="0" y="149217"/>
                </a:cubicBezTo>
                <a:cubicBezTo>
                  <a:pt x="0" y="146077"/>
                  <a:pt x="1461" y="143124"/>
                  <a:pt x="3979" y="141258"/>
                </a:cubicBezTo>
                <a:lnTo>
                  <a:pt x="19896" y="129321"/>
                </a:lnTo>
                <a:lnTo>
                  <a:pt x="19896" y="129321"/>
                </a:lnTo>
                <a:lnTo>
                  <a:pt x="19896" y="64661"/>
                </a:lnTo>
                <a:lnTo>
                  <a:pt x="9948" y="64661"/>
                </a:lnTo>
                <a:cubicBezTo>
                  <a:pt x="5533" y="64661"/>
                  <a:pt x="1648" y="61738"/>
                  <a:pt x="404" y="57511"/>
                </a:cubicBezTo>
                <a:cubicBezTo>
                  <a:pt x="-839" y="53283"/>
                  <a:pt x="870" y="48713"/>
                  <a:pt x="4570" y="46350"/>
                </a:cubicBezTo>
                <a:lnTo>
                  <a:pt x="74204" y="1585"/>
                </a:lnTo>
                <a:close/>
                <a:moveTo>
                  <a:pt x="104452" y="64661"/>
                </a:moveTo>
                <a:lnTo>
                  <a:pt x="104452" y="129321"/>
                </a:lnTo>
                <a:lnTo>
                  <a:pt x="124347" y="129321"/>
                </a:lnTo>
                <a:lnTo>
                  <a:pt x="124347" y="64661"/>
                </a:lnTo>
                <a:lnTo>
                  <a:pt x="104452" y="64661"/>
                </a:lnTo>
                <a:close/>
                <a:moveTo>
                  <a:pt x="69634" y="129321"/>
                </a:moveTo>
                <a:lnTo>
                  <a:pt x="89530" y="129321"/>
                </a:lnTo>
                <a:lnTo>
                  <a:pt x="89530" y="64661"/>
                </a:lnTo>
                <a:lnTo>
                  <a:pt x="69634" y="64661"/>
                </a:lnTo>
                <a:lnTo>
                  <a:pt x="69634" y="129321"/>
                </a:lnTo>
                <a:close/>
                <a:moveTo>
                  <a:pt x="34817" y="64661"/>
                </a:moveTo>
                <a:lnTo>
                  <a:pt x="34817" y="129321"/>
                </a:lnTo>
                <a:lnTo>
                  <a:pt x="54713" y="129321"/>
                </a:lnTo>
                <a:lnTo>
                  <a:pt x="54713" y="64661"/>
                </a:lnTo>
                <a:lnTo>
                  <a:pt x="34817" y="64661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5" name="Text 23"/>
          <p:cNvSpPr/>
          <p:nvPr/>
        </p:nvSpPr>
        <p:spPr>
          <a:xfrm>
            <a:off x="6543401" y="1472272"/>
            <a:ext cx="5244470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Domain Knowledge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344446" y="1838350"/>
            <a:ext cx="1297191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Government &amp; Policy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390706" y="1822433"/>
            <a:ext cx="397911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9/10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44446" y="2108930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29" name="Shape 27"/>
          <p:cNvSpPr/>
          <p:nvPr/>
        </p:nvSpPr>
        <p:spPr>
          <a:xfrm>
            <a:off x="6344446" y="2108930"/>
            <a:ext cx="4830642" cy="95499"/>
          </a:xfrm>
          <a:custGeom>
            <a:avLst/>
            <a:gdLst/>
            <a:ahLst/>
            <a:cxnLst/>
            <a:rect l="l" t="t" r="r" b="b"/>
            <a:pathLst>
              <a:path w="4830642" h="95499">
                <a:moveTo>
                  <a:pt x="47749" y="0"/>
                </a:moveTo>
                <a:lnTo>
                  <a:pt x="4782893" y="0"/>
                </a:lnTo>
                <a:cubicBezTo>
                  <a:pt x="4809264" y="0"/>
                  <a:pt x="4830642" y="21378"/>
                  <a:pt x="4830642" y="47749"/>
                </a:cubicBezTo>
                <a:lnTo>
                  <a:pt x="4830642" y="47749"/>
                </a:lnTo>
                <a:cubicBezTo>
                  <a:pt x="4830642" y="74121"/>
                  <a:pt x="4809264" y="95499"/>
                  <a:pt x="4782893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30" name="Text 28"/>
          <p:cNvSpPr/>
          <p:nvPr/>
        </p:nvSpPr>
        <p:spPr>
          <a:xfrm>
            <a:off x="6344446" y="2236261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Deep expertise, competitive advantage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44446" y="2506841"/>
            <a:ext cx="1265358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Development Sector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386230" y="2490924"/>
            <a:ext cx="405869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44446" y="2777420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34" name="Shape 32"/>
          <p:cNvSpPr/>
          <p:nvPr/>
        </p:nvSpPr>
        <p:spPr>
          <a:xfrm>
            <a:off x="6344446" y="2777420"/>
            <a:ext cx="4289483" cy="95499"/>
          </a:xfrm>
          <a:custGeom>
            <a:avLst/>
            <a:gdLst/>
            <a:ahLst/>
            <a:cxnLst/>
            <a:rect l="l" t="t" r="r" b="b"/>
            <a:pathLst>
              <a:path w="4289483" h="95499">
                <a:moveTo>
                  <a:pt x="47749" y="0"/>
                </a:moveTo>
                <a:lnTo>
                  <a:pt x="4241734" y="0"/>
                </a:lnTo>
                <a:cubicBezTo>
                  <a:pt x="4268105" y="0"/>
                  <a:pt x="4289483" y="21378"/>
                  <a:pt x="4289483" y="47749"/>
                </a:cubicBezTo>
                <a:lnTo>
                  <a:pt x="4289483" y="47749"/>
                </a:lnTo>
                <a:cubicBezTo>
                  <a:pt x="4289483" y="74121"/>
                  <a:pt x="4268105" y="95499"/>
                  <a:pt x="424173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35" name="Text 33"/>
          <p:cNvSpPr/>
          <p:nvPr/>
        </p:nvSpPr>
        <p:spPr>
          <a:xfrm>
            <a:off x="6344446" y="2904752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Strong understanding dari pengalaman ASN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344446" y="3175332"/>
            <a:ext cx="1305149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 Administration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1390706" y="3159415"/>
            <a:ext cx="397911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9/10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44446" y="3445911"/>
            <a:ext cx="5363843" cy="95499"/>
          </a:xfrm>
          <a:custGeom>
            <a:avLst/>
            <a:gdLst/>
            <a:ahLst/>
            <a:cxnLst/>
            <a:rect l="l" t="t" r="r" b="b"/>
            <a:pathLst>
              <a:path w="5363843" h="95499">
                <a:moveTo>
                  <a:pt x="47749" y="0"/>
                </a:moveTo>
                <a:lnTo>
                  <a:pt x="5316094" y="0"/>
                </a:lnTo>
                <a:cubicBezTo>
                  <a:pt x="5342465" y="0"/>
                  <a:pt x="5363843" y="21378"/>
                  <a:pt x="5363843" y="47749"/>
                </a:cubicBezTo>
                <a:lnTo>
                  <a:pt x="5363843" y="47749"/>
                </a:lnTo>
                <a:cubicBezTo>
                  <a:pt x="5363843" y="74121"/>
                  <a:pt x="5342465" y="95499"/>
                  <a:pt x="5316094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39" name="Shape 37"/>
          <p:cNvSpPr/>
          <p:nvPr/>
        </p:nvSpPr>
        <p:spPr>
          <a:xfrm>
            <a:off x="6344446" y="3445911"/>
            <a:ext cx="4830642" cy="95499"/>
          </a:xfrm>
          <a:custGeom>
            <a:avLst/>
            <a:gdLst/>
            <a:ahLst/>
            <a:cxnLst/>
            <a:rect l="l" t="t" r="r" b="b"/>
            <a:pathLst>
              <a:path w="4830642" h="95499">
                <a:moveTo>
                  <a:pt x="47749" y="0"/>
                </a:moveTo>
                <a:lnTo>
                  <a:pt x="4782893" y="0"/>
                </a:lnTo>
                <a:cubicBezTo>
                  <a:pt x="4809264" y="0"/>
                  <a:pt x="4830642" y="21378"/>
                  <a:pt x="4830642" y="47749"/>
                </a:cubicBezTo>
                <a:lnTo>
                  <a:pt x="4830642" y="47749"/>
                </a:lnTo>
                <a:cubicBezTo>
                  <a:pt x="4830642" y="74121"/>
                  <a:pt x="4809264" y="95499"/>
                  <a:pt x="4782893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10B981"/>
              </a:gs>
              <a:gs pos="100000">
                <a:srgbClr val="34D399"/>
              </a:gs>
            </a:gsLst>
            <a:lin ang="0" scaled="1"/>
          </a:gradFill>
          <a:ln/>
        </p:spPr>
      </p:sp>
      <p:sp>
        <p:nvSpPr>
          <p:cNvPr id="40" name="Text 38"/>
          <p:cNvSpPr/>
          <p:nvPr/>
        </p:nvSpPr>
        <p:spPr>
          <a:xfrm>
            <a:off x="6344446" y="3573243"/>
            <a:ext cx="5419551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Insider knowledge yang valuable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322308" y="4030841"/>
            <a:ext cx="3740366" cy="1281274"/>
          </a:xfrm>
          <a:custGeom>
            <a:avLst/>
            <a:gdLst/>
            <a:ahLst/>
            <a:cxnLst/>
            <a:rect l="l" t="t" r="r" b="b"/>
            <a:pathLst>
              <a:path w="3740366" h="1281274">
                <a:moveTo>
                  <a:pt x="95493" y="0"/>
                </a:moveTo>
                <a:lnTo>
                  <a:pt x="3644872" y="0"/>
                </a:lnTo>
                <a:cubicBezTo>
                  <a:pt x="3697612" y="0"/>
                  <a:pt x="3740366" y="42754"/>
                  <a:pt x="3740366" y="95493"/>
                </a:cubicBezTo>
                <a:lnTo>
                  <a:pt x="3740366" y="1185781"/>
                </a:lnTo>
                <a:cubicBezTo>
                  <a:pt x="3740366" y="1238520"/>
                  <a:pt x="3697612" y="1281274"/>
                  <a:pt x="3644872" y="1281274"/>
                </a:cubicBezTo>
                <a:lnTo>
                  <a:pt x="95493" y="1281274"/>
                </a:lnTo>
                <a:cubicBezTo>
                  <a:pt x="42754" y="1281274"/>
                  <a:pt x="0" y="1238520"/>
                  <a:pt x="0" y="1185781"/>
                </a:cubicBezTo>
                <a:lnTo>
                  <a:pt x="0" y="95493"/>
                </a:lnTo>
                <a:cubicBezTo>
                  <a:pt x="0" y="42789"/>
                  <a:pt x="42789" y="0"/>
                  <a:pt x="95493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23253" y="4233775"/>
            <a:ext cx="107436" cy="143248"/>
          </a:xfrm>
          <a:custGeom>
            <a:avLst/>
            <a:gdLst/>
            <a:ahLst/>
            <a:cxnLst/>
            <a:rect l="l" t="t" r="r" b="b"/>
            <a:pathLst>
              <a:path w="107436" h="143248">
                <a:moveTo>
                  <a:pt x="0" y="17906"/>
                </a:moveTo>
                <a:cubicBezTo>
                  <a:pt x="0" y="8030"/>
                  <a:pt x="8030" y="0"/>
                  <a:pt x="17906" y="0"/>
                </a:cubicBezTo>
                <a:lnTo>
                  <a:pt x="59733" y="0"/>
                </a:lnTo>
                <a:cubicBezTo>
                  <a:pt x="64490" y="0"/>
                  <a:pt x="69050" y="1875"/>
                  <a:pt x="72407" y="5232"/>
                </a:cubicBezTo>
                <a:lnTo>
                  <a:pt x="102204" y="35057"/>
                </a:lnTo>
                <a:cubicBezTo>
                  <a:pt x="105561" y="38414"/>
                  <a:pt x="107436" y="42974"/>
                  <a:pt x="107436" y="47731"/>
                </a:cubicBezTo>
                <a:lnTo>
                  <a:pt x="107436" y="125342"/>
                </a:lnTo>
                <a:cubicBezTo>
                  <a:pt x="107436" y="135218"/>
                  <a:pt x="99406" y="143248"/>
                  <a:pt x="89530" y="143248"/>
                </a:cubicBezTo>
                <a:lnTo>
                  <a:pt x="17906" y="143248"/>
                </a:lnTo>
                <a:cubicBezTo>
                  <a:pt x="8030" y="143248"/>
                  <a:pt x="0" y="135218"/>
                  <a:pt x="0" y="125342"/>
                </a:cubicBezTo>
                <a:lnTo>
                  <a:pt x="0" y="17906"/>
                </a:lnTo>
                <a:close/>
                <a:moveTo>
                  <a:pt x="58195" y="16367"/>
                </a:moveTo>
                <a:lnTo>
                  <a:pt x="58195" y="42527"/>
                </a:lnTo>
                <a:cubicBezTo>
                  <a:pt x="58195" y="46248"/>
                  <a:pt x="61188" y="49242"/>
                  <a:pt x="64909" y="49242"/>
                </a:cubicBezTo>
                <a:lnTo>
                  <a:pt x="91069" y="49242"/>
                </a:lnTo>
                <a:lnTo>
                  <a:pt x="58195" y="16367"/>
                </a:lnTo>
                <a:close/>
                <a:moveTo>
                  <a:pt x="33574" y="71624"/>
                </a:moveTo>
                <a:cubicBezTo>
                  <a:pt x="29853" y="71624"/>
                  <a:pt x="26859" y="74618"/>
                  <a:pt x="26859" y="78339"/>
                </a:cubicBezTo>
                <a:cubicBezTo>
                  <a:pt x="26859" y="82060"/>
                  <a:pt x="29853" y="85054"/>
                  <a:pt x="33574" y="85054"/>
                </a:cubicBezTo>
                <a:lnTo>
                  <a:pt x="73862" y="85054"/>
                </a:lnTo>
                <a:cubicBezTo>
                  <a:pt x="77583" y="85054"/>
                  <a:pt x="80577" y="82060"/>
                  <a:pt x="80577" y="78339"/>
                </a:cubicBezTo>
                <a:cubicBezTo>
                  <a:pt x="80577" y="74618"/>
                  <a:pt x="77583" y="71624"/>
                  <a:pt x="73862" y="71624"/>
                </a:cubicBezTo>
                <a:lnTo>
                  <a:pt x="33574" y="71624"/>
                </a:lnTo>
                <a:close/>
                <a:moveTo>
                  <a:pt x="33574" y="98483"/>
                </a:moveTo>
                <a:cubicBezTo>
                  <a:pt x="29853" y="98483"/>
                  <a:pt x="26859" y="101477"/>
                  <a:pt x="26859" y="105198"/>
                </a:cubicBezTo>
                <a:cubicBezTo>
                  <a:pt x="26859" y="108919"/>
                  <a:pt x="29853" y="111913"/>
                  <a:pt x="33574" y="111913"/>
                </a:cubicBezTo>
                <a:lnTo>
                  <a:pt x="73862" y="111913"/>
                </a:lnTo>
                <a:cubicBezTo>
                  <a:pt x="77583" y="111913"/>
                  <a:pt x="80577" y="108919"/>
                  <a:pt x="80577" y="105198"/>
                </a:cubicBezTo>
                <a:cubicBezTo>
                  <a:pt x="80577" y="101477"/>
                  <a:pt x="77583" y="98483"/>
                  <a:pt x="73862" y="98483"/>
                </a:cubicBezTo>
                <a:lnTo>
                  <a:pt x="33574" y="98483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43" name="Text 41"/>
          <p:cNvSpPr/>
          <p:nvPr/>
        </p:nvSpPr>
        <p:spPr>
          <a:xfrm>
            <a:off x="668491" y="4193984"/>
            <a:ext cx="3302663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 &amp; Publication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85452" y="4544146"/>
            <a:ext cx="835614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Track Record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3516230" y="4512313"/>
            <a:ext cx="477493" cy="254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4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3/10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85452" y="4830642"/>
            <a:ext cx="3414078" cy="95499"/>
          </a:xfrm>
          <a:custGeom>
            <a:avLst/>
            <a:gdLst/>
            <a:ahLst/>
            <a:cxnLst/>
            <a:rect l="l" t="t" r="r" b="b"/>
            <a:pathLst>
              <a:path w="3414078" h="95499">
                <a:moveTo>
                  <a:pt x="47749" y="0"/>
                </a:moveTo>
                <a:lnTo>
                  <a:pt x="3366329" y="0"/>
                </a:lnTo>
                <a:cubicBezTo>
                  <a:pt x="3392700" y="0"/>
                  <a:pt x="3414078" y="21378"/>
                  <a:pt x="3414078" y="47749"/>
                </a:cubicBezTo>
                <a:lnTo>
                  <a:pt x="3414078" y="47749"/>
                </a:lnTo>
                <a:cubicBezTo>
                  <a:pt x="3414078" y="74121"/>
                  <a:pt x="3392700" y="95499"/>
                  <a:pt x="3366329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47" name="Shape 45"/>
          <p:cNvSpPr/>
          <p:nvPr/>
        </p:nvSpPr>
        <p:spPr>
          <a:xfrm>
            <a:off x="485452" y="4830642"/>
            <a:ext cx="1026611" cy="95499"/>
          </a:xfrm>
          <a:custGeom>
            <a:avLst/>
            <a:gdLst/>
            <a:ahLst/>
            <a:cxnLst/>
            <a:rect l="l" t="t" r="r" b="b"/>
            <a:pathLst>
              <a:path w="1026611" h="95499">
                <a:moveTo>
                  <a:pt x="47749" y="0"/>
                </a:moveTo>
                <a:lnTo>
                  <a:pt x="978862" y="0"/>
                </a:lnTo>
                <a:cubicBezTo>
                  <a:pt x="1005233" y="0"/>
                  <a:pt x="1026611" y="21378"/>
                  <a:pt x="1026611" y="47749"/>
                </a:cubicBezTo>
                <a:lnTo>
                  <a:pt x="1026611" y="47749"/>
                </a:lnTo>
                <a:cubicBezTo>
                  <a:pt x="1026611" y="74121"/>
                  <a:pt x="1005233" y="95499"/>
                  <a:pt x="978862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EF4444"/>
              </a:gs>
              <a:gs pos="100000">
                <a:srgbClr val="F87171"/>
              </a:gs>
            </a:gsLst>
            <a:lin ang="0" scaled="1"/>
          </a:gradFill>
          <a:ln/>
        </p:spPr>
      </p:sp>
      <p:sp>
        <p:nvSpPr>
          <p:cNvPr id="48" name="Text 46"/>
          <p:cNvSpPr/>
          <p:nvPr/>
        </p:nvSpPr>
        <p:spPr>
          <a:xfrm>
            <a:off x="485452" y="4989807"/>
            <a:ext cx="3469786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Gap:</a:t>
            </a:r>
            <a:pPr>
              <a:lnSpc>
                <a:spcPct val="120000"/>
              </a:lnSpc>
            </a:pPr>
            <a:r>
              <a:rPr lang="en-US" sz="877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Belum ada publikasi peer-reviewed internasional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4228304" y="4030841"/>
            <a:ext cx="3740366" cy="1281274"/>
          </a:xfrm>
          <a:custGeom>
            <a:avLst/>
            <a:gdLst/>
            <a:ahLst/>
            <a:cxnLst/>
            <a:rect l="l" t="t" r="r" b="b"/>
            <a:pathLst>
              <a:path w="3740366" h="1281274">
                <a:moveTo>
                  <a:pt x="95493" y="0"/>
                </a:moveTo>
                <a:lnTo>
                  <a:pt x="3644872" y="0"/>
                </a:lnTo>
                <a:cubicBezTo>
                  <a:pt x="3697612" y="0"/>
                  <a:pt x="3740366" y="42754"/>
                  <a:pt x="3740366" y="95493"/>
                </a:cubicBezTo>
                <a:lnTo>
                  <a:pt x="3740366" y="1185781"/>
                </a:lnTo>
                <a:cubicBezTo>
                  <a:pt x="3740366" y="1238520"/>
                  <a:pt x="3697612" y="1281274"/>
                  <a:pt x="3644872" y="1281274"/>
                </a:cubicBezTo>
                <a:lnTo>
                  <a:pt x="95493" y="1281274"/>
                </a:lnTo>
                <a:cubicBezTo>
                  <a:pt x="42754" y="1281274"/>
                  <a:pt x="0" y="1238520"/>
                  <a:pt x="0" y="1185781"/>
                </a:cubicBezTo>
                <a:lnTo>
                  <a:pt x="0" y="95493"/>
                </a:lnTo>
                <a:cubicBezTo>
                  <a:pt x="0" y="42789"/>
                  <a:pt x="42789" y="0"/>
                  <a:pt x="95493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4411343" y="4233775"/>
            <a:ext cx="143248" cy="143248"/>
          </a:xfrm>
          <a:custGeom>
            <a:avLst/>
            <a:gdLst/>
            <a:ahLst/>
            <a:cxnLst/>
            <a:rect l="l" t="t" r="r" b="b"/>
            <a:pathLst>
              <a:path w="143248" h="143248">
                <a:moveTo>
                  <a:pt x="17906" y="17906"/>
                </a:moveTo>
                <a:cubicBezTo>
                  <a:pt x="17906" y="12954"/>
                  <a:pt x="13905" y="8953"/>
                  <a:pt x="8953" y="8953"/>
                </a:cubicBezTo>
                <a:cubicBezTo>
                  <a:pt x="4001" y="8953"/>
                  <a:pt x="0" y="12954"/>
                  <a:pt x="0" y="17906"/>
                </a:cubicBezTo>
                <a:lnTo>
                  <a:pt x="0" y="111913"/>
                </a:lnTo>
                <a:cubicBezTo>
                  <a:pt x="0" y="124279"/>
                  <a:pt x="10016" y="134295"/>
                  <a:pt x="22383" y="134295"/>
                </a:cubicBezTo>
                <a:lnTo>
                  <a:pt x="134295" y="134295"/>
                </a:lnTo>
                <a:cubicBezTo>
                  <a:pt x="139247" y="134295"/>
                  <a:pt x="143248" y="130294"/>
                  <a:pt x="143248" y="125342"/>
                </a:cubicBezTo>
                <a:cubicBezTo>
                  <a:pt x="143248" y="120390"/>
                  <a:pt x="139247" y="116389"/>
                  <a:pt x="134295" y="116389"/>
                </a:cubicBezTo>
                <a:lnTo>
                  <a:pt x="22383" y="116389"/>
                </a:lnTo>
                <a:cubicBezTo>
                  <a:pt x="19920" y="116389"/>
                  <a:pt x="17906" y="114375"/>
                  <a:pt x="17906" y="111913"/>
                </a:cubicBezTo>
                <a:lnTo>
                  <a:pt x="17906" y="17906"/>
                </a:lnTo>
                <a:close/>
                <a:moveTo>
                  <a:pt x="131665" y="42135"/>
                </a:moveTo>
                <a:cubicBezTo>
                  <a:pt x="135162" y="38638"/>
                  <a:pt x="135162" y="32958"/>
                  <a:pt x="131665" y="29461"/>
                </a:cubicBezTo>
                <a:cubicBezTo>
                  <a:pt x="128168" y="25964"/>
                  <a:pt x="122488" y="25964"/>
                  <a:pt x="118991" y="29461"/>
                </a:cubicBezTo>
                <a:lnTo>
                  <a:pt x="89530" y="58950"/>
                </a:lnTo>
                <a:lnTo>
                  <a:pt x="73471" y="42918"/>
                </a:lnTo>
                <a:cubicBezTo>
                  <a:pt x="69973" y="39421"/>
                  <a:pt x="64294" y="39421"/>
                  <a:pt x="60796" y="42918"/>
                </a:cubicBezTo>
                <a:lnTo>
                  <a:pt x="33937" y="69777"/>
                </a:lnTo>
                <a:cubicBezTo>
                  <a:pt x="30440" y="73275"/>
                  <a:pt x="30440" y="78954"/>
                  <a:pt x="33937" y="82452"/>
                </a:cubicBezTo>
                <a:cubicBezTo>
                  <a:pt x="37435" y="85949"/>
                  <a:pt x="43114" y="85949"/>
                  <a:pt x="46612" y="82452"/>
                </a:cubicBezTo>
                <a:lnTo>
                  <a:pt x="67148" y="61916"/>
                </a:lnTo>
                <a:lnTo>
                  <a:pt x="83207" y="77975"/>
                </a:lnTo>
                <a:cubicBezTo>
                  <a:pt x="86704" y="81472"/>
                  <a:pt x="92384" y="81472"/>
                  <a:pt x="95881" y="77975"/>
                </a:cubicBezTo>
                <a:lnTo>
                  <a:pt x="131693" y="42163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51" name="Text 49"/>
          <p:cNvSpPr/>
          <p:nvPr/>
        </p:nvSpPr>
        <p:spPr>
          <a:xfrm>
            <a:off x="4574487" y="4193984"/>
            <a:ext cx="3302663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Acumen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4391448" y="4544146"/>
            <a:ext cx="1153943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Commercial Sense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7422599" y="4512313"/>
            <a:ext cx="477493" cy="254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4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4/10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391448" y="4830642"/>
            <a:ext cx="3414078" cy="95499"/>
          </a:xfrm>
          <a:custGeom>
            <a:avLst/>
            <a:gdLst/>
            <a:ahLst/>
            <a:cxnLst/>
            <a:rect l="l" t="t" r="r" b="b"/>
            <a:pathLst>
              <a:path w="3414078" h="95499">
                <a:moveTo>
                  <a:pt x="47749" y="0"/>
                </a:moveTo>
                <a:lnTo>
                  <a:pt x="3366329" y="0"/>
                </a:lnTo>
                <a:cubicBezTo>
                  <a:pt x="3392700" y="0"/>
                  <a:pt x="3414078" y="21378"/>
                  <a:pt x="3414078" y="47749"/>
                </a:cubicBezTo>
                <a:lnTo>
                  <a:pt x="3414078" y="47749"/>
                </a:lnTo>
                <a:cubicBezTo>
                  <a:pt x="3414078" y="74121"/>
                  <a:pt x="3392700" y="95499"/>
                  <a:pt x="3366329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55" name="Shape 53"/>
          <p:cNvSpPr/>
          <p:nvPr/>
        </p:nvSpPr>
        <p:spPr>
          <a:xfrm>
            <a:off x="4391448" y="4830642"/>
            <a:ext cx="1368815" cy="95499"/>
          </a:xfrm>
          <a:custGeom>
            <a:avLst/>
            <a:gdLst/>
            <a:ahLst/>
            <a:cxnLst/>
            <a:rect l="l" t="t" r="r" b="b"/>
            <a:pathLst>
              <a:path w="1368815" h="95499">
                <a:moveTo>
                  <a:pt x="47749" y="0"/>
                </a:moveTo>
                <a:lnTo>
                  <a:pt x="1321065" y="0"/>
                </a:lnTo>
                <a:cubicBezTo>
                  <a:pt x="1347437" y="0"/>
                  <a:pt x="1368815" y="21378"/>
                  <a:pt x="1368815" y="47749"/>
                </a:cubicBezTo>
                <a:lnTo>
                  <a:pt x="1368815" y="47749"/>
                </a:lnTo>
                <a:cubicBezTo>
                  <a:pt x="1368815" y="74121"/>
                  <a:pt x="1347437" y="95499"/>
                  <a:pt x="1321065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F59E0B"/>
              </a:gs>
              <a:gs pos="100000">
                <a:srgbClr val="FBBF24"/>
              </a:gs>
            </a:gsLst>
            <a:lin ang="0" scaled="1"/>
          </a:gradFill>
          <a:ln/>
        </p:spPr>
      </p:sp>
      <p:sp>
        <p:nvSpPr>
          <p:cNvPr id="56" name="Text 54"/>
          <p:cNvSpPr/>
          <p:nvPr/>
        </p:nvSpPr>
        <p:spPr>
          <a:xfrm>
            <a:off x="4391448" y="4989807"/>
            <a:ext cx="3469786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Growth Area:</a:t>
            </a:r>
            <a:pPr>
              <a:lnSpc>
                <a:spcPct val="120000"/>
              </a:lnSpc>
            </a:pPr>
            <a:r>
              <a:rPr lang="en-US" sz="877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Mindset masih compliance-oriented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134300" y="4030841"/>
            <a:ext cx="3740366" cy="1281274"/>
          </a:xfrm>
          <a:custGeom>
            <a:avLst/>
            <a:gdLst/>
            <a:ahLst/>
            <a:cxnLst/>
            <a:rect l="l" t="t" r="r" b="b"/>
            <a:pathLst>
              <a:path w="3740366" h="1281274">
                <a:moveTo>
                  <a:pt x="95493" y="0"/>
                </a:moveTo>
                <a:lnTo>
                  <a:pt x="3644872" y="0"/>
                </a:lnTo>
                <a:cubicBezTo>
                  <a:pt x="3697612" y="0"/>
                  <a:pt x="3740366" y="42754"/>
                  <a:pt x="3740366" y="95493"/>
                </a:cubicBezTo>
                <a:lnTo>
                  <a:pt x="3740366" y="1185781"/>
                </a:lnTo>
                <a:cubicBezTo>
                  <a:pt x="3740366" y="1238520"/>
                  <a:pt x="3697612" y="1281274"/>
                  <a:pt x="3644872" y="1281274"/>
                </a:cubicBezTo>
                <a:lnTo>
                  <a:pt x="95493" y="1281274"/>
                </a:lnTo>
                <a:cubicBezTo>
                  <a:pt x="42754" y="1281274"/>
                  <a:pt x="0" y="1238520"/>
                  <a:pt x="0" y="1185781"/>
                </a:cubicBezTo>
                <a:lnTo>
                  <a:pt x="0" y="95493"/>
                </a:lnTo>
                <a:cubicBezTo>
                  <a:pt x="0" y="42789"/>
                  <a:pt x="42789" y="0"/>
                  <a:pt x="95493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299433" y="4233775"/>
            <a:ext cx="179060" cy="143248"/>
          </a:xfrm>
          <a:custGeom>
            <a:avLst/>
            <a:gdLst/>
            <a:ahLst/>
            <a:cxnLst/>
            <a:rect l="l" t="t" r="r" b="b"/>
            <a:pathLst>
              <a:path w="179060" h="143248">
                <a:moveTo>
                  <a:pt x="89530" y="4477"/>
                </a:moveTo>
                <a:cubicBezTo>
                  <a:pt x="105589" y="4477"/>
                  <a:pt x="118627" y="17515"/>
                  <a:pt x="118627" y="33574"/>
                </a:cubicBezTo>
                <a:cubicBezTo>
                  <a:pt x="118627" y="49633"/>
                  <a:pt x="105589" y="62671"/>
                  <a:pt x="89530" y="62671"/>
                </a:cubicBezTo>
                <a:cubicBezTo>
                  <a:pt x="73471" y="62671"/>
                  <a:pt x="60433" y="49633"/>
                  <a:pt x="60433" y="33574"/>
                </a:cubicBezTo>
                <a:cubicBezTo>
                  <a:pt x="60433" y="17515"/>
                  <a:pt x="73471" y="4477"/>
                  <a:pt x="89530" y="4477"/>
                </a:cubicBezTo>
                <a:close/>
                <a:moveTo>
                  <a:pt x="26859" y="24621"/>
                </a:moveTo>
                <a:cubicBezTo>
                  <a:pt x="37977" y="24621"/>
                  <a:pt x="47003" y="33647"/>
                  <a:pt x="47003" y="44765"/>
                </a:cubicBezTo>
                <a:cubicBezTo>
                  <a:pt x="47003" y="55883"/>
                  <a:pt x="37977" y="64909"/>
                  <a:pt x="26859" y="64909"/>
                </a:cubicBezTo>
                <a:cubicBezTo>
                  <a:pt x="15741" y="64909"/>
                  <a:pt x="6715" y="55883"/>
                  <a:pt x="6715" y="44765"/>
                </a:cubicBezTo>
                <a:cubicBezTo>
                  <a:pt x="6715" y="33647"/>
                  <a:pt x="15741" y="24621"/>
                  <a:pt x="26859" y="24621"/>
                </a:cubicBezTo>
                <a:close/>
                <a:moveTo>
                  <a:pt x="0" y="116389"/>
                </a:moveTo>
                <a:cubicBezTo>
                  <a:pt x="0" y="96608"/>
                  <a:pt x="16031" y="80577"/>
                  <a:pt x="35812" y="80577"/>
                </a:cubicBezTo>
                <a:cubicBezTo>
                  <a:pt x="39393" y="80577"/>
                  <a:pt x="42863" y="81109"/>
                  <a:pt x="46136" y="82088"/>
                </a:cubicBezTo>
                <a:cubicBezTo>
                  <a:pt x="36931" y="92384"/>
                  <a:pt x="31336" y="105981"/>
                  <a:pt x="31336" y="120866"/>
                </a:cubicBezTo>
                <a:lnTo>
                  <a:pt x="31336" y="125342"/>
                </a:lnTo>
                <a:cubicBezTo>
                  <a:pt x="31336" y="128532"/>
                  <a:pt x="32007" y="131553"/>
                  <a:pt x="33210" y="134295"/>
                </a:cubicBezTo>
                <a:lnTo>
                  <a:pt x="8953" y="134295"/>
                </a:lnTo>
                <a:cubicBezTo>
                  <a:pt x="4001" y="134295"/>
                  <a:pt x="0" y="130294"/>
                  <a:pt x="0" y="125342"/>
                </a:cubicBezTo>
                <a:lnTo>
                  <a:pt x="0" y="116389"/>
                </a:lnTo>
                <a:close/>
                <a:moveTo>
                  <a:pt x="145850" y="134295"/>
                </a:moveTo>
                <a:cubicBezTo>
                  <a:pt x="147053" y="131553"/>
                  <a:pt x="147725" y="128532"/>
                  <a:pt x="147725" y="125342"/>
                </a:cubicBezTo>
                <a:lnTo>
                  <a:pt x="147725" y="120866"/>
                </a:lnTo>
                <a:cubicBezTo>
                  <a:pt x="147725" y="105981"/>
                  <a:pt x="142129" y="92384"/>
                  <a:pt x="132924" y="82088"/>
                </a:cubicBezTo>
                <a:cubicBezTo>
                  <a:pt x="136198" y="81109"/>
                  <a:pt x="139667" y="80577"/>
                  <a:pt x="143248" y="80577"/>
                </a:cubicBezTo>
                <a:cubicBezTo>
                  <a:pt x="163029" y="80577"/>
                  <a:pt x="179060" y="96608"/>
                  <a:pt x="179060" y="116389"/>
                </a:cubicBezTo>
                <a:lnTo>
                  <a:pt x="179060" y="125342"/>
                </a:lnTo>
                <a:cubicBezTo>
                  <a:pt x="179060" y="130294"/>
                  <a:pt x="175059" y="134295"/>
                  <a:pt x="170107" y="134295"/>
                </a:cubicBezTo>
                <a:lnTo>
                  <a:pt x="145850" y="134295"/>
                </a:lnTo>
                <a:close/>
                <a:moveTo>
                  <a:pt x="132057" y="44765"/>
                </a:moveTo>
                <a:cubicBezTo>
                  <a:pt x="132057" y="33647"/>
                  <a:pt x="141083" y="24621"/>
                  <a:pt x="152201" y="24621"/>
                </a:cubicBezTo>
                <a:cubicBezTo>
                  <a:pt x="163319" y="24621"/>
                  <a:pt x="172345" y="33647"/>
                  <a:pt x="172345" y="44765"/>
                </a:cubicBezTo>
                <a:cubicBezTo>
                  <a:pt x="172345" y="55883"/>
                  <a:pt x="163319" y="64909"/>
                  <a:pt x="152201" y="64909"/>
                </a:cubicBezTo>
                <a:cubicBezTo>
                  <a:pt x="141083" y="64909"/>
                  <a:pt x="132057" y="55883"/>
                  <a:pt x="132057" y="44765"/>
                </a:cubicBezTo>
                <a:close/>
                <a:moveTo>
                  <a:pt x="44765" y="120866"/>
                </a:moveTo>
                <a:cubicBezTo>
                  <a:pt x="44765" y="96133"/>
                  <a:pt x="64797" y="76101"/>
                  <a:pt x="89530" y="76101"/>
                </a:cubicBezTo>
                <a:cubicBezTo>
                  <a:pt x="114263" y="76101"/>
                  <a:pt x="134295" y="96133"/>
                  <a:pt x="134295" y="120866"/>
                </a:cubicBezTo>
                <a:lnTo>
                  <a:pt x="134295" y="125342"/>
                </a:lnTo>
                <a:cubicBezTo>
                  <a:pt x="134295" y="130294"/>
                  <a:pt x="130294" y="134295"/>
                  <a:pt x="125342" y="134295"/>
                </a:cubicBezTo>
                <a:lnTo>
                  <a:pt x="53718" y="134295"/>
                </a:lnTo>
                <a:cubicBezTo>
                  <a:pt x="48766" y="134295"/>
                  <a:pt x="44765" y="130294"/>
                  <a:pt x="44765" y="125342"/>
                </a:cubicBezTo>
                <a:lnTo>
                  <a:pt x="44765" y="120866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59" name="Text 57"/>
          <p:cNvSpPr/>
          <p:nvPr/>
        </p:nvSpPr>
        <p:spPr>
          <a:xfrm>
            <a:off x="8480483" y="4193984"/>
            <a:ext cx="3302663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Soft Skills Senior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8297444" y="4544146"/>
            <a:ext cx="1201692" cy="190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Presence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11326481" y="4512313"/>
            <a:ext cx="477493" cy="254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4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5/10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8297444" y="4830642"/>
            <a:ext cx="3414078" cy="95499"/>
          </a:xfrm>
          <a:custGeom>
            <a:avLst/>
            <a:gdLst/>
            <a:ahLst/>
            <a:cxnLst/>
            <a:rect l="l" t="t" r="r" b="b"/>
            <a:pathLst>
              <a:path w="3414078" h="95499">
                <a:moveTo>
                  <a:pt x="47749" y="0"/>
                </a:moveTo>
                <a:lnTo>
                  <a:pt x="3366329" y="0"/>
                </a:lnTo>
                <a:cubicBezTo>
                  <a:pt x="3392700" y="0"/>
                  <a:pt x="3414078" y="21378"/>
                  <a:pt x="3414078" y="47749"/>
                </a:cubicBezTo>
                <a:lnTo>
                  <a:pt x="3414078" y="47749"/>
                </a:lnTo>
                <a:cubicBezTo>
                  <a:pt x="3414078" y="74121"/>
                  <a:pt x="3392700" y="95499"/>
                  <a:pt x="3366329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63" name="Shape 61"/>
          <p:cNvSpPr/>
          <p:nvPr/>
        </p:nvSpPr>
        <p:spPr>
          <a:xfrm>
            <a:off x="8297444" y="4830642"/>
            <a:ext cx="1703060" cy="95499"/>
          </a:xfrm>
          <a:custGeom>
            <a:avLst/>
            <a:gdLst/>
            <a:ahLst/>
            <a:cxnLst/>
            <a:rect l="l" t="t" r="r" b="b"/>
            <a:pathLst>
              <a:path w="1703060" h="95499">
                <a:moveTo>
                  <a:pt x="47749" y="0"/>
                </a:moveTo>
                <a:lnTo>
                  <a:pt x="1655311" y="0"/>
                </a:lnTo>
                <a:cubicBezTo>
                  <a:pt x="1681682" y="0"/>
                  <a:pt x="1703060" y="21378"/>
                  <a:pt x="1703060" y="47749"/>
                </a:cubicBezTo>
                <a:lnTo>
                  <a:pt x="1703060" y="47749"/>
                </a:lnTo>
                <a:cubicBezTo>
                  <a:pt x="1703060" y="74121"/>
                  <a:pt x="1681682" y="95499"/>
                  <a:pt x="1655311" y="95499"/>
                </a:cubicBezTo>
                <a:lnTo>
                  <a:pt x="47749" y="95499"/>
                </a:lnTo>
                <a:cubicBezTo>
                  <a:pt x="21396" y="95499"/>
                  <a:pt x="0" y="74103"/>
                  <a:pt x="0" y="47749"/>
                </a:cubicBezTo>
                <a:lnTo>
                  <a:pt x="0" y="47749"/>
                </a:lnTo>
                <a:cubicBezTo>
                  <a:pt x="0" y="21396"/>
                  <a:pt x="21396" y="0"/>
                  <a:pt x="47749" y="0"/>
                </a:cubicBezTo>
                <a:close/>
              </a:path>
            </a:pathLst>
          </a:custGeom>
          <a:gradFill rotWithShape="1" flip="none">
            <a:gsLst>
              <a:gs pos="0">
                <a:srgbClr val="F59E0B"/>
              </a:gs>
              <a:gs pos="100000">
                <a:srgbClr val="FBBF24"/>
              </a:gs>
            </a:gsLst>
            <a:lin ang="0" scaled="1"/>
          </a:gradFill>
          <a:ln/>
        </p:spPr>
      </p:sp>
      <p:sp>
        <p:nvSpPr>
          <p:cNvPr id="64" name="Text 62"/>
          <p:cNvSpPr/>
          <p:nvPr/>
        </p:nvSpPr>
        <p:spPr>
          <a:xfrm>
            <a:off x="8297444" y="4989807"/>
            <a:ext cx="3469786" cy="15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7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Growth Area:</a:t>
            </a:r>
            <a:pPr>
              <a:lnSpc>
                <a:spcPct val="120000"/>
              </a:lnSpc>
            </a:pPr>
            <a:r>
              <a:rPr lang="en-US" sz="877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English executive level perlu ditingkatkan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322308" y="5447405"/>
            <a:ext cx="11547384" cy="724198"/>
          </a:xfrm>
          <a:custGeom>
            <a:avLst/>
            <a:gdLst/>
            <a:ahLst/>
            <a:cxnLst/>
            <a:rect l="l" t="t" r="r" b="b"/>
            <a:pathLst>
              <a:path w="11547384" h="724198">
                <a:moveTo>
                  <a:pt x="95500" y="0"/>
                </a:moveTo>
                <a:lnTo>
                  <a:pt x="11451884" y="0"/>
                </a:lnTo>
                <a:cubicBezTo>
                  <a:pt x="11504627" y="0"/>
                  <a:pt x="11547384" y="42757"/>
                  <a:pt x="11547384" y="95500"/>
                </a:cubicBezTo>
                <a:lnTo>
                  <a:pt x="11547384" y="628698"/>
                </a:lnTo>
                <a:cubicBezTo>
                  <a:pt x="11547384" y="681442"/>
                  <a:pt x="11504627" y="724198"/>
                  <a:pt x="11451884" y="724198"/>
                </a:cubicBezTo>
                <a:lnTo>
                  <a:pt x="95500" y="724198"/>
                </a:lnTo>
                <a:cubicBezTo>
                  <a:pt x="42757" y="724198"/>
                  <a:pt x="0" y="681442"/>
                  <a:pt x="0" y="628698"/>
                </a:cubicBezTo>
                <a:lnTo>
                  <a:pt x="0" y="95500"/>
                </a:lnTo>
                <a:cubicBezTo>
                  <a:pt x="0" y="42757"/>
                  <a:pt x="42757" y="0"/>
                  <a:pt x="95500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501368" y="5610548"/>
            <a:ext cx="143248" cy="190997"/>
          </a:xfrm>
          <a:custGeom>
            <a:avLst/>
            <a:gdLst/>
            <a:ahLst/>
            <a:cxnLst/>
            <a:rect l="l" t="t" r="r" b="b"/>
            <a:pathLst>
              <a:path w="143248" h="190997">
                <a:moveTo>
                  <a:pt x="109264" y="143248"/>
                </a:moveTo>
                <a:cubicBezTo>
                  <a:pt x="111987" y="134929"/>
                  <a:pt x="117434" y="127394"/>
                  <a:pt x="123589" y="120903"/>
                </a:cubicBezTo>
                <a:cubicBezTo>
                  <a:pt x="135787" y="108070"/>
                  <a:pt x="143248" y="90724"/>
                  <a:pt x="143248" y="71624"/>
                </a:cubicBezTo>
                <a:cubicBezTo>
                  <a:pt x="143248" y="32082"/>
                  <a:pt x="111166" y="0"/>
                  <a:pt x="71624" y="0"/>
                </a:cubicBezTo>
                <a:cubicBezTo>
                  <a:pt x="32082" y="0"/>
                  <a:pt x="0" y="32082"/>
                  <a:pt x="0" y="71624"/>
                </a:cubicBezTo>
                <a:cubicBezTo>
                  <a:pt x="0" y="90724"/>
                  <a:pt x="7461" y="108070"/>
                  <a:pt x="19659" y="120903"/>
                </a:cubicBezTo>
                <a:cubicBezTo>
                  <a:pt x="25814" y="127394"/>
                  <a:pt x="31298" y="134929"/>
                  <a:pt x="33984" y="143248"/>
                </a:cubicBezTo>
                <a:lnTo>
                  <a:pt x="109227" y="143248"/>
                </a:lnTo>
                <a:close/>
                <a:moveTo>
                  <a:pt x="107436" y="161154"/>
                </a:moveTo>
                <a:lnTo>
                  <a:pt x="35812" y="161154"/>
                </a:lnTo>
                <a:lnTo>
                  <a:pt x="35812" y="167123"/>
                </a:lnTo>
                <a:cubicBezTo>
                  <a:pt x="35812" y="183611"/>
                  <a:pt x="49167" y="196966"/>
                  <a:pt x="65655" y="196966"/>
                </a:cubicBezTo>
                <a:lnTo>
                  <a:pt x="77593" y="196966"/>
                </a:lnTo>
                <a:cubicBezTo>
                  <a:pt x="94081" y="196966"/>
                  <a:pt x="107436" y="183611"/>
                  <a:pt x="107436" y="167123"/>
                </a:cubicBezTo>
                <a:lnTo>
                  <a:pt x="107436" y="161154"/>
                </a:lnTo>
                <a:close/>
                <a:moveTo>
                  <a:pt x="68640" y="41781"/>
                </a:moveTo>
                <a:cubicBezTo>
                  <a:pt x="53793" y="41781"/>
                  <a:pt x="41781" y="53793"/>
                  <a:pt x="41781" y="68640"/>
                </a:cubicBezTo>
                <a:cubicBezTo>
                  <a:pt x="41781" y="73601"/>
                  <a:pt x="37789" y="77593"/>
                  <a:pt x="32828" y="77593"/>
                </a:cubicBezTo>
                <a:cubicBezTo>
                  <a:pt x="27866" y="77593"/>
                  <a:pt x="23875" y="73601"/>
                  <a:pt x="23875" y="68640"/>
                </a:cubicBezTo>
                <a:cubicBezTo>
                  <a:pt x="23875" y="43907"/>
                  <a:pt x="43907" y="23875"/>
                  <a:pt x="68640" y="23875"/>
                </a:cubicBezTo>
                <a:cubicBezTo>
                  <a:pt x="73601" y="23875"/>
                  <a:pt x="77593" y="27866"/>
                  <a:pt x="77593" y="32828"/>
                </a:cubicBezTo>
                <a:cubicBezTo>
                  <a:pt x="77593" y="37789"/>
                  <a:pt x="73601" y="41781"/>
                  <a:pt x="68640" y="41781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67" name="Text 65"/>
          <p:cNvSpPr/>
          <p:nvPr/>
        </p:nvSpPr>
        <p:spPr>
          <a:xfrm>
            <a:off x="819697" y="5578715"/>
            <a:ext cx="10011446" cy="2228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8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19697" y="5833379"/>
            <a:ext cx="10003488" cy="2069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Kekuatan utama ada di </a:t>
            </a:r>
            <a:pPr>
              <a:lnSpc>
                <a:spcPct val="140000"/>
              </a:lnSpc>
            </a:pPr>
            <a:r>
              <a:rPr lang="en-US" sz="100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domain knowledge government</a:t>
            </a:r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40000"/>
              </a:lnSpc>
            </a:pPr>
            <a:r>
              <a:rPr lang="en-US" sz="1003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technical foundation</a:t>
            </a:r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 Gap kritis ada di </a:t>
            </a:r>
            <a:pPr>
              <a:lnSpc>
                <a:spcPct val="140000"/>
              </a:lnSpc>
            </a:pPr>
            <a:r>
              <a:rPr lang="en-US" sz="1003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international publication</a:t>
            </a:r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, </a:t>
            </a:r>
            <a:pPr>
              <a:lnSpc>
                <a:spcPct val="140000"/>
              </a:lnSpc>
            </a:pPr>
            <a:r>
              <a:rPr lang="en-US" sz="1003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commercial mindset</a:t>
            </a:r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, dan </a:t>
            </a:r>
            <a:pPr>
              <a:lnSpc>
                <a:spcPct val="140000"/>
              </a:lnSpc>
            </a:pPr>
            <a:r>
              <a:rPr lang="en-US" sz="1003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English</a:t>
            </a:r>
            <a:pPr>
              <a:lnSpc>
                <a:spcPct val="140000"/>
              </a:lnSpc>
            </a:pPr>
            <a:r>
              <a:rPr lang="en-US" sz="1003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 STATE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Profil yang Dibayar 3x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Analisis real dari orang-orang yang sudah di posisi target — bukan job requirements LinkedIn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3762375" cy="2714625"/>
          </a:xfrm>
          <a:custGeom>
            <a:avLst/>
            <a:gdLst/>
            <a:ahLst/>
            <a:cxnLst/>
            <a:rect l="l" t="t" r="r" b="b"/>
            <a:pathLst>
              <a:path w="3762375" h="2714625">
                <a:moveTo>
                  <a:pt x="95256" y="0"/>
                </a:moveTo>
                <a:lnTo>
                  <a:pt x="3667119" y="0"/>
                </a:lnTo>
                <a:cubicBezTo>
                  <a:pt x="3719727" y="0"/>
                  <a:pt x="3762375" y="42648"/>
                  <a:pt x="3762375" y="95256"/>
                </a:cubicBezTo>
                <a:lnTo>
                  <a:pt x="3762375" y="2619369"/>
                </a:lnTo>
                <a:cubicBezTo>
                  <a:pt x="3762375" y="2671977"/>
                  <a:pt x="3719727" y="2714625"/>
                  <a:pt x="3667119" y="2714625"/>
                </a:cubicBezTo>
                <a:lnTo>
                  <a:pt x="95256" y="2714625"/>
                </a:lnTo>
                <a:cubicBezTo>
                  <a:pt x="42648" y="2714625"/>
                  <a:pt x="0" y="2671977"/>
                  <a:pt x="0" y="2619369"/>
                </a:cubicBezTo>
                <a:lnTo>
                  <a:pt x="0" y="95256"/>
                </a:lnTo>
                <a:cubicBezTo>
                  <a:pt x="0" y="42683"/>
                  <a:pt x="42683" y="0"/>
                  <a:pt x="95256" y="0"/>
                </a:cubicBezTo>
                <a:close/>
              </a:path>
            </a:pathLst>
          </a:custGeom>
          <a:gradFill rotWithShape="1" flip="none">
            <a:gsLst>
              <a:gs pos="0">
                <a:srgbClr val="1E293B"/>
              </a:gs>
              <a:gs pos="100000">
                <a:srgbClr val="0F172A"/>
              </a:gs>
            </a:gsLst>
            <a:lin ang="2700000" scaled="1"/>
          </a:gra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468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95313" y="15795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62012" y="14883"/>
                </a:moveTo>
                <a:lnTo>
                  <a:pt x="96738" y="14883"/>
                </a:lnTo>
                <a:cubicBezTo>
                  <a:pt x="98103" y="14883"/>
                  <a:pt x="99219" y="15999"/>
                  <a:pt x="99219" y="17363"/>
                </a:cubicBezTo>
                <a:lnTo>
                  <a:pt x="99219" y="29766"/>
                </a:lnTo>
                <a:lnTo>
                  <a:pt x="59531" y="29766"/>
                </a:lnTo>
                <a:lnTo>
                  <a:pt x="59531" y="17363"/>
                </a:lnTo>
                <a:cubicBezTo>
                  <a:pt x="59531" y="15999"/>
                  <a:pt x="60647" y="14883"/>
                  <a:pt x="62012" y="14883"/>
                </a:cubicBezTo>
                <a:close/>
                <a:moveTo>
                  <a:pt x="44648" y="17363"/>
                </a:moveTo>
                <a:lnTo>
                  <a:pt x="44648" y="29766"/>
                </a:lnTo>
                <a:lnTo>
                  <a:pt x="19844" y="29766"/>
                </a:lnTo>
                <a:cubicBezTo>
                  <a:pt x="8899" y="29766"/>
                  <a:pt x="0" y="38664"/>
                  <a:pt x="0" y="49609"/>
                </a:cubicBezTo>
                <a:lnTo>
                  <a:pt x="0" y="79375"/>
                </a:lnTo>
                <a:lnTo>
                  <a:pt x="158750" y="79375"/>
                </a:lnTo>
                <a:lnTo>
                  <a:pt x="158750" y="49609"/>
                </a:lnTo>
                <a:cubicBezTo>
                  <a:pt x="158750" y="38664"/>
                  <a:pt x="149851" y="29766"/>
                  <a:pt x="138906" y="29766"/>
                </a:cubicBezTo>
                <a:lnTo>
                  <a:pt x="114102" y="29766"/>
                </a:lnTo>
                <a:lnTo>
                  <a:pt x="114102" y="17363"/>
                </a:lnTo>
                <a:cubicBezTo>
                  <a:pt x="114102" y="7782"/>
                  <a:pt x="106319" y="0"/>
                  <a:pt x="96738" y="0"/>
                </a:cubicBezTo>
                <a:lnTo>
                  <a:pt x="62012" y="0"/>
                </a:lnTo>
                <a:cubicBezTo>
                  <a:pt x="52431" y="0"/>
                  <a:pt x="44648" y="7782"/>
                  <a:pt x="44648" y="17363"/>
                </a:cubicBezTo>
                <a:close/>
                <a:moveTo>
                  <a:pt x="158750" y="94258"/>
                </a:moveTo>
                <a:lnTo>
                  <a:pt x="99219" y="94258"/>
                </a:lnTo>
                <a:lnTo>
                  <a:pt x="99219" y="99219"/>
                </a:lnTo>
                <a:cubicBezTo>
                  <a:pt x="99219" y="104707"/>
                  <a:pt x="94785" y="109141"/>
                  <a:pt x="89297" y="109141"/>
                </a:cubicBezTo>
                <a:lnTo>
                  <a:pt x="69453" y="109141"/>
                </a:lnTo>
                <a:cubicBezTo>
                  <a:pt x="63965" y="109141"/>
                  <a:pt x="59531" y="104707"/>
                  <a:pt x="59531" y="99219"/>
                </a:cubicBezTo>
                <a:lnTo>
                  <a:pt x="59531" y="94258"/>
                </a:lnTo>
                <a:lnTo>
                  <a:pt x="0" y="94258"/>
                </a:lnTo>
                <a:lnTo>
                  <a:pt x="0" y="128984"/>
                </a:lnTo>
                <a:cubicBezTo>
                  <a:pt x="0" y="139929"/>
                  <a:pt x="8899" y="148828"/>
                  <a:pt x="19844" y="148828"/>
                </a:cubicBezTo>
                <a:lnTo>
                  <a:pt x="138906" y="148828"/>
                </a:lnTo>
                <a:cubicBezTo>
                  <a:pt x="149851" y="148828"/>
                  <a:pt x="158750" y="139929"/>
                  <a:pt x="158750" y="128984"/>
                </a:cubicBezTo>
                <a:lnTo>
                  <a:pt x="158750" y="94258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8" name="Text 6"/>
          <p:cNvSpPr/>
          <p:nvPr/>
        </p:nvSpPr>
        <p:spPr>
          <a:xfrm>
            <a:off x="960438" y="1547813"/>
            <a:ext cx="1706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Konsultan Internasional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0063" y="2008187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0" name="Text 8"/>
          <p:cNvSpPr/>
          <p:nvPr/>
        </p:nvSpPr>
        <p:spPr>
          <a:xfrm>
            <a:off x="706438" y="1976438"/>
            <a:ext cx="2476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2-3 publikasi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peer-reviewed internasional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0063" y="2262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2" name="Text 10"/>
          <p:cNvSpPr/>
          <p:nvPr/>
        </p:nvSpPr>
        <p:spPr>
          <a:xfrm>
            <a:off x="706438" y="2230438"/>
            <a:ext cx="271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English native-level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C-suite negotiation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0063" y="2516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4" name="Text 12"/>
          <p:cNvSpPr/>
          <p:nvPr/>
        </p:nvSpPr>
        <p:spPr>
          <a:xfrm>
            <a:off x="706438" y="2484438"/>
            <a:ext cx="1714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 global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3+ negara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0063" y="2770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6" name="Text 14"/>
          <p:cNvSpPr/>
          <p:nvPr/>
        </p:nvSpPr>
        <p:spPr>
          <a:xfrm>
            <a:off x="706438" y="2738438"/>
            <a:ext cx="2428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Consulting experience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(Big 4 atau tier-2)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00063" y="3024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8" name="Text 16"/>
          <p:cNvSpPr/>
          <p:nvPr/>
        </p:nvSpPr>
        <p:spPr>
          <a:xfrm>
            <a:off x="706438" y="2992438"/>
            <a:ext cx="1706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 ownership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mindset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4187" y="3313906"/>
            <a:ext cx="3436938" cy="7938"/>
          </a:xfrm>
          <a:custGeom>
            <a:avLst/>
            <a:gdLst/>
            <a:ahLst/>
            <a:cxnLst/>
            <a:rect l="l" t="t" r="r" b="b"/>
            <a:pathLst>
              <a:path w="3436938" h="7938">
                <a:moveTo>
                  <a:pt x="0" y="0"/>
                </a:moveTo>
                <a:lnTo>
                  <a:pt x="3436938" y="0"/>
                </a:lnTo>
                <a:lnTo>
                  <a:pt x="3436938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484187" y="3444875"/>
            <a:ext cx="349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Typical Salary Range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84187" y="3603625"/>
            <a:ext cx="3532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$80K - $150K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216115" y="1305719"/>
            <a:ext cx="3762375" cy="2714625"/>
          </a:xfrm>
          <a:custGeom>
            <a:avLst/>
            <a:gdLst/>
            <a:ahLst/>
            <a:cxnLst/>
            <a:rect l="l" t="t" r="r" b="b"/>
            <a:pathLst>
              <a:path w="3762375" h="2714625">
                <a:moveTo>
                  <a:pt x="95256" y="0"/>
                </a:moveTo>
                <a:lnTo>
                  <a:pt x="3667119" y="0"/>
                </a:lnTo>
                <a:cubicBezTo>
                  <a:pt x="3719727" y="0"/>
                  <a:pt x="3762375" y="42648"/>
                  <a:pt x="3762375" y="95256"/>
                </a:cubicBezTo>
                <a:lnTo>
                  <a:pt x="3762375" y="2619369"/>
                </a:lnTo>
                <a:cubicBezTo>
                  <a:pt x="3762375" y="2671977"/>
                  <a:pt x="3719727" y="2714625"/>
                  <a:pt x="3667119" y="2714625"/>
                </a:cubicBezTo>
                <a:lnTo>
                  <a:pt x="95256" y="2714625"/>
                </a:lnTo>
                <a:cubicBezTo>
                  <a:pt x="42648" y="2714625"/>
                  <a:pt x="0" y="2671977"/>
                  <a:pt x="0" y="2619369"/>
                </a:cubicBezTo>
                <a:lnTo>
                  <a:pt x="0" y="95256"/>
                </a:lnTo>
                <a:cubicBezTo>
                  <a:pt x="0" y="42683"/>
                  <a:pt x="42683" y="0"/>
                  <a:pt x="95256" y="0"/>
                </a:cubicBezTo>
                <a:close/>
              </a:path>
            </a:pathLst>
          </a:custGeom>
          <a:gradFill rotWithShape="1" flip="none">
            <a:gsLst>
              <a:gs pos="0">
                <a:srgbClr val="1E293B"/>
              </a:gs>
              <a:gs pos="100000">
                <a:srgbClr val="0F172A"/>
              </a:gs>
            </a:gsLst>
            <a:lin ang="2700000" scaled="1"/>
          </a:gra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378833" y="1468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4489958" y="15795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09110" y="86816"/>
                </a:moveTo>
                <a:lnTo>
                  <a:pt x="49919" y="86816"/>
                </a:lnTo>
                <a:cubicBezTo>
                  <a:pt x="50819" y="106815"/>
                  <a:pt x="55252" y="125233"/>
                  <a:pt x="61547" y="138720"/>
                </a:cubicBezTo>
                <a:cubicBezTo>
                  <a:pt x="65081" y="146317"/>
                  <a:pt x="68895" y="151681"/>
                  <a:pt x="72430" y="154967"/>
                </a:cubicBezTo>
                <a:cubicBezTo>
                  <a:pt x="75902" y="158223"/>
                  <a:pt x="78290" y="158750"/>
                  <a:pt x="79530" y="158750"/>
                </a:cubicBezTo>
                <a:cubicBezTo>
                  <a:pt x="80770" y="158750"/>
                  <a:pt x="83158" y="158223"/>
                  <a:pt x="86630" y="154967"/>
                </a:cubicBezTo>
                <a:cubicBezTo>
                  <a:pt x="90165" y="151681"/>
                  <a:pt x="93979" y="146286"/>
                  <a:pt x="97513" y="138720"/>
                </a:cubicBezTo>
                <a:cubicBezTo>
                  <a:pt x="103808" y="125233"/>
                  <a:pt x="108241" y="106815"/>
                  <a:pt x="109141" y="86816"/>
                </a:cubicBezTo>
                <a:close/>
                <a:moveTo>
                  <a:pt x="49888" y="71934"/>
                </a:moveTo>
                <a:lnTo>
                  <a:pt x="109079" y="71934"/>
                </a:lnTo>
                <a:cubicBezTo>
                  <a:pt x="108210" y="51935"/>
                  <a:pt x="103777" y="33517"/>
                  <a:pt x="97482" y="20030"/>
                </a:cubicBezTo>
                <a:cubicBezTo>
                  <a:pt x="93948" y="12464"/>
                  <a:pt x="90134" y="7069"/>
                  <a:pt x="86599" y="3783"/>
                </a:cubicBezTo>
                <a:cubicBezTo>
                  <a:pt x="83127" y="527"/>
                  <a:pt x="80739" y="0"/>
                  <a:pt x="79499" y="0"/>
                </a:cubicBezTo>
                <a:cubicBezTo>
                  <a:pt x="78259" y="0"/>
                  <a:pt x="75871" y="527"/>
                  <a:pt x="72399" y="3783"/>
                </a:cubicBezTo>
                <a:cubicBezTo>
                  <a:pt x="68864" y="7069"/>
                  <a:pt x="65050" y="12464"/>
                  <a:pt x="61516" y="20030"/>
                </a:cubicBezTo>
                <a:cubicBezTo>
                  <a:pt x="55221" y="33517"/>
                  <a:pt x="50788" y="51935"/>
                  <a:pt x="49888" y="71934"/>
                </a:cubicBezTo>
                <a:close/>
                <a:moveTo>
                  <a:pt x="35006" y="71934"/>
                </a:moveTo>
                <a:cubicBezTo>
                  <a:pt x="36091" y="45393"/>
                  <a:pt x="42943" y="20743"/>
                  <a:pt x="52958" y="4558"/>
                </a:cubicBezTo>
                <a:cubicBezTo>
                  <a:pt x="24402" y="14666"/>
                  <a:pt x="3380" y="40680"/>
                  <a:pt x="465" y="71934"/>
                </a:cubicBezTo>
                <a:lnTo>
                  <a:pt x="35006" y="71934"/>
                </a:lnTo>
                <a:close/>
                <a:moveTo>
                  <a:pt x="465" y="86816"/>
                </a:moveTo>
                <a:cubicBezTo>
                  <a:pt x="3380" y="118070"/>
                  <a:pt x="24402" y="144084"/>
                  <a:pt x="52958" y="154192"/>
                </a:cubicBezTo>
                <a:cubicBezTo>
                  <a:pt x="42943" y="138007"/>
                  <a:pt x="36091" y="113357"/>
                  <a:pt x="35006" y="86816"/>
                </a:cubicBezTo>
                <a:lnTo>
                  <a:pt x="465" y="86816"/>
                </a:lnTo>
                <a:close/>
                <a:moveTo>
                  <a:pt x="123992" y="86816"/>
                </a:moveTo>
                <a:cubicBezTo>
                  <a:pt x="122907" y="113357"/>
                  <a:pt x="116055" y="138007"/>
                  <a:pt x="106040" y="154192"/>
                </a:cubicBezTo>
                <a:cubicBezTo>
                  <a:pt x="134596" y="144053"/>
                  <a:pt x="155618" y="118070"/>
                  <a:pt x="158533" y="86816"/>
                </a:cubicBezTo>
                <a:lnTo>
                  <a:pt x="123992" y="86816"/>
                </a:lnTo>
                <a:close/>
                <a:moveTo>
                  <a:pt x="158533" y="71934"/>
                </a:moveTo>
                <a:cubicBezTo>
                  <a:pt x="155618" y="40680"/>
                  <a:pt x="134596" y="14666"/>
                  <a:pt x="106040" y="4558"/>
                </a:cubicBezTo>
                <a:cubicBezTo>
                  <a:pt x="116055" y="20743"/>
                  <a:pt x="122907" y="45393"/>
                  <a:pt x="123992" y="71934"/>
                </a:cubicBezTo>
                <a:lnTo>
                  <a:pt x="158533" y="71934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5" name="Text 23"/>
          <p:cNvSpPr/>
          <p:nvPr/>
        </p:nvSpPr>
        <p:spPr>
          <a:xfrm>
            <a:off x="4855083" y="1547813"/>
            <a:ext cx="1246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Org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394708" y="2008187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7" name="Text 25"/>
          <p:cNvSpPr/>
          <p:nvPr/>
        </p:nvSpPr>
        <p:spPr>
          <a:xfrm>
            <a:off x="4601083" y="1976438"/>
            <a:ext cx="1928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3-5 publikasi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top-tier journals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94708" y="2262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4601083" y="2230438"/>
            <a:ext cx="1658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PhD atau setara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(preferred)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394708" y="2516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1" name="Text 29"/>
          <p:cNvSpPr/>
          <p:nvPr/>
        </p:nvSpPr>
        <p:spPr>
          <a:xfrm>
            <a:off x="4601083" y="2484438"/>
            <a:ext cx="2349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Conference presentations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internasional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394708" y="2770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3" name="Text 31"/>
          <p:cNvSpPr/>
          <p:nvPr/>
        </p:nvSpPr>
        <p:spPr>
          <a:xfrm>
            <a:off x="4601083" y="2750344"/>
            <a:ext cx="1529395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Multi-country experience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394708" y="3024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5" name="Text 33"/>
          <p:cNvSpPr/>
          <p:nvPr/>
        </p:nvSpPr>
        <p:spPr>
          <a:xfrm>
            <a:off x="4601083" y="3004344"/>
            <a:ext cx="1724794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Policy influence track record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378833" y="3313906"/>
            <a:ext cx="3436938" cy="7938"/>
          </a:xfrm>
          <a:custGeom>
            <a:avLst/>
            <a:gdLst/>
            <a:ahLst/>
            <a:cxnLst/>
            <a:rect l="l" t="t" r="r" b="b"/>
            <a:pathLst>
              <a:path w="3436938" h="7938">
                <a:moveTo>
                  <a:pt x="0" y="0"/>
                </a:moveTo>
                <a:lnTo>
                  <a:pt x="3436938" y="0"/>
                </a:lnTo>
                <a:lnTo>
                  <a:pt x="3436938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4378833" y="3444875"/>
            <a:ext cx="349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Typical Salary Range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378833" y="3603625"/>
            <a:ext cx="3532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$90K - $180K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110761" y="1305719"/>
            <a:ext cx="3762375" cy="2714625"/>
          </a:xfrm>
          <a:custGeom>
            <a:avLst/>
            <a:gdLst/>
            <a:ahLst/>
            <a:cxnLst/>
            <a:rect l="l" t="t" r="r" b="b"/>
            <a:pathLst>
              <a:path w="3762375" h="2714625">
                <a:moveTo>
                  <a:pt x="95256" y="0"/>
                </a:moveTo>
                <a:lnTo>
                  <a:pt x="3667119" y="0"/>
                </a:lnTo>
                <a:cubicBezTo>
                  <a:pt x="3719727" y="0"/>
                  <a:pt x="3762375" y="42648"/>
                  <a:pt x="3762375" y="95256"/>
                </a:cubicBezTo>
                <a:lnTo>
                  <a:pt x="3762375" y="2619369"/>
                </a:lnTo>
                <a:cubicBezTo>
                  <a:pt x="3762375" y="2671977"/>
                  <a:pt x="3719727" y="2714625"/>
                  <a:pt x="3667119" y="2714625"/>
                </a:cubicBezTo>
                <a:lnTo>
                  <a:pt x="95256" y="2714625"/>
                </a:lnTo>
                <a:cubicBezTo>
                  <a:pt x="42648" y="2714625"/>
                  <a:pt x="0" y="2671977"/>
                  <a:pt x="0" y="2619369"/>
                </a:cubicBezTo>
                <a:lnTo>
                  <a:pt x="0" y="95256"/>
                </a:lnTo>
                <a:cubicBezTo>
                  <a:pt x="0" y="42683"/>
                  <a:pt x="42683" y="0"/>
                  <a:pt x="95256" y="0"/>
                </a:cubicBezTo>
                <a:close/>
              </a:path>
            </a:pathLst>
          </a:custGeom>
          <a:gradFill rotWithShape="1" flip="none">
            <a:gsLst>
              <a:gs pos="0">
                <a:srgbClr val="1E293B"/>
              </a:gs>
              <a:gs pos="100000">
                <a:srgbClr val="0F172A"/>
              </a:gs>
            </a:gsLst>
            <a:lin ang="2700000" scaled="1"/>
          </a:gra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273479" y="14684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8364761" y="1579563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9844" y="29766"/>
                </a:moveTo>
                <a:cubicBezTo>
                  <a:pt x="19844" y="18821"/>
                  <a:pt x="28742" y="9922"/>
                  <a:pt x="39688" y="9922"/>
                </a:cubicBezTo>
                <a:lnTo>
                  <a:pt x="158750" y="9922"/>
                </a:lnTo>
                <a:cubicBezTo>
                  <a:pt x="169695" y="9922"/>
                  <a:pt x="178594" y="18821"/>
                  <a:pt x="178594" y="29766"/>
                </a:cubicBezTo>
                <a:lnTo>
                  <a:pt x="178594" y="104180"/>
                </a:lnTo>
                <a:lnTo>
                  <a:pt x="158750" y="104180"/>
                </a:lnTo>
                <a:lnTo>
                  <a:pt x="158750" y="29766"/>
                </a:lnTo>
                <a:lnTo>
                  <a:pt x="39688" y="29766"/>
                </a:lnTo>
                <a:lnTo>
                  <a:pt x="39688" y="104180"/>
                </a:lnTo>
                <a:lnTo>
                  <a:pt x="19844" y="104180"/>
                </a:lnTo>
                <a:lnTo>
                  <a:pt x="19844" y="29766"/>
                </a:lnTo>
                <a:close/>
                <a:moveTo>
                  <a:pt x="0" y="125016"/>
                </a:moveTo>
                <a:cubicBezTo>
                  <a:pt x="0" y="121729"/>
                  <a:pt x="2667" y="119062"/>
                  <a:pt x="5953" y="119062"/>
                </a:cubicBezTo>
                <a:lnTo>
                  <a:pt x="192484" y="119062"/>
                </a:lnTo>
                <a:cubicBezTo>
                  <a:pt x="195771" y="119062"/>
                  <a:pt x="198438" y="121729"/>
                  <a:pt x="198438" y="125016"/>
                </a:cubicBezTo>
                <a:cubicBezTo>
                  <a:pt x="198438" y="138162"/>
                  <a:pt x="187771" y="148828"/>
                  <a:pt x="174625" y="148828"/>
                </a:cubicBezTo>
                <a:lnTo>
                  <a:pt x="23813" y="148828"/>
                </a:lnTo>
                <a:cubicBezTo>
                  <a:pt x="10666" y="148828"/>
                  <a:pt x="0" y="138162"/>
                  <a:pt x="0" y="125016"/>
                </a:cubicBezTo>
                <a:close/>
                <a:moveTo>
                  <a:pt x="87126" y="64802"/>
                </a:moveTo>
                <a:lnTo>
                  <a:pt x="77515" y="74414"/>
                </a:lnTo>
                <a:lnTo>
                  <a:pt x="87126" y="84026"/>
                </a:lnTo>
                <a:cubicBezTo>
                  <a:pt x="90041" y="86940"/>
                  <a:pt x="90041" y="91653"/>
                  <a:pt x="87126" y="94537"/>
                </a:cubicBezTo>
                <a:cubicBezTo>
                  <a:pt x="84212" y="97420"/>
                  <a:pt x="79499" y="97451"/>
                  <a:pt x="76615" y="94537"/>
                </a:cubicBezTo>
                <a:lnTo>
                  <a:pt x="61733" y="79654"/>
                </a:lnTo>
                <a:cubicBezTo>
                  <a:pt x="58818" y="76740"/>
                  <a:pt x="58818" y="72027"/>
                  <a:pt x="61733" y="69143"/>
                </a:cubicBezTo>
                <a:lnTo>
                  <a:pt x="76615" y="54260"/>
                </a:lnTo>
                <a:cubicBezTo>
                  <a:pt x="79530" y="51346"/>
                  <a:pt x="84243" y="51346"/>
                  <a:pt x="87126" y="54260"/>
                </a:cubicBezTo>
                <a:cubicBezTo>
                  <a:pt x="90010" y="57175"/>
                  <a:pt x="90041" y="61888"/>
                  <a:pt x="87126" y="64771"/>
                </a:cubicBezTo>
                <a:close/>
                <a:moveTo>
                  <a:pt x="121853" y="54260"/>
                </a:moveTo>
                <a:lnTo>
                  <a:pt x="136736" y="69143"/>
                </a:lnTo>
                <a:cubicBezTo>
                  <a:pt x="139650" y="72058"/>
                  <a:pt x="139650" y="76771"/>
                  <a:pt x="136736" y="79654"/>
                </a:cubicBezTo>
                <a:lnTo>
                  <a:pt x="121853" y="94537"/>
                </a:lnTo>
                <a:cubicBezTo>
                  <a:pt x="118938" y="97451"/>
                  <a:pt x="114226" y="97451"/>
                  <a:pt x="111342" y="94537"/>
                </a:cubicBezTo>
                <a:cubicBezTo>
                  <a:pt x="108458" y="91622"/>
                  <a:pt x="108427" y="86909"/>
                  <a:pt x="111342" y="84026"/>
                </a:cubicBezTo>
                <a:lnTo>
                  <a:pt x="120954" y="74414"/>
                </a:lnTo>
                <a:lnTo>
                  <a:pt x="111342" y="64802"/>
                </a:lnTo>
                <a:cubicBezTo>
                  <a:pt x="108427" y="61888"/>
                  <a:pt x="108427" y="57175"/>
                  <a:pt x="111342" y="54291"/>
                </a:cubicBezTo>
                <a:cubicBezTo>
                  <a:pt x="114257" y="51408"/>
                  <a:pt x="118969" y="51377"/>
                  <a:pt x="121853" y="54291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2" name="Text 40"/>
          <p:cNvSpPr/>
          <p:nvPr/>
        </p:nvSpPr>
        <p:spPr>
          <a:xfrm>
            <a:off x="8749729" y="1547813"/>
            <a:ext cx="1135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Company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289354" y="2008187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4" name="Text 42"/>
          <p:cNvSpPr/>
          <p:nvPr/>
        </p:nvSpPr>
        <p:spPr>
          <a:xfrm>
            <a:off x="8495729" y="1976438"/>
            <a:ext cx="2151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Technical depth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+ business acumen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289354" y="2262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6" name="Text 44"/>
          <p:cNvSpPr/>
          <p:nvPr/>
        </p:nvSpPr>
        <p:spPr>
          <a:xfrm>
            <a:off x="8495729" y="2230438"/>
            <a:ext cx="2214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Product mindset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customer focus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289354" y="2516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8" name="Text 46"/>
          <p:cNvSpPr/>
          <p:nvPr/>
        </p:nvSpPr>
        <p:spPr>
          <a:xfrm>
            <a:off x="8495729" y="2496344"/>
            <a:ext cx="1666503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Cross-functional leadership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289354" y="2770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0" name="Text 48"/>
          <p:cNvSpPr/>
          <p:nvPr/>
        </p:nvSpPr>
        <p:spPr>
          <a:xfrm>
            <a:off x="8495729" y="2750344"/>
            <a:ext cx="1999010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Startup atau scale-up experience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289354" y="30241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2" name="Text 50"/>
          <p:cNvSpPr/>
          <p:nvPr/>
        </p:nvSpPr>
        <p:spPr>
          <a:xfrm>
            <a:off x="8495729" y="2992438"/>
            <a:ext cx="2087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English fluency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global teams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273479" y="3313906"/>
            <a:ext cx="3436938" cy="7938"/>
          </a:xfrm>
          <a:custGeom>
            <a:avLst/>
            <a:gdLst/>
            <a:ahLst/>
            <a:cxnLst/>
            <a:rect l="l" t="t" r="r" b="b"/>
            <a:pathLst>
              <a:path w="3436938" h="7938">
                <a:moveTo>
                  <a:pt x="0" y="0"/>
                </a:moveTo>
                <a:lnTo>
                  <a:pt x="3436938" y="0"/>
                </a:lnTo>
                <a:lnTo>
                  <a:pt x="3436938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8273479" y="3444875"/>
            <a:ext cx="349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Typical Salary Range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73479" y="3603625"/>
            <a:ext cx="3532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$100K - $200K+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321469" y="4187031"/>
            <a:ext cx="11549063" cy="4881563"/>
          </a:xfrm>
          <a:custGeom>
            <a:avLst/>
            <a:gdLst/>
            <a:ahLst/>
            <a:cxnLst/>
            <a:rect l="l" t="t" r="r" b="b"/>
            <a:pathLst>
              <a:path w="11549063" h="4881563">
                <a:moveTo>
                  <a:pt x="95239" y="0"/>
                </a:moveTo>
                <a:lnTo>
                  <a:pt x="11453823" y="0"/>
                </a:lnTo>
                <a:cubicBezTo>
                  <a:pt x="11506422" y="0"/>
                  <a:pt x="11549063" y="42640"/>
                  <a:pt x="11549063" y="95239"/>
                </a:cubicBezTo>
                <a:lnTo>
                  <a:pt x="11549063" y="4786323"/>
                </a:lnTo>
                <a:cubicBezTo>
                  <a:pt x="11549063" y="4838922"/>
                  <a:pt x="11506422" y="4881563"/>
                  <a:pt x="11453823" y="4881563"/>
                </a:cubicBezTo>
                <a:lnTo>
                  <a:pt x="95239" y="4881563"/>
                </a:lnTo>
                <a:cubicBezTo>
                  <a:pt x="42640" y="4881563"/>
                  <a:pt x="0" y="4838922"/>
                  <a:pt x="0" y="4786323"/>
                </a:cubicBezTo>
                <a:lnTo>
                  <a:pt x="0" y="95239"/>
                </a:lnTo>
                <a:cubicBezTo>
                  <a:pt x="0" y="42675"/>
                  <a:pt x="42675" y="0"/>
                  <a:pt x="95239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84187" y="4349750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Matrix: Subkhan vs Target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484187" y="4699000"/>
            <a:ext cx="2143125" cy="682625"/>
          </a:xfrm>
          <a:custGeom>
            <a:avLst/>
            <a:gdLst/>
            <a:ahLst/>
            <a:cxnLst/>
            <a:rect l="l" t="t" r="r" b="b"/>
            <a:pathLst>
              <a:path w="2143125" h="682625">
                <a:moveTo>
                  <a:pt x="63498" y="0"/>
                </a:moveTo>
                <a:lnTo>
                  <a:pt x="2079627" y="0"/>
                </a:lnTo>
                <a:cubicBezTo>
                  <a:pt x="2114696" y="0"/>
                  <a:pt x="2143125" y="28429"/>
                  <a:pt x="2143125" y="63498"/>
                </a:cubicBezTo>
                <a:lnTo>
                  <a:pt x="2143125" y="619127"/>
                </a:lnTo>
                <a:cubicBezTo>
                  <a:pt x="2143125" y="654196"/>
                  <a:pt x="2114696" y="682625"/>
                  <a:pt x="2079627" y="682625"/>
                </a:cubicBezTo>
                <a:lnTo>
                  <a:pt x="63498" y="682625"/>
                </a:lnTo>
                <a:cubicBezTo>
                  <a:pt x="28429" y="682625"/>
                  <a:pt x="0" y="654196"/>
                  <a:pt x="0" y="619127"/>
                </a:cubicBezTo>
                <a:lnTo>
                  <a:pt x="0" y="63498"/>
                </a:lnTo>
                <a:cubicBezTo>
                  <a:pt x="0" y="28452"/>
                  <a:pt x="28452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551656" y="4794250"/>
            <a:ext cx="2008187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Dimensi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47688" y="5016500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Publication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2754313" y="4699000"/>
            <a:ext cx="2143125" cy="682625"/>
          </a:xfrm>
          <a:custGeom>
            <a:avLst/>
            <a:gdLst/>
            <a:ahLst/>
            <a:cxnLst/>
            <a:rect l="l" t="t" r="r" b="b"/>
            <a:pathLst>
              <a:path w="2143125" h="682625">
                <a:moveTo>
                  <a:pt x="63498" y="0"/>
                </a:moveTo>
                <a:lnTo>
                  <a:pt x="2079627" y="0"/>
                </a:lnTo>
                <a:cubicBezTo>
                  <a:pt x="2114696" y="0"/>
                  <a:pt x="2143125" y="28429"/>
                  <a:pt x="2143125" y="63498"/>
                </a:cubicBezTo>
                <a:lnTo>
                  <a:pt x="2143125" y="619127"/>
                </a:lnTo>
                <a:cubicBezTo>
                  <a:pt x="2143125" y="654196"/>
                  <a:pt x="2114696" y="682625"/>
                  <a:pt x="2079627" y="682625"/>
                </a:cubicBezTo>
                <a:lnTo>
                  <a:pt x="63498" y="682625"/>
                </a:lnTo>
                <a:cubicBezTo>
                  <a:pt x="28429" y="682625"/>
                  <a:pt x="0" y="654196"/>
                  <a:pt x="0" y="619127"/>
                </a:cubicBezTo>
                <a:lnTo>
                  <a:pt x="0" y="63498"/>
                </a:lnTo>
                <a:cubicBezTo>
                  <a:pt x="0" y="28452"/>
                  <a:pt x="28452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2821781" y="4794250"/>
            <a:ext cx="2008187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Subkhan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2801938" y="501650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3/10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5024438" y="4699000"/>
            <a:ext cx="2143125" cy="682625"/>
          </a:xfrm>
          <a:custGeom>
            <a:avLst/>
            <a:gdLst/>
            <a:ahLst/>
            <a:cxnLst/>
            <a:rect l="l" t="t" r="r" b="b"/>
            <a:pathLst>
              <a:path w="2143125" h="682625">
                <a:moveTo>
                  <a:pt x="63498" y="0"/>
                </a:moveTo>
                <a:lnTo>
                  <a:pt x="2079627" y="0"/>
                </a:lnTo>
                <a:cubicBezTo>
                  <a:pt x="2114696" y="0"/>
                  <a:pt x="2143125" y="28429"/>
                  <a:pt x="2143125" y="63498"/>
                </a:cubicBezTo>
                <a:lnTo>
                  <a:pt x="2143125" y="619127"/>
                </a:lnTo>
                <a:cubicBezTo>
                  <a:pt x="2143125" y="654196"/>
                  <a:pt x="2114696" y="682625"/>
                  <a:pt x="2079627" y="682625"/>
                </a:cubicBezTo>
                <a:lnTo>
                  <a:pt x="63498" y="682625"/>
                </a:lnTo>
                <a:cubicBezTo>
                  <a:pt x="28429" y="682625"/>
                  <a:pt x="0" y="654196"/>
                  <a:pt x="0" y="619127"/>
                </a:cubicBezTo>
                <a:lnTo>
                  <a:pt x="0" y="63498"/>
                </a:lnTo>
                <a:cubicBezTo>
                  <a:pt x="0" y="28452"/>
                  <a:pt x="28452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5091906" y="4794250"/>
            <a:ext cx="2008187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5072063" y="501650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7298531" y="4702969"/>
            <a:ext cx="2135188" cy="674688"/>
          </a:xfrm>
          <a:custGeom>
            <a:avLst/>
            <a:gdLst/>
            <a:ahLst/>
            <a:cxnLst/>
            <a:rect l="l" t="t" r="r" b="b"/>
            <a:pathLst>
              <a:path w="2135188" h="674688">
                <a:moveTo>
                  <a:pt x="63502" y="0"/>
                </a:moveTo>
                <a:lnTo>
                  <a:pt x="2071686" y="0"/>
                </a:lnTo>
                <a:cubicBezTo>
                  <a:pt x="2106757" y="0"/>
                  <a:pt x="2135188" y="28431"/>
                  <a:pt x="2135188" y="63502"/>
                </a:cubicBezTo>
                <a:lnTo>
                  <a:pt x="2135188" y="611186"/>
                </a:lnTo>
                <a:cubicBezTo>
                  <a:pt x="2135187" y="646257"/>
                  <a:pt x="2106757" y="674688"/>
                  <a:pt x="2071686" y="674688"/>
                </a:cubicBezTo>
                <a:lnTo>
                  <a:pt x="63502" y="674688"/>
                </a:lnTo>
                <a:cubicBezTo>
                  <a:pt x="28431" y="674688"/>
                  <a:pt x="0" y="646257"/>
                  <a:pt x="0" y="61118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369969" y="4802188"/>
            <a:ext cx="199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Gap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7350125" y="5024438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-5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9568656" y="4702969"/>
            <a:ext cx="2135188" cy="674688"/>
          </a:xfrm>
          <a:custGeom>
            <a:avLst/>
            <a:gdLst/>
            <a:ahLst/>
            <a:cxnLst/>
            <a:rect l="l" t="t" r="r" b="b"/>
            <a:pathLst>
              <a:path w="2135188" h="674688">
                <a:moveTo>
                  <a:pt x="63502" y="0"/>
                </a:moveTo>
                <a:lnTo>
                  <a:pt x="2071686" y="0"/>
                </a:lnTo>
                <a:cubicBezTo>
                  <a:pt x="2106757" y="0"/>
                  <a:pt x="2135188" y="28431"/>
                  <a:pt x="2135188" y="63502"/>
                </a:cubicBezTo>
                <a:lnTo>
                  <a:pt x="2135188" y="611186"/>
                </a:lnTo>
                <a:cubicBezTo>
                  <a:pt x="2135187" y="646257"/>
                  <a:pt x="2106757" y="674688"/>
                  <a:pt x="2071686" y="674688"/>
                </a:cubicBezTo>
                <a:lnTo>
                  <a:pt x="63502" y="674688"/>
                </a:lnTo>
                <a:cubicBezTo>
                  <a:pt x="28431" y="674688"/>
                  <a:pt x="0" y="646257"/>
                  <a:pt x="0" y="61118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EF4444">
              <a:alpha val="20000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640094" y="4802188"/>
            <a:ext cx="1992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Status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9636125" y="5024438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Behind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484187" y="55086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547688" y="5603875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English Executive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2754313" y="55086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2801938" y="560387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5/10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5024438" y="55086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5072063" y="560387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9/10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7298531" y="551259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350125" y="5611813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-4</a:t>
            </a:r>
            <a:endParaRPr lang="en-US" sz="1600" dirty="0"/>
          </a:p>
        </p:txBody>
      </p:sp>
      <p:sp>
        <p:nvSpPr>
          <p:cNvPr id="81" name="Shape 79"/>
          <p:cNvSpPr/>
          <p:nvPr/>
        </p:nvSpPr>
        <p:spPr>
          <a:xfrm>
            <a:off x="9568656" y="551259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636125" y="5611813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Behind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484187" y="60960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84" name="Text 82"/>
          <p:cNvSpPr/>
          <p:nvPr/>
        </p:nvSpPr>
        <p:spPr>
          <a:xfrm>
            <a:off x="547688" y="6191250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Consulting Literacy</a:t>
            </a:r>
            <a:endParaRPr lang="en-US" sz="1600" dirty="0"/>
          </a:p>
        </p:txBody>
      </p:sp>
      <p:sp>
        <p:nvSpPr>
          <p:cNvPr id="85" name="Shape 83"/>
          <p:cNvSpPr/>
          <p:nvPr/>
        </p:nvSpPr>
        <p:spPr>
          <a:xfrm>
            <a:off x="2754313" y="60960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2801938" y="619125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4/10</a:t>
            </a:r>
            <a:endParaRPr lang="en-US" sz="1600" dirty="0"/>
          </a:p>
        </p:txBody>
      </p:sp>
      <p:sp>
        <p:nvSpPr>
          <p:cNvPr id="87" name="Shape 85"/>
          <p:cNvSpPr/>
          <p:nvPr/>
        </p:nvSpPr>
        <p:spPr>
          <a:xfrm>
            <a:off x="5024438" y="60960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5072063" y="619125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89" name="Shape 87"/>
          <p:cNvSpPr/>
          <p:nvPr/>
        </p:nvSpPr>
        <p:spPr>
          <a:xfrm>
            <a:off x="7298531" y="609996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350125" y="6199188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-4</a:t>
            </a:r>
            <a:endParaRPr lang="en-US" sz="1600" dirty="0"/>
          </a:p>
        </p:txBody>
      </p:sp>
      <p:sp>
        <p:nvSpPr>
          <p:cNvPr id="91" name="Shape 89"/>
          <p:cNvSpPr/>
          <p:nvPr/>
        </p:nvSpPr>
        <p:spPr>
          <a:xfrm>
            <a:off x="9568656" y="609996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636125" y="6199188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Behind</a:t>
            </a:r>
            <a:endParaRPr lang="en-US" sz="1600" dirty="0"/>
          </a:p>
        </p:txBody>
      </p:sp>
      <p:sp>
        <p:nvSpPr>
          <p:cNvPr id="93" name="Shape 91"/>
          <p:cNvSpPr/>
          <p:nvPr/>
        </p:nvSpPr>
        <p:spPr>
          <a:xfrm>
            <a:off x="484187" y="668337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547688" y="6778625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Commercial Mindset</a:t>
            </a:r>
            <a:endParaRPr lang="en-US" sz="1600" dirty="0"/>
          </a:p>
        </p:txBody>
      </p:sp>
      <p:sp>
        <p:nvSpPr>
          <p:cNvPr id="95" name="Shape 93"/>
          <p:cNvSpPr/>
          <p:nvPr/>
        </p:nvSpPr>
        <p:spPr>
          <a:xfrm>
            <a:off x="2754313" y="668337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2801938" y="677862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4/10</a:t>
            </a:r>
            <a:endParaRPr lang="en-US" sz="1600" dirty="0"/>
          </a:p>
        </p:txBody>
      </p:sp>
      <p:sp>
        <p:nvSpPr>
          <p:cNvPr id="97" name="Shape 95"/>
          <p:cNvSpPr/>
          <p:nvPr/>
        </p:nvSpPr>
        <p:spPr>
          <a:xfrm>
            <a:off x="5024438" y="668337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98" name="Text 96"/>
          <p:cNvSpPr/>
          <p:nvPr/>
        </p:nvSpPr>
        <p:spPr>
          <a:xfrm>
            <a:off x="5072063" y="677862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99" name="Shape 97"/>
          <p:cNvSpPr/>
          <p:nvPr/>
        </p:nvSpPr>
        <p:spPr>
          <a:xfrm>
            <a:off x="7298531" y="668734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7350125" y="6786563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-4</a:t>
            </a:r>
            <a:endParaRPr lang="en-US" sz="1600" dirty="0"/>
          </a:p>
        </p:txBody>
      </p:sp>
      <p:sp>
        <p:nvSpPr>
          <p:cNvPr id="101" name="Shape 99"/>
          <p:cNvSpPr/>
          <p:nvPr/>
        </p:nvSpPr>
        <p:spPr>
          <a:xfrm>
            <a:off x="9568656" y="668734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9636125" y="6786563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Behind</a:t>
            </a:r>
            <a:endParaRPr lang="en-US" sz="1600" dirty="0"/>
          </a:p>
        </p:txBody>
      </p:sp>
      <p:sp>
        <p:nvSpPr>
          <p:cNvPr id="103" name="Shape 101"/>
          <p:cNvSpPr/>
          <p:nvPr/>
        </p:nvSpPr>
        <p:spPr>
          <a:xfrm>
            <a:off x="484187" y="727075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547688" y="7366000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Global Network</a:t>
            </a:r>
            <a:endParaRPr lang="en-US" sz="1600" dirty="0"/>
          </a:p>
        </p:txBody>
      </p:sp>
      <p:sp>
        <p:nvSpPr>
          <p:cNvPr id="105" name="Shape 103"/>
          <p:cNvSpPr/>
          <p:nvPr/>
        </p:nvSpPr>
        <p:spPr>
          <a:xfrm>
            <a:off x="2754313" y="727075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06" name="Text 104"/>
          <p:cNvSpPr/>
          <p:nvPr/>
        </p:nvSpPr>
        <p:spPr>
          <a:xfrm>
            <a:off x="2801938" y="736600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5/10</a:t>
            </a:r>
            <a:endParaRPr lang="en-US" sz="1600" dirty="0"/>
          </a:p>
        </p:txBody>
      </p:sp>
      <p:sp>
        <p:nvSpPr>
          <p:cNvPr id="107" name="Shape 105"/>
          <p:cNvSpPr/>
          <p:nvPr/>
        </p:nvSpPr>
        <p:spPr>
          <a:xfrm>
            <a:off x="5024438" y="727075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08" name="Text 106"/>
          <p:cNvSpPr/>
          <p:nvPr/>
        </p:nvSpPr>
        <p:spPr>
          <a:xfrm>
            <a:off x="5072063" y="736600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109" name="Shape 107"/>
          <p:cNvSpPr/>
          <p:nvPr/>
        </p:nvSpPr>
        <p:spPr>
          <a:xfrm>
            <a:off x="7298531" y="727471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7350125" y="7373938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-3</a:t>
            </a:r>
            <a:endParaRPr lang="en-US" sz="1600" dirty="0"/>
          </a:p>
        </p:txBody>
      </p:sp>
      <p:sp>
        <p:nvSpPr>
          <p:cNvPr id="111" name="Shape 109"/>
          <p:cNvSpPr/>
          <p:nvPr/>
        </p:nvSpPr>
        <p:spPr>
          <a:xfrm>
            <a:off x="9568656" y="727471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9636125" y="7373938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Behind</a:t>
            </a:r>
            <a:endParaRPr lang="en-US" sz="1600" dirty="0"/>
          </a:p>
        </p:txBody>
      </p:sp>
      <p:sp>
        <p:nvSpPr>
          <p:cNvPr id="113" name="Shape 111"/>
          <p:cNvSpPr/>
          <p:nvPr/>
        </p:nvSpPr>
        <p:spPr>
          <a:xfrm>
            <a:off x="484187" y="78581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547688" y="7953375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Technical Expertise</a:t>
            </a:r>
            <a:endParaRPr lang="en-US" sz="1600" dirty="0"/>
          </a:p>
        </p:txBody>
      </p:sp>
      <p:sp>
        <p:nvSpPr>
          <p:cNvPr id="115" name="Shape 113"/>
          <p:cNvSpPr/>
          <p:nvPr/>
        </p:nvSpPr>
        <p:spPr>
          <a:xfrm>
            <a:off x="2754313" y="78581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2801938" y="795337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117" name="Shape 115"/>
          <p:cNvSpPr/>
          <p:nvPr/>
        </p:nvSpPr>
        <p:spPr>
          <a:xfrm>
            <a:off x="5024438" y="7858125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5072063" y="7953375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8/10</a:t>
            </a:r>
            <a:endParaRPr lang="en-US" sz="1600" dirty="0"/>
          </a:p>
        </p:txBody>
      </p:sp>
      <p:sp>
        <p:nvSpPr>
          <p:cNvPr id="119" name="Shape 117"/>
          <p:cNvSpPr/>
          <p:nvPr/>
        </p:nvSpPr>
        <p:spPr>
          <a:xfrm>
            <a:off x="7298531" y="786209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7350125" y="7961312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</a:t>
            </a:r>
            <a:endParaRPr lang="en-US" sz="1600" dirty="0"/>
          </a:p>
        </p:txBody>
      </p:sp>
      <p:sp>
        <p:nvSpPr>
          <p:cNvPr id="121" name="Shape 119"/>
          <p:cNvSpPr/>
          <p:nvPr/>
        </p:nvSpPr>
        <p:spPr>
          <a:xfrm>
            <a:off x="9568656" y="7862094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9636125" y="7961312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On Par</a:t>
            </a:r>
            <a:endParaRPr lang="en-US" sz="1600" dirty="0"/>
          </a:p>
        </p:txBody>
      </p:sp>
      <p:sp>
        <p:nvSpPr>
          <p:cNvPr id="123" name="Shape 121"/>
          <p:cNvSpPr/>
          <p:nvPr/>
        </p:nvSpPr>
        <p:spPr>
          <a:xfrm>
            <a:off x="484187" y="84455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547688" y="8540750"/>
            <a:ext cx="2016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Domain Knowledge</a:t>
            </a:r>
            <a:endParaRPr lang="en-US" sz="1600" dirty="0"/>
          </a:p>
        </p:txBody>
      </p:sp>
      <p:sp>
        <p:nvSpPr>
          <p:cNvPr id="125" name="Shape 123"/>
          <p:cNvSpPr/>
          <p:nvPr/>
        </p:nvSpPr>
        <p:spPr>
          <a:xfrm>
            <a:off x="2754313" y="84455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2801938" y="854075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9/10</a:t>
            </a:r>
            <a:endParaRPr lang="en-US" sz="1600" dirty="0"/>
          </a:p>
        </p:txBody>
      </p:sp>
      <p:sp>
        <p:nvSpPr>
          <p:cNvPr id="127" name="Shape 125"/>
          <p:cNvSpPr/>
          <p:nvPr/>
        </p:nvSpPr>
        <p:spPr>
          <a:xfrm>
            <a:off x="5024438" y="8445500"/>
            <a:ext cx="2143125" cy="460375"/>
          </a:xfrm>
          <a:custGeom>
            <a:avLst/>
            <a:gdLst/>
            <a:ahLst/>
            <a:cxnLst/>
            <a:rect l="l" t="t" r="r" b="b"/>
            <a:pathLst>
              <a:path w="2143125" h="460375">
                <a:moveTo>
                  <a:pt x="63500" y="0"/>
                </a:moveTo>
                <a:lnTo>
                  <a:pt x="2079625" y="0"/>
                </a:lnTo>
                <a:cubicBezTo>
                  <a:pt x="2114695" y="0"/>
                  <a:pt x="2143125" y="28430"/>
                  <a:pt x="2143125" y="63500"/>
                </a:cubicBezTo>
                <a:lnTo>
                  <a:pt x="2143125" y="396875"/>
                </a:lnTo>
                <a:cubicBezTo>
                  <a:pt x="2143125" y="431945"/>
                  <a:pt x="2114695" y="460375"/>
                  <a:pt x="2079625" y="460375"/>
                </a:cubicBezTo>
                <a:lnTo>
                  <a:pt x="63500" y="460375"/>
                </a:lnTo>
                <a:cubicBezTo>
                  <a:pt x="28430" y="460375"/>
                  <a:pt x="0" y="431945"/>
                  <a:pt x="0" y="396875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28" name="Text 126"/>
          <p:cNvSpPr/>
          <p:nvPr/>
        </p:nvSpPr>
        <p:spPr>
          <a:xfrm>
            <a:off x="5072063" y="8540750"/>
            <a:ext cx="204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7/10</a:t>
            </a:r>
            <a:endParaRPr lang="en-US" sz="1600" dirty="0"/>
          </a:p>
        </p:txBody>
      </p:sp>
      <p:sp>
        <p:nvSpPr>
          <p:cNvPr id="129" name="Shape 127"/>
          <p:cNvSpPr/>
          <p:nvPr/>
        </p:nvSpPr>
        <p:spPr>
          <a:xfrm>
            <a:off x="7298531" y="844946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7350125" y="8548688"/>
            <a:ext cx="2032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+2</a:t>
            </a:r>
            <a:endParaRPr lang="en-US" sz="1600" dirty="0"/>
          </a:p>
        </p:txBody>
      </p:sp>
      <p:sp>
        <p:nvSpPr>
          <p:cNvPr id="131" name="Shape 129"/>
          <p:cNvSpPr/>
          <p:nvPr/>
        </p:nvSpPr>
        <p:spPr>
          <a:xfrm>
            <a:off x="9568656" y="8449469"/>
            <a:ext cx="2135188" cy="452438"/>
          </a:xfrm>
          <a:custGeom>
            <a:avLst/>
            <a:gdLst/>
            <a:ahLst/>
            <a:cxnLst/>
            <a:rect l="l" t="t" r="r" b="b"/>
            <a:pathLst>
              <a:path w="2135188" h="452438">
                <a:moveTo>
                  <a:pt x="63500" y="0"/>
                </a:moveTo>
                <a:lnTo>
                  <a:pt x="2071688" y="0"/>
                </a:lnTo>
                <a:cubicBezTo>
                  <a:pt x="2106758" y="0"/>
                  <a:pt x="2135188" y="28430"/>
                  <a:pt x="2135188" y="63500"/>
                </a:cubicBezTo>
                <a:lnTo>
                  <a:pt x="2135188" y="388938"/>
                </a:lnTo>
                <a:cubicBezTo>
                  <a:pt x="2135188" y="424008"/>
                  <a:pt x="2106758" y="452438"/>
                  <a:pt x="2071688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9636125" y="8548688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Ahead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1901" y="321901"/>
            <a:ext cx="11604531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b="1" spc="44" kern="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PRIORITIZATION FRAMEWORK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1901" y="547232"/>
            <a:ext cx="11693053" cy="3219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8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Analysis — Triage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1901" y="933513"/>
            <a:ext cx="11620626" cy="225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1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semua gap perlu ditutup. Fokus ke yang critical DAN closable.</a:t>
            </a:r>
            <a:endParaRPr lang="en-US" sz="1600" dirty="0"/>
          </a:p>
        </p:txBody>
      </p:sp>
      <p:pic>
        <p:nvPicPr>
          <p:cNvPr id="5" name="Image 0" descr="https://kimi-img.moonshot.cn/pub/slides/26-03-01-20:57:18-d6i3fbgu8ld92f3pf2u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321901" y="1287604"/>
            <a:ext cx="5222844" cy="3862812"/>
          </a:xfrm>
          <a:prstGeom prst="roundRect">
            <a:avLst>
              <a:gd name="adj" fmla="val 0"/>
            </a:avLst>
          </a:prstGeom>
        </p:spPr>
      </p:pic>
      <p:sp>
        <p:nvSpPr>
          <p:cNvPr id="6" name="Shape 3"/>
          <p:cNvSpPr/>
          <p:nvPr/>
        </p:nvSpPr>
        <p:spPr>
          <a:xfrm>
            <a:off x="6760424" y="1287604"/>
            <a:ext cx="5110178" cy="1191034"/>
          </a:xfrm>
          <a:custGeom>
            <a:avLst/>
            <a:gdLst/>
            <a:ahLst/>
            <a:cxnLst/>
            <a:rect l="l" t="t" r="r" b="b"/>
            <a:pathLst>
              <a:path w="5110178" h="1191034">
                <a:moveTo>
                  <a:pt x="0" y="0"/>
                </a:moveTo>
                <a:lnTo>
                  <a:pt x="5013609" y="0"/>
                </a:lnTo>
                <a:cubicBezTo>
                  <a:pt x="5066943" y="0"/>
                  <a:pt x="5110178" y="43235"/>
                  <a:pt x="5110178" y="96569"/>
                </a:cubicBezTo>
                <a:lnTo>
                  <a:pt x="5110178" y="1094465"/>
                </a:lnTo>
                <a:cubicBezTo>
                  <a:pt x="5110178" y="1147798"/>
                  <a:pt x="5066943" y="1191034"/>
                  <a:pt x="5013609" y="1191034"/>
                </a:cubicBez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EF4444">
              <a:alpha val="10196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760424" y="1287604"/>
            <a:ext cx="32190" cy="1191034"/>
          </a:xfrm>
          <a:custGeom>
            <a:avLst/>
            <a:gdLst/>
            <a:ahLst/>
            <a:cxnLst/>
            <a:rect l="l" t="t" r="r" b="b"/>
            <a:pathLst>
              <a:path w="32190" h="1191034">
                <a:moveTo>
                  <a:pt x="0" y="0"/>
                </a:moveTo>
                <a:lnTo>
                  <a:pt x="32190" y="0"/>
                </a:lnTo>
                <a:lnTo>
                  <a:pt x="32190" y="1191034"/>
                </a:ln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8" name="Shape 5"/>
          <p:cNvSpPr/>
          <p:nvPr/>
        </p:nvSpPr>
        <p:spPr>
          <a:xfrm>
            <a:off x="6905279" y="1416364"/>
            <a:ext cx="257521" cy="257521"/>
          </a:xfrm>
          <a:custGeom>
            <a:avLst/>
            <a:gdLst/>
            <a:ahLst/>
            <a:cxnLst/>
            <a:rect l="l" t="t" r="r" b="b"/>
            <a:pathLst>
              <a:path w="257521" h="257521">
                <a:moveTo>
                  <a:pt x="128760" y="0"/>
                </a:moveTo>
                <a:lnTo>
                  <a:pt x="128760" y="0"/>
                </a:lnTo>
                <a:cubicBezTo>
                  <a:pt x="199825" y="0"/>
                  <a:pt x="257521" y="57696"/>
                  <a:pt x="257521" y="128760"/>
                </a:cubicBezTo>
                <a:lnTo>
                  <a:pt x="257521" y="128760"/>
                </a:lnTo>
                <a:cubicBezTo>
                  <a:pt x="257521" y="199825"/>
                  <a:pt x="199825" y="257521"/>
                  <a:pt x="128760" y="257521"/>
                </a:cubicBezTo>
                <a:lnTo>
                  <a:pt x="128760" y="257521"/>
                </a:lnTo>
                <a:cubicBezTo>
                  <a:pt x="57696" y="257521"/>
                  <a:pt x="0" y="199825"/>
                  <a:pt x="0" y="128760"/>
                </a:cubicBezTo>
                <a:lnTo>
                  <a:pt x="0" y="128760"/>
                </a:lnTo>
                <a:cubicBezTo>
                  <a:pt x="0" y="57696"/>
                  <a:pt x="57696" y="0"/>
                  <a:pt x="128760" y="0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9" name="Text 6"/>
          <p:cNvSpPr/>
          <p:nvPr/>
        </p:nvSpPr>
        <p:spPr>
          <a:xfrm>
            <a:off x="6877113" y="1416364"/>
            <a:ext cx="313853" cy="257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227180" y="1432459"/>
            <a:ext cx="1078368" cy="225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&amp; Cepat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905279" y="1738265"/>
            <a:ext cx="4900943" cy="19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4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Kerjakan SEKARANG.</a:t>
            </a:r>
            <a:pPr>
              <a:lnSpc>
                <a:spcPct val="130000"/>
              </a:lnSpc>
            </a:pPr>
            <a:r>
              <a:rPr lang="en-US" sz="1014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High impact, bisa ditutup dalam 3-6 bulan.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917350" y="2027976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3" name="Text 10"/>
          <p:cNvSpPr/>
          <p:nvPr/>
        </p:nvSpPr>
        <p:spPr>
          <a:xfrm>
            <a:off x="7090372" y="1995786"/>
            <a:ext cx="1086416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Quick wins (90 hari)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917350" y="2221117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5" name="Text 12"/>
          <p:cNvSpPr/>
          <p:nvPr/>
        </p:nvSpPr>
        <p:spPr>
          <a:xfrm>
            <a:off x="7090372" y="2188927"/>
            <a:ext cx="1158844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LinkedIn optimization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760424" y="2575208"/>
            <a:ext cx="5110178" cy="1384174"/>
          </a:xfrm>
          <a:custGeom>
            <a:avLst/>
            <a:gdLst/>
            <a:ahLst/>
            <a:cxnLst/>
            <a:rect l="l" t="t" r="r" b="b"/>
            <a:pathLst>
              <a:path w="5110178" h="1384174">
                <a:moveTo>
                  <a:pt x="0" y="0"/>
                </a:moveTo>
                <a:lnTo>
                  <a:pt x="5013604" y="0"/>
                </a:lnTo>
                <a:cubicBezTo>
                  <a:pt x="5066941" y="0"/>
                  <a:pt x="5110178" y="43238"/>
                  <a:pt x="5110178" y="96574"/>
                </a:cubicBezTo>
                <a:lnTo>
                  <a:pt x="5110178" y="1287600"/>
                </a:lnTo>
                <a:cubicBezTo>
                  <a:pt x="5110178" y="1340937"/>
                  <a:pt x="5066941" y="1384174"/>
                  <a:pt x="5013604" y="1384174"/>
                </a:cubicBezTo>
                <a:lnTo>
                  <a:pt x="0" y="1384174"/>
                </a:lnTo>
                <a:lnTo>
                  <a:pt x="0" y="0"/>
                </a:lnTo>
                <a:close/>
              </a:path>
            </a:pathLst>
          </a:custGeom>
          <a:solidFill>
            <a:srgbClr val="F59E0B">
              <a:alpha val="10196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6760424" y="2575208"/>
            <a:ext cx="32190" cy="1384174"/>
          </a:xfrm>
          <a:custGeom>
            <a:avLst/>
            <a:gdLst/>
            <a:ahLst/>
            <a:cxnLst/>
            <a:rect l="l" t="t" r="r" b="b"/>
            <a:pathLst>
              <a:path w="32190" h="1384174">
                <a:moveTo>
                  <a:pt x="0" y="0"/>
                </a:moveTo>
                <a:lnTo>
                  <a:pt x="32190" y="0"/>
                </a:lnTo>
                <a:lnTo>
                  <a:pt x="32190" y="1384174"/>
                </a:lnTo>
                <a:lnTo>
                  <a:pt x="0" y="138417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18" name="Shape 15"/>
          <p:cNvSpPr/>
          <p:nvPr/>
        </p:nvSpPr>
        <p:spPr>
          <a:xfrm>
            <a:off x="6905279" y="2703968"/>
            <a:ext cx="257521" cy="257521"/>
          </a:xfrm>
          <a:custGeom>
            <a:avLst/>
            <a:gdLst/>
            <a:ahLst/>
            <a:cxnLst/>
            <a:rect l="l" t="t" r="r" b="b"/>
            <a:pathLst>
              <a:path w="257521" h="257521">
                <a:moveTo>
                  <a:pt x="128760" y="0"/>
                </a:moveTo>
                <a:lnTo>
                  <a:pt x="128760" y="0"/>
                </a:lnTo>
                <a:cubicBezTo>
                  <a:pt x="199825" y="0"/>
                  <a:pt x="257521" y="57696"/>
                  <a:pt x="257521" y="128760"/>
                </a:cubicBezTo>
                <a:lnTo>
                  <a:pt x="257521" y="128760"/>
                </a:lnTo>
                <a:cubicBezTo>
                  <a:pt x="257521" y="199825"/>
                  <a:pt x="199825" y="257521"/>
                  <a:pt x="128760" y="257521"/>
                </a:cubicBezTo>
                <a:lnTo>
                  <a:pt x="128760" y="257521"/>
                </a:lnTo>
                <a:cubicBezTo>
                  <a:pt x="57696" y="257521"/>
                  <a:pt x="0" y="199825"/>
                  <a:pt x="0" y="128760"/>
                </a:cubicBezTo>
                <a:lnTo>
                  <a:pt x="0" y="128760"/>
                </a:lnTo>
                <a:cubicBezTo>
                  <a:pt x="0" y="57696"/>
                  <a:pt x="57696" y="0"/>
                  <a:pt x="128760" y="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19" name="Text 16"/>
          <p:cNvSpPr/>
          <p:nvPr/>
        </p:nvSpPr>
        <p:spPr>
          <a:xfrm>
            <a:off x="6877113" y="2703968"/>
            <a:ext cx="313853" cy="257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227180" y="2720063"/>
            <a:ext cx="1046178" cy="225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&amp; Lama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905279" y="3025869"/>
            <a:ext cx="4900943" cy="19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4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SEKARANG.</a:t>
            </a:r>
            <a:pPr>
              <a:lnSpc>
                <a:spcPct val="130000"/>
              </a:lnSpc>
            </a:pPr>
            <a:r>
              <a:rPr lang="en-US" sz="1014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High impact, butuh 12-24 bulan dan bantuan.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917350" y="3315580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3" name="Text 20"/>
          <p:cNvSpPr/>
          <p:nvPr/>
        </p:nvSpPr>
        <p:spPr>
          <a:xfrm>
            <a:off x="7090372" y="3283390"/>
            <a:ext cx="1303699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International publication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917350" y="3508721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5" name="Text 22"/>
          <p:cNvSpPr/>
          <p:nvPr/>
        </p:nvSpPr>
        <p:spPr>
          <a:xfrm>
            <a:off x="7090372" y="3476531"/>
            <a:ext cx="1223224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English executive level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917350" y="3701861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7" name="Text 24"/>
          <p:cNvSpPr/>
          <p:nvPr/>
        </p:nvSpPr>
        <p:spPr>
          <a:xfrm>
            <a:off x="7090372" y="3669671"/>
            <a:ext cx="1287604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Global network building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760424" y="4055952"/>
            <a:ext cx="5110178" cy="1191034"/>
          </a:xfrm>
          <a:custGeom>
            <a:avLst/>
            <a:gdLst/>
            <a:ahLst/>
            <a:cxnLst/>
            <a:rect l="l" t="t" r="r" b="b"/>
            <a:pathLst>
              <a:path w="5110178" h="1191034">
                <a:moveTo>
                  <a:pt x="0" y="0"/>
                </a:moveTo>
                <a:lnTo>
                  <a:pt x="5013609" y="0"/>
                </a:lnTo>
                <a:cubicBezTo>
                  <a:pt x="5066943" y="0"/>
                  <a:pt x="5110178" y="43235"/>
                  <a:pt x="5110178" y="96569"/>
                </a:cubicBezTo>
                <a:lnTo>
                  <a:pt x="5110178" y="1094465"/>
                </a:lnTo>
                <a:cubicBezTo>
                  <a:pt x="5110178" y="1147798"/>
                  <a:pt x="5066943" y="1191034"/>
                  <a:pt x="5013609" y="1191034"/>
                </a:cubicBez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3B82F6">
              <a:alpha val="10196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6760424" y="4055952"/>
            <a:ext cx="32190" cy="1191034"/>
          </a:xfrm>
          <a:custGeom>
            <a:avLst/>
            <a:gdLst/>
            <a:ahLst/>
            <a:cxnLst/>
            <a:rect l="l" t="t" r="r" b="b"/>
            <a:pathLst>
              <a:path w="32190" h="1191034">
                <a:moveTo>
                  <a:pt x="0" y="0"/>
                </a:moveTo>
                <a:lnTo>
                  <a:pt x="32190" y="0"/>
                </a:lnTo>
                <a:lnTo>
                  <a:pt x="32190" y="1191034"/>
                </a:ln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0" name="Shape 27"/>
          <p:cNvSpPr/>
          <p:nvPr/>
        </p:nvSpPr>
        <p:spPr>
          <a:xfrm>
            <a:off x="6905279" y="4184713"/>
            <a:ext cx="257521" cy="257521"/>
          </a:xfrm>
          <a:custGeom>
            <a:avLst/>
            <a:gdLst/>
            <a:ahLst/>
            <a:cxnLst/>
            <a:rect l="l" t="t" r="r" b="b"/>
            <a:pathLst>
              <a:path w="257521" h="257521">
                <a:moveTo>
                  <a:pt x="128760" y="0"/>
                </a:moveTo>
                <a:lnTo>
                  <a:pt x="128760" y="0"/>
                </a:lnTo>
                <a:cubicBezTo>
                  <a:pt x="199825" y="0"/>
                  <a:pt x="257521" y="57696"/>
                  <a:pt x="257521" y="128760"/>
                </a:cubicBezTo>
                <a:lnTo>
                  <a:pt x="257521" y="128760"/>
                </a:lnTo>
                <a:cubicBezTo>
                  <a:pt x="257521" y="199825"/>
                  <a:pt x="199825" y="257521"/>
                  <a:pt x="128760" y="257521"/>
                </a:cubicBezTo>
                <a:lnTo>
                  <a:pt x="128760" y="257521"/>
                </a:lnTo>
                <a:cubicBezTo>
                  <a:pt x="57696" y="257521"/>
                  <a:pt x="0" y="199825"/>
                  <a:pt x="0" y="128760"/>
                </a:cubicBezTo>
                <a:lnTo>
                  <a:pt x="0" y="128760"/>
                </a:lnTo>
                <a:cubicBezTo>
                  <a:pt x="0" y="57696"/>
                  <a:pt x="57696" y="0"/>
                  <a:pt x="128760" y="0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1" name="Text 28"/>
          <p:cNvSpPr/>
          <p:nvPr/>
        </p:nvSpPr>
        <p:spPr>
          <a:xfrm>
            <a:off x="6877113" y="4184713"/>
            <a:ext cx="313853" cy="257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7227180" y="4200808"/>
            <a:ext cx="1496840" cy="225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Nice-to-Have &amp; Cepat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6905279" y="4506614"/>
            <a:ext cx="4900943" cy="19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4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Kerjakan kalau ada waktu.</a:t>
            </a:r>
            <a:pPr>
              <a:lnSpc>
                <a:spcPct val="130000"/>
              </a:lnSpc>
            </a:pPr>
            <a:r>
              <a:rPr lang="en-US" sz="1014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Low impact tapi mudah.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917350" y="4796325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5" name="Text 32"/>
          <p:cNvSpPr/>
          <p:nvPr/>
        </p:nvSpPr>
        <p:spPr>
          <a:xfrm>
            <a:off x="7090372" y="4764135"/>
            <a:ext cx="1271509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Additional certifications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917350" y="4989465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7" name="Text 34"/>
          <p:cNvSpPr/>
          <p:nvPr/>
        </p:nvSpPr>
        <p:spPr>
          <a:xfrm>
            <a:off x="7090372" y="4957275"/>
            <a:ext cx="1094463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Minor skill upgrades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6760424" y="5343556"/>
            <a:ext cx="5110178" cy="1191034"/>
          </a:xfrm>
          <a:custGeom>
            <a:avLst/>
            <a:gdLst/>
            <a:ahLst/>
            <a:cxnLst/>
            <a:rect l="l" t="t" r="r" b="b"/>
            <a:pathLst>
              <a:path w="5110178" h="1191034">
                <a:moveTo>
                  <a:pt x="0" y="0"/>
                </a:moveTo>
                <a:lnTo>
                  <a:pt x="5013609" y="0"/>
                </a:lnTo>
                <a:cubicBezTo>
                  <a:pt x="5066943" y="0"/>
                  <a:pt x="5110178" y="43235"/>
                  <a:pt x="5110178" y="96569"/>
                </a:cubicBezTo>
                <a:lnTo>
                  <a:pt x="5110178" y="1094465"/>
                </a:lnTo>
                <a:cubicBezTo>
                  <a:pt x="5110178" y="1147798"/>
                  <a:pt x="5066943" y="1191034"/>
                  <a:pt x="5013609" y="1191034"/>
                </a:cubicBez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64748B">
              <a:alpha val="10196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6760424" y="5343556"/>
            <a:ext cx="32190" cy="1191034"/>
          </a:xfrm>
          <a:custGeom>
            <a:avLst/>
            <a:gdLst/>
            <a:ahLst/>
            <a:cxnLst/>
            <a:rect l="l" t="t" r="r" b="b"/>
            <a:pathLst>
              <a:path w="32190" h="1191034">
                <a:moveTo>
                  <a:pt x="0" y="0"/>
                </a:moveTo>
                <a:lnTo>
                  <a:pt x="32190" y="0"/>
                </a:lnTo>
                <a:lnTo>
                  <a:pt x="32190" y="1191034"/>
                </a:lnTo>
                <a:lnTo>
                  <a:pt x="0" y="1191034"/>
                </a:lnTo>
                <a:lnTo>
                  <a:pt x="0" y="0"/>
                </a:ln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40" name="Shape 37"/>
          <p:cNvSpPr/>
          <p:nvPr/>
        </p:nvSpPr>
        <p:spPr>
          <a:xfrm>
            <a:off x="6905279" y="5472317"/>
            <a:ext cx="257521" cy="257521"/>
          </a:xfrm>
          <a:custGeom>
            <a:avLst/>
            <a:gdLst/>
            <a:ahLst/>
            <a:cxnLst/>
            <a:rect l="l" t="t" r="r" b="b"/>
            <a:pathLst>
              <a:path w="257521" h="257521">
                <a:moveTo>
                  <a:pt x="128760" y="0"/>
                </a:moveTo>
                <a:lnTo>
                  <a:pt x="128760" y="0"/>
                </a:lnTo>
                <a:cubicBezTo>
                  <a:pt x="199825" y="0"/>
                  <a:pt x="257521" y="57696"/>
                  <a:pt x="257521" y="128760"/>
                </a:cubicBezTo>
                <a:lnTo>
                  <a:pt x="257521" y="128760"/>
                </a:lnTo>
                <a:cubicBezTo>
                  <a:pt x="257521" y="199825"/>
                  <a:pt x="199825" y="257521"/>
                  <a:pt x="128760" y="257521"/>
                </a:cubicBezTo>
                <a:lnTo>
                  <a:pt x="128760" y="257521"/>
                </a:lnTo>
                <a:cubicBezTo>
                  <a:pt x="57696" y="257521"/>
                  <a:pt x="0" y="199825"/>
                  <a:pt x="0" y="128760"/>
                </a:cubicBezTo>
                <a:lnTo>
                  <a:pt x="0" y="128760"/>
                </a:lnTo>
                <a:cubicBezTo>
                  <a:pt x="0" y="57696"/>
                  <a:pt x="57696" y="0"/>
                  <a:pt x="128760" y="0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41" name="Text 38"/>
          <p:cNvSpPr/>
          <p:nvPr/>
        </p:nvSpPr>
        <p:spPr>
          <a:xfrm>
            <a:off x="6877113" y="5472317"/>
            <a:ext cx="313853" cy="2575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7227180" y="5488412"/>
            <a:ext cx="1456602" cy="225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1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Nice-to-Have &amp; Lama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905279" y="5794218"/>
            <a:ext cx="4900943" cy="19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4" b="1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Abaikan untuk sekarang.</a:t>
            </a:r>
            <a:pPr>
              <a:lnSpc>
                <a:spcPct val="130000"/>
              </a:lnSpc>
            </a:pPr>
            <a:r>
              <a:rPr lang="en-US" sz="1014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Low impact, effort tinggi.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6917350" y="6083929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45" name="Text 42"/>
          <p:cNvSpPr/>
          <p:nvPr/>
        </p:nvSpPr>
        <p:spPr>
          <a:xfrm>
            <a:off x="7090372" y="6051739"/>
            <a:ext cx="1215176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Deep technical coding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6917350" y="6277069"/>
            <a:ext cx="96570" cy="96570"/>
          </a:xfrm>
          <a:custGeom>
            <a:avLst/>
            <a:gdLst/>
            <a:ahLst/>
            <a:cxnLst/>
            <a:rect l="l" t="t" r="r" b="b"/>
            <a:pathLst>
              <a:path w="96570" h="96570">
                <a:moveTo>
                  <a:pt x="0" y="48285"/>
                </a:moveTo>
                <a:cubicBezTo>
                  <a:pt x="0" y="21636"/>
                  <a:pt x="21636" y="0"/>
                  <a:pt x="48285" y="0"/>
                </a:cubicBezTo>
                <a:cubicBezTo>
                  <a:pt x="74934" y="0"/>
                  <a:pt x="96570" y="21636"/>
                  <a:pt x="96570" y="48285"/>
                </a:cubicBezTo>
                <a:cubicBezTo>
                  <a:pt x="96570" y="74934"/>
                  <a:pt x="74934" y="96570"/>
                  <a:pt x="48285" y="96570"/>
                </a:cubicBezTo>
                <a:cubicBezTo>
                  <a:pt x="21636" y="96570"/>
                  <a:pt x="0" y="74934"/>
                  <a:pt x="0" y="48285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47" name="Text 44"/>
          <p:cNvSpPr/>
          <p:nvPr/>
        </p:nvSpPr>
        <p:spPr>
          <a:xfrm>
            <a:off x="7090372" y="6244879"/>
            <a:ext cx="1022036" cy="160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7" dirty="0">
                <a:solidFill>
                  <a:srgbClr val="CBD5E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More certifications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 #1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Publication Track Record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Gap paling kritis untuk World Bank, ADB, dan academic-adjacent roles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5691188" cy="2563813"/>
          </a:xfrm>
          <a:custGeom>
            <a:avLst/>
            <a:gdLst/>
            <a:ahLst/>
            <a:cxnLst/>
            <a:rect l="l" t="t" r="r" b="b"/>
            <a:pathLst>
              <a:path w="5691188" h="2563813">
                <a:moveTo>
                  <a:pt x="95246" y="0"/>
                </a:moveTo>
                <a:lnTo>
                  <a:pt x="5595942" y="0"/>
                </a:lnTo>
                <a:cubicBezTo>
                  <a:pt x="5648545" y="0"/>
                  <a:pt x="5691187" y="42643"/>
                  <a:pt x="5691187" y="95246"/>
                </a:cubicBezTo>
                <a:lnTo>
                  <a:pt x="5691188" y="2468567"/>
                </a:lnTo>
                <a:cubicBezTo>
                  <a:pt x="5691187" y="2521170"/>
                  <a:pt x="5648545" y="2563813"/>
                  <a:pt x="5595942" y="2563813"/>
                </a:cubicBezTo>
                <a:lnTo>
                  <a:pt x="95246" y="2563813"/>
                </a:lnTo>
                <a:cubicBezTo>
                  <a:pt x="42643" y="2563813"/>
                  <a:pt x="0" y="2521170"/>
                  <a:pt x="0" y="2468567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4031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7" name="Text 5"/>
          <p:cNvSpPr/>
          <p:nvPr/>
        </p:nvSpPr>
        <p:spPr>
          <a:xfrm>
            <a:off x="682625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4031" y="1849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9" name="Text 7"/>
          <p:cNvSpPr/>
          <p:nvPr/>
        </p:nvSpPr>
        <p:spPr>
          <a:xfrm>
            <a:off x="758031" y="1817688"/>
            <a:ext cx="284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Belum ada publikasi peer-reviewed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58031" y="2008187"/>
            <a:ext cx="2833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terindeks internasional (Scopus, Web of Science)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4031" y="22939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2" name="Text 10"/>
          <p:cNvSpPr/>
          <p:nvPr/>
        </p:nvSpPr>
        <p:spPr>
          <a:xfrm>
            <a:off x="758031" y="2262188"/>
            <a:ext cx="1770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Belum ada conference paper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58031" y="2452688"/>
            <a:ext cx="1762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venue internasional bereputasi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4031" y="2738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46602" y="46602"/>
                </a:moveTo>
                <a:cubicBezTo>
                  <a:pt x="49225" y="43979"/>
                  <a:pt x="53467" y="43979"/>
                  <a:pt x="56062" y="46602"/>
                </a:cubicBezTo>
                <a:lnTo>
                  <a:pt x="71410" y="61950"/>
                </a:lnTo>
                <a:lnTo>
                  <a:pt x="86757" y="46602"/>
                </a:lnTo>
                <a:cubicBezTo>
                  <a:pt x="89381" y="43979"/>
                  <a:pt x="93622" y="43979"/>
                  <a:pt x="96217" y="46602"/>
                </a:cubicBezTo>
                <a:cubicBezTo>
                  <a:pt x="98813" y="49225"/>
                  <a:pt x="98840" y="53467"/>
                  <a:pt x="96217" y="56062"/>
                </a:cubicBezTo>
                <a:lnTo>
                  <a:pt x="80869" y="71410"/>
                </a:lnTo>
                <a:lnTo>
                  <a:pt x="96217" y="86757"/>
                </a:lnTo>
                <a:cubicBezTo>
                  <a:pt x="98840" y="89381"/>
                  <a:pt x="98840" y="93622"/>
                  <a:pt x="96217" y="96217"/>
                </a:cubicBezTo>
                <a:cubicBezTo>
                  <a:pt x="93594" y="98813"/>
                  <a:pt x="89353" y="98840"/>
                  <a:pt x="86757" y="96217"/>
                </a:cubicBezTo>
                <a:lnTo>
                  <a:pt x="71410" y="80869"/>
                </a:lnTo>
                <a:lnTo>
                  <a:pt x="56062" y="96217"/>
                </a:lnTo>
                <a:cubicBezTo>
                  <a:pt x="53439" y="98840"/>
                  <a:pt x="49197" y="98840"/>
                  <a:pt x="46602" y="96217"/>
                </a:cubicBezTo>
                <a:cubicBezTo>
                  <a:pt x="44007" y="93594"/>
                  <a:pt x="43979" y="89353"/>
                  <a:pt x="46602" y="86757"/>
                </a:cubicBezTo>
                <a:lnTo>
                  <a:pt x="61950" y="71410"/>
                </a:lnTo>
                <a:lnTo>
                  <a:pt x="46602" y="56062"/>
                </a:lnTo>
                <a:cubicBezTo>
                  <a:pt x="43979" y="53439"/>
                  <a:pt x="43979" y="49197"/>
                  <a:pt x="46602" y="4660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15" name="Text 13"/>
          <p:cNvSpPr/>
          <p:nvPr/>
        </p:nvSpPr>
        <p:spPr>
          <a:xfrm>
            <a:off x="758031" y="2706688"/>
            <a:ext cx="253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Belum ada policy brief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58031" y="2897188"/>
            <a:ext cx="2524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dipublikasikan oleh think tank internasional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8156" y="3186906"/>
            <a:ext cx="5357813" cy="515938"/>
          </a:xfrm>
          <a:custGeom>
            <a:avLst/>
            <a:gdLst/>
            <a:ahLst/>
            <a:cxnLst/>
            <a:rect l="l" t="t" r="r" b="b"/>
            <a:pathLst>
              <a:path w="5357813" h="515938">
                <a:moveTo>
                  <a:pt x="63502" y="0"/>
                </a:moveTo>
                <a:lnTo>
                  <a:pt x="5294311" y="0"/>
                </a:lnTo>
                <a:cubicBezTo>
                  <a:pt x="5329382" y="0"/>
                  <a:pt x="5357813" y="28431"/>
                  <a:pt x="5357813" y="63502"/>
                </a:cubicBezTo>
                <a:lnTo>
                  <a:pt x="5357813" y="452436"/>
                </a:lnTo>
                <a:cubicBezTo>
                  <a:pt x="5357812" y="487507"/>
                  <a:pt x="5329382" y="515938"/>
                  <a:pt x="5294311" y="515938"/>
                </a:cubicBezTo>
                <a:lnTo>
                  <a:pt x="63502" y="515938"/>
                </a:lnTo>
                <a:cubicBezTo>
                  <a:pt x="28431" y="515938"/>
                  <a:pt x="0" y="487507"/>
                  <a:pt x="0" y="45243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7375" y="3286125"/>
            <a:ext cx="5214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Impact: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Banyak pintu tertutup meskipun kompetensi teknis kuat. Publication adalah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currency di dunia internasional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79344" y="1305719"/>
            <a:ext cx="5691188" cy="2563813"/>
          </a:xfrm>
          <a:custGeom>
            <a:avLst/>
            <a:gdLst/>
            <a:ahLst/>
            <a:cxnLst/>
            <a:rect l="l" t="t" r="r" b="b"/>
            <a:pathLst>
              <a:path w="5691188" h="2563813">
                <a:moveTo>
                  <a:pt x="95246" y="0"/>
                </a:moveTo>
                <a:lnTo>
                  <a:pt x="5595942" y="0"/>
                </a:lnTo>
                <a:cubicBezTo>
                  <a:pt x="5648545" y="0"/>
                  <a:pt x="5691187" y="42643"/>
                  <a:pt x="5691187" y="95246"/>
                </a:cubicBezTo>
                <a:lnTo>
                  <a:pt x="5691188" y="2468567"/>
                </a:lnTo>
                <a:cubicBezTo>
                  <a:pt x="5691187" y="2521170"/>
                  <a:pt x="5648545" y="2563813"/>
                  <a:pt x="5595942" y="2563813"/>
                </a:cubicBezTo>
                <a:lnTo>
                  <a:pt x="95246" y="2563813"/>
                </a:lnTo>
                <a:cubicBezTo>
                  <a:pt x="42643" y="2563813"/>
                  <a:pt x="0" y="2521170"/>
                  <a:pt x="0" y="2468567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61906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38906" y="79375"/>
                </a:moveTo>
                <a:cubicBezTo>
                  <a:pt x="138906" y="46519"/>
                  <a:pt x="112231" y="19844"/>
                  <a:pt x="79375" y="19844"/>
                </a:cubicBezTo>
                <a:cubicBezTo>
                  <a:pt x="46519" y="19844"/>
                  <a:pt x="19844" y="46519"/>
                  <a:pt x="19844" y="79375"/>
                </a:cubicBezTo>
                <a:cubicBezTo>
                  <a:pt x="19844" y="112231"/>
                  <a:pt x="46519" y="138906"/>
                  <a:pt x="79375" y="138906"/>
                </a:cubicBezTo>
                <a:cubicBezTo>
                  <a:pt x="112231" y="138906"/>
                  <a:pt x="138906" y="112231"/>
                  <a:pt x="138906" y="79375"/>
                </a:cubicBezTo>
                <a:close/>
                <a:moveTo>
                  <a:pt x="0" y="79375"/>
                </a:moveTo>
                <a:cubicBezTo>
                  <a:pt x="0" y="35567"/>
                  <a:pt x="35567" y="0"/>
                  <a:pt x="79375" y="0"/>
                </a:cubicBez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lose/>
                <a:moveTo>
                  <a:pt x="79375" y="104180"/>
                </a:moveTo>
                <a:cubicBezTo>
                  <a:pt x="93065" y="104180"/>
                  <a:pt x="104180" y="93065"/>
                  <a:pt x="104180" y="79375"/>
                </a:cubicBezTo>
                <a:cubicBezTo>
                  <a:pt x="104180" y="65685"/>
                  <a:pt x="93065" y="54570"/>
                  <a:pt x="79375" y="54570"/>
                </a:cubicBezTo>
                <a:cubicBezTo>
                  <a:pt x="65685" y="54570"/>
                  <a:pt x="54570" y="65685"/>
                  <a:pt x="54570" y="79375"/>
                </a:cubicBezTo>
                <a:cubicBezTo>
                  <a:pt x="54570" y="93065"/>
                  <a:pt x="65685" y="104180"/>
                  <a:pt x="79375" y="104180"/>
                </a:cubicBezTo>
                <a:close/>
                <a:moveTo>
                  <a:pt x="79375" y="34727"/>
                </a:moveTo>
                <a:cubicBezTo>
                  <a:pt x="104017" y="34727"/>
                  <a:pt x="124023" y="54733"/>
                  <a:pt x="124023" y="79375"/>
                </a:cubicBezTo>
                <a:cubicBezTo>
                  <a:pt x="124023" y="104017"/>
                  <a:pt x="104017" y="124023"/>
                  <a:pt x="79375" y="124023"/>
                </a:cubicBezTo>
                <a:cubicBezTo>
                  <a:pt x="54733" y="124023"/>
                  <a:pt x="34727" y="104017"/>
                  <a:pt x="34727" y="79375"/>
                </a:cubicBezTo>
                <a:cubicBezTo>
                  <a:pt x="34727" y="54733"/>
                  <a:pt x="54733" y="34727"/>
                  <a:pt x="79375" y="34727"/>
                </a:cubicBezTo>
                <a:close/>
                <a:moveTo>
                  <a:pt x="69453" y="79375"/>
                </a:moveTo>
                <a:cubicBezTo>
                  <a:pt x="69453" y="73899"/>
                  <a:pt x="73899" y="69453"/>
                  <a:pt x="79375" y="69453"/>
                </a:cubicBezTo>
                <a:cubicBezTo>
                  <a:pt x="84851" y="69453"/>
                  <a:pt x="89297" y="73899"/>
                  <a:pt x="89297" y="79375"/>
                </a:cubicBezTo>
                <a:cubicBezTo>
                  <a:pt x="89297" y="84851"/>
                  <a:pt x="84851" y="89297"/>
                  <a:pt x="79375" y="89297"/>
                </a:cubicBezTo>
                <a:cubicBezTo>
                  <a:pt x="73899" y="89297"/>
                  <a:pt x="69453" y="84851"/>
                  <a:pt x="69453" y="79375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1" name="Text 19"/>
          <p:cNvSpPr/>
          <p:nvPr/>
        </p:nvSpPr>
        <p:spPr>
          <a:xfrm>
            <a:off x="6540500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State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361906" y="1849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94990" y="59355"/>
                </a:moveTo>
                <a:lnTo>
                  <a:pt x="72665" y="95073"/>
                </a:lnTo>
                <a:cubicBezTo>
                  <a:pt x="71493" y="96943"/>
                  <a:pt x="69484" y="98115"/>
                  <a:pt x="67280" y="98227"/>
                </a:cubicBezTo>
                <a:cubicBezTo>
                  <a:pt x="65075" y="98338"/>
                  <a:pt x="62954" y="97334"/>
                  <a:pt x="61643" y="95548"/>
                </a:cubicBezTo>
                <a:lnTo>
                  <a:pt x="48248" y="77688"/>
                </a:lnTo>
                <a:cubicBezTo>
                  <a:pt x="46016" y="74730"/>
                  <a:pt x="46630" y="70545"/>
                  <a:pt x="49588" y="68312"/>
                </a:cubicBezTo>
                <a:cubicBezTo>
                  <a:pt x="52546" y="66080"/>
                  <a:pt x="56731" y="66694"/>
                  <a:pt x="58964" y="69652"/>
                </a:cubicBezTo>
                <a:lnTo>
                  <a:pt x="66498" y="79697"/>
                </a:lnTo>
                <a:lnTo>
                  <a:pt x="83632" y="52267"/>
                </a:lnTo>
                <a:cubicBezTo>
                  <a:pt x="85585" y="49141"/>
                  <a:pt x="89715" y="48165"/>
                  <a:pt x="92869" y="50146"/>
                </a:cubicBezTo>
                <a:cubicBezTo>
                  <a:pt x="96022" y="52127"/>
                  <a:pt x="96971" y="56229"/>
                  <a:pt x="94990" y="5938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3" name="Text 21"/>
          <p:cNvSpPr/>
          <p:nvPr/>
        </p:nvSpPr>
        <p:spPr>
          <a:xfrm>
            <a:off x="6615906" y="1817688"/>
            <a:ext cx="306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1-2 publikasi peer-reviewed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615906" y="2008187"/>
            <a:ext cx="3055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Q1/Q2 journals (Government Information Quarterly, etc.)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61906" y="22939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94990" y="59355"/>
                </a:moveTo>
                <a:lnTo>
                  <a:pt x="72665" y="95073"/>
                </a:lnTo>
                <a:cubicBezTo>
                  <a:pt x="71493" y="96943"/>
                  <a:pt x="69484" y="98115"/>
                  <a:pt x="67280" y="98227"/>
                </a:cubicBezTo>
                <a:cubicBezTo>
                  <a:pt x="65075" y="98338"/>
                  <a:pt x="62954" y="97334"/>
                  <a:pt x="61643" y="95548"/>
                </a:cubicBezTo>
                <a:lnTo>
                  <a:pt x="48248" y="77688"/>
                </a:lnTo>
                <a:cubicBezTo>
                  <a:pt x="46016" y="74730"/>
                  <a:pt x="46630" y="70545"/>
                  <a:pt x="49588" y="68312"/>
                </a:cubicBezTo>
                <a:cubicBezTo>
                  <a:pt x="52546" y="66080"/>
                  <a:pt x="56731" y="66694"/>
                  <a:pt x="58964" y="69652"/>
                </a:cubicBezTo>
                <a:lnTo>
                  <a:pt x="66498" y="79697"/>
                </a:lnTo>
                <a:lnTo>
                  <a:pt x="83632" y="52267"/>
                </a:lnTo>
                <a:cubicBezTo>
                  <a:pt x="85585" y="49141"/>
                  <a:pt x="89715" y="48165"/>
                  <a:pt x="92869" y="50146"/>
                </a:cubicBezTo>
                <a:cubicBezTo>
                  <a:pt x="96022" y="52127"/>
                  <a:pt x="96971" y="56229"/>
                  <a:pt x="94990" y="5938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6" name="Text 24"/>
          <p:cNvSpPr/>
          <p:nvPr/>
        </p:nvSpPr>
        <p:spPr>
          <a:xfrm>
            <a:off x="6615906" y="2262188"/>
            <a:ext cx="186531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2-3 conference papers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615906" y="2452688"/>
            <a:ext cx="1857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AAAI, ACM AIES, atau sejenisnya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61906" y="273843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94990" y="59355"/>
                </a:moveTo>
                <a:lnTo>
                  <a:pt x="72665" y="95073"/>
                </a:lnTo>
                <a:cubicBezTo>
                  <a:pt x="71493" y="96943"/>
                  <a:pt x="69484" y="98115"/>
                  <a:pt x="67280" y="98227"/>
                </a:cubicBezTo>
                <a:cubicBezTo>
                  <a:pt x="65075" y="98338"/>
                  <a:pt x="62954" y="97334"/>
                  <a:pt x="61643" y="95548"/>
                </a:cubicBezTo>
                <a:lnTo>
                  <a:pt x="48248" y="77688"/>
                </a:lnTo>
                <a:cubicBezTo>
                  <a:pt x="46016" y="74730"/>
                  <a:pt x="46630" y="70545"/>
                  <a:pt x="49588" y="68312"/>
                </a:cubicBezTo>
                <a:cubicBezTo>
                  <a:pt x="52546" y="66080"/>
                  <a:pt x="56731" y="66694"/>
                  <a:pt x="58964" y="69652"/>
                </a:cubicBezTo>
                <a:lnTo>
                  <a:pt x="66498" y="79697"/>
                </a:lnTo>
                <a:lnTo>
                  <a:pt x="83632" y="52267"/>
                </a:lnTo>
                <a:cubicBezTo>
                  <a:pt x="85585" y="49141"/>
                  <a:pt x="89715" y="48165"/>
                  <a:pt x="92869" y="50146"/>
                </a:cubicBezTo>
                <a:cubicBezTo>
                  <a:pt x="96022" y="52127"/>
                  <a:pt x="96971" y="56229"/>
                  <a:pt x="94990" y="59382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6615906" y="2706688"/>
            <a:ext cx="306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1-2 policy briefs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615906" y="2897188"/>
            <a:ext cx="3055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 Asian Development Review, Development Policy Review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46031" y="3186906"/>
            <a:ext cx="5357813" cy="515938"/>
          </a:xfrm>
          <a:custGeom>
            <a:avLst/>
            <a:gdLst/>
            <a:ahLst/>
            <a:cxnLst/>
            <a:rect l="l" t="t" r="r" b="b"/>
            <a:pathLst>
              <a:path w="5357813" h="515938">
                <a:moveTo>
                  <a:pt x="63502" y="0"/>
                </a:moveTo>
                <a:lnTo>
                  <a:pt x="5294311" y="0"/>
                </a:lnTo>
                <a:cubicBezTo>
                  <a:pt x="5329382" y="0"/>
                  <a:pt x="5357813" y="28431"/>
                  <a:pt x="5357813" y="63502"/>
                </a:cubicBezTo>
                <a:lnTo>
                  <a:pt x="5357813" y="452436"/>
                </a:lnTo>
                <a:cubicBezTo>
                  <a:pt x="5357812" y="487507"/>
                  <a:pt x="5329382" y="515938"/>
                  <a:pt x="5294311" y="515938"/>
                </a:cubicBezTo>
                <a:lnTo>
                  <a:pt x="63502" y="515938"/>
                </a:lnTo>
                <a:cubicBezTo>
                  <a:pt x="28431" y="515938"/>
                  <a:pt x="0" y="487507"/>
                  <a:pt x="0" y="452436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45250" y="3286125"/>
            <a:ext cx="5214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Why it matters: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Publication adalah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proof of thought leadership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kemampuan untuk berkontribusi ke knowledge base global.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21469" y="4004469"/>
            <a:ext cx="11549063" cy="2039938"/>
          </a:xfrm>
          <a:custGeom>
            <a:avLst/>
            <a:gdLst/>
            <a:ahLst/>
            <a:cxnLst/>
            <a:rect l="l" t="t" r="r" b="b"/>
            <a:pathLst>
              <a:path w="11549063" h="2039938">
                <a:moveTo>
                  <a:pt x="95245" y="0"/>
                </a:moveTo>
                <a:lnTo>
                  <a:pt x="11453818" y="0"/>
                </a:lnTo>
                <a:cubicBezTo>
                  <a:pt x="11506420" y="0"/>
                  <a:pt x="11549063" y="42642"/>
                  <a:pt x="11549063" y="95245"/>
                </a:cubicBezTo>
                <a:lnTo>
                  <a:pt x="11549063" y="1944693"/>
                </a:lnTo>
                <a:cubicBezTo>
                  <a:pt x="11549063" y="1997295"/>
                  <a:pt x="11506420" y="2039938"/>
                  <a:pt x="11453818" y="2039938"/>
                </a:cubicBezTo>
                <a:lnTo>
                  <a:pt x="95245" y="2039938"/>
                </a:lnTo>
                <a:cubicBezTo>
                  <a:pt x="42642" y="2039938"/>
                  <a:pt x="0" y="1997295"/>
                  <a:pt x="0" y="1944693"/>
                </a:cubicBezTo>
                <a:lnTo>
                  <a:pt x="0" y="95245"/>
                </a:lnTo>
                <a:cubicBezTo>
                  <a:pt x="0" y="42678"/>
                  <a:pt x="42678" y="0"/>
                  <a:pt x="95245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187" y="4167188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 Konkret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1188" y="4516438"/>
            <a:ext cx="15875" cy="1365250"/>
          </a:xfrm>
          <a:custGeom>
            <a:avLst/>
            <a:gdLst/>
            <a:ahLst/>
            <a:cxnLst/>
            <a:rect l="l" t="t" r="r" b="b"/>
            <a:pathLst>
              <a:path w="15875" h="1365250">
                <a:moveTo>
                  <a:pt x="0" y="0"/>
                </a:moveTo>
                <a:lnTo>
                  <a:pt x="15875" y="0"/>
                </a:lnTo>
                <a:lnTo>
                  <a:pt x="15875" y="1365250"/>
                </a:lnTo>
                <a:lnTo>
                  <a:pt x="0" y="1365250"/>
                </a:lnTo>
                <a:lnTo>
                  <a:pt x="0" y="0"/>
                </a:ln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36" name="Shape 34"/>
          <p:cNvSpPr/>
          <p:nvPr/>
        </p:nvSpPr>
        <p:spPr>
          <a:xfrm>
            <a:off x="563563" y="4564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B82F6"/>
          </a:solidFill>
          <a:ln w="50800">
            <a:solidFill>
              <a:srgbClr val="1E293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01688" y="451643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3B82F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1-6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01688" y="4706938"/>
            <a:ext cx="3413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AGIRI Pilot Paper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01688" y="49926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Finalisasi data dan analisis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01688" y="51831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Draft manuscript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01688" y="53736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Internal review dengan peers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01688" y="55641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Target: Submit ke Government Information Quarterly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394708" y="4516438"/>
            <a:ext cx="15875" cy="1365250"/>
          </a:xfrm>
          <a:custGeom>
            <a:avLst/>
            <a:gdLst/>
            <a:ahLst/>
            <a:cxnLst/>
            <a:rect l="l" t="t" r="r" b="b"/>
            <a:pathLst>
              <a:path w="15875" h="1365250">
                <a:moveTo>
                  <a:pt x="0" y="0"/>
                </a:moveTo>
                <a:lnTo>
                  <a:pt x="15875" y="0"/>
                </a:lnTo>
                <a:lnTo>
                  <a:pt x="15875" y="1365250"/>
                </a:lnTo>
                <a:lnTo>
                  <a:pt x="0" y="1365250"/>
                </a:lnTo>
                <a:lnTo>
                  <a:pt x="0" y="0"/>
                </a:lnTo>
                <a:close/>
              </a:path>
            </a:pathLst>
          </a:custGeom>
          <a:solidFill>
            <a:srgbClr val="334155"/>
          </a:solidFill>
          <a:ln/>
        </p:spPr>
      </p:sp>
      <p:sp>
        <p:nvSpPr>
          <p:cNvPr id="44" name="Shape 42"/>
          <p:cNvSpPr/>
          <p:nvPr/>
        </p:nvSpPr>
        <p:spPr>
          <a:xfrm>
            <a:off x="4347083" y="4564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F59E0B"/>
          </a:solidFill>
          <a:ln w="50800">
            <a:solidFill>
              <a:srgbClr val="1E293B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585208" y="451643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3-9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585208" y="4706938"/>
            <a:ext cx="3413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Policy Brief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4585208" y="49926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Identifikasi angle policy-relevant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4585208" y="51831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Draft 2.000-3.000 kata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585208" y="5373688"/>
            <a:ext cx="339725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Submit ke Asian Development Review atau Development Policy Review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585208" y="572293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Gunakan sebagai stepping stone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30604" y="45640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10B981"/>
          </a:solidFill>
          <a:ln w="50800">
            <a:solidFill>
              <a:srgbClr val="1E293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68729" y="451643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Bulan 6-12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368729" y="4706938"/>
            <a:ext cx="3413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Conference Paper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368729" y="49926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Submit ke AAAI atau ACM AIES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368729" y="51831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Target: Accepted sebagai proof of concept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368729" y="53736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Presentasi untuk exposure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368729" y="5564188"/>
            <a:ext cx="3397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Network dengan researchers di venue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321469" y="6179344"/>
            <a:ext cx="5707063" cy="1087438"/>
          </a:xfrm>
          <a:custGeom>
            <a:avLst/>
            <a:gdLst/>
            <a:ahLst/>
            <a:cxnLst/>
            <a:rect l="l" t="t" r="r" b="b"/>
            <a:pathLst>
              <a:path w="5707063" h="1087438">
                <a:moveTo>
                  <a:pt x="95249" y="0"/>
                </a:moveTo>
                <a:lnTo>
                  <a:pt x="5611814" y="0"/>
                </a:lnTo>
                <a:cubicBezTo>
                  <a:pt x="5664418" y="0"/>
                  <a:pt x="5707063" y="42644"/>
                  <a:pt x="5707063" y="95249"/>
                </a:cubicBezTo>
                <a:lnTo>
                  <a:pt x="5707063" y="992189"/>
                </a:lnTo>
                <a:cubicBezTo>
                  <a:pt x="5707063" y="1044793"/>
                  <a:pt x="5664418" y="1087438"/>
                  <a:pt x="5611814" y="1087437"/>
                </a:cubicBezTo>
                <a:lnTo>
                  <a:pt x="95249" y="1087438"/>
                </a:lnTo>
                <a:cubicBezTo>
                  <a:pt x="42644" y="1087437"/>
                  <a:pt x="0" y="1044793"/>
                  <a:pt x="0" y="992189"/>
                </a:cubicBezTo>
                <a:lnTo>
                  <a:pt x="0" y="95249"/>
                </a:lnTo>
                <a:cubicBezTo>
                  <a:pt x="0" y="42679"/>
                  <a:pt x="42679" y="0"/>
                  <a:pt x="95249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72281" y="63420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ubicBezTo>
                  <a:pt x="0" y="35567"/>
                  <a:pt x="35567" y="0"/>
                  <a:pt x="79375" y="0"/>
                </a:cubicBezTo>
                <a:close/>
                <a:moveTo>
                  <a:pt x="71934" y="37207"/>
                </a:moveTo>
                <a:lnTo>
                  <a:pt x="71934" y="79375"/>
                </a:lnTo>
                <a:cubicBezTo>
                  <a:pt x="71934" y="81855"/>
                  <a:pt x="73174" y="84181"/>
                  <a:pt x="75251" y="85576"/>
                </a:cubicBezTo>
                <a:lnTo>
                  <a:pt x="105017" y="105420"/>
                </a:lnTo>
                <a:cubicBezTo>
                  <a:pt x="108427" y="107714"/>
                  <a:pt x="113047" y="106784"/>
                  <a:pt x="115342" y="103343"/>
                </a:cubicBezTo>
                <a:cubicBezTo>
                  <a:pt x="117636" y="99901"/>
                  <a:pt x="116706" y="95312"/>
                  <a:pt x="113264" y="93018"/>
                </a:cubicBezTo>
                <a:lnTo>
                  <a:pt x="86816" y="75406"/>
                </a:lnTo>
                <a:lnTo>
                  <a:pt x="86816" y="37207"/>
                </a:lnTo>
                <a:cubicBezTo>
                  <a:pt x="86816" y="33083"/>
                  <a:pt x="83499" y="29766"/>
                  <a:pt x="79375" y="29766"/>
                </a:cubicBezTo>
                <a:cubicBezTo>
                  <a:pt x="75251" y="29766"/>
                  <a:pt x="71934" y="33083"/>
                  <a:pt x="71934" y="3720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60" name="Text 58"/>
          <p:cNvSpPr/>
          <p:nvPr/>
        </p:nvSpPr>
        <p:spPr>
          <a:xfrm>
            <a:off x="746125" y="6310313"/>
            <a:ext cx="1166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 Realistis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452438" y="6596063"/>
            <a:ext cx="1230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publikasi credible: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5315334" y="6596063"/>
            <a:ext cx="635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12-18 bulan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452438" y="6818313"/>
            <a:ext cx="1095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Portfolio convincing: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5271802" y="6818313"/>
            <a:ext cx="682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24-30 bulan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6163469" y="6179344"/>
            <a:ext cx="5707063" cy="1087438"/>
          </a:xfrm>
          <a:custGeom>
            <a:avLst/>
            <a:gdLst/>
            <a:ahLst/>
            <a:cxnLst/>
            <a:rect l="l" t="t" r="r" b="b"/>
            <a:pathLst>
              <a:path w="5707063" h="1087438">
                <a:moveTo>
                  <a:pt x="95249" y="0"/>
                </a:moveTo>
                <a:lnTo>
                  <a:pt x="5611814" y="0"/>
                </a:lnTo>
                <a:cubicBezTo>
                  <a:pt x="5664418" y="0"/>
                  <a:pt x="5707063" y="42644"/>
                  <a:pt x="5707063" y="95249"/>
                </a:cubicBezTo>
                <a:lnTo>
                  <a:pt x="5707063" y="992189"/>
                </a:lnTo>
                <a:cubicBezTo>
                  <a:pt x="5707063" y="1044793"/>
                  <a:pt x="5664418" y="1087438"/>
                  <a:pt x="5611814" y="1087437"/>
                </a:cubicBezTo>
                <a:lnTo>
                  <a:pt x="95249" y="1087438"/>
                </a:lnTo>
                <a:cubicBezTo>
                  <a:pt x="42644" y="1087437"/>
                  <a:pt x="0" y="1044793"/>
                  <a:pt x="0" y="992189"/>
                </a:cubicBezTo>
                <a:lnTo>
                  <a:pt x="0" y="95249"/>
                </a:lnTo>
                <a:cubicBezTo>
                  <a:pt x="0" y="42679"/>
                  <a:pt x="42679" y="0"/>
                  <a:pt x="95249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334125" y="634206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67" name="Text 65"/>
          <p:cNvSpPr/>
          <p:nvPr/>
        </p:nvSpPr>
        <p:spPr>
          <a:xfrm>
            <a:off x="6588125" y="6310313"/>
            <a:ext cx="1373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Success Factors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6294438" y="65960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Mulai sekarang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jangan tunggu "sempurna"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294438" y="67865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Dapatkan mentor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yang sudah punya publication track record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6294438" y="69770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 journal yang realistic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jangan langsung Nature/Science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cdn-kggkn.nitrocdn.com/7676aea03403323d32d5c3bddd8148a87757fbdf.jp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rcRect l="0" r="0" t="7833" b="7833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1A1F2E">
                  <a:alpha val="90000"/>
                </a:srgbClr>
              </a:gs>
              <a:gs pos="100000">
                <a:srgbClr val="1A1F2E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 #2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English Proficiency di Level Executive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bahasa Inggris dasar — ini sudah ada. Gapnya adalah kemampuan C-suite.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21469" y="1305719"/>
            <a:ext cx="5691188" cy="2357438"/>
          </a:xfrm>
          <a:custGeom>
            <a:avLst/>
            <a:gdLst/>
            <a:ahLst/>
            <a:cxnLst/>
            <a:rect l="l" t="t" r="r" b="b"/>
            <a:pathLst>
              <a:path w="5691188" h="2357438">
                <a:moveTo>
                  <a:pt x="95240" y="0"/>
                </a:moveTo>
                <a:lnTo>
                  <a:pt x="5595947" y="0"/>
                </a:lnTo>
                <a:cubicBezTo>
                  <a:pt x="5648547" y="0"/>
                  <a:pt x="5691188" y="42641"/>
                  <a:pt x="5691188" y="95240"/>
                </a:cubicBezTo>
                <a:lnTo>
                  <a:pt x="5691188" y="2262197"/>
                </a:lnTo>
                <a:cubicBezTo>
                  <a:pt x="5691188" y="2314797"/>
                  <a:pt x="5648547" y="2357438"/>
                  <a:pt x="5595947" y="2357438"/>
                </a:cubicBezTo>
                <a:lnTo>
                  <a:pt x="95240" y="2357438"/>
                </a:lnTo>
                <a:cubicBezTo>
                  <a:pt x="42641" y="2357438"/>
                  <a:pt x="0" y="2314797"/>
                  <a:pt x="0" y="2262197"/>
                </a:cubicBezTo>
                <a:lnTo>
                  <a:pt x="0" y="95240"/>
                </a:lnTo>
                <a:cubicBezTo>
                  <a:pt x="0" y="42641"/>
                  <a:pt x="42641" y="0"/>
                  <a:pt x="95240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4031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105544" y="65949"/>
                </a:moveTo>
                <a:lnTo>
                  <a:pt x="80739" y="105637"/>
                </a:lnTo>
                <a:cubicBezTo>
                  <a:pt x="79437" y="107714"/>
                  <a:pt x="77205" y="109017"/>
                  <a:pt x="74755" y="109141"/>
                </a:cubicBezTo>
                <a:cubicBezTo>
                  <a:pt x="72306" y="109265"/>
                  <a:pt x="69949" y="108148"/>
                  <a:pt x="68492" y="106164"/>
                </a:cubicBezTo>
                <a:lnTo>
                  <a:pt x="53609" y="86320"/>
                </a:lnTo>
                <a:cubicBezTo>
                  <a:pt x="51129" y="83034"/>
                  <a:pt x="51811" y="78383"/>
                  <a:pt x="55097" y="75902"/>
                </a:cubicBezTo>
                <a:cubicBezTo>
                  <a:pt x="58384" y="73422"/>
                  <a:pt x="63035" y="74104"/>
                  <a:pt x="65515" y="77391"/>
                </a:cubicBezTo>
                <a:lnTo>
                  <a:pt x="73887" y="88553"/>
                </a:lnTo>
                <a:lnTo>
                  <a:pt x="92925" y="58074"/>
                </a:lnTo>
                <a:cubicBezTo>
                  <a:pt x="95095" y="54601"/>
                  <a:pt x="99684" y="53516"/>
                  <a:pt x="103188" y="55718"/>
                </a:cubicBezTo>
                <a:cubicBezTo>
                  <a:pt x="106691" y="57919"/>
                  <a:pt x="107745" y="62477"/>
                  <a:pt x="105544" y="65980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9" name="Text 6"/>
          <p:cNvSpPr/>
          <p:nvPr/>
        </p:nvSpPr>
        <p:spPr>
          <a:xfrm>
            <a:off x="682625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Yang Sudah Ada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08000" y="184943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1" name="Text 8"/>
          <p:cNvSpPr/>
          <p:nvPr/>
        </p:nvSpPr>
        <p:spPr>
          <a:xfrm>
            <a:off x="738188" y="1817688"/>
            <a:ext cx="2397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Fluency dasar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38188" y="2008187"/>
            <a:ext cx="2389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berkomunikasi sehari-hari tanpa masalah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08000" y="229393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4" name="Text 11"/>
          <p:cNvSpPr/>
          <p:nvPr/>
        </p:nvSpPr>
        <p:spPr>
          <a:xfrm>
            <a:off x="738188" y="2262188"/>
            <a:ext cx="1952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Technical writing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38188" y="2452688"/>
            <a:ext cx="1944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menulis report dan dokumentasi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508000" y="273843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17" name="Text 14"/>
          <p:cNvSpPr/>
          <p:nvPr/>
        </p:nvSpPr>
        <p:spPr>
          <a:xfrm>
            <a:off x="738188" y="2706688"/>
            <a:ext cx="1825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Presentation skills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38188" y="2897188"/>
            <a:ext cx="1817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presentasi di meeting internal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179344" y="1305719"/>
            <a:ext cx="5691188" cy="2357438"/>
          </a:xfrm>
          <a:custGeom>
            <a:avLst/>
            <a:gdLst/>
            <a:ahLst/>
            <a:cxnLst/>
            <a:rect l="l" t="t" r="r" b="b"/>
            <a:pathLst>
              <a:path w="5691188" h="2357438">
                <a:moveTo>
                  <a:pt x="95240" y="0"/>
                </a:moveTo>
                <a:lnTo>
                  <a:pt x="5595947" y="0"/>
                </a:lnTo>
                <a:cubicBezTo>
                  <a:pt x="5648547" y="0"/>
                  <a:pt x="5691188" y="42641"/>
                  <a:pt x="5691188" y="95240"/>
                </a:cubicBezTo>
                <a:lnTo>
                  <a:pt x="5691188" y="2262197"/>
                </a:lnTo>
                <a:cubicBezTo>
                  <a:pt x="5691188" y="2314797"/>
                  <a:pt x="5648547" y="2357438"/>
                  <a:pt x="5595947" y="2357438"/>
                </a:cubicBezTo>
                <a:lnTo>
                  <a:pt x="95240" y="2357438"/>
                </a:lnTo>
                <a:cubicBezTo>
                  <a:pt x="42641" y="2357438"/>
                  <a:pt x="0" y="2314797"/>
                  <a:pt x="0" y="2262197"/>
                </a:cubicBezTo>
                <a:lnTo>
                  <a:pt x="0" y="95240"/>
                </a:lnTo>
                <a:cubicBezTo>
                  <a:pt x="0" y="42641"/>
                  <a:pt x="42641" y="0"/>
                  <a:pt x="95240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F59E0B">
                <a:alpha val="5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361906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79375" y="42168"/>
                </a:moveTo>
                <a:cubicBezTo>
                  <a:pt x="83499" y="42168"/>
                  <a:pt x="86816" y="45486"/>
                  <a:pt x="86816" y="49609"/>
                </a:cubicBezTo>
                <a:lnTo>
                  <a:pt x="86816" y="84336"/>
                </a:lnTo>
                <a:cubicBezTo>
                  <a:pt x="86816" y="88460"/>
                  <a:pt x="83499" y="91777"/>
                  <a:pt x="79375" y="91777"/>
                </a:cubicBezTo>
                <a:cubicBezTo>
                  <a:pt x="75251" y="91777"/>
                  <a:pt x="71934" y="88460"/>
                  <a:pt x="71934" y="84336"/>
                </a:cubicBezTo>
                <a:lnTo>
                  <a:pt x="71934" y="49609"/>
                </a:lnTo>
                <a:cubicBezTo>
                  <a:pt x="71934" y="45486"/>
                  <a:pt x="75251" y="42168"/>
                  <a:pt x="79375" y="42168"/>
                </a:cubicBezTo>
                <a:close/>
                <a:moveTo>
                  <a:pt x="71096" y="109141"/>
                </a:moveTo>
                <a:cubicBezTo>
                  <a:pt x="70908" y="106068"/>
                  <a:pt x="72441" y="103144"/>
                  <a:pt x="75075" y="101551"/>
                </a:cubicBezTo>
                <a:cubicBezTo>
                  <a:pt x="77709" y="99957"/>
                  <a:pt x="81010" y="99957"/>
                  <a:pt x="83644" y="101551"/>
                </a:cubicBezTo>
                <a:cubicBezTo>
                  <a:pt x="86278" y="103144"/>
                  <a:pt x="87811" y="106068"/>
                  <a:pt x="87623" y="109141"/>
                </a:cubicBezTo>
                <a:cubicBezTo>
                  <a:pt x="87811" y="112214"/>
                  <a:pt x="86278" y="115137"/>
                  <a:pt x="83644" y="116731"/>
                </a:cubicBezTo>
                <a:cubicBezTo>
                  <a:pt x="81010" y="118324"/>
                  <a:pt x="77709" y="118324"/>
                  <a:pt x="75075" y="116731"/>
                </a:cubicBezTo>
                <a:cubicBezTo>
                  <a:pt x="72441" y="115137"/>
                  <a:pt x="70908" y="112214"/>
                  <a:pt x="71096" y="109141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1" name="Text 18"/>
          <p:cNvSpPr/>
          <p:nvPr/>
        </p:nvSpPr>
        <p:spPr>
          <a:xfrm>
            <a:off x="6540500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Yang Masih Kurang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373813" y="18494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3" name="Text 20"/>
          <p:cNvSpPr/>
          <p:nvPr/>
        </p:nvSpPr>
        <p:spPr>
          <a:xfrm>
            <a:off x="6596063" y="1817688"/>
            <a:ext cx="337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Negotiation dengan nuansa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596063" y="2008187"/>
            <a:ext cx="3365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Mampu negotiate deal structure, pricing, terms dengan persuasif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6373813" y="22939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6" name="Text 23"/>
          <p:cNvSpPr/>
          <p:nvPr/>
        </p:nvSpPr>
        <p:spPr>
          <a:xfrm>
            <a:off x="6596063" y="2262188"/>
            <a:ext cx="3159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presence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6596063" y="2452688"/>
            <a:ext cx="3151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Project confidence dan authority di depan C-suite dan board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373813" y="27384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9" name="Text 26"/>
          <p:cNvSpPr/>
          <p:nvPr/>
        </p:nvSpPr>
        <p:spPr>
          <a:xfrm>
            <a:off x="6596063" y="2706688"/>
            <a:ext cx="401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Cultural nuance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6596063" y="2897188"/>
            <a:ext cx="4008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Memahami subtlety komunikasi dengan counterpart Amerika, Australia, Eropa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6373813" y="318293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32" name="Text 29"/>
          <p:cNvSpPr/>
          <p:nvPr/>
        </p:nvSpPr>
        <p:spPr>
          <a:xfrm>
            <a:off x="6596063" y="3151188"/>
            <a:ext cx="2786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Rapport building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6596063" y="3341688"/>
            <a:ext cx="2778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build relationship dan trust dalam bahasa Inggris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321469" y="3798094"/>
            <a:ext cx="11549063" cy="2341563"/>
          </a:xfrm>
          <a:custGeom>
            <a:avLst/>
            <a:gdLst/>
            <a:ahLst/>
            <a:cxnLst/>
            <a:rect l="l" t="t" r="r" b="b"/>
            <a:pathLst>
              <a:path w="11549063" h="2341563">
                <a:moveTo>
                  <a:pt x="95255" y="0"/>
                </a:moveTo>
                <a:lnTo>
                  <a:pt x="11453808" y="0"/>
                </a:lnTo>
                <a:cubicBezTo>
                  <a:pt x="11506415" y="0"/>
                  <a:pt x="11549062" y="42647"/>
                  <a:pt x="11549062" y="95255"/>
                </a:cubicBezTo>
                <a:lnTo>
                  <a:pt x="11549063" y="2246308"/>
                </a:lnTo>
                <a:cubicBezTo>
                  <a:pt x="11549062" y="2298915"/>
                  <a:pt x="11506415" y="2341562"/>
                  <a:pt x="11453808" y="2341563"/>
                </a:cubicBezTo>
                <a:lnTo>
                  <a:pt x="95255" y="2341563"/>
                </a:lnTo>
                <a:cubicBezTo>
                  <a:pt x="42647" y="2341563"/>
                  <a:pt x="0" y="2298915"/>
                  <a:pt x="0" y="2246308"/>
                </a:cubicBezTo>
                <a:lnTo>
                  <a:pt x="0" y="95255"/>
                </a:lnTo>
                <a:cubicBezTo>
                  <a:pt x="0" y="42682"/>
                  <a:pt x="42682" y="0"/>
                  <a:pt x="95255" y="0"/>
                </a:cubicBezTo>
                <a:close/>
              </a:path>
            </a:pathLst>
          </a:custGeom>
          <a:solidFill>
            <a:srgbClr val="1E293B">
              <a:alpha val="80000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84187" y="3960813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Roadmap: Targeted Practice, Bukan Kursus Umum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488156" y="4314031"/>
            <a:ext cx="3651250" cy="1658938"/>
          </a:xfrm>
          <a:custGeom>
            <a:avLst/>
            <a:gdLst/>
            <a:ahLst/>
            <a:cxnLst/>
            <a:rect l="l" t="t" r="r" b="b"/>
            <a:pathLst>
              <a:path w="3651250" h="1658938">
                <a:moveTo>
                  <a:pt x="63504" y="0"/>
                </a:moveTo>
                <a:lnTo>
                  <a:pt x="3587746" y="0"/>
                </a:lnTo>
                <a:cubicBezTo>
                  <a:pt x="3622818" y="0"/>
                  <a:pt x="3651250" y="28432"/>
                  <a:pt x="3651250" y="63504"/>
                </a:cubicBezTo>
                <a:lnTo>
                  <a:pt x="3651250" y="1595433"/>
                </a:lnTo>
                <a:cubicBezTo>
                  <a:pt x="3651250" y="1630506"/>
                  <a:pt x="3622818" y="1658938"/>
                  <a:pt x="3587746" y="1658938"/>
                </a:cubicBezTo>
                <a:lnTo>
                  <a:pt x="63504" y="1658938"/>
                </a:lnTo>
                <a:cubicBezTo>
                  <a:pt x="28432" y="1658938"/>
                  <a:pt x="0" y="1630506"/>
                  <a:pt x="0" y="1595433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619125" y="4445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8" name="Shape 35"/>
          <p:cNvSpPr/>
          <p:nvPr/>
        </p:nvSpPr>
        <p:spPr>
          <a:xfrm>
            <a:off x="698500" y="4540250"/>
            <a:ext cx="158750" cy="127000"/>
          </a:xfrm>
          <a:custGeom>
            <a:avLst/>
            <a:gdLst/>
            <a:ahLst/>
            <a:cxnLst/>
            <a:rect l="l" t="t" r="r" b="b"/>
            <a:pathLst>
              <a:path w="158750" h="127000">
                <a:moveTo>
                  <a:pt x="31750" y="23812"/>
                </a:moveTo>
                <a:cubicBezTo>
                  <a:pt x="31750" y="15056"/>
                  <a:pt x="38869" y="7938"/>
                  <a:pt x="47625" y="7938"/>
                </a:cubicBezTo>
                <a:lnTo>
                  <a:pt x="134938" y="7938"/>
                </a:lnTo>
                <a:cubicBezTo>
                  <a:pt x="143694" y="7938"/>
                  <a:pt x="150813" y="15056"/>
                  <a:pt x="150813" y="23812"/>
                </a:cubicBezTo>
                <a:lnTo>
                  <a:pt x="150813" y="83344"/>
                </a:lnTo>
                <a:lnTo>
                  <a:pt x="127000" y="83344"/>
                </a:lnTo>
                <a:lnTo>
                  <a:pt x="127000" y="79375"/>
                </a:lnTo>
                <a:cubicBezTo>
                  <a:pt x="127000" y="74985"/>
                  <a:pt x="123453" y="71438"/>
                  <a:pt x="119063" y="71438"/>
                </a:cubicBezTo>
                <a:lnTo>
                  <a:pt x="103188" y="71438"/>
                </a:lnTo>
                <a:cubicBezTo>
                  <a:pt x="98797" y="71438"/>
                  <a:pt x="95250" y="74985"/>
                  <a:pt x="95250" y="79375"/>
                </a:cubicBezTo>
                <a:lnTo>
                  <a:pt x="95250" y="83344"/>
                </a:lnTo>
                <a:lnTo>
                  <a:pt x="63227" y="83344"/>
                </a:lnTo>
                <a:cubicBezTo>
                  <a:pt x="65931" y="78680"/>
                  <a:pt x="67469" y="73248"/>
                  <a:pt x="67469" y="67469"/>
                </a:cubicBezTo>
                <a:cubicBezTo>
                  <a:pt x="67469" y="49932"/>
                  <a:pt x="53256" y="35719"/>
                  <a:pt x="35719" y="35719"/>
                </a:cubicBezTo>
                <a:cubicBezTo>
                  <a:pt x="34379" y="35719"/>
                  <a:pt x="33040" y="35793"/>
                  <a:pt x="31750" y="35967"/>
                </a:cubicBezTo>
                <a:lnTo>
                  <a:pt x="31750" y="23812"/>
                </a:lnTo>
                <a:close/>
                <a:moveTo>
                  <a:pt x="82600" y="111125"/>
                </a:moveTo>
                <a:cubicBezTo>
                  <a:pt x="81335" y="105122"/>
                  <a:pt x="78556" y="99690"/>
                  <a:pt x="74637" y="95250"/>
                </a:cubicBezTo>
                <a:lnTo>
                  <a:pt x="150813" y="95250"/>
                </a:lnTo>
                <a:cubicBezTo>
                  <a:pt x="150813" y="104006"/>
                  <a:pt x="143694" y="111125"/>
                  <a:pt x="134938" y="111125"/>
                </a:cubicBezTo>
                <a:lnTo>
                  <a:pt x="82600" y="111125"/>
                </a:lnTo>
                <a:close/>
                <a:moveTo>
                  <a:pt x="15875" y="67469"/>
                </a:moveTo>
                <a:cubicBezTo>
                  <a:pt x="15875" y="56517"/>
                  <a:pt x="24767" y="47625"/>
                  <a:pt x="35719" y="47625"/>
                </a:cubicBezTo>
                <a:cubicBezTo>
                  <a:pt x="46671" y="47625"/>
                  <a:pt x="55563" y="56517"/>
                  <a:pt x="55563" y="67469"/>
                </a:cubicBezTo>
                <a:cubicBezTo>
                  <a:pt x="55563" y="78421"/>
                  <a:pt x="46671" y="87313"/>
                  <a:pt x="35719" y="87313"/>
                </a:cubicBezTo>
                <a:cubicBezTo>
                  <a:pt x="24767" y="87313"/>
                  <a:pt x="15875" y="78421"/>
                  <a:pt x="15875" y="67469"/>
                </a:cubicBezTo>
                <a:close/>
                <a:moveTo>
                  <a:pt x="0" y="119063"/>
                </a:moveTo>
                <a:cubicBezTo>
                  <a:pt x="0" y="105916"/>
                  <a:pt x="10666" y="95250"/>
                  <a:pt x="23812" y="95250"/>
                </a:cubicBezTo>
                <a:lnTo>
                  <a:pt x="47625" y="95250"/>
                </a:lnTo>
                <a:cubicBezTo>
                  <a:pt x="60771" y="95250"/>
                  <a:pt x="71438" y="105916"/>
                  <a:pt x="71438" y="119063"/>
                </a:cubicBezTo>
                <a:cubicBezTo>
                  <a:pt x="71438" y="123453"/>
                  <a:pt x="67890" y="127000"/>
                  <a:pt x="63500" y="127000"/>
                </a:cubicBezTo>
                <a:lnTo>
                  <a:pt x="7938" y="127000"/>
                </a:lnTo>
                <a:cubicBezTo>
                  <a:pt x="3547" y="127000"/>
                  <a:pt x="0" y="123453"/>
                  <a:pt x="0" y="119063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39" name="Text 36"/>
          <p:cNvSpPr/>
          <p:nvPr/>
        </p:nvSpPr>
        <p:spPr>
          <a:xfrm>
            <a:off x="1031875" y="4492625"/>
            <a:ext cx="1317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Executive Coaching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619125" y="4857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Cari coach yang fokus pada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English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grammar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619125" y="508000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 scenario: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negotiation simulation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board presentation, stakeholder management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619125" y="5461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Target: 2-3x per minggu, 6 bulan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19125" y="5683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Budget: $100-200/session (investasi worth it)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4271677" y="4314031"/>
            <a:ext cx="3651250" cy="1658938"/>
          </a:xfrm>
          <a:custGeom>
            <a:avLst/>
            <a:gdLst/>
            <a:ahLst/>
            <a:cxnLst/>
            <a:rect l="l" t="t" r="r" b="b"/>
            <a:pathLst>
              <a:path w="3651250" h="1658938">
                <a:moveTo>
                  <a:pt x="63504" y="0"/>
                </a:moveTo>
                <a:lnTo>
                  <a:pt x="3587746" y="0"/>
                </a:lnTo>
                <a:cubicBezTo>
                  <a:pt x="3622818" y="0"/>
                  <a:pt x="3651250" y="28432"/>
                  <a:pt x="3651250" y="63504"/>
                </a:cubicBezTo>
                <a:lnTo>
                  <a:pt x="3651250" y="1595433"/>
                </a:lnTo>
                <a:cubicBezTo>
                  <a:pt x="3651250" y="1630506"/>
                  <a:pt x="3622818" y="1658938"/>
                  <a:pt x="3587746" y="1658938"/>
                </a:cubicBezTo>
                <a:lnTo>
                  <a:pt x="63504" y="1658938"/>
                </a:lnTo>
                <a:cubicBezTo>
                  <a:pt x="28432" y="1658938"/>
                  <a:pt x="0" y="1630506"/>
                  <a:pt x="0" y="1595433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402646" y="4445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6" name="Shape 43"/>
          <p:cNvSpPr/>
          <p:nvPr/>
        </p:nvSpPr>
        <p:spPr>
          <a:xfrm>
            <a:off x="4513771" y="4540250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47625" y="0"/>
                </a:moveTo>
                <a:cubicBezTo>
                  <a:pt x="34479" y="0"/>
                  <a:pt x="23812" y="10666"/>
                  <a:pt x="23812" y="23812"/>
                </a:cubicBezTo>
                <a:lnTo>
                  <a:pt x="23812" y="55563"/>
                </a:lnTo>
                <a:cubicBezTo>
                  <a:pt x="23812" y="68709"/>
                  <a:pt x="34479" y="79375"/>
                  <a:pt x="47625" y="79375"/>
                </a:cubicBezTo>
                <a:cubicBezTo>
                  <a:pt x="60771" y="79375"/>
                  <a:pt x="71438" y="68709"/>
                  <a:pt x="71438" y="55563"/>
                </a:cubicBezTo>
                <a:lnTo>
                  <a:pt x="71438" y="23812"/>
                </a:lnTo>
                <a:cubicBezTo>
                  <a:pt x="71438" y="10666"/>
                  <a:pt x="60771" y="0"/>
                  <a:pt x="47625" y="0"/>
                </a:cubicBezTo>
                <a:close/>
                <a:moveTo>
                  <a:pt x="11906" y="45641"/>
                </a:moveTo>
                <a:cubicBezTo>
                  <a:pt x="11906" y="42342"/>
                  <a:pt x="9252" y="39688"/>
                  <a:pt x="5953" y="39688"/>
                </a:cubicBezTo>
                <a:cubicBezTo>
                  <a:pt x="2654" y="39688"/>
                  <a:pt x="0" y="42342"/>
                  <a:pt x="0" y="45641"/>
                </a:cubicBezTo>
                <a:lnTo>
                  <a:pt x="0" y="55563"/>
                </a:lnTo>
                <a:cubicBezTo>
                  <a:pt x="0" y="79846"/>
                  <a:pt x="18182" y="99888"/>
                  <a:pt x="41672" y="102815"/>
                </a:cubicBezTo>
                <a:lnTo>
                  <a:pt x="41672" y="115094"/>
                </a:lnTo>
                <a:lnTo>
                  <a:pt x="29766" y="115094"/>
                </a:lnTo>
                <a:cubicBezTo>
                  <a:pt x="26467" y="115094"/>
                  <a:pt x="23812" y="117748"/>
                  <a:pt x="23812" y="121047"/>
                </a:cubicBezTo>
                <a:cubicBezTo>
                  <a:pt x="23812" y="124346"/>
                  <a:pt x="26467" y="127000"/>
                  <a:pt x="29766" y="127000"/>
                </a:cubicBezTo>
                <a:lnTo>
                  <a:pt x="65484" y="127000"/>
                </a:lnTo>
                <a:cubicBezTo>
                  <a:pt x="68783" y="127000"/>
                  <a:pt x="71438" y="124346"/>
                  <a:pt x="71438" y="121047"/>
                </a:cubicBezTo>
                <a:cubicBezTo>
                  <a:pt x="71438" y="117748"/>
                  <a:pt x="68783" y="115094"/>
                  <a:pt x="65484" y="115094"/>
                </a:cubicBezTo>
                <a:lnTo>
                  <a:pt x="53578" y="115094"/>
                </a:lnTo>
                <a:lnTo>
                  <a:pt x="53578" y="102815"/>
                </a:lnTo>
                <a:cubicBezTo>
                  <a:pt x="77068" y="99888"/>
                  <a:pt x="95250" y="79846"/>
                  <a:pt x="95250" y="55563"/>
                </a:cubicBezTo>
                <a:lnTo>
                  <a:pt x="95250" y="45641"/>
                </a:lnTo>
                <a:cubicBezTo>
                  <a:pt x="95250" y="42342"/>
                  <a:pt x="92596" y="39688"/>
                  <a:pt x="89297" y="39688"/>
                </a:cubicBezTo>
                <a:cubicBezTo>
                  <a:pt x="85998" y="39688"/>
                  <a:pt x="83344" y="42342"/>
                  <a:pt x="83344" y="45641"/>
                </a:cubicBezTo>
                <a:lnTo>
                  <a:pt x="83344" y="55563"/>
                </a:lnTo>
                <a:cubicBezTo>
                  <a:pt x="83344" y="75282"/>
                  <a:pt x="67345" y="91281"/>
                  <a:pt x="47625" y="91281"/>
                </a:cubicBezTo>
                <a:cubicBezTo>
                  <a:pt x="27905" y="91281"/>
                  <a:pt x="11906" y="75282"/>
                  <a:pt x="11906" y="55563"/>
                </a:cubicBezTo>
                <a:lnTo>
                  <a:pt x="11906" y="45641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7" name="Text 44"/>
          <p:cNvSpPr/>
          <p:nvPr/>
        </p:nvSpPr>
        <p:spPr>
          <a:xfrm>
            <a:off x="4815396" y="4492625"/>
            <a:ext cx="1341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Deliberate Exposure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4402646" y="48577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Apply ke speaking slots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konferensi internasional — bahkan sebelum "siap"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4402646" y="5238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Join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Toastmasters International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chapter di Jakarta</a:t>
            </a:r>
            <a:endParaRPr lang="en-US" sz="1600" dirty="0"/>
          </a:p>
        </p:txBody>
      </p:sp>
      <p:sp>
        <p:nvSpPr>
          <p:cNvPr id="50" name="Text 47"/>
          <p:cNvSpPr/>
          <p:nvPr/>
        </p:nvSpPr>
        <p:spPr>
          <a:xfrm>
            <a:off x="4402646" y="5461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Attend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networking events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expat community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4402646" y="5683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 dengan native speakers via language exchange apps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8055198" y="4314031"/>
            <a:ext cx="3651250" cy="1658938"/>
          </a:xfrm>
          <a:custGeom>
            <a:avLst/>
            <a:gdLst/>
            <a:ahLst/>
            <a:cxnLst/>
            <a:rect l="l" t="t" r="r" b="b"/>
            <a:pathLst>
              <a:path w="3651250" h="1658938">
                <a:moveTo>
                  <a:pt x="63504" y="0"/>
                </a:moveTo>
                <a:lnTo>
                  <a:pt x="3587746" y="0"/>
                </a:lnTo>
                <a:cubicBezTo>
                  <a:pt x="3622818" y="0"/>
                  <a:pt x="3651250" y="28432"/>
                  <a:pt x="3651250" y="63504"/>
                </a:cubicBezTo>
                <a:lnTo>
                  <a:pt x="3651250" y="1595433"/>
                </a:lnTo>
                <a:cubicBezTo>
                  <a:pt x="3651250" y="1630506"/>
                  <a:pt x="3622818" y="1658938"/>
                  <a:pt x="3587746" y="1658938"/>
                </a:cubicBezTo>
                <a:lnTo>
                  <a:pt x="63504" y="1658938"/>
                </a:lnTo>
                <a:cubicBezTo>
                  <a:pt x="28432" y="1658938"/>
                  <a:pt x="0" y="1630506"/>
                  <a:pt x="0" y="1595433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8186167" y="4445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54" name="Shape 51"/>
          <p:cNvSpPr/>
          <p:nvPr/>
        </p:nvSpPr>
        <p:spPr>
          <a:xfrm>
            <a:off x="8281417" y="4540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37703"/>
                </a:moveTo>
                <a:cubicBezTo>
                  <a:pt x="75547" y="37703"/>
                  <a:pt x="85328" y="27922"/>
                  <a:pt x="85328" y="15875"/>
                </a:cubicBezTo>
                <a:cubicBezTo>
                  <a:pt x="85328" y="3828"/>
                  <a:pt x="75547" y="-5953"/>
                  <a:pt x="63500" y="-5953"/>
                </a:cubicBezTo>
                <a:cubicBezTo>
                  <a:pt x="51453" y="-5953"/>
                  <a:pt x="41672" y="3828"/>
                  <a:pt x="41672" y="15875"/>
                </a:cubicBezTo>
                <a:cubicBezTo>
                  <a:pt x="41672" y="27922"/>
                  <a:pt x="51453" y="37703"/>
                  <a:pt x="63500" y="37703"/>
                </a:cubicBezTo>
                <a:close/>
                <a:moveTo>
                  <a:pt x="63500" y="111795"/>
                </a:moveTo>
                <a:lnTo>
                  <a:pt x="63500" y="74761"/>
                </a:lnTo>
                <a:cubicBezTo>
                  <a:pt x="67543" y="73075"/>
                  <a:pt x="71661" y="71363"/>
                  <a:pt x="75828" y="69627"/>
                </a:cubicBezTo>
                <a:cubicBezTo>
                  <a:pt x="85502" y="65608"/>
                  <a:pt x="95870" y="63525"/>
                  <a:pt x="106362" y="63525"/>
                </a:cubicBezTo>
                <a:lnTo>
                  <a:pt x="111125" y="63525"/>
                </a:lnTo>
                <a:lnTo>
                  <a:pt x="111125" y="103212"/>
                </a:lnTo>
                <a:lnTo>
                  <a:pt x="106362" y="103212"/>
                </a:lnTo>
                <a:cubicBezTo>
                  <a:pt x="91703" y="103212"/>
                  <a:pt x="77167" y="106114"/>
                  <a:pt x="63624" y="111770"/>
                </a:cubicBezTo>
                <a:lnTo>
                  <a:pt x="63500" y="111820"/>
                </a:lnTo>
                <a:close/>
                <a:moveTo>
                  <a:pt x="63500" y="57547"/>
                </a:moveTo>
                <a:lnTo>
                  <a:pt x="57274" y="54942"/>
                </a:lnTo>
                <a:cubicBezTo>
                  <a:pt x="45665" y="50105"/>
                  <a:pt x="33213" y="47625"/>
                  <a:pt x="20638" y="47625"/>
                </a:cubicBezTo>
                <a:lnTo>
                  <a:pt x="11906" y="47625"/>
                </a:lnTo>
                <a:cubicBezTo>
                  <a:pt x="5333" y="47625"/>
                  <a:pt x="0" y="52958"/>
                  <a:pt x="0" y="59531"/>
                </a:cubicBezTo>
                <a:lnTo>
                  <a:pt x="0" y="107156"/>
                </a:lnTo>
                <a:cubicBezTo>
                  <a:pt x="0" y="113729"/>
                  <a:pt x="5333" y="119063"/>
                  <a:pt x="11906" y="119063"/>
                </a:cubicBezTo>
                <a:lnTo>
                  <a:pt x="20638" y="119063"/>
                </a:lnTo>
                <a:cubicBezTo>
                  <a:pt x="33213" y="119063"/>
                  <a:pt x="45665" y="121543"/>
                  <a:pt x="57274" y="126380"/>
                </a:cubicBezTo>
                <a:lnTo>
                  <a:pt x="60449" y="127695"/>
                </a:lnTo>
                <a:cubicBezTo>
                  <a:pt x="62409" y="128513"/>
                  <a:pt x="64591" y="128513"/>
                  <a:pt x="66551" y="127695"/>
                </a:cubicBezTo>
                <a:lnTo>
                  <a:pt x="69726" y="126380"/>
                </a:lnTo>
                <a:cubicBezTo>
                  <a:pt x="81335" y="121543"/>
                  <a:pt x="93787" y="119062"/>
                  <a:pt x="106363" y="119062"/>
                </a:cubicBezTo>
                <a:lnTo>
                  <a:pt x="115094" y="119062"/>
                </a:lnTo>
                <a:cubicBezTo>
                  <a:pt x="121667" y="119062"/>
                  <a:pt x="127000" y="113729"/>
                  <a:pt x="127000" y="107156"/>
                </a:cubicBezTo>
                <a:lnTo>
                  <a:pt x="127000" y="59531"/>
                </a:lnTo>
                <a:cubicBezTo>
                  <a:pt x="127000" y="52958"/>
                  <a:pt x="121667" y="47625"/>
                  <a:pt x="115094" y="47625"/>
                </a:cubicBezTo>
                <a:lnTo>
                  <a:pt x="106363" y="47625"/>
                </a:lnTo>
                <a:cubicBezTo>
                  <a:pt x="93787" y="47625"/>
                  <a:pt x="81335" y="50105"/>
                  <a:pt x="69726" y="54942"/>
                </a:cubicBezTo>
                <a:lnTo>
                  <a:pt x="63500" y="57547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5" name="Text 52"/>
          <p:cNvSpPr/>
          <p:nvPr/>
        </p:nvSpPr>
        <p:spPr>
          <a:xfrm>
            <a:off x="8598917" y="4492625"/>
            <a:ext cx="1309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Immersive Learning</a:t>
            </a:r>
            <a:endParaRPr lang="en-US" sz="1600" dirty="0"/>
          </a:p>
        </p:txBody>
      </p:sp>
      <p:sp>
        <p:nvSpPr>
          <p:cNvPr id="56" name="Text 53"/>
          <p:cNvSpPr/>
          <p:nvPr/>
        </p:nvSpPr>
        <p:spPr>
          <a:xfrm>
            <a:off x="8186167" y="48577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Consume content: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Harvard Business Review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McKinsey podcasts, TED Talks business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8186167" y="5238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Shadow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executive presentations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YouTube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8186167" y="5461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Read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books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dalam bahasa Inggris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8186167" y="5683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thinking in English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jangan translate dari Indonesia</a:t>
            </a:r>
            <a:endParaRPr lang="en-US" sz="1600" dirty="0"/>
          </a:p>
        </p:txBody>
      </p:sp>
      <p:sp>
        <p:nvSpPr>
          <p:cNvPr id="60" name="Shape 57"/>
          <p:cNvSpPr/>
          <p:nvPr/>
        </p:nvSpPr>
        <p:spPr>
          <a:xfrm>
            <a:off x="321469" y="6274594"/>
            <a:ext cx="5707063" cy="928688"/>
          </a:xfrm>
          <a:custGeom>
            <a:avLst/>
            <a:gdLst/>
            <a:ahLst/>
            <a:cxnLst/>
            <a:rect l="l" t="t" r="r" b="b"/>
            <a:pathLst>
              <a:path w="5707063" h="928688">
                <a:moveTo>
                  <a:pt x="95246" y="0"/>
                </a:moveTo>
                <a:lnTo>
                  <a:pt x="5611816" y="0"/>
                </a:lnTo>
                <a:cubicBezTo>
                  <a:pt x="5664419" y="0"/>
                  <a:pt x="5707063" y="42643"/>
                  <a:pt x="5707063" y="95246"/>
                </a:cubicBezTo>
                <a:lnTo>
                  <a:pt x="5707063" y="833441"/>
                </a:lnTo>
                <a:cubicBezTo>
                  <a:pt x="5707063" y="886044"/>
                  <a:pt x="5664419" y="928688"/>
                  <a:pt x="5611816" y="928688"/>
                </a:cubicBezTo>
                <a:lnTo>
                  <a:pt x="95246" y="928688"/>
                </a:lnTo>
                <a:cubicBezTo>
                  <a:pt x="42643" y="928688"/>
                  <a:pt x="0" y="886044"/>
                  <a:pt x="0" y="8334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61" name="Shape 58"/>
          <p:cNvSpPr/>
          <p:nvPr/>
        </p:nvSpPr>
        <p:spPr>
          <a:xfrm>
            <a:off x="472281" y="643731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62" name="Text 59"/>
          <p:cNvSpPr/>
          <p:nvPr/>
        </p:nvSpPr>
        <p:spPr>
          <a:xfrm>
            <a:off x="746125" y="6405563"/>
            <a:ext cx="1039812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Common Pitfall</a:t>
            </a:r>
            <a:endParaRPr lang="en-US" sz="1600" dirty="0"/>
          </a:p>
        </p:txBody>
      </p:sp>
      <p:sp>
        <p:nvSpPr>
          <p:cNvPr id="63" name="Text 60"/>
          <p:cNvSpPr/>
          <p:nvPr/>
        </p:nvSpPr>
        <p:spPr>
          <a:xfrm>
            <a:off x="452438" y="6691313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Jangan buang waktu di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kursus bahasa Inggris umum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atau TOEFL/IELTS prep. Yang dibutuhkan adalah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English di level executive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grammar perfection.</a:t>
            </a:r>
            <a:endParaRPr lang="en-US" sz="1600" dirty="0"/>
          </a:p>
        </p:txBody>
      </p:sp>
      <p:sp>
        <p:nvSpPr>
          <p:cNvPr id="64" name="Shape 61"/>
          <p:cNvSpPr/>
          <p:nvPr/>
        </p:nvSpPr>
        <p:spPr>
          <a:xfrm>
            <a:off x="6163469" y="6274594"/>
            <a:ext cx="5707063" cy="928688"/>
          </a:xfrm>
          <a:custGeom>
            <a:avLst/>
            <a:gdLst/>
            <a:ahLst/>
            <a:cxnLst/>
            <a:rect l="l" t="t" r="r" b="b"/>
            <a:pathLst>
              <a:path w="5707063" h="928688">
                <a:moveTo>
                  <a:pt x="95246" y="0"/>
                </a:moveTo>
                <a:lnTo>
                  <a:pt x="5611816" y="0"/>
                </a:lnTo>
                <a:cubicBezTo>
                  <a:pt x="5664419" y="0"/>
                  <a:pt x="5707063" y="42643"/>
                  <a:pt x="5707063" y="95246"/>
                </a:cubicBezTo>
                <a:lnTo>
                  <a:pt x="5707063" y="833441"/>
                </a:lnTo>
                <a:cubicBezTo>
                  <a:pt x="5707063" y="886044"/>
                  <a:pt x="5664419" y="928688"/>
                  <a:pt x="5611816" y="928688"/>
                </a:cubicBezTo>
                <a:lnTo>
                  <a:pt x="95246" y="928688"/>
                </a:lnTo>
                <a:cubicBezTo>
                  <a:pt x="42643" y="928688"/>
                  <a:pt x="0" y="886044"/>
                  <a:pt x="0" y="8334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65" name="Shape 62"/>
          <p:cNvSpPr/>
          <p:nvPr/>
        </p:nvSpPr>
        <p:spPr>
          <a:xfrm>
            <a:off x="6334125" y="643731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6" name="Text 63"/>
          <p:cNvSpPr/>
          <p:nvPr/>
        </p:nvSpPr>
        <p:spPr>
          <a:xfrm>
            <a:off x="6588125" y="6405563"/>
            <a:ext cx="1047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67" name="Text 64"/>
          <p:cNvSpPr/>
          <p:nvPr/>
        </p:nvSpPr>
        <p:spPr>
          <a:xfrm>
            <a:off x="6294438" y="6691313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negotiate deal structure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present di depan board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dan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 rapport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counterpart internasional tanpa merasa "kurang".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 #3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Business Model Literacy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Dari birokrasi ke consulting adalah culture shock. Banyak ex-government hire gagal di sini.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5691188" cy="3309938"/>
          </a:xfrm>
          <a:custGeom>
            <a:avLst/>
            <a:gdLst/>
            <a:ahLst/>
            <a:cxnLst/>
            <a:rect l="l" t="t" r="r" b="b"/>
            <a:pathLst>
              <a:path w="5691188" h="3309938">
                <a:moveTo>
                  <a:pt x="95260" y="0"/>
                </a:moveTo>
                <a:lnTo>
                  <a:pt x="5595927" y="0"/>
                </a:lnTo>
                <a:cubicBezTo>
                  <a:pt x="5648538" y="0"/>
                  <a:pt x="5691188" y="42649"/>
                  <a:pt x="5691188" y="95260"/>
                </a:cubicBezTo>
                <a:lnTo>
                  <a:pt x="5691188" y="3214677"/>
                </a:lnTo>
                <a:cubicBezTo>
                  <a:pt x="5691188" y="3267288"/>
                  <a:pt x="5648538" y="3309938"/>
                  <a:pt x="5595927" y="3309938"/>
                </a:cubicBezTo>
                <a:lnTo>
                  <a:pt x="95260" y="3309938"/>
                </a:lnTo>
                <a:cubicBezTo>
                  <a:pt x="42649" y="3309938"/>
                  <a:pt x="0" y="3267288"/>
                  <a:pt x="0" y="3214677"/>
                </a:cubicBezTo>
                <a:lnTo>
                  <a:pt x="0" y="95260"/>
                </a:lnTo>
                <a:cubicBezTo>
                  <a:pt x="0" y="42649"/>
                  <a:pt x="42649" y="0"/>
                  <a:pt x="9526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875" y="1500188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19844" y="0"/>
                </a:moveTo>
                <a:cubicBezTo>
                  <a:pt x="8899" y="0"/>
                  <a:pt x="0" y="8899"/>
                  <a:pt x="0" y="19844"/>
                </a:cubicBezTo>
                <a:lnTo>
                  <a:pt x="0" y="138906"/>
                </a:lnTo>
                <a:cubicBezTo>
                  <a:pt x="0" y="149851"/>
                  <a:pt x="8899" y="158750"/>
                  <a:pt x="19844" y="158750"/>
                </a:cubicBezTo>
                <a:lnTo>
                  <a:pt x="99219" y="158750"/>
                </a:lnTo>
                <a:cubicBezTo>
                  <a:pt x="110164" y="158750"/>
                  <a:pt x="119062" y="149851"/>
                  <a:pt x="119062" y="138906"/>
                </a:cubicBezTo>
                <a:lnTo>
                  <a:pt x="119062" y="19844"/>
                </a:lnTo>
                <a:cubicBezTo>
                  <a:pt x="119062" y="8899"/>
                  <a:pt x="110164" y="0"/>
                  <a:pt x="99219" y="0"/>
                </a:cubicBezTo>
                <a:lnTo>
                  <a:pt x="19844" y="0"/>
                </a:lnTo>
                <a:close/>
                <a:moveTo>
                  <a:pt x="54570" y="109141"/>
                </a:moveTo>
                <a:lnTo>
                  <a:pt x="64492" y="109141"/>
                </a:lnTo>
                <a:cubicBezTo>
                  <a:pt x="69980" y="109141"/>
                  <a:pt x="74414" y="113574"/>
                  <a:pt x="74414" y="119062"/>
                </a:cubicBezTo>
                <a:lnTo>
                  <a:pt x="74414" y="143867"/>
                </a:lnTo>
                <a:lnTo>
                  <a:pt x="44648" y="143867"/>
                </a:lnTo>
                <a:lnTo>
                  <a:pt x="44648" y="119062"/>
                </a:lnTo>
                <a:cubicBezTo>
                  <a:pt x="44648" y="113574"/>
                  <a:pt x="49082" y="109141"/>
                  <a:pt x="54570" y="109141"/>
                </a:cubicBezTo>
                <a:close/>
                <a:moveTo>
                  <a:pt x="29766" y="34727"/>
                </a:moveTo>
                <a:cubicBezTo>
                  <a:pt x="29766" y="31998"/>
                  <a:pt x="31998" y="29766"/>
                  <a:pt x="34727" y="29766"/>
                </a:cubicBezTo>
                <a:lnTo>
                  <a:pt x="44648" y="29766"/>
                </a:lnTo>
                <a:cubicBezTo>
                  <a:pt x="47377" y="29766"/>
                  <a:pt x="49609" y="31998"/>
                  <a:pt x="49609" y="34727"/>
                </a:cubicBezTo>
                <a:lnTo>
                  <a:pt x="49609" y="44648"/>
                </a:lnTo>
                <a:cubicBezTo>
                  <a:pt x="49609" y="47377"/>
                  <a:pt x="47377" y="49609"/>
                  <a:pt x="44648" y="49609"/>
                </a:cubicBezTo>
                <a:lnTo>
                  <a:pt x="34727" y="49609"/>
                </a:lnTo>
                <a:cubicBezTo>
                  <a:pt x="31998" y="49609"/>
                  <a:pt x="29766" y="47377"/>
                  <a:pt x="29766" y="44648"/>
                </a:cubicBezTo>
                <a:lnTo>
                  <a:pt x="29766" y="34727"/>
                </a:lnTo>
                <a:close/>
                <a:moveTo>
                  <a:pt x="74414" y="29766"/>
                </a:moveTo>
                <a:lnTo>
                  <a:pt x="84336" y="29766"/>
                </a:lnTo>
                <a:cubicBezTo>
                  <a:pt x="87064" y="29766"/>
                  <a:pt x="89297" y="31998"/>
                  <a:pt x="89297" y="34727"/>
                </a:cubicBezTo>
                <a:lnTo>
                  <a:pt x="89297" y="44648"/>
                </a:lnTo>
                <a:cubicBezTo>
                  <a:pt x="89297" y="47377"/>
                  <a:pt x="87064" y="49609"/>
                  <a:pt x="84336" y="49609"/>
                </a:cubicBezTo>
                <a:lnTo>
                  <a:pt x="74414" y="49609"/>
                </a:lnTo>
                <a:cubicBezTo>
                  <a:pt x="71686" y="49609"/>
                  <a:pt x="69453" y="47377"/>
                  <a:pt x="69453" y="44648"/>
                </a:cubicBezTo>
                <a:lnTo>
                  <a:pt x="69453" y="34727"/>
                </a:lnTo>
                <a:cubicBezTo>
                  <a:pt x="69453" y="31998"/>
                  <a:pt x="71686" y="29766"/>
                  <a:pt x="74414" y="29766"/>
                </a:cubicBezTo>
                <a:close/>
                <a:moveTo>
                  <a:pt x="29766" y="74414"/>
                </a:moveTo>
                <a:cubicBezTo>
                  <a:pt x="29766" y="71686"/>
                  <a:pt x="31998" y="69453"/>
                  <a:pt x="34727" y="69453"/>
                </a:cubicBezTo>
                <a:lnTo>
                  <a:pt x="44648" y="69453"/>
                </a:lnTo>
                <a:cubicBezTo>
                  <a:pt x="47377" y="69453"/>
                  <a:pt x="49609" y="71686"/>
                  <a:pt x="49609" y="74414"/>
                </a:cubicBezTo>
                <a:lnTo>
                  <a:pt x="49609" y="84336"/>
                </a:lnTo>
                <a:cubicBezTo>
                  <a:pt x="49609" y="87064"/>
                  <a:pt x="47377" y="89297"/>
                  <a:pt x="44648" y="89297"/>
                </a:cubicBezTo>
                <a:lnTo>
                  <a:pt x="34727" y="89297"/>
                </a:lnTo>
                <a:cubicBezTo>
                  <a:pt x="31998" y="89297"/>
                  <a:pt x="29766" y="87064"/>
                  <a:pt x="29766" y="84336"/>
                </a:cubicBezTo>
                <a:lnTo>
                  <a:pt x="29766" y="74414"/>
                </a:lnTo>
                <a:close/>
                <a:moveTo>
                  <a:pt x="74414" y="69453"/>
                </a:moveTo>
                <a:lnTo>
                  <a:pt x="84336" y="69453"/>
                </a:lnTo>
                <a:cubicBezTo>
                  <a:pt x="87064" y="69453"/>
                  <a:pt x="89297" y="71686"/>
                  <a:pt x="89297" y="74414"/>
                </a:cubicBezTo>
                <a:lnTo>
                  <a:pt x="89297" y="84336"/>
                </a:lnTo>
                <a:cubicBezTo>
                  <a:pt x="89297" y="87064"/>
                  <a:pt x="87064" y="89297"/>
                  <a:pt x="84336" y="89297"/>
                </a:cubicBezTo>
                <a:lnTo>
                  <a:pt x="74414" y="89297"/>
                </a:lnTo>
                <a:cubicBezTo>
                  <a:pt x="71686" y="89297"/>
                  <a:pt x="69453" y="87064"/>
                  <a:pt x="69453" y="84336"/>
                </a:cubicBezTo>
                <a:lnTo>
                  <a:pt x="69453" y="74414"/>
                </a:lnTo>
                <a:cubicBezTo>
                  <a:pt x="69453" y="71686"/>
                  <a:pt x="71686" y="69453"/>
                  <a:pt x="74414" y="69453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7" name="Text 5"/>
          <p:cNvSpPr/>
          <p:nvPr/>
        </p:nvSpPr>
        <p:spPr>
          <a:xfrm>
            <a:off x="682625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ASN Mindset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4187" y="1817688"/>
            <a:ext cx="5365750" cy="571500"/>
          </a:xfrm>
          <a:custGeom>
            <a:avLst/>
            <a:gdLst/>
            <a:ahLst/>
            <a:cxnLst/>
            <a:rect l="l" t="t" r="r" b="b"/>
            <a:pathLst>
              <a:path w="5365750" h="571500">
                <a:moveTo>
                  <a:pt x="63499" y="0"/>
                </a:moveTo>
                <a:lnTo>
                  <a:pt x="5302251" y="0"/>
                </a:lnTo>
                <a:cubicBezTo>
                  <a:pt x="5337320" y="0"/>
                  <a:pt x="5365750" y="28430"/>
                  <a:pt x="5365750" y="63499"/>
                </a:cubicBezTo>
                <a:lnTo>
                  <a:pt x="5365750" y="508001"/>
                </a:lnTo>
                <a:cubicBezTo>
                  <a:pt x="5365750" y="543070"/>
                  <a:pt x="5337320" y="571500"/>
                  <a:pt x="53022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79438" y="1912938"/>
            <a:ext cx="523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Process &amp; Compliance Focus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79438" y="213518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"Apakah ini sesuai prosedur?" "Apakah sudah sesuai aturan?"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4187" y="2484438"/>
            <a:ext cx="5365750" cy="571500"/>
          </a:xfrm>
          <a:custGeom>
            <a:avLst/>
            <a:gdLst/>
            <a:ahLst/>
            <a:cxnLst/>
            <a:rect l="l" t="t" r="r" b="b"/>
            <a:pathLst>
              <a:path w="5365750" h="571500">
                <a:moveTo>
                  <a:pt x="63499" y="0"/>
                </a:moveTo>
                <a:lnTo>
                  <a:pt x="5302251" y="0"/>
                </a:lnTo>
                <a:cubicBezTo>
                  <a:pt x="5337320" y="0"/>
                  <a:pt x="5365750" y="28430"/>
                  <a:pt x="5365750" y="63499"/>
                </a:cubicBezTo>
                <a:lnTo>
                  <a:pt x="5365750" y="508001"/>
                </a:lnTo>
                <a:cubicBezTo>
                  <a:pt x="5365750" y="543070"/>
                  <a:pt x="5337320" y="571500"/>
                  <a:pt x="53022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79438" y="2579688"/>
            <a:ext cx="523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Fixed Salary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9438" y="28019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Gaji tetap, tidak terkait langsung dengan output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4187" y="3151188"/>
            <a:ext cx="5365750" cy="571500"/>
          </a:xfrm>
          <a:custGeom>
            <a:avLst/>
            <a:gdLst/>
            <a:ahLst/>
            <a:cxnLst/>
            <a:rect l="l" t="t" r="r" b="b"/>
            <a:pathLst>
              <a:path w="5365750" h="571500">
                <a:moveTo>
                  <a:pt x="63499" y="0"/>
                </a:moveTo>
                <a:lnTo>
                  <a:pt x="5302251" y="0"/>
                </a:lnTo>
                <a:cubicBezTo>
                  <a:pt x="5337320" y="0"/>
                  <a:pt x="5365750" y="28430"/>
                  <a:pt x="5365750" y="63499"/>
                </a:cubicBezTo>
                <a:lnTo>
                  <a:pt x="5365750" y="508001"/>
                </a:lnTo>
                <a:cubicBezTo>
                  <a:pt x="5365750" y="543070"/>
                  <a:pt x="5337320" y="571500"/>
                  <a:pt x="53022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79438" y="3246438"/>
            <a:ext cx="523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Job Security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79438" y="346868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PNS = tenure, sulit di-PHK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187" y="3817938"/>
            <a:ext cx="5365750" cy="571500"/>
          </a:xfrm>
          <a:custGeom>
            <a:avLst/>
            <a:gdLst/>
            <a:ahLst/>
            <a:cxnLst/>
            <a:rect l="l" t="t" r="r" b="b"/>
            <a:pathLst>
              <a:path w="5365750" h="571500">
                <a:moveTo>
                  <a:pt x="63499" y="0"/>
                </a:moveTo>
                <a:lnTo>
                  <a:pt x="5302251" y="0"/>
                </a:lnTo>
                <a:cubicBezTo>
                  <a:pt x="5337320" y="0"/>
                  <a:pt x="5365750" y="28430"/>
                  <a:pt x="5365750" y="63499"/>
                </a:cubicBezTo>
                <a:lnTo>
                  <a:pt x="5365750" y="508001"/>
                </a:lnTo>
                <a:cubicBezTo>
                  <a:pt x="5365750" y="543070"/>
                  <a:pt x="5337320" y="571500"/>
                  <a:pt x="53022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79438" y="3913188"/>
            <a:ext cx="523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Hierarchy &amp; Seniority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9438" y="41354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Naik pangkat berdasarkan masa kerja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179344" y="1305719"/>
            <a:ext cx="5691188" cy="3309938"/>
          </a:xfrm>
          <a:custGeom>
            <a:avLst/>
            <a:gdLst/>
            <a:ahLst/>
            <a:cxnLst/>
            <a:rect l="l" t="t" r="r" b="b"/>
            <a:pathLst>
              <a:path w="5691188" h="3309938">
                <a:moveTo>
                  <a:pt x="95260" y="0"/>
                </a:moveTo>
                <a:lnTo>
                  <a:pt x="5595927" y="0"/>
                </a:lnTo>
                <a:cubicBezTo>
                  <a:pt x="5648538" y="0"/>
                  <a:pt x="5691188" y="42649"/>
                  <a:pt x="5691188" y="95260"/>
                </a:cubicBezTo>
                <a:lnTo>
                  <a:pt x="5691188" y="3214677"/>
                </a:lnTo>
                <a:cubicBezTo>
                  <a:pt x="5691188" y="3267288"/>
                  <a:pt x="5648538" y="3309938"/>
                  <a:pt x="5595927" y="3309938"/>
                </a:cubicBezTo>
                <a:lnTo>
                  <a:pt x="95260" y="3309938"/>
                </a:lnTo>
                <a:cubicBezTo>
                  <a:pt x="42649" y="3309938"/>
                  <a:pt x="0" y="3267288"/>
                  <a:pt x="0" y="3214677"/>
                </a:cubicBezTo>
                <a:lnTo>
                  <a:pt x="0" y="95260"/>
                </a:lnTo>
                <a:cubicBezTo>
                  <a:pt x="0" y="42649"/>
                  <a:pt x="42649" y="0"/>
                  <a:pt x="95260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B82F6">
                <a:alpha val="5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61906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62012" y="14883"/>
                </a:moveTo>
                <a:lnTo>
                  <a:pt x="96738" y="14883"/>
                </a:lnTo>
                <a:cubicBezTo>
                  <a:pt x="98103" y="14883"/>
                  <a:pt x="99219" y="15999"/>
                  <a:pt x="99219" y="17363"/>
                </a:cubicBezTo>
                <a:lnTo>
                  <a:pt x="99219" y="29766"/>
                </a:lnTo>
                <a:lnTo>
                  <a:pt x="59531" y="29766"/>
                </a:lnTo>
                <a:lnTo>
                  <a:pt x="59531" y="17363"/>
                </a:lnTo>
                <a:cubicBezTo>
                  <a:pt x="59531" y="15999"/>
                  <a:pt x="60647" y="14883"/>
                  <a:pt x="62012" y="14883"/>
                </a:cubicBezTo>
                <a:close/>
                <a:moveTo>
                  <a:pt x="44648" y="17363"/>
                </a:moveTo>
                <a:lnTo>
                  <a:pt x="44648" y="29766"/>
                </a:lnTo>
                <a:lnTo>
                  <a:pt x="19844" y="29766"/>
                </a:lnTo>
                <a:cubicBezTo>
                  <a:pt x="8899" y="29766"/>
                  <a:pt x="0" y="38664"/>
                  <a:pt x="0" y="49609"/>
                </a:cubicBezTo>
                <a:lnTo>
                  <a:pt x="0" y="79375"/>
                </a:lnTo>
                <a:lnTo>
                  <a:pt x="158750" y="79375"/>
                </a:lnTo>
                <a:lnTo>
                  <a:pt x="158750" y="49609"/>
                </a:lnTo>
                <a:cubicBezTo>
                  <a:pt x="158750" y="38664"/>
                  <a:pt x="149851" y="29766"/>
                  <a:pt x="138906" y="29766"/>
                </a:cubicBezTo>
                <a:lnTo>
                  <a:pt x="114102" y="29766"/>
                </a:lnTo>
                <a:lnTo>
                  <a:pt x="114102" y="17363"/>
                </a:lnTo>
                <a:cubicBezTo>
                  <a:pt x="114102" y="7782"/>
                  <a:pt x="106319" y="0"/>
                  <a:pt x="96738" y="0"/>
                </a:cubicBezTo>
                <a:lnTo>
                  <a:pt x="62012" y="0"/>
                </a:lnTo>
                <a:cubicBezTo>
                  <a:pt x="52431" y="0"/>
                  <a:pt x="44648" y="7782"/>
                  <a:pt x="44648" y="17363"/>
                </a:cubicBezTo>
                <a:close/>
                <a:moveTo>
                  <a:pt x="158750" y="94258"/>
                </a:moveTo>
                <a:lnTo>
                  <a:pt x="99219" y="94258"/>
                </a:lnTo>
                <a:lnTo>
                  <a:pt x="99219" y="99219"/>
                </a:lnTo>
                <a:cubicBezTo>
                  <a:pt x="99219" y="104707"/>
                  <a:pt x="94785" y="109141"/>
                  <a:pt x="89297" y="109141"/>
                </a:cubicBezTo>
                <a:lnTo>
                  <a:pt x="69453" y="109141"/>
                </a:lnTo>
                <a:cubicBezTo>
                  <a:pt x="63965" y="109141"/>
                  <a:pt x="59531" y="104707"/>
                  <a:pt x="59531" y="99219"/>
                </a:cubicBezTo>
                <a:lnTo>
                  <a:pt x="59531" y="94258"/>
                </a:lnTo>
                <a:lnTo>
                  <a:pt x="0" y="94258"/>
                </a:lnTo>
                <a:lnTo>
                  <a:pt x="0" y="128984"/>
                </a:lnTo>
                <a:cubicBezTo>
                  <a:pt x="0" y="139929"/>
                  <a:pt x="8899" y="148828"/>
                  <a:pt x="19844" y="148828"/>
                </a:cubicBezTo>
                <a:lnTo>
                  <a:pt x="138906" y="148828"/>
                </a:lnTo>
                <a:cubicBezTo>
                  <a:pt x="149851" y="148828"/>
                  <a:pt x="158750" y="139929"/>
                  <a:pt x="158750" y="128984"/>
                </a:cubicBezTo>
                <a:lnTo>
                  <a:pt x="158750" y="94258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22" name="Text 20"/>
          <p:cNvSpPr/>
          <p:nvPr/>
        </p:nvSpPr>
        <p:spPr>
          <a:xfrm>
            <a:off x="6540500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Mindset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46031" y="1821656"/>
            <a:ext cx="5357813" cy="579438"/>
          </a:xfrm>
          <a:custGeom>
            <a:avLst/>
            <a:gdLst/>
            <a:ahLst/>
            <a:cxnLst/>
            <a:rect l="l" t="t" r="r" b="b"/>
            <a:pathLst>
              <a:path w="5357813" h="579438">
                <a:moveTo>
                  <a:pt x="63501" y="0"/>
                </a:moveTo>
                <a:lnTo>
                  <a:pt x="5294312" y="0"/>
                </a:lnTo>
                <a:cubicBezTo>
                  <a:pt x="5329382" y="0"/>
                  <a:pt x="5357812" y="28430"/>
                  <a:pt x="5357812" y="63501"/>
                </a:cubicBezTo>
                <a:lnTo>
                  <a:pt x="5357813" y="515937"/>
                </a:lnTo>
                <a:cubicBezTo>
                  <a:pt x="5357812" y="551007"/>
                  <a:pt x="5329382" y="579437"/>
                  <a:pt x="5294312" y="579438"/>
                </a:cubicBezTo>
                <a:lnTo>
                  <a:pt x="63501" y="579438"/>
                </a:lnTo>
                <a:cubicBezTo>
                  <a:pt x="28430" y="579438"/>
                  <a:pt x="0" y="551007"/>
                  <a:pt x="0" y="515937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45250" y="1920875"/>
            <a:ext cx="522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 &amp; Value Focus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445250" y="2143125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"Apa value untuk client?" "Bagaimana ini impact revenue?"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46031" y="2504281"/>
            <a:ext cx="5357813" cy="579438"/>
          </a:xfrm>
          <a:custGeom>
            <a:avLst/>
            <a:gdLst/>
            <a:ahLst/>
            <a:cxnLst/>
            <a:rect l="l" t="t" r="r" b="b"/>
            <a:pathLst>
              <a:path w="5357813" h="579438">
                <a:moveTo>
                  <a:pt x="63501" y="0"/>
                </a:moveTo>
                <a:lnTo>
                  <a:pt x="5294312" y="0"/>
                </a:lnTo>
                <a:cubicBezTo>
                  <a:pt x="5329382" y="0"/>
                  <a:pt x="5357812" y="28430"/>
                  <a:pt x="5357812" y="63501"/>
                </a:cubicBezTo>
                <a:lnTo>
                  <a:pt x="5357813" y="515937"/>
                </a:lnTo>
                <a:cubicBezTo>
                  <a:pt x="5357812" y="551007"/>
                  <a:pt x="5329382" y="579437"/>
                  <a:pt x="5294312" y="579438"/>
                </a:cubicBezTo>
                <a:lnTo>
                  <a:pt x="63501" y="579438"/>
                </a:lnTo>
                <a:cubicBezTo>
                  <a:pt x="28430" y="579438"/>
                  <a:pt x="0" y="551007"/>
                  <a:pt x="0" y="515937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45250" y="2603500"/>
            <a:ext cx="522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Billable Hours &amp; Utilization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45250" y="2825750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Waktu = uang. Utilization rate target 70-80%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46031" y="3186906"/>
            <a:ext cx="5357813" cy="579438"/>
          </a:xfrm>
          <a:custGeom>
            <a:avLst/>
            <a:gdLst/>
            <a:ahLst/>
            <a:cxnLst/>
            <a:rect l="l" t="t" r="r" b="b"/>
            <a:pathLst>
              <a:path w="5357813" h="579438">
                <a:moveTo>
                  <a:pt x="63501" y="0"/>
                </a:moveTo>
                <a:lnTo>
                  <a:pt x="5294312" y="0"/>
                </a:lnTo>
                <a:cubicBezTo>
                  <a:pt x="5329382" y="0"/>
                  <a:pt x="5357812" y="28430"/>
                  <a:pt x="5357812" y="63501"/>
                </a:cubicBezTo>
                <a:lnTo>
                  <a:pt x="5357813" y="515937"/>
                </a:lnTo>
                <a:cubicBezTo>
                  <a:pt x="5357812" y="551007"/>
                  <a:pt x="5329382" y="579437"/>
                  <a:pt x="5294312" y="579438"/>
                </a:cubicBezTo>
                <a:lnTo>
                  <a:pt x="63501" y="579438"/>
                </a:lnTo>
                <a:cubicBezTo>
                  <a:pt x="28430" y="579438"/>
                  <a:pt x="0" y="551007"/>
                  <a:pt x="0" y="515937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45250" y="3286125"/>
            <a:ext cx="522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Up-or-Out Culture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45250" y="3508375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Perform atau pergi. Tidak ada tempat untuk mediocrity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46031" y="3869531"/>
            <a:ext cx="5357813" cy="579438"/>
          </a:xfrm>
          <a:custGeom>
            <a:avLst/>
            <a:gdLst/>
            <a:ahLst/>
            <a:cxnLst/>
            <a:rect l="l" t="t" r="r" b="b"/>
            <a:pathLst>
              <a:path w="5357813" h="579438">
                <a:moveTo>
                  <a:pt x="63501" y="0"/>
                </a:moveTo>
                <a:lnTo>
                  <a:pt x="5294312" y="0"/>
                </a:lnTo>
                <a:cubicBezTo>
                  <a:pt x="5329382" y="0"/>
                  <a:pt x="5357812" y="28430"/>
                  <a:pt x="5357812" y="63501"/>
                </a:cubicBezTo>
                <a:lnTo>
                  <a:pt x="5357813" y="515937"/>
                </a:lnTo>
                <a:cubicBezTo>
                  <a:pt x="5357812" y="551007"/>
                  <a:pt x="5329382" y="579437"/>
                  <a:pt x="5294312" y="579438"/>
                </a:cubicBezTo>
                <a:lnTo>
                  <a:pt x="63501" y="579438"/>
                </a:lnTo>
                <a:cubicBezTo>
                  <a:pt x="28430" y="579438"/>
                  <a:pt x="0" y="551007"/>
                  <a:pt x="0" y="515937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45250" y="3968750"/>
            <a:ext cx="522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Meritocracy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45250" y="4191000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Naik berdasarkan performance dan business development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21469" y="4750594"/>
            <a:ext cx="11549063" cy="2500313"/>
          </a:xfrm>
          <a:custGeom>
            <a:avLst/>
            <a:gdLst/>
            <a:ahLst/>
            <a:cxnLst/>
            <a:rect l="l" t="t" r="r" b="b"/>
            <a:pathLst>
              <a:path w="11549063" h="2500313">
                <a:moveTo>
                  <a:pt x="95262" y="0"/>
                </a:moveTo>
                <a:lnTo>
                  <a:pt x="11453801" y="0"/>
                </a:lnTo>
                <a:cubicBezTo>
                  <a:pt x="11506412" y="0"/>
                  <a:pt x="11549063" y="42650"/>
                  <a:pt x="11549063" y="95262"/>
                </a:cubicBezTo>
                <a:lnTo>
                  <a:pt x="11549063" y="2405051"/>
                </a:lnTo>
                <a:cubicBezTo>
                  <a:pt x="11549063" y="2457662"/>
                  <a:pt x="11506412" y="2500312"/>
                  <a:pt x="11453801" y="2500313"/>
                </a:cubicBezTo>
                <a:lnTo>
                  <a:pt x="95262" y="2500313"/>
                </a:lnTo>
                <a:cubicBezTo>
                  <a:pt x="42650" y="2500313"/>
                  <a:pt x="0" y="2457662"/>
                  <a:pt x="0" y="2405051"/>
                </a:cubicBezTo>
                <a:lnTo>
                  <a:pt x="0" y="95262"/>
                </a:lnTo>
                <a:cubicBezTo>
                  <a:pt x="0" y="42650"/>
                  <a:pt x="42650" y="0"/>
                  <a:pt x="95262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4187" y="4913313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Roadmap: Internalisasi Consulting Culture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88156" y="52665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19125" y="5397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722313" y="5492750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95250" y="127000"/>
                </a:moveTo>
                <a:lnTo>
                  <a:pt x="23812" y="127000"/>
                </a:lnTo>
                <a:cubicBezTo>
                  <a:pt x="10666" y="127000"/>
                  <a:pt x="0" y="116334"/>
                  <a:pt x="0" y="103188"/>
                </a:cubicBezTo>
                <a:lnTo>
                  <a:pt x="0" y="23812"/>
                </a:lnTo>
                <a:cubicBezTo>
                  <a:pt x="0" y="10666"/>
                  <a:pt x="10666" y="0"/>
                  <a:pt x="23812" y="0"/>
                </a:cubicBezTo>
                <a:lnTo>
                  <a:pt x="99219" y="0"/>
                </a:lnTo>
                <a:cubicBezTo>
                  <a:pt x="105792" y="0"/>
                  <a:pt x="111125" y="5333"/>
                  <a:pt x="111125" y="11906"/>
                </a:cubicBezTo>
                <a:lnTo>
                  <a:pt x="111125" y="83344"/>
                </a:lnTo>
                <a:cubicBezTo>
                  <a:pt x="111125" y="88528"/>
                  <a:pt x="107801" y="92943"/>
                  <a:pt x="103188" y="94580"/>
                </a:cubicBezTo>
                <a:lnTo>
                  <a:pt x="103188" y="111125"/>
                </a:lnTo>
                <a:cubicBezTo>
                  <a:pt x="107578" y="111125"/>
                  <a:pt x="111125" y="114672"/>
                  <a:pt x="111125" y="119063"/>
                </a:cubicBezTo>
                <a:cubicBezTo>
                  <a:pt x="111125" y="123453"/>
                  <a:pt x="107578" y="127000"/>
                  <a:pt x="103188" y="127000"/>
                </a:cubicBezTo>
                <a:lnTo>
                  <a:pt x="95250" y="127000"/>
                </a:lnTo>
                <a:close/>
                <a:moveTo>
                  <a:pt x="23812" y="95250"/>
                </a:moveTo>
                <a:cubicBezTo>
                  <a:pt x="19422" y="95250"/>
                  <a:pt x="15875" y="98797"/>
                  <a:pt x="15875" y="103188"/>
                </a:cubicBezTo>
                <a:cubicBezTo>
                  <a:pt x="15875" y="107578"/>
                  <a:pt x="19422" y="111125"/>
                  <a:pt x="23812" y="111125"/>
                </a:cubicBezTo>
                <a:lnTo>
                  <a:pt x="87313" y="111125"/>
                </a:lnTo>
                <a:lnTo>
                  <a:pt x="87313" y="95250"/>
                </a:lnTo>
                <a:lnTo>
                  <a:pt x="23812" y="95250"/>
                </a:lnTo>
                <a:close/>
                <a:moveTo>
                  <a:pt x="31750" y="37703"/>
                </a:moveTo>
                <a:cubicBezTo>
                  <a:pt x="31750" y="41002"/>
                  <a:pt x="34404" y="43656"/>
                  <a:pt x="37703" y="43656"/>
                </a:cubicBezTo>
                <a:lnTo>
                  <a:pt x="81359" y="43656"/>
                </a:lnTo>
                <a:cubicBezTo>
                  <a:pt x="84658" y="43656"/>
                  <a:pt x="87313" y="41002"/>
                  <a:pt x="87313" y="37703"/>
                </a:cubicBezTo>
                <a:cubicBezTo>
                  <a:pt x="87313" y="34404"/>
                  <a:pt x="84658" y="31750"/>
                  <a:pt x="81359" y="31750"/>
                </a:cubicBezTo>
                <a:lnTo>
                  <a:pt x="37703" y="31750"/>
                </a:lnTo>
                <a:cubicBezTo>
                  <a:pt x="34404" y="31750"/>
                  <a:pt x="31750" y="34404"/>
                  <a:pt x="31750" y="37703"/>
                </a:cubicBezTo>
                <a:close/>
                <a:moveTo>
                  <a:pt x="37703" y="55563"/>
                </a:moveTo>
                <a:cubicBezTo>
                  <a:pt x="34404" y="55563"/>
                  <a:pt x="31750" y="58217"/>
                  <a:pt x="31750" y="61516"/>
                </a:cubicBezTo>
                <a:cubicBezTo>
                  <a:pt x="31750" y="64815"/>
                  <a:pt x="34404" y="67469"/>
                  <a:pt x="37703" y="67469"/>
                </a:cubicBezTo>
                <a:lnTo>
                  <a:pt x="81359" y="67469"/>
                </a:lnTo>
                <a:cubicBezTo>
                  <a:pt x="84658" y="67469"/>
                  <a:pt x="87313" y="64815"/>
                  <a:pt x="87313" y="61516"/>
                </a:cubicBezTo>
                <a:cubicBezTo>
                  <a:pt x="87313" y="58217"/>
                  <a:pt x="84658" y="55563"/>
                  <a:pt x="81359" y="55563"/>
                </a:cubicBezTo>
                <a:lnTo>
                  <a:pt x="37703" y="55563"/>
                </a:ln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0" name="Text 38"/>
          <p:cNvSpPr/>
          <p:nvPr/>
        </p:nvSpPr>
        <p:spPr>
          <a:xfrm>
            <a:off x="1031875" y="5445125"/>
            <a:ext cx="1301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Baca &amp; Internalisasi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19125" y="5810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McKinsey Way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Ethan Rasiel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19125" y="60325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Trusted Advisor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David Maister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19125" y="6254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Managing the Professional Service Firm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David Maister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19125" y="6477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Flawless Consulting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Peter Block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19125" y="6699250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64748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Internalisasi mindset, bukan hanya baca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271677" y="52665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402646" y="5397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4482021" y="5492750"/>
            <a:ext cx="158750" cy="127000"/>
          </a:xfrm>
          <a:custGeom>
            <a:avLst/>
            <a:gdLst/>
            <a:ahLst/>
            <a:cxnLst/>
            <a:rect l="l" t="t" r="r" b="b"/>
            <a:pathLst>
              <a:path w="158750" h="127000">
                <a:moveTo>
                  <a:pt x="79375" y="3969"/>
                </a:moveTo>
                <a:cubicBezTo>
                  <a:pt x="93613" y="3969"/>
                  <a:pt x="105172" y="15528"/>
                  <a:pt x="105172" y="29766"/>
                </a:cubicBezTo>
                <a:cubicBezTo>
                  <a:pt x="105172" y="44003"/>
                  <a:pt x="93613" y="55563"/>
                  <a:pt x="79375" y="55563"/>
                </a:cubicBezTo>
                <a:cubicBezTo>
                  <a:pt x="65137" y="55563"/>
                  <a:pt x="53578" y="44003"/>
                  <a:pt x="53578" y="29766"/>
                </a:cubicBezTo>
                <a:cubicBezTo>
                  <a:pt x="53578" y="15528"/>
                  <a:pt x="65137" y="3969"/>
                  <a:pt x="79375" y="3969"/>
                </a:cubicBezTo>
                <a:close/>
                <a:moveTo>
                  <a:pt x="23812" y="21828"/>
                </a:moveTo>
                <a:cubicBezTo>
                  <a:pt x="33669" y="21828"/>
                  <a:pt x="41672" y="29831"/>
                  <a:pt x="41672" y="39688"/>
                </a:cubicBezTo>
                <a:cubicBezTo>
                  <a:pt x="41672" y="49544"/>
                  <a:pt x="33669" y="57547"/>
                  <a:pt x="23812" y="57547"/>
                </a:cubicBezTo>
                <a:cubicBezTo>
                  <a:pt x="13956" y="57547"/>
                  <a:pt x="5953" y="49544"/>
                  <a:pt x="5953" y="39688"/>
                </a:cubicBezTo>
                <a:cubicBezTo>
                  <a:pt x="5953" y="29831"/>
                  <a:pt x="13956" y="21828"/>
                  <a:pt x="23812" y="21828"/>
                </a:cubicBezTo>
                <a:close/>
                <a:moveTo>
                  <a:pt x="0" y="103188"/>
                </a:moveTo>
                <a:cubicBezTo>
                  <a:pt x="0" y="85651"/>
                  <a:pt x="14213" y="71438"/>
                  <a:pt x="31750" y="71438"/>
                </a:cubicBezTo>
                <a:cubicBezTo>
                  <a:pt x="34925" y="71438"/>
                  <a:pt x="38001" y="71909"/>
                  <a:pt x="40903" y="72777"/>
                </a:cubicBezTo>
                <a:cubicBezTo>
                  <a:pt x="32742" y="81905"/>
                  <a:pt x="27781" y="93960"/>
                  <a:pt x="27781" y="107156"/>
                </a:cubicBezTo>
                <a:lnTo>
                  <a:pt x="27781" y="111125"/>
                </a:lnTo>
                <a:cubicBezTo>
                  <a:pt x="27781" y="113953"/>
                  <a:pt x="28377" y="116632"/>
                  <a:pt x="29443" y="119063"/>
                </a:cubicBezTo>
                <a:lnTo>
                  <a:pt x="7938" y="119063"/>
                </a:lnTo>
                <a:cubicBezTo>
                  <a:pt x="3547" y="119063"/>
                  <a:pt x="0" y="115515"/>
                  <a:pt x="0" y="111125"/>
                </a:cubicBezTo>
                <a:lnTo>
                  <a:pt x="0" y="103188"/>
                </a:lnTo>
                <a:close/>
                <a:moveTo>
                  <a:pt x="129307" y="119063"/>
                </a:moveTo>
                <a:cubicBezTo>
                  <a:pt x="130373" y="116632"/>
                  <a:pt x="130969" y="113953"/>
                  <a:pt x="130969" y="111125"/>
                </a:cubicBezTo>
                <a:lnTo>
                  <a:pt x="130969" y="107156"/>
                </a:lnTo>
                <a:cubicBezTo>
                  <a:pt x="130969" y="93960"/>
                  <a:pt x="126008" y="81905"/>
                  <a:pt x="117847" y="72777"/>
                </a:cubicBezTo>
                <a:cubicBezTo>
                  <a:pt x="120749" y="71909"/>
                  <a:pt x="123825" y="71438"/>
                  <a:pt x="127000" y="71438"/>
                </a:cubicBezTo>
                <a:cubicBezTo>
                  <a:pt x="144537" y="71438"/>
                  <a:pt x="158750" y="85651"/>
                  <a:pt x="158750" y="103188"/>
                </a:cubicBezTo>
                <a:lnTo>
                  <a:pt x="158750" y="111125"/>
                </a:lnTo>
                <a:cubicBezTo>
                  <a:pt x="158750" y="115515"/>
                  <a:pt x="155203" y="119063"/>
                  <a:pt x="150813" y="119063"/>
                </a:cubicBezTo>
                <a:lnTo>
                  <a:pt x="129307" y="119063"/>
                </a:lnTo>
                <a:close/>
                <a:moveTo>
                  <a:pt x="117078" y="39688"/>
                </a:moveTo>
                <a:cubicBezTo>
                  <a:pt x="117078" y="29831"/>
                  <a:pt x="125081" y="21828"/>
                  <a:pt x="134938" y="21828"/>
                </a:cubicBezTo>
                <a:cubicBezTo>
                  <a:pt x="144794" y="21828"/>
                  <a:pt x="152797" y="29831"/>
                  <a:pt x="152797" y="39687"/>
                </a:cubicBezTo>
                <a:cubicBezTo>
                  <a:pt x="152797" y="49544"/>
                  <a:pt x="144794" y="57547"/>
                  <a:pt x="134938" y="57547"/>
                </a:cubicBezTo>
                <a:cubicBezTo>
                  <a:pt x="125081" y="57547"/>
                  <a:pt x="117078" y="49544"/>
                  <a:pt x="117078" y="39688"/>
                </a:cubicBezTo>
                <a:close/>
                <a:moveTo>
                  <a:pt x="39688" y="107156"/>
                </a:moveTo>
                <a:cubicBezTo>
                  <a:pt x="39688" y="85229"/>
                  <a:pt x="57448" y="67469"/>
                  <a:pt x="79375" y="67469"/>
                </a:cubicBezTo>
                <a:cubicBezTo>
                  <a:pt x="101302" y="67469"/>
                  <a:pt x="119063" y="85229"/>
                  <a:pt x="119063" y="107156"/>
                </a:cubicBezTo>
                <a:lnTo>
                  <a:pt x="119063" y="111125"/>
                </a:lnTo>
                <a:cubicBezTo>
                  <a:pt x="119063" y="115515"/>
                  <a:pt x="115515" y="119063"/>
                  <a:pt x="111125" y="119063"/>
                </a:cubicBezTo>
                <a:lnTo>
                  <a:pt x="47625" y="119063"/>
                </a:lnTo>
                <a:cubicBezTo>
                  <a:pt x="43235" y="119063"/>
                  <a:pt x="39688" y="115515"/>
                  <a:pt x="39688" y="111125"/>
                </a:cubicBezTo>
                <a:lnTo>
                  <a:pt x="39688" y="107156"/>
                </a:ln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49" name="Text 47"/>
          <p:cNvSpPr/>
          <p:nvPr/>
        </p:nvSpPr>
        <p:spPr>
          <a:xfrm>
            <a:off x="4815396" y="5445125"/>
            <a:ext cx="1897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Network dengan Consultants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402646" y="58102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Reach out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ex-consultants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LinkedIn yang sekarang di industry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4402646" y="6191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Join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alumni networks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banyak konsultan Indonesia yang balik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4402646" y="64135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Attend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consulting events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webinars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4402646" y="66357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Ask for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informational interviews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"How does consulting really work?"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055198" y="52665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186167" y="5397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8281417" y="5492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0" y="19844"/>
                </a:moveTo>
                <a:cubicBezTo>
                  <a:pt x="0" y="13271"/>
                  <a:pt x="5333" y="7938"/>
                  <a:pt x="11906" y="7938"/>
                </a:cubicBezTo>
                <a:lnTo>
                  <a:pt x="35719" y="7938"/>
                </a:lnTo>
                <a:cubicBezTo>
                  <a:pt x="42292" y="7938"/>
                  <a:pt x="47625" y="13271"/>
                  <a:pt x="47625" y="19844"/>
                </a:cubicBezTo>
                <a:lnTo>
                  <a:pt x="47625" y="23812"/>
                </a:lnTo>
                <a:lnTo>
                  <a:pt x="79375" y="23812"/>
                </a:lnTo>
                <a:lnTo>
                  <a:pt x="79375" y="19844"/>
                </a:lnTo>
                <a:cubicBezTo>
                  <a:pt x="79375" y="13271"/>
                  <a:pt x="84708" y="7938"/>
                  <a:pt x="91281" y="7938"/>
                </a:cubicBezTo>
                <a:lnTo>
                  <a:pt x="115094" y="7938"/>
                </a:lnTo>
                <a:cubicBezTo>
                  <a:pt x="121667" y="7938"/>
                  <a:pt x="127000" y="13271"/>
                  <a:pt x="127000" y="19844"/>
                </a:cubicBezTo>
                <a:lnTo>
                  <a:pt x="127000" y="43656"/>
                </a:lnTo>
                <a:cubicBezTo>
                  <a:pt x="127000" y="50229"/>
                  <a:pt x="121667" y="55563"/>
                  <a:pt x="115094" y="55563"/>
                </a:cubicBezTo>
                <a:lnTo>
                  <a:pt x="91281" y="55563"/>
                </a:lnTo>
                <a:cubicBezTo>
                  <a:pt x="84708" y="55563"/>
                  <a:pt x="79375" y="50229"/>
                  <a:pt x="79375" y="43656"/>
                </a:cubicBezTo>
                <a:lnTo>
                  <a:pt x="79375" y="39688"/>
                </a:lnTo>
                <a:lnTo>
                  <a:pt x="47625" y="39688"/>
                </a:lnTo>
                <a:lnTo>
                  <a:pt x="47625" y="43656"/>
                </a:lnTo>
                <a:cubicBezTo>
                  <a:pt x="47625" y="45467"/>
                  <a:pt x="47203" y="47203"/>
                  <a:pt x="46484" y="48741"/>
                </a:cubicBezTo>
                <a:lnTo>
                  <a:pt x="63500" y="71438"/>
                </a:lnTo>
                <a:lnTo>
                  <a:pt x="83344" y="71438"/>
                </a:lnTo>
                <a:cubicBezTo>
                  <a:pt x="89917" y="71438"/>
                  <a:pt x="95250" y="76771"/>
                  <a:pt x="95250" y="83344"/>
                </a:cubicBezTo>
                <a:lnTo>
                  <a:pt x="95250" y="107156"/>
                </a:lnTo>
                <a:cubicBezTo>
                  <a:pt x="95250" y="113729"/>
                  <a:pt x="89917" y="119063"/>
                  <a:pt x="83344" y="119063"/>
                </a:cubicBezTo>
                <a:lnTo>
                  <a:pt x="59531" y="119063"/>
                </a:lnTo>
                <a:cubicBezTo>
                  <a:pt x="52958" y="119063"/>
                  <a:pt x="47625" y="113729"/>
                  <a:pt x="47625" y="107156"/>
                </a:cubicBezTo>
                <a:lnTo>
                  <a:pt x="47625" y="83344"/>
                </a:lnTo>
                <a:cubicBezTo>
                  <a:pt x="47625" y="81533"/>
                  <a:pt x="48047" y="79797"/>
                  <a:pt x="48766" y="78259"/>
                </a:cubicBezTo>
                <a:lnTo>
                  <a:pt x="31750" y="55563"/>
                </a:lnTo>
                <a:lnTo>
                  <a:pt x="11906" y="55563"/>
                </a:lnTo>
                <a:cubicBezTo>
                  <a:pt x="5333" y="55563"/>
                  <a:pt x="0" y="50229"/>
                  <a:pt x="0" y="43656"/>
                </a:cubicBezTo>
                <a:lnTo>
                  <a:pt x="0" y="19844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57" name="Text 55"/>
          <p:cNvSpPr/>
          <p:nvPr/>
        </p:nvSpPr>
        <p:spPr>
          <a:xfrm>
            <a:off x="8598917" y="5445125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Project Consulting Kecil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186167" y="58102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Kalau memungkinkan, ambil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project consulting kecil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sebelum full pivot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8186167" y="61912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Bisa melalui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freelance platforms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atau network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8186167" y="641350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Rasakan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dinamika client management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deadline pressure, deliverable quality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186167" y="67945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Ini akan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validate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apakah consulting culture cocok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321469" y="7385844"/>
            <a:ext cx="5707063" cy="1119188"/>
          </a:xfrm>
          <a:custGeom>
            <a:avLst/>
            <a:gdLst/>
            <a:ahLst/>
            <a:cxnLst/>
            <a:rect l="l" t="t" r="r" b="b"/>
            <a:pathLst>
              <a:path w="5707063" h="1119188">
                <a:moveTo>
                  <a:pt x="95254" y="0"/>
                </a:moveTo>
                <a:lnTo>
                  <a:pt x="5611808" y="0"/>
                </a:lnTo>
                <a:cubicBezTo>
                  <a:pt x="5664416" y="0"/>
                  <a:pt x="5707063" y="42647"/>
                  <a:pt x="5707063" y="95254"/>
                </a:cubicBezTo>
                <a:lnTo>
                  <a:pt x="5707063" y="1023933"/>
                </a:lnTo>
                <a:cubicBezTo>
                  <a:pt x="5707063" y="1076541"/>
                  <a:pt x="5664416" y="1119188"/>
                  <a:pt x="5611808" y="1119188"/>
                </a:cubicBezTo>
                <a:lnTo>
                  <a:pt x="95254" y="1119188"/>
                </a:lnTo>
                <a:cubicBezTo>
                  <a:pt x="42647" y="1119188"/>
                  <a:pt x="0" y="1076541"/>
                  <a:pt x="0" y="1023933"/>
                </a:cubicBezTo>
                <a:lnTo>
                  <a:pt x="0" y="95254"/>
                </a:lnTo>
                <a:cubicBezTo>
                  <a:pt x="0" y="42682"/>
                  <a:pt x="42682" y="0"/>
                  <a:pt x="95254" y="0"/>
                </a:cubicBezTo>
                <a:close/>
              </a:path>
            </a:pathLst>
          </a:custGeom>
          <a:solidFill>
            <a:srgbClr val="EF4444">
              <a:alpha val="10196"/>
            </a:srgbClr>
          </a:solidFill>
          <a:ln w="12700">
            <a:solidFill>
              <a:srgbClr val="EF4444">
                <a:alpha val="30196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472281" y="75485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EF4444"/>
          </a:solidFill>
          <a:ln/>
        </p:spPr>
      </p:sp>
      <p:sp>
        <p:nvSpPr>
          <p:cNvPr id="64" name="Text 62"/>
          <p:cNvSpPr/>
          <p:nvPr/>
        </p:nvSpPr>
        <p:spPr>
          <a:xfrm>
            <a:off x="746125" y="7516813"/>
            <a:ext cx="1516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Ex-Govt Hires Fail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452438" y="7802563"/>
            <a:ext cx="550862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karena kompetensi teknis — itu biasanya kuat. Gagal karena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paham consulting business model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: tidak ngerti billable hours, tidak comfortable dengan up-or-out, tidak bisa think commercially.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163469" y="7385844"/>
            <a:ext cx="5707063" cy="1119188"/>
          </a:xfrm>
          <a:custGeom>
            <a:avLst/>
            <a:gdLst/>
            <a:ahLst/>
            <a:cxnLst/>
            <a:rect l="l" t="t" r="r" b="b"/>
            <a:pathLst>
              <a:path w="5707063" h="1119188">
                <a:moveTo>
                  <a:pt x="95254" y="0"/>
                </a:moveTo>
                <a:lnTo>
                  <a:pt x="5611808" y="0"/>
                </a:lnTo>
                <a:cubicBezTo>
                  <a:pt x="5664416" y="0"/>
                  <a:pt x="5707063" y="42647"/>
                  <a:pt x="5707063" y="95254"/>
                </a:cubicBezTo>
                <a:lnTo>
                  <a:pt x="5707063" y="1023933"/>
                </a:lnTo>
                <a:cubicBezTo>
                  <a:pt x="5707063" y="1076541"/>
                  <a:pt x="5664416" y="1119188"/>
                  <a:pt x="5611808" y="1119188"/>
                </a:cubicBezTo>
                <a:lnTo>
                  <a:pt x="95254" y="1119188"/>
                </a:lnTo>
                <a:cubicBezTo>
                  <a:pt x="42647" y="1119188"/>
                  <a:pt x="0" y="1076541"/>
                  <a:pt x="0" y="1023933"/>
                </a:cubicBezTo>
                <a:lnTo>
                  <a:pt x="0" y="95254"/>
                </a:lnTo>
                <a:cubicBezTo>
                  <a:pt x="0" y="42682"/>
                  <a:pt x="42682" y="0"/>
                  <a:pt x="95254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334125" y="754856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8" name="Text 66"/>
          <p:cNvSpPr/>
          <p:nvPr/>
        </p:nvSpPr>
        <p:spPr>
          <a:xfrm>
            <a:off x="6588125" y="7516813"/>
            <a:ext cx="1555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Competitive Advantage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294438" y="7802563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Subkhan punya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domain expertise government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langka di consulting. Kalau bisa combine dengan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consulting mindset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ini akan jadi differentiator kuat.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CRITICAL GAP #4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Commercial &amp; Revenue Mindset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ASN ditraining untuk think about compliance. Senior hires di swasta diexpect untuk think about revenue.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305719"/>
            <a:ext cx="5691188" cy="3436938"/>
          </a:xfrm>
          <a:custGeom>
            <a:avLst/>
            <a:gdLst/>
            <a:ahLst/>
            <a:cxnLst/>
            <a:rect l="l" t="t" r="r" b="b"/>
            <a:pathLst>
              <a:path w="5691188" h="3436938">
                <a:moveTo>
                  <a:pt x="95238" y="0"/>
                </a:moveTo>
                <a:lnTo>
                  <a:pt x="5595950" y="0"/>
                </a:lnTo>
                <a:cubicBezTo>
                  <a:pt x="5648548" y="0"/>
                  <a:pt x="5691188" y="42639"/>
                  <a:pt x="5691188" y="95238"/>
                </a:cubicBezTo>
                <a:lnTo>
                  <a:pt x="5691188" y="3341700"/>
                </a:lnTo>
                <a:cubicBezTo>
                  <a:pt x="5691188" y="3394298"/>
                  <a:pt x="5648548" y="3436938"/>
                  <a:pt x="5595950" y="3436938"/>
                </a:cubicBezTo>
                <a:lnTo>
                  <a:pt x="95238" y="3436938"/>
                </a:lnTo>
                <a:cubicBezTo>
                  <a:pt x="42639" y="3436938"/>
                  <a:pt x="0" y="3394298"/>
                  <a:pt x="0" y="3341700"/>
                </a:cubicBezTo>
                <a:lnTo>
                  <a:pt x="0" y="95238"/>
                </a:lnTo>
                <a:cubicBezTo>
                  <a:pt x="0" y="42675"/>
                  <a:pt x="42675" y="0"/>
                  <a:pt x="9523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4031" y="1500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0801" y="0"/>
                  <a:pt x="82228" y="310"/>
                  <a:pt x="83530" y="899"/>
                </a:cubicBezTo>
                <a:lnTo>
                  <a:pt x="141945" y="25673"/>
                </a:lnTo>
                <a:cubicBezTo>
                  <a:pt x="148766" y="28556"/>
                  <a:pt x="153851" y="35285"/>
                  <a:pt x="153820" y="43408"/>
                </a:cubicBezTo>
                <a:cubicBezTo>
                  <a:pt x="153665" y="74166"/>
                  <a:pt x="141015" y="130442"/>
                  <a:pt x="87592" y="156021"/>
                </a:cubicBezTo>
                <a:cubicBezTo>
                  <a:pt x="82414" y="158502"/>
                  <a:pt x="76398" y="158502"/>
                  <a:pt x="71220" y="156021"/>
                </a:cubicBezTo>
                <a:cubicBezTo>
                  <a:pt x="17766" y="130442"/>
                  <a:pt x="5147" y="74166"/>
                  <a:pt x="4992" y="43408"/>
                </a:cubicBezTo>
                <a:cubicBezTo>
                  <a:pt x="4961" y="35285"/>
                  <a:pt x="10046" y="28556"/>
                  <a:pt x="16867" y="25673"/>
                </a:cubicBezTo>
                <a:lnTo>
                  <a:pt x="75251" y="899"/>
                </a:lnTo>
                <a:cubicBezTo>
                  <a:pt x="76553" y="310"/>
                  <a:pt x="77949" y="0"/>
                  <a:pt x="79375" y="0"/>
                </a:cubicBezTo>
                <a:close/>
                <a:moveTo>
                  <a:pt x="79375" y="20712"/>
                </a:moveTo>
                <a:lnTo>
                  <a:pt x="79375" y="137945"/>
                </a:lnTo>
                <a:cubicBezTo>
                  <a:pt x="122163" y="117233"/>
                  <a:pt x="133666" y="71344"/>
                  <a:pt x="133945" y="43873"/>
                </a:cubicBezTo>
                <a:lnTo>
                  <a:pt x="79375" y="20743"/>
                </a:lnTo>
                <a:lnTo>
                  <a:pt x="79375" y="20743"/>
                </a:ln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7" name="Text 5"/>
          <p:cNvSpPr/>
          <p:nvPr/>
        </p:nvSpPr>
        <p:spPr>
          <a:xfrm>
            <a:off x="682625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ASN Training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4187" y="1817688"/>
            <a:ext cx="5365750" cy="603250"/>
          </a:xfrm>
          <a:custGeom>
            <a:avLst/>
            <a:gdLst/>
            <a:ahLst/>
            <a:cxnLst/>
            <a:rect l="l" t="t" r="r" b="b"/>
            <a:pathLst>
              <a:path w="5365750" h="603250">
                <a:moveTo>
                  <a:pt x="63498" y="0"/>
                </a:moveTo>
                <a:lnTo>
                  <a:pt x="5302252" y="0"/>
                </a:lnTo>
                <a:cubicBezTo>
                  <a:pt x="5337321" y="0"/>
                  <a:pt x="5365750" y="28429"/>
                  <a:pt x="5365750" y="63498"/>
                </a:cubicBezTo>
                <a:lnTo>
                  <a:pt x="5365750" y="539752"/>
                </a:lnTo>
                <a:cubicBezTo>
                  <a:pt x="5365750" y="574821"/>
                  <a:pt x="5337321" y="603250"/>
                  <a:pt x="53022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03250" y="19446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10" name="Text 8"/>
          <p:cNvSpPr/>
          <p:nvPr/>
        </p:nvSpPr>
        <p:spPr>
          <a:xfrm>
            <a:off x="801688" y="1912938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Compliance First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9438" y="21669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"Apakah ini sesuai aturan?" "Apakah ada approval yang lengkap?"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4187" y="2516188"/>
            <a:ext cx="5365750" cy="603250"/>
          </a:xfrm>
          <a:custGeom>
            <a:avLst/>
            <a:gdLst/>
            <a:ahLst/>
            <a:cxnLst/>
            <a:rect l="l" t="t" r="r" b="b"/>
            <a:pathLst>
              <a:path w="5365750" h="603250">
                <a:moveTo>
                  <a:pt x="63498" y="0"/>
                </a:moveTo>
                <a:lnTo>
                  <a:pt x="5302252" y="0"/>
                </a:lnTo>
                <a:cubicBezTo>
                  <a:pt x="5337321" y="0"/>
                  <a:pt x="5365750" y="28429"/>
                  <a:pt x="5365750" y="63498"/>
                </a:cubicBezTo>
                <a:lnTo>
                  <a:pt x="5365750" y="539752"/>
                </a:lnTo>
                <a:cubicBezTo>
                  <a:pt x="5365750" y="574821"/>
                  <a:pt x="5337321" y="603250"/>
                  <a:pt x="53022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03250" y="2643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14" name="Text 12"/>
          <p:cNvSpPr/>
          <p:nvPr/>
        </p:nvSpPr>
        <p:spPr>
          <a:xfrm>
            <a:off x="801688" y="2611438"/>
            <a:ext cx="141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Process Over Outcome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9438" y="28654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penting prosedur diikuti, outcome adalah secondary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4187" y="3214688"/>
            <a:ext cx="5365750" cy="603250"/>
          </a:xfrm>
          <a:custGeom>
            <a:avLst/>
            <a:gdLst/>
            <a:ahLst/>
            <a:cxnLst/>
            <a:rect l="l" t="t" r="r" b="b"/>
            <a:pathLst>
              <a:path w="5365750" h="603250">
                <a:moveTo>
                  <a:pt x="63498" y="0"/>
                </a:moveTo>
                <a:lnTo>
                  <a:pt x="5302252" y="0"/>
                </a:lnTo>
                <a:cubicBezTo>
                  <a:pt x="5337321" y="0"/>
                  <a:pt x="5365750" y="28429"/>
                  <a:pt x="5365750" y="63498"/>
                </a:cubicBezTo>
                <a:lnTo>
                  <a:pt x="5365750" y="539752"/>
                </a:lnTo>
                <a:cubicBezTo>
                  <a:pt x="5365750" y="574821"/>
                  <a:pt x="5337321" y="603250"/>
                  <a:pt x="53022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03250" y="33416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18" name="Text 16"/>
          <p:cNvSpPr/>
          <p:nvPr/>
        </p:nvSpPr>
        <p:spPr>
          <a:xfrm>
            <a:off x="801688" y="3309938"/>
            <a:ext cx="833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Risk Aversion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9438" y="35639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Lebih baik aman, jangan ambil risiko yang tidak perlu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84187" y="3913188"/>
            <a:ext cx="5365750" cy="603250"/>
          </a:xfrm>
          <a:custGeom>
            <a:avLst/>
            <a:gdLst/>
            <a:ahLst/>
            <a:cxnLst/>
            <a:rect l="l" t="t" r="r" b="b"/>
            <a:pathLst>
              <a:path w="5365750" h="603250">
                <a:moveTo>
                  <a:pt x="63498" y="0"/>
                </a:moveTo>
                <a:lnTo>
                  <a:pt x="5302252" y="0"/>
                </a:lnTo>
                <a:cubicBezTo>
                  <a:pt x="5337321" y="0"/>
                  <a:pt x="5365750" y="28429"/>
                  <a:pt x="5365750" y="63498"/>
                </a:cubicBezTo>
                <a:lnTo>
                  <a:pt x="5365750" y="539752"/>
                </a:lnTo>
                <a:cubicBezTo>
                  <a:pt x="5365750" y="574821"/>
                  <a:pt x="5337321" y="603250"/>
                  <a:pt x="5302252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334155">
              <a:alpha val="5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03250" y="4040188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64748B"/>
          </a:solidFill>
          <a:ln/>
        </p:spPr>
      </p:sp>
      <p:sp>
        <p:nvSpPr>
          <p:cNvPr id="22" name="Text 20"/>
          <p:cNvSpPr/>
          <p:nvPr/>
        </p:nvSpPr>
        <p:spPr>
          <a:xfrm>
            <a:off x="801688" y="4008438"/>
            <a:ext cx="1293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Budget as Constraint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79438" y="42624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Budget adalah batasan, bukan target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79344" y="1305719"/>
            <a:ext cx="5691188" cy="3436938"/>
          </a:xfrm>
          <a:custGeom>
            <a:avLst/>
            <a:gdLst/>
            <a:ahLst/>
            <a:cxnLst/>
            <a:rect l="l" t="t" r="r" b="b"/>
            <a:pathLst>
              <a:path w="5691188" h="3436938">
                <a:moveTo>
                  <a:pt x="95238" y="0"/>
                </a:moveTo>
                <a:lnTo>
                  <a:pt x="5595950" y="0"/>
                </a:lnTo>
                <a:cubicBezTo>
                  <a:pt x="5648548" y="0"/>
                  <a:pt x="5691188" y="42639"/>
                  <a:pt x="5691188" y="95238"/>
                </a:cubicBezTo>
                <a:lnTo>
                  <a:pt x="5691188" y="3341700"/>
                </a:lnTo>
                <a:cubicBezTo>
                  <a:pt x="5691188" y="3394298"/>
                  <a:pt x="5648548" y="3436938"/>
                  <a:pt x="5595950" y="3436938"/>
                </a:cubicBezTo>
                <a:lnTo>
                  <a:pt x="95238" y="3436938"/>
                </a:lnTo>
                <a:cubicBezTo>
                  <a:pt x="42639" y="3436938"/>
                  <a:pt x="0" y="3394298"/>
                  <a:pt x="0" y="3341700"/>
                </a:cubicBezTo>
                <a:lnTo>
                  <a:pt x="0" y="95238"/>
                </a:lnTo>
                <a:cubicBezTo>
                  <a:pt x="0" y="42675"/>
                  <a:pt x="42675" y="0"/>
                  <a:pt x="95238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10B981">
                <a:alpha val="5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91672" y="1500188"/>
            <a:ext cx="99219" cy="158750"/>
          </a:xfrm>
          <a:custGeom>
            <a:avLst/>
            <a:gdLst/>
            <a:ahLst/>
            <a:cxnLst/>
            <a:rect l="l" t="t" r="r" b="b"/>
            <a:pathLst>
              <a:path w="99219" h="158750">
                <a:moveTo>
                  <a:pt x="42168" y="7441"/>
                </a:moveTo>
                <a:cubicBezTo>
                  <a:pt x="42168" y="3318"/>
                  <a:pt x="45486" y="0"/>
                  <a:pt x="49609" y="0"/>
                </a:cubicBezTo>
                <a:cubicBezTo>
                  <a:pt x="53733" y="0"/>
                  <a:pt x="57051" y="3318"/>
                  <a:pt x="57051" y="7441"/>
                </a:cubicBezTo>
                <a:lnTo>
                  <a:pt x="57051" y="19844"/>
                </a:lnTo>
                <a:lnTo>
                  <a:pt x="74414" y="19844"/>
                </a:lnTo>
                <a:cubicBezTo>
                  <a:pt x="79902" y="19844"/>
                  <a:pt x="84336" y="24278"/>
                  <a:pt x="84336" y="29766"/>
                </a:cubicBezTo>
                <a:cubicBezTo>
                  <a:pt x="84336" y="35254"/>
                  <a:pt x="79902" y="39688"/>
                  <a:pt x="74414" y="39688"/>
                </a:cubicBezTo>
                <a:lnTo>
                  <a:pt x="38788" y="39688"/>
                </a:lnTo>
                <a:cubicBezTo>
                  <a:pt x="31068" y="39688"/>
                  <a:pt x="24805" y="45951"/>
                  <a:pt x="24805" y="53671"/>
                </a:cubicBezTo>
                <a:cubicBezTo>
                  <a:pt x="24805" y="60647"/>
                  <a:pt x="29921" y="66539"/>
                  <a:pt x="36804" y="67531"/>
                </a:cubicBezTo>
                <a:lnTo>
                  <a:pt x="65205" y="71593"/>
                </a:lnTo>
                <a:cubicBezTo>
                  <a:pt x="81886" y="73980"/>
                  <a:pt x="94258" y="88243"/>
                  <a:pt x="94258" y="105079"/>
                </a:cubicBezTo>
                <a:cubicBezTo>
                  <a:pt x="94258" y="123775"/>
                  <a:pt x="79096" y="138906"/>
                  <a:pt x="60430" y="138906"/>
                </a:cubicBezTo>
                <a:lnTo>
                  <a:pt x="57051" y="138906"/>
                </a:lnTo>
                <a:lnTo>
                  <a:pt x="57051" y="151309"/>
                </a:lnTo>
                <a:cubicBezTo>
                  <a:pt x="57051" y="155432"/>
                  <a:pt x="53733" y="158750"/>
                  <a:pt x="49609" y="158750"/>
                </a:cubicBezTo>
                <a:cubicBezTo>
                  <a:pt x="45486" y="158750"/>
                  <a:pt x="42168" y="155432"/>
                  <a:pt x="42168" y="151309"/>
                </a:cubicBezTo>
                <a:lnTo>
                  <a:pt x="42168" y="138906"/>
                </a:lnTo>
                <a:lnTo>
                  <a:pt x="19844" y="138906"/>
                </a:lnTo>
                <a:cubicBezTo>
                  <a:pt x="14356" y="138906"/>
                  <a:pt x="9922" y="134472"/>
                  <a:pt x="9922" y="128984"/>
                </a:cubicBezTo>
                <a:cubicBezTo>
                  <a:pt x="9922" y="123496"/>
                  <a:pt x="14356" y="119062"/>
                  <a:pt x="19844" y="119062"/>
                </a:cubicBezTo>
                <a:lnTo>
                  <a:pt x="60430" y="119062"/>
                </a:lnTo>
                <a:cubicBezTo>
                  <a:pt x="68151" y="119062"/>
                  <a:pt x="74414" y="112799"/>
                  <a:pt x="74414" y="105079"/>
                </a:cubicBezTo>
                <a:cubicBezTo>
                  <a:pt x="74414" y="98103"/>
                  <a:pt x="69298" y="92211"/>
                  <a:pt x="62415" y="91219"/>
                </a:cubicBezTo>
                <a:lnTo>
                  <a:pt x="34013" y="87157"/>
                </a:lnTo>
                <a:cubicBezTo>
                  <a:pt x="17332" y="84801"/>
                  <a:pt x="4961" y="70507"/>
                  <a:pt x="4961" y="53671"/>
                </a:cubicBezTo>
                <a:cubicBezTo>
                  <a:pt x="4961" y="35006"/>
                  <a:pt x="20123" y="19844"/>
                  <a:pt x="38788" y="19844"/>
                </a:cubicBezTo>
                <a:lnTo>
                  <a:pt x="42168" y="19844"/>
                </a:lnTo>
                <a:lnTo>
                  <a:pt x="42168" y="744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6" name="Text 24"/>
          <p:cNvSpPr/>
          <p:nvPr/>
        </p:nvSpPr>
        <p:spPr>
          <a:xfrm>
            <a:off x="6540500" y="146843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Private Sector Expectation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46031" y="1821656"/>
            <a:ext cx="5357813" cy="611188"/>
          </a:xfrm>
          <a:custGeom>
            <a:avLst/>
            <a:gdLst/>
            <a:ahLst/>
            <a:cxnLst/>
            <a:rect l="l" t="t" r="r" b="b"/>
            <a:pathLst>
              <a:path w="5357813" h="611188">
                <a:moveTo>
                  <a:pt x="63502" y="0"/>
                </a:moveTo>
                <a:lnTo>
                  <a:pt x="5294310" y="0"/>
                </a:lnTo>
                <a:cubicBezTo>
                  <a:pt x="5329382" y="0"/>
                  <a:pt x="5357812" y="28431"/>
                  <a:pt x="5357812" y="63502"/>
                </a:cubicBezTo>
                <a:lnTo>
                  <a:pt x="5357813" y="547685"/>
                </a:lnTo>
                <a:cubicBezTo>
                  <a:pt x="5357812" y="582757"/>
                  <a:pt x="5329382" y="611187"/>
                  <a:pt x="5294310" y="611188"/>
                </a:cubicBezTo>
                <a:lnTo>
                  <a:pt x="63502" y="611188"/>
                </a:lnTo>
                <a:cubicBezTo>
                  <a:pt x="28431" y="611188"/>
                  <a:pt x="0" y="582757"/>
                  <a:pt x="0" y="547685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61125" y="1952625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6667500" y="1920875"/>
            <a:ext cx="1516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 &amp; Margin Focus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445250" y="2174875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"Bagaimana ini generate revenue?" "Apa impact ke margin?"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46031" y="2536031"/>
            <a:ext cx="5357813" cy="611188"/>
          </a:xfrm>
          <a:custGeom>
            <a:avLst/>
            <a:gdLst/>
            <a:ahLst/>
            <a:cxnLst/>
            <a:rect l="l" t="t" r="r" b="b"/>
            <a:pathLst>
              <a:path w="5357813" h="611188">
                <a:moveTo>
                  <a:pt x="63502" y="0"/>
                </a:moveTo>
                <a:lnTo>
                  <a:pt x="5294310" y="0"/>
                </a:lnTo>
                <a:cubicBezTo>
                  <a:pt x="5329382" y="0"/>
                  <a:pt x="5357812" y="28431"/>
                  <a:pt x="5357812" y="63502"/>
                </a:cubicBezTo>
                <a:lnTo>
                  <a:pt x="5357813" y="547685"/>
                </a:lnTo>
                <a:cubicBezTo>
                  <a:pt x="5357812" y="582757"/>
                  <a:pt x="5329382" y="611187"/>
                  <a:pt x="5294310" y="611188"/>
                </a:cubicBezTo>
                <a:lnTo>
                  <a:pt x="63502" y="611188"/>
                </a:lnTo>
                <a:cubicBezTo>
                  <a:pt x="28431" y="611188"/>
                  <a:pt x="0" y="582757"/>
                  <a:pt x="0" y="547685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461125" y="26670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3" name="Text 31"/>
          <p:cNvSpPr/>
          <p:nvPr/>
        </p:nvSpPr>
        <p:spPr>
          <a:xfrm>
            <a:off x="6667500" y="2635250"/>
            <a:ext cx="141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Outcome Over Process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45250" y="2889250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penting deliver results, process bisa fleksibel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46031" y="3250406"/>
            <a:ext cx="5357813" cy="611188"/>
          </a:xfrm>
          <a:custGeom>
            <a:avLst/>
            <a:gdLst/>
            <a:ahLst/>
            <a:cxnLst/>
            <a:rect l="l" t="t" r="r" b="b"/>
            <a:pathLst>
              <a:path w="5357813" h="611188">
                <a:moveTo>
                  <a:pt x="63502" y="0"/>
                </a:moveTo>
                <a:lnTo>
                  <a:pt x="5294310" y="0"/>
                </a:lnTo>
                <a:cubicBezTo>
                  <a:pt x="5329382" y="0"/>
                  <a:pt x="5357812" y="28431"/>
                  <a:pt x="5357812" y="63502"/>
                </a:cubicBezTo>
                <a:lnTo>
                  <a:pt x="5357813" y="547685"/>
                </a:lnTo>
                <a:cubicBezTo>
                  <a:pt x="5357812" y="582757"/>
                  <a:pt x="5329382" y="611187"/>
                  <a:pt x="5294310" y="611188"/>
                </a:cubicBezTo>
                <a:lnTo>
                  <a:pt x="63502" y="611188"/>
                </a:lnTo>
                <a:cubicBezTo>
                  <a:pt x="28431" y="611188"/>
                  <a:pt x="0" y="582757"/>
                  <a:pt x="0" y="547685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461125" y="3381375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37" name="Text 35"/>
          <p:cNvSpPr/>
          <p:nvPr/>
        </p:nvSpPr>
        <p:spPr>
          <a:xfrm>
            <a:off x="6667500" y="3349625"/>
            <a:ext cx="1373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Calculated Risk Taking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45250" y="3603625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Ambil risiko yang calculated untuk growth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46031" y="3964781"/>
            <a:ext cx="5357813" cy="611188"/>
          </a:xfrm>
          <a:custGeom>
            <a:avLst/>
            <a:gdLst/>
            <a:ahLst/>
            <a:cxnLst/>
            <a:rect l="l" t="t" r="r" b="b"/>
            <a:pathLst>
              <a:path w="5357813" h="611188">
                <a:moveTo>
                  <a:pt x="63502" y="0"/>
                </a:moveTo>
                <a:lnTo>
                  <a:pt x="5294310" y="0"/>
                </a:lnTo>
                <a:cubicBezTo>
                  <a:pt x="5329382" y="0"/>
                  <a:pt x="5357812" y="28431"/>
                  <a:pt x="5357812" y="63502"/>
                </a:cubicBezTo>
                <a:lnTo>
                  <a:pt x="5357813" y="547685"/>
                </a:lnTo>
                <a:cubicBezTo>
                  <a:pt x="5357812" y="582757"/>
                  <a:pt x="5329382" y="611187"/>
                  <a:pt x="5294310" y="611188"/>
                </a:cubicBezTo>
                <a:lnTo>
                  <a:pt x="63502" y="611188"/>
                </a:lnTo>
                <a:cubicBezTo>
                  <a:pt x="28431" y="611188"/>
                  <a:pt x="0" y="582757"/>
                  <a:pt x="0" y="547685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461125" y="4095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41" name="Text 39"/>
          <p:cNvSpPr/>
          <p:nvPr/>
        </p:nvSpPr>
        <p:spPr>
          <a:xfrm>
            <a:off x="6667500" y="4064000"/>
            <a:ext cx="1071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Budget as Target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45250" y="4318000"/>
            <a:ext cx="521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Budget adalah target yang harus dihitting, bukan batasan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321469" y="4877594"/>
            <a:ext cx="11549063" cy="2817813"/>
          </a:xfrm>
          <a:custGeom>
            <a:avLst/>
            <a:gdLst/>
            <a:ahLst/>
            <a:cxnLst/>
            <a:rect l="l" t="t" r="r" b="b"/>
            <a:pathLst>
              <a:path w="11549063" h="2817813">
                <a:moveTo>
                  <a:pt x="95242" y="0"/>
                </a:moveTo>
                <a:lnTo>
                  <a:pt x="11453820" y="0"/>
                </a:lnTo>
                <a:cubicBezTo>
                  <a:pt x="11506421" y="0"/>
                  <a:pt x="11549063" y="42641"/>
                  <a:pt x="11549063" y="95242"/>
                </a:cubicBezTo>
                <a:lnTo>
                  <a:pt x="11549063" y="2722570"/>
                </a:lnTo>
                <a:cubicBezTo>
                  <a:pt x="11549063" y="2775171"/>
                  <a:pt x="11506421" y="2817813"/>
                  <a:pt x="11453820" y="2817813"/>
                </a:cubicBezTo>
                <a:lnTo>
                  <a:pt x="95242" y="2817813"/>
                </a:lnTo>
                <a:cubicBezTo>
                  <a:pt x="42641" y="2817813"/>
                  <a:pt x="0" y="2775171"/>
                  <a:pt x="0" y="2722570"/>
                </a:cubicBezTo>
                <a:lnTo>
                  <a:pt x="0" y="95242"/>
                </a:lnTo>
                <a:cubicBezTo>
                  <a:pt x="0" y="42677"/>
                  <a:pt x="42677" y="0"/>
                  <a:pt x="95242" y="0"/>
                </a:cubicBezTo>
                <a:close/>
              </a:path>
            </a:pathLst>
          </a:custGeom>
          <a:solidFill>
            <a:srgbClr val="1E293B">
              <a:alpha val="50196"/>
            </a:srgbClr>
          </a:solidFill>
          <a:ln w="12700">
            <a:solidFill>
              <a:srgbClr val="334155">
                <a:alpha val="50196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4187" y="5040313"/>
            <a:ext cx="11303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Roadmap: DNO sebagai Training Ground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484187" y="5389563"/>
            <a:ext cx="11287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DNO sudah ada — gunakan lebih sadar sebagai laboratorium untuk membangun commercial instinct.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88156" y="57110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19125" y="5842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3B82F6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14375" y="5937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29766" y="13891"/>
                </a:moveTo>
                <a:cubicBezTo>
                  <a:pt x="29766" y="6226"/>
                  <a:pt x="35992" y="0"/>
                  <a:pt x="43656" y="0"/>
                </a:cubicBezTo>
                <a:lnTo>
                  <a:pt x="49609" y="0"/>
                </a:lnTo>
                <a:cubicBezTo>
                  <a:pt x="54000" y="0"/>
                  <a:pt x="57547" y="3547"/>
                  <a:pt x="57547" y="7938"/>
                </a:cubicBezTo>
                <a:lnTo>
                  <a:pt x="57547" y="119063"/>
                </a:lnTo>
                <a:cubicBezTo>
                  <a:pt x="57547" y="123453"/>
                  <a:pt x="54000" y="127000"/>
                  <a:pt x="49609" y="127000"/>
                </a:cubicBezTo>
                <a:lnTo>
                  <a:pt x="41672" y="127000"/>
                </a:lnTo>
                <a:cubicBezTo>
                  <a:pt x="34280" y="127000"/>
                  <a:pt x="28054" y="121940"/>
                  <a:pt x="26293" y="115094"/>
                </a:cubicBezTo>
                <a:cubicBezTo>
                  <a:pt x="26119" y="115094"/>
                  <a:pt x="25971" y="115094"/>
                  <a:pt x="25797" y="115094"/>
                </a:cubicBezTo>
                <a:cubicBezTo>
                  <a:pt x="14833" y="115094"/>
                  <a:pt x="5953" y="106214"/>
                  <a:pt x="5953" y="95250"/>
                </a:cubicBezTo>
                <a:cubicBezTo>
                  <a:pt x="5953" y="90785"/>
                  <a:pt x="7441" y="86668"/>
                  <a:pt x="9922" y="83344"/>
                </a:cubicBezTo>
                <a:cubicBezTo>
                  <a:pt x="5110" y="79722"/>
                  <a:pt x="1984" y="73968"/>
                  <a:pt x="1984" y="67469"/>
                </a:cubicBezTo>
                <a:cubicBezTo>
                  <a:pt x="1984" y="59804"/>
                  <a:pt x="6350" y="53132"/>
                  <a:pt x="12700" y="49833"/>
                </a:cubicBezTo>
                <a:cubicBezTo>
                  <a:pt x="10939" y="46856"/>
                  <a:pt x="9922" y="43383"/>
                  <a:pt x="9922" y="39688"/>
                </a:cubicBezTo>
                <a:cubicBezTo>
                  <a:pt x="9922" y="28724"/>
                  <a:pt x="18802" y="19844"/>
                  <a:pt x="29766" y="19844"/>
                </a:cubicBezTo>
                <a:lnTo>
                  <a:pt x="29766" y="13891"/>
                </a:lnTo>
                <a:close/>
                <a:moveTo>
                  <a:pt x="97234" y="13891"/>
                </a:moveTo>
                <a:lnTo>
                  <a:pt x="97234" y="19844"/>
                </a:lnTo>
                <a:cubicBezTo>
                  <a:pt x="108198" y="19844"/>
                  <a:pt x="117078" y="28724"/>
                  <a:pt x="117078" y="39688"/>
                </a:cubicBezTo>
                <a:cubicBezTo>
                  <a:pt x="117078" y="43408"/>
                  <a:pt x="116061" y="46881"/>
                  <a:pt x="114300" y="49833"/>
                </a:cubicBezTo>
                <a:cubicBezTo>
                  <a:pt x="120675" y="53132"/>
                  <a:pt x="125016" y="59779"/>
                  <a:pt x="125016" y="67469"/>
                </a:cubicBezTo>
                <a:cubicBezTo>
                  <a:pt x="125016" y="73968"/>
                  <a:pt x="121890" y="79722"/>
                  <a:pt x="117078" y="83344"/>
                </a:cubicBezTo>
                <a:cubicBezTo>
                  <a:pt x="119559" y="86668"/>
                  <a:pt x="121047" y="90785"/>
                  <a:pt x="121047" y="95250"/>
                </a:cubicBezTo>
                <a:cubicBezTo>
                  <a:pt x="121047" y="106214"/>
                  <a:pt x="112167" y="115094"/>
                  <a:pt x="101203" y="115094"/>
                </a:cubicBezTo>
                <a:cubicBezTo>
                  <a:pt x="101029" y="115094"/>
                  <a:pt x="100881" y="115094"/>
                  <a:pt x="100707" y="115094"/>
                </a:cubicBezTo>
                <a:cubicBezTo>
                  <a:pt x="98946" y="121940"/>
                  <a:pt x="92720" y="127000"/>
                  <a:pt x="85328" y="127000"/>
                </a:cubicBezTo>
                <a:lnTo>
                  <a:pt x="77391" y="127000"/>
                </a:lnTo>
                <a:cubicBezTo>
                  <a:pt x="73000" y="127000"/>
                  <a:pt x="69453" y="123453"/>
                  <a:pt x="69453" y="119063"/>
                </a:cubicBezTo>
                <a:lnTo>
                  <a:pt x="69453" y="7938"/>
                </a:lnTo>
                <a:cubicBezTo>
                  <a:pt x="69453" y="3547"/>
                  <a:pt x="73000" y="0"/>
                  <a:pt x="77391" y="0"/>
                </a:cubicBezTo>
                <a:lnTo>
                  <a:pt x="83344" y="0"/>
                </a:lnTo>
                <a:cubicBezTo>
                  <a:pt x="91008" y="0"/>
                  <a:pt x="97234" y="6226"/>
                  <a:pt x="97234" y="13891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49" name="Text 47"/>
          <p:cNvSpPr/>
          <p:nvPr/>
        </p:nvSpPr>
        <p:spPr>
          <a:xfrm>
            <a:off x="1031875" y="5889625"/>
            <a:ext cx="912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Mindset Shift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19125" y="6254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Untuk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setiap keputusan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DNO, tanyakan: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19125" y="6477000"/>
            <a:ext cx="3444875" cy="158750"/>
          </a:xfrm>
          <a:prstGeom prst="rect">
            <a:avLst/>
          </a:prstGeom>
          <a:noFill/>
          <a:ln/>
        </p:spPr>
        <p:txBody>
          <a:bodyPr wrap="square" lIns="12700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"Apa impact-nya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?"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19125" y="6699250"/>
            <a:ext cx="3444875" cy="158750"/>
          </a:xfrm>
          <a:prstGeom prst="rect">
            <a:avLst/>
          </a:prstGeom>
          <a:noFill/>
          <a:ln/>
        </p:spPr>
        <p:txBody>
          <a:bodyPr wrap="square" lIns="12700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"Apa impact-nya ke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margin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?"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19125" y="6921500"/>
            <a:ext cx="3444875" cy="158750"/>
          </a:xfrm>
          <a:prstGeom prst="rect">
            <a:avLst/>
          </a:prstGeom>
          <a:noFill/>
          <a:ln/>
        </p:spPr>
        <p:txBody>
          <a:bodyPr wrap="square" lIns="12700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"Apa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client value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-nya?"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19125" y="7143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thinking commercially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dalam konteks yang familiar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4271677" y="57110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F59E0B">
              <a:alpha val="10196"/>
            </a:srgbClr>
          </a:solidFill>
          <a:ln w="12700">
            <a:solidFill>
              <a:srgbClr val="F59E0B">
                <a:alpha val="30196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402646" y="5842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F59E0B">
              <a:alpha val="2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4513771" y="5937250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5875" y="0"/>
                </a:moveTo>
                <a:cubicBezTo>
                  <a:pt x="7119" y="0"/>
                  <a:pt x="0" y="7119"/>
                  <a:pt x="0" y="15875"/>
                </a:cubicBezTo>
                <a:lnTo>
                  <a:pt x="0" y="111125"/>
                </a:lnTo>
                <a:cubicBezTo>
                  <a:pt x="0" y="119881"/>
                  <a:pt x="7119" y="127000"/>
                  <a:pt x="15875" y="127000"/>
                </a:cubicBezTo>
                <a:lnTo>
                  <a:pt x="79375" y="127000"/>
                </a:lnTo>
                <a:cubicBezTo>
                  <a:pt x="88131" y="127000"/>
                  <a:pt x="95250" y="119881"/>
                  <a:pt x="95250" y="111125"/>
                </a:cubicBezTo>
                <a:lnTo>
                  <a:pt x="95250" y="15875"/>
                </a:lnTo>
                <a:cubicBezTo>
                  <a:pt x="95250" y="7119"/>
                  <a:pt x="88131" y="0"/>
                  <a:pt x="79375" y="0"/>
                </a:cubicBezTo>
                <a:lnTo>
                  <a:pt x="15875" y="0"/>
                </a:lnTo>
                <a:close/>
                <a:moveTo>
                  <a:pt x="23812" y="15875"/>
                </a:moveTo>
                <a:lnTo>
                  <a:pt x="71438" y="15875"/>
                </a:lnTo>
                <a:cubicBezTo>
                  <a:pt x="75828" y="15875"/>
                  <a:pt x="79375" y="19422"/>
                  <a:pt x="79375" y="23812"/>
                </a:cubicBezTo>
                <a:lnTo>
                  <a:pt x="79375" y="31750"/>
                </a:lnTo>
                <a:cubicBezTo>
                  <a:pt x="79375" y="36140"/>
                  <a:pt x="75828" y="39688"/>
                  <a:pt x="71438" y="39688"/>
                </a:cubicBezTo>
                <a:lnTo>
                  <a:pt x="23812" y="39688"/>
                </a:lnTo>
                <a:cubicBezTo>
                  <a:pt x="19422" y="39688"/>
                  <a:pt x="15875" y="36140"/>
                  <a:pt x="15875" y="31750"/>
                </a:cubicBezTo>
                <a:lnTo>
                  <a:pt x="15875" y="23812"/>
                </a:lnTo>
                <a:cubicBezTo>
                  <a:pt x="15875" y="19422"/>
                  <a:pt x="19422" y="15875"/>
                  <a:pt x="23812" y="15875"/>
                </a:cubicBezTo>
                <a:close/>
                <a:moveTo>
                  <a:pt x="27781" y="57547"/>
                </a:moveTo>
                <a:cubicBezTo>
                  <a:pt x="27781" y="60832"/>
                  <a:pt x="25114" y="63500"/>
                  <a:pt x="21828" y="63500"/>
                </a:cubicBezTo>
                <a:cubicBezTo>
                  <a:pt x="18543" y="63500"/>
                  <a:pt x="15875" y="60832"/>
                  <a:pt x="15875" y="57547"/>
                </a:cubicBezTo>
                <a:cubicBezTo>
                  <a:pt x="15875" y="54261"/>
                  <a:pt x="18543" y="51594"/>
                  <a:pt x="21828" y="51594"/>
                </a:cubicBezTo>
                <a:cubicBezTo>
                  <a:pt x="25114" y="51594"/>
                  <a:pt x="27781" y="54261"/>
                  <a:pt x="27781" y="57547"/>
                </a:cubicBezTo>
                <a:close/>
                <a:moveTo>
                  <a:pt x="47625" y="63500"/>
                </a:moveTo>
                <a:cubicBezTo>
                  <a:pt x="44339" y="63500"/>
                  <a:pt x="41672" y="60832"/>
                  <a:pt x="41672" y="57547"/>
                </a:cubicBezTo>
                <a:cubicBezTo>
                  <a:pt x="41672" y="54261"/>
                  <a:pt x="44339" y="51594"/>
                  <a:pt x="47625" y="51594"/>
                </a:cubicBezTo>
                <a:cubicBezTo>
                  <a:pt x="50911" y="51594"/>
                  <a:pt x="53578" y="54261"/>
                  <a:pt x="53578" y="57547"/>
                </a:cubicBezTo>
                <a:cubicBezTo>
                  <a:pt x="53578" y="60832"/>
                  <a:pt x="50911" y="63500"/>
                  <a:pt x="47625" y="63500"/>
                </a:cubicBezTo>
                <a:close/>
                <a:moveTo>
                  <a:pt x="79375" y="57547"/>
                </a:moveTo>
                <a:cubicBezTo>
                  <a:pt x="79375" y="60832"/>
                  <a:pt x="76707" y="63500"/>
                  <a:pt x="73422" y="63500"/>
                </a:cubicBezTo>
                <a:cubicBezTo>
                  <a:pt x="70136" y="63500"/>
                  <a:pt x="67469" y="60832"/>
                  <a:pt x="67469" y="57547"/>
                </a:cubicBezTo>
                <a:cubicBezTo>
                  <a:pt x="67469" y="54261"/>
                  <a:pt x="70136" y="51594"/>
                  <a:pt x="73422" y="51594"/>
                </a:cubicBezTo>
                <a:cubicBezTo>
                  <a:pt x="76707" y="51594"/>
                  <a:pt x="79375" y="54261"/>
                  <a:pt x="79375" y="57547"/>
                </a:cubicBezTo>
                <a:close/>
                <a:moveTo>
                  <a:pt x="21828" y="87313"/>
                </a:moveTo>
                <a:cubicBezTo>
                  <a:pt x="18543" y="87313"/>
                  <a:pt x="15875" y="84645"/>
                  <a:pt x="15875" y="81359"/>
                </a:cubicBezTo>
                <a:cubicBezTo>
                  <a:pt x="15875" y="78074"/>
                  <a:pt x="18543" y="75406"/>
                  <a:pt x="21828" y="75406"/>
                </a:cubicBezTo>
                <a:cubicBezTo>
                  <a:pt x="25114" y="75406"/>
                  <a:pt x="27781" y="78074"/>
                  <a:pt x="27781" y="81359"/>
                </a:cubicBezTo>
                <a:cubicBezTo>
                  <a:pt x="27781" y="84645"/>
                  <a:pt x="25114" y="87313"/>
                  <a:pt x="21828" y="87313"/>
                </a:cubicBezTo>
                <a:close/>
                <a:moveTo>
                  <a:pt x="53578" y="81359"/>
                </a:moveTo>
                <a:cubicBezTo>
                  <a:pt x="53578" y="84645"/>
                  <a:pt x="50911" y="87313"/>
                  <a:pt x="47625" y="87313"/>
                </a:cubicBezTo>
                <a:cubicBezTo>
                  <a:pt x="44339" y="87313"/>
                  <a:pt x="41672" y="84645"/>
                  <a:pt x="41672" y="81359"/>
                </a:cubicBezTo>
                <a:cubicBezTo>
                  <a:pt x="41672" y="78074"/>
                  <a:pt x="44339" y="75406"/>
                  <a:pt x="47625" y="75406"/>
                </a:cubicBezTo>
                <a:cubicBezTo>
                  <a:pt x="50911" y="75406"/>
                  <a:pt x="53578" y="78074"/>
                  <a:pt x="53578" y="81359"/>
                </a:cubicBezTo>
                <a:close/>
                <a:moveTo>
                  <a:pt x="73422" y="87313"/>
                </a:moveTo>
                <a:cubicBezTo>
                  <a:pt x="70136" y="87313"/>
                  <a:pt x="67469" y="84645"/>
                  <a:pt x="67469" y="81359"/>
                </a:cubicBezTo>
                <a:cubicBezTo>
                  <a:pt x="67469" y="78074"/>
                  <a:pt x="70136" y="75406"/>
                  <a:pt x="73422" y="75406"/>
                </a:cubicBezTo>
                <a:cubicBezTo>
                  <a:pt x="76707" y="75406"/>
                  <a:pt x="79375" y="78074"/>
                  <a:pt x="79375" y="81359"/>
                </a:cubicBezTo>
                <a:cubicBezTo>
                  <a:pt x="79375" y="84645"/>
                  <a:pt x="76707" y="87313"/>
                  <a:pt x="73422" y="87313"/>
                </a:cubicBezTo>
                <a:close/>
                <a:moveTo>
                  <a:pt x="15875" y="105172"/>
                </a:moveTo>
                <a:cubicBezTo>
                  <a:pt x="15875" y="101873"/>
                  <a:pt x="18529" y="99219"/>
                  <a:pt x="21828" y="99219"/>
                </a:cubicBezTo>
                <a:lnTo>
                  <a:pt x="49609" y="99219"/>
                </a:lnTo>
                <a:cubicBezTo>
                  <a:pt x="52908" y="99219"/>
                  <a:pt x="55563" y="101873"/>
                  <a:pt x="55563" y="105172"/>
                </a:cubicBezTo>
                <a:cubicBezTo>
                  <a:pt x="55563" y="108471"/>
                  <a:pt x="52908" y="111125"/>
                  <a:pt x="49609" y="111125"/>
                </a:cubicBezTo>
                <a:lnTo>
                  <a:pt x="21828" y="111125"/>
                </a:lnTo>
                <a:cubicBezTo>
                  <a:pt x="18529" y="111125"/>
                  <a:pt x="15875" y="108471"/>
                  <a:pt x="15875" y="105172"/>
                </a:cubicBezTo>
                <a:close/>
                <a:moveTo>
                  <a:pt x="73422" y="99219"/>
                </a:moveTo>
                <a:cubicBezTo>
                  <a:pt x="76721" y="99219"/>
                  <a:pt x="79375" y="101873"/>
                  <a:pt x="79375" y="105172"/>
                </a:cubicBezTo>
                <a:cubicBezTo>
                  <a:pt x="79375" y="108471"/>
                  <a:pt x="76721" y="111125"/>
                  <a:pt x="73422" y="111125"/>
                </a:cubicBezTo>
                <a:cubicBezTo>
                  <a:pt x="70123" y="111125"/>
                  <a:pt x="67469" y="108471"/>
                  <a:pt x="67469" y="105172"/>
                </a:cubicBezTo>
                <a:cubicBezTo>
                  <a:pt x="67469" y="101873"/>
                  <a:pt x="70123" y="99219"/>
                  <a:pt x="73422" y="99219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58" name="Text 56"/>
          <p:cNvSpPr/>
          <p:nvPr/>
        </p:nvSpPr>
        <p:spPr>
          <a:xfrm>
            <a:off x="4815396" y="5889625"/>
            <a:ext cx="1254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 Modeling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4402646" y="62547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Build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financial models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proyek-proyek yang diajukan di DNO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4402646" y="6635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Practice: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revenue projections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cost analysis, ROI calculations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4402646" y="685800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Gunakan tools: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Excel advanced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atau belajar basic financial modeling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4402646" y="7239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Target: Bisa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articulate business case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angka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055198" y="5711031"/>
            <a:ext cx="3651250" cy="1817688"/>
          </a:xfrm>
          <a:custGeom>
            <a:avLst/>
            <a:gdLst/>
            <a:ahLst/>
            <a:cxnLst/>
            <a:rect l="l" t="t" r="r" b="b"/>
            <a:pathLst>
              <a:path w="3651250" h="1817688">
                <a:moveTo>
                  <a:pt x="63492" y="0"/>
                </a:moveTo>
                <a:lnTo>
                  <a:pt x="3587758" y="0"/>
                </a:lnTo>
                <a:cubicBezTo>
                  <a:pt x="3622824" y="0"/>
                  <a:pt x="3651250" y="28426"/>
                  <a:pt x="3651250" y="63492"/>
                </a:cubicBezTo>
                <a:lnTo>
                  <a:pt x="3651250" y="1754196"/>
                </a:lnTo>
                <a:cubicBezTo>
                  <a:pt x="3651250" y="1789261"/>
                  <a:pt x="3622824" y="1817688"/>
                  <a:pt x="3587758" y="1817688"/>
                </a:cubicBezTo>
                <a:lnTo>
                  <a:pt x="63492" y="1817688"/>
                </a:lnTo>
                <a:cubicBezTo>
                  <a:pt x="28426" y="1817688"/>
                  <a:pt x="0" y="1789261"/>
                  <a:pt x="0" y="1754196"/>
                </a:cubicBezTo>
                <a:lnTo>
                  <a:pt x="0" y="63492"/>
                </a:lnTo>
                <a:cubicBezTo>
                  <a:pt x="0" y="28426"/>
                  <a:pt x="28426" y="0"/>
                  <a:pt x="63492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8186167" y="5842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10B981">
              <a:alpha val="20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8273479" y="5937250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66700" y="21134"/>
                </a:moveTo>
                <a:lnTo>
                  <a:pt x="37778" y="53280"/>
                </a:lnTo>
                <a:cubicBezTo>
                  <a:pt x="36637" y="54546"/>
                  <a:pt x="36686" y="56505"/>
                  <a:pt x="37902" y="57721"/>
                </a:cubicBezTo>
                <a:cubicBezTo>
                  <a:pt x="45467" y="65286"/>
                  <a:pt x="57745" y="65286"/>
                  <a:pt x="65311" y="57721"/>
                </a:cubicBezTo>
                <a:lnTo>
                  <a:pt x="73199" y="49833"/>
                </a:lnTo>
                <a:cubicBezTo>
                  <a:pt x="74240" y="48791"/>
                  <a:pt x="75555" y="48220"/>
                  <a:pt x="76895" y="48121"/>
                </a:cubicBezTo>
                <a:cubicBezTo>
                  <a:pt x="78581" y="47972"/>
                  <a:pt x="80318" y="48543"/>
                  <a:pt x="81607" y="49833"/>
                </a:cubicBezTo>
                <a:lnTo>
                  <a:pt x="125413" y="93266"/>
                </a:lnTo>
                <a:lnTo>
                  <a:pt x="142875" y="79375"/>
                </a:lnTo>
                <a:lnTo>
                  <a:pt x="142875" y="7938"/>
                </a:lnTo>
                <a:lnTo>
                  <a:pt x="115094" y="23812"/>
                </a:lnTo>
                <a:lnTo>
                  <a:pt x="109190" y="19869"/>
                </a:lnTo>
                <a:cubicBezTo>
                  <a:pt x="105271" y="17264"/>
                  <a:pt x="100682" y="15875"/>
                  <a:pt x="95969" y="15875"/>
                </a:cubicBezTo>
                <a:lnTo>
                  <a:pt x="78507" y="15875"/>
                </a:lnTo>
                <a:cubicBezTo>
                  <a:pt x="78234" y="15875"/>
                  <a:pt x="77936" y="15875"/>
                  <a:pt x="77663" y="15900"/>
                </a:cubicBezTo>
                <a:cubicBezTo>
                  <a:pt x="73471" y="16123"/>
                  <a:pt x="69528" y="18008"/>
                  <a:pt x="66700" y="21134"/>
                </a:cubicBezTo>
                <a:close/>
                <a:moveTo>
                  <a:pt x="28922" y="45318"/>
                </a:moveTo>
                <a:lnTo>
                  <a:pt x="55414" y="15875"/>
                </a:lnTo>
                <a:lnTo>
                  <a:pt x="45591" y="15875"/>
                </a:lnTo>
                <a:cubicBezTo>
                  <a:pt x="39266" y="15875"/>
                  <a:pt x="33213" y="18380"/>
                  <a:pt x="28749" y="22845"/>
                </a:cubicBezTo>
                <a:lnTo>
                  <a:pt x="27781" y="23812"/>
                </a:lnTo>
                <a:lnTo>
                  <a:pt x="0" y="7938"/>
                </a:lnTo>
                <a:lnTo>
                  <a:pt x="0" y="79375"/>
                </a:lnTo>
                <a:lnTo>
                  <a:pt x="38795" y="111696"/>
                </a:lnTo>
                <a:cubicBezTo>
                  <a:pt x="44500" y="116458"/>
                  <a:pt x="51693" y="119063"/>
                  <a:pt x="59110" y="119063"/>
                </a:cubicBezTo>
                <a:lnTo>
                  <a:pt x="63004" y="119063"/>
                </a:lnTo>
                <a:lnTo>
                  <a:pt x="61268" y="117326"/>
                </a:lnTo>
                <a:cubicBezTo>
                  <a:pt x="58936" y="114995"/>
                  <a:pt x="58936" y="111224"/>
                  <a:pt x="61268" y="108917"/>
                </a:cubicBezTo>
                <a:cubicBezTo>
                  <a:pt x="63599" y="106611"/>
                  <a:pt x="67370" y="106586"/>
                  <a:pt x="69676" y="108917"/>
                </a:cubicBezTo>
                <a:lnTo>
                  <a:pt x="79846" y="119087"/>
                </a:lnTo>
                <a:lnTo>
                  <a:pt x="82079" y="119087"/>
                </a:lnTo>
                <a:cubicBezTo>
                  <a:pt x="86816" y="119087"/>
                  <a:pt x="91455" y="118021"/>
                  <a:pt x="95672" y="116036"/>
                </a:cubicBezTo>
                <a:lnTo>
                  <a:pt x="89049" y="109389"/>
                </a:lnTo>
                <a:cubicBezTo>
                  <a:pt x="86717" y="107057"/>
                  <a:pt x="86717" y="103287"/>
                  <a:pt x="89049" y="100980"/>
                </a:cubicBezTo>
                <a:cubicBezTo>
                  <a:pt x="91380" y="98673"/>
                  <a:pt x="95151" y="98648"/>
                  <a:pt x="97458" y="100980"/>
                </a:cubicBezTo>
                <a:lnTo>
                  <a:pt x="105395" y="108917"/>
                </a:lnTo>
                <a:lnTo>
                  <a:pt x="109736" y="104577"/>
                </a:lnTo>
                <a:cubicBezTo>
                  <a:pt x="111944" y="102369"/>
                  <a:pt x="112588" y="99169"/>
                  <a:pt x="111621" y="96366"/>
                </a:cubicBezTo>
                <a:lnTo>
                  <a:pt x="77415" y="62433"/>
                </a:lnTo>
                <a:lnTo>
                  <a:pt x="73720" y="66129"/>
                </a:lnTo>
                <a:cubicBezTo>
                  <a:pt x="61491" y="78358"/>
                  <a:pt x="41697" y="78358"/>
                  <a:pt x="29468" y="66129"/>
                </a:cubicBezTo>
                <a:cubicBezTo>
                  <a:pt x="23763" y="60424"/>
                  <a:pt x="23540" y="51271"/>
                  <a:pt x="28922" y="45293"/>
                </a:cubicBez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8598917" y="5889625"/>
            <a:ext cx="1301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Client Management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186167" y="625475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Treat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stakeholders di DNO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sebagai "clients"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186167" y="647700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Practice: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managing expectations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delivering value, handling objections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186167" y="6858000"/>
            <a:ext cx="3444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Build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relationship capital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ini transferable skill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186167" y="7080250"/>
            <a:ext cx="344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• Document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success stories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bisa diarticulate ke employer nanti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321469" y="7830344"/>
            <a:ext cx="5707063" cy="1722438"/>
          </a:xfrm>
          <a:custGeom>
            <a:avLst/>
            <a:gdLst/>
            <a:ahLst/>
            <a:cxnLst/>
            <a:rect l="l" t="t" r="r" b="b"/>
            <a:pathLst>
              <a:path w="5707063" h="1722438">
                <a:moveTo>
                  <a:pt x="95251" y="0"/>
                </a:moveTo>
                <a:lnTo>
                  <a:pt x="5611812" y="0"/>
                </a:lnTo>
                <a:cubicBezTo>
                  <a:pt x="5664417" y="0"/>
                  <a:pt x="5707063" y="42645"/>
                  <a:pt x="5707063" y="95251"/>
                </a:cubicBezTo>
                <a:lnTo>
                  <a:pt x="5707063" y="1627187"/>
                </a:lnTo>
                <a:cubicBezTo>
                  <a:pt x="5707063" y="1679792"/>
                  <a:pt x="5664417" y="1722438"/>
                  <a:pt x="5611812" y="1722438"/>
                </a:cubicBezTo>
                <a:lnTo>
                  <a:pt x="95251" y="1722438"/>
                </a:lnTo>
                <a:cubicBezTo>
                  <a:pt x="42645" y="1722438"/>
                  <a:pt x="0" y="1679792"/>
                  <a:pt x="0" y="1627187"/>
                </a:cubicBezTo>
                <a:lnTo>
                  <a:pt x="0" y="95251"/>
                </a:lnTo>
                <a:cubicBezTo>
                  <a:pt x="0" y="42680"/>
                  <a:pt x="42680" y="0"/>
                  <a:pt x="95251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  <a:ln w="12700">
            <a:solidFill>
              <a:srgbClr val="3B82F6">
                <a:alpha val="30196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92125" y="799306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3B82F6"/>
          </a:solidFill>
          <a:ln/>
        </p:spPr>
      </p:sp>
      <p:sp>
        <p:nvSpPr>
          <p:cNvPr id="73" name="Text 71"/>
          <p:cNvSpPr/>
          <p:nvPr/>
        </p:nvSpPr>
        <p:spPr>
          <a:xfrm>
            <a:off x="746125" y="7961312"/>
            <a:ext cx="2008187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Deliberate Practice Framework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452438" y="8247062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Setiap minggu, pilih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satu decision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DNO dan analisis dari perspektif commercial: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452438" y="85010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1. Apa revenue impact?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452438" y="86915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2. Apa cost impact?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452438" y="88820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3. Apa margin impact?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52438" y="90725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4. Apa client value?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452438" y="9263063"/>
            <a:ext cx="5500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5. Apa risiko dan mitigasinya?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6163469" y="7830344"/>
            <a:ext cx="5707063" cy="1722438"/>
          </a:xfrm>
          <a:custGeom>
            <a:avLst/>
            <a:gdLst/>
            <a:ahLst/>
            <a:cxnLst/>
            <a:rect l="l" t="t" r="r" b="b"/>
            <a:pathLst>
              <a:path w="5707063" h="1722438">
                <a:moveTo>
                  <a:pt x="95251" y="0"/>
                </a:moveTo>
                <a:lnTo>
                  <a:pt x="5611812" y="0"/>
                </a:lnTo>
                <a:cubicBezTo>
                  <a:pt x="5664417" y="0"/>
                  <a:pt x="5707063" y="42645"/>
                  <a:pt x="5707063" y="95251"/>
                </a:cubicBezTo>
                <a:lnTo>
                  <a:pt x="5707063" y="1627187"/>
                </a:lnTo>
                <a:cubicBezTo>
                  <a:pt x="5707063" y="1679792"/>
                  <a:pt x="5664417" y="1722438"/>
                  <a:pt x="5611812" y="1722438"/>
                </a:cubicBezTo>
                <a:lnTo>
                  <a:pt x="95251" y="1722438"/>
                </a:lnTo>
                <a:cubicBezTo>
                  <a:pt x="42645" y="1722438"/>
                  <a:pt x="0" y="1679792"/>
                  <a:pt x="0" y="1627187"/>
                </a:cubicBezTo>
                <a:lnTo>
                  <a:pt x="0" y="95251"/>
                </a:lnTo>
                <a:cubicBezTo>
                  <a:pt x="0" y="42680"/>
                  <a:pt x="42680" y="0"/>
                  <a:pt x="95251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  <a:ln w="12700">
            <a:solidFill>
              <a:srgbClr val="10B981">
                <a:alpha val="30196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6314281" y="79930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9844" y="19844"/>
                </a:moveTo>
                <a:cubicBezTo>
                  <a:pt x="19844" y="14356"/>
                  <a:pt x="15410" y="9922"/>
                  <a:pt x="9922" y="9922"/>
                </a:cubicBezTo>
                <a:cubicBezTo>
                  <a:pt x="4434" y="9922"/>
                  <a:pt x="0" y="14356"/>
                  <a:pt x="0" y="19844"/>
                </a:cubicBezTo>
                <a:lnTo>
                  <a:pt x="0" y="124023"/>
                </a:lnTo>
                <a:cubicBezTo>
                  <a:pt x="0" y="137728"/>
                  <a:pt x="11100" y="148828"/>
                  <a:pt x="24805" y="148828"/>
                </a:cubicBezTo>
                <a:lnTo>
                  <a:pt x="148828" y="148828"/>
                </a:lnTo>
                <a:cubicBezTo>
                  <a:pt x="154316" y="148828"/>
                  <a:pt x="158750" y="144394"/>
                  <a:pt x="158750" y="138906"/>
                </a:cubicBezTo>
                <a:cubicBezTo>
                  <a:pt x="158750" y="133418"/>
                  <a:pt x="154316" y="128984"/>
                  <a:pt x="148828" y="128984"/>
                </a:cubicBezTo>
                <a:lnTo>
                  <a:pt x="24805" y="128984"/>
                </a:lnTo>
                <a:cubicBezTo>
                  <a:pt x="22076" y="128984"/>
                  <a:pt x="19844" y="126752"/>
                  <a:pt x="19844" y="124023"/>
                </a:cubicBezTo>
                <a:lnTo>
                  <a:pt x="19844" y="19844"/>
                </a:lnTo>
                <a:close/>
                <a:moveTo>
                  <a:pt x="145914" y="46695"/>
                </a:moveTo>
                <a:cubicBezTo>
                  <a:pt x="149789" y="42819"/>
                  <a:pt x="149789" y="36525"/>
                  <a:pt x="145914" y="32649"/>
                </a:cubicBezTo>
                <a:cubicBezTo>
                  <a:pt x="142038" y="28773"/>
                  <a:pt x="135744" y="28773"/>
                  <a:pt x="131868" y="32649"/>
                </a:cubicBezTo>
                <a:lnTo>
                  <a:pt x="99219" y="65329"/>
                </a:lnTo>
                <a:lnTo>
                  <a:pt x="81421" y="47563"/>
                </a:lnTo>
                <a:cubicBezTo>
                  <a:pt x="77546" y="43687"/>
                  <a:pt x="71251" y="43687"/>
                  <a:pt x="67376" y="47563"/>
                </a:cubicBezTo>
                <a:lnTo>
                  <a:pt x="37610" y="77329"/>
                </a:lnTo>
                <a:cubicBezTo>
                  <a:pt x="33734" y="81204"/>
                  <a:pt x="33734" y="87499"/>
                  <a:pt x="37610" y="91374"/>
                </a:cubicBezTo>
                <a:cubicBezTo>
                  <a:pt x="41486" y="95250"/>
                  <a:pt x="47780" y="95250"/>
                  <a:pt x="51656" y="91374"/>
                </a:cubicBezTo>
                <a:lnTo>
                  <a:pt x="74414" y="68616"/>
                </a:lnTo>
                <a:lnTo>
                  <a:pt x="92211" y="86413"/>
                </a:lnTo>
                <a:cubicBezTo>
                  <a:pt x="96087" y="90289"/>
                  <a:pt x="102381" y="90289"/>
                  <a:pt x="106257" y="86413"/>
                </a:cubicBezTo>
                <a:lnTo>
                  <a:pt x="145945" y="46726"/>
                </a:lnTo>
                <a:close/>
              </a:path>
            </a:pathLst>
          </a:cu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6588125" y="7961312"/>
            <a:ext cx="611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1F5F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Timeline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6294438" y="8247062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Mindset shift ini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F1F5F9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dilatih dalam 6-12 bulan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deliberate practice. Ini bukan skill yang perlu course — ini adalah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habit yang perlu dibentuk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94A3B8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 Gap Closing Roadmap</dc:title>
  <dc:subject>Skill Gap Closing Roadmap</dc:subject>
  <dc:creator>Kimi</dc:creator>
  <cp:lastModifiedBy>Kimi</cp:lastModifiedBy>
  <cp:revision>1</cp:revision>
  <dcterms:created xsi:type="dcterms:W3CDTF">2026-03-01T12:57:27Z</dcterms:created>
  <dcterms:modified xsi:type="dcterms:W3CDTF">2026-03-01T12:57:27Z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{"Label":"Skill Gap Closing Roadmap","ContentProducer":"001191110108MACG2KBH8F10000","ProduceID":"19ca972e-7a72-8f8d-8000-000082c67f43","ReservedCode1":"","ContentPropagator":"001191110108MACG2KBH8F20000","PropagateID":"19ca972e-7a72-8f8d-8000-000082c67f43","ReservedCode2":""}</vt:lpwstr>
  </property>
</Properties>
</file>