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 Id="rId4" Type="http://schemas.openxmlformats.org/officeDocument/2006/relationships/custom-properties" Target="docProps/custom.xml" />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embeddedFontLst>
    <p:embeddedFont>
      <p:font typeface="Quattrocento Sans" charset="-122" pitchFamily="34"/>
      <p:regular r:id="rId19"/>
    </p:embeddedFont>
    <p:embeddedFont>
      <p:font typeface="Liter" charset="-122" pitchFamily="34"/>
      <p:regular r:id="rId20"/>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9" Type="http://schemas.openxmlformats.org/officeDocument/2006/relationships/font" Target="fonts/font1.fntdata"/><Relationship Id="rId20" Type="http://schemas.openxmlformats.org/officeDocument/2006/relationships/font" Target="fonts/font2.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D21"/>
        </a:solidFill>
      </p:bgPr>
    </p:bg>
    <p:spTree>
      <p:nvGrpSpPr>
        <p:cNvPr id="1" name=""/>
        <p:cNvGrpSpPr/>
        <p:nvPr/>
      </p:nvGrpSpPr>
      <p:grpSpPr>
        <a:xfrm>
          <a:off x="0" y="0"/>
          <a:ext cx="0" cy="0"/>
          <a:chOff x="0" y="0"/>
          <a:chExt cx="0" cy="0"/>
        </a:xfrm>
      </p:grpSpPr>
      <p:pic>
        <p:nvPicPr>
          <p:cNvPr id="2" name="Image 0" descr="https://kimi-web-img.moonshot.cn/img/images.stockcake.com/d094db415dd810f732bc948e579fddcee2908cd0.jpg">    </p:cNvPr>
          <p:cNvPicPr>
            <a:picLocks noChangeAspect="1"/>
          </p:cNvPicPr>
          <p:nvPr/>
        </p:nvPicPr>
        <p:blipFill>
          <a:blip r:embed="rId1">
            <a:alphaModFix amt="30000"/>
          </a:blip>
          <a:srcRect l="0" r="0" t="21875" b="21875"/>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rotWithShape="1" flip="none">
            <a:gsLst>
              <a:gs pos="0">
                <a:srgbClr val="1A1D21">
                  <a:alpha val="95000"/>
                </a:srgbClr>
              </a:gs>
              <a:gs pos="50000">
                <a:srgbClr val="1A1D21">
                  <a:alpha val="85000"/>
                </a:srgbClr>
              </a:gs>
              <a:gs pos="100000">
                <a:srgbClr val="000000">
                  <a:alpha val="0"/>
                </a:srgbClr>
              </a:gs>
            </a:gsLst>
            <a:lin ang="2700000" scaled="1"/>
          </a:gradFill>
          <a:ln/>
        </p:spPr>
      </p:sp>
      <p:sp>
        <p:nvSpPr>
          <p:cNvPr id="4" name="Shape 1"/>
          <p:cNvSpPr/>
          <p:nvPr/>
        </p:nvSpPr>
        <p:spPr>
          <a:xfrm>
            <a:off x="385763" y="1300163"/>
            <a:ext cx="1704975" cy="390525"/>
          </a:xfrm>
          <a:custGeom>
            <a:avLst/>
            <a:gdLst/>
            <a:ahLst/>
            <a:cxnLst/>
            <a:rect l="l" t="t" r="r" b="b"/>
            <a:pathLst>
              <a:path w="1704975" h="390525">
                <a:moveTo>
                  <a:pt x="38100" y="0"/>
                </a:moveTo>
                <a:lnTo>
                  <a:pt x="1666875" y="0"/>
                </a:lnTo>
                <a:cubicBezTo>
                  <a:pt x="1687917" y="0"/>
                  <a:pt x="1704975" y="17058"/>
                  <a:pt x="1704975" y="38100"/>
                </a:cubicBezTo>
                <a:lnTo>
                  <a:pt x="1704975" y="352425"/>
                </a:lnTo>
                <a:cubicBezTo>
                  <a:pt x="1704975" y="373467"/>
                  <a:pt x="1687917" y="390525"/>
                  <a:pt x="1666875" y="390525"/>
                </a:cubicBezTo>
                <a:lnTo>
                  <a:pt x="38100" y="390525"/>
                </a:lnTo>
                <a:cubicBezTo>
                  <a:pt x="17058" y="390525"/>
                  <a:pt x="0" y="373467"/>
                  <a:pt x="0" y="352425"/>
                </a:cubicBezTo>
                <a:lnTo>
                  <a:pt x="0" y="38100"/>
                </a:lnTo>
                <a:cubicBezTo>
                  <a:pt x="0" y="17072"/>
                  <a:pt x="17072" y="0"/>
                  <a:pt x="38100" y="0"/>
                </a:cubicBezTo>
                <a:close/>
              </a:path>
            </a:pathLst>
          </a:custGeom>
          <a:solidFill>
            <a:srgbClr val="B89A6A">
              <a:alpha val="20000"/>
            </a:srgbClr>
          </a:solidFill>
          <a:ln w="12700">
            <a:solidFill>
              <a:srgbClr val="B89A6A">
                <a:alpha val="40000"/>
              </a:srgbClr>
            </a:solidFill>
            <a:prstDash val="solid"/>
          </a:ln>
        </p:spPr>
      </p:sp>
      <p:sp>
        <p:nvSpPr>
          <p:cNvPr id="5" name="Text 2"/>
          <p:cNvSpPr/>
          <p:nvPr/>
        </p:nvSpPr>
        <p:spPr>
          <a:xfrm>
            <a:off x="542925" y="1423988"/>
            <a:ext cx="1459706" cy="147638"/>
          </a:xfrm>
          <a:prstGeom prst="rect">
            <a:avLst/>
          </a:prstGeom>
          <a:noFill/>
          <a:ln/>
        </p:spPr>
        <p:txBody>
          <a:bodyPr wrap="square" lIns="0" tIns="0" rIns="0" bIns="0" rtlCol="0" anchor="ctr"/>
          <a:lstStyle/>
          <a:p>
            <a:pPr>
              <a:lnSpc>
                <a:spcPct val="120000"/>
              </a:lnSpc>
            </a:pPr>
            <a:r>
              <a:rPr lang="en-US" sz="1050" b="1" spc="53" kern="0" dirty="0">
                <a:solidFill>
                  <a:srgbClr val="B89A6A"/>
                </a:solidFill>
                <a:latin typeface="Quattrocento Sans" pitchFamily="34" charset="0"/>
                <a:ea typeface="Quattrocento Sans" pitchFamily="34" charset="-122"/>
                <a:cs typeface="Quattrocento Sans" pitchFamily="34" charset="-120"/>
              </a:rPr>
              <a:t>Internal Playbook</a:t>
            </a:r>
            <a:endParaRPr lang="en-US" sz="1600" dirty="0"/>
          </a:p>
        </p:txBody>
      </p:sp>
      <p:sp>
        <p:nvSpPr>
          <p:cNvPr id="6" name="Text 3"/>
          <p:cNvSpPr/>
          <p:nvPr/>
        </p:nvSpPr>
        <p:spPr>
          <a:xfrm>
            <a:off x="381000" y="1924050"/>
            <a:ext cx="11772900" cy="1714500"/>
          </a:xfrm>
          <a:prstGeom prst="rect">
            <a:avLst/>
          </a:prstGeom>
          <a:noFill/>
          <a:ln/>
        </p:spPr>
        <p:txBody>
          <a:bodyPr wrap="square" lIns="0" tIns="0" rIns="0" bIns="0" rtlCol="0" anchor="ctr"/>
          <a:lstStyle/>
          <a:p>
            <a:pPr>
              <a:lnSpc>
                <a:spcPct val="100000"/>
              </a:lnSpc>
            </a:pPr>
            <a:r>
              <a:rPr lang="en-US" sz="5400" b="1" dirty="0">
                <a:solidFill>
                  <a:srgbClr val="E8E6E3"/>
                </a:solidFill>
                <a:latin typeface="Liter" pitchFamily="34" charset="0"/>
                <a:ea typeface="Liter" pitchFamily="34" charset="-122"/>
                <a:cs typeface="Liter" pitchFamily="34" charset="-120"/>
              </a:rPr>
              <a:t>Salary Negotiation</a:t>
            </a:r>
            <a:endParaRPr lang="en-US" sz="1600" dirty="0"/>
          </a:p>
          <a:p>
            <a:pPr>
              <a:lnSpc>
                <a:spcPct val="100000"/>
              </a:lnSpc>
            </a:pPr>
            <a:r>
              <a:rPr lang="en-US" sz="5400" b="1" dirty="0">
                <a:solidFill>
                  <a:srgbClr val="B89A6A"/>
                </a:solidFill>
                <a:latin typeface="Liter" pitchFamily="34" charset="0"/>
                <a:ea typeface="Liter" pitchFamily="34" charset="-122"/>
                <a:cs typeface="Liter" pitchFamily="34" charset="-120"/>
              </a:rPr>
              <a:t>Playbook</a:t>
            </a:r>
            <a:endParaRPr lang="en-US" sz="1600" dirty="0"/>
          </a:p>
        </p:txBody>
      </p:sp>
      <p:sp>
        <p:nvSpPr>
          <p:cNvPr id="7" name="Shape 4"/>
          <p:cNvSpPr/>
          <p:nvPr/>
        </p:nvSpPr>
        <p:spPr>
          <a:xfrm>
            <a:off x="381000" y="3867150"/>
            <a:ext cx="914400" cy="38100"/>
          </a:xfrm>
          <a:custGeom>
            <a:avLst/>
            <a:gdLst/>
            <a:ahLst/>
            <a:cxnLst/>
            <a:rect l="l" t="t" r="r" b="b"/>
            <a:pathLst>
              <a:path w="914400" h="38100">
                <a:moveTo>
                  <a:pt x="0" y="0"/>
                </a:moveTo>
                <a:lnTo>
                  <a:pt x="914400" y="0"/>
                </a:lnTo>
                <a:lnTo>
                  <a:pt x="914400" y="38100"/>
                </a:lnTo>
                <a:lnTo>
                  <a:pt x="0" y="38100"/>
                </a:lnTo>
                <a:lnTo>
                  <a:pt x="0" y="0"/>
                </a:lnTo>
                <a:close/>
              </a:path>
            </a:pathLst>
          </a:custGeom>
          <a:solidFill>
            <a:srgbClr val="B89A6A"/>
          </a:solidFill>
          <a:ln/>
        </p:spPr>
      </p:sp>
      <p:sp>
        <p:nvSpPr>
          <p:cNvPr id="8" name="Text 5"/>
          <p:cNvSpPr/>
          <p:nvPr/>
        </p:nvSpPr>
        <p:spPr>
          <a:xfrm>
            <a:off x="381000" y="4133850"/>
            <a:ext cx="7429500" cy="742950"/>
          </a:xfrm>
          <a:prstGeom prst="rect">
            <a:avLst/>
          </a:prstGeom>
          <a:noFill/>
          <a:ln/>
        </p:spPr>
        <p:txBody>
          <a:bodyPr wrap="square" lIns="0" tIns="0" rIns="0" bIns="0" rtlCol="0" anchor="ctr"/>
          <a:lstStyle/>
          <a:p>
            <a:pPr>
              <a:lnSpc>
                <a:spcPct val="140000"/>
              </a:lnSpc>
            </a:pPr>
            <a:r>
              <a:rPr lang="en-US" sz="1800" dirty="0">
                <a:solidFill>
                  <a:srgbClr val="E8E6E3">
                    <a:alpha val="90000"/>
                  </a:srgbClr>
                </a:solidFill>
                <a:latin typeface="Quattrocento Sans" pitchFamily="34" charset="0"/>
                <a:ea typeface="Quattrocento Sans" pitchFamily="34" charset="-122"/>
                <a:cs typeface="Quattrocento Sans" pitchFamily="34" charset="-120"/>
              </a:rPr>
              <a:t>ASN ke Swasta/Internasional — Panduan Negosiasi Kompensasi untuk Transisi Karir</a:t>
            </a:r>
            <a:endParaRPr lang="en-US" sz="1600" dirty="0"/>
          </a:p>
        </p:txBody>
      </p:sp>
      <p:sp>
        <p:nvSpPr>
          <p:cNvPr id="9" name="Text 6"/>
          <p:cNvSpPr/>
          <p:nvPr/>
        </p:nvSpPr>
        <p:spPr>
          <a:xfrm>
            <a:off x="381000" y="6286500"/>
            <a:ext cx="3886200" cy="190500"/>
          </a:xfrm>
          <a:prstGeom prst="rect">
            <a:avLst/>
          </a:prstGeom>
          <a:noFill/>
          <a:ln/>
        </p:spPr>
        <p:txBody>
          <a:bodyPr wrap="square" lIns="0" tIns="0" rIns="0" bIns="0" rtlCol="0" anchor="ctr"/>
          <a:lstStyle/>
          <a:p>
            <a:pPr>
              <a:lnSpc>
                <a:spcPct val="120000"/>
              </a:lnSpc>
            </a:pPr>
            <a:r>
              <a:rPr lang="en-US" sz="1050" dirty="0">
                <a:solidFill>
                  <a:srgbClr val="E8E6E3">
                    <a:alpha val="60000"/>
                  </a:srgbClr>
                </a:solidFill>
                <a:latin typeface="Quattrocento Sans" pitchFamily="34" charset="0"/>
                <a:ea typeface="Quattrocento Sans" pitchFamily="34" charset="-122"/>
                <a:cs typeface="Quattrocento Sans" pitchFamily="34" charset="-120"/>
              </a:rPr>
              <a:t>Dokumen Internal • Untuk Digunakan Sebelum &amp; Selama Negosiasi</a:t>
            </a:r>
            <a:endParaRPr lang="en-US" sz="1600" dirty="0"/>
          </a:p>
        </p:txBody>
      </p:sp>
      <p:sp>
        <p:nvSpPr>
          <p:cNvPr id="10" name="Text 7"/>
          <p:cNvSpPr/>
          <p:nvPr/>
        </p:nvSpPr>
        <p:spPr>
          <a:xfrm>
            <a:off x="10496029" y="5791200"/>
            <a:ext cx="1314450" cy="457200"/>
          </a:xfrm>
          <a:prstGeom prst="rect">
            <a:avLst/>
          </a:prstGeom>
          <a:noFill/>
          <a:ln/>
        </p:spPr>
        <p:txBody>
          <a:bodyPr wrap="square" lIns="0" tIns="0" rIns="0" bIns="0" rtlCol="0" anchor="ctr"/>
          <a:lstStyle/>
          <a:p>
            <a:pPr algn="r">
              <a:lnSpc>
                <a:spcPct val="80000"/>
              </a:lnSpc>
            </a:pPr>
            <a:r>
              <a:rPr lang="en-US" sz="3600" b="1" dirty="0">
                <a:solidFill>
                  <a:srgbClr val="B89A6A"/>
                </a:solidFill>
                <a:latin typeface="Liter" pitchFamily="34" charset="0"/>
                <a:ea typeface="Liter" pitchFamily="34" charset="-122"/>
                <a:cs typeface="Liter" pitchFamily="34" charset="-120"/>
              </a:rPr>
              <a:t>2025</a:t>
            </a:r>
            <a:endParaRPr lang="en-US" sz="1600" dirty="0"/>
          </a:p>
        </p:txBody>
      </p:sp>
      <p:sp>
        <p:nvSpPr>
          <p:cNvPr id="11" name="Text 8"/>
          <p:cNvSpPr/>
          <p:nvPr/>
        </p:nvSpPr>
        <p:spPr>
          <a:xfrm>
            <a:off x="10657954" y="6286500"/>
            <a:ext cx="1152525" cy="190500"/>
          </a:xfrm>
          <a:prstGeom prst="rect">
            <a:avLst/>
          </a:prstGeom>
          <a:noFill/>
          <a:ln/>
        </p:spPr>
        <p:txBody>
          <a:bodyPr wrap="square" lIns="0" tIns="0" rIns="0" bIns="0" rtlCol="0" anchor="ctr"/>
          <a:lstStyle/>
          <a:p>
            <a:pPr algn="r">
              <a:lnSpc>
                <a:spcPct val="120000"/>
              </a:lnSpc>
            </a:pPr>
            <a:r>
              <a:rPr lang="en-US" sz="1050" dirty="0">
                <a:solidFill>
                  <a:srgbClr val="E8E6E3">
                    <a:alpha val="60000"/>
                  </a:srgbClr>
                </a:solidFill>
                <a:latin typeface="Quattrocento Sans" pitchFamily="34" charset="0"/>
                <a:ea typeface="Quattrocento Sans" pitchFamily="34" charset="-122"/>
                <a:cs typeface="Quattrocento Sans" pitchFamily="34" charset="-120"/>
              </a:rPr>
              <a:t>Edisi Revisi</a:t>
            </a:r>
            <a:endParaRPr lang="en-US" sz="1600" dirty="0"/>
          </a:p>
        </p:txBody>
      </p:sp>
    </p:spTree>
  </p:cSld>
  <p:clrMapOvr>
    <a:masterClrMapping/>
  </p:clrMapOvr>
  <p:transition>
    <p:fade/>
    <p:spd val="med"/>
  </p:transition>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A1D21"/>
        </a:solidFill>
      </p:bgPr>
    </p:bg>
    <p:spTree>
      <p:nvGrpSpPr>
        <p:cNvPr id="1" name=""/>
        <p:cNvGrpSpPr/>
        <p:nvPr/>
      </p:nvGrpSpPr>
      <p:grpSpPr>
        <a:xfrm>
          <a:off x="0" y="0"/>
          <a:ext cx="0" cy="0"/>
          <a:chOff x="0" y="0"/>
          <a:chExt cx="0" cy="0"/>
        </a:xfrm>
      </p:grpSpPr>
      <p:sp>
        <p:nvSpPr>
          <p:cNvPr id="2" name="Text 0"/>
          <p:cNvSpPr/>
          <p:nvPr/>
        </p:nvSpPr>
        <p:spPr>
          <a:xfrm>
            <a:off x="317500" y="317500"/>
            <a:ext cx="11612563" cy="158750"/>
          </a:xfrm>
          <a:prstGeom prst="rect">
            <a:avLst/>
          </a:prstGeom>
          <a:noFill/>
          <a:ln/>
        </p:spPr>
        <p:txBody>
          <a:bodyPr wrap="square" lIns="0" tIns="0" rIns="0" bIns="0" rtlCol="0" anchor="ctr"/>
          <a:lstStyle/>
          <a:p>
            <a:pPr>
              <a:lnSpc>
                <a:spcPct val="120000"/>
              </a:lnSpc>
            </a:pPr>
            <a:r>
              <a:rPr lang="en-US" sz="875" b="1" spc="44" kern="0" dirty="0">
                <a:solidFill>
                  <a:srgbClr val="B89A6A"/>
                </a:solidFill>
                <a:latin typeface="Quattrocento Sans" pitchFamily="34" charset="0"/>
                <a:ea typeface="Quattrocento Sans" pitchFamily="34" charset="-122"/>
                <a:cs typeface="Quattrocento Sans" pitchFamily="34" charset="-120"/>
              </a:rPr>
              <a:t>08 — Before You Sign</a:t>
            </a:r>
            <a:endParaRPr lang="en-US" sz="1600" dirty="0"/>
          </a:p>
        </p:txBody>
      </p:sp>
      <p:sp>
        <p:nvSpPr>
          <p:cNvPr id="3" name="Text 1"/>
          <p:cNvSpPr/>
          <p:nvPr/>
        </p:nvSpPr>
        <p:spPr>
          <a:xfrm>
            <a:off x="317500" y="539750"/>
            <a:ext cx="11699875" cy="317500"/>
          </a:xfrm>
          <a:prstGeom prst="rect">
            <a:avLst/>
          </a:prstGeom>
          <a:noFill/>
          <a:ln/>
        </p:spPr>
        <p:txBody>
          <a:bodyPr wrap="square" lIns="0" tIns="0" rIns="0" bIns="0" rtlCol="0" anchor="ctr"/>
          <a:lstStyle/>
          <a:p>
            <a:pPr>
              <a:lnSpc>
                <a:spcPct val="90000"/>
              </a:lnSpc>
            </a:pPr>
            <a:r>
              <a:rPr lang="en-US" sz="2250" b="1" dirty="0">
                <a:solidFill>
                  <a:srgbClr val="E8E6E3"/>
                </a:solidFill>
                <a:latin typeface="Liter" pitchFamily="34" charset="0"/>
                <a:ea typeface="Liter" pitchFamily="34" charset="-122"/>
                <a:cs typeface="Liter" pitchFamily="34" charset="-120"/>
              </a:rPr>
              <a:t>Post-Offer Checklist</a:t>
            </a:r>
            <a:endParaRPr lang="en-US" sz="1600" dirty="0"/>
          </a:p>
        </p:txBody>
      </p:sp>
      <p:sp>
        <p:nvSpPr>
          <p:cNvPr id="4" name="Text 2"/>
          <p:cNvSpPr/>
          <p:nvPr/>
        </p:nvSpPr>
        <p:spPr>
          <a:xfrm>
            <a:off x="317500" y="920750"/>
            <a:ext cx="11628438" cy="222250"/>
          </a:xfrm>
          <a:prstGeom prst="rect">
            <a:avLst/>
          </a:prstGeom>
          <a:noFill/>
          <a:ln/>
        </p:spPr>
        <p:txBody>
          <a:bodyPr wrap="square" lIns="0" tIns="0" rIns="0" bIns="0" rtlCol="0" anchor="ctr"/>
          <a:lstStyle/>
          <a:p>
            <a:pPr>
              <a:lnSpc>
                <a:spcPct val="130000"/>
              </a:lnSpc>
            </a:pPr>
            <a:r>
              <a:rPr lang="en-US" sz="1125" dirty="0">
                <a:solidFill>
                  <a:srgbClr val="E8E6E3">
                    <a:alpha val="70000"/>
                  </a:srgbClr>
                </a:solidFill>
                <a:latin typeface="Quattrocento Sans" pitchFamily="34" charset="0"/>
                <a:ea typeface="Quattrocento Sans" pitchFamily="34" charset="-122"/>
                <a:cs typeface="Quattrocento Sans" pitchFamily="34" charset="-120"/>
              </a:rPr>
              <a:t>Hal-hal yang Harus Diverifikasi dan Dinegosiasikan Sebelum Tanda Tangan</a:t>
            </a:r>
            <a:endParaRPr lang="en-US" sz="1600" dirty="0"/>
          </a:p>
        </p:txBody>
      </p:sp>
      <p:sp>
        <p:nvSpPr>
          <p:cNvPr id="5" name="Shape 3"/>
          <p:cNvSpPr/>
          <p:nvPr/>
        </p:nvSpPr>
        <p:spPr>
          <a:xfrm>
            <a:off x="317500" y="1238250"/>
            <a:ext cx="635000" cy="31750"/>
          </a:xfrm>
          <a:custGeom>
            <a:avLst/>
            <a:gdLst/>
            <a:ahLst/>
            <a:cxnLst/>
            <a:rect l="l" t="t" r="r" b="b"/>
            <a:pathLst>
              <a:path w="635000" h="31750">
                <a:moveTo>
                  <a:pt x="0" y="0"/>
                </a:moveTo>
                <a:lnTo>
                  <a:pt x="635000" y="0"/>
                </a:lnTo>
                <a:lnTo>
                  <a:pt x="635000" y="31750"/>
                </a:lnTo>
                <a:lnTo>
                  <a:pt x="0" y="31750"/>
                </a:lnTo>
                <a:lnTo>
                  <a:pt x="0" y="0"/>
                </a:lnTo>
                <a:close/>
              </a:path>
            </a:pathLst>
          </a:custGeom>
          <a:solidFill>
            <a:srgbClr val="B89A6A"/>
          </a:solidFill>
          <a:ln/>
        </p:spPr>
      </p:sp>
      <p:sp>
        <p:nvSpPr>
          <p:cNvPr id="6" name="Shape 4"/>
          <p:cNvSpPr/>
          <p:nvPr/>
        </p:nvSpPr>
        <p:spPr>
          <a:xfrm>
            <a:off x="333375" y="1397000"/>
            <a:ext cx="5699125" cy="2492375"/>
          </a:xfrm>
          <a:custGeom>
            <a:avLst/>
            <a:gdLst/>
            <a:ahLst/>
            <a:cxnLst/>
            <a:rect l="l" t="t" r="r" b="b"/>
            <a:pathLst>
              <a:path w="5699125" h="2492375">
                <a:moveTo>
                  <a:pt x="31750" y="0"/>
                </a:moveTo>
                <a:lnTo>
                  <a:pt x="5635619" y="0"/>
                </a:lnTo>
                <a:cubicBezTo>
                  <a:pt x="5670693" y="0"/>
                  <a:pt x="5699125" y="28432"/>
                  <a:pt x="5699125" y="63506"/>
                </a:cubicBezTo>
                <a:lnTo>
                  <a:pt x="5699125" y="2428869"/>
                </a:lnTo>
                <a:cubicBezTo>
                  <a:pt x="5699125" y="2463943"/>
                  <a:pt x="5670693" y="2492375"/>
                  <a:pt x="5635619" y="2492375"/>
                </a:cubicBezTo>
                <a:lnTo>
                  <a:pt x="31750" y="2492375"/>
                </a:lnTo>
                <a:cubicBezTo>
                  <a:pt x="14227" y="2492375"/>
                  <a:pt x="0" y="2478148"/>
                  <a:pt x="0" y="2460625"/>
                </a:cubicBezTo>
                <a:lnTo>
                  <a:pt x="0" y="31750"/>
                </a:lnTo>
                <a:cubicBezTo>
                  <a:pt x="0" y="14227"/>
                  <a:pt x="14227" y="0"/>
                  <a:pt x="31750" y="0"/>
                </a:cubicBezTo>
                <a:close/>
              </a:path>
            </a:pathLst>
          </a:custGeom>
          <a:solidFill>
            <a:srgbClr val="4A5059">
              <a:alpha val="30196"/>
            </a:srgbClr>
          </a:solidFill>
          <a:ln/>
        </p:spPr>
      </p:sp>
      <p:sp>
        <p:nvSpPr>
          <p:cNvPr id="7" name="Shape 5"/>
          <p:cNvSpPr/>
          <p:nvPr/>
        </p:nvSpPr>
        <p:spPr>
          <a:xfrm>
            <a:off x="333375" y="1397000"/>
            <a:ext cx="31750" cy="2492375"/>
          </a:xfrm>
          <a:custGeom>
            <a:avLst/>
            <a:gdLst/>
            <a:ahLst/>
            <a:cxnLst/>
            <a:rect l="l" t="t" r="r" b="b"/>
            <a:pathLst>
              <a:path w="31750" h="2492375">
                <a:moveTo>
                  <a:pt x="31750" y="0"/>
                </a:moveTo>
                <a:lnTo>
                  <a:pt x="31750" y="0"/>
                </a:lnTo>
                <a:lnTo>
                  <a:pt x="31750" y="2492375"/>
                </a:lnTo>
                <a:lnTo>
                  <a:pt x="31750" y="2492375"/>
                </a:lnTo>
                <a:cubicBezTo>
                  <a:pt x="14227" y="2492375"/>
                  <a:pt x="0" y="2478148"/>
                  <a:pt x="0" y="2460625"/>
                </a:cubicBezTo>
                <a:lnTo>
                  <a:pt x="0" y="31750"/>
                </a:lnTo>
                <a:cubicBezTo>
                  <a:pt x="0" y="14227"/>
                  <a:pt x="14227" y="0"/>
                  <a:pt x="31750" y="0"/>
                </a:cubicBezTo>
                <a:close/>
              </a:path>
            </a:pathLst>
          </a:custGeom>
          <a:solidFill>
            <a:srgbClr val="B89A6A"/>
          </a:solidFill>
          <a:ln/>
        </p:spPr>
      </p:sp>
      <p:sp>
        <p:nvSpPr>
          <p:cNvPr id="8" name="Shape 6"/>
          <p:cNvSpPr/>
          <p:nvPr/>
        </p:nvSpPr>
        <p:spPr>
          <a:xfrm>
            <a:off x="476250" y="1524000"/>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B89A6A">
              <a:alpha val="20000"/>
            </a:srgbClr>
          </a:solidFill>
          <a:ln/>
        </p:spPr>
      </p:sp>
      <p:sp>
        <p:nvSpPr>
          <p:cNvPr id="9" name="Text 7"/>
          <p:cNvSpPr/>
          <p:nvPr/>
        </p:nvSpPr>
        <p:spPr>
          <a:xfrm>
            <a:off x="444500" y="1524000"/>
            <a:ext cx="317500" cy="254000"/>
          </a:xfrm>
          <a:prstGeom prst="rect">
            <a:avLst/>
          </a:prstGeom>
          <a:noFill/>
          <a:ln/>
        </p:spPr>
        <p:txBody>
          <a:bodyPr wrap="square" lIns="0" tIns="0" rIns="0" bIns="0" rtlCol="0" anchor="ctr"/>
          <a:lstStyle/>
          <a:p>
            <a:pPr algn="ctr">
              <a:lnSpc>
                <a:spcPct val="130000"/>
              </a:lnSpc>
            </a:pPr>
            <a:r>
              <a:rPr lang="en-US" sz="1000" b="1" dirty="0">
                <a:solidFill>
                  <a:srgbClr val="B89A6A"/>
                </a:solidFill>
                <a:latin typeface="Liter" pitchFamily="34" charset="0"/>
                <a:ea typeface="Liter" pitchFamily="34" charset="-122"/>
                <a:cs typeface="Liter" pitchFamily="34" charset="-120"/>
              </a:rPr>
              <a:t>1</a:t>
            </a:r>
            <a:endParaRPr lang="en-US" sz="1600" dirty="0"/>
          </a:p>
        </p:txBody>
      </p:sp>
      <p:sp>
        <p:nvSpPr>
          <p:cNvPr id="10" name="Text 8"/>
          <p:cNvSpPr/>
          <p:nvPr/>
        </p:nvSpPr>
        <p:spPr>
          <a:xfrm>
            <a:off x="825500" y="1539875"/>
            <a:ext cx="1730375"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Verbal Promises in Writing</a:t>
            </a:r>
            <a:endParaRPr lang="en-US" sz="1600" dirty="0"/>
          </a:p>
        </p:txBody>
      </p:sp>
      <p:sp>
        <p:nvSpPr>
          <p:cNvPr id="11" name="Text 9"/>
          <p:cNvSpPr/>
          <p:nvPr/>
        </p:nvSpPr>
        <p:spPr>
          <a:xfrm>
            <a:off x="476250" y="1873250"/>
            <a:ext cx="5492750" cy="20637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Apakah semua yang dibicarakan verbal sudah tertulis di kontrak?</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Ini termasuk:</a:t>
            </a:r>
            <a:endParaRPr lang="en-US" sz="1600" dirty="0"/>
          </a:p>
        </p:txBody>
      </p:sp>
      <p:sp>
        <p:nvSpPr>
          <p:cNvPr id="12" name="Text 10"/>
          <p:cNvSpPr/>
          <p:nvPr/>
        </p:nvSpPr>
        <p:spPr>
          <a:xfrm>
            <a:off x="476250" y="217487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Base salary, bonus structure, signing bonus</a:t>
            </a:r>
            <a:endParaRPr lang="en-US" sz="1600" dirty="0"/>
          </a:p>
        </p:txBody>
      </p:sp>
      <p:sp>
        <p:nvSpPr>
          <p:cNvPr id="13" name="Text 11"/>
          <p:cNvSpPr/>
          <p:nvPr/>
        </p:nvSpPr>
        <p:spPr>
          <a:xfrm>
            <a:off x="476250" y="236537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Equity / profit sharing details</a:t>
            </a:r>
            <a:endParaRPr lang="en-US" sz="1600" dirty="0"/>
          </a:p>
        </p:txBody>
      </p:sp>
      <p:sp>
        <p:nvSpPr>
          <p:cNvPr id="14" name="Text 12"/>
          <p:cNvSpPr/>
          <p:nvPr/>
        </p:nvSpPr>
        <p:spPr>
          <a:xfrm>
            <a:off x="476250" y="255587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Flexible work arrangement</a:t>
            </a:r>
            <a:endParaRPr lang="en-US" sz="1600" dirty="0"/>
          </a:p>
        </p:txBody>
      </p:sp>
      <p:sp>
        <p:nvSpPr>
          <p:cNvPr id="15" name="Text 13"/>
          <p:cNvSpPr/>
          <p:nvPr/>
        </p:nvSpPr>
        <p:spPr>
          <a:xfrm>
            <a:off x="476250" y="274637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Education budget dan professional development</a:t>
            </a:r>
            <a:endParaRPr lang="en-US" sz="1600" dirty="0"/>
          </a:p>
        </p:txBody>
      </p:sp>
      <p:sp>
        <p:nvSpPr>
          <p:cNvPr id="16" name="Shape 14"/>
          <p:cNvSpPr/>
          <p:nvPr/>
        </p:nvSpPr>
        <p:spPr>
          <a:xfrm>
            <a:off x="480219" y="3004344"/>
            <a:ext cx="5421313" cy="754063"/>
          </a:xfrm>
          <a:custGeom>
            <a:avLst/>
            <a:gdLst/>
            <a:ahLst/>
            <a:cxnLst/>
            <a:rect l="l" t="t" r="r" b="b"/>
            <a:pathLst>
              <a:path w="5421313" h="754063">
                <a:moveTo>
                  <a:pt x="31754" y="0"/>
                </a:moveTo>
                <a:lnTo>
                  <a:pt x="5389559" y="0"/>
                </a:lnTo>
                <a:cubicBezTo>
                  <a:pt x="5407096" y="0"/>
                  <a:pt x="5421313" y="14217"/>
                  <a:pt x="5421313" y="31754"/>
                </a:cubicBezTo>
                <a:lnTo>
                  <a:pt x="5421313" y="722309"/>
                </a:lnTo>
                <a:cubicBezTo>
                  <a:pt x="5421313" y="739846"/>
                  <a:pt x="5407096" y="754062"/>
                  <a:pt x="5389559" y="754063"/>
                </a:cubicBezTo>
                <a:lnTo>
                  <a:pt x="31754" y="754063"/>
                </a:lnTo>
                <a:cubicBezTo>
                  <a:pt x="14217" y="754063"/>
                  <a:pt x="0" y="739846"/>
                  <a:pt x="0" y="722309"/>
                </a:cubicBezTo>
                <a:lnTo>
                  <a:pt x="0" y="31754"/>
                </a:lnTo>
                <a:cubicBezTo>
                  <a:pt x="0" y="14228"/>
                  <a:pt x="14228" y="0"/>
                  <a:pt x="31754" y="0"/>
                </a:cubicBezTo>
                <a:close/>
              </a:path>
            </a:pathLst>
          </a:custGeom>
          <a:solidFill>
            <a:srgbClr val="B89A6A">
              <a:alpha val="10196"/>
            </a:srgbClr>
          </a:solidFill>
          <a:ln w="12700">
            <a:solidFill>
              <a:srgbClr val="B89A6A">
                <a:alpha val="30196"/>
              </a:srgbClr>
            </a:solidFill>
            <a:prstDash val="solid"/>
          </a:ln>
        </p:spPr>
      </p:sp>
      <p:sp>
        <p:nvSpPr>
          <p:cNvPr id="17" name="Text 15"/>
          <p:cNvSpPr/>
          <p:nvPr/>
        </p:nvSpPr>
        <p:spPr>
          <a:xfrm>
            <a:off x="579438" y="3103563"/>
            <a:ext cx="5278438" cy="158750"/>
          </a:xfrm>
          <a:prstGeom prst="rect">
            <a:avLst/>
          </a:prstGeom>
          <a:noFill/>
          <a:ln/>
        </p:spPr>
        <p:txBody>
          <a:bodyPr wrap="square" lIns="0" tIns="0" rIns="0" bIns="0" rtlCol="0" anchor="ctr"/>
          <a:lstStyle/>
          <a:p>
            <a:pPr>
              <a:lnSpc>
                <a:spcPct val="120000"/>
              </a:lnSpc>
            </a:pPr>
            <a:r>
              <a:rPr lang="en-US" sz="875" b="1" dirty="0">
                <a:solidFill>
                  <a:srgbClr val="B89A6A"/>
                </a:solidFill>
                <a:latin typeface="Quattrocento Sans" pitchFamily="34" charset="0"/>
                <a:ea typeface="Quattrocento Sans" pitchFamily="34" charset="-122"/>
                <a:cs typeface="Quattrocento Sans" pitchFamily="34" charset="-120"/>
              </a:rPr>
              <a:t>Action:</a:t>
            </a:r>
            <a:endParaRPr lang="en-US" sz="1600" dirty="0"/>
          </a:p>
        </p:txBody>
      </p:sp>
      <p:sp>
        <p:nvSpPr>
          <p:cNvPr id="18" name="Text 16"/>
          <p:cNvSpPr/>
          <p:nvPr/>
        </p:nvSpPr>
        <p:spPr>
          <a:xfrm>
            <a:off x="579438" y="3294063"/>
            <a:ext cx="5278438"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Email: "Untuk memastikan kita aligned, bisa confirm bahwa [specific terms] akan dimasukkan dalam offer letter?"</a:t>
            </a:r>
            <a:endParaRPr lang="en-US" sz="1600" dirty="0"/>
          </a:p>
        </p:txBody>
      </p:sp>
      <p:sp>
        <p:nvSpPr>
          <p:cNvPr id="19" name="Shape 17"/>
          <p:cNvSpPr/>
          <p:nvPr/>
        </p:nvSpPr>
        <p:spPr>
          <a:xfrm>
            <a:off x="333375" y="3980656"/>
            <a:ext cx="5699125" cy="1730375"/>
          </a:xfrm>
          <a:custGeom>
            <a:avLst/>
            <a:gdLst/>
            <a:ahLst/>
            <a:cxnLst/>
            <a:rect l="l" t="t" r="r" b="b"/>
            <a:pathLst>
              <a:path w="5699125" h="1730375">
                <a:moveTo>
                  <a:pt x="31750" y="0"/>
                </a:moveTo>
                <a:lnTo>
                  <a:pt x="5635620" y="0"/>
                </a:lnTo>
                <a:cubicBezTo>
                  <a:pt x="5670693" y="0"/>
                  <a:pt x="5699125" y="28432"/>
                  <a:pt x="5699125" y="63505"/>
                </a:cubicBezTo>
                <a:lnTo>
                  <a:pt x="5699125" y="1666870"/>
                </a:lnTo>
                <a:cubicBezTo>
                  <a:pt x="5699125" y="1701943"/>
                  <a:pt x="5670693" y="1730375"/>
                  <a:pt x="5635620" y="1730375"/>
                </a:cubicBezTo>
                <a:lnTo>
                  <a:pt x="31750" y="1730375"/>
                </a:lnTo>
                <a:cubicBezTo>
                  <a:pt x="14215" y="1730375"/>
                  <a:pt x="0" y="1716160"/>
                  <a:pt x="0" y="1698625"/>
                </a:cubicBezTo>
                <a:lnTo>
                  <a:pt x="0" y="31750"/>
                </a:lnTo>
                <a:cubicBezTo>
                  <a:pt x="0" y="14227"/>
                  <a:pt x="14227" y="0"/>
                  <a:pt x="31750" y="0"/>
                </a:cubicBezTo>
                <a:close/>
              </a:path>
            </a:pathLst>
          </a:custGeom>
          <a:solidFill>
            <a:srgbClr val="4A5059">
              <a:alpha val="30196"/>
            </a:srgbClr>
          </a:solidFill>
          <a:ln/>
        </p:spPr>
      </p:sp>
      <p:sp>
        <p:nvSpPr>
          <p:cNvPr id="20" name="Shape 18"/>
          <p:cNvSpPr/>
          <p:nvPr/>
        </p:nvSpPr>
        <p:spPr>
          <a:xfrm>
            <a:off x="333375" y="3980656"/>
            <a:ext cx="31750" cy="1730375"/>
          </a:xfrm>
          <a:custGeom>
            <a:avLst/>
            <a:gdLst/>
            <a:ahLst/>
            <a:cxnLst/>
            <a:rect l="l" t="t" r="r" b="b"/>
            <a:pathLst>
              <a:path w="31750" h="1730375">
                <a:moveTo>
                  <a:pt x="31750" y="0"/>
                </a:moveTo>
                <a:lnTo>
                  <a:pt x="31750" y="0"/>
                </a:lnTo>
                <a:lnTo>
                  <a:pt x="31750" y="1730375"/>
                </a:lnTo>
                <a:lnTo>
                  <a:pt x="31750" y="1730375"/>
                </a:lnTo>
                <a:cubicBezTo>
                  <a:pt x="14227" y="1730375"/>
                  <a:pt x="0" y="1716148"/>
                  <a:pt x="0" y="1698625"/>
                </a:cubicBezTo>
                <a:lnTo>
                  <a:pt x="0" y="31750"/>
                </a:lnTo>
                <a:cubicBezTo>
                  <a:pt x="0" y="14227"/>
                  <a:pt x="14227" y="0"/>
                  <a:pt x="31750" y="0"/>
                </a:cubicBezTo>
                <a:close/>
              </a:path>
            </a:pathLst>
          </a:custGeom>
          <a:solidFill>
            <a:srgbClr val="B89A6A"/>
          </a:solidFill>
          <a:ln/>
        </p:spPr>
      </p:sp>
      <p:sp>
        <p:nvSpPr>
          <p:cNvPr id="21" name="Shape 19"/>
          <p:cNvSpPr/>
          <p:nvPr/>
        </p:nvSpPr>
        <p:spPr>
          <a:xfrm>
            <a:off x="476250" y="4107656"/>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B89A6A">
              <a:alpha val="20000"/>
            </a:srgbClr>
          </a:solidFill>
          <a:ln/>
        </p:spPr>
      </p:sp>
      <p:sp>
        <p:nvSpPr>
          <p:cNvPr id="22" name="Text 20"/>
          <p:cNvSpPr/>
          <p:nvPr/>
        </p:nvSpPr>
        <p:spPr>
          <a:xfrm>
            <a:off x="444500" y="4107656"/>
            <a:ext cx="317500" cy="254000"/>
          </a:xfrm>
          <a:prstGeom prst="rect">
            <a:avLst/>
          </a:prstGeom>
          <a:noFill/>
          <a:ln/>
        </p:spPr>
        <p:txBody>
          <a:bodyPr wrap="square" lIns="0" tIns="0" rIns="0" bIns="0" rtlCol="0" anchor="ctr"/>
          <a:lstStyle/>
          <a:p>
            <a:pPr algn="ctr">
              <a:lnSpc>
                <a:spcPct val="130000"/>
              </a:lnSpc>
            </a:pPr>
            <a:r>
              <a:rPr lang="en-US" sz="1000" b="1" dirty="0">
                <a:solidFill>
                  <a:srgbClr val="B89A6A"/>
                </a:solidFill>
                <a:latin typeface="Liter" pitchFamily="34" charset="0"/>
                <a:ea typeface="Liter" pitchFamily="34" charset="-122"/>
                <a:cs typeface="Liter" pitchFamily="34" charset="-120"/>
              </a:rPr>
              <a:t>2</a:t>
            </a:r>
            <a:endParaRPr lang="en-US" sz="1600" dirty="0"/>
          </a:p>
        </p:txBody>
      </p:sp>
      <p:sp>
        <p:nvSpPr>
          <p:cNvPr id="23" name="Text 21"/>
          <p:cNvSpPr/>
          <p:nvPr/>
        </p:nvSpPr>
        <p:spPr>
          <a:xfrm>
            <a:off x="825500" y="4123531"/>
            <a:ext cx="1563688"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Probation Period Clarity</a:t>
            </a:r>
            <a:endParaRPr lang="en-US" sz="1600" dirty="0"/>
          </a:p>
        </p:txBody>
      </p:sp>
      <p:sp>
        <p:nvSpPr>
          <p:cNvPr id="24" name="Text 22"/>
          <p:cNvSpPr/>
          <p:nvPr/>
        </p:nvSpPr>
        <p:spPr>
          <a:xfrm>
            <a:off x="476250" y="4456906"/>
            <a:ext cx="5492750" cy="20637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Clarity tentang probation period dan konsekuensi tidak lulus.</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Clarify:</a:t>
            </a:r>
            <a:endParaRPr lang="en-US" sz="1600" dirty="0"/>
          </a:p>
        </p:txBody>
      </p:sp>
      <p:sp>
        <p:nvSpPr>
          <p:cNvPr id="25" name="Text 23"/>
          <p:cNvSpPr/>
          <p:nvPr/>
        </p:nvSpPr>
        <p:spPr>
          <a:xfrm>
            <a:off x="476250" y="4758531"/>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Berapa lama probation period? (typical: 3-6 bulan)</a:t>
            </a:r>
            <a:endParaRPr lang="en-US" sz="1600" dirty="0"/>
          </a:p>
        </p:txBody>
      </p:sp>
      <p:sp>
        <p:nvSpPr>
          <p:cNvPr id="26" name="Text 24"/>
          <p:cNvSpPr/>
          <p:nvPr/>
        </p:nvSpPr>
        <p:spPr>
          <a:xfrm>
            <a:off x="476250" y="4949031"/>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Apa criteria untuk pass probation?</a:t>
            </a:r>
            <a:endParaRPr lang="en-US" sz="1600" dirty="0"/>
          </a:p>
        </p:txBody>
      </p:sp>
      <p:sp>
        <p:nvSpPr>
          <p:cNvPr id="27" name="Text 25"/>
          <p:cNvSpPr/>
          <p:nvPr/>
        </p:nvSpPr>
        <p:spPr>
          <a:xfrm>
            <a:off x="476250" y="5139531"/>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Apa yang terjadi jika tidak lulus? (termination notice, severance)</a:t>
            </a:r>
            <a:endParaRPr lang="en-US" sz="1600" dirty="0"/>
          </a:p>
        </p:txBody>
      </p:sp>
      <p:sp>
        <p:nvSpPr>
          <p:cNvPr id="28" name="Text 26"/>
          <p:cNvSpPr/>
          <p:nvPr/>
        </p:nvSpPr>
        <p:spPr>
          <a:xfrm>
            <a:off x="476250" y="5330031"/>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Apakah compensation berbeda selama probation?</a:t>
            </a:r>
            <a:endParaRPr lang="en-US" sz="1600" dirty="0"/>
          </a:p>
        </p:txBody>
      </p:sp>
      <p:sp>
        <p:nvSpPr>
          <p:cNvPr id="29" name="Shape 27"/>
          <p:cNvSpPr/>
          <p:nvPr/>
        </p:nvSpPr>
        <p:spPr>
          <a:xfrm>
            <a:off x="333375" y="5806281"/>
            <a:ext cx="5699125" cy="1444625"/>
          </a:xfrm>
          <a:custGeom>
            <a:avLst/>
            <a:gdLst/>
            <a:ahLst/>
            <a:cxnLst/>
            <a:rect l="l" t="t" r="r" b="b"/>
            <a:pathLst>
              <a:path w="5699125" h="1444625">
                <a:moveTo>
                  <a:pt x="31750" y="0"/>
                </a:moveTo>
                <a:lnTo>
                  <a:pt x="5635619" y="0"/>
                </a:lnTo>
                <a:cubicBezTo>
                  <a:pt x="5670693" y="0"/>
                  <a:pt x="5699125" y="28432"/>
                  <a:pt x="5699125" y="63506"/>
                </a:cubicBezTo>
                <a:lnTo>
                  <a:pt x="5699125" y="1381119"/>
                </a:lnTo>
                <a:cubicBezTo>
                  <a:pt x="5699125" y="1416193"/>
                  <a:pt x="5670693" y="1444625"/>
                  <a:pt x="5635619" y="1444625"/>
                </a:cubicBezTo>
                <a:lnTo>
                  <a:pt x="31750" y="1444625"/>
                </a:lnTo>
                <a:cubicBezTo>
                  <a:pt x="14215" y="1444625"/>
                  <a:pt x="0" y="1430410"/>
                  <a:pt x="0" y="1412875"/>
                </a:cubicBezTo>
                <a:lnTo>
                  <a:pt x="0" y="31750"/>
                </a:lnTo>
                <a:cubicBezTo>
                  <a:pt x="0" y="14227"/>
                  <a:pt x="14227" y="0"/>
                  <a:pt x="31750" y="0"/>
                </a:cubicBezTo>
                <a:close/>
              </a:path>
            </a:pathLst>
          </a:custGeom>
          <a:solidFill>
            <a:srgbClr val="4A5059">
              <a:alpha val="30196"/>
            </a:srgbClr>
          </a:solidFill>
          <a:ln/>
        </p:spPr>
      </p:sp>
      <p:sp>
        <p:nvSpPr>
          <p:cNvPr id="30" name="Shape 28"/>
          <p:cNvSpPr/>
          <p:nvPr/>
        </p:nvSpPr>
        <p:spPr>
          <a:xfrm>
            <a:off x="333375" y="5806281"/>
            <a:ext cx="31750" cy="1444625"/>
          </a:xfrm>
          <a:custGeom>
            <a:avLst/>
            <a:gdLst/>
            <a:ahLst/>
            <a:cxnLst/>
            <a:rect l="l" t="t" r="r" b="b"/>
            <a:pathLst>
              <a:path w="31750" h="1444625">
                <a:moveTo>
                  <a:pt x="31750" y="0"/>
                </a:moveTo>
                <a:lnTo>
                  <a:pt x="31750" y="0"/>
                </a:lnTo>
                <a:lnTo>
                  <a:pt x="31750" y="1444625"/>
                </a:lnTo>
                <a:lnTo>
                  <a:pt x="31750" y="1444625"/>
                </a:lnTo>
                <a:cubicBezTo>
                  <a:pt x="14227" y="1444625"/>
                  <a:pt x="0" y="1430398"/>
                  <a:pt x="0" y="1412875"/>
                </a:cubicBezTo>
                <a:lnTo>
                  <a:pt x="0" y="31750"/>
                </a:lnTo>
                <a:cubicBezTo>
                  <a:pt x="0" y="14227"/>
                  <a:pt x="14227" y="0"/>
                  <a:pt x="31750" y="0"/>
                </a:cubicBezTo>
                <a:close/>
              </a:path>
            </a:pathLst>
          </a:custGeom>
          <a:solidFill>
            <a:srgbClr val="B89A6A"/>
          </a:solidFill>
          <a:ln/>
        </p:spPr>
      </p:sp>
      <p:sp>
        <p:nvSpPr>
          <p:cNvPr id="31" name="Shape 29"/>
          <p:cNvSpPr/>
          <p:nvPr/>
        </p:nvSpPr>
        <p:spPr>
          <a:xfrm>
            <a:off x="476250" y="5933281"/>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B89A6A">
              <a:alpha val="20000"/>
            </a:srgbClr>
          </a:solidFill>
          <a:ln/>
        </p:spPr>
      </p:sp>
      <p:sp>
        <p:nvSpPr>
          <p:cNvPr id="32" name="Text 30"/>
          <p:cNvSpPr/>
          <p:nvPr/>
        </p:nvSpPr>
        <p:spPr>
          <a:xfrm>
            <a:off x="444500" y="5933281"/>
            <a:ext cx="317500" cy="254000"/>
          </a:xfrm>
          <a:prstGeom prst="rect">
            <a:avLst/>
          </a:prstGeom>
          <a:noFill/>
          <a:ln/>
        </p:spPr>
        <p:txBody>
          <a:bodyPr wrap="square" lIns="0" tIns="0" rIns="0" bIns="0" rtlCol="0" anchor="ctr"/>
          <a:lstStyle/>
          <a:p>
            <a:pPr algn="ctr">
              <a:lnSpc>
                <a:spcPct val="130000"/>
              </a:lnSpc>
            </a:pPr>
            <a:r>
              <a:rPr lang="en-US" sz="1000" b="1" dirty="0">
                <a:solidFill>
                  <a:srgbClr val="B89A6A"/>
                </a:solidFill>
                <a:latin typeface="Liter" pitchFamily="34" charset="0"/>
                <a:ea typeface="Liter" pitchFamily="34" charset="-122"/>
                <a:cs typeface="Liter" pitchFamily="34" charset="-120"/>
              </a:rPr>
              <a:t>3</a:t>
            </a:r>
            <a:endParaRPr lang="en-US" sz="1600" dirty="0"/>
          </a:p>
        </p:txBody>
      </p:sp>
      <p:sp>
        <p:nvSpPr>
          <p:cNvPr id="33" name="Text 31"/>
          <p:cNvSpPr/>
          <p:nvPr/>
        </p:nvSpPr>
        <p:spPr>
          <a:xfrm>
            <a:off x="825500" y="5949156"/>
            <a:ext cx="928688"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Notice Period</a:t>
            </a:r>
            <a:endParaRPr lang="en-US" sz="1600" dirty="0"/>
          </a:p>
        </p:txBody>
      </p:sp>
      <p:sp>
        <p:nvSpPr>
          <p:cNvPr id="34" name="Text 32"/>
          <p:cNvSpPr/>
          <p:nvPr/>
        </p:nvSpPr>
        <p:spPr>
          <a:xfrm>
            <a:off x="476250" y="6282531"/>
            <a:ext cx="5492750" cy="20637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Notice period yang reasonable dan tidak mengunci terlalu lama.</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Typical: 1-3 months. Hindari:</a:t>
            </a:r>
            <a:endParaRPr lang="en-US" sz="1600" dirty="0"/>
          </a:p>
        </p:txBody>
      </p:sp>
      <p:sp>
        <p:nvSpPr>
          <p:cNvPr id="35" name="Text 33"/>
          <p:cNvSpPr/>
          <p:nvPr/>
        </p:nvSpPr>
        <p:spPr>
          <a:xfrm>
            <a:off x="476250" y="658415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Notice period &gt; 3 months (kecuali untuk level sangat senior)</a:t>
            </a:r>
            <a:endParaRPr lang="en-US" sz="1600" dirty="0"/>
          </a:p>
        </p:txBody>
      </p:sp>
      <p:sp>
        <p:nvSpPr>
          <p:cNvPr id="36" name="Text 34"/>
          <p:cNvSpPr/>
          <p:nvPr/>
        </p:nvSpPr>
        <p:spPr>
          <a:xfrm>
            <a:off x="476250" y="677465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Different notice period untuk employer vs employee</a:t>
            </a:r>
            <a:endParaRPr lang="en-US" sz="1600" dirty="0"/>
          </a:p>
        </p:txBody>
      </p:sp>
      <p:sp>
        <p:nvSpPr>
          <p:cNvPr id="37" name="Text 35"/>
          <p:cNvSpPr/>
          <p:nvPr/>
        </p:nvSpPr>
        <p:spPr>
          <a:xfrm>
            <a:off x="476250" y="696515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No clarity tentang garden leave policy</a:t>
            </a:r>
            <a:endParaRPr lang="en-US" sz="1600" dirty="0"/>
          </a:p>
        </p:txBody>
      </p:sp>
      <p:sp>
        <p:nvSpPr>
          <p:cNvPr id="38" name="Shape 36"/>
          <p:cNvSpPr/>
          <p:nvPr/>
        </p:nvSpPr>
        <p:spPr>
          <a:xfrm>
            <a:off x="6175375" y="1397000"/>
            <a:ext cx="5699125" cy="2309813"/>
          </a:xfrm>
          <a:custGeom>
            <a:avLst/>
            <a:gdLst/>
            <a:ahLst/>
            <a:cxnLst/>
            <a:rect l="l" t="t" r="r" b="b"/>
            <a:pathLst>
              <a:path w="5699125" h="2309813">
                <a:moveTo>
                  <a:pt x="31750" y="0"/>
                </a:moveTo>
                <a:lnTo>
                  <a:pt x="5635628" y="0"/>
                </a:lnTo>
                <a:cubicBezTo>
                  <a:pt x="5670697" y="0"/>
                  <a:pt x="5699125" y="28428"/>
                  <a:pt x="5699125" y="63497"/>
                </a:cubicBezTo>
                <a:lnTo>
                  <a:pt x="5699125" y="2246316"/>
                </a:lnTo>
                <a:cubicBezTo>
                  <a:pt x="5699125" y="2281384"/>
                  <a:pt x="5670697" y="2309813"/>
                  <a:pt x="5635628" y="2309813"/>
                </a:cubicBezTo>
                <a:lnTo>
                  <a:pt x="31750" y="2309813"/>
                </a:lnTo>
                <a:cubicBezTo>
                  <a:pt x="14215" y="2309813"/>
                  <a:pt x="0" y="2295598"/>
                  <a:pt x="0" y="2278063"/>
                </a:cubicBezTo>
                <a:lnTo>
                  <a:pt x="0" y="31750"/>
                </a:lnTo>
                <a:cubicBezTo>
                  <a:pt x="0" y="14227"/>
                  <a:pt x="14227" y="0"/>
                  <a:pt x="31750" y="0"/>
                </a:cubicBezTo>
                <a:close/>
              </a:path>
            </a:pathLst>
          </a:custGeom>
          <a:solidFill>
            <a:srgbClr val="4A5059">
              <a:alpha val="30196"/>
            </a:srgbClr>
          </a:solidFill>
          <a:ln/>
        </p:spPr>
      </p:sp>
      <p:sp>
        <p:nvSpPr>
          <p:cNvPr id="39" name="Shape 37"/>
          <p:cNvSpPr/>
          <p:nvPr/>
        </p:nvSpPr>
        <p:spPr>
          <a:xfrm>
            <a:off x="6175375" y="1397000"/>
            <a:ext cx="31750" cy="2309813"/>
          </a:xfrm>
          <a:custGeom>
            <a:avLst/>
            <a:gdLst/>
            <a:ahLst/>
            <a:cxnLst/>
            <a:rect l="l" t="t" r="r" b="b"/>
            <a:pathLst>
              <a:path w="31750" h="2309813">
                <a:moveTo>
                  <a:pt x="31750" y="0"/>
                </a:moveTo>
                <a:lnTo>
                  <a:pt x="31750" y="0"/>
                </a:lnTo>
                <a:lnTo>
                  <a:pt x="31750" y="2309813"/>
                </a:lnTo>
                <a:lnTo>
                  <a:pt x="31750" y="2309813"/>
                </a:lnTo>
                <a:cubicBezTo>
                  <a:pt x="14227" y="2309813"/>
                  <a:pt x="0" y="2295586"/>
                  <a:pt x="0" y="2278063"/>
                </a:cubicBezTo>
                <a:lnTo>
                  <a:pt x="0" y="31750"/>
                </a:lnTo>
                <a:cubicBezTo>
                  <a:pt x="0" y="14227"/>
                  <a:pt x="14227" y="0"/>
                  <a:pt x="31750" y="0"/>
                </a:cubicBezTo>
                <a:close/>
              </a:path>
            </a:pathLst>
          </a:custGeom>
          <a:solidFill>
            <a:srgbClr val="C7A66C"/>
          </a:solidFill>
          <a:ln/>
        </p:spPr>
      </p:sp>
      <p:sp>
        <p:nvSpPr>
          <p:cNvPr id="40" name="Shape 38"/>
          <p:cNvSpPr/>
          <p:nvPr/>
        </p:nvSpPr>
        <p:spPr>
          <a:xfrm>
            <a:off x="6318250" y="1524000"/>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C7A66C">
              <a:alpha val="20000"/>
            </a:srgbClr>
          </a:solidFill>
          <a:ln/>
        </p:spPr>
      </p:sp>
      <p:sp>
        <p:nvSpPr>
          <p:cNvPr id="41" name="Text 39"/>
          <p:cNvSpPr/>
          <p:nvPr/>
        </p:nvSpPr>
        <p:spPr>
          <a:xfrm>
            <a:off x="6286500" y="1524000"/>
            <a:ext cx="317500" cy="254000"/>
          </a:xfrm>
          <a:prstGeom prst="rect">
            <a:avLst/>
          </a:prstGeom>
          <a:noFill/>
          <a:ln/>
        </p:spPr>
        <p:txBody>
          <a:bodyPr wrap="square" lIns="0" tIns="0" rIns="0" bIns="0" rtlCol="0" anchor="ctr"/>
          <a:lstStyle/>
          <a:p>
            <a:pPr algn="ctr">
              <a:lnSpc>
                <a:spcPct val="130000"/>
              </a:lnSpc>
            </a:pPr>
            <a:r>
              <a:rPr lang="en-US" sz="1000" b="1" dirty="0">
                <a:solidFill>
                  <a:srgbClr val="C7A66C"/>
                </a:solidFill>
                <a:latin typeface="Liter" pitchFamily="34" charset="0"/>
                <a:ea typeface="Liter" pitchFamily="34" charset="-122"/>
                <a:cs typeface="Liter" pitchFamily="34" charset="-120"/>
              </a:rPr>
              <a:t>4</a:t>
            </a:r>
            <a:endParaRPr lang="en-US" sz="1600" dirty="0"/>
          </a:p>
        </p:txBody>
      </p:sp>
      <p:sp>
        <p:nvSpPr>
          <p:cNvPr id="42" name="Text 40"/>
          <p:cNvSpPr/>
          <p:nvPr/>
        </p:nvSpPr>
        <p:spPr>
          <a:xfrm>
            <a:off x="6667500" y="1539875"/>
            <a:ext cx="1436688"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Non-Compete Clause</a:t>
            </a:r>
            <a:endParaRPr lang="en-US" sz="1600" dirty="0"/>
          </a:p>
        </p:txBody>
      </p:sp>
      <p:sp>
        <p:nvSpPr>
          <p:cNvPr id="43" name="Text 41"/>
          <p:cNvSpPr/>
          <p:nvPr/>
        </p:nvSpPr>
        <p:spPr>
          <a:xfrm>
            <a:off x="6318250" y="1873250"/>
            <a:ext cx="5492750" cy="20637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Non-compete yang tidak terlalu broad dan menghambat career options.</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Review:</a:t>
            </a:r>
            <a:endParaRPr lang="en-US" sz="1600" dirty="0"/>
          </a:p>
        </p:txBody>
      </p:sp>
      <p:sp>
        <p:nvSpPr>
          <p:cNvPr id="44" name="Text 42"/>
          <p:cNvSpPr/>
          <p:nvPr/>
        </p:nvSpPr>
        <p:spPr>
          <a:xfrm>
            <a:off x="6318250" y="217487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Geographic scope: terlalu broad? (e.g., "all of Southeast Asia")</a:t>
            </a:r>
            <a:endParaRPr lang="en-US" sz="1600" dirty="0"/>
          </a:p>
        </p:txBody>
      </p:sp>
      <p:sp>
        <p:nvSpPr>
          <p:cNvPr id="45" name="Text 43"/>
          <p:cNvSpPr/>
          <p:nvPr/>
        </p:nvSpPr>
        <p:spPr>
          <a:xfrm>
            <a:off x="6318250" y="236537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Time period: reasonable? (typical: 6-12 months)</a:t>
            </a:r>
            <a:endParaRPr lang="en-US" sz="1600" dirty="0"/>
          </a:p>
        </p:txBody>
      </p:sp>
      <p:sp>
        <p:nvSpPr>
          <p:cNvPr id="46" name="Text 44"/>
          <p:cNvSpPr/>
          <p:nvPr/>
        </p:nvSpPr>
        <p:spPr>
          <a:xfrm>
            <a:off x="6318250" y="255587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Industry scope: terlalu restrictive?</a:t>
            </a:r>
            <a:endParaRPr lang="en-US" sz="1600" dirty="0"/>
          </a:p>
        </p:txBody>
      </p:sp>
      <p:sp>
        <p:nvSpPr>
          <p:cNvPr id="47" name="Text 45"/>
          <p:cNvSpPr/>
          <p:nvPr/>
        </p:nvSpPr>
        <p:spPr>
          <a:xfrm>
            <a:off x="6318250" y="274637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Ada compensation selama non-compete period?</a:t>
            </a:r>
            <a:endParaRPr lang="en-US" sz="1600" dirty="0"/>
          </a:p>
        </p:txBody>
      </p:sp>
      <p:sp>
        <p:nvSpPr>
          <p:cNvPr id="48" name="Shape 46"/>
          <p:cNvSpPr/>
          <p:nvPr/>
        </p:nvSpPr>
        <p:spPr>
          <a:xfrm>
            <a:off x="6322219" y="3004344"/>
            <a:ext cx="5421313" cy="571500"/>
          </a:xfrm>
          <a:custGeom>
            <a:avLst/>
            <a:gdLst/>
            <a:ahLst/>
            <a:cxnLst/>
            <a:rect l="l" t="t" r="r" b="b"/>
            <a:pathLst>
              <a:path w="5421313" h="571500">
                <a:moveTo>
                  <a:pt x="31753" y="0"/>
                </a:moveTo>
                <a:lnTo>
                  <a:pt x="5389560" y="0"/>
                </a:lnTo>
                <a:cubicBezTo>
                  <a:pt x="5407096" y="0"/>
                  <a:pt x="5421313" y="14216"/>
                  <a:pt x="5421313" y="31753"/>
                </a:cubicBezTo>
                <a:lnTo>
                  <a:pt x="5421313" y="539747"/>
                </a:lnTo>
                <a:cubicBezTo>
                  <a:pt x="5421313" y="557284"/>
                  <a:pt x="5407096" y="571500"/>
                  <a:pt x="5389560" y="571500"/>
                </a:cubicBezTo>
                <a:lnTo>
                  <a:pt x="31753" y="571500"/>
                </a:lnTo>
                <a:cubicBezTo>
                  <a:pt x="14216" y="571500"/>
                  <a:pt x="0" y="557284"/>
                  <a:pt x="0" y="539747"/>
                </a:cubicBezTo>
                <a:lnTo>
                  <a:pt x="0" y="31753"/>
                </a:lnTo>
                <a:cubicBezTo>
                  <a:pt x="0" y="14228"/>
                  <a:pt x="14228" y="0"/>
                  <a:pt x="31753" y="0"/>
                </a:cubicBezTo>
                <a:close/>
              </a:path>
            </a:pathLst>
          </a:custGeom>
          <a:solidFill>
            <a:srgbClr val="C7A66C">
              <a:alpha val="10196"/>
            </a:srgbClr>
          </a:solidFill>
          <a:ln w="12700">
            <a:solidFill>
              <a:srgbClr val="C7A66C">
                <a:alpha val="30196"/>
              </a:srgbClr>
            </a:solidFill>
            <a:prstDash val="solid"/>
          </a:ln>
        </p:spPr>
      </p:sp>
      <p:sp>
        <p:nvSpPr>
          <p:cNvPr id="49" name="Text 47"/>
          <p:cNvSpPr/>
          <p:nvPr/>
        </p:nvSpPr>
        <p:spPr>
          <a:xfrm>
            <a:off x="6421438" y="3103563"/>
            <a:ext cx="5278438" cy="158750"/>
          </a:xfrm>
          <a:prstGeom prst="rect">
            <a:avLst/>
          </a:prstGeom>
          <a:noFill/>
          <a:ln/>
        </p:spPr>
        <p:txBody>
          <a:bodyPr wrap="square" lIns="0" tIns="0" rIns="0" bIns="0" rtlCol="0" anchor="ctr"/>
          <a:lstStyle/>
          <a:p>
            <a:pPr>
              <a:lnSpc>
                <a:spcPct val="120000"/>
              </a:lnSpc>
            </a:pPr>
            <a:r>
              <a:rPr lang="en-US" sz="875" b="1" dirty="0">
                <a:solidFill>
                  <a:srgbClr val="C7A66C"/>
                </a:solidFill>
                <a:latin typeface="Quattrocento Sans" pitchFamily="34" charset="0"/>
                <a:ea typeface="Quattrocento Sans" pitchFamily="34" charset="-122"/>
                <a:cs typeface="Quattrocento Sans" pitchFamily="34" charset="-120"/>
              </a:rPr>
              <a:t>Red Flag:</a:t>
            </a:r>
            <a:endParaRPr lang="en-US" sz="1600" dirty="0"/>
          </a:p>
        </p:txBody>
      </p:sp>
      <p:sp>
        <p:nvSpPr>
          <p:cNvPr id="50" name="Text 48"/>
          <p:cNvSpPr/>
          <p:nvPr/>
        </p:nvSpPr>
        <p:spPr>
          <a:xfrm>
            <a:off x="6421438" y="3294063"/>
            <a:ext cx="5278438" cy="182563"/>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Non-compete &gt; 12 months, broad geographic scope, no compensation during restriction period.</a:t>
            </a:r>
            <a:endParaRPr lang="en-US" sz="1600" dirty="0"/>
          </a:p>
        </p:txBody>
      </p:sp>
      <p:sp>
        <p:nvSpPr>
          <p:cNvPr id="51" name="Shape 49"/>
          <p:cNvSpPr/>
          <p:nvPr/>
        </p:nvSpPr>
        <p:spPr>
          <a:xfrm>
            <a:off x="6175375" y="3800078"/>
            <a:ext cx="5699125" cy="2301875"/>
          </a:xfrm>
          <a:custGeom>
            <a:avLst/>
            <a:gdLst/>
            <a:ahLst/>
            <a:cxnLst/>
            <a:rect l="l" t="t" r="r" b="b"/>
            <a:pathLst>
              <a:path w="5699125" h="2301875">
                <a:moveTo>
                  <a:pt x="31750" y="0"/>
                </a:moveTo>
                <a:lnTo>
                  <a:pt x="5635616" y="0"/>
                </a:lnTo>
                <a:cubicBezTo>
                  <a:pt x="5670691" y="0"/>
                  <a:pt x="5699125" y="28434"/>
                  <a:pt x="5699125" y="63509"/>
                </a:cubicBezTo>
                <a:lnTo>
                  <a:pt x="5699125" y="2238366"/>
                </a:lnTo>
                <a:cubicBezTo>
                  <a:pt x="5699125" y="2273441"/>
                  <a:pt x="5670691" y="2301875"/>
                  <a:pt x="5635616" y="2301875"/>
                </a:cubicBezTo>
                <a:lnTo>
                  <a:pt x="31750" y="2301875"/>
                </a:lnTo>
                <a:cubicBezTo>
                  <a:pt x="14227" y="2301875"/>
                  <a:pt x="0" y="2287648"/>
                  <a:pt x="0" y="2270125"/>
                </a:cubicBezTo>
                <a:lnTo>
                  <a:pt x="0" y="31750"/>
                </a:lnTo>
                <a:cubicBezTo>
                  <a:pt x="0" y="14227"/>
                  <a:pt x="14227" y="0"/>
                  <a:pt x="31750" y="0"/>
                </a:cubicBezTo>
                <a:close/>
              </a:path>
            </a:pathLst>
          </a:custGeom>
          <a:solidFill>
            <a:srgbClr val="4A5059">
              <a:alpha val="30196"/>
            </a:srgbClr>
          </a:solidFill>
          <a:ln/>
        </p:spPr>
      </p:sp>
      <p:sp>
        <p:nvSpPr>
          <p:cNvPr id="52" name="Shape 50"/>
          <p:cNvSpPr/>
          <p:nvPr/>
        </p:nvSpPr>
        <p:spPr>
          <a:xfrm>
            <a:off x="6175375" y="3800078"/>
            <a:ext cx="31750" cy="2301875"/>
          </a:xfrm>
          <a:custGeom>
            <a:avLst/>
            <a:gdLst/>
            <a:ahLst/>
            <a:cxnLst/>
            <a:rect l="l" t="t" r="r" b="b"/>
            <a:pathLst>
              <a:path w="31750" h="2301875">
                <a:moveTo>
                  <a:pt x="31750" y="0"/>
                </a:moveTo>
                <a:lnTo>
                  <a:pt x="31750" y="0"/>
                </a:lnTo>
                <a:lnTo>
                  <a:pt x="31750" y="2301875"/>
                </a:lnTo>
                <a:lnTo>
                  <a:pt x="31750" y="2301875"/>
                </a:lnTo>
                <a:cubicBezTo>
                  <a:pt x="14227" y="2301875"/>
                  <a:pt x="0" y="2287648"/>
                  <a:pt x="0" y="2270125"/>
                </a:cubicBezTo>
                <a:lnTo>
                  <a:pt x="0" y="31750"/>
                </a:lnTo>
                <a:cubicBezTo>
                  <a:pt x="0" y="14227"/>
                  <a:pt x="14227" y="0"/>
                  <a:pt x="31750" y="0"/>
                </a:cubicBezTo>
                <a:close/>
              </a:path>
            </a:pathLst>
          </a:custGeom>
          <a:solidFill>
            <a:srgbClr val="C7A66C"/>
          </a:solidFill>
          <a:ln/>
        </p:spPr>
      </p:sp>
      <p:sp>
        <p:nvSpPr>
          <p:cNvPr id="53" name="Shape 51"/>
          <p:cNvSpPr/>
          <p:nvPr/>
        </p:nvSpPr>
        <p:spPr>
          <a:xfrm>
            <a:off x="6318250" y="3927078"/>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C7A66C">
              <a:alpha val="20000"/>
            </a:srgbClr>
          </a:solidFill>
          <a:ln/>
        </p:spPr>
      </p:sp>
      <p:sp>
        <p:nvSpPr>
          <p:cNvPr id="54" name="Text 52"/>
          <p:cNvSpPr/>
          <p:nvPr/>
        </p:nvSpPr>
        <p:spPr>
          <a:xfrm>
            <a:off x="6286500" y="3927078"/>
            <a:ext cx="317500" cy="254000"/>
          </a:xfrm>
          <a:prstGeom prst="rect">
            <a:avLst/>
          </a:prstGeom>
          <a:noFill/>
          <a:ln/>
        </p:spPr>
        <p:txBody>
          <a:bodyPr wrap="square" lIns="0" tIns="0" rIns="0" bIns="0" rtlCol="0" anchor="ctr"/>
          <a:lstStyle/>
          <a:p>
            <a:pPr algn="ctr">
              <a:lnSpc>
                <a:spcPct val="130000"/>
              </a:lnSpc>
            </a:pPr>
            <a:r>
              <a:rPr lang="en-US" sz="1000" b="1" dirty="0">
                <a:solidFill>
                  <a:srgbClr val="C7A66C"/>
                </a:solidFill>
                <a:latin typeface="Liter" pitchFamily="34" charset="0"/>
                <a:ea typeface="Liter" pitchFamily="34" charset="-122"/>
                <a:cs typeface="Liter" pitchFamily="34" charset="-120"/>
              </a:rPr>
              <a:t>5</a:t>
            </a:r>
            <a:endParaRPr lang="en-US" sz="1600" dirty="0"/>
          </a:p>
        </p:txBody>
      </p:sp>
      <p:sp>
        <p:nvSpPr>
          <p:cNvPr id="55" name="Text 53"/>
          <p:cNvSpPr/>
          <p:nvPr/>
        </p:nvSpPr>
        <p:spPr>
          <a:xfrm>
            <a:off x="6667500" y="3942953"/>
            <a:ext cx="1801813"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Intellectual Property Clause</a:t>
            </a:r>
            <a:endParaRPr lang="en-US" sz="1600" dirty="0"/>
          </a:p>
        </p:txBody>
      </p:sp>
      <p:sp>
        <p:nvSpPr>
          <p:cNvPr id="56" name="Text 54"/>
          <p:cNvSpPr/>
          <p:nvPr/>
        </p:nvSpPr>
        <p:spPr>
          <a:xfrm>
            <a:off x="6318250" y="4276328"/>
            <a:ext cx="5492750" cy="20637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KRITIS: AAGIF dan AGIRI sudah ada sebelum bergabung.</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Pastikan:</a:t>
            </a:r>
            <a:endParaRPr lang="en-US" sz="1600" dirty="0"/>
          </a:p>
        </p:txBody>
      </p:sp>
      <p:sp>
        <p:nvSpPr>
          <p:cNvPr id="57" name="Text 55"/>
          <p:cNvSpPr/>
          <p:nvPr/>
        </p:nvSpPr>
        <p:spPr>
          <a:xfrm>
            <a:off x="6318250" y="4577953"/>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IP yang dibuat </a:t>
            </a:r>
            <a:pPr>
              <a:lnSpc>
                <a:spcPct val="120000"/>
              </a:lnSpc>
            </a:pPr>
            <a:r>
              <a:rPr lang="en-US" sz="875" b="1" dirty="0">
                <a:solidFill>
                  <a:srgbClr val="E8E6E3"/>
                </a:solidFill>
                <a:latin typeface="Quattrocento Sans" pitchFamily="34" charset="0"/>
                <a:ea typeface="Quattrocento Sans" pitchFamily="34" charset="-122"/>
                <a:cs typeface="Quattrocento Sans" pitchFamily="34" charset="-120"/>
              </a:rPr>
              <a:t>sebelum employment</a:t>
            </a:r>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tetap dimiliki oleh kamu</a:t>
            </a:r>
            <a:endParaRPr lang="en-US" sz="1600" dirty="0"/>
          </a:p>
        </p:txBody>
      </p:sp>
      <p:sp>
        <p:nvSpPr>
          <p:cNvPr id="58" name="Text 56"/>
          <p:cNvSpPr/>
          <p:nvPr/>
        </p:nvSpPr>
        <p:spPr>
          <a:xfrm>
            <a:off x="6318250" y="4768453"/>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Clarify ownership untuk IP yang dikembangkan </a:t>
            </a:r>
            <a:pPr>
              <a:lnSpc>
                <a:spcPct val="120000"/>
              </a:lnSpc>
            </a:pPr>
            <a:r>
              <a:rPr lang="en-US" sz="875" b="1" dirty="0">
                <a:solidFill>
                  <a:srgbClr val="E8E6E3"/>
                </a:solidFill>
                <a:latin typeface="Quattrocento Sans" pitchFamily="34" charset="0"/>
                <a:ea typeface="Quattrocento Sans" pitchFamily="34" charset="-122"/>
                <a:cs typeface="Quattrocento Sans" pitchFamily="34" charset="-120"/>
              </a:rPr>
              <a:t>selama employment</a:t>
            </a:r>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tapi unrelated dengan job scope</a:t>
            </a:r>
            <a:endParaRPr lang="en-US" sz="1600" dirty="0"/>
          </a:p>
        </p:txBody>
      </p:sp>
      <p:sp>
        <p:nvSpPr>
          <p:cNvPr id="59" name="Text 57"/>
          <p:cNvSpPr/>
          <p:nvPr/>
        </p:nvSpPr>
        <p:spPr>
          <a:xfrm>
            <a:off x="6318250" y="4958953"/>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"Work for hire" clause tidak terlalu broad</a:t>
            </a:r>
            <a:endParaRPr lang="en-US" sz="1600" dirty="0"/>
          </a:p>
        </p:txBody>
      </p:sp>
      <p:sp>
        <p:nvSpPr>
          <p:cNvPr id="60" name="Shape 58"/>
          <p:cNvSpPr/>
          <p:nvPr/>
        </p:nvSpPr>
        <p:spPr>
          <a:xfrm>
            <a:off x="6322219" y="5216922"/>
            <a:ext cx="5421313" cy="754063"/>
          </a:xfrm>
          <a:custGeom>
            <a:avLst/>
            <a:gdLst/>
            <a:ahLst/>
            <a:cxnLst/>
            <a:rect l="l" t="t" r="r" b="b"/>
            <a:pathLst>
              <a:path w="5421313" h="754063">
                <a:moveTo>
                  <a:pt x="31754" y="0"/>
                </a:moveTo>
                <a:lnTo>
                  <a:pt x="5389559" y="0"/>
                </a:lnTo>
                <a:cubicBezTo>
                  <a:pt x="5407096" y="0"/>
                  <a:pt x="5421313" y="14217"/>
                  <a:pt x="5421313" y="31754"/>
                </a:cubicBezTo>
                <a:lnTo>
                  <a:pt x="5421313" y="722309"/>
                </a:lnTo>
                <a:cubicBezTo>
                  <a:pt x="5421313" y="739846"/>
                  <a:pt x="5407096" y="754062"/>
                  <a:pt x="5389559" y="754063"/>
                </a:cubicBezTo>
                <a:lnTo>
                  <a:pt x="31754" y="754063"/>
                </a:lnTo>
                <a:cubicBezTo>
                  <a:pt x="14217" y="754063"/>
                  <a:pt x="0" y="739846"/>
                  <a:pt x="0" y="722309"/>
                </a:cubicBezTo>
                <a:lnTo>
                  <a:pt x="0" y="31754"/>
                </a:lnTo>
                <a:cubicBezTo>
                  <a:pt x="0" y="14228"/>
                  <a:pt x="14228" y="0"/>
                  <a:pt x="31754" y="0"/>
                </a:cubicBezTo>
                <a:close/>
              </a:path>
            </a:pathLst>
          </a:custGeom>
          <a:solidFill>
            <a:srgbClr val="C7A66C">
              <a:alpha val="10196"/>
            </a:srgbClr>
          </a:solidFill>
          <a:ln w="12700">
            <a:solidFill>
              <a:srgbClr val="C7A66C">
                <a:alpha val="30196"/>
              </a:srgbClr>
            </a:solidFill>
            <a:prstDash val="solid"/>
          </a:ln>
        </p:spPr>
      </p:sp>
      <p:sp>
        <p:nvSpPr>
          <p:cNvPr id="61" name="Text 59"/>
          <p:cNvSpPr/>
          <p:nvPr/>
        </p:nvSpPr>
        <p:spPr>
          <a:xfrm>
            <a:off x="6421438" y="5316141"/>
            <a:ext cx="5278438" cy="158750"/>
          </a:xfrm>
          <a:prstGeom prst="rect">
            <a:avLst/>
          </a:prstGeom>
          <a:noFill/>
          <a:ln/>
        </p:spPr>
        <p:txBody>
          <a:bodyPr wrap="square" lIns="0" tIns="0" rIns="0" bIns="0" rtlCol="0" anchor="ctr"/>
          <a:lstStyle/>
          <a:p>
            <a:pPr>
              <a:lnSpc>
                <a:spcPct val="120000"/>
              </a:lnSpc>
            </a:pPr>
            <a:r>
              <a:rPr lang="en-US" sz="875" b="1" dirty="0">
                <a:solidFill>
                  <a:srgbClr val="C7A66C"/>
                </a:solidFill>
                <a:latin typeface="Quattrocento Sans" pitchFamily="34" charset="0"/>
                <a:ea typeface="Quattrocento Sans" pitchFamily="34" charset="-122"/>
                <a:cs typeface="Quattrocento Sans" pitchFamily="34" charset="-120"/>
              </a:rPr>
              <a:t>Action:</a:t>
            </a:r>
            <a:endParaRPr lang="en-US" sz="1600" dirty="0"/>
          </a:p>
        </p:txBody>
      </p:sp>
      <p:sp>
        <p:nvSpPr>
          <p:cNvPr id="62" name="Text 60"/>
          <p:cNvSpPr/>
          <p:nvPr/>
        </p:nvSpPr>
        <p:spPr>
          <a:xfrm>
            <a:off x="6421438" y="5506641"/>
            <a:ext cx="5278438"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List semua IP yang sudah ada (AAGIF, AGIRI, publications) dan attach sebagai exhibit ke employment agreement.</a:t>
            </a:r>
            <a:endParaRPr lang="en-US" sz="1600" dirty="0"/>
          </a:p>
        </p:txBody>
      </p:sp>
      <p:sp>
        <p:nvSpPr>
          <p:cNvPr id="63" name="Shape 61"/>
          <p:cNvSpPr/>
          <p:nvPr/>
        </p:nvSpPr>
        <p:spPr>
          <a:xfrm>
            <a:off x="6175375" y="6193234"/>
            <a:ext cx="5699125" cy="1635125"/>
          </a:xfrm>
          <a:custGeom>
            <a:avLst/>
            <a:gdLst/>
            <a:ahLst/>
            <a:cxnLst/>
            <a:rect l="l" t="t" r="r" b="b"/>
            <a:pathLst>
              <a:path w="5699125" h="1635125">
                <a:moveTo>
                  <a:pt x="31750" y="0"/>
                </a:moveTo>
                <a:lnTo>
                  <a:pt x="5635633" y="0"/>
                </a:lnTo>
                <a:cubicBezTo>
                  <a:pt x="5670699" y="0"/>
                  <a:pt x="5699125" y="28426"/>
                  <a:pt x="5699125" y="63492"/>
                </a:cubicBezTo>
                <a:lnTo>
                  <a:pt x="5699125" y="1571633"/>
                </a:lnTo>
                <a:cubicBezTo>
                  <a:pt x="5699125" y="1606699"/>
                  <a:pt x="5670699" y="1635125"/>
                  <a:pt x="5635633" y="1635125"/>
                </a:cubicBezTo>
                <a:lnTo>
                  <a:pt x="31750" y="1635125"/>
                </a:lnTo>
                <a:cubicBezTo>
                  <a:pt x="14227" y="1635125"/>
                  <a:pt x="0" y="1620898"/>
                  <a:pt x="0" y="1603375"/>
                </a:cubicBezTo>
                <a:lnTo>
                  <a:pt x="0" y="31750"/>
                </a:lnTo>
                <a:cubicBezTo>
                  <a:pt x="0" y="14227"/>
                  <a:pt x="14227" y="0"/>
                  <a:pt x="31750" y="0"/>
                </a:cubicBezTo>
                <a:close/>
              </a:path>
            </a:pathLst>
          </a:custGeom>
          <a:solidFill>
            <a:srgbClr val="4A5059">
              <a:alpha val="30196"/>
            </a:srgbClr>
          </a:solidFill>
          <a:ln/>
        </p:spPr>
      </p:sp>
      <p:sp>
        <p:nvSpPr>
          <p:cNvPr id="64" name="Shape 62"/>
          <p:cNvSpPr/>
          <p:nvPr/>
        </p:nvSpPr>
        <p:spPr>
          <a:xfrm>
            <a:off x="6175375" y="6193234"/>
            <a:ext cx="31750" cy="1635125"/>
          </a:xfrm>
          <a:custGeom>
            <a:avLst/>
            <a:gdLst/>
            <a:ahLst/>
            <a:cxnLst/>
            <a:rect l="l" t="t" r="r" b="b"/>
            <a:pathLst>
              <a:path w="31750" h="1635125">
                <a:moveTo>
                  <a:pt x="31750" y="0"/>
                </a:moveTo>
                <a:lnTo>
                  <a:pt x="31750" y="0"/>
                </a:lnTo>
                <a:lnTo>
                  <a:pt x="31750" y="1635125"/>
                </a:lnTo>
                <a:lnTo>
                  <a:pt x="31750" y="1635125"/>
                </a:lnTo>
                <a:cubicBezTo>
                  <a:pt x="14227" y="1635125"/>
                  <a:pt x="0" y="1620898"/>
                  <a:pt x="0" y="1603375"/>
                </a:cubicBezTo>
                <a:lnTo>
                  <a:pt x="0" y="31750"/>
                </a:lnTo>
                <a:cubicBezTo>
                  <a:pt x="0" y="14227"/>
                  <a:pt x="14227" y="0"/>
                  <a:pt x="31750" y="0"/>
                </a:cubicBezTo>
                <a:close/>
              </a:path>
            </a:pathLst>
          </a:custGeom>
          <a:solidFill>
            <a:srgbClr val="C7A66C"/>
          </a:solidFill>
          <a:ln/>
        </p:spPr>
      </p:sp>
      <p:sp>
        <p:nvSpPr>
          <p:cNvPr id="65" name="Shape 63"/>
          <p:cNvSpPr/>
          <p:nvPr/>
        </p:nvSpPr>
        <p:spPr>
          <a:xfrm>
            <a:off x="6318250" y="6320234"/>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C7A66C">
              <a:alpha val="20000"/>
            </a:srgbClr>
          </a:solidFill>
          <a:ln/>
        </p:spPr>
      </p:sp>
      <p:sp>
        <p:nvSpPr>
          <p:cNvPr id="66" name="Text 64"/>
          <p:cNvSpPr/>
          <p:nvPr/>
        </p:nvSpPr>
        <p:spPr>
          <a:xfrm>
            <a:off x="6286500" y="6320234"/>
            <a:ext cx="317500" cy="254000"/>
          </a:xfrm>
          <a:prstGeom prst="rect">
            <a:avLst/>
          </a:prstGeom>
          <a:noFill/>
          <a:ln/>
        </p:spPr>
        <p:txBody>
          <a:bodyPr wrap="square" lIns="0" tIns="0" rIns="0" bIns="0" rtlCol="0" anchor="ctr"/>
          <a:lstStyle/>
          <a:p>
            <a:pPr algn="ctr">
              <a:lnSpc>
                <a:spcPct val="130000"/>
              </a:lnSpc>
            </a:pPr>
            <a:r>
              <a:rPr lang="en-US" sz="1000" b="1" dirty="0">
                <a:solidFill>
                  <a:srgbClr val="C7A66C"/>
                </a:solidFill>
                <a:latin typeface="Liter" pitchFamily="34" charset="0"/>
                <a:ea typeface="Liter" pitchFamily="34" charset="-122"/>
                <a:cs typeface="Liter" pitchFamily="34" charset="-120"/>
              </a:rPr>
              <a:t>6</a:t>
            </a:r>
            <a:endParaRPr lang="en-US" sz="1600" dirty="0"/>
          </a:p>
        </p:txBody>
      </p:sp>
      <p:sp>
        <p:nvSpPr>
          <p:cNvPr id="67" name="Text 65"/>
          <p:cNvSpPr/>
          <p:nvPr/>
        </p:nvSpPr>
        <p:spPr>
          <a:xfrm>
            <a:off x="6667500" y="6336109"/>
            <a:ext cx="738188"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Exit Terms</a:t>
            </a:r>
            <a:endParaRPr lang="en-US" sz="1600" dirty="0"/>
          </a:p>
        </p:txBody>
      </p:sp>
      <p:sp>
        <p:nvSpPr>
          <p:cNvPr id="68" name="Text 66"/>
          <p:cNvSpPr/>
          <p:nvPr/>
        </p:nvSpPr>
        <p:spPr>
          <a:xfrm>
            <a:off x="6318250" y="6669484"/>
            <a:ext cx="5492750" cy="20637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Exit terms yang jelas dan fair.</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Clarify:</a:t>
            </a:r>
            <a:endParaRPr lang="en-US" sz="1600" dirty="0"/>
          </a:p>
        </p:txBody>
      </p:sp>
      <p:sp>
        <p:nvSpPr>
          <p:cNvPr id="69" name="Text 67"/>
          <p:cNvSpPr/>
          <p:nvPr/>
        </p:nvSpPr>
        <p:spPr>
          <a:xfrm>
            <a:off x="6318250" y="6971109"/>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Severance package (typical: 1-3 months per year of service)</a:t>
            </a:r>
            <a:endParaRPr lang="en-US" sz="1600" dirty="0"/>
          </a:p>
        </p:txBody>
      </p:sp>
      <p:sp>
        <p:nvSpPr>
          <p:cNvPr id="70" name="Text 68"/>
          <p:cNvSpPr/>
          <p:nvPr/>
        </p:nvSpPr>
        <p:spPr>
          <a:xfrm>
            <a:off x="6318250" y="7161609"/>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What happens to unvested equity?</a:t>
            </a:r>
            <a:endParaRPr lang="en-US" sz="1600" dirty="0"/>
          </a:p>
        </p:txBody>
      </p:sp>
      <p:sp>
        <p:nvSpPr>
          <p:cNvPr id="71" name="Text 69"/>
          <p:cNvSpPr/>
          <p:nvPr/>
        </p:nvSpPr>
        <p:spPr>
          <a:xfrm>
            <a:off x="6318250" y="7352109"/>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Treatment of bonus yang sudah earned tapi belum paid</a:t>
            </a:r>
            <a:endParaRPr lang="en-US" sz="1600" dirty="0"/>
          </a:p>
        </p:txBody>
      </p:sp>
      <p:sp>
        <p:nvSpPr>
          <p:cNvPr id="72" name="Text 70"/>
          <p:cNvSpPr/>
          <p:nvPr/>
        </p:nvSpPr>
        <p:spPr>
          <a:xfrm>
            <a:off x="6318250" y="7542609"/>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Reference policy setelah resignation</a:t>
            </a:r>
            <a:endParaRPr lang="en-US" sz="1600" dirty="0"/>
          </a:p>
        </p:txBody>
      </p:sp>
      <p:sp>
        <p:nvSpPr>
          <p:cNvPr id="73" name="Shape 71"/>
          <p:cNvSpPr/>
          <p:nvPr/>
        </p:nvSpPr>
        <p:spPr>
          <a:xfrm>
            <a:off x="321469" y="7927578"/>
            <a:ext cx="11549063" cy="579438"/>
          </a:xfrm>
          <a:custGeom>
            <a:avLst/>
            <a:gdLst/>
            <a:ahLst/>
            <a:cxnLst/>
            <a:rect l="l" t="t" r="r" b="b"/>
            <a:pathLst>
              <a:path w="11549063" h="579438">
                <a:moveTo>
                  <a:pt x="63501" y="0"/>
                </a:moveTo>
                <a:lnTo>
                  <a:pt x="11485562" y="0"/>
                </a:lnTo>
                <a:cubicBezTo>
                  <a:pt x="11520632" y="0"/>
                  <a:pt x="11549063" y="28430"/>
                  <a:pt x="11549063" y="63501"/>
                </a:cubicBezTo>
                <a:lnTo>
                  <a:pt x="11549063" y="515937"/>
                </a:lnTo>
                <a:cubicBezTo>
                  <a:pt x="11549063" y="551007"/>
                  <a:pt x="11520632" y="579438"/>
                  <a:pt x="11485562" y="579438"/>
                </a:cubicBezTo>
                <a:lnTo>
                  <a:pt x="63501" y="579438"/>
                </a:lnTo>
                <a:cubicBezTo>
                  <a:pt x="28430" y="579438"/>
                  <a:pt x="0" y="551007"/>
                  <a:pt x="0" y="515937"/>
                </a:cubicBezTo>
                <a:lnTo>
                  <a:pt x="0" y="63501"/>
                </a:lnTo>
                <a:cubicBezTo>
                  <a:pt x="0" y="28430"/>
                  <a:pt x="28430" y="0"/>
                  <a:pt x="63501" y="0"/>
                </a:cubicBezTo>
                <a:close/>
              </a:path>
            </a:pathLst>
          </a:custGeom>
          <a:solidFill>
            <a:srgbClr val="B89A6A">
              <a:alpha val="10196"/>
            </a:srgbClr>
          </a:solidFill>
          <a:ln w="12700">
            <a:solidFill>
              <a:srgbClr val="B89A6A">
                <a:alpha val="30196"/>
              </a:srgbClr>
            </a:solidFill>
            <a:prstDash val="solid"/>
          </a:ln>
        </p:spPr>
      </p:sp>
      <p:sp>
        <p:nvSpPr>
          <p:cNvPr id="74" name="Shape 72"/>
          <p:cNvSpPr/>
          <p:nvPr/>
        </p:nvSpPr>
        <p:spPr>
          <a:xfrm>
            <a:off x="428625" y="8054578"/>
            <a:ext cx="142875" cy="127000"/>
          </a:xfrm>
          <a:custGeom>
            <a:avLst/>
            <a:gdLst/>
            <a:ahLst/>
            <a:cxnLst/>
            <a:rect l="l" t="t" r="r" b="b"/>
            <a:pathLst>
              <a:path w="142875" h="127000">
                <a:moveTo>
                  <a:pt x="42069" y="38050"/>
                </a:moveTo>
                <a:lnTo>
                  <a:pt x="37430" y="33412"/>
                </a:lnTo>
                <a:cubicBezTo>
                  <a:pt x="34330" y="30311"/>
                  <a:pt x="34330" y="25276"/>
                  <a:pt x="37430" y="22175"/>
                </a:cubicBezTo>
                <a:lnTo>
                  <a:pt x="65881" y="-6300"/>
                </a:lnTo>
                <a:cubicBezTo>
                  <a:pt x="68982" y="-9401"/>
                  <a:pt x="74017" y="-9401"/>
                  <a:pt x="77118" y="-6300"/>
                </a:cubicBezTo>
                <a:lnTo>
                  <a:pt x="81756" y="-1637"/>
                </a:lnTo>
                <a:cubicBezTo>
                  <a:pt x="84857" y="1463"/>
                  <a:pt x="84857" y="6499"/>
                  <a:pt x="81756" y="9599"/>
                </a:cubicBezTo>
                <a:lnTo>
                  <a:pt x="53305" y="38050"/>
                </a:lnTo>
                <a:cubicBezTo>
                  <a:pt x="50205" y="41151"/>
                  <a:pt x="45169" y="41151"/>
                  <a:pt x="42069" y="38050"/>
                </a:cubicBezTo>
                <a:close/>
                <a:moveTo>
                  <a:pt x="68461" y="52512"/>
                </a:moveTo>
                <a:lnTo>
                  <a:pt x="60672" y="44723"/>
                </a:lnTo>
                <a:lnTo>
                  <a:pt x="88454" y="16942"/>
                </a:lnTo>
                <a:lnTo>
                  <a:pt x="118070" y="46558"/>
                </a:lnTo>
                <a:lnTo>
                  <a:pt x="90289" y="74340"/>
                </a:lnTo>
                <a:lnTo>
                  <a:pt x="82500" y="66551"/>
                </a:lnTo>
                <a:lnTo>
                  <a:pt x="24954" y="124098"/>
                </a:lnTo>
                <a:cubicBezTo>
                  <a:pt x="21084" y="127967"/>
                  <a:pt x="14808" y="127967"/>
                  <a:pt x="10914" y="124098"/>
                </a:cubicBezTo>
                <a:cubicBezTo>
                  <a:pt x="7020" y="120228"/>
                  <a:pt x="7045" y="113953"/>
                  <a:pt x="10914" y="110058"/>
                </a:cubicBezTo>
                <a:lnTo>
                  <a:pt x="68461" y="52512"/>
                </a:lnTo>
                <a:close/>
                <a:moveTo>
                  <a:pt x="96962" y="92918"/>
                </a:moveTo>
                <a:cubicBezTo>
                  <a:pt x="93861" y="89818"/>
                  <a:pt x="93861" y="84782"/>
                  <a:pt x="96962" y="81682"/>
                </a:cubicBezTo>
                <a:lnTo>
                  <a:pt x="125413" y="53231"/>
                </a:lnTo>
                <a:cubicBezTo>
                  <a:pt x="128513" y="50130"/>
                  <a:pt x="133548" y="50130"/>
                  <a:pt x="136649" y="53231"/>
                </a:cubicBezTo>
                <a:lnTo>
                  <a:pt x="141288" y="57869"/>
                </a:lnTo>
                <a:cubicBezTo>
                  <a:pt x="144388" y="60970"/>
                  <a:pt x="144388" y="66005"/>
                  <a:pt x="141288" y="69106"/>
                </a:cubicBezTo>
                <a:lnTo>
                  <a:pt x="112837" y="97582"/>
                </a:lnTo>
                <a:cubicBezTo>
                  <a:pt x="109736" y="100682"/>
                  <a:pt x="104701" y="100682"/>
                  <a:pt x="101600" y="97582"/>
                </a:cubicBezTo>
                <a:lnTo>
                  <a:pt x="96962" y="92943"/>
                </a:lnTo>
                <a:close/>
              </a:path>
            </a:pathLst>
          </a:custGeom>
          <a:solidFill>
            <a:srgbClr val="B89A6A"/>
          </a:solidFill>
          <a:ln/>
        </p:spPr>
      </p:sp>
      <p:sp>
        <p:nvSpPr>
          <p:cNvPr id="75" name="Text 73"/>
          <p:cNvSpPr/>
          <p:nvPr/>
        </p:nvSpPr>
        <p:spPr>
          <a:xfrm>
            <a:off x="619125" y="8026797"/>
            <a:ext cx="11215688" cy="381000"/>
          </a:xfrm>
          <a:prstGeom prst="rect">
            <a:avLst/>
          </a:prstGeom>
          <a:noFill/>
          <a:ln/>
        </p:spPr>
        <p:txBody>
          <a:bodyPr wrap="square" lIns="0" tIns="0" rIns="0" bIns="0" rtlCol="0" anchor="ctr"/>
          <a:lstStyle/>
          <a:p>
            <a:pPr>
              <a:lnSpc>
                <a:spcPct val="130000"/>
              </a:lnSpc>
            </a:pPr>
            <a:r>
              <a:rPr lang="en-US" sz="1000" b="1" dirty="0">
                <a:solidFill>
                  <a:srgbClr val="B89A6A"/>
                </a:solidFill>
                <a:latin typeface="Quattrocento Sans" pitchFamily="34" charset="0"/>
                <a:ea typeface="Quattrocento Sans" pitchFamily="34" charset="-122"/>
                <a:cs typeface="Quattrocento Sans" pitchFamily="34" charset="-120"/>
              </a:rPr>
              <a:t>Final Rule:</a:t>
            </a:r>
            <a:pPr>
              <a:lnSpc>
                <a:spcPct val="13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Jika ada clause yang tidak mengerti atau tidak comfortable, </a:t>
            </a:r>
            <a:pPr>
              <a:lnSpc>
                <a:spcPct val="130000"/>
              </a:lnSpc>
            </a:pPr>
            <a:r>
              <a:rPr lang="en-US" sz="1000" b="1" dirty="0">
                <a:solidFill>
                  <a:srgbClr val="E8E6E3"/>
                </a:solidFill>
                <a:latin typeface="Quattrocento Sans" pitchFamily="34" charset="0"/>
                <a:ea typeface="Quattrocento Sans" pitchFamily="34" charset="-122"/>
                <a:cs typeface="Quattrocento Sans" pitchFamily="34" charset="-120"/>
              </a:rPr>
              <a:t>jangan tanda tangan</a:t>
            </a:r>
            <a:pPr>
              <a:lnSpc>
                <a:spcPct val="13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Minta legal review atau negotiate changes. Offer letter adalah binding contract — lebih sulit untuk negotiate setelah sign.</a:t>
            </a:r>
            <a:endParaRPr lang="en-US" sz="1600" dirty="0"/>
          </a:p>
        </p:txBody>
      </p:sp>
    </p:spTree>
  </p:cSld>
  <p:clrMapOvr>
    <a:masterClrMapping/>
  </p:clrMapOvr>
  <p:transition>
    <p:fade/>
    <p:spd val="med"/>
  </p:transition>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A1D21"/>
        </a:solidFill>
      </p:bgPr>
    </p:bg>
    <p:spTree>
      <p:nvGrpSpPr>
        <p:cNvPr id="1" name=""/>
        <p:cNvGrpSpPr/>
        <p:nvPr/>
      </p:nvGrpSpPr>
      <p:grpSpPr>
        <a:xfrm>
          <a:off x="0" y="0"/>
          <a:ext cx="0" cy="0"/>
          <a:chOff x="0" y="0"/>
          <a:chExt cx="0" cy="0"/>
        </a:xfrm>
      </p:grpSpPr>
      <p:sp>
        <p:nvSpPr>
          <p:cNvPr id="2" name="Text 0"/>
          <p:cNvSpPr/>
          <p:nvPr/>
        </p:nvSpPr>
        <p:spPr>
          <a:xfrm>
            <a:off x="317500" y="317500"/>
            <a:ext cx="11612563" cy="158750"/>
          </a:xfrm>
          <a:prstGeom prst="rect">
            <a:avLst/>
          </a:prstGeom>
          <a:noFill/>
          <a:ln/>
        </p:spPr>
        <p:txBody>
          <a:bodyPr wrap="square" lIns="0" tIns="0" rIns="0" bIns="0" rtlCol="0" anchor="ctr"/>
          <a:lstStyle/>
          <a:p>
            <a:pPr>
              <a:lnSpc>
                <a:spcPct val="120000"/>
              </a:lnSpc>
            </a:pPr>
            <a:r>
              <a:rPr lang="en-US" sz="875" b="1" spc="44" kern="0" dirty="0">
                <a:solidFill>
                  <a:srgbClr val="B89A6A"/>
                </a:solidFill>
                <a:latin typeface="Quattrocento Sans" pitchFamily="34" charset="0"/>
                <a:ea typeface="Quattrocento Sans" pitchFamily="34" charset="-122"/>
                <a:cs typeface="Quattrocento Sans" pitchFamily="34" charset="-120"/>
              </a:rPr>
              <a:t>09 — Hidden Costs</a:t>
            </a:r>
            <a:endParaRPr lang="en-US" sz="1600" dirty="0"/>
          </a:p>
        </p:txBody>
      </p:sp>
      <p:sp>
        <p:nvSpPr>
          <p:cNvPr id="3" name="Text 1"/>
          <p:cNvSpPr/>
          <p:nvPr/>
        </p:nvSpPr>
        <p:spPr>
          <a:xfrm>
            <a:off x="317500" y="539750"/>
            <a:ext cx="11699875" cy="317500"/>
          </a:xfrm>
          <a:prstGeom prst="rect">
            <a:avLst/>
          </a:prstGeom>
          <a:noFill/>
          <a:ln/>
        </p:spPr>
        <p:txBody>
          <a:bodyPr wrap="square" lIns="0" tIns="0" rIns="0" bIns="0" rtlCol="0" anchor="ctr"/>
          <a:lstStyle/>
          <a:p>
            <a:pPr>
              <a:lnSpc>
                <a:spcPct val="90000"/>
              </a:lnSpc>
            </a:pPr>
            <a:r>
              <a:rPr lang="en-US" sz="2250" b="1" dirty="0">
                <a:solidFill>
                  <a:srgbClr val="E8E6E3"/>
                </a:solidFill>
                <a:latin typeface="Liter" pitchFamily="34" charset="0"/>
                <a:ea typeface="Liter" pitchFamily="34" charset="-122"/>
                <a:cs typeface="Liter" pitchFamily="34" charset="-120"/>
              </a:rPr>
              <a:t>The ASN Transition Cost</a:t>
            </a:r>
            <a:endParaRPr lang="en-US" sz="1600" dirty="0"/>
          </a:p>
        </p:txBody>
      </p:sp>
      <p:sp>
        <p:nvSpPr>
          <p:cNvPr id="4" name="Text 2"/>
          <p:cNvSpPr/>
          <p:nvPr/>
        </p:nvSpPr>
        <p:spPr>
          <a:xfrm>
            <a:off x="317500" y="920750"/>
            <a:ext cx="11628438" cy="222250"/>
          </a:xfrm>
          <a:prstGeom prst="rect">
            <a:avLst/>
          </a:prstGeom>
          <a:noFill/>
          <a:ln/>
        </p:spPr>
        <p:txBody>
          <a:bodyPr wrap="square" lIns="0" tIns="0" rIns="0" bIns="0" rtlCol="0" anchor="ctr"/>
          <a:lstStyle/>
          <a:p>
            <a:pPr>
              <a:lnSpc>
                <a:spcPct val="130000"/>
              </a:lnSpc>
            </a:pPr>
            <a:r>
              <a:rPr lang="en-US" sz="1125" dirty="0">
                <a:solidFill>
                  <a:srgbClr val="E8E6E3">
                    <a:alpha val="70000"/>
                  </a:srgbClr>
                </a:solidFill>
                <a:latin typeface="Quattrocento Sans" pitchFamily="34" charset="0"/>
                <a:ea typeface="Quattrocento Sans" pitchFamily="34" charset="-122"/>
                <a:cs typeface="Quattrocento Sans" pitchFamily="34" charset="-120"/>
              </a:rPr>
              <a:t>Sesuatu yang Sering Dilupakan Saat Excited dengan Offer Swasta</a:t>
            </a:r>
            <a:endParaRPr lang="en-US" sz="1600" dirty="0"/>
          </a:p>
        </p:txBody>
      </p:sp>
      <p:sp>
        <p:nvSpPr>
          <p:cNvPr id="5" name="Shape 3"/>
          <p:cNvSpPr/>
          <p:nvPr/>
        </p:nvSpPr>
        <p:spPr>
          <a:xfrm>
            <a:off x="317500" y="1238250"/>
            <a:ext cx="635000" cy="31750"/>
          </a:xfrm>
          <a:custGeom>
            <a:avLst/>
            <a:gdLst/>
            <a:ahLst/>
            <a:cxnLst/>
            <a:rect l="l" t="t" r="r" b="b"/>
            <a:pathLst>
              <a:path w="635000" h="31750">
                <a:moveTo>
                  <a:pt x="0" y="0"/>
                </a:moveTo>
                <a:lnTo>
                  <a:pt x="635000" y="0"/>
                </a:lnTo>
                <a:lnTo>
                  <a:pt x="635000" y="31750"/>
                </a:lnTo>
                <a:lnTo>
                  <a:pt x="0" y="31750"/>
                </a:lnTo>
                <a:lnTo>
                  <a:pt x="0" y="0"/>
                </a:lnTo>
                <a:close/>
              </a:path>
            </a:pathLst>
          </a:custGeom>
          <a:solidFill>
            <a:srgbClr val="B89A6A"/>
          </a:solidFill>
          <a:ln/>
        </p:spPr>
      </p:sp>
      <p:sp>
        <p:nvSpPr>
          <p:cNvPr id="6" name="Shape 4"/>
          <p:cNvSpPr/>
          <p:nvPr/>
        </p:nvSpPr>
        <p:spPr>
          <a:xfrm>
            <a:off x="333375" y="1397000"/>
            <a:ext cx="5699125" cy="2817813"/>
          </a:xfrm>
          <a:custGeom>
            <a:avLst/>
            <a:gdLst/>
            <a:ahLst/>
            <a:cxnLst/>
            <a:rect l="l" t="t" r="r" b="b"/>
            <a:pathLst>
              <a:path w="5699125" h="2817813">
                <a:moveTo>
                  <a:pt x="31750" y="0"/>
                </a:moveTo>
                <a:lnTo>
                  <a:pt x="5635612" y="0"/>
                </a:lnTo>
                <a:cubicBezTo>
                  <a:pt x="5670689" y="0"/>
                  <a:pt x="5699125" y="28436"/>
                  <a:pt x="5699125" y="63513"/>
                </a:cubicBezTo>
                <a:lnTo>
                  <a:pt x="5699125" y="2754299"/>
                </a:lnTo>
                <a:cubicBezTo>
                  <a:pt x="5699125" y="2789377"/>
                  <a:pt x="5670689" y="2817813"/>
                  <a:pt x="5635612" y="2817813"/>
                </a:cubicBezTo>
                <a:lnTo>
                  <a:pt x="31750" y="2817813"/>
                </a:lnTo>
                <a:cubicBezTo>
                  <a:pt x="14215" y="2817813"/>
                  <a:pt x="0" y="2803598"/>
                  <a:pt x="0" y="2786063"/>
                </a:cubicBezTo>
                <a:lnTo>
                  <a:pt x="0" y="31750"/>
                </a:lnTo>
                <a:cubicBezTo>
                  <a:pt x="0" y="14227"/>
                  <a:pt x="14227" y="0"/>
                  <a:pt x="31750" y="0"/>
                </a:cubicBezTo>
                <a:close/>
              </a:path>
            </a:pathLst>
          </a:custGeom>
          <a:solidFill>
            <a:srgbClr val="4A5059">
              <a:alpha val="30196"/>
            </a:srgbClr>
          </a:solidFill>
          <a:ln/>
        </p:spPr>
      </p:sp>
      <p:sp>
        <p:nvSpPr>
          <p:cNvPr id="7" name="Shape 5"/>
          <p:cNvSpPr/>
          <p:nvPr/>
        </p:nvSpPr>
        <p:spPr>
          <a:xfrm>
            <a:off x="333375" y="1397000"/>
            <a:ext cx="31750" cy="2817813"/>
          </a:xfrm>
          <a:custGeom>
            <a:avLst/>
            <a:gdLst/>
            <a:ahLst/>
            <a:cxnLst/>
            <a:rect l="l" t="t" r="r" b="b"/>
            <a:pathLst>
              <a:path w="31750" h="2817813">
                <a:moveTo>
                  <a:pt x="31750" y="0"/>
                </a:moveTo>
                <a:lnTo>
                  <a:pt x="31750" y="0"/>
                </a:lnTo>
                <a:lnTo>
                  <a:pt x="31750" y="2817813"/>
                </a:lnTo>
                <a:lnTo>
                  <a:pt x="31750" y="2817813"/>
                </a:lnTo>
                <a:cubicBezTo>
                  <a:pt x="14227" y="2817813"/>
                  <a:pt x="0" y="2803586"/>
                  <a:pt x="0" y="2786063"/>
                </a:cubicBezTo>
                <a:lnTo>
                  <a:pt x="0" y="31750"/>
                </a:lnTo>
                <a:cubicBezTo>
                  <a:pt x="0" y="14227"/>
                  <a:pt x="14227" y="0"/>
                  <a:pt x="31750" y="0"/>
                </a:cubicBezTo>
                <a:close/>
              </a:path>
            </a:pathLst>
          </a:custGeom>
          <a:solidFill>
            <a:srgbClr val="B89A6A"/>
          </a:solidFill>
          <a:ln/>
        </p:spPr>
      </p:sp>
      <p:sp>
        <p:nvSpPr>
          <p:cNvPr id="8" name="Shape 6"/>
          <p:cNvSpPr/>
          <p:nvPr/>
        </p:nvSpPr>
        <p:spPr>
          <a:xfrm>
            <a:off x="488156" y="1539875"/>
            <a:ext cx="214313" cy="190500"/>
          </a:xfrm>
          <a:custGeom>
            <a:avLst/>
            <a:gdLst/>
            <a:ahLst/>
            <a:cxnLst/>
            <a:rect l="l" t="t" r="r" b="b"/>
            <a:pathLst>
              <a:path w="214313" h="190500">
                <a:moveTo>
                  <a:pt x="107156" y="-11906"/>
                </a:moveTo>
                <a:cubicBezTo>
                  <a:pt x="126870" y="-11906"/>
                  <a:pt x="142875" y="4099"/>
                  <a:pt x="142875" y="23812"/>
                </a:cubicBezTo>
                <a:cubicBezTo>
                  <a:pt x="142875" y="43526"/>
                  <a:pt x="126870" y="59531"/>
                  <a:pt x="107156" y="59531"/>
                </a:cubicBezTo>
                <a:cubicBezTo>
                  <a:pt x="87443" y="59531"/>
                  <a:pt x="71438" y="43526"/>
                  <a:pt x="71438" y="23813"/>
                </a:cubicBezTo>
                <a:cubicBezTo>
                  <a:pt x="71438" y="4099"/>
                  <a:pt x="87443" y="-11906"/>
                  <a:pt x="107156" y="-11906"/>
                </a:cubicBezTo>
                <a:close/>
                <a:moveTo>
                  <a:pt x="17859" y="113109"/>
                </a:moveTo>
                <a:cubicBezTo>
                  <a:pt x="17859" y="87027"/>
                  <a:pt x="35347" y="64219"/>
                  <a:pt x="61429" y="51755"/>
                </a:cubicBezTo>
                <a:cubicBezTo>
                  <a:pt x="70842" y="67121"/>
                  <a:pt x="87809" y="77391"/>
                  <a:pt x="107156" y="77391"/>
                </a:cubicBezTo>
                <a:cubicBezTo>
                  <a:pt x="127881" y="77391"/>
                  <a:pt x="145889" y="65596"/>
                  <a:pt x="154781" y="48369"/>
                </a:cubicBezTo>
                <a:cubicBezTo>
                  <a:pt x="160660" y="44165"/>
                  <a:pt x="167841" y="41672"/>
                  <a:pt x="175617" y="41672"/>
                </a:cubicBezTo>
                <a:lnTo>
                  <a:pt x="182873" y="41672"/>
                </a:lnTo>
                <a:cubicBezTo>
                  <a:pt x="186742" y="41672"/>
                  <a:pt x="189570" y="45318"/>
                  <a:pt x="188640" y="49076"/>
                </a:cubicBezTo>
                <a:lnTo>
                  <a:pt x="182277" y="74488"/>
                </a:lnTo>
                <a:cubicBezTo>
                  <a:pt x="185961" y="79102"/>
                  <a:pt x="189049" y="84051"/>
                  <a:pt x="191356" y="89297"/>
                </a:cubicBezTo>
                <a:lnTo>
                  <a:pt x="199430" y="89297"/>
                </a:lnTo>
                <a:cubicBezTo>
                  <a:pt x="204378" y="89297"/>
                  <a:pt x="208359" y="93278"/>
                  <a:pt x="208359" y="98227"/>
                </a:cubicBezTo>
                <a:lnTo>
                  <a:pt x="208359" y="139898"/>
                </a:lnTo>
                <a:cubicBezTo>
                  <a:pt x="208359" y="144847"/>
                  <a:pt x="204378" y="148828"/>
                  <a:pt x="199430" y="148828"/>
                </a:cubicBezTo>
                <a:lnTo>
                  <a:pt x="184547" y="148828"/>
                </a:lnTo>
                <a:cubicBezTo>
                  <a:pt x="178408" y="157014"/>
                  <a:pt x="170222" y="163562"/>
                  <a:pt x="160734" y="167692"/>
                </a:cubicBezTo>
                <a:lnTo>
                  <a:pt x="160734" y="178594"/>
                </a:lnTo>
                <a:cubicBezTo>
                  <a:pt x="160734" y="185179"/>
                  <a:pt x="155414" y="190500"/>
                  <a:pt x="148828" y="190500"/>
                </a:cubicBezTo>
                <a:lnTo>
                  <a:pt x="136550" y="190500"/>
                </a:lnTo>
                <a:cubicBezTo>
                  <a:pt x="131229" y="190500"/>
                  <a:pt x="126578" y="186965"/>
                  <a:pt x="125090" y="181868"/>
                </a:cubicBezTo>
                <a:lnTo>
                  <a:pt x="122448" y="172641"/>
                </a:lnTo>
                <a:lnTo>
                  <a:pt x="91827" y="172641"/>
                </a:lnTo>
                <a:lnTo>
                  <a:pt x="89185" y="181868"/>
                </a:lnTo>
                <a:cubicBezTo>
                  <a:pt x="87734" y="186965"/>
                  <a:pt x="83083" y="190500"/>
                  <a:pt x="77763" y="190500"/>
                </a:cubicBezTo>
                <a:lnTo>
                  <a:pt x="65484" y="190500"/>
                </a:lnTo>
                <a:cubicBezTo>
                  <a:pt x="58899" y="190500"/>
                  <a:pt x="53578" y="185179"/>
                  <a:pt x="53578" y="178594"/>
                </a:cubicBezTo>
                <a:lnTo>
                  <a:pt x="53578" y="167692"/>
                </a:lnTo>
                <a:cubicBezTo>
                  <a:pt x="32556" y="158502"/>
                  <a:pt x="17859" y="137517"/>
                  <a:pt x="17859" y="113109"/>
                </a:cubicBezTo>
                <a:close/>
                <a:moveTo>
                  <a:pt x="157758" y="119063"/>
                </a:moveTo>
                <a:cubicBezTo>
                  <a:pt x="162686" y="119063"/>
                  <a:pt x="166688" y="115061"/>
                  <a:pt x="166688" y="110133"/>
                </a:cubicBezTo>
                <a:cubicBezTo>
                  <a:pt x="166688" y="105204"/>
                  <a:pt x="162686" y="101203"/>
                  <a:pt x="157758" y="101203"/>
                </a:cubicBezTo>
                <a:cubicBezTo>
                  <a:pt x="152829" y="101203"/>
                  <a:pt x="148828" y="105204"/>
                  <a:pt x="148828" y="110133"/>
                </a:cubicBezTo>
                <a:cubicBezTo>
                  <a:pt x="148828" y="115061"/>
                  <a:pt x="152829" y="119063"/>
                  <a:pt x="157758" y="119063"/>
                </a:cubicBezTo>
                <a:close/>
              </a:path>
            </a:pathLst>
          </a:custGeom>
          <a:solidFill>
            <a:srgbClr val="B89A6A"/>
          </a:solidFill>
          <a:ln/>
        </p:spPr>
      </p:sp>
      <p:sp>
        <p:nvSpPr>
          <p:cNvPr id="9" name="Text 7"/>
          <p:cNvSpPr/>
          <p:nvPr/>
        </p:nvSpPr>
        <p:spPr>
          <a:xfrm>
            <a:off x="809625" y="1524000"/>
            <a:ext cx="1325563"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Nilai Pensiun PNS</a:t>
            </a:r>
            <a:endParaRPr lang="en-US" sz="1600" dirty="0"/>
          </a:p>
        </p:txBody>
      </p:sp>
      <p:sp>
        <p:nvSpPr>
          <p:cNvPr id="10" name="Text 8"/>
          <p:cNvSpPr/>
          <p:nvPr/>
        </p:nvSpPr>
        <p:spPr>
          <a:xfrm>
            <a:off x="476250" y="1841500"/>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Estimasi nilai pensiun jika diteruskan sampai pensiun.</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PNS dengan gaji pokok IDR 5-8M per bulan akan menerima:</a:t>
            </a:r>
            <a:endParaRPr lang="en-US" sz="1600" dirty="0"/>
          </a:p>
        </p:txBody>
      </p:sp>
      <p:sp>
        <p:nvSpPr>
          <p:cNvPr id="11" name="Shape 9"/>
          <p:cNvSpPr/>
          <p:nvPr/>
        </p:nvSpPr>
        <p:spPr>
          <a:xfrm>
            <a:off x="476250" y="2349500"/>
            <a:ext cx="5429250" cy="1174750"/>
          </a:xfrm>
          <a:custGeom>
            <a:avLst/>
            <a:gdLst/>
            <a:ahLst/>
            <a:cxnLst/>
            <a:rect l="l" t="t" r="r" b="b"/>
            <a:pathLst>
              <a:path w="5429250" h="1174750">
                <a:moveTo>
                  <a:pt x="31753" y="0"/>
                </a:moveTo>
                <a:lnTo>
                  <a:pt x="5397497" y="0"/>
                </a:lnTo>
                <a:cubicBezTo>
                  <a:pt x="5415033" y="0"/>
                  <a:pt x="5429250" y="14217"/>
                  <a:pt x="5429250" y="31753"/>
                </a:cubicBezTo>
                <a:lnTo>
                  <a:pt x="5429250" y="1142997"/>
                </a:lnTo>
                <a:cubicBezTo>
                  <a:pt x="5429250" y="1160533"/>
                  <a:pt x="5415033" y="1174750"/>
                  <a:pt x="5397497" y="1174750"/>
                </a:cubicBezTo>
                <a:lnTo>
                  <a:pt x="31753" y="1174750"/>
                </a:lnTo>
                <a:cubicBezTo>
                  <a:pt x="14217" y="1174750"/>
                  <a:pt x="0" y="1160533"/>
                  <a:pt x="0" y="1142997"/>
                </a:cubicBezTo>
                <a:lnTo>
                  <a:pt x="0" y="31753"/>
                </a:lnTo>
                <a:cubicBezTo>
                  <a:pt x="0" y="14228"/>
                  <a:pt x="14228" y="0"/>
                  <a:pt x="31753" y="0"/>
                </a:cubicBezTo>
                <a:close/>
              </a:path>
            </a:pathLst>
          </a:custGeom>
          <a:solidFill>
            <a:srgbClr val="1A1D21">
              <a:alpha val="50196"/>
            </a:srgbClr>
          </a:solidFill>
          <a:ln/>
        </p:spPr>
      </p:sp>
      <p:sp>
        <p:nvSpPr>
          <p:cNvPr id="12" name="Text 10"/>
          <p:cNvSpPr/>
          <p:nvPr/>
        </p:nvSpPr>
        <p:spPr>
          <a:xfrm>
            <a:off x="571500" y="2444750"/>
            <a:ext cx="5302250" cy="190500"/>
          </a:xfrm>
          <a:prstGeom prst="rect">
            <a:avLst/>
          </a:prstGeom>
          <a:noFill/>
          <a:ln/>
        </p:spPr>
        <p:txBody>
          <a:bodyPr wrap="square" lIns="0" tIns="0" rIns="0" bIns="0" rtlCol="0" anchor="ctr"/>
          <a:lstStyle/>
          <a:p>
            <a:pPr>
              <a:lnSpc>
                <a:spcPct val="130000"/>
              </a:lnSpc>
            </a:pPr>
            <a:r>
              <a:rPr lang="en-US" sz="1000" b="1" dirty="0">
                <a:solidFill>
                  <a:srgbClr val="B89A6A"/>
                </a:solidFill>
                <a:latin typeface="Quattrocento Sans" pitchFamily="34" charset="0"/>
                <a:ea typeface="Quattrocento Sans" pitchFamily="34" charset="-122"/>
                <a:cs typeface="Quattrocento Sans" pitchFamily="34" charset="-120"/>
              </a:rPr>
              <a:t>Perhitungan Estimasi:</a:t>
            </a:r>
            <a:endParaRPr lang="en-US" sz="1600" dirty="0"/>
          </a:p>
        </p:txBody>
      </p:sp>
      <p:sp>
        <p:nvSpPr>
          <p:cNvPr id="13" name="Text 11"/>
          <p:cNvSpPr/>
          <p:nvPr/>
        </p:nvSpPr>
        <p:spPr>
          <a:xfrm>
            <a:off x="571500" y="2698750"/>
            <a:ext cx="52943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Pensiun bulanan: 75% dari gaji pokok terakhir</a:t>
            </a:r>
            <a:endParaRPr lang="en-US" sz="1600" dirty="0"/>
          </a:p>
        </p:txBody>
      </p:sp>
      <p:sp>
        <p:nvSpPr>
          <p:cNvPr id="14" name="Text 12"/>
          <p:cNvSpPr/>
          <p:nvPr/>
        </p:nvSpPr>
        <p:spPr>
          <a:xfrm>
            <a:off x="571500" y="2889250"/>
            <a:ext cx="52943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Untuk gaji pokok IDR 6M: pensiun ±IDR 4.5M/bulan</a:t>
            </a:r>
            <a:endParaRPr lang="en-US" sz="1600" dirty="0"/>
          </a:p>
        </p:txBody>
      </p:sp>
      <p:sp>
        <p:nvSpPr>
          <p:cNvPr id="15" name="Text 13"/>
          <p:cNvSpPr/>
          <p:nvPr/>
        </p:nvSpPr>
        <p:spPr>
          <a:xfrm>
            <a:off x="571500" y="3079750"/>
            <a:ext cx="52943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Durasi pensiun: 20-25 tahun (dari usia 60-80+)</a:t>
            </a:r>
            <a:endParaRPr lang="en-US" sz="1600" dirty="0"/>
          </a:p>
        </p:txBody>
      </p:sp>
      <p:sp>
        <p:nvSpPr>
          <p:cNvPr id="16" name="Text 14"/>
          <p:cNvSpPr/>
          <p:nvPr/>
        </p:nvSpPr>
        <p:spPr>
          <a:xfrm>
            <a:off x="571500" y="3270250"/>
            <a:ext cx="52943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t>
            </a:r>
            <a:pPr>
              <a:lnSpc>
                <a:spcPct val="120000"/>
              </a:lnSpc>
            </a:pPr>
            <a:r>
              <a:rPr lang="en-US" sz="875" b="1" dirty="0">
                <a:solidFill>
                  <a:srgbClr val="E8E6E3"/>
                </a:solidFill>
                <a:latin typeface="Quattrocento Sans" pitchFamily="34" charset="0"/>
                <a:ea typeface="Quattrocento Sans" pitchFamily="34" charset="-122"/>
                <a:cs typeface="Quattrocento Sans" pitchFamily="34" charset="-120"/>
              </a:rPr>
              <a:t>Total value: IDR 1-1.5 miliar</a:t>
            </a:r>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dalam lifetime</a:t>
            </a:r>
            <a:endParaRPr lang="en-US" sz="1600" dirty="0"/>
          </a:p>
        </p:txBody>
      </p:sp>
      <p:sp>
        <p:nvSpPr>
          <p:cNvPr id="17" name="Text 15"/>
          <p:cNvSpPr/>
          <p:nvPr/>
        </p:nvSpPr>
        <p:spPr>
          <a:xfrm>
            <a:off x="476250" y="3619500"/>
            <a:ext cx="5484813" cy="365125"/>
          </a:xfrm>
          <a:prstGeom prst="rect">
            <a:avLst/>
          </a:prstGeom>
          <a:noFill/>
          <a:ln/>
        </p:spPr>
        <p:txBody>
          <a:bodyPr wrap="square" lIns="0" tIns="0" rIns="0" bIns="0" rtlCol="0" anchor="ctr"/>
          <a:lstStyle/>
          <a:p>
            <a:pPr>
              <a:lnSpc>
                <a:spcPct val="140000"/>
              </a:lnSpc>
            </a:pPr>
            <a:r>
              <a:rPr lang="en-US" sz="875" dirty="0">
                <a:solidFill>
                  <a:srgbClr val="E8E6E3">
                    <a:alpha val="70000"/>
                  </a:srgbClr>
                </a:solidFill>
                <a:latin typeface="Quattrocento Sans" pitchFamily="34" charset="0"/>
                <a:ea typeface="Quattrocento Sans" pitchFamily="34" charset="-122"/>
                <a:cs typeface="Quattrocento Sans" pitchFamily="34" charset="-120"/>
              </a:rPr>
              <a:t>Ini adalah </a:t>
            </a:r>
            <a:pPr>
              <a:lnSpc>
                <a:spcPct val="140000"/>
              </a:lnSpc>
            </a:pPr>
            <a:r>
              <a:rPr lang="en-US" sz="875" b="1" dirty="0">
                <a:solidFill>
                  <a:srgbClr val="E8E6E3"/>
                </a:solidFill>
                <a:latin typeface="Quattrocento Sans" pitchFamily="34" charset="0"/>
                <a:ea typeface="Quattrocento Sans" pitchFamily="34" charset="-122"/>
                <a:cs typeface="Quattrocento Sans" pitchFamily="34" charset="-120"/>
              </a:rPr>
              <a:t>defined benefit</a:t>
            </a:r>
            <a:pPr>
              <a:lnSpc>
                <a:spcPct val="140000"/>
              </a:lnSpc>
            </a:pPr>
            <a:r>
              <a:rPr lang="en-US" sz="875" dirty="0">
                <a:solidFill>
                  <a:srgbClr val="E8E6E3">
                    <a:alpha val="70000"/>
                  </a:srgbClr>
                </a:solidFill>
                <a:latin typeface="Quattrocento Sans" pitchFamily="34" charset="0"/>
                <a:ea typeface="Quattrocento Sans" pitchFamily="34" charset="-122"/>
                <a:cs typeface="Quattrocento Sans" pitchFamily="34" charset="-120"/>
              </a:rPr>
              <a:t> yang guaranteed — tidak ada di sektor swasta kecuali dengan retirement planning yang proactive.</a:t>
            </a:r>
            <a:endParaRPr lang="en-US" sz="1600" dirty="0"/>
          </a:p>
        </p:txBody>
      </p:sp>
      <p:sp>
        <p:nvSpPr>
          <p:cNvPr id="18" name="Shape 16"/>
          <p:cNvSpPr/>
          <p:nvPr/>
        </p:nvSpPr>
        <p:spPr>
          <a:xfrm>
            <a:off x="333375" y="4308078"/>
            <a:ext cx="5699125" cy="2817813"/>
          </a:xfrm>
          <a:custGeom>
            <a:avLst/>
            <a:gdLst/>
            <a:ahLst/>
            <a:cxnLst/>
            <a:rect l="l" t="t" r="r" b="b"/>
            <a:pathLst>
              <a:path w="5699125" h="2817813">
                <a:moveTo>
                  <a:pt x="31750" y="0"/>
                </a:moveTo>
                <a:lnTo>
                  <a:pt x="5635612" y="0"/>
                </a:lnTo>
                <a:cubicBezTo>
                  <a:pt x="5670689" y="0"/>
                  <a:pt x="5699125" y="28436"/>
                  <a:pt x="5699125" y="63513"/>
                </a:cubicBezTo>
                <a:lnTo>
                  <a:pt x="5699125" y="2754299"/>
                </a:lnTo>
                <a:cubicBezTo>
                  <a:pt x="5699125" y="2789377"/>
                  <a:pt x="5670689" y="2817813"/>
                  <a:pt x="5635612" y="2817813"/>
                </a:cubicBezTo>
                <a:lnTo>
                  <a:pt x="31750" y="2817813"/>
                </a:lnTo>
                <a:cubicBezTo>
                  <a:pt x="14215" y="2817813"/>
                  <a:pt x="0" y="2803598"/>
                  <a:pt x="0" y="2786063"/>
                </a:cubicBezTo>
                <a:lnTo>
                  <a:pt x="0" y="31750"/>
                </a:lnTo>
                <a:cubicBezTo>
                  <a:pt x="0" y="14227"/>
                  <a:pt x="14227" y="0"/>
                  <a:pt x="31750" y="0"/>
                </a:cubicBezTo>
                <a:close/>
              </a:path>
            </a:pathLst>
          </a:custGeom>
          <a:solidFill>
            <a:srgbClr val="4A5059">
              <a:alpha val="30196"/>
            </a:srgbClr>
          </a:solidFill>
          <a:ln/>
        </p:spPr>
      </p:sp>
      <p:sp>
        <p:nvSpPr>
          <p:cNvPr id="19" name="Shape 17"/>
          <p:cNvSpPr/>
          <p:nvPr/>
        </p:nvSpPr>
        <p:spPr>
          <a:xfrm>
            <a:off x="333375" y="4308078"/>
            <a:ext cx="31750" cy="2817813"/>
          </a:xfrm>
          <a:custGeom>
            <a:avLst/>
            <a:gdLst/>
            <a:ahLst/>
            <a:cxnLst/>
            <a:rect l="l" t="t" r="r" b="b"/>
            <a:pathLst>
              <a:path w="31750" h="2817813">
                <a:moveTo>
                  <a:pt x="31750" y="0"/>
                </a:moveTo>
                <a:lnTo>
                  <a:pt x="31750" y="0"/>
                </a:lnTo>
                <a:lnTo>
                  <a:pt x="31750" y="2817813"/>
                </a:lnTo>
                <a:lnTo>
                  <a:pt x="31750" y="2817813"/>
                </a:lnTo>
                <a:cubicBezTo>
                  <a:pt x="14227" y="2817813"/>
                  <a:pt x="0" y="2803586"/>
                  <a:pt x="0" y="2786063"/>
                </a:cubicBezTo>
                <a:lnTo>
                  <a:pt x="0" y="31750"/>
                </a:lnTo>
                <a:cubicBezTo>
                  <a:pt x="0" y="14227"/>
                  <a:pt x="14227" y="0"/>
                  <a:pt x="31750" y="0"/>
                </a:cubicBezTo>
                <a:close/>
              </a:path>
            </a:pathLst>
          </a:custGeom>
          <a:solidFill>
            <a:srgbClr val="B89A6A"/>
          </a:solidFill>
          <a:ln/>
        </p:spPr>
      </p:sp>
      <p:sp>
        <p:nvSpPr>
          <p:cNvPr id="20" name="Shape 18"/>
          <p:cNvSpPr/>
          <p:nvPr/>
        </p:nvSpPr>
        <p:spPr>
          <a:xfrm>
            <a:off x="500063" y="4450953"/>
            <a:ext cx="190500" cy="190500"/>
          </a:xfrm>
          <a:custGeom>
            <a:avLst/>
            <a:gdLst/>
            <a:ahLst/>
            <a:cxnLst/>
            <a:rect l="l" t="t" r="r" b="b"/>
            <a:pathLst>
              <a:path w="190500" h="190500">
                <a:moveTo>
                  <a:pt x="95250" y="40146"/>
                </a:moveTo>
                <a:lnTo>
                  <a:pt x="89669" y="32407"/>
                </a:lnTo>
                <a:cubicBezTo>
                  <a:pt x="80367" y="19534"/>
                  <a:pt x="65447" y="11906"/>
                  <a:pt x="49523" y="11906"/>
                </a:cubicBezTo>
                <a:cubicBezTo>
                  <a:pt x="22175" y="11906"/>
                  <a:pt x="0" y="34082"/>
                  <a:pt x="0" y="61429"/>
                </a:cubicBezTo>
                <a:lnTo>
                  <a:pt x="0" y="62396"/>
                </a:lnTo>
                <a:cubicBezTo>
                  <a:pt x="0" y="71177"/>
                  <a:pt x="2307" y="80256"/>
                  <a:pt x="6176" y="89297"/>
                </a:cubicBezTo>
                <a:lnTo>
                  <a:pt x="45616" y="89297"/>
                </a:lnTo>
                <a:cubicBezTo>
                  <a:pt x="46806" y="89297"/>
                  <a:pt x="47885" y="88590"/>
                  <a:pt x="48369" y="87474"/>
                </a:cubicBezTo>
                <a:lnTo>
                  <a:pt x="60201" y="59085"/>
                </a:lnTo>
                <a:cubicBezTo>
                  <a:pt x="61578" y="55811"/>
                  <a:pt x="64777" y="53653"/>
                  <a:pt x="68312" y="53578"/>
                </a:cubicBezTo>
                <a:cubicBezTo>
                  <a:pt x="71847" y="53504"/>
                  <a:pt x="75121" y="55587"/>
                  <a:pt x="76572" y="58824"/>
                </a:cubicBezTo>
                <a:lnTo>
                  <a:pt x="95659" y="101203"/>
                </a:lnTo>
                <a:lnTo>
                  <a:pt x="111063" y="70396"/>
                </a:lnTo>
                <a:cubicBezTo>
                  <a:pt x="112588" y="67382"/>
                  <a:pt x="115677" y="65447"/>
                  <a:pt x="119063" y="65447"/>
                </a:cubicBezTo>
                <a:cubicBezTo>
                  <a:pt x="122448" y="65447"/>
                  <a:pt x="125537" y="67345"/>
                  <a:pt x="127062" y="70396"/>
                </a:cubicBezTo>
                <a:lnTo>
                  <a:pt x="135694" y="87623"/>
                </a:lnTo>
                <a:cubicBezTo>
                  <a:pt x="136215" y="88627"/>
                  <a:pt x="137220" y="89260"/>
                  <a:pt x="138373" y="89260"/>
                </a:cubicBezTo>
                <a:lnTo>
                  <a:pt x="184361" y="89260"/>
                </a:lnTo>
                <a:cubicBezTo>
                  <a:pt x="188268" y="80218"/>
                  <a:pt x="190537" y="71140"/>
                  <a:pt x="190537" y="62359"/>
                </a:cubicBezTo>
                <a:lnTo>
                  <a:pt x="190537" y="61392"/>
                </a:lnTo>
                <a:cubicBezTo>
                  <a:pt x="190500" y="34082"/>
                  <a:pt x="168325" y="11906"/>
                  <a:pt x="140977" y="11906"/>
                </a:cubicBezTo>
                <a:cubicBezTo>
                  <a:pt x="125090" y="11906"/>
                  <a:pt x="110133" y="19534"/>
                  <a:pt x="100831" y="32407"/>
                </a:cubicBezTo>
                <a:lnTo>
                  <a:pt x="95250" y="40109"/>
                </a:lnTo>
                <a:close/>
                <a:moveTo>
                  <a:pt x="174724" y="107156"/>
                </a:moveTo>
                <a:lnTo>
                  <a:pt x="138336" y="107156"/>
                </a:lnTo>
                <a:cubicBezTo>
                  <a:pt x="130448" y="107156"/>
                  <a:pt x="123230" y="102691"/>
                  <a:pt x="119695" y="95622"/>
                </a:cubicBezTo>
                <a:lnTo>
                  <a:pt x="119063" y="94357"/>
                </a:lnTo>
                <a:lnTo>
                  <a:pt x="103250" y="126020"/>
                </a:lnTo>
                <a:cubicBezTo>
                  <a:pt x="101724" y="129108"/>
                  <a:pt x="98524" y="131043"/>
                  <a:pt x="95064" y="130969"/>
                </a:cubicBezTo>
                <a:cubicBezTo>
                  <a:pt x="91604" y="130894"/>
                  <a:pt x="88516" y="128848"/>
                  <a:pt x="87102" y="125723"/>
                </a:cubicBezTo>
                <a:lnTo>
                  <a:pt x="68759" y="84981"/>
                </a:lnTo>
                <a:lnTo>
                  <a:pt x="64852" y="94357"/>
                </a:lnTo>
                <a:cubicBezTo>
                  <a:pt x="61615" y="102133"/>
                  <a:pt x="54025" y="107193"/>
                  <a:pt x="45616" y="107193"/>
                </a:cubicBezTo>
                <a:lnTo>
                  <a:pt x="15776" y="107193"/>
                </a:lnTo>
                <a:cubicBezTo>
                  <a:pt x="33338" y="134652"/>
                  <a:pt x="61540" y="159916"/>
                  <a:pt x="79177" y="173385"/>
                </a:cubicBezTo>
                <a:cubicBezTo>
                  <a:pt x="83790" y="176882"/>
                  <a:pt x="89446" y="178631"/>
                  <a:pt x="95213" y="178631"/>
                </a:cubicBezTo>
                <a:cubicBezTo>
                  <a:pt x="100980" y="178631"/>
                  <a:pt x="106673" y="176919"/>
                  <a:pt x="111249" y="173385"/>
                </a:cubicBezTo>
                <a:cubicBezTo>
                  <a:pt x="128960" y="159879"/>
                  <a:pt x="157163" y="134615"/>
                  <a:pt x="174724" y="107156"/>
                </a:cubicBezTo>
                <a:close/>
              </a:path>
            </a:pathLst>
          </a:custGeom>
          <a:solidFill>
            <a:srgbClr val="B89A6A"/>
          </a:solidFill>
          <a:ln/>
        </p:spPr>
      </p:sp>
      <p:sp>
        <p:nvSpPr>
          <p:cNvPr id="21" name="Text 19"/>
          <p:cNvSpPr/>
          <p:nvPr/>
        </p:nvSpPr>
        <p:spPr>
          <a:xfrm>
            <a:off x="809625" y="4435078"/>
            <a:ext cx="1452563"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Asuransi Kesehatan</a:t>
            </a:r>
            <a:endParaRPr lang="en-US" sz="1600" dirty="0"/>
          </a:p>
        </p:txBody>
      </p:sp>
      <p:sp>
        <p:nvSpPr>
          <p:cNvPr id="22" name="Text 20"/>
          <p:cNvSpPr/>
          <p:nvPr/>
        </p:nvSpPr>
        <p:spPr>
          <a:xfrm>
            <a:off x="476250" y="4752578"/>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Asuransi kesehatan yang selama ini gratis.</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BPJS PNS + asuransi tambahan (Jasindo/Asabri) mencakup:</a:t>
            </a:r>
            <a:endParaRPr lang="en-US" sz="1600" dirty="0"/>
          </a:p>
        </p:txBody>
      </p:sp>
      <p:sp>
        <p:nvSpPr>
          <p:cNvPr id="23" name="Shape 21"/>
          <p:cNvSpPr/>
          <p:nvPr/>
        </p:nvSpPr>
        <p:spPr>
          <a:xfrm>
            <a:off x="476250" y="5260578"/>
            <a:ext cx="5429250" cy="920750"/>
          </a:xfrm>
          <a:custGeom>
            <a:avLst/>
            <a:gdLst/>
            <a:ahLst/>
            <a:cxnLst/>
            <a:rect l="l" t="t" r="r" b="b"/>
            <a:pathLst>
              <a:path w="5429250" h="920750">
                <a:moveTo>
                  <a:pt x="31747" y="0"/>
                </a:moveTo>
                <a:lnTo>
                  <a:pt x="5397503" y="0"/>
                </a:lnTo>
                <a:cubicBezTo>
                  <a:pt x="5415036" y="0"/>
                  <a:pt x="5429250" y="14214"/>
                  <a:pt x="5429250" y="31747"/>
                </a:cubicBezTo>
                <a:lnTo>
                  <a:pt x="5429250" y="889003"/>
                </a:lnTo>
                <a:cubicBezTo>
                  <a:pt x="5429250" y="906536"/>
                  <a:pt x="5415036" y="920750"/>
                  <a:pt x="5397503" y="920750"/>
                </a:cubicBezTo>
                <a:lnTo>
                  <a:pt x="31747" y="920750"/>
                </a:lnTo>
                <a:cubicBezTo>
                  <a:pt x="14214" y="920750"/>
                  <a:pt x="0" y="906536"/>
                  <a:pt x="0" y="889003"/>
                </a:cubicBezTo>
                <a:lnTo>
                  <a:pt x="0" y="31747"/>
                </a:lnTo>
                <a:cubicBezTo>
                  <a:pt x="0" y="14226"/>
                  <a:pt x="14226" y="0"/>
                  <a:pt x="31747" y="0"/>
                </a:cubicBezTo>
                <a:close/>
              </a:path>
            </a:pathLst>
          </a:custGeom>
          <a:solidFill>
            <a:srgbClr val="1A1D21">
              <a:alpha val="50196"/>
            </a:srgbClr>
          </a:solidFill>
          <a:ln/>
        </p:spPr>
      </p:sp>
      <p:sp>
        <p:nvSpPr>
          <p:cNvPr id="24" name="Text 22"/>
          <p:cNvSpPr/>
          <p:nvPr/>
        </p:nvSpPr>
        <p:spPr>
          <a:xfrm>
            <a:off x="571500" y="5355828"/>
            <a:ext cx="52943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Rawat inap &amp; rawat jalan di semua RS pemerintah</a:t>
            </a:r>
            <a:endParaRPr lang="en-US" sz="1600" dirty="0"/>
          </a:p>
        </p:txBody>
      </p:sp>
      <p:sp>
        <p:nvSpPr>
          <p:cNvPr id="25" name="Text 23"/>
          <p:cNvSpPr/>
          <p:nvPr/>
        </p:nvSpPr>
        <p:spPr>
          <a:xfrm>
            <a:off x="571500" y="5546328"/>
            <a:ext cx="52943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Coverage untuk seluruh keluarga (istri/suami + anak)</a:t>
            </a:r>
            <a:endParaRPr lang="en-US" sz="1600" dirty="0"/>
          </a:p>
        </p:txBody>
      </p:sp>
      <p:sp>
        <p:nvSpPr>
          <p:cNvPr id="26" name="Text 24"/>
          <p:cNvSpPr/>
          <p:nvPr/>
        </p:nvSpPr>
        <p:spPr>
          <a:xfrm>
            <a:off x="571500" y="5736828"/>
            <a:ext cx="52943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Tidak ada exclusion untuk pre-existing conditions</a:t>
            </a:r>
            <a:endParaRPr lang="en-US" sz="1600" dirty="0"/>
          </a:p>
        </p:txBody>
      </p:sp>
      <p:sp>
        <p:nvSpPr>
          <p:cNvPr id="27" name="Text 25"/>
          <p:cNvSpPr/>
          <p:nvPr/>
        </p:nvSpPr>
        <p:spPr>
          <a:xfrm>
            <a:off x="571500" y="5927328"/>
            <a:ext cx="52943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t>
            </a:r>
            <a:pPr>
              <a:lnSpc>
                <a:spcPct val="120000"/>
              </a:lnSpc>
            </a:pPr>
            <a:r>
              <a:rPr lang="en-US" sz="875" b="1" dirty="0">
                <a:solidFill>
                  <a:srgbClr val="E8E6E3"/>
                </a:solidFill>
                <a:latin typeface="Quattrocento Sans" pitchFamily="34" charset="0"/>
                <a:ea typeface="Quattrocento Sans" pitchFamily="34" charset="-122"/>
                <a:cs typeface="Quattrocento Sans" pitchFamily="34" charset="-120"/>
              </a:rPr>
              <a:t>Equivalent value: IDR 30-100M per tahun</a:t>
            </a:r>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untuk keluarga</a:t>
            </a:r>
            <a:endParaRPr lang="en-US" sz="1600" dirty="0"/>
          </a:p>
        </p:txBody>
      </p:sp>
      <p:sp>
        <p:nvSpPr>
          <p:cNvPr id="28" name="Text 26"/>
          <p:cNvSpPr/>
          <p:nvPr/>
        </p:nvSpPr>
        <p:spPr>
          <a:xfrm>
            <a:off x="476250" y="6276578"/>
            <a:ext cx="5484813" cy="365125"/>
          </a:xfrm>
          <a:prstGeom prst="rect">
            <a:avLst/>
          </a:prstGeom>
          <a:noFill/>
          <a:ln/>
        </p:spPr>
        <p:txBody>
          <a:bodyPr wrap="square" lIns="0" tIns="0" rIns="0" bIns="0" rtlCol="0" anchor="ctr"/>
          <a:lstStyle/>
          <a:p>
            <a:pPr>
              <a:lnSpc>
                <a:spcPct val="140000"/>
              </a:lnSpc>
            </a:pPr>
            <a:r>
              <a:rPr lang="en-US" sz="875" dirty="0">
                <a:solidFill>
                  <a:srgbClr val="E8E6E3">
                    <a:alpha val="70000"/>
                  </a:srgbClr>
                </a:solidFill>
                <a:latin typeface="Quattrocento Sans" pitchFamily="34" charset="0"/>
                <a:ea typeface="Quattrocento Sans" pitchFamily="34" charset="-122"/>
                <a:cs typeface="Quattrocento Sans" pitchFamily="34" charset="-120"/>
              </a:rPr>
              <a:t>Di sektor swasta, health insurance coverage untuk keluarga bisa mencapai </a:t>
            </a:r>
            <a:pPr>
              <a:lnSpc>
                <a:spcPct val="140000"/>
              </a:lnSpc>
            </a:pPr>
            <a:r>
              <a:rPr lang="en-US" sz="875" b="1" dirty="0">
                <a:solidFill>
                  <a:srgbClr val="E8E6E3"/>
                </a:solidFill>
                <a:latin typeface="Quattrocento Sans" pitchFamily="34" charset="0"/>
                <a:ea typeface="Quattrocento Sans" pitchFamily="34" charset="-122"/>
                <a:cs typeface="Quattrocento Sans" pitchFamily="34" charset="-120"/>
              </a:rPr>
              <a:t>IDR 3-8M per bulan</a:t>
            </a:r>
            <a:pPr>
              <a:lnSpc>
                <a:spcPct val="140000"/>
              </a:lnSpc>
            </a:pPr>
            <a:r>
              <a:rPr lang="en-US" sz="875" dirty="0">
                <a:solidFill>
                  <a:srgbClr val="E8E6E3">
                    <a:alpha val="70000"/>
                  </a:srgbClr>
                </a:solidFill>
                <a:latin typeface="Quattrocento Sans" pitchFamily="34" charset="0"/>
                <a:ea typeface="Quattrocento Sans" pitchFamily="34" charset="-122"/>
                <a:cs typeface="Quattrocento Sans" pitchFamily="34" charset="-120"/>
              </a:rPr>
              <a:t> yang harus dibayar sendiri atau deducted dari salary.</a:t>
            </a:r>
            <a:endParaRPr lang="en-US" sz="1600" dirty="0"/>
          </a:p>
        </p:txBody>
      </p:sp>
      <p:sp>
        <p:nvSpPr>
          <p:cNvPr id="29" name="Shape 27"/>
          <p:cNvSpPr/>
          <p:nvPr/>
        </p:nvSpPr>
        <p:spPr>
          <a:xfrm>
            <a:off x="6175375" y="1397000"/>
            <a:ext cx="5699125" cy="2524125"/>
          </a:xfrm>
          <a:custGeom>
            <a:avLst/>
            <a:gdLst/>
            <a:ahLst/>
            <a:cxnLst/>
            <a:rect l="l" t="t" r="r" b="b"/>
            <a:pathLst>
              <a:path w="5699125" h="2524125">
                <a:moveTo>
                  <a:pt x="31750" y="0"/>
                </a:moveTo>
                <a:lnTo>
                  <a:pt x="5635618" y="0"/>
                </a:lnTo>
                <a:cubicBezTo>
                  <a:pt x="5670692" y="0"/>
                  <a:pt x="5699125" y="28433"/>
                  <a:pt x="5699125" y="63507"/>
                </a:cubicBezTo>
                <a:lnTo>
                  <a:pt x="5699125" y="2460618"/>
                </a:lnTo>
                <a:cubicBezTo>
                  <a:pt x="5699125" y="2495692"/>
                  <a:pt x="5670692" y="2524125"/>
                  <a:pt x="5635618" y="2524125"/>
                </a:cubicBezTo>
                <a:lnTo>
                  <a:pt x="31750" y="2524125"/>
                </a:lnTo>
                <a:cubicBezTo>
                  <a:pt x="14215" y="2524125"/>
                  <a:pt x="0" y="2509910"/>
                  <a:pt x="0" y="2492375"/>
                </a:cubicBezTo>
                <a:lnTo>
                  <a:pt x="0" y="31750"/>
                </a:lnTo>
                <a:cubicBezTo>
                  <a:pt x="0" y="14227"/>
                  <a:pt x="14227" y="0"/>
                  <a:pt x="31750" y="0"/>
                </a:cubicBezTo>
                <a:close/>
              </a:path>
            </a:pathLst>
          </a:custGeom>
          <a:solidFill>
            <a:srgbClr val="4A5059">
              <a:alpha val="30196"/>
            </a:srgbClr>
          </a:solidFill>
          <a:ln/>
        </p:spPr>
      </p:sp>
      <p:sp>
        <p:nvSpPr>
          <p:cNvPr id="30" name="Shape 28"/>
          <p:cNvSpPr/>
          <p:nvPr/>
        </p:nvSpPr>
        <p:spPr>
          <a:xfrm>
            <a:off x="6175375" y="1397000"/>
            <a:ext cx="31750" cy="2524125"/>
          </a:xfrm>
          <a:custGeom>
            <a:avLst/>
            <a:gdLst/>
            <a:ahLst/>
            <a:cxnLst/>
            <a:rect l="l" t="t" r="r" b="b"/>
            <a:pathLst>
              <a:path w="31750" h="2524125">
                <a:moveTo>
                  <a:pt x="31750" y="0"/>
                </a:moveTo>
                <a:lnTo>
                  <a:pt x="31750" y="0"/>
                </a:lnTo>
                <a:lnTo>
                  <a:pt x="31750" y="2524125"/>
                </a:lnTo>
                <a:lnTo>
                  <a:pt x="31750" y="2524125"/>
                </a:lnTo>
                <a:cubicBezTo>
                  <a:pt x="14227" y="2524125"/>
                  <a:pt x="0" y="2509898"/>
                  <a:pt x="0" y="2492375"/>
                </a:cubicBezTo>
                <a:lnTo>
                  <a:pt x="0" y="31750"/>
                </a:lnTo>
                <a:cubicBezTo>
                  <a:pt x="0" y="14227"/>
                  <a:pt x="14227" y="0"/>
                  <a:pt x="31750" y="0"/>
                </a:cubicBezTo>
                <a:close/>
              </a:path>
            </a:pathLst>
          </a:custGeom>
          <a:solidFill>
            <a:srgbClr val="C7A66C"/>
          </a:solidFill>
          <a:ln/>
        </p:spPr>
      </p:sp>
      <p:sp>
        <p:nvSpPr>
          <p:cNvPr id="31" name="Shape 29"/>
          <p:cNvSpPr/>
          <p:nvPr/>
        </p:nvSpPr>
        <p:spPr>
          <a:xfrm>
            <a:off x="6342063" y="1539875"/>
            <a:ext cx="190500" cy="190500"/>
          </a:xfrm>
          <a:custGeom>
            <a:avLst/>
            <a:gdLst/>
            <a:ahLst/>
            <a:cxnLst/>
            <a:rect l="l" t="t" r="r" b="b"/>
            <a:pathLst>
              <a:path w="190500" h="190500">
                <a:moveTo>
                  <a:pt x="95250" y="0"/>
                </a:moveTo>
                <a:cubicBezTo>
                  <a:pt x="96962" y="0"/>
                  <a:pt x="98673" y="372"/>
                  <a:pt x="100236" y="1079"/>
                </a:cubicBezTo>
                <a:lnTo>
                  <a:pt x="170334" y="30807"/>
                </a:lnTo>
                <a:cubicBezTo>
                  <a:pt x="178519" y="34268"/>
                  <a:pt x="184621" y="42342"/>
                  <a:pt x="184584" y="52090"/>
                </a:cubicBezTo>
                <a:cubicBezTo>
                  <a:pt x="184398" y="88999"/>
                  <a:pt x="169218" y="156530"/>
                  <a:pt x="105110" y="187226"/>
                </a:cubicBezTo>
                <a:cubicBezTo>
                  <a:pt x="98896" y="190202"/>
                  <a:pt x="91678" y="190202"/>
                  <a:pt x="85465" y="187226"/>
                </a:cubicBezTo>
                <a:cubicBezTo>
                  <a:pt x="21320" y="156530"/>
                  <a:pt x="6176" y="88999"/>
                  <a:pt x="5990" y="52090"/>
                </a:cubicBezTo>
                <a:cubicBezTo>
                  <a:pt x="5953" y="42342"/>
                  <a:pt x="12055" y="34268"/>
                  <a:pt x="20241" y="30807"/>
                </a:cubicBezTo>
                <a:lnTo>
                  <a:pt x="90301" y="1079"/>
                </a:lnTo>
                <a:cubicBezTo>
                  <a:pt x="91864" y="372"/>
                  <a:pt x="93538" y="0"/>
                  <a:pt x="95250" y="0"/>
                </a:cubicBezTo>
                <a:close/>
                <a:moveTo>
                  <a:pt x="95250" y="24854"/>
                </a:moveTo>
                <a:lnTo>
                  <a:pt x="95250" y="165534"/>
                </a:lnTo>
                <a:cubicBezTo>
                  <a:pt x="146596" y="140680"/>
                  <a:pt x="160400" y="85613"/>
                  <a:pt x="160734" y="52648"/>
                </a:cubicBezTo>
                <a:lnTo>
                  <a:pt x="95250" y="24892"/>
                </a:lnTo>
                <a:lnTo>
                  <a:pt x="95250" y="24892"/>
                </a:lnTo>
                <a:close/>
              </a:path>
            </a:pathLst>
          </a:custGeom>
          <a:solidFill>
            <a:srgbClr val="C7A66C"/>
          </a:solidFill>
          <a:ln/>
        </p:spPr>
      </p:sp>
      <p:sp>
        <p:nvSpPr>
          <p:cNvPr id="32" name="Text 30"/>
          <p:cNvSpPr/>
          <p:nvPr/>
        </p:nvSpPr>
        <p:spPr>
          <a:xfrm>
            <a:off x="6651625" y="1524000"/>
            <a:ext cx="952500"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Job Security</a:t>
            </a:r>
            <a:endParaRPr lang="en-US" sz="1600" dirty="0"/>
          </a:p>
        </p:txBody>
      </p:sp>
      <p:sp>
        <p:nvSpPr>
          <p:cNvPr id="33" name="Text 31"/>
          <p:cNvSpPr/>
          <p:nvPr/>
        </p:nvSpPr>
        <p:spPr>
          <a:xfrm>
            <a:off x="6318250" y="1841500"/>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Job security yang tidak ternilai tapi punya harga.</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ASN praktis tidak bisa di-PHK kecuali untuk pelanggaran berat. Di sektor swasta:</a:t>
            </a:r>
            <a:endParaRPr lang="en-US" sz="1600" dirty="0"/>
          </a:p>
        </p:txBody>
      </p:sp>
      <p:sp>
        <p:nvSpPr>
          <p:cNvPr id="34" name="Text 32"/>
          <p:cNvSpPr/>
          <p:nvPr/>
        </p:nvSpPr>
        <p:spPr>
          <a:xfrm>
            <a:off x="6318250" y="2349500"/>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At-will employment: bisa di-terminate kapan saja</a:t>
            </a:r>
            <a:endParaRPr lang="en-US" sz="1600" dirty="0"/>
          </a:p>
        </p:txBody>
      </p:sp>
      <p:sp>
        <p:nvSpPr>
          <p:cNvPr id="35" name="Text 33"/>
          <p:cNvSpPr/>
          <p:nvPr/>
        </p:nvSpPr>
        <p:spPr>
          <a:xfrm>
            <a:off x="6318250" y="2540000"/>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Restructuring, merger, acquisition = job loss risk</a:t>
            </a:r>
            <a:endParaRPr lang="en-US" sz="1600" dirty="0"/>
          </a:p>
        </p:txBody>
      </p:sp>
      <p:sp>
        <p:nvSpPr>
          <p:cNvPr id="36" name="Text 34"/>
          <p:cNvSpPr/>
          <p:nvPr/>
        </p:nvSpPr>
        <p:spPr>
          <a:xfrm>
            <a:off x="6318250" y="2730500"/>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Performance-based termination lebih mudah</a:t>
            </a:r>
            <a:endParaRPr lang="en-US" sz="1600" dirty="0"/>
          </a:p>
        </p:txBody>
      </p:sp>
      <p:sp>
        <p:nvSpPr>
          <p:cNvPr id="37" name="Shape 35"/>
          <p:cNvSpPr/>
          <p:nvPr/>
        </p:nvSpPr>
        <p:spPr>
          <a:xfrm>
            <a:off x="6318250" y="2984500"/>
            <a:ext cx="5429250" cy="809625"/>
          </a:xfrm>
          <a:custGeom>
            <a:avLst/>
            <a:gdLst/>
            <a:ahLst/>
            <a:cxnLst/>
            <a:rect l="l" t="t" r="r" b="b"/>
            <a:pathLst>
              <a:path w="5429250" h="809625">
                <a:moveTo>
                  <a:pt x="31753" y="0"/>
                </a:moveTo>
                <a:lnTo>
                  <a:pt x="5397497" y="0"/>
                </a:lnTo>
                <a:cubicBezTo>
                  <a:pt x="5415033" y="0"/>
                  <a:pt x="5429250" y="14217"/>
                  <a:pt x="5429250" y="31753"/>
                </a:cubicBezTo>
                <a:lnTo>
                  <a:pt x="5429250" y="777872"/>
                </a:lnTo>
                <a:cubicBezTo>
                  <a:pt x="5429250" y="795408"/>
                  <a:pt x="5415033" y="809625"/>
                  <a:pt x="5397497" y="809625"/>
                </a:cubicBezTo>
                <a:lnTo>
                  <a:pt x="31753" y="809625"/>
                </a:lnTo>
                <a:cubicBezTo>
                  <a:pt x="14217" y="809625"/>
                  <a:pt x="0" y="795408"/>
                  <a:pt x="0" y="777872"/>
                </a:cubicBezTo>
                <a:lnTo>
                  <a:pt x="0" y="31753"/>
                </a:lnTo>
                <a:cubicBezTo>
                  <a:pt x="0" y="14228"/>
                  <a:pt x="14228" y="0"/>
                  <a:pt x="31753" y="0"/>
                </a:cubicBezTo>
                <a:close/>
              </a:path>
            </a:pathLst>
          </a:custGeom>
          <a:solidFill>
            <a:srgbClr val="1A1D21">
              <a:alpha val="50196"/>
            </a:srgbClr>
          </a:solidFill>
          <a:ln/>
        </p:spPr>
      </p:sp>
      <p:sp>
        <p:nvSpPr>
          <p:cNvPr id="38" name="Text 36"/>
          <p:cNvSpPr/>
          <p:nvPr/>
        </p:nvSpPr>
        <p:spPr>
          <a:xfrm>
            <a:off x="6413500" y="3079750"/>
            <a:ext cx="5302250" cy="190500"/>
          </a:xfrm>
          <a:prstGeom prst="rect">
            <a:avLst/>
          </a:prstGeom>
          <a:noFill/>
          <a:ln/>
        </p:spPr>
        <p:txBody>
          <a:bodyPr wrap="square" lIns="0" tIns="0" rIns="0" bIns="0" rtlCol="0" anchor="ctr"/>
          <a:lstStyle/>
          <a:p>
            <a:pPr>
              <a:lnSpc>
                <a:spcPct val="130000"/>
              </a:lnSpc>
            </a:pPr>
            <a:r>
              <a:rPr lang="en-US" sz="1000" b="1" dirty="0">
                <a:solidFill>
                  <a:srgbClr val="C7A66C"/>
                </a:solidFill>
                <a:latin typeface="Quattrocento Sans" pitchFamily="34" charset="0"/>
                <a:ea typeface="Quattrocento Sans" pitchFamily="34" charset="-122"/>
                <a:cs typeface="Quattrocento Sans" pitchFamily="34" charset="-120"/>
              </a:rPr>
              <a:t>Insurance Equivalent:</a:t>
            </a:r>
            <a:endParaRPr lang="en-US" sz="1600" dirty="0"/>
          </a:p>
        </p:txBody>
      </p:sp>
      <p:sp>
        <p:nvSpPr>
          <p:cNvPr id="39" name="Text 37"/>
          <p:cNvSpPr/>
          <p:nvPr/>
        </p:nvSpPr>
        <p:spPr>
          <a:xfrm>
            <a:off x="6413500" y="3333750"/>
            <a:ext cx="5294313"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Jika mengkonversi job security ke "employment insurance," premium untuk coverage serupa bisa mencapai </a:t>
            </a:r>
            <a:pPr>
              <a:lnSpc>
                <a:spcPct val="140000"/>
              </a:lnSpc>
            </a:pPr>
            <a:r>
              <a:rPr lang="en-US" sz="875" b="1" dirty="0">
                <a:solidFill>
                  <a:srgbClr val="E8E6E3"/>
                </a:solidFill>
                <a:latin typeface="Quattrocento Sans" pitchFamily="34" charset="0"/>
                <a:ea typeface="Quattrocento Sans" pitchFamily="34" charset="-122"/>
                <a:cs typeface="Quattrocento Sans" pitchFamily="34" charset="-120"/>
              </a:rPr>
              <a:t>10-20% dari salary</a:t>
            </a:r>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annually.</a:t>
            </a:r>
            <a:endParaRPr lang="en-US" sz="1600" dirty="0"/>
          </a:p>
        </p:txBody>
      </p:sp>
      <p:sp>
        <p:nvSpPr>
          <p:cNvPr id="40" name="Shape 38"/>
          <p:cNvSpPr/>
          <p:nvPr/>
        </p:nvSpPr>
        <p:spPr>
          <a:xfrm>
            <a:off x="6175375" y="4012406"/>
            <a:ext cx="5699125" cy="1492250"/>
          </a:xfrm>
          <a:custGeom>
            <a:avLst/>
            <a:gdLst/>
            <a:ahLst/>
            <a:cxnLst/>
            <a:rect l="l" t="t" r="r" b="b"/>
            <a:pathLst>
              <a:path w="5699125" h="1492250">
                <a:moveTo>
                  <a:pt x="31750" y="0"/>
                </a:moveTo>
                <a:lnTo>
                  <a:pt x="5635630" y="0"/>
                </a:lnTo>
                <a:cubicBezTo>
                  <a:pt x="5670697" y="0"/>
                  <a:pt x="5699125" y="28428"/>
                  <a:pt x="5699125" y="63495"/>
                </a:cubicBezTo>
                <a:lnTo>
                  <a:pt x="5699125" y="1428755"/>
                </a:lnTo>
                <a:cubicBezTo>
                  <a:pt x="5699125" y="1463822"/>
                  <a:pt x="5670697" y="1492250"/>
                  <a:pt x="5635630" y="1492250"/>
                </a:cubicBezTo>
                <a:lnTo>
                  <a:pt x="31750" y="1492250"/>
                </a:lnTo>
                <a:cubicBezTo>
                  <a:pt x="14215" y="1492250"/>
                  <a:pt x="0" y="1478035"/>
                  <a:pt x="0" y="1460500"/>
                </a:cubicBezTo>
                <a:lnTo>
                  <a:pt x="0" y="31750"/>
                </a:lnTo>
                <a:cubicBezTo>
                  <a:pt x="0" y="14227"/>
                  <a:pt x="14227" y="0"/>
                  <a:pt x="31750" y="0"/>
                </a:cubicBezTo>
                <a:close/>
              </a:path>
            </a:pathLst>
          </a:custGeom>
          <a:solidFill>
            <a:srgbClr val="4A5059">
              <a:alpha val="30196"/>
            </a:srgbClr>
          </a:solidFill>
          <a:ln/>
        </p:spPr>
      </p:sp>
      <p:sp>
        <p:nvSpPr>
          <p:cNvPr id="41" name="Shape 39"/>
          <p:cNvSpPr/>
          <p:nvPr/>
        </p:nvSpPr>
        <p:spPr>
          <a:xfrm>
            <a:off x="6175375" y="4012406"/>
            <a:ext cx="31750" cy="1492250"/>
          </a:xfrm>
          <a:custGeom>
            <a:avLst/>
            <a:gdLst/>
            <a:ahLst/>
            <a:cxnLst/>
            <a:rect l="l" t="t" r="r" b="b"/>
            <a:pathLst>
              <a:path w="31750" h="1492250">
                <a:moveTo>
                  <a:pt x="31750" y="0"/>
                </a:moveTo>
                <a:lnTo>
                  <a:pt x="31750" y="0"/>
                </a:lnTo>
                <a:lnTo>
                  <a:pt x="31750" y="1492250"/>
                </a:lnTo>
                <a:lnTo>
                  <a:pt x="31750" y="1492250"/>
                </a:lnTo>
                <a:cubicBezTo>
                  <a:pt x="14227" y="1492250"/>
                  <a:pt x="0" y="1478023"/>
                  <a:pt x="0" y="1460500"/>
                </a:cubicBezTo>
                <a:lnTo>
                  <a:pt x="0" y="31750"/>
                </a:lnTo>
                <a:cubicBezTo>
                  <a:pt x="0" y="14227"/>
                  <a:pt x="14227" y="0"/>
                  <a:pt x="31750" y="0"/>
                </a:cubicBezTo>
                <a:close/>
              </a:path>
            </a:pathLst>
          </a:custGeom>
          <a:solidFill>
            <a:srgbClr val="C7A66C"/>
          </a:solidFill>
          <a:ln/>
        </p:spPr>
      </p:sp>
      <p:sp>
        <p:nvSpPr>
          <p:cNvPr id="42" name="Shape 40"/>
          <p:cNvSpPr/>
          <p:nvPr/>
        </p:nvSpPr>
        <p:spPr>
          <a:xfrm>
            <a:off x="6342063" y="4155281"/>
            <a:ext cx="190500" cy="190500"/>
          </a:xfrm>
          <a:custGeom>
            <a:avLst/>
            <a:gdLst/>
            <a:ahLst/>
            <a:cxnLst/>
            <a:rect l="l" t="t" r="r" b="b"/>
            <a:pathLst>
              <a:path w="190500" h="190500">
                <a:moveTo>
                  <a:pt x="119621" y="25598"/>
                </a:moveTo>
                <a:cubicBezTo>
                  <a:pt x="122448" y="20799"/>
                  <a:pt x="127583" y="17859"/>
                  <a:pt x="133127" y="17859"/>
                </a:cubicBezTo>
                <a:lnTo>
                  <a:pt x="133945" y="17859"/>
                </a:lnTo>
                <a:cubicBezTo>
                  <a:pt x="142168" y="17859"/>
                  <a:pt x="148828" y="24519"/>
                  <a:pt x="148828" y="32742"/>
                </a:cubicBezTo>
                <a:cubicBezTo>
                  <a:pt x="148828" y="40965"/>
                  <a:pt x="142168" y="47625"/>
                  <a:pt x="133945" y="47625"/>
                </a:cubicBezTo>
                <a:lnTo>
                  <a:pt x="106673" y="47625"/>
                </a:lnTo>
                <a:lnTo>
                  <a:pt x="119621" y="25598"/>
                </a:lnTo>
                <a:close/>
                <a:moveTo>
                  <a:pt x="70879" y="25598"/>
                </a:moveTo>
                <a:lnTo>
                  <a:pt x="83827" y="47625"/>
                </a:lnTo>
                <a:lnTo>
                  <a:pt x="56555" y="47625"/>
                </a:lnTo>
                <a:cubicBezTo>
                  <a:pt x="48332" y="47625"/>
                  <a:pt x="41672" y="40965"/>
                  <a:pt x="41672" y="32742"/>
                </a:cubicBezTo>
                <a:cubicBezTo>
                  <a:pt x="41672" y="24519"/>
                  <a:pt x="48332" y="17859"/>
                  <a:pt x="56555" y="17859"/>
                </a:cubicBezTo>
                <a:lnTo>
                  <a:pt x="57373" y="17859"/>
                </a:lnTo>
                <a:cubicBezTo>
                  <a:pt x="62917" y="17859"/>
                  <a:pt x="68089" y="20799"/>
                  <a:pt x="70879" y="25598"/>
                </a:cubicBezTo>
                <a:close/>
                <a:moveTo>
                  <a:pt x="104217" y="16557"/>
                </a:moveTo>
                <a:lnTo>
                  <a:pt x="95250" y="31812"/>
                </a:lnTo>
                <a:lnTo>
                  <a:pt x="86283" y="16557"/>
                </a:lnTo>
                <a:cubicBezTo>
                  <a:pt x="80256" y="6288"/>
                  <a:pt x="69242" y="0"/>
                  <a:pt x="57373" y="0"/>
                </a:cubicBezTo>
                <a:lnTo>
                  <a:pt x="56555" y="0"/>
                </a:lnTo>
                <a:cubicBezTo>
                  <a:pt x="38472" y="0"/>
                  <a:pt x="23812" y="14660"/>
                  <a:pt x="23812" y="32742"/>
                </a:cubicBezTo>
                <a:cubicBezTo>
                  <a:pt x="23812" y="38100"/>
                  <a:pt x="25115" y="43160"/>
                  <a:pt x="27384" y="47625"/>
                </a:cubicBezTo>
                <a:lnTo>
                  <a:pt x="11906" y="47625"/>
                </a:lnTo>
                <a:cubicBezTo>
                  <a:pt x="5321" y="47625"/>
                  <a:pt x="0" y="52946"/>
                  <a:pt x="0" y="59531"/>
                </a:cubicBezTo>
                <a:lnTo>
                  <a:pt x="0" y="71438"/>
                </a:lnTo>
                <a:cubicBezTo>
                  <a:pt x="0" y="78023"/>
                  <a:pt x="5321" y="83344"/>
                  <a:pt x="11906" y="83344"/>
                </a:cubicBezTo>
                <a:lnTo>
                  <a:pt x="178594" y="83344"/>
                </a:lnTo>
                <a:cubicBezTo>
                  <a:pt x="185179" y="83344"/>
                  <a:pt x="190500" y="78023"/>
                  <a:pt x="190500" y="71438"/>
                </a:cubicBezTo>
                <a:lnTo>
                  <a:pt x="190500" y="59531"/>
                </a:lnTo>
                <a:cubicBezTo>
                  <a:pt x="190500" y="52946"/>
                  <a:pt x="185179" y="47625"/>
                  <a:pt x="178594" y="47625"/>
                </a:cubicBezTo>
                <a:lnTo>
                  <a:pt x="163116" y="47625"/>
                </a:lnTo>
                <a:cubicBezTo>
                  <a:pt x="165385" y="43160"/>
                  <a:pt x="166688" y="38100"/>
                  <a:pt x="166688" y="32742"/>
                </a:cubicBezTo>
                <a:cubicBezTo>
                  <a:pt x="166688" y="14660"/>
                  <a:pt x="152028" y="0"/>
                  <a:pt x="133945" y="0"/>
                </a:cubicBezTo>
                <a:lnTo>
                  <a:pt x="133127" y="0"/>
                </a:lnTo>
                <a:cubicBezTo>
                  <a:pt x="121258" y="0"/>
                  <a:pt x="110244" y="6288"/>
                  <a:pt x="104217" y="16520"/>
                </a:cubicBezTo>
                <a:close/>
                <a:moveTo>
                  <a:pt x="178594" y="101203"/>
                </a:moveTo>
                <a:lnTo>
                  <a:pt x="104180" y="101203"/>
                </a:lnTo>
                <a:lnTo>
                  <a:pt x="104180" y="178594"/>
                </a:lnTo>
                <a:lnTo>
                  <a:pt x="154781" y="178594"/>
                </a:lnTo>
                <a:cubicBezTo>
                  <a:pt x="167915" y="178594"/>
                  <a:pt x="178594" y="167915"/>
                  <a:pt x="178594" y="154781"/>
                </a:cubicBezTo>
                <a:lnTo>
                  <a:pt x="178594" y="101203"/>
                </a:lnTo>
                <a:close/>
                <a:moveTo>
                  <a:pt x="86320" y="101203"/>
                </a:moveTo>
                <a:lnTo>
                  <a:pt x="11906" y="101203"/>
                </a:lnTo>
                <a:lnTo>
                  <a:pt x="11906" y="154781"/>
                </a:lnTo>
                <a:cubicBezTo>
                  <a:pt x="11906" y="167915"/>
                  <a:pt x="22585" y="178594"/>
                  <a:pt x="35719" y="178594"/>
                </a:cubicBezTo>
                <a:lnTo>
                  <a:pt x="86320" y="178594"/>
                </a:lnTo>
                <a:lnTo>
                  <a:pt x="86320" y="101203"/>
                </a:lnTo>
                <a:close/>
              </a:path>
            </a:pathLst>
          </a:custGeom>
          <a:solidFill>
            <a:srgbClr val="C7A66C"/>
          </a:solidFill>
          <a:ln/>
        </p:spPr>
      </p:sp>
      <p:sp>
        <p:nvSpPr>
          <p:cNvPr id="43" name="Text 41"/>
          <p:cNvSpPr/>
          <p:nvPr/>
        </p:nvSpPr>
        <p:spPr>
          <a:xfrm>
            <a:off x="6651625" y="4139406"/>
            <a:ext cx="1762125"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Benefit Lain yang Hilang</a:t>
            </a:r>
            <a:endParaRPr lang="en-US" sz="1600" dirty="0"/>
          </a:p>
        </p:txBody>
      </p:sp>
      <p:sp>
        <p:nvSpPr>
          <p:cNvPr id="44" name="Text 42"/>
          <p:cNvSpPr/>
          <p:nvPr/>
        </p:nvSpPr>
        <p:spPr>
          <a:xfrm>
            <a:off x="6318250" y="445690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t>
            </a:r>
            <a:pPr>
              <a:lnSpc>
                <a:spcPct val="120000"/>
              </a:lnSpc>
            </a:pPr>
            <a:r>
              <a:rPr lang="en-US" sz="875" b="1" dirty="0">
                <a:solidFill>
                  <a:srgbClr val="E8E6E3"/>
                </a:solidFill>
                <a:latin typeface="Quattrocento Sans" pitchFamily="34" charset="0"/>
                <a:ea typeface="Quattrocento Sans" pitchFamily="34" charset="-122"/>
                <a:cs typeface="Quattrocento Sans" pitchFamily="34" charset="-120"/>
              </a:rPr>
              <a:t>Tunjangan Hari Raya (THR):</a:t>
            </a:r>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1 bulan gaji penuh</a:t>
            </a:r>
            <a:endParaRPr lang="en-US" sz="1600" dirty="0"/>
          </a:p>
        </p:txBody>
      </p:sp>
      <p:sp>
        <p:nvSpPr>
          <p:cNvPr id="45" name="Text 43"/>
          <p:cNvSpPr/>
          <p:nvPr/>
        </p:nvSpPr>
        <p:spPr>
          <a:xfrm>
            <a:off x="6318250" y="464740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t>
            </a:r>
            <a:pPr>
              <a:lnSpc>
                <a:spcPct val="120000"/>
              </a:lnSpc>
            </a:pPr>
            <a:r>
              <a:rPr lang="en-US" sz="875" b="1" dirty="0">
                <a:solidFill>
                  <a:srgbClr val="E8E6E3"/>
                </a:solidFill>
                <a:latin typeface="Quattrocento Sans" pitchFamily="34" charset="0"/>
                <a:ea typeface="Quattrocento Sans" pitchFamily="34" charset="-122"/>
                <a:cs typeface="Quattrocento Sans" pitchFamily="34" charset="-120"/>
              </a:rPr>
              <a:t>Tunjangan Beras:</a:t>
            </a:r>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IDR 400K-600K/bulan</a:t>
            </a:r>
            <a:endParaRPr lang="en-US" sz="1600" dirty="0"/>
          </a:p>
        </p:txBody>
      </p:sp>
      <p:sp>
        <p:nvSpPr>
          <p:cNvPr id="46" name="Text 44"/>
          <p:cNvSpPr/>
          <p:nvPr/>
        </p:nvSpPr>
        <p:spPr>
          <a:xfrm>
            <a:off x="6318250" y="483790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t>
            </a:r>
            <a:pPr>
              <a:lnSpc>
                <a:spcPct val="120000"/>
              </a:lnSpc>
            </a:pPr>
            <a:r>
              <a:rPr lang="en-US" sz="875" b="1" dirty="0">
                <a:solidFill>
                  <a:srgbClr val="E8E6E3"/>
                </a:solidFill>
                <a:latin typeface="Quattrocento Sans" pitchFamily="34" charset="0"/>
                <a:ea typeface="Quattrocento Sans" pitchFamily="34" charset="-122"/>
                <a:cs typeface="Quattrocento Sans" pitchFamily="34" charset="-120"/>
              </a:rPr>
              <a:t>Tunjangan PPh 21:</a:t>
            </a:r>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dibayarkan pemerintah</a:t>
            </a:r>
            <a:endParaRPr lang="en-US" sz="1600" dirty="0"/>
          </a:p>
        </p:txBody>
      </p:sp>
      <p:sp>
        <p:nvSpPr>
          <p:cNvPr id="47" name="Text 45"/>
          <p:cNvSpPr/>
          <p:nvPr/>
        </p:nvSpPr>
        <p:spPr>
          <a:xfrm>
            <a:off x="6318250" y="502840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t>
            </a:r>
            <a:pPr>
              <a:lnSpc>
                <a:spcPct val="120000"/>
              </a:lnSpc>
            </a:pPr>
            <a:r>
              <a:rPr lang="en-US" sz="875" b="1" dirty="0">
                <a:solidFill>
                  <a:srgbClr val="E8E6E3"/>
                </a:solidFill>
                <a:latin typeface="Quattrocento Sans" pitchFamily="34" charset="0"/>
                <a:ea typeface="Quattrocento Sans" pitchFamily="34" charset="-122"/>
                <a:cs typeface="Quattrocento Sans" pitchFamily="34" charset="-120"/>
              </a:rPr>
              <a:t>Cuti panjang:</a:t>
            </a:r>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12-18 hari cuti tahunan + cuti besar</a:t>
            </a:r>
            <a:endParaRPr lang="en-US" sz="1600" dirty="0"/>
          </a:p>
        </p:txBody>
      </p:sp>
      <p:sp>
        <p:nvSpPr>
          <p:cNvPr id="48" name="Text 46"/>
          <p:cNvSpPr/>
          <p:nvPr/>
        </p:nvSpPr>
        <p:spPr>
          <a:xfrm>
            <a:off x="6318250" y="521890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a:t>
            </a:r>
            <a:pPr>
              <a:lnSpc>
                <a:spcPct val="120000"/>
              </a:lnSpc>
            </a:pPr>
            <a:r>
              <a:rPr lang="en-US" sz="875" b="1" dirty="0">
                <a:solidFill>
                  <a:srgbClr val="E8E6E3"/>
                </a:solidFill>
                <a:latin typeface="Quattrocento Sans" pitchFamily="34" charset="0"/>
                <a:ea typeface="Quattrocento Sans" pitchFamily="34" charset="-122"/>
                <a:cs typeface="Quattrocento Sans" pitchFamily="34" charset="-120"/>
              </a:rPr>
              <a:t>Jam kerja:</a:t>
            </a:r>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35-40 jam/minggu dengan fleksibilitas</a:t>
            </a:r>
            <a:endParaRPr lang="en-US" sz="1600" dirty="0"/>
          </a:p>
        </p:txBody>
      </p:sp>
      <p:sp>
        <p:nvSpPr>
          <p:cNvPr id="49" name="Shape 47"/>
          <p:cNvSpPr/>
          <p:nvPr/>
        </p:nvSpPr>
        <p:spPr>
          <a:xfrm>
            <a:off x="6163469" y="5603875"/>
            <a:ext cx="5707063" cy="1516063"/>
          </a:xfrm>
          <a:custGeom>
            <a:avLst/>
            <a:gdLst/>
            <a:ahLst/>
            <a:cxnLst/>
            <a:rect l="l" t="t" r="r" b="b"/>
            <a:pathLst>
              <a:path w="5707063" h="1516063">
                <a:moveTo>
                  <a:pt x="63493" y="0"/>
                </a:moveTo>
                <a:lnTo>
                  <a:pt x="5643570" y="0"/>
                </a:lnTo>
                <a:cubicBezTo>
                  <a:pt x="5678636" y="0"/>
                  <a:pt x="5707063" y="28427"/>
                  <a:pt x="5707063" y="63493"/>
                </a:cubicBezTo>
                <a:lnTo>
                  <a:pt x="5707063" y="1452570"/>
                </a:lnTo>
                <a:cubicBezTo>
                  <a:pt x="5707063" y="1487636"/>
                  <a:pt x="5678636" y="1516062"/>
                  <a:pt x="5643570" y="1516063"/>
                </a:cubicBezTo>
                <a:lnTo>
                  <a:pt x="63493" y="1516063"/>
                </a:lnTo>
                <a:cubicBezTo>
                  <a:pt x="28427" y="1516063"/>
                  <a:pt x="0" y="1487636"/>
                  <a:pt x="0" y="1452570"/>
                </a:cubicBezTo>
                <a:lnTo>
                  <a:pt x="0" y="63493"/>
                </a:lnTo>
                <a:cubicBezTo>
                  <a:pt x="0" y="28450"/>
                  <a:pt x="28450" y="0"/>
                  <a:pt x="63493" y="0"/>
                </a:cubicBezTo>
                <a:close/>
              </a:path>
            </a:pathLst>
          </a:custGeom>
          <a:solidFill>
            <a:srgbClr val="C7A66C">
              <a:alpha val="10196"/>
            </a:srgbClr>
          </a:solidFill>
          <a:ln w="12700">
            <a:solidFill>
              <a:srgbClr val="C7A66C">
                <a:alpha val="30196"/>
              </a:srgbClr>
            </a:solidFill>
            <a:prstDash val="solid"/>
          </a:ln>
        </p:spPr>
      </p:sp>
      <p:sp>
        <p:nvSpPr>
          <p:cNvPr id="50" name="Shape 48"/>
          <p:cNvSpPr/>
          <p:nvPr/>
        </p:nvSpPr>
        <p:spPr>
          <a:xfrm>
            <a:off x="6342063" y="5750719"/>
            <a:ext cx="142875" cy="190500"/>
          </a:xfrm>
          <a:custGeom>
            <a:avLst/>
            <a:gdLst/>
            <a:ahLst/>
            <a:cxnLst/>
            <a:rect l="l" t="t" r="r" b="b"/>
            <a:pathLst>
              <a:path w="142875" h="190500">
                <a:moveTo>
                  <a:pt x="23812" y="0"/>
                </a:moveTo>
                <a:cubicBezTo>
                  <a:pt x="10678" y="0"/>
                  <a:pt x="0" y="10678"/>
                  <a:pt x="0" y="23812"/>
                </a:cubicBezTo>
                <a:lnTo>
                  <a:pt x="0" y="166688"/>
                </a:lnTo>
                <a:cubicBezTo>
                  <a:pt x="0" y="179822"/>
                  <a:pt x="10678" y="190500"/>
                  <a:pt x="23812" y="190500"/>
                </a:cubicBezTo>
                <a:lnTo>
                  <a:pt x="119063" y="190500"/>
                </a:lnTo>
                <a:cubicBezTo>
                  <a:pt x="132197" y="190500"/>
                  <a:pt x="142875" y="179822"/>
                  <a:pt x="142875" y="166688"/>
                </a:cubicBezTo>
                <a:lnTo>
                  <a:pt x="142875" y="23812"/>
                </a:lnTo>
                <a:cubicBezTo>
                  <a:pt x="142875" y="10678"/>
                  <a:pt x="132197" y="0"/>
                  <a:pt x="119063" y="0"/>
                </a:cubicBezTo>
                <a:lnTo>
                  <a:pt x="23812" y="0"/>
                </a:lnTo>
                <a:close/>
                <a:moveTo>
                  <a:pt x="35719" y="23812"/>
                </a:moveTo>
                <a:lnTo>
                  <a:pt x="107156" y="23812"/>
                </a:lnTo>
                <a:cubicBezTo>
                  <a:pt x="113742" y="23812"/>
                  <a:pt x="119063" y="29133"/>
                  <a:pt x="119063" y="35719"/>
                </a:cubicBezTo>
                <a:lnTo>
                  <a:pt x="119063" y="47625"/>
                </a:lnTo>
                <a:cubicBezTo>
                  <a:pt x="119063" y="54211"/>
                  <a:pt x="113742" y="59531"/>
                  <a:pt x="107156" y="59531"/>
                </a:cubicBezTo>
                <a:lnTo>
                  <a:pt x="35719" y="59531"/>
                </a:lnTo>
                <a:cubicBezTo>
                  <a:pt x="29133" y="59531"/>
                  <a:pt x="23812" y="54211"/>
                  <a:pt x="23812" y="47625"/>
                </a:cubicBezTo>
                <a:lnTo>
                  <a:pt x="23812" y="35719"/>
                </a:lnTo>
                <a:cubicBezTo>
                  <a:pt x="23812" y="29133"/>
                  <a:pt x="29133" y="23812"/>
                  <a:pt x="35719" y="23812"/>
                </a:cubicBezTo>
                <a:close/>
                <a:moveTo>
                  <a:pt x="41672" y="86320"/>
                </a:moveTo>
                <a:cubicBezTo>
                  <a:pt x="41672" y="91249"/>
                  <a:pt x="37671" y="95250"/>
                  <a:pt x="32742" y="95250"/>
                </a:cubicBezTo>
                <a:cubicBezTo>
                  <a:pt x="27814" y="95250"/>
                  <a:pt x="23812" y="91249"/>
                  <a:pt x="23812" y="86320"/>
                </a:cubicBezTo>
                <a:cubicBezTo>
                  <a:pt x="23812" y="81392"/>
                  <a:pt x="27814" y="77391"/>
                  <a:pt x="32742" y="77391"/>
                </a:cubicBezTo>
                <a:cubicBezTo>
                  <a:pt x="37671" y="77391"/>
                  <a:pt x="41672" y="81392"/>
                  <a:pt x="41672" y="86320"/>
                </a:cubicBezTo>
                <a:close/>
                <a:moveTo>
                  <a:pt x="71438" y="95250"/>
                </a:moveTo>
                <a:cubicBezTo>
                  <a:pt x="66509" y="95250"/>
                  <a:pt x="62508" y="91249"/>
                  <a:pt x="62508" y="86320"/>
                </a:cubicBezTo>
                <a:cubicBezTo>
                  <a:pt x="62508" y="81392"/>
                  <a:pt x="66509" y="77391"/>
                  <a:pt x="71438" y="77391"/>
                </a:cubicBezTo>
                <a:cubicBezTo>
                  <a:pt x="76366" y="77391"/>
                  <a:pt x="80367" y="81392"/>
                  <a:pt x="80367" y="86320"/>
                </a:cubicBezTo>
                <a:cubicBezTo>
                  <a:pt x="80367" y="91249"/>
                  <a:pt x="76366" y="95250"/>
                  <a:pt x="71438" y="95250"/>
                </a:cubicBezTo>
                <a:close/>
                <a:moveTo>
                  <a:pt x="119063" y="86320"/>
                </a:moveTo>
                <a:cubicBezTo>
                  <a:pt x="119063" y="91249"/>
                  <a:pt x="115061" y="95250"/>
                  <a:pt x="110133" y="95250"/>
                </a:cubicBezTo>
                <a:cubicBezTo>
                  <a:pt x="105204" y="95250"/>
                  <a:pt x="101203" y="91249"/>
                  <a:pt x="101203" y="86320"/>
                </a:cubicBezTo>
                <a:cubicBezTo>
                  <a:pt x="101203" y="81392"/>
                  <a:pt x="105204" y="77391"/>
                  <a:pt x="110133" y="77391"/>
                </a:cubicBezTo>
                <a:cubicBezTo>
                  <a:pt x="115061" y="77391"/>
                  <a:pt x="119063" y="81392"/>
                  <a:pt x="119063" y="86320"/>
                </a:cubicBezTo>
                <a:close/>
                <a:moveTo>
                  <a:pt x="32742" y="130969"/>
                </a:moveTo>
                <a:cubicBezTo>
                  <a:pt x="27814" y="130969"/>
                  <a:pt x="23812" y="126967"/>
                  <a:pt x="23812" y="122039"/>
                </a:cubicBezTo>
                <a:cubicBezTo>
                  <a:pt x="23812" y="117111"/>
                  <a:pt x="27814" y="113109"/>
                  <a:pt x="32742" y="113109"/>
                </a:cubicBezTo>
                <a:cubicBezTo>
                  <a:pt x="37671" y="113109"/>
                  <a:pt x="41672" y="117111"/>
                  <a:pt x="41672" y="122039"/>
                </a:cubicBezTo>
                <a:cubicBezTo>
                  <a:pt x="41672" y="126967"/>
                  <a:pt x="37671" y="130969"/>
                  <a:pt x="32742" y="130969"/>
                </a:cubicBezTo>
                <a:close/>
                <a:moveTo>
                  <a:pt x="80367" y="122039"/>
                </a:moveTo>
                <a:cubicBezTo>
                  <a:pt x="80367" y="126967"/>
                  <a:pt x="76366" y="130969"/>
                  <a:pt x="71438" y="130969"/>
                </a:cubicBezTo>
                <a:cubicBezTo>
                  <a:pt x="66509" y="130969"/>
                  <a:pt x="62508" y="126967"/>
                  <a:pt x="62508" y="122039"/>
                </a:cubicBezTo>
                <a:cubicBezTo>
                  <a:pt x="62508" y="117111"/>
                  <a:pt x="66509" y="113109"/>
                  <a:pt x="71438" y="113109"/>
                </a:cubicBezTo>
                <a:cubicBezTo>
                  <a:pt x="76366" y="113109"/>
                  <a:pt x="80367" y="117111"/>
                  <a:pt x="80367" y="122039"/>
                </a:cubicBezTo>
                <a:close/>
                <a:moveTo>
                  <a:pt x="110133" y="130969"/>
                </a:moveTo>
                <a:cubicBezTo>
                  <a:pt x="105204" y="130969"/>
                  <a:pt x="101203" y="126967"/>
                  <a:pt x="101203" y="122039"/>
                </a:cubicBezTo>
                <a:cubicBezTo>
                  <a:pt x="101203" y="117111"/>
                  <a:pt x="105204" y="113109"/>
                  <a:pt x="110133" y="113109"/>
                </a:cubicBezTo>
                <a:cubicBezTo>
                  <a:pt x="115061" y="113109"/>
                  <a:pt x="119063" y="117111"/>
                  <a:pt x="119063" y="122039"/>
                </a:cubicBezTo>
                <a:cubicBezTo>
                  <a:pt x="119063" y="126967"/>
                  <a:pt x="115061" y="130969"/>
                  <a:pt x="110133" y="130969"/>
                </a:cubicBezTo>
                <a:close/>
                <a:moveTo>
                  <a:pt x="23812" y="157758"/>
                </a:moveTo>
                <a:cubicBezTo>
                  <a:pt x="23812" y="152809"/>
                  <a:pt x="27794" y="148828"/>
                  <a:pt x="32742" y="148828"/>
                </a:cubicBezTo>
                <a:lnTo>
                  <a:pt x="74414" y="148828"/>
                </a:lnTo>
                <a:cubicBezTo>
                  <a:pt x="79363" y="148828"/>
                  <a:pt x="83344" y="152809"/>
                  <a:pt x="83344" y="157758"/>
                </a:cubicBezTo>
                <a:cubicBezTo>
                  <a:pt x="83344" y="162706"/>
                  <a:pt x="79363" y="166688"/>
                  <a:pt x="74414" y="166688"/>
                </a:cubicBezTo>
                <a:lnTo>
                  <a:pt x="32742" y="166688"/>
                </a:lnTo>
                <a:cubicBezTo>
                  <a:pt x="27794" y="166688"/>
                  <a:pt x="23812" y="162706"/>
                  <a:pt x="23812" y="157758"/>
                </a:cubicBezTo>
                <a:close/>
                <a:moveTo>
                  <a:pt x="110133" y="148828"/>
                </a:moveTo>
                <a:cubicBezTo>
                  <a:pt x="115081" y="148828"/>
                  <a:pt x="119063" y="152809"/>
                  <a:pt x="119063" y="157758"/>
                </a:cubicBezTo>
                <a:cubicBezTo>
                  <a:pt x="119063" y="162706"/>
                  <a:pt x="115081" y="166688"/>
                  <a:pt x="110133" y="166688"/>
                </a:cubicBezTo>
                <a:cubicBezTo>
                  <a:pt x="105184" y="166688"/>
                  <a:pt x="101203" y="162706"/>
                  <a:pt x="101203" y="157758"/>
                </a:cubicBezTo>
                <a:cubicBezTo>
                  <a:pt x="101203" y="152809"/>
                  <a:pt x="105184" y="148828"/>
                  <a:pt x="110133" y="148828"/>
                </a:cubicBezTo>
                <a:close/>
              </a:path>
            </a:pathLst>
          </a:custGeom>
          <a:solidFill>
            <a:srgbClr val="C7A66C"/>
          </a:solidFill>
          <a:ln/>
        </p:spPr>
      </p:sp>
      <p:sp>
        <p:nvSpPr>
          <p:cNvPr id="51" name="Text 49"/>
          <p:cNvSpPr/>
          <p:nvPr/>
        </p:nvSpPr>
        <p:spPr>
          <a:xfrm>
            <a:off x="6627813" y="5734844"/>
            <a:ext cx="1531938"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Total Transition Cost</a:t>
            </a:r>
            <a:endParaRPr lang="en-US" sz="1600" dirty="0"/>
          </a:p>
        </p:txBody>
      </p:sp>
      <p:sp>
        <p:nvSpPr>
          <p:cNvPr id="52" name="Text 50"/>
          <p:cNvSpPr/>
          <p:nvPr/>
        </p:nvSpPr>
        <p:spPr>
          <a:xfrm>
            <a:off x="6294438" y="6084094"/>
            <a:ext cx="2476004" cy="138906"/>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Estimasi total value benefit ASN yang hilang:</a:t>
            </a:r>
            <a:endParaRPr lang="en-US" sz="1600" dirty="0"/>
          </a:p>
        </p:txBody>
      </p:sp>
      <p:sp>
        <p:nvSpPr>
          <p:cNvPr id="53" name="Shape 51"/>
          <p:cNvSpPr/>
          <p:nvPr/>
        </p:nvSpPr>
        <p:spPr>
          <a:xfrm>
            <a:off x="6294438" y="6353969"/>
            <a:ext cx="5445125" cy="635000"/>
          </a:xfrm>
          <a:custGeom>
            <a:avLst/>
            <a:gdLst/>
            <a:ahLst/>
            <a:cxnLst/>
            <a:rect l="l" t="t" r="r" b="b"/>
            <a:pathLst>
              <a:path w="5445125" h="635000">
                <a:moveTo>
                  <a:pt x="31750" y="0"/>
                </a:moveTo>
                <a:lnTo>
                  <a:pt x="5413375" y="0"/>
                </a:lnTo>
                <a:cubicBezTo>
                  <a:pt x="5430898" y="0"/>
                  <a:pt x="5445125" y="14227"/>
                  <a:pt x="5445125" y="31750"/>
                </a:cubicBezTo>
                <a:lnTo>
                  <a:pt x="5445125" y="603250"/>
                </a:lnTo>
                <a:cubicBezTo>
                  <a:pt x="5445125" y="620773"/>
                  <a:pt x="5430898" y="635000"/>
                  <a:pt x="5413375" y="635000"/>
                </a:cubicBezTo>
                <a:lnTo>
                  <a:pt x="31750" y="635000"/>
                </a:lnTo>
                <a:cubicBezTo>
                  <a:pt x="14227" y="635000"/>
                  <a:pt x="0" y="620773"/>
                  <a:pt x="0" y="603250"/>
                </a:cubicBezTo>
                <a:lnTo>
                  <a:pt x="0" y="31750"/>
                </a:lnTo>
                <a:cubicBezTo>
                  <a:pt x="0" y="14227"/>
                  <a:pt x="14227" y="0"/>
                  <a:pt x="31750" y="0"/>
                </a:cubicBezTo>
                <a:close/>
              </a:path>
            </a:pathLst>
          </a:custGeom>
          <a:solidFill>
            <a:srgbClr val="1A1D21">
              <a:alpha val="50196"/>
            </a:srgbClr>
          </a:solidFill>
          <a:ln/>
        </p:spPr>
      </p:sp>
      <p:sp>
        <p:nvSpPr>
          <p:cNvPr id="54" name="Text 52"/>
          <p:cNvSpPr/>
          <p:nvPr/>
        </p:nvSpPr>
        <p:spPr>
          <a:xfrm>
            <a:off x="6389688" y="6449219"/>
            <a:ext cx="5349875" cy="254000"/>
          </a:xfrm>
          <a:prstGeom prst="rect">
            <a:avLst/>
          </a:prstGeom>
          <a:noFill/>
          <a:ln/>
        </p:spPr>
        <p:txBody>
          <a:bodyPr wrap="square" lIns="0" tIns="0" rIns="0" bIns="0" rtlCol="0" anchor="ctr"/>
          <a:lstStyle/>
          <a:p>
            <a:pPr>
              <a:lnSpc>
                <a:spcPct val="110000"/>
              </a:lnSpc>
            </a:pPr>
            <a:r>
              <a:rPr lang="en-US" sz="1500" b="1" dirty="0">
                <a:solidFill>
                  <a:srgbClr val="C7A66C"/>
                </a:solidFill>
                <a:latin typeface="Liter" pitchFamily="34" charset="0"/>
                <a:ea typeface="Liter" pitchFamily="34" charset="-122"/>
                <a:cs typeface="Liter" pitchFamily="34" charset="-120"/>
              </a:rPr>
              <a:t>IDR 2-4 Miliar</a:t>
            </a:r>
            <a:endParaRPr lang="en-US" sz="1600" dirty="0"/>
          </a:p>
        </p:txBody>
      </p:sp>
      <p:sp>
        <p:nvSpPr>
          <p:cNvPr id="55" name="Text 53"/>
          <p:cNvSpPr/>
          <p:nvPr/>
        </p:nvSpPr>
        <p:spPr>
          <a:xfrm>
            <a:off x="6389688" y="6734969"/>
            <a:ext cx="5310188" cy="158750"/>
          </a:xfrm>
          <a:prstGeom prst="rect">
            <a:avLst/>
          </a:prstGeom>
          <a:noFill/>
          <a:ln/>
        </p:spPr>
        <p:txBody>
          <a:bodyPr wrap="square" lIns="0" tIns="0" rIns="0" bIns="0" rtlCol="0" anchor="ctr"/>
          <a:lstStyle/>
          <a:p>
            <a:pPr>
              <a:lnSpc>
                <a:spcPct val="120000"/>
              </a:lnSpc>
            </a:pPr>
            <a:r>
              <a:rPr lang="en-US" sz="875" dirty="0">
                <a:solidFill>
                  <a:srgbClr val="E8E6E3">
                    <a:alpha val="70000"/>
                  </a:srgbClr>
                </a:solidFill>
                <a:latin typeface="Quattrocento Sans" pitchFamily="34" charset="0"/>
                <a:ea typeface="Quattrocento Sans" pitchFamily="34" charset="-122"/>
                <a:cs typeface="Quattrocento Sans" pitchFamily="34" charset="-120"/>
              </a:rPr>
              <a:t>Dalam 20-25 tahun horizon (lifetime value)</a:t>
            </a:r>
            <a:endParaRPr lang="en-US" sz="1600" dirty="0"/>
          </a:p>
        </p:txBody>
      </p:sp>
      <p:sp>
        <p:nvSpPr>
          <p:cNvPr id="56" name="Shape 54"/>
          <p:cNvSpPr/>
          <p:nvPr/>
        </p:nvSpPr>
        <p:spPr>
          <a:xfrm>
            <a:off x="333375" y="7219156"/>
            <a:ext cx="11541125" cy="571500"/>
          </a:xfrm>
          <a:custGeom>
            <a:avLst/>
            <a:gdLst/>
            <a:ahLst/>
            <a:cxnLst/>
            <a:rect l="l" t="t" r="r" b="b"/>
            <a:pathLst>
              <a:path w="11541125" h="571500">
                <a:moveTo>
                  <a:pt x="0" y="0"/>
                </a:moveTo>
                <a:lnTo>
                  <a:pt x="11509372" y="0"/>
                </a:lnTo>
                <a:cubicBezTo>
                  <a:pt x="11526909" y="0"/>
                  <a:pt x="11541125" y="14216"/>
                  <a:pt x="11541125" y="31753"/>
                </a:cubicBezTo>
                <a:lnTo>
                  <a:pt x="11541125" y="539747"/>
                </a:lnTo>
                <a:cubicBezTo>
                  <a:pt x="11541125" y="557284"/>
                  <a:pt x="11526909" y="571500"/>
                  <a:pt x="11509372" y="571500"/>
                </a:cubicBezTo>
                <a:lnTo>
                  <a:pt x="0" y="571500"/>
                </a:lnTo>
                <a:lnTo>
                  <a:pt x="0" y="0"/>
                </a:lnTo>
                <a:close/>
              </a:path>
            </a:pathLst>
          </a:custGeom>
          <a:solidFill>
            <a:srgbClr val="B89A6A">
              <a:alpha val="10196"/>
            </a:srgbClr>
          </a:solidFill>
          <a:ln/>
        </p:spPr>
      </p:sp>
      <p:sp>
        <p:nvSpPr>
          <p:cNvPr id="57" name="Shape 55"/>
          <p:cNvSpPr/>
          <p:nvPr/>
        </p:nvSpPr>
        <p:spPr>
          <a:xfrm>
            <a:off x="333375" y="7219156"/>
            <a:ext cx="31750" cy="571500"/>
          </a:xfrm>
          <a:custGeom>
            <a:avLst/>
            <a:gdLst/>
            <a:ahLst/>
            <a:cxnLst/>
            <a:rect l="l" t="t" r="r" b="b"/>
            <a:pathLst>
              <a:path w="31750" h="571500">
                <a:moveTo>
                  <a:pt x="0" y="0"/>
                </a:moveTo>
                <a:lnTo>
                  <a:pt x="31750" y="0"/>
                </a:lnTo>
                <a:lnTo>
                  <a:pt x="31750" y="571500"/>
                </a:lnTo>
                <a:lnTo>
                  <a:pt x="0" y="571500"/>
                </a:lnTo>
                <a:lnTo>
                  <a:pt x="0" y="0"/>
                </a:lnTo>
                <a:close/>
              </a:path>
            </a:pathLst>
          </a:custGeom>
          <a:solidFill>
            <a:srgbClr val="B89A6A"/>
          </a:solidFill>
          <a:ln/>
        </p:spPr>
      </p:sp>
      <p:sp>
        <p:nvSpPr>
          <p:cNvPr id="58" name="Shape 56"/>
          <p:cNvSpPr/>
          <p:nvPr/>
        </p:nvSpPr>
        <p:spPr>
          <a:xfrm>
            <a:off x="476250" y="7342188"/>
            <a:ext cx="95250" cy="127000"/>
          </a:xfrm>
          <a:custGeom>
            <a:avLst/>
            <a:gdLst/>
            <a:ahLst/>
            <a:cxnLst/>
            <a:rect l="l" t="t" r="r" b="b"/>
            <a:pathLst>
              <a:path w="95250" h="127000">
                <a:moveTo>
                  <a:pt x="72653" y="95250"/>
                </a:moveTo>
                <a:cubicBezTo>
                  <a:pt x="74464" y="89719"/>
                  <a:pt x="78085" y="84708"/>
                  <a:pt x="82178" y="80392"/>
                </a:cubicBezTo>
                <a:cubicBezTo>
                  <a:pt x="90289" y="71859"/>
                  <a:pt x="95250" y="60325"/>
                  <a:pt x="95250" y="47625"/>
                </a:cubicBezTo>
                <a:cubicBezTo>
                  <a:pt x="95250" y="21332"/>
                  <a:pt x="73918" y="0"/>
                  <a:pt x="47625" y="0"/>
                </a:cubicBezTo>
                <a:cubicBezTo>
                  <a:pt x="21332" y="0"/>
                  <a:pt x="0" y="21332"/>
                  <a:pt x="0" y="47625"/>
                </a:cubicBezTo>
                <a:cubicBezTo>
                  <a:pt x="0" y="60325"/>
                  <a:pt x="4961" y="71859"/>
                  <a:pt x="13072" y="80392"/>
                </a:cubicBezTo>
                <a:cubicBezTo>
                  <a:pt x="17165" y="84708"/>
                  <a:pt x="20811" y="89719"/>
                  <a:pt x="22597" y="95250"/>
                </a:cubicBezTo>
                <a:lnTo>
                  <a:pt x="72628" y="95250"/>
                </a:lnTo>
                <a:close/>
                <a:moveTo>
                  <a:pt x="71438" y="107156"/>
                </a:moveTo>
                <a:lnTo>
                  <a:pt x="23812" y="107156"/>
                </a:lnTo>
                <a:lnTo>
                  <a:pt x="23812" y="111125"/>
                </a:lnTo>
                <a:cubicBezTo>
                  <a:pt x="23812" y="122089"/>
                  <a:pt x="32693" y="130969"/>
                  <a:pt x="43656" y="130969"/>
                </a:cubicBezTo>
                <a:lnTo>
                  <a:pt x="51594" y="130969"/>
                </a:lnTo>
                <a:cubicBezTo>
                  <a:pt x="62557" y="130969"/>
                  <a:pt x="71438" y="122089"/>
                  <a:pt x="71438" y="111125"/>
                </a:cubicBezTo>
                <a:lnTo>
                  <a:pt x="71438" y="107156"/>
                </a:lnTo>
                <a:close/>
                <a:moveTo>
                  <a:pt x="45641" y="27781"/>
                </a:moveTo>
                <a:cubicBezTo>
                  <a:pt x="35768" y="27781"/>
                  <a:pt x="27781" y="35768"/>
                  <a:pt x="27781" y="45641"/>
                </a:cubicBezTo>
                <a:cubicBezTo>
                  <a:pt x="27781" y="48940"/>
                  <a:pt x="25127" y="51594"/>
                  <a:pt x="21828" y="51594"/>
                </a:cubicBezTo>
                <a:cubicBezTo>
                  <a:pt x="18529" y="51594"/>
                  <a:pt x="15875" y="48940"/>
                  <a:pt x="15875" y="45641"/>
                </a:cubicBezTo>
                <a:cubicBezTo>
                  <a:pt x="15875" y="29195"/>
                  <a:pt x="29195" y="15875"/>
                  <a:pt x="45641" y="15875"/>
                </a:cubicBezTo>
                <a:cubicBezTo>
                  <a:pt x="48940" y="15875"/>
                  <a:pt x="51594" y="18529"/>
                  <a:pt x="51594" y="21828"/>
                </a:cubicBezTo>
                <a:cubicBezTo>
                  <a:pt x="51594" y="25127"/>
                  <a:pt x="48940" y="27781"/>
                  <a:pt x="45641" y="27781"/>
                </a:cubicBezTo>
                <a:close/>
              </a:path>
            </a:pathLst>
          </a:custGeom>
          <a:solidFill>
            <a:srgbClr val="B89A6A"/>
          </a:solidFill>
          <a:ln/>
        </p:spPr>
      </p:sp>
      <p:sp>
        <p:nvSpPr>
          <p:cNvPr id="59" name="Text 57"/>
          <p:cNvSpPr/>
          <p:nvPr/>
        </p:nvSpPr>
        <p:spPr>
          <a:xfrm>
            <a:off x="642938" y="7314406"/>
            <a:ext cx="11199813" cy="381000"/>
          </a:xfrm>
          <a:prstGeom prst="rect">
            <a:avLst/>
          </a:prstGeom>
          <a:noFill/>
          <a:ln/>
        </p:spPr>
        <p:txBody>
          <a:bodyPr wrap="square" lIns="0" tIns="0" rIns="0" bIns="0" rtlCol="0" anchor="ctr"/>
          <a:lstStyle/>
          <a:p>
            <a:pPr>
              <a:lnSpc>
                <a:spcPct val="130000"/>
              </a:lnSpc>
            </a:pPr>
            <a:r>
              <a:rPr lang="en-US" sz="1000" b="1" dirty="0">
                <a:solidFill>
                  <a:srgbClr val="B89A6A"/>
                </a:solidFill>
                <a:latin typeface="Quattrocento Sans" pitchFamily="34" charset="0"/>
                <a:ea typeface="Quattrocento Sans" pitchFamily="34" charset="-122"/>
                <a:cs typeface="Quattrocento Sans" pitchFamily="34" charset="-120"/>
              </a:rPr>
              <a:t>Key Takeaway:</a:t>
            </a:r>
            <a:pPr>
              <a:lnSpc>
                <a:spcPct val="13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Angka-angka ini bukan alasan untuk </a:t>
            </a:r>
            <a:pPr>
              <a:lnSpc>
                <a:spcPct val="130000"/>
              </a:lnSpc>
            </a:pPr>
            <a:r>
              <a:rPr lang="en-US" sz="1000" b="1" dirty="0">
                <a:solidFill>
                  <a:srgbClr val="E8E6E3"/>
                </a:solidFill>
                <a:latin typeface="Quattrocento Sans" pitchFamily="34" charset="0"/>
                <a:ea typeface="Quattrocento Sans" pitchFamily="34" charset="-122"/>
                <a:cs typeface="Quattrocento Sans" pitchFamily="34" charset="-120"/>
              </a:rPr>
              <a:t>tidak pivot</a:t>
            </a:r>
            <a:pPr>
              <a:lnSpc>
                <a:spcPct val="13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 ini adalah </a:t>
            </a:r>
            <a:pPr>
              <a:lnSpc>
                <a:spcPct val="130000"/>
              </a:lnSpc>
            </a:pPr>
            <a:r>
              <a:rPr lang="en-US" sz="1000" b="1" dirty="0">
                <a:solidFill>
                  <a:srgbClr val="E8E6E3"/>
                </a:solidFill>
                <a:latin typeface="Quattrocento Sans" pitchFamily="34" charset="0"/>
                <a:ea typeface="Quattrocento Sans" pitchFamily="34" charset="-122"/>
                <a:cs typeface="Quattrocento Sans" pitchFamily="34" charset="-120"/>
              </a:rPr>
              <a:t>baseline yang realistis</a:t>
            </a:r>
            <a:pPr>
              <a:lnSpc>
                <a:spcPct val="13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agar tidak under-negotiate hanya karena tergiur angka gaji yang terlihat besar tapi sebenarnya tidak jauh lebih baik dari total compensation ASN. Walk-away number harus setidaknya menutupi value benefit yang hilang dalam 3-5 tahun pertama.</a:t>
            </a:r>
            <a:endParaRPr lang="en-US" sz="1600" dirty="0"/>
          </a:p>
        </p:txBody>
      </p:sp>
    </p:spTree>
  </p:cSld>
  <p:clrMapOvr>
    <a:masterClrMapping/>
  </p:clrMapOvr>
  <p:transition>
    <p:fade/>
    <p:spd val="med"/>
  </p:transition>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A1D21"/>
        </a:solidFill>
      </p:bgPr>
    </p:bg>
    <p:spTree>
      <p:nvGrpSpPr>
        <p:cNvPr id="1" name=""/>
        <p:cNvGrpSpPr/>
        <p:nvPr/>
      </p:nvGrpSpPr>
      <p:grpSpPr>
        <a:xfrm>
          <a:off x="0" y="0"/>
          <a:ext cx="0" cy="0"/>
          <a:chOff x="0" y="0"/>
          <a:chExt cx="0" cy="0"/>
        </a:xfrm>
      </p:grpSpPr>
      <p:pic>
        <p:nvPicPr>
          <p:cNvPr id="2" name="Image 0" descr="https://kimi-web-img.moonshot.cn/img/www.shutterstock.com/ae2f62c6468697b50285ef6e103c81aebaf6c8b6.jpg">    </p:cNvPr>
          <p:cNvPicPr>
            <a:picLocks noChangeAspect="1"/>
          </p:cNvPicPr>
          <p:nvPr/>
        </p:nvPicPr>
        <p:blipFill>
          <a:blip r:embed="rId1">
            <a:alphaModFix amt="20000"/>
          </a:blip>
          <a:stretch>
            <a:fillRect/>
          </a:stretch>
        </p:blipFill>
        <p:spPr>
          <a:xfrm>
            <a:off x="0" y="0"/>
            <a:ext cx="12192000" cy="6858000"/>
          </a:xfrm>
          <a:prstGeom prst="roundRect">
            <a:avLst>
              <a:gd name="adj" fmla="val 0"/>
            </a:avLst>
          </a:prstGeom>
        </p:spPr>
      </p:pic>
      <p:sp>
        <p:nvSpPr>
          <p:cNvPr id="3" name="Shape 0"/>
          <p:cNvSpPr/>
          <p:nvPr/>
        </p:nvSpPr>
        <p:spPr>
          <a:xfrm>
            <a:off x="0" y="0"/>
            <a:ext cx="12192000" cy="6858000"/>
          </a:xfrm>
          <a:custGeom>
            <a:avLst/>
            <a:gdLst/>
            <a:ahLst/>
            <a:cxnLst/>
            <a:rect l="l" t="t" r="r" b="b"/>
            <a:pathLst>
              <a:path w="12192000" h="6858000">
                <a:moveTo>
                  <a:pt x="0" y="0"/>
                </a:moveTo>
                <a:lnTo>
                  <a:pt x="12192000" y="0"/>
                </a:lnTo>
                <a:lnTo>
                  <a:pt x="12192000" y="6858000"/>
                </a:lnTo>
                <a:lnTo>
                  <a:pt x="0" y="6858000"/>
                </a:lnTo>
                <a:lnTo>
                  <a:pt x="0" y="0"/>
                </a:lnTo>
                <a:close/>
              </a:path>
            </a:pathLst>
          </a:custGeom>
          <a:gradFill rotWithShape="1" flip="none">
            <a:gsLst>
              <a:gs pos="0">
                <a:srgbClr val="1A1D21">
                  <a:alpha val="95000"/>
                </a:srgbClr>
              </a:gs>
              <a:gs pos="50000">
                <a:srgbClr val="1A1D21">
                  <a:alpha val="90000"/>
                </a:srgbClr>
              </a:gs>
              <a:gs pos="100000">
                <a:srgbClr val="1A1D21">
                  <a:alpha val="80000"/>
                </a:srgbClr>
              </a:gs>
            </a:gsLst>
            <a:lin ang="2700000" scaled="1"/>
          </a:gradFill>
          <a:ln/>
        </p:spPr>
      </p:sp>
      <p:sp>
        <p:nvSpPr>
          <p:cNvPr id="4" name="Shape 1"/>
          <p:cNvSpPr/>
          <p:nvPr/>
        </p:nvSpPr>
        <p:spPr>
          <a:xfrm>
            <a:off x="385763" y="307181"/>
            <a:ext cx="1390650" cy="390525"/>
          </a:xfrm>
          <a:custGeom>
            <a:avLst/>
            <a:gdLst/>
            <a:ahLst/>
            <a:cxnLst/>
            <a:rect l="l" t="t" r="r" b="b"/>
            <a:pathLst>
              <a:path w="1390650" h="390525">
                <a:moveTo>
                  <a:pt x="38100" y="0"/>
                </a:moveTo>
                <a:lnTo>
                  <a:pt x="1352550" y="0"/>
                </a:lnTo>
                <a:cubicBezTo>
                  <a:pt x="1373592" y="0"/>
                  <a:pt x="1390650" y="17058"/>
                  <a:pt x="1390650" y="38100"/>
                </a:cubicBezTo>
                <a:lnTo>
                  <a:pt x="1390650" y="352425"/>
                </a:lnTo>
                <a:cubicBezTo>
                  <a:pt x="1390650" y="373467"/>
                  <a:pt x="1373592" y="390525"/>
                  <a:pt x="1352550" y="390525"/>
                </a:cubicBezTo>
                <a:lnTo>
                  <a:pt x="38100" y="390525"/>
                </a:lnTo>
                <a:cubicBezTo>
                  <a:pt x="17058" y="390525"/>
                  <a:pt x="0" y="373467"/>
                  <a:pt x="0" y="352425"/>
                </a:cubicBezTo>
                <a:lnTo>
                  <a:pt x="0" y="38100"/>
                </a:lnTo>
                <a:cubicBezTo>
                  <a:pt x="0" y="17072"/>
                  <a:pt x="17072" y="0"/>
                  <a:pt x="38100" y="0"/>
                </a:cubicBezTo>
                <a:close/>
              </a:path>
            </a:pathLst>
          </a:custGeom>
          <a:solidFill>
            <a:srgbClr val="B89A6A">
              <a:alpha val="20000"/>
            </a:srgbClr>
          </a:solidFill>
          <a:ln w="12700">
            <a:solidFill>
              <a:srgbClr val="B89A6A">
                <a:alpha val="40000"/>
              </a:srgbClr>
            </a:solidFill>
            <a:prstDash val="solid"/>
          </a:ln>
        </p:spPr>
      </p:sp>
      <p:sp>
        <p:nvSpPr>
          <p:cNvPr id="5" name="Text 2"/>
          <p:cNvSpPr/>
          <p:nvPr/>
        </p:nvSpPr>
        <p:spPr>
          <a:xfrm>
            <a:off x="542925" y="431006"/>
            <a:ext cx="1142851" cy="147638"/>
          </a:xfrm>
          <a:prstGeom prst="rect">
            <a:avLst/>
          </a:prstGeom>
          <a:noFill/>
          <a:ln/>
        </p:spPr>
        <p:txBody>
          <a:bodyPr wrap="square" lIns="0" tIns="0" rIns="0" bIns="0" rtlCol="0" anchor="ctr"/>
          <a:lstStyle/>
          <a:p>
            <a:pPr>
              <a:lnSpc>
                <a:spcPct val="120000"/>
              </a:lnSpc>
            </a:pPr>
            <a:r>
              <a:rPr lang="en-US" sz="1050" b="1" spc="53" kern="0" dirty="0">
                <a:solidFill>
                  <a:srgbClr val="B89A6A"/>
                </a:solidFill>
                <a:latin typeface="Quattrocento Sans" pitchFamily="34" charset="0"/>
                <a:ea typeface="Quattrocento Sans" pitchFamily="34" charset="-122"/>
                <a:cs typeface="Quattrocento Sans" pitchFamily="34" charset="-120"/>
              </a:rPr>
              <a:t>Final Thought</a:t>
            </a:r>
            <a:endParaRPr lang="en-US" sz="1600" dirty="0"/>
          </a:p>
        </p:txBody>
      </p:sp>
      <p:sp>
        <p:nvSpPr>
          <p:cNvPr id="6" name="Text 3"/>
          <p:cNvSpPr/>
          <p:nvPr/>
        </p:nvSpPr>
        <p:spPr>
          <a:xfrm>
            <a:off x="381000" y="1083469"/>
            <a:ext cx="8763000" cy="1143000"/>
          </a:xfrm>
          <a:prstGeom prst="rect">
            <a:avLst/>
          </a:prstGeom>
          <a:noFill/>
          <a:ln/>
        </p:spPr>
        <p:txBody>
          <a:bodyPr wrap="square" lIns="0" tIns="0" rIns="0" bIns="0" rtlCol="0" anchor="ctr"/>
          <a:lstStyle/>
          <a:p>
            <a:pPr>
              <a:lnSpc>
                <a:spcPct val="100000"/>
              </a:lnSpc>
            </a:pPr>
            <a:r>
              <a:rPr lang="en-US" sz="3600" b="1" dirty="0">
                <a:solidFill>
                  <a:srgbClr val="E8E6E3"/>
                </a:solidFill>
                <a:latin typeface="Liter" pitchFamily="34" charset="0"/>
                <a:ea typeface="Liter" pitchFamily="34" charset="-122"/>
                <a:cs typeface="Liter" pitchFamily="34" charset="-120"/>
              </a:rPr>
              <a:t>Negosiasi bukan tentang</a:t>
            </a:r>
            <a:endParaRPr lang="en-US" sz="1600" dirty="0"/>
          </a:p>
          <a:p>
            <a:pPr>
              <a:lnSpc>
                <a:spcPct val="100000"/>
              </a:lnSpc>
            </a:pPr>
            <a:r>
              <a:rPr lang="en-US" sz="3600" b="1" dirty="0">
                <a:solidFill>
                  <a:srgbClr val="B89A6A"/>
                </a:solidFill>
                <a:latin typeface="Liter" pitchFamily="34" charset="0"/>
                <a:ea typeface="Liter" pitchFamily="34" charset="-122"/>
                <a:cs typeface="Liter" pitchFamily="34" charset="-120"/>
              </a:rPr>
              <a:t>memenangkan setiap poin</a:t>
            </a:r>
            <a:endParaRPr lang="en-US" sz="1600" dirty="0"/>
          </a:p>
        </p:txBody>
      </p:sp>
      <p:sp>
        <p:nvSpPr>
          <p:cNvPr id="7" name="Shape 4"/>
          <p:cNvSpPr/>
          <p:nvPr/>
        </p:nvSpPr>
        <p:spPr>
          <a:xfrm>
            <a:off x="381000" y="2455069"/>
            <a:ext cx="914400" cy="0"/>
          </a:xfrm>
          <a:custGeom>
            <a:avLst/>
            <a:gdLst/>
            <a:ahLst/>
            <a:cxnLst/>
            <a:rect l="l" t="t" r="r" b="b"/>
            <a:pathLst>
              <a:path w="914400" h="0">
                <a:moveTo>
                  <a:pt x="0" y="0"/>
                </a:moveTo>
                <a:lnTo>
                  <a:pt x="914400" y="0"/>
                </a:lnTo>
                <a:lnTo>
                  <a:pt x="914400" y="0"/>
                </a:lnTo>
                <a:lnTo>
                  <a:pt x="0" y="0"/>
                </a:lnTo>
                <a:lnTo>
                  <a:pt x="0" y="0"/>
                </a:lnTo>
                <a:close/>
              </a:path>
            </a:pathLst>
          </a:custGeom>
          <a:solidFill>
            <a:srgbClr val="B89A6A"/>
          </a:solidFill>
          <a:ln/>
        </p:spPr>
      </p:sp>
      <p:sp>
        <p:nvSpPr>
          <p:cNvPr id="8" name="Text 5"/>
          <p:cNvSpPr/>
          <p:nvPr/>
        </p:nvSpPr>
        <p:spPr>
          <a:xfrm>
            <a:off x="381000" y="2683669"/>
            <a:ext cx="7410450" cy="619125"/>
          </a:xfrm>
          <a:prstGeom prst="rect">
            <a:avLst/>
          </a:prstGeom>
          <a:noFill/>
          <a:ln/>
        </p:spPr>
        <p:txBody>
          <a:bodyPr wrap="square" lIns="0" tIns="0" rIns="0" bIns="0" rtlCol="0" anchor="ctr"/>
          <a:lstStyle/>
          <a:p>
            <a:pPr>
              <a:lnSpc>
                <a:spcPct val="140000"/>
              </a:lnSpc>
            </a:pPr>
            <a:r>
              <a:rPr lang="en-US" sz="1500" dirty="0">
                <a:solidFill>
                  <a:srgbClr val="E8E6E3">
                    <a:alpha val="90000"/>
                  </a:srgbClr>
                </a:solidFill>
                <a:latin typeface="Quattrocento Sans" pitchFamily="34" charset="0"/>
                <a:ea typeface="Quattrocento Sans" pitchFamily="34" charset="-122"/>
                <a:cs typeface="Quattrocento Sans" pitchFamily="34" charset="-120"/>
              </a:rPr>
              <a:t>Ini tentang </a:t>
            </a:r>
            <a:pPr>
              <a:lnSpc>
                <a:spcPct val="140000"/>
              </a:lnSpc>
            </a:pPr>
            <a:r>
              <a:rPr lang="en-US" sz="1500" b="1" dirty="0">
                <a:solidFill>
                  <a:srgbClr val="E8E6E3"/>
                </a:solidFill>
                <a:latin typeface="Quattrocento Sans" pitchFamily="34" charset="0"/>
                <a:ea typeface="Quattrocento Sans" pitchFamily="34" charset="-122"/>
                <a:cs typeface="Quattrocento Sans" pitchFamily="34" charset="-120"/>
              </a:rPr>
              <a:t>mendapatkan deal yang fair untuk kedua belah pihak</a:t>
            </a:r>
            <a:pPr>
              <a:lnSpc>
                <a:spcPct val="140000"/>
              </a:lnSpc>
            </a:pPr>
            <a:r>
              <a:rPr lang="en-US" sz="1500" dirty="0">
                <a:solidFill>
                  <a:srgbClr val="E8E6E3">
                    <a:alpha val="90000"/>
                  </a:srgbClr>
                </a:solidFill>
                <a:latin typeface="Quattrocento Sans" pitchFamily="34" charset="0"/>
                <a:ea typeface="Quattrocento Sans" pitchFamily="34" charset="-122"/>
                <a:cs typeface="Quattrocento Sans" pitchFamily="34" charset="-120"/>
              </a:rPr>
              <a:t>. Recruiter punya informasi lebih, tapi kandidat yang tahu cara bermain bisa menyeimbangkan lapangan.</a:t>
            </a:r>
            <a:endParaRPr lang="en-US" sz="1600" dirty="0"/>
          </a:p>
        </p:txBody>
      </p:sp>
      <p:sp>
        <p:nvSpPr>
          <p:cNvPr id="9" name="Text 6"/>
          <p:cNvSpPr/>
          <p:nvPr/>
        </p:nvSpPr>
        <p:spPr>
          <a:xfrm>
            <a:off x="381000" y="3455194"/>
            <a:ext cx="7400925" cy="561975"/>
          </a:xfrm>
          <a:prstGeom prst="rect">
            <a:avLst/>
          </a:prstGeom>
          <a:noFill/>
          <a:ln/>
        </p:spPr>
        <p:txBody>
          <a:bodyPr wrap="square" lIns="0" tIns="0" rIns="0" bIns="0" rtlCol="0" anchor="ctr"/>
          <a:lstStyle/>
          <a:p>
            <a:pPr>
              <a:lnSpc>
                <a:spcPct val="140000"/>
              </a:lnSpc>
            </a:pPr>
            <a:r>
              <a:rPr lang="en-US" sz="1350" dirty="0">
                <a:solidFill>
                  <a:srgbClr val="E8E6E3">
                    <a:alpha val="80000"/>
                  </a:srgbClr>
                </a:solidFill>
                <a:latin typeface="Quattrocento Sans" pitchFamily="34" charset="0"/>
                <a:ea typeface="Quattrocento Sans" pitchFamily="34" charset="-122"/>
                <a:cs typeface="Quattrocento Sans" pitchFamily="34" charset="-120"/>
              </a:rPr>
              <a:t>Dokumen ini bukan untuk dibaca sekali — ini </a:t>
            </a:r>
            <a:pPr>
              <a:lnSpc>
                <a:spcPct val="140000"/>
              </a:lnSpc>
            </a:pPr>
            <a:r>
              <a:rPr lang="en-US" sz="1350" b="1" dirty="0">
                <a:solidFill>
                  <a:srgbClr val="B89A6A"/>
                </a:solidFill>
                <a:latin typeface="Quattrocento Sans" pitchFamily="34" charset="0"/>
                <a:ea typeface="Quattrocento Sans" pitchFamily="34" charset="-122"/>
                <a:cs typeface="Quattrocento Sans" pitchFamily="34" charset="-120"/>
              </a:rPr>
              <a:t>playbook yang dipakai berulang kali</a:t>
            </a:r>
            <a:pPr>
              <a:lnSpc>
                <a:spcPct val="140000"/>
              </a:lnSpc>
            </a:pPr>
            <a:r>
              <a:rPr lang="en-US" sz="1350" dirty="0">
                <a:solidFill>
                  <a:srgbClr val="E8E6E3">
                    <a:alpha val="80000"/>
                  </a:srgbClr>
                </a:solidFill>
                <a:latin typeface="Quattrocento Sans" pitchFamily="34" charset="0"/>
                <a:ea typeface="Quattrocento Sans" pitchFamily="34" charset="-122"/>
                <a:cs typeface="Quattrocento Sans" pitchFamily="34" charset="-120"/>
              </a:rPr>
              <a:t> sebelum dan selama negosiasi. Setiap situasi berbeda, tapi framework dan principles di sini tetap sama.</a:t>
            </a:r>
            <a:endParaRPr lang="en-US" sz="1600" dirty="0"/>
          </a:p>
        </p:txBody>
      </p:sp>
      <p:sp>
        <p:nvSpPr>
          <p:cNvPr id="10" name="Shape 7"/>
          <p:cNvSpPr/>
          <p:nvPr/>
        </p:nvSpPr>
        <p:spPr>
          <a:xfrm>
            <a:off x="385763" y="4321969"/>
            <a:ext cx="2733675" cy="1190625"/>
          </a:xfrm>
          <a:custGeom>
            <a:avLst/>
            <a:gdLst/>
            <a:ahLst/>
            <a:cxnLst/>
            <a:rect l="l" t="t" r="r" b="b"/>
            <a:pathLst>
              <a:path w="2733675" h="1190625">
                <a:moveTo>
                  <a:pt x="76200" y="0"/>
                </a:moveTo>
                <a:lnTo>
                  <a:pt x="2657475" y="0"/>
                </a:lnTo>
                <a:cubicBezTo>
                  <a:pt x="2699531" y="0"/>
                  <a:pt x="2733675" y="34144"/>
                  <a:pt x="2733675" y="76200"/>
                </a:cubicBezTo>
                <a:lnTo>
                  <a:pt x="2733675" y="1114425"/>
                </a:lnTo>
                <a:cubicBezTo>
                  <a:pt x="2733675" y="1156481"/>
                  <a:pt x="2699531" y="1190625"/>
                  <a:pt x="2657475" y="1190625"/>
                </a:cubicBezTo>
                <a:lnTo>
                  <a:pt x="76200" y="1190625"/>
                </a:lnTo>
                <a:cubicBezTo>
                  <a:pt x="34144" y="1190625"/>
                  <a:pt x="0" y="1156481"/>
                  <a:pt x="0" y="1114425"/>
                </a:cubicBezTo>
                <a:lnTo>
                  <a:pt x="0" y="76200"/>
                </a:lnTo>
                <a:cubicBezTo>
                  <a:pt x="0" y="34144"/>
                  <a:pt x="34144" y="0"/>
                  <a:pt x="76200" y="0"/>
                </a:cubicBezTo>
                <a:close/>
              </a:path>
            </a:pathLst>
          </a:custGeom>
          <a:solidFill>
            <a:srgbClr val="4A5059">
              <a:alpha val="40000"/>
            </a:srgbClr>
          </a:solidFill>
          <a:ln w="12700">
            <a:solidFill>
              <a:srgbClr val="B89A6A">
                <a:alpha val="30196"/>
              </a:srgbClr>
            </a:solidFill>
            <a:prstDash val="solid"/>
          </a:ln>
        </p:spPr>
      </p:sp>
      <p:sp>
        <p:nvSpPr>
          <p:cNvPr id="11" name="Shape 8"/>
          <p:cNvSpPr/>
          <p:nvPr/>
        </p:nvSpPr>
        <p:spPr>
          <a:xfrm>
            <a:off x="581025" y="4498181"/>
            <a:ext cx="285750" cy="285750"/>
          </a:xfrm>
          <a:custGeom>
            <a:avLst/>
            <a:gdLst/>
            <a:ahLst/>
            <a:cxnLst/>
            <a:rect l="l" t="t" r="r" b="b"/>
            <a:pathLst>
              <a:path w="285750" h="285750">
                <a:moveTo>
                  <a:pt x="35719" y="35719"/>
                </a:moveTo>
                <a:cubicBezTo>
                  <a:pt x="35719" y="25840"/>
                  <a:pt x="27738" y="17859"/>
                  <a:pt x="17859" y="17859"/>
                </a:cubicBezTo>
                <a:cubicBezTo>
                  <a:pt x="7981" y="17859"/>
                  <a:pt x="0" y="25840"/>
                  <a:pt x="0" y="35719"/>
                </a:cubicBezTo>
                <a:lnTo>
                  <a:pt x="0" y="223242"/>
                </a:lnTo>
                <a:cubicBezTo>
                  <a:pt x="0" y="247910"/>
                  <a:pt x="19980" y="267891"/>
                  <a:pt x="44648" y="267891"/>
                </a:cubicBezTo>
                <a:lnTo>
                  <a:pt x="267891" y="267891"/>
                </a:lnTo>
                <a:cubicBezTo>
                  <a:pt x="277769" y="267891"/>
                  <a:pt x="285750" y="259910"/>
                  <a:pt x="285750" y="250031"/>
                </a:cubicBezTo>
                <a:cubicBezTo>
                  <a:pt x="285750" y="240153"/>
                  <a:pt x="277769" y="232172"/>
                  <a:pt x="267891" y="232172"/>
                </a:cubicBezTo>
                <a:lnTo>
                  <a:pt x="44648" y="232172"/>
                </a:lnTo>
                <a:cubicBezTo>
                  <a:pt x="39737" y="232172"/>
                  <a:pt x="35719" y="228154"/>
                  <a:pt x="35719" y="223242"/>
                </a:cubicBezTo>
                <a:lnTo>
                  <a:pt x="35719" y="35719"/>
                </a:lnTo>
                <a:close/>
                <a:moveTo>
                  <a:pt x="262644" y="84051"/>
                </a:moveTo>
                <a:cubicBezTo>
                  <a:pt x="269621" y="77074"/>
                  <a:pt x="269621" y="65745"/>
                  <a:pt x="262644" y="58769"/>
                </a:cubicBezTo>
                <a:cubicBezTo>
                  <a:pt x="255668" y="51792"/>
                  <a:pt x="244339" y="51792"/>
                  <a:pt x="237362" y="58769"/>
                </a:cubicBezTo>
                <a:lnTo>
                  <a:pt x="178594" y="117593"/>
                </a:lnTo>
                <a:lnTo>
                  <a:pt x="146558" y="85613"/>
                </a:lnTo>
                <a:cubicBezTo>
                  <a:pt x="139582" y="78637"/>
                  <a:pt x="128253" y="78637"/>
                  <a:pt x="121276" y="85613"/>
                </a:cubicBezTo>
                <a:lnTo>
                  <a:pt x="67698" y="139192"/>
                </a:lnTo>
                <a:cubicBezTo>
                  <a:pt x="60722" y="146168"/>
                  <a:pt x="60722" y="157497"/>
                  <a:pt x="67698" y="164474"/>
                </a:cubicBezTo>
                <a:cubicBezTo>
                  <a:pt x="74675" y="171450"/>
                  <a:pt x="86004" y="171450"/>
                  <a:pt x="92980" y="164474"/>
                </a:cubicBezTo>
                <a:lnTo>
                  <a:pt x="133945" y="123509"/>
                </a:lnTo>
                <a:lnTo>
                  <a:pt x="165981" y="155544"/>
                </a:lnTo>
                <a:cubicBezTo>
                  <a:pt x="172957" y="162520"/>
                  <a:pt x="184286" y="162520"/>
                  <a:pt x="191263" y="155544"/>
                </a:cubicBezTo>
                <a:lnTo>
                  <a:pt x="262700" y="84106"/>
                </a:lnTo>
                <a:close/>
              </a:path>
            </a:pathLst>
          </a:custGeom>
          <a:solidFill>
            <a:srgbClr val="B89A6A"/>
          </a:solidFill>
          <a:ln/>
        </p:spPr>
      </p:sp>
      <p:sp>
        <p:nvSpPr>
          <p:cNvPr id="12" name="Text 9"/>
          <p:cNvSpPr/>
          <p:nvPr/>
        </p:nvSpPr>
        <p:spPr>
          <a:xfrm>
            <a:off x="542925" y="4898231"/>
            <a:ext cx="2495550" cy="228600"/>
          </a:xfrm>
          <a:prstGeom prst="rect">
            <a:avLst/>
          </a:prstGeom>
          <a:noFill/>
          <a:ln/>
        </p:spPr>
        <p:txBody>
          <a:bodyPr wrap="square" lIns="0" tIns="0" rIns="0" bIns="0" rtlCol="0" anchor="ctr"/>
          <a:lstStyle/>
          <a:p>
            <a:pPr>
              <a:lnSpc>
                <a:spcPct val="130000"/>
              </a:lnSpc>
            </a:pPr>
            <a:r>
              <a:rPr lang="en-US" sz="1200" b="1" dirty="0">
                <a:solidFill>
                  <a:srgbClr val="E8E6E3"/>
                </a:solidFill>
                <a:latin typeface="Quattrocento Sans" pitchFamily="34" charset="0"/>
                <a:ea typeface="Quattrocento Sans" pitchFamily="34" charset="-122"/>
                <a:cs typeface="Quattrocento Sans" pitchFamily="34" charset="-120"/>
              </a:rPr>
              <a:t>Know Your Number</a:t>
            </a:r>
            <a:endParaRPr lang="en-US" sz="1600" dirty="0"/>
          </a:p>
        </p:txBody>
      </p:sp>
      <p:sp>
        <p:nvSpPr>
          <p:cNvPr id="13" name="Text 10"/>
          <p:cNvSpPr/>
          <p:nvPr/>
        </p:nvSpPr>
        <p:spPr>
          <a:xfrm>
            <a:off x="542925" y="5164931"/>
            <a:ext cx="2486025" cy="190500"/>
          </a:xfrm>
          <a:prstGeom prst="rect">
            <a:avLst/>
          </a:prstGeom>
          <a:noFill/>
          <a:ln/>
        </p:spPr>
        <p:txBody>
          <a:bodyPr wrap="square" lIns="0" tIns="0" rIns="0" bIns="0" rtlCol="0" anchor="ctr"/>
          <a:lstStyle/>
          <a:p>
            <a:pPr>
              <a:lnSpc>
                <a:spcPct val="120000"/>
              </a:lnSpc>
            </a:pPr>
            <a:r>
              <a:rPr lang="en-US" sz="1050" dirty="0">
                <a:solidFill>
                  <a:srgbClr val="E8E6E3">
                    <a:alpha val="70000"/>
                  </a:srgbClr>
                </a:solidFill>
                <a:latin typeface="Quattrocento Sans" pitchFamily="34" charset="0"/>
                <a:ea typeface="Quattrocento Sans" pitchFamily="34" charset="-122"/>
                <a:cs typeface="Quattrocento Sans" pitchFamily="34" charset="-120"/>
              </a:rPr>
              <a:t>Walk-away, target, stretch</a:t>
            </a:r>
            <a:endParaRPr lang="en-US" sz="1600" dirty="0"/>
          </a:p>
        </p:txBody>
      </p:sp>
      <p:sp>
        <p:nvSpPr>
          <p:cNvPr id="14" name="Shape 11"/>
          <p:cNvSpPr/>
          <p:nvPr/>
        </p:nvSpPr>
        <p:spPr>
          <a:xfrm>
            <a:off x="3281363" y="4321969"/>
            <a:ext cx="2733675" cy="1190625"/>
          </a:xfrm>
          <a:custGeom>
            <a:avLst/>
            <a:gdLst/>
            <a:ahLst/>
            <a:cxnLst/>
            <a:rect l="l" t="t" r="r" b="b"/>
            <a:pathLst>
              <a:path w="2733675" h="1190625">
                <a:moveTo>
                  <a:pt x="76200" y="0"/>
                </a:moveTo>
                <a:lnTo>
                  <a:pt x="2657475" y="0"/>
                </a:lnTo>
                <a:cubicBezTo>
                  <a:pt x="2699531" y="0"/>
                  <a:pt x="2733675" y="34144"/>
                  <a:pt x="2733675" y="76200"/>
                </a:cubicBezTo>
                <a:lnTo>
                  <a:pt x="2733675" y="1114425"/>
                </a:lnTo>
                <a:cubicBezTo>
                  <a:pt x="2733675" y="1156481"/>
                  <a:pt x="2699531" y="1190625"/>
                  <a:pt x="2657475" y="1190625"/>
                </a:cubicBezTo>
                <a:lnTo>
                  <a:pt x="76200" y="1190625"/>
                </a:lnTo>
                <a:cubicBezTo>
                  <a:pt x="34144" y="1190625"/>
                  <a:pt x="0" y="1156481"/>
                  <a:pt x="0" y="1114425"/>
                </a:cubicBezTo>
                <a:lnTo>
                  <a:pt x="0" y="76200"/>
                </a:lnTo>
                <a:cubicBezTo>
                  <a:pt x="0" y="34144"/>
                  <a:pt x="34144" y="0"/>
                  <a:pt x="76200" y="0"/>
                </a:cubicBezTo>
                <a:close/>
              </a:path>
            </a:pathLst>
          </a:custGeom>
          <a:solidFill>
            <a:srgbClr val="4A5059">
              <a:alpha val="40000"/>
            </a:srgbClr>
          </a:solidFill>
          <a:ln w="12700">
            <a:solidFill>
              <a:srgbClr val="B89A6A">
                <a:alpha val="30196"/>
              </a:srgbClr>
            </a:solidFill>
            <a:prstDash val="solid"/>
          </a:ln>
        </p:spPr>
      </p:sp>
      <p:sp>
        <p:nvSpPr>
          <p:cNvPr id="15" name="Shape 12"/>
          <p:cNvSpPr/>
          <p:nvPr/>
        </p:nvSpPr>
        <p:spPr>
          <a:xfrm>
            <a:off x="3494484" y="4498181"/>
            <a:ext cx="250031" cy="285750"/>
          </a:xfrm>
          <a:custGeom>
            <a:avLst/>
            <a:gdLst/>
            <a:ahLst/>
            <a:cxnLst/>
            <a:rect l="l" t="t" r="r" b="b"/>
            <a:pathLst>
              <a:path w="250031" h="285750">
                <a:moveTo>
                  <a:pt x="250031" y="114858"/>
                </a:moveTo>
                <a:cubicBezTo>
                  <a:pt x="241771" y="120328"/>
                  <a:pt x="232283" y="124737"/>
                  <a:pt x="222405" y="128253"/>
                </a:cubicBezTo>
                <a:cubicBezTo>
                  <a:pt x="196174" y="137629"/>
                  <a:pt x="161739" y="142875"/>
                  <a:pt x="125016" y="142875"/>
                </a:cubicBezTo>
                <a:cubicBezTo>
                  <a:pt x="88292" y="142875"/>
                  <a:pt x="53801" y="137573"/>
                  <a:pt x="27626" y="128253"/>
                </a:cubicBezTo>
                <a:cubicBezTo>
                  <a:pt x="17804" y="124737"/>
                  <a:pt x="8260" y="120328"/>
                  <a:pt x="0" y="114858"/>
                </a:cubicBezTo>
                <a:lnTo>
                  <a:pt x="0" y="160734"/>
                </a:lnTo>
                <a:cubicBezTo>
                  <a:pt x="0" y="185403"/>
                  <a:pt x="55978" y="205383"/>
                  <a:pt x="125016" y="205383"/>
                </a:cubicBezTo>
                <a:cubicBezTo>
                  <a:pt x="194053" y="205383"/>
                  <a:pt x="250031" y="185403"/>
                  <a:pt x="250031" y="160734"/>
                </a:cubicBezTo>
                <a:lnTo>
                  <a:pt x="250031" y="114858"/>
                </a:lnTo>
                <a:close/>
                <a:moveTo>
                  <a:pt x="250031" y="71438"/>
                </a:moveTo>
                <a:lnTo>
                  <a:pt x="250031" y="44648"/>
                </a:lnTo>
                <a:cubicBezTo>
                  <a:pt x="250031" y="19980"/>
                  <a:pt x="194053" y="0"/>
                  <a:pt x="125016" y="0"/>
                </a:cubicBezTo>
                <a:cubicBezTo>
                  <a:pt x="55978" y="0"/>
                  <a:pt x="0" y="19980"/>
                  <a:pt x="0" y="44648"/>
                </a:cubicBezTo>
                <a:lnTo>
                  <a:pt x="0" y="71438"/>
                </a:lnTo>
                <a:cubicBezTo>
                  <a:pt x="0" y="96106"/>
                  <a:pt x="55978" y="116086"/>
                  <a:pt x="125016" y="116086"/>
                </a:cubicBezTo>
                <a:cubicBezTo>
                  <a:pt x="194053" y="116086"/>
                  <a:pt x="250031" y="96106"/>
                  <a:pt x="250031" y="71438"/>
                </a:cubicBezTo>
                <a:close/>
                <a:moveTo>
                  <a:pt x="222405" y="217550"/>
                </a:moveTo>
                <a:cubicBezTo>
                  <a:pt x="196230" y="226870"/>
                  <a:pt x="161795" y="232172"/>
                  <a:pt x="125016" y="232172"/>
                </a:cubicBezTo>
                <a:cubicBezTo>
                  <a:pt x="88236" y="232172"/>
                  <a:pt x="53801" y="226870"/>
                  <a:pt x="27626" y="217550"/>
                </a:cubicBezTo>
                <a:cubicBezTo>
                  <a:pt x="17804" y="214033"/>
                  <a:pt x="8260" y="209624"/>
                  <a:pt x="0" y="204155"/>
                </a:cubicBezTo>
                <a:lnTo>
                  <a:pt x="0" y="241102"/>
                </a:lnTo>
                <a:cubicBezTo>
                  <a:pt x="0" y="265770"/>
                  <a:pt x="55978" y="285750"/>
                  <a:pt x="125016" y="285750"/>
                </a:cubicBezTo>
                <a:cubicBezTo>
                  <a:pt x="194053" y="285750"/>
                  <a:pt x="250031" y="265770"/>
                  <a:pt x="250031" y="241102"/>
                </a:cubicBezTo>
                <a:lnTo>
                  <a:pt x="250031" y="204155"/>
                </a:lnTo>
                <a:cubicBezTo>
                  <a:pt x="241771" y="209624"/>
                  <a:pt x="232283" y="214033"/>
                  <a:pt x="222405" y="217550"/>
                </a:cubicBezTo>
                <a:close/>
              </a:path>
            </a:pathLst>
          </a:custGeom>
          <a:solidFill>
            <a:srgbClr val="B89A6A"/>
          </a:solidFill>
          <a:ln/>
        </p:spPr>
      </p:sp>
      <p:sp>
        <p:nvSpPr>
          <p:cNvPr id="16" name="Text 13"/>
          <p:cNvSpPr/>
          <p:nvPr/>
        </p:nvSpPr>
        <p:spPr>
          <a:xfrm>
            <a:off x="3438525" y="4898231"/>
            <a:ext cx="2495550" cy="228600"/>
          </a:xfrm>
          <a:prstGeom prst="rect">
            <a:avLst/>
          </a:prstGeom>
          <a:noFill/>
          <a:ln/>
        </p:spPr>
        <p:txBody>
          <a:bodyPr wrap="square" lIns="0" tIns="0" rIns="0" bIns="0" rtlCol="0" anchor="ctr"/>
          <a:lstStyle/>
          <a:p>
            <a:pPr>
              <a:lnSpc>
                <a:spcPct val="130000"/>
              </a:lnSpc>
            </a:pPr>
            <a:r>
              <a:rPr lang="en-US" sz="1200" b="1" dirty="0">
                <a:solidFill>
                  <a:srgbClr val="E8E6E3"/>
                </a:solidFill>
                <a:latin typeface="Quattrocento Sans" pitchFamily="34" charset="0"/>
                <a:ea typeface="Quattrocento Sans" pitchFamily="34" charset="-122"/>
                <a:cs typeface="Quattrocento Sans" pitchFamily="34" charset="-120"/>
              </a:rPr>
              <a:t>Use Data</a:t>
            </a:r>
            <a:endParaRPr lang="en-US" sz="1600" dirty="0"/>
          </a:p>
        </p:txBody>
      </p:sp>
      <p:sp>
        <p:nvSpPr>
          <p:cNvPr id="17" name="Text 14"/>
          <p:cNvSpPr/>
          <p:nvPr/>
        </p:nvSpPr>
        <p:spPr>
          <a:xfrm>
            <a:off x="3438525" y="5164931"/>
            <a:ext cx="2486025" cy="190500"/>
          </a:xfrm>
          <a:prstGeom prst="rect">
            <a:avLst/>
          </a:prstGeom>
          <a:noFill/>
          <a:ln/>
        </p:spPr>
        <p:txBody>
          <a:bodyPr wrap="square" lIns="0" tIns="0" rIns="0" bIns="0" rtlCol="0" anchor="ctr"/>
          <a:lstStyle/>
          <a:p>
            <a:pPr>
              <a:lnSpc>
                <a:spcPct val="120000"/>
              </a:lnSpc>
            </a:pPr>
            <a:r>
              <a:rPr lang="en-US" sz="1050" dirty="0">
                <a:solidFill>
                  <a:srgbClr val="E8E6E3">
                    <a:alpha val="70000"/>
                  </a:srgbClr>
                </a:solidFill>
                <a:latin typeface="Quattrocento Sans" pitchFamily="34" charset="0"/>
                <a:ea typeface="Quattrocento Sans" pitchFamily="34" charset="-122"/>
                <a:cs typeface="Quattrocento Sans" pitchFamily="34" charset="-120"/>
              </a:rPr>
              <a:t>Negosiasi tanpa data adalah gambling</a:t>
            </a:r>
            <a:endParaRPr lang="en-US" sz="1600" dirty="0"/>
          </a:p>
        </p:txBody>
      </p:sp>
      <p:sp>
        <p:nvSpPr>
          <p:cNvPr id="18" name="Shape 15"/>
          <p:cNvSpPr/>
          <p:nvPr/>
        </p:nvSpPr>
        <p:spPr>
          <a:xfrm>
            <a:off x="6176963" y="4321969"/>
            <a:ext cx="2733675" cy="1190625"/>
          </a:xfrm>
          <a:custGeom>
            <a:avLst/>
            <a:gdLst/>
            <a:ahLst/>
            <a:cxnLst/>
            <a:rect l="l" t="t" r="r" b="b"/>
            <a:pathLst>
              <a:path w="2733675" h="1190625">
                <a:moveTo>
                  <a:pt x="76200" y="0"/>
                </a:moveTo>
                <a:lnTo>
                  <a:pt x="2657475" y="0"/>
                </a:lnTo>
                <a:cubicBezTo>
                  <a:pt x="2699531" y="0"/>
                  <a:pt x="2733675" y="34144"/>
                  <a:pt x="2733675" y="76200"/>
                </a:cubicBezTo>
                <a:lnTo>
                  <a:pt x="2733675" y="1114425"/>
                </a:lnTo>
                <a:cubicBezTo>
                  <a:pt x="2733675" y="1156481"/>
                  <a:pt x="2699531" y="1190625"/>
                  <a:pt x="2657475" y="1190625"/>
                </a:cubicBezTo>
                <a:lnTo>
                  <a:pt x="76200" y="1190625"/>
                </a:lnTo>
                <a:cubicBezTo>
                  <a:pt x="34144" y="1190625"/>
                  <a:pt x="0" y="1156481"/>
                  <a:pt x="0" y="1114425"/>
                </a:cubicBezTo>
                <a:lnTo>
                  <a:pt x="0" y="76200"/>
                </a:lnTo>
                <a:cubicBezTo>
                  <a:pt x="0" y="34144"/>
                  <a:pt x="34144" y="0"/>
                  <a:pt x="76200" y="0"/>
                </a:cubicBezTo>
                <a:close/>
              </a:path>
            </a:pathLst>
          </a:custGeom>
          <a:solidFill>
            <a:srgbClr val="4A5059">
              <a:alpha val="40000"/>
            </a:srgbClr>
          </a:solidFill>
          <a:ln w="12700">
            <a:solidFill>
              <a:srgbClr val="B89A6A">
                <a:alpha val="30196"/>
              </a:srgbClr>
            </a:solidFill>
            <a:prstDash val="solid"/>
          </a:ln>
        </p:spPr>
      </p:sp>
      <p:sp>
        <p:nvSpPr>
          <p:cNvPr id="19" name="Shape 16"/>
          <p:cNvSpPr/>
          <p:nvPr/>
        </p:nvSpPr>
        <p:spPr>
          <a:xfrm>
            <a:off x="6354366" y="4498181"/>
            <a:ext cx="321469" cy="285750"/>
          </a:xfrm>
          <a:custGeom>
            <a:avLst/>
            <a:gdLst/>
            <a:ahLst/>
            <a:cxnLst/>
            <a:rect l="l" t="t" r="r" b="b"/>
            <a:pathLst>
              <a:path w="321469" h="285750">
                <a:moveTo>
                  <a:pt x="150075" y="47551"/>
                </a:moveTo>
                <a:lnTo>
                  <a:pt x="84999" y="119881"/>
                </a:lnTo>
                <a:cubicBezTo>
                  <a:pt x="82432" y="122727"/>
                  <a:pt x="82544" y="127136"/>
                  <a:pt x="85279" y="129871"/>
                </a:cubicBezTo>
                <a:cubicBezTo>
                  <a:pt x="102301" y="146893"/>
                  <a:pt x="129927" y="146893"/>
                  <a:pt x="146949" y="129871"/>
                </a:cubicBezTo>
                <a:lnTo>
                  <a:pt x="164697" y="112123"/>
                </a:lnTo>
                <a:cubicBezTo>
                  <a:pt x="167041" y="109779"/>
                  <a:pt x="169999" y="108496"/>
                  <a:pt x="173013" y="108272"/>
                </a:cubicBezTo>
                <a:cubicBezTo>
                  <a:pt x="176808" y="107938"/>
                  <a:pt x="180715" y="109221"/>
                  <a:pt x="183617" y="112123"/>
                </a:cubicBezTo>
                <a:lnTo>
                  <a:pt x="282178" y="209848"/>
                </a:lnTo>
                <a:lnTo>
                  <a:pt x="321469" y="178594"/>
                </a:lnTo>
                <a:lnTo>
                  <a:pt x="321469" y="17859"/>
                </a:lnTo>
                <a:lnTo>
                  <a:pt x="258961" y="53578"/>
                </a:lnTo>
                <a:lnTo>
                  <a:pt x="245678" y="44704"/>
                </a:lnTo>
                <a:cubicBezTo>
                  <a:pt x="236860" y="38844"/>
                  <a:pt x="226535" y="35719"/>
                  <a:pt x="215931" y="35719"/>
                </a:cubicBezTo>
                <a:lnTo>
                  <a:pt x="176640" y="35719"/>
                </a:lnTo>
                <a:cubicBezTo>
                  <a:pt x="176026" y="35719"/>
                  <a:pt x="175357" y="35719"/>
                  <a:pt x="174743" y="35775"/>
                </a:cubicBezTo>
                <a:cubicBezTo>
                  <a:pt x="165311" y="36277"/>
                  <a:pt x="156437" y="40518"/>
                  <a:pt x="150075" y="47551"/>
                </a:cubicBezTo>
                <a:close/>
                <a:moveTo>
                  <a:pt x="65075" y="101966"/>
                </a:moveTo>
                <a:lnTo>
                  <a:pt x="124681" y="35719"/>
                </a:lnTo>
                <a:lnTo>
                  <a:pt x="102580" y="35719"/>
                </a:lnTo>
                <a:cubicBezTo>
                  <a:pt x="88348" y="35719"/>
                  <a:pt x="74730" y="41356"/>
                  <a:pt x="64684" y="51402"/>
                </a:cubicBezTo>
                <a:lnTo>
                  <a:pt x="62508" y="53578"/>
                </a:lnTo>
                <a:lnTo>
                  <a:pt x="0" y="17859"/>
                </a:lnTo>
                <a:lnTo>
                  <a:pt x="0" y="178594"/>
                </a:lnTo>
                <a:lnTo>
                  <a:pt x="87288" y="251315"/>
                </a:lnTo>
                <a:cubicBezTo>
                  <a:pt x="100124" y="262031"/>
                  <a:pt x="116309" y="267891"/>
                  <a:pt x="132997" y="267891"/>
                </a:cubicBezTo>
                <a:lnTo>
                  <a:pt x="141759" y="267891"/>
                </a:lnTo>
                <a:lnTo>
                  <a:pt x="137852" y="263984"/>
                </a:lnTo>
                <a:cubicBezTo>
                  <a:pt x="132606" y="258738"/>
                  <a:pt x="132606" y="250254"/>
                  <a:pt x="137852" y="245064"/>
                </a:cubicBezTo>
                <a:cubicBezTo>
                  <a:pt x="143098" y="239874"/>
                  <a:pt x="151581" y="239818"/>
                  <a:pt x="156772" y="245064"/>
                </a:cubicBezTo>
                <a:lnTo>
                  <a:pt x="179654" y="267946"/>
                </a:lnTo>
                <a:lnTo>
                  <a:pt x="184677" y="267946"/>
                </a:lnTo>
                <a:cubicBezTo>
                  <a:pt x="195337" y="267946"/>
                  <a:pt x="205773" y="265547"/>
                  <a:pt x="215261" y="261082"/>
                </a:cubicBezTo>
                <a:lnTo>
                  <a:pt x="200360" y="246125"/>
                </a:lnTo>
                <a:cubicBezTo>
                  <a:pt x="195114" y="240878"/>
                  <a:pt x="195114" y="232395"/>
                  <a:pt x="200360" y="227205"/>
                </a:cubicBezTo>
                <a:cubicBezTo>
                  <a:pt x="205606" y="222014"/>
                  <a:pt x="214089" y="221959"/>
                  <a:pt x="219280" y="227205"/>
                </a:cubicBezTo>
                <a:lnTo>
                  <a:pt x="237139" y="245064"/>
                </a:lnTo>
                <a:lnTo>
                  <a:pt x="246906" y="235297"/>
                </a:lnTo>
                <a:cubicBezTo>
                  <a:pt x="251873" y="230330"/>
                  <a:pt x="253324" y="223131"/>
                  <a:pt x="251147" y="216824"/>
                </a:cubicBezTo>
                <a:lnTo>
                  <a:pt x="174185" y="140475"/>
                </a:lnTo>
                <a:lnTo>
                  <a:pt x="165869" y="148791"/>
                </a:lnTo>
                <a:cubicBezTo>
                  <a:pt x="138354" y="176306"/>
                  <a:pt x="93818" y="176306"/>
                  <a:pt x="66303" y="148791"/>
                </a:cubicBezTo>
                <a:cubicBezTo>
                  <a:pt x="53467" y="135954"/>
                  <a:pt x="52964" y="115360"/>
                  <a:pt x="65075" y="101910"/>
                </a:cubicBezTo>
                <a:close/>
              </a:path>
            </a:pathLst>
          </a:custGeom>
          <a:solidFill>
            <a:srgbClr val="B89A6A"/>
          </a:solidFill>
          <a:ln/>
        </p:spPr>
      </p:sp>
      <p:sp>
        <p:nvSpPr>
          <p:cNvPr id="20" name="Text 17"/>
          <p:cNvSpPr/>
          <p:nvPr/>
        </p:nvSpPr>
        <p:spPr>
          <a:xfrm>
            <a:off x="6334125" y="4898231"/>
            <a:ext cx="2495550" cy="228600"/>
          </a:xfrm>
          <a:prstGeom prst="rect">
            <a:avLst/>
          </a:prstGeom>
          <a:noFill/>
          <a:ln/>
        </p:spPr>
        <p:txBody>
          <a:bodyPr wrap="square" lIns="0" tIns="0" rIns="0" bIns="0" rtlCol="0" anchor="ctr"/>
          <a:lstStyle/>
          <a:p>
            <a:pPr>
              <a:lnSpc>
                <a:spcPct val="130000"/>
              </a:lnSpc>
            </a:pPr>
            <a:r>
              <a:rPr lang="en-US" sz="1200" b="1" dirty="0">
                <a:solidFill>
                  <a:srgbClr val="E8E6E3"/>
                </a:solidFill>
                <a:latin typeface="Quattrocento Sans" pitchFamily="34" charset="0"/>
                <a:ea typeface="Quattrocento Sans" pitchFamily="34" charset="-122"/>
                <a:cs typeface="Quattrocento Sans" pitchFamily="34" charset="-120"/>
              </a:rPr>
              <a:t>Be Professional</a:t>
            </a:r>
            <a:endParaRPr lang="en-US" sz="1600" dirty="0"/>
          </a:p>
        </p:txBody>
      </p:sp>
      <p:sp>
        <p:nvSpPr>
          <p:cNvPr id="21" name="Text 18"/>
          <p:cNvSpPr/>
          <p:nvPr/>
        </p:nvSpPr>
        <p:spPr>
          <a:xfrm>
            <a:off x="6334125" y="5164931"/>
            <a:ext cx="2486025" cy="190500"/>
          </a:xfrm>
          <a:prstGeom prst="rect">
            <a:avLst/>
          </a:prstGeom>
          <a:noFill/>
          <a:ln/>
        </p:spPr>
        <p:txBody>
          <a:bodyPr wrap="square" lIns="0" tIns="0" rIns="0" bIns="0" rtlCol="0" anchor="ctr"/>
          <a:lstStyle/>
          <a:p>
            <a:pPr>
              <a:lnSpc>
                <a:spcPct val="120000"/>
              </a:lnSpc>
            </a:pPr>
            <a:r>
              <a:rPr lang="en-US" sz="1050" dirty="0">
                <a:solidFill>
                  <a:srgbClr val="E8E6E3">
                    <a:alpha val="70000"/>
                  </a:srgbClr>
                </a:solidFill>
                <a:latin typeface="Quattrocento Sans" pitchFamily="34" charset="0"/>
                <a:ea typeface="Quattrocento Sans" pitchFamily="34" charset="-122"/>
                <a:cs typeface="Quattrocento Sans" pitchFamily="34" charset="-120"/>
              </a:rPr>
              <a:t>Ini business transaction, bukan personal</a:t>
            </a:r>
            <a:endParaRPr lang="en-US" sz="1600" dirty="0"/>
          </a:p>
        </p:txBody>
      </p:sp>
      <p:sp>
        <p:nvSpPr>
          <p:cNvPr id="22" name="Shape 19"/>
          <p:cNvSpPr/>
          <p:nvPr/>
        </p:nvSpPr>
        <p:spPr>
          <a:xfrm>
            <a:off x="381000" y="5826919"/>
            <a:ext cx="11430000" cy="9525"/>
          </a:xfrm>
          <a:custGeom>
            <a:avLst/>
            <a:gdLst/>
            <a:ahLst/>
            <a:cxnLst/>
            <a:rect l="l" t="t" r="r" b="b"/>
            <a:pathLst>
              <a:path w="11430000" h="9525">
                <a:moveTo>
                  <a:pt x="0" y="0"/>
                </a:moveTo>
                <a:lnTo>
                  <a:pt x="11430000" y="0"/>
                </a:lnTo>
                <a:lnTo>
                  <a:pt x="11430000" y="9525"/>
                </a:lnTo>
                <a:lnTo>
                  <a:pt x="0" y="9525"/>
                </a:lnTo>
                <a:lnTo>
                  <a:pt x="0" y="0"/>
                </a:lnTo>
                <a:close/>
              </a:path>
            </a:pathLst>
          </a:custGeom>
          <a:solidFill>
            <a:srgbClr val="4A5059"/>
          </a:solidFill>
          <a:ln/>
        </p:spPr>
      </p:sp>
      <p:sp>
        <p:nvSpPr>
          <p:cNvPr id="23" name="Text 20"/>
          <p:cNvSpPr/>
          <p:nvPr/>
        </p:nvSpPr>
        <p:spPr>
          <a:xfrm>
            <a:off x="381000" y="6060281"/>
            <a:ext cx="11506200" cy="228600"/>
          </a:xfrm>
          <a:prstGeom prst="rect">
            <a:avLst/>
          </a:prstGeom>
          <a:noFill/>
          <a:ln/>
        </p:spPr>
        <p:txBody>
          <a:bodyPr wrap="square" lIns="0" tIns="0" rIns="0" bIns="0" rtlCol="0" anchor="ctr"/>
          <a:lstStyle/>
          <a:p>
            <a:pPr>
              <a:lnSpc>
                <a:spcPct val="130000"/>
              </a:lnSpc>
            </a:pPr>
            <a:r>
              <a:rPr lang="en-US" sz="1200" dirty="0">
                <a:solidFill>
                  <a:srgbClr val="E8E6E3">
                    <a:alpha val="60000"/>
                  </a:srgbClr>
                </a:solidFill>
                <a:latin typeface="Quattrocento Sans" pitchFamily="34" charset="0"/>
                <a:ea typeface="Quattrocento Sans" pitchFamily="34" charset="-122"/>
                <a:cs typeface="Quattrocento Sans" pitchFamily="34" charset="-120"/>
              </a:rPr>
              <a:t>Playbook ini disusun berdasarkan:</a:t>
            </a:r>
            <a:endParaRPr lang="en-US" sz="1600" dirty="0"/>
          </a:p>
        </p:txBody>
      </p:sp>
      <p:sp>
        <p:nvSpPr>
          <p:cNvPr id="24" name="Text 21"/>
          <p:cNvSpPr/>
          <p:nvPr/>
        </p:nvSpPr>
        <p:spPr>
          <a:xfrm>
            <a:off x="381000" y="6365081"/>
            <a:ext cx="1504950" cy="190500"/>
          </a:xfrm>
          <a:prstGeom prst="rect">
            <a:avLst/>
          </a:prstGeom>
          <a:noFill/>
          <a:ln/>
        </p:spPr>
        <p:txBody>
          <a:bodyPr wrap="square" lIns="0" tIns="0" rIns="0" bIns="0" rtlCol="0" anchor="ctr"/>
          <a:lstStyle/>
          <a:p>
            <a:pPr>
              <a:lnSpc>
                <a:spcPct val="120000"/>
              </a:lnSpc>
            </a:pPr>
            <a:r>
              <a:rPr lang="en-US" sz="1050" dirty="0">
                <a:solidFill>
                  <a:srgbClr val="E8E6E3">
                    <a:alpha val="50000"/>
                  </a:srgbClr>
                </a:solidFill>
                <a:latin typeface="Quattrocento Sans" pitchFamily="34" charset="0"/>
                <a:ea typeface="Quattrocento Sans" pitchFamily="34" charset="-122"/>
                <a:cs typeface="Quattrocento Sans" pitchFamily="34" charset="-120"/>
              </a:rPr>
              <a:t>• Market data 2024-2025</a:t>
            </a:r>
            <a:endParaRPr lang="en-US" sz="1600" dirty="0"/>
          </a:p>
        </p:txBody>
      </p:sp>
      <p:sp>
        <p:nvSpPr>
          <p:cNvPr id="25" name="Text 22"/>
          <p:cNvSpPr/>
          <p:nvPr/>
        </p:nvSpPr>
        <p:spPr>
          <a:xfrm>
            <a:off x="2051819" y="6365081"/>
            <a:ext cx="2209800" cy="190500"/>
          </a:xfrm>
          <a:prstGeom prst="rect">
            <a:avLst/>
          </a:prstGeom>
          <a:noFill/>
          <a:ln/>
        </p:spPr>
        <p:txBody>
          <a:bodyPr wrap="square" lIns="0" tIns="0" rIns="0" bIns="0" rtlCol="0" anchor="ctr"/>
          <a:lstStyle/>
          <a:p>
            <a:pPr>
              <a:lnSpc>
                <a:spcPct val="120000"/>
              </a:lnSpc>
            </a:pPr>
            <a:r>
              <a:rPr lang="en-US" sz="1050" dirty="0">
                <a:solidFill>
                  <a:srgbClr val="E8E6E3">
                    <a:alpha val="50000"/>
                  </a:srgbClr>
                </a:solidFill>
                <a:latin typeface="Quattrocento Sans" pitchFamily="34" charset="0"/>
                <a:ea typeface="Quattrocento Sans" pitchFamily="34" charset="-122"/>
                <a:cs typeface="Quattrocento Sans" pitchFamily="34" charset="-120"/>
              </a:rPr>
              <a:t>• Best practices executive negotiation</a:t>
            </a:r>
            <a:endParaRPr lang="en-US" sz="1600" dirty="0"/>
          </a:p>
        </p:txBody>
      </p:sp>
      <p:sp>
        <p:nvSpPr>
          <p:cNvPr id="26" name="Text 23"/>
          <p:cNvSpPr/>
          <p:nvPr/>
        </p:nvSpPr>
        <p:spPr>
          <a:xfrm>
            <a:off x="4420716" y="6365081"/>
            <a:ext cx="2171700" cy="190500"/>
          </a:xfrm>
          <a:prstGeom prst="rect">
            <a:avLst/>
          </a:prstGeom>
          <a:noFill/>
          <a:ln/>
        </p:spPr>
        <p:txBody>
          <a:bodyPr wrap="square" lIns="0" tIns="0" rIns="0" bIns="0" rtlCol="0" anchor="ctr"/>
          <a:lstStyle/>
          <a:p>
            <a:pPr>
              <a:lnSpc>
                <a:spcPct val="120000"/>
              </a:lnSpc>
            </a:pPr>
            <a:r>
              <a:rPr lang="en-US" sz="1050" dirty="0">
                <a:solidFill>
                  <a:srgbClr val="E8E6E3">
                    <a:alpha val="50000"/>
                  </a:srgbClr>
                </a:solidFill>
                <a:latin typeface="Quattrocento Sans" pitchFamily="34" charset="0"/>
                <a:ea typeface="Quattrocento Sans" pitchFamily="34" charset="-122"/>
                <a:cs typeface="Quattrocento Sans" pitchFamily="34" charset="-120"/>
              </a:rPr>
              <a:t>• Indonesia compensation landscape</a:t>
            </a:r>
            <a:endParaRPr lang="en-US" sz="1600" dirty="0"/>
          </a:p>
        </p:txBody>
      </p:sp>
      <p:sp>
        <p:nvSpPr>
          <p:cNvPr id="27" name="Text 24"/>
          <p:cNvSpPr/>
          <p:nvPr/>
        </p:nvSpPr>
        <p:spPr>
          <a:xfrm>
            <a:off x="6752555" y="6365081"/>
            <a:ext cx="1628775" cy="190500"/>
          </a:xfrm>
          <a:prstGeom prst="rect">
            <a:avLst/>
          </a:prstGeom>
          <a:noFill/>
          <a:ln/>
        </p:spPr>
        <p:txBody>
          <a:bodyPr wrap="square" lIns="0" tIns="0" rIns="0" bIns="0" rtlCol="0" anchor="ctr"/>
          <a:lstStyle/>
          <a:p>
            <a:pPr>
              <a:lnSpc>
                <a:spcPct val="120000"/>
              </a:lnSpc>
            </a:pPr>
            <a:r>
              <a:rPr lang="en-US" sz="1050" dirty="0">
                <a:solidFill>
                  <a:srgbClr val="E8E6E3">
                    <a:alpha val="50000"/>
                  </a:srgbClr>
                </a:solidFill>
                <a:latin typeface="Quattrocento Sans" pitchFamily="34" charset="0"/>
                <a:ea typeface="Quattrocento Sans" pitchFamily="34" charset="-122"/>
                <a:cs typeface="Quattrocento Sans" pitchFamily="34" charset="-120"/>
              </a:rPr>
              <a:t>• ASN transition framework</a:t>
            </a:r>
            <a:endParaRPr lang="en-US" sz="1600" dirty="0"/>
          </a:p>
        </p:txBody>
      </p:sp>
    </p:spTree>
  </p:cSld>
  <p:clrMapOvr>
    <a:masterClrMapping/>
  </p:clrMapOvr>
  <p:transition>
    <p:fade/>
    <p:spd val="med"/>
  </p:transition>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A1D21"/>
        </a:solidFill>
      </p:bgPr>
    </p:bg>
    <p:spTree>
      <p:nvGrpSpPr>
        <p:cNvPr id="1" name=""/>
        <p:cNvGrpSpPr/>
        <p:nvPr/>
      </p:nvGrpSpPr>
      <p:grpSpPr>
        <a:xfrm>
          <a:off x="0" y="0"/>
          <a:ext cx="0" cy="0"/>
          <a:chOff x="0" y="0"/>
          <a:chExt cx="0" cy="0"/>
        </a:xfrm>
      </p:grpSpPr>
      <p:sp>
        <p:nvSpPr>
          <p:cNvPr id="2" name="Text 0"/>
          <p:cNvSpPr/>
          <p:nvPr/>
        </p:nvSpPr>
        <p:spPr>
          <a:xfrm>
            <a:off x="381000" y="381000"/>
            <a:ext cx="11496675" cy="190500"/>
          </a:xfrm>
          <a:prstGeom prst="rect">
            <a:avLst/>
          </a:prstGeom>
          <a:noFill/>
          <a:ln/>
        </p:spPr>
        <p:txBody>
          <a:bodyPr wrap="square" lIns="0" tIns="0" rIns="0" bIns="0" rtlCol="0" anchor="ctr"/>
          <a:lstStyle/>
          <a:p>
            <a:pPr>
              <a:lnSpc>
                <a:spcPct val="120000"/>
              </a:lnSpc>
            </a:pPr>
            <a:r>
              <a:rPr lang="en-US" sz="1050" b="1" spc="53" kern="0" dirty="0">
                <a:solidFill>
                  <a:srgbClr val="B89A6A"/>
                </a:solidFill>
                <a:latin typeface="Quattrocento Sans" pitchFamily="34" charset="0"/>
                <a:ea typeface="Quattrocento Sans" pitchFamily="34" charset="-122"/>
                <a:cs typeface="Quattrocento Sans" pitchFamily="34" charset="-120"/>
              </a:rPr>
              <a:t>Navigasi</a:t>
            </a:r>
            <a:endParaRPr lang="en-US" sz="1600" dirty="0"/>
          </a:p>
        </p:txBody>
      </p:sp>
      <p:sp>
        <p:nvSpPr>
          <p:cNvPr id="3" name="Text 1"/>
          <p:cNvSpPr/>
          <p:nvPr/>
        </p:nvSpPr>
        <p:spPr>
          <a:xfrm>
            <a:off x="381000" y="647700"/>
            <a:ext cx="11658600" cy="457200"/>
          </a:xfrm>
          <a:prstGeom prst="rect">
            <a:avLst/>
          </a:prstGeom>
          <a:noFill/>
          <a:ln/>
        </p:spPr>
        <p:txBody>
          <a:bodyPr wrap="square" lIns="0" tIns="0" rIns="0" bIns="0" rtlCol="0" anchor="ctr"/>
          <a:lstStyle/>
          <a:p>
            <a:pPr>
              <a:lnSpc>
                <a:spcPct val="80000"/>
              </a:lnSpc>
            </a:pPr>
            <a:r>
              <a:rPr lang="en-US" sz="3600" b="1" dirty="0">
                <a:solidFill>
                  <a:srgbClr val="E8E6E3"/>
                </a:solidFill>
                <a:latin typeface="Liter" pitchFamily="34" charset="0"/>
                <a:ea typeface="Liter" pitchFamily="34" charset="-122"/>
                <a:cs typeface="Liter" pitchFamily="34" charset="-120"/>
              </a:rPr>
              <a:t>Daftar Isi</a:t>
            </a:r>
            <a:endParaRPr lang="en-US" sz="1600" dirty="0"/>
          </a:p>
        </p:txBody>
      </p:sp>
      <p:sp>
        <p:nvSpPr>
          <p:cNvPr id="4" name="Shape 2"/>
          <p:cNvSpPr/>
          <p:nvPr/>
        </p:nvSpPr>
        <p:spPr>
          <a:xfrm>
            <a:off x="381000" y="1257300"/>
            <a:ext cx="762000" cy="38100"/>
          </a:xfrm>
          <a:custGeom>
            <a:avLst/>
            <a:gdLst/>
            <a:ahLst/>
            <a:cxnLst/>
            <a:rect l="l" t="t" r="r" b="b"/>
            <a:pathLst>
              <a:path w="762000" h="38100">
                <a:moveTo>
                  <a:pt x="0" y="0"/>
                </a:moveTo>
                <a:lnTo>
                  <a:pt x="762000" y="0"/>
                </a:lnTo>
                <a:lnTo>
                  <a:pt x="762000" y="38100"/>
                </a:lnTo>
                <a:lnTo>
                  <a:pt x="0" y="38100"/>
                </a:lnTo>
                <a:lnTo>
                  <a:pt x="0" y="0"/>
                </a:lnTo>
                <a:close/>
              </a:path>
            </a:pathLst>
          </a:custGeom>
          <a:solidFill>
            <a:srgbClr val="B89A6A"/>
          </a:solidFill>
          <a:ln/>
        </p:spPr>
      </p:sp>
      <p:sp>
        <p:nvSpPr>
          <p:cNvPr id="5" name="Shape 3"/>
          <p:cNvSpPr/>
          <p:nvPr/>
        </p:nvSpPr>
        <p:spPr>
          <a:xfrm>
            <a:off x="400050" y="1524000"/>
            <a:ext cx="3638550" cy="1476375"/>
          </a:xfrm>
          <a:custGeom>
            <a:avLst/>
            <a:gdLst/>
            <a:ahLst/>
            <a:cxnLst/>
            <a:rect l="l" t="t" r="r" b="b"/>
            <a:pathLst>
              <a:path w="3638550" h="1476375">
                <a:moveTo>
                  <a:pt x="0" y="0"/>
                </a:moveTo>
                <a:lnTo>
                  <a:pt x="3600445" y="0"/>
                </a:lnTo>
                <a:cubicBezTo>
                  <a:pt x="3621490" y="0"/>
                  <a:pt x="3638550" y="17060"/>
                  <a:pt x="3638550" y="38105"/>
                </a:cubicBezTo>
                <a:lnTo>
                  <a:pt x="3638550" y="1438270"/>
                </a:lnTo>
                <a:cubicBezTo>
                  <a:pt x="3638550" y="1459315"/>
                  <a:pt x="3621490" y="1476375"/>
                  <a:pt x="3600445" y="1476375"/>
                </a:cubicBezTo>
                <a:lnTo>
                  <a:pt x="0" y="1476375"/>
                </a:lnTo>
                <a:lnTo>
                  <a:pt x="0" y="0"/>
                </a:lnTo>
                <a:close/>
              </a:path>
            </a:pathLst>
          </a:custGeom>
          <a:solidFill>
            <a:srgbClr val="4A5059">
              <a:alpha val="30196"/>
            </a:srgbClr>
          </a:solidFill>
          <a:ln/>
        </p:spPr>
      </p:sp>
      <p:sp>
        <p:nvSpPr>
          <p:cNvPr id="6" name="Shape 4"/>
          <p:cNvSpPr/>
          <p:nvPr/>
        </p:nvSpPr>
        <p:spPr>
          <a:xfrm>
            <a:off x="400050" y="1524000"/>
            <a:ext cx="38100" cy="1476375"/>
          </a:xfrm>
          <a:custGeom>
            <a:avLst/>
            <a:gdLst/>
            <a:ahLst/>
            <a:cxnLst/>
            <a:rect l="l" t="t" r="r" b="b"/>
            <a:pathLst>
              <a:path w="38100" h="1476375">
                <a:moveTo>
                  <a:pt x="0" y="0"/>
                </a:moveTo>
                <a:lnTo>
                  <a:pt x="38100" y="0"/>
                </a:lnTo>
                <a:lnTo>
                  <a:pt x="38100" y="1476375"/>
                </a:lnTo>
                <a:lnTo>
                  <a:pt x="0" y="1476375"/>
                </a:lnTo>
                <a:lnTo>
                  <a:pt x="0" y="0"/>
                </a:lnTo>
                <a:close/>
              </a:path>
            </a:pathLst>
          </a:custGeom>
          <a:solidFill>
            <a:srgbClr val="B89A6A"/>
          </a:solidFill>
          <a:ln/>
        </p:spPr>
      </p:sp>
      <p:sp>
        <p:nvSpPr>
          <p:cNvPr id="7" name="Shape 5"/>
          <p:cNvSpPr/>
          <p:nvPr/>
        </p:nvSpPr>
        <p:spPr>
          <a:xfrm>
            <a:off x="571500" y="1676400"/>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B89A6A">
              <a:alpha val="20000"/>
            </a:srgbClr>
          </a:solidFill>
          <a:ln/>
        </p:spPr>
      </p:sp>
      <p:sp>
        <p:nvSpPr>
          <p:cNvPr id="8" name="Text 6"/>
          <p:cNvSpPr/>
          <p:nvPr/>
        </p:nvSpPr>
        <p:spPr>
          <a:xfrm>
            <a:off x="528638" y="1676400"/>
            <a:ext cx="466725" cy="381000"/>
          </a:xfrm>
          <a:prstGeom prst="rect">
            <a:avLst/>
          </a:prstGeom>
          <a:noFill/>
          <a:ln/>
        </p:spPr>
        <p:txBody>
          <a:bodyPr wrap="square" lIns="0" tIns="0" rIns="0" bIns="0" rtlCol="0" anchor="ctr"/>
          <a:lstStyle/>
          <a:p>
            <a:pPr algn="ctr">
              <a:lnSpc>
                <a:spcPct val="130000"/>
              </a:lnSpc>
            </a:pPr>
            <a:r>
              <a:rPr lang="en-US" sz="1350" b="1" dirty="0">
                <a:solidFill>
                  <a:srgbClr val="B89A6A"/>
                </a:solidFill>
                <a:latin typeface="Liter" pitchFamily="34" charset="0"/>
                <a:ea typeface="Liter" pitchFamily="34" charset="-122"/>
                <a:cs typeface="Liter" pitchFamily="34" charset="-120"/>
              </a:rPr>
              <a:t>01</a:t>
            </a:r>
            <a:endParaRPr lang="en-US" sz="1600" dirty="0"/>
          </a:p>
        </p:txBody>
      </p:sp>
      <p:sp>
        <p:nvSpPr>
          <p:cNvPr id="9" name="Text 7"/>
          <p:cNvSpPr/>
          <p:nvPr/>
        </p:nvSpPr>
        <p:spPr>
          <a:xfrm>
            <a:off x="1066800" y="1676400"/>
            <a:ext cx="2905125" cy="266700"/>
          </a:xfrm>
          <a:prstGeom prst="rect">
            <a:avLst/>
          </a:prstGeom>
          <a:noFill/>
          <a:ln/>
        </p:spPr>
        <p:txBody>
          <a:bodyPr wrap="square" lIns="0" tIns="0" rIns="0" bIns="0" rtlCol="0" anchor="ctr"/>
          <a:lstStyle/>
          <a:p>
            <a:pPr>
              <a:lnSpc>
                <a:spcPct val="130000"/>
              </a:lnSpc>
            </a:pPr>
            <a:r>
              <a:rPr lang="en-US" sz="1350" b="1" dirty="0">
                <a:solidFill>
                  <a:srgbClr val="E8E6E3"/>
                </a:solidFill>
                <a:latin typeface="Liter" pitchFamily="34" charset="0"/>
                <a:ea typeface="Liter" pitchFamily="34" charset="-122"/>
                <a:cs typeface="Liter" pitchFamily="34" charset="-120"/>
              </a:rPr>
              <a:t>The Asymmetry Problem</a:t>
            </a:r>
            <a:endParaRPr lang="en-US" sz="1600" dirty="0"/>
          </a:p>
        </p:txBody>
      </p:sp>
      <p:sp>
        <p:nvSpPr>
          <p:cNvPr id="10" name="Text 8"/>
          <p:cNvSpPr/>
          <p:nvPr/>
        </p:nvSpPr>
        <p:spPr>
          <a:xfrm>
            <a:off x="1066800" y="1981200"/>
            <a:ext cx="2895600" cy="628650"/>
          </a:xfrm>
          <a:prstGeom prst="rect">
            <a:avLst/>
          </a:prstGeom>
          <a:noFill/>
          <a:ln/>
        </p:spPr>
        <p:txBody>
          <a:bodyPr wrap="square" lIns="0" tIns="0" rIns="0" bIns="0" rtlCol="0" anchor="ctr"/>
          <a:lstStyle/>
          <a:p>
            <a:pPr>
              <a:lnSpc>
                <a:spcPct val="110000"/>
              </a:lnSpc>
            </a:pPr>
            <a:r>
              <a:rPr lang="en-US" sz="1200" dirty="0">
                <a:solidFill>
                  <a:srgbClr val="E8E6E3">
                    <a:alpha val="70000"/>
                  </a:srgbClr>
                </a:solidFill>
                <a:latin typeface="Quattrocento Sans" pitchFamily="34" charset="0"/>
                <a:ea typeface="Quattrocento Sans" pitchFamily="34" charset="-122"/>
                <a:cs typeface="Quattrocento Sans" pitchFamily="34" charset="-120"/>
              </a:rPr>
              <a:t>Mengapa ASN selalu kalah di negosiasi pertama dan kesalahan umum yang harus dihindari</a:t>
            </a:r>
            <a:endParaRPr lang="en-US" sz="1600" dirty="0"/>
          </a:p>
        </p:txBody>
      </p:sp>
      <p:sp>
        <p:nvSpPr>
          <p:cNvPr id="11" name="Shape 9"/>
          <p:cNvSpPr/>
          <p:nvPr/>
        </p:nvSpPr>
        <p:spPr>
          <a:xfrm>
            <a:off x="4286250" y="1524000"/>
            <a:ext cx="3638550" cy="1476375"/>
          </a:xfrm>
          <a:custGeom>
            <a:avLst/>
            <a:gdLst/>
            <a:ahLst/>
            <a:cxnLst/>
            <a:rect l="l" t="t" r="r" b="b"/>
            <a:pathLst>
              <a:path w="3638550" h="1476375">
                <a:moveTo>
                  <a:pt x="0" y="0"/>
                </a:moveTo>
                <a:lnTo>
                  <a:pt x="3600445" y="0"/>
                </a:lnTo>
                <a:cubicBezTo>
                  <a:pt x="3621490" y="0"/>
                  <a:pt x="3638550" y="17060"/>
                  <a:pt x="3638550" y="38105"/>
                </a:cubicBezTo>
                <a:lnTo>
                  <a:pt x="3638550" y="1438270"/>
                </a:lnTo>
                <a:cubicBezTo>
                  <a:pt x="3638550" y="1459315"/>
                  <a:pt x="3621490" y="1476375"/>
                  <a:pt x="3600445" y="1476375"/>
                </a:cubicBezTo>
                <a:lnTo>
                  <a:pt x="0" y="1476375"/>
                </a:lnTo>
                <a:lnTo>
                  <a:pt x="0" y="0"/>
                </a:lnTo>
                <a:close/>
              </a:path>
            </a:pathLst>
          </a:custGeom>
          <a:solidFill>
            <a:srgbClr val="4A5059">
              <a:alpha val="30196"/>
            </a:srgbClr>
          </a:solidFill>
          <a:ln/>
        </p:spPr>
      </p:sp>
      <p:sp>
        <p:nvSpPr>
          <p:cNvPr id="12" name="Shape 10"/>
          <p:cNvSpPr/>
          <p:nvPr/>
        </p:nvSpPr>
        <p:spPr>
          <a:xfrm>
            <a:off x="4286250" y="1524000"/>
            <a:ext cx="38100" cy="1476375"/>
          </a:xfrm>
          <a:custGeom>
            <a:avLst/>
            <a:gdLst/>
            <a:ahLst/>
            <a:cxnLst/>
            <a:rect l="l" t="t" r="r" b="b"/>
            <a:pathLst>
              <a:path w="38100" h="1476375">
                <a:moveTo>
                  <a:pt x="0" y="0"/>
                </a:moveTo>
                <a:lnTo>
                  <a:pt x="38100" y="0"/>
                </a:lnTo>
                <a:lnTo>
                  <a:pt x="38100" y="1476375"/>
                </a:lnTo>
                <a:lnTo>
                  <a:pt x="0" y="1476375"/>
                </a:lnTo>
                <a:lnTo>
                  <a:pt x="0" y="0"/>
                </a:lnTo>
                <a:close/>
              </a:path>
            </a:pathLst>
          </a:custGeom>
          <a:solidFill>
            <a:srgbClr val="B89A6A"/>
          </a:solidFill>
          <a:ln/>
        </p:spPr>
      </p:sp>
      <p:sp>
        <p:nvSpPr>
          <p:cNvPr id="13" name="Shape 11"/>
          <p:cNvSpPr/>
          <p:nvPr/>
        </p:nvSpPr>
        <p:spPr>
          <a:xfrm>
            <a:off x="4457700" y="1676400"/>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B89A6A">
              <a:alpha val="20000"/>
            </a:srgbClr>
          </a:solidFill>
          <a:ln/>
        </p:spPr>
      </p:sp>
      <p:sp>
        <p:nvSpPr>
          <p:cNvPr id="14" name="Text 12"/>
          <p:cNvSpPr/>
          <p:nvPr/>
        </p:nvSpPr>
        <p:spPr>
          <a:xfrm>
            <a:off x="4414838" y="1676400"/>
            <a:ext cx="466725" cy="381000"/>
          </a:xfrm>
          <a:prstGeom prst="rect">
            <a:avLst/>
          </a:prstGeom>
          <a:noFill/>
          <a:ln/>
        </p:spPr>
        <p:txBody>
          <a:bodyPr wrap="square" lIns="0" tIns="0" rIns="0" bIns="0" rtlCol="0" anchor="ctr"/>
          <a:lstStyle/>
          <a:p>
            <a:pPr algn="ctr">
              <a:lnSpc>
                <a:spcPct val="130000"/>
              </a:lnSpc>
            </a:pPr>
            <a:r>
              <a:rPr lang="en-US" sz="1350" b="1" dirty="0">
                <a:solidFill>
                  <a:srgbClr val="B89A6A"/>
                </a:solidFill>
                <a:latin typeface="Liter" pitchFamily="34" charset="0"/>
                <a:ea typeface="Liter" pitchFamily="34" charset="-122"/>
                <a:cs typeface="Liter" pitchFamily="34" charset="-120"/>
              </a:rPr>
              <a:t>02</a:t>
            </a:r>
            <a:endParaRPr lang="en-US" sz="1600" dirty="0"/>
          </a:p>
        </p:txBody>
      </p:sp>
      <p:sp>
        <p:nvSpPr>
          <p:cNvPr id="15" name="Text 13"/>
          <p:cNvSpPr/>
          <p:nvPr/>
        </p:nvSpPr>
        <p:spPr>
          <a:xfrm>
            <a:off x="4953000" y="1676400"/>
            <a:ext cx="2905125" cy="266700"/>
          </a:xfrm>
          <a:prstGeom prst="rect">
            <a:avLst/>
          </a:prstGeom>
          <a:noFill/>
          <a:ln/>
        </p:spPr>
        <p:txBody>
          <a:bodyPr wrap="square" lIns="0" tIns="0" rIns="0" bIns="0" rtlCol="0" anchor="ctr"/>
          <a:lstStyle/>
          <a:p>
            <a:pPr>
              <a:lnSpc>
                <a:spcPct val="130000"/>
              </a:lnSpc>
            </a:pPr>
            <a:r>
              <a:rPr lang="en-US" sz="1350" b="1" dirty="0">
                <a:solidFill>
                  <a:srgbClr val="E8E6E3"/>
                </a:solidFill>
                <a:latin typeface="Liter" pitchFamily="34" charset="0"/>
                <a:ea typeface="Liter" pitchFamily="34" charset="-122"/>
                <a:cs typeface="Liter" pitchFamily="34" charset="-120"/>
              </a:rPr>
              <a:t>Know Your Number</a:t>
            </a:r>
            <a:endParaRPr lang="en-US" sz="1600" dirty="0"/>
          </a:p>
        </p:txBody>
      </p:sp>
      <p:sp>
        <p:nvSpPr>
          <p:cNvPr id="16" name="Text 14"/>
          <p:cNvSpPr/>
          <p:nvPr/>
        </p:nvSpPr>
        <p:spPr>
          <a:xfrm>
            <a:off x="4953000" y="1981200"/>
            <a:ext cx="2895600" cy="419100"/>
          </a:xfrm>
          <a:prstGeom prst="rect">
            <a:avLst/>
          </a:prstGeom>
          <a:noFill/>
          <a:ln/>
        </p:spPr>
        <p:txBody>
          <a:bodyPr wrap="square" lIns="0" tIns="0" rIns="0" bIns="0" rtlCol="0" anchor="ctr"/>
          <a:lstStyle/>
          <a:p>
            <a:pPr>
              <a:lnSpc>
                <a:spcPct val="110000"/>
              </a:lnSpc>
            </a:pPr>
            <a:r>
              <a:rPr lang="en-US" sz="1200" dirty="0">
                <a:solidFill>
                  <a:srgbClr val="E8E6E3">
                    <a:alpha val="70000"/>
                  </a:srgbClr>
                </a:solidFill>
                <a:latin typeface="Quattrocento Sans" pitchFamily="34" charset="0"/>
                <a:ea typeface="Quattrocento Sans" pitchFamily="34" charset="-122"/>
                <a:cs typeface="Quattrocento Sans" pitchFamily="34" charset="-120"/>
              </a:rPr>
              <a:t>Framework tiga angka kritis: walk-away, target, dan stretch number</a:t>
            </a:r>
            <a:endParaRPr lang="en-US" sz="1600" dirty="0"/>
          </a:p>
        </p:txBody>
      </p:sp>
      <p:sp>
        <p:nvSpPr>
          <p:cNvPr id="17" name="Shape 15"/>
          <p:cNvSpPr/>
          <p:nvPr/>
        </p:nvSpPr>
        <p:spPr>
          <a:xfrm>
            <a:off x="8172450" y="1524000"/>
            <a:ext cx="3638550" cy="1476375"/>
          </a:xfrm>
          <a:custGeom>
            <a:avLst/>
            <a:gdLst/>
            <a:ahLst/>
            <a:cxnLst/>
            <a:rect l="l" t="t" r="r" b="b"/>
            <a:pathLst>
              <a:path w="3638550" h="1476375">
                <a:moveTo>
                  <a:pt x="0" y="0"/>
                </a:moveTo>
                <a:lnTo>
                  <a:pt x="3600445" y="0"/>
                </a:lnTo>
                <a:cubicBezTo>
                  <a:pt x="3621490" y="0"/>
                  <a:pt x="3638550" y="17060"/>
                  <a:pt x="3638550" y="38105"/>
                </a:cubicBezTo>
                <a:lnTo>
                  <a:pt x="3638550" y="1438270"/>
                </a:lnTo>
                <a:cubicBezTo>
                  <a:pt x="3638550" y="1459315"/>
                  <a:pt x="3621490" y="1476375"/>
                  <a:pt x="3600445" y="1476375"/>
                </a:cubicBezTo>
                <a:lnTo>
                  <a:pt x="0" y="1476375"/>
                </a:lnTo>
                <a:lnTo>
                  <a:pt x="0" y="0"/>
                </a:lnTo>
                <a:close/>
              </a:path>
            </a:pathLst>
          </a:custGeom>
          <a:solidFill>
            <a:srgbClr val="4A5059">
              <a:alpha val="30196"/>
            </a:srgbClr>
          </a:solidFill>
          <a:ln/>
        </p:spPr>
      </p:sp>
      <p:sp>
        <p:nvSpPr>
          <p:cNvPr id="18" name="Shape 16"/>
          <p:cNvSpPr/>
          <p:nvPr/>
        </p:nvSpPr>
        <p:spPr>
          <a:xfrm>
            <a:off x="8172450" y="1524000"/>
            <a:ext cx="38100" cy="1476375"/>
          </a:xfrm>
          <a:custGeom>
            <a:avLst/>
            <a:gdLst/>
            <a:ahLst/>
            <a:cxnLst/>
            <a:rect l="l" t="t" r="r" b="b"/>
            <a:pathLst>
              <a:path w="38100" h="1476375">
                <a:moveTo>
                  <a:pt x="0" y="0"/>
                </a:moveTo>
                <a:lnTo>
                  <a:pt x="38100" y="0"/>
                </a:lnTo>
                <a:lnTo>
                  <a:pt x="38100" y="1476375"/>
                </a:lnTo>
                <a:lnTo>
                  <a:pt x="0" y="1476375"/>
                </a:lnTo>
                <a:lnTo>
                  <a:pt x="0" y="0"/>
                </a:lnTo>
                <a:close/>
              </a:path>
            </a:pathLst>
          </a:custGeom>
          <a:solidFill>
            <a:srgbClr val="B89A6A"/>
          </a:solidFill>
          <a:ln/>
        </p:spPr>
      </p:sp>
      <p:sp>
        <p:nvSpPr>
          <p:cNvPr id="19" name="Shape 17"/>
          <p:cNvSpPr/>
          <p:nvPr/>
        </p:nvSpPr>
        <p:spPr>
          <a:xfrm>
            <a:off x="8343900" y="1676400"/>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B89A6A">
              <a:alpha val="20000"/>
            </a:srgbClr>
          </a:solidFill>
          <a:ln/>
        </p:spPr>
      </p:sp>
      <p:sp>
        <p:nvSpPr>
          <p:cNvPr id="20" name="Text 18"/>
          <p:cNvSpPr/>
          <p:nvPr/>
        </p:nvSpPr>
        <p:spPr>
          <a:xfrm>
            <a:off x="8301038" y="1676400"/>
            <a:ext cx="466725" cy="381000"/>
          </a:xfrm>
          <a:prstGeom prst="rect">
            <a:avLst/>
          </a:prstGeom>
          <a:noFill/>
          <a:ln/>
        </p:spPr>
        <p:txBody>
          <a:bodyPr wrap="square" lIns="0" tIns="0" rIns="0" bIns="0" rtlCol="0" anchor="ctr"/>
          <a:lstStyle/>
          <a:p>
            <a:pPr algn="ctr">
              <a:lnSpc>
                <a:spcPct val="130000"/>
              </a:lnSpc>
            </a:pPr>
            <a:r>
              <a:rPr lang="en-US" sz="1350" b="1" dirty="0">
                <a:solidFill>
                  <a:srgbClr val="B89A6A"/>
                </a:solidFill>
                <a:latin typeface="Liter" pitchFamily="34" charset="0"/>
                <a:ea typeface="Liter" pitchFamily="34" charset="-122"/>
                <a:cs typeface="Liter" pitchFamily="34" charset="-120"/>
              </a:rPr>
              <a:t>03</a:t>
            </a:r>
            <a:endParaRPr lang="en-US" sz="1600" dirty="0"/>
          </a:p>
        </p:txBody>
      </p:sp>
      <p:sp>
        <p:nvSpPr>
          <p:cNvPr id="21" name="Text 19"/>
          <p:cNvSpPr/>
          <p:nvPr/>
        </p:nvSpPr>
        <p:spPr>
          <a:xfrm>
            <a:off x="8839200" y="1676400"/>
            <a:ext cx="2905125" cy="266700"/>
          </a:xfrm>
          <a:prstGeom prst="rect">
            <a:avLst/>
          </a:prstGeom>
          <a:noFill/>
          <a:ln/>
        </p:spPr>
        <p:txBody>
          <a:bodyPr wrap="square" lIns="0" tIns="0" rIns="0" bIns="0" rtlCol="0" anchor="ctr"/>
          <a:lstStyle/>
          <a:p>
            <a:pPr>
              <a:lnSpc>
                <a:spcPct val="130000"/>
              </a:lnSpc>
            </a:pPr>
            <a:r>
              <a:rPr lang="en-US" sz="1350" b="1" dirty="0">
                <a:solidFill>
                  <a:srgbClr val="E8E6E3"/>
                </a:solidFill>
                <a:latin typeface="Liter" pitchFamily="34" charset="0"/>
                <a:ea typeface="Liter" pitchFamily="34" charset="-122"/>
                <a:cs typeface="Liter" pitchFamily="34" charset="-120"/>
              </a:rPr>
              <a:t>Total Compensation Architecture</a:t>
            </a:r>
            <a:endParaRPr lang="en-US" sz="1600" dirty="0"/>
          </a:p>
        </p:txBody>
      </p:sp>
      <p:sp>
        <p:nvSpPr>
          <p:cNvPr id="22" name="Text 20"/>
          <p:cNvSpPr/>
          <p:nvPr/>
        </p:nvSpPr>
        <p:spPr>
          <a:xfrm>
            <a:off x="8839200" y="1981200"/>
            <a:ext cx="2895600" cy="419100"/>
          </a:xfrm>
          <a:prstGeom prst="rect">
            <a:avLst/>
          </a:prstGeom>
          <a:noFill/>
          <a:ln/>
        </p:spPr>
        <p:txBody>
          <a:bodyPr wrap="square" lIns="0" tIns="0" rIns="0" bIns="0" rtlCol="0" anchor="ctr"/>
          <a:lstStyle/>
          <a:p>
            <a:pPr>
              <a:lnSpc>
                <a:spcPct val="110000"/>
              </a:lnSpc>
            </a:pPr>
            <a:r>
              <a:rPr lang="en-US" sz="1200" dirty="0">
                <a:solidFill>
                  <a:srgbClr val="E8E6E3">
                    <a:alpha val="70000"/>
                  </a:srgbClr>
                </a:solidFill>
                <a:latin typeface="Quattrocento Sans" pitchFamily="34" charset="0"/>
                <a:ea typeface="Quattrocento Sans" pitchFamily="34" charset="-122"/>
                <a:cs typeface="Quattrocento Sans" pitchFamily="34" charset="-120"/>
              </a:rPr>
              <a:t>Breakdown komponen kompensasi selain gaji pokok</a:t>
            </a:r>
            <a:endParaRPr lang="en-US" sz="1600" dirty="0"/>
          </a:p>
        </p:txBody>
      </p:sp>
      <p:sp>
        <p:nvSpPr>
          <p:cNvPr id="23" name="Shape 21"/>
          <p:cNvSpPr/>
          <p:nvPr/>
        </p:nvSpPr>
        <p:spPr>
          <a:xfrm>
            <a:off x="400050" y="3155900"/>
            <a:ext cx="3638550" cy="1266825"/>
          </a:xfrm>
          <a:custGeom>
            <a:avLst/>
            <a:gdLst/>
            <a:ahLst/>
            <a:cxnLst/>
            <a:rect l="l" t="t" r="r" b="b"/>
            <a:pathLst>
              <a:path w="3638550" h="1266825">
                <a:moveTo>
                  <a:pt x="0" y="0"/>
                </a:moveTo>
                <a:lnTo>
                  <a:pt x="3600444" y="0"/>
                </a:lnTo>
                <a:cubicBezTo>
                  <a:pt x="3621489" y="0"/>
                  <a:pt x="3638550" y="17061"/>
                  <a:pt x="3638550" y="38106"/>
                </a:cubicBezTo>
                <a:lnTo>
                  <a:pt x="3638550" y="1228719"/>
                </a:lnTo>
                <a:cubicBezTo>
                  <a:pt x="3638550" y="1249764"/>
                  <a:pt x="3621489" y="1266825"/>
                  <a:pt x="3600444" y="1266825"/>
                </a:cubicBezTo>
                <a:lnTo>
                  <a:pt x="0" y="1266825"/>
                </a:lnTo>
                <a:lnTo>
                  <a:pt x="0" y="0"/>
                </a:lnTo>
                <a:close/>
              </a:path>
            </a:pathLst>
          </a:custGeom>
          <a:solidFill>
            <a:srgbClr val="4A5059">
              <a:alpha val="30196"/>
            </a:srgbClr>
          </a:solidFill>
          <a:ln/>
        </p:spPr>
      </p:sp>
      <p:sp>
        <p:nvSpPr>
          <p:cNvPr id="24" name="Shape 22"/>
          <p:cNvSpPr/>
          <p:nvPr/>
        </p:nvSpPr>
        <p:spPr>
          <a:xfrm>
            <a:off x="400050" y="3155900"/>
            <a:ext cx="38100" cy="1266825"/>
          </a:xfrm>
          <a:custGeom>
            <a:avLst/>
            <a:gdLst/>
            <a:ahLst/>
            <a:cxnLst/>
            <a:rect l="l" t="t" r="r" b="b"/>
            <a:pathLst>
              <a:path w="38100" h="1266825">
                <a:moveTo>
                  <a:pt x="0" y="0"/>
                </a:moveTo>
                <a:lnTo>
                  <a:pt x="38100" y="0"/>
                </a:lnTo>
                <a:lnTo>
                  <a:pt x="38100" y="1266825"/>
                </a:lnTo>
                <a:lnTo>
                  <a:pt x="0" y="1266825"/>
                </a:lnTo>
                <a:lnTo>
                  <a:pt x="0" y="0"/>
                </a:lnTo>
                <a:close/>
              </a:path>
            </a:pathLst>
          </a:custGeom>
          <a:solidFill>
            <a:srgbClr val="B89A6A"/>
          </a:solidFill>
          <a:ln/>
        </p:spPr>
      </p:sp>
      <p:sp>
        <p:nvSpPr>
          <p:cNvPr id="25" name="Shape 23"/>
          <p:cNvSpPr/>
          <p:nvPr/>
        </p:nvSpPr>
        <p:spPr>
          <a:xfrm>
            <a:off x="571500" y="3308300"/>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B89A6A">
              <a:alpha val="20000"/>
            </a:srgbClr>
          </a:solidFill>
          <a:ln/>
        </p:spPr>
      </p:sp>
      <p:sp>
        <p:nvSpPr>
          <p:cNvPr id="26" name="Text 24"/>
          <p:cNvSpPr/>
          <p:nvPr/>
        </p:nvSpPr>
        <p:spPr>
          <a:xfrm>
            <a:off x="528638" y="3308300"/>
            <a:ext cx="466725" cy="381000"/>
          </a:xfrm>
          <a:prstGeom prst="rect">
            <a:avLst/>
          </a:prstGeom>
          <a:noFill/>
          <a:ln/>
        </p:spPr>
        <p:txBody>
          <a:bodyPr wrap="square" lIns="0" tIns="0" rIns="0" bIns="0" rtlCol="0" anchor="ctr"/>
          <a:lstStyle/>
          <a:p>
            <a:pPr algn="ctr">
              <a:lnSpc>
                <a:spcPct val="130000"/>
              </a:lnSpc>
            </a:pPr>
            <a:r>
              <a:rPr lang="en-US" sz="1350" b="1" dirty="0">
                <a:solidFill>
                  <a:srgbClr val="B89A6A"/>
                </a:solidFill>
                <a:latin typeface="Liter" pitchFamily="34" charset="0"/>
                <a:ea typeface="Liter" pitchFamily="34" charset="-122"/>
                <a:cs typeface="Liter" pitchFamily="34" charset="-120"/>
              </a:rPr>
              <a:t>04</a:t>
            </a:r>
            <a:endParaRPr lang="en-US" sz="1600" dirty="0"/>
          </a:p>
        </p:txBody>
      </p:sp>
      <p:sp>
        <p:nvSpPr>
          <p:cNvPr id="27" name="Text 25"/>
          <p:cNvSpPr/>
          <p:nvPr/>
        </p:nvSpPr>
        <p:spPr>
          <a:xfrm>
            <a:off x="1066800" y="3308300"/>
            <a:ext cx="2905125" cy="266700"/>
          </a:xfrm>
          <a:prstGeom prst="rect">
            <a:avLst/>
          </a:prstGeom>
          <a:noFill/>
          <a:ln/>
        </p:spPr>
        <p:txBody>
          <a:bodyPr wrap="square" lIns="0" tIns="0" rIns="0" bIns="0" rtlCol="0" anchor="ctr"/>
          <a:lstStyle/>
          <a:p>
            <a:pPr>
              <a:lnSpc>
                <a:spcPct val="130000"/>
              </a:lnSpc>
            </a:pPr>
            <a:r>
              <a:rPr lang="en-US" sz="1350" b="1" dirty="0">
                <a:solidFill>
                  <a:srgbClr val="E8E6E3"/>
                </a:solidFill>
                <a:latin typeface="Liter" pitchFamily="34" charset="0"/>
                <a:ea typeface="Liter" pitchFamily="34" charset="-122"/>
                <a:cs typeface="Liter" pitchFamily="34" charset="-120"/>
              </a:rPr>
              <a:t>Market Intelligence</a:t>
            </a:r>
            <a:endParaRPr lang="en-US" sz="1600" dirty="0"/>
          </a:p>
        </p:txBody>
      </p:sp>
      <p:sp>
        <p:nvSpPr>
          <p:cNvPr id="28" name="Text 26"/>
          <p:cNvSpPr/>
          <p:nvPr/>
        </p:nvSpPr>
        <p:spPr>
          <a:xfrm>
            <a:off x="1066800" y="3613100"/>
            <a:ext cx="2895600" cy="419100"/>
          </a:xfrm>
          <a:prstGeom prst="rect">
            <a:avLst/>
          </a:prstGeom>
          <a:noFill/>
          <a:ln/>
        </p:spPr>
        <p:txBody>
          <a:bodyPr wrap="square" lIns="0" tIns="0" rIns="0" bIns="0" rtlCol="0" anchor="ctr"/>
          <a:lstStyle/>
          <a:p>
            <a:pPr>
              <a:lnSpc>
                <a:spcPct val="110000"/>
              </a:lnSpc>
            </a:pPr>
            <a:r>
              <a:rPr lang="en-US" sz="1200" dirty="0">
                <a:solidFill>
                  <a:srgbClr val="E8E6E3">
                    <a:alpha val="70000"/>
                  </a:srgbClr>
                </a:solidFill>
                <a:latin typeface="Quattrocento Sans" pitchFamily="34" charset="0"/>
                <a:ea typeface="Quattrocento Sans" pitchFamily="34" charset="-122"/>
                <a:cs typeface="Quattrocento Sans" pitchFamily="34" charset="-120"/>
              </a:rPr>
              <a:t>Sumber data kompensasi reliable dan cara menggunakannya</a:t>
            </a:r>
            <a:endParaRPr lang="en-US" sz="1600" dirty="0"/>
          </a:p>
        </p:txBody>
      </p:sp>
      <p:sp>
        <p:nvSpPr>
          <p:cNvPr id="29" name="Shape 27"/>
          <p:cNvSpPr/>
          <p:nvPr/>
        </p:nvSpPr>
        <p:spPr>
          <a:xfrm>
            <a:off x="4286250" y="3155900"/>
            <a:ext cx="3638550" cy="1266825"/>
          </a:xfrm>
          <a:custGeom>
            <a:avLst/>
            <a:gdLst/>
            <a:ahLst/>
            <a:cxnLst/>
            <a:rect l="l" t="t" r="r" b="b"/>
            <a:pathLst>
              <a:path w="3638550" h="1266825">
                <a:moveTo>
                  <a:pt x="0" y="0"/>
                </a:moveTo>
                <a:lnTo>
                  <a:pt x="3600444" y="0"/>
                </a:lnTo>
                <a:cubicBezTo>
                  <a:pt x="3621489" y="0"/>
                  <a:pt x="3638550" y="17061"/>
                  <a:pt x="3638550" y="38106"/>
                </a:cubicBezTo>
                <a:lnTo>
                  <a:pt x="3638550" y="1228719"/>
                </a:lnTo>
                <a:cubicBezTo>
                  <a:pt x="3638550" y="1249764"/>
                  <a:pt x="3621489" y="1266825"/>
                  <a:pt x="3600444" y="1266825"/>
                </a:cubicBezTo>
                <a:lnTo>
                  <a:pt x="0" y="1266825"/>
                </a:lnTo>
                <a:lnTo>
                  <a:pt x="0" y="0"/>
                </a:lnTo>
                <a:close/>
              </a:path>
            </a:pathLst>
          </a:custGeom>
          <a:solidFill>
            <a:srgbClr val="4A5059">
              <a:alpha val="30196"/>
            </a:srgbClr>
          </a:solidFill>
          <a:ln/>
        </p:spPr>
      </p:sp>
      <p:sp>
        <p:nvSpPr>
          <p:cNvPr id="30" name="Shape 28"/>
          <p:cNvSpPr/>
          <p:nvPr/>
        </p:nvSpPr>
        <p:spPr>
          <a:xfrm>
            <a:off x="4286250" y="3155900"/>
            <a:ext cx="38100" cy="1266825"/>
          </a:xfrm>
          <a:custGeom>
            <a:avLst/>
            <a:gdLst/>
            <a:ahLst/>
            <a:cxnLst/>
            <a:rect l="l" t="t" r="r" b="b"/>
            <a:pathLst>
              <a:path w="38100" h="1266825">
                <a:moveTo>
                  <a:pt x="0" y="0"/>
                </a:moveTo>
                <a:lnTo>
                  <a:pt x="38100" y="0"/>
                </a:lnTo>
                <a:lnTo>
                  <a:pt x="38100" y="1266825"/>
                </a:lnTo>
                <a:lnTo>
                  <a:pt x="0" y="1266825"/>
                </a:lnTo>
                <a:lnTo>
                  <a:pt x="0" y="0"/>
                </a:lnTo>
                <a:close/>
              </a:path>
            </a:pathLst>
          </a:custGeom>
          <a:solidFill>
            <a:srgbClr val="B89A6A"/>
          </a:solidFill>
          <a:ln/>
        </p:spPr>
      </p:sp>
      <p:sp>
        <p:nvSpPr>
          <p:cNvPr id="31" name="Shape 29"/>
          <p:cNvSpPr/>
          <p:nvPr/>
        </p:nvSpPr>
        <p:spPr>
          <a:xfrm>
            <a:off x="4457700" y="3308300"/>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B89A6A">
              <a:alpha val="20000"/>
            </a:srgbClr>
          </a:solidFill>
          <a:ln/>
        </p:spPr>
      </p:sp>
      <p:sp>
        <p:nvSpPr>
          <p:cNvPr id="32" name="Text 30"/>
          <p:cNvSpPr/>
          <p:nvPr/>
        </p:nvSpPr>
        <p:spPr>
          <a:xfrm>
            <a:off x="4414838" y="3308300"/>
            <a:ext cx="466725" cy="381000"/>
          </a:xfrm>
          <a:prstGeom prst="rect">
            <a:avLst/>
          </a:prstGeom>
          <a:noFill/>
          <a:ln/>
        </p:spPr>
        <p:txBody>
          <a:bodyPr wrap="square" lIns="0" tIns="0" rIns="0" bIns="0" rtlCol="0" anchor="ctr"/>
          <a:lstStyle/>
          <a:p>
            <a:pPr algn="ctr">
              <a:lnSpc>
                <a:spcPct val="130000"/>
              </a:lnSpc>
            </a:pPr>
            <a:r>
              <a:rPr lang="en-US" sz="1350" b="1" dirty="0">
                <a:solidFill>
                  <a:srgbClr val="B89A6A"/>
                </a:solidFill>
                <a:latin typeface="Liter" pitchFamily="34" charset="0"/>
                <a:ea typeface="Liter" pitchFamily="34" charset="-122"/>
                <a:cs typeface="Liter" pitchFamily="34" charset="-120"/>
              </a:rPr>
              <a:t>05</a:t>
            </a:r>
            <a:endParaRPr lang="en-US" sz="1600" dirty="0"/>
          </a:p>
        </p:txBody>
      </p:sp>
      <p:sp>
        <p:nvSpPr>
          <p:cNvPr id="33" name="Text 31"/>
          <p:cNvSpPr/>
          <p:nvPr/>
        </p:nvSpPr>
        <p:spPr>
          <a:xfrm>
            <a:off x="4953000" y="3308300"/>
            <a:ext cx="2905125" cy="266700"/>
          </a:xfrm>
          <a:prstGeom prst="rect">
            <a:avLst/>
          </a:prstGeom>
          <a:noFill/>
          <a:ln/>
        </p:spPr>
        <p:txBody>
          <a:bodyPr wrap="square" lIns="0" tIns="0" rIns="0" bIns="0" rtlCol="0" anchor="ctr"/>
          <a:lstStyle/>
          <a:p>
            <a:pPr>
              <a:lnSpc>
                <a:spcPct val="130000"/>
              </a:lnSpc>
            </a:pPr>
            <a:r>
              <a:rPr lang="en-US" sz="1350" b="1" dirty="0">
                <a:solidFill>
                  <a:srgbClr val="E8E6E3"/>
                </a:solidFill>
                <a:latin typeface="Liter" pitchFamily="34" charset="0"/>
                <a:ea typeface="Liter" pitchFamily="34" charset="-122"/>
                <a:cs typeface="Liter" pitchFamily="34" charset="-120"/>
              </a:rPr>
              <a:t>The Conversation</a:t>
            </a:r>
            <a:endParaRPr lang="en-US" sz="1600" dirty="0"/>
          </a:p>
        </p:txBody>
      </p:sp>
      <p:sp>
        <p:nvSpPr>
          <p:cNvPr id="34" name="Text 32"/>
          <p:cNvSpPr/>
          <p:nvPr/>
        </p:nvSpPr>
        <p:spPr>
          <a:xfrm>
            <a:off x="4953000" y="3613100"/>
            <a:ext cx="2895600" cy="419100"/>
          </a:xfrm>
          <a:prstGeom prst="rect">
            <a:avLst/>
          </a:prstGeom>
          <a:noFill/>
          <a:ln/>
        </p:spPr>
        <p:txBody>
          <a:bodyPr wrap="square" lIns="0" tIns="0" rIns="0" bIns="0" rtlCol="0" anchor="ctr"/>
          <a:lstStyle/>
          <a:p>
            <a:pPr>
              <a:lnSpc>
                <a:spcPct val="110000"/>
              </a:lnSpc>
            </a:pPr>
            <a:r>
              <a:rPr lang="en-US" sz="1200" dirty="0">
                <a:solidFill>
                  <a:srgbClr val="E8E6E3">
                    <a:alpha val="70000"/>
                  </a:srgbClr>
                </a:solidFill>
                <a:latin typeface="Quattrocento Sans" pitchFamily="34" charset="0"/>
                <a:ea typeface="Quattrocento Sans" pitchFamily="34" charset="-122"/>
                <a:cs typeface="Quattrocento Sans" pitchFamily="34" charset="-120"/>
              </a:rPr>
              <a:t>Script dan anchor phrases untuk situasi negosiasi spesifik</a:t>
            </a:r>
            <a:endParaRPr lang="en-US" sz="1600" dirty="0"/>
          </a:p>
        </p:txBody>
      </p:sp>
      <p:sp>
        <p:nvSpPr>
          <p:cNvPr id="35" name="Shape 33"/>
          <p:cNvSpPr/>
          <p:nvPr/>
        </p:nvSpPr>
        <p:spPr>
          <a:xfrm>
            <a:off x="8172450" y="3155900"/>
            <a:ext cx="3638550" cy="1266825"/>
          </a:xfrm>
          <a:custGeom>
            <a:avLst/>
            <a:gdLst/>
            <a:ahLst/>
            <a:cxnLst/>
            <a:rect l="l" t="t" r="r" b="b"/>
            <a:pathLst>
              <a:path w="3638550" h="1266825">
                <a:moveTo>
                  <a:pt x="0" y="0"/>
                </a:moveTo>
                <a:lnTo>
                  <a:pt x="3600444" y="0"/>
                </a:lnTo>
                <a:cubicBezTo>
                  <a:pt x="3621489" y="0"/>
                  <a:pt x="3638550" y="17061"/>
                  <a:pt x="3638550" y="38106"/>
                </a:cubicBezTo>
                <a:lnTo>
                  <a:pt x="3638550" y="1228719"/>
                </a:lnTo>
                <a:cubicBezTo>
                  <a:pt x="3638550" y="1249764"/>
                  <a:pt x="3621489" y="1266825"/>
                  <a:pt x="3600444" y="1266825"/>
                </a:cubicBezTo>
                <a:lnTo>
                  <a:pt x="0" y="1266825"/>
                </a:lnTo>
                <a:lnTo>
                  <a:pt x="0" y="0"/>
                </a:lnTo>
                <a:close/>
              </a:path>
            </a:pathLst>
          </a:custGeom>
          <a:solidFill>
            <a:srgbClr val="4A5059">
              <a:alpha val="30196"/>
            </a:srgbClr>
          </a:solidFill>
          <a:ln/>
        </p:spPr>
      </p:sp>
      <p:sp>
        <p:nvSpPr>
          <p:cNvPr id="36" name="Shape 34"/>
          <p:cNvSpPr/>
          <p:nvPr/>
        </p:nvSpPr>
        <p:spPr>
          <a:xfrm>
            <a:off x="8172450" y="3155900"/>
            <a:ext cx="38100" cy="1266825"/>
          </a:xfrm>
          <a:custGeom>
            <a:avLst/>
            <a:gdLst/>
            <a:ahLst/>
            <a:cxnLst/>
            <a:rect l="l" t="t" r="r" b="b"/>
            <a:pathLst>
              <a:path w="38100" h="1266825">
                <a:moveTo>
                  <a:pt x="0" y="0"/>
                </a:moveTo>
                <a:lnTo>
                  <a:pt x="38100" y="0"/>
                </a:lnTo>
                <a:lnTo>
                  <a:pt x="38100" y="1266825"/>
                </a:lnTo>
                <a:lnTo>
                  <a:pt x="0" y="1266825"/>
                </a:lnTo>
                <a:lnTo>
                  <a:pt x="0" y="0"/>
                </a:lnTo>
                <a:close/>
              </a:path>
            </a:pathLst>
          </a:custGeom>
          <a:solidFill>
            <a:srgbClr val="B89A6A"/>
          </a:solidFill>
          <a:ln/>
        </p:spPr>
      </p:sp>
      <p:sp>
        <p:nvSpPr>
          <p:cNvPr id="37" name="Shape 35"/>
          <p:cNvSpPr/>
          <p:nvPr/>
        </p:nvSpPr>
        <p:spPr>
          <a:xfrm>
            <a:off x="8343900" y="3308300"/>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B89A6A">
              <a:alpha val="20000"/>
            </a:srgbClr>
          </a:solidFill>
          <a:ln/>
        </p:spPr>
      </p:sp>
      <p:sp>
        <p:nvSpPr>
          <p:cNvPr id="38" name="Text 36"/>
          <p:cNvSpPr/>
          <p:nvPr/>
        </p:nvSpPr>
        <p:spPr>
          <a:xfrm>
            <a:off x="8301038" y="3308300"/>
            <a:ext cx="466725" cy="381000"/>
          </a:xfrm>
          <a:prstGeom prst="rect">
            <a:avLst/>
          </a:prstGeom>
          <a:noFill/>
          <a:ln/>
        </p:spPr>
        <p:txBody>
          <a:bodyPr wrap="square" lIns="0" tIns="0" rIns="0" bIns="0" rtlCol="0" anchor="ctr"/>
          <a:lstStyle/>
          <a:p>
            <a:pPr algn="ctr">
              <a:lnSpc>
                <a:spcPct val="130000"/>
              </a:lnSpc>
            </a:pPr>
            <a:r>
              <a:rPr lang="en-US" sz="1350" b="1" dirty="0">
                <a:solidFill>
                  <a:srgbClr val="B89A6A"/>
                </a:solidFill>
                <a:latin typeface="Liter" pitchFamily="34" charset="0"/>
                <a:ea typeface="Liter" pitchFamily="34" charset="-122"/>
                <a:cs typeface="Liter" pitchFamily="34" charset="-120"/>
              </a:rPr>
              <a:t>06</a:t>
            </a:r>
            <a:endParaRPr lang="en-US" sz="1600" dirty="0"/>
          </a:p>
        </p:txBody>
      </p:sp>
      <p:sp>
        <p:nvSpPr>
          <p:cNvPr id="39" name="Text 37"/>
          <p:cNvSpPr/>
          <p:nvPr/>
        </p:nvSpPr>
        <p:spPr>
          <a:xfrm>
            <a:off x="8839200" y="3308300"/>
            <a:ext cx="2905125" cy="266700"/>
          </a:xfrm>
          <a:prstGeom prst="rect">
            <a:avLst/>
          </a:prstGeom>
          <a:noFill/>
          <a:ln/>
        </p:spPr>
        <p:txBody>
          <a:bodyPr wrap="square" lIns="0" tIns="0" rIns="0" bIns="0" rtlCol="0" anchor="ctr"/>
          <a:lstStyle/>
          <a:p>
            <a:pPr>
              <a:lnSpc>
                <a:spcPct val="130000"/>
              </a:lnSpc>
            </a:pPr>
            <a:r>
              <a:rPr lang="en-US" sz="1350" b="1" dirty="0">
                <a:solidFill>
                  <a:srgbClr val="E8E6E3"/>
                </a:solidFill>
                <a:latin typeface="Liter" pitchFamily="34" charset="0"/>
                <a:ea typeface="Liter" pitchFamily="34" charset="-122"/>
                <a:cs typeface="Liter" pitchFamily="34" charset="-120"/>
              </a:rPr>
              <a:t>Leverage Mapping</a:t>
            </a:r>
            <a:endParaRPr lang="en-US" sz="1600" dirty="0"/>
          </a:p>
        </p:txBody>
      </p:sp>
      <p:sp>
        <p:nvSpPr>
          <p:cNvPr id="40" name="Text 38"/>
          <p:cNvSpPr/>
          <p:nvPr/>
        </p:nvSpPr>
        <p:spPr>
          <a:xfrm>
            <a:off x="8839200" y="3613100"/>
            <a:ext cx="2895600" cy="419100"/>
          </a:xfrm>
          <a:prstGeom prst="rect">
            <a:avLst/>
          </a:prstGeom>
          <a:noFill/>
          <a:ln/>
        </p:spPr>
        <p:txBody>
          <a:bodyPr wrap="square" lIns="0" tIns="0" rIns="0" bIns="0" rtlCol="0" anchor="ctr"/>
          <a:lstStyle/>
          <a:p>
            <a:pPr>
              <a:lnSpc>
                <a:spcPct val="110000"/>
              </a:lnSpc>
            </a:pPr>
            <a:r>
              <a:rPr lang="en-US" sz="1200" dirty="0">
                <a:solidFill>
                  <a:srgbClr val="E8E6E3">
                    <a:alpha val="70000"/>
                  </a:srgbClr>
                </a:solidFill>
                <a:latin typeface="Quattrocento Sans" pitchFamily="34" charset="0"/>
                <a:ea typeface="Quattrocento Sans" pitchFamily="34" charset="-122"/>
                <a:cs typeface="Quattrocento Sans" pitchFamily="34" charset="-120"/>
              </a:rPr>
              <a:t>Kekuatan negosiasi yang sering tidak disadari</a:t>
            </a:r>
            <a:endParaRPr lang="en-US" sz="1600" dirty="0"/>
          </a:p>
        </p:txBody>
      </p:sp>
      <p:sp>
        <p:nvSpPr>
          <p:cNvPr id="41" name="Shape 39"/>
          <p:cNvSpPr/>
          <p:nvPr/>
        </p:nvSpPr>
        <p:spPr>
          <a:xfrm>
            <a:off x="400050" y="4578325"/>
            <a:ext cx="3638550" cy="1266825"/>
          </a:xfrm>
          <a:custGeom>
            <a:avLst/>
            <a:gdLst/>
            <a:ahLst/>
            <a:cxnLst/>
            <a:rect l="l" t="t" r="r" b="b"/>
            <a:pathLst>
              <a:path w="3638550" h="1266825">
                <a:moveTo>
                  <a:pt x="0" y="0"/>
                </a:moveTo>
                <a:lnTo>
                  <a:pt x="3600444" y="0"/>
                </a:lnTo>
                <a:cubicBezTo>
                  <a:pt x="3621489" y="0"/>
                  <a:pt x="3638550" y="17061"/>
                  <a:pt x="3638550" y="38106"/>
                </a:cubicBezTo>
                <a:lnTo>
                  <a:pt x="3638550" y="1228719"/>
                </a:lnTo>
                <a:cubicBezTo>
                  <a:pt x="3638550" y="1249764"/>
                  <a:pt x="3621489" y="1266825"/>
                  <a:pt x="3600444" y="1266825"/>
                </a:cubicBezTo>
                <a:lnTo>
                  <a:pt x="0" y="1266825"/>
                </a:lnTo>
                <a:lnTo>
                  <a:pt x="0" y="0"/>
                </a:lnTo>
                <a:close/>
              </a:path>
            </a:pathLst>
          </a:custGeom>
          <a:solidFill>
            <a:srgbClr val="4A5059">
              <a:alpha val="30196"/>
            </a:srgbClr>
          </a:solidFill>
          <a:ln/>
        </p:spPr>
      </p:sp>
      <p:sp>
        <p:nvSpPr>
          <p:cNvPr id="42" name="Shape 40"/>
          <p:cNvSpPr/>
          <p:nvPr/>
        </p:nvSpPr>
        <p:spPr>
          <a:xfrm>
            <a:off x="400050" y="4578325"/>
            <a:ext cx="38100" cy="1266825"/>
          </a:xfrm>
          <a:custGeom>
            <a:avLst/>
            <a:gdLst/>
            <a:ahLst/>
            <a:cxnLst/>
            <a:rect l="l" t="t" r="r" b="b"/>
            <a:pathLst>
              <a:path w="38100" h="1266825">
                <a:moveTo>
                  <a:pt x="0" y="0"/>
                </a:moveTo>
                <a:lnTo>
                  <a:pt x="38100" y="0"/>
                </a:lnTo>
                <a:lnTo>
                  <a:pt x="38100" y="1266825"/>
                </a:lnTo>
                <a:lnTo>
                  <a:pt x="0" y="1266825"/>
                </a:lnTo>
                <a:lnTo>
                  <a:pt x="0" y="0"/>
                </a:lnTo>
                <a:close/>
              </a:path>
            </a:pathLst>
          </a:custGeom>
          <a:solidFill>
            <a:srgbClr val="B89A6A"/>
          </a:solidFill>
          <a:ln/>
        </p:spPr>
      </p:sp>
      <p:sp>
        <p:nvSpPr>
          <p:cNvPr id="43" name="Shape 41"/>
          <p:cNvSpPr/>
          <p:nvPr/>
        </p:nvSpPr>
        <p:spPr>
          <a:xfrm>
            <a:off x="571500" y="4730725"/>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B89A6A">
              <a:alpha val="20000"/>
            </a:srgbClr>
          </a:solidFill>
          <a:ln/>
        </p:spPr>
      </p:sp>
      <p:sp>
        <p:nvSpPr>
          <p:cNvPr id="44" name="Text 42"/>
          <p:cNvSpPr/>
          <p:nvPr/>
        </p:nvSpPr>
        <p:spPr>
          <a:xfrm>
            <a:off x="528638" y="4730725"/>
            <a:ext cx="466725" cy="381000"/>
          </a:xfrm>
          <a:prstGeom prst="rect">
            <a:avLst/>
          </a:prstGeom>
          <a:noFill/>
          <a:ln/>
        </p:spPr>
        <p:txBody>
          <a:bodyPr wrap="square" lIns="0" tIns="0" rIns="0" bIns="0" rtlCol="0" anchor="ctr"/>
          <a:lstStyle/>
          <a:p>
            <a:pPr algn="ctr">
              <a:lnSpc>
                <a:spcPct val="130000"/>
              </a:lnSpc>
            </a:pPr>
            <a:r>
              <a:rPr lang="en-US" sz="1350" b="1" dirty="0">
                <a:solidFill>
                  <a:srgbClr val="B89A6A"/>
                </a:solidFill>
                <a:latin typeface="Liter" pitchFamily="34" charset="0"/>
                <a:ea typeface="Liter" pitchFamily="34" charset="-122"/>
                <a:cs typeface="Liter" pitchFamily="34" charset="-120"/>
              </a:rPr>
              <a:t>07</a:t>
            </a:r>
            <a:endParaRPr lang="en-US" sz="1600" dirty="0"/>
          </a:p>
        </p:txBody>
      </p:sp>
      <p:sp>
        <p:nvSpPr>
          <p:cNvPr id="45" name="Text 43"/>
          <p:cNvSpPr/>
          <p:nvPr/>
        </p:nvSpPr>
        <p:spPr>
          <a:xfrm>
            <a:off x="1066800" y="4730725"/>
            <a:ext cx="2905125" cy="266700"/>
          </a:xfrm>
          <a:prstGeom prst="rect">
            <a:avLst/>
          </a:prstGeom>
          <a:noFill/>
          <a:ln/>
        </p:spPr>
        <p:txBody>
          <a:bodyPr wrap="square" lIns="0" tIns="0" rIns="0" bIns="0" rtlCol="0" anchor="ctr"/>
          <a:lstStyle/>
          <a:p>
            <a:pPr>
              <a:lnSpc>
                <a:spcPct val="130000"/>
              </a:lnSpc>
            </a:pPr>
            <a:r>
              <a:rPr lang="en-US" sz="1350" b="1" dirty="0">
                <a:solidFill>
                  <a:srgbClr val="E8E6E3"/>
                </a:solidFill>
                <a:latin typeface="Liter" pitchFamily="34" charset="0"/>
                <a:ea typeface="Liter" pitchFamily="34" charset="-122"/>
                <a:cs typeface="Liter" pitchFamily="34" charset="-120"/>
              </a:rPr>
              <a:t>Red Flags dalam Offer</a:t>
            </a:r>
            <a:endParaRPr lang="en-US" sz="1600" dirty="0"/>
          </a:p>
        </p:txBody>
      </p:sp>
      <p:sp>
        <p:nvSpPr>
          <p:cNvPr id="46" name="Text 44"/>
          <p:cNvSpPr/>
          <p:nvPr/>
        </p:nvSpPr>
        <p:spPr>
          <a:xfrm>
            <a:off x="1066800" y="5035525"/>
            <a:ext cx="2895600" cy="419100"/>
          </a:xfrm>
          <a:prstGeom prst="rect">
            <a:avLst/>
          </a:prstGeom>
          <a:noFill/>
          <a:ln/>
        </p:spPr>
        <p:txBody>
          <a:bodyPr wrap="square" lIns="0" tIns="0" rIns="0" bIns="0" rtlCol="0" anchor="ctr"/>
          <a:lstStyle/>
          <a:p>
            <a:pPr>
              <a:lnSpc>
                <a:spcPct val="110000"/>
              </a:lnSpc>
            </a:pPr>
            <a:r>
              <a:rPr lang="en-US" sz="1200" dirty="0">
                <a:solidFill>
                  <a:srgbClr val="E8E6E3">
                    <a:alpha val="70000"/>
                  </a:srgbClr>
                </a:solidFill>
                <a:latin typeface="Quattrocento Sans" pitchFamily="34" charset="0"/>
                <a:ea typeface="Quattrocento Sans" pitchFamily="34" charset="-122"/>
                <a:cs typeface="Quattrocento Sans" pitchFamily="34" charset="-120"/>
              </a:rPr>
              <a:t>Tanda-tanda employer yang harus membuat curiga</a:t>
            </a:r>
            <a:endParaRPr lang="en-US" sz="1600" dirty="0"/>
          </a:p>
        </p:txBody>
      </p:sp>
      <p:sp>
        <p:nvSpPr>
          <p:cNvPr id="47" name="Shape 45"/>
          <p:cNvSpPr/>
          <p:nvPr/>
        </p:nvSpPr>
        <p:spPr>
          <a:xfrm>
            <a:off x="4286250" y="4578325"/>
            <a:ext cx="3638550" cy="1266825"/>
          </a:xfrm>
          <a:custGeom>
            <a:avLst/>
            <a:gdLst/>
            <a:ahLst/>
            <a:cxnLst/>
            <a:rect l="l" t="t" r="r" b="b"/>
            <a:pathLst>
              <a:path w="3638550" h="1266825">
                <a:moveTo>
                  <a:pt x="0" y="0"/>
                </a:moveTo>
                <a:lnTo>
                  <a:pt x="3600444" y="0"/>
                </a:lnTo>
                <a:cubicBezTo>
                  <a:pt x="3621489" y="0"/>
                  <a:pt x="3638550" y="17061"/>
                  <a:pt x="3638550" y="38106"/>
                </a:cubicBezTo>
                <a:lnTo>
                  <a:pt x="3638550" y="1228719"/>
                </a:lnTo>
                <a:cubicBezTo>
                  <a:pt x="3638550" y="1249764"/>
                  <a:pt x="3621489" y="1266825"/>
                  <a:pt x="3600444" y="1266825"/>
                </a:cubicBezTo>
                <a:lnTo>
                  <a:pt x="0" y="1266825"/>
                </a:lnTo>
                <a:lnTo>
                  <a:pt x="0" y="0"/>
                </a:lnTo>
                <a:close/>
              </a:path>
            </a:pathLst>
          </a:custGeom>
          <a:solidFill>
            <a:srgbClr val="4A5059">
              <a:alpha val="30196"/>
            </a:srgbClr>
          </a:solidFill>
          <a:ln/>
        </p:spPr>
      </p:sp>
      <p:sp>
        <p:nvSpPr>
          <p:cNvPr id="48" name="Shape 46"/>
          <p:cNvSpPr/>
          <p:nvPr/>
        </p:nvSpPr>
        <p:spPr>
          <a:xfrm>
            <a:off x="4286250" y="4578325"/>
            <a:ext cx="38100" cy="1266825"/>
          </a:xfrm>
          <a:custGeom>
            <a:avLst/>
            <a:gdLst/>
            <a:ahLst/>
            <a:cxnLst/>
            <a:rect l="l" t="t" r="r" b="b"/>
            <a:pathLst>
              <a:path w="38100" h="1266825">
                <a:moveTo>
                  <a:pt x="0" y="0"/>
                </a:moveTo>
                <a:lnTo>
                  <a:pt x="38100" y="0"/>
                </a:lnTo>
                <a:lnTo>
                  <a:pt x="38100" y="1266825"/>
                </a:lnTo>
                <a:lnTo>
                  <a:pt x="0" y="1266825"/>
                </a:lnTo>
                <a:lnTo>
                  <a:pt x="0" y="0"/>
                </a:lnTo>
                <a:close/>
              </a:path>
            </a:pathLst>
          </a:custGeom>
          <a:solidFill>
            <a:srgbClr val="B89A6A"/>
          </a:solidFill>
          <a:ln/>
        </p:spPr>
      </p:sp>
      <p:sp>
        <p:nvSpPr>
          <p:cNvPr id="49" name="Shape 47"/>
          <p:cNvSpPr/>
          <p:nvPr/>
        </p:nvSpPr>
        <p:spPr>
          <a:xfrm>
            <a:off x="4457700" y="4730725"/>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B89A6A">
              <a:alpha val="20000"/>
            </a:srgbClr>
          </a:solidFill>
          <a:ln/>
        </p:spPr>
      </p:sp>
      <p:sp>
        <p:nvSpPr>
          <p:cNvPr id="50" name="Text 48"/>
          <p:cNvSpPr/>
          <p:nvPr/>
        </p:nvSpPr>
        <p:spPr>
          <a:xfrm>
            <a:off x="4414838" y="4730725"/>
            <a:ext cx="466725" cy="381000"/>
          </a:xfrm>
          <a:prstGeom prst="rect">
            <a:avLst/>
          </a:prstGeom>
          <a:noFill/>
          <a:ln/>
        </p:spPr>
        <p:txBody>
          <a:bodyPr wrap="square" lIns="0" tIns="0" rIns="0" bIns="0" rtlCol="0" anchor="ctr"/>
          <a:lstStyle/>
          <a:p>
            <a:pPr algn="ctr">
              <a:lnSpc>
                <a:spcPct val="130000"/>
              </a:lnSpc>
            </a:pPr>
            <a:r>
              <a:rPr lang="en-US" sz="1350" b="1" dirty="0">
                <a:solidFill>
                  <a:srgbClr val="B89A6A"/>
                </a:solidFill>
                <a:latin typeface="Liter" pitchFamily="34" charset="0"/>
                <a:ea typeface="Liter" pitchFamily="34" charset="-122"/>
                <a:cs typeface="Liter" pitchFamily="34" charset="-120"/>
              </a:rPr>
              <a:t>08</a:t>
            </a:r>
            <a:endParaRPr lang="en-US" sz="1600" dirty="0"/>
          </a:p>
        </p:txBody>
      </p:sp>
      <p:sp>
        <p:nvSpPr>
          <p:cNvPr id="51" name="Text 49"/>
          <p:cNvSpPr/>
          <p:nvPr/>
        </p:nvSpPr>
        <p:spPr>
          <a:xfrm>
            <a:off x="4953000" y="4730725"/>
            <a:ext cx="2905125" cy="266700"/>
          </a:xfrm>
          <a:prstGeom prst="rect">
            <a:avLst/>
          </a:prstGeom>
          <a:noFill/>
          <a:ln/>
        </p:spPr>
        <p:txBody>
          <a:bodyPr wrap="square" lIns="0" tIns="0" rIns="0" bIns="0" rtlCol="0" anchor="ctr"/>
          <a:lstStyle/>
          <a:p>
            <a:pPr>
              <a:lnSpc>
                <a:spcPct val="130000"/>
              </a:lnSpc>
            </a:pPr>
            <a:r>
              <a:rPr lang="en-US" sz="1350" b="1" dirty="0">
                <a:solidFill>
                  <a:srgbClr val="E8E6E3"/>
                </a:solidFill>
                <a:latin typeface="Liter" pitchFamily="34" charset="0"/>
                <a:ea typeface="Liter" pitchFamily="34" charset="-122"/>
                <a:cs typeface="Liter" pitchFamily="34" charset="-120"/>
              </a:rPr>
              <a:t>Post-Offer Checklist</a:t>
            </a:r>
            <a:endParaRPr lang="en-US" sz="1600" dirty="0"/>
          </a:p>
        </p:txBody>
      </p:sp>
      <p:sp>
        <p:nvSpPr>
          <p:cNvPr id="52" name="Text 50"/>
          <p:cNvSpPr/>
          <p:nvPr/>
        </p:nvSpPr>
        <p:spPr>
          <a:xfrm>
            <a:off x="4953000" y="5035525"/>
            <a:ext cx="2895600" cy="419100"/>
          </a:xfrm>
          <a:prstGeom prst="rect">
            <a:avLst/>
          </a:prstGeom>
          <a:noFill/>
          <a:ln/>
        </p:spPr>
        <p:txBody>
          <a:bodyPr wrap="square" lIns="0" tIns="0" rIns="0" bIns="0" rtlCol="0" anchor="ctr"/>
          <a:lstStyle/>
          <a:p>
            <a:pPr>
              <a:lnSpc>
                <a:spcPct val="110000"/>
              </a:lnSpc>
            </a:pPr>
            <a:r>
              <a:rPr lang="en-US" sz="1200" dirty="0">
                <a:solidFill>
                  <a:srgbClr val="E8E6E3">
                    <a:alpha val="70000"/>
                  </a:srgbClr>
                </a:solidFill>
                <a:latin typeface="Quattrocento Sans" pitchFamily="34" charset="0"/>
                <a:ea typeface="Quattrocento Sans" pitchFamily="34" charset="-122"/>
                <a:cs typeface="Quattrocento Sans" pitchFamily="34" charset="-120"/>
              </a:rPr>
              <a:t>Hal-hal yang harus diverifikasi sebelum tanda tangan</a:t>
            </a:r>
            <a:endParaRPr lang="en-US" sz="1600" dirty="0"/>
          </a:p>
        </p:txBody>
      </p:sp>
      <p:sp>
        <p:nvSpPr>
          <p:cNvPr id="53" name="Shape 51"/>
          <p:cNvSpPr/>
          <p:nvPr/>
        </p:nvSpPr>
        <p:spPr>
          <a:xfrm>
            <a:off x="8172450" y="4578325"/>
            <a:ext cx="3638550" cy="1266825"/>
          </a:xfrm>
          <a:custGeom>
            <a:avLst/>
            <a:gdLst/>
            <a:ahLst/>
            <a:cxnLst/>
            <a:rect l="l" t="t" r="r" b="b"/>
            <a:pathLst>
              <a:path w="3638550" h="1266825">
                <a:moveTo>
                  <a:pt x="0" y="0"/>
                </a:moveTo>
                <a:lnTo>
                  <a:pt x="3600444" y="0"/>
                </a:lnTo>
                <a:cubicBezTo>
                  <a:pt x="3621489" y="0"/>
                  <a:pt x="3638550" y="17061"/>
                  <a:pt x="3638550" y="38106"/>
                </a:cubicBezTo>
                <a:lnTo>
                  <a:pt x="3638550" y="1228719"/>
                </a:lnTo>
                <a:cubicBezTo>
                  <a:pt x="3638550" y="1249764"/>
                  <a:pt x="3621489" y="1266825"/>
                  <a:pt x="3600444" y="1266825"/>
                </a:cubicBezTo>
                <a:lnTo>
                  <a:pt x="0" y="1266825"/>
                </a:lnTo>
                <a:lnTo>
                  <a:pt x="0" y="0"/>
                </a:lnTo>
                <a:close/>
              </a:path>
            </a:pathLst>
          </a:custGeom>
          <a:solidFill>
            <a:srgbClr val="4A5059">
              <a:alpha val="30196"/>
            </a:srgbClr>
          </a:solidFill>
          <a:ln/>
        </p:spPr>
      </p:sp>
      <p:sp>
        <p:nvSpPr>
          <p:cNvPr id="54" name="Shape 52"/>
          <p:cNvSpPr/>
          <p:nvPr/>
        </p:nvSpPr>
        <p:spPr>
          <a:xfrm>
            <a:off x="8172450" y="4578325"/>
            <a:ext cx="38100" cy="1266825"/>
          </a:xfrm>
          <a:custGeom>
            <a:avLst/>
            <a:gdLst/>
            <a:ahLst/>
            <a:cxnLst/>
            <a:rect l="l" t="t" r="r" b="b"/>
            <a:pathLst>
              <a:path w="38100" h="1266825">
                <a:moveTo>
                  <a:pt x="0" y="0"/>
                </a:moveTo>
                <a:lnTo>
                  <a:pt x="38100" y="0"/>
                </a:lnTo>
                <a:lnTo>
                  <a:pt x="38100" y="1266825"/>
                </a:lnTo>
                <a:lnTo>
                  <a:pt x="0" y="1266825"/>
                </a:lnTo>
                <a:lnTo>
                  <a:pt x="0" y="0"/>
                </a:lnTo>
                <a:close/>
              </a:path>
            </a:pathLst>
          </a:custGeom>
          <a:solidFill>
            <a:srgbClr val="B89A6A"/>
          </a:solidFill>
          <a:ln/>
        </p:spPr>
      </p:sp>
      <p:sp>
        <p:nvSpPr>
          <p:cNvPr id="55" name="Shape 53"/>
          <p:cNvSpPr/>
          <p:nvPr/>
        </p:nvSpPr>
        <p:spPr>
          <a:xfrm>
            <a:off x="8343900" y="4730725"/>
            <a:ext cx="381000" cy="381000"/>
          </a:xfrm>
          <a:custGeom>
            <a:avLst/>
            <a:gdLst/>
            <a:ahLst/>
            <a:cxnLst/>
            <a:rect l="l" t="t" r="r" b="b"/>
            <a:pathLst>
              <a:path w="381000" h="381000">
                <a:moveTo>
                  <a:pt x="190500" y="0"/>
                </a:moveTo>
                <a:lnTo>
                  <a:pt x="190500" y="0"/>
                </a:lnTo>
                <a:cubicBezTo>
                  <a:pt x="295640" y="0"/>
                  <a:pt x="381000" y="85360"/>
                  <a:pt x="381000" y="190500"/>
                </a:cubicBezTo>
                <a:lnTo>
                  <a:pt x="381000" y="190500"/>
                </a:lnTo>
                <a:cubicBezTo>
                  <a:pt x="381000" y="295640"/>
                  <a:pt x="295640" y="381000"/>
                  <a:pt x="190500" y="381000"/>
                </a:cubicBezTo>
                <a:lnTo>
                  <a:pt x="190500" y="381000"/>
                </a:lnTo>
                <a:cubicBezTo>
                  <a:pt x="85360" y="381000"/>
                  <a:pt x="0" y="295640"/>
                  <a:pt x="0" y="190500"/>
                </a:cubicBezTo>
                <a:lnTo>
                  <a:pt x="0" y="190500"/>
                </a:lnTo>
                <a:cubicBezTo>
                  <a:pt x="0" y="85360"/>
                  <a:pt x="85360" y="0"/>
                  <a:pt x="190500" y="0"/>
                </a:cubicBezTo>
                <a:close/>
              </a:path>
            </a:pathLst>
          </a:custGeom>
          <a:solidFill>
            <a:srgbClr val="B89A6A">
              <a:alpha val="20000"/>
            </a:srgbClr>
          </a:solidFill>
          <a:ln/>
        </p:spPr>
      </p:sp>
      <p:sp>
        <p:nvSpPr>
          <p:cNvPr id="56" name="Text 54"/>
          <p:cNvSpPr/>
          <p:nvPr/>
        </p:nvSpPr>
        <p:spPr>
          <a:xfrm>
            <a:off x="8301038" y="4730725"/>
            <a:ext cx="466725" cy="381000"/>
          </a:xfrm>
          <a:prstGeom prst="rect">
            <a:avLst/>
          </a:prstGeom>
          <a:noFill/>
          <a:ln/>
        </p:spPr>
        <p:txBody>
          <a:bodyPr wrap="square" lIns="0" tIns="0" rIns="0" bIns="0" rtlCol="0" anchor="ctr"/>
          <a:lstStyle/>
          <a:p>
            <a:pPr algn="ctr">
              <a:lnSpc>
                <a:spcPct val="130000"/>
              </a:lnSpc>
            </a:pPr>
            <a:r>
              <a:rPr lang="en-US" sz="1350" b="1" dirty="0">
                <a:solidFill>
                  <a:srgbClr val="B89A6A"/>
                </a:solidFill>
                <a:latin typeface="Liter" pitchFamily="34" charset="0"/>
                <a:ea typeface="Liter" pitchFamily="34" charset="-122"/>
                <a:cs typeface="Liter" pitchFamily="34" charset="-120"/>
              </a:rPr>
              <a:t>09</a:t>
            </a:r>
            <a:endParaRPr lang="en-US" sz="1600" dirty="0"/>
          </a:p>
        </p:txBody>
      </p:sp>
      <p:sp>
        <p:nvSpPr>
          <p:cNvPr id="57" name="Text 55"/>
          <p:cNvSpPr/>
          <p:nvPr/>
        </p:nvSpPr>
        <p:spPr>
          <a:xfrm>
            <a:off x="8839200" y="4730725"/>
            <a:ext cx="2905125" cy="266700"/>
          </a:xfrm>
          <a:prstGeom prst="rect">
            <a:avLst/>
          </a:prstGeom>
          <a:noFill/>
          <a:ln/>
        </p:spPr>
        <p:txBody>
          <a:bodyPr wrap="square" lIns="0" tIns="0" rIns="0" bIns="0" rtlCol="0" anchor="ctr"/>
          <a:lstStyle/>
          <a:p>
            <a:pPr>
              <a:lnSpc>
                <a:spcPct val="130000"/>
              </a:lnSpc>
            </a:pPr>
            <a:r>
              <a:rPr lang="en-US" sz="1350" b="1" dirty="0">
                <a:solidFill>
                  <a:srgbClr val="E8E6E3"/>
                </a:solidFill>
                <a:latin typeface="Liter" pitchFamily="34" charset="0"/>
                <a:ea typeface="Liter" pitchFamily="34" charset="-122"/>
                <a:cs typeface="Liter" pitchFamily="34" charset="-120"/>
              </a:rPr>
              <a:t>The ASN Transition Cost</a:t>
            </a:r>
            <a:endParaRPr lang="en-US" sz="1600" dirty="0"/>
          </a:p>
        </p:txBody>
      </p:sp>
      <p:sp>
        <p:nvSpPr>
          <p:cNvPr id="58" name="Text 56"/>
          <p:cNvSpPr/>
          <p:nvPr/>
        </p:nvSpPr>
        <p:spPr>
          <a:xfrm>
            <a:off x="8839200" y="5035525"/>
            <a:ext cx="2895600" cy="419100"/>
          </a:xfrm>
          <a:prstGeom prst="rect">
            <a:avLst/>
          </a:prstGeom>
          <a:noFill/>
          <a:ln/>
        </p:spPr>
        <p:txBody>
          <a:bodyPr wrap="square" lIns="0" tIns="0" rIns="0" bIns="0" rtlCol="0" anchor="ctr"/>
          <a:lstStyle/>
          <a:p>
            <a:pPr>
              <a:lnSpc>
                <a:spcPct val="110000"/>
              </a:lnSpc>
            </a:pPr>
            <a:r>
              <a:rPr lang="en-US" sz="1200" dirty="0">
                <a:solidFill>
                  <a:srgbClr val="E8E6E3">
                    <a:alpha val="70000"/>
                  </a:srgbClr>
                </a:solidFill>
                <a:latin typeface="Quattrocento Sans" pitchFamily="34" charset="0"/>
                <a:ea typeface="Quattrocento Sans" pitchFamily="34" charset="-122"/>
                <a:cs typeface="Quattrocento Sans" pitchFamily="34" charset="-120"/>
              </a:rPr>
              <a:t>Nilai benefit ASN yang hilang dan cara memperhitungkannya</a:t>
            </a:r>
            <a:endParaRPr lang="en-US" sz="1600" dirty="0"/>
          </a:p>
        </p:txBody>
      </p:sp>
      <p:sp>
        <p:nvSpPr>
          <p:cNvPr id="59" name="Shape 57"/>
          <p:cNvSpPr/>
          <p:nvPr/>
        </p:nvSpPr>
        <p:spPr>
          <a:xfrm>
            <a:off x="385763" y="6005513"/>
            <a:ext cx="11420475" cy="466725"/>
          </a:xfrm>
          <a:custGeom>
            <a:avLst/>
            <a:gdLst/>
            <a:ahLst/>
            <a:cxnLst/>
            <a:rect l="l" t="t" r="r" b="b"/>
            <a:pathLst>
              <a:path w="11420475" h="466725">
                <a:moveTo>
                  <a:pt x="76202" y="0"/>
                </a:moveTo>
                <a:lnTo>
                  <a:pt x="11344273" y="0"/>
                </a:lnTo>
                <a:cubicBezTo>
                  <a:pt x="11386358" y="0"/>
                  <a:pt x="11420475" y="34117"/>
                  <a:pt x="11420475" y="76202"/>
                </a:cubicBezTo>
                <a:lnTo>
                  <a:pt x="11420475" y="390523"/>
                </a:lnTo>
                <a:cubicBezTo>
                  <a:pt x="11420475" y="432608"/>
                  <a:pt x="11386358" y="466725"/>
                  <a:pt x="11344273" y="466725"/>
                </a:cubicBezTo>
                <a:lnTo>
                  <a:pt x="76202" y="466725"/>
                </a:lnTo>
                <a:cubicBezTo>
                  <a:pt x="34117" y="466725"/>
                  <a:pt x="0" y="432608"/>
                  <a:pt x="0" y="390523"/>
                </a:cubicBezTo>
                <a:lnTo>
                  <a:pt x="0" y="76202"/>
                </a:lnTo>
                <a:cubicBezTo>
                  <a:pt x="0" y="34145"/>
                  <a:pt x="34145" y="0"/>
                  <a:pt x="76202" y="0"/>
                </a:cubicBezTo>
                <a:close/>
              </a:path>
            </a:pathLst>
          </a:custGeom>
          <a:solidFill>
            <a:srgbClr val="B89A6A">
              <a:alpha val="10196"/>
            </a:srgbClr>
          </a:solidFill>
          <a:ln w="12700">
            <a:solidFill>
              <a:srgbClr val="B89A6A">
                <a:alpha val="30196"/>
              </a:srgbClr>
            </a:solidFill>
            <a:prstDash val="solid"/>
          </a:ln>
        </p:spPr>
      </p:sp>
      <p:sp>
        <p:nvSpPr>
          <p:cNvPr id="60" name="Shape 58"/>
          <p:cNvSpPr/>
          <p:nvPr/>
        </p:nvSpPr>
        <p:spPr>
          <a:xfrm>
            <a:off x="523875" y="6157913"/>
            <a:ext cx="152400" cy="152400"/>
          </a:xfrm>
          <a:custGeom>
            <a:avLst/>
            <a:gdLst/>
            <a:ahLst/>
            <a:cxnLst/>
            <a:rect l="l" t="t" r="r" b="b"/>
            <a:pathLst>
              <a:path w="152400" h="152400">
                <a:moveTo>
                  <a:pt x="76200" y="152400"/>
                </a:moveTo>
                <a:cubicBezTo>
                  <a:pt x="118256" y="152400"/>
                  <a:pt x="152400" y="118256"/>
                  <a:pt x="152400" y="76200"/>
                </a:cubicBezTo>
                <a:cubicBezTo>
                  <a:pt x="152400" y="34144"/>
                  <a:pt x="118256" y="0"/>
                  <a:pt x="76200" y="0"/>
                </a:cubicBezTo>
                <a:cubicBezTo>
                  <a:pt x="34144" y="0"/>
                  <a:pt x="0" y="34144"/>
                  <a:pt x="0" y="76200"/>
                </a:cubicBezTo>
                <a:cubicBezTo>
                  <a:pt x="0" y="118256"/>
                  <a:pt x="34144" y="152400"/>
                  <a:pt x="76200" y="152400"/>
                </a:cubicBezTo>
                <a:close/>
                <a:moveTo>
                  <a:pt x="66675" y="47625"/>
                </a:moveTo>
                <a:cubicBezTo>
                  <a:pt x="66675" y="42368"/>
                  <a:pt x="70943" y="38100"/>
                  <a:pt x="76200" y="38100"/>
                </a:cubicBezTo>
                <a:cubicBezTo>
                  <a:pt x="81457" y="38100"/>
                  <a:pt x="85725" y="42368"/>
                  <a:pt x="85725" y="47625"/>
                </a:cubicBezTo>
                <a:cubicBezTo>
                  <a:pt x="85725" y="52882"/>
                  <a:pt x="81457" y="57150"/>
                  <a:pt x="76200" y="57150"/>
                </a:cubicBezTo>
                <a:cubicBezTo>
                  <a:pt x="70943" y="57150"/>
                  <a:pt x="66675" y="52882"/>
                  <a:pt x="66675" y="47625"/>
                </a:cubicBezTo>
                <a:close/>
                <a:moveTo>
                  <a:pt x="64294" y="66675"/>
                </a:moveTo>
                <a:lnTo>
                  <a:pt x="78581" y="66675"/>
                </a:lnTo>
                <a:cubicBezTo>
                  <a:pt x="82540" y="66675"/>
                  <a:pt x="85725" y="69860"/>
                  <a:pt x="85725" y="73819"/>
                </a:cubicBezTo>
                <a:lnTo>
                  <a:pt x="85725" y="100013"/>
                </a:lnTo>
                <a:lnTo>
                  <a:pt x="88106" y="100013"/>
                </a:lnTo>
                <a:cubicBezTo>
                  <a:pt x="92065" y="100013"/>
                  <a:pt x="95250" y="103197"/>
                  <a:pt x="95250" y="107156"/>
                </a:cubicBezTo>
                <a:cubicBezTo>
                  <a:pt x="95250" y="111115"/>
                  <a:pt x="92065" y="114300"/>
                  <a:pt x="88106" y="114300"/>
                </a:cubicBezTo>
                <a:lnTo>
                  <a:pt x="64294" y="114300"/>
                </a:lnTo>
                <a:cubicBezTo>
                  <a:pt x="60335" y="114300"/>
                  <a:pt x="57150" y="111115"/>
                  <a:pt x="57150" y="107156"/>
                </a:cubicBezTo>
                <a:cubicBezTo>
                  <a:pt x="57150" y="103197"/>
                  <a:pt x="60335" y="100013"/>
                  <a:pt x="64294" y="100013"/>
                </a:cubicBezTo>
                <a:lnTo>
                  <a:pt x="71438" y="100013"/>
                </a:lnTo>
                <a:lnTo>
                  <a:pt x="71438" y="80962"/>
                </a:lnTo>
                <a:lnTo>
                  <a:pt x="64294" y="80962"/>
                </a:lnTo>
                <a:cubicBezTo>
                  <a:pt x="60335" y="80962"/>
                  <a:pt x="57150" y="77778"/>
                  <a:pt x="57150" y="73819"/>
                </a:cubicBezTo>
                <a:cubicBezTo>
                  <a:pt x="57150" y="69860"/>
                  <a:pt x="60335" y="66675"/>
                  <a:pt x="64294" y="66675"/>
                </a:cubicBezTo>
                <a:close/>
              </a:path>
            </a:pathLst>
          </a:custGeom>
          <a:solidFill>
            <a:srgbClr val="B89A6A"/>
          </a:solidFill>
          <a:ln/>
        </p:spPr>
      </p:sp>
      <p:sp>
        <p:nvSpPr>
          <p:cNvPr id="61" name="Text 59"/>
          <p:cNvSpPr/>
          <p:nvPr/>
        </p:nvSpPr>
        <p:spPr>
          <a:xfrm>
            <a:off x="752475" y="6124575"/>
            <a:ext cx="11010900" cy="228600"/>
          </a:xfrm>
          <a:prstGeom prst="rect">
            <a:avLst/>
          </a:prstGeom>
          <a:noFill/>
          <a:ln/>
        </p:spPr>
        <p:txBody>
          <a:bodyPr wrap="square" lIns="0" tIns="0" rIns="0" bIns="0" rtlCol="0" anchor="ctr"/>
          <a:lstStyle/>
          <a:p>
            <a:pPr>
              <a:lnSpc>
                <a:spcPct val="130000"/>
              </a:lnSpc>
            </a:pPr>
            <a:r>
              <a:rPr lang="en-US" sz="1200" b="1" dirty="0">
                <a:solidFill>
                  <a:srgbClr val="B89A6A"/>
                </a:solidFill>
                <a:latin typeface="Quattrocento Sans" pitchFamily="34" charset="0"/>
                <a:ea typeface="Quattrocento Sans" pitchFamily="34" charset="-122"/>
                <a:cs typeface="Quattrocento Sans" pitchFamily="34" charset="-120"/>
              </a:rPr>
              <a:t>Catatan:</a:t>
            </a:r>
            <a:pPr>
              <a:lnSpc>
                <a:spcPct val="130000"/>
              </a:lnSpc>
            </a:pPr>
            <a:r>
              <a:rPr lang="en-US" sz="1200" dirty="0">
                <a:solidFill>
                  <a:srgbClr val="E8E6E3">
                    <a:alpha val="80000"/>
                  </a:srgbClr>
                </a:solidFill>
                <a:latin typeface="Quattrocento Sans" pitchFamily="34" charset="0"/>
                <a:ea typeface="Quattrocento Sans" pitchFamily="34" charset="-122"/>
                <a:cs typeface="Quattrocento Sans" pitchFamily="34" charset="-120"/>
              </a:rPr>
              <a:t> Dokumen ini bukan untuk dibaca sekali — ini playbook yang dipakai berulang kali sebelum dan selama negosiasi.</a:t>
            </a:r>
            <a:endParaRPr lang="en-US" sz="1600" dirty="0"/>
          </a:p>
        </p:txBody>
      </p:sp>
    </p:spTree>
  </p:cSld>
  <p:clrMapOvr>
    <a:masterClrMapping/>
  </p:clrMapOvr>
  <p:transition>
    <p:fade/>
    <p:spd val="med"/>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A1D21"/>
        </a:solidFill>
      </p:bgPr>
    </p:bg>
    <p:spTree>
      <p:nvGrpSpPr>
        <p:cNvPr id="1" name=""/>
        <p:cNvGrpSpPr/>
        <p:nvPr/>
      </p:nvGrpSpPr>
      <p:grpSpPr>
        <a:xfrm>
          <a:off x="0" y="0"/>
          <a:ext cx="0" cy="0"/>
          <a:chOff x="0" y="0"/>
          <a:chExt cx="0" cy="0"/>
        </a:xfrm>
      </p:grpSpPr>
      <p:sp>
        <p:nvSpPr>
          <p:cNvPr id="2" name="Text 0"/>
          <p:cNvSpPr/>
          <p:nvPr/>
        </p:nvSpPr>
        <p:spPr>
          <a:xfrm>
            <a:off x="349091" y="349091"/>
            <a:ext cx="11554909" cy="174545"/>
          </a:xfrm>
          <a:prstGeom prst="rect">
            <a:avLst/>
          </a:prstGeom>
          <a:noFill/>
          <a:ln/>
        </p:spPr>
        <p:txBody>
          <a:bodyPr wrap="square" lIns="0" tIns="0" rIns="0" bIns="0" rtlCol="0" anchor="ctr"/>
          <a:lstStyle/>
          <a:p>
            <a:pPr>
              <a:lnSpc>
                <a:spcPct val="120000"/>
              </a:lnSpc>
            </a:pPr>
            <a:r>
              <a:rPr lang="en-US" sz="962" b="1" spc="48" kern="0" dirty="0">
                <a:solidFill>
                  <a:srgbClr val="B89A6A"/>
                </a:solidFill>
                <a:latin typeface="Quattrocento Sans" pitchFamily="34" charset="0"/>
                <a:ea typeface="Quattrocento Sans" pitchFamily="34" charset="-122"/>
                <a:cs typeface="Quattrocento Sans" pitchFamily="34" charset="-120"/>
              </a:rPr>
              <a:t>01 — Fundamental Problem</a:t>
            </a:r>
            <a:endParaRPr lang="en-US" sz="1600" dirty="0"/>
          </a:p>
        </p:txBody>
      </p:sp>
      <p:sp>
        <p:nvSpPr>
          <p:cNvPr id="3" name="Text 1"/>
          <p:cNvSpPr/>
          <p:nvPr/>
        </p:nvSpPr>
        <p:spPr>
          <a:xfrm>
            <a:off x="349091" y="593455"/>
            <a:ext cx="11650909" cy="349091"/>
          </a:xfrm>
          <a:prstGeom prst="rect">
            <a:avLst/>
          </a:prstGeom>
          <a:noFill/>
          <a:ln/>
        </p:spPr>
        <p:txBody>
          <a:bodyPr wrap="square" lIns="0" tIns="0" rIns="0" bIns="0" rtlCol="0" anchor="ctr"/>
          <a:lstStyle/>
          <a:p>
            <a:pPr>
              <a:lnSpc>
                <a:spcPct val="90000"/>
              </a:lnSpc>
            </a:pPr>
            <a:r>
              <a:rPr lang="en-US" sz="2474" b="1" dirty="0">
                <a:solidFill>
                  <a:srgbClr val="E8E6E3"/>
                </a:solidFill>
                <a:latin typeface="Liter" pitchFamily="34" charset="0"/>
                <a:ea typeface="Liter" pitchFamily="34" charset="-122"/>
                <a:cs typeface="Liter" pitchFamily="34" charset="-120"/>
              </a:rPr>
              <a:t>The Asymmetry Problem</a:t>
            </a:r>
            <a:endParaRPr lang="en-US" sz="1600" dirty="0"/>
          </a:p>
        </p:txBody>
      </p:sp>
      <p:sp>
        <p:nvSpPr>
          <p:cNvPr id="4" name="Text 2"/>
          <p:cNvSpPr/>
          <p:nvPr/>
        </p:nvSpPr>
        <p:spPr>
          <a:xfrm>
            <a:off x="349091" y="1012364"/>
            <a:ext cx="11572364" cy="244364"/>
          </a:xfrm>
          <a:prstGeom prst="rect">
            <a:avLst/>
          </a:prstGeom>
          <a:noFill/>
          <a:ln/>
        </p:spPr>
        <p:txBody>
          <a:bodyPr wrap="square" lIns="0" tIns="0" rIns="0" bIns="0" rtlCol="0" anchor="ctr"/>
          <a:lstStyle/>
          <a:p>
            <a:pPr>
              <a:lnSpc>
                <a:spcPct val="130000"/>
              </a:lnSpc>
            </a:pPr>
            <a:r>
              <a:rPr lang="en-US" sz="1237" dirty="0">
                <a:solidFill>
                  <a:srgbClr val="E8E6E3">
                    <a:alpha val="70000"/>
                  </a:srgbClr>
                </a:solidFill>
                <a:latin typeface="Quattrocento Sans" pitchFamily="34" charset="0"/>
                <a:ea typeface="Quattrocento Sans" pitchFamily="34" charset="-122"/>
                <a:cs typeface="Quattrocento Sans" pitchFamily="34" charset="-120"/>
              </a:rPr>
              <a:t>Kenapa ASN Selalu Kalah di Negosiasi Pertama</a:t>
            </a:r>
            <a:endParaRPr lang="en-US" sz="1600" dirty="0"/>
          </a:p>
        </p:txBody>
      </p:sp>
      <p:sp>
        <p:nvSpPr>
          <p:cNvPr id="5" name="Shape 3"/>
          <p:cNvSpPr/>
          <p:nvPr/>
        </p:nvSpPr>
        <p:spPr>
          <a:xfrm>
            <a:off x="349091" y="1361455"/>
            <a:ext cx="698182" cy="34909"/>
          </a:xfrm>
          <a:custGeom>
            <a:avLst/>
            <a:gdLst/>
            <a:ahLst/>
            <a:cxnLst/>
            <a:rect l="l" t="t" r="r" b="b"/>
            <a:pathLst>
              <a:path w="698182" h="34909">
                <a:moveTo>
                  <a:pt x="0" y="0"/>
                </a:moveTo>
                <a:lnTo>
                  <a:pt x="698182" y="0"/>
                </a:lnTo>
                <a:lnTo>
                  <a:pt x="698182" y="34909"/>
                </a:lnTo>
                <a:lnTo>
                  <a:pt x="0" y="34909"/>
                </a:lnTo>
                <a:lnTo>
                  <a:pt x="0" y="0"/>
                </a:lnTo>
                <a:close/>
              </a:path>
            </a:pathLst>
          </a:custGeom>
          <a:solidFill>
            <a:srgbClr val="B89A6A"/>
          </a:solidFill>
          <a:ln/>
        </p:spPr>
      </p:sp>
      <p:sp>
        <p:nvSpPr>
          <p:cNvPr id="6" name="Shape 4"/>
          <p:cNvSpPr/>
          <p:nvPr/>
        </p:nvSpPr>
        <p:spPr>
          <a:xfrm>
            <a:off x="366545" y="1570909"/>
            <a:ext cx="5646545" cy="2539636"/>
          </a:xfrm>
          <a:custGeom>
            <a:avLst/>
            <a:gdLst/>
            <a:ahLst/>
            <a:cxnLst/>
            <a:rect l="l" t="t" r="r" b="b"/>
            <a:pathLst>
              <a:path w="5646545" h="2539636">
                <a:moveTo>
                  <a:pt x="34909" y="0"/>
                </a:moveTo>
                <a:lnTo>
                  <a:pt x="5576731" y="0"/>
                </a:lnTo>
                <a:cubicBezTo>
                  <a:pt x="5615288" y="0"/>
                  <a:pt x="5646545" y="31257"/>
                  <a:pt x="5646545" y="69815"/>
                </a:cubicBezTo>
                <a:lnTo>
                  <a:pt x="5646545" y="2469822"/>
                </a:lnTo>
                <a:cubicBezTo>
                  <a:pt x="5646545" y="2508379"/>
                  <a:pt x="5615288" y="2539636"/>
                  <a:pt x="5576731" y="2539636"/>
                </a:cubicBezTo>
                <a:lnTo>
                  <a:pt x="34909" y="2539636"/>
                </a:lnTo>
                <a:cubicBezTo>
                  <a:pt x="15629" y="2539636"/>
                  <a:pt x="0" y="2524007"/>
                  <a:pt x="0" y="2504727"/>
                </a:cubicBezTo>
                <a:lnTo>
                  <a:pt x="0" y="34909"/>
                </a:lnTo>
                <a:cubicBezTo>
                  <a:pt x="0" y="15642"/>
                  <a:pt x="15642" y="0"/>
                  <a:pt x="34909" y="0"/>
                </a:cubicBezTo>
                <a:close/>
              </a:path>
            </a:pathLst>
          </a:custGeom>
          <a:solidFill>
            <a:srgbClr val="4A5059">
              <a:alpha val="30196"/>
            </a:srgbClr>
          </a:solidFill>
          <a:ln/>
        </p:spPr>
      </p:sp>
      <p:sp>
        <p:nvSpPr>
          <p:cNvPr id="7" name="Shape 5"/>
          <p:cNvSpPr/>
          <p:nvPr/>
        </p:nvSpPr>
        <p:spPr>
          <a:xfrm>
            <a:off x="366545" y="1570909"/>
            <a:ext cx="34909" cy="2539636"/>
          </a:xfrm>
          <a:custGeom>
            <a:avLst/>
            <a:gdLst/>
            <a:ahLst/>
            <a:cxnLst/>
            <a:rect l="l" t="t" r="r" b="b"/>
            <a:pathLst>
              <a:path w="34909" h="2539636">
                <a:moveTo>
                  <a:pt x="34909" y="0"/>
                </a:moveTo>
                <a:lnTo>
                  <a:pt x="34909" y="0"/>
                </a:lnTo>
                <a:lnTo>
                  <a:pt x="34909" y="2539636"/>
                </a:lnTo>
                <a:lnTo>
                  <a:pt x="34909" y="2539636"/>
                </a:lnTo>
                <a:cubicBezTo>
                  <a:pt x="15629" y="2539636"/>
                  <a:pt x="0" y="2524007"/>
                  <a:pt x="0" y="2504727"/>
                </a:cubicBezTo>
                <a:lnTo>
                  <a:pt x="0" y="34909"/>
                </a:lnTo>
                <a:cubicBezTo>
                  <a:pt x="0" y="15642"/>
                  <a:pt x="15642" y="0"/>
                  <a:pt x="34909" y="0"/>
                </a:cubicBezTo>
                <a:close/>
              </a:path>
            </a:pathLst>
          </a:custGeom>
          <a:solidFill>
            <a:srgbClr val="B89A6A"/>
          </a:solidFill>
          <a:ln/>
        </p:spPr>
      </p:sp>
      <p:sp>
        <p:nvSpPr>
          <p:cNvPr id="8" name="Shape 6"/>
          <p:cNvSpPr/>
          <p:nvPr/>
        </p:nvSpPr>
        <p:spPr>
          <a:xfrm>
            <a:off x="597818" y="1762909"/>
            <a:ext cx="183273" cy="209455"/>
          </a:xfrm>
          <a:custGeom>
            <a:avLst/>
            <a:gdLst/>
            <a:ahLst/>
            <a:cxnLst/>
            <a:rect l="l" t="t" r="r" b="b"/>
            <a:pathLst>
              <a:path w="183273" h="209455">
                <a:moveTo>
                  <a:pt x="154882" y="33464"/>
                </a:moveTo>
                <a:cubicBezTo>
                  <a:pt x="158891" y="27450"/>
                  <a:pt x="157255" y="19309"/>
                  <a:pt x="151241" y="15300"/>
                </a:cubicBezTo>
                <a:cubicBezTo>
                  <a:pt x="145227" y="11291"/>
                  <a:pt x="137086" y="12927"/>
                  <a:pt x="133077" y="18941"/>
                </a:cubicBezTo>
                <a:lnTo>
                  <a:pt x="110823" y="52364"/>
                </a:lnTo>
                <a:lnTo>
                  <a:pt x="13091" y="52364"/>
                </a:lnTo>
                <a:cubicBezTo>
                  <a:pt x="5850" y="52364"/>
                  <a:pt x="0" y="58214"/>
                  <a:pt x="0" y="65455"/>
                </a:cubicBezTo>
                <a:cubicBezTo>
                  <a:pt x="0" y="72695"/>
                  <a:pt x="5850" y="78545"/>
                  <a:pt x="13091" y="78545"/>
                </a:cubicBezTo>
                <a:lnTo>
                  <a:pt x="93355" y="78545"/>
                </a:lnTo>
                <a:lnTo>
                  <a:pt x="58459" y="130909"/>
                </a:lnTo>
                <a:lnTo>
                  <a:pt x="13091" y="130909"/>
                </a:lnTo>
                <a:cubicBezTo>
                  <a:pt x="5850" y="130909"/>
                  <a:pt x="0" y="136759"/>
                  <a:pt x="0" y="144000"/>
                </a:cubicBezTo>
                <a:cubicBezTo>
                  <a:pt x="0" y="151241"/>
                  <a:pt x="5850" y="157091"/>
                  <a:pt x="13091" y="157091"/>
                </a:cubicBezTo>
                <a:lnTo>
                  <a:pt x="40991" y="157091"/>
                </a:lnTo>
                <a:lnTo>
                  <a:pt x="28391" y="175991"/>
                </a:lnTo>
                <a:cubicBezTo>
                  <a:pt x="24382" y="182005"/>
                  <a:pt x="26018" y="190145"/>
                  <a:pt x="32032" y="194155"/>
                </a:cubicBezTo>
                <a:cubicBezTo>
                  <a:pt x="38045" y="198164"/>
                  <a:pt x="46186" y="196527"/>
                  <a:pt x="50195" y="190514"/>
                </a:cubicBezTo>
                <a:lnTo>
                  <a:pt x="72450" y="157091"/>
                </a:lnTo>
                <a:lnTo>
                  <a:pt x="170182" y="157091"/>
                </a:lnTo>
                <a:cubicBezTo>
                  <a:pt x="177423" y="157091"/>
                  <a:pt x="183273" y="151241"/>
                  <a:pt x="183273" y="144000"/>
                </a:cubicBezTo>
                <a:cubicBezTo>
                  <a:pt x="183273" y="136759"/>
                  <a:pt x="177423" y="130909"/>
                  <a:pt x="170182" y="130909"/>
                </a:cubicBezTo>
                <a:lnTo>
                  <a:pt x="89918" y="130909"/>
                </a:lnTo>
                <a:lnTo>
                  <a:pt x="124814" y="78545"/>
                </a:lnTo>
                <a:lnTo>
                  <a:pt x="170182" y="78545"/>
                </a:lnTo>
                <a:cubicBezTo>
                  <a:pt x="177423" y="78545"/>
                  <a:pt x="183273" y="72695"/>
                  <a:pt x="183273" y="65455"/>
                </a:cubicBezTo>
                <a:cubicBezTo>
                  <a:pt x="183273" y="58214"/>
                  <a:pt x="177423" y="52364"/>
                  <a:pt x="170182" y="52364"/>
                </a:cubicBezTo>
                <a:lnTo>
                  <a:pt x="142282" y="52364"/>
                </a:lnTo>
                <a:lnTo>
                  <a:pt x="154882" y="33464"/>
                </a:lnTo>
                <a:close/>
              </a:path>
            </a:pathLst>
          </a:custGeom>
          <a:solidFill>
            <a:srgbClr val="B89A6A"/>
          </a:solidFill>
          <a:ln/>
        </p:spPr>
      </p:sp>
      <p:sp>
        <p:nvSpPr>
          <p:cNvPr id="9" name="Text 7"/>
          <p:cNvSpPr/>
          <p:nvPr/>
        </p:nvSpPr>
        <p:spPr>
          <a:xfrm>
            <a:off x="925091" y="1745455"/>
            <a:ext cx="1623273" cy="244364"/>
          </a:xfrm>
          <a:prstGeom prst="rect">
            <a:avLst/>
          </a:prstGeom>
          <a:noFill/>
          <a:ln/>
        </p:spPr>
        <p:txBody>
          <a:bodyPr wrap="square" lIns="0" tIns="0" rIns="0" bIns="0" rtlCol="0" anchor="ctr"/>
          <a:lstStyle/>
          <a:p>
            <a:pPr>
              <a:lnSpc>
                <a:spcPct val="120000"/>
              </a:lnSpc>
            </a:pPr>
            <a:r>
              <a:rPr lang="en-US" sz="1374" b="1" dirty="0">
                <a:solidFill>
                  <a:srgbClr val="E8E6E3"/>
                </a:solidFill>
                <a:latin typeface="Liter" pitchFamily="34" charset="0"/>
                <a:ea typeface="Liter" pitchFamily="34" charset="-122"/>
                <a:cs typeface="Liter" pitchFamily="34" charset="-120"/>
              </a:rPr>
              <a:t>The Experience Gap</a:t>
            </a:r>
            <a:endParaRPr lang="en-US" sz="1600" dirty="0"/>
          </a:p>
        </p:txBody>
      </p:sp>
      <p:sp>
        <p:nvSpPr>
          <p:cNvPr id="10" name="Text 8"/>
          <p:cNvSpPr/>
          <p:nvPr/>
        </p:nvSpPr>
        <p:spPr>
          <a:xfrm>
            <a:off x="558545" y="2094545"/>
            <a:ext cx="5349818" cy="209455"/>
          </a:xfrm>
          <a:prstGeom prst="rect">
            <a:avLst/>
          </a:prstGeom>
          <a:noFill/>
          <a:ln/>
        </p:spPr>
        <p:txBody>
          <a:bodyPr wrap="square" lIns="0" tIns="0" rIns="0" bIns="0" rtlCol="0" anchor="ctr"/>
          <a:lstStyle/>
          <a:p>
            <a:pPr>
              <a:lnSpc>
                <a:spcPct val="130000"/>
              </a:lnSpc>
            </a:pPr>
            <a:r>
              <a:rPr lang="en-US" sz="1100" b="1" dirty="0">
                <a:solidFill>
                  <a:srgbClr val="B89A6A"/>
                </a:solidFill>
                <a:latin typeface="Quattrocento Sans" pitchFamily="34" charset="0"/>
                <a:ea typeface="Quattrocento Sans" pitchFamily="34" charset="-122"/>
                <a:cs typeface="Quattrocento Sans" pitchFamily="34" charset="-120"/>
              </a:rPr>
              <a:t>Recruiter Profesional</a:t>
            </a:r>
            <a:endParaRPr lang="en-US" sz="1600" dirty="0"/>
          </a:p>
        </p:txBody>
      </p:sp>
      <p:sp>
        <p:nvSpPr>
          <p:cNvPr id="11" name="Text 9"/>
          <p:cNvSpPr/>
          <p:nvPr/>
        </p:nvSpPr>
        <p:spPr>
          <a:xfrm>
            <a:off x="558545" y="2338909"/>
            <a:ext cx="5349818" cy="680727"/>
          </a:xfrm>
          <a:prstGeom prst="rect">
            <a:avLst/>
          </a:prstGeom>
          <a:noFill/>
          <a:ln/>
        </p:spPr>
        <p:txBody>
          <a:bodyPr wrap="square" lIns="0" tIns="0" rIns="0" bIns="0" rtlCol="0" anchor="ctr"/>
          <a:lstStyle/>
          <a:p>
            <a:pPr>
              <a:lnSpc>
                <a:spcPct val="140000"/>
              </a:lnSpc>
            </a:pPr>
            <a:r>
              <a:rPr lang="en-US" sz="1100" dirty="0">
                <a:solidFill>
                  <a:srgbClr val="E8E6E3">
                    <a:alpha val="80000"/>
                  </a:srgbClr>
                </a:solidFill>
                <a:latin typeface="Quattrocento Sans" pitchFamily="34" charset="0"/>
                <a:ea typeface="Quattrocento Sans" pitchFamily="34" charset="-122"/>
                <a:cs typeface="Quattrocento Sans" pitchFamily="34" charset="-120"/>
              </a:rPr>
              <a:t>Melakukan negosiasi </a:t>
            </a:r>
            <a:pPr>
              <a:lnSpc>
                <a:spcPct val="140000"/>
              </a:lnSpc>
            </a:pPr>
            <a:r>
              <a:rPr lang="en-US" sz="1100" b="1" dirty="0">
                <a:solidFill>
                  <a:srgbClr val="E8E6E3"/>
                </a:solidFill>
                <a:latin typeface="Quattrocento Sans" pitchFamily="34" charset="0"/>
                <a:ea typeface="Quattrocento Sans" pitchFamily="34" charset="-122"/>
                <a:cs typeface="Quattrocento Sans" pitchFamily="34" charset="-120"/>
              </a:rPr>
              <a:t>puluhan kali per tahun</a:t>
            </a:r>
            <a:pPr>
              <a:lnSpc>
                <a:spcPct val="140000"/>
              </a:lnSpc>
            </a:pPr>
            <a:r>
              <a:rPr lang="en-US" sz="1100" dirty="0">
                <a:solidFill>
                  <a:srgbClr val="E8E6E3">
                    <a:alpha val="80000"/>
                  </a:srgbClr>
                </a:solidFill>
                <a:latin typeface="Quattrocento Sans" pitchFamily="34" charset="0"/>
                <a:ea typeface="Quattrocento Sans" pitchFamily="34" charset="-122"/>
                <a:cs typeface="Quattrocento Sans" pitchFamily="34" charset="-120"/>
              </a:rPr>
              <a:t>. Mereka tahu persis berapa budget yang tersedia, berapa kandidat lain di pipeline, dan berapa lowball offer yang masih bisa diterima.</a:t>
            </a:r>
            <a:endParaRPr lang="en-US" sz="1600" dirty="0"/>
          </a:p>
        </p:txBody>
      </p:sp>
      <p:sp>
        <p:nvSpPr>
          <p:cNvPr id="12" name="Shape 10"/>
          <p:cNvSpPr/>
          <p:nvPr/>
        </p:nvSpPr>
        <p:spPr>
          <a:xfrm>
            <a:off x="558545" y="3128727"/>
            <a:ext cx="5280000" cy="8727"/>
          </a:xfrm>
          <a:custGeom>
            <a:avLst/>
            <a:gdLst/>
            <a:ahLst/>
            <a:cxnLst/>
            <a:rect l="l" t="t" r="r" b="b"/>
            <a:pathLst>
              <a:path w="5280000" h="8727">
                <a:moveTo>
                  <a:pt x="0" y="0"/>
                </a:moveTo>
                <a:lnTo>
                  <a:pt x="5280000" y="0"/>
                </a:lnTo>
                <a:lnTo>
                  <a:pt x="5280000" y="8727"/>
                </a:lnTo>
                <a:lnTo>
                  <a:pt x="0" y="8727"/>
                </a:lnTo>
                <a:lnTo>
                  <a:pt x="0" y="0"/>
                </a:lnTo>
                <a:close/>
              </a:path>
            </a:pathLst>
          </a:custGeom>
          <a:solidFill>
            <a:srgbClr val="4A5059"/>
          </a:solidFill>
          <a:ln/>
        </p:spPr>
      </p:sp>
      <p:sp>
        <p:nvSpPr>
          <p:cNvPr id="13" name="Text 11"/>
          <p:cNvSpPr/>
          <p:nvPr/>
        </p:nvSpPr>
        <p:spPr>
          <a:xfrm>
            <a:off x="558545" y="3237818"/>
            <a:ext cx="5349818" cy="209455"/>
          </a:xfrm>
          <a:prstGeom prst="rect">
            <a:avLst/>
          </a:prstGeom>
          <a:noFill/>
          <a:ln/>
        </p:spPr>
        <p:txBody>
          <a:bodyPr wrap="square" lIns="0" tIns="0" rIns="0" bIns="0" rtlCol="0" anchor="ctr"/>
          <a:lstStyle/>
          <a:p>
            <a:pPr>
              <a:lnSpc>
                <a:spcPct val="130000"/>
              </a:lnSpc>
            </a:pPr>
            <a:r>
              <a:rPr lang="en-US" sz="1100" b="1" dirty="0">
                <a:solidFill>
                  <a:srgbClr val="C7A66C"/>
                </a:solidFill>
                <a:latin typeface="Quattrocento Sans" pitchFamily="34" charset="0"/>
                <a:ea typeface="Quattrocento Sans" pitchFamily="34" charset="-122"/>
                <a:cs typeface="Quattrocento Sans" pitchFamily="34" charset="-120"/>
              </a:rPr>
              <a:t>ASN First-Time Negotiator</a:t>
            </a:r>
            <a:endParaRPr lang="en-US" sz="1600" dirty="0"/>
          </a:p>
        </p:txBody>
      </p:sp>
      <p:sp>
        <p:nvSpPr>
          <p:cNvPr id="14" name="Text 12"/>
          <p:cNvSpPr/>
          <p:nvPr/>
        </p:nvSpPr>
        <p:spPr>
          <a:xfrm>
            <a:off x="558545" y="3482182"/>
            <a:ext cx="5349818" cy="453818"/>
          </a:xfrm>
          <a:prstGeom prst="rect">
            <a:avLst/>
          </a:prstGeom>
          <a:noFill/>
          <a:ln/>
        </p:spPr>
        <p:txBody>
          <a:bodyPr wrap="square" lIns="0" tIns="0" rIns="0" bIns="0" rtlCol="0" anchor="ctr"/>
          <a:lstStyle/>
          <a:p>
            <a:pPr>
              <a:lnSpc>
                <a:spcPct val="140000"/>
              </a:lnSpc>
            </a:pPr>
            <a:r>
              <a:rPr lang="en-US" sz="1100" dirty="0">
                <a:solidFill>
                  <a:srgbClr val="E8E6E3">
                    <a:alpha val="80000"/>
                  </a:srgbClr>
                </a:solidFill>
                <a:latin typeface="Quattrocento Sans" pitchFamily="34" charset="0"/>
                <a:ea typeface="Quattrocento Sans" pitchFamily="34" charset="-122"/>
                <a:cs typeface="Quattrocento Sans" pitchFamily="34" charset="-120"/>
              </a:rPr>
              <a:t>Melakukan negosiasi untuk </a:t>
            </a:r>
            <a:pPr>
              <a:lnSpc>
                <a:spcPct val="140000"/>
              </a:lnSpc>
            </a:pPr>
            <a:r>
              <a:rPr lang="en-US" sz="1100" b="1" dirty="0">
                <a:solidFill>
                  <a:srgbClr val="E8E6E3"/>
                </a:solidFill>
                <a:latin typeface="Quattrocento Sans" pitchFamily="34" charset="0"/>
                <a:ea typeface="Quattrocento Sans" pitchFamily="34" charset="-122"/>
                <a:cs typeface="Quattrocento Sans" pitchFamily="34" charset="-120"/>
              </a:rPr>
              <a:t>pertama kali dalam hidupnya</a:t>
            </a:r>
            <a:pPr>
              <a:lnSpc>
                <a:spcPct val="140000"/>
              </a:lnSpc>
            </a:pPr>
            <a:r>
              <a:rPr lang="en-US" sz="1100" dirty="0">
                <a:solidFill>
                  <a:srgbClr val="E8E6E3">
                    <a:alpha val="80000"/>
                  </a:srgbClr>
                </a:solidFill>
                <a:latin typeface="Quattrocento Sans" pitchFamily="34" charset="0"/>
                <a:ea typeface="Quattrocento Sans" pitchFamily="34" charset="-122"/>
                <a:cs typeface="Quattrocento Sans" pitchFamily="34" charset="-120"/>
              </a:rPr>
              <a:t>. Tidak punya benchmark gaji swasta, tidak tahu game rules, dan tidak pernah berlatih.</a:t>
            </a:r>
            <a:endParaRPr lang="en-US" sz="1600" dirty="0"/>
          </a:p>
        </p:txBody>
      </p:sp>
      <p:sp>
        <p:nvSpPr>
          <p:cNvPr id="15" name="Shape 13"/>
          <p:cNvSpPr/>
          <p:nvPr/>
        </p:nvSpPr>
        <p:spPr>
          <a:xfrm>
            <a:off x="353455" y="4254545"/>
            <a:ext cx="5655273" cy="1719273"/>
          </a:xfrm>
          <a:custGeom>
            <a:avLst/>
            <a:gdLst/>
            <a:ahLst/>
            <a:cxnLst/>
            <a:rect l="l" t="t" r="r" b="b"/>
            <a:pathLst>
              <a:path w="5655273" h="1719273">
                <a:moveTo>
                  <a:pt x="69820" y="0"/>
                </a:moveTo>
                <a:lnTo>
                  <a:pt x="5585453" y="0"/>
                </a:lnTo>
                <a:cubicBezTo>
                  <a:pt x="5624013" y="0"/>
                  <a:pt x="5655273" y="31259"/>
                  <a:pt x="5655273" y="69820"/>
                </a:cubicBezTo>
                <a:lnTo>
                  <a:pt x="5655273" y="1649453"/>
                </a:lnTo>
                <a:cubicBezTo>
                  <a:pt x="5655273" y="1688013"/>
                  <a:pt x="5624013" y="1719273"/>
                  <a:pt x="5585453" y="1719273"/>
                </a:cubicBezTo>
                <a:lnTo>
                  <a:pt x="69820" y="1719273"/>
                </a:lnTo>
                <a:cubicBezTo>
                  <a:pt x="31259" y="1719273"/>
                  <a:pt x="0" y="1688013"/>
                  <a:pt x="0" y="1649453"/>
                </a:cubicBezTo>
                <a:lnTo>
                  <a:pt x="0" y="69820"/>
                </a:lnTo>
                <a:cubicBezTo>
                  <a:pt x="0" y="31285"/>
                  <a:pt x="31285" y="0"/>
                  <a:pt x="69820" y="0"/>
                </a:cubicBezTo>
                <a:close/>
              </a:path>
            </a:pathLst>
          </a:custGeom>
          <a:solidFill>
            <a:srgbClr val="B89A6A">
              <a:alpha val="10196"/>
            </a:srgbClr>
          </a:solidFill>
          <a:ln w="12700">
            <a:solidFill>
              <a:srgbClr val="B89A6A">
                <a:alpha val="30196"/>
              </a:srgbClr>
            </a:solidFill>
            <a:prstDash val="solid"/>
          </a:ln>
        </p:spPr>
      </p:sp>
      <p:sp>
        <p:nvSpPr>
          <p:cNvPr id="16" name="Shape 14"/>
          <p:cNvSpPr/>
          <p:nvPr/>
        </p:nvSpPr>
        <p:spPr>
          <a:xfrm>
            <a:off x="545455" y="4450909"/>
            <a:ext cx="235636" cy="209455"/>
          </a:xfrm>
          <a:custGeom>
            <a:avLst/>
            <a:gdLst/>
            <a:ahLst/>
            <a:cxnLst/>
            <a:rect l="l" t="t" r="r" b="b"/>
            <a:pathLst>
              <a:path w="235636" h="209455">
                <a:moveTo>
                  <a:pt x="117818" y="26182"/>
                </a:moveTo>
                <a:cubicBezTo>
                  <a:pt x="110593" y="26182"/>
                  <a:pt x="104727" y="32048"/>
                  <a:pt x="104727" y="39273"/>
                </a:cubicBezTo>
                <a:cubicBezTo>
                  <a:pt x="104727" y="46498"/>
                  <a:pt x="110593" y="52364"/>
                  <a:pt x="117818" y="52364"/>
                </a:cubicBezTo>
                <a:cubicBezTo>
                  <a:pt x="125043" y="52364"/>
                  <a:pt x="130909" y="46498"/>
                  <a:pt x="130909" y="39273"/>
                </a:cubicBezTo>
                <a:cubicBezTo>
                  <a:pt x="130909" y="32048"/>
                  <a:pt x="125043" y="26182"/>
                  <a:pt x="117818" y="26182"/>
                </a:cubicBezTo>
                <a:close/>
                <a:moveTo>
                  <a:pt x="78545" y="39273"/>
                </a:moveTo>
                <a:cubicBezTo>
                  <a:pt x="78545" y="17591"/>
                  <a:pt x="96136" y="0"/>
                  <a:pt x="117818" y="0"/>
                </a:cubicBezTo>
                <a:cubicBezTo>
                  <a:pt x="139500" y="0"/>
                  <a:pt x="157091" y="17591"/>
                  <a:pt x="157091" y="39273"/>
                </a:cubicBezTo>
                <a:cubicBezTo>
                  <a:pt x="157091" y="56373"/>
                  <a:pt x="146168" y="70936"/>
                  <a:pt x="130909" y="76295"/>
                </a:cubicBezTo>
                <a:lnTo>
                  <a:pt x="130909" y="181800"/>
                </a:lnTo>
                <a:cubicBezTo>
                  <a:pt x="156641" y="175950"/>
                  <a:pt x="175991" y="153286"/>
                  <a:pt x="176686" y="125959"/>
                </a:cubicBezTo>
                <a:lnTo>
                  <a:pt x="170100" y="131727"/>
                </a:lnTo>
                <a:cubicBezTo>
                  <a:pt x="166009" y="135286"/>
                  <a:pt x="159832" y="134877"/>
                  <a:pt x="156232" y="130786"/>
                </a:cubicBezTo>
                <a:cubicBezTo>
                  <a:pt x="152632" y="126695"/>
                  <a:pt x="153082" y="120518"/>
                  <a:pt x="157173" y="116918"/>
                </a:cubicBezTo>
                <a:lnTo>
                  <a:pt x="183355" y="94009"/>
                </a:lnTo>
                <a:cubicBezTo>
                  <a:pt x="187036" y="90777"/>
                  <a:pt x="192600" y="90777"/>
                  <a:pt x="196282" y="94009"/>
                </a:cubicBezTo>
                <a:lnTo>
                  <a:pt x="222464" y="116918"/>
                </a:lnTo>
                <a:cubicBezTo>
                  <a:pt x="226555" y="120477"/>
                  <a:pt x="226964" y="126695"/>
                  <a:pt x="223405" y="130786"/>
                </a:cubicBezTo>
                <a:cubicBezTo>
                  <a:pt x="219845" y="134877"/>
                  <a:pt x="213627" y="135286"/>
                  <a:pt x="209536" y="131727"/>
                </a:cubicBezTo>
                <a:lnTo>
                  <a:pt x="202909" y="125959"/>
                </a:lnTo>
                <a:cubicBezTo>
                  <a:pt x="202050" y="172227"/>
                  <a:pt x="164291" y="209455"/>
                  <a:pt x="117818" y="209455"/>
                </a:cubicBezTo>
                <a:cubicBezTo>
                  <a:pt x="71345" y="209455"/>
                  <a:pt x="33586" y="172227"/>
                  <a:pt x="32727" y="125959"/>
                </a:cubicBezTo>
                <a:lnTo>
                  <a:pt x="26100" y="131768"/>
                </a:lnTo>
                <a:cubicBezTo>
                  <a:pt x="22009" y="135327"/>
                  <a:pt x="15832" y="134918"/>
                  <a:pt x="12232" y="130827"/>
                </a:cubicBezTo>
                <a:cubicBezTo>
                  <a:pt x="8632" y="126736"/>
                  <a:pt x="9082" y="120559"/>
                  <a:pt x="13173" y="116959"/>
                </a:cubicBezTo>
                <a:lnTo>
                  <a:pt x="39355" y="94050"/>
                </a:lnTo>
                <a:cubicBezTo>
                  <a:pt x="43036" y="90818"/>
                  <a:pt x="48600" y="90818"/>
                  <a:pt x="52282" y="94050"/>
                </a:cubicBezTo>
                <a:lnTo>
                  <a:pt x="78464" y="116959"/>
                </a:lnTo>
                <a:cubicBezTo>
                  <a:pt x="82555" y="120518"/>
                  <a:pt x="82964" y="126736"/>
                  <a:pt x="79405" y="130827"/>
                </a:cubicBezTo>
                <a:cubicBezTo>
                  <a:pt x="75845" y="134918"/>
                  <a:pt x="69627" y="135327"/>
                  <a:pt x="65536" y="131768"/>
                </a:cubicBezTo>
                <a:lnTo>
                  <a:pt x="58950" y="126000"/>
                </a:lnTo>
                <a:cubicBezTo>
                  <a:pt x="59686" y="153327"/>
                  <a:pt x="79036" y="175991"/>
                  <a:pt x="104727" y="181841"/>
                </a:cubicBezTo>
                <a:lnTo>
                  <a:pt x="104727" y="76336"/>
                </a:lnTo>
                <a:cubicBezTo>
                  <a:pt x="89468" y="70936"/>
                  <a:pt x="78545" y="56414"/>
                  <a:pt x="78545" y="39314"/>
                </a:cubicBezTo>
                <a:close/>
              </a:path>
            </a:pathLst>
          </a:custGeom>
          <a:solidFill>
            <a:srgbClr val="B89A6A"/>
          </a:solidFill>
          <a:ln/>
        </p:spPr>
      </p:sp>
      <p:sp>
        <p:nvSpPr>
          <p:cNvPr id="17" name="Text 15"/>
          <p:cNvSpPr/>
          <p:nvPr/>
        </p:nvSpPr>
        <p:spPr>
          <a:xfrm>
            <a:off x="898909" y="4433455"/>
            <a:ext cx="1361455" cy="244364"/>
          </a:xfrm>
          <a:prstGeom prst="rect">
            <a:avLst/>
          </a:prstGeom>
          <a:noFill/>
          <a:ln/>
        </p:spPr>
        <p:txBody>
          <a:bodyPr wrap="square" lIns="0" tIns="0" rIns="0" bIns="0" rtlCol="0" anchor="ctr"/>
          <a:lstStyle/>
          <a:p>
            <a:pPr>
              <a:lnSpc>
                <a:spcPct val="120000"/>
              </a:lnSpc>
            </a:pPr>
            <a:r>
              <a:rPr lang="en-US" sz="1374" b="1" dirty="0">
                <a:solidFill>
                  <a:srgbClr val="E8E6E3"/>
                </a:solidFill>
                <a:latin typeface="Liter" pitchFamily="34" charset="0"/>
                <a:ea typeface="Liter" pitchFamily="34" charset="-122"/>
                <a:cs typeface="Liter" pitchFamily="34" charset="-120"/>
              </a:rPr>
              <a:t>The Anchor Trap</a:t>
            </a:r>
            <a:endParaRPr lang="en-US" sz="1600" dirty="0"/>
          </a:p>
        </p:txBody>
      </p:sp>
      <p:sp>
        <p:nvSpPr>
          <p:cNvPr id="18" name="Text 16"/>
          <p:cNvSpPr/>
          <p:nvPr/>
        </p:nvSpPr>
        <p:spPr>
          <a:xfrm>
            <a:off x="532364" y="4817455"/>
            <a:ext cx="3512455" cy="152727"/>
          </a:xfrm>
          <a:prstGeom prst="rect">
            <a:avLst/>
          </a:prstGeom>
          <a:noFill/>
          <a:ln/>
        </p:spPr>
        <p:txBody>
          <a:bodyPr wrap="square" lIns="0" tIns="0" rIns="0" bIns="0" rtlCol="0" anchor="ctr"/>
          <a:lstStyle/>
          <a:p>
            <a:pPr>
              <a:lnSpc>
                <a:spcPct val="140000"/>
              </a:lnSpc>
            </a:pPr>
            <a:r>
              <a:rPr lang="en-US" sz="1100" b="1" dirty="0">
                <a:solidFill>
                  <a:srgbClr val="E8E6E3"/>
                </a:solidFill>
                <a:latin typeface="Quattrocento Sans" pitchFamily="34" charset="0"/>
                <a:ea typeface="Quattrocento Sans" pitchFamily="34" charset="-122"/>
                <a:cs typeface="Quattrocento Sans" pitchFamily="34" charset="-120"/>
              </a:rPr>
              <a:t>Gaji PNS bukan anchor yang berguna — justru berbahaya.</a:t>
            </a:r>
            <a:endParaRPr lang="en-US" sz="1600" dirty="0"/>
          </a:p>
        </p:txBody>
      </p:sp>
      <p:sp>
        <p:nvSpPr>
          <p:cNvPr id="19" name="Text 17"/>
          <p:cNvSpPr/>
          <p:nvPr/>
        </p:nvSpPr>
        <p:spPr>
          <a:xfrm>
            <a:off x="532364" y="5114182"/>
            <a:ext cx="5367273" cy="680727"/>
          </a:xfrm>
          <a:prstGeom prst="rect">
            <a:avLst/>
          </a:prstGeom>
          <a:noFill/>
          <a:ln/>
        </p:spPr>
        <p:txBody>
          <a:bodyPr wrap="square" lIns="0" tIns="0" rIns="0" bIns="0" rtlCol="0" anchor="ctr"/>
          <a:lstStyle/>
          <a:p>
            <a:pPr>
              <a:lnSpc>
                <a:spcPct val="140000"/>
              </a:lnSpc>
            </a:pPr>
            <a:r>
              <a:rPr lang="en-US" sz="1100" dirty="0">
                <a:solidFill>
                  <a:srgbClr val="E8E6E3">
                    <a:alpha val="80000"/>
                  </a:srgbClr>
                </a:solidFill>
                <a:latin typeface="Quattrocento Sans" pitchFamily="34" charset="0"/>
                <a:ea typeface="Quattrocento Sans" pitchFamily="34" charset="-122"/>
                <a:cs typeface="Quattrocento Sans" pitchFamily="34" charset="-120"/>
              </a:rPr>
              <a:t>Gaji PNS (termasuk tunjangan) seringkali </a:t>
            </a:r>
            <a:pPr>
              <a:lnSpc>
                <a:spcPct val="140000"/>
              </a:lnSpc>
            </a:pPr>
            <a:r>
              <a:rPr lang="en-US" sz="1100" b="1" dirty="0">
                <a:solidFill>
                  <a:srgbClr val="B89A6A"/>
                </a:solidFill>
                <a:latin typeface="Quattrocento Sans" pitchFamily="34" charset="0"/>
                <a:ea typeface="Quattrocento Sans" pitchFamily="34" charset="-122"/>
                <a:cs typeface="Quattrocento Sans" pitchFamily="34" charset="-120"/>
              </a:rPr>
              <a:t>jauh di bawah market rate</a:t>
            </a:r>
            <a:pPr>
              <a:lnSpc>
                <a:spcPct val="140000"/>
              </a:lnSpc>
            </a:pPr>
            <a:r>
              <a:rPr lang="en-US" sz="1100" dirty="0">
                <a:solidFill>
                  <a:srgbClr val="E8E6E3">
                    <a:alpha val="80000"/>
                  </a:srgbClr>
                </a:solidFill>
                <a:latin typeface="Quattrocento Sans" pitchFamily="34" charset="0"/>
                <a:ea typeface="Quattrocento Sans" pitchFamily="34" charset="-122"/>
                <a:cs typeface="Quattrocento Sans" pitchFamily="34" charset="-120"/>
              </a:rPr>
              <a:t> untuk skill set yang setara di sektor swasta. Jika dijadikan baseline, kandidat akan under-negotiate secara signifikan.</a:t>
            </a:r>
            <a:endParaRPr lang="en-US" sz="1600" dirty="0"/>
          </a:p>
        </p:txBody>
      </p:sp>
      <p:sp>
        <p:nvSpPr>
          <p:cNvPr id="20" name="Shape 18"/>
          <p:cNvSpPr/>
          <p:nvPr/>
        </p:nvSpPr>
        <p:spPr>
          <a:xfrm>
            <a:off x="6184705" y="1570909"/>
            <a:ext cx="5664000" cy="4407273"/>
          </a:xfrm>
          <a:custGeom>
            <a:avLst/>
            <a:gdLst/>
            <a:ahLst/>
            <a:cxnLst/>
            <a:rect l="l" t="t" r="r" b="b"/>
            <a:pathLst>
              <a:path w="5664000" h="4407273">
                <a:moveTo>
                  <a:pt x="69811" y="0"/>
                </a:moveTo>
                <a:lnTo>
                  <a:pt x="5594189" y="0"/>
                </a:lnTo>
                <a:cubicBezTo>
                  <a:pt x="5632744" y="0"/>
                  <a:pt x="5664000" y="31256"/>
                  <a:pt x="5664000" y="69811"/>
                </a:cubicBezTo>
                <a:lnTo>
                  <a:pt x="5664000" y="4337462"/>
                </a:lnTo>
                <a:cubicBezTo>
                  <a:pt x="5664000" y="4376017"/>
                  <a:pt x="5632744" y="4407273"/>
                  <a:pt x="5594189" y="4407273"/>
                </a:cubicBezTo>
                <a:lnTo>
                  <a:pt x="69811" y="4407273"/>
                </a:lnTo>
                <a:cubicBezTo>
                  <a:pt x="31256" y="4407273"/>
                  <a:pt x="0" y="4376017"/>
                  <a:pt x="0" y="4337462"/>
                </a:cubicBezTo>
                <a:lnTo>
                  <a:pt x="0" y="69811"/>
                </a:lnTo>
                <a:cubicBezTo>
                  <a:pt x="0" y="31256"/>
                  <a:pt x="31256" y="0"/>
                  <a:pt x="69811" y="0"/>
                </a:cubicBezTo>
                <a:close/>
              </a:path>
            </a:pathLst>
          </a:custGeom>
          <a:solidFill>
            <a:srgbClr val="4A5059">
              <a:alpha val="30196"/>
            </a:srgbClr>
          </a:solidFill>
          <a:ln/>
        </p:spPr>
      </p:sp>
      <p:sp>
        <p:nvSpPr>
          <p:cNvPr id="21" name="Shape 19"/>
          <p:cNvSpPr/>
          <p:nvPr/>
        </p:nvSpPr>
        <p:spPr>
          <a:xfrm>
            <a:off x="6385432" y="1762909"/>
            <a:ext cx="209455" cy="209455"/>
          </a:xfrm>
          <a:custGeom>
            <a:avLst/>
            <a:gdLst/>
            <a:ahLst/>
            <a:cxnLst/>
            <a:rect l="l" t="t" r="r" b="b"/>
            <a:pathLst>
              <a:path w="209455" h="209455">
                <a:moveTo>
                  <a:pt x="104727" y="0"/>
                </a:moveTo>
                <a:cubicBezTo>
                  <a:pt x="110741" y="0"/>
                  <a:pt x="116264" y="3314"/>
                  <a:pt x="119127" y="8591"/>
                </a:cubicBezTo>
                <a:lnTo>
                  <a:pt x="207491" y="172227"/>
                </a:lnTo>
                <a:cubicBezTo>
                  <a:pt x="210232" y="177300"/>
                  <a:pt x="210109" y="183436"/>
                  <a:pt x="207164" y="188386"/>
                </a:cubicBezTo>
                <a:cubicBezTo>
                  <a:pt x="204218" y="193336"/>
                  <a:pt x="198859" y="196364"/>
                  <a:pt x="193091" y="196364"/>
                </a:cubicBezTo>
                <a:lnTo>
                  <a:pt x="16364" y="196364"/>
                </a:lnTo>
                <a:cubicBezTo>
                  <a:pt x="10595" y="196364"/>
                  <a:pt x="5277" y="193336"/>
                  <a:pt x="2291" y="188386"/>
                </a:cubicBezTo>
                <a:cubicBezTo>
                  <a:pt x="-695" y="183436"/>
                  <a:pt x="-777" y="177300"/>
                  <a:pt x="1964" y="172227"/>
                </a:cubicBezTo>
                <a:lnTo>
                  <a:pt x="90327" y="8591"/>
                </a:lnTo>
                <a:cubicBezTo>
                  <a:pt x="93191" y="3314"/>
                  <a:pt x="98714" y="0"/>
                  <a:pt x="104727" y="0"/>
                </a:cubicBezTo>
                <a:close/>
                <a:moveTo>
                  <a:pt x="104727" y="68727"/>
                </a:moveTo>
                <a:cubicBezTo>
                  <a:pt x="99286" y="68727"/>
                  <a:pt x="94909" y="73105"/>
                  <a:pt x="94909" y="78545"/>
                </a:cubicBezTo>
                <a:lnTo>
                  <a:pt x="94909" y="124364"/>
                </a:lnTo>
                <a:cubicBezTo>
                  <a:pt x="94909" y="129805"/>
                  <a:pt x="99286" y="134182"/>
                  <a:pt x="104727" y="134182"/>
                </a:cubicBezTo>
                <a:cubicBezTo>
                  <a:pt x="110168" y="134182"/>
                  <a:pt x="114545" y="129805"/>
                  <a:pt x="114545" y="124364"/>
                </a:cubicBezTo>
                <a:lnTo>
                  <a:pt x="114545" y="78545"/>
                </a:lnTo>
                <a:cubicBezTo>
                  <a:pt x="114545" y="73105"/>
                  <a:pt x="110168" y="68727"/>
                  <a:pt x="104727" y="68727"/>
                </a:cubicBezTo>
                <a:close/>
                <a:moveTo>
                  <a:pt x="115650" y="157091"/>
                </a:moveTo>
                <a:cubicBezTo>
                  <a:pt x="115898" y="153037"/>
                  <a:pt x="113877" y="149179"/>
                  <a:pt x="110401" y="147077"/>
                </a:cubicBezTo>
                <a:cubicBezTo>
                  <a:pt x="106925" y="144974"/>
                  <a:pt x="102570" y="144974"/>
                  <a:pt x="99095" y="147077"/>
                </a:cubicBezTo>
                <a:cubicBezTo>
                  <a:pt x="95619" y="149179"/>
                  <a:pt x="93597" y="153037"/>
                  <a:pt x="93845" y="157091"/>
                </a:cubicBezTo>
                <a:cubicBezTo>
                  <a:pt x="93597" y="161145"/>
                  <a:pt x="95619" y="165003"/>
                  <a:pt x="99095" y="167105"/>
                </a:cubicBezTo>
                <a:cubicBezTo>
                  <a:pt x="102570" y="169207"/>
                  <a:pt x="106925" y="169207"/>
                  <a:pt x="110401" y="167105"/>
                </a:cubicBezTo>
                <a:cubicBezTo>
                  <a:pt x="113877" y="165003"/>
                  <a:pt x="115898" y="161145"/>
                  <a:pt x="115650" y="157091"/>
                </a:cubicBezTo>
                <a:close/>
              </a:path>
            </a:pathLst>
          </a:custGeom>
          <a:solidFill>
            <a:srgbClr val="B89A6A"/>
          </a:solidFill>
          <a:ln/>
        </p:spPr>
      </p:sp>
      <p:sp>
        <p:nvSpPr>
          <p:cNvPr id="22" name="Text 20"/>
          <p:cNvSpPr/>
          <p:nvPr/>
        </p:nvSpPr>
        <p:spPr>
          <a:xfrm>
            <a:off x="6725795" y="1745455"/>
            <a:ext cx="1937455" cy="244364"/>
          </a:xfrm>
          <a:prstGeom prst="rect">
            <a:avLst/>
          </a:prstGeom>
          <a:noFill/>
          <a:ln/>
        </p:spPr>
        <p:txBody>
          <a:bodyPr wrap="square" lIns="0" tIns="0" rIns="0" bIns="0" rtlCol="0" anchor="ctr"/>
          <a:lstStyle/>
          <a:p>
            <a:pPr>
              <a:lnSpc>
                <a:spcPct val="120000"/>
              </a:lnSpc>
            </a:pPr>
            <a:r>
              <a:rPr lang="en-US" sz="1374" b="1" dirty="0">
                <a:solidFill>
                  <a:srgbClr val="E8E6E3"/>
                </a:solidFill>
                <a:latin typeface="Liter" pitchFamily="34" charset="0"/>
                <a:ea typeface="Liter" pitchFamily="34" charset="-122"/>
                <a:cs typeface="Liter" pitchFamily="34" charset="-120"/>
              </a:rPr>
              <a:t>Kesalahan Paling Umum</a:t>
            </a:r>
            <a:endParaRPr lang="en-US" sz="1600" dirty="0"/>
          </a:p>
        </p:txBody>
      </p:sp>
      <p:sp>
        <p:nvSpPr>
          <p:cNvPr id="23" name="Shape 21"/>
          <p:cNvSpPr/>
          <p:nvPr/>
        </p:nvSpPr>
        <p:spPr>
          <a:xfrm>
            <a:off x="6359250" y="2146909"/>
            <a:ext cx="244364" cy="244364"/>
          </a:xfrm>
          <a:custGeom>
            <a:avLst/>
            <a:gdLst/>
            <a:ahLst/>
            <a:cxnLst/>
            <a:rect l="l" t="t" r="r" b="b"/>
            <a:pathLst>
              <a:path w="244364" h="244364">
                <a:moveTo>
                  <a:pt x="122182" y="0"/>
                </a:moveTo>
                <a:lnTo>
                  <a:pt x="122182" y="0"/>
                </a:lnTo>
                <a:cubicBezTo>
                  <a:pt x="189616" y="0"/>
                  <a:pt x="244364" y="54748"/>
                  <a:pt x="244364" y="122182"/>
                </a:cubicBezTo>
                <a:lnTo>
                  <a:pt x="244364" y="122182"/>
                </a:lnTo>
                <a:cubicBezTo>
                  <a:pt x="244364" y="189616"/>
                  <a:pt x="189616" y="244364"/>
                  <a:pt x="122182" y="244364"/>
                </a:cubicBezTo>
                <a:lnTo>
                  <a:pt x="122182" y="244364"/>
                </a:lnTo>
                <a:cubicBezTo>
                  <a:pt x="54748" y="244364"/>
                  <a:pt x="0" y="189616"/>
                  <a:pt x="0" y="122182"/>
                </a:cubicBezTo>
                <a:lnTo>
                  <a:pt x="0" y="122182"/>
                </a:lnTo>
                <a:cubicBezTo>
                  <a:pt x="0" y="54748"/>
                  <a:pt x="54748" y="0"/>
                  <a:pt x="122182" y="0"/>
                </a:cubicBezTo>
                <a:close/>
              </a:path>
            </a:pathLst>
          </a:custGeom>
          <a:solidFill>
            <a:srgbClr val="B89A6A">
              <a:alpha val="20000"/>
            </a:srgbClr>
          </a:solidFill>
          <a:ln/>
        </p:spPr>
      </p:sp>
      <p:sp>
        <p:nvSpPr>
          <p:cNvPr id="24" name="Text 22"/>
          <p:cNvSpPr/>
          <p:nvPr/>
        </p:nvSpPr>
        <p:spPr>
          <a:xfrm>
            <a:off x="6328705" y="2146909"/>
            <a:ext cx="305455" cy="244364"/>
          </a:xfrm>
          <a:prstGeom prst="rect">
            <a:avLst/>
          </a:prstGeom>
          <a:noFill/>
          <a:ln/>
        </p:spPr>
        <p:txBody>
          <a:bodyPr wrap="square" lIns="0" tIns="0" rIns="0" bIns="0" rtlCol="0" anchor="ctr"/>
          <a:lstStyle/>
          <a:p>
            <a:pPr algn="ctr">
              <a:lnSpc>
                <a:spcPct val="120000"/>
              </a:lnSpc>
            </a:pPr>
            <a:r>
              <a:rPr lang="en-US" sz="962" b="1" dirty="0">
                <a:solidFill>
                  <a:srgbClr val="B89A6A"/>
                </a:solidFill>
                <a:latin typeface="Quattrocento Sans" pitchFamily="34" charset="0"/>
                <a:ea typeface="Quattrocento Sans" pitchFamily="34" charset="-122"/>
                <a:cs typeface="Quattrocento Sans" pitchFamily="34" charset="-120"/>
              </a:rPr>
              <a:t>1</a:t>
            </a:r>
            <a:endParaRPr lang="en-US" sz="1600" dirty="0"/>
          </a:p>
        </p:txBody>
      </p:sp>
      <p:sp>
        <p:nvSpPr>
          <p:cNvPr id="25" name="Text 23"/>
          <p:cNvSpPr/>
          <p:nvPr/>
        </p:nvSpPr>
        <p:spPr>
          <a:xfrm>
            <a:off x="6708341" y="2129455"/>
            <a:ext cx="5035636" cy="209455"/>
          </a:xfrm>
          <a:prstGeom prst="rect">
            <a:avLst/>
          </a:prstGeom>
          <a:noFill/>
          <a:ln/>
        </p:spPr>
        <p:txBody>
          <a:bodyPr wrap="square" lIns="0" tIns="0" rIns="0" bIns="0" rtlCol="0" anchor="ctr"/>
          <a:lstStyle/>
          <a:p>
            <a:pPr>
              <a:lnSpc>
                <a:spcPct val="130000"/>
              </a:lnSpc>
            </a:pPr>
            <a:r>
              <a:rPr lang="en-US" sz="1100" b="1" dirty="0">
                <a:solidFill>
                  <a:srgbClr val="E8E6E3"/>
                </a:solidFill>
                <a:latin typeface="Quattrocento Sans" pitchFamily="34" charset="0"/>
                <a:ea typeface="Quattrocento Sans" pitchFamily="34" charset="-122"/>
                <a:cs typeface="Quattrocento Sans" pitchFamily="34" charset="-120"/>
              </a:rPr>
              <a:t>Terlalu Cepat Menyebut Angka</a:t>
            </a:r>
            <a:endParaRPr lang="en-US" sz="1600" dirty="0"/>
          </a:p>
        </p:txBody>
      </p:sp>
      <p:sp>
        <p:nvSpPr>
          <p:cNvPr id="26" name="Text 24"/>
          <p:cNvSpPr/>
          <p:nvPr/>
        </p:nvSpPr>
        <p:spPr>
          <a:xfrm>
            <a:off x="6708341" y="2373818"/>
            <a:ext cx="5035636" cy="453818"/>
          </a:xfrm>
          <a:prstGeom prst="rect">
            <a:avLst/>
          </a:prstGeom>
          <a:noFill/>
          <a:ln/>
        </p:spPr>
        <p:txBody>
          <a:bodyPr wrap="square" lIns="0" tIns="0" rIns="0" bIns="0" rtlCol="0" anchor="ctr"/>
          <a:lstStyle/>
          <a:p>
            <a:pPr>
              <a:lnSpc>
                <a:spcPct val="140000"/>
              </a:lnSpc>
            </a:pPr>
            <a:r>
              <a:rPr lang="en-US" sz="1100" dirty="0">
                <a:solidFill>
                  <a:srgbClr val="E8E6E3">
                    <a:alpha val="70000"/>
                  </a:srgbClr>
                </a:solidFill>
                <a:latin typeface="Quattrocento Sans" pitchFamily="34" charset="0"/>
                <a:ea typeface="Quattrocento Sans" pitchFamily="34" charset="-122"/>
                <a:cs typeface="Quattrocento Sans" pitchFamily="34" charset="-120"/>
              </a:rPr>
              <a:t>Menjawab "ekspektasi gaji" di awal proses sebelum tahu scope pekerjaan dan budget yang tersedia. Ini membuat kandidat terjebak di angka yang terlalu rendah.</a:t>
            </a:r>
            <a:endParaRPr lang="en-US" sz="1600" dirty="0"/>
          </a:p>
        </p:txBody>
      </p:sp>
      <p:sp>
        <p:nvSpPr>
          <p:cNvPr id="27" name="Shape 25"/>
          <p:cNvSpPr/>
          <p:nvPr/>
        </p:nvSpPr>
        <p:spPr>
          <a:xfrm>
            <a:off x="6359250" y="2949818"/>
            <a:ext cx="244364" cy="244364"/>
          </a:xfrm>
          <a:custGeom>
            <a:avLst/>
            <a:gdLst/>
            <a:ahLst/>
            <a:cxnLst/>
            <a:rect l="l" t="t" r="r" b="b"/>
            <a:pathLst>
              <a:path w="244364" h="244364">
                <a:moveTo>
                  <a:pt x="122182" y="0"/>
                </a:moveTo>
                <a:lnTo>
                  <a:pt x="122182" y="0"/>
                </a:lnTo>
                <a:cubicBezTo>
                  <a:pt x="189616" y="0"/>
                  <a:pt x="244364" y="54748"/>
                  <a:pt x="244364" y="122182"/>
                </a:cubicBezTo>
                <a:lnTo>
                  <a:pt x="244364" y="122182"/>
                </a:lnTo>
                <a:cubicBezTo>
                  <a:pt x="244364" y="189616"/>
                  <a:pt x="189616" y="244364"/>
                  <a:pt x="122182" y="244364"/>
                </a:cubicBezTo>
                <a:lnTo>
                  <a:pt x="122182" y="244364"/>
                </a:lnTo>
                <a:cubicBezTo>
                  <a:pt x="54748" y="244364"/>
                  <a:pt x="0" y="189616"/>
                  <a:pt x="0" y="122182"/>
                </a:cubicBezTo>
                <a:lnTo>
                  <a:pt x="0" y="122182"/>
                </a:lnTo>
                <a:cubicBezTo>
                  <a:pt x="0" y="54748"/>
                  <a:pt x="54748" y="0"/>
                  <a:pt x="122182" y="0"/>
                </a:cubicBezTo>
                <a:close/>
              </a:path>
            </a:pathLst>
          </a:custGeom>
          <a:solidFill>
            <a:srgbClr val="B89A6A">
              <a:alpha val="20000"/>
            </a:srgbClr>
          </a:solidFill>
          <a:ln/>
        </p:spPr>
      </p:sp>
      <p:sp>
        <p:nvSpPr>
          <p:cNvPr id="28" name="Text 26"/>
          <p:cNvSpPr/>
          <p:nvPr/>
        </p:nvSpPr>
        <p:spPr>
          <a:xfrm>
            <a:off x="6328705" y="2949818"/>
            <a:ext cx="305455" cy="244364"/>
          </a:xfrm>
          <a:prstGeom prst="rect">
            <a:avLst/>
          </a:prstGeom>
          <a:noFill/>
          <a:ln/>
        </p:spPr>
        <p:txBody>
          <a:bodyPr wrap="square" lIns="0" tIns="0" rIns="0" bIns="0" rtlCol="0" anchor="ctr"/>
          <a:lstStyle/>
          <a:p>
            <a:pPr algn="ctr">
              <a:lnSpc>
                <a:spcPct val="120000"/>
              </a:lnSpc>
            </a:pPr>
            <a:r>
              <a:rPr lang="en-US" sz="962" b="1" dirty="0">
                <a:solidFill>
                  <a:srgbClr val="B89A6A"/>
                </a:solidFill>
                <a:latin typeface="Quattrocento Sans" pitchFamily="34" charset="0"/>
                <a:ea typeface="Quattrocento Sans" pitchFamily="34" charset="-122"/>
                <a:cs typeface="Quattrocento Sans" pitchFamily="34" charset="-120"/>
              </a:rPr>
              <a:t>2</a:t>
            </a:r>
            <a:endParaRPr lang="en-US" sz="1600" dirty="0"/>
          </a:p>
        </p:txBody>
      </p:sp>
      <p:sp>
        <p:nvSpPr>
          <p:cNvPr id="29" name="Text 27"/>
          <p:cNvSpPr/>
          <p:nvPr/>
        </p:nvSpPr>
        <p:spPr>
          <a:xfrm>
            <a:off x="6708341" y="2932364"/>
            <a:ext cx="5035636" cy="209455"/>
          </a:xfrm>
          <a:prstGeom prst="rect">
            <a:avLst/>
          </a:prstGeom>
          <a:noFill/>
          <a:ln/>
        </p:spPr>
        <p:txBody>
          <a:bodyPr wrap="square" lIns="0" tIns="0" rIns="0" bIns="0" rtlCol="0" anchor="ctr"/>
          <a:lstStyle/>
          <a:p>
            <a:pPr>
              <a:lnSpc>
                <a:spcPct val="130000"/>
              </a:lnSpc>
            </a:pPr>
            <a:r>
              <a:rPr lang="en-US" sz="1100" b="1" dirty="0">
                <a:solidFill>
                  <a:srgbClr val="E8E6E3"/>
                </a:solidFill>
                <a:latin typeface="Quattrocento Sans" pitchFamily="34" charset="0"/>
                <a:ea typeface="Quattrocento Sans" pitchFamily="34" charset="-122"/>
                <a:cs typeface="Quattrocento Sans" pitchFamily="34" charset="-120"/>
              </a:rPr>
              <a:t>Terpaku pada Gaji Pokok</a:t>
            </a:r>
            <a:endParaRPr lang="en-US" sz="1600" dirty="0"/>
          </a:p>
        </p:txBody>
      </p:sp>
      <p:sp>
        <p:nvSpPr>
          <p:cNvPr id="30" name="Text 28"/>
          <p:cNvSpPr/>
          <p:nvPr/>
        </p:nvSpPr>
        <p:spPr>
          <a:xfrm>
            <a:off x="6708341" y="3176727"/>
            <a:ext cx="5035636" cy="453818"/>
          </a:xfrm>
          <a:prstGeom prst="rect">
            <a:avLst/>
          </a:prstGeom>
          <a:noFill/>
          <a:ln/>
        </p:spPr>
        <p:txBody>
          <a:bodyPr wrap="square" lIns="0" tIns="0" rIns="0" bIns="0" rtlCol="0" anchor="ctr"/>
          <a:lstStyle/>
          <a:p>
            <a:pPr>
              <a:lnSpc>
                <a:spcPct val="140000"/>
              </a:lnSpc>
            </a:pPr>
            <a:r>
              <a:rPr lang="en-US" sz="1100" dirty="0">
                <a:solidFill>
                  <a:srgbClr val="E8E6E3">
                    <a:alpha val="70000"/>
                  </a:srgbClr>
                </a:solidFill>
                <a:latin typeface="Quattrocento Sans" pitchFamily="34" charset="0"/>
                <a:ea typeface="Quattrocento Sans" pitchFamily="34" charset="-122"/>
                <a:cs typeface="Quattrocento Sans" pitchFamily="34" charset="-120"/>
              </a:rPr>
              <a:t>Hanya melihat base salary dan mengabaikan bonus, equity, signing bonus, dan benefit lain yang bisa sama besarnya atau lebih besar.</a:t>
            </a:r>
            <a:endParaRPr lang="en-US" sz="1600" dirty="0"/>
          </a:p>
        </p:txBody>
      </p:sp>
      <p:sp>
        <p:nvSpPr>
          <p:cNvPr id="31" name="Shape 29"/>
          <p:cNvSpPr/>
          <p:nvPr/>
        </p:nvSpPr>
        <p:spPr>
          <a:xfrm>
            <a:off x="6359250" y="3752727"/>
            <a:ext cx="244364" cy="244364"/>
          </a:xfrm>
          <a:custGeom>
            <a:avLst/>
            <a:gdLst/>
            <a:ahLst/>
            <a:cxnLst/>
            <a:rect l="l" t="t" r="r" b="b"/>
            <a:pathLst>
              <a:path w="244364" h="244364">
                <a:moveTo>
                  <a:pt x="122182" y="0"/>
                </a:moveTo>
                <a:lnTo>
                  <a:pt x="122182" y="0"/>
                </a:lnTo>
                <a:cubicBezTo>
                  <a:pt x="189616" y="0"/>
                  <a:pt x="244364" y="54748"/>
                  <a:pt x="244364" y="122182"/>
                </a:cubicBezTo>
                <a:lnTo>
                  <a:pt x="244364" y="122182"/>
                </a:lnTo>
                <a:cubicBezTo>
                  <a:pt x="244364" y="189616"/>
                  <a:pt x="189616" y="244364"/>
                  <a:pt x="122182" y="244364"/>
                </a:cubicBezTo>
                <a:lnTo>
                  <a:pt x="122182" y="244364"/>
                </a:lnTo>
                <a:cubicBezTo>
                  <a:pt x="54748" y="244364"/>
                  <a:pt x="0" y="189616"/>
                  <a:pt x="0" y="122182"/>
                </a:cubicBezTo>
                <a:lnTo>
                  <a:pt x="0" y="122182"/>
                </a:lnTo>
                <a:cubicBezTo>
                  <a:pt x="0" y="54748"/>
                  <a:pt x="54748" y="0"/>
                  <a:pt x="122182" y="0"/>
                </a:cubicBezTo>
                <a:close/>
              </a:path>
            </a:pathLst>
          </a:custGeom>
          <a:solidFill>
            <a:srgbClr val="B89A6A">
              <a:alpha val="20000"/>
            </a:srgbClr>
          </a:solidFill>
          <a:ln/>
        </p:spPr>
      </p:sp>
      <p:sp>
        <p:nvSpPr>
          <p:cNvPr id="32" name="Text 30"/>
          <p:cNvSpPr/>
          <p:nvPr/>
        </p:nvSpPr>
        <p:spPr>
          <a:xfrm>
            <a:off x="6328705" y="3752727"/>
            <a:ext cx="305455" cy="244364"/>
          </a:xfrm>
          <a:prstGeom prst="rect">
            <a:avLst/>
          </a:prstGeom>
          <a:noFill/>
          <a:ln/>
        </p:spPr>
        <p:txBody>
          <a:bodyPr wrap="square" lIns="0" tIns="0" rIns="0" bIns="0" rtlCol="0" anchor="ctr"/>
          <a:lstStyle/>
          <a:p>
            <a:pPr algn="ctr">
              <a:lnSpc>
                <a:spcPct val="120000"/>
              </a:lnSpc>
            </a:pPr>
            <a:r>
              <a:rPr lang="en-US" sz="962" b="1" dirty="0">
                <a:solidFill>
                  <a:srgbClr val="B89A6A"/>
                </a:solidFill>
                <a:latin typeface="Quattrocento Sans" pitchFamily="34" charset="0"/>
                <a:ea typeface="Quattrocento Sans" pitchFamily="34" charset="-122"/>
                <a:cs typeface="Quattrocento Sans" pitchFamily="34" charset="-120"/>
              </a:rPr>
              <a:t>3</a:t>
            </a:r>
            <a:endParaRPr lang="en-US" sz="1600" dirty="0"/>
          </a:p>
        </p:txBody>
      </p:sp>
      <p:sp>
        <p:nvSpPr>
          <p:cNvPr id="33" name="Text 31"/>
          <p:cNvSpPr/>
          <p:nvPr/>
        </p:nvSpPr>
        <p:spPr>
          <a:xfrm>
            <a:off x="6708341" y="3735273"/>
            <a:ext cx="5035636" cy="209455"/>
          </a:xfrm>
          <a:prstGeom prst="rect">
            <a:avLst/>
          </a:prstGeom>
          <a:noFill/>
          <a:ln/>
        </p:spPr>
        <p:txBody>
          <a:bodyPr wrap="square" lIns="0" tIns="0" rIns="0" bIns="0" rtlCol="0" anchor="ctr"/>
          <a:lstStyle/>
          <a:p>
            <a:pPr>
              <a:lnSpc>
                <a:spcPct val="130000"/>
              </a:lnSpc>
            </a:pPr>
            <a:r>
              <a:rPr lang="en-US" sz="1100" b="1" dirty="0">
                <a:solidFill>
                  <a:srgbClr val="E8E6E3"/>
                </a:solidFill>
                <a:latin typeface="Quattrocento Sans" pitchFamily="34" charset="0"/>
                <a:ea typeface="Quattrocento Sans" pitchFamily="34" charset="-122"/>
                <a:cs typeface="Quattrocento Sans" pitchFamily="34" charset="-120"/>
              </a:rPr>
              <a:t>Tidak Tahu Semua Offer Bisa Dinegosiasikan</a:t>
            </a:r>
            <a:endParaRPr lang="en-US" sz="1600" dirty="0"/>
          </a:p>
        </p:txBody>
      </p:sp>
      <p:sp>
        <p:nvSpPr>
          <p:cNvPr id="34" name="Text 32"/>
          <p:cNvSpPr/>
          <p:nvPr/>
        </p:nvSpPr>
        <p:spPr>
          <a:xfrm>
            <a:off x="6708341" y="3979636"/>
            <a:ext cx="5035636" cy="453818"/>
          </a:xfrm>
          <a:prstGeom prst="rect">
            <a:avLst/>
          </a:prstGeom>
          <a:noFill/>
          <a:ln/>
        </p:spPr>
        <p:txBody>
          <a:bodyPr wrap="square" lIns="0" tIns="0" rIns="0" bIns="0" rtlCol="0" anchor="ctr"/>
          <a:lstStyle/>
          <a:p>
            <a:pPr>
              <a:lnSpc>
                <a:spcPct val="140000"/>
              </a:lnSpc>
            </a:pPr>
            <a:r>
              <a:rPr lang="en-US" sz="1100" dirty="0">
                <a:solidFill>
                  <a:srgbClr val="E8E6E3">
                    <a:alpha val="70000"/>
                  </a:srgbClr>
                </a:solidFill>
                <a:latin typeface="Quattrocento Sans" pitchFamily="34" charset="0"/>
                <a:ea typeface="Quattrocento Sans" pitchFamily="34" charset="-122"/>
                <a:cs typeface="Quattrocento Sans" pitchFamily="34" charset="-120"/>
              </a:rPr>
              <a:t>Menerima offer pertama tanpa mencoba negosiasi. </a:t>
            </a:r>
            <a:pPr>
              <a:lnSpc>
                <a:spcPct val="140000"/>
              </a:lnSpc>
            </a:pPr>
            <a:r>
              <a:rPr lang="en-US" sz="1100" b="1" dirty="0">
                <a:solidFill>
                  <a:srgbClr val="E8E6E3"/>
                </a:solidFill>
                <a:latin typeface="Quattrocento Sans" pitchFamily="34" charset="0"/>
                <a:ea typeface="Quattrocento Sans" pitchFamily="34" charset="-122"/>
                <a:cs typeface="Quattrocento Sans" pitchFamily="34" charset="-120"/>
              </a:rPr>
              <a:t>Hampir semua offer bisa dinegosiasikan</a:t>
            </a:r>
            <a:pPr>
              <a:lnSpc>
                <a:spcPct val="140000"/>
              </a:lnSpc>
            </a:pPr>
            <a:r>
              <a:rPr lang="en-US" sz="1100" dirty="0">
                <a:solidFill>
                  <a:srgbClr val="E8E6E3">
                    <a:alpha val="70000"/>
                  </a:srgbClr>
                </a:solidFill>
                <a:latin typeface="Quattrocento Sans" pitchFamily="34" charset="0"/>
                <a:ea typeface="Quattrocento Sans" pitchFamily="34" charset="-122"/>
                <a:cs typeface="Quattrocento Sans" pitchFamily="34" charset="-120"/>
              </a:rPr>
              <a:t>, bahkan di perusahaan yang mengklaim "fixed salary structure."</a:t>
            </a:r>
            <a:endParaRPr lang="en-US" sz="1600" dirty="0"/>
          </a:p>
        </p:txBody>
      </p:sp>
      <p:sp>
        <p:nvSpPr>
          <p:cNvPr id="35" name="Shape 33"/>
          <p:cNvSpPr/>
          <p:nvPr/>
        </p:nvSpPr>
        <p:spPr>
          <a:xfrm>
            <a:off x="6359250" y="4555636"/>
            <a:ext cx="244364" cy="244364"/>
          </a:xfrm>
          <a:custGeom>
            <a:avLst/>
            <a:gdLst/>
            <a:ahLst/>
            <a:cxnLst/>
            <a:rect l="l" t="t" r="r" b="b"/>
            <a:pathLst>
              <a:path w="244364" h="244364">
                <a:moveTo>
                  <a:pt x="122182" y="0"/>
                </a:moveTo>
                <a:lnTo>
                  <a:pt x="122182" y="0"/>
                </a:lnTo>
                <a:cubicBezTo>
                  <a:pt x="189616" y="0"/>
                  <a:pt x="244364" y="54748"/>
                  <a:pt x="244364" y="122182"/>
                </a:cubicBezTo>
                <a:lnTo>
                  <a:pt x="244364" y="122182"/>
                </a:lnTo>
                <a:cubicBezTo>
                  <a:pt x="244364" y="189616"/>
                  <a:pt x="189616" y="244364"/>
                  <a:pt x="122182" y="244364"/>
                </a:cubicBezTo>
                <a:lnTo>
                  <a:pt x="122182" y="244364"/>
                </a:lnTo>
                <a:cubicBezTo>
                  <a:pt x="54748" y="244364"/>
                  <a:pt x="0" y="189616"/>
                  <a:pt x="0" y="122182"/>
                </a:cubicBezTo>
                <a:lnTo>
                  <a:pt x="0" y="122182"/>
                </a:lnTo>
                <a:cubicBezTo>
                  <a:pt x="0" y="54748"/>
                  <a:pt x="54748" y="0"/>
                  <a:pt x="122182" y="0"/>
                </a:cubicBezTo>
                <a:close/>
              </a:path>
            </a:pathLst>
          </a:custGeom>
          <a:solidFill>
            <a:srgbClr val="B89A6A">
              <a:alpha val="20000"/>
            </a:srgbClr>
          </a:solidFill>
          <a:ln/>
        </p:spPr>
      </p:sp>
      <p:sp>
        <p:nvSpPr>
          <p:cNvPr id="36" name="Text 34"/>
          <p:cNvSpPr/>
          <p:nvPr/>
        </p:nvSpPr>
        <p:spPr>
          <a:xfrm>
            <a:off x="6328705" y="4555636"/>
            <a:ext cx="305455" cy="244364"/>
          </a:xfrm>
          <a:prstGeom prst="rect">
            <a:avLst/>
          </a:prstGeom>
          <a:noFill/>
          <a:ln/>
        </p:spPr>
        <p:txBody>
          <a:bodyPr wrap="square" lIns="0" tIns="0" rIns="0" bIns="0" rtlCol="0" anchor="ctr"/>
          <a:lstStyle/>
          <a:p>
            <a:pPr algn="ctr">
              <a:lnSpc>
                <a:spcPct val="120000"/>
              </a:lnSpc>
            </a:pPr>
            <a:r>
              <a:rPr lang="en-US" sz="962" b="1" dirty="0">
                <a:solidFill>
                  <a:srgbClr val="B89A6A"/>
                </a:solidFill>
                <a:latin typeface="Quattrocento Sans" pitchFamily="34" charset="0"/>
                <a:ea typeface="Quattrocento Sans" pitchFamily="34" charset="-122"/>
                <a:cs typeface="Quattrocento Sans" pitchFamily="34" charset="-120"/>
              </a:rPr>
              <a:t>4</a:t>
            </a:r>
            <a:endParaRPr lang="en-US" sz="1600" dirty="0"/>
          </a:p>
        </p:txBody>
      </p:sp>
      <p:sp>
        <p:nvSpPr>
          <p:cNvPr id="37" name="Text 35"/>
          <p:cNvSpPr/>
          <p:nvPr/>
        </p:nvSpPr>
        <p:spPr>
          <a:xfrm>
            <a:off x="6708341" y="4538182"/>
            <a:ext cx="5035636" cy="209455"/>
          </a:xfrm>
          <a:prstGeom prst="rect">
            <a:avLst/>
          </a:prstGeom>
          <a:noFill/>
          <a:ln/>
        </p:spPr>
        <p:txBody>
          <a:bodyPr wrap="square" lIns="0" tIns="0" rIns="0" bIns="0" rtlCol="0" anchor="ctr"/>
          <a:lstStyle/>
          <a:p>
            <a:pPr>
              <a:lnSpc>
                <a:spcPct val="130000"/>
              </a:lnSpc>
            </a:pPr>
            <a:r>
              <a:rPr lang="en-US" sz="1100" b="1" dirty="0">
                <a:solidFill>
                  <a:srgbClr val="E8E6E3"/>
                </a:solidFill>
                <a:latin typeface="Quattrocento Sans" pitchFamily="34" charset="0"/>
                <a:ea typeface="Quattrocento Sans" pitchFamily="34" charset="-122"/>
                <a:cs typeface="Quattrocento Sans" pitchFamily="34" charset="-120"/>
              </a:rPr>
              <a:t>Merasa Tidak Sopan Meminta Lebih</a:t>
            </a:r>
            <a:endParaRPr lang="en-US" sz="1600" dirty="0"/>
          </a:p>
        </p:txBody>
      </p:sp>
      <p:sp>
        <p:nvSpPr>
          <p:cNvPr id="38" name="Text 36"/>
          <p:cNvSpPr/>
          <p:nvPr/>
        </p:nvSpPr>
        <p:spPr>
          <a:xfrm>
            <a:off x="6708341" y="4782545"/>
            <a:ext cx="5035636" cy="453818"/>
          </a:xfrm>
          <a:prstGeom prst="rect">
            <a:avLst/>
          </a:prstGeom>
          <a:noFill/>
          <a:ln/>
        </p:spPr>
        <p:txBody>
          <a:bodyPr wrap="square" lIns="0" tIns="0" rIns="0" bIns="0" rtlCol="0" anchor="ctr"/>
          <a:lstStyle/>
          <a:p>
            <a:pPr>
              <a:lnSpc>
                <a:spcPct val="140000"/>
              </a:lnSpc>
            </a:pPr>
            <a:r>
              <a:rPr lang="en-US" sz="1100" dirty="0">
                <a:solidFill>
                  <a:srgbClr val="E8E6E3">
                    <a:alpha val="70000"/>
                  </a:srgbClr>
                </a:solidFill>
                <a:latin typeface="Quattrocento Sans" pitchFamily="34" charset="0"/>
                <a:ea typeface="Quattrocento Sans" pitchFamily="34" charset="-122"/>
                <a:cs typeface="Quattrocento Sans" pitchFamily="34" charset="-120"/>
              </a:rPr>
              <a:t>Budaya ASN yang menghargai kesetaraan membuat negosiasi terasa seperti "meminta terlalu banyak." Padahal ini adalah </a:t>
            </a:r>
            <a:pPr>
              <a:lnSpc>
                <a:spcPct val="140000"/>
              </a:lnSpc>
            </a:pPr>
            <a:r>
              <a:rPr lang="en-US" sz="1100" b="1" dirty="0">
                <a:solidFill>
                  <a:srgbClr val="E8E6E3"/>
                </a:solidFill>
                <a:latin typeface="Quattrocento Sans" pitchFamily="34" charset="0"/>
                <a:ea typeface="Quattrocento Sans" pitchFamily="34" charset="-122"/>
                <a:cs typeface="Quattrocento Sans" pitchFamily="34" charset="-120"/>
              </a:rPr>
              <a:t>business transaction yang normal</a:t>
            </a:r>
            <a:pPr>
              <a:lnSpc>
                <a:spcPct val="140000"/>
              </a:lnSpc>
            </a:pPr>
            <a:r>
              <a:rPr lang="en-US" sz="1100" dirty="0">
                <a:solidFill>
                  <a:srgbClr val="E8E6E3">
                    <a:alpha val="70000"/>
                  </a:srgbClr>
                </a:solidFill>
                <a:latin typeface="Quattrocento Sans" pitchFamily="34" charset="0"/>
                <a:ea typeface="Quattrocento Sans" pitchFamily="34" charset="-122"/>
                <a:cs typeface="Quattrocento Sans" pitchFamily="34" charset="-120"/>
              </a:rPr>
              <a:t>.</a:t>
            </a:r>
            <a:endParaRPr lang="en-US" sz="1600" dirty="0"/>
          </a:p>
        </p:txBody>
      </p:sp>
      <p:sp>
        <p:nvSpPr>
          <p:cNvPr id="39" name="Shape 37"/>
          <p:cNvSpPr/>
          <p:nvPr/>
        </p:nvSpPr>
        <p:spPr>
          <a:xfrm>
            <a:off x="366545" y="6117818"/>
            <a:ext cx="11476364" cy="628364"/>
          </a:xfrm>
          <a:custGeom>
            <a:avLst/>
            <a:gdLst/>
            <a:ahLst/>
            <a:cxnLst/>
            <a:rect l="l" t="t" r="r" b="b"/>
            <a:pathLst>
              <a:path w="11476364" h="628364">
                <a:moveTo>
                  <a:pt x="0" y="0"/>
                </a:moveTo>
                <a:lnTo>
                  <a:pt x="11441452" y="0"/>
                </a:lnTo>
                <a:cubicBezTo>
                  <a:pt x="11460733" y="0"/>
                  <a:pt x="11476364" y="15631"/>
                  <a:pt x="11476364" y="34912"/>
                </a:cubicBezTo>
                <a:lnTo>
                  <a:pt x="11476364" y="593452"/>
                </a:lnTo>
                <a:cubicBezTo>
                  <a:pt x="11476364" y="612733"/>
                  <a:pt x="11460733" y="628364"/>
                  <a:pt x="11441452" y="628364"/>
                </a:cubicBezTo>
                <a:lnTo>
                  <a:pt x="0" y="628364"/>
                </a:lnTo>
                <a:lnTo>
                  <a:pt x="0" y="0"/>
                </a:lnTo>
                <a:close/>
              </a:path>
            </a:pathLst>
          </a:custGeom>
          <a:solidFill>
            <a:srgbClr val="B89A6A">
              <a:alpha val="10196"/>
            </a:srgbClr>
          </a:solidFill>
          <a:ln/>
        </p:spPr>
      </p:sp>
      <p:sp>
        <p:nvSpPr>
          <p:cNvPr id="40" name="Shape 38"/>
          <p:cNvSpPr/>
          <p:nvPr/>
        </p:nvSpPr>
        <p:spPr>
          <a:xfrm>
            <a:off x="366545" y="6117818"/>
            <a:ext cx="34909" cy="628364"/>
          </a:xfrm>
          <a:custGeom>
            <a:avLst/>
            <a:gdLst/>
            <a:ahLst/>
            <a:cxnLst/>
            <a:rect l="l" t="t" r="r" b="b"/>
            <a:pathLst>
              <a:path w="34909" h="628364">
                <a:moveTo>
                  <a:pt x="0" y="0"/>
                </a:moveTo>
                <a:lnTo>
                  <a:pt x="34909" y="0"/>
                </a:lnTo>
                <a:lnTo>
                  <a:pt x="34909" y="628364"/>
                </a:lnTo>
                <a:lnTo>
                  <a:pt x="0" y="628364"/>
                </a:lnTo>
                <a:lnTo>
                  <a:pt x="0" y="0"/>
                </a:lnTo>
                <a:close/>
              </a:path>
            </a:pathLst>
          </a:custGeom>
          <a:solidFill>
            <a:srgbClr val="B89A6A"/>
          </a:solidFill>
          <a:ln/>
        </p:spPr>
      </p:sp>
      <p:sp>
        <p:nvSpPr>
          <p:cNvPr id="41" name="Shape 39"/>
          <p:cNvSpPr/>
          <p:nvPr/>
        </p:nvSpPr>
        <p:spPr>
          <a:xfrm>
            <a:off x="523636" y="6253091"/>
            <a:ext cx="104727" cy="139636"/>
          </a:xfrm>
          <a:custGeom>
            <a:avLst/>
            <a:gdLst/>
            <a:ahLst/>
            <a:cxnLst/>
            <a:rect l="l" t="t" r="r" b="b"/>
            <a:pathLst>
              <a:path w="104727" h="139636">
                <a:moveTo>
                  <a:pt x="79882" y="104727"/>
                </a:moveTo>
                <a:cubicBezTo>
                  <a:pt x="81873" y="98645"/>
                  <a:pt x="85855" y="93136"/>
                  <a:pt x="90355" y="88391"/>
                </a:cubicBezTo>
                <a:cubicBezTo>
                  <a:pt x="99273" y="79009"/>
                  <a:pt x="104727" y="66327"/>
                  <a:pt x="104727" y="52364"/>
                </a:cubicBezTo>
                <a:cubicBezTo>
                  <a:pt x="104727" y="23455"/>
                  <a:pt x="81273" y="0"/>
                  <a:pt x="52364" y="0"/>
                </a:cubicBezTo>
                <a:cubicBezTo>
                  <a:pt x="23455" y="0"/>
                  <a:pt x="0" y="23455"/>
                  <a:pt x="0" y="52364"/>
                </a:cubicBezTo>
                <a:cubicBezTo>
                  <a:pt x="0" y="66327"/>
                  <a:pt x="5455" y="79009"/>
                  <a:pt x="14373" y="88391"/>
                </a:cubicBezTo>
                <a:cubicBezTo>
                  <a:pt x="18873" y="93136"/>
                  <a:pt x="22882" y="98645"/>
                  <a:pt x="24845" y="104727"/>
                </a:cubicBezTo>
                <a:lnTo>
                  <a:pt x="79855" y="104727"/>
                </a:lnTo>
                <a:close/>
                <a:moveTo>
                  <a:pt x="78545" y="117818"/>
                </a:moveTo>
                <a:lnTo>
                  <a:pt x="26182" y="117818"/>
                </a:lnTo>
                <a:lnTo>
                  <a:pt x="26182" y="122182"/>
                </a:lnTo>
                <a:cubicBezTo>
                  <a:pt x="26182" y="134236"/>
                  <a:pt x="35945" y="144000"/>
                  <a:pt x="48000" y="144000"/>
                </a:cubicBezTo>
                <a:lnTo>
                  <a:pt x="56727" y="144000"/>
                </a:lnTo>
                <a:cubicBezTo>
                  <a:pt x="68782" y="144000"/>
                  <a:pt x="78545" y="134236"/>
                  <a:pt x="78545" y="122182"/>
                </a:cubicBezTo>
                <a:lnTo>
                  <a:pt x="78545" y="117818"/>
                </a:lnTo>
                <a:close/>
                <a:moveTo>
                  <a:pt x="50182" y="30545"/>
                </a:moveTo>
                <a:cubicBezTo>
                  <a:pt x="39327" y="30545"/>
                  <a:pt x="30545" y="39327"/>
                  <a:pt x="30545" y="50182"/>
                </a:cubicBezTo>
                <a:cubicBezTo>
                  <a:pt x="30545" y="53809"/>
                  <a:pt x="27627" y="56727"/>
                  <a:pt x="24000" y="56727"/>
                </a:cubicBezTo>
                <a:cubicBezTo>
                  <a:pt x="20373" y="56727"/>
                  <a:pt x="17455" y="53809"/>
                  <a:pt x="17455" y="50182"/>
                </a:cubicBezTo>
                <a:cubicBezTo>
                  <a:pt x="17455" y="32100"/>
                  <a:pt x="32100" y="17455"/>
                  <a:pt x="50182" y="17455"/>
                </a:cubicBezTo>
                <a:cubicBezTo>
                  <a:pt x="53809" y="17455"/>
                  <a:pt x="56727" y="20373"/>
                  <a:pt x="56727" y="24000"/>
                </a:cubicBezTo>
                <a:cubicBezTo>
                  <a:pt x="56727" y="27627"/>
                  <a:pt x="53809" y="30545"/>
                  <a:pt x="50182" y="30545"/>
                </a:cubicBezTo>
                <a:close/>
              </a:path>
            </a:pathLst>
          </a:custGeom>
          <a:solidFill>
            <a:srgbClr val="B89A6A"/>
          </a:solidFill>
          <a:ln/>
        </p:spPr>
      </p:sp>
      <p:sp>
        <p:nvSpPr>
          <p:cNvPr id="42" name="Text 40"/>
          <p:cNvSpPr/>
          <p:nvPr/>
        </p:nvSpPr>
        <p:spPr>
          <a:xfrm>
            <a:off x="711251" y="6222545"/>
            <a:ext cx="11096749" cy="418909"/>
          </a:xfrm>
          <a:prstGeom prst="rect">
            <a:avLst/>
          </a:prstGeom>
          <a:noFill/>
          <a:ln/>
        </p:spPr>
        <p:txBody>
          <a:bodyPr wrap="square" lIns="0" tIns="0" rIns="0" bIns="0" rtlCol="0" anchor="ctr"/>
          <a:lstStyle/>
          <a:p>
            <a:pPr>
              <a:lnSpc>
                <a:spcPct val="130000"/>
              </a:lnSpc>
            </a:pPr>
            <a:r>
              <a:rPr lang="en-US" sz="1100" b="1" dirty="0">
                <a:solidFill>
                  <a:srgbClr val="B89A6A"/>
                </a:solidFill>
                <a:latin typeface="Quattrocento Sans" pitchFamily="34" charset="0"/>
                <a:ea typeface="Quattrocento Sans" pitchFamily="34" charset="-122"/>
                <a:cs typeface="Quattrocento Sans" pitchFamily="34" charset="-120"/>
              </a:rPr>
              <a:t>Key Insight:</a:t>
            </a:r>
            <a:pPr>
              <a:lnSpc>
                <a:spcPct val="130000"/>
              </a:lnSpc>
            </a:pPr>
            <a:r>
              <a:rPr lang="en-US" sz="1100" dirty="0">
                <a:solidFill>
                  <a:srgbClr val="E8E6E3">
                    <a:alpha val="90000"/>
                  </a:srgbClr>
                </a:solidFill>
                <a:latin typeface="Quattrocento Sans" pitchFamily="34" charset="0"/>
                <a:ea typeface="Quattrocento Sans" pitchFamily="34" charset="-122"/>
                <a:cs typeface="Quattrocento Sans" pitchFamily="34" charset="-120"/>
              </a:rPr>
              <a:t> Asimetri informasi dan pengalaman ini bukan alasan untuk menyerah — ini adalah alasan untuk </a:t>
            </a:r>
            <a:pPr>
              <a:lnSpc>
                <a:spcPct val="130000"/>
              </a:lnSpc>
            </a:pPr>
            <a:r>
              <a:rPr lang="en-US" sz="1100" b="1" dirty="0">
                <a:solidFill>
                  <a:srgbClr val="E8E6E3"/>
                </a:solidFill>
                <a:latin typeface="Quattrocento Sans" pitchFamily="34" charset="0"/>
                <a:ea typeface="Quattrocento Sans" pitchFamily="34" charset="-122"/>
                <a:cs typeface="Quattrocento Sans" pitchFamily="34" charset="-120"/>
              </a:rPr>
              <a:t>persiapan yang lebih matang</a:t>
            </a:r>
            <a:pPr>
              <a:lnSpc>
                <a:spcPct val="130000"/>
              </a:lnSpc>
            </a:pPr>
            <a:r>
              <a:rPr lang="en-US" sz="1100" dirty="0">
                <a:solidFill>
                  <a:srgbClr val="E8E6E3">
                    <a:alpha val="90000"/>
                  </a:srgbClr>
                </a:solidFill>
                <a:latin typeface="Quattrocento Sans" pitchFamily="34" charset="0"/>
                <a:ea typeface="Quattrocento Sans" pitchFamily="34" charset="-122"/>
                <a:cs typeface="Quattrocento Sans" pitchFamily="34" charset="-120"/>
              </a:rPr>
              <a:t>. Playbook ini dirancang untuk menutup gap tersebut.</a:t>
            </a:r>
            <a:endParaRPr lang="en-US" sz="1600" dirty="0"/>
          </a:p>
        </p:txBody>
      </p:sp>
    </p:spTree>
  </p:cSld>
  <p:clrMapOvr>
    <a:masterClrMapping/>
  </p:clrMapOvr>
  <p:transition>
    <p:fade/>
    <p:spd val="med"/>
  </p:transition>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A1D21"/>
        </a:solidFill>
      </p:bgPr>
    </p:bg>
    <p:spTree>
      <p:nvGrpSpPr>
        <p:cNvPr id="1" name=""/>
        <p:cNvGrpSpPr/>
        <p:nvPr/>
      </p:nvGrpSpPr>
      <p:grpSpPr>
        <a:xfrm>
          <a:off x="0" y="0"/>
          <a:ext cx="0" cy="0"/>
          <a:chOff x="0" y="0"/>
          <a:chExt cx="0" cy="0"/>
        </a:xfrm>
      </p:grpSpPr>
      <p:sp>
        <p:nvSpPr>
          <p:cNvPr id="2" name="Text 0"/>
          <p:cNvSpPr/>
          <p:nvPr/>
        </p:nvSpPr>
        <p:spPr>
          <a:xfrm>
            <a:off x="374850" y="374850"/>
            <a:ext cx="11507899" cy="187425"/>
          </a:xfrm>
          <a:prstGeom prst="rect">
            <a:avLst/>
          </a:prstGeom>
          <a:noFill/>
          <a:ln/>
        </p:spPr>
        <p:txBody>
          <a:bodyPr wrap="square" lIns="0" tIns="0" rIns="0" bIns="0" rtlCol="0" anchor="ctr"/>
          <a:lstStyle/>
          <a:p>
            <a:pPr>
              <a:lnSpc>
                <a:spcPct val="120000"/>
              </a:lnSpc>
            </a:pPr>
            <a:r>
              <a:rPr lang="en-US" sz="1033" b="1" spc="52" kern="0" dirty="0">
                <a:solidFill>
                  <a:srgbClr val="B89A6A"/>
                </a:solidFill>
                <a:latin typeface="Quattrocento Sans" pitchFamily="34" charset="0"/>
                <a:ea typeface="Quattrocento Sans" pitchFamily="34" charset="-122"/>
                <a:cs typeface="Quattrocento Sans" pitchFamily="34" charset="-120"/>
              </a:rPr>
              <a:t>02 — Pre-Negotiation Framework</a:t>
            </a:r>
            <a:endParaRPr lang="en-US" sz="1600" dirty="0"/>
          </a:p>
        </p:txBody>
      </p:sp>
      <p:sp>
        <p:nvSpPr>
          <p:cNvPr id="3" name="Text 1"/>
          <p:cNvSpPr/>
          <p:nvPr/>
        </p:nvSpPr>
        <p:spPr>
          <a:xfrm>
            <a:off x="374850" y="637245"/>
            <a:ext cx="11610982" cy="374850"/>
          </a:xfrm>
          <a:prstGeom prst="rect">
            <a:avLst/>
          </a:prstGeom>
          <a:noFill/>
          <a:ln/>
        </p:spPr>
        <p:txBody>
          <a:bodyPr wrap="square" lIns="0" tIns="0" rIns="0" bIns="0" rtlCol="0" anchor="ctr"/>
          <a:lstStyle/>
          <a:p>
            <a:pPr>
              <a:lnSpc>
                <a:spcPct val="90000"/>
              </a:lnSpc>
            </a:pPr>
            <a:r>
              <a:rPr lang="en-US" sz="2656" b="1" dirty="0">
                <a:solidFill>
                  <a:srgbClr val="E8E6E3"/>
                </a:solidFill>
                <a:latin typeface="Liter" pitchFamily="34" charset="0"/>
                <a:ea typeface="Liter" pitchFamily="34" charset="-122"/>
                <a:cs typeface="Liter" pitchFamily="34" charset="-120"/>
              </a:rPr>
              <a:t>Know Your Number</a:t>
            </a:r>
            <a:endParaRPr lang="en-US" sz="1600" dirty="0"/>
          </a:p>
        </p:txBody>
      </p:sp>
      <p:sp>
        <p:nvSpPr>
          <p:cNvPr id="4" name="Text 2"/>
          <p:cNvSpPr/>
          <p:nvPr/>
        </p:nvSpPr>
        <p:spPr>
          <a:xfrm>
            <a:off x="374850" y="1087065"/>
            <a:ext cx="11526641" cy="262395"/>
          </a:xfrm>
          <a:prstGeom prst="rect">
            <a:avLst/>
          </a:prstGeom>
          <a:noFill/>
          <a:ln/>
        </p:spPr>
        <p:txBody>
          <a:bodyPr wrap="square" lIns="0" tIns="0" rIns="0" bIns="0" rtlCol="0" anchor="ctr"/>
          <a:lstStyle/>
          <a:p>
            <a:pPr>
              <a:lnSpc>
                <a:spcPct val="130000"/>
              </a:lnSpc>
            </a:pPr>
            <a:r>
              <a:rPr lang="en-US" sz="1328" dirty="0">
                <a:solidFill>
                  <a:srgbClr val="E8E6E3">
                    <a:alpha val="70000"/>
                  </a:srgbClr>
                </a:solidFill>
                <a:latin typeface="Quattrocento Sans" pitchFamily="34" charset="0"/>
                <a:ea typeface="Quattrocento Sans" pitchFamily="34" charset="-122"/>
                <a:cs typeface="Quattrocento Sans" pitchFamily="34" charset="-120"/>
              </a:rPr>
              <a:t>Tiga Angka yang Harus Sudah Ada Sebelum Masuk Ruangan</a:t>
            </a:r>
            <a:endParaRPr lang="en-US" sz="1600" dirty="0"/>
          </a:p>
        </p:txBody>
      </p:sp>
      <p:sp>
        <p:nvSpPr>
          <p:cNvPr id="5" name="Shape 3"/>
          <p:cNvSpPr/>
          <p:nvPr/>
        </p:nvSpPr>
        <p:spPr>
          <a:xfrm>
            <a:off x="374850" y="1461915"/>
            <a:ext cx="749700" cy="37485"/>
          </a:xfrm>
          <a:custGeom>
            <a:avLst/>
            <a:gdLst/>
            <a:ahLst/>
            <a:cxnLst/>
            <a:rect l="l" t="t" r="r" b="b"/>
            <a:pathLst>
              <a:path w="749700" h="37485">
                <a:moveTo>
                  <a:pt x="0" y="0"/>
                </a:moveTo>
                <a:lnTo>
                  <a:pt x="749700" y="0"/>
                </a:lnTo>
                <a:lnTo>
                  <a:pt x="749700" y="37485"/>
                </a:lnTo>
                <a:lnTo>
                  <a:pt x="0" y="37485"/>
                </a:lnTo>
                <a:lnTo>
                  <a:pt x="0" y="0"/>
                </a:lnTo>
                <a:close/>
              </a:path>
            </a:pathLst>
          </a:custGeom>
          <a:solidFill>
            <a:srgbClr val="B89A6A"/>
          </a:solidFill>
          <a:ln/>
        </p:spPr>
      </p:sp>
      <p:sp>
        <p:nvSpPr>
          <p:cNvPr id="6" name="Shape 4"/>
          <p:cNvSpPr/>
          <p:nvPr/>
        </p:nvSpPr>
        <p:spPr>
          <a:xfrm>
            <a:off x="374850" y="1705568"/>
            <a:ext cx="3711016" cy="3158112"/>
          </a:xfrm>
          <a:custGeom>
            <a:avLst/>
            <a:gdLst/>
            <a:ahLst/>
            <a:cxnLst/>
            <a:rect l="l" t="t" r="r" b="b"/>
            <a:pathLst>
              <a:path w="3711016" h="3158112">
                <a:moveTo>
                  <a:pt x="37485" y="0"/>
                </a:moveTo>
                <a:lnTo>
                  <a:pt x="3673531" y="0"/>
                </a:lnTo>
                <a:cubicBezTo>
                  <a:pt x="3694234" y="0"/>
                  <a:pt x="3711016" y="16783"/>
                  <a:pt x="3711016" y="37485"/>
                </a:cubicBezTo>
                <a:lnTo>
                  <a:pt x="3711016" y="3083139"/>
                </a:lnTo>
                <a:cubicBezTo>
                  <a:pt x="3711016" y="3124545"/>
                  <a:pt x="3677449" y="3158112"/>
                  <a:pt x="3636043" y="3158112"/>
                </a:cubicBezTo>
                <a:lnTo>
                  <a:pt x="74974" y="3158112"/>
                </a:lnTo>
                <a:cubicBezTo>
                  <a:pt x="33567" y="3158112"/>
                  <a:pt x="0" y="3124545"/>
                  <a:pt x="0" y="3083139"/>
                </a:cubicBezTo>
                <a:lnTo>
                  <a:pt x="0" y="37485"/>
                </a:lnTo>
                <a:cubicBezTo>
                  <a:pt x="0" y="16783"/>
                  <a:pt x="16783" y="0"/>
                  <a:pt x="37485" y="0"/>
                </a:cubicBezTo>
                <a:close/>
              </a:path>
            </a:pathLst>
          </a:custGeom>
          <a:gradFill rotWithShape="1" flip="none">
            <a:gsLst>
              <a:gs pos="0">
                <a:srgbClr val="4A5059">
                  <a:alpha val="50000"/>
                </a:srgbClr>
              </a:gs>
              <a:gs pos="100000">
                <a:srgbClr val="4A5059">
                  <a:alpha val="20000"/>
                </a:srgbClr>
              </a:gs>
            </a:gsLst>
            <a:lin ang="2700000" scaled="1"/>
          </a:gradFill>
          <a:ln/>
        </p:spPr>
      </p:sp>
      <p:sp>
        <p:nvSpPr>
          <p:cNvPr id="7" name="Shape 5"/>
          <p:cNvSpPr/>
          <p:nvPr/>
        </p:nvSpPr>
        <p:spPr>
          <a:xfrm>
            <a:off x="374850" y="1705568"/>
            <a:ext cx="3711016" cy="37485"/>
          </a:xfrm>
          <a:custGeom>
            <a:avLst/>
            <a:gdLst/>
            <a:ahLst/>
            <a:cxnLst/>
            <a:rect l="l" t="t" r="r" b="b"/>
            <a:pathLst>
              <a:path w="3711016" h="37485">
                <a:moveTo>
                  <a:pt x="37485" y="0"/>
                </a:moveTo>
                <a:lnTo>
                  <a:pt x="3673531" y="0"/>
                </a:lnTo>
                <a:cubicBezTo>
                  <a:pt x="3694234" y="0"/>
                  <a:pt x="3711016" y="16783"/>
                  <a:pt x="3711016" y="37485"/>
                </a:cubicBezTo>
                <a:lnTo>
                  <a:pt x="3711016" y="37485"/>
                </a:lnTo>
                <a:lnTo>
                  <a:pt x="0" y="37485"/>
                </a:lnTo>
                <a:lnTo>
                  <a:pt x="0" y="37485"/>
                </a:lnTo>
                <a:cubicBezTo>
                  <a:pt x="0" y="16783"/>
                  <a:pt x="16783" y="0"/>
                  <a:pt x="37485" y="0"/>
                </a:cubicBezTo>
                <a:close/>
              </a:path>
            </a:pathLst>
          </a:custGeom>
          <a:solidFill>
            <a:srgbClr val="C7A66C"/>
          </a:solidFill>
          <a:ln/>
        </p:spPr>
      </p:sp>
      <p:sp>
        <p:nvSpPr>
          <p:cNvPr id="8" name="Shape 6"/>
          <p:cNvSpPr/>
          <p:nvPr/>
        </p:nvSpPr>
        <p:spPr>
          <a:xfrm>
            <a:off x="562275" y="1930478"/>
            <a:ext cx="449820" cy="449820"/>
          </a:xfrm>
          <a:custGeom>
            <a:avLst/>
            <a:gdLst/>
            <a:ahLst/>
            <a:cxnLst/>
            <a:rect l="l" t="t" r="r" b="b"/>
            <a:pathLst>
              <a:path w="449820" h="449820">
                <a:moveTo>
                  <a:pt x="224910" y="0"/>
                </a:moveTo>
                <a:lnTo>
                  <a:pt x="224910" y="0"/>
                </a:lnTo>
                <a:cubicBezTo>
                  <a:pt x="349124" y="0"/>
                  <a:pt x="449820" y="100696"/>
                  <a:pt x="449820" y="224910"/>
                </a:cubicBezTo>
                <a:lnTo>
                  <a:pt x="449820" y="224910"/>
                </a:lnTo>
                <a:cubicBezTo>
                  <a:pt x="449820" y="349124"/>
                  <a:pt x="349124" y="449820"/>
                  <a:pt x="224910" y="449820"/>
                </a:cubicBezTo>
                <a:lnTo>
                  <a:pt x="224910" y="449820"/>
                </a:lnTo>
                <a:cubicBezTo>
                  <a:pt x="100696" y="449820"/>
                  <a:pt x="0" y="349124"/>
                  <a:pt x="0" y="224910"/>
                </a:cubicBezTo>
                <a:lnTo>
                  <a:pt x="0" y="224910"/>
                </a:lnTo>
                <a:cubicBezTo>
                  <a:pt x="0" y="100696"/>
                  <a:pt x="100696" y="0"/>
                  <a:pt x="224910" y="0"/>
                </a:cubicBezTo>
                <a:close/>
              </a:path>
            </a:pathLst>
          </a:custGeom>
          <a:solidFill>
            <a:srgbClr val="C7A66C">
              <a:alpha val="20000"/>
            </a:srgbClr>
          </a:solidFill>
          <a:ln/>
        </p:spPr>
      </p:sp>
      <p:sp>
        <p:nvSpPr>
          <p:cNvPr id="9" name="Shape 7"/>
          <p:cNvSpPr/>
          <p:nvPr/>
        </p:nvSpPr>
        <p:spPr>
          <a:xfrm>
            <a:off x="693473" y="2061676"/>
            <a:ext cx="187425" cy="187425"/>
          </a:xfrm>
          <a:custGeom>
            <a:avLst/>
            <a:gdLst/>
            <a:ahLst/>
            <a:cxnLst/>
            <a:rect l="l" t="t" r="r" b="b"/>
            <a:pathLst>
              <a:path w="187425" h="187425">
                <a:moveTo>
                  <a:pt x="93713" y="0"/>
                </a:moveTo>
                <a:cubicBezTo>
                  <a:pt x="95396" y="0"/>
                  <a:pt x="97080" y="366"/>
                  <a:pt x="98618" y="1062"/>
                </a:cubicBezTo>
                <a:lnTo>
                  <a:pt x="167584" y="30310"/>
                </a:lnTo>
                <a:cubicBezTo>
                  <a:pt x="175638" y="33715"/>
                  <a:pt x="181641" y="41658"/>
                  <a:pt x="181605" y="51249"/>
                </a:cubicBezTo>
                <a:cubicBezTo>
                  <a:pt x="181422" y="87563"/>
                  <a:pt x="166486" y="154003"/>
                  <a:pt x="103413" y="184204"/>
                </a:cubicBezTo>
                <a:cubicBezTo>
                  <a:pt x="97300" y="187132"/>
                  <a:pt x="90198" y="187132"/>
                  <a:pt x="84085" y="184204"/>
                </a:cubicBezTo>
                <a:cubicBezTo>
                  <a:pt x="20975" y="154003"/>
                  <a:pt x="6077" y="87563"/>
                  <a:pt x="5894" y="51249"/>
                </a:cubicBezTo>
                <a:cubicBezTo>
                  <a:pt x="5857" y="41658"/>
                  <a:pt x="11860" y="33715"/>
                  <a:pt x="19914" y="30310"/>
                </a:cubicBezTo>
                <a:lnTo>
                  <a:pt x="88844" y="1062"/>
                </a:lnTo>
                <a:cubicBezTo>
                  <a:pt x="90381" y="366"/>
                  <a:pt x="92029" y="0"/>
                  <a:pt x="93713" y="0"/>
                </a:cubicBezTo>
                <a:close/>
                <a:moveTo>
                  <a:pt x="93713" y="24453"/>
                </a:moveTo>
                <a:lnTo>
                  <a:pt x="93713" y="162862"/>
                </a:lnTo>
                <a:cubicBezTo>
                  <a:pt x="144229" y="138409"/>
                  <a:pt x="157810" y="84231"/>
                  <a:pt x="158140" y="51798"/>
                </a:cubicBezTo>
                <a:lnTo>
                  <a:pt x="93713" y="24490"/>
                </a:lnTo>
                <a:lnTo>
                  <a:pt x="93713" y="24490"/>
                </a:lnTo>
                <a:close/>
              </a:path>
            </a:pathLst>
          </a:custGeom>
          <a:solidFill>
            <a:srgbClr val="C7A66C"/>
          </a:solidFill>
          <a:ln/>
        </p:spPr>
      </p:sp>
      <p:sp>
        <p:nvSpPr>
          <p:cNvPr id="10" name="Text 8"/>
          <p:cNvSpPr/>
          <p:nvPr/>
        </p:nvSpPr>
        <p:spPr>
          <a:xfrm>
            <a:off x="1124550" y="1911736"/>
            <a:ext cx="1255748" cy="299880"/>
          </a:xfrm>
          <a:prstGeom prst="rect">
            <a:avLst/>
          </a:prstGeom>
          <a:noFill/>
          <a:ln/>
        </p:spPr>
        <p:txBody>
          <a:bodyPr wrap="square" lIns="0" tIns="0" rIns="0" bIns="0" rtlCol="0" anchor="ctr"/>
          <a:lstStyle/>
          <a:p>
            <a:pPr>
              <a:lnSpc>
                <a:spcPct val="110000"/>
              </a:lnSpc>
            </a:pPr>
            <a:r>
              <a:rPr lang="en-US" sz="1771" b="1" dirty="0">
                <a:solidFill>
                  <a:srgbClr val="E8E6E3"/>
                </a:solidFill>
                <a:latin typeface="Liter" pitchFamily="34" charset="0"/>
                <a:ea typeface="Liter" pitchFamily="34" charset="-122"/>
                <a:cs typeface="Liter" pitchFamily="34" charset="-120"/>
              </a:rPr>
              <a:t>Walk-Away</a:t>
            </a:r>
            <a:endParaRPr lang="en-US" sz="1600" dirty="0"/>
          </a:p>
        </p:txBody>
      </p:sp>
      <p:sp>
        <p:nvSpPr>
          <p:cNvPr id="11" name="Text 9"/>
          <p:cNvSpPr/>
          <p:nvPr/>
        </p:nvSpPr>
        <p:spPr>
          <a:xfrm>
            <a:off x="1124550" y="2211616"/>
            <a:ext cx="1208892" cy="187425"/>
          </a:xfrm>
          <a:prstGeom prst="rect">
            <a:avLst/>
          </a:prstGeom>
          <a:noFill/>
          <a:ln/>
        </p:spPr>
        <p:txBody>
          <a:bodyPr wrap="square" lIns="0" tIns="0" rIns="0" bIns="0" rtlCol="0" anchor="ctr"/>
          <a:lstStyle/>
          <a:p>
            <a:pPr>
              <a:lnSpc>
                <a:spcPct val="120000"/>
              </a:lnSpc>
            </a:pPr>
            <a:r>
              <a:rPr lang="en-US" sz="1033" dirty="0">
                <a:solidFill>
                  <a:srgbClr val="C7A66C"/>
                </a:solidFill>
                <a:latin typeface="Quattrocento Sans" pitchFamily="34" charset="0"/>
                <a:ea typeface="Quattrocento Sans" pitchFamily="34" charset="-122"/>
                <a:cs typeface="Quattrocento Sans" pitchFamily="34" charset="-120"/>
              </a:rPr>
              <a:t>Minimum Absolut</a:t>
            </a:r>
            <a:endParaRPr lang="en-US" sz="1600" dirty="0"/>
          </a:p>
        </p:txBody>
      </p:sp>
      <p:sp>
        <p:nvSpPr>
          <p:cNvPr id="12" name="Text 10"/>
          <p:cNvSpPr/>
          <p:nvPr/>
        </p:nvSpPr>
        <p:spPr>
          <a:xfrm>
            <a:off x="562275" y="2548981"/>
            <a:ext cx="3411136" cy="730958"/>
          </a:xfrm>
          <a:prstGeom prst="rect">
            <a:avLst/>
          </a:prstGeom>
          <a:noFill/>
          <a:ln/>
        </p:spPr>
        <p:txBody>
          <a:bodyPr wrap="square" lIns="0" tIns="0" rIns="0" bIns="0" rtlCol="0" anchor="ctr"/>
          <a:lstStyle/>
          <a:p>
            <a:pPr>
              <a:lnSpc>
                <a:spcPct val="140000"/>
              </a:lnSpc>
            </a:pPr>
            <a:r>
              <a:rPr lang="en-US" sz="1181" b="1" dirty="0">
                <a:solidFill>
                  <a:srgbClr val="E8E6E3"/>
                </a:solidFill>
                <a:latin typeface="Quattrocento Sans" pitchFamily="34" charset="0"/>
                <a:ea typeface="Quattrocento Sans" pitchFamily="34" charset="-122"/>
                <a:cs typeface="Quattrocento Sans" pitchFamily="34" charset="-120"/>
              </a:rPr>
              <a:t>Angka terendah</a:t>
            </a:r>
            <a:pPr>
              <a:lnSpc>
                <a:spcPct val="140000"/>
              </a:lnSpc>
            </a:pPr>
            <a:r>
              <a:rPr lang="en-US" sz="1181" dirty="0">
                <a:solidFill>
                  <a:srgbClr val="E8E6E3">
                    <a:alpha val="90000"/>
                  </a:srgbClr>
                </a:solidFill>
                <a:latin typeface="Quattrocento Sans" pitchFamily="34" charset="0"/>
                <a:ea typeface="Quattrocento Sans" pitchFamily="34" charset="-122"/>
                <a:cs typeface="Quattrocento Sans" pitchFamily="34" charset="-120"/>
              </a:rPr>
              <a:t> yang membuat pivot dari ASN worth it setelah memperhitungkan </a:t>
            </a:r>
            <a:pPr>
              <a:lnSpc>
                <a:spcPct val="140000"/>
              </a:lnSpc>
            </a:pPr>
            <a:r>
              <a:rPr lang="en-US" sz="1181" b="1" dirty="0">
                <a:solidFill>
                  <a:srgbClr val="C7A66C"/>
                </a:solidFill>
                <a:latin typeface="Quattrocento Sans" pitchFamily="34" charset="0"/>
                <a:ea typeface="Quattrocento Sans" pitchFamily="34" charset="-122"/>
                <a:cs typeface="Quattrocento Sans" pitchFamily="34" charset="-120"/>
              </a:rPr>
              <a:t>seluruh benefit yang hilang</a:t>
            </a:r>
            <a:pPr>
              <a:lnSpc>
                <a:spcPct val="140000"/>
              </a:lnSpc>
            </a:pPr>
            <a:r>
              <a:rPr lang="en-US" sz="1181" dirty="0">
                <a:solidFill>
                  <a:srgbClr val="E8E6E3">
                    <a:alpha val="90000"/>
                  </a:srgbClr>
                </a:solidFill>
                <a:latin typeface="Quattrocento Sans" pitchFamily="34" charset="0"/>
                <a:ea typeface="Quattrocento Sans" pitchFamily="34" charset="-122"/>
                <a:cs typeface="Quattrocento Sans" pitchFamily="34" charset="-120"/>
              </a:rPr>
              <a:t>.</a:t>
            </a:r>
            <a:endParaRPr lang="en-US" sz="1600" dirty="0"/>
          </a:p>
        </p:txBody>
      </p:sp>
      <p:sp>
        <p:nvSpPr>
          <p:cNvPr id="13" name="Shape 11"/>
          <p:cNvSpPr/>
          <p:nvPr/>
        </p:nvSpPr>
        <p:spPr>
          <a:xfrm>
            <a:off x="562275" y="3392394"/>
            <a:ext cx="3336166" cy="862155"/>
          </a:xfrm>
          <a:custGeom>
            <a:avLst/>
            <a:gdLst/>
            <a:ahLst/>
            <a:cxnLst/>
            <a:rect l="l" t="t" r="r" b="b"/>
            <a:pathLst>
              <a:path w="3336166" h="862155">
                <a:moveTo>
                  <a:pt x="37487" y="0"/>
                </a:moveTo>
                <a:lnTo>
                  <a:pt x="3298680" y="0"/>
                </a:lnTo>
                <a:cubicBezTo>
                  <a:pt x="3319383" y="0"/>
                  <a:pt x="3336166" y="16783"/>
                  <a:pt x="3336166" y="37487"/>
                </a:cubicBezTo>
                <a:lnTo>
                  <a:pt x="3336166" y="824669"/>
                </a:lnTo>
                <a:cubicBezTo>
                  <a:pt x="3336166" y="845372"/>
                  <a:pt x="3319383" y="862155"/>
                  <a:pt x="3298680" y="862155"/>
                </a:cubicBezTo>
                <a:lnTo>
                  <a:pt x="37487" y="862155"/>
                </a:lnTo>
                <a:cubicBezTo>
                  <a:pt x="16783" y="862155"/>
                  <a:pt x="0" y="845372"/>
                  <a:pt x="0" y="824669"/>
                </a:cubicBezTo>
                <a:lnTo>
                  <a:pt x="0" y="37487"/>
                </a:lnTo>
                <a:cubicBezTo>
                  <a:pt x="0" y="16783"/>
                  <a:pt x="16783" y="0"/>
                  <a:pt x="37487" y="0"/>
                </a:cubicBezTo>
                <a:close/>
              </a:path>
            </a:pathLst>
          </a:custGeom>
          <a:solidFill>
            <a:srgbClr val="1A1D21">
              <a:alpha val="50196"/>
            </a:srgbClr>
          </a:solidFill>
          <a:ln/>
        </p:spPr>
      </p:sp>
      <p:sp>
        <p:nvSpPr>
          <p:cNvPr id="14" name="Text 12"/>
          <p:cNvSpPr/>
          <p:nvPr/>
        </p:nvSpPr>
        <p:spPr>
          <a:xfrm>
            <a:off x="674730" y="3504849"/>
            <a:ext cx="3176855" cy="637245"/>
          </a:xfrm>
          <a:prstGeom prst="rect">
            <a:avLst/>
          </a:prstGeom>
          <a:noFill/>
          <a:ln/>
        </p:spPr>
        <p:txBody>
          <a:bodyPr wrap="square" lIns="0" tIns="0" rIns="0" bIns="0" rtlCol="0" anchor="ctr"/>
          <a:lstStyle/>
          <a:p>
            <a:pPr>
              <a:lnSpc>
                <a:spcPct val="140000"/>
              </a:lnSpc>
            </a:pPr>
            <a:r>
              <a:rPr lang="en-US" sz="1033" b="1" dirty="0">
                <a:solidFill>
                  <a:srgbClr val="C7A66C"/>
                </a:solidFill>
                <a:latin typeface="Quattrocento Sans" pitchFamily="34" charset="0"/>
                <a:ea typeface="Quattrocento Sans" pitchFamily="34" charset="-122"/>
                <a:cs typeface="Quattrocento Sans" pitchFamily="34" charset="-120"/>
              </a:rPr>
              <a:t>Cara Hitung:</a:t>
            </a:r>
            <a:pPr>
              <a:lnSpc>
                <a:spcPct val="140000"/>
              </a:lnSpc>
            </a:pPr>
            <a:r>
              <a:rPr lang="en-US" sz="1033" dirty="0">
                <a:solidFill>
                  <a:srgbClr val="E8E6E3">
                    <a:alpha val="80000"/>
                  </a:srgbClr>
                </a:solidFill>
                <a:latin typeface="Quattrocento Sans" pitchFamily="34" charset="0"/>
                <a:ea typeface="Quattrocento Sans" pitchFamily="34" charset="-122"/>
                <a:cs typeface="Quattrocento Sans" pitchFamily="34" charset="-120"/>
              </a:rPr>
              <a:t> Total compensation ASN saat ini (termasuk pensiun, kesehatan, job security value) + margin risiko transisi + biaya opportunity cost</a:t>
            </a:r>
            <a:endParaRPr lang="en-US" sz="1600" dirty="0"/>
          </a:p>
        </p:txBody>
      </p:sp>
      <p:sp>
        <p:nvSpPr>
          <p:cNvPr id="15" name="Shape 13"/>
          <p:cNvSpPr/>
          <p:nvPr/>
        </p:nvSpPr>
        <p:spPr>
          <a:xfrm>
            <a:off x="562275" y="4374032"/>
            <a:ext cx="3336166" cy="9371"/>
          </a:xfrm>
          <a:custGeom>
            <a:avLst/>
            <a:gdLst/>
            <a:ahLst/>
            <a:cxnLst/>
            <a:rect l="l" t="t" r="r" b="b"/>
            <a:pathLst>
              <a:path w="3336166" h="9371">
                <a:moveTo>
                  <a:pt x="0" y="0"/>
                </a:moveTo>
                <a:lnTo>
                  <a:pt x="3336166" y="0"/>
                </a:lnTo>
                <a:lnTo>
                  <a:pt x="3336166" y="9371"/>
                </a:lnTo>
                <a:lnTo>
                  <a:pt x="0" y="9371"/>
                </a:lnTo>
                <a:lnTo>
                  <a:pt x="0" y="0"/>
                </a:lnTo>
                <a:close/>
              </a:path>
            </a:pathLst>
          </a:custGeom>
          <a:solidFill>
            <a:srgbClr val="4A5059"/>
          </a:solidFill>
          <a:ln/>
        </p:spPr>
      </p:sp>
      <p:sp>
        <p:nvSpPr>
          <p:cNvPr id="16" name="Text 14"/>
          <p:cNvSpPr/>
          <p:nvPr/>
        </p:nvSpPr>
        <p:spPr>
          <a:xfrm>
            <a:off x="562275" y="4491173"/>
            <a:ext cx="3401765" cy="187425"/>
          </a:xfrm>
          <a:prstGeom prst="rect">
            <a:avLst/>
          </a:prstGeom>
          <a:noFill/>
          <a:ln/>
        </p:spPr>
        <p:txBody>
          <a:bodyPr wrap="square" lIns="0" tIns="0" rIns="0" bIns="0" rtlCol="0" anchor="ctr"/>
          <a:lstStyle/>
          <a:p>
            <a:pPr>
              <a:lnSpc>
                <a:spcPct val="120000"/>
              </a:lnSpc>
            </a:pPr>
            <a:r>
              <a:rPr lang="en-US" sz="1033" dirty="0">
                <a:solidFill>
                  <a:srgbClr val="E8E6E3">
                    <a:alpha val="70000"/>
                  </a:srgbClr>
                </a:solidFill>
                <a:latin typeface="Quattrocento Sans" pitchFamily="34" charset="0"/>
                <a:ea typeface="Quattrocento Sans" pitchFamily="34" charset="-122"/>
                <a:cs typeface="Quattrocento Sans" pitchFamily="34" charset="-120"/>
              </a:rPr>
              <a:t>"Di bawah angka ini, saya lebih baik tetap di ASN."</a:t>
            </a:r>
            <a:endParaRPr lang="en-US" sz="1600" dirty="0"/>
          </a:p>
        </p:txBody>
      </p:sp>
      <p:sp>
        <p:nvSpPr>
          <p:cNvPr id="17" name="Shape 15"/>
          <p:cNvSpPr/>
          <p:nvPr/>
        </p:nvSpPr>
        <p:spPr>
          <a:xfrm>
            <a:off x="4239906" y="1705568"/>
            <a:ext cx="3711016" cy="3158112"/>
          </a:xfrm>
          <a:custGeom>
            <a:avLst/>
            <a:gdLst/>
            <a:ahLst/>
            <a:cxnLst/>
            <a:rect l="l" t="t" r="r" b="b"/>
            <a:pathLst>
              <a:path w="3711016" h="3158112">
                <a:moveTo>
                  <a:pt x="37485" y="0"/>
                </a:moveTo>
                <a:lnTo>
                  <a:pt x="3673531" y="0"/>
                </a:lnTo>
                <a:cubicBezTo>
                  <a:pt x="3694234" y="0"/>
                  <a:pt x="3711016" y="16783"/>
                  <a:pt x="3711016" y="37485"/>
                </a:cubicBezTo>
                <a:lnTo>
                  <a:pt x="3711016" y="3083139"/>
                </a:lnTo>
                <a:cubicBezTo>
                  <a:pt x="3711016" y="3124545"/>
                  <a:pt x="3677449" y="3158112"/>
                  <a:pt x="3636043" y="3158112"/>
                </a:cubicBezTo>
                <a:lnTo>
                  <a:pt x="74974" y="3158112"/>
                </a:lnTo>
                <a:cubicBezTo>
                  <a:pt x="33567" y="3158112"/>
                  <a:pt x="0" y="3124545"/>
                  <a:pt x="0" y="3083139"/>
                </a:cubicBezTo>
                <a:lnTo>
                  <a:pt x="0" y="37485"/>
                </a:lnTo>
                <a:cubicBezTo>
                  <a:pt x="0" y="16783"/>
                  <a:pt x="16783" y="0"/>
                  <a:pt x="37485" y="0"/>
                </a:cubicBezTo>
                <a:close/>
              </a:path>
            </a:pathLst>
          </a:custGeom>
          <a:gradFill rotWithShape="1" flip="none">
            <a:gsLst>
              <a:gs pos="0">
                <a:srgbClr val="4A5059">
                  <a:alpha val="50000"/>
                </a:srgbClr>
              </a:gs>
              <a:gs pos="100000">
                <a:srgbClr val="4A5059">
                  <a:alpha val="20000"/>
                </a:srgbClr>
              </a:gs>
            </a:gsLst>
            <a:lin ang="2700000" scaled="1"/>
          </a:gradFill>
          <a:ln/>
        </p:spPr>
      </p:sp>
      <p:sp>
        <p:nvSpPr>
          <p:cNvPr id="18" name="Shape 16"/>
          <p:cNvSpPr/>
          <p:nvPr/>
        </p:nvSpPr>
        <p:spPr>
          <a:xfrm>
            <a:off x="4239906" y="1705568"/>
            <a:ext cx="3711016" cy="37485"/>
          </a:xfrm>
          <a:custGeom>
            <a:avLst/>
            <a:gdLst/>
            <a:ahLst/>
            <a:cxnLst/>
            <a:rect l="l" t="t" r="r" b="b"/>
            <a:pathLst>
              <a:path w="3711016" h="37485">
                <a:moveTo>
                  <a:pt x="37485" y="0"/>
                </a:moveTo>
                <a:lnTo>
                  <a:pt x="3673531" y="0"/>
                </a:lnTo>
                <a:cubicBezTo>
                  <a:pt x="3694234" y="0"/>
                  <a:pt x="3711016" y="16783"/>
                  <a:pt x="3711016" y="37485"/>
                </a:cubicBezTo>
                <a:lnTo>
                  <a:pt x="3711016" y="37485"/>
                </a:lnTo>
                <a:lnTo>
                  <a:pt x="0" y="37485"/>
                </a:lnTo>
                <a:lnTo>
                  <a:pt x="0" y="37485"/>
                </a:lnTo>
                <a:cubicBezTo>
                  <a:pt x="0" y="16783"/>
                  <a:pt x="16783" y="0"/>
                  <a:pt x="37485" y="0"/>
                </a:cubicBezTo>
                <a:close/>
              </a:path>
            </a:pathLst>
          </a:custGeom>
          <a:solidFill>
            <a:srgbClr val="B89A6A"/>
          </a:solidFill>
          <a:ln/>
        </p:spPr>
      </p:sp>
      <p:sp>
        <p:nvSpPr>
          <p:cNvPr id="19" name="Shape 17"/>
          <p:cNvSpPr/>
          <p:nvPr/>
        </p:nvSpPr>
        <p:spPr>
          <a:xfrm>
            <a:off x="4427331" y="1930478"/>
            <a:ext cx="449820" cy="449820"/>
          </a:xfrm>
          <a:custGeom>
            <a:avLst/>
            <a:gdLst/>
            <a:ahLst/>
            <a:cxnLst/>
            <a:rect l="l" t="t" r="r" b="b"/>
            <a:pathLst>
              <a:path w="449820" h="449820">
                <a:moveTo>
                  <a:pt x="224910" y="0"/>
                </a:moveTo>
                <a:lnTo>
                  <a:pt x="224910" y="0"/>
                </a:lnTo>
                <a:cubicBezTo>
                  <a:pt x="349124" y="0"/>
                  <a:pt x="449820" y="100696"/>
                  <a:pt x="449820" y="224910"/>
                </a:cubicBezTo>
                <a:lnTo>
                  <a:pt x="449820" y="224910"/>
                </a:lnTo>
                <a:cubicBezTo>
                  <a:pt x="449820" y="349124"/>
                  <a:pt x="349124" y="449820"/>
                  <a:pt x="224910" y="449820"/>
                </a:cubicBezTo>
                <a:lnTo>
                  <a:pt x="224910" y="449820"/>
                </a:lnTo>
                <a:cubicBezTo>
                  <a:pt x="100696" y="449820"/>
                  <a:pt x="0" y="349124"/>
                  <a:pt x="0" y="224910"/>
                </a:cubicBezTo>
                <a:lnTo>
                  <a:pt x="0" y="224910"/>
                </a:lnTo>
                <a:cubicBezTo>
                  <a:pt x="0" y="100696"/>
                  <a:pt x="100696" y="0"/>
                  <a:pt x="224910" y="0"/>
                </a:cubicBezTo>
                <a:close/>
              </a:path>
            </a:pathLst>
          </a:custGeom>
          <a:solidFill>
            <a:srgbClr val="B89A6A">
              <a:alpha val="20000"/>
            </a:srgbClr>
          </a:solidFill>
          <a:ln/>
        </p:spPr>
      </p:sp>
      <p:sp>
        <p:nvSpPr>
          <p:cNvPr id="20" name="Shape 18"/>
          <p:cNvSpPr/>
          <p:nvPr/>
        </p:nvSpPr>
        <p:spPr>
          <a:xfrm>
            <a:off x="4558529" y="2061676"/>
            <a:ext cx="187425" cy="187425"/>
          </a:xfrm>
          <a:custGeom>
            <a:avLst/>
            <a:gdLst/>
            <a:ahLst/>
            <a:cxnLst/>
            <a:rect l="l" t="t" r="r" b="b"/>
            <a:pathLst>
              <a:path w="187425" h="187425">
                <a:moveTo>
                  <a:pt x="163997" y="93713"/>
                </a:moveTo>
                <a:cubicBezTo>
                  <a:pt x="163997" y="54922"/>
                  <a:pt x="132504" y="23428"/>
                  <a:pt x="93713" y="23428"/>
                </a:cubicBezTo>
                <a:cubicBezTo>
                  <a:pt x="54922" y="23428"/>
                  <a:pt x="23428" y="54922"/>
                  <a:pt x="23428" y="93713"/>
                </a:cubicBezTo>
                <a:cubicBezTo>
                  <a:pt x="23428" y="132504"/>
                  <a:pt x="54922" y="163997"/>
                  <a:pt x="93713" y="163997"/>
                </a:cubicBezTo>
                <a:cubicBezTo>
                  <a:pt x="132504" y="163997"/>
                  <a:pt x="163997" y="132504"/>
                  <a:pt x="163997" y="93713"/>
                </a:cubicBezTo>
                <a:close/>
                <a:moveTo>
                  <a:pt x="0" y="93713"/>
                </a:moveTo>
                <a:cubicBezTo>
                  <a:pt x="0" y="41991"/>
                  <a:pt x="41991" y="0"/>
                  <a:pt x="93713" y="0"/>
                </a:cubicBezTo>
                <a:cubicBezTo>
                  <a:pt x="145434" y="0"/>
                  <a:pt x="187425" y="41991"/>
                  <a:pt x="187425" y="93713"/>
                </a:cubicBezTo>
                <a:cubicBezTo>
                  <a:pt x="187425" y="145434"/>
                  <a:pt x="145434" y="187425"/>
                  <a:pt x="93713" y="187425"/>
                </a:cubicBezTo>
                <a:cubicBezTo>
                  <a:pt x="41991" y="187425"/>
                  <a:pt x="0" y="145434"/>
                  <a:pt x="0" y="93713"/>
                </a:cubicBezTo>
                <a:close/>
                <a:moveTo>
                  <a:pt x="93713" y="122998"/>
                </a:moveTo>
                <a:cubicBezTo>
                  <a:pt x="109875" y="122998"/>
                  <a:pt x="122998" y="109875"/>
                  <a:pt x="122998" y="93713"/>
                </a:cubicBezTo>
                <a:cubicBezTo>
                  <a:pt x="122998" y="77550"/>
                  <a:pt x="109875" y="64427"/>
                  <a:pt x="93713" y="64427"/>
                </a:cubicBezTo>
                <a:cubicBezTo>
                  <a:pt x="77550" y="64427"/>
                  <a:pt x="64427" y="77550"/>
                  <a:pt x="64427" y="93713"/>
                </a:cubicBezTo>
                <a:cubicBezTo>
                  <a:pt x="64427" y="109875"/>
                  <a:pt x="77550" y="122998"/>
                  <a:pt x="93713" y="122998"/>
                </a:cubicBezTo>
                <a:close/>
                <a:moveTo>
                  <a:pt x="93713" y="40999"/>
                </a:moveTo>
                <a:cubicBezTo>
                  <a:pt x="122806" y="40999"/>
                  <a:pt x="146426" y="64619"/>
                  <a:pt x="146426" y="93713"/>
                </a:cubicBezTo>
                <a:cubicBezTo>
                  <a:pt x="146426" y="122806"/>
                  <a:pt x="122806" y="146426"/>
                  <a:pt x="93713" y="146426"/>
                </a:cubicBezTo>
                <a:cubicBezTo>
                  <a:pt x="64619" y="146426"/>
                  <a:pt x="40999" y="122806"/>
                  <a:pt x="40999" y="93713"/>
                </a:cubicBezTo>
                <a:cubicBezTo>
                  <a:pt x="40999" y="64619"/>
                  <a:pt x="64619" y="40999"/>
                  <a:pt x="93713" y="40999"/>
                </a:cubicBezTo>
                <a:close/>
                <a:moveTo>
                  <a:pt x="81998" y="93713"/>
                </a:moveTo>
                <a:cubicBezTo>
                  <a:pt x="81998" y="87247"/>
                  <a:pt x="87247" y="81998"/>
                  <a:pt x="93713" y="81998"/>
                </a:cubicBezTo>
                <a:cubicBezTo>
                  <a:pt x="100178" y="81998"/>
                  <a:pt x="105427" y="87247"/>
                  <a:pt x="105427" y="93713"/>
                </a:cubicBezTo>
                <a:cubicBezTo>
                  <a:pt x="105427" y="100178"/>
                  <a:pt x="100178" y="105427"/>
                  <a:pt x="93713" y="105427"/>
                </a:cubicBezTo>
                <a:cubicBezTo>
                  <a:pt x="87247" y="105427"/>
                  <a:pt x="81998" y="100178"/>
                  <a:pt x="81998" y="93713"/>
                </a:cubicBezTo>
                <a:close/>
              </a:path>
            </a:pathLst>
          </a:custGeom>
          <a:solidFill>
            <a:srgbClr val="B89A6A"/>
          </a:solidFill>
          <a:ln/>
        </p:spPr>
      </p:sp>
      <p:sp>
        <p:nvSpPr>
          <p:cNvPr id="21" name="Text 19"/>
          <p:cNvSpPr/>
          <p:nvPr/>
        </p:nvSpPr>
        <p:spPr>
          <a:xfrm>
            <a:off x="4989606" y="1911736"/>
            <a:ext cx="1433802" cy="299880"/>
          </a:xfrm>
          <a:prstGeom prst="rect">
            <a:avLst/>
          </a:prstGeom>
          <a:noFill/>
          <a:ln/>
        </p:spPr>
        <p:txBody>
          <a:bodyPr wrap="square" lIns="0" tIns="0" rIns="0" bIns="0" rtlCol="0" anchor="ctr"/>
          <a:lstStyle/>
          <a:p>
            <a:pPr>
              <a:lnSpc>
                <a:spcPct val="110000"/>
              </a:lnSpc>
            </a:pPr>
            <a:r>
              <a:rPr lang="en-US" sz="1771" b="1" dirty="0">
                <a:solidFill>
                  <a:srgbClr val="E8E6E3"/>
                </a:solidFill>
                <a:latin typeface="Liter" pitchFamily="34" charset="0"/>
                <a:ea typeface="Liter" pitchFamily="34" charset="-122"/>
                <a:cs typeface="Liter" pitchFamily="34" charset="-120"/>
              </a:rPr>
              <a:t>Target</a:t>
            </a:r>
            <a:endParaRPr lang="en-US" sz="1600" dirty="0"/>
          </a:p>
        </p:txBody>
      </p:sp>
      <p:sp>
        <p:nvSpPr>
          <p:cNvPr id="22" name="Text 20"/>
          <p:cNvSpPr/>
          <p:nvPr/>
        </p:nvSpPr>
        <p:spPr>
          <a:xfrm>
            <a:off x="4989606" y="2211616"/>
            <a:ext cx="1386945" cy="187425"/>
          </a:xfrm>
          <a:prstGeom prst="rect">
            <a:avLst/>
          </a:prstGeom>
          <a:noFill/>
          <a:ln/>
        </p:spPr>
        <p:txBody>
          <a:bodyPr wrap="square" lIns="0" tIns="0" rIns="0" bIns="0" rtlCol="0" anchor="ctr"/>
          <a:lstStyle/>
          <a:p>
            <a:pPr>
              <a:lnSpc>
                <a:spcPct val="120000"/>
              </a:lnSpc>
            </a:pPr>
            <a:r>
              <a:rPr lang="en-US" sz="1033" dirty="0">
                <a:solidFill>
                  <a:srgbClr val="B89A6A"/>
                </a:solidFill>
                <a:latin typeface="Quattrocento Sans" pitchFamily="34" charset="0"/>
                <a:ea typeface="Quattrocento Sans" pitchFamily="34" charset="-122"/>
                <a:cs typeface="Quattrocento Sans" pitchFamily="34" charset="-120"/>
              </a:rPr>
              <a:t>Realistis &amp; Data-Driven</a:t>
            </a:r>
            <a:endParaRPr lang="en-US" sz="1600" dirty="0"/>
          </a:p>
        </p:txBody>
      </p:sp>
      <p:sp>
        <p:nvSpPr>
          <p:cNvPr id="23" name="Text 21"/>
          <p:cNvSpPr/>
          <p:nvPr/>
        </p:nvSpPr>
        <p:spPr>
          <a:xfrm>
            <a:off x="4427331" y="2548981"/>
            <a:ext cx="3411136" cy="730958"/>
          </a:xfrm>
          <a:prstGeom prst="rect">
            <a:avLst/>
          </a:prstGeom>
          <a:noFill/>
          <a:ln/>
        </p:spPr>
        <p:txBody>
          <a:bodyPr wrap="square" lIns="0" tIns="0" rIns="0" bIns="0" rtlCol="0" anchor="ctr"/>
          <a:lstStyle/>
          <a:p>
            <a:pPr>
              <a:lnSpc>
                <a:spcPct val="140000"/>
              </a:lnSpc>
            </a:pPr>
            <a:r>
              <a:rPr lang="en-US" sz="1181" b="1" dirty="0">
                <a:solidFill>
                  <a:srgbClr val="E8E6E3"/>
                </a:solidFill>
                <a:latin typeface="Quattrocento Sans" pitchFamily="34" charset="0"/>
                <a:ea typeface="Quattrocento Sans" pitchFamily="34" charset="-122"/>
                <a:cs typeface="Quattrocento Sans" pitchFamily="34" charset="-120"/>
              </a:rPr>
              <a:t>Angka yang realistis</a:t>
            </a:r>
            <a:pPr>
              <a:lnSpc>
                <a:spcPct val="140000"/>
              </a:lnSpc>
            </a:pPr>
            <a:r>
              <a:rPr lang="en-US" sz="1181" dirty="0">
                <a:solidFill>
                  <a:srgbClr val="E8E6E3">
                    <a:alpha val="90000"/>
                  </a:srgbClr>
                </a:solidFill>
                <a:latin typeface="Quattrocento Sans" pitchFamily="34" charset="0"/>
                <a:ea typeface="Quattrocento Sans" pitchFamily="34" charset="-122"/>
                <a:cs typeface="Quattrocento Sans" pitchFamily="34" charset="-120"/>
              </a:rPr>
              <a:t> berdasarkan market data untuk role, level, dan lokasi yang sesuai dengan profil.</a:t>
            </a:r>
            <a:endParaRPr lang="en-US" sz="1600" dirty="0"/>
          </a:p>
        </p:txBody>
      </p:sp>
      <p:sp>
        <p:nvSpPr>
          <p:cNvPr id="24" name="Shape 22"/>
          <p:cNvSpPr/>
          <p:nvPr/>
        </p:nvSpPr>
        <p:spPr>
          <a:xfrm>
            <a:off x="4427331" y="3392394"/>
            <a:ext cx="3336166" cy="862155"/>
          </a:xfrm>
          <a:custGeom>
            <a:avLst/>
            <a:gdLst/>
            <a:ahLst/>
            <a:cxnLst/>
            <a:rect l="l" t="t" r="r" b="b"/>
            <a:pathLst>
              <a:path w="3336166" h="862155">
                <a:moveTo>
                  <a:pt x="37487" y="0"/>
                </a:moveTo>
                <a:lnTo>
                  <a:pt x="3298680" y="0"/>
                </a:lnTo>
                <a:cubicBezTo>
                  <a:pt x="3319383" y="0"/>
                  <a:pt x="3336166" y="16783"/>
                  <a:pt x="3336166" y="37487"/>
                </a:cubicBezTo>
                <a:lnTo>
                  <a:pt x="3336166" y="824669"/>
                </a:lnTo>
                <a:cubicBezTo>
                  <a:pt x="3336166" y="845372"/>
                  <a:pt x="3319383" y="862155"/>
                  <a:pt x="3298680" y="862155"/>
                </a:cubicBezTo>
                <a:lnTo>
                  <a:pt x="37487" y="862155"/>
                </a:lnTo>
                <a:cubicBezTo>
                  <a:pt x="16783" y="862155"/>
                  <a:pt x="0" y="845372"/>
                  <a:pt x="0" y="824669"/>
                </a:cubicBezTo>
                <a:lnTo>
                  <a:pt x="0" y="37487"/>
                </a:lnTo>
                <a:cubicBezTo>
                  <a:pt x="0" y="16783"/>
                  <a:pt x="16783" y="0"/>
                  <a:pt x="37487" y="0"/>
                </a:cubicBezTo>
                <a:close/>
              </a:path>
            </a:pathLst>
          </a:custGeom>
          <a:solidFill>
            <a:srgbClr val="1A1D21">
              <a:alpha val="50196"/>
            </a:srgbClr>
          </a:solidFill>
          <a:ln/>
        </p:spPr>
      </p:sp>
      <p:sp>
        <p:nvSpPr>
          <p:cNvPr id="25" name="Text 23"/>
          <p:cNvSpPr/>
          <p:nvPr/>
        </p:nvSpPr>
        <p:spPr>
          <a:xfrm>
            <a:off x="4539786" y="3504849"/>
            <a:ext cx="3176855" cy="637245"/>
          </a:xfrm>
          <a:prstGeom prst="rect">
            <a:avLst/>
          </a:prstGeom>
          <a:noFill/>
          <a:ln/>
        </p:spPr>
        <p:txBody>
          <a:bodyPr wrap="square" lIns="0" tIns="0" rIns="0" bIns="0" rtlCol="0" anchor="ctr"/>
          <a:lstStyle/>
          <a:p>
            <a:pPr>
              <a:lnSpc>
                <a:spcPct val="140000"/>
              </a:lnSpc>
            </a:pPr>
            <a:r>
              <a:rPr lang="en-US" sz="1033" b="1" dirty="0">
                <a:solidFill>
                  <a:srgbClr val="B89A6A"/>
                </a:solidFill>
                <a:latin typeface="Quattrocento Sans" pitchFamily="34" charset="0"/>
                <a:ea typeface="Quattrocento Sans" pitchFamily="34" charset="-122"/>
                <a:cs typeface="Quattrocento Sans" pitchFamily="34" charset="-120"/>
              </a:rPr>
              <a:t>Cara Hitung:</a:t>
            </a:r>
            <a:pPr>
              <a:lnSpc>
                <a:spcPct val="140000"/>
              </a:lnSpc>
            </a:pPr>
            <a:r>
              <a:rPr lang="en-US" sz="1033" dirty="0">
                <a:solidFill>
                  <a:srgbClr val="E8E6E3">
                    <a:alpha val="80000"/>
                  </a:srgbClr>
                </a:solidFill>
                <a:latin typeface="Quattrocento Sans" pitchFamily="34" charset="0"/>
                <a:ea typeface="Quattrocento Sans" pitchFamily="34" charset="-122"/>
                <a:cs typeface="Quattrocento Sans" pitchFamily="34" charset="-120"/>
              </a:rPr>
              <a:t> Rata-rata market rate (Glassdoor, LinkedIn, network) + premium untuk unique skills + adjustment untuk pengalaman ASN</a:t>
            </a:r>
            <a:endParaRPr lang="en-US" sz="1600" dirty="0"/>
          </a:p>
        </p:txBody>
      </p:sp>
      <p:sp>
        <p:nvSpPr>
          <p:cNvPr id="26" name="Shape 24"/>
          <p:cNvSpPr/>
          <p:nvPr/>
        </p:nvSpPr>
        <p:spPr>
          <a:xfrm>
            <a:off x="4427331" y="4374032"/>
            <a:ext cx="3336166" cy="9371"/>
          </a:xfrm>
          <a:custGeom>
            <a:avLst/>
            <a:gdLst/>
            <a:ahLst/>
            <a:cxnLst/>
            <a:rect l="l" t="t" r="r" b="b"/>
            <a:pathLst>
              <a:path w="3336166" h="9371">
                <a:moveTo>
                  <a:pt x="0" y="0"/>
                </a:moveTo>
                <a:lnTo>
                  <a:pt x="3336166" y="0"/>
                </a:lnTo>
                <a:lnTo>
                  <a:pt x="3336166" y="9371"/>
                </a:lnTo>
                <a:lnTo>
                  <a:pt x="0" y="9371"/>
                </a:lnTo>
                <a:lnTo>
                  <a:pt x="0" y="0"/>
                </a:lnTo>
                <a:close/>
              </a:path>
            </a:pathLst>
          </a:custGeom>
          <a:solidFill>
            <a:srgbClr val="4A5059"/>
          </a:solidFill>
          <a:ln/>
        </p:spPr>
      </p:sp>
      <p:sp>
        <p:nvSpPr>
          <p:cNvPr id="27" name="Text 25"/>
          <p:cNvSpPr/>
          <p:nvPr/>
        </p:nvSpPr>
        <p:spPr>
          <a:xfrm>
            <a:off x="4427331" y="4491173"/>
            <a:ext cx="3401765" cy="187425"/>
          </a:xfrm>
          <a:prstGeom prst="rect">
            <a:avLst/>
          </a:prstGeom>
          <a:noFill/>
          <a:ln/>
        </p:spPr>
        <p:txBody>
          <a:bodyPr wrap="square" lIns="0" tIns="0" rIns="0" bIns="0" rtlCol="0" anchor="ctr"/>
          <a:lstStyle/>
          <a:p>
            <a:pPr>
              <a:lnSpc>
                <a:spcPct val="120000"/>
              </a:lnSpc>
            </a:pPr>
            <a:r>
              <a:rPr lang="en-US" sz="1033" dirty="0">
                <a:solidFill>
                  <a:srgbClr val="E8E6E3">
                    <a:alpha val="70000"/>
                  </a:srgbClr>
                </a:solidFill>
                <a:latin typeface="Quattrocento Sans" pitchFamily="34" charset="0"/>
                <a:ea typeface="Quattrocento Sans" pitchFamily="34" charset="-122"/>
                <a:cs typeface="Quattrocento Sans" pitchFamily="34" charset="-120"/>
              </a:rPr>
              <a:t>"Ini angka yang fair berdasarkan data pasar."</a:t>
            </a:r>
            <a:endParaRPr lang="en-US" sz="1600" dirty="0"/>
          </a:p>
        </p:txBody>
      </p:sp>
      <p:sp>
        <p:nvSpPr>
          <p:cNvPr id="28" name="Shape 26"/>
          <p:cNvSpPr/>
          <p:nvPr/>
        </p:nvSpPr>
        <p:spPr>
          <a:xfrm>
            <a:off x="8105036" y="1705568"/>
            <a:ext cx="3711016" cy="3158112"/>
          </a:xfrm>
          <a:custGeom>
            <a:avLst/>
            <a:gdLst/>
            <a:ahLst/>
            <a:cxnLst/>
            <a:rect l="l" t="t" r="r" b="b"/>
            <a:pathLst>
              <a:path w="3711016" h="3158112">
                <a:moveTo>
                  <a:pt x="37485" y="0"/>
                </a:moveTo>
                <a:lnTo>
                  <a:pt x="3673531" y="0"/>
                </a:lnTo>
                <a:cubicBezTo>
                  <a:pt x="3694234" y="0"/>
                  <a:pt x="3711016" y="16783"/>
                  <a:pt x="3711016" y="37485"/>
                </a:cubicBezTo>
                <a:lnTo>
                  <a:pt x="3711016" y="3083139"/>
                </a:lnTo>
                <a:cubicBezTo>
                  <a:pt x="3711016" y="3124545"/>
                  <a:pt x="3677449" y="3158112"/>
                  <a:pt x="3636043" y="3158112"/>
                </a:cubicBezTo>
                <a:lnTo>
                  <a:pt x="74974" y="3158112"/>
                </a:lnTo>
                <a:cubicBezTo>
                  <a:pt x="33567" y="3158112"/>
                  <a:pt x="0" y="3124545"/>
                  <a:pt x="0" y="3083139"/>
                </a:cubicBezTo>
                <a:lnTo>
                  <a:pt x="0" y="37485"/>
                </a:lnTo>
                <a:cubicBezTo>
                  <a:pt x="0" y="16783"/>
                  <a:pt x="16783" y="0"/>
                  <a:pt x="37485" y="0"/>
                </a:cubicBezTo>
                <a:close/>
              </a:path>
            </a:pathLst>
          </a:custGeom>
          <a:gradFill rotWithShape="1" flip="none">
            <a:gsLst>
              <a:gs pos="0">
                <a:srgbClr val="4A5059">
                  <a:alpha val="50000"/>
                </a:srgbClr>
              </a:gs>
              <a:gs pos="100000">
                <a:srgbClr val="4A5059">
                  <a:alpha val="20000"/>
                </a:srgbClr>
              </a:gs>
            </a:gsLst>
            <a:lin ang="2700000" scaled="1"/>
          </a:gradFill>
          <a:ln/>
        </p:spPr>
      </p:sp>
      <p:sp>
        <p:nvSpPr>
          <p:cNvPr id="29" name="Shape 27"/>
          <p:cNvSpPr/>
          <p:nvPr/>
        </p:nvSpPr>
        <p:spPr>
          <a:xfrm>
            <a:off x="8105036" y="1705568"/>
            <a:ext cx="3711016" cy="37485"/>
          </a:xfrm>
          <a:custGeom>
            <a:avLst/>
            <a:gdLst/>
            <a:ahLst/>
            <a:cxnLst/>
            <a:rect l="l" t="t" r="r" b="b"/>
            <a:pathLst>
              <a:path w="3711016" h="37485">
                <a:moveTo>
                  <a:pt x="37485" y="0"/>
                </a:moveTo>
                <a:lnTo>
                  <a:pt x="3673531" y="0"/>
                </a:lnTo>
                <a:cubicBezTo>
                  <a:pt x="3694234" y="0"/>
                  <a:pt x="3711016" y="16783"/>
                  <a:pt x="3711016" y="37485"/>
                </a:cubicBezTo>
                <a:lnTo>
                  <a:pt x="3711016" y="37485"/>
                </a:lnTo>
                <a:lnTo>
                  <a:pt x="0" y="37485"/>
                </a:lnTo>
                <a:lnTo>
                  <a:pt x="0" y="37485"/>
                </a:lnTo>
                <a:cubicBezTo>
                  <a:pt x="0" y="16783"/>
                  <a:pt x="16783" y="0"/>
                  <a:pt x="37485" y="0"/>
                </a:cubicBezTo>
                <a:close/>
              </a:path>
            </a:pathLst>
          </a:custGeom>
          <a:solidFill>
            <a:srgbClr val="B89A6A"/>
          </a:solidFill>
          <a:ln/>
        </p:spPr>
      </p:sp>
      <p:sp>
        <p:nvSpPr>
          <p:cNvPr id="30" name="Shape 28"/>
          <p:cNvSpPr/>
          <p:nvPr/>
        </p:nvSpPr>
        <p:spPr>
          <a:xfrm>
            <a:off x="8292461" y="1930478"/>
            <a:ext cx="449820" cy="449820"/>
          </a:xfrm>
          <a:custGeom>
            <a:avLst/>
            <a:gdLst/>
            <a:ahLst/>
            <a:cxnLst/>
            <a:rect l="l" t="t" r="r" b="b"/>
            <a:pathLst>
              <a:path w="449820" h="449820">
                <a:moveTo>
                  <a:pt x="224910" y="0"/>
                </a:moveTo>
                <a:lnTo>
                  <a:pt x="224910" y="0"/>
                </a:lnTo>
                <a:cubicBezTo>
                  <a:pt x="349124" y="0"/>
                  <a:pt x="449820" y="100696"/>
                  <a:pt x="449820" y="224910"/>
                </a:cubicBezTo>
                <a:lnTo>
                  <a:pt x="449820" y="224910"/>
                </a:lnTo>
                <a:cubicBezTo>
                  <a:pt x="449820" y="349124"/>
                  <a:pt x="349124" y="449820"/>
                  <a:pt x="224910" y="449820"/>
                </a:cubicBezTo>
                <a:lnTo>
                  <a:pt x="224910" y="449820"/>
                </a:lnTo>
                <a:cubicBezTo>
                  <a:pt x="100696" y="449820"/>
                  <a:pt x="0" y="349124"/>
                  <a:pt x="0" y="224910"/>
                </a:cubicBezTo>
                <a:lnTo>
                  <a:pt x="0" y="224910"/>
                </a:lnTo>
                <a:cubicBezTo>
                  <a:pt x="0" y="100696"/>
                  <a:pt x="100696" y="0"/>
                  <a:pt x="224910" y="0"/>
                </a:cubicBezTo>
                <a:close/>
              </a:path>
            </a:pathLst>
          </a:custGeom>
          <a:solidFill>
            <a:srgbClr val="B89A6A">
              <a:alpha val="20000"/>
            </a:srgbClr>
          </a:solidFill>
          <a:ln/>
        </p:spPr>
      </p:sp>
      <p:sp>
        <p:nvSpPr>
          <p:cNvPr id="31" name="Shape 29"/>
          <p:cNvSpPr/>
          <p:nvPr/>
        </p:nvSpPr>
        <p:spPr>
          <a:xfrm>
            <a:off x="8423658" y="2061676"/>
            <a:ext cx="187425" cy="187425"/>
          </a:xfrm>
          <a:custGeom>
            <a:avLst/>
            <a:gdLst/>
            <a:ahLst/>
            <a:cxnLst/>
            <a:rect l="l" t="t" r="r" b="b"/>
            <a:pathLst>
              <a:path w="187425" h="187425">
                <a:moveTo>
                  <a:pt x="46856" y="117141"/>
                </a:moveTo>
                <a:lnTo>
                  <a:pt x="8969" y="117141"/>
                </a:lnTo>
                <a:cubicBezTo>
                  <a:pt x="-146" y="117141"/>
                  <a:pt x="-5747" y="107220"/>
                  <a:pt x="-1062" y="99387"/>
                </a:cubicBezTo>
                <a:lnTo>
                  <a:pt x="18303" y="67100"/>
                </a:lnTo>
                <a:cubicBezTo>
                  <a:pt x="21488" y="61792"/>
                  <a:pt x="27199" y="58570"/>
                  <a:pt x="33385" y="58570"/>
                </a:cubicBezTo>
                <a:lnTo>
                  <a:pt x="68161" y="58570"/>
                </a:lnTo>
                <a:cubicBezTo>
                  <a:pt x="96019" y="11385"/>
                  <a:pt x="137567" y="9005"/>
                  <a:pt x="165351" y="13069"/>
                </a:cubicBezTo>
                <a:cubicBezTo>
                  <a:pt x="170037" y="13764"/>
                  <a:pt x="173698" y="17425"/>
                  <a:pt x="174357" y="22074"/>
                </a:cubicBezTo>
                <a:cubicBezTo>
                  <a:pt x="178420" y="49858"/>
                  <a:pt x="176040" y="91406"/>
                  <a:pt x="128855" y="119264"/>
                </a:cubicBezTo>
                <a:lnTo>
                  <a:pt x="128855" y="154040"/>
                </a:lnTo>
                <a:cubicBezTo>
                  <a:pt x="128855" y="160226"/>
                  <a:pt x="125633" y="165937"/>
                  <a:pt x="120325" y="169122"/>
                </a:cubicBezTo>
                <a:lnTo>
                  <a:pt x="88039" y="188487"/>
                </a:lnTo>
                <a:cubicBezTo>
                  <a:pt x="80241" y="193172"/>
                  <a:pt x="70284" y="187535"/>
                  <a:pt x="70284" y="178456"/>
                </a:cubicBezTo>
                <a:lnTo>
                  <a:pt x="70284" y="140569"/>
                </a:lnTo>
                <a:cubicBezTo>
                  <a:pt x="70284" y="127647"/>
                  <a:pt x="59778" y="117141"/>
                  <a:pt x="46856" y="117141"/>
                </a:cubicBezTo>
                <a:lnTo>
                  <a:pt x="46820" y="117141"/>
                </a:lnTo>
                <a:close/>
                <a:moveTo>
                  <a:pt x="146426" y="58570"/>
                </a:moveTo>
                <a:cubicBezTo>
                  <a:pt x="146426" y="48873"/>
                  <a:pt x="138552" y="40999"/>
                  <a:pt x="128855" y="40999"/>
                </a:cubicBezTo>
                <a:cubicBezTo>
                  <a:pt x="119157" y="40999"/>
                  <a:pt x="111284" y="48873"/>
                  <a:pt x="111284" y="58570"/>
                </a:cubicBezTo>
                <a:cubicBezTo>
                  <a:pt x="111284" y="68268"/>
                  <a:pt x="119157" y="76141"/>
                  <a:pt x="128855" y="76141"/>
                </a:cubicBezTo>
                <a:cubicBezTo>
                  <a:pt x="138552" y="76141"/>
                  <a:pt x="146426" y="68268"/>
                  <a:pt x="146426" y="58570"/>
                </a:cubicBezTo>
                <a:close/>
              </a:path>
            </a:pathLst>
          </a:custGeom>
          <a:solidFill>
            <a:srgbClr val="B89A6A"/>
          </a:solidFill>
          <a:ln/>
        </p:spPr>
      </p:sp>
      <p:sp>
        <p:nvSpPr>
          <p:cNvPr id="32" name="Text 30"/>
          <p:cNvSpPr/>
          <p:nvPr/>
        </p:nvSpPr>
        <p:spPr>
          <a:xfrm>
            <a:off x="8854736" y="1911736"/>
            <a:ext cx="1536885" cy="299880"/>
          </a:xfrm>
          <a:prstGeom prst="rect">
            <a:avLst/>
          </a:prstGeom>
          <a:noFill/>
          <a:ln/>
        </p:spPr>
        <p:txBody>
          <a:bodyPr wrap="square" lIns="0" tIns="0" rIns="0" bIns="0" rtlCol="0" anchor="ctr"/>
          <a:lstStyle/>
          <a:p>
            <a:pPr>
              <a:lnSpc>
                <a:spcPct val="110000"/>
              </a:lnSpc>
            </a:pPr>
            <a:r>
              <a:rPr lang="en-US" sz="1771" b="1" dirty="0">
                <a:solidFill>
                  <a:srgbClr val="E8E6E3"/>
                </a:solidFill>
                <a:latin typeface="Liter" pitchFamily="34" charset="0"/>
                <a:ea typeface="Liter" pitchFamily="34" charset="-122"/>
                <a:cs typeface="Liter" pitchFamily="34" charset="-120"/>
              </a:rPr>
              <a:t>Stretch</a:t>
            </a:r>
            <a:endParaRPr lang="en-US" sz="1600" dirty="0"/>
          </a:p>
        </p:txBody>
      </p:sp>
      <p:sp>
        <p:nvSpPr>
          <p:cNvPr id="33" name="Text 31"/>
          <p:cNvSpPr/>
          <p:nvPr/>
        </p:nvSpPr>
        <p:spPr>
          <a:xfrm>
            <a:off x="8854736" y="2211616"/>
            <a:ext cx="1490029" cy="187425"/>
          </a:xfrm>
          <a:prstGeom prst="rect">
            <a:avLst/>
          </a:prstGeom>
          <a:noFill/>
          <a:ln/>
        </p:spPr>
        <p:txBody>
          <a:bodyPr wrap="square" lIns="0" tIns="0" rIns="0" bIns="0" rtlCol="0" anchor="ctr"/>
          <a:lstStyle/>
          <a:p>
            <a:pPr>
              <a:lnSpc>
                <a:spcPct val="120000"/>
              </a:lnSpc>
            </a:pPr>
            <a:r>
              <a:rPr lang="en-US" sz="1033" dirty="0">
                <a:solidFill>
                  <a:srgbClr val="B89A6A"/>
                </a:solidFill>
                <a:latin typeface="Quattrocento Sans" pitchFamily="34" charset="0"/>
                <a:ea typeface="Quattrocento Sans" pitchFamily="34" charset="-122"/>
                <a:cs typeface="Quattrocento Sans" pitchFamily="34" charset="-120"/>
              </a:rPr>
              <a:t>Ambitious but Defensible</a:t>
            </a:r>
            <a:endParaRPr lang="en-US" sz="1600" dirty="0"/>
          </a:p>
        </p:txBody>
      </p:sp>
      <p:sp>
        <p:nvSpPr>
          <p:cNvPr id="34" name="Text 32"/>
          <p:cNvSpPr/>
          <p:nvPr/>
        </p:nvSpPr>
        <p:spPr>
          <a:xfrm>
            <a:off x="8292461" y="2548981"/>
            <a:ext cx="3411136" cy="730958"/>
          </a:xfrm>
          <a:prstGeom prst="rect">
            <a:avLst/>
          </a:prstGeom>
          <a:noFill/>
          <a:ln/>
        </p:spPr>
        <p:txBody>
          <a:bodyPr wrap="square" lIns="0" tIns="0" rIns="0" bIns="0" rtlCol="0" anchor="ctr"/>
          <a:lstStyle/>
          <a:p>
            <a:pPr>
              <a:lnSpc>
                <a:spcPct val="140000"/>
              </a:lnSpc>
            </a:pPr>
            <a:r>
              <a:rPr lang="en-US" sz="1181" b="1" dirty="0">
                <a:solidFill>
                  <a:srgbClr val="E8E6E3"/>
                </a:solidFill>
                <a:latin typeface="Quattrocento Sans" pitchFamily="34" charset="0"/>
                <a:ea typeface="Quattrocento Sans" pitchFamily="34" charset="-122"/>
                <a:cs typeface="Quattrocento Sans" pitchFamily="34" charset="-120"/>
              </a:rPr>
              <a:t>Angka tertinggi</a:t>
            </a:r>
            <a:pPr>
              <a:lnSpc>
                <a:spcPct val="140000"/>
              </a:lnSpc>
            </a:pPr>
            <a:r>
              <a:rPr lang="en-US" sz="1181" dirty="0">
                <a:solidFill>
                  <a:srgbClr val="E8E6E3">
                    <a:alpha val="90000"/>
                  </a:srgbClr>
                </a:solidFill>
                <a:latin typeface="Quattrocento Sans" pitchFamily="34" charset="0"/>
                <a:ea typeface="Quattrocento Sans" pitchFamily="34" charset="-122"/>
                <a:cs typeface="Quattrocento Sans" pitchFamily="34" charset="-120"/>
              </a:rPr>
              <a:t> yang bisa diminta dengan straight face tanpa kehilangan kredibilitas atau terlihat tidak realistis.</a:t>
            </a:r>
            <a:endParaRPr lang="en-US" sz="1600" dirty="0"/>
          </a:p>
        </p:txBody>
      </p:sp>
      <p:sp>
        <p:nvSpPr>
          <p:cNvPr id="35" name="Shape 33"/>
          <p:cNvSpPr/>
          <p:nvPr/>
        </p:nvSpPr>
        <p:spPr>
          <a:xfrm>
            <a:off x="8292461" y="3392394"/>
            <a:ext cx="3336166" cy="862155"/>
          </a:xfrm>
          <a:custGeom>
            <a:avLst/>
            <a:gdLst/>
            <a:ahLst/>
            <a:cxnLst/>
            <a:rect l="l" t="t" r="r" b="b"/>
            <a:pathLst>
              <a:path w="3336166" h="862155">
                <a:moveTo>
                  <a:pt x="37487" y="0"/>
                </a:moveTo>
                <a:lnTo>
                  <a:pt x="3298680" y="0"/>
                </a:lnTo>
                <a:cubicBezTo>
                  <a:pt x="3319383" y="0"/>
                  <a:pt x="3336166" y="16783"/>
                  <a:pt x="3336166" y="37487"/>
                </a:cubicBezTo>
                <a:lnTo>
                  <a:pt x="3336166" y="824669"/>
                </a:lnTo>
                <a:cubicBezTo>
                  <a:pt x="3336166" y="845372"/>
                  <a:pt x="3319383" y="862155"/>
                  <a:pt x="3298680" y="862155"/>
                </a:cubicBezTo>
                <a:lnTo>
                  <a:pt x="37487" y="862155"/>
                </a:lnTo>
                <a:cubicBezTo>
                  <a:pt x="16783" y="862155"/>
                  <a:pt x="0" y="845372"/>
                  <a:pt x="0" y="824669"/>
                </a:cubicBezTo>
                <a:lnTo>
                  <a:pt x="0" y="37487"/>
                </a:lnTo>
                <a:cubicBezTo>
                  <a:pt x="0" y="16783"/>
                  <a:pt x="16783" y="0"/>
                  <a:pt x="37487" y="0"/>
                </a:cubicBezTo>
                <a:close/>
              </a:path>
            </a:pathLst>
          </a:custGeom>
          <a:solidFill>
            <a:srgbClr val="1A1D21">
              <a:alpha val="50196"/>
            </a:srgbClr>
          </a:solidFill>
          <a:ln/>
        </p:spPr>
      </p:sp>
      <p:sp>
        <p:nvSpPr>
          <p:cNvPr id="36" name="Text 34"/>
          <p:cNvSpPr/>
          <p:nvPr/>
        </p:nvSpPr>
        <p:spPr>
          <a:xfrm>
            <a:off x="8404916" y="3504849"/>
            <a:ext cx="3176855" cy="637245"/>
          </a:xfrm>
          <a:prstGeom prst="rect">
            <a:avLst/>
          </a:prstGeom>
          <a:noFill/>
          <a:ln/>
        </p:spPr>
        <p:txBody>
          <a:bodyPr wrap="square" lIns="0" tIns="0" rIns="0" bIns="0" rtlCol="0" anchor="ctr"/>
          <a:lstStyle/>
          <a:p>
            <a:pPr>
              <a:lnSpc>
                <a:spcPct val="140000"/>
              </a:lnSpc>
            </a:pPr>
            <a:r>
              <a:rPr lang="en-US" sz="1033" b="1" dirty="0">
                <a:solidFill>
                  <a:srgbClr val="B89A6A"/>
                </a:solidFill>
                <a:latin typeface="Quattrocento Sans" pitchFamily="34" charset="0"/>
                <a:ea typeface="Quattrocento Sans" pitchFamily="34" charset="-122"/>
                <a:cs typeface="Quattrocento Sans" pitchFamily="34" charset="-120"/>
              </a:rPr>
              <a:t>Cara Hitung:</a:t>
            </a:r>
            <a:pPr>
              <a:lnSpc>
                <a:spcPct val="140000"/>
              </a:lnSpc>
            </a:pPr>
            <a:r>
              <a:rPr lang="en-US" sz="1033" dirty="0">
                <a:solidFill>
                  <a:srgbClr val="E8E6E3">
                    <a:alpha val="80000"/>
                  </a:srgbClr>
                </a:solidFill>
                <a:latin typeface="Quattrocento Sans" pitchFamily="34" charset="0"/>
                <a:ea typeface="Quattrocento Sans" pitchFamily="34" charset="-122"/>
                <a:cs typeface="Quattrocento Sans" pitchFamily="34" charset="-120"/>
              </a:rPr>
              <a:t> 75th-90th percentile market rate + premium untuk leverage unik (PhD trajectory, government access, network) + signing bonus</a:t>
            </a:r>
            <a:endParaRPr lang="en-US" sz="1600" dirty="0"/>
          </a:p>
        </p:txBody>
      </p:sp>
      <p:sp>
        <p:nvSpPr>
          <p:cNvPr id="37" name="Shape 35"/>
          <p:cNvSpPr/>
          <p:nvPr/>
        </p:nvSpPr>
        <p:spPr>
          <a:xfrm>
            <a:off x="8292461" y="4374032"/>
            <a:ext cx="3336166" cy="9371"/>
          </a:xfrm>
          <a:custGeom>
            <a:avLst/>
            <a:gdLst/>
            <a:ahLst/>
            <a:cxnLst/>
            <a:rect l="l" t="t" r="r" b="b"/>
            <a:pathLst>
              <a:path w="3336166" h="9371">
                <a:moveTo>
                  <a:pt x="0" y="0"/>
                </a:moveTo>
                <a:lnTo>
                  <a:pt x="3336166" y="0"/>
                </a:lnTo>
                <a:lnTo>
                  <a:pt x="3336166" y="9371"/>
                </a:lnTo>
                <a:lnTo>
                  <a:pt x="0" y="9371"/>
                </a:lnTo>
                <a:lnTo>
                  <a:pt x="0" y="0"/>
                </a:lnTo>
                <a:close/>
              </a:path>
            </a:pathLst>
          </a:custGeom>
          <a:solidFill>
            <a:srgbClr val="4A5059"/>
          </a:solidFill>
          <a:ln/>
        </p:spPr>
      </p:sp>
      <p:sp>
        <p:nvSpPr>
          <p:cNvPr id="38" name="Text 36"/>
          <p:cNvSpPr/>
          <p:nvPr/>
        </p:nvSpPr>
        <p:spPr>
          <a:xfrm>
            <a:off x="8292461" y="4491173"/>
            <a:ext cx="3401765" cy="187425"/>
          </a:xfrm>
          <a:prstGeom prst="rect">
            <a:avLst/>
          </a:prstGeom>
          <a:noFill/>
          <a:ln/>
        </p:spPr>
        <p:txBody>
          <a:bodyPr wrap="square" lIns="0" tIns="0" rIns="0" bIns="0" rtlCol="0" anchor="ctr"/>
          <a:lstStyle/>
          <a:p>
            <a:pPr>
              <a:lnSpc>
                <a:spcPct val="120000"/>
              </a:lnSpc>
            </a:pPr>
            <a:r>
              <a:rPr lang="en-US" sz="1033" dirty="0">
                <a:solidFill>
                  <a:srgbClr val="E8E6E3">
                    <a:alpha val="70000"/>
                  </a:srgbClr>
                </a:solidFill>
                <a:latin typeface="Quattrocento Sans" pitchFamily="34" charset="0"/>
                <a:ea typeface="Quattrocento Sans" pitchFamily="34" charset="-122"/>
                <a:cs typeface="Quattrocento Sans" pitchFamily="34" charset="-120"/>
              </a:rPr>
              <a:t>"Ini angka yang ambitious tapi bisa dipertahankan."</a:t>
            </a:r>
            <a:endParaRPr lang="en-US" sz="1600" dirty="0"/>
          </a:p>
        </p:txBody>
      </p:sp>
      <p:sp>
        <p:nvSpPr>
          <p:cNvPr id="39" name="Shape 37"/>
          <p:cNvSpPr/>
          <p:nvPr/>
        </p:nvSpPr>
        <p:spPr>
          <a:xfrm>
            <a:off x="374850" y="5015963"/>
            <a:ext cx="11442300" cy="1836766"/>
          </a:xfrm>
          <a:custGeom>
            <a:avLst/>
            <a:gdLst/>
            <a:ahLst/>
            <a:cxnLst/>
            <a:rect l="l" t="t" r="r" b="b"/>
            <a:pathLst>
              <a:path w="11442300" h="1836766">
                <a:moveTo>
                  <a:pt x="74977" y="0"/>
                </a:moveTo>
                <a:lnTo>
                  <a:pt x="11367323" y="0"/>
                </a:lnTo>
                <a:cubicBezTo>
                  <a:pt x="11408732" y="0"/>
                  <a:pt x="11442300" y="33568"/>
                  <a:pt x="11442300" y="74977"/>
                </a:cubicBezTo>
                <a:lnTo>
                  <a:pt x="11442300" y="1761789"/>
                </a:lnTo>
                <a:cubicBezTo>
                  <a:pt x="11442300" y="1803197"/>
                  <a:pt x="11408732" y="1836766"/>
                  <a:pt x="11367323" y="1836766"/>
                </a:cubicBezTo>
                <a:lnTo>
                  <a:pt x="74977" y="1836766"/>
                </a:lnTo>
                <a:cubicBezTo>
                  <a:pt x="33568" y="1836766"/>
                  <a:pt x="0" y="1803197"/>
                  <a:pt x="0" y="1761789"/>
                </a:cubicBezTo>
                <a:lnTo>
                  <a:pt x="0" y="74977"/>
                </a:lnTo>
                <a:cubicBezTo>
                  <a:pt x="0" y="33596"/>
                  <a:pt x="33596" y="0"/>
                  <a:pt x="74977" y="0"/>
                </a:cubicBezTo>
                <a:close/>
              </a:path>
            </a:pathLst>
          </a:custGeom>
          <a:solidFill>
            <a:srgbClr val="4A5059">
              <a:alpha val="30196"/>
            </a:srgbClr>
          </a:solidFill>
          <a:ln/>
        </p:spPr>
      </p:sp>
      <p:sp>
        <p:nvSpPr>
          <p:cNvPr id="40" name="Shape 38"/>
          <p:cNvSpPr/>
          <p:nvPr/>
        </p:nvSpPr>
        <p:spPr>
          <a:xfrm>
            <a:off x="548218" y="5212759"/>
            <a:ext cx="168683" cy="168683"/>
          </a:xfrm>
          <a:custGeom>
            <a:avLst/>
            <a:gdLst/>
            <a:ahLst/>
            <a:cxnLst/>
            <a:rect l="l" t="t" r="r" b="b"/>
            <a:pathLst>
              <a:path w="168683" h="168683">
                <a:moveTo>
                  <a:pt x="21085" y="21085"/>
                </a:moveTo>
                <a:cubicBezTo>
                  <a:pt x="21085" y="15254"/>
                  <a:pt x="16374" y="10543"/>
                  <a:pt x="10543" y="10543"/>
                </a:cubicBezTo>
                <a:cubicBezTo>
                  <a:pt x="4711" y="10543"/>
                  <a:pt x="0" y="15254"/>
                  <a:pt x="0" y="21085"/>
                </a:cubicBezTo>
                <a:lnTo>
                  <a:pt x="0" y="131783"/>
                </a:lnTo>
                <a:cubicBezTo>
                  <a:pt x="0" y="146345"/>
                  <a:pt x="11795" y="158140"/>
                  <a:pt x="26357" y="158140"/>
                </a:cubicBezTo>
                <a:lnTo>
                  <a:pt x="158140" y="158140"/>
                </a:lnTo>
                <a:cubicBezTo>
                  <a:pt x="163971" y="158140"/>
                  <a:pt x="168683" y="153429"/>
                  <a:pt x="168683" y="147597"/>
                </a:cubicBezTo>
                <a:cubicBezTo>
                  <a:pt x="168683" y="141766"/>
                  <a:pt x="163971" y="137055"/>
                  <a:pt x="158140" y="137055"/>
                </a:cubicBezTo>
                <a:lnTo>
                  <a:pt x="26357" y="137055"/>
                </a:lnTo>
                <a:cubicBezTo>
                  <a:pt x="23457" y="137055"/>
                  <a:pt x="21085" y="134682"/>
                  <a:pt x="21085" y="131783"/>
                </a:cubicBezTo>
                <a:lnTo>
                  <a:pt x="21085" y="21085"/>
                </a:lnTo>
                <a:close/>
                <a:moveTo>
                  <a:pt x="155043" y="49616"/>
                </a:moveTo>
                <a:cubicBezTo>
                  <a:pt x="159161" y="45498"/>
                  <a:pt x="159161" y="38810"/>
                  <a:pt x="155043" y="34692"/>
                </a:cubicBezTo>
                <a:cubicBezTo>
                  <a:pt x="150925" y="30574"/>
                  <a:pt x="144237" y="30574"/>
                  <a:pt x="140119" y="34692"/>
                </a:cubicBezTo>
                <a:lnTo>
                  <a:pt x="105427" y="69417"/>
                </a:lnTo>
                <a:lnTo>
                  <a:pt x="86516" y="50539"/>
                </a:lnTo>
                <a:cubicBezTo>
                  <a:pt x="82397" y="46421"/>
                  <a:pt x="75709" y="46421"/>
                  <a:pt x="71591" y="50539"/>
                </a:cubicBezTo>
                <a:lnTo>
                  <a:pt x="39963" y="82167"/>
                </a:lnTo>
                <a:cubicBezTo>
                  <a:pt x="35845" y="86285"/>
                  <a:pt x="35845" y="92973"/>
                  <a:pt x="39963" y="97091"/>
                </a:cubicBezTo>
                <a:cubicBezTo>
                  <a:pt x="44081" y="101210"/>
                  <a:pt x="50769" y="101210"/>
                  <a:pt x="54888" y="97091"/>
                </a:cubicBezTo>
                <a:lnTo>
                  <a:pt x="79070" y="72909"/>
                </a:lnTo>
                <a:lnTo>
                  <a:pt x="97981" y="91820"/>
                </a:lnTo>
                <a:cubicBezTo>
                  <a:pt x="102099" y="95938"/>
                  <a:pt x="108787" y="95938"/>
                  <a:pt x="112905" y="91820"/>
                </a:cubicBezTo>
                <a:lnTo>
                  <a:pt x="155076" y="49649"/>
                </a:lnTo>
                <a:close/>
              </a:path>
            </a:pathLst>
          </a:custGeom>
          <a:solidFill>
            <a:srgbClr val="B89A6A"/>
          </a:solidFill>
          <a:ln/>
        </p:spPr>
      </p:sp>
      <p:sp>
        <p:nvSpPr>
          <p:cNvPr id="41" name="Text 39"/>
          <p:cNvSpPr/>
          <p:nvPr/>
        </p:nvSpPr>
        <p:spPr>
          <a:xfrm>
            <a:off x="740329" y="5165903"/>
            <a:ext cx="11011222" cy="262395"/>
          </a:xfrm>
          <a:prstGeom prst="rect">
            <a:avLst/>
          </a:prstGeom>
          <a:noFill/>
          <a:ln/>
        </p:spPr>
        <p:txBody>
          <a:bodyPr wrap="square" lIns="0" tIns="0" rIns="0" bIns="0" rtlCol="0" anchor="ctr"/>
          <a:lstStyle/>
          <a:p>
            <a:pPr>
              <a:lnSpc>
                <a:spcPct val="130000"/>
              </a:lnSpc>
            </a:pPr>
            <a:r>
              <a:rPr lang="en-US" sz="1328" b="1" dirty="0">
                <a:solidFill>
                  <a:srgbClr val="E8E6E3"/>
                </a:solidFill>
                <a:latin typeface="Liter" pitchFamily="34" charset="0"/>
                <a:ea typeface="Liter" pitchFamily="34" charset="-122"/>
                <a:cs typeface="Liter" pitchFamily="34" charset="-120"/>
              </a:rPr>
              <a:t>Market Data untuk Role-Role Target (2024-2025)</a:t>
            </a:r>
            <a:endParaRPr lang="en-US" sz="1600" dirty="0"/>
          </a:p>
        </p:txBody>
      </p:sp>
      <p:sp>
        <p:nvSpPr>
          <p:cNvPr id="42" name="Shape 40"/>
          <p:cNvSpPr/>
          <p:nvPr/>
        </p:nvSpPr>
        <p:spPr>
          <a:xfrm>
            <a:off x="524790" y="5540753"/>
            <a:ext cx="3617304" cy="1162035"/>
          </a:xfrm>
          <a:custGeom>
            <a:avLst/>
            <a:gdLst/>
            <a:ahLst/>
            <a:cxnLst/>
            <a:rect l="l" t="t" r="r" b="b"/>
            <a:pathLst>
              <a:path w="3617304" h="1162035">
                <a:moveTo>
                  <a:pt x="37487" y="0"/>
                </a:moveTo>
                <a:lnTo>
                  <a:pt x="3579816" y="0"/>
                </a:lnTo>
                <a:cubicBezTo>
                  <a:pt x="3600520" y="0"/>
                  <a:pt x="3617304" y="16784"/>
                  <a:pt x="3617304" y="37487"/>
                </a:cubicBezTo>
                <a:lnTo>
                  <a:pt x="3617304" y="1124548"/>
                </a:lnTo>
                <a:cubicBezTo>
                  <a:pt x="3617304" y="1145252"/>
                  <a:pt x="3600520" y="1162035"/>
                  <a:pt x="3579816" y="1162035"/>
                </a:cubicBezTo>
                <a:lnTo>
                  <a:pt x="37487" y="1162035"/>
                </a:lnTo>
                <a:cubicBezTo>
                  <a:pt x="16784" y="1162035"/>
                  <a:pt x="0" y="1145252"/>
                  <a:pt x="0" y="1124548"/>
                </a:cubicBezTo>
                <a:lnTo>
                  <a:pt x="0" y="37487"/>
                </a:lnTo>
                <a:cubicBezTo>
                  <a:pt x="0" y="16797"/>
                  <a:pt x="16797" y="0"/>
                  <a:pt x="37487" y="0"/>
                </a:cubicBezTo>
                <a:close/>
              </a:path>
            </a:pathLst>
          </a:custGeom>
          <a:solidFill>
            <a:srgbClr val="1A1D21">
              <a:alpha val="50196"/>
            </a:srgbClr>
          </a:solidFill>
          <a:ln/>
        </p:spPr>
      </p:sp>
      <p:sp>
        <p:nvSpPr>
          <p:cNvPr id="43" name="Text 41"/>
          <p:cNvSpPr/>
          <p:nvPr/>
        </p:nvSpPr>
        <p:spPr>
          <a:xfrm>
            <a:off x="637245" y="5653208"/>
            <a:ext cx="3467364" cy="224910"/>
          </a:xfrm>
          <a:prstGeom prst="rect">
            <a:avLst/>
          </a:prstGeom>
          <a:noFill/>
          <a:ln/>
        </p:spPr>
        <p:txBody>
          <a:bodyPr wrap="square" lIns="0" tIns="0" rIns="0" bIns="0" rtlCol="0" anchor="ctr"/>
          <a:lstStyle/>
          <a:p>
            <a:pPr>
              <a:lnSpc>
                <a:spcPct val="130000"/>
              </a:lnSpc>
            </a:pPr>
            <a:r>
              <a:rPr lang="en-US" sz="1181" b="1" dirty="0">
                <a:solidFill>
                  <a:srgbClr val="B89A6A"/>
                </a:solidFill>
                <a:latin typeface="Quattrocento Sans" pitchFamily="34" charset="0"/>
                <a:ea typeface="Quattrocento Sans" pitchFamily="34" charset="-122"/>
                <a:cs typeface="Quattrocento Sans" pitchFamily="34" charset="-120"/>
              </a:rPr>
              <a:t>Konsultan Internasional</a:t>
            </a:r>
            <a:endParaRPr lang="en-US" sz="1600" dirty="0"/>
          </a:p>
        </p:txBody>
      </p:sp>
      <p:sp>
        <p:nvSpPr>
          <p:cNvPr id="44" name="Text 42"/>
          <p:cNvSpPr/>
          <p:nvPr/>
        </p:nvSpPr>
        <p:spPr>
          <a:xfrm>
            <a:off x="637245" y="5953088"/>
            <a:ext cx="3457992" cy="431078"/>
          </a:xfrm>
          <a:prstGeom prst="rect">
            <a:avLst/>
          </a:prstGeom>
          <a:noFill/>
          <a:ln/>
        </p:spPr>
        <p:txBody>
          <a:bodyPr wrap="square" lIns="0" tIns="0" rIns="0" bIns="0" rtlCol="0" anchor="ctr"/>
          <a:lstStyle/>
          <a:p>
            <a:pPr>
              <a:lnSpc>
                <a:spcPct val="140000"/>
              </a:lnSpc>
            </a:pPr>
            <a:r>
              <a:rPr lang="en-US" sz="1033" dirty="0">
                <a:solidFill>
                  <a:srgbClr val="E8E6E3">
                    <a:alpha val="80000"/>
                  </a:srgbClr>
                </a:solidFill>
                <a:latin typeface="Quattrocento Sans" pitchFamily="34" charset="0"/>
                <a:ea typeface="Quattrocento Sans" pitchFamily="34" charset="-122"/>
                <a:cs typeface="Quattrocento Sans" pitchFamily="34" charset="-120"/>
              </a:rPr>
              <a:t>McKinsey/BCG/Bain (MBA/PhD level): </a:t>
            </a:r>
            <a:pPr>
              <a:lnSpc>
                <a:spcPct val="140000"/>
              </a:lnSpc>
            </a:pPr>
            <a:r>
              <a:rPr lang="en-US" sz="1033" b="1" dirty="0">
                <a:solidFill>
                  <a:srgbClr val="E8E6E3"/>
                </a:solidFill>
                <a:latin typeface="Quattrocento Sans" pitchFamily="34" charset="0"/>
                <a:ea typeface="Quattrocento Sans" pitchFamily="34" charset="-122"/>
                <a:cs typeface="Quattrocento Sans" pitchFamily="34" charset="-120"/>
              </a:rPr>
              <a:t>$190-192K base</a:t>
            </a:r>
            <a:pPr>
              <a:lnSpc>
                <a:spcPct val="140000"/>
              </a:lnSpc>
            </a:pPr>
            <a:r>
              <a:rPr lang="en-US" sz="1033" dirty="0">
                <a:solidFill>
                  <a:srgbClr val="E8E6E3">
                    <a:alpha val="80000"/>
                  </a:srgbClr>
                </a:solidFill>
                <a:latin typeface="Quattrocento Sans" pitchFamily="34" charset="0"/>
                <a:ea typeface="Quattrocento Sans" pitchFamily="34" charset="-122"/>
                <a:cs typeface="Quattrocento Sans" pitchFamily="34" charset="-120"/>
              </a:rPr>
              <a:t>, total comp up to </a:t>
            </a:r>
            <a:pPr>
              <a:lnSpc>
                <a:spcPct val="140000"/>
              </a:lnSpc>
            </a:pPr>
            <a:r>
              <a:rPr lang="en-US" sz="1033" b="1" dirty="0">
                <a:solidFill>
                  <a:srgbClr val="E8E6E3"/>
                </a:solidFill>
                <a:latin typeface="Quattrocento Sans" pitchFamily="34" charset="0"/>
                <a:ea typeface="Quattrocento Sans" pitchFamily="34" charset="-122"/>
                <a:cs typeface="Quattrocento Sans" pitchFamily="34" charset="-120"/>
              </a:rPr>
              <a:t>$255-285K</a:t>
            </a:r>
            <a:pPr>
              <a:lnSpc>
                <a:spcPct val="140000"/>
              </a:lnSpc>
            </a:pPr>
            <a:r>
              <a:rPr lang="en-US" sz="1033" dirty="0">
                <a:solidFill>
                  <a:srgbClr val="E8E6E3">
                    <a:alpha val="80000"/>
                  </a:srgbClr>
                </a:solidFill>
                <a:latin typeface="Quattrocento Sans" pitchFamily="34" charset="0"/>
                <a:ea typeface="Quattrocento Sans" pitchFamily="34" charset="-122"/>
                <a:cs typeface="Quattrocento Sans" pitchFamily="34" charset="-120"/>
              </a:rPr>
              <a:t> dengan bonus dan profit sharing</a:t>
            </a:r>
            <a:endParaRPr lang="en-US" sz="1600" dirty="0"/>
          </a:p>
        </p:txBody>
      </p:sp>
      <p:sp>
        <p:nvSpPr>
          <p:cNvPr id="45" name="Shape 43"/>
          <p:cNvSpPr/>
          <p:nvPr/>
        </p:nvSpPr>
        <p:spPr>
          <a:xfrm>
            <a:off x="4289911" y="5540753"/>
            <a:ext cx="3617304" cy="1162035"/>
          </a:xfrm>
          <a:custGeom>
            <a:avLst/>
            <a:gdLst/>
            <a:ahLst/>
            <a:cxnLst/>
            <a:rect l="l" t="t" r="r" b="b"/>
            <a:pathLst>
              <a:path w="3617304" h="1162035">
                <a:moveTo>
                  <a:pt x="37487" y="0"/>
                </a:moveTo>
                <a:lnTo>
                  <a:pt x="3579816" y="0"/>
                </a:lnTo>
                <a:cubicBezTo>
                  <a:pt x="3600520" y="0"/>
                  <a:pt x="3617304" y="16784"/>
                  <a:pt x="3617304" y="37487"/>
                </a:cubicBezTo>
                <a:lnTo>
                  <a:pt x="3617304" y="1124548"/>
                </a:lnTo>
                <a:cubicBezTo>
                  <a:pt x="3617304" y="1145252"/>
                  <a:pt x="3600520" y="1162035"/>
                  <a:pt x="3579816" y="1162035"/>
                </a:cubicBezTo>
                <a:lnTo>
                  <a:pt x="37487" y="1162035"/>
                </a:lnTo>
                <a:cubicBezTo>
                  <a:pt x="16784" y="1162035"/>
                  <a:pt x="0" y="1145252"/>
                  <a:pt x="0" y="1124548"/>
                </a:cubicBezTo>
                <a:lnTo>
                  <a:pt x="0" y="37487"/>
                </a:lnTo>
                <a:cubicBezTo>
                  <a:pt x="0" y="16797"/>
                  <a:pt x="16797" y="0"/>
                  <a:pt x="37487" y="0"/>
                </a:cubicBezTo>
                <a:close/>
              </a:path>
            </a:pathLst>
          </a:custGeom>
          <a:solidFill>
            <a:srgbClr val="1A1D21">
              <a:alpha val="50196"/>
            </a:srgbClr>
          </a:solidFill>
          <a:ln/>
        </p:spPr>
      </p:sp>
      <p:sp>
        <p:nvSpPr>
          <p:cNvPr id="46" name="Text 44"/>
          <p:cNvSpPr/>
          <p:nvPr/>
        </p:nvSpPr>
        <p:spPr>
          <a:xfrm>
            <a:off x="4402366" y="5653208"/>
            <a:ext cx="3467364" cy="224910"/>
          </a:xfrm>
          <a:prstGeom prst="rect">
            <a:avLst/>
          </a:prstGeom>
          <a:noFill/>
          <a:ln/>
        </p:spPr>
        <p:txBody>
          <a:bodyPr wrap="square" lIns="0" tIns="0" rIns="0" bIns="0" rtlCol="0" anchor="ctr"/>
          <a:lstStyle/>
          <a:p>
            <a:pPr>
              <a:lnSpc>
                <a:spcPct val="130000"/>
              </a:lnSpc>
            </a:pPr>
            <a:r>
              <a:rPr lang="en-US" sz="1181" b="1" dirty="0">
                <a:solidFill>
                  <a:srgbClr val="B89A6A"/>
                </a:solidFill>
                <a:latin typeface="Quattrocento Sans" pitchFamily="34" charset="0"/>
                <a:ea typeface="Quattrocento Sans" pitchFamily="34" charset="-122"/>
                <a:cs typeface="Quattrocento Sans" pitchFamily="34" charset="-120"/>
              </a:rPr>
              <a:t>International Organizations</a:t>
            </a:r>
            <a:endParaRPr lang="en-US" sz="1600" dirty="0"/>
          </a:p>
        </p:txBody>
      </p:sp>
      <p:sp>
        <p:nvSpPr>
          <p:cNvPr id="47" name="Text 45"/>
          <p:cNvSpPr/>
          <p:nvPr/>
        </p:nvSpPr>
        <p:spPr>
          <a:xfrm>
            <a:off x="4402366" y="5953088"/>
            <a:ext cx="3457992" cy="637245"/>
          </a:xfrm>
          <a:prstGeom prst="rect">
            <a:avLst/>
          </a:prstGeom>
          <a:noFill/>
          <a:ln/>
        </p:spPr>
        <p:txBody>
          <a:bodyPr wrap="square" lIns="0" tIns="0" rIns="0" bIns="0" rtlCol="0" anchor="ctr"/>
          <a:lstStyle/>
          <a:p>
            <a:pPr>
              <a:lnSpc>
                <a:spcPct val="140000"/>
              </a:lnSpc>
            </a:pPr>
            <a:r>
              <a:rPr lang="en-US" sz="1033" dirty="0">
                <a:solidFill>
                  <a:srgbClr val="E8E6E3">
                    <a:alpha val="80000"/>
                  </a:srgbClr>
                </a:solidFill>
                <a:latin typeface="Quattrocento Sans" pitchFamily="34" charset="0"/>
                <a:ea typeface="Quattrocento Sans" pitchFamily="34" charset="-122"/>
                <a:cs typeface="Quattrocento Sans" pitchFamily="34" charset="-120"/>
              </a:rPr>
              <a:t>World Bank/ADB (IS4-IS6 level): </a:t>
            </a:r>
            <a:pPr>
              <a:lnSpc>
                <a:spcPct val="140000"/>
              </a:lnSpc>
            </a:pPr>
            <a:r>
              <a:rPr lang="en-US" sz="1033" b="1" dirty="0">
                <a:solidFill>
                  <a:srgbClr val="E8E6E3"/>
                </a:solidFill>
                <a:latin typeface="Quattrocento Sans" pitchFamily="34" charset="0"/>
                <a:ea typeface="Quattrocento Sans" pitchFamily="34" charset="-122"/>
                <a:cs typeface="Quattrocento Sans" pitchFamily="34" charset="-120"/>
              </a:rPr>
              <a:t>$134-251K</a:t>
            </a:r>
            <a:pPr>
              <a:lnSpc>
                <a:spcPct val="140000"/>
              </a:lnSpc>
            </a:pPr>
            <a:r>
              <a:rPr lang="en-US" sz="1033" dirty="0">
                <a:solidFill>
                  <a:srgbClr val="E8E6E3">
                    <a:alpha val="80000"/>
                  </a:srgbClr>
                </a:solidFill>
                <a:latin typeface="Quattrocento Sans" pitchFamily="34" charset="0"/>
                <a:ea typeface="Quattrocento Sans" pitchFamily="34" charset="-122"/>
                <a:cs typeface="Quattrocento Sans" pitchFamily="34" charset="-120"/>
              </a:rPr>
              <a:t> base salary (tidak dinegosiasikan), tapi bisa optimalkan housing, education, dan other allowances</a:t>
            </a:r>
            <a:endParaRPr lang="en-US" sz="1600" dirty="0"/>
          </a:p>
        </p:txBody>
      </p:sp>
      <p:sp>
        <p:nvSpPr>
          <p:cNvPr id="48" name="Shape 46"/>
          <p:cNvSpPr/>
          <p:nvPr/>
        </p:nvSpPr>
        <p:spPr>
          <a:xfrm>
            <a:off x="8055031" y="5540753"/>
            <a:ext cx="3617304" cy="1162035"/>
          </a:xfrm>
          <a:custGeom>
            <a:avLst/>
            <a:gdLst/>
            <a:ahLst/>
            <a:cxnLst/>
            <a:rect l="l" t="t" r="r" b="b"/>
            <a:pathLst>
              <a:path w="3617304" h="1162035">
                <a:moveTo>
                  <a:pt x="37487" y="0"/>
                </a:moveTo>
                <a:lnTo>
                  <a:pt x="3579816" y="0"/>
                </a:lnTo>
                <a:cubicBezTo>
                  <a:pt x="3600520" y="0"/>
                  <a:pt x="3617304" y="16784"/>
                  <a:pt x="3617304" y="37487"/>
                </a:cubicBezTo>
                <a:lnTo>
                  <a:pt x="3617304" y="1124548"/>
                </a:lnTo>
                <a:cubicBezTo>
                  <a:pt x="3617304" y="1145252"/>
                  <a:pt x="3600520" y="1162035"/>
                  <a:pt x="3579816" y="1162035"/>
                </a:cubicBezTo>
                <a:lnTo>
                  <a:pt x="37487" y="1162035"/>
                </a:lnTo>
                <a:cubicBezTo>
                  <a:pt x="16784" y="1162035"/>
                  <a:pt x="0" y="1145252"/>
                  <a:pt x="0" y="1124548"/>
                </a:cubicBezTo>
                <a:lnTo>
                  <a:pt x="0" y="37487"/>
                </a:lnTo>
                <a:cubicBezTo>
                  <a:pt x="0" y="16797"/>
                  <a:pt x="16797" y="0"/>
                  <a:pt x="37487" y="0"/>
                </a:cubicBezTo>
                <a:close/>
              </a:path>
            </a:pathLst>
          </a:custGeom>
          <a:solidFill>
            <a:srgbClr val="1A1D21">
              <a:alpha val="50196"/>
            </a:srgbClr>
          </a:solidFill>
          <a:ln/>
        </p:spPr>
      </p:sp>
      <p:sp>
        <p:nvSpPr>
          <p:cNvPr id="49" name="Text 47"/>
          <p:cNvSpPr/>
          <p:nvPr/>
        </p:nvSpPr>
        <p:spPr>
          <a:xfrm>
            <a:off x="8167486" y="5653208"/>
            <a:ext cx="3467364" cy="224910"/>
          </a:xfrm>
          <a:prstGeom prst="rect">
            <a:avLst/>
          </a:prstGeom>
          <a:noFill/>
          <a:ln/>
        </p:spPr>
        <p:txBody>
          <a:bodyPr wrap="square" lIns="0" tIns="0" rIns="0" bIns="0" rtlCol="0" anchor="ctr"/>
          <a:lstStyle/>
          <a:p>
            <a:pPr>
              <a:lnSpc>
                <a:spcPct val="130000"/>
              </a:lnSpc>
            </a:pPr>
            <a:r>
              <a:rPr lang="en-US" sz="1181" b="1" dirty="0">
                <a:solidFill>
                  <a:srgbClr val="B89A6A"/>
                </a:solidFill>
                <a:latin typeface="Quattrocento Sans" pitchFamily="34" charset="0"/>
                <a:ea typeface="Quattrocento Sans" pitchFamily="34" charset="-122"/>
                <a:cs typeface="Quattrocento Sans" pitchFamily="34" charset="-120"/>
              </a:rPr>
              <a:t>Tech Company Gov Vertical</a:t>
            </a:r>
            <a:endParaRPr lang="en-US" sz="1600" dirty="0"/>
          </a:p>
        </p:txBody>
      </p:sp>
      <p:sp>
        <p:nvSpPr>
          <p:cNvPr id="50" name="Text 48"/>
          <p:cNvSpPr/>
          <p:nvPr/>
        </p:nvSpPr>
        <p:spPr>
          <a:xfrm>
            <a:off x="8167486" y="5953088"/>
            <a:ext cx="3457992" cy="431078"/>
          </a:xfrm>
          <a:prstGeom prst="rect">
            <a:avLst/>
          </a:prstGeom>
          <a:noFill/>
          <a:ln/>
        </p:spPr>
        <p:txBody>
          <a:bodyPr wrap="square" lIns="0" tIns="0" rIns="0" bIns="0" rtlCol="0" anchor="ctr"/>
          <a:lstStyle/>
          <a:p>
            <a:pPr>
              <a:lnSpc>
                <a:spcPct val="140000"/>
              </a:lnSpc>
            </a:pPr>
            <a:r>
              <a:rPr lang="en-US" sz="1033" dirty="0">
                <a:solidFill>
                  <a:srgbClr val="E8E6E3">
                    <a:alpha val="80000"/>
                  </a:srgbClr>
                </a:solidFill>
                <a:latin typeface="Quattrocento Sans" pitchFamily="34" charset="0"/>
                <a:ea typeface="Quattrocento Sans" pitchFamily="34" charset="-122"/>
                <a:cs typeface="Quattrocento Sans" pitchFamily="34" charset="-120"/>
              </a:rPr>
              <a:t>Data Scientist/Strategy Lead: </a:t>
            </a:r>
            <a:pPr>
              <a:lnSpc>
                <a:spcPct val="140000"/>
              </a:lnSpc>
            </a:pPr>
            <a:r>
              <a:rPr lang="en-US" sz="1033" b="1" dirty="0">
                <a:solidFill>
                  <a:srgbClr val="E8E6E3"/>
                </a:solidFill>
                <a:latin typeface="Quattrocento Sans" pitchFamily="34" charset="0"/>
                <a:ea typeface="Quattrocento Sans" pitchFamily="34" charset="-122"/>
                <a:cs typeface="Quattrocento Sans" pitchFamily="34" charset="-120"/>
              </a:rPr>
              <a:t>IDR 462-720M</a:t>
            </a:r>
            <a:pPr>
              <a:lnSpc>
                <a:spcPct val="140000"/>
              </a:lnSpc>
            </a:pPr>
            <a:r>
              <a:rPr lang="en-US" sz="1033" dirty="0">
                <a:solidFill>
                  <a:srgbClr val="E8E6E3">
                    <a:alpha val="80000"/>
                  </a:srgbClr>
                </a:solidFill>
                <a:latin typeface="Quattrocento Sans" pitchFamily="34" charset="0"/>
                <a:ea typeface="Quattrocento Sans" pitchFamily="34" charset="-122"/>
                <a:cs typeface="Quattrocento Sans" pitchFamily="34" charset="-120"/>
              </a:rPr>
              <a:t> annually (Indonesia market), plus equity dan performance bonus</a:t>
            </a:r>
            <a:endParaRPr lang="en-US" sz="1600" dirty="0"/>
          </a:p>
        </p:txBody>
      </p:sp>
    </p:spTree>
  </p:cSld>
  <p:clrMapOvr>
    <a:masterClrMapping/>
  </p:clrMapOvr>
  <p:transition>
    <p:fade/>
    <p:spd val="med"/>
  </p:transition>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A1D21"/>
        </a:solidFill>
      </p:bgPr>
    </p:bg>
    <p:spTree>
      <p:nvGrpSpPr>
        <p:cNvPr id="1" name=""/>
        <p:cNvGrpSpPr/>
        <p:nvPr/>
      </p:nvGrpSpPr>
      <p:grpSpPr>
        <a:xfrm>
          <a:off x="0" y="0"/>
          <a:ext cx="0" cy="0"/>
          <a:chOff x="0" y="0"/>
          <a:chExt cx="0" cy="0"/>
        </a:xfrm>
      </p:grpSpPr>
      <p:sp>
        <p:nvSpPr>
          <p:cNvPr id="2" name="Text 0"/>
          <p:cNvSpPr/>
          <p:nvPr/>
        </p:nvSpPr>
        <p:spPr>
          <a:xfrm>
            <a:off x="317500" y="317500"/>
            <a:ext cx="11612563" cy="158750"/>
          </a:xfrm>
          <a:prstGeom prst="rect">
            <a:avLst/>
          </a:prstGeom>
          <a:noFill/>
          <a:ln/>
        </p:spPr>
        <p:txBody>
          <a:bodyPr wrap="square" lIns="0" tIns="0" rIns="0" bIns="0" rtlCol="0" anchor="ctr"/>
          <a:lstStyle/>
          <a:p>
            <a:pPr>
              <a:lnSpc>
                <a:spcPct val="120000"/>
              </a:lnSpc>
            </a:pPr>
            <a:r>
              <a:rPr lang="en-US" sz="875" b="1" spc="44" kern="0" dirty="0">
                <a:solidFill>
                  <a:srgbClr val="B89A6A"/>
                </a:solidFill>
                <a:latin typeface="Quattrocento Sans" pitchFamily="34" charset="0"/>
                <a:ea typeface="Quattrocento Sans" pitchFamily="34" charset="-122"/>
                <a:cs typeface="Quattrocento Sans" pitchFamily="34" charset="-120"/>
              </a:rPr>
              <a:t>03 — Beyond Base Salary</a:t>
            </a:r>
            <a:endParaRPr lang="en-US" sz="1600" dirty="0"/>
          </a:p>
        </p:txBody>
      </p:sp>
      <p:sp>
        <p:nvSpPr>
          <p:cNvPr id="3" name="Text 1"/>
          <p:cNvSpPr/>
          <p:nvPr/>
        </p:nvSpPr>
        <p:spPr>
          <a:xfrm>
            <a:off x="317500" y="539750"/>
            <a:ext cx="11699875" cy="317500"/>
          </a:xfrm>
          <a:prstGeom prst="rect">
            <a:avLst/>
          </a:prstGeom>
          <a:noFill/>
          <a:ln/>
        </p:spPr>
        <p:txBody>
          <a:bodyPr wrap="square" lIns="0" tIns="0" rIns="0" bIns="0" rtlCol="0" anchor="ctr"/>
          <a:lstStyle/>
          <a:p>
            <a:pPr>
              <a:lnSpc>
                <a:spcPct val="90000"/>
              </a:lnSpc>
            </a:pPr>
            <a:r>
              <a:rPr lang="en-US" sz="2250" b="1" dirty="0">
                <a:solidFill>
                  <a:srgbClr val="E8E6E3"/>
                </a:solidFill>
                <a:latin typeface="Liter" pitchFamily="34" charset="0"/>
                <a:ea typeface="Liter" pitchFamily="34" charset="-122"/>
                <a:cs typeface="Liter" pitchFamily="34" charset="-120"/>
              </a:rPr>
              <a:t>Total Compensation Architecture</a:t>
            </a:r>
            <a:endParaRPr lang="en-US" sz="1600" dirty="0"/>
          </a:p>
        </p:txBody>
      </p:sp>
      <p:sp>
        <p:nvSpPr>
          <p:cNvPr id="4" name="Text 2"/>
          <p:cNvSpPr/>
          <p:nvPr/>
        </p:nvSpPr>
        <p:spPr>
          <a:xfrm>
            <a:off x="317500" y="920750"/>
            <a:ext cx="11628438" cy="222250"/>
          </a:xfrm>
          <a:prstGeom prst="rect">
            <a:avLst/>
          </a:prstGeom>
          <a:noFill/>
          <a:ln/>
        </p:spPr>
        <p:txBody>
          <a:bodyPr wrap="square" lIns="0" tIns="0" rIns="0" bIns="0" rtlCol="0" anchor="ctr"/>
          <a:lstStyle/>
          <a:p>
            <a:pPr>
              <a:lnSpc>
                <a:spcPct val="130000"/>
              </a:lnSpc>
            </a:pPr>
            <a:r>
              <a:rPr lang="en-US" sz="1125" dirty="0">
                <a:solidFill>
                  <a:srgbClr val="E8E6E3">
                    <a:alpha val="70000"/>
                  </a:srgbClr>
                </a:solidFill>
                <a:latin typeface="Quattrocento Sans" pitchFamily="34" charset="0"/>
                <a:ea typeface="Quattrocento Sans" pitchFamily="34" charset="-122"/>
                <a:cs typeface="Quattrocento Sans" pitchFamily="34" charset="-120"/>
              </a:rPr>
              <a:t>Gaji Bukan Satu-satunya Angka yang Harus Dinegosiasikan</a:t>
            </a:r>
            <a:endParaRPr lang="en-US" sz="1600" dirty="0"/>
          </a:p>
        </p:txBody>
      </p:sp>
      <p:sp>
        <p:nvSpPr>
          <p:cNvPr id="5" name="Shape 3"/>
          <p:cNvSpPr/>
          <p:nvPr/>
        </p:nvSpPr>
        <p:spPr>
          <a:xfrm>
            <a:off x="317500" y="1238250"/>
            <a:ext cx="635000" cy="31750"/>
          </a:xfrm>
          <a:custGeom>
            <a:avLst/>
            <a:gdLst/>
            <a:ahLst/>
            <a:cxnLst/>
            <a:rect l="l" t="t" r="r" b="b"/>
            <a:pathLst>
              <a:path w="635000" h="31750">
                <a:moveTo>
                  <a:pt x="0" y="0"/>
                </a:moveTo>
                <a:lnTo>
                  <a:pt x="635000" y="0"/>
                </a:lnTo>
                <a:lnTo>
                  <a:pt x="635000" y="31750"/>
                </a:lnTo>
                <a:lnTo>
                  <a:pt x="0" y="31750"/>
                </a:lnTo>
                <a:lnTo>
                  <a:pt x="0" y="0"/>
                </a:lnTo>
                <a:close/>
              </a:path>
            </a:pathLst>
          </a:custGeom>
          <a:solidFill>
            <a:srgbClr val="B89A6A"/>
          </a:solidFill>
          <a:ln/>
        </p:spPr>
      </p:sp>
      <p:sp>
        <p:nvSpPr>
          <p:cNvPr id="6" name="Shape 4"/>
          <p:cNvSpPr/>
          <p:nvPr/>
        </p:nvSpPr>
        <p:spPr>
          <a:xfrm>
            <a:off x="333375" y="1397000"/>
            <a:ext cx="5699125" cy="952500"/>
          </a:xfrm>
          <a:custGeom>
            <a:avLst/>
            <a:gdLst/>
            <a:ahLst/>
            <a:cxnLst/>
            <a:rect l="l" t="t" r="r" b="b"/>
            <a:pathLst>
              <a:path w="5699125" h="952500">
                <a:moveTo>
                  <a:pt x="31750" y="0"/>
                </a:moveTo>
                <a:lnTo>
                  <a:pt x="5635622" y="0"/>
                </a:lnTo>
                <a:cubicBezTo>
                  <a:pt x="5670694" y="0"/>
                  <a:pt x="5699125" y="28431"/>
                  <a:pt x="5699125" y="63503"/>
                </a:cubicBezTo>
                <a:lnTo>
                  <a:pt x="5699125" y="888997"/>
                </a:lnTo>
                <a:cubicBezTo>
                  <a:pt x="5699125" y="924069"/>
                  <a:pt x="5670694" y="952500"/>
                  <a:pt x="5635622" y="952500"/>
                </a:cubicBezTo>
                <a:lnTo>
                  <a:pt x="31750" y="952500"/>
                </a:lnTo>
                <a:cubicBezTo>
                  <a:pt x="14227" y="952500"/>
                  <a:pt x="0" y="938273"/>
                  <a:pt x="0" y="920750"/>
                </a:cubicBezTo>
                <a:lnTo>
                  <a:pt x="0" y="31750"/>
                </a:lnTo>
                <a:cubicBezTo>
                  <a:pt x="0" y="14227"/>
                  <a:pt x="14227" y="0"/>
                  <a:pt x="31750" y="0"/>
                </a:cubicBezTo>
                <a:close/>
              </a:path>
            </a:pathLst>
          </a:custGeom>
          <a:solidFill>
            <a:srgbClr val="4A5059">
              <a:alpha val="30196"/>
            </a:srgbClr>
          </a:solidFill>
          <a:ln/>
        </p:spPr>
      </p:sp>
      <p:sp>
        <p:nvSpPr>
          <p:cNvPr id="7" name="Shape 5"/>
          <p:cNvSpPr/>
          <p:nvPr/>
        </p:nvSpPr>
        <p:spPr>
          <a:xfrm>
            <a:off x="333375" y="1397000"/>
            <a:ext cx="31750" cy="952500"/>
          </a:xfrm>
          <a:custGeom>
            <a:avLst/>
            <a:gdLst/>
            <a:ahLst/>
            <a:cxnLst/>
            <a:rect l="l" t="t" r="r" b="b"/>
            <a:pathLst>
              <a:path w="31750" h="952500">
                <a:moveTo>
                  <a:pt x="31750" y="0"/>
                </a:moveTo>
                <a:lnTo>
                  <a:pt x="31750" y="0"/>
                </a:lnTo>
                <a:lnTo>
                  <a:pt x="31750" y="952500"/>
                </a:lnTo>
                <a:lnTo>
                  <a:pt x="31750" y="952500"/>
                </a:lnTo>
                <a:cubicBezTo>
                  <a:pt x="14227" y="952500"/>
                  <a:pt x="0" y="938273"/>
                  <a:pt x="0" y="920750"/>
                </a:cubicBezTo>
                <a:lnTo>
                  <a:pt x="0" y="31750"/>
                </a:lnTo>
                <a:cubicBezTo>
                  <a:pt x="0" y="14227"/>
                  <a:pt x="14227" y="0"/>
                  <a:pt x="31750" y="0"/>
                </a:cubicBezTo>
                <a:close/>
              </a:path>
            </a:pathLst>
          </a:custGeom>
          <a:solidFill>
            <a:srgbClr val="B89A6A"/>
          </a:solidFill>
          <a:ln/>
        </p:spPr>
      </p:sp>
      <p:sp>
        <p:nvSpPr>
          <p:cNvPr id="8" name="Shape 6"/>
          <p:cNvSpPr/>
          <p:nvPr/>
        </p:nvSpPr>
        <p:spPr>
          <a:xfrm>
            <a:off x="496094" y="1555750"/>
            <a:ext cx="158750" cy="158750"/>
          </a:xfrm>
          <a:custGeom>
            <a:avLst/>
            <a:gdLst/>
            <a:ahLst/>
            <a:cxnLst/>
            <a:rect l="l" t="t" r="r" b="b"/>
            <a:pathLst>
              <a:path w="158750" h="158750">
                <a:moveTo>
                  <a:pt x="0" y="130101"/>
                </a:moveTo>
                <a:lnTo>
                  <a:pt x="0" y="33951"/>
                </a:lnTo>
                <a:cubicBezTo>
                  <a:pt x="0" y="26758"/>
                  <a:pt x="7472" y="21983"/>
                  <a:pt x="14356" y="24030"/>
                </a:cubicBezTo>
                <a:cubicBezTo>
                  <a:pt x="41548" y="32153"/>
                  <a:pt x="60771" y="25735"/>
                  <a:pt x="80119" y="19286"/>
                </a:cubicBezTo>
                <a:cubicBezTo>
                  <a:pt x="100118" y="12619"/>
                  <a:pt x="120241" y="5922"/>
                  <a:pt x="149355" y="15224"/>
                </a:cubicBezTo>
                <a:cubicBezTo>
                  <a:pt x="155091" y="17053"/>
                  <a:pt x="158750" y="22603"/>
                  <a:pt x="158750" y="28649"/>
                </a:cubicBezTo>
                <a:lnTo>
                  <a:pt x="158750" y="124799"/>
                </a:lnTo>
                <a:cubicBezTo>
                  <a:pt x="158750" y="131992"/>
                  <a:pt x="151278" y="136767"/>
                  <a:pt x="144425" y="134720"/>
                </a:cubicBezTo>
                <a:cubicBezTo>
                  <a:pt x="117233" y="126597"/>
                  <a:pt x="97979" y="133015"/>
                  <a:pt x="78662" y="139464"/>
                </a:cubicBezTo>
                <a:cubicBezTo>
                  <a:pt x="58663" y="146131"/>
                  <a:pt x="38540" y="152828"/>
                  <a:pt x="9426" y="143526"/>
                </a:cubicBezTo>
                <a:cubicBezTo>
                  <a:pt x="3690" y="141697"/>
                  <a:pt x="31" y="136147"/>
                  <a:pt x="31" y="130101"/>
                </a:cubicBezTo>
                <a:close/>
                <a:moveTo>
                  <a:pt x="104180" y="79375"/>
                </a:moveTo>
                <a:cubicBezTo>
                  <a:pt x="104180" y="62942"/>
                  <a:pt x="93080" y="49609"/>
                  <a:pt x="79375" y="49609"/>
                </a:cubicBezTo>
                <a:cubicBezTo>
                  <a:pt x="65670" y="49609"/>
                  <a:pt x="54570" y="62942"/>
                  <a:pt x="54570" y="79375"/>
                </a:cubicBezTo>
                <a:cubicBezTo>
                  <a:pt x="54570" y="95808"/>
                  <a:pt x="65670" y="109141"/>
                  <a:pt x="79375" y="109141"/>
                </a:cubicBezTo>
                <a:cubicBezTo>
                  <a:pt x="93080" y="109141"/>
                  <a:pt x="104180" y="95808"/>
                  <a:pt x="104180" y="79375"/>
                </a:cubicBezTo>
                <a:close/>
                <a:moveTo>
                  <a:pt x="37207" y="128240"/>
                </a:moveTo>
                <a:cubicBezTo>
                  <a:pt x="38571" y="128240"/>
                  <a:pt x="39656" y="127062"/>
                  <a:pt x="39439" y="125729"/>
                </a:cubicBezTo>
                <a:cubicBezTo>
                  <a:pt x="38013" y="117109"/>
                  <a:pt x="31068" y="110381"/>
                  <a:pt x="22324" y="109296"/>
                </a:cubicBezTo>
                <a:cubicBezTo>
                  <a:pt x="20960" y="109141"/>
                  <a:pt x="19844" y="110257"/>
                  <a:pt x="19844" y="111621"/>
                </a:cubicBezTo>
                <a:lnTo>
                  <a:pt x="19844" y="123992"/>
                </a:lnTo>
                <a:cubicBezTo>
                  <a:pt x="19844" y="125109"/>
                  <a:pt x="20588" y="126101"/>
                  <a:pt x="21704" y="126380"/>
                </a:cubicBezTo>
                <a:cubicBezTo>
                  <a:pt x="27254" y="127682"/>
                  <a:pt x="32339" y="128271"/>
                  <a:pt x="37207" y="128271"/>
                </a:cubicBezTo>
                <a:close/>
                <a:moveTo>
                  <a:pt x="135961" y="112396"/>
                </a:moveTo>
                <a:cubicBezTo>
                  <a:pt x="137511" y="112644"/>
                  <a:pt x="138906" y="111466"/>
                  <a:pt x="138906" y="109916"/>
                </a:cubicBezTo>
                <a:lnTo>
                  <a:pt x="138906" y="96707"/>
                </a:lnTo>
                <a:cubicBezTo>
                  <a:pt x="138906" y="95343"/>
                  <a:pt x="137790" y="94196"/>
                  <a:pt x="136426" y="94382"/>
                </a:cubicBezTo>
                <a:cubicBezTo>
                  <a:pt x="128612" y="95343"/>
                  <a:pt x="122194" y="100862"/>
                  <a:pt x="119931" y="108210"/>
                </a:cubicBezTo>
                <a:cubicBezTo>
                  <a:pt x="119497" y="109668"/>
                  <a:pt x="120644" y="111032"/>
                  <a:pt x="122163" y="111063"/>
                </a:cubicBezTo>
                <a:cubicBezTo>
                  <a:pt x="126566" y="111187"/>
                  <a:pt x="131155" y="111590"/>
                  <a:pt x="135930" y="112396"/>
                </a:cubicBezTo>
                <a:close/>
                <a:moveTo>
                  <a:pt x="138906" y="47129"/>
                </a:moveTo>
                <a:lnTo>
                  <a:pt x="138906" y="34758"/>
                </a:lnTo>
                <a:cubicBezTo>
                  <a:pt x="138906" y="33641"/>
                  <a:pt x="138131" y="32649"/>
                  <a:pt x="137046" y="32370"/>
                </a:cubicBezTo>
                <a:cubicBezTo>
                  <a:pt x="131496" y="31068"/>
                  <a:pt x="126411" y="30479"/>
                  <a:pt x="121543" y="30479"/>
                </a:cubicBezTo>
                <a:cubicBezTo>
                  <a:pt x="120179" y="30479"/>
                  <a:pt x="119094" y="31657"/>
                  <a:pt x="119311" y="32990"/>
                </a:cubicBezTo>
                <a:cubicBezTo>
                  <a:pt x="120737" y="41610"/>
                  <a:pt x="127682" y="48338"/>
                  <a:pt x="136426" y="49423"/>
                </a:cubicBezTo>
                <a:cubicBezTo>
                  <a:pt x="137790" y="49578"/>
                  <a:pt x="138906" y="48462"/>
                  <a:pt x="138906" y="47098"/>
                </a:cubicBezTo>
                <a:close/>
                <a:moveTo>
                  <a:pt x="38819" y="50509"/>
                </a:moveTo>
                <a:cubicBezTo>
                  <a:pt x="39253" y="49051"/>
                  <a:pt x="38106" y="47687"/>
                  <a:pt x="36587" y="47656"/>
                </a:cubicBezTo>
                <a:cubicBezTo>
                  <a:pt x="32184" y="47532"/>
                  <a:pt x="27595" y="47129"/>
                  <a:pt x="22820" y="46323"/>
                </a:cubicBezTo>
                <a:cubicBezTo>
                  <a:pt x="21270" y="46075"/>
                  <a:pt x="19875" y="47253"/>
                  <a:pt x="19875" y="48803"/>
                </a:cubicBezTo>
                <a:lnTo>
                  <a:pt x="19844" y="62012"/>
                </a:lnTo>
                <a:cubicBezTo>
                  <a:pt x="19844" y="63376"/>
                  <a:pt x="20960" y="64523"/>
                  <a:pt x="22324" y="64337"/>
                </a:cubicBezTo>
                <a:cubicBezTo>
                  <a:pt x="30138" y="63376"/>
                  <a:pt x="36556" y="57857"/>
                  <a:pt x="38819" y="50509"/>
                </a:cubicBezTo>
                <a:close/>
              </a:path>
            </a:pathLst>
          </a:custGeom>
          <a:solidFill>
            <a:srgbClr val="B89A6A"/>
          </a:solidFill>
          <a:ln/>
        </p:spPr>
      </p:sp>
      <p:sp>
        <p:nvSpPr>
          <p:cNvPr id="9" name="Text 7"/>
          <p:cNvSpPr/>
          <p:nvPr/>
        </p:nvSpPr>
        <p:spPr>
          <a:xfrm>
            <a:off x="769938" y="1524000"/>
            <a:ext cx="801688"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Base Salary</a:t>
            </a:r>
            <a:endParaRPr lang="en-US" sz="1600" dirty="0"/>
          </a:p>
        </p:txBody>
      </p:sp>
      <p:sp>
        <p:nvSpPr>
          <p:cNvPr id="10" name="Text 8"/>
          <p:cNvSpPr/>
          <p:nvPr/>
        </p:nvSpPr>
        <p:spPr>
          <a:xfrm>
            <a:off x="476250" y="1809750"/>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Komponen paling visible</a:t>
            </a:r>
            <a:pPr>
              <a:lnSpc>
                <a:spcPct val="140000"/>
              </a:lnSpc>
            </a:pPr>
            <a:r>
              <a:rPr lang="en-US" sz="1000" dirty="0">
                <a:solidFill>
                  <a:srgbClr val="E8E6E3">
                    <a:alpha val="80000"/>
                  </a:srgbClr>
                </a:solidFill>
                <a:latin typeface="Quattrocento Sans" pitchFamily="34" charset="0"/>
                <a:ea typeface="Quattrocento Sans" pitchFamily="34" charset="-122"/>
                <a:cs typeface="Quattrocento Sans" pitchFamily="34" charset="-120"/>
              </a:rPr>
              <a:t> tapi seringkali hanya 60-70% dari total comp. Negosiasi base salary penting karena mempengaruhi bonus, 401k match, dan future raises.</a:t>
            </a:r>
            <a:endParaRPr lang="en-US" sz="1600" dirty="0"/>
          </a:p>
        </p:txBody>
      </p:sp>
      <p:sp>
        <p:nvSpPr>
          <p:cNvPr id="11" name="Shape 9"/>
          <p:cNvSpPr/>
          <p:nvPr/>
        </p:nvSpPr>
        <p:spPr>
          <a:xfrm>
            <a:off x="333375" y="2444750"/>
            <a:ext cx="5699125" cy="1349375"/>
          </a:xfrm>
          <a:custGeom>
            <a:avLst/>
            <a:gdLst/>
            <a:ahLst/>
            <a:cxnLst/>
            <a:rect l="l" t="t" r="r" b="b"/>
            <a:pathLst>
              <a:path w="5699125" h="1349375">
                <a:moveTo>
                  <a:pt x="31750" y="0"/>
                </a:moveTo>
                <a:lnTo>
                  <a:pt x="5635623" y="0"/>
                </a:lnTo>
                <a:cubicBezTo>
                  <a:pt x="5670694" y="0"/>
                  <a:pt x="5699125" y="28431"/>
                  <a:pt x="5699125" y="63502"/>
                </a:cubicBezTo>
                <a:lnTo>
                  <a:pt x="5699125" y="1285873"/>
                </a:lnTo>
                <a:cubicBezTo>
                  <a:pt x="5699125" y="1320944"/>
                  <a:pt x="5670694" y="1349375"/>
                  <a:pt x="5635623" y="1349375"/>
                </a:cubicBezTo>
                <a:lnTo>
                  <a:pt x="31750" y="1349375"/>
                </a:lnTo>
                <a:cubicBezTo>
                  <a:pt x="14227" y="1349375"/>
                  <a:pt x="0" y="1335148"/>
                  <a:pt x="0" y="1317625"/>
                </a:cubicBezTo>
                <a:lnTo>
                  <a:pt x="0" y="31750"/>
                </a:lnTo>
                <a:cubicBezTo>
                  <a:pt x="0" y="14227"/>
                  <a:pt x="14227" y="0"/>
                  <a:pt x="31750" y="0"/>
                </a:cubicBezTo>
                <a:close/>
              </a:path>
            </a:pathLst>
          </a:custGeom>
          <a:solidFill>
            <a:srgbClr val="4A5059">
              <a:alpha val="30196"/>
            </a:srgbClr>
          </a:solidFill>
          <a:ln/>
        </p:spPr>
      </p:sp>
      <p:sp>
        <p:nvSpPr>
          <p:cNvPr id="12" name="Shape 10"/>
          <p:cNvSpPr/>
          <p:nvPr/>
        </p:nvSpPr>
        <p:spPr>
          <a:xfrm>
            <a:off x="333375" y="2444750"/>
            <a:ext cx="31750" cy="1349375"/>
          </a:xfrm>
          <a:custGeom>
            <a:avLst/>
            <a:gdLst/>
            <a:ahLst/>
            <a:cxnLst/>
            <a:rect l="l" t="t" r="r" b="b"/>
            <a:pathLst>
              <a:path w="31750" h="1349375">
                <a:moveTo>
                  <a:pt x="31750" y="0"/>
                </a:moveTo>
                <a:lnTo>
                  <a:pt x="31750" y="0"/>
                </a:lnTo>
                <a:lnTo>
                  <a:pt x="31750" y="1349375"/>
                </a:lnTo>
                <a:lnTo>
                  <a:pt x="31750" y="1349375"/>
                </a:lnTo>
                <a:cubicBezTo>
                  <a:pt x="14227" y="1349375"/>
                  <a:pt x="0" y="1335148"/>
                  <a:pt x="0" y="1317625"/>
                </a:cubicBezTo>
                <a:lnTo>
                  <a:pt x="0" y="31750"/>
                </a:lnTo>
                <a:cubicBezTo>
                  <a:pt x="0" y="14227"/>
                  <a:pt x="14227" y="0"/>
                  <a:pt x="31750" y="0"/>
                </a:cubicBezTo>
                <a:close/>
              </a:path>
            </a:pathLst>
          </a:custGeom>
          <a:solidFill>
            <a:srgbClr val="B89A6A"/>
          </a:solidFill>
          <a:ln/>
        </p:spPr>
      </p:sp>
      <p:sp>
        <p:nvSpPr>
          <p:cNvPr id="13" name="Shape 11"/>
          <p:cNvSpPr/>
          <p:nvPr/>
        </p:nvSpPr>
        <p:spPr>
          <a:xfrm>
            <a:off x="486172" y="2603500"/>
            <a:ext cx="178594" cy="158750"/>
          </a:xfrm>
          <a:custGeom>
            <a:avLst/>
            <a:gdLst/>
            <a:ahLst/>
            <a:cxnLst/>
            <a:rect l="l" t="t" r="r" b="b"/>
            <a:pathLst>
              <a:path w="178594" h="158750">
                <a:moveTo>
                  <a:pt x="158874" y="74414"/>
                </a:moveTo>
                <a:lnTo>
                  <a:pt x="104304" y="74414"/>
                </a:lnTo>
                <a:cubicBezTo>
                  <a:pt x="98816" y="74414"/>
                  <a:pt x="94382" y="69980"/>
                  <a:pt x="94382" y="64492"/>
                </a:cubicBezTo>
                <a:lnTo>
                  <a:pt x="94382" y="9922"/>
                </a:lnTo>
                <a:cubicBezTo>
                  <a:pt x="94382" y="4434"/>
                  <a:pt x="98847" y="-62"/>
                  <a:pt x="104273" y="651"/>
                </a:cubicBezTo>
                <a:cubicBezTo>
                  <a:pt x="137449" y="5054"/>
                  <a:pt x="163742" y="31347"/>
                  <a:pt x="168145" y="64523"/>
                </a:cubicBezTo>
                <a:cubicBezTo>
                  <a:pt x="168858" y="69949"/>
                  <a:pt x="164362" y="74414"/>
                  <a:pt x="158874" y="74414"/>
                </a:cubicBezTo>
                <a:close/>
                <a:moveTo>
                  <a:pt x="69019" y="11534"/>
                </a:moveTo>
                <a:cubicBezTo>
                  <a:pt x="74631" y="10356"/>
                  <a:pt x="79499" y="14945"/>
                  <a:pt x="79499" y="20681"/>
                </a:cubicBezTo>
                <a:lnTo>
                  <a:pt x="79499" y="81855"/>
                </a:lnTo>
                <a:cubicBezTo>
                  <a:pt x="79499" y="83592"/>
                  <a:pt x="80119" y="85266"/>
                  <a:pt x="81204" y="86599"/>
                </a:cubicBezTo>
                <a:lnTo>
                  <a:pt x="122163" y="136023"/>
                </a:lnTo>
                <a:cubicBezTo>
                  <a:pt x="125791" y="140395"/>
                  <a:pt x="125016" y="146999"/>
                  <a:pt x="120024" y="149696"/>
                </a:cubicBezTo>
                <a:cubicBezTo>
                  <a:pt x="109451" y="155463"/>
                  <a:pt x="97327" y="158750"/>
                  <a:pt x="84460" y="158750"/>
                </a:cubicBezTo>
                <a:cubicBezTo>
                  <a:pt x="43377" y="158750"/>
                  <a:pt x="10046" y="125419"/>
                  <a:pt x="10046" y="84336"/>
                </a:cubicBezTo>
                <a:cubicBezTo>
                  <a:pt x="10046" y="48524"/>
                  <a:pt x="35316" y="18635"/>
                  <a:pt x="69019" y="11534"/>
                </a:cubicBezTo>
                <a:close/>
                <a:moveTo>
                  <a:pt x="148146" y="89297"/>
                </a:moveTo>
                <a:lnTo>
                  <a:pt x="167990" y="89297"/>
                </a:lnTo>
                <a:cubicBezTo>
                  <a:pt x="173726" y="89297"/>
                  <a:pt x="178315" y="94165"/>
                  <a:pt x="177136" y="99777"/>
                </a:cubicBezTo>
                <a:cubicBezTo>
                  <a:pt x="173974" y="114784"/>
                  <a:pt x="166284" y="128116"/>
                  <a:pt x="155556" y="138286"/>
                </a:cubicBezTo>
                <a:cubicBezTo>
                  <a:pt x="151743" y="141914"/>
                  <a:pt x="145759" y="141139"/>
                  <a:pt x="142410" y="137077"/>
                </a:cubicBezTo>
                <a:lnTo>
                  <a:pt x="116241" y="105544"/>
                </a:lnTo>
                <a:cubicBezTo>
                  <a:pt x="110877" y="99064"/>
                  <a:pt x="115497" y="89297"/>
                  <a:pt x="123868" y="89297"/>
                </a:cubicBezTo>
                <a:lnTo>
                  <a:pt x="148115" y="89297"/>
                </a:lnTo>
                <a:close/>
              </a:path>
            </a:pathLst>
          </a:custGeom>
          <a:solidFill>
            <a:srgbClr val="B89A6A"/>
          </a:solidFill>
          <a:ln/>
        </p:spPr>
      </p:sp>
      <p:sp>
        <p:nvSpPr>
          <p:cNvPr id="14" name="Text 12"/>
          <p:cNvSpPr/>
          <p:nvPr/>
        </p:nvSpPr>
        <p:spPr>
          <a:xfrm>
            <a:off x="769938" y="2571750"/>
            <a:ext cx="1309688"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Performance Bonus</a:t>
            </a:r>
            <a:endParaRPr lang="en-US" sz="1600" dirty="0"/>
          </a:p>
        </p:txBody>
      </p:sp>
      <p:sp>
        <p:nvSpPr>
          <p:cNvPr id="15" name="Text 13"/>
          <p:cNvSpPr/>
          <p:nvPr/>
        </p:nvSpPr>
        <p:spPr>
          <a:xfrm>
            <a:off x="476250" y="2857500"/>
            <a:ext cx="5492750" cy="20637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Bisa 15-50% dari base salary</a:t>
            </a:r>
            <a:pPr>
              <a:lnSpc>
                <a:spcPct val="140000"/>
              </a:lnSpc>
            </a:pPr>
            <a:r>
              <a:rPr lang="en-US" sz="1000" dirty="0">
                <a:solidFill>
                  <a:srgbClr val="E8E6E3">
                    <a:alpha val="80000"/>
                  </a:srgbClr>
                </a:solidFill>
                <a:latin typeface="Quattrocento Sans" pitchFamily="34" charset="0"/>
                <a:ea typeface="Quattrocento Sans" pitchFamily="34" charset="-122"/>
                <a:cs typeface="Quattrocento Sans" pitchFamily="34" charset="-120"/>
              </a:rPr>
              <a:t> tergantung level dan performance. Clarify:</a:t>
            </a:r>
            <a:endParaRPr lang="en-US" sz="1600" dirty="0"/>
          </a:p>
        </p:txBody>
      </p:sp>
      <p:sp>
        <p:nvSpPr>
          <p:cNvPr id="16" name="Text 14"/>
          <p:cNvSpPr/>
          <p:nvPr/>
        </p:nvSpPr>
        <p:spPr>
          <a:xfrm>
            <a:off x="603250" y="3127375"/>
            <a:ext cx="5357813" cy="158750"/>
          </a:xfrm>
          <a:prstGeom prst="rect">
            <a:avLst/>
          </a:prstGeom>
          <a:noFill/>
          <a:ln/>
        </p:spPr>
        <p:txBody>
          <a:bodyPr wrap="square" lIns="0" tIns="0" rIns="0" bIns="0" rtlCol="0" anchor="ctr"/>
          <a:lstStyle/>
          <a:p>
            <a:pPr>
              <a:lnSpc>
                <a:spcPct val="120000"/>
              </a:lnSpc>
            </a:pPr>
            <a:r>
              <a:rPr lang="en-US" sz="875" dirty="0">
                <a:solidFill>
                  <a:srgbClr val="E8E6E3">
                    <a:alpha val="70000"/>
                  </a:srgbClr>
                </a:solidFill>
                <a:latin typeface="Quattrocento Sans" pitchFamily="34" charset="0"/>
                <a:ea typeface="Quattrocento Sans" pitchFamily="34" charset="-122"/>
                <a:cs typeface="Quattrocento Sans" pitchFamily="34" charset="-120"/>
              </a:rPr>
              <a:t>• Target vs maximum bonus percentage</a:t>
            </a:r>
            <a:endParaRPr lang="en-US" sz="1600" dirty="0"/>
          </a:p>
        </p:txBody>
      </p:sp>
      <p:sp>
        <p:nvSpPr>
          <p:cNvPr id="17" name="Text 15"/>
          <p:cNvSpPr/>
          <p:nvPr/>
        </p:nvSpPr>
        <p:spPr>
          <a:xfrm>
            <a:off x="603250" y="3317875"/>
            <a:ext cx="5357813" cy="158750"/>
          </a:xfrm>
          <a:prstGeom prst="rect">
            <a:avLst/>
          </a:prstGeom>
          <a:noFill/>
          <a:ln/>
        </p:spPr>
        <p:txBody>
          <a:bodyPr wrap="square" lIns="0" tIns="0" rIns="0" bIns="0" rtlCol="0" anchor="ctr"/>
          <a:lstStyle/>
          <a:p>
            <a:pPr>
              <a:lnSpc>
                <a:spcPct val="120000"/>
              </a:lnSpc>
            </a:pPr>
            <a:r>
              <a:rPr lang="en-US" sz="875" dirty="0">
                <a:solidFill>
                  <a:srgbClr val="E8E6E3">
                    <a:alpha val="70000"/>
                  </a:srgbClr>
                </a:solidFill>
                <a:latin typeface="Quattrocento Sans" pitchFamily="34" charset="0"/>
                <a:ea typeface="Quattrocento Sans" pitchFamily="34" charset="-122"/>
                <a:cs typeface="Quattrocento Sans" pitchFamily="34" charset="-120"/>
              </a:rPr>
              <a:t>• Individual vs company performance weighting</a:t>
            </a:r>
            <a:endParaRPr lang="en-US" sz="1600" dirty="0"/>
          </a:p>
        </p:txBody>
      </p:sp>
      <p:sp>
        <p:nvSpPr>
          <p:cNvPr id="18" name="Text 16"/>
          <p:cNvSpPr/>
          <p:nvPr/>
        </p:nvSpPr>
        <p:spPr>
          <a:xfrm>
            <a:off x="603250" y="3508375"/>
            <a:ext cx="5357813" cy="158750"/>
          </a:xfrm>
          <a:prstGeom prst="rect">
            <a:avLst/>
          </a:prstGeom>
          <a:noFill/>
          <a:ln/>
        </p:spPr>
        <p:txBody>
          <a:bodyPr wrap="square" lIns="0" tIns="0" rIns="0" bIns="0" rtlCol="0" anchor="ctr"/>
          <a:lstStyle/>
          <a:p>
            <a:pPr>
              <a:lnSpc>
                <a:spcPct val="120000"/>
              </a:lnSpc>
            </a:pPr>
            <a:r>
              <a:rPr lang="en-US" sz="875" dirty="0">
                <a:solidFill>
                  <a:srgbClr val="E8E6E3">
                    <a:alpha val="70000"/>
                  </a:srgbClr>
                </a:solidFill>
                <a:latin typeface="Quattrocento Sans" pitchFamily="34" charset="0"/>
                <a:ea typeface="Quattrocento Sans" pitchFamily="34" charset="-122"/>
                <a:cs typeface="Quattrocento Sans" pitchFamily="34" charset="-120"/>
              </a:rPr>
              <a:t>• Payout frequency (quarterly, semi-annual, annual)</a:t>
            </a:r>
            <a:endParaRPr lang="en-US" sz="1600" dirty="0"/>
          </a:p>
        </p:txBody>
      </p:sp>
      <p:sp>
        <p:nvSpPr>
          <p:cNvPr id="19" name="Shape 17"/>
          <p:cNvSpPr/>
          <p:nvPr/>
        </p:nvSpPr>
        <p:spPr>
          <a:xfrm>
            <a:off x="333375" y="3889375"/>
            <a:ext cx="5699125" cy="952500"/>
          </a:xfrm>
          <a:custGeom>
            <a:avLst/>
            <a:gdLst/>
            <a:ahLst/>
            <a:cxnLst/>
            <a:rect l="l" t="t" r="r" b="b"/>
            <a:pathLst>
              <a:path w="5699125" h="952500">
                <a:moveTo>
                  <a:pt x="31750" y="0"/>
                </a:moveTo>
                <a:lnTo>
                  <a:pt x="5635622" y="0"/>
                </a:lnTo>
                <a:cubicBezTo>
                  <a:pt x="5670694" y="0"/>
                  <a:pt x="5699125" y="28431"/>
                  <a:pt x="5699125" y="63503"/>
                </a:cubicBezTo>
                <a:lnTo>
                  <a:pt x="5699125" y="888997"/>
                </a:lnTo>
                <a:cubicBezTo>
                  <a:pt x="5699125" y="924069"/>
                  <a:pt x="5670694" y="952500"/>
                  <a:pt x="5635622" y="952500"/>
                </a:cubicBezTo>
                <a:lnTo>
                  <a:pt x="31750" y="952500"/>
                </a:lnTo>
                <a:cubicBezTo>
                  <a:pt x="14227" y="952500"/>
                  <a:pt x="0" y="938273"/>
                  <a:pt x="0" y="920750"/>
                </a:cubicBezTo>
                <a:lnTo>
                  <a:pt x="0" y="31750"/>
                </a:lnTo>
                <a:cubicBezTo>
                  <a:pt x="0" y="14227"/>
                  <a:pt x="14227" y="0"/>
                  <a:pt x="31750" y="0"/>
                </a:cubicBezTo>
                <a:close/>
              </a:path>
            </a:pathLst>
          </a:custGeom>
          <a:solidFill>
            <a:srgbClr val="4A5059">
              <a:alpha val="30196"/>
            </a:srgbClr>
          </a:solidFill>
          <a:ln/>
        </p:spPr>
      </p:sp>
      <p:sp>
        <p:nvSpPr>
          <p:cNvPr id="20" name="Shape 18"/>
          <p:cNvSpPr/>
          <p:nvPr/>
        </p:nvSpPr>
        <p:spPr>
          <a:xfrm>
            <a:off x="333375" y="3889375"/>
            <a:ext cx="31750" cy="952500"/>
          </a:xfrm>
          <a:custGeom>
            <a:avLst/>
            <a:gdLst/>
            <a:ahLst/>
            <a:cxnLst/>
            <a:rect l="l" t="t" r="r" b="b"/>
            <a:pathLst>
              <a:path w="31750" h="952500">
                <a:moveTo>
                  <a:pt x="31750" y="0"/>
                </a:moveTo>
                <a:lnTo>
                  <a:pt x="31750" y="0"/>
                </a:lnTo>
                <a:lnTo>
                  <a:pt x="31750" y="952500"/>
                </a:lnTo>
                <a:lnTo>
                  <a:pt x="31750" y="952500"/>
                </a:lnTo>
                <a:cubicBezTo>
                  <a:pt x="14227" y="952500"/>
                  <a:pt x="0" y="938273"/>
                  <a:pt x="0" y="920750"/>
                </a:cubicBezTo>
                <a:lnTo>
                  <a:pt x="0" y="31750"/>
                </a:lnTo>
                <a:cubicBezTo>
                  <a:pt x="0" y="14227"/>
                  <a:pt x="14227" y="0"/>
                  <a:pt x="31750" y="0"/>
                </a:cubicBezTo>
                <a:close/>
              </a:path>
            </a:pathLst>
          </a:custGeom>
          <a:solidFill>
            <a:srgbClr val="B89A6A"/>
          </a:solidFill>
          <a:ln/>
        </p:spPr>
      </p:sp>
      <p:sp>
        <p:nvSpPr>
          <p:cNvPr id="21" name="Shape 19"/>
          <p:cNvSpPr/>
          <p:nvPr/>
        </p:nvSpPr>
        <p:spPr>
          <a:xfrm>
            <a:off x="486172" y="4048125"/>
            <a:ext cx="178594" cy="158750"/>
          </a:xfrm>
          <a:custGeom>
            <a:avLst/>
            <a:gdLst/>
            <a:ahLst/>
            <a:cxnLst/>
            <a:rect l="l" t="t" r="r" b="b"/>
            <a:pathLst>
              <a:path w="178594" h="158750">
                <a:moveTo>
                  <a:pt x="89297" y="-4961"/>
                </a:moveTo>
                <a:cubicBezTo>
                  <a:pt x="85173" y="-4961"/>
                  <a:pt x="81855" y="-1643"/>
                  <a:pt x="81855" y="2480"/>
                </a:cubicBezTo>
                <a:lnTo>
                  <a:pt x="81855" y="6201"/>
                </a:lnTo>
                <a:lnTo>
                  <a:pt x="81297" y="6201"/>
                </a:lnTo>
                <a:cubicBezTo>
                  <a:pt x="69949" y="6201"/>
                  <a:pt x="60771" y="15410"/>
                  <a:pt x="60771" y="26727"/>
                </a:cubicBezTo>
                <a:cubicBezTo>
                  <a:pt x="60771" y="37083"/>
                  <a:pt x="68492" y="45827"/>
                  <a:pt x="78755" y="47098"/>
                </a:cubicBezTo>
                <a:lnTo>
                  <a:pt x="97668" y="49454"/>
                </a:lnTo>
                <a:cubicBezTo>
                  <a:pt x="99250" y="49640"/>
                  <a:pt x="100459" y="51005"/>
                  <a:pt x="100459" y="52617"/>
                </a:cubicBezTo>
                <a:cubicBezTo>
                  <a:pt x="100459" y="54384"/>
                  <a:pt x="99033" y="55780"/>
                  <a:pt x="97296" y="55780"/>
                </a:cubicBezTo>
                <a:lnTo>
                  <a:pt x="74414" y="55811"/>
                </a:lnTo>
                <a:cubicBezTo>
                  <a:pt x="69608" y="55811"/>
                  <a:pt x="65732" y="59686"/>
                  <a:pt x="65732" y="64492"/>
                </a:cubicBezTo>
                <a:cubicBezTo>
                  <a:pt x="65732" y="69298"/>
                  <a:pt x="69608" y="73174"/>
                  <a:pt x="74414" y="73174"/>
                </a:cubicBezTo>
                <a:lnTo>
                  <a:pt x="81855" y="73174"/>
                </a:lnTo>
                <a:lnTo>
                  <a:pt x="81855" y="76895"/>
                </a:lnTo>
                <a:cubicBezTo>
                  <a:pt x="81855" y="81018"/>
                  <a:pt x="85173" y="84336"/>
                  <a:pt x="89297" y="84336"/>
                </a:cubicBezTo>
                <a:cubicBezTo>
                  <a:pt x="93421" y="84336"/>
                  <a:pt x="96738" y="81018"/>
                  <a:pt x="96738" y="76895"/>
                </a:cubicBezTo>
                <a:lnTo>
                  <a:pt x="96738" y="73174"/>
                </a:lnTo>
                <a:lnTo>
                  <a:pt x="97296" y="73174"/>
                </a:lnTo>
                <a:cubicBezTo>
                  <a:pt x="108645" y="73174"/>
                  <a:pt x="117822" y="63965"/>
                  <a:pt x="117822" y="52648"/>
                </a:cubicBezTo>
                <a:cubicBezTo>
                  <a:pt x="117822" y="42292"/>
                  <a:pt x="110102" y="33548"/>
                  <a:pt x="99839" y="32277"/>
                </a:cubicBezTo>
                <a:lnTo>
                  <a:pt x="80925" y="29921"/>
                </a:lnTo>
                <a:cubicBezTo>
                  <a:pt x="79344" y="29735"/>
                  <a:pt x="78135" y="28370"/>
                  <a:pt x="78135" y="26758"/>
                </a:cubicBezTo>
                <a:cubicBezTo>
                  <a:pt x="78135" y="24991"/>
                  <a:pt x="79561" y="23595"/>
                  <a:pt x="81297" y="23595"/>
                </a:cubicBezTo>
                <a:lnTo>
                  <a:pt x="101699" y="23564"/>
                </a:lnTo>
                <a:cubicBezTo>
                  <a:pt x="106505" y="23564"/>
                  <a:pt x="110381" y="19689"/>
                  <a:pt x="110381" y="14883"/>
                </a:cubicBezTo>
                <a:cubicBezTo>
                  <a:pt x="110381" y="10077"/>
                  <a:pt x="106505" y="6201"/>
                  <a:pt x="101699" y="6201"/>
                </a:cubicBezTo>
                <a:lnTo>
                  <a:pt x="96738" y="6201"/>
                </a:lnTo>
                <a:lnTo>
                  <a:pt x="96738" y="2480"/>
                </a:lnTo>
                <a:cubicBezTo>
                  <a:pt x="96738" y="-1643"/>
                  <a:pt x="93421" y="-4961"/>
                  <a:pt x="89297" y="-4961"/>
                </a:cubicBezTo>
                <a:close/>
                <a:moveTo>
                  <a:pt x="33889" y="105885"/>
                </a:moveTo>
                <a:lnTo>
                  <a:pt x="20681" y="119062"/>
                </a:lnTo>
                <a:lnTo>
                  <a:pt x="9922" y="119062"/>
                </a:lnTo>
                <a:cubicBezTo>
                  <a:pt x="4434" y="119062"/>
                  <a:pt x="0" y="123496"/>
                  <a:pt x="0" y="128984"/>
                </a:cubicBezTo>
                <a:lnTo>
                  <a:pt x="0" y="148828"/>
                </a:lnTo>
                <a:cubicBezTo>
                  <a:pt x="0" y="154316"/>
                  <a:pt x="4434" y="158750"/>
                  <a:pt x="9922" y="158750"/>
                </a:cubicBezTo>
                <a:lnTo>
                  <a:pt x="109296" y="158750"/>
                </a:lnTo>
                <a:cubicBezTo>
                  <a:pt x="118287" y="158750"/>
                  <a:pt x="127062" y="155866"/>
                  <a:pt x="134317" y="150533"/>
                </a:cubicBezTo>
                <a:lnTo>
                  <a:pt x="173571" y="121605"/>
                </a:lnTo>
                <a:cubicBezTo>
                  <a:pt x="179090" y="117543"/>
                  <a:pt x="180268" y="109792"/>
                  <a:pt x="176206" y="104273"/>
                </a:cubicBezTo>
                <a:cubicBezTo>
                  <a:pt x="172145" y="98754"/>
                  <a:pt x="164393" y="97575"/>
                  <a:pt x="158874" y="101637"/>
                </a:cubicBezTo>
                <a:lnTo>
                  <a:pt x="121729" y="128984"/>
                </a:lnTo>
                <a:lnTo>
                  <a:pt x="86816" y="128984"/>
                </a:lnTo>
                <a:cubicBezTo>
                  <a:pt x="82693" y="128984"/>
                  <a:pt x="79375" y="125667"/>
                  <a:pt x="79375" y="121543"/>
                </a:cubicBezTo>
                <a:cubicBezTo>
                  <a:pt x="79375" y="117419"/>
                  <a:pt x="82693" y="114102"/>
                  <a:pt x="86816" y="114102"/>
                </a:cubicBezTo>
                <a:lnTo>
                  <a:pt x="109141" y="114102"/>
                </a:lnTo>
                <a:cubicBezTo>
                  <a:pt x="114629" y="114102"/>
                  <a:pt x="119062" y="109668"/>
                  <a:pt x="119062" y="104180"/>
                </a:cubicBezTo>
                <a:cubicBezTo>
                  <a:pt x="119062" y="98692"/>
                  <a:pt x="114629" y="94258"/>
                  <a:pt x="109141" y="94258"/>
                </a:cubicBezTo>
                <a:lnTo>
                  <a:pt x="61950" y="94258"/>
                </a:lnTo>
                <a:cubicBezTo>
                  <a:pt x="51439" y="94258"/>
                  <a:pt x="41331" y="98444"/>
                  <a:pt x="33889" y="105885"/>
                </a:cubicBezTo>
                <a:close/>
              </a:path>
            </a:pathLst>
          </a:custGeom>
          <a:solidFill>
            <a:srgbClr val="B89A6A"/>
          </a:solidFill>
          <a:ln/>
        </p:spPr>
      </p:sp>
      <p:sp>
        <p:nvSpPr>
          <p:cNvPr id="22" name="Text 20"/>
          <p:cNvSpPr/>
          <p:nvPr/>
        </p:nvSpPr>
        <p:spPr>
          <a:xfrm>
            <a:off x="769938" y="4016375"/>
            <a:ext cx="976312"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Signing Bonus</a:t>
            </a:r>
            <a:endParaRPr lang="en-US" sz="1600" dirty="0"/>
          </a:p>
        </p:txBody>
      </p:sp>
      <p:sp>
        <p:nvSpPr>
          <p:cNvPr id="23" name="Text 21"/>
          <p:cNvSpPr/>
          <p:nvPr/>
        </p:nvSpPr>
        <p:spPr>
          <a:xfrm>
            <a:off x="476250" y="4302125"/>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Sangat relevan untuk ASN</a:t>
            </a:r>
            <a:pPr>
              <a:lnSpc>
                <a:spcPct val="140000"/>
              </a:lnSpc>
            </a:pPr>
            <a:r>
              <a:rPr lang="en-US" sz="1000" dirty="0">
                <a:solidFill>
                  <a:srgbClr val="E8E6E3">
                    <a:alpha val="80000"/>
                  </a:srgbClr>
                </a:solidFill>
                <a:latin typeface="Quattrocento Sans" pitchFamily="34" charset="0"/>
                <a:ea typeface="Quattrocento Sans" pitchFamily="34" charset="-122"/>
                <a:cs typeface="Quattrocento Sans" pitchFamily="34" charset="-120"/>
              </a:rPr>
              <a:t> yang meninggalkan unvested benefits (pensiun, THR, tunjangan). Range: 10-30% dari base salary. Gunakan untuk menutup gap transisi.</a:t>
            </a:r>
            <a:endParaRPr lang="en-US" sz="1600" dirty="0"/>
          </a:p>
        </p:txBody>
      </p:sp>
      <p:sp>
        <p:nvSpPr>
          <p:cNvPr id="24" name="Shape 22"/>
          <p:cNvSpPr/>
          <p:nvPr/>
        </p:nvSpPr>
        <p:spPr>
          <a:xfrm>
            <a:off x="333375" y="4937125"/>
            <a:ext cx="5699125" cy="952500"/>
          </a:xfrm>
          <a:custGeom>
            <a:avLst/>
            <a:gdLst/>
            <a:ahLst/>
            <a:cxnLst/>
            <a:rect l="l" t="t" r="r" b="b"/>
            <a:pathLst>
              <a:path w="5699125" h="952500">
                <a:moveTo>
                  <a:pt x="31750" y="0"/>
                </a:moveTo>
                <a:lnTo>
                  <a:pt x="5635622" y="0"/>
                </a:lnTo>
                <a:cubicBezTo>
                  <a:pt x="5670694" y="0"/>
                  <a:pt x="5699125" y="28431"/>
                  <a:pt x="5699125" y="63503"/>
                </a:cubicBezTo>
                <a:lnTo>
                  <a:pt x="5699125" y="888997"/>
                </a:lnTo>
                <a:cubicBezTo>
                  <a:pt x="5699125" y="924069"/>
                  <a:pt x="5670694" y="952500"/>
                  <a:pt x="5635622" y="952500"/>
                </a:cubicBezTo>
                <a:lnTo>
                  <a:pt x="31750" y="952500"/>
                </a:lnTo>
                <a:cubicBezTo>
                  <a:pt x="14227" y="952500"/>
                  <a:pt x="0" y="938273"/>
                  <a:pt x="0" y="920750"/>
                </a:cubicBezTo>
                <a:lnTo>
                  <a:pt x="0" y="31750"/>
                </a:lnTo>
                <a:cubicBezTo>
                  <a:pt x="0" y="14227"/>
                  <a:pt x="14227" y="0"/>
                  <a:pt x="31750" y="0"/>
                </a:cubicBezTo>
                <a:close/>
              </a:path>
            </a:pathLst>
          </a:custGeom>
          <a:solidFill>
            <a:srgbClr val="4A5059">
              <a:alpha val="30196"/>
            </a:srgbClr>
          </a:solidFill>
          <a:ln/>
        </p:spPr>
      </p:sp>
      <p:sp>
        <p:nvSpPr>
          <p:cNvPr id="25" name="Shape 23"/>
          <p:cNvSpPr/>
          <p:nvPr/>
        </p:nvSpPr>
        <p:spPr>
          <a:xfrm>
            <a:off x="333375" y="4937125"/>
            <a:ext cx="31750" cy="952500"/>
          </a:xfrm>
          <a:custGeom>
            <a:avLst/>
            <a:gdLst/>
            <a:ahLst/>
            <a:cxnLst/>
            <a:rect l="l" t="t" r="r" b="b"/>
            <a:pathLst>
              <a:path w="31750" h="952500">
                <a:moveTo>
                  <a:pt x="31750" y="0"/>
                </a:moveTo>
                <a:lnTo>
                  <a:pt x="31750" y="0"/>
                </a:lnTo>
                <a:lnTo>
                  <a:pt x="31750" y="952500"/>
                </a:lnTo>
                <a:lnTo>
                  <a:pt x="31750" y="952500"/>
                </a:lnTo>
                <a:cubicBezTo>
                  <a:pt x="14227" y="952500"/>
                  <a:pt x="0" y="938273"/>
                  <a:pt x="0" y="920750"/>
                </a:cubicBezTo>
                <a:lnTo>
                  <a:pt x="0" y="31750"/>
                </a:lnTo>
                <a:cubicBezTo>
                  <a:pt x="0" y="14227"/>
                  <a:pt x="14227" y="0"/>
                  <a:pt x="31750" y="0"/>
                </a:cubicBezTo>
                <a:close/>
              </a:path>
            </a:pathLst>
          </a:custGeom>
          <a:solidFill>
            <a:srgbClr val="B89A6A"/>
          </a:solidFill>
          <a:ln/>
        </p:spPr>
      </p:sp>
      <p:sp>
        <p:nvSpPr>
          <p:cNvPr id="26" name="Shape 24"/>
          <p:cNvSpPr/>
          <p:nvPr/>
        </p:nvSpPr>
        <p:spPr>
          <a:xfrm>
            <a:off x="496094" y="5095875"/>
            <a:ext cx="158750" cy="158750"/>
          </a:xfrm>
          <a:custGeom>
            <a:avLst/>
            <a:gdLst/>
            <a:ahLst/>
            <a:cxnLst/>
            <a:rect l="l" t="t" r="r" b="b"/>
            <a:pathLst>
              <a:path w="158750" h="158750">
                <a:moveTo>
                  <a:pt x="19844" y="19844"/>
                </a:moveTo>
                <a:cubicBezTo>
                  <a:pt x="19844" y="14356"/>
                  <a:pt x="15410" y="9922"/>
                  <a:pt x="9922" y="9922"/>
                </a:cubicBezTo>
                <a:cubicBezTo>
                  <a:pt x="4434" y="9922"/>
                  <a:pt x="0" y="14356"/>
                  <a:pt x="0" y="19844"/>
                </a:cubicBezTo>
                <a:lnTo>
                  <a:pt x="0" y="124023"/>
                </a:lnTo>
                <a:cubicBezTo>
                  <a:pt x="0" y="137728"/>
                  <a:pt x="11100" y="148828"/>
                  <a:pt x="24805" y="148828"/>
                </a:cubicBezTo>
                <a:lnTo>
                  <a:pt x="148828" y="148828"/>
                </a:lnTo>
                <a:cubicBezTo>
                  <a:pt x="154316" y="148828"/>
                  <a:pt x="158750" y="144394"/>
                  <a:pt x="158750" y="138906"/>
                </a:cubicBezTo>
                <a:cubicBezTo>
                  <a:pt x="158750" y="133418"/>
                  <a:pt x="154316" y="128984"/>
                  <a:pt x="148828" y="128984"/>
                </a:cubicBezTo>
                <a:lnTo>
                  <a:pt x="24805" y="128984"/>
                </a:lnTo>
                <a:cubicBezTo>
                  <a:pt x="22076" y="128984"/>
                  <a:pt x="19844" y="126752"/>
                  <a:pt x="19844" y="124023"/>
                </a:cubicBezTo>
                <a:lnTo>
                  <a:pt x="19844" y="19844"/>
                </a:lnTo>
                <a:close/>
                <a:moveTo>
                  <a:pt x="145914" y="46695"/>
                </a:moveTo>
                <a:cubicBezTo>
                  <a:pt x="149789" y="42819"/>
                  <a:pt x="149789" y="36525"/>
                  <a:pt x="145914" y="32649"/>
                </a:cubicBezTo>
                <a:cubicBezTo>
                  <a:pt x="142038" y="28773"/>
                  <a:pt x="135744" y="28773"/>
                  <a:pt x="131868" y="32649"/>
                </a:cubicBezTo>
                <a:lnTo>
                  <a:pt x="99219" y="65329"/>
                </a:lnTo>
                <a:lnTo>
                  <a:pt x="81421" y="47563"/>
                </a:lnTo>
                <a:cubicBezTo>
                  <a:pt x="77546" y="43687"/>
                  <a:pt x="71251" y="43687"/>
                  <a:pt x="67376" y="47563"/>
                </a:cubicBezTo>
                <a:lnTo>
                  <a:pt x="37610" y="77329"/>
                </a:lnTo>
                <a:cubicBezTo>
                  <a:pt x="33734" y="81204"/>
                  <a:pt x="33734" y="87499"/>
                  <a:pt x="37610" y="91374"/>
                </a:cubicBezTo>
                <a:cubicBezTo>
                  <a:pt x="41486" y="95250"/>
                  <a:pt x="47780" y="95250"/>
                  <a:pt x="51656" y="91374"/>
                </a:cubicBezTo>
                <a:lnTo>
                  <a:pt x="74414" y="68616"/>
                </a:lnTo>
                <a:lnTo>
                  <a:pt x="92211" y="86413"/>
                </a:lnTo>
                <a:cubicBezTo>
                  <a:pt x="96087" y="90289"/>
                  <a:pt x="102381" y="90289"/>
                  <a:pt x="106257" y="86413"/>
                </a:cubicBezTo>
                <a:lnTo>
                  <a:pt x="145945" y="46726"/>
                </a:lnTo>
                <a:close/>
              </a:path>
            </a:pathLst>
          </a:custGeom>
          <a:solidFill>
            <a:srgbClr val="B89A6A"/>
          </a:solidFill>
          <a:ln/>
        </p:spPr>
      </p:sp>
      <p:sp>
        <p:nvSpPr>
          <p:cNvPr id="27" name="Text 25"/>
          <p:cNvSpPr/>
          <p:nvPr/>
        </p:nvSpPr>
        <p:spPr>
          <a:xfrm>
            <a:off x="769938" y="5064125"/>
            <a:ext cx="1444625"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Equity / Profit Sharing</a:t>
            </a:r>
            <a:endParaRPr lang="en-US" sz="1600" dirty="0"/>
          </a:p>
        </p:txBody>
      </p:sp>
      <p:sp>
        <p:nvSpPr>
          <p:cNvPr id="28" name="Text 26"/>
          <p:cNvSpPr/>
          <p:nvPr/>
        </p:nvSpPr>
        <p:spPr>
          <a:xfrm>
            <a:off x="476250" y="5349875"/>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RSU, stock options, atau profit sharing</a:t>
            </a:r>
            <a:pPr>
              <a:lnSpc>
                <a:spcPct val="140000"/>
              </a:lnSpc>
            </a:pPr>
            <a:r>
              <a:rPr lang="en-US" sz="1000" dirty="0">
                <a:solidFill>
                  <a:srgbClr val="E8E6E3">
                    <a:alpha val="80000"/>
                  </a:srgbClr>
                </a:solidFill>
                <a:latin typeface="Quattrocento Sans" pitchFamily="34" charset="0"/>
                <a:ea typeface="Quattrocento Sans" pitchFamily="34" charset="-122"/>
                <a:cs typeface="Quattrocento Sans" pitchFamily="34" charset="-120"/>
              </a:rPr>
              <a:t> bisa melebihi base salary dalam jangka panjang. Tanyakan vesting schedule, cliff period, dan buyback terms.</a:t>
            </a:r>
            <a:endParaRPr lang="en-US" sz="1600" dirty="0"/>
          </a:p>
        </p:txBody>
      </p:sp>
      <p:sp>
        <p:nvSpPr>
          <p:cNvPr id="29" name="Shape 27"/>
          <p:cNvSpPr/>
          <p:nvPr/>
        </p:nvSpPr>
        <p:spPr>
          <a:xfrm>
            <a:off x="6175375" y="1397000"/>
            <a:ext cx="5699125" cy="952500"/>
          </a:xfrm>
          <a:custGeom>
            <a:avLst/>
            <a:gdLst/>
            <a:ahLst/>
            <a:cxnLst/>
            <a:rect l="l" t="t" r="r" b="b"/>
            <a:pathLst>
              <a:path w="5699125" h="952500">
                <a:moveTo>
                  <a:pt x="31750" y="0"/>
                </a:moveTo>
                <a:lnTo>
                  <a:pt x="5635622" y="0"/>
                </a:lnTo>
                <a:cubicBezTo>
                  <a:pt x="5670694" y="0"/>
                  <a:pt x="5699125" y="28431"/>
                  <a:pt x="5699125" y="63503"/>
                </a:cubicBezTo>
                <a:lnTo>
                  <a:pt x="5699125" y="888997"/>
                </a:lnTo>
                <a:cubicBezTo>
                  <a:pt x="5699125" y="924069"/>
                  <a:pt x="5670694" y="952500"/>
                  <a:pt x="5635622" y="952500"/>
                </a:cubicBezTo>
                <a:lnTo>
                  <a:pt x="31750" y="952500"/>
                </a:lnTo>
                <a:cubicBezTo>
                  <a:pt x="14227" y="952500"/>
                  <a:pt x="0" y="938273"/>
                  <a:pt x="0" y="920750"/>
                </a:cubicBezTo>
                <a:lnTo>
                  <a:pt x="0" y="31750"/>
                </a:lnTo>
                <a:cubicBezTo>
                  <a:pt x="0" y="14227"/>
                  <a:pt x="14227" y="0"/>
                  <a:pt x="31750" y="0"/>
                </a:cubicBezTo>
                <a:close/>
              </a:path>
            </a:pathLst>
          </a:custGeom>
          <a:solidFill>
            <a:srgbClr val="4A5059">
              <a:alpha val="30196"/>
            </a:srgbClr>
          </a:solidFill>
          <a:ln/>
        </p:spPr>
      </p:sp>
      <p:sp>
        <p:nvSpPr>
          <p:cNvPr id="30" name="Shape 28"/>
          <p:cNvSpPr/>
          <p:nvPr/>
        </p:nvSpPr>
        <p:spPr>
          <a:xfrm>
            <a:off x="6175375" y="1397000"/>
            <a:ext cx="31750" cy="952500"/>
          </a:xfrm>
          <a:custGeom>
            <a:avLst/>
            <a:gdLst/>
            <a:ahLst/>
            <a:cxnLst/>
            <a:rect l="l" t="t" r="r" b="b"/>
            <a:pathLst>
              <a:path w="31750" h="952500">
                <a:moveTo>
                  <a:pt x="31750" y="0"/>
                </a:moveTo>
                <a:lnTo>
                  <a:pt x="31750" y="0"/>
                </a:lnTo>
                <a:lnTo>
                  <a:pt x="31750" y="952500"/>
                </a:lnTo>
                <a:lnTo>
                  <a:pt x="31750" y="952500"/>
                </a:lnTo>
                <a:cubicBezTo>
                  <a:pt x="14227" y="952500"/>
                  <a:pt x="0" y="938273"/>
                  <a:pt x="0" y="920750"/>
                </a:cubicBezTo>
                <a:lnTo>
                  <a:pt x="0" y="31750"/>
                </a:lnTo>
                <a:cubicBezTo>
                  <a:pt x="0" y="14227"/>
                  <a:pt x="14227" y="0"/>
                  <a:pt x="31750" y="0"/>
                </a:cubicBezTo>
                <a:close/>
              </a:path>
            </a:pathLst>
          </a:custGeom>
          <a:solidFill>
            <a:srgbClr val="C7A66C"/>
          </a:solidFill>
          <a:ln/>
        </p:spPr>
      </p:sp>
      <p:sp>
        <p:nvSpPr>
          <p:cNvPr id="31" name="Shape 29"/>
          <p:cNvSpPr/>
          <p:nvPr/>
        </p:nvSpPr>
        <p:spPr>
          <a:xfrm>
            <a:off x="6328172" y="1555750"/>
            <a:ext cx="178594" cy="158750"/>
          </a:xfrm>
          <a:custGeom>
            <a:avLst/>
            <a:gdLst/>
            <a:ahLst/>
            <a:cxnLst/>
            <a:rect l="l" t="t" r="r" b="b"/>
            <a:pathLst>
              <a:path w="178594" h="158750">
                <a:moveTo>
                  <a:pt x="14883" y="60709"/>
                </a:moveTo>
                <a:lnTo>
                  <a:pt x="79747" y="87406"/>
                </a:lnTo>
                <a:cubicBezTo>
                  <a:pt x="82786" y="88646"/>
                  <a:pt x="86010" y="89297"/>
                  <a:pt x="89297" y="89297"/>
                </a:cubicBezTo>
                <a:cubicBezTo>
                  <a:pt x="92583" y="89297"/>
                  <a:pt x="95808" y="88646"/>
                  <a:pt x="98847" y="87406"/>
                </a:cubicBezTo>
                <a:lnTo>
                  <a:pt x="174005" y="56462"/>
                </a:lnTo>
                <a:cubicBezTo>
                  <a:pt x="176795" y="55314"/>
                  <a:pt x="178594" y="52617"/>
                  <a:pt x="178594" y="49609"/>
                </a:cubicBezTo>
                <a:cubicBezTo>
                  <a:pt x="178594" y="46602"/>
                  <a:pt x="176795" y="43904"/>
                  <a:pt x="174005" y="42757"/>
                </a:cubicBezTo>
                <a:lnTo>
                  <a:pt x="98847" y="11813"/>
                </a:lnTo>
                <a:cubicBezTo>
                  <a:pt x="95808" y="10573"/>
                  <a:pt x="92583" y="9922"/>
                  <a:pt x="89297" y="9922"/>
                </a:cubicBezTo>
                <a:cubicBezTo>
                  <a:pt x="86010" y="9922"/>
                  <a:pt x="82786" y="10573"/>
                  <a:pt x="79747" y="11813"/>
                </a:cubicBezTo>
                <a:lnTo>
                  <a:pt x="4589" y="42757"/>
                </a:lnTo>
                <a:cubicBezTo>
                  <a:pt x="1798" y="43904"/>
                  <a:pt x="0" y="46602"/>
                  <a:pt x="0" y="49609"/>
                </a:cubicBezTo>
                <a:lnTo>
                  <a:pt x="0" y="141387"/>
                </a:lnTo>
                <a:cubicBezTo>
                  <a:pt x="0" y="145510"/>
                  <a:pt x="3318" y="148828"/>
                  <a:pt x="7441" y="148828"/>
                </a:cubicBezTo>
                <a:cubicBezTo>
                  <a:pt x="11565" y="148828"/>
                  <a:pt x="14883" y="145510"/>
                  <a:pt x="14883" y="141387"/>
                </a:cubicBezTo>
                <a:lnTo>
                  <a:pt x="14883" y="60709"/>
                </a:lnTo>
                <a:close/>
                <a:moveTo>
                  <a:pt x="29766" y="82941"/>
                </a:moveTo>
                <a:lnTo>
                  <a:pt x="29766" y="119062"/>
                </a:lnTo>
                <a:cubicBezTo>
                  <a:pt x="29766" y="135496"/>
                  <a:pt x="56431" y="148828"/>
                  <a:pt x="89297" y="148828"/>
                </a:cubicBezTo>
                <a:cubicBezTo>
                  <a:pt x="122163" y="148828"/>
                  <a:pt x="148828" y="135496"/>
                  <a:pt x="148828" y="119062"/>
                </a:cubicBezTo>
                <a:lnTo>
                  <a:pt x="148828" y="82910"/>
                </a:lnTo>
                <a:lnTo>
                  <a:pt x="104521" y="101172"/>
                </a:lnTo>
                <a:cubicBezTo>
                  <a:pt x="99684" y="103156"/>
                  <a:pt x="94537" y="104180"/>
                  <a:pt x="89297" y="104180"/>
                </a:cubicBezTo>
                <a:cubicBezTo>
                  <a:pt x="84057" y="104180"/>
                  <a:pt x="78910" y="103156"/>
                  <a:pt x="74073" y="101172"/>
                </a:cubicBezTo>
                <a:lnTo>
                  <a:pt x="29766" y="82910"/>
                </a:lnTo>
                <a:close/>
              </a:path>
            </a:pathLst>
          </a:custGeom>
          <a:solidFill>
            <a:srgbClr val="C7A66C"/>
          </a:solidFill>
          <a:ln/>
        </p:spPr>
      </p:sp>
      <p:sp>
        <p:nvSpPr>
          <p:cNvPr id="32" name="Text 30"/>
          <p:cNvSpPr/>
          <p:nvPr/>
        </p:nvSpPr>
        <p:spPr>
          <a:xfrm>
            <a:off x="6611938" y="1524000"/>
            <a:ext cx="2198688"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Education &amp; Development Budget</a:t>
            </a:r>
            <a:endParaRPr lang="en-US" sz="1600" dirty="0"/>
          </a:p>
        </p:txBody>
      </p:sp>
      <p:sp>
        <p:nvSpPr>
          <p:cNvPr id="33" name="Text 31"/>
          <p:cNvSpPr/>
          <p:nvPr/>
        </p:nvSpPr>
        <p:spPr>
          <a:xfrm>
            <a:off x="6318250" y="1809750"/>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Kritis untuk PhD plan</a:t>
            </a:r>
            <a:pPr>
              <a:lnSpc>
                <a:spcPct val="140000"/>
              </a:lnSpc>
            </a:pPr>
            <a:r>
              <a:rPr lang="en-US" sz="1000" dirty="0">
                <a:solidFill>
                  <a:srgbClr val="E8E6E3">
                    <a:alpha val="80000"/>
                  </a:srgbClr>
                </a:solidFill>
                <a:latin typeface="Quattrocento Sans" pitchFamily="34" charset="0"/>
                <a:ea typeface="Quattrocento Sans" pitchFamily="34" charset="-122"/>
                <a:cs typeface="Quattrocento Sans" pitchFamily="34" charset="-120"/>
              </a:rPr>
              <a:t>. Banyak perusahaan menawarkan $5K-25K annually untuk conference, course, atau degree program. Clarify: eligible programs, reimbursement process, time off for study.</a:t>
            </a:r>
            <a:endParaRPr lang="en-US" sz="1600" dirty="0"/>
          </a:p>
        </p:txBody>
      </p:sp>
      <p:sp>
        <p:nvSpPr>
          <p:cNvPr id="34" name="Shape 32"/>
          <p:cNvSpPr/>
          <p:nvPr/>
        </p:nvSpPr>
        <p:spPr>
          <a:xfrm>
            <a:off x="6175375" y="2444750"/>
            <a:ext cx="5699125" cy="1158875"/>
          </a:xfrm>
          <a:custGeom>
            <a:avLst/>
            <a:gdLst/>
            <a:ahLst/>
            <a:cxnLst/>
            <a:rect l="l" t="t" r="r" b="b"/>
            <a:pathLst>
              <a:path w="5699125" h="1158875">
                <a:moveTo>
                  <a:pt x="31750" y="0"/>
                </a:moveTo>
                <a:lnTo>
                  <a:pt x="5635630" y="0"/>
                </a:lnTo>
                <a:cubicBezTo>
                  <a:pt x="5670697" y="0"/>
                  <a:pt x="5699125" y="28428"/>
                  <a:pt x="5699125" y="63495"/>
                </a:cubicBezTo>
                <a:lnTo>
                  <a:pt x="5699125" y="1095380"/>
                </a:lnTo>
                <a:cubicBezTo>
                  <a:pt x="5699125" y="1130447"/>
                  <a:pt x="5670697" y="1158875"/>
                  <a:pt x="5635630" y="1158875"/>
                </a:cubicBezTo>
                <a:lnTo>
                  <a:pt x="31750" y="1158875"/>
                </a:lnTo>
                <a:cubicBezTo>
                  <a:pt x="14227" y="1158875"/>
                  <a:pt x="0" y="1144648"/>
                  <a:pt x="0" y="1127125"/>
                </a:cubicBezTo>
                <a:lnTo>
                  <a:pt x="0" y="31750"/>
                </a:lnTo>
                <a:cubicBezTo>
                  <a:pt x="0" y="14227"/>
                  <a:pt x="14227" y="0"/>
                  <a:pt x="31750" y="0"/>
                </a:cubicBezTo>
                <a:close/>
              </a:path>
            </a:pathLst>
          </a:custGeom>
          <a:solidFill>
            <a:srgbClr val="4A5059">
              <a:alpha val="30196"/>
            </a:srgbClr>
          </a:solidFill>
          <a:ln/>
        </p:spPr>
      </p:sp>
      <p:sp>
        <p:nvSpPr>
          <p:cNvPr id="35" name="Shape 33"/>
          <p:cNvSpPr/>
          <p:nvPr/>
        </p:nvSpPr>
        <p:spPr>
          <a:xfrm>
            <a:off x="6175375" y="2444750"/>
            <a:ext cx="31750" cy="1158875"/>
          </a:xfrm>
          <a:custGeom>
            <a:avLst/>
            <a:gdLst/>
            <a:ahLst/>
            <a:cxnLst/>
            <a:rect l="l" t="t" r="r" b="b"/>
            <a:pathLst>
              <a:path w="31750" h="1158875">
                <a:moveTo>
                  <a:pt x="31750" y="0"/>
                </a:moveTo>
                <a:lnTo>
                  <a:pt x="31750" y="0"/>
                </a:lnTo>
                <a:lnTo>
                  <a:pt x="31750" y="1158875"/>
                </a:lnTo>
                <a:lnTo>
                  <a:pt x="31750" y="1158875"/>
                </a:lnTo>
                <a:cubicBezTo>
                  <a:pt x="14227" y="1158875"/>
                  <a:pt x="0" y="1144648"/>
                  <a:pt x="0" y="1127125"/>
                </a:cubicBezTo>
                <a:lnTo>
                  <a:pt x="0" y="31750"/>
                </a:lnTo>
                <a:cubicBezTo>
                  <a:pt x="0" y="14227"/>
                  <a:pt x="14227" y="0"/>
                  <a:pt x="31750" y="0"/>
                </a:cubicBezTo>
                <a:close/>
              </a:path>
            </a:pathLst>
          </a:custGeom>
          <a:solidFill>
            <a:srgbClr val="C7A66C"/>
          </a:solidFill>
          <a:ln/>
        </p:spPr>
      </p:sp>
      <p:sp>
        <p:nvSpPr>
          <p:cNvPr id="36" name="Shape 34"/>
          <p:cNvSpPr/>
          <p:nvPr/>
        </p:nvSpPr>
        <p:spPr>
          <a:xfrm>
            <a:off x="6338094" y="2603500"/>
            <a:ext cx="158750" cy="158750"/>
          </a:xfrm>
          <a:custGeom>
            <a:avLst/>
            <a:gdLst/>
            <a:ahLst/>
            <a:cxnLst/>
            <a:rect l="l" t="t" r="r" b="b"/>
            <a:pathLst>
              <a:path w="158750" h="158750">
                <a:moveTo>
                  <a:pt x="86134" y="2667"/>
                </a:moveTo>
                <a:cubicBezTo>
                  <a:pt x="82321" y="-868"/>
                  <a:pt x="76429" y="-868"/>
                  <a:pt x="72647" y="2667"/>
                </a:cubicBezTo>
                <a:lnTo>
                  <a:pt x="3194" y="67159"/>
                </a:lnTo>
                <a:cubicBezTo>
                  <a:pt x="217" y="69949"/>
                  <a:pt x="-775" y="74259"/>
                  <a:pt x="713" y="78042"/>
                </a:cubicBezTo>
                <a:cubicBezTo>
                  <a:pt x="2201" y="81824"/>
                  <a:pt x="5829" y="84336"/>
                  <a:pt x="9922" y="84336"/>
                </a:cubicBezTo>
                <a:lnTo>
                  <a:pt x="14883" y="84336"/>
                </a:lnTo>
                <a:lnTo>
                  <a:pt x="14883" y="138906"/>
                </a:lnTo>
                <a:cubicBezTo>
                  <a:pt x="14883" y="149851"/>
                  <a:pt x="23781" y="158750"/>
                  <a:pt x="34727" y="158750"/>
                </a:cubicBezTo>
                <a:lnTo>
                  <a:pt x="124023" y="158750"/>
                </a:lnTo>
                <a:cubicBezTo>
                  <a:pt x="134969" y="158750"/>
                  <a:pt x="143867" y="149851"/>
                  <a:pt x="143867" y="138906"/>
                </a:cubicBezTo>
                <a:lnTo>
                  <a:pt x="143867" y="84336"/>
                </a:lnTo>
                <a:lnTo>
                  <a:pt x="148828" y="84336"/>
                </a:lnTo>
                <a:cubicBezTo>
                  <a:pt x="152921" y="84336"/>
                  <a:pt x="156580" y="81824"/>
                  <a:pt x="158068" y="78042"/>
                </a:cubicBezTo>
                <a:cubicBezTo>
                  <a:pt x="159556" y="74259"/>
                  <a:pt x="158564" y="69918"/>
                  <a:pt x="155587" y="67159"/>
                </a:cubicBezTo>
                <a:lnTo>
                  <a:pt x="86134" y="2667"/>
                </a:lnTo>
                <a:close/>
                <a:moveTo>
                  <a:pt x="74414" y="99219"/>
                </a:moveTo>
                <a:lnTo>
                  <a:pt x="84336" y="99219"/>
                </a:lnTo>
                <a:cubicBezTo>
                  <a:pt x="92552" y="99219"/>
                  <a:pt x="99219" y="105885"/>
                  <a:pt x="99219" y="114102"/>
                </a:cubicBezTo>
                <a:lnTo>
                  <a:pt x="99219" y="143867"/>
                </a:lnTo>
                <a:lnTo>
                  <a:pt x="59531" y="143867"/>
                </a:lnTo>
                <a:lnTo>
                  <a:pt x="59531" y="114102"/>
                </a:lnTo>
                <a:cubicBezTo>
                  <a:pt x="59531" y="105885"/>
                  <a:pt x="66198" y="99219"/>
                  <a:pt x="74414" y="99219"/>
                </a:cubicBezTo>
                <a:close/>
              </a:path>
            </a:pathLst>
          </a:custGeom>
          <a:solidFill>
            <a:srgbClr val="C7A66C"/>
          </a:solidFill>
          <a:ln/>
        </p:spPr>
      </p:sp>
      <p:sp>
        <p:nvSpPr>
          <p:cNvPr id="37" name="Text 35"/>
          <p:cNvSpPr/>
          <p:nvPr/>
        </p:nvSpPr>
        <p:spPr>
          <a:xfrm>
            <a:off x="6611938" y="2571750"/>
            <a:ext cx="1984375"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Flexible Working Arrangement</a:t>
            </a:r>
            <a:endParaRPr lang="en-US" sz="1600" dirty="0"/>
          </a:p>
        </p:txBody>
      </p:sp>
      <p:sp>
        <p:nvSpPr>
          <p:cNvPr id="38" name="Text 36"/>
          <p:cNvSpPr/>
          <p:nvPr/>
        </p:nvSpPr>
        <p:spPr>
          <a:xfrm>
            <a:off x="6318250" y="2857500"/>
            <a:ext cx="5492750" cy="61912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Punya nilai finansial nyata</a:t>
            </a:r>
            <a:pPr>
              <a:lnSpc>
                <a:spcPct val="140000"/>
              </a:lnSpc>
            </a:pPr>
            <a:r>
              <a:rPr lang="en-US" sz="1000" dirty="0">
                <a:solidFill>
                  <a:srgbClr val="E8E6E3">
                    <a:alpha val="80000"/>
                  </a:srgbClr>
                </a:solidFill>
                <a:latin typeface="Quattrocento Sans" pitchFamily="34" charset="0"/>
                <a:ea typeface="Quattrocento Sans" pitchFamily="34" charset="-122"/>
                <a:cs typeface="Quattrocento Sans" pitchFamily="34" charset="-120"/>
              </a:rPr>
              <a:t>. Remote work = savings transportasi, waktu, dan flexibility. Hybrid schedule, flexible hours, atau work-from-anywhere policies bisa setara dengan 5-15% salary increase.</a:t>
            </a:r>
            <a:endParaRPr lang="en-US" sz="1600" dirty="0"/>
          </a:p>
        </p:txBody>
      </p:sp>
      <p:sp>
        <p:nvSpPr>
          <p:cNvPr id="39" name="Shape 37"/>
          <p:cNvSpPr/>
          <p:nvPr/>
        </p:nvSpPr>
        <p:spPr>
          <a:xfrm>
            <a:off x="6175375" y="3698875"/>
            <a:ext cx="5699125" cy="952500"/>
          </a:xfrm>
          <a:custGeom>
            <a:avLst/>
            <a:gdLst/>
            <a:ahLst/>
            <a:cxnLst/>
            <a:rect l="l" t="t" r="r" b="b"/>
            <a:pathLst>
              <a:path w="5699125" h="952500">
                <a:moveTo>
                  <a:pt x="31750" y="0"/>
                </a:moveTo>
                <a:lnTo>
                  <a:pt x="5635622" y="0"/>
                </a:lnTo>
                <a:cubicBezTo>
                  <a:pt x="5670694" y="0"/>
                  <a:pt x="5699125" y="28431"/>
                  <a:pt x="5699125" y="63503"/>
                </a:cubicBezTo>
                <a:lnTo>
                  <a:pt x="5699125" y="888997"/>
                </a:lnTo>
                <a:cubicBezTo>
                  <a:pt x="5699125" y="924069"/>
                  <a:pt x="5670694" y="952500"/>
                  <a:pt x="5635622" y="952500"/>
                </a:cubicBezTo>
                <a:lnTo>
                  <a:pt x="31750" y="952500"/>
                </a:lnTo>
                <a:cubicBezTo>
                  <a:pt x="14227" y="952500"/>
                  <a:pt x="0" y="938273"/>
                  <a:pt x="0" y="920750"/>
                </a:cubicBezTo>
                <a:lnTo>
                  <a:pt x="0" y="31750"/>
                </a:lnTo>
                <a:cubicBezTo>
                  <a:pt x="0" y="14227"/>
                  <a:pt x="14227" y="0"/>
                  <a:pt x="31750" y="0"/>
                </a:cubicBezTo>
                <a:close/>
              </a:path>
            </a:pathLst>
          </a:custGeom>
          <a:solidFill>
            <a:srgbClr val="4A5059">
              <a:alpha val="30196"/>
            </a:srgbClr>
          </a:solidFill>
          <a:ln/>
        </p:spPr>
      </p:sp>
      <p:sp>
        <p:nvSpPr>
          <p:cNvPr id="40" name="Shape 38"/>
          <p:cNvSpPr/>
          <p:nvPr/>
        </p:nvSpPr>
        <p:spPr>
          <a:xfrm>
            <a:off x="6175375" y="3698875"/>
            <a:ext cx="31750" cy="952500"/>
          </a:xfrm>
          <a:custGeom>
            <a:avLst/>
            <a:gdLst/>
            <a:ahLst/>
            <a:cxnLst/>
            <a:rect l="l" t="t" r="r" b="b"/>
            <a:pathLst>
              <a:path w="31750" h="952500">
                <a:moveTo>
                  <a:pt x="31750" y="0"/>
                </a:moveTo>
                <a:lnTo>
                  <a:pt x="31750" y="0"/>
                </a:lnTo>
                <a:lnTo>
                  <a:pt x="31750" y="952500"/>
                </a:lnTo>
                <a:lnTo>
                  <a:pt x="31750" y="952500"/>
                </a:lnTo>
                <a:cubicBezTo>
                  <a:pt x="14227" y="952500"/>
                  <a:pt x="0" y="938273"/>
                  <a:pt x="0" y="920750"/>
                </a:cubicBezTo>
                <a:lnTo>
                  <a:pt x="0" y="31750"/>
                </a:lnTo>
                <a:cubicBezTo>
                  <a:pt x="0" y="14227"/>
                  <a:pt x="14227" y="0"/>
                  <a:pt x="31750" y="0"/>
                </a:cubicBezTo>
                <a:close/>
              </a:path>
            </a:pathLst>
          </a:custGeom>
          <a:solidFill>
            <a:srgbClr val="C7A66C"/>
          </a:solidFill>
          <a:ln/>
        </p:spPr>
      </p:sp>
      <p:sp>
        <p:nvSpPr>
          <p:cNvPr id="41" name="Shape 39"/>
          <p:cNvSpPr/>
          <p:nvPr/>
        </p:nvSpPr>
        <p:spPr>
          <a:xfrm>
            <a:off x="6338094" y="3857625"/>
            <a:ext cx="158750" cy="158750"/>
          </a:xfrm>
          <a:custGeom>
            <a:avLst/>
            <a:gdLst/>
            <a:ahLst/>
            <a:cxnLst/>
            <a:rect l="l" t="t" r="r" b="b"/>
            <a:pathLst>
              <a:path w="158750" h="158750">
                <a:moveTo>
                  <a:pt x="79375" y="33455"/>
                </a:moveTo>
                <a:lnTo>
                  <a:pt x="74724" y="27006"/>
                </a:lnTo>
                <a:cubicBezTo>
                  <a:pt x="66973" y="16278"/>
                  <a:pt x="54539" y="9922"/>
                  <a:pt x="41269" y="9922"/>
                </a:cubicBezTo>
                <a:cubicBezTo>
                  <a:pt x="18479" y="9922"/>
                  <a:pt x="0" y="28401"/>
                  <a:pt x="0" y="51191"/>
                </a:cubicBezTo>
                <a:lnTo>
                  <a:pt x="0" y="51997"/>
                </a:lnTo>
                <a:cubicBezTo>
                  <a:pt x="0" y="59314"/>
                  <a:pt x="1922" y="66880"/>
                  <a:pt x="5147" y="74414"/>
                </a:cubicBezTo>
                <a:lnTo>
                  <a:pt x="38013" y="74414"/>
                </a:lnTo>
                <a:cubicBezTo>
                  <a:pt x="39005" y="74414"/>
                  <a:pt x="39905" y="73825"/>
                  <a:pt x="40308" y="72895"/>
                </a:cubicBezTo>
                <a:lnTo>
                  <a:pt x="50167" y="49237"/>
                </a:lnTo>
                <a:cubicBezTo>
                  <a:pt x="51315" y="46509"/>
                  <a:pt x="53981" y="44710"/>
                  <a:pt x="56927" y="44648"/>
                </a:cubicBezTo>
                <a:cubicBezTo>
                  <a:pt x="59872" y="44586"/>
                  <a:pt x="62601" y="46323"/>
                  <a:pt x="63810" y="49020"/>
                </a:cubicBezTo>
                <a:lnTo>
                  <a:pt x="79716" y="84336"/>
                </a:lnTo>
                <a:lnTo>
                  <a:pt x="92552" y="58663"/>
                </a:lnTo>
                <a:cubicBezTo>
                  <a:pt x="93824" y="56152"/>
                  <a:pt x="96397" y="54539"/>
                  <a:pt x="99219" y="54539"/>
                </a:cubicBezTo>
                <a:cubicBezTo>
                  <a:pt x="102040" y="54539"/>
                  <a:pt x="104614" y="56121"/>
                  <a:pt x="105885" y="58663"/>
                </a:cubicBezTo>
                <a:lnTo>
                  <a:pt x="113078" y="73019"/>
                </a:lnTo>
                <a:cubicBezTo>
                  <a:pt x="113512" y="73856"/>
                  <a:pt x="114350" y="74383"/>
                  <a:pt x="115311" y="74383"/>
                </a:cubicBezTo>
                <a:lnTo>
                  <a:pt x="153634" y="74383"/>
                </a:lnTo>
                <a:cubicBezTo>
                  <a:pt x="156890" y="66849"/>
                  <a:pt x="158781" y="59283"/>
                  <a:pt x="158781" y="51966"/>
                </a:cubicBezTo>
                <a:lnTo>
                  <a:pt x="158781" y="51160"/>
                </a:lnTo>
                <a:cubicBezTo>
                  <a:pt x="158750" y="28401"/>
                  <a:pt x="140271" y="9922"/>
                  <a:pt x="117481" y="9922"/>
                </a:cubicBezTo>
                <a:cubicBezTo>
                  <a:pt x="104242" y="9922"/>
                  <a:pt x="91777" y="16278"/>
                  <a:pt x="84026" y="27006"/>
                </a:cubicBezTo>
                <a:lnTo>
                  <a:pt x="79375" y="33424"/>
                </a:lnTo>
                <a:close/>
                <a:moveTo>
                  <a:pt x="145604" y="89297"/>
                </a:moveTo>
                <a:lnTo>
                  <a:pt x="115280" y="89297"/>
                </a:lnTo>
                <a:cubicBezTo>
                  <a:pt x="108707" y="89297"/>
                  <a:pt x="102691" y="85576"/>
                  <a:pt x="99746" y="79685"/>
                </a:cubicBezTo>
                <a:lnTo>
                  <a:pt x="99219" y="78631"/>
                </a:lnTo>
                <a:lnTo>
                  <a:pt x="86041" y="105017"/>
                </a:lnTo>
                <a:cubicBezTo>
                  <a:pt x="84770" y="107590"/>
                  <a:pt x="82104" y="109203"/>
                  <a:pt x="79220" y="109141"/>
                </a:cubicBezTo>
                <a:cubicBezTo>
                  <a:pt x="76336" y="109079"/>
                  <a:pt x="73763" y="107373"/>
                  <a:pt x="72585" y="104769"/>
                </a:cubicBezTo>
                <a:lnTo>
                  <a:pt x="57299" y="70817"/>
                </a:lnTo>
                <a:lnTo>
                  <a:pt x="54043" y="78631"/>
                </a:lnTo>
                <a:cubicBezTo>
                  <a:pt x="51346" y="85111"/>
                  <a:pt x="45021" y="89328"/>
                  <a:pt x="38013" y="89328"/>
                </a:cubicBezTo>
                <a:lnTo>
                  <a:pt x="13146" y="89328"/>
                </a:lnTo>
                <a:cubicBezTo>
                  <a:pt x="27781" y="112210"/>
                  <a:pt x="51284" y="133263"/>
                  <a:pt x="65980" y="144487"/>
                </a:cubicBezTo>
                <a:cubicBezTo>
                  <a:pt x="69825" y="147402"/>
                  <a:pt x="74538" y="148859"/>
                  <a:pt x="79344" y="148859"/>
                </a:cubicBezTo>
                <a:cubicBezTo>
                  <a:pt x="84150" y="148859"/>
                  <a:pt x="88894" y="147433"/>
                  <a:pt x="92708" y="144487"/>
                </a:cubicBezTo>
                <a:cubicBezTo>
                  <a:pt x="107466" y="133232"/>
                  <a:pt x="130969" y="112179"/>
                  <a:pt x="145604" y="89297"/>
                </a:cubicBezTo>
                <a:close/>
              </a:path>
            </a:pathLst>
          </a:custGeom>
          <a:solidFill>
            <a:srgbClr val="C7A66C"/>
          </a:solidFill>
          <a:ln/>
        </p:spPr>
      </p:sp>
      <p:sp>
        <p:nvSpPr>
          <p:cNvPr id="42" name="Text 40"/>
          <p:cNvSpPr/>
          <p:nvPr/>
        </p:nvSpPr>
        <p:spPr>
          <a:xfrm>
            <a:off x="6611938" y="3825875"/>
            <a:ext cx="1119188"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Health Coverage</a:t>
            </a:r>
            <a:endParaRPr lang="en-US" sz="1600" dirty="0"/>
          </a:p>
        </p:txBody>
      </p:sp>
      <p:sp>
        <p:nvSpPr>
          <p:cNvPr id="43" name="Text 41"/>
          <p:cNvSpPr/>
          <p:nvPr/>
        </p:nvSpPr>
        <p:spPr>
          <a:xfrm>
            <a:off x="6318250" y="4111625"/>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Coverage untuk keluarga</a:t>
            </a:r>
            <a:pPr>
              <a:lnSpc>
                <a:spcPct val="140000"/>
              </a:lnSpc>
            </a:pPr>
            <a:r>
              <a:rPr lang="en-US" sz="1000" dirty="0">
                <a:solidFill>
                  <a:srgbClr val="E8E6E3">
                    <a:alpha val="80000"/>
                  </a:srgbClr>
                </a:solidFill>
                <a:latin typeface="Quattrocento Sans" pitchFamily="34" charset="0"/>
                <a:ea typeface="Quattrocento Sans" pitchFamily="34" charset="-122"/>
                <a:cs typeface="Quattrocento Sans" pitchFamily="34" charset="-120"/>
              </a:rPr>
              <a:t> bisa bernilai IDR 30-100M annually. Clarify: inpatient/outpatient coverage, maternity benefits, dental &amp; vision, pre-existing conditions policy.</a:t>
            </a:r>
            <a:endParaRPr lang="en-US" sz="1600" dirty="0"/>
          </a:p>
        </p:txBody>
      </p:sp>
      <p:sp>
        <p:nvSpPr>
          <p:cNvPr id="44" name="Shape 42"/>
          <p:cNvSpPr/>
          <p:nvPr/>
        </p:nvSpPr>
        <p:spPr>
          <a:xfrm>
            <a:off x="6175375" y="4746625"/>
            <a:ext cx="5699125" cy="952500"/>
          </a:xfrm>
          <a:custGeom>
            <a:avLst/>
            <a:gdLst/>
            <a:ahLst/>
            <a:cxnLst/>
            <a:rect l="l" t="t" r="r" b="b"/>
            <a:pathLst>
              <a:path w="5699125" h="952500">
                <a:moveTo>
                  <a:pt x="31750" y="0"/>
                </a:moveTo>
                <a:lnTo>
                  <a:pt x="5635622" y="0"/>
                </a:lnTo>
                <a:cubicBezTo>
                  <a:pt x="5670694" y="0"/>
                  <a:pt x="5699125" y="28431"/>
                  <a:pt x="5699125" y="63503"/>
                </a:cubicBezTo>
                <a:lnTo>
                  <a:pt x="5699125" y="888997"/>
                </a:lnTo>
                <a:cubicBezTo>
                  <a:pt x="5699125" y="924069"/>
                  <a:pt x="5670694" y="952500"/>
                  <a:pt x="5635622" y="952500"/>
                </a:cubicBezTo>
                <a:lnTo>
                  <a:pt x="31750" y="952500"/>
                </a:lnTo>
                <a:cubicBezTo>
                  <a:pt x="14227" y="952500"/>
                  <a:pt x="0" y="938273"/>
                  <a:pt x="0" y="920750"/>
                </a:cubicBezTo>
                <a:lnTo>
                  <a:pt x="0" y="31750"/>
                </a:lnTo>
                <a:cubicBezTo>
                  <a:pt x="0" y="14227"/>
                  <a:pt x="14227" y="0"/>
                  <a:pt x="31750" y="0"/>
                </a:cubicBezTo>
                <a:close/>
              </a:path>
            </a:pathLst>
          </a:custGeom>
          <a:solidFill>
            <a:srgbClr val="4A5059">
              <a:alpha val="30196"/>
            </a:srgbClr>
          </a:solidFill>
          <a:ln/>
        </p:spPr>
      </p:sp>
      <p:sp>
        <p:nvSpPr>
          <p:cNvPr id="45" name="Shape 43"/>
          <p:cNvSpPr/>
          <p:nvPr/>
        </p:nvSpPr>
        <p:spPr>
          <a:xfrm>
            <a:off x="6175375" y="4746625"/>
            <a:ext cx="31750" cy="952500"/>
          </a:xfrm>
          <a:custGeom>
            <a:avLst/>
            <a:gdLst/>
            <a:ahLst/>
            <a:cxnLst/>
            <a:rect l="l" t="t" r="r" b="b"/>
            <a:pathLst>
              <a:path w="31750" h="952500">
                <a:moveTo>
                  <a:pt x="31750" y="0"/>
                </a:moveTo>
                <a:lnTo>
                  <a:pt x="31750" y="0"/>
                </a:lnTo>
                <a:lnTo>
                  <a:pt x="31750" y="952500"/>
                </a:lnTo>
                <a:lnTo>
                  <a:pt x="31750" y="952500"/>
                </a:lnTo>
                <a:cubicBezTo>
                  <a:pt x="14227" y="952500"/>
                  <a:pt x="0" y="938273"/>
                  <a:pt x="0" y="920750"/>
                </a:cubicBezTo>
                <a:lnTo>
                  <a:pt x="0" y="31750"/>
                </a:lnTo>
                <a:cubicBezTo>
                  <a:pt x="0" y="14227"/>
                  <a:pt x="14227" y="0"/>
                  <a:pt x="31750" y="0"/>
                </a:cubicBezTo>
                <a:close/>
              </a:path>
            </a:pathLst>
          </a:custGeom>
          <a:solidFill>
            <a:srgbClr val="C7A66C"/>
          </a:solidFill>
          <a:ln/>
        </p:spPr>
      </p:sp>
      <p:sp>
        <p:nvSpPr>
          <p:cNvPr id="46" name="Shape 44"/>
          <p:cNvSpPr/>
          <p:nvPr/>
        </p:nvSpPr>
        <p:spPr>
          <a:xfrm>
            <a:off x="6328172" y="4905375"/>
            <a:ext cx="178594" cy="158750"/>
          </a:xfrm>
          <a:custGeom>
            <a:avLst/>
            <a:gdLst/>
            <a:ahLst/>
            <a:cxnLst/>
            <a:rect l="l" t="t" r="r" b="b"/>
            <a:pathLst>
              <a:path w="178594" h="158750">
                <a:moveTo>
                  <a:pt x="161230" y="62012"/>
                </a:moveTo>
                <a:cubicBezTo>
                  <a:pt x="170811" y="62012"/>
                  <a:pt x="178594" y="69794"/>
                  <a:pt x="178594" y="79375"/>
                </a:cubicBezTo>
                <a:cubicBezTo>
                  <a:pt x="178594" y="88956"/>
                  <a:pt x="170811" y="96738"/>
                  <a:pt x="161230" y="96738"/>
                </a:cubicBezTo>
                <a:lnTo>
                  <a:pt x="121760" y="96738"/>
                </a:lnTo>
                <a:lnTo>
                  <a:pt x="72399" y="150564"/>
                </a:lnTo>
                <a:cubicBezTo>
                  <a:pt x="70507" y="152611"/>
                  <a:pt x="67872" y="153789"/>
                  <a:pt x="65081" y="153789"/>
                </a:cubicBezTo>
                <a:lnTo>
                  <a:pt x="51532" y="153789"/>
                </a:lnTo>
                <a:cubicBezTo>
                  <a:pt x="48152" y="153789"/>
                  <a:pt x="45765" y="150471"/>
                  <a:pt x="46819" y="147247"/>
                </a:cubicBezTo>
                <a:lnTo>
                  <a:pt x="63655" y="96738"/>
                </a:lnTo>
                <a:lnTo>
                  <a:pt x="32742" y="96738"/>
                </a:lnTo>
                <a:lnTo>
                  <a:pt x="16371" y="117202"/>
                </a:lnTo>
                <a:cubicBezTo>
                  <a:pt x="15441" y="118380"/>
                  <a:pt x="14015" y="119062"/>
                  <a:pt x="12495" y="119062"/>
                </a:cubicBezTo>
                <a:lnTo>
                  <a:pt x="6356" y="119062"/>
                </a:lnTo>
                <a:cubicBezTo>
                  <a:pt x="3132" y="119062"/>
                  <a:pt x="775" y="116024"/>
                  <a:pt x="1550" y="112892"/>
                </a:cubicBezTo>
                <a:lnTo>
                  <a:pt x="9922" y="79375"/>
                </a:lnTo>
                <a:lnTo>
                  <a:pt x="1550" y="45858"/>
                </a:lnTo>
                <a:cubicBezTo>
                  <a:pt x="744" y="42726"/>
                  <a:pt x="3132" y="39688"/>
                  <a:pt x="6356" y="39688"/>
                </a:cubicBezTo>
                <a:lnTo>
                  <a:pt x="12495" y="39688"/>
                </a:lnTo>
                <a:cubicBezTo>
                  <a:pt x="14015" y="39688"/>
                  <a:pt x="15441" y="40370"/>
                  <a:pt x="16371" y="41548"/>
                </a:cubicBezTo>
                <a:lnTo>
                  <a:pt x="32742" y="62012"/>
                </a:lnTo>
                <a:lnTo>
                  <a:pt x="63655" y="62012"/>
                </a:lnTo>
                <a:lnTo>
                  <a:pt x="46819" y="11503"/>
                </a:lnTo>
                <a:cubicBezTo>
                  <a:pt x="45765" y="8279"/>
                  <a:pt x="48152" y="4961"/>
                  <a:pt x="51532" y="4961"/>
                </a:cubicBezTo>
                <a:lnTo>
                  <a:pt x="65081" y="4961"/>
                </a:lnTo>
                <a:cubicBezTo>
                  <a:pt x="67872" y="4961"/>
                  <a:pt x="70507" y="6139"/>
                  <a:pt x="72399" y="8186"/>
                </a:cubicBezTo>
                <a:lnTo>
                  <a:pt x="121760" y="62012"/>
                </a:lnTo>
                <a:lnTo>
                  <a:pt x="161230" y="62012"/>
                </a:lnTo>
                <a:close/>
              </a:path>
            </a:pathLst>
          </a:custGeom>
          <a:solidFill>
            <a:srgbClr val="C7A66C"/>
          </a:solidFill>
          <a:ln/>
        </p:spPr>
      </p:sp>
      <p:sp>
        <p:nvSpPr>
          <p:cNvPr id="47" name="Text 45"/>
          <p:cNvSpPr/>
          <p:nvPr/>
        </p:nvSpPr>
        <p:spPr>
          <a:xfrm>
            <a:off x="6611938" y="4873625"/>
            <a:ext cx="1420813" cy="222250"/>
          </a:xfrm>
          <a:prstGeom prst="rect">
            <a:avLst/>
          </a:prstGeom>
          <a:noFill/>
          <a:ln/>
        </p:spPr>
        <p:txBody>
          <a:bodyPr wrap="square" lIns="0" tIns="0" rIns="0" bIns="0" rtlCol="0" anchor="ctr"/>
          <a:lstStyle/>
          <a:p>
            <a:pPr>
              <a:lnSpc>
                <a:spcPct val="130000"/>
              </a:lnSpc>
            </a:pPr>
            <a:r>
              <a:rPr lang="en-US" sz="1125" b="1" dirty="0">
                <a:solidFill>
                  <a:srgbClr val="E8E6E3"/>
                </a:solidFill>
                <a:latin typeface="Liter" pitchFamily="34" charset="0"/>
                <a:ea typeface="Liter" pitchFamily="34" charset="-122"/>
                <a:cs typeface="Liter" pitchFamily="34" charset="-120"/>
              </a:rPr>
              <a:t>Relocation Allowance</a:t>
            </a:r>
            <a:endParaRPr lang="en-US" sz="1600" dirty="0"/>
          </a:p>
        </p:txBody>
      </p:sp>
      <p:sp>
        <p:nvSpPr>
          <p:cNvPr id="48" name="Text 46"/>
          <p:cNvSpPr/>
          <p:nvPr/>
        </p:nvSpPr>
        <p:spPr>
          <a:xfrm>
            <a:off x="6318250" y="5159375"/>
            <a:ext cx="5492750" cy="412750"/>
          </a:xfrm>
          <a:prstGeom prst="rect">
            <a:avLst/>
          </a:prstGeom>
          <a:noFill/>
          <a:ln/>
        </p:spPr>
        <p:txBody>
          <a:bodyPr wrap="square" lIns="0" tIns="0" rIns="0" bIns="0" rtlCol="0" anchor="ctr"/>
          <a:lstStyle/>
          <a:p>
            <a:pPr>
              <a:lnSpc>
                <a:spcPct val="140000"/>
              </a:lnSpc>
            </a:pPr>
            <a:r>
              <a:rPr lang="en-US" sz="1000" dirty="0">
                <a:solidFill>
                  <a:srgbClr val="E8E6E3">
                    <a:alpha val="80000"/>
                  </a:srgbClr>
                </a:solidFill>
                <a:latin typeface="Quattrocento Sans" pitchFamily="34" charset="0"/>
                <a:ea typeface="Quattrocento Sans" pitchFamily="34" charset="-122"/>
                <a:cs typeface="Quattrocento Sans" pitchFamily="34" charset="-120"/>
              </a:rPr>
              <a:t>Jika relevan: </a:t>
            </a:r>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moving costs, temporary housing, home-finding trips, shipment of goods</a:t>
            </a:r>
            <a:pPr>
              <a:lnSpc>
                <a:spcPct val="140000"/>
              </a:lnSpc>
            </a:pPr>
            <a:r>
              <a:rPr lang="en-US" sz="1000" dirty="0">
                <a:solidFill>
                  <a:srgbClr val="E8E6E3">
                    <a:alpha val="80000"/>
                  </a:srgbClr>
                </a:solidFill>
                <a:latin typeface="Quattrocento Sans" pitchFamily="34" charset="0"/>
                <a:ea typeface="Quattrocento Sans" pitchFamily="34" charset="-122"/>
                <a:cs typeface="Quattrocento Sans" pitchFamily="34" charset="-120"/>
              </a:rPr>
              <a:t>. Range: $5K-50K tergantung distance dan family size.</a:t>
            </a:r>
            <a:endParaRPr lang="en-US" sz="1600" dirty="0"/>
          </a:p>
        </p:txBody>
      </p:sp>
      <p:sp>
        <p:nvSpPr>
          <p:cNvPr id="49" name="Shape 47"/>
          <p:cNvSpPr/>
          <p:nvPr/>
        </p:nvSpPr>
        <p:spPr>
          <a:xfrm>
            <a:off x="321469" y="6147594"/>
            <a:ext cx="11549063" cy="388938"/>
          </a:xfrm>
          <a:custGeom>
            <a:avLst/>
            <a:gdLst/>
            <a:ahLst/>
            <a:cxnLst/>
            <a:rect l="l" t="t" r="r" b="b"/>
            <a:pathLst>
              <a:path w="11549063" h="388938">
                <a:moveTo>
                  <a:pt x="63502" y="0"/>
                </a:moveTo>
                <a:lnTo>
                  <a:pt x="11485561" y="0"/>
                </a:lnTo>
                <a:cubicBezTo>
                  <a:pt x="11520632" y="0"/>
                  <a:pt x="11549063" y="28431"/>
                  <a:pt x="11549063" y="63502"/>
                </a:cubicBezTo>
                <a:lnTo>
                  <a:pt x="11549063" y="325436"/>
                </a:lnTo>
                <a:cubicBezTo>
                  <a:pt x="11549063" y="360507"/>
                  <a:pt x="11520632" y="388938"/>
                  <a:pt x="11485561" y="388938"/>
                </a:cubicBezTo>
                <a:lnTo>
                  <a:pt x="63502" y="388938"/>
                </a:lnTo>
                <a:cubicBezTo>
                  <a:pt x="28431" y="388938"/>
                  <a:pt x="0" y="360507"/>
                  <a:pt x="0" y="325436"/>
                </a:cubicBezTo>
                <a:lnTo>
                  <a:pt x="0" y="63502"/>
                </a:lnTo>
                <a:cubicBezTo>
                  <a:pt x="0" y="28454"/>
                  <a:pt x="28454" y="0"/>
                  <a:pt x="63502" y="0"/>
                </a:cubicBezTo>
                <a:close/>
              </a:path>
            </a:pathLst>
          </a:custGeom>
          <a:solidFill>
            <a:srgbClr val="B89A6A">
              <a:alpha val="10196"/>
            </a:srgbClr>
          </a:solidFill>
          <a:ln w="12700">
            <a:solidFill>
              <a:srgbClr val="B89A6A">
                <a:alpha val="30196"/>
              </a:srgbClr>
            </a:solidFill>
            <a:prstDash val="solid"/>
          </a:ln>
        </p:spPr>
      </p:sp>
      <p:sp>
        <p:nvSpPr>
          <p:cNvPr id="50" name="Shape 48"/>
          <p:cNvSpPr/>
          <p:nvPr/>
        </p:nvSpPr>
        <p:spPr>
          <a:xfrm>
            <a:off x="452438" y="6274594"/>
            <a:ext cx="95250" cy="127000"/>
          </a:xfrm>
          <a:custGeom>
            <a:avLst/>
            <a:gdLst/>
            <a:ahLst/>
            <a:cxnLst/>
            <a:rect l="l" t="t" r="r" b="b"/>
            <a:pathLst>
              <a:path w="95250" h="127000">
                <a:moveTo>
                  <a:pt x="15875" y="0"/>
                </a:moveTo>
                <a:cubicBezTo>
                  <a:pt x="7119" y="0"/>
                  <a:pt x="0" y="7119"/>
                  <a:pt x="0" y="15875"/>
                </a:cubicBezTo>
                <a:lnTo>
                  <a:pt x="0" y="111125"/>
                </a:lnTo>
                <a:cubicBezTo>
                  <a:pt x="0" y="119881"/>
                  <a:pt x="7119" y="127000"/>
                  <a:pt x="15875" y="127000"/>
                </a:cubicBezTo>
                <a:lnTo>
                  <a:pt x="79375" y="127000"/>
                </a:lnTo>
                <a:cubicBezTo>
                  <a:pt x="88131" y="127000"/>
                  <a:pt x="95250" y="119881"/>
                  <a:pt x="95250" y="111125"/>
                </a:cubicBezTo>
                <a:lnTo>
                  <a:pt x="95250" y="15875"/>
                </a:lnTo>
                <a:cubicBezTo>
                  <a:pt x="95250" y="7119"/>
                  <a:pt x="88131" y="0"/>
                  <a:pt x="79375" y="0"/>
                </a:cubicBezTo>
                <a:lnTo>
                  <a:pt x="15875" y="0"/>
                </a:lnTo>
                <a:close/>
                <a:moveTo>
                  <a:pt x="23812" y="15875"/>
                </a:moveTo>
                <a:lnTo>
                  <a:pt x="71438" y="15875"/>
                </a:lnTo>
                <a:cubicBezTo>
                  <a:pt x="75828" y="15875"/>
                  <a:pt x="79375" y="19422"/>
                  <a:pt x="79375" y="23812"/>
                </a:cubicBezTo>
                <a:lnTo>
                  <a:pt x="79375" y="31750"/>
                </a:lnTo>
                <a:cubicBezTo>
                  <a:pt x="79375" y="36140"/>
                  <a:pt x="75828" y="39688"/>
                  <a:pt x="71438" y="39688"/>
                </a:cubicBezTo>
                <a:lnTo>
                  <a:pt x="23812" y="39688"/>
                </a:lnTo>
                <a:cubicBezTo>
                  <a:pt x="19422" y="39688"/>
                  <a:pt x="15875" y="36140"/>
                  <a:pt x="15875" y="31750"/>
                </a:cubicBezTo>
                <a:lnTo>
                  <a:pt x="15875" y="23812"/>
                </a:lnTo>
                <a:cubicBezTo>
                  <a:pt x="15875" y="19422"/>
                  <a:pt x="19422" y="15875"/>
                  <a:pt x="23812" y="15875"/>
                </a:cubicBezTo>
                <a:close/>
                <a:moveTo>
                  <a:pt x="27781" y="57547"/>
                </a:moveTo>
                <a:cubicBezTo>
                  <a:pt x="27781" y="60832"/>
                  <a:pt x="25114" y="63500"/>
                  <a:pt x="21828" y="63500"/>
                </a:cubicBezTo>
                <a:cubicBezTo>
                  <a:pt x="18543" y="63500"/>
                  <a:pt x="15875" y="60832"/>
                  <a:pt x="15875" y="57547"/>
                </a:cubicBezTo>
                <a:cubicBezTo>
                  <a:pt x="15875" y="54261"/>
                  <a:pt x="18543" y="51594"/>
                  <a:pt x="21828" y="51594"/>
                </a:cubicBezTo>
                <a:cubicBezTo>
                  <a:pt x="25114" y="51594"/>
                  <a:pt x="27781" y="54261"/>
                  <a:pt x="27781" y="57547"/>
                </a:cubicBezTo>
                <a:close/>
                <a:moveTo>
                  <a:pt x="47625" y="63500"/>
                </a:moveTo>
                <a:cubicBezTo>
                  <a:pt x="44339" y="63500"/>
                  <a:pt x="41672" y="60832"/>
                  <a:pt x="41672" y="57547"/>
                </a:cubicBezTo>
                <a:cubicBezTo>
                  <a:pt x="41672" y="54261"/>
                  <a:pt x="44339" y="51594"/>
                  <a:pt x="47625" y="51594"/>
                </a:cubicBezTo>
                <a:cubicBezTo>
                  <a:pt x="50911" y="51594"/>
                  <a:pt x="53578" y="54261"/>
                  <a:pt x="53578" y="57547"/>
                </a:cubicBezTo>
                <a:cubicBezTo>
                  <a:pt x="53578" y="60832"/>
                  <a:pt x="50911" y="63500"/>
                  <a:pt x="47625" y="63500"/>
                </a:cubicBezTo>
                <a:close/>
                <a:moveTo>
                  <a:pt x="79375" y="57547"/>
                </a:moveTo>
                <a:cubicBezTo>
                  <a:pt x="79375" y="60832"/>
                  <a:pt x="76707" y="63500"/>
                  <a:pt x="73422" y="63500"/>
                </a:cubicBezTo>
                <a:cubicBezTo>
                  <a:pt x="70136" y="63500"/>
                  <a:pt x="67469" y="60832"/>
                  <a:pt x="67469" y="57547"/>
                </a:cubicBezTo>
                <a:cubicBezTo>
                  <a:pt x="67469" y="54261"/>
                  <a:pt x="70136" y="51594"/>
                  <a:pt x="73422" y="51594"/>
                </a:cubicBezTo>
                <a:cubicBezTo>
                  <a:pt x="76707" y="51594"/>
                  <a:pt x="79375" y="54261"/>
                  <a:pt x="79375" y="57547"/>
                </a:cubicBezTo>
                <a:close/>
                <a:moveTo>
                  <a:pt x="21828" y="87313"/>
                </a:moveTo>
                <a:cubicBezTo>
                  <a:pt x="18543" y="87313"/>
                  <a:pt x="15875" y="84645"/>
                  <a:pt x="15875" y="81359"/>
                </a:cubicBezTo>
                <a:cubicBezTo>
                  <a:pt x="15875" y="78074"/>
                  <a:pt x="18543" y="75406"/>
                  <a:pt x="21828" y="75406"/>
                </a:cubicBezTo>
                <a:cubicBezTo>
                  <a:pt x="25114" y="75406"/>
                  <a:pt x="27781" y="78074"/>
                  <a:pt x="27781" y="81359"/>
                </a:cubicBezTo>
                <a:cubicBezTo>
                  <a:pt x="27781" y="84645"/>
                  <a:pt x="25114" y="87313"/>
                  <a:pt x="21828" y="87313"/>
                </a:cubicBezTo>
                <a:close/>
                <a:moveTo>
                  <a:pt x="53578" y="81359"/>
                </a:moveTo>
                <a:cubicBezTo>
                  <a:pt x="53578" y="84645"/>
                  <a:pt x="50911" y="87313"/>
                  <a:pt x="47625" y="87313"/>
                </a:cubicBezTo>
                <a:cubicBezTo>
                  <a:pt x="44339" y="87313"/>
                  <a:pt x="41672" y="84645"/>
                  <a:pt x="41672" y="81359"/>
                </a:cubicBezTo>
                <a:cubicBezTo>
                  <a:pt x="41672" y="78074"/>
                  <a:pt x="44339" y="75406"/>
                  <a:pt x="47625" y="75406"/>
                </a:cubicBezTo>
                <a:cubicBezTo>
                  <a:pt x="50911" y="75406"/>
                  <a:pt x="53578" y="78074"/>
                  <a:pt x="53578" y="81359"/>
                </a:cubicBezTo>
                <a:close/>
                <a:moveTo>
                  <a:pt x="73422" y="87313"/>
                </a:moveTo>
                <a:cubicBezTo>
                  <a:pt x="70136" y="87313"/>
                  <a:pt x="67469" y="84645"/>
                  <a:pt x="67469" y="81359"/>
                </a:cubicBezTo>
                <a:cubicBezTo>
                  <a:pt x="67469" y="78074"/>
                  <a:pt x="70136" y="75406"/>
                  <a:pt x="73422" y="75406"/>
                </a:cubicBezTo>
                <a:cubicBezTo>
                  <a:pt x="76707" y="75406"/>
                  <a:pt x="79375" y="78074"/>
                  <a:pt x="79375" y="81359"/>
                </a:cubicBezTo>
                <a:cubicBezTo>
                  <a:pt x="79375" y="84645"/>
                  <a:pt x="76707" y="87313"/>
                  <a:pt x="73422" y="87313"/>
                </a:cubicBezTo>
                <a:close/>
                <a:moveTo>
                  <a:pt x="15875" y="105172"/>
                </a:moveTo>
                <a:cubicBezTo>
                  <a:pt x="15875" y="101873"/>
                  <a:pt x="18529" y="99219"/>
                  <a:pt x="21828" y="99219"/>
                </a:cubicBezTo>
                <a:lnTo>
                  <a:pt x="49609" y="99219"/>
                </a:lnTo>
                <a:cubicBezTo>
                  <a:pt x="52908" y="99219"/>
                  <a:pt x="55563" y="101873"/>
                  <a:pt x="55563" y="105172"/>
                </a:cubicBezTo>
                <a:cubicBezTo>
                  <a:pt x="55563" y="108471"/>
                  <a:pt x="52908" y="111125"/>
                  <a:pt x="49609" y="111125"/>
                </a:cubicBezTo>
                <a:lnTo>
                  <a:pt x="21828" y="111125"/>
                </a:lnTo>
                <a:cubicBezTo>
                  <a:pt x="18529" y="111125"/>
                  <a:pt x="15875" y="108471"/>
                  <a:pt x="15875" y="105172"/>
                </a:cubicBezTo>
                <a:close/>
                <a:moveTo>
                  <a:pt x="73422" y="99219"/>
                </a:moveTo>
                <a:cubicBezTo>
                  <a:pt x="76721" y="99219"/>
                  <a:pt x="79375" y="101873"/>
                  <a:pt x="79375" y="105172"/>
                </a:cubicBezTo>
                <a:cubicBezTo>
                  <a:pt x="79375" y="108471"/>
                  <a:pt x="76721" y="111125"/>
                  <a:pt x="73422" y="111125"/>
                </a:cubicBezTo>
                <a:cubicBezTo>
                  <a:pt x="70123" y="111125"/>
                  <a:pt x="67469" y="108471"/>
                  <a:pt x="67469" y="105172"/>
                </a:cubicBezTo>
                <a:cubicBezTo>
                  <a:pt x="67469" y="101873"/>
                  <a:pt x="70123" y="99219"/>
                  <a:pt x="73422" y="99219"/>
                </a:cubicBezTo>
                <a:close/>
              </a:path>
            </a:pathLst>
          </a:custGeom>
          <a:solidFill>
            <a:srgbClr val="B89A6A"/>
          </a:solidFill>
          <a:ln/>
        </p:spPr>
      </p:sp>
      <p:sp>
        <p:nvSpPr>
          <p:cNvPr id="51" name="Text 49"/>
          <p:cNvSpPr/>
          <p:nvPr/>
        </p:nvSpPr>
        <p:spPr>
          <a:xfrm>
            <a:off x="619125" y="6246813"/>
            <a:ext cx="11215688" cy="190500"/>
          </a:xfrm>
          <a:prstGeom prst="rect">
            <a:avLst/>
          </a:prstGeom>
          <a:noFill/>
          <a:ln/>
        </p:spPr>
        <p:txBody>
          <a:bodyPr wrap="square" lIns="0" tIns="0" rIns="0" bIns="0" rtlCol="0" anchor="ctr"/>
          <a:lstStyle/>
          <a:p>
            <a:pPr>
              <a:lnSpc>
                <a:spcPct val="130000"/>
              </a:lnSpc>
            </a:pPr>
            <a:r>
              <a:rPr lang="en-US" sz="1000" b="1" dirty="0">
                <a:solidFill>
                  <a:srgbClr val="B89A6A"/>
                </a:solidFill>
                <a:latin typeface="Quattrocento Sans" pitchFamily="34" charset="0"/>
                <a:ea typeface="Quattrocento Sans" pitchFamily="34" charset="-122"/>
                <a:cs typeface="Quattrocento Sans" pitchFamily="34" charset="-120"/>
              </a:rPr>
              <a:t>Apple-to-Apple Comparison:</a:t>
            </a:r>
            <a:pPr>
              <a:lnSpc>
                <a:spcPct val="13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Buat spreadsheet dengan semua komponen untuk setiap offer. Jangan hanya bandingkan base salary — </a:t>
            </a:r>
            <a:pPr>
              <a:lnSpc>
                <a:spcPct val="130000"/>
              </a:lnSpc>
            </a:pPr>
            <a:r>
              <a:rPr lang="en-US" sz="1000" b="1" dirty="0">
                <a:solidFill>
                  <a:srgbClr val="E8E6E3"/>
                </a:solidFill>
                <a:latin typeface="Quattrocento Sans" pitchFamily="34" charset="0"/>
                <a:ea typeface="Quattrocento Sans" pitchFamily="34" charset="-122"/>
                <a:cs typeface="Quattrocento Sans" pitchFamily="34" charset="-120"/>
              </a:rPr>
              <a:t>bandingkan total compensation dalam 3-5 tahun horizon</a:t>
            </a:r>
            <a:pPr>
              <a:lnSpc>
                <a:spcPct val="13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a:t>
            </a:r>
            <a:endParaRPr lang="en-US" sz="1600" dirty="0"/>
          </a:p>
        </p:txBody>
      </p:sp>
    </p:spTree>
  </p:cSld>
  <p:clrMapOvr>
    <a:masterClrMapping/>
  </p:clrMapOvr>
  <p:transition>
    <p:fade/>
    <p:spd val="med"/>
  </p:transition>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A1D21"/>
        </a:solidFill>
      </p:bgPr>
    </p:bg>
    <p:spTree>
      <p:nvGrpSpPr>
        <p:cNvPr id="1" name=""/>
        <p:cNvGrpSpPr/>
        <p:nvPr/>
      </p:nvGrpSpPr>
      <p:grpSpPr>
        <a:xfrm>
          <a:off x="0" y="0"/>
          <a:ext cx="0" cy="0"/>
          <a:chOff x="0" y="0"/>
          <a:chExt cx="0" cy="0"/>
        </a:xfrm>
      </p:grpSpPr>
      <p:sp>
        <p:nvSpPr>
          <p:cNvPr id="2" name="Text 0"/>
          <p:cNvSpPr/>
          <p:nvPr/>
        </p:nvSpPr>
        <p:spPr>
          <a:xfrm>
            <a:off x="341992" y="341992"/>
            <a:ext cx="11567865" cy="170996"/>
          </a:xfrm>
          <a:prstGeom prst="rect">
            <a:avLst/>
          </a:prstGeom>
          <a:noFill/>
          <a:ln/>
        </p:spPr>
        <p:txBody>
          <a:bodyPr wrap="square" lIns="0" tIns="0" rIns="0" bIns="0" rtlCol="0" anchor="ctr"/>
          <a:lstStyle/>
          <a:p>
            <a:pPr>
              <a:lnSpc>
                <a:spcPct val="120000"/>
              </a:lnSpc>
            </a:pPr>
            <a:r>
              <a:rPr lang="en-US" sz="942" b="1" spc="47" kern="0" dirty="0">
                <a:solidFill>
                  <a:srgbClr val="B89A6A"/>
                </a:solidFill>
                <a:latin typeface="Quattrocento Sans" pitchFamily="34" charset="0"/>
                <a:ea typeface="Quattrocento Sans" pitchFamily="34" charset="-122"/>
                <a:cs typeface="Quattrocento Sans" pitchFamily="34" charset="-120"/>
              </a:rPr>
              <a:t>04 — Data-Driven Negotiation</a:t>
            </a:r>
            <a:endParaRPr lang="en-US" sz="1600" dirty="0"/>
          </a:p>
        </p:txBody>
      </p:sp>
      <p:sp>
        <p:nvSpPr>
          <p:cNvPr id="3" name="Text 1"/>
          <p:cNvSpPr/>
          <p:nvPr/>
        </p:nvSpPr>
        <p:spPr>
          <a:xfrm>
            <a:off x="341992" y="581386"/>
            <a:ext cx="11661913" cy="341992"/>
          </a:xfrm>
          <a:prstGeom prst="rect">
            <a:avLst/>
          </a:prstGeom>
          <a:noFill/>
          <a:ln/>
        </p:spPr>
        <p:txBody>
          <a:bodyPr wrap="square" lIns="0" tIns="0" rIns="0" bIns="0" rtlCol="0" anchor="ctr"/>
          <a:lstStyle/>
          <a:p>
            <a:pPr>
              <a:lnSpc>
                <a:spcPct val="90000"/>
              </a:lnSpc>
            </a:pPr>
            <a:r>
              <a:rPr lang="en-US" sz="2424" b="1" dirty="0">
                <a:solidFill>
                  <a:srgbClr val="E8E6E3"/>
                </a:solidFill>
                <a:latin typeface="Liter" pitchFamily="34" charset="0"/>
                <a:ea typeface="Liter" pitchFamily="34" charset="-122"/>
                <a:cs typeface="Liter" pitchFamily="34" charset="-120"/>
              </a:rPr>
              <a:t>Market Intelligence</a:t>
            </a:r>
            <a:endParaRPr lang="en-US" sz="1600" dirty="0"/>
          </a:p>
        </p:txBody>
      </p:sp>
      <p:sp>
        <p:nvSpPr>
          <p:cNvPr id="4" name="Text 2"/>
          <p:cNvSpPr/>
          <p:nvPr/>
        </p:nvSpPr>
        <p:spPr>
          <a:xfrm>
            <a:off x="341992" y="991776"/>
            <a:ext cx="11584965" cy="239394"/>
          </a:xfrm>
          <a:prstGeom prst="rect">
            <a:avLst/>
          </a:prstGeom>
          <a:noFill/>
          <a:ln/>
        </p:spPr>
        <p:txBody>
          <a:bodyPr wrap="square" lIns="0" tIns="0" rIns="0" bIns="0" rtlCol="0" anchor="ctr"/>
          <a:lstStyle/>
          <a:p>
            <a:pPr>
              <a:lnSpc>
                <a:spcPct val="130000"/>
              </a:lnSpc>
            </a:pPr>
            <a:r>
              <a:rPr lang="en-US" sz="1212" dirty="0">
                <a:solidFill>
                  <a:srgbClr val="E8E6E3">
                    <a:alpha val="70000"/>
                  </a:srgbClr>
                </a:solidFill>
                <a:latin typeface="Quattrocento Sans" pitchFamily="34" charset="0"/>
                <a:ea typeface="Quattrocento Sans" pitchFamily="34" charset="-122"/>
                <a:cs typeface="Quattrocento Sans" pitchFamily="34" charset="-120"/>
              </a:rPr>
              <a:t>Negosiasi Tanpa Data Adalah Gambling</a:t>
            </a:r>
            <a:endParaRPr lang="en-US" sz="1600" dirty="0"/>
          </a:p>
        </p:txBody>
      </p:sp>
      <p:sp>
        <p:nvSpPr>
          <p:cNvPr id="5" name="Shape 3"/>
          <p:cNvSpPr/>
          <p:nvPr/>
        </p:nvSpPr>
        <p:spPr>
          <a:xfrm>
            <a:off x="341992" y="1333767"/>
            <a:ext cx="683983" cy="34199"/>
          </a:xfrm>
          <a:custGeom>
            <a:avLst/>
            <a:gdLst/>
            <a:ahLst/>
            <a:cxnLst/>
            <a:rect l="l" t="t" r="r" b="b"/>
            <a:pathLst>
              <a:path w="683983" h="34199">
                <a:moveTo>
                  <a:pt x="0" y="0"/>
                </a:moveTo>
                <a:lnTo>
                  <a:pt x="683983" y="0"/>
                </a:lnTo>
                <a:lnTo>
                  <a:pt x="683983" y="34199"/>
                </a:lnTo>
                <a:lnTo>
                  <a:pt x="0" y="34199"/>
                </a:lnTo>
                <a:lnTo>
                  <a:pt x="0" y="0"/>
                </a:lnTo>
                <a:close/>
              </a:path>
            </a:pathLst>
          </a:custGeom>
          <a:solidFill>
            <a:srgbClr val="B89A6A"/>
          </a:solidFill>
          <a:ln/>
        </p:spPr>
      </p:sp>
      <p:sp>
        <p:nvSpPr>
          <p:cNvPr id="6" name="Shape 4"/>
          <p:cNvSpPr/>
          <p:nvPr/>
        </p:nvSpPr>
        <p:spPr>
          <a:xfrm>
            <a:off x="359091" y="1504763"/>
            <a:ext cx="5668511" cy="2889829"/>
          </a:xfrm>
          <a:custGeom>
            <a:avLst/>
            <a:gdLst/>
            <a:ahLst/>
            <a:cxnLst/>
            <a:rect l="l" t="t" r="r" b="b"/>
            <a:pathLst>
              <a:path w="5668511" h="2889829">
                <a:moveTo>
                  <a:pt x="34199" y="0"/>
                </a:moveTo>
                <a:lnTo>
                  <a:pt x="5600108" y="0"/>
                </a:lnTo>
                <a:cubicBezTo>
                  <a:pt x="5637886" y="0"/>
                  <a:pt x="5668511" y="30625"/>
                  <a:pt x="5668511" y="68402"/>
                </a:cubicBezTo>
                <a:lnTo>
                  <a:pt x="5668511" y="2821427"/>
                </a:lnTo>
                <a:cubicBezTo>
                  <a:pt x="5668511" y="2859204"/>
                  <a:pt x="5637886" y="2889829"/>
                  <a:pt x="5600108" y="2889829"/>
                </a:cubicBezTo>
                <a:lnTo>
                  <a:pt x="34199" y="2889829"/>
                </a:lnTo>
                <a:cubicBezTo>
                  <a:pt x="15311" y="2889829"/>
                  <a:pt x="0" y="2874517"/>
                  <a:pt x="0" y="2855630"/>
                </a:cubicBezTo>
                <a:lnTo>
                  <a:pt x="0" y="34199"/>
                </a:lnTo>
                <a:cubicBezTo>
                  <a:pt x="0" y="15324"/>
                  <a:pt x="15324" y="0"/>
                  <a:pt x="34199" y="0"/>
                </a:cubicBezTo>
                <a:close/>
              </a:path>
            </a:pathLst>
          </a:custGeom>
          <a:solidFill>
            <a:srgbClr val="4A5059">
              <a:alpha val="30196"/>
            </a:srgbClr>
          </a:solidFill>
          <a:ln/>
        </p:spPr>
      </p:sp>
      <p:sp>
        <p:nvSpPr>
          <p:cNvPr id="7" name="Shape 5"/>
          <p:cNvSpPr/>
          <p:nvPr/>
        </p:nvSpPr>
        <p:spPr>
          <a:xfrm>
            <a:off x="359091" y="1504763"/>
            <a:ext cx="34199" cy="2889829"/>
          </a:xfrm>
          <a:custGeom>
            <a:avLst/>
            <a:gdLst/>
            <a:ahLst/>
            <a:cxnLst/>
            <a:rect l="l" t="t" r="r" b="b"/>
            <a:pathLst>
              <a:path w="34199" h="2889829">
                <a:moveTo>
                  <a:pt x="34199" y="0"/>
                </a:moveTo>
                <a:lnTo>
                  <a:pt x="34199" y="0"/>
                </a:lnTo>
                <a:lnTo>
                  <a:pt x="34199" y="2889829"/>
                </a:lnTo>
                <a:lnTo>
                  <a:pt x="34199" y="2889829"/>
                </a:lnTo>
                <a:cubicBezTo>
                  <a:pt x="15311" y="2889829"/>
                  <a:pt x="0" y="2874517"/>
                  <a:pt x="0" y="2855630"/>
                </a:cubicBezTo>
                <a:lnTo>
                  <a:pt x="0" y="34199"/>
                </a:lnTo>
                <a:cubicBezTo>
                  <a:pt x="0" y="15324"/>
                  <a:pt x="15324" y="0"/>
                  <a:pt x="34199" y="0"/>
                </a:cubicBezTo>
                <a:close/>
              </a:path>
            </a:pathLst>
          </a:custGeom>
          <a:solidFill>
            <a:srgbClr val="B89A6A"/>
          </a:solidFill>
          <a:ln/>
        </p:spPr>
      </p:sp>
      <p:sp>
        <p:nvSpPr>
          <p:cNvPr id="8" name="Shape 6"/>
          <p:cNvSpPr/>
          <p:nvPr/>
        </p:nvSpPr>
        <p:spPr>
          <a:xfrm>
            <a:off x="551461" y="1658659"/>
            <a:ext cx="179546" cy="205195"/>
          </a:xfrm>
          <a:custGeom>
            <a:avLst/>
            <a:gdLst/>
            <a:ahLst/>
            <a:cxnLst/>
            <a:rect l="l" t="t" r="r" b="b"/>
            <a:pathLst>
              <a:path w="179546" h="205195">
                <a:moveTo>
                  <a:pt x="179546" y="82479"/>
                </a:moveTo>
                <a:cubicBezTo>
                  <a:pt x="173614" y="86406"/>
                  <a:pt x="166801" y="89572"/>
                  <a:pt x="159707" y="92097"/>
                </a:cubicBezTo>
                <a:cubicBezTo>
                  <a:pt x="140871" y="98830"/>
                  <a:pt x="116144" y="102597"/>
                  <a:pt x="89773" y="102597"/>
                </a:cubicBezTo>
                <a:cubicBezTo>
                  <a:pt x="63402" y="102597"/>
                  <a:pt x="38634" y="98790"/>
                  <a:pt x="19838" y="92097"/>
                </a:cubicBezTo>
                <a:cubicBezTo>
                  <a:pt x="12785" y="89572"/>
                  <a:pt x="5931" y="86406"/>
                  <a:pt x="0" y="82479"/>
                </a:cubicBezTo>
                <a:lnTo>
                  <a:pt x="0" y="115422"/>
                </a:lnTo>
                <a:cubicBezTo>
                  <a:pt x="0" y="133136"/>
                  <a:pt x="40197" y="147484"/>
                  <a:pt x="89773" y="147484"/>
                </a:cubicBezTo>
                <a:cubicBezTo>
                  <a:pt x="139348" y="147484"/>
                  <a:pt x="179546" y="133136"/>
                  <a:pt x="179546" y="115422"/>
                </a:cubicBezTo>
                <a:lnTo>
                  <a:pt x="179546" y="82479"/>
                </a:lnTo>
                <a:close/>
                <a:moveTo>
                  <a:pt x="179546" y="51299"/>
                </a:moveTo>
                <a:lnTo>
                  <a:pt x="179546" y="32062"/>
                </a:lnTo>
                <a:cubicBezTo>
                  <a:pt x="179546" y="14348"/>
                  <a:pt x="139348" y="0"/>
                  <a:pt x="89773" y="0"/>
                </a:cubicBezTo>
                <a:cubicBezTo>
                  <a:pt x="40197" y="0"/>
                  <a:pt x="0" y="14348"/>
                  <a:pt x="0" y="32062"/>
                </a:cubicBezTo>
                <a:lnTo>
                  <a:pt x="0" y="51299"/>
                </a:lnTo>
                <a:cubicBezTo>
                  <a:pt x="0" y="69013"/>
                  <a:pt x="40197" y="83360"/>
                  <a:pt x="89773" y="83360"/>
                </a:cubicBezTo>
                <a:cubicBezTo>
                  <a:pt x="139348" y="83360"/>
                  <a:pt x="179546" y="69013"/>
                  <a:pt x="179546" y="51299"/>
                </a:cubicBezTo>
                <a:close/>
                <a:moveTo>
                  <a:pt x="159707" y="156221"/>
                </a:moveTo>
                <a:cubicBezTo>
                  <a:pt x="140911" y="162914"/>
                  <a:pt x="116184" y="166721"/>
                  <a:pt x="89773" y="166721"/>
                </a:cubicBezTo>
                <a:cubicBezTo>
                  <a:pt x="63362" y="166721"/>
                  <a:pt x="38634" y="162914"/>
                  <a:pt x="19838" y="156221"/>
                </a:cubicBezTo>
                <a:cubicBezTo>
                  <a:pt x="12785" y="153696"/>
                  <a:pt x="5931" y="150530"/>
                  <a:pt x="0" y="146602"/>
                </a:cubicBezTo>
                <a:lnTo>
                  <a:pt x="0" y="173133"/>
                </a:lnTo>
                <a:cubicBezTo>
                  <a:pt x="0" y="190847"/>
                  <a:pt x="40197" y="205195"/>
                  <a:pt x="89773" y="205195"/>
                </a:cubicBezTo>
                <a:cubicBezTo>
                  <a:pt x="139348" y="205195"/>
                  <a:pt x="179546" y="190847"/>
                  <a:pt x="179546" y="173133"/>
                </a:cubicBezTo>
                <a:lnTo>
                  <a:pt x="179546" y="146602"/>
                </a:lnTo>
                <a:cubicBezTo>
                  <a:pt x="173614" y="150530"/>
                  <a:pt x="166801" y="153696"/>
                  <a:pt x="159707" y="156221"/>
                </a:cubicBezTo>
                <a:close/>
              </a:path>
            </a:pathLst>
          </a:custGeom>
          <a:solidFill>
            <a:srgbClr val="B89A6A"/>
          </a:solidFill>
          <a:ln/>
        </p:spPr>
      </p:sp>
      <p:sp>
        <p:nvSpPr>
          <p:cNvPr id="9" name="Text 7"/>
          <p:cNvSpPr/>
          <p:nvPr/>
        </p:nvSpPr>
        <p:spPr>
          <a:xfrm>
            <a:off x="872079" y="1641560"/>
            <a:ext cx="2026300" cy="239394"/>
          </a:xfrm>
          <a:prstGeom prst="rect">
            <a:avLst/>
          </a:prstGeom>
          <a:noFill/>
          <a:ln/>
        </p:spPr>
        <p:txBody>
          <a:bodyPr wrap="square" lIns="0" tIns="0" rIns="0" bIns="0" rtlCol="0" anchor="ctr"/>
          <a:lstStyle/>
          <a:p>
            <a:pPr>
              <a:lnSpc>
                <a:spcPct val="120000"/>
              </a:lnSpc>
            </a:pPr>
            <a:r>
              <a:rPr lang="en-US" sz="1346" b="1" dirty="0">
                <a:solidFill>
                  <a:srgbClr val="E8E6E3"/>
                </a:solidFill>
                <a:latin typeface="Liter" pitchFamily="34" charset="0"/>
                <a:ea typeface="Liter" pitchFamily="34" charset="-122"/>
                <a:cs typeface="Liter" pitchFamily="34" charset="-120"/>
              </a:rPr>
              <a:t>Sumber Data Kompensasi</a:t>
            </a:r>
            <a:endParaRPr lang="en-US" sz="1600" dirty="0"/>
          </a:p>
        </p:txBody>
      </p:sp>
      <p:sp>
        <p:nvSpPr>
          <p:cNvPr id="10" name="Text 8"/>
          <p:cNvSpPr/>
          <p:nvPr/>
        </p:nvSpPr>
        <p:spPr>
          <a:xfrm>
            <a:off x="512987" y="1983551"/>
            <a:ext cx="5446216" cy="205195"/>
          </a:xfrm>
          <a:prstGeom prst="rect">
            <a:avLst/>
          </a:prstGeom>
          <a:noFill/>
          <a:ln/>
        </p:spPr>
        <p:txBody>
          <a:bodyPr wrap="square" lIns="0" tIns="0" rIns="0" bIns="0" rtlCol="0" anchor="ctr"/>
          <a:lstStyle/>
          <a:p>
            <a:pPr>
              <a:lnSpc>
                <a:spcPct val="130000"/>
              </a:lnSpc>
            </a:pPr>
            <a:r>
              <a:rPr lang="en-US" sz="1077" b="1" dirty="0">
                <a:solidFill>
                  <a:srgbClr val="B89A6A"/>
                </a:solidFill>
                <a:latin typeface="Quattrocento Sans" pitchFamily="34" charset="0"/>
                <a:ea typeface="Quattrocento Sans" pitchFamily="34" charset="-122"/>
                <a:cs typeface="Quattrocento Sans" pitchFamily="34" charset="-120"/>
              </a:rPr>
              <a:t>1. Glassdoor &amp; LinkedIn Salary</a:t>
            </a:r>
            <a:endParaRPr lang="en-US" sz="1600" dirty="0"/>
          </a:p>
        </p:txBody>
      </p:sp>
      <p:sp>
        <p:nvSpPr>
          <p:cNvPr id="11" name="Text 9"/>
          <p:cNvSpPr/>
          <p:nvPr/>
        </p:nvSpPr>
        <p:spPr>
          <a:xfrm>
            <a:off x="512987" y="2222945"/>
            <a:ext cx="5437666" cy="393290"/>
          </a:xfrm>
          <a:prstGeom prst="rect">
            <a:avLst/>
          </a:prstGeom>
          <a:noFill/>
          <a:ln/>
        </p:spPr>
        <p:txBody>
          <a:bodyPr wrap="square" lIns="0" tIns="0" rIns="0" bIns="0" rtlCol="0" anchor="ctr"/>
          <a:lstStyle/>
          <a:p>
            <a:pPr>
              <a:lnSpc>
                <a:spcPct val="140000"/>
              </a:lnSpc>
            </a:pPr>
            <a:r>
              <a:rPr lang="en-US" sz="942" b="1" dirty="0">
                <a:solidFill>
                  <a:srgbClr val="E8E6E3"/>
                </a:solidFill>
                <a:latin typeface="Quattrocento Sans" pitchFamily="34" charset="0"/>
                <a:ea typeface="Quattrocento Sans" pitchFamily="34" charset="-122"/>
                <a:cs typeface="Quattrocento Sans" pitchFamily="34" charset="-120"/>
              </a:rPr>
              <a:t>Untuk benchmark lokal.</a:t>
            </a:r>
            <a:pPr>
              <a:lnSpc>
                <a:spcPct val="140000"/>
              </a:lnSpc>
            </a:pPr>
            <a:r>
              <a:rPr lang="en-US" sz="942" dirty="0">
                <a:solidFill>
                  <a:srgbClr val="E8E6E3">
                    <a:alpha val="80000"/>
                  </a:srgbClr>
                </a:solidFill>
                <a:latin typeface="Quattrocento Sans" pitchFamily="34" charset="0"/>
                <a:ea typeface="Quattrocento Sans" pitchFamily="34" charset="-122"/>
                <a:cs typeface="Quattrocento Sans" pitchFamily="34" charset="-120"/>
              </a:rPr>
              <a:t> Filter by location, company size, years of experience. Data bisa outdated 6-12 bulan, jadi adjust untuk inflation dan market trends.</a:t>
            </a:r>
            <a:endParaRPr lang="en-US" sz="1600" dirty="0"/>
          </a:p>
        </p:txBody>
      </p:sp>
      <p:sp>
        <p:nvSpPr>
          <p:cNvPr id="12" name="Shape 10"/>
          <p:cNvSpPr/>
          <p:nvPr/>
        </p:nvSpPr>
        <p:spPr>
          <a:xfrm>
            <a:off x="512987" y="2718833"/>
            <a:ext cx="5377818" cy="8550"/>
          </a:xfrm>
          <a:custGeom>
            <a:avLst/>
            <a:gdLst/>
            <a:ahLst/>
            <a:cxnLst/>
            <a:rect l="l" t="t" r="r" b="b"/>
            <a:pathLst>
              <a:path w="5377818" h="8550">
                <a:moveTo>
                  <a:pt x="0" y="0"/>
                </a:moveTo>
                <a:lnTo>
                  <a:pt x="5377818" y="0"/>
                </a:lnTo>
                <a:lnTo>
                  <a:pt x="5377818" y="8550"/>
                </a:lnTo>
                <a:lnTo>
                  <a:pt x="0" y="8550"/>
                </a:lnTo>
                <a:lnTo>
                  <a:pt x="0" y="0"/>
                </a:lnTo>
                <a:close/>
              </a:path>
            </a:pathLst>
          </a:custGeom>
          <a:solidFill>
            <a:srgbClr val="4A5059"/>
          </a:solidFill>
          <a:ln/>
        </p:spPr>
      </p:sp>
      <p:sp>
        <p:nvSpPr>
          <p:cNvPr id="13" name="Text 11"/>
          <p:cNvSpPr/>
          <p:nvPr/>
        </p:nvSpPr>
        <p:spPr>
          <a:xfrm>
            <a:off x="512987" y="2791506"/>
            <a:ext cx="5446216" cy="205195"/>
          </a:xfrm>
          <a:prstGeom prst="rect">
            <a:avLst/>
          </a:prstGeom>
          <a:noFill/>
          <a:ln/>
        </p:spPr>
        <p:txBody>
          <a:bodyPr wrap="square" lIns="0" tIns="0" rIns="0" bIns="0" rtlCol="0" anchor="ctr"/>
          <a:lstStyle/>
          <a:p>
            <a:pPr>
              <a:lnSpc>
                <a:spcPct val="130000"/>
              </a:lnSpc>
            </a:pPr>
            <a:r>
              <a:rPr lang="en-US" sz="1077" b="1" dirty="0">
                <a:solidFill>
                  <a:srgbClr val="B89A6A"/>
                </a:solidFill>
                <a:latin typeface="Quattrocento Sans" pitchFamily="34" charset="0"/>
                <a:ea typeface="Quattrocento Sans" pitchFamily="34" charset="-122"/>
                <a:cs typeface="Quattrocento Sans" pitchFamily="34" charset="-120"/>
              </a:rPr>
              <a:t>2. Laporan Konsultan HR</a:t>
            </a:r>
            <a:endParaRPr lang="en-US" sz="1600" dirty="0"/>
          </a:p>
        </p:txBody>
      </p:sp>
      <p:sp>
        <p:nvSpPr>
          <p:cNvPr id="14" name="Text 12"/>
          <p:cNvSpPr/>
          <p:nvPr/>
        </p:nvSpPr>
        <p:spPr>
          <a:xfrm>
            <a:off x="512987" y="3030900"/>
            <a:ext cx="5437666" cy="393290"/>
          </a:xfrm>
          <a:prstGeom prst="rect">
            <a:avLst/>
          </a:prstGeom>
          <a:noFill/>
          <a:ln/>
        </p:spPr>
        <p:txBody>
          <a:bodyPr wrap="square" lIns="0" tIns="0" rIns="0" bIns="0" rtlCol="0" anchor="ctr"/>
          <a:lstStyle/>
          <a:p>
            <a:pPr>
              <a:lnSpc>
                <a:spcPct val="140000"/>
              </a:lnSpc>
            </a:pPr>
            <a:r>
              <a:rPr lang="en-US" sz="942" b="1" dirty="0">
                <a:solidFill>
                  <a:srgbClr val="E8E6E3"/>
                </a:solidFill>
                <a:latin typeface="Quattrocento Sans" pitchFamily="34" charset="0"/>
                <a:ea typeface="Quattrocento Sans" pitchFamily="34" charset="-122"/>
                <a:cs typeface="Quattrocento Sans" pitchFamily="34" charset="-120"/>
              </a:rPr>
              <a:t>Mercer, Hay Group, Willis Towers Watson.</a:t>
            </a:r>
            <a:pPr>
              <a:lnSpc>
                <a:spcPct val="140000"/>
              </a:lnSpc>
            </a:pPr>
            <a:r>
              <a:rPr lang="en-US" sz="942" dirty="0">
                <a:solidFill>
                  <a:srgbClr val="E8E6E3">
                    <a:alpha val="80000"/>
                  </a:srgbClr>
                </a:solidFill>
                <a:latin typeface="Quattrocento Sans" pitchFamily="34" charset="0"/>
                <a:ea typeface="Quattrocento Sans" pitchFamily="34" charset="-122"/>
                <a:cs typeface="Quattrocento Sans" pitchFamily="34" charset="-120"/>
              </a:rPr>
              <a:t> Laporan tahunan dengan data yang lebih granular untuk level senior. Biasanya berbayar tapi bisa diakses melalui network.</a:t>
            </a:r>
            <a:endParaRPr lang="en-US" sz="1600" dirty="0"/>
          </a:p>
        </p:txBody>
      </p:sp>
      <p:sp>
        <p:nvSpPr>
          <p:cNvPr id="15" name="Shape 13"/>
          <p:cNvSpPr/>
          <p:nvPr/>
        </p:nvSpPr>
        <p:spPr>
          <a:xfrm>
            <a:off x="512987" y="3526788"/>
            <a:ext cx="5377818" cy="8550"/>
          </a:xfrm>
          <a:custGeom>
            <a:avLst/>
            <a:gdLst/>
            <a:ahLst/>
            <a:cxnLst/>
            <a:rect l="l" t="t" r="r" b="b"/>
            <a:pathLst>
              <a:path w="5377818" h="8550">
                <a:moveTo>
                  <a:pt x="0" y="0"/>
                </a:moveTo>
                <a:lnTo>
                  <a:pt x="5377818" y="0"/>
                </a:lnTo>
                <a:lnTo>
                  <a:pt x="5377818" y="8550"/>
                </a:lnTo>
                <a:lnTo>
                  <a:pt x="0" y="8550"/>
                </a:lnTo>
                <a:lnTo>
                  <a:pt x="0" y="0"/>
                </a:lnTo>
                <a:close/>
              </a:path>
            </a:pathLst>
          </a:custGeom>
          <a:solidFill>
            <a:srgbClr val="4A5059"/>
          </a:solidFill>
          <a:ln/>
        </p:spPr>
      </p:sp>
      <p:sp>
        <p:nvSpPr>
          <p:cNvPr id="16" name="Text 14"/>
          <p:cNvSpPr/>
          <p:nvPr/>
        </p:nvSpPr>
        <p:spPr>
          <a:xfrm>
            <a:off x="512987" y="3599461"/>
            <a:ext cx="5446216" cy="205195"/>
          </a:xfrm>
          <a:prstGeom prst="rect">
            <a:avLst/>
          </a:prstGeom>
          <a:noFill/>
          <a:ln/>
        </p:spPr>
        <p:txBody>
          <a:bodyPr wrap="square" lIns="0" tIns="0" rIns="0" bIns="0" rtlCol="0" anchor="ctr"/>
          <a:lstStyle/>
          <a:p>
            <a:pPr>
              <a:lnSpc>
                <a:spcPct val="130000"/>
              </a:lnSpc>
            </a:pPr>
            <a:r>
              <a:rPr lang="en-US" sz="1077" b="1" dirty="0">
                <a:solidFill>
                  <a:srgbClr val="B89A6A"/>
                </a:solidFill>
                <a:latin typeface="Quattrocento Sans" pitchFamily="34" charset="0"/>
                <a:ea typeface="Quattrocento Sans" pitchFamily="34" charset="-122"/>
                <a:cs typeface="Quattrocento Sans" pitchFamily="34" charset="-120"/>
              </a:rPr>
              <a:t>3. Network Conversations</a:t>
            </a:r>
            <a:endParaRPr lang="en-US" sz="1600" dirty="0"/>
          </a:p>
        </p:txBody>
      </p:sp>
      <p:sp>
        <p:nvSpPr>
          <p:cNvPr id="17" name="Text 15"/>
          <p:cNvSpPr/>
          <p:nvPr/>
        </p:nvSpPr>
        <p:spPr>
          <a:xfrm>
            <a:off x="512987" y="3838856"/>
            <a:ext cx="5437666" cy="393290"/>
          </a:xfrm>
          <a:prstGeom prst="rect">
            <a:avLst/>
          </a:prstGeom>
          <a:noFill/>
          <a:ln/>
        </p:spPr>
        <p:txBody>
          <a:bodyPr wrap="square" lIns="0" tIns="0" rIns="0" bIns="0" rtlCol="0" anchor="ctr"/>
          <a:lstStyle/>
          <a:p>
            <a:pPr>
              <a:lnSpc>
                <a:spcPct val="140000"/>
              </a:lnSpc>
            </a:pPr>
            <a:r>
              <a:rPr lang="en-US" sz="942" b="1" dirty="0">
                <a:solidFill>
                  <a:srgbClr val="E8E6E3"/>
                </a:solidFill>
                <a:latin typeface="Quattrocento Sans" pitchFamily="34" charset="0"/>
                <a:ea typeface="Quattrocento Sans" pitchFamily="34" charset="-122"/>
                <a:cs typeface="Quattrocento Sans" pitchFamily="34" charset="-120"/>
              </a:rPr>
              <a:t>Paling akurat.</a:t>
            </a:r>
            <a:pPr>
              <a:lnSpc>
                <a:spcPct val="140000"/>
              </a:lnSpc>
            </a:pPr>
            <a:r>
              <a:rPr lang="en-US" sz="942" dirty="0">
                <a:solidFill>
                  <a:srgbClr val="E8E6E3">
                    <a:alpha val="80000"/>
                  </a:srgbClr>
                </a:solidFill>
                <a:latin typeface="Quattrocento Sans" pitchFamily="34" charset="0"/>
                <a:ea typeface="Quattrocento Sans" pitchFamily="34" charset="-122"/>
                <a:cs typeface="Quattrocento Sans" pitchFamily="34" charset="-120"/>
              </a:rPr>
              <a:t> Orang yang sudah di posisi serupa bisa memberi insight tentang real compensation (termasuk bonus, equity, dan negotiation room).</a:t>
            </a:r>
            <a:endParaRPr lang="en-US" sz="1600" dirty="0"/>
          </a:p>
        </p:txBody>
      </p:sp>
      <p:sp>
        <p:nvSpPr>
          <p:cNvPr id="18" name="Shape 16"/>
          <p:cNvSpPr/>
          <p:nvPr/>
        </p:nvSpPr>
        <p:spPr>
          <a:xfrm>
            <a:off x="346266" y="4535663"/>
            <a:ext cx="5677060" cy="1256819"/>
          </a:xfrm>
          <a:custGeom>
            <a:avLst/>
            <a:gdLst/>
            <a:ahLst/>
            <a:cxnLst/>
            <a:rect l="l" t="t" r="r" b="b"/>
            <a:pathLst>
              <a:path w="5677060" h="1256819">
                <a:moveTo>
                  <a:pt x="68396" y="0"/>
                </a:moveTo>
                <a:lnTo>
                  <a:pt x="5608664" y="0"/>
                </a:lnTo>
                <a:cubicBezTo>
                  <a:pt x="5646438" y="0"/>
                  <a:pt x="5677060" y="30622"/>
                  <a:pt x="5677060" y="68396"/>
                </a:cubicBezTo>
                <a:lnTo>
                  <a:pt x="5677060" y="1188423"/>
                </a:lnTo>
                <a:cubicBezTo>
                  <a:pt x="5677060" y="1226197"/>
                  <a:pt x="5646438" y="1256819"/>
                  <a:pt x="5608664" y="1256819"/>
                </a:cubicBezTo>
                <a:lnTo>
                  <a:pt x="68396" y="1256819"/>
                </a:lnTo>
                <a:cubicBezTo>
                  <a:pt x="30622" y="1256819"/>
                  <a:pt x="0" y="1226197"/>
                  <a:pt x="0" y="1188423"/>
                </a:cubicBezTo>
                <a:lnTo>
                  <a:pt x="0" y="68396"/>
                </a:lnTo>
                <a:cubicBezTo>
                  <a:pt x="0" y="30647"/>
                  <a:pt x="30647" y="0"/>
                  <a:pt x="68396" y="0"/>
                </a:cubicBezTo>
                <a:close/>
              </a:path>
            </a:pathLst>
          </a:custGeom>
          <a:solidFill>
            <a:srgbClr val="B89A6A">
              <a:alpha val="10196"/>
            </a:srgbClr>
          </a:solidFill>
          <a:ln w="12700">
            <a:solidFill>
              <a:srgbClr val="B89A6A">
                <a:alpha val="30196"/>
              </a:srgbClr>
            </a:solidFill>
            <a:prstDash val="solid"/>
          </a:ln>
        </p:spPr>
      </p:sp>
      <p:sp>
        <p:nvSpPr>
          <p:cNvPr id="19" name="Shape 17"/>
          <p:cNvSpPr/>
          <p:nvPr/>
        </p:nvSpPr>
        <p:spPr>
          <a:xfrm>
            <a:off x="508712" y="4710934"/>
            <a:ext cx="170996" cy="170996"/>
          </a:xfrm>
          <a:custGeom>
            <a:avLst/>
            <a:gdLst/>
            <a:ahLst/>
            <a:cxnLst/>
            <a:rect l="l" t="t" r="r" b="b"/>
            <a:pathLst>
              <a:path w="170996" h="170996">
                <a:moveTo>
                  <a:pt x="85498" y="170996"/>
                </a:moveTo>
                <a:cubicBezTo>
                  <a:pt x="132685" y="170996"/>
                  <a:pt x="170996" y="132685"/>
                  <a:pt x="170996" y="85498"/>
                </a:cubicBezTo>
                <a:cubicBezTo>
                  <a:pt x="170996" y="38310"/>
                  <a:pt x="132685" y="0"/>
                  <a:pt x="85498" y="0"/>
                </a:cubicBezTo>
                <a:cubicBezTo>
                  <a:pt x="38310" y="0"/>
                  <a:pt x="0" y="38310"/>
                  <a:pt x="0" y="85498"/>
                </a:cubicBezTo>
                <a:cubicBezTo>
                  <a:pt x="0" y="132685"/>
                  <a:pt x="38310" y="170996"/>
                  <a:pt x="85498" y="170996"/>
                </a:cubicBezTo>
                <a:close/>
                <a:moveTo>
                  <a:pt x="85498" y="45421"/>
                </a:moveTo>
                <a:cubicBezTo>
                  <a:pt x="89940" y="45421"/>
                  <a:pt x="93513" y="48994"/>
                  <a:pt x="93513" y="53436"/>
                </a:cubicBezTo>
                <a:lnTo>
                  <a:pt x="93513" y="90842"/>
                </a:lnTo>
                <a:cubicBezTo>
                  <a:pt x="93513" y="95283"/>
                  <a:pt x="89940" y="98857"/>
                  <a:pt x="85498" y="98857"/>
                </a:cubicBezTo>
                <a:cubicBezTo>
                  <a:pt x="81056" y="98857"/>
                  <a:pt x="77482" y="95283"/>
                  <a:pt x="77482" y="90842"/>
                </a:cubicBezTo>
                <a:lnTo>
                  <a:pt x="77482" y="53436"/>
                </a:lnTo>
                <a:cubicBezTo>
                  <a:pt x="77482" y="48994"/>
                  <a:pt x="81056" y="45421"/>
                  <a:pt x="85498" y="45421"/>
                </a:cubicBezTo>
                <a:close/>
                <a:moveTo>
                  <a:pt x="76581" y="117560"/>
                </a:moveTo>
                <a:cubicBezTo>
                  <a:pt x="76378" y="114250"/>
                  <a:pt x="78029" y="111101"/>
                  <a:pt x="80866" y="109384"/>
                </a:cubicBezTo>
                <a:cubicBezTo>
                  <a:pt x="83703" y="107668"/>
                  <a:pt x="87259" y="107668"/>
                  <a:pt x="90096" y="109384"/>
                </a:cubicBezTo>
                <a:cubicBezTo>
                  <a:pt x="92934" y="111101"/>
                  <a:pt x="94585" y="114250"/>
                  <a:pt x="94382" y="117560"/>
                </a:cubicBezTo>
                <a:cubicBezTo>
                  <a:pt x="94585" y="120870"/>
                  <a:pt x="92934" y="124019"/>
                  <a:pt x="90096" y="125735"/>
                </a:cubicBezTo>
                <a:cubicBezTo>
                  <a:pt x="87259" y="127451"/>
                  <a:pt x="83703" y="127451"/>
                  <a:pt x="80866" y="125735"/>
                </a:cubicBezTo>
                <a:cubicBezTo>
                  <a:pt x="78029" y="124019"/>
                  <a:pt x="76378" y="120870"/>
                  <a:pt x="76581" y="117560"/>
                </a:cubicBezTo>
                <a:close/>
              </a:path>
            </a:pathLst>
          </a:custGeom>
          <a:solidFill>
            <a:srgbClr val="B89A6A"/>
          </a:solidFill>
          <a:ln/>
        </p:spPr>
      </p:sp>
      <p:sp>
        <p:nvSpPr>
          <p:cNvPr id="20" name="Text 18"/>
          <p:cNvSpPr/>
          <p:nvPr/>
        </p:nvSpPr>
        <p:spPr>
          <a:xfrm>
            <a:off x="803680" y="4676735"/>
            <a:ext cx="1898053" cy="239394"/>
          </a:xfrm>
          <a:prstGeom prst="rect">
            <a:avLst/>
          </a:prstGeom>
          <a:noFill/>
          <a:ln/>
        </p:spPr>
        <p:txBody>
          <a:bodyPr wrap="square" lIns="0" tIns="0" rIns="0" bIns="0" rtlCol="0" anchor="ctr"/>
          <a:lstStyle/>
          <a:p>
            <a:pPr>
              <a:lnSpc>
                <a:spcPct val="130000"/>
              </a:lnSpc>
            </a:pPr>
            <a:r>
              <a:rPr lang="en-US" sz="1212" b="1" dirty="0">
                <a:solidFill>
                  <a:srgbClr val="E8E6E3"/>
                </a:solidFill>
                <a:latin typeface="Liter" pitchFamily="34" charset="0"/>
                <a:ea typeface="Liter" pitchFamily="34" charset="-122"/>
                <a:cs typeface="Liter" pitchFamily="34" charset="-120"/>
              </a:rPr>
              <a:t>International Organizations</a:t>
            </a:r>
            <a:endParaRPr lang="en-US" sz="1600" dirty="0"/>
          </a:p>
        </p:txBody>
      </p:sp>
      <p:sp>
        <p:nvSpPr>
          <p:cNvPr id="21" name="Text 19"/>
          <p:cNvSpPr/>
          <p:nvPr/>
        </p:nvSpPr>
        <p:spPr>
          <a:xfrm>
            <a:off x="487338" y="4984527"/>
            <a:ext cx="5463316" cy="666884"/>
          </a:xfrm>
          <a:prstGeom prst="rect">
            <a:avLst/>
          </a:prstGeom>
          <a:noFill/>
          <a:ln/>
        </p:spPr>
        <p:txBody>
          <a:bodyPr wrap="square" lIns="0" tIns="0" rIns="0" bIns="0" rtlCol="0" anchor="ctr"/>
          <a:lstStyle/>
          <a:p>
            <a:pPr>
              <a:lnSpc>
                <a:spcPct val="140000"/>
              </a:lnSpc>
            </a:pPr>
            <a:r>
              <a:rPr lang="en-US" sz="1077" b="1" dirty="0">
                <a:solidFill>
                  <a:srgbClr val="E8E6E3"/>
                </a:solidFill>
                <a:latin typeface="Quattrocento Sans" pitchFamily="34" charset="0"/>
                <a:ea typeface="Quattrocento Sans" pitchFamily="34" charset="-122"/>
                <a:cs typeface="Quattrocento Sans" pitchFamily="34" charset="-120"/>
              </a:rPr>
              <a:t>World Bank, ADB, UN agencies:</a:t>
            </a:r>
            <a:pPr>
              <a:lnSpc>
                <a:spcPct val="140000"/>
              </a:lnSpc>
            </a:pPr>
            <a:r>
              <a:rPr lang="en-US" sz="1077" dirty="0">
                <a:solidFill>
                  <a:srgbClr val="E8E6E3">
                    <a:alpha val="90000"/>
                  </a:srgbClr>
                </a:solidFill>
                <a:latin typeface="Quattrocento Sans" pitchFamily="34" charset="0"/>
                <a:ea typeface="Quattrocento Sans" pitchFamily="34" charset="-122"/>
                <a:cs typeface="Quattrocento Sans" pitchFamily="34" charset="-120"/>
              </a:rPr>
              <a:t> Salary scales tersedia publik dan </a:t>
            </a:r>
            <a:pPr>
              <a:lnSpc>
                <a:spcPct val="140000"/>
              </a:lnSpc>
            </a:pPr>
            <a:r>
              <a:rPr lang="en-US" sz="1077" b="1" dirty="0">
                <a:solidFill>
                  <a:srgbClr val="B89A6A"/>
                </a:solidFill>
                <a:latin typeface="Quattrocento Sans" pitchFamily="34" charset="0"/>
                <a:ea typeface="Quattrocento Sans" pitchFamily="34" charset="-122"/>
                <a:cs typeface="Quattrocento Sans" pitchFamily="34" charset="-120"/>
              </a:rPr>
              <a:t>tidak dinegosiasikan per individu</a:t>
            </a:r>
            <a:pPr>
              <a:lnSpc>
                <a:spcPct val="140000"/>
              </a:lnSpc>
            </a:pPr>
            <a:r>
              <a:rPr lang="en-US" sz="1077" dirty="0">
                <a:solidFill>
                  <a:srgbClr val="E8E6E3">
                    <a:alpha val="90000"/>
                  </a:srgbClr>
                </a:solidFill>
                <a:latin typeface="Quattrocento Sans" pitchFamily="34" charset="0"/>
                <a:ea typeface="Quattrocento Sans" pitchFamily="34" charset="-122"/>
                <a:cs typeface="Quattrocento Sans" pitchFamily="34" charset="-120"/>
              </a:rPr>
              <a:t>. Tapi ada komponen lain yang bisa dimaksimalkan: post adjustment, hazard pay, education grant, home leave, dan rest &amp; recuperation.</a:t>
            </a:r>
            <a:endParaRPr lang="en-US" sz="1600" dirty="0"/>
          </a:p>
        </p:txBody>
      </p:sp>
      <p:sp>
        <p:nvSpPr>
          <p:cNvPr id="22" name="Shape 20"/>
          <p:cNvSpPr/>
          <p:nvPr/>
        </p:nvSpPr>
        <p:spPr>
          <a:xfrm>
            <a:off x="6163396" y="1504763"/>
            <a:ext cx="5685610" cy="2889829"/>
          </a:xfrm>
          <a:custGeom>
            <a:avLst/>
            <a:gdLst/>
            <a:ahLst/>
            <a:cxnLst/>
            <a:rect l="l" t="t" r="r" b="b"/>
            <a:pathLst>
              <a:path w="5685610" h="2889829">
                <a:moveTo>
                  <a:pt x="68402" y="0"/>
                </a:moveTo>
                <a:lnTo>
                  <a:pt x="5617208" y="0"/>
                </a:lnTo>
                <a:cubicBezTo>
                  <a:pt x="5654985" y="0"/>
                  <a:pt x="5685610" y="30625"/>
                  <a:pt x="5685610" y="68402"/>
                </a:cubicBezTo>
                <a:lnTo>
                  <a:pt x="5685610" y="2821427"/>
                </a:lnTo>
                <a:cubicBezTo>
                  <a:pt x="5685610" y="2859204"/>
                  <a:pt x="5654985" y="2889829"/>
                  <a:pt x="5617208" y="2889829"/>
                </a:cubicBezTo>
                <a:lnTo>
                  <a:pt x="68402" y="2889829"/>
                </a:lnTo>
                <a:cubicBezTo>
                  <a:pt x="30625" y="2889829"/>
                  <a:pt x="0" y="2859204"/>
                  <a:pt x="0" y="2821427"/>
                </a:cubicBezTo>
                <a:lnTo>
                  <a:pt x="0" y="68402"/>
                </a:lnTo>
                <a:cubicBezTo>
                  <a:pt x="0" y="30625"/>
                  <a:pt x="30625" y="0"/>
                  <a:pt x="68402" y="0"/>
                </a:cubicBezTo>
                <a:close/>
              </a:path>
            </a:pathLst>
          </a:custGeom>
          <a:solidFill>
            <a:srgbClr val="4A5059">
              <a:alpha val="30196"/>
            </a:srgbClr>
          </a:solidFill>
          <a:ln/>
        </p:spPr>
      </p:sp>
      <p:sp>
        <p:nvSpPr>
          <p:cNvPr id="23" name="Shape 21"/>
          <p:cNvSpPr/>
          <p:nvPr/>
        </p:nvSpPr>
        <p:spPr>
          <a:xfrm>
            <a:off x="6313018" y="1658659"/>
            <a:ext cx="230844" cy="205195"/>
          </a:xfrm>
          <a:custGeom>
            <a:avLst/>
            <a:gdLst/>
            <a:ahLst/>
            <a:cxnLst/>
            <a:rect l="l" t="t" r="r" b="b"/>
            <a:pathLst>
              <a:path w="230844" h="205195">
                <a:moveTo>
                  <a:pt x="153896" y="57711"/>
                </a:moveTo>
                <a:cubicBezTo>
                  <a:pt x="153896" y="96666"/>
                  <a:pt x="119430" y="128247"/>
                  <a:pt x="76948" y="128247"/>
                </a:cubicBezTo>
                <a:cubicBezTo>
                  <a:pt x="66248" y="128247"/>
                  <a:pt x="56068" y="126243"/>
                  <a:pt x="46810" y="122636"/>
                </a:cubicBezTo>
                <a:lnTo>
                  <a:pt x="14107" y="139949"/>
                </a:lnTo>
                <a:cubicBezTo>
                  <a:pt x="10380" y="141913"/>
                  <a:pt x="5811" y="141232"/>
                  <a:pt x="2805" y="138266"/>
                </a:cubicBezTo>
                <a:cubicBezTo>
                  <a:pt x="-200" y="135300"/>
                  <a:pt x="-882" y="130692"/>
                  <a:pt x="1122" y="126964"/>
                </a:cubicBezTo>
                <a:lnTo>
                  <a:pt x="15390" y="100033"/>
                </a:lnTo>
                <a:cubicBezTo>
                  <a:pt x="5731" y="88250"/>
                  <a:pt x="0" y="73582"/>
                  <a:pt x="0" y="57711"/>
                </a:cubicBezTo>
                <a:cubicBezTo>
                  <a:pt x="0" y="18756"/>
                  <a:pt x="34466" y="-12825"/>
                  <a:pt x="76948" y="-12825"/>
                </a:cubicBezTo>
                <a:cubicBezTo>
                  <a:pt x="119430" y="-12825"/>
                  <a:pt x="153896" y="18756"/>
                  <a:pt x="153896" y="57711"/>
                </a:cubicBezTo>
                <a:close/>
                <a:moveTo>
                  <a:pt x="153896" y="205195"/>
                </a:moveTo>
                <a:cubicBezTo>
                  <a:pt x="116184" y="205195"/>
                  <a:pt x="84803" y="180307"/>
                  <a:pt x="78231" y="147484"/>
                </a:cubicBezTo>
                <a:cubicBezTo>
                  <a:pt x="126323" y="146883"/>
                  <a:pt x="168124" y="112657"/>
                  <a:pt x="172732" y="66248"/>
                </a:cubicBezTo>
                <a:cubicBezTo>
                  <a:pt x="206117" y="73942"/>
                  <a:pt x="230844" y="101636"/>
                  <a:pt x="230844" y="134659"/>
                </a:cubicBezTo>
                <a:cubicBezTo>
                  <a:pt x="230844" y="150530"/>
                  <a:pt x="225113" y="165198"/>
                  <a:pt x="215455" y="176981"/>
                </a:cubicBezTo>
                <a:lnTo>
                  <a:pt x="229722" y="203912"/>
                </a:lnTo>
                <a:cubicBezTo>
                  <a:pt x="231686" y="207640"/>
                  <a:pt x="231005" y="212208"/>
                  <a:pt x="228039" y="215214"/>
                </a:cubicBezTo>
                <a:cubicBezTo>
                  <a:pt x="225073" y="218220"/>
                  <a:pt x="220464" y="218901"/>
                  <a:pt x="216737" y="216897"/>
                </a:cubicBezTo>
                <a:lnTo>
                  <a:pt x="184034" y="199584"/>
                </a:lnTo>
                <a:cubicBezTo>
                  <a:pt x="174776" y="203191"/>
                  <a:pt x="164597" y="205195"/>
                  <a:pt x="153896" y="205195"/>
                </a:cubicBezTo>
                <a:close/>
              </a:path>
            </a:pathLst>
          </a:custGeom>
          <a:solidFill>
            <a:srgbClr val="C7A66C"/>
          </a:solidFill>
          <a:ln/>
        </p:spPr>
      </p:sp>
      <p:sp>
        <p:nvSpPr>
          <p:cNvPr id="24" name="Text 22"/>
          <p:cNvSpPr/>
          <p:nvPr/>
        </p:nvSpPr>
        <p:spPr>
          <a:xfrm>
            <a:off x="6659284" y="1641560"/>
            <a:ext cx="3342968" cy="239394"/>
          </a:xfrm>
          <a:prstGeom prst="rect">
            <a:avLst/>
          </a:prstGeom>
          <a:noFill/>
          <a:ln/>
        </p:spPr>
        <p:txBody>
          <a:bodyPr wrap="square" lIns="0" tIns="0" rIns="0" bIns="0" rtlCol="0" anchor="ctr"/>
          <a:lstStyle/>
          <a:p>
            <a:pPr>
              <a:lnSpc>
                <a:spcPct val="120000"/>
              </a:lnSpc>
            </a:pPr>
            <a:r>
              <a:rPr lang="en-US" sz="1346" b="1" dirty="0">
                <a:solidFill>
                  <a:srgbClr val="E8E6E3"/>
                </a:solidFill>
                <a:latin typeface="Liter" pitchFamily="34" charset="0"/>
                <a:ea typeface="Liter" pitchFamily="34" charset="-122"/>
                <a:cs typeface="Liter" pitchFamily="34" charset="-120"/>
              </a:rPr>
              <a:t>Framework: Network Intelligence Gathering</a:t>
            </a:r>
            <a:endParaRPr lang="en-US" sz="1600" dirty="0"/>
          </a:p>
        </p:txBody>
      </p:sp>
      <p:sp>
        <p:nvSpPr>
          <p:cNvPr id="25" name="Shape 23"/>
          <p:cNvSpPr/>
          <p:nvPr/>
        </p:nvSpPr>
        <p:spPr>
          <a:xfrm>
            <a:off x="6300193" y="1983551"/>
            <a:ext cx="5412017" cy="1060174"/>
          </a:xfrm>
          <a:custGeom>
            <a:avLst/>
            <a:gdLst/>
            <a:ahLst/>
            <a:cxnLst/>
            <a:rect l="l" t="t" r="r" b="b"/>
            <a:pathLst>
              <a:path w="5412017" h="1060174">
                <a:moveTo>
                  <a:pt x="34201" y="0"/>
                </a:moveTo>
                <a:lnTo>
                  <a:pt x="5377816" y="0"/>
                </a:lnTo>
                <a:cubicBezTo>
                  <a:pt x="5396704" y="0"/>
                  <a:pt x="5412017" y="15312"/>
                  <a:pt x="5412017" y="34201"/>
                </a:cubicBezTo>
                <a:lnTo>
                  <a:pt x="5412017" y="1025973"/>
                </a:lnTo>
                <a:cubicBezTo>
                  <a:pt x="5412017" y="1044862"/>
                  <a:pt x="5396704" y="1060174"/>
                  <a:pt x="5377816" y="1060174"/>
                </a:cubicBezTo>
                <a:lnTo>
                  <a:pt x="34201" y="1060174"/>
                </a:lnTo>
                <a:cubicBezTo>
                  <a:pt x="15312" y="1060174"/>
                  <a:pt x="0" y="1044862"/>
                  <a:pt x="0" y="1025973"/>
                </a:cubicBezTo>
                <a:lnTo>
                  <a:pt x="0" y="34201"/>
                </a:lnTo>
                <a:cubicBezTo>
                  <a:pt x="0" y="15325"/>
                  <a:pt x="15325" y="0"/>
                  <a:pt x="34201" y="0"/>
                </a:cubicBezTo>
                <a:close/>
              </a:path>
            </a:pathLst>
          </a:custGeom>
          <a:solidFill>
            <a:srgbClr val="1A1D21">
              <a:alpha val="50196"/>
            </a:srgbClr>
          </a:solidFill>
          <a:ln/>
        </p:spPr>
      </p:sp>
      <p:sp>
        <p:nvSpPr>
          <p:cNvPr id="26" name="Text 24"/>
          <p:cNvSpPr/>
          <p:nvPr/>
        </p:nvSpPr>
        <p:spPr>
          <a:xfrm>
            <a:off x="6402790" y="2086149"/>
            <a:ext cx="5275220" cy="205195"/>
          </a:xfrm>
          <a:prstGeom prst="rect">
            <a:avLst/>
          </a:prstGeom>
          <a:noFill/>
          <a:ln/>
        </p:spPr>
        <p:txBody>
          <a:bodyPr wrap="square" lIns="0" tIns="0" rIns="0" bIns="0" rtlCol="0" anchor="ctr"/>
          <a:lstStyle/>
          <a:p>
            <a:pPr>
              <a:lnSpc>
                <a:spcPct val="130000"/>
              </a:lnSpc>
            </a:pPr>
            <a:r>
              <a:rPr lang="en-US" sz="1077" b="1" dirty="0">
                <a:solidFill>
                  <a:srgbClr val="C7A66C"/>
                </a:solidFill>
                <a:latin typeface="Quattrocento Sans" pitchFamily="34" charset="0"/>
                <a:ea typeface="Quattrocento Sans" pitchFamily="34" charset="-122"/>
                <a:cs typeface="Quattrocento Sans" pitchFamily="34" charset="-120"/>
              </a:rPr>
              <a:t>Script untuk Network Conversation:</a:t>
            </a:r>
            <a:endParaRPr lang="en-US" sz="1600" dirty="0"/>
          </a:p>
        </p:txBody>
      </p:sp>
      <p:sp>
        <p:nvSpPr>
          <p:cNvPr id="27" name="Text 25"/>
          <p:cNvSpPr/>
          <p:nvPr/>
        </p:nvSpPr>
        <p:spPr>
          <a:xfrm>
            <a:off x="6402790" y="2359742"/>
            <a:ext cx="5266670" cy="581386"/>
          </a:xfrm>
          <a:prstGeom prst="rect">
            <a:avLst/>
          </a:prstGeom>
          <a:noFill/>
          <a:ln/>
        </p:spPr>
        <p:txBody>
          <a:bodyPr wrap="square" lIns="0" tIns="0" rIns="0" bIns="0" rtlCol="0" anchor="ctr"/>
          <a:lstStyle/>
          <a:p>
            <a:pPr>
              <a:lnSpc>
                <a:spcPct val="140000"/>
              </a:lnSpc>
            </a:pPr>
            <a:r>
              <a:rPr lang="en-US" sz="942" dirty="0">
                <a:solidFill>
                  <a:srgbClr val="E8E6E3">
                    <a:alpha val="80000"/>
                  </a:srgbClr>
                </a:solidFill>
                <a:latin typeface="Quattrocento Sans" pitchFamily="34" charset="0"/>
                <a:ea typeface="Quattrocento Sans" pitchFamily="34" charset="-122"/>
                <a:cs typeface="Quattrocento Sans" pitchFamily="34" charset="-120"/>
              </a:rPr>
              <a:t>"Halo [Name], saya sedang eksplorasi opportunity di [sector] dan tertarik untuk memahami compensation landscape untuk role seperti [position]. Bisa cerita tentang range yang umum untuk level ini? Saya tahu ini sensitive, jadi feel free to skip kalau tidak comfortable."</a:t>
            </a:r>
            <a:endParaRPr lang="en-US" sz="1600" dirty="0"/>
          </a:p>
        </p:txBody>
      </p:sp>
      <p:sp>
        <p:nvSpPr>
          <p:cNvPr id="28" name="Text 26"/>
          <p:cNvSpPr/>
          <p:nvPr/>
        </p:nvSpPr>
        <p:spPr>
          <a:xfrm>
            <a:off x="6300193" y="3148460"/>
            <a:ext cx="5480415" cy="205195"/>
          </a:xfrm>
          <a:prstGeom prst="rect">
            <a:avLst/>
          </a:prstGeom>
          <a:noFill/>
          <a:ln/>
        </p:spPr>
        <p:txBody>
          <a:bodyPr wrap="square" lIns="0" tIns="0" rIns="0" bIns="0" rtlCol="0" anchor="ctr"/>
          <a:lstStyle/>
          <a:p>
            <a:pPr>
              <a:lnSpc>
                <a:spcPct val="130000"/>
              </a:lnSpc>
            </a:pPr>
            <a:r>
              <a:rPr lang="en-US" sz="1077" b="1" dirty="0">
                <a:solidFill>
                  <a:srgbClr val="E8E6E3"/>
                </a:solidFill>
                <a:latin typeface="Quattrocento Sans" pitchFamily="34" charset="0"/>
                <a:ea typeface="Quattrocento Sans" pitchFamily="34" charset="-122"/>
                <a:cs typeface="Quattrocento Sans" pitchFamily="34" charset="-120"/>
              </a:rPr>
              <a:t>Questions to Ask:</a:t>
            </a:r>
            <a:endParaRPr lang="en-US" sz="1600" dirty="0"/>
          </a:p>
        </p:txBody>
      </p:sp>
      <p:sp>
        <p:nvSpPr>
          <p:cNvPr id="29" name="Text 27"/>
          <p:cNvSpPr/>
          <p:nvPr/>
        </p:nvSpPr>
        <p:spPr>
          <a:xfrm>
            <a:off x="6300193" y="3422053"/>
            <a:ext cx="5471865" cy="170996"/>
          </a:xfrm>
          <a:prstGeom prst="rect">
            <a:avLst/>
          </a:prstGeom>
          <a:noFill/>
          <a:ln/>
        </p:spPr>
        <p:txBody>
          <a:bodyPr wrap="square" lIns="0" tIns="0" rIns="0" bIns="0" rtlCol="0" anchor="ctr"/>
          <a:lstStyle/>
          <a:p>
            <a:pPr>
              <a:lnSpc>
                <a:spcPct val="120000"/>
              </a:lnSpc>
            </a:pPr>
            <a:r>
              <a:rPr lang="en-US" sz="942" dirty="0">
                <a:solidFill>
                  <a:srgbClr val="E8E6E3">
                    <a:alpha val="80000"/>
                  </a:srgbClr>
                </a:solidFill>
                <a:latin typeface="Quattrocento Sans" pitchFamily="34" charset="0"/>
                <a:ea typeface="Quattrocento Sans" pitchFamily="34" charset="-122"/>
                <a:cs typeface="Quattrocento Sans" pitchFamily="34" charset="-120"/>
              </a:rPr>
              <a:t>• "What's the typical base-to-bonus ratio?"</a:t>
            </a:r>
            <a:endParaRPr lang="en-US" sz="1600" dirty="0"/>
          </a:p>
        </p:txBody>
      </p:sp>
      <p:sp>
        <p:nvSpPr>
          <p:cNvPr id="30" name="Text 28"/>
          <p:cNvSpPr/>
          <p:nvPr/>
        </p:nvSpPr>
        <p:spPr>
          <a:xfrm>
            <a:off x="6300193" y="3627248"/>
            <a:ext cx="5471865" cy="170996"/>
          </a:xfrm>
          <a:prstGeom prst="rect">
            <a:avLst/>
          </a:prstGeom>
          <a:noFill/>
          <a:ln/>
        </p:spPr>
        <p:txBody>
          <a:bodyPr wrap="square" lIns="0" tIns="0" rIns="0" bIns="0" rtlCol="0" anchor="ctr"/>
          <a:lstStyle/>
          <a:p>
            <a:pPr>
              <a:lnSpc>
                <a:spcPct val="120000"/>
              </a:lnSpc>
            </a:pPr>
            <a:r>
              <a:rPr lang="en-US" sz="942" dirty="0">
                <a:solidFill>
                  <a:srgbClr val="E8E6E3">
                    <a:alpha val="80000"/>
                  </a:srgbClr>
                </a:solidFill>
                <a:latin typeface="Quattrocento Sans" pitchFamily="34" charset="0"/>
                <a:ea typeface="Quattrocento Sans" pitchFamily="34" charset="-122"/>
                <a:cs typeface="Quattrocento Sans" pitchFamily="34" charset="-120"/>
              </a:rPr>
              <a:t>• "Is there room for negotiation on [component]?"</a:t>
            </a:r>
            <a:endParaRPr lang="en-US" sz="1600" dirty="0"/>
          </a:p>
        </p:txBody>
      </p:sp>
      <p:sp>
        <p:nvSpPr>
          <p:cNvPr id="31" name="Text 29"/>
          <p:cNvSpPr/>
          <p:nvPr/>
        </p:nvSpPr>
        <p:spPr>
          <a:xfrm>
            <a:off x="6300193" y="3832443"/>
            <a:ext cx="5471865" cy="170996"/>
          </a:xfrm>
          <a:prstGeom prst="rect">
            <a:avLst/>
          </a:prstGeom>
          <a:noFill/>
          <a:ln/>
        </p:spPr>
        <p:txBody>
          <a:bodyPr wrap="square" lIns="0" tIns="0" rIns="0" bIns="0" rtlCol="0" anchor="ctr"/>
          <a:lstStyle/>
          <a:p>
            <a:pPr>
              <a:lnSpc>
                <a:spcPct val="120000"/>
              </a:lnSpc>
            </a:pPr>
            <a:r>
              <a:rPr lang="en-US" sz="942" dirty="0">
                <a:solidFill>
                  <a:srgbClr val="E8E6E3">
                    <a:alpha val="80000"/>
                  </a:srgbClr>
                </a:solidFill>
                <a:latin typeface="Quattrocento Sans" pitchFamily="34" charset="0"/>
                <a:ea typeface="Quattrocento Sans" pitchFamily="34" charset="-122"/>
                <a:cs typeface="Quattrocento Sans" pitchFamily="34" charset="-120"/>
              </a:rPr>
              <a:t>• "What benefits are most valuable but often overlooked?"</a:t>
            </a:r>
            <a:endParaRPr lang="en-US" sz="1600" dirty="0"/>
          </a:p>
        </p:txBody>
      </p:sp>
      <p:sp>
        <p:nvSpPr>
          <p:cNvPr id="32" name="Text 30"/>
          <p:cNvSpPr/>
          <p:nvPr/>
        </p:nvSpPr>
        <p:spPr>
          <a:xfrm>
            <a:off x="6300193" y="4037638"/>
            <a:ext cx="5471865" cy="170996"/>
          </a:xfrm>
          <a:prstGeom prst="rect">
            <a:avLst/>
          </a:prstGeom>
          <a:noFill/>
          <a:ln/>
        </p:spPr>
        <p:txBody>
          <a:bodyPr wrap="square" lIns="0" tIns="0" rIns="0" bIns="0" rtlCol="0" anchor="ctr"/>
          <a:lstStyle/>
          <a:p>
            <a:pPr>
              <a:lnSpc>
                <a:spcPct val="120000"/>
              </a:lnSpc>
            </a:pPr>
            <a:r>
              <a:rPr lang="en-US" sz="942" dirty="0">
                <a:solidFill>
                  <a:srgbClr val="E8E6E3">
                    <a:alpha val="80000"/>
                  </a:srgbClr>
                </a:solidFill>
                <a:latin typeface="Quattrocento Sans" pitchFamily="34" charset="0"/>
                <a:ea typeface="Quattrocento Sans" pitchFamily="34" charset="-122"/>
                <a:cs typeface="Quattrocento Sans" pitchFamily="34" charset="-120"/>
              </a:rPr>
              <a:t>• "Any red flags I should watch out for in the offer?"</a:t>
            </a:r>
            <a:endParaRPr lang="en-US" sz="1600" dirty="0"/>
          </a:p>
        </p:txBody>
      </p:sp>
      <p:sp>
        <p:nvSpPr>
          <p:cNvPr id="33" name="Shape 31"/>
          <p:cNvSpPr/>
          <p:nvPr/>
        </p:nvSpPr>
        <p:spPr>
          <a:xfrm>
            <a:off x="6163396" y="4529251"/>
            <a:ext cx="5685610" cy="1265369"/>
          </a:xfrm>
          <a:custGeom>
            <a:avLst/>
            <a:gdLst/>
            <a:ahLst/>
            <a:cxnLst/>
            <a:rect l="l" t="t" r="r" b="b"/>
            <a:pathLst>
              <a:path w="5685610" h="1265369">
                <a:moveTo>
                  <a:pt x="68393" y="0"/>
                </a:moveTo>
                <a:lnTo>
                  <a:pt x="5617217" y="0"/>
                </a:lnTo>
                <a:cubicBezTo>
                  <a:pt x="5654989" y="0"/>
                  <a:pt x="5685610" y="30621"/>
                  <a:pt x="5685610" y="68393"/>
                </a:cubicBezTo>
                <a:lnTo>
                  <a:pt x="5685610" y="1196976"/>
                </a:lnTo>
                <a:cubicBezTo>
                  <a:pt x="5685610" y="1234748"/>
                  <a:pt x="5654989" y="1265369"/>
                  <a:pt x="5617217" y="1265369"/>
                </a:cubicBezTo>
                <a:lnTo>
                  <a:pt x="68393" y="1265369"/>
                </a:lnTo>
                <a:cubicBezTo>
                  <a:pt x="30646" y="1265369"/>
                  <a:pt x="0" y="1234723"/>
                  <a:pt x="0" y="1196976"/>
                </a:cubicBezTo>
                <a:lnTo>
                  <a:pt x="0" y="68393"/>
                </a:lnTo>
                <a:cubicBezTo>
                  <a:pt x="0" y="30646"/>
                  <a:pt x="30646" y="0"/>
                  <a:pt x="68393" y="0"/>
                </a:cubicBezTo>
                <a:close/>
              </a:path>
            </a:pathLst>
          </a:custGeom>
          <a:solidFill>
            <a:srgbClr val="4A5059">
              <a:alpha val="30196"/>
            </a:srgbClr>
          </a:solidFill>
          <a:ln/>
        </p:spPr>
      </p:sp>
      <p:sp>
        <p:nvSpPr>
          <p:cNvPr id="34" name="Shape 32"/>
          <p:cNvSpPr/>
          <p:nvPr/>
        </p:nvSpPr>
        <p:spPr>
          <a:xfrm>
            <a:off x="6325842" y="4683147"/>
            <a:ext cx="205195" cy="205195"/>
          </a:xfrm>
          <a:custGeom>
            <a:avLst/>
            <a:gdLst/>
            <a:ahLst/>
            <a:cxnLst/>
            <a:rect l="l" t="t" r="r" b="b"/>
            <a:pathLst>
              <a:path w="205195" h="205195">
                <a:moveTo>
                  <a:pt x="102597" y="0"/>
                </a:moveTo>
                <a:cubicBezTo>
                  <a:pt x="104441" y="0"/>
                  <a:pt x="106285" y="401"/>
                  <a:pt x="107968" y="1162"/>
                </a:cubicBezTo>
                <a:lnTo>
                  <a:pt x="183473" y="33184"/>
                </a:lnTo>
                <a:cubicBezTo>
                  <a:pt x="192290" y="36911"/>
                  <a:pt x="198863" y="45608"/>
                  <a:pt x="198823" y="56108"/>
                </a:cubicBezTo>
                <a:cubicBezTo>
                  <a:pt x="198622" y="95865"/>
                  <a:pt x="182271" y="168605"/>
                  <a:pt x="113218" y="201668"/>
                </a:cubicBezTo>
                <a:cubicBezTo>
                  <a:pt x="106525" y="204874"/>
                  <a:pt x="98750" y="204874"/>
                  <a:pt x="92057" y="201668"/>
                </a:cubicBezTo>
                <a:cubicBezTo>
                  <a:pt x="22964" y="168605"/>
                  <a:pt x="6653" y="95865"/>
                  <a:pt x="6452" y="56108"/>
                </a:cubicBezTo>
                <a:cubicBezTo>
                  <a:pt x="6412" y="45608"/>
                  <a:pt x="12985" y="36911"/>
                  <a:pt x="21802" y="33184"/>
                </a:cubicBezTo>
                <a:lnTo>
                  <a:pt x="97267" y="1162"/>
                </a:lnTo>
                <a:cubicBezTo>
                  <a:pt x="98950" y="401"/>
                  <a:pt x="100754" y="0"/>
                  <a:pt x="102597" y="0"/>
                </a:cubicBezTo>
                <a:close/>
                <a:moveTo>
                  <a:pt x="102597" y="26772"/>
                </a:moveTo>
                <a:lnTo>
                  <a:pt x="102597" y="178303"/>
                </a:lnTo>
                <a:cubicBezTo>
                  <a:pt x="157904" y="151532"/>
                  <a:pt x="172773" y="92217"/>
                  <a:pt x="173133" y="56709"/>
                </a:cubicBezTo>
                <a:lnTo>
                  <a:pt x="102597" y="26812"/>
                </a:lnTo>
                <a:lnTo>
                  <a:pt x="102597" y="26812"/>
                </a:lnTo>
                <a:close/>
              </a:path>
            </a:pathLst>
          </a:custGeom>
          <a:solidFill>
            <a:srgbClr val="C7A66C"/>
          </a:solidFill>
          <a:ln/>
        </p:spPr>
      </p:sp>
      <p:sp>
        <p:nvSpPr>
          <p:cNvPr id="35" name="Text 33"/>
          <p:cNvSpPr/>
          <p:nvPr/>
        </p:nvSpPr>
        <p:spPr>
          <a:xfrm>
            <a:off x="6659284" y="4666048"/>
            <a:ext cx="3026626" cy="239394"/>
          </a:xfrm>
          <a:prstGeom prst="rect">
            <a:avLst/>
          </a:prstGeom>
          <a:noFill/>
          <a:ln/>
        </p:spPr>
        <p:txBody>
          <a:bodyPr wrap="square" lIns="0" tIns="0" rIns="0" bIns="0" rtlCol="0" anchor="ctr"/>
          <a:lstStyle/>
          <a:p>
            <a:pPr>
              <a:lnSpc>
                <a:spcPct val="120000"/>
              </a:lnSpc>
            </a:pPr>
            <a:r>
              <a:rPr lang="en-US" sz="1346" b="1" dirty="0">
                <a:solidFill>
                  <a:srgbClr val="E8E6E3"/>
                </a:solidFill>
                <a:latin typeface="Liter" pitchFamily="34" charset="0"/>
                <a:ea typeface="Liter" pitchFamily="34" charset="-122"/>
                <a:cs typeface="Liter" pitchFamily="34" charset="-120"/>
              </a:rPr>
              <a:t>Menggunakan Data Tanpa Mengancam</a:t>
            </a:r>
            <a:endParaRPr lang="en-US" sz="1600" dirty="0"/>
          </a:p>
        </p:txBody>
      </p:sp>
      <p:sp>
        <p:nvSpPr>
          <p:cNvPr id="36" name="Shape 34"/>
          <p:cNvSpPr/>
          <p:nvPr/>
        </p:nvSpPr>
        <p:spPr>
          <a:xfrm>
            <a:off x="6317293" y="5042238"/>
            <a:ext cx="136797" cy="136797"/>
          </a:xfrm>
          <a:custGeom>
            <a:avLst/>
            <a:gdLst/>
            <a:ahLst/>
            <a:cxnLst/>
            <a:rect l="l" t="t" r="r" b="b"/>
            <a:pathLst>
              <a:path w="136797" h="136797">
                <a:moveTo>
                  <a:pt x="68398" y="136797"/>
                </a:moveTo>
                <a:cubicBezTo>
                  <a:pt x="106148" y="136797"/>
                  <a:pt x="136797" y="106148"/>
                  <a:pt x="136797" y="68398"/>
                </a:cubicBezTo>
                <a:cubicBezTo>
                  <a:pt x="136797" y="30648"/>
                  <a:pt x="106148" y="0"/>
                  <a:pt x="68398" y="0"/>
                </a:cubicBezTo>
                <a:cubicBezTo>
                  <a:pt x="30648" y="0"/>
                  <a:pt x="0" y="30648"/>
                  <a:pt x="0" y="68398"/>
                </a:cubicBezTo>
                <a:cubicBezTo>
                  <a:pt x="0" y="106148"/>
                  <a:pt x="30648" y="136797"/>
                  <a:pt x="68398" y="136797"/>
                </a:cubicBezTo>
                <a:close/>
                <a:moveTo>
                  <a:pt x="90948" y="56829"/>
                </a:moveTo>
                <a:lnTo>
                  <a:pt x="69574" y="91029"/>
                </a:lnTo>
                <a:cubicBezTo>
                  <a:pt x="68452" y="92819"/>
                  <a:pt x="66528" y="93941"/>
                  <a:pt x="64417" y="94048"/>
                </a:cubicBezTo>
                <a:cubicBezTo>
                  <a:pt x="62307" y="94155"/>
                  <a:pt x="60276" y="93193"/>
                  <a:pt x="59020" y="91483"/>
                </a:cubicBezTo>
                <a:lnTo>
                  <a:pt x="46196" y="74383"/>
                </a:lnTo>
                <a:cubicBezTo>
                  <a:pt x="44058" y="71551"/>
                  <a:pt x="44646" y="67543"/>
                  <a:pt x="47478" y="65406"/>
                </a:cubicBezTo>
                <a:cubicBezTo>
                  <a:pt x="50310" y="63268"/>
                  <a:pt x="54318" y="63856"/>
                  <a:pt x="56455" y="66688"/>
                </a:cubicBezTo>
                <a:lnTo>
                  <a:pt x="63669" y="76307"/>
                </a:lnTo>
                <a:lnTo>
                  <a:pt x="80074" y="50043"/>
                </a:lnTo>
                <a:cubicBezTo>
                  <a:pt x="81944" y="47051"/>
                  <a:pt x="85899" y="46115"/>
                  <a:pt x="88918" y="48012"/>
                </a:cubicBezTo>
                <a:cubicBezTo>
                  <a:pt x="91937" y="49909"/>
                  <a:pt x="92845" y="53837"/>
                  <a:pt x="90948" y="56856"/>
                </a:cubicBezTo>
                <a:close/>
              </a:path>
            </a:pathLst>
          </a:custGeom>
          <a:solidFill>
            <a:srgbClr val="00C950"/>
          </a:solidFill>
          <a:ln/>
        </p:spPr>
      </p:sp>
      <p:sp>
        <p:nvSpPr>
          <p:cNvPr id="37" name="Text 35"/>
          <p:cNvSpPr/>
          <p:nvPr/>
        </p:nvSpPr>
        <p:spPr>
          <a:xfrm>
            <a:off x="6539587" y="5008039"/>
            <a:ext cx="5232471" cy="393290"/>
          </a:xfrm>
          <a:prstGeom prst="rect">
            <a:avLst/>
          </a:prstGeom>
          <a:noFill/>
          <a:ln/>
        </p:spPr>
        <p:txBody>
          <a:bodyPr wrap="square" lIns="0" tIns="0" rIns="0" bIns="0" rtlCol="0" anchor="ctr"/>
          <a:lstStyle/>
          <a:p>
            <a:pPr>
              <a:lnSpc>
                <a:spcPct val="140000"/>
              </a:lnSpc>
            </a:pPr>
            <a:r>
              <a:rPr lang="en-US" sz="942" b="1" dirty="0">
                <a:solidFill>
                  <a:srgbClr val="E8E6E3"/>
                </a:solidFill>
                <a:latin typeface="Quattrocento Sans" pitchFamily="34" charset="0"/>
                <a:ea typeface="Quattrocento Sans" pitchFamily="34" charset="-122"/>
                <a:cs typeface="Quattrocento Sans" pitchFamily="34" charset="-120"/>
              </a:rPr>
              <a:t>DO:</a:t>
            </a:r>
            <a:pPr>
              <a:lnSpc>
                <a:spcPct val="140000"/>
              </a:lnSpc>
            </a:pPr>
            <a:r>
              <a:rPr lang="en-US" sz="942" dirty="0">
                <a:solidFill>
                  <a:srgbClr val="E8E6E3">
                    <a:alpha val="80000"/>
                  </a:srgbClr>
                </a:solidFill>
                <a:latin typeface="Quattrocento Sans" pitchFamily="34" charset="0"/>
                <a:ea typeface="Quattrocento Sans" pitchFamily="34" charset="-122"/>
                <a:cs typeface="Quattrocento Sans" pitchFamily="34" charset="-120"/>
              </a:rPr>
              <a:t> "Based on my research of market rates for this role and my experience in [specific area], I was expecting compensation in the range of..."</a:t>
            </a:r>
            <a:endParaRPr lang="en-US" sz="1600" dirty="0"/>
          </a:p>
        </p:txBody>
      </p:sp>
      <p:sp>
        <p:nvSpPr>
          <p:cNvPr id="38" name="Shape 36"/>
          <p:cNvSpPr/>
          <p:nvPr/>
        </p:nvSpPr>
        <p:spPr>
          <a:xfrm>
            <a:off x="6317293" y="5499652"/>
            <a:ext cx="136797" cy="136797"/>
          </a:xfrm>
          <a:custGeom>
            <a:avLst/>
            <a:gdLst/>
            <a:ahLst/>
            <a:cxnLst/>
            <a:rect l="l" t="t" r="r" b="b"/>
            <a:pathLst>
              <a:path w="136797" h="136797">
                <a:moveTo>
                  <a:pt x="68398" y="136797"/>
                </a:moveTo>
                <a:cubicBezTo>
                  <a:pt x="106148" y="136797"/>
                  <a:pt x="136797" y="106148"/>
                  <a:pt x="136797" y="68398"/>
                </a:cubicBezTo>
                <a:cubicBezTo>
                  <a:pt x="136797" y="30648"/>
                  <a:pt x="106148" y="0"/>
                  <a:pt x="68398" y="0"/>
                </a:cubicBezTo>
                <a:cubicBezTo>
                  <a:pt x="30648" y="0"/>
                  <a:pt x="0" y="30648"/>
                  <a:pt x="0" y="68398"/>
                </a:cubicBezTo>
                <a:cubicBezTo>
                  <a:pt x="0" y="106148"/>
                  <a:pt x="30648" y="136797"/>
                  <a:pt x="68398" y="136797"/>
                </a:cubicBezTo>
                <a:close/>
                <a:moveTo>
                  <a:pt x="44619" y="44619"/>
                </a:moveTo>
                <a:cubicBezTo>
                  <a:pt x="47131" y="42108"/>
                  <a:pt x="51192" y="42108"/>
                  <a:pt x="53677" y="44619"/>
                </a:cubicBezTo>
                <a:lnTo>
                  <a:pt x="68372" y="59314"/>
                </a:lnTo>
                <a:lnTo>
                  <a:pt x="83067" y="44619"/>
                </a:lnTo>
                <a:cubicBezTo>
                  <a:pt x="85578" y="42108"/>
                  <a:pt x="89639" y="42108"/>
                  <a:pt x="92124" y="44619"/>
                </a:cubicBezTo>
                <a:cubicBezTo>
                  <a:pt x="94609" y="47131"/>
                  <a:pt x="94635" y="51192"/>
                  <a:pt x="92124" y="53677"/>
                </a:cubicBezTo>
                <a:lnTo>
                  <a:pt x="77429" y="68372"/>
                </a:lnTo>
                <a:lnTo>
                  <a:pt x="92124" y="83067"/>
                </a:lnTo>
                <a:cubicBezTo>
                  <a:pt x="94635" y="85578"/>
                  <a:pt x="94635" y="89639"/>
                  <a:pt x="92124" y="92124"/>
                </a:cubicBezTo>
                <a:cubicBezTo>
                  <a:pt x="89612" y="94609"/>
                  <a:pt x="85551" y="94635"/>
                  <a:pt x="83067" y="92124"/>
                </a:cubicBezTo>
                <a:lnTo>
                  <a:pt x="68372" y="77429"/>
                </a:lnTo>
                <a:lnTo>
                  <a:pt x="53677" y="92124"/>
                </a:lnTo>
                <a:cubicBezTo>
                  <a:pt x="51165" y="94635"/>
                  <a:pt x="47104" y="94635"/>
                  <a:pt x="44619" y="92124"/>
                </a:cubicBezTo>
                <a:cubicBezTo>
                  <a:pt x="42134" y="89612"/>
                  <a:pt x="42108" y="85551"/>
                  <a:pt x="44619" y="83067"/>
                </a:cubicBezTo>
                <a:lnTo>
                  <a:pt x="59314" y="68372"/>
                </a:lnTo>
                <a:lnTo>
                  <a:pt x="44619" y="53677"/>
                </a:lnTo>
                <a:cubicBezTo>
                  <a:pt x="42108" y="51165"/>
                  <a:pt x="42108" y="47104"/>
                  <a:pt x="44619" y="44619"/>
                </a:cubicBezTo>
                <a:close/>
              </a:path>
            </a:pathLst>
          </a:custGeom>
          <a:solidFill>
            <a:srgbClr val="FB2C36"/>
          </a:solidFill>
          <a:ln/>
        </p:spPr>
      </p:sp>
      <p:sp>
        <p:nvSpPr>
          <p:cNvPr id="39" name="Text 37"/>
          <p:cNvSpPr/>
          <p:nvPr/>
        </p:nvSpPr>
        <p:spPr>
          <a:xfrm>
            <a:off x="6539587" y="5465453"/>
            <a:ext cx="4967428" cy="196645"/>
          </a:xfrm>
          <a:prstGeom prst="rect">
            <a:avLst/>
          </a:prstGeom>
          <a:noFill/>
          <a:ln/>
        </p:spPr>
        <p:txBody>
          <a:bodyPr wrap="square" lIns="0" tIns="0" rIns="0" bIns="0" rtlCol="0" anchor="ctr"/>
          <a:lstStyle/>
          <a:p>
            <a:pPr>
              <a:lnSpc>
                <a:spcPct val="140000"/>
              </a:lnSpc>
            </a:pPr>
            <a:r>
              <a:rPr lang="en-US" sz="942" b="1" dirty="0">
                <a:solidFill>
                  <a:srgbClr val="E8E6E3"/>
                </a:solidFill>
                <a:latin typeface="Quattrocento Sans" pitchFamily="34" charset="0"/>
                <a:ea typeface="Quattrocento Sans" pitchFamily="34" charset="-122"/>
                <a:cs typeface="Quattrocento Sans" pitchFamily="34" charset="-120"/>
              </a:rPr>
              <a:t>DON'T:</a:t>
            </a:r>
            <a:pPr>
              <a:lnSpc>
                <a:spcPct val="140000"/>
              </a:lnSpc>
            </a:pPr>
            <a:r>
              <a:rPr lang="en-US" sz="942" dirty="0">
                <a:solidFill>
                  <a:srgbClr val="E8E6E3">
                    <a:alpha val="80000"/>
                  </a:srgbClr>
                </a:solidFill>
                <a:latin typeface="Quattrocento Sans" pitchFamily="34" charset="0"/>
                <a:ea typeface="Quattrocento Sans" pitchFamily="34" charset="-122"/>
                <a:cs typeface="Quattrocento Sans" pitchFamily="34" charset="-120"/>
              </a:rPr>
              <a:t> "Glassdoor says the average is $X, so you need to match that." (Sounds confrontational)</a:t>
            </a:r>
            <a:endParaRPr lang="en-US" sz="1600" dirty="0"/>
          </a:p>
        </p:txBody>
      </p:sp>
      <p:sp>
        <p:nvSpPr>
          <p:cNvPr id="40" name="Shape 38"/>
          <p:cNvSpPr/>
          <p:nvPr/>
        </p:nvSpPr>
        <p:spPr>
          <a:xfrm>
            <a:off x="359091" y="5899355"/>
            <a:ext cx="11490917" cy="615585"/>
          </a:xfrm>
          <a:custGeom>
            <a:avLst/>
            <a:gdLst/>
            <a:ahLst/>
            <a:cxnLst/>
            <a:rect l="l" t="t" r="r" b="b"/>
            <a:pathLst>
              <a:path w="11490917" h="615585">
                <a:moveTo>
                  <a:pt x="0" y="0"/>
                </a:moveTo>
                <a:lnTo>
                  <a:pt x="11456715" y="0"/>
                </a:lnTo>
                <a:cubicBezTo>
                  <a:pt x="11475605" y="0"/>
                  <a:pt x="11490917" y="15313"/>
                  <a:pt x="11490917" y="34202"/>
                </a:cubicBezTo>
                <a:lnTo>
                  <a:pt x="11490917" y="581383"/>
                </a:lnTo>
                <a:cubicBezTo>
                  <a:pt x="11490917" y="600272"/>
                  <a:pt x="11475605" y="615585"/>
                  <a:pt x="11456715" y="615585"/>
                </a:cubicBezTo>
                <a:lnTo>
                  <a:pt x="0" y="615585"/>
                </a:lnTo>
                <a:lnTo>
                  <a:pt x="0" y="0"/>
                </a:lnTo>
                <a:close/>
              </a:path>
            </a:pathLst>
          </a:custGeom>
          <a:solidFill>
            <a:srgbClr val="B89A6A">
              <a:alpha val="10196"/>
            </a:srgbClr>
          </a:solidFill>
          <a:ln/>
        </p:spPr>
      </p:sp>
      <p:sp>
        <p:nvSpPr>
          <p:cNvPr id="41" name="Shape 39"/>
          <p:cNvSpPr/>
          <p:nvPr/>
        </p:nvSpPr>
        <p:spPr>
          <a:xfrm>
            <a:off x="359091" y="5899355"/>
            <a:ext cx="34199" cy="615585"/>
          </a:xfrm>
          <a:custGeom>
            <a:avLst/>
            <a:gdLst/>
            <a:ahLst/>
            <a:cxnLst/>
            <a:rect l="l" t="t" r="r" b="b"/>
            <a:pathLst>
              <a:path w="34199" h="615585">
                <a:moveTo>
                  <a:pt x="0" y="0"/>
                </a:moveTo>
                <a:lnTo>
                  <a:pt x="34199" y="0"/>
                </a:lnTo>
                <a:lnTo>
                  <a:pt x="34199" y="615585"/>
                </a:lnTo>
                <a:lnTo>
                  <a:pt x="0" y="615585"/>
                </a:lnTo>
                <a:lnTo>
                  <a:pt x="0" y="0"/>
                </a:lnTo>
                <a:close/>
              </a:path>
            </a:pathLst>
          </a:custGeom>
          <a:solidFill>
            <a:srgbClr val="B89A6A"/>
          </a:solidFill>
          <a:ln/>
        </p:spPr>
      </p:sp>
      <p:sp>
        <p:nvSpPr>
          <p:cNvPr id="42" name="Shape 40"/>
          <p:cNvSpPr/>
          <p:nvPr/>
        </p:nvSpPr>
        <p:spPr>
          <a:xfrm>
            <a:off x="512987" y="6031877"/>
            <a:ext cx="102597" cy="136797"/>
          </a:xfrm>
          <a:custGeom>
            <a:avLst/>
            <a:gdLst/>
            <a:ahLst/>
            <a:cxnLst/>
            <a:rect l="l" t="t" r="r" b="b"/>
            <a:pathLst>
              <a:path w="102597" h="136797">
                <a:moveTo>
                  <a:pt x="78257" y="102597"/>
                </a:moveTo>
                <a:cubicBezTo>
                  <a:pt x="80208" y="96639"/>
                  <a:pt x="84109" y="91242"/>
                  <a:pt x="88517" y="86593"/>
                </a:cubicBezTo>
                <a:cubicBezTo>
                  <a:pt x="97254" y="77402"/>
                  <a:pt x="102597" y="64978"/>
                  <a:pt x="102597" y="51299"/>
                </a:cubicBezTo>
                <a:cubicBezTo>
                  <a:pt x="102597" y="22978"/>
                  <a:pt x="79620" y="0"/>
                  <a:pt x="51299" y="0"/>
                </a:cubicBezTo>
                <a:cubicBezTo>
                  <a:pt x="22978" y="0"/>
                  <a:pt x="0" y="22978"/>
                  <a:pt x="0" y="51299"/>
                </a:cubicBezTo>
                <a:cubicBezTo>
                  <a:pt x="0" y="64978"/>
                  <a:pt x="5344" y="77402"/>
                  <a:pt x="14080" y="86593"/>
                </a:cubicBezTo>
                <a:cubicBezTo>
                  <a:pt x="18489" y="91242"/>
                  <a:pt x="22416" y="96639"/>
                  <a:pt x="24340" y="102597"/>
                </a:cubicBezTo>
                <a:lnTo>
                  <a:pt x="78231" y="102597"/>
                </a:lnTo>
                <a:close/>
                <a:moveTo>
                  <a:pt x="76948" y="115422"/>
                </a:moveTo>
                <a:lnTo>
                  <a:pt x="25649" y="115422"/>
                </a:lnTo>
                <a:lnTo>
                  <a:pt x="25649" y="119697"/>
                </a:lnTo>
                <a:cubicBezTo>
                  <a:pt x="25649" y="131506"/>
                  <a:pt x="35214" y="141072"/>
                  <a:pt x="47024" y="141072"/>
                </a:cubicBezTo>
                <a:lnTo>
                  <a:pt x="55574" y="141072"/>
                </a:lnTo>
                <a:cubicBezTo>
                  <a:pt x="67383" y="141072"/>
                  <a:pt x="76948" y="131506"/>
                  <a:pt x="76948" y="119697"/>
                </a:cubicBezTo>
                <a:lnTo>
                  <a:pt x="76948" y="115422"/>
                </a:lnTo>
                <a:close/>
                <a:moveTo>
                  <a:pt x="49161" y="29924"/>
                </a:moveTo>
                <a:cubicBezTo>
                  <a:pt x="38527" y="29924"/>
                  <a:pt x="29924" y="38527"/>
                  <a:pt x="29924" y="49161"/>
                </a:cubicBezTo>
                <a:cubicBezTo>
                  <a:pt x="29924" y="52715"/>
                  <a:pt x="27065" y="55574"/>
                  <a:pt x="23512" y="55574"/>
                </a:cubicBezTo>
                <a:cubicBezTo>
                  <a:pt x="19958" y="55574"/>
                  <a:pt x="17100" y="52715"/>
                  <a:pt x="17100" y="49161"/>
                </a:cubicBezTo>
                <a:cubicBezTo>
                  <a:pt x="17100" y="31447"/>
                  <a:pt x="31447" y="17100"/>
                  <a:pt x="49161" y="17100"/>
                </a:cubicBezTo>
                <a:cubicBezTo>
                  <a:pt x="52715" y="17100"/>
                  <a:pt x="55574" y="19958"/>
                  <a:pt x="55574" y="23512"/>
                </a:cubicBezTo>
                <a:cubicBezTo>
                  <a:pt x="55574" y="27065"/>
                  <a:pt x="52715" y="29924"/>
                  <a:pt x="49161" y="29924"/>
                </a:cubicBezTo>
                <a:close/>
              </a:path>
            </a:pathLst>
          </a:custGeom>
          <a:solidFill>
            <a:srgbClr val="B89A6A"/>
          </a:solidFill>
          <a:ln/>
        </p:spPr>
      </p:sp>
      <p:sp>
        <p:nvSpPr>
          <p:cNvPr id="43" name="Text 41"/>
          <p:cNvSpPr/>
          <p:nvPr/>
        </p:nvSpPr>
        <p:spPr>
          <a:xfrm>
            <a:off x="695831" y="6001952"/>
            <a:ext cx="11119979" cy="410390"/>
          </a:xfrm>
          <a:prstGeom prst="rect">
            <a:avLst/>
          </a:prstGeom>
          <a:noFill/>
          <a:ln/>
        </p:spPr>
        <p:txBody>
          <a:bodyPr wrap="square" lIns="0" tIns="0" rIns="0" bIns="0" rtlCol="0" anchor="ctr"/>
          <a:lstStyle/>
          <a:p>
            <a:pPr>
              <a:lnSpc>
                <a:spcPct val="130000"/>
              </a:lnSpc>
            </a:pPr>
            <a:r>
              <a:rPr lang="en-US" sz="1077" b="1" dirty="0">
                <a:solidFill>
                  <a:srgbClr val="B89A6A"/>
                </a:solidFill>
                <a:latin typeface="Quattrocento Sans" pitchFamily="34" charset="0"/>
                <a:ea typeface="Quattrocento Sans" pitchFamily="34" charset="-122"/>
                <a:cs typeface="Quattrocento Sans" pitchFamily="34" charset="-120"/>
              </a:rPr>
              <a:t>Pro Tip:</a:t>
            </a:r>
            <a:pPr>
              <a:lnSpc>
                <a:spcPct val="130000"/>
              </a:lnSpc>
            </a:pPr>
            <a:r>
              <a:rPr lang="en-US" sz="1077" dirty="0">
                <a:solidFill>
                  <a:srgbClr val="E8E6E3">
                    <a:alpha val="90000"/>
                  </a:srgbClr>
                </a:solidFill>
                <a:latin typeface="Quattrocento Sans" pitchFamily="34" charset="0"/>
                <a:ea typeface="Quattrocento Sans" pitchFamily="34" charset="-122"/>
                <a:cs typeface="Quattrocento Sans" pitchFamily="34" charset="-120"/>
              </a:rPr>
              <a:t> Kumpulkan data dari minimal </a:t>
            </a:r>
            <a:pPr>
              <a:lnSpc>
                <a:spcPct val="130000"/>
              </a:lnSpc>
            </a:pPr>
            <a:r>
              <a:rPr lang="en-US" sz="1077" b="1" dirty="0">
                <a:solidFill>
                  <a:srgbClr val="E8E6E3"/>
                </a:solidFill>
                <a:latin typeface="Quattrocento Sans" pitchFamily="34" charset="0"/>
                <a:ea typeface="Quattrocento Sans" pitchFamily="34" charset="-122"/>
                <a:cs typeface="Quattrocento Sans" pitchFamily="34" charset="-120"/>
              </a:rPr>
              <a:t>3 sumber berbeda</a:t>
            </a:r>
            <a:pPr>
              <a:lnSpc>
                <a:spcPct val="130000"/>
              </a:lnSpc>
            </a:pPr>
            <a:r>
              <a:rPr lang="en-US" sz="1077" dirty="0">
                <a:solidFill>
                  <a:srgbClr val="E8E6E3">
                    <a:alpha val="90000"/>
                  </a:srgbClr>
                </a:solidFill>
                <a:latin typeface="Quattrocento Sans" pitchFamily="34" charset="0"/>
                <a:ea typeface="Quattrocento Sans" pitchFamily="34" charset="-122"/>
                <a:cs typeface="Quattrocento Sans" pitchFamily="34" charset="-120"/>
              </a:rPr>
              <a:t> sebelum negosiasi. Jika data tidak konsisten, gunakan range yang conservative untuk target number dan yang aggressive untuk stretch number.</a:t>
            </a:r>
            <a:endParaRPr lang="en-US" sz="1600" dirty="0"/>
          </a:p>
        </p:txBody>
      </p:sp>
    </p:spTree>
  </p:cSld>
  <p:clrMapOvr>
    <a:masterClrMapping/>
  </p:clrMapOvr>
  <p:transition>
    <p:fade/>
    <p:spd val="med"/>
  </p:transition>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1D21"/>
        </a:solidFill>
      </p:bgPr>
    </p:bg>
    <p:spTree>
      <p:nvGrpSpPr>
        <p:cNvPr id="1" name=""/>
        <p:cNvGrpSpPr/>
        <p:nvPr/>
      </p:nvGrpSpPr>
      <p:grpSpPr>
        <a:xfrm>
          <a:off x="0" y="0"/>
          <a:ext cx="0" cy="0"/>
          <a:chOff x="0" y="0"/>
          <a:chExt cx="0" cy="0"/>
        </a:xfrm>
      </p:grpSpPr>
      <p:sp>
        <p:nvSpPr>
          <p:cNvPr id="2" name="Text 0"/>
          <p:cNvSpPr/>
          <p:nvPr/>
        </p:nvSpPr>
        <p:spPr>
          <a:xfrm>
            <a:off x="317500" y="317500"/>
            <a:ext cx="11612563" cy="158750"/>
          </a:xfrm>
          <a:prstGeom prst="rect">
            <a:avLst/>
          </a:prstGeom>
          <a:noFill/>
          <a:ln/>
        </p:spPr>
        <p:txBody>
          <a:bodyPr wrap="square" lIns="0" tIns="0" rIns="0" bIns="0" rtlCol="0" anchor="ctr"/>
          <a:lstStyle/>
          <a:p>
            <a:pPr>
              <a:lnSpc>
                <a:spcPct val="120000"/>
              </a:lnSpc>
            </a:pPr>
            <a:r>
              <a:rPr lang="en-US" sz="875" b="1" spc="44" kern="0" dirty="0">
                <a:solidFill>
                  <a:srgbClr val="B89A6A"/>
                </a:solidFill>
                <a:latin typeface="Quattrocento Sans" pitchFamily="34" charset="0"/>
                <a:ea typeface="Quattrocento Sans" pitchFamily="34" charset="-122"/>
                <a:cs typeface="Quattrocento Sans" pitchFamily="34" charset="-120"/>
              </a:rPr>
              <a:t>05 — Scripts &amp; Phrases</a:t>
            </a:r>
            <a:endParaRPr lang="en-US" sz="1600" dirty="0"/>
          </a:p>
        </p:txBody>
      </p:sp>
      <p:sp>
        <p:nvSpPr>
          <p:cNvPr id="3" name="Text 1"/>
          <p:cNvSpPr/>
          <p:nvPr/>
        </p:nvSpPr>
        <p:spPr>
          <a:xfrm>
            <a:off x="317500" y="539750"/>
            <a:ext cx="11699875" cy="317500"/>
          </a:xfrm>
          <a:prstGeom prst="rect">
            <a:avLst/>
          </a:prstGeom>
          <a:noFill/>
          <a:ln/>
        </p:spPr>
        <p:txBody>
          <a:bodyPr wrap="square" lIns="0" tIns="0" rIns="0" bIns="0" rtlCol="0" anchor="ctr"/>
          <a:lstStyle/>
          <a:p>
            <a:pPr>
              <a:lnSpc>
                <a:spcPct val="90000"/>
              </a:lnSpc>
            </a:pPr>
            <a:r>
              <a:rPr lang="en-US" sz="2250" b="1" dirty="0">
                <a:solidFill>
                  <a:srgbClr val="E8E6E3"/>
                </a:solidFill>
                <a:latin typeface="Liter" pitchFamily="34" charset="0"/>
                <a:ea typeface="Liter" pitchFamily="34" charset="-122"/>
                <a:cs typeface="Liter" pitchFamily="34" charset="-120"/>
              </a:rPr>
              <a:t>The Conversation</a:t>
            </a:r>
            <a:endParaRPr lang="en-US" sz="1600" dirty="0"/>
          </a:p>
        </p:txBody>
      </p:sp>
      <p:sp>
        <p:nvSpPr>
          <p:cNvPr id="4" name="Text 2"/>
          <p:cNvSpPr/>
          <p:nvPr/>
        </p:nvSpPr>
        <p:spPr>
          <a:xfrm>
            <a:off x="317500" y="920750"/>
            <a:ext cx="11628438" cy="222250"/>
          </a:xfrm>
          <a:prstGeom prst="rect">
            <a:avLst/>
          </a:prstGeom>
          <a:noFill/>
          <a:ln/>
        </p:spPr>
        <p:txBody>
          <a:bodyPr wrap="square" lIns="0" tIns="0" rIns="0" bIns="0" rtlCol="0" anchor="ctr"/>
          <a:lstStyle/>
          <a:p>
            <a:pPr>
              <a:lnSpc>
                <a:spcPct val="130000"/>
              </a:lnSpc>
            </a:pPr>
            <a:r>
              <a:rPr lang="en-US" sz="1125" dirty="0">
                <a:solidFill>
                  <a:srgbClr val="E8E6E3">
                    <a:alpha val="70000"/>
                  </a:srgbClr>
                </a:solidFill>
                <a:latin typeface="Quattrocento Sans" pitchFamily="34" charset="0"/>
                <a:ea typeface="Quattrocento Sans" pitchFamily="34" charset="-122"/>
                <a:cs typeface="Quattrocento Sans" pitchFamily="34" charset="-120"/>
              </a:rPr>
              <a:t>Anchor Phrases yang Sudah Terbukti Efektif</a:t>
            </a:r>
            <a:endParaRPr lang="en-US" sz="1600" dirty="0"/>
          </a:p>
        </p:txBody>
      </p:sp>
      <p:sp>
        <p:nvSpPr>
          <p:cNvPr id="5" name="Shape 3"/>
          <p:cNvSpPr/>
          <p:nvPr/>
        </p:nvSpPr>
        <p:spPr>
          <a:xfrm>
            <a:off x="317500" y="1238250"/>
            <a:ext cx="635000" cy="31750"/>
          </a:xfrm>
          <a:custGeom>
            <a:avLst/>
            <a:gdLst/>
            <a:ahLst/>
            <a:cxnLst/>
            <a:rect l="l" t="t" r="r" b="b"/>
            <a:pathLst>
              <a:path w="635000" h="31750">
                <a:moveTo>
                  <a:pt x="0" y="0"/>
                </a:moveTo>
                <a:lnTo>
                  <a:pt x="635000" y="0"/>
                </a:lnTo>
                <a:lnTo>
                  <a:pt x="635000" y="31750"/>
                </a:lnTo>
                <a:lnTo>
                  <a:pt x="0" y="31750"/>
                </a:lnTo>
                <a:lnTo>
                  <a:pt x="0" y="0"/>
                </a:lnTo>
                <a:close/>
              </a:path>
            </a:pathLst>
          </a:custGeom>
          <a:solidFill>
            <a:srgbClr val="B89A6A"/>
          </a:solidFill>
          <a:ln/>
        </p:spPr>
      </p:sp>
      <p:sp>
        <p:nvSpPr>
          <p:cNvPr id="6" name="Shape 4"/>
          <p:cNvSpPr/>
          <p:nvPr/>
        </p:nvSpPr>
        <p:spPr>
          <a:xfrm>
            <a:off x="333375" y="1365250"/>
            <a:ext cx="5715000" cy="1555750"/>
          </a:xfrm>
          <a:custGeom>
            <a:avLst/>
            <a:gdLst/>
            <a:ahLst/>
            <a:cxnLst/>
            <a:rect l="l" t="t" r="r" b="b"/>
            <a:pathLst>
              <a:path w="5715000" h="1555750">
                <a:moveTo>
                  <a:pt x="31750" y="0"/>
                </a:moveTo>
                <a:lnTo>
                  <a:pt x="5651494" y="0"/>
                </a:lnTo>
                <a:cubicBezTo>
                  <a:pt x="5686568" y="0"/>
                  <a:pt x="5715000" y="28432"/>
                  <a:pt x="5715000" y="63506"/>
                </a:cubicBezTo>
                <a:lnTo>
                  <a:pt x="5715000" y="1492244"/>
                </a:lnTo>
                <a:cubicBezTo>
                  <a:pt x="5715000" y="1527318"/>
                  <a:pt x="5686568" y="1555750"/>
                  <a:pt x="5651494" y="1555750"/>
                </a:cubicBezTo>
                <a:lnTo>
                  <a:pt x="31750" y="1555750"/>
                </a:lnTo>
                <a:cubicBezTo>
                  <a:pt x="14215" y="1555750"/>
                  <a:pt x="0" y="1541535"/>
                  <a:pt x="0" y="1524000"/>
                </a:cubicBezTo>
                <a:lnTo>
                  <a:pt x="0" y="31750"/>
                </a:lnTo>
                <a:cubicBezTo>
                  <a:pt x="0" y="14227"/>
                  <a:pt x="14227" y="0"/>
                  <a:pt x="31750" y="0"/>
                </a:cubicBezTo>
                <a:close/>
              </a:path>
            </a:pathLst>
          </a:custGeom>
          <a:solidFill>
            <a:srgbClr val="4A5059">
              <a:alpha val="30196"/>
            </a:srgbClr>
          </a:solidFill>
          <a:ln/>
        </p:spPr>
      </p:sp>
      <p:sp>
        <p:nvSpPr>
          <p:cNvPr id="7" name="Shape 5"/>
          <p:cNvSpPr/>
          <p:nvPr/>
        </p:nvSpPr>
        <p:spPr>
          <a:xfrm>
            <a:off x="333375" y="1365250"/>
            <a:ext cx="31750" cy="1555750"/>
          </a:xfrm>
          <a:custGeom>
            <a:avLst/>
            <a:gdLst/>
            <a:ahLst/>
            <a:cxnLst/>
            <a:rect l="l" t="t" r="r" b="b"/>
            <a:pathLst>
              <a:path w="31750" h="1555750">
                <a:moveTo>
                  <a:pt x="31750" y="0"/>
                </a:moveTo>
                <a:lnTo>
                  <a:pt x="31750" y="0"/>
                </a:lnTo>
                <a:lnTo>
                  <a:pt x="31750" y="1555750"/>
                </a:lnTo>
                <a:lnTo>
                  <a:pt x="31750" y="1555750"/>
                </a:lnTo>
                <a:cubicBezTo>
                  <a:pt x="14227" y="1555750"/>
                  <a:pt x="0" y="1541523"/>
                  <a:pt x="0" y="1524000"/>
                </a:cubicBezTo>
                <a:lnTo>
                  <a:pt x="0" y="31750"/>
                </a:lnTo>
                <a:cubicBezTo>
                  <a:pt x="0" y="14227"/>
                  <a:pt x="14227" y="0"/>
                  <a:pt x="31750" y="0"/>
                </a:cubicBezTo>
                <a:close/>
              </a:path>
            </a:pathLst>
          </a:custGeom>
          <a:solidFill>
            <a:srgbClr val="B89A6A"/>
          </a:solidFill>
          <a:ln/>
        </p:spPr>
      </p:sp>
      <p:sp>
        <p:nvSpPr>
          <p:cNvPr id="8" name="Shape 6"/>
          <p:cNvSpPr/>
          <p:nvPr/>
        </p:nvSpPr>
        <p:spPr>
          <a:xfrm>
            <a:off x="444500" y="1460500"/>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B89A6A">
              <a:alpha val="20000"/>
            </a:srgbClr>
          </a:solidFill>
          <a:ln/>
        </p:spPr>
      </p:sp>
      <p:sp>
        <p:nvSpPr>
          <p:cNvPr id="9" name="Text 7"/>
          <p:cNvSpPr/>
          <p:nvPr/>
        </p:nvSpPr>
        <p:spPr>
          <a:xfrm>
            <a:off x="412750" y="1460500"/>
            <a:ext cx="317500" cy="254000"/>
          </a:xfrm>
          <a:prstGeom prst="rect">
            <a:avLst/>
          </a:prstGeom>
          <a:noFill/>
          <a:ln/>
        </p:spPr>
        <p:txBody>
          <a:bodyPr wrap="square" lIns="0" tIns="0" rIns="0" bIns="0" rtlCol="0" anchor="ctr"/>
          <a:lstStyle/>
          <a:p>
            <a:pPr algn="ctr">
              <a:lnSpc>
                <a:spcPct val="130000"/>
              </a:lnSpc>
            </a:pPr>
            <a:r>
              <a:rPr lang="en-US" sz="1000" b="1" dirty="0">
                <a:solidFill>
                  <a:srgbClr val="B89A6A"/>
                </a:solidFill>
                <a:latin typeface="Liter" pitchFamily="34" charset="0"/>
                <a:ea typeface="Liter" pitchFamily="34" charset="-122"/>
                <a:cs typeface="Liter" pitchFamily="34" charset="-120"/>
              </a:rPr>
              <a:t>1</a:t>
            </a:r>
            <a:endParaRPr lang="en-US" sz="1600" dirty="0"/>
          </a:p>
        </p:txBody>
      </p:sp>
      <p:sp>
        <p:nvSpPr>
          <p:cNvPr id="10" name="Text 8"/>
          <p:cNvSpPr/>
          <p:nvPr/>
        </p:nvSpPr>
        <p:spPr>
          <a:xfrm>
            <a:off x="762000" y="1492250"/>
            <a:ext cx="2079625" cy="190500"/>
          </a:xfrm>
          <a:prstGeom prst="rect">
            <a:avLst/>
          </a:prstGeom>
          <a:noFill/>
          <a:ln/>
        </p:spPr>
        <p:txBody>
          <a:bodyPr wrap="square" lIns="0" tIns="0" rIns="0" bIns="0" rtlCol="0" anchor="ctr"/>
          <a:lstStyle/>
          <a:p>
            <a:pPr>
              <a:lnSpc>
                <a:spcPct val="130000"/>
              </a:lnSpc>
            </a:pPr>
            <a:r>
              <a:rPr lang="en-US" sz="1000" b="1" dirty="0">
                <a:solidFill>
                  <a:srgbClr val="E8E6E3"/>
                </a:solidFill>
                <a:latin typeface="Liter" pitchFamily="34" charset="0"/>
                <a:ea typeface="Liter" pitchFamily="34" charset="-122"/>
                <a:cs typeface="Liter" pitchFamily="34" charset="-120"/>
              </a:rPr>
              <a:t>Menjawab "Berapa Ekspektasi Gaji?"</a:t>
            </a:r>
            <a:endParaRPr lang="en-US" sz="1600" dirty="0"/>
          </a:p>
        </p:txBody>
      </p:sp>
      <p:sp>
        <p:nvSpPr>
          <p:cNvPr id="11" name="Shape 9"/>
          <p:cNvSpPr/>
          <p:nvPr/>
        </p:nvSpPr>
        <p:spPr>
          <a:xfrm>
            <a:off x="444500" y="1778000"/>
            <a:ext cx="5508625" cy="857250"/>
          </a:xfrm>
          <a:custGeom>
            <a:avLst/>
            <a:gdLst/>
            <a:ahLst/>
            <a:cxnLst/>
            <a:rect l="l" t="t" r="r" b="b"/>
            <a:pathLst>
              <a:path w="5508625" h="857250">
                <a:moveTo>
                  <a:pt x="31753" y="0"/>
                </a:moveTo>
                <a:lnTo>
                  <a:pt x="5476872" y="0"/>
                </a:lnTo>
                <a:cubicBezTo>
                  <a:pt x="5494409" y="0"/>
                  <a:pt x="5508625" y="14216"/>
                  <a:pt x="5508625" y="31753"/>
                </a:cubicBezTo>
                <a:lnTo>
                  <a:pt x="5508625" y="825497"/>
                </a:lnTo>
                <a:cubicBezTo>
                  <a:pt x="5508625" y="843034"/>
                  <a:pt x="5494409" y="857250"/>
                  <a:pt x="5476872" y="857250"/>
                </a:cubicBezTo>
                <a:lnTo>
                  <a:pt x="31753" y="857250"/>
                </a:lnTo>
                <a:cubicBezTo>
                  <a:pt x="14216" y="857250"/>
                  <a:pt x="0" y="843034"/>
                  <a:pt x="0" y="825497"/>
                </a:cubicBezTo>
                <a:lnTo>
                  <a:pt x="0" y="31753"/>
                </a:lnTo>
                <a:cubicBezTo>
                  <a:pt x="0" y="14228"/>
                  <a:pt x="14228" y="0"/>
                  <a:pt x="31753" y="0"/>
                </a:cubicBezTo>
                <a:close/>
              </a:path>
            </a:pathLst>
          </a:custGeom>
          <a:solidFill>
            <a:srgbClr val="1A1D21">
              <a:alpha val="50196"/>
            </a:srgbClr>
          </a:solidFill>
          <a:ln/>
        </p:spPr>
      </p:sp>
      <p:sp>
        <p:nvSpPr>
          <p:cNvPr id="12" name="Text 10"/>
          <p:cNvSpPr/>
          <p:nvPr/>
        </p:nvSpPr>
        <p:spPr>
          <a:xfrm>
            <a:off x="508000" y="1841500"/>
            <a:ext cx="5437188" cy="158750"/>
          </a:xfrm>
          <a:prstGeom prst="rect">
            <a:avLst/>
          </a:prstGeom>
          <a:noFill/>
          <a:ln/>
        </p:spPr>
        <p:txBody>
          <a:bodyPr wrap="square" lIns="0" tIns="0" rIns="0" bIns="0" rtlCol="0" anchor="ctr"/>
          <a:lstStyle/>
          <a:p>
            <a:pPr>
              <a:lnSpc>
                <a:spcPct val="120000"/>
              </a:lnSpc>
            </a:pPr>
            <a:r>
              <a:rPr lang="en-US" sz="875" b="1" dirty="0">
                <a:solidFill>
                  <a:srgbClr val="B89A6A"/>
                </a:solidFill>
                <a:latin typeface="Quattrocento Sans" pitchFamily="34" charset="0"/>
                <a:ea typeface="Quattrocento Sans" pitchFamily="34" charset="-122"/>
                <a:cs typeface="Quattrocento Sans" pitchFamily="34" charset="-120"/>
              </a:rPr>
              <a:t>SAY:</a:t>
            </a:r>
            <a:endParaRPr lang="en-US" sz="1600" dirty="0"/>
          </a:p>
        </p:txBody>
      </p:sp>
      <p:sp>
        <p:nvSpPr>
          <p:cNvPr id="13" name="Text 11"/>
          <p:cNvSpPr/>
          <p:nvPr/>
        </p:nvSpPr>
        <p:spPr>
          <a:xfrm>
            <a:off x="508000" y="2032000"/>
            <a:ext cx="5437188" cy="539750"/>
          </a:xfrm>
          <a:prstGeom prst="rect">
            <a:avLst/>
          </a:prstGeom>
          <a:noFill/>
          <a:ln/>
        </p:spPr>
        <p:txBody>
          <a:bodyPr wrap="square" lIns="0" tIns="0" rIns="0" bIns="0" rtlCol="0" anchor="ctr"/>
          <a:lstStyle/>
          <a:p>
            <a:pPr>
              <a:lnSpc>
                <a:spcPct val="140000"/>
              </a:lnSpc>
            </a:pPr>
            <a:r>
              <a:rPr lang="en-US" sz="875" dirty="0">
                <a:solidFill>
                  <a:srgbClr val="E8E6E3">
                    <a:alpha val="90000"/>
                  </a:srgbClr>
                </a:solidFill>
                <a:latin typeface="Quattrocento Sans" pitchFamily="34" charset="0"/>
                <a:ea typeface="Quattrocento Sans" pitchFamily="34" charset="-122"/>
                <a:cs typeface="Quattrocento Sans" pitchFamily="34" charset="-120"/>
              </a:rPr>
              <a:t>"Saya yakin ketika waktunya tiba, kita bisa menemukan compensation package yang fair untuk kedua belah pihak. Untuk sekarang, saya prefer fokus pada role dan bagaimana saya bisa contribute value. Bisa cerita lebih banyak tentang scope pekerjaan dan team structure?"</a:t>
            </a:r>
            <a:endParaRPr lang="en-US" sz="1600" dirty="0"/>
          </a:p>
        </p:txBody>
      </p:sp>
      <p:sp>
        <p:nvSpPr>
          <p:cNvPr id="14" name="Text 12"/>
          <p:cNvSpPr/>
          <p:nvPr/>
        </p:nvSpPr>
        <p:spPr>
          <a:xfrm>
            <a:off x="444500" y="2700734"/>
            <a:ext cx="5556250" cy="127000"/>
          </a:xfrm>
          <a:prstGeom prst="rect">
            <a:avLst/>
          </a:prstGeom>
          <a:noFill/>
          <a:ln/>
        </p:spPr>
        <p:txBody>
          <a:bodyPr wrap="square" lIns="0" tIns="0" rIns="0" bIns="0" rtlCol="0" anchor="ctr"/>
          <a:lstStyle/>
          <a:p>
            <a:pPr>
              <a:lnSpc>
                <a:spcPct val="110000"/>
              </a:lnSpc>
            </a:pPr>
            <a:r>
              <a:rPr lang="en-US" sz="750" b="1" dirty="0">
                <a:solidFill>
                  <a:srgbClr val="E8E6E3"/>
                </a:solidFill>
                <a:latin typeface="Quattrocento Sans" pitchFamily="34" charset="0"/>
                <a:ea typeface="Quattrocento Sans" pitchFamily="34" charset="-122"/>
                <a:cs typeface="Quattrocento Sans" pitchFamily="34" charset="-120"/>
              </a:rPr>
              <a:t>WHY:</a:t>
            </a:r>
            <a:pPr>
              <a:lnSpc>
                <a:spcPct val="110000"/>
              </a:lnSpc>
            </a:pPr>
            <a:r>
              <a:rPr lang="en-US" sz="750" dirty="0">
                <a:solidFill>
                  <a:srgbClr val="E8E6E3">
                    <a:alpha val="70000"/>
                  </a:srgbClr>
                </a:solidFill>
                <a:latin typeface="Quattrocento Sans" pitchFamily="34" charset="0"/>
                <a:ea typeface="Quattrocento Sans" pitchFamily="34" charset="-122"/>
                <a:cs typeface="Quattrocento Sans" pitchFamily="34" charset="-120"/>
              </a:rPr>
              <a:t> Deflect pertanyaan gaji ke value conversation. Jangan anchor diri sendiri sebelum tahu budget mereka.</a:t>
            </a:r>
            <a:endParaRPr lang="en-US" sz="1600" dirty="0"/>
          </a:p>
        </p:txBody>
      </p:sp>
      <p:sp>
        <p:nvSpPr>
          <p:cNvPr id="15" name="Shape 13"/>
          <p:cNvSpPr/>
          <p:nvPr/>
        </p:nvSpPr>
        <p:spPr>
          <a:xfrm>
            <a:off x="333375" y="3018234"/>
            <a:ext cx="5715000" cy="1555750"/>
          </a:xfrm>
          <a:custGeom>
            <a:avLst/>
            <a:gdLst/>
            <a:ahLst/>
            <a:cxnLst/>
            <a:rect l="l" t="t" r="r" b="b"/>
            <a:pathLst>
              <a:path w="5715000" h="1555750">
                <a:moveTo>
                  <a:pt x="31750" y="0"/>
                </a:moveTo>
                <a:lnTo>
                  <a:pt x="5651494" y="0"/>
                </a:lnTo>
                <a:cubicBezTo>
                  <a:pt x="5686568" y="0"/>
                  <a:pt x="5715000" y="28432"/>
                  <a:pt x="5715000" y="63506"/>
                </a:cubicBezTo>
                <a:lnTo>
                  <a:pt x="5715000" y="1492244"/>
                </a:lnTo>
                <a:cubicBezTo>
                  <a:pt x="5715000" y="1527318"/>
                  <a:pt x="5686568" y="1555750"/>
                  <a:pt x="5651494" y="1555750"/>
                </a:cubicBezTo>
                <a:lnTo>
                  <a:pt x="31750" y="1555750"/>
                </a:lnTo>
                <a:cubicBezTo>
                  <a:pt x="14215" y="1555750"/>
                  <a:pt x="0" y="1541535"/>
                  <a:pt x="0" y="1524000"/>
                </a:cubicBezTo>
                <a:lnTo>
                  <a:pt x="0" y="31750"/>
                </a:lnTo>
                <a:cubicBezTo>
                  <a:pt x="0" y="14227"/>
                  <a:pt x="14227" y="0"/>
                  <a:pt x="31750" y="0"/>
                </a:cubicBezTo>
                <a:close/>
              </a:path>
            </a:pathLst>
          </a:custGeom>
          <a:solidFill>
            <a:srgbClr val="4A5059">
              <a:alpha val="30196"/>
            </a:srgbClr>
          </a:solidFill>
          <a:ln/>
        </p:spPr>
      </p:sp>
      <p:sp>
        <p:nvSpPr>
          <p:cNvPr id="16" name="Shape 14"/>
          <p:cNvSpPr/>
          <p:nvPr/>
        </p:nvSpPr>
        <p:spPr>
          <a:xfrm>
            <a:off x="333375" y="3018234"/>
            <a:ext cx="31750" cy="1555750"/>
          </a:xfrm>
          <a:custGeom>
            <a:avLst/>
            <a:gdLst/>
            <a:ahLst/>
            <a:cxnLst/>
            <a:rect l="l" t="t" r="r" b="b"/>
            <a:pathLst>
              <a:path w="31750" h="1555750">
                <a:moveTo>
                  <a:pt x="31750" y="0"/>
                </a:moveTo>
                <a:lnTo>
                  <a:pt x="31750" y="0"/>
                </a:lnTo>
                <a:lnTo>
                  <a:pt x="31750" y="1555750"/>
                </a:lnTo>
                <a:lnTo>
                  <a:pt x="31750" y="1555750"/>
                </a:lnTo>
                <a:cubicBezTo>
                  <a:pt x="14227" y="1555750"/>
                  <a:pt x="0" y="1541523"/>
                  <a:pt x="0" y="1524000"/>
                </a:cubicBezTo>
                <a:lnTo>
                  <a:pt x="0" y="31750"/>
                </a:lnTo>
                <a:cubicBezTo>
                  <a:pt x="0" y="14227"/>
                  <a:pt x="14227" y="0"/>
                  <a:pt x="31750" y="0"/>
                </a:cubicBezTo>
                <a:close/>
              </a:path>
            </a:pathLst>
          </a:custGeom>
          <a:solidFill>
            <a:srgbClr val="B89A6A"/>
          </a:solidFill>
          <a:ln/>
        </p:spPr>
      </p:sp>
      <p:sp>
        <p:nvSpPr>
          <p:cNvPr id="17" name="Shape 15"/>
          <p:cNvSpPr/>
          <p:nvPr/>
        </p:nvSpPr>
        <p:spPr>
          <a:xfrm>
            <a:off x="444500" y="3113484"/>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B89A6A">
              <a:alpha val="20000"/>
            </a:srgbClr>
          </a:solidFill>
          <a:ln/>
        </p:spPr>
      </p:sp>
      <p:sp>
        <p:nvSpPr>
          <p:cNvPr id="18" name="Text 16"/>
          <p:cNvSpPr/>
          <p:nvPr/>
        </p:nvSpPr>
        <p:spPr>
          <a:xfrm>
            <a:off x="412750" y="3113484"/>
            <a:ext cx="317500" cy="254000"/>
          </a:xfrm>
          <a:prstGeom prst="rect">
            <a:avLst/>
          </a:prstGeom>
          <a:noFill/>
          <a:ln/>
        </p:spPr>
        <p:txBody>
          <a:bodyPr wrap="square" lIns="0" tIns="0" rIns="0" bIns="0" rtlCol="0" anchor="ctr"/>
          <a:lstStyle/>
          <a:p>
            <a:pPr algn="ctr">
              <a:lnSpc>
                <a:spcPct val="130000"/>
              </a:lnSpc>
            </a:pPr>
            <a:r>
              <a:rPr lang="en-US" sz="1000" b="1" dirty="0">
                <a:solidFill>
                  <a:srgbClr val="B89A6A"/>
                </a:solidFill>
                <a:latin typeface="Liter" pitchFamily="34" charset="0"/>
                <a:ea typeface="Liter" pitchFamily="34" charset="-122"/>
                <a:cs typeface="Liter" pitchFamily="34" charset="-120"/>
              </a:rPr>
              <a:t>2</a:t>
            </a:r>
            <a:endParaRPr lang="en-US" sz="1600" dirty="0"/>
          </a:p>
        </p:txBody>
      </p:sp>
      <p:sp>
        <p:nvSpPr>
          <p:cNvPr id="19" name="Text 17"/>
          <p:cNvSpPr/>
          <p:nvPr/>
        </p:nvSpPr>
        <p:spPr>
          <a:xfrm>
            <a:off x="762000" y="3145234"/>
            <a:ext cx="1508125" cy="190500"/>
          </a:xfrm>
          <a:prstGeom prst="rect">
            <a:avLst/>
          </a:prstGeom>
          <a:noFill/>
          <a:ln/>
        </p:spPr>
        <p:txBody>
          <a:bodyPr wrap="square" lIns="0" tIns="0" rIns="0" bIns="0" rtlCol="0" anchor="ctr"/>
          <a:lstStyle/>
          <a:p>
            <a:pPr>
              <a:lnSpc>
                <a:spcPct val="130000"/>
              </a:lnSpc>
            </a:pPr>
            <a:r>
              <a:rPr lang="en-US" sz="1000" b="1" dirty="0">
                <a:solidFill>
                  <a:srgbClr val="E8E6E3"/>
                </a:solidFill>
                <a:latin typeface="Liter" pitchFamily="34" charset="0"/>
                <a:ea typeface="Liter" pitchFamily="34" charset="-122"/>
                <a:cs typeface="Liter" pitchFamily="34" charset="-120"/>
              </a:rPr>
              <a:t>Merespons Offer Pertama</a:t>
            </a:r>
            <a:endParaRPr lang="en-US" sz="1600" dirty="0"/>
          </a:p>
        </p:txBody>
      </p:sp>
      <p:sp>
        <p:nvSpPr>
          <p:cNvPr id="20" name="Shape 18"/>
          <p:cNvSpPr/>
          <p:nvPr/>
        </p:nvSpPr>
        <p:spPr>
          <a:xfrm>
            <a:off x="444500" y="3430984"/>
            <a:ext cx="5508625" cy="857250"/>
          </a:xfrm>
          <a:custGeom>
            <a:avLst/>
            <a:gdLst/>
            <a:ahLst/>
            <a:cxnLst/>
            <a:rect l="l" t="t" r="r" b="b"/>
            <a:pathLst>
              <a:path w="5508625" h="857250">
                <a:moveTo>
                  <a:pt x="31753" y="0"/>
                </a:moveTo>
                <a:lnTo>
                  <a:pt x="5476872" y="0"/>
                </a:lnTo>
                <a:cubicBezTo>
                  <a:pt x="5494409" y="0"/>
                  <a:pt x="5508625" y="14216"/>
                  <a:pt x="5508625" y="31753"/>
                </a:cubicBezTo>
                <a:lnTo>
                  <a:pt x="5508625" y="825497"/>
                </a:lnTo>
                <a:cubicBezTo>
                  <a:pt x="5508625" y="843034"/>
                  <a:pt x="5494409" y="857250"/>
                  <a:pt x="5476872" y="857250"/>
                </a:cubicBezTo>
                <a:lnTo>
                  <a:pt x="31753" y="857250"/>
                </a:lnTo>
                <a:cubicBezTo>
                  <a:pt x="14216" y="857250"/>
                  <a:pt x="0" y="843034"/>
                  <a:pt x="0" y="825497"/>
                </a:cubicBezTo>
                <a:lnTo>
                  <a:pt x="0" y="31753"/>
                </a:lnTo>
                <a:cubicBezTo>
                  <a:pt x="0" y="14228"/>
                  <a:pt x="14228" y="0"/>
                  <a:pt x="31753" y="0"/>
                </a:cubicBezTo>
                <a:close/>
              </a:path>
            </a:pathLst>
          </a:custGeom>
          <a:solidFill>
            <a:srgbClr val="1A1D21">
              <a:alpha val="50196"/>
            </a:srgbClr>
          </a:solidFill>
          <a:ln/>
        </p:spPr>
      </p:sp>
      <p:sp>
        <p:nvSpPr>
          <p:cNvPr id="21" name="Text 19"/>
          <p:cNvSpPr/>
          <p:nvPr/>
        </p:nvSpPr>
        <p:spPr>
          <a:xfrm>
            <a:off x="508000" y="3494484"/>
            <a:ext cx="5437188" cy="158750"/>
          </a:xfrm>
          <a:prstGeom prst="rect">
            <a:avLst/>
          </a:prstGeom>
          <a:noFill/>
          <a:ln/>
        </p:spPr>
        <p:txBody>
          <a:bodyPr wrap="square" lIns="0" tIns="0" rIns="0" bIns="0" rtlCol="0" anchor="ctr"/>
          <a:lstStyle/>
          <a:p>
            <a:pPr>
              <a:lnSpc>
                <a:spcPct val="120000"/>
              </a:lnSpc>
            </a:pPr>
            <a:r>
              <a:rPr lang="en-US" sz="875" b="1" dirty="0">
                <a:solidFill>
                  <a:srgbClr val="B89A6A"/>
                </a:solidFill>
                <a:latin typeface="Quattrocento Sans" pitchFamily="34" charset="0"/>
                <a:ea typeface="Quattrocento Sans" pitchFamily="34" charset="-122"/>
                <a:cs typeface="Quattrocento Sans" pitchFamily="34" charset="-120"/>
              </a:rPr>
              <a:t>SAY:</a:t>
            </a:r>
            <a:endParaRPr lang="en-US" sz="1600" dirty="0"/>
          </a:p>
        </p:txBody>
      </p:sp>
      <p:sp>
        <p:nvSpPr>
          <p:cNvPr id="22" name="Text 20"/>
          <p:cNvSpPr/>
          <p:nvPr/>
        </p:nvSpPr>
        <p:spPr>
          <a:xfrm>
            <a:off x="508000" y="3684984"/>
            <a:ext cx="5437188" cy="539750"/>
          </a:xfrm>
          <a:prstGeom prst="rect">
            <a:avLst/>
          </a:prstGeom>
          <a:noFill/>
          <a:ln/>
        </p:spPr>
        <p:txBody>
          <a:bodyPr wrap="square" lIns="0" tIns="0" rIns="0" bIns="0" rtlCol="0" anchor="ctr"/>
          <a:lstStyle/>
          <a:p>
            <a:pPr>
              <a:lnSpc>
                <a:spcPct val="140000"/>
              </a:lnSpc>
            </a:pPr>
            <a:r>
              <a:rPr lang="en-US" sz="875" dirty="0">
                <a:solidFill>
                  <a:srgbClr val="E8E6E3">
                    <a:alpha val="90000"/>
                  </a:srgbClr>
                </a:solidFill>
                <a:latin typeface="Quattrocento Sans" pitchFamily="34" charset="0"/>
                <a:ea typeface="Quattrocento Sans" pitchFamily="34" charset="-122"/>
                <a:cs typeface="Quattrocento Sans" pitchFamily="34" charset="-120"/>
              </a:rPr>
              <a:t>"Terima kasih banyak untuk offer ini. Saya genuinely excited tentang opportunity untuk contribute ke [specific project/aspect]. Saya butuh waktu untuk review offer secara menyeluruh — bisa kirim detail lengkapnya via email? Saya akan get back to you dalam [2-3 business days]."</a:t>
            </a:r>
            <a:endParaRPr lang="en-US" sz="1600" dirty="0"/>
          </a:p>
        </p:txBody>
      </p:sp>
      <p:sp>
        <p:nvSpPr>
          <p:cNvPr id="23" name="Text 21"/>
          <p:cNvSpPr/>
          <p:nvPr/>
        </p:nvSpPr>
        <p:spPr>
          <a:xfrm>
            <a:off x="444500" y="4353719"/>
            <a:ext cx="5556250" cy="127000"/>
          </a:xfrm>
          <a:prstGeom prst="rect">
            <a:avLst/>
          </a:prstGeom>
          <a:noFill/>
          <a:ln/>
        </p:spPr>
        <p:txBody>
          <a:bodyPr wrap="square" lIns="0" tIns="0" rIns="0" bIns="0" rtlCol="0" anchor="ctr"/>
          <a:lstStyle/>
          <a:p>
            <a:pPr>
              <a:lnSpc>
                <a:spcPct val="110000"/>
              </a:lnSpc>
            </a:pPr>
            <a:r>
              <a:rPr lang="en-US" sz="750" b="1" dirty="0">
                <a:solidFill>
                  <a:srgbClr val="E8E6E3"/>
                </a:solidFill>
                <a:latin typeface="Quattrocento Sans" pitchFamily="34" charset="0"/>
                <a:ea typeface="Quattrocento Sans" pitchFamily="34" charset="-122"/>
                <a:cs typeface="Quattrocento Sans" pitchFamily="34" charset="-120"/>
              </a:rPr>
              <a:t>WHY:</a:t>
            </a:r>
            <a:pPr>
              <a:lnSpc>
                <a:spcPct val="110000"/>
              </a:lnSpc>
            </a:pPr>
            <a:r>
              <a:rPr lang="en-US" sz="750" dirty="0">
                <a:solidFill>
                  <a:srgbClr val="E8E6E3">
                    <a:alpha val="70000"/>
                  </a:srgbClr>
                </a:solidFill>
                <a:latin typeface="Quattrocento Sans" pitchFamily="34" charset="0"/>
                <a:ea typeface="Quattrocento Sans" pitchFamily="34" charset="-122"/>
                <a:cs typeface="Quattrocento Sans" pitchFamily="34" charset="-120"/>
              </a:rPr>
              <a:t> Jangan accept atau reject di spot. Minta written offer dan waktu untuk strategize counter-offer.</a:t>
            </a:r>
            <a:endParaRPr lang="en-US" sz="1600" dirty="0"/>
          </a:p>
        </p:txBody>
      </p:sp>
      <p:sp>
        <p:nvSpPr>
          <p:cNvPr id="24" name="Shape 22"/>
          <p:cNvSpPr/>
          <p:nvPr/>
        </p:nvSpPr>
        <p:spPr>
          <a:xfrm>
            <a:off x="333375" y="4671219"/>
            <a:ext cx="5715000" cy="1555750"/>
          </a:xfrm>
          <a:custGeom>
            <a:avLst/>
            <a:gdLst/>
            <a:ahLst/>
            <a:cxnLst/>
            <a:rect l="l" t="t" r="r" b="b"/>
            <a:pathLst>
              <a:path w="5715000" h="1555750">
                <a:moveTo>
                  <a:pt x="31750" y="0"/>
                </a:moveTo>
                <a:lnTo>
                  <a:pt x="5651494" y="0"/>
                </a:lnTo>
                <a:cubicBezTo>
                  <a:pt x="5686568" y="0"/>
                  <a:pt x="5715000" y="28432"/>
                  <a:pt x="5715000" y="63506"/>
                </a:cubicBezTo>
                <a:lnTo>
                  <a:pt x="5715000" y="1492244"/>
                </a:lnTo>
                <a:cubicBezTo>
                  <a:pt x="5715000" y="1527318"/>
                  <a:pt x="5686568" y="1555750"/>
                  <a:pt x="5651494" y="1555750"/>
                </a:cubicBezTo>
                <a:lnTo>
                  <a:pt x="31750" y="1555750"/>
                </a:lnTo>
                <a:cubicBezTo>
                  <a:pt x="14215" y="1555750"/>
                  <a:pt x="0" y="1541535"/>
                  <a:pt x="0" y="1524000"/>
                </a:cubicBezTo>
                <a:lnTo>
                  <a:pt x="0" y="31750"/>
                </a:lnTo>
                <a:cubicBezTo>
                  <a:pt x="0" y="14227"/>
                  <a:pt x="14227" y="0"/>
                  <a:pt x="31750" y="0"/>
                </a:cubicBezTo>
                <a:close/>
              </a:path>
            </a:pathLst>
          </a:custGeom>
          <a:solidFill>
            <a:srgbClr val="4A5059">
              <a:alpha val="30196"/>
            </a:srgbClr>
          </a:solidFill>
          <a:ln/>
        </p:spPr>
      </p:sp>
      <p:sp>
        <p:nvSpPr>
          <p:cNvPr id="25" name="Shape 23"/>
          <p:cNvSpPr/>
          <p:nvPr/>
        </p:nvSpPr>
        <p:spPr>
          <a:xfrm>
            <a:off x="333375" y="4671219"/>
            <a:ext cx="31750" cy="1555750"/>
          </a:xfrm>
          <a:custGeom>
            <a:avLst/>
            <a:gdLst/>
            <a:ahLst/>
            <a:cxnLst/>
            <a:rect l="l" t="t" r="r" b="b"/>
            <a:pathLst>
              <a:path w="31750" h="1555750">
                <a:moveTo>
                  <a:pt x="31750" y="0"/>
                </a:moveTo>
                <a:lnTo>
                  <a:pt x="31750" y="0"/>
                </a:lnTo>
                <a:lnTo>
                  <a:pt x="31750" y="1555750"/>
                </a:lnTo>
                <a:lnTo>
                  <a:pt x="31750" y="1555750"/>
                </a:lnTo>
                <a:cubicBezTo>
                  <a:pt x="14227" y="1555750"/>
                  <a:pt x="0" y="1541523"/>
                  <a:pt x="0" y="1524000"/>
                </a:cubicBezTo>
                <a:lnTo>
                  <a:pt x="0" y="31750"/>
                </a:lnTo>
                <a:cubicBezTo>
                  <a:pt x="0" y="14227"/>
                  <a:pt x="14227" y="0"/>
                  <a:pt x="31750" y="0"/>
                </a:cubicBezTo>
                <a:close/>
              </a:path>
            </a:pathLst>
          </a:custGeom>
          <a:solidFill>
            <a:srgbClr val="B89A6A"/>
          </a:solidFill>
          <a:ln/>
        </p:spPr>
      </p:sp>
      <p:sp>
        <p:nvSpPr>
          <p:cNvPr id="26" name="Shape 24"/>
          <p:cNvSpPr/>
          <p:nvPr/>
        </p:nvSpPr>
        <p:spPr>
          <a:xfrm>
            <a:off x="444500" y="4766469"/>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B89A6A">
              <a:alpha val="20000"/>
            </a:srgbClr>
          </a:solidFill>
          <a:ln/>
        </p:spPr>
      </p:sp>
      <p:sp>
        <p:nvSpPr>
          <p:cNvPr id="27" name="Text 25"/>
          <p:cNvSpPr/>
          <p:nvPr/>
        </p:nvSpPr>
        <p:spPr>
          <a:xfrm>
            <a:off x="412750" y="4766469"/>
            <a:ext cx="317500" cy="254000"/>
          </a:xfrm>
          <a:prstGeom prst="rect">
            <a:avLst/>
          </a:prstGeom>
          <a:noFill/>
          <a:ln/>
        </p:spPr>
        <p:txBody>
          <a:bodyPr wrap="square" lIns="0" tIns="0" rIns="0" bIns="0" rtlCol="0" anchor="ctr"/>
          <a:lstStyle/>
          <a:p>
            <a:pPr algn="ctr">
              <a:lnSpc>
                <a:spcPct val="130000"/>
              </a:lnSpc>
            </a:pPr>
            <a:r>
              <a:rPr lang="en-US" sz="1000" b="1" dirty="0">
                <a:solidFill>
                  <a:srgbClr val="B89A6A"/>
                </a:solidFill>
                <a:latin typeface="Liter" pitchFamily="34" charset="0"/>
                <a:ea typeface="Liter" pitchFamily="34" charset="-122"/>
                <a:cs typeface="Liter" pitchFamily="34" charset="-120"/>
              </a:rPr>
              <a:t>3</a:t>
            </a:r>
            <a:endParaRPr lang="en-US" sz="1600" dirty="0"/>
          </a:p>
        </p:txBody>
      </p:sp>
      <p:sp>
        <p:nvSpPr>
          <p:cNvPr id="28" name="Text 26"/>
          <p:cNvSpPr/>
          <p:nvPr/>
        </p:nvSpPr>
        <p:spPr>
          <a:xfrm>
            <a:off x="762000" y="4798219"/>
            <a:ext cx="1555750" cy="190500"/>
          </a:xfrm>
          <a:prstGeom prst="rect">
            <a:avLst/>
          </a:prstGeom>
          <a:noFill/>
          <a:ln/>
        </p:spPr>
        <p:txBody>
          <a:bodyPr wrap="square" lIns="0" tIns="0" rIns="0" bIns="0" rtlCol="0" anchor="ctr"/>
          <a:lstStyle/>
          <a:p>
            <a:pPr>
              <a:lnSpc>
                <a:spcPct val="130000"/>
              </a:lnSpc>
            </a:pPr>
            <a:r>
              <a:rPr lang="en-US" sz="1000" b="1" dirty="0">
                <a:solidFill>
                  <a:srgbClr val="E8E6E3"/>
                </a:solidFill>
                <a:latin typeface="Liter" pitchFamily="34" charset="0"/>
                <a:ea typeface="Liter" pitchFamily="34" charset="-122"/>
                <a:cs typeface="Liter" pitchFamily="34" charset="-120"/>
              </a:rPr>
              <a:t>Counter-Offer yang Efektif</a:t>
            </a:r>
            <a:endParaRPr lang="en-US" sz="1600" dirty="0"/>
          </a:p>
        </p:txBody>
      </p:sp>
      <p:sp>
        <p:nvSpPr>
          <p:cNvPr id="29" name="Shape 27"/>
          <p:cNvSpPr/>
          <p:nvPr/>
        </p:nvSpPr>
        <p:spPr>
          <a:xfrm>
            <a:off x="444500" y="5083969"/>
            <a:ext cx="5508625" cy="857250"/>
          </a:xfrm>
          <a:custGeom>
            <a:avLst/>
            <a:gdLst/>
            <a:ahLst/>
            <a:cxnLst/>
            <a:rect l="l" t="t" r="r" b="b"/>
            <a:pathLst>
              <a:path w="5508625" h="857250">
                <a:moveTo>
                  <a:pt x="31753" y="0"/>
                </a:moveTo>
                <a:lnTo>
                  <a:pt x="5476872" y="0"/>
                </a:lnTo>
                <a:cubicBezTo>
                  <a:pt x="5494409" y="0"/>
                  <a:pt x="5508625" y="14216"/>
                  <a:pt x="5508625" y="31753"/>
                </a:cubicBezTo>
                <a:lnTo>
                  <a:pt x="5508625" y="825497"/>
                </a:lnTo>
                <a:cubicBezTo>
                  <a:pt x="5508625" y="843034"/>
                  <a:pt x="5494409" y="857250"/>
                  <a:pt x="5476872" y="857250"/>
                </a:cubicBezTo>
                <a:lnTo>
                  <a:pt x="31753" y="857250"/>
                </a:lnTo>
                <a:cubicBezTo>
                  <a:pt x="14216" y="857250"/>
                  <a:pt x="0" y="843034"/>
                  <a:pt x="0" y="825497"/>
                </a:cubicBezTo>
                <a:lnTo>
                  <a:pt x="0" y="31753"/>
                </a:lnTo>
                <a:cubicBezTo>
                  <a:pt x="0" y="14228"/>
                  <a:pt x="14228" y="0"/>
                  <a:pt x="31753" y="0"/>
                </a:cubicBezTo>
                <a:close/>
              </a:path>
            </a:pathLst>
          </a:custGeom>
          <a:solidFill>
            <a:srgbClr val="1A1D21">
              <a:alpha val="50196"/>
            </a:srgbClr>
          </a:solidFill>
          <a:ln/>
        </p:spPr>
      </p:sp>
      <p:sp>
        <p:nvSpPr>
          <p:cNvPr id="30" name="Text 28"/>
          <p:cNvSpPr/>
          <p:nvPr/>
        </p:nvSpPr>
        <p:spPr>
          <a:xfrm>
            <a:off x="508000" y="5147469"/>
            <a:ext cx="5437188" cy="158750"/>
          </a:xfrm>
          <a:prstGeom prst="rect">
            <a:avLst/>
          </a:prstGeom>
          <a:noFill/>
          <a:ln/>
        </p:spPr>
        <p:txBody>
          <a:bodyPr wrap="square" lIns="0" tIns="0" rIns="0" bIns="0" rtlCol="0" anchor="ctr"/>
          <a:lstStyle/>
          <a:p>
            <a:pPr>
              <a:lnSpc>
                <a:spcPct val="120000"/>
              </a:lnSpc>
            </a:pPr>
            <a:r>
              <a:rPr lang="en-US" sz="875" b="1" dirty="0">
                <a:solidFill>
                  <a:srgbClr val="B89A6A"/>
                </a:solidFill>
                <a:latin typeface="Quattrocento Sans" pitchFamily="34" charset="0"/>
                <a:ea typeface="Quattrocento Sans" pitchFamily="34" charset="-122"/>
                <a:cs typeface="Quattrocento Sans" pitchFamily="34" charset="-120"/>
              </a:rPr>
              <a:t>SAY:</a:t>
            </a:r>
            <a:endParaRPr lang="en-US" sz="1600" dirty="0"/>
          </a:p>
        </p:txBody>
      </p:sp>
      <p:sp>
        <p:nvSpPr>
          <p:cNvPr id="31" name="Text 29"/>
          <p:cNvSpPr/>
          <p:nvPr/>
        </p:nvSpPr>
        <p:spPr>
          <a:xfrm>
            <a:off x="508000" y="5337969"/>
            <a:ext cx="5437188" cy="539750"/>
          </a:xfrm>
          <a:prstGeom prst="rect">
            <a:avLst/>
          </a:prstGeom>
          <a:noFill/>
          <a:ln/>
        </p:spPr>
        <p:txBody>
          <a:bodyPr wrap="square" lIns="0" tIns="0" rIns="0" bIns="0" rtlCol="0" anchor="ctr"/>
          <a:lstStyle/>
          <a:p>
            <a:pPr>
              <a:lnSpc>
                <a:spcPct val="140000"/>
              </a:lnSpc>
            </a:pPr>
            <a:r>
              <a:rPr lang="en-US" sz="875" dirty="0">
                <a:solidFill>
                  <a:srgbClr val="E8E6E3">
                    <a:alpha val="90000"/>
                  </a:srgbClr>
                </a:solidFill>
                <a:latin typeface="Quattrocento Sans" pitchFamily="34" charset="0"/>
                <a:ea typeface="Quattrocento Sans" pitchFamily="34" charset="-122"/>
                <a:cs typeface="Quattrocento Sans" pitchFamily="34" charset="-120"/>
              </a:rPr>
              <a:t>"Terima kasih lagi untuk offer ini. Saya sangat excited tentang [specific aspect]. Setelah review, berdasarkan market research untuk role ini dan unique value yang saya bawa dari [specific experience], saya expecting compensation lebih di range [target number]. Apakah ada flexibility untuk adjust base salary?"</a:t>
            </a:r>
            <a:endParaRPr lang="en-US" sz="1600" dirty="0"/>
          </a:p>
        </p:txBody>
      </p:sp>
      <p:sp>
        <p:nvSpPr>
          <p:cNvPr id="32" name="Text 30"/>
          <p:cNvSpPr/>
          <p:nvPr/>
        </p:nvSpPr>
        <p:spPr>
          <a:xfrm>
            <a:off x="444500" y="6006703"/>
            <a:ext cx="5556250" cy="127000"/>
          </a:xfrm>
          <a:prstGeom prst="rect">
            <a:avLst/>
          </a:prstGeom>
          <a:noFill/>
          <a:ln/>
        </p:spPr>
        <p:txBody>
          <a:bodyPr wrap="square" lIns="0" tIns="0" rIns="0" bIns="0" rtlCol="0" anchor="ctr"/>
          <a:lstStyle/>
          <a:p>
            <a:pPr>
              <a:lnSpc>
                <a:spcPct val="110000"/>
              </a:lnSpc>
            </a:pPr>
            <a:r>
              <a:rPr lang="en-US" sz="750" b="1" dirty="0">
                <a:solidFill>
                  <a:srgbClr val="E8E6E3"/>
                </a:solidFill>
                <a:latin typeface="Quattrocento Sans" pitchFamily="34" charset="0"/>
                <a:ea typeface="Quattrocento Sans" pitchFamily="34" charset="-122"/>
                <a:cs typeface="Quattrocento Sans" pitchFamily="34" charset="-120"/>
              </a:rPr>
              <a:t>WHY:</a:t>
            </a:r>
            <a:pPr>
              <a:lnSpc>
                <a:spcPct val="110000"/>
              </a:lnSpc>
            </a:pPr>
            <a:r>
              <a:rPr lang="en-US" sz="750" dirty="0">
                <a:solidFill>
                  <a:srgbClr val="E8E6E3">
                    <a:alpha val="70000"/>
                  </a:srgbClr>
                </a:solidFill>
                <a:latin typeface="Quattrocento Sans" pitchFamily="34" charset="0"/>
                <a:ea typeface="Quattrocento Sans" pitchFamily="34" charset="-122"/>
                <a:cs typeface="Quattrocento Sans" pitchFamily="34" charset="-120"/>
              </a:rPr>
              <a:t> Express enthusiasm + justify dengan data + specific ask. Jangan minta "more" — minta angka spesifik.</a:t>
            </a:r>
            <a:endParaRPr lang="en-US" sz="1600" dirty="0"/>
          </a:p>
        </p:txBody>
      </p:sp>
      <p:sp>
        <p:nvSpPr>
          <p:cNvPr id="33" name="Shape 31"/>
          <p:cNvSpPr/>
          <p:nvPr/>
        </p:nvSpPr>
        <p:spPr>
          <a:xfrm>
            <a:off x="6159500" y="1365250"/>
            <a:ext cx="5715000" cy="1555750"/>
          </a:xfrm>
          <a:custGeom>
            <a:avLst/>
            <a:gdLst/>
            <a:ahLst/>
            <a:cxnLst/>
            <a:rect l="l" t="t" r="r" b="b"/>
            <a:pathLst>
              <a:path w="5715000" h="1555750">
                <a:moveTo>
                  <a:pt x="31750" y="0"/>
                </a:moveTo>
                <a:lnTo>
                  <a:pt x="5651494" y="0"/>
                </a:lnTo>
                <a:cubicBezTo>
                  <a:pt x="5686568" y="0"/>
                  <a:pt x="5715000" y="28432"/>
                  <a:pt x="5715000" y="63506"/>
                </a:cubicBezTo>
                <a:lnTo>
                  <a:pt x="5715000" y="1492244"/>
                </a:lnTo>
                <a:cubicBezTo>
                  <a:pt x="5715000" y="1527318"/>
                  <a:pt x="5686568" y="1555750"/>
                  <a:pt x="5651494" y="1555750"/>
                </a:cubicBezTo>
                <a:lnTo>
                  <a:pt x="31750" y="1555750"/>
                </a:lnTo>
                <a:cubicBezTo>
                  <a:pt x="14215" y="1555750"/>
                  <a:pt x="0" y="1541535"/>
                  <a:pt x="0" y="1524000"/>
                </a:cubicBezTo>
                <a:lnTo>
                  <a:pt x="0" y="31750"/>
                </a:lnTo>
                <a:cubicBezTo>
                  <a:pt x="0" y="14227"/>
                  <a:pt x="14227" y="0"/>
                  <a:pt x="31750" y="0"/>
                </a:cubicBezTo>
                <a:close/>
              </a:path>
            </a:pathLst>
          </a:custGeom>
          <a:solidFill>
            <a:srgbClr val="4A5059">
              <a:alpha val="30196"/>
            </a:srgbClr>
          </a:solidFill>
          <a:ln/>
        </p:spPr>
      </p:sp>
      <p:sp>
        <p:nvSpPr>
          <p:cNvPr id="34" name="Shape 32"/>
          <p:cNvSpPr/>
          <p:nvPr/>
        </p:nvSpPr>
        <p:spPr>
          <a:xfrm>
            <a:off x="6159500" y="1365250"/>
            <a:ext cx="31750" cy="1555750"/>
          </a:xfrm>
          <a:custGeom>
            <a:avLst/>
            <a:gdLst/>
            <a:ahLst/>
            <a:cxnLst/>
            <a:rect l="l" t="t" r="r" b="b"/>
            <a:pathLst>
              <a:path w="31750" h="1555750">
                <a:moveTo>
                  <a:pt x="31750" y="0"/>
                </a:moveTo>
                <a:lnTo>
                  <a:pt x="31750" y="0"/>
                </a:lnTo>
                <a:lnTo>
                  <a:pt x="31750" y="1555750"/>
                </a:lnTo>
                <a:lnTo>
                  <a:pt x="31750" y="1555750"/>
                </a:lnTo>
                <a:cubicBezTo>
                  <a:pt x="14227" y="1555750"/>
                  <a:pt x="0" y="1541523"/>
                  <a:pt x="0" y="1524000"/>
                </a:cubicBezTo>
                <a:lnTo>
                  <a:pt x="0" y="31750"/>
                </a:lnTo>
                <a:cubicBezTo>
                  <a:pt x="0" y="14227"/>
                  <a:pt x="14227" y="0"/>
                  <a:pt x="31750" y="0"/>
                </a:cubicBezTo>
                <a:close/>
              </a:path>
            </a:pathLst>
          </a:custGeom>
          <a:solidFill>
            <a:srgbClr val="C7A66C"/>
          </a:solidFill>
          <a:ln/>
        </p:spPr>
      </p:sp>
      <p:sp>
        <p:nvSpPr>
          <p:cNvPr id="35" name="Shape 33"/>
          <p:cNvSpPr/>
          <p:nvPr/>
        </p:nvSpPr>
        <p:spPr>
          <a:xfrm>
            <a:off x="6270625" y="1460500"/>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C7A66C">
              <a:alpha val="20000"/>
            </a:srgbClr>
          </a:solidFill>
          <a:ln/>
        </p:spPr>
      </p:sp>
      <p:sp>
        <p:nvSpPr>
          <p:cNvPr id="36" name="Text 34"/>
          <p:cNvSpPr/>
          <p:nvPr/>
        </p:nvSpPr>
        <p:spPr>
          <a:xfrm>
            <a:off x="6238875" y="1460500"/>
            <a:ext cx="317500" cy="254000"/>
          </a:xfrm>
          <a:prstGeom prst="rect">
            <a:avLst/>
          </a:prstGeom>
          <a:noFill/>
          <a:ln/>
        </p:spPr>
        <p:txBody>
          <a:bodyPr wrap="square" lIns="0" tIns="0" rIns="0" bIns="0" rtlCol="0" anchor="ctr"/>
          <a:lstStyle/>
          <a:p>
            <a:pPr algn="ctr">
              <a:lnSpc>
                <a:spcPct val="130000"/>
              </a:lnSpc>
            </a:pPr>
            <a:r>
              <a:rPr lang="en-US" sz="1000" b="1" dirty="0">
                <a:solidFill>
                  <a:srgbClr val="C7A66C"/>
                </a:solidFill>
                <a:latin typeface="Liter" pitchFamily="34" charset="0"/>
                <a:ea typeface="Liter" pitchFamily="34" charset="-122"/>
                <a:cs typeface="Liter" pitchFamily="34" charset="-120"/>
              </a:rPr>
              <a:t>4</a:t>
            </a:r>
            <a:endParaRPr lang="en-US" sz="1600" dirty="0"/>
          </a:p>
        </p:txBody>
      </p:sp>
      <p:sp>
        <p:nvSpPr>
          <p:cNvPr id="37" name="Text 35"/>
          <p:cNvSpPr/>
          <p:nvPr/>
        </p:nvSpPr>
        <p:spPr>
          <a:xfrm>
            <a:off x="6588125" y="1492250"/>
            <a:ext cx="1833563" cy="190500"/>
          </a:xfrm>
          <a:prstGeom prst="rect">
            <a:avLst/>
          </a:prstGeom>
          <a:noFill/>
          <a:ln/>
        </p:spPr>
        <p:txBody>
          <a:bodyPr wrap="square" lIns="0" tIns="0" rIns="0" bIns="0" rtlCol="0" anchor="ctr"/>
          <a:lstStyle/>
          <a:p>
            <a:pPr>
              <a:lnSpc>
                <a:spcPct val="130000"/>
              </a:lnSpc>
            </a:pPr>
            <a:r>
              <a:rPr lang="en-US" sz="1000" b="1" dirty="0">
                <a:solidFill>
                  <a:srgbClr val="E8E6E3"/>
                </a:solidFill>
                <a:latin typeface="Liter" pitchFamily="34" charset="0"/>
                <a:ea typeface="Liter" pitchFamily="34" charset="-122"/>
                <a:cs typeface="Liter" pitchFamily="34" charset="-120"/>
              </a:rPr>
              <a:t>Menggunakan Competing Offer</a:t>
            </a:r>
            <a:endParaRPr lang="en-US" sz="1600" dirty="0"/>
          </a:p>
        </p:txBody>
      </p:sp>
      <p:sp>
        <p:nvSpPr>
          <p:cNvPr id="38" name="Shape 36"/>
          <p:cNvSpPr/>
          <p:nvPr/>
        </p:nvSpPr>
        <p:spPr>
          <a:xfrm>
            <a:off x="6270625" y="1778000"/>
            <a:ext cx="5508625" cy="857250"/>
          </a:xfrm>
          <a:custGeom>
            <a:avLst/>
            <a:gdLst/>
            <a:ahLst/>
            <a:cxnLst/>
            <a:rect l="l" t="t" r="r" b="b"/>
            <a:pathLst>
              <a:path w="5508625" h="857250">
                <a:moveTo>
                  <a:pt x="31753" y="0"/>
                </a:moveTo>
                <a:lnTo>
                  <a:pt x="5476872" y="0"/>
                </a:lnTo>
                <a:cubicBezTo>
                  <a:pt x="5494409" y="0"/>
                  <a:pt x="5508625" y="14216"/>
                  <a:pt x="5508625" y="31753"/>
                </a:cubicBezTo>
                <a:lnTo>
                  <a:pt x="5508625" y="825497"/>
                </a:lnTo>
                <a:cubicBezTo>
                  <a:pt x="5508625" y="843034"/>
                  <a:pt x="5494409" y="857250"/>
                  <a:pt x="5476872" y="857250"/>
                </a:cubicBezTo>
                <a:lnTo>
                  <a:pt x="31753" y="857250"/>
                </a:lnTo>
                <a:cubicBezTo>
                  <a:pt x="14216" y="857250"/>
                  <a:pt x="0" y="843034"/>
                  <a:pt x="0" y="825497"/>
                </a:cubicBezTo>
                <a:lnTo>
                  <a:pt x="0" y="31753"/>
                </a:lnTo>
                <a:cubicBezTo>
                  <a:pt x="0" y="14228"/>
                  <a:pt x="14228" y="0"/>
                  <a:pt x="31753" y="0"/>
                </a:cubicBezTo>
                <a:close/>
              </a:path>
            </a:pathLst>
          </a:custGeom>
          <a:solidFill>
            <a:srgbClr val="1A1D21">
              <a:alpha val="50196"/>
            </a:srgbClr>
          </a:solidFill>
          <a:ln/>
        </p:spPr>
      </p:sp>
      <p:sp>
        <p:nvSpPr>
          <p:cNvPr id="39" name="Text 37"/>
          <p:cNvSpPr/>
          <p:nvPr/>
        </p:nvSpPr>
        <p:spPr>
          <a:xfrm>
            <a:off x="6334125" y="1841500"/>
            <a:ext cx="5437188" cy="158750"/>
          </a:xfrm>
          <a:prstGeom prst="rect">
            <a:avLst/>
          </a:prstGeom>
          <a:noFill/>
          <a:ln/>
        </p:spPr>
        <p:txBody>
          <a:bodyPr wrap="square" lIns="0" tIns="0" rIns="0" bIns="0" rtlCol="0" anchor="ctr"/>
          <a:lstStyle/>
          <a:p>
            <a:pPr>
              <a:lnSpc>
                <a:spcPct val="120000"/>
              </a:lnSpc>
            </a:pPr>
            <a:r>
              <a:rPr lang="en-US" sz="875" b="1" dirty="0">
                <a:solidFill>
                  <a:srgbClr val="C7A66C"/>
                </a:solidFill>
                <a:latin typeface="Quattrocento Sans" pitchFamily="34" charset="0"/>
                <a:ea typeface="Quattrocento Sans" pitchFamily="34" charset="-122"/>
                <a:cs typeface="Quattrocento Sans" pitchFamily="34" charset="-120"/>
              </a:rPr>
              <a:t>SAY:</a:t>
            </a:r>
            <a:endParaRPr lang="en-US" sz="1600" dirty="0"/>
          </a:p>
        </p:txBody>
      </p:sp>
      <p:sp>
        <p:nvSpPr>
          <p:cNvPr id="40" name="Text 38"/>
          <p:cNvSpPr/>
          <p:nvPr/>
        </p:nvSpPr>
        <p:spPr>
          <a:xfrm>
            <a:off x="6334125" y="2032000"/>
            <a:ext cx="5437188" cy="539750"/>
          </a:xfrm>
          <a:prstGeom prst="rect">
            <a:avLst/>
          </a:prstGeom>
          <a:noFill/>
          <a:ln/>
        </p:spPr>
        <p:txBody>
          <a:bodyPr wrap="square" lIns="0" tIns="0" rIns="0" bIns="0" rtlCol="0" anchor="ctr"/>
          <a:lstStyle/>
          <a:p>
            <a:pPr>
              <a:lnSpc>
                <a:spcPct val="140000"/>
              </a:lnSpc>
            </a:pPr>
            <a:r>
              <a:rPr lang="en-US" sz="875" dirty="0">
                <a:solidFill>
                  <a:srgbClr val="E8E6E3">
                    <a:alpha val="90000"/>
                  </a:srgbClr>
                </a:solidFill>
                <a:latin typeface="Quattrocento Sans" pitchFamily="34" charset="0"/>
                <a:ea typeface="Quattrocento Sans" pitchFamily="34" charset="-122"/>
                <a:cs typeface="Quattrocento Sans" pitchFamily="34" charset="-120"/>
              </a:rPr>
              <a:t>"Saya appreciate offer ini dan genuinely interested untuk join [Company]. Saya ingin transparent — saya juga memiliki offer lain yang kompetitif. Tapi saya lebih excited tentang opportunity di [Company] karena [specific reason]. Apakah ada room untuk improve offer agar bisa align dengan alternative yang saya miliki?"</a:t>
            </a:r>
            <a:endParaRPr lang="en-US" sz="1600" dirty="0"/>
          </a:p>
        </p:txBody>
      </p:sp>
      <p:sp>
        <p:nvSpPr>
          <p:cNvPr id="41" name="Text 39"/>
          <p:cNvSpPr/>
          <p:nvPr/>
        </p:nvSpPr>
        <p:spPr>
          <a:xfrm>
            <a:off x="6270625" y="2700734"/>
            <a:ext cx="5556250" cy="127000"/>
          </a:xfrm>
          <a:prstGeom prst="rect">
            <a:avLst/>
          </a:prstGeom>
          <a:noFill/>
          <a:ln/>
        </p:spPr>
        <p:txBody>
          <a:bodyPr wrap="square" lIns="0" tIns="0" rIns="0" bIns="0" rtlCol="0" anchor="ctr"/>
          <a:lstStyle/>
          <a:p>
            <a:pPr>
              <a:lnSpc>
                <a:spcPct val="110000"/>
              </a:lnSpc>
            </a:pPr>
            <a:r>
              <a:rPr lang="en-US" sz="750" b="1" dirty="0">
                <a:solidFill>
                  <a:srgbClr val="E8E6E3"/>
                </a:solidFill>
                <a:latin typeface="Quattrocento Sans" pitchFamily="34" charset="0"/>
                <a:ea typeface="Quattrocento Sans" pitchFamily="34" charset="-122"/>
                <a:cs typeface="Quattrocento Sans" pitchFamily="34" charset="-120"/>
              </a:rPr>
              <a:t>WHY:</a:t>
            </a:r>
            <a:pPr>
              <a:lnSpc>
                <a:spcPct val="110000"/>
              </a:lnSpc>
            </a:pPr>
            <a:r>
              <a:rPr lang="en-US" sz="750" dirty="0">
                <a:solidFill>
                  <a:srgbClr val="E8E6E3">
                    <a:alpha val="70000"/>
                  </a:srgbClr>
                </a:solidFill>
                <a:latin typeface="Quattrocento Sans" pitchFamily="34" charset="0"/>
                <a:ea typeface="Quattrocento Sans" pitchFamily="34" charset="-122"/>
                <a:cs typeface="Quattrocento Sans" pitchFamily="34" charset="-120"/>
              </a:rPr>
              <a:t> Jangan bluff. Gunakan competing offer sebagai leverage tapi emphasize preference untuk company ini.</a:t>
            </a:r>
            <a:endParaRPr lang="en-US" sz="1600" dirty="0"/>
          </a:p>
        </p:txBody>
      </p:sp>
      <p:sp>
        <p:nvSpPr>
          <p:cNvPr id="42" name="Shape 40"/>
          <p:cNvSpPr/>
          <p:nvPr/>
        </p:nvSpPr>
        <p:spPr>
          <a:xfrm>
            <a:off x="6159500" y="3018234"/>
            <a:ext cx="5715000" cy="1555750"/>
          </a:xfrm>
          <a:custGeom>
            <a:avLst/>
            <a:gdLst/>
            <a:ahLst/>
            <a:cxnLst/>
            <a:rect l="l" t="t" r="r" b="b"/>
            <a:pathLst>
              <a:path w="5715000" h="1555750">
                <a:moveTo>
                  <a:pt x="31750" y="0"/>
                </a:moveTo>
                <a:lnTo>
                  <a:pt x="5651494" y="0"/>
                </a:lnTo>
                <a:cubicBezTo>
                  <a:pt x="5686568" y="0"/>
                  <a:pt x="5715000" y="28432"/>
                  <a:pt x="5715000" y="63506"/>
                </a:cubicBezTo>
                <a:lnTo>
                  <a:pt x="5715000" y="1492244"/>
                </a:lnTo>
                <a:cubicBezTo>
                  <a:pt x="5715000" y="1527318"/>
                  <a:pt x="5686568" y="1555750"/>
                  <a:pt x="5651494" y="1555750"/>
                </a:cubicBezTo>
                <a:lnTo>
                  <a:pt x="31750" y="1555750"/>
                </a:lnTo>
                <a:cubicBezTo>
                  <a:pt x="14215" y="1555750"/>
                  <a:pt x="0" y="1541535"/>
                  <a:pt x="0" y="1524000"/>
                </a:cubicBezTo>
                <a:lnTo>
                  <a:pt x="0" y="31750"/>
                </a:lnTo>
                <a:cubicBezTo>
                  <a:pt x="0" y="14227"/>
                  <a:pt x="14227" y="0"/>
                  <a:pt x="31750" y="0"/>
                </a:cubicBezTo>
                <a:close/>
              </a:path>
            </a:pathLst>
          </a:custGeom>
          <a:solidFill>
            <a:srgbClr val="4A5059">
              <a:alpha val="30196"/>
            </a:srgbClr>
          </a:solidFill>
          <a:ln/>
        </p:spPr>
      </p:sp>
      <p:sp>
        <p:nvSpPr>
          <p:cNvPr id="43" name="Shape 41"/>
          <p:cNvSpPr/>
          <p:nvPr/>
        </p:nvSpPr>
        <p:spPr>
          <a:xfrm>
            <a:off x="6159500" y="3018234"/>
            <a:ext cx="31750" cy="1555750"/>
          </a:xfrm>
          <a:custGeom>
            <a:avLst/>
            <a:gdLst/>
            <a:ahLst/>
            <a:cxnLst/>
            <a:rect l="l" t="t" r="r" b="b"/>
            <a:pathLst>
              <a:path w="31750" h="1555750">
                <a:moveTo>
                  <a:pt x="31750" y="0"/>
                </a:moveTo>
                <a:lnTo>
                  <a:pt x="31750" y="0"/>
                </a:lnTo>
                <a:lnTo>
                  <a:pt x="31750" y="1555750"/>
                </a:lnTo>
                <a:lnTo>
                  <a:pt x="31750" y="1555750"/>
                </a:lnTo>
                <a:cubicBezTo>
                  <a:pt x="14227" y="1555750"/>
                  <a:pt x="0" y="1541523"/>
                  <a:pt x="0" y="1524000"/>
                </a:cubicBezTo>
                <a:lnTo>
                  <a:pt x="0" y="31750"/>
                </a:lnTo>
                <a:cubicBezTo>
                  <a:pt x="0" y="14227"/>
                  <a:pt x="14227" y="0"/>
                  <a:pt x="31750" y="0"/>
                </a:cubicBezTo>
                <a:close/>
              </a:path>
            </a:pathLst>
          </a:custGeom>
          <a:solidFill>
            <a:srgbClr val="C7A66C"/>
          </a:solidFill>
          <a:ln/>
        </p:spPr>
      </p:sp>
      <p:sp>
        <p:nvSpPr>
          <p:cNvPr id="44" name="Shape 42"/>
          <p:cNvSpPr/>
          <p:nvPr/>
        </p:nvSpPr>
        <p:spPr>
          <a:xfrm>
            <a:off x="6270625" y="3113484"/>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C7A66C">
              <a:alpha val="20000"/>
            </a:srgbClr>
          </a:solidFill>
          <a:ln/>
        </p:spPr>
      </p:sp>
      <p:sp>
        <p:nvSpPr>
          <p:cNvPr id="45" name="Text 43"/>
          <p:cNvSpPr/>
          <p:nvPr/>
        </p:nvSpPr>
        <p:spPr>
          <a:xfrm>
            <a:off x="6238875" y="3113484"/>
            <a:ext cx="317500" cy="254000"/>
          </a:xfrm>
          <a:prstGeom prst="rect">
            <a:avLst/>
          </a:prstGeom>
          <a:noFill/>
          <a:ln/>
        </p:spPr>
        <p:txBody>
          <a:bodyPr wrap="square" lIns="0" tIns="0" rIns="0" bIns="0" rtlCol="0" anchor="ctr"/>
          <a:lstStyle/>
          <a:p>
            <a:pPr algn="ctr">
              <a:lnSpc>
                <a:spcPct val="130000"/>
              </a:lnSpc>
            </a:pPr>
            <a:r>
              <a:rPr lang="en-US" sz="1000" b="1" dirty="0">
                <a:solidFill>
                  <a:srgbClr val="C7A66C"/>
                </a:solidFill>
                <a:latin typeface="Liter" pitchFamily="34" charset="0"/>
                <a:ea typeface="Liter" pitchFamily="34" charset="-122"/>
                <a:cs typeface="Liter" pitchFamily="34" charset="-120"/>
              </a:rPr>
              <a:t>5</a:t>
            </a:r>
            <a:endParaRPr lang="en-US" sz="1600" dirty="0"/>
          </a:p>
        </p:txBody>
      </p:sp>
      <p:sp>
        <p:nvSpPr>
          <p:cNvPr id="46" name="Text 44"/>
          <p:cNvSpPr/>
          <p:nvPr/>
        </p:nvSpPr>
        <p:spPr>
          <a:xfrm>
            <a:off x="6588125" y="3145234"/>
            <a:ext cx="2309813" cy="190500"/>
          </a:xfrm>
          <a:prstGeom prst="rect">
            <a:avLst/>
          </a:prstGeom>
          <a:noFill/>
          <a:ln/>
        </p:spPr>
        <p:txBody>
          <a:bodyPr wrap="square" lIns="0" tIns="0" rIns="0" bIns="0" rtlCol="0" anchor="ctr"/>
          <a:lstStyle/>
          <a:p>
            <a:pPr>
              <a:lnSpc>
                <a:spcPct val="130000"/>
              </a:lnSpc>
            </a:pPr>
            <a:r>
              <a:rPr lang="en-US" sz="1000" b="1" dirty="0">
                <a:solidFill>
                  <a:srgbClr val="E8E6E3"/>
                </a:solidFill>
                <a:latin typeface="Liter" pitchFamily="34" charset="0"/>
                <a:ea typeface="Liter" pitchFamily="34" charset="-122"/>
                <a:cs typeface="Liter" pitchFamily="34" charset="-120"/>
              </a:rPr>
              <a:t>Merespons "Ini Sudah Maksimal Budget"</a:t>
            </a:r>
            <a:endParaRPr lang="en-US" sz="1600" dirty="0"/>
          </a:p>
        </p:txBody>
      </p:sp>
      <p:sp>
        <p:nvSpPr>
          <p:cNvPr id="47" name="Shape 45"/>
          <p:cNvSpPr/>
          <p:nvPr/>
        </p:nvSpPr>
        <p:spPr>
          <a:xfrm>
            <a:off x="6270625" y="3430984"/>
            <a:ext cx="5508625" cy="857250"/>
          </a:xfrm>
          <a:custGeom>
            <a:avLst/>
            <a:gdLst/>
            <a:ahLst/>
            <a:cxnLst/>
            <a:rect l="l" t="t" r="r" b="b"/>
            <a:pathLst>
              <a:path w="5508625" h="857250">
                <a:moveTo>
                  <a:pt x="31753" y="0"/>
                </a:moveTo>
                <a:lnTo>
                  <a:pt x="5476872" y="0"/>
                </a:lnTo>
                <a:cubicBezTo>
                  <a:pt x="5494409" y="0"/>
                  <a:pt x="5508625" y="14216"/>
                  <a:pt x="5508625" y="31753"/>
                </a:cubicBezTo>
                <a:lnTo>
                  <a:pt x="5508625" y="825497"/>
                </a:lnTo>
                <a:cubicBezTo>
                  <a:pt x="5508625" y="843034"/>
                  <a:pt x="5494409" y="857250"/>
                  <a:pt x="5476872" y="857250"/>
                </a:cubicBezTo>
                <a:lnTo>
                  <a:pt x="31753" y="857250"/>
                </a:lnTo>
                <a:cubicBezTo>
                  <a:pt x="14216" y="857250"/>
                  <a:pt x="0" y="843034"/>
                  <a:pt x="0" y="825497"/>
                </a:cubicBezTo>
                <a:lnTo>
                  <a:pt x="0" y="31753"/>
                </a:lnTo>
                <a:cubicBezTo>
                  <a:pt x="0" y="14228"/>
                  <a:pt x="14228" y="0"/>
                  <a:pt x="31753" y="0"/>
                </a:cubicBezTo>
                <a:close/>
              </a:path>
            </a:pathLst>
          </a:custGeom>
          <a:solidFill>
            <a:srgbClr val="1A1D21">
              <a:alpha val="50196"/>
            </a:srgbClr>
          </a:solidFill>
          <a:ln/>
        </p:spPr>
      </p:sp>
      <p:sp>
        <p:nvSpPr>
          <p:cNvPr id="48" name="Text 46"/>
          <p:cNvSpPr/>
          <p:nvPr/>
        </p:nvSpPr>
        <p:spPr>
          <a:xfrm>
            <a:off x="6334125" y="3494484"/>
            <a:ext cx="5437188" cy="158750"/>
          </a:xfrm>
          <a:prstGeom prst="rect">
            <a:avLst/>
          </a:prstGeom>
          <a:noFill/>
          <a:ln/>
        </p:spPr>
        <p:txBody>
          <a:bodyPr wrap="square" lIns="0" tIns="0" rIns="0" bIns="0" rtlCol="0" anchor="ctr"/>
          <a:lstStyle/>
          <a:p>
            <a:pPr>
              <a:lnSpc>
                <a:spcPct val="120000"/>
              </a:lnSpc>
            </a:pPr>
            <a:r>
              <a:rPr lang="en-US" sz="875" b="1" dirty="0">
                <a:solidFill>
                  <a:srgbClr val="C7A66C"/>
                </a:solidFill>
                <a:latin typeface="Quattrocento Sans" pitchFamily="34" charset="0"/>
                <a:ea typeface="Quattrocento Sans" pitchFamily="34" charset="-122"/>
                <a:cs typeface="Quattrocento Sans" pitchFamily="34" charset="-120"/>
              </a:rPr>
              <a:t>SAY:</a:t>
            </a:r>
            <a:endParaRPr lang="en-US" sz="1600" dirty="0"/>
          </a:p>
        </p:txBody>
      </p:sp>
      <p:sp>
        <p:nvSpPr>
          <p:cNvPr id="49" name="Text 47"/>
          <p:cNvSpPr/>
          <p:nvPr/>
        </p:nvSpPr>
        <p:spPr>
          <a:xfrm>
            <a:off x="6334125" y="3684984"/>
            <a:ext cx="5437188" cy="539750"/>
          </a:xfrm>
          <a:prstGeom prst="rect">
            <a:avLst/>
          </a:prstGeom>
          <a:noFill/>
          <a:ln/>
        </p:spPr>
        <p:txBody>
          <a:bodyPr wrap="square" lIns="0" tIns="0" rIns="0" bIns="0" rtlCol="0" anchor="ctr"/>
          <a:lstStyle/>
          <a:p>
            <a:pPr>
              <a:lnSpc>
                <a:spcPct val="140000"/>
              </a:lnSpc>
            </a:pPr>
            <a:r>
              <a:rPr lang="en-US" sz="875" dirty="0">
                <a:solidFill>
                  <a:srgbClr val="E8E6E3">
                    <a:alpha val="90000"/>
                  </a:srgbClr>
                </a:solidFill>
                <a:latin typeface="Quattrocento Sans" pitchFamily="34" charset="0"/>
                <a:ea typeface="Quattrocento Sans" pitchFamily="34" charset="-122"/>
                <a:cs typeface="Quattrocento Sans" pitchFamily="34" charset="-120"/>
              </a:rPr>
              <a:t>"Saya mengerti constraints budget. Kalau base salary memang fixed, bisa kita explore komponen lain? Saya tertarik dengan [signing bonus / additional PTO / flexible work / education budget]. Apakah ada flexibility di area tersebut?"</a:t>
            </a:r>
            <a:endParaRPr lang="en-US" sz="1600" dirty="0"/>
          </a:p>
        </p:txBody>
      </p:sp>
      <p:sp>
        <p:nvSpPr>
          <p:cNvPr id="50" name="Text 48"/>
          <p:cNvSpPr/>
          <p:nvPr/>
        </p:nvSpPr>
        <p:spPr>
          <a:xfrm>
            <a:off x="6270625" y="4353719"/>
            <a:ext cx="5556250" cy="127000"/>
          </a:xfrm>
          <a:prstGeom prst="rect">
            <a:avLst/>
          </a:prstGeom>
          <a:noFill/>
          <a:ln/>
        </p:spPr>
        <p:txBody>
          <a:bodyPr wrap="square" lIns="0" tIns="0" rIns="0" bIns="0" rtlCol="0" anchor="ctr"/>
          <a:lstStyle/>
          <a:p>
            <a:pPr>
              <a:lnSpc>
                <a:spcPct val="110000"/>
              </a:lnSpc>
            </a:pPr>
            <a:r>
              <a:rPr lang="en-US" sz="750" b="1" dirty="0">
                <a:solidFill>
                  <a:srgbClr val="E8E6E3"/>
                </a:solidFill>
                <a:latin typeface="Quattrocento Sans" pitchFamily="34" charset="0"/>
                <a:ea typeface="Quattrocento Sans" pitchFamily="34" charset="-122"/>
                <a:cs typeface="Quattrocento Sans" pitchFamily="34" charset="-120"/>
              </a:rPr>
              <a:t>WHY:</a:t>
            </a:r>
            <a:pPr>
              <a:lnSpc>
                <a:spcPct val="110000"/>
              </a:lnSpc>
            </a:pPr>
            <a:r>
              <a:rPr lang="en-US" sz="750" dirty="0">
                <a:solidFill>
                  <a:srgbClr val="E8E6E3">
                    <a:alpha val="70000"/>
                  </a:srgbClr>
                </a:solidFill>
                <a:latin typeface="Quattrocento Sans" pitchFamily="34" charset="0"/>
                <a:ea typeface="Quattrocento Sans" pitchFamily="34" charset="-122"/>
                <a:cs typeface="Quattrocento Sans" pitchFamily="34" charset="-120"/>
              </a:rPr>
              <a:t> Jika satu komponen tidak bisa dinegosiasikan, pivot ke komponen lain. Total comp yang penting.</a:t>
            </a:r>
            <a:endParaRPr lang="en-US" sz="1600" dirty="0"/>
          </a:p>
        </p:txBody>
      </p:sp>
      <p:sp>
        <p:nvSpPr>
          <p:cNvPr id="51" name="Shape 49"/>
          <p:cNvSpPr/>
          <p:nvPr/>
        </p:nvSpPr>
        <p:spPr>
          <a:xfrm>
            <a:off x="6159500" y="4671219"/>
            <a:ext cx="5715000" cy="1381125"/>
          </a:xfrm>
          <a:custGeom>
            <a:avLst/>
            <a:gdLst/>
            <a:ahLst/>
            <a:cxnLst/>
            <a:rect l="l" t="t" r="r" b="b"/>
            <a:pathLst>
              <a:path w="5715000" h="1381125">
                <a:moveTo>
                  <a:pt x="31750" y="0"/>
                </a:moveTo>
                <a:lnTo>
                  <a:pt x="5651496" y="0"/>
                </a:lnTo>
                <a:cubicBezTo>
                  <a:pt x="5686568" y="0"/>
                  <a:pt x="5715000" y="28432"/>
                  <a:pt x="5715000" y="63504"/>
                </a:cubicBezTo>
                <a:lnTo>
                  <a:pt x="5715000" y="1317621"/>
                </a:lnTo>
                <a:cubicBezTo>
                  <a:pt x="5715000" y="1352693"/>
                  <a:pt x="5686568" y="1381125"/>
                  <a:pt x="5651496" y="1381125"/>
                </a:cubicBezTo>
                <a:lnTo>
                  <a:pt x="31750" y="1381125"/>
                </a:lnTo>
                <a:cubicBezTo>
                  <a:pt x="14227" y="1381125"/>
                  <a:pt x="0" y="1366898"/>
                  <a:pt x="0" y="1349375"/>
                </a:cubicBezTo>
                <a:lnTo>
                  <a:pt x="0" y="31750"/>
                </a:lnTo>
                <a:cubicBezTo>
                  <a:pt x="0" y="14227"/>
                  <a:pt x="14227" y="0"/>
                  <a:pt x="31750" y="0"/>
                </a:cubicBezTo>
                <a:close/>
              </a:path>
            </a:pathLst>
          </a:custGeom>
          <a:solidFill>
            <a:srgbClr val="4A5059">
              <a:alpha val="30196"/>
            </a:srgbClr>
          </a:solidFill>
          <a:ln/>
        </p:spPr>
      </p:sp>
      <p:sp>
        <p:nvSpPr>
          <p:cNvPr id="52" name="Shape 50"/>
          <p:cNvSpPr/>
          <p:nvPr/>
        </p:nvSpPr>
        <p:spPr>
          <a:xfrm>
            <a:off x="6159500" y="4671219"/>
            <a:ext cx="31750" cy="1381125"/>
          </a:xfrm>
          <a:custGeom>
            <a:avLst/>
            <a:gdLst/>
            <a:ahLst/>
            <a:cxnLst/>
            <a:rect l="l" t="t" r="r" b="b"/>
            <a:pathLst>
              <a:path w="31750" h="1381125">
                <a:moveTo>
                  <a:pt x="31750" y="0"/>
                </a:moveTo>
                <a:lnTo>
                  <a:pt x="31750" y="0"/>
                </a:lnTo>
                <a:lnTo>
                  <a:pt x="31750" y="1381125"/>
                </a:lnTo>
                <a:lnTo>
                  <a:pt x="31750" y="1381125"/>
                </a:lnTo>
                <a:cubicBezTo>
                  <a:pt x="14227" y="1381125"/>
                  <a:pt x="0" y="1366898"/>
                  <a:pt x="0" y="1349375"/>
                </a:cubicBezTo>
                <a:lnTo>
                  <a:pt x="0" y="31750"/>
                </a:lnTo>
                <a:cubicBezTo>
                  <a:pt x="0" y="14227"/>
                  <a:pt x="14227" y="0"/>
                  <a:pt x="31750" y="0"/>
                </a:cubicBezTo>
                <a:close/>
              </a:path>
            </a:pathLst>
          </a:custGeom>
          <a:solidFill>
            <a:srgbClr val="C7A66C"/>
          </a:solidFill>
          <a:ln/>
        </p:spPr>
      </p:sp>
      <p:sp>
        <p:nvSpPr>
          <p:cNvPr id="53" name="Shape 51"/>
          <p:cNvSpPr/>
          <p:nvPr/>
        </p:nvSpPr>
        <p:spPr>
          <a:xfrm>
            <a:off x="6270625" y="4766469"/>
            <a:ext cx="254000" cy="254000"/>
          </a:xfrm>
          <a:custGeom>
            <a:avLst/>
            <a:gdLst/>
            <a:ahLst/>
            <a:cxnLst/>
            <a:rect l="l" t="t" r="r" b="b"/>
            <a:pathLst>
              <a:path w="254000" h="254000">
                <a:moveTo>
                  <a:pt x="127000" y="0"/>
                </a:moveTo>
                <a:lnTo>
                  <a:pt x="127000" y="0"/>
                </a:lnTo>
                <a:cubicBezTo>
                  <a:pt x="197093" y="0"/>
                  <a:pt x="254000" y="56907"/>
                  <a:pt x="254000" y="127000"/>
                </a:cubicBezTo>
                <a:lnTo>
                  <a:pt x="254000" y="127000"/>
                </a:lnTo>
                <a:cubicBezTo>
                  <a:pt x="254000" y="197093"/>
                  <a:pt x="197093" y="254000"/>
                  <a:pt x="127000" y="254000"/>
                </a:cubicBezTo>
                <a:lnTo>
                  <a:pt x="127000" y="254000"/>
                </a:lnTo>
                <a:cubicBezTo>
                  <a:pt x="56907" y="254000"/>
                  <a:pt x="0" y="197093"/>
                  <a:pt x="0" y="127000"/>
                </a:cubicBezTo>
                <a:lnTo>
                  <a:pt x="0" y="127000"/>
                </a:lnTo>
                <a:cubicBezTo>
                  <a:pt x="0" y="56907"/>
                  <a:pt x="56907" y="0"/>
                  <a:pt x="127000" y="0"/>
                </a:cubicBezTo>
                <a:close/>
              </a:path>
            </a:pathLst>
          </a:custGeom>
          <a:solidFill>
            <a:srgbClr val="C7A66C">
              <a:alpha val="20000"/>
            </a:srgbClr>
          </a:solidFill>
          <a:ln/>
        </p:spPr>
      </p:sp>
      <p:sp>
        <p:nvSpPr>
          <p:cNvPr id="54" name="Text 52"/>
          <p:cNvSpPr/>
          <p:nvPr/>
        </p:nvSpPr>
        <p:spPr>
          <a:xfrm>
            <a:off x="6238875" y="4766469"/>
            <a:ext cx="317500" cy="254000"/>
          </a:xfrm>
          <a:prstGeom prst="rect">
            <a:avLst/>
          </a:prstGeom>
          <a:noFill/>
          <a:ln/>
        </p:spPr>
        <p:txBody>
          <a:bodyPr wrap="square" lIns="0" tIns="0" rIns="0" bIns="0" rtlCol="0" anchor="ctr"/>
          <a:lstStyle/>
          <a:p>
            <a:pPr algn="ctr">
              <a:lnSpc>
                <a:spcPct val="130000"/>
              </a:lnSpc>
            </a:pPr>
            <a:r>
              <a:rPr lang="en-US" sz="1000" b="1" dirty="0">
                <a:solidFill>
                  <a:srgbClr val="C7A66C"/>
                </a:solidFill>
                <a:latin typeface="Liter" pitchFamily="34" charset="0"/>
                <a:ea typeface="Liter" pitchFamily="34" charset="-122"/>
                <a:cs typeface="Liter" pitchFamily="34" charset="-120"/>
              </a:rPr>
              <a:t>6</a:t>
            </a:r>
            <a:endParaRPr lang="en-US" sz="1600" dirty="0"/>
          </a:p>
        </p:txBody>
      </p:sp>
      <p:sp>
        <p:nvSpPr>
          <p:cNvPr id="55" name="Text 53"/>
          <p:cNvSpPr/>
          <p:nvPr/>
        </p:nvSpPr>
        <p:spPr>
          <a:xfrm>
            <a:off x="6588125" y="4798219"/>
            <a:ext cx="1095375" cy="190500"/>
          </a:xfrm>
          <a:prstGeom prst="rect">
            <a:avLst/>
          </a:prstGeom>
          <a:noFill/>
          <a:ln/>
        </p:spPr>
        <p:txBody>
          <a:bodyPr wrap="square" lIns="0" tIns="0" rIns="0" bIns="0" rtlCol="0" anchor="ctr"/>
          <a:lstStyle/>
          <a:p>
            <a:pPr>
              <a:lnSpc>
                <a:spcPct val="130000"/>
              </a:lnSpc>
            </a:pPr>
            <a:r>
              <a:rPr lang="en-US" sz="1000" b="1" dirty="0">
                <a:solidFill>
                  <a:srgbClr val="E8E6E3"/>
                </a:solidFill>
                <a:latin typeface="Liter" pitchFamily="34" charset="0"/>
                <a:ea typeface="Liter" pitchFamily="34" charset="-122"/>
                <a:cs typeface="Liter" pitchFamily="34" charset="-120"/>
              </a:rPr>
              <a:t>Closing Statement</a:t>
            </a:r>
            <a:endParaRPr lang="en-US" sz="1600" dirty="0"/>
          </a:p>
        </p:txBody>
      </p:sp>
      <p:sp>
        <p:nvSpPr>
          <p:cNvPr id="56" name="Shape 54"/>
          <p:cNvSpPr/>
          <p:nvPr/>
        </p:nvSpPr>
        <p:spPr>
          <a:xfrm>
            <a:off x="6270625" y="5083969"/>
            <a:ext cx="5508625" cy="682625"/>
          </a:xfrm>
          <a:custGeom>
            <a:avLst/>
            <a:gdLst/>
            <a:ahLst/>
            <a:cxnLst/>
            <a:rect l="l" t="t" r="r" b="b"/>
            <a:pathLst>
              <a:path w="5508625" h="682625">
                <a:moveTo>
                  <a:pt x="31749" y="0"/>
                </a:moveTo>
                <a:lnTo>
                  <a:pt x="5476876" y="0"/>
                </a:lnTo>
                <a:cubicBezTo>
                  <a:pt x="5494411" y="0"/>
                  <a:pt x="5508625" y="14214"/>
                  <a:pt x="5508625" y="31749"/>
                </a:cubicBezTo>
                <a:lnTo>
                  <a:pt x="5508625" y="650876"/>
                </a:lnTo>
                <a:cubicBezTo>
                  <a:pt x="5508625" y="668411"/>
                  <a:pt x="5494411" y="682625"/>
                  <a:pt x="5476876" y="682625"/>
                </a:cubicBezTo>
                <a:lnTo>
                  <a:pt x="31749" y="682625"/>
                </a:lnTo>
                <a:cubicBezTo>
                  <a:pt x="14214" y="682625"/>
                  <a:pt x="0" y="668411"/>
                  <a:pt x="0" y="650876"/>
                </a:cubicBezTo>
                <a:lnTo>
                  <a:pt x="0" y="31749"/>
                </a:lnTo>
                <a:cubicBezTo>
                  <a:pt x="0" y="14226"/>
                  <a:pt x="14226" y="0"/>
                  <a:pt x="31749" y="0"/>
                </a:cubicBezTo>
                <a:close/>
              </a:path>
            </a:pathLst>
          </a:custGeom>
          <a:solidFill>
            <a:srgbClr val="1A1D21">
              <a:alpha val="50196"/>
            </a:srgbClr>
          </a:solidFill>
          <a:ln/>
        </p:spPr>
      </p:sp>
      <p:sp>
        <p:nvSpPr>
          <p:cNvPr id="57" name="Text 55"/>
          <p:cNvSpPr/>
          <p:nvPr/>
        </p:nvSpPr>
        <p:spPr>
          <a:xfrm>
            <a:off x="6334125" y="5147469"/>
            <a:ext cx="5437188" cy="158750"/>
          </a:xfrm>
          <a:prstGeom prst="rect">
            <a:avLst/>
          </a:prstGeom>
          <a:noFill/>
          <a:ln/>
        </p:spPr>
        <p:txBody>
          <a:bodyPr wrap="square" lIns="0" tIns="0" rIns="0" bIns="0" rtlCol="0" anchor="ctr"/>
          <a:lstStyle/>
          <a:p>
            <a:pPr>
              <a:lnSpc>
                <a:spcPct val="120000"/>
              </a:lnSpc>
            </a:pPr>
            <a:r>
              <a:rPr lang="en-US" sz="875" b="1" dirty="0">
                <a:solidFill>
                  <a:srgbClr val="C7A66C"/>
                </a:solidFill>
                <a:latin typeface="Quattrocento Sans" pitchFamily="34" charset="0"/>
                <a:ea typeface="Quattrocento Sans" pitchFamily="34" charset="-122"/>
                <a:cs typeface="Quattrocento Sans" pitchFamily="34" charset="-120"/>
              </a:rPr>
              <a:t>SAY:</a:t>
            </a:r>
            <a:endParaRPr lang="en-US" sz="1600" dirty="0"/>
          </a:p>
        </p:txBody>
      </p:sp>
      <p:sp>
        <p:nvSpPr>
          <p:cNvPr id="58" name="Text 56"/>
          <p:cNvSpPr/>
          <p:nvPr/>
        </p:nvSpPr>
        <p:spPr>
          <a:xfrm>
            <a:off x="6334125" y="5337969"/>
            <a:ext cx="5437188" cy="365125"/>
          </a:xfrm>
          <a:prstGeom prst="rect">
            <a:avLst/>
          </a:prstGeom>
          <a:noFill/>
          <a:ln/>
        </p:spPr>
        <p:txBody>
          <a:bodyPr wrap="square" lIns="0" tIns="0" rIns="0" bIns="0" rtlCol="0" anchor="ctr"/>
          <a:lstStyle/>
          <a:p>
            <a:pPr>
              <a:lnSpc>
                <a:spcPct val="140000"/>
              </a:lnSpc>
            </a:pPr>
            <a:r>
              <a:rPr lang="en-US" sz="875" dirty="0">
                <a:solidFill>
                  <a:srgbClr val="E8E6E3">
                    <a:alpha val="90000"/>
                  </a:srgbClr>
                </a:solidFill>
                <a:latin typeface="Quattrocento Sans" pitchFamily="34" charset="0"/>
                <a:ea typeface="Quattrocento Sans" pitchFamily="34" charset="-122"/>
                <a:cs typeface="Quattrocento Sans" pitchFamily="34" charset="-120"/>
              </a:rPr>
              <a:t>"Jika bisa reach [specific terms], saya on board. Saya excited untuk contribute dan confident bisa deliver value dari hari pertama. Bisa confirm terms yang kita diskusikan ini via written offer?"</a:t>
            </a:r>
            <a:endParaRPr lang="en-US" sz="1600" dirty="0"/>
          </a:p>
        </p:txBody>
      </p:sp>
      <p:sp>
        <p:nvSpPr>
          <p:cNvPr id="59" name="Text 57"/>
          <p:cNvSpPr/>
          <p:nvPr/>
        </p:nvSpPr>
        <p:spPr>
          <a:xfrm>
            <a:off x="6270625" y="5826125"/>
            <a:ext cx="5556250" cy="127000"/>
          </a:xfrm>
          <a:prstGeom prst="rect">
            <a:avLst/>
          </a:prstGeom>
          <a:noFill/>
          <a:ln/>
        </p:spPr>
        <p:txBody>
          <a:bodyPr wrap="square" lIns="0" tIns="0" rIns="0" bIns="0" rtlCol="0" anchor="ctr"/>
          <a:lstStyle/>
          <a:p>
            <a:pPr>
              <a:lnSpc>
                <a:spcPct val="110000"/>
              </a:lnSpc>
            </a:pPr>
            <a:r>
              <a:rPr lang="en-US" sz="750" b="1" dirty="0">
                <a:solidFill>
                  <a:srgbClr val="E8E6E3"/>
                </a:solidFill>
                <a:latin typeface="Quattrocento Sans" pitchFamily="34" charset="0"/>
                <a:ea typeface="Quattrocento Sans" pitchFamily="34" charset="-122"/>
                <a:cs typeface="Quattrocento Sans" pitchFamily="34" charset="-120"/>
              </a:rPr>
              <a:t>WHY:</a:t>
            </a:r>
            <a:pPr>
              <a:lnSpc>
                <a:spcPct val="110000"/>
              </a:lnSpc>
            </a:pPr>
            <a:r>
              <a:rPr lang="en-US" sz="750" dirty="0">
                <a:solidFill>
                  <a:srgbClr val="E8E6E3">
                    <a:alpha val="70000"/>
                  </a:srgbClr>
                </a:solidFill>
                <a:latin typeface="Quattrocento Sans" pitchFamily="34" charset="0"/>
                <a:ea typeface="Quattrocento Sans" pitchFamily="34" charset="-122"/>
                <a:cs typeface="Quattrocento Sans" pitchFamily="34" charset="-120"/>
              </a:rPr>
              <a:t> Make it easy untuk mereka bilang yes. Specific ask + clear next step.</a:t>
            </a:r>
            <a:endParaRPr lang="en-US" sz="1600" dirty="0"/>
          </a:p>
        </p:txBody>
      </p:sp>
      <p:sp>
        <p:nvSpPr>
          <p:cNvPr id="60" name="Shape 58"/>
          <p:cNvSpPr/>
          <p:nvPr/>
        </p:nvSpPr>
        <p:spPr>
          <a:xfrm>
            <a:off x="321469" y="6296422"/>
            <a:ext cx="11549063" cy="357188"/>
          </a:xfrm>
          <a:custGeom>
            <a:avLst/>
            <a:gdLst/>
            <a:ahLst/>
            <a:cxnLst/>
            <a:rect l="l" t="t" r="r" b="b"/>
            <a:pathLst>
              <a:path w="11549063" h="357188">
                <a:moveTo>
                  <a:pt x="63501" y="0"/>
                </a:moveTo>
                <a:lnTo>
                  <a:pt x="11485562" y="0"/>
                </a:lnTo>
                <a:cubicBezTo>
                  <a:pt x="11520632" y="0"/>
                  <a:pt x="11549063" y="28430"/>
                  <a:pt x="11549063" y="63501"/>
                </a:cubicBezTo>
                <a:lnTo>
                  <a:pt x="11549063" y="293687"/>
                </a:lnTo>
                <a:cubicBezTo>
                  <a:pt x="11549063" y="328757"/>
                  <a:pt x="11520632" y="357188"/>
                  <a:pt x="11485562" y="357188"/>
                </a:cubicBezTo>
                <a:lnTo>
                  <a:pt x="63501" y="357188"/>
                </a:lnTo>
                <a:cubicBezTo>
                  <a:pt x="28430" y="357188"/>
                  <a:pt x="0" y="328757"/>
                  <a:pt x="0" y="293687"/>
                </a:cubicBezTo>
                <a:lnTo>
                  <a:pt x="0" y="63501"/>
                </a:lnTo>
                <a:cubicBezTo>
                  <a:pt x="0" y="28454"/>
                  <a:pt x="28454" y="0"/>
                  <a:pt x="63501" y="0"/>
                </a:cubicBezTo>
                <a:close/>
              </a:path>
            </a:pathLst>
          </a:custGeom>
          <a:solidFill>
            <a:srgbClr val="B89A6A">
              <a:alpha val="10196"/>
            </a:srgbClr>
          </a:solidFill>
          <a:ln w="12700">
            <a:solidFill>
              <a:srgbClr val="B89A6A">
                <a:alpha val="30196"/>
              </a:srgbClr>
            </a:solidFill>
            <a:prstDash val="solid"/>
          </a:ln>
        </p:spPr>
      </p:sp>
      <p:sp>
        <p:nvSpPr>
          <p:cNvPr id="61" name="Shape 59"/>
          <p:cNvSpPr/>
          <p:nvPr/>
        </p:nvSpPr>
        <p:spPr>
          <a:xfrm>
            <a:off x="436563" y="6415484"/>
            <a:ext cx="111125" cy="111125"/>
          </a:xfrm>
          <a:custGeom>
            <a:avLst/>
            <a:gdLst/>
            <a:ahLst/>
            <a:cxnLst/>
            <a:rect l="l" t="t" r="r" b="b"/>
            <a:pathLst>
              <a:path w="111125" h="111125">
                <a:moveTo>
                  <a:pt x="55563" y="0"/>
                </a:moveTo>
                <a:cubicBezTo>
                  <a:pt x="58753" y="0"/>
                  <a:pt x="61683" y="1758"/>
                  <a:pt x="63202" y="4558"/>
                </a:cubicBezTo>
                <a:lnTo>
                  <a:pt x="110083" y="91374"/>
                </a:lnTo>
                <a:cubicBezTo>
                  <a:pt x="111537" y="94066"/>
                  <a:pt x="111472" y="97321"/>
                  <a:pt x="109910" y="99947"/>
                </a:cubicBezTo>
                <a:cubicBezTo>
                  <a:pt x="108347" y="102574"/>
                  <a:pt x="105504" y="104180"/>
                  <a:pt x="102443" y="104180"/>
                </a:cubicBezTo>
                <a:lnTo>
                  <a:pt x="8682" y="104180"/>
                </a:lnTo>
                <a:cubicBezTo>
                  <a:pt x="5621" y="104180"/>
                  <a:pt x="2800" y="102574"/>
                  <a:pt x="1215" y="99947"/>
                </a:cubicBezTo>
                <a:cubicBezTo>
                  <a:pt x="-369" y="97321"/>
                  <a:pt x="-412" y="94066"/>
                  <a:pt x="1042" y="91374"/>
                </a:cubicBezTo>
                <a:lnTo>
                  <a:pt x="47923" y="4558"/>
                </a:lnTo>
                <a:cubicBezTo>
                  <a:pt x="49442" y="1758"/>
                  <a:pt x="52372" y="0"/>
                  <a:pt x="55563" y="0"/>
                </a:cubicBezTo>
                <a:close/>
                <a:moveTo>
                  <a:pt x="55563" y="36463"/>
                </a:moveTo>
                <a:cubicBezTo>
                  <a:pt x="52676" y="36463"/>
                  <a:pt x="50354" y="38785"/>
                  <a:pt x="50354" y="41672"/>
                </a:cubicBezTo>
                <a:lnTo>
                  <a:pt x="50354" y="65980"/>
                </a:lnTo>
                <a:cubicBezTo>
                  <a:pt x="50354" y="68867"/>
                  <a:pt x="52676" y="71189"/>
                  <a:pt x="55563" y="71189"/>
                </a:cubicBezTo>
                <a:cubicBezTo>
                  <a:pt x="58449" y="71189"/>
                  <a:pt x="60771" y="68867"/>
                  <a:pt x="60771" y="65980"/>
                </a:cubicBezTo>
                <a:lnTo>
                  <a:pt x="60771" y="41672"/>
                </a:lnTo>
                <a:cubicBezTo>
                  <a:pt x="60771" y="38785"/>
                  <a:pt x="58449" y="36463"/>
                  <a:pt x="55563" y="36463"/>
                </a:cubicBezTo>
                <a:close/>
                <a:moveTo>
                  <a:pt x="61357" y="83344"/>
                </a:moveTo>
                <a:cubicBezTo>
                  <a:pt x="61489" y="81193"/>
                  <a:pt x="60417" y="79146"/>
                  <a:pt x="58573" y="78031"/>
                </a:cubicBezTo>
                <a:cubicBezTo>
                  <a:pt x="56729" y="76915"/>
                  <a:pt x="54418" y="76915"/>
                  <a:pt x="52574" y="78031"/>
                </a:cubicBezTo>
                <a:cubicBezTo>
                  <a:pt x="50730" y="79146"/>
                  <a:pt x="49657" y="81193"/>
                  <a:pt x="49789" y="83344"/>
                </a:cubicBezTo>
                <a:cubicBezTo>
                  <a:pt x="49657" y="85495"/>
                  <a:pt x="50730" y="87541"/>
                  <a:pt x="52574" y="88657"/>
                </a:cubicBezTo>
                <a:cubicBezTo>
                  <a:pt x="54418" y="89772"/>
                  <a:pt x="56729" y="89772"/>
                  <a:pt x="58573" y="88657"/>
                </a:cubicBezTo>
                <a:cubicBezTo>
                  <a:pt x="60417" y="87541"/>
                  <a:pt x="61489" y="85495"/>
                  <a:pt x="61357" y="83344"/>
                </a:cubicBezTo>
                <a:close/>
              </a:path>
            </a:pathLst>
          </a:custGeom>
          <a:solidFill>
            <a:srgbClr val="B89A6A"/>
          </a:solidFill>
          <a:ln/>
        </p:spPr>
      </p:sp>
      <p:sp>
        <p:nvSpPr>
          <p:cNvPr id="62" name="Text 60"/>
          <p:cNvSpPr/>
          <p:nvPr/>
        </p:nvSpPr>
        <p:spPr>
          <a:xfrm>
            <a:off x="603250" y="6395641"/>
            <a:ext cx="11223625" cy="158750"/>
          </a:xfrm>
          <a:prstGeom prst="rect">
            <a:avLst/>
          </a:prstGeom>
          <a:noFill/>
          <a:ln/>
        </p:spPr>
        <p:txBody>
          <a:bodyPr wrap="square" lIns="0" tIns="0" rIns="0" bIns="0" rtlCol="0" anchor="ctr"/>
          <a:lstStyle/>
          <a:p>
            <a:pPr>
              <a:lnSpc>
                <a:spcPct val="120000"/>
              </a:lnSpc>
            </a:pPr>
            <a:r>
              <a:rPr lang="en-US" sz="875" b="1" dirty="0">
                <a:solidFill>
                  <a:srgbClr val="B89A6A"/>
                </a:solidFill>
                <a:latin typeface="Quattrocento Sans" pitchFamily="34" charset="0"/>
                <a:ea typeface="Quattrocento Sans" pitchFamily="34" charset="-122"/>
                <a:cs typeface="Quattrocento Sans" pitchFamily="34" charset="-120"/>
              </a:rPr>
              <a:t>DON'T SAY:</a:t>
            </a:r>
            <a:pPr>
              <a:lnSpc>
                <a:spcPct val="120000"/>
              </a:lnSpc>
            </a:pPr>
            <a:r>
              <a:rPr lang="en-US" sz="875" dirty="0">
                <a:solidFill>
                  <a:srgbClr val="E8E6E3">
                    <a:alpha val="90000"/>
                  </a:srgbClr>
                </a:solidFill>
                <a:latin typeface="Quattrocento Sans" pitchFamily="34" charset="0"/>
                <a:ea typeface="Quattrocento Sans" pitchFamily="34" charset="-122"/>
                <a:cs typeface="Quattrocento Sans" pitchFamily="34" charset="-120"/>
              </a:rPr>
              <a:t> "I need..." / "I want..." / "I deserve..." / "Is that your best offer?" (Sounds entitled or aggressive). </a:t>
            </a:r>
            <a:pPr>
              <a:lnSpc>
                <a:spcPct val="120000"/>
              </a:lnSpc>
            </a:pPr>
            <a:r>
              <a:rPr lang="en-US" sz="875" b="1" dirty="0">
                <a:solidFill>
                  <a:srgbClr val="E8E6E3"/>
                </a:solidFill>
                <a:latin typeface="Quattrocento Sans" pitchFamily="34" charset="0"/>
                <a:ea typeface="Quattrocento Sans" pitchFamily="34" charset="-122"/>
                <a:cs typeface="Quattrocento Sans" pitchFamily="34" charset="-120"/>
              </a:rPr>
              <a:t>DO SAY:</a:t>
            </a:r>
            <a:pPr>
              <a:lnSpc>
                <a:spcPct val="120000"/>
              </a:lnSpc>
            </a:pPr>
            <a:r>
              <a:rPr lang="en-US" sz="875" dirty="0">
                <a:solidFill>
                  <a:srgbClr val="E8E6E3">
                    <a:alpha val="90000"/>
                  </a:srgbClr>
                </a:solidFill>
                <a:latin typeface="Quattrocento Sans" pitchFamily="34" charset="0"/>
                <a:ea typeface="Quattrocento Sans" pitchFamily="34" charset="-122"/>
                <a:cs typeface="Quattrocento Sans" pitchFamily="34" charset="-120"/>
              </a:rPr>
              <a:t> "I would be more comfortable with..." / "Based on my research..." / "Is there flexibility on..."</a:t>
            </a:r>
            <a:endParaRPr lang="en-US" sz="1600" dirty="0"/>
          </a:p>
        </p:txBody>
      </p:sp>
    </p:spTree>
  </p:cSld>
  <p:clrMapOvr>
    <a:masterClrMapping/>
  </p:clrMapOvr>
  <p:transition>
    <p:fade/>
    <p:spd val="med"/>
  </p:transition>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A1D21"/>
        </a:solidFill>
      </p:bgPr>
    </p:bg>
    <p:spTree>
      <p:nvGrpSpPr>
        <p:cNvPr id="1" name=""/>
        <p:cNvGrpSpPr/>
        <p:nvPr/>
      </p:nvGrpSpPr>
      <p:grpSpPr>
        <a:xfrm>
          <a:off x="0" y="0"/>
          <a:ext cx="0" cy="0"/>
          <a:chOff x="0" y="0"/>
          <a:chExt cx="0" cy="0"/>
        </a:xfrm>
      </p:grpSpPr>
      <p:sp>
        <p:nvSpPr>
          <p:cNvPr id="2" name="Text 0"/>
          <p:cNvSpPr/>
          <p:nvPr/>
        </p:nvSpPr>
        <p:spPr>
          <a:xfrm>
            <a:off x="317500" y="317500"/>
            <a:ext cx="11612563" cy="158750"/>
          </a:xfrm>
          <a:prstGeom prst="rect">
            <a:avLst/>
          </a:prstGeom>
          <a:noFill/>
          <a:ln/>
        </p:spPr>
        <p:txBody>
          <a:bodyPr wrap="square" lIns="0" tIns="0" rIns="0" bIns="0" rtlCol="0" anchor="ctr"/>
          <a:lstStyle/>
          <a:p>
            <a:pPr>
              <a:lnSpc>
                <a:spcPct val="120000"/>
              </a:lnSpc>
            </a:pPr>
            <a:r>
              <a:rPr lang="en-US" sz="875" b="1" spc="44" kern="0" dirty="0">
                <a:solidFill>
                  <a:srgbClr val="B89A6A"/>
                </a:solidFill>
                <a:latin typeface="Quattrocento Sans" pitchFamily="34" charset="0"/>
                <a:ea typeface="Quattrocento Sans" pitchFamily="34" charset="-122"/>
                <a:cs typeface="Quattrocento Sans" pitchFamily="34" charset="-120"/>
              </a:rPr>
              <a:t>06 — Hidden Strengths</a:t>
            </a:r>
            <a:endParaRPr lang="en-US" sz="1600" dirty="0"/>
          </a:p>
        </p:txBody>
      </p:sp>
      <p:sp>
        <p:nvSpPr>
          <p:cNvPr id="3" name="Text 1"/>
          <p:cNvSpPr/>
          <p:nvPr/>
        </p:nvSpPr>
        <p:spPr>
          <a:xfrm>
            <a:off x="317500" y="539750"/>
            <a:ext cx="11699875" cy="317500"/>
          </a:xfrm>
          <a:prstGeom prst="rect">
            <a:avLst/>
          </a:prstGeom>
          <a:noFill/>
          <a:ln/>
        </p:spPr>
        <p:txBody>
          <a:bodyPr wrap="square" lIns="0" tIns="0" rIns="0" bIns="0" rtlCol="0" anchor="ctr"/>
          <a:lstStyle/>
          <a:p>
            <a:pPr>
              <a:lnSpc>
                <a:spcPct val="90000"/>
              </a:lnSpc>
            </a:pPr>
            <a:r>
              <a:rPr lang="en-US" sz="2250" b="1" dirty="0">
                <a:solidFill>
                  <a:srgbClr val="E8E6E3"/>
                </a:solidFill>
                <a:latin typeface="Liter" pitchFamily="34" charset="0"/>
                <a:ea typeface="Liter" pitchFamily="34" charset="-122"/>
                <a:cs typeface="Liter" pitchFamily="34" charset="-120"/>
              </a:rPr>
              <a:t>Leverage Mapping</a:t>
            </a:r>
            <a:endParaRPr lang="en-US" sz="1600" dirty="0"/>
          </a:p>
        </p:txBody>
      </p:sp>
      <p:sp>
        <p:nvSpPr>
          <p:cNvPr id="4" name="Text 2"/>
          <p:cNvSpPr/>
          <p:nvPr/>
        </p:nvSpPr>
        <p:spPr>
          <a:xfrm>
            <a:off x="317500" y="920750"/>
            <a:ext cx="11628438" cy="222250"/>
          </a:xfrm>
          <a:prstGeom prst="rect">
            <a:avLst/>
          </a:prstGeom>
          <a:noFill/>
          <a:ln/>
        </p:spPr>
        <p:txBody>
          <a:bodyPr wrap="square" lIns="0" tIns="0" rIns="0" bIns="0" rtlCol="0" anchor="ctr"/>
          <a:lstStyle/>
          <a:p>
            <a:pPr>
              <a:lnSpc>
                <a:spcPct val="130000"/>
              </a:lnSpc>
            </a:pPr>
            <a:r>
              <a:rPr lang="en-US" sz="1125" dirty="0">
                <a:solidFill>
                  <a:srgbClr val="E8E6E3">
                    <a:alpha val="70000"/>
                  </a:srgbClr>
                </a:solidFill>
                <a:latin typeface="Quattrocento Sans" pitchFamily="34" charset="0"/>
                <a:ea typeface="Quattrocento Sans" pitchFamily="34" charset="-122"/>
                <a:cs typeface="Quattrocento Sans" pitchFamily="34" charset="-120"/>
              </a:rPr>
              <a:t>Kekuatan yang Sering Tidak Disadari sebagai First-Time Negotiator</a:t>
            </a:r>
            <a:endParaRPr lang="en-US" sz="1600" dirty="0"/>
          </a:p>
        </p:txBody>
      </p:sp>
      <p:sp>
        <p:nvSpPr>
          <p:cNvPr id="5" name="Shape 3"/>
          <p:cNvSpPr/>
          <p:nvPr/>
        </p:nvSpPr>
        <p:spPr>
          <a:xfrm>
            <a:off x="317500" y="1238250"/>
            <a:ext cx="635000" cy="31750"/>
          </a:xfrm>
          <a:custGeom>
            <a:avLst/>
            <a:gdLst/>
            <a:ahLst/>
            <a:cxnLst/>
            <a:rect l="l" t="t" r="r" b="b"/>
            <a:pathLst>
              <a:path w="635000" h="31750">
                <a:moveTo>
                  <a:pt x="0" y="0"/>
                </a:moveTo>
                <a:lnTo>
                  <a:pt x="635000" y="0"/>
                </a:lnTo>
                <a:lnTo>
                  <a:pt x="635000" y="31750"/>
                </a:lnTo>
                <a:lnTo>
                  <a:pt x="0" y="31750"/>
                </a:lnTo>
                <a:lnTo>
                  <a:pt x="0" y="0"/>
                </a:lnTo>
                <a:close/>
              </a:path>
            </a:pathLst>
          </a:custGeom>
          <a:solidFill>
            <a:srgbClr val="B89A6A"/>
          </a:solidFill>
          <a:ln/>
        </p:spPr>
      </p:sp>
      <p:sp>
        <p:nvSpPr>
          <p:cNvPr id="6" name="Shape 4"/>
          <p:cNvSpPr/>
          <p:nvPr/>
        </p:nvSpPr>
        <p:spPr>
          <a:xfrm>
            <a:off x="333375" y="1397000"/>
            <a:ext cx="5699125" cy="2460625"/>
          </a:xfrm>
          <a:custGeom>
            <a:avLst/>
            <a:gdLst/>
            <a:ahLst/>
            <a:cxnLst/>
            <a:rect l="l" t="t" r="r" b="b"/>
            <a:pathLst>
              <a:path w="5699125" h="2460625">
                <a:moveTo>
                  <a:pt x="31750" y="0"/>
                </a:moveTo>
                <a:lnTo>
                  <a:pt x="5635616" y="0"/>
                </a:lnTo>
                <a:cubicBezTo>
                  <a:pt x="5670691" y="0"/>
                  <a:pt x="5699125" y="28434"/>
                  <a:pt x="5699125" y="63509"/>
                </a:cubicBezTo>
                <a:lnTo>
                  <a:pt x="5699125" y="2397116"/>
                </a:lnTo>
                <a:cubicBezTo>
                  <a:pt x="5699125" y="2432191"/>
                  <a:pt x="5670691" y="2460625"/>
                  <a:pt x="5635616" y="2460625"/>
                </a:cubicBezTo>
                <a:lnTo>
                  <a:pt x="31750" y="2460625"/>
                </a:lnTo>
                <a:cubicBezTo>
                  <a:pt x="14227" y="2460625"/>
                  <a:pt x="0" y="2446398"/>
                  <a:pt x="0" y="2428875"/>
                </a:cubicBezTo>
                <a:lnTo>
                  <a:pt x="0" y="31750"/>
                </a:lnTo>
                <a:cubicBezTo>
                  <a:pt x="0" y="14227"/>
                  <a:pt x="14227" y="0"/>
                  <a:pt x="31750" y="0"/>
                </a:cubicBezTo>
                <a:close/>
              </a:path>
            </a:pathLst>
          </a:custGeom>
          <a:solidFill>
            <a:srgbClr val="4A5059">
              <a:alpha val="30196"/>
            </a:srgbClr>
          </a:solidFill>
          <a:ln/>
        </p:spPr>
      </p:sp>
      <p:sp>
        <p:nvSpPr>
          <p:cNvPr id="7" name="Shape 5"/>
          <p:cNvSpPr/>
          <p:nvPr/>
        </p:nvSpPr>
        <p:spPr>
          <a:xfrm>
            <a:off x="333375" y="1397000"/>
            <a:ext cx="31750" cy="2460625"/>
          </a:xfrm>
          <a:custGeom>
            <a:avLst/>
            <a:gdLst/>
            <a:ahLst/>
            <a:cxnLst/>
            <a:rect l="l" t="t" r="r" b="b"/>
            <a:pathLst>
              <a:path w="31750" h="2460625">
                <a:moveTo>
                  <a:pt x="31750" y="0"/>
                </a:moveTo>
                <a:lnTo>
                  <a:pt x="31750" y="0"/>
                </a:lnTo>
                <a:lnTo>
                  <a:pt x="31750" y="2460625"/>
                </a:lnTo>
                <a:lnTo>
                  <a:pt x="31750" y="2460625"/>
                </a:lnTo>
                <a:cubicBezTo>
                  <a:pt x="14227" y="2460625"/>
                  <a:pt x="0" y="2446398"/>
                  <a:pt x="0" y="2428875"/>
                </a:cubicBezTo>
                <a:lnTo>
                  <a:pt x="0" y="31750"/>
                </a:lnTo>
                <a:cubicBezTo>
                  <a:pt x="0" y="14227"/>
                  <a:pt x="14227" y="0"/>
                  <a:pt x="31750" y="0"/>
                </a:cubicBezTo>
                <a:close/>
              </a:path>
            </a:pathLst>
          </a:custGeom>
          <a:solidFill>
            <a:srgbClr val="B89A6A"/>
          </a:solidFill>
          <a:ln/>
        </p:spPr>
      </p:sp>
      <p:sp>
        <p:nvSpPr>
          <p:cNvPr id="8" name="Shape 6"/>
          <p:cNvSpPr/>
          <p:nvPr/>
        </p:nvSpPr>
        <p:spPr>
          <a:xfrm>
            <a:off x="488156" y="1539875"/>
            <a:ext cx="214313" cy="190500"/>
          </a:xfrm>
          <a:custGeom>
            <a:avLst/>
            <a:gdLst/>
            <a:ahLst/>
            <a:cxnLst/>
            <a:rect l="l" t="t" r="r" b="b"/>
            <a:pathLst>
              <a:path w="214313" h="190500">
                <a:moveTo>
                  <a:pt x="17859" y="72851"/>
                </a:moveTo>
                <a:lnTo>
                  <a:pt x="95696" y="104887"/>
                </a:lnTo>
                <a:cubicBezTo>
                  <a:pt x="99343" y="106375"/>
                  <a:pt x="103212" y="107156"/>
                  <a:pt x="107156" y="107156"/>
                </a:cubicBezTo>
                <a:cubicBezTo>
                  <a:pt x="111100" y="107156"/>
                  <a:pt x="114970" y="106375"/>
                  <a:pt x="118616" y="104887"/>
                </a:cubicBezTo>
                <a:lnTo>
                  <a:pt x="208806" y="67754"/>
                </a:lnTo>
                <a:cubicBezTo>
                  <a:pt x="212154" y="66377"/>
                  <a:pt x="214313" y="63140"/>
                  <a:pt x="214313" y="59531"/>
                </a:cubicBezTo>
                <a:cubicBezTo>
                  <a:pt x="214313" y="55922"/>
                  <a:pt x="212154" y="52685"/>
                  <a:pt x="208806" y="51308"/>
                </a:cubicBezTo>
                <a:lnTo>
                  <a:pt x="118616" y="14176"/>
                </a:lnTo>
                <a:cubicBezTo>
                  <a:pt x="114970" y="12688"/>
                  <a:pt x="111100" y="11906"/>
                  <a:pt x="107156" y="11906"/>
                </a:cubicBezTo>
                <a:cubicBezTo>
                  <a:pt x="103212" y="11906"/>
                  <a:pt x="99343" y="12688"/>
                  <a:pt x="95696" y="14176"/>
                </a:cubicBezTo>
                <a:lnTo>
                  <a:pt x="5507" y="51308"/>
                </a:lnTo>
                <a:cubicBezTo>
                  <a:pt x="2158" y="52685"/>
                  <a:pt x="0" y="55922"/>
                  <a:pt x="0" y="59531"/>
                </a:cubicBezTo>
                <a:lnTo>
                  <a:pt x="0" y="169664"/>
                </a:lnTo>
                <a:cubicBezTo>
                  <a:pt x="0" y="174613"/>
                  <a:pt x="3981" y="178594"/>
                  <a:pt x="8930" y="178594"/>
                </a:cubicBezTo>
                <a:cubicBezTo>
                  <a:pt x="13878" y="178594"/>
                  <a:pt x="17859" y="174613"/>
                  <a:pt x="17859" y="169664"/>
                </a:cubicBezTo>
                <a:lnTo>
                  <a:pt x="17859" y="72851"/>
                </a:lnTo>
                <a:close/>
                <a:moveTo>
                  <a:pt x="35719" y="99529"/>
                </a:moveTo>
                <a:lnTo>
                  <a:pt x="35719" y="142875"/>
                </a:lnTo>
                <a:cubicBezTo>
                  <a:pt x="35719" y="162595"/>
                  <a:pt x="67717" y="178594"/>
                  <a:pt x="107156" y="178594"/>
                </a:cubicBezTo>
                <a:cubicBezTo>
                  <a:pt x="146596" y="178594"/>
                  <a:pt x="178594" y="162595"/>
                  <a:pt x="178594" y="142875"/>
                </a:cubicBezTo>
                <a:lnTo>
                  <a:pt x="178594" y="99492"/>
                </a:lnTo>
                <a:lnTo>
                  <a:pt x="125425" y="121407"/>
                </a:lnTo>
                <a:cubicBezTo>
                  <a:pt x="119621" y="123788"/>
                  <a:pt x="113444" y="125016"/>
                  <a:pt x="107156" y="125016"/>
                </a:cubicBezTo>
                <a:cubicBezTo>
                  <a:pt x="100868" y="125016"/>
                  <a:pt x="94692" y="123788"/>
                  <a:pt x="88888" y="121407"/>
                </a:cubicBezTo>
                <a:lnTo>
                  <a:pt x="35719" y="99492"/>
                </a:lnTo>
                <a:close/>
              </a:path>
            </a:pathLst>
          </a:custGeom>
          <a:solidFill>
            <a:srgbClr val="B89A6A"/>
          </a:solidFill>
          <a:ln/>
        </p:spPr>
      </p:sp>
      <p:sp>
        <p:nvSpPr>
          <p:cNvPr id="9" name="Text 7"/>
          <p:cNvSpPr/>
          <p:nvPr/>
        </p:nvSpPr>
        <p:spPr>
          <a:xfrm>
            <a:off x="809625" y="1524000"/>
            <a:ext cx="1119188"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PhD Trajectory</a:t>
            </a:r>
            <a:endParaRPr lang="en-US" sz="1600" dirty="0"/>
          </a:p>
        </p:txBody>
      </p:sp>
      <p:sp>
        <p:nvSpPr>
          <p:cNvPr id="10" name="Text 8"/>
          <p:cNvSpPr/>
          <p:nvPr/>
        </p:nvSpPr>
        <p:spPr>
          <a:xfrm>
            <a:off x="476250" y="1841500"/>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Dalam 2-3 tahun akan lebih valuable.</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Employer yang invest sekarang mendapat return lebih besar karena:</a:t>
            </a:r>
            <a:endParaRPr lang="en-US" sz="1600" dirty="0"/>
          </a:p>
        </p:txBody>
      </p:sp>
      <p:sp>
        <p:nvSpPr>
          <p:cNvPr id="11" name="Text 9"/>
          <p:cNvSpPr/>
          <p:nvPr/>
        </p:nvSpPr>
        <p:spPr>
          <a:xfrm>
            <a:off x="476250" y="2349500"/>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PhD completion meningkatkan credibility dan expertise</a:t>
            </a:r>
            <a:endParaRPr lang="en-US" sz="1600" dirty="0"/>
          </a:p>
        </p:txBody>
      </p:sp>
      <p:sp>
        <p:nvSpPr>
          <p:cNvPr id="12" name="Text 10"/>
          <p:cNvSpPr/>
          <p:nvPr/>
        </p:nvSpPr>
        <p:spPr>
          <a:xfrm>
            <a:off x="476250" y="2540000"/>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Network akademis bisa digunakan untuk business development</a:t>
            </a:r>
            <a:endParaRPr lang="en-US" sz="1600" dirty="0"/>
          </a:p>
        </p:txBody>
      </p:sp>
      <p:sp>
        <p:nvSpPr>
          <p:cNvPr id="13" name="Text 11"/>
          <p:cNvSpPr/>
          <p:nvPr/>
        </p:nvSpPr>
        <p:spPr>
          <a:xfrm>
            <a:off x="476250" y="2730500"/>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Research skills transferable untuk strategic projects</a:t>
            </a:r>
            <a:endParaRPr lang="en-US" sz="1600" dirty="0"/>
          </a:p>
        </p:txBody>
      </p:sp>
      <p:sp>
        <p:nvSpPr>
          <p:cNvPr id="14" name="Shape 12"/>
          <p:cNvSpPr/>
          <p:nvPr/>
        </p:nvSpPr>
        <p:spPr>
          <a:xfrm>
            <a:off x="476250" y="2984500"/>
            <a:ext cx="5429250" cy="746125"/>
          </a:xfrm>
          <a:custGeom>
            <a:avLst/>
            <a:gdLst/>
            <a:ahLst/>
            <a:cxnLst/>
            <a:rect l="l" t="t" r="r" b="b"/>
            <a:pathLst>
              <a:path w="5429250" h="746125">
                <a:moveTo>
                  <a:pt x="31748" y="0"/>
                </a:moveTo>
                <a:lnTo>
                  <a:pt x="5397502" y="0"/>
                </a:lnTo>
                <a:cubicBezTo>
                  <a:pt x="5415036" y="0"/>
                  <a:pt x="5429250" y="14214"/>
                  <a:pt x="5429250" y="31748"/>
                </a:cubicBezTo>
                <a:lnTo>
                  <a:pt x="5429250" y="714377"/>
                </a:lnTo>
                <a:cubicBezTo>
                  <a:pt x="5429250" y="731911"/>
                  <a:pt x="5415036" y="746125"/>
                  <a:pt x="5397502" y="746125"/>
                </a:cubicBezTo>
                <a:lnTo>
                  <a:pt x="31748" y="746125"/>
                </a:lnTo>
                <a:cubicBezTo>
                  <a:pt x="14214" y="746125"/>
                  <a:pt x="0" y="731911"/>
                  <a:pt x="0" y="714377"/>
                </a:cubicBezTo>
                <a:lnTo>
                  <a:pt x="0" y="31748"/>
                </a:lnTo>
                <a:cubicBezTo>
                  <a:pt x="0" y="14214"/>
                  <a:pt x="14214" y="0"/>
                  <a:pt x="31748" y="0"/>
                </a:cubicBezTo>
                <a:close/>
              </a:path>
            </a:pathLst>
          </a:custGeom>
          <a:solidFill>
            <a:srgbClr val="1A1D21">
              <a:alpha val="50196"/>
            </a:srgbClr>
          </a:solidFill>
          <a:ln/>
        </p:spPr>
      </p:sp>
      <p:sp>
        <p:nvSpPr>
          <p:cNvPr id="15" name="Text 13"/>
          <p:cNvSpPr/>
          <p:nvPr/>
        </p:nvSpPr>
        <p:spPr>
          <a:xfrm>
            <a:off x="571500" y="3079750"/>
            <a:ext cx="5294313" cy="158750"/>
          </a:xfrm>
          <a:prstGeom prst="rect">
            <a:avLst/>
          </a:prstGeom>
          <a:noFill/>
          <a:ln/>
        </p:spPr>
        <p:txBody>
          <a:bodyPr wrap="square" lIns="0" tIns="0" rIns="0" bIns="0" rtlCol="0" anchor="ctr"/>
          <a:lstStyle/>
          <a:p>
            <a:pPr>
              <a:lnSpc>
                <a:spcPct val="120000"/>
              </a:lnSpc>
            </a:pPr>
            <a:r>
              <a:rPr lang="en-US" sz="875" b="1" dirty="0">
                <a:solidFill>
                  <a:srgbClr val="B89A6A"/>
                </a:solidFill>
                <a:latin typeface="Quattrocento Sans" pitchFamily="34" charset="0"/>
                <a:ea typeface="Quattrocento Sans" pitchFamily="34" charset="-122"/>
                <a:cs typeface="Quattrocento Sans" pitchFamily="34" charset="-120"/>
              </a:rPr>
              <a:t>How to Communicate:</a:t>
            </a:r>
            <a:endParaRPr lang="en-US" sz="1600" dirty="0"/>
          </a:p>
        </p:txBody>
      </p:sp>
      <p:sp>
        <p:nvSpPr>
          <p:cNvPr id="16" name="Text 14"/>
          <p:cNvSpPr/>
          <p:nvPr/>
        </p:nvSpPr>
        <p:spPr>
          <a:xfrm>
            <a:off x="571500" y="3270250"/>
            <a:ext cx="5294313"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"Saya sedang dalam PhD program dan expected completion dalam [timeframe]. Ini berarti [Company] akan mendapat talent dengan advanced research capability dan expanded network dalam waktu dekat."</a:t>
            </a:r>
            <a:endParaRPr lang="en-US" sz="1600" dirty="0"/>
          </a:p>
        </p:txBody>
      </p:sp>
      <p:sp>
        <p:nvSpPr>
          <p:cNvPr id="17" name="Shape 15"/>
          <p:cNvSpPr/>
          <p:nvPr/>
        </p:nvSpPr>
        <p:spPr>
          <a:xfrm>
            <a:off x="333375" y="3948906"/>
            <a:ext cx="5699125" cy="2333625"/>
          </a:xfrm>
          <a:custGeom>
            <a:avLst/>
            <a:gdLst/>
            <a:ahLst/>
            <a:cxnLst/>
            <a:rect l="l" t="t" r="r" b="b"/>
            <a:pathLst>
              <a:path w="5699125" h="2333625">
                <a:moveTo>
                  <a:pt x="31750" y="0"/>
                </a:moveTo>
                <a:lnTo>
                  <a:pt x="5635627" y="0"/>
                </a:lnTo>
                <a:cubicBezTo>
                  <a:pt x="5670696" y="0"/>
                  <a:pt x="5699125" y="28429"/>
                  <a:pt x="5699125" y="63498"/>
                </a:cubicBezTo>
                <a:lnTo>
                  <a:pt x="5699125" y="2270127"/>
                </a:lnTo>
                <a:cubicBezTo>
                  <a:pt x="5699125" y="2305196"/>
                  <a:pt x="5670696" y="2333625"/>
                  <a:pt x="5635627" y="2333625"/>
                </a:cubicBezTo>
                <a:lnTo>
                  <a:pt x="31750" y="2333625"/>
                </a:lnTo>
                <a:cubicBezTo>
                  <a:pt x="14215" y="2333625"/>
                  <a:pt x="0" y="2319410"/>
                  <a:pt x="0" y="2301875"/>
                </a:cubicBezTo>
                <a:lnTo>
                  <a:pt x="0" y="31750"/>
                </a:lnTo>
                <a:cubicBezTo>
                  <a:pt x="0" y="14227"/>
                  <a:pt x="14227" y="0"/>
                  <a:pt x="31750" y="0"/>
                </a:cubicBezTo>
                <a:close/>
              </a:path>
            </a:pathLst>
          </a:custGeom>
          <a:solidFill>
            <a:srgbClr val="4A5059">
              <a:alpha val="30196"/>
            </a:srgbClr>
          </a:solidFill>
          <a:ln/>
        </p:spPr>
      </p:sp>
      <p:sp>
        <p:nvSpPr>
          <p:cNvPr id="18" name="Shape 16"/>
          <p:cNvSpPr/>
          <p:nvPr/>
        </p:nvSpPr>
        <p:spPr>
          <a:xfrm>
            <a:off x="333375" y="3948906"/>
            <a:ext cx="31750" cy="2333625"/>
          </a:xfrm>
          <a:custGeom>
            <a:avLst/>
            <a:gdLst/>
            <a:ahLst/>
            <a:cxnLst/>
            <a:rect l="l" t="t" r="r" b="b"/>
            <a:pathLst>
              <a:path w="31750" h="2333625">
                <a:moveTo>
                  <a:pt x="31750" y="0"/>
                </a:moveTo>
                <a:lnTo>
                  <a:pt x="31750" y="0"/>
                </a:lnTo>
                <a:lnTo>
                  <a:pt x="31750" y="2333625"/>
                </a:lnTo>
                <a:lnTo>
                  <a:pt x="31750" y="2333625"/>
                </a:lnTo>
                <a:cubicBezTo>
                  <a:pt x="14227" y="2333625"/>
                  <a:pt x="0" y="2319398"/>
                  <a:pt x="0" y="2301875"/>
                </a:cubicBezTo>
                <a:lnTo>
                  <a:pt x="0" y="31750"/>
                </a:lnTo>
                <a:cubicBezTo>
                  <a:pt x="0" y="14227"/>
                  <a:pt x="14227" y="0"/>
                  <a:pt x="31750" y="0"/>
                </a:cubicBezTo>
                <a:close/>
              </a:path>
            </a:pathLst>
          </a:custGeom>
          <a:solidFill>
            <a:srgbClr val="B89A6A"/>
          </a:solidFill>
          <a:ln/>
        </p:spPr>
      </p:sp>
      <p:sp>
        <p:nvSpPr>
          <p:cNvPr id="19" name="Shape 17"/>
          <p:cNvSpPr/>
          <p:nvPr/>
        </p:nvSpPr>
        <p:spPr>
          <a:xfrm>
            <a:off x="523875" y="4091781"/>
            <a:ext cx="142875" cy="190500"/>
          </a:xfrm>
          <a:custGeom>
            <a:avLst/>
            <a:gdLst/>
            <a:ahLst/>
            <a:cxnLst/>
            <a:rect l="l" t="t" r="r" b="b"/>
            <a:pathLst>
              <a:path w="142875" h="190500">
                <a:moveTo>
                  <a:pt x="23812" y="0"/>
                </a:moveTo>
                <a:cubicBezTo>
                  <a:pt x="10678" y="0"/>
                  <a:pt x="0" y="10678"/>
                  <a:pt x="0" y="23812"/>
                </a:cubicBezTo>
                <a:lnTo>
                  <a:pt x="0" y="166688"/>
                </a:lnTo>
                <a:cubicBezTo>
                  <a:pt x="0" y="179822"/>
                  <a:pt x="10678" y="190500"/>
                  <a:pt x="23812" y="190500"/>
                </a:cubicBezTo>
                <a:lnTo>
                  <a:pt x="119063" y="190500"/>
                </a:lnTo>
                <a:cubicBezTo>
                  <a:pt x="132197" y="190500"/>
                  <a:pt x="142875" y="179822"/>
                  <a:pt x="142875" y="166688"/>
                </a:cubicBezTo>
                <a:lnTo>
                  <a:pt x="142875" y="23812"/>
                </a:lnTo>
                <a:cubicBezTo>
                  <a:pt x="142875" y="10678"/>
                  <a:pt x="132197" y="0"/>
                  <a:pt x="119063" y="0"/>
                </a:cubicBezTo>
                <a:lnTo>
                  <a:pt x="23812" y="0"/>
                </a:lnTo>
                <a:close/>
                <a:moveTo>
                  <a:pt x="65484" y="130969"/>
                </a:moveTo>
                <a:lnTo>
                  <a:pt x="77391" y="130969"/>
                </a:lnTo>
                <a:cubicBezTo>
                  <a:pt x="83976" y="130969"/>
                  <a:pt x="89297" y="136289"/>
                  <a:pt x="89297" y="142875"/>
                </a:cubicBezTo>
                <a:lnTo>
                  <a:pt x="89297" y="172641"/>
                </a:lnTo>
                <a:lnTo>
                  <a:pt x="53578" y="172641"/>
                </a:lnTo>
                <a:lnTo>
                  <a:pt x="53578" y="142875"/>
                </a:lnTo>
                <a:cubicBezTo>
                  <a:pt x="53578" y="136289"/>
                  <a:pt x="58899" y="130969"/>
                  <a:pt x="65484" y="130969"/>
                </a:cubicBezTo>
                <a:close/>
                <a:moveTo>
                  <a:pt x="35719" y="41672"/>
                </a:moveTo>
                <a:cubicBezTo>
                  <a:pt x="35719" y="38398"/>
                  <a:pt x="38398" y="35719"/>
                  <a:pt x="41672" y="35719"/>
                </a:cubicBezTo>
                <a:lnTo>
                  <a:pt x="53578" y="35719"/>
                </a:lnTo>
                <a:cubicBezTo>
                  <a:pt x="56852" y="35719"/>
                  <a:pt x="59531" y="38398"/>
                  <a:pt x="59531" y="41672"/>
                </a:cubicBezTo>
                <a:lnTo>
                  <a:pt x="59531" y="53578"/>
                </a:lnTo>
                <a:cubicBezTo>
                  <a:pt x="59531" y="56852"/>
                  <a:pt x="56852" y="59531"/>
                  <a:pt x="53578" y="59531"/>
                </a:cubicBezTo>
                <a:lnTo>
                  <a:pt x="41672" y="59531"/>
                </a:lnTo>
                <a:cubicBezTo>
                  <a:pt x="38398" y="59531"/>
                  <a:pt x="35719" y="56852"/>
                  <a:pt x="35719" y="53578"/>
                </a:cubicBezTo>
                <a:lnTo>
                  <a:pt x="35719" y="41672"/>
                </a:lnTo>
                <a:close/>
                <a:moveTo>
                  <a:pt x="89297" y="35719"/>
                </a:moveTo>
                <a:lnTo>
                  <a:pt x="101203" y="35719"/>
                </a:lnTo>
                <a:cubicBezTo>
                  <a:pt x="104477" y="35719"/>
                  <a:pt x="107156" y="38398"/>
                  <a:pt x="107156" y="41672"/>
                </a:cubicBezTo>
                <a:lnTo>
                  <a:pt x="107156" y="53578"/>
                </a:lnTo>
                <a:cubicBezTo>
                  <a:pt x="107156" y="56852"/>
                  <a:pt x="104477" y="59531"/>
                  <a:pt x="101203" y="59531"/>
                </a:cubicBezTo>
                <a:lnTo>
                  <a:pt x="89297" y="59531"/>
                </a:lnTo>
                <a:cubicBezTo>
                  <a:pt x="86023" y="59531"/>
                  <a:pt x="83344" y="56852"/>
                  <a:pt x="83344" y="53578"/>
                </a:cubicBezTo>
                <a:lnTo>
                  <a:pt x="83344" y="41672"/>
                </a:lnTo>
                <a:cubicBezTo>
                  <a:pt x="83344" y="38398"/>
                  <a:pt x="86023" y="35719"/>
                  <a:pt x="89297" y="35719"/>
                </a:cubicBezTo>
                <a:close/>
                <a:moveTo>
                  <a:pt x="35719" y="89297"/>
                </a:moveTo>
                <a:cubicBezTo>
                  <a:pt x="35719" y="86023"/>
                  <a:pt x="38398" y="83344"/>
                  <a:pt x="41672" y="83344"/>
                </a:cubicBezTo>
                <a:lnTo>
                  <a:pt x="53578" y="83344"/>
                </a:lnTo>
                <a:cubicBezTo>
                  <a:pt x="56852" y="83344"/>
                  <a:pt x="59531" y="86023"/>
                  <a:pt x="59531" y="89297"/>
                </a:cubicBezTo>
                <a:lnTo>
                  <a:pt x="59531" y="101203"/>
                </a:lnTo>
                <a:cubicBezTo>
                  <a:pt x="59531" y="104477"/>
                  <a:pt x="56852" y="107156"/>
                  <a:pt x="53578" y="107156"/>
                </a:cubicBezTo>
                <a:lnTo>
                  <a:pt x="41672" y="107156"/>
                </a:lnTo>
                <a:cubicBezTo>
                  <a:pt x="38398" y="107156"/>
                  <a:pt x="35719" y="104477"/>
                  <a:pt x="35719" y="101203"/>
                </a:cubicBezTo>
                <a:lnTo>
                  <a:pt x="35719" y="89297"/>
                </a:lnTo>
                <a:close/>
                <a:moveTo>
                  <a:pt x="89297" y="83344"/>
                </a:moveTo>
                <a:lnTo>
                  <a:pt x="101203" y="83344"/>
                </a:lnTo>
                <a:cubicBezTo>
                  <a:pt x="104477" y="83344"/>
                  <a:pt x="107156" y="86023"/>
                  <a:pt x="107156" y="89297"/>
                </a:cubicBezTo>
                <a:lnTo>
                  <a:pt x="107156" y="101203"/>
                </a:lnTo>
                <a:cubicBezTo>
                  <a:pt x="107156" y="104477"/>
                  <a:pt x="104477" y="107156"/>
                  <a:pt x="101203" y="107156"/>
                </a:cubicBezTo>
                <a:lnTo>
                  <a:pt x="89297" y="107156"/>
                </a:lnTo>
                <a:cubicBezTo>
                  <a:pt x="86023" y="107156"/>
                  <a:pt x="83344" y="104477"/>
                  <a:pt x="83344" y="101203"/>
                </a:cubicBezTo>
                <a:lnTo>
                  <a:pt x="83344" y="89297"/>
                </a:lnTo>
                <a:cubicBezTo>
                  <a:pt x="83344" y="86023"/>
                  <a:pt x="86023" y="83344"/>
                  <a:pt x="89297" y="83344"/>
                </a:cubicBezTo>
                <a:close/>
              </a:path>
            </a:pathLst>
          </a:custGeom>
          <a:solidFill>
            <a:srgbClr val="B89A6A"/>
          </a:solidFill>
          <a:ln/>
        </p:spPr>
      </p:sp>
      <p:sp>
        <p:nvSpPr>
          <p:cNvPr id="20" name="Text 18"/>
          <p:cNvSpPr/>
          <p:nvPr/>
        </p:nvSpPr>
        <p:spPr>
          <a:xfrm>
            <a:off x="809625" y="4075906"/>
            <a:ext cx="2000250"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Government Insider Access</a:t>
            </a:r>
            <a:endParaRPr lang="en-US" sz="1600" dirty="0"/>
          </a:p>
        </p:txBody>
      </p:sp>
      <p:sp>
        <p:nvSpPr>
          <p:cNvPr id="21" name="Text 19"/>
          <p:cNvSpPr/>
          <p:nvPr/>
        </p:nvSpPr>
        <p:spPr>
          <a:xfrm>
            <a:off x="476250" y="4393406"/>
            <a:ext cx="5492750" cy="61912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Scarcity yang punya harga.</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Understanding bagaimana government bekerja, siapa key decision makers, dan bagaimana navigate bureaucracy adalah skill yang tidak bisa direkrut dari market biasa.</a:t>
            </a:r>
            <a:endParaRPr lang="en-US" sz="1600" dirty="0"/>
          </a:p>
        </p:txBody>
      </p:sp>
      <p:sp>
        <p:nvSpPr>
          <p:cNvPr id="22" name="Shape 20"/>
          <p:cNvSpPr/>
          <p:nvPr/>
        </p:nvSpPr>
        <p:spPr>
          <a:xfrm>
            <a:off x="476250" y="5107781"/>
            <a:ext cx="5429250" cy="746125"/>
          </a:xfrm>
          <a:custGeom>
            <a:avLst/>
            <a:gdLst/>
            <a:ahLst/>
            <a:cxnLst/>
            <a:rect l="l" t="t" r="r" b="b"/>
            <a:pathLst>
              <a:path w="5429250" h="746125">
                <a:moveTo>
                  <a:pt x="31748" y="0"/>
                </a:moveTo>
                <a:lnTo>
                  <a:pt x="5397502" y="0"/>
                </a:lnTo>
                <a:cubicBezTo>
                  <a:pt x="5415036" y="0"/>
                  <a:pt x="5429250" y="14214"/>
                  <a:pt x="5429250" y="31748"/>
                </a:cubicBezTo>
                <a:lnTo>
                  <a:pt x="5429250" y="714377"/>
                </a:lnTo>
                <a:cubicBezTo>
                  <a:pt x="5429250" y="731911"/>
                  <a:pt x="5415036" y="746125"/>
                  <a:pt x="5397502" y="746125"/>
                </a:cubicBezTo>
                <a:lnTo>
                  <a:pt x="31748" y="746125"/>
                </a:lnTo>
                <a:cubicBezTo>
                  <a:pt x="14214" y="746125"/>
                  <a:pt x="0" y="731911"/>
                  <a:pt x="0" y="714377"/>
                </a:cubicBezTo>
                <a:lnTo>
                  <a:pt x="0" y="31748"/>
                </a:lnTo>
                <a:cubicBezTo>
                  <a:pt x="0" y="14214"/>
                  <a:pt x="14214" y="0"/>
                  <a:pt x="31748" y="0"/>
                </a:cubicBezTo>
                <a:close/>
              </a:path>
            </a:pathLst>
          </a:custGeom>
          <a:solidFill>
            <a:srgbClr val="1A1D21">
              <a:alpha val="50196"/>
            </a:srgbClr>
          </a:solidFill>
          <a:ln/>
        </p:spPr>
      </p:sp>
      <p:sp>
        <p:nvSpPr>
          <p:cNvPr id="23" name="Text 21"/>
          <p:cNvSpPr/>
          <p:nvPr/>
        </p:nvSpPr>
        <p:spPr>
          <a:xfrm>
            <a:off x="571500" y="5203031"/>
            <a:ext cx="5294313" cy="158750"/>
          </a:xfrm>
          <a:prstGeom prst="rect">
            <a:avLst/>
          </a:prstGeom>
          <a:noFill/>
          <a:ln/>
        </p:spPr>
        <p:txBody>
          <a:bodyPr wrap="square" lIns="0" tIns="0" rIns="0" bIns="0" rtlCol="0" anchor="ctr"/>
          <a:lstStyle/>
          <a:p>
            <a:pPr>
              <a:lnSpc>
                <a:spcPct val="120000"/>
              </a:lnSpc>
            </a:pPr>
            <a:r>
              <a:rPr lang="en-US" sz="875" b="1" dirty="0">
                <a:solidFill>
                  <a:srgbClr val="B89A6A"/>
                </a:solidFill>
                <a:latin typeface="Quattrocento Sans" pitchFamily="34" charset="0"/>
                <a:ea typeface="Quattrocento Sans" pitchFamily="34" charset="-122"/>
                <a:cs typeface="Quattrocento Sans" pitchFamily="34" charset="-120"/>
              </a:rPr>
              <a:t>How to Communicate:</a:t>
            </a:r>
            <a:endParaRPr lang="en-US" sz="1600" dirty="0"/>
          </a:p>
        </p:txBody>
      </p:sp>
      <p:sp>
        <p:nvSpPr>
          <p:cNvPr id="24" name="Text 22"/>
          <p:cNvSpPr/>
          <p:nvPr/>
        </p:nvSpPr>
        <p:spPr>
          <a:xfrm>
            <a:off x="571500" y="5393531"/>
            <a:ext cx="5294313"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"Pengalaman saya di government memberikan unique insight tentang how decisions are made dan siapa key stakeholders. Ini bisa accelerate [Company]'s engagement dengan public sector clients."</a:t>
            </a:r>
            <a:endParaRPr lang="en-US" sz="1600" dirty="0"/>
          </a:p>
        </p:txBody>
      </p:sp>
      <p:sp>
        <p:nvSpPr>
          <p:cNvPr id="25" name="Shape 23"/>
          <p:cNvSpPr/>
          <p:nvPr/>
        </p:nvSpPr>
        <p:spPr>
          <a:xfrm>
            <a:off x="6175375" y="1397000"/>
            <a:ext cx="5699125" cy="1825625"/>
          </a:xfrm>
          <a:custGeom>
            <a:avLst/>
            <a:gdLst/>
            <a:ahLst/>
            <a:cxnLst/>
            <a:rect l="l" t="t" r="r" b="b"/>
            <a:pathLst>
              <a:path w="5699125" h="1825625">
                <a:moveTo>
                  <a:pt x="31750" y="0"/>
                </a:moveTo>
                <a:lnTo>
                  <a:pt x="5635630" y="0"/>
                </a:lnTo>
                <a:cubicBezTo>
                  <a:pt x="5670697" y="0"/>
                  <a:pt x="5699125" y="28428"/>
                  <a:pt x="5699125" y="63495"/>
                </a:cubicBezTo>
                <a:lnTo>
                  <a:pt x="5699125" y="1762130"/>
                </a:lnTo>
                <a:cubicBezTo>
                  <a:pt x="5699125" y="1797197"/>
                  <a:pt x="5670697" y="1825625"/>
                  <a:pt x="5635630" y="1825625"/>
                </a:cubicBezTo>
                <a:lnTo>
                  <a:pt x="31750" y="1825625"/>
                </a:lnTo>
                <a:cubicBezTo>
                  <a:pt x="14227" y="1825625"/>
                  <a:pt x="0" y="1811398"/>
                  <a:pt x="0" y="1793875"/>
                </a:cubicBezTo>
                <a:lnTo>
                  <a:pt x="0" y="31750"/>
                </a:lnTo>
                <a:cubicBezTo>
                  <a:pt x="0" y="14227"/>
                  <a:pt x="14227" y="0"/>
                  <a:pt x="31750" y="0"/>
                </a:cubicBezTo>
                <a:close/>
              </a:path>
            </a:pathLst>
          </a:custGeom>
          <a:solidFill>
            <a:srgbClr val="4A5059">
              <a:alpha val="30196"/>
            </a:srgbClr>
          </a:solidFill>
          <a:ln/>
        </p:spPr>
      </p:sp>
      <p:sp>
        <p:nvSpPr>
          <p:cNvPr id="26" name="Shape 24"/>
          <p:cNvSpPr/>
          <p:nvPr/>
        </p:nvSpPr>
        <p:spPr>
          <a:xfrm>
            <a:off x="6175375" y="1397000"/>
            <a:ext cx="31750" cy="1825625"/>
          </a:xfrm>
          <a:custGeom>
            <a:avLst/>
            <a:gdLst/>
            <a:ahLst/>
            <a:cxnLst/>
            <a:rect l="l" t="t" r="r" b="b"/>
            <a:pathLst>
              <a:path w="31750" h="1825625">
                <a:moveTo>
                  <a:pt x="31750" y="0"/>
                </a:moveTo>
                <a:lnTo>
                  <a:pt x="31750" y="0"/>
                </a:lnTo>
                <a:lnTo>
                  <a:pt x="31750" y="1825625"/>
                </a:lnTo>
                <a:lnTo>
                  <a:pt x="31750" y="1825625"/>
                </a:lnTo>
                <a:cubicBezTo>
                  <a:pt x="14227" y="1825625"/>
                  <a:pt x="0" y="1811398"/>
                  <a:pt x="0" y="1793875"/>
                </a:cubicBezTo>
                <a:lnTo>
                  <a:pt x="0" y="31750"/>
                </a:lnTo>
                <a:cubicBezTo>
                  <a:pt x="0" y="14227"/>
                  <a:pt x="14227" y="0"/>
                  <a:pt x="31750" y="0"/>
                </a:cubicBezTo>
                <a:close/>
              </a:path>
            </a:pathLst>
          </a:custGeom>
          <a:solidFill>
            <a:srgbClr val="C7A66C"/>
          </a:solidFill>
          <a:ln/>
        </p:spPr>
      </p:sp>
      <p:sp>
        <p:nvSpPr>
          <p:cNvPr id="27" name="Shape 25"/>
          <p:cNvSpPr/>
          <p:nvPr/>
        </p:nvSpPr>
        <p:spPr>
          <a:xfrm>
            <a:off x="6318250" y="1539875"/>
            <a:ext cx="238125" cy="190500"/>
          </a:xfrm>
          <a:custGeom>
            <a:avLst/>
            <a:gdLst/>
            <a:ahLst/>
            <a:cxnLst/>
            <a:rect l="l" t="t" r="r" b="b"/>
            <a:pathLst>
              <a:path w="238125" h="190500">
                <a:moveTo>
                  <a:pt x="119063" y="5953"/>
                </a:moveTo>
                <a:cubicBezTo>
                  <a:pt x="140419" y="5953"/>
                  <a:pt x="157758" y="23292"/>
                  <a:pt x="157758" y="44648"/>
                </a:cubicBezTo>
                <a:cubicBezTo>
                  <a:pt x="157758" y="66005"/>
                  <a:pt x="140419" y="83344"/>
                  <a:pt x="119063" y="83344"/>
                </a:cubicBezTo>
                <a:cubicBezTo>
                  <a:pt x="97706" y="83344"/>
                  <a:pt x="80367" y="66005"/>
                  <a:pt x="80367" y="44648"/>
                </a:cubicBezTo>
                <a:cubicBezTo>
                  <a:pt x="80367" y="23292"/>
                  <a:pt x="97706" y="5953"/>
                  <a:pt x="119063" y="5953"/>
                </a:cubicBezTo>
                <a:close/>
                <a:moveTo>
                  <a:pt x="35719" y="32742"/>
                </a:moveTo>
                <a:cubicBezTo>
                  <a:pt x="50504" y="32742"/>
                  <a:pt x="62508" y="44746"/>
                  <a:pt x="62508" y="59531"/>
                </a:cubicBezTo>
                <a:cubicBezTo>
                  <a:pt x="62508" y="74317"/>
                  <a:pt x="50504" y="86320"/>
                  <a:pt x="35719" y="86320"/>
                </a:cubicBezTo>
                <a:cubicBezTo>
                  <a:pt x="20933" y="86320"/>
                  <a:pt x="8930" y="74317"/>
                  <a:pt x="8930" y="59531"/>
                </a:cubicBezTo>
                <a:cubicBezTo>
                  <a:pt x="8930" y="44746"/>
                  <a:pt x="20933" y="32742"/>
                  <a:pt x="35719" y="32742"/>
                </a:cubicBezTo>
                <a:close/>
                <a:moveTo>
                  <a:pt x="0" y="154781"/>
                </a:moveTo>
                <a:cubicBezTo>
                  <a:pt x="0" y="128476"/>
                  <a:pt x="21320" y="107156"/>
                  <a:pt x="47625" y="107156"/>
                </a:cubicBezTo>
                <a:cubicBezTo>
                  <a:pt x="52388" y="107156"/>
                  <a:pt x="57001" y="107863"/>
                  <a:pt x="61354" y="109165"/>
                </a:cubicBezTo>
                <a:cubicBezTo>
                  <a:pt x="49113" y="122858"/>
                  <a:pt x="41672" y="140940"/>
                  <a:pt x="41672" y="160734"/>
                </a:cubicBezTo>
                <a:lnTo>
                  <a:pt x="41672" y="166688"/>
                </a:lnTo>
                <a:cubicBezTo>
                  <a:pt x="41672" y="170929"/>
                  <a:pt x="42565" y="174947"/>
                  <a:pt x="44165" y="178594"/>
                </a:cubicBezTo>
                <a:lnTo>
                  <a:pt x="11906" y="178594"/>
                </a:lnTo>
                <a:cubicBezTo>
                  <a:pt x="5321" y="178594"/>
                  <a:pt x="0" y="173273"/>
                  <a:pt x="0" y="166688"/>
                </a:cubicBezTo>
                <a:lnTo>
                  <a:pt x="0" y="154781"/>
                </a:lnTo>
                <a:close/>
                <a:moveTo>
                  <a:pt x="193960" y="178594"/>
                </a:moveTo>
                <a:cubicBezTo>
                  <a:pt x="195560" y="174947"/>
                  <a:pt x="196453" y="170929"/>
                  <a:pt x="196453" y="166688"/>
                </a:cubicBezTo>
                <a:lnTo>
                  <a:pt x="196453" y="160734"/>
                </a:lnTo>
                <a:cubicBezTo>
                  <a:pt x="196453" y="140940"/>
                  <a:pt x="189012" y="122858"/>
                  <a:pt x="176771" y="109165"/>
                </a:cubicBezTo>
                <a:cubicBezTo>
                  <a:pt x="181124" y="107863"/>
                  <a:pt x="185738" y="107156"/>
                  <a:pt x="190500" y="107156"/>
                </a:cubicBezTo>
                <a:cubicBezTo>
                  <a:pt x="216805" y="107156"/>
                  <a:pt x="238125" y="128476"/>
                  <a:pt x="238125" y="154781"/>
                </a:cubicBezTo>
                <a:lnTo>
                  <a:pt x="238125" y="166688"/>
                </a:lnTo>
                <a:cubicBezTo>
                  <a:pt x="238125" y="173273"/>
                  <a:pt x="232804" y="178594"/>
                  <a:pt x="226219" y="178594"/>
                </a:cubicBezTo>
                <a:lnTo>
                  <a:pt x="193960" y="178594"/>
                </a:lnTo>
                <a:close/>
                <a:moveTo>
                  <a:pt x="175617" y="59531"/>
                </a:moveTo>
                <a:cubicBezTo>
                  <a:pt x="175617" y="44746"/>
                  <a:pt x="187621" y="32742"/>
                  <a:pt x="202406" y="32742"/>
                </a:cubicBezTo>
                <a:cubicBezTo>
                  <a:pt x="217192" y="32742"/>
                  <a:pt x="229195" y="44746"/>
                  <a:pt x="229195" y="59531"/>
                </a:cubicBezTo>
                <a:cubicBezTo>
                  <a:pt x="229195" y="74317"/>
                  <a:pt x="217192" y="86320"/>
                  <a:pt x="202406" y="86320"/>
                </a:cubicBezTo>
                <a:cubicBezTo>
                  <a:pt x="187621" y="86320"/>
                  <a:pt x="175617" y="74317"/>
                  <a:pt x="175617" y="59531"/>
                </a:cubicBezTo>
                <a:close/>
                <a:moveTo>
                  <a:pt x="59531" y="160734"/>
                </a:moveTo>
                <a:cubicBezTo>
                  <a:pt x="59531" y="127843"/>
                  <a:pt x="86171" y="101203"/>
                  <a:pt x="119063" y="101203"/>
                </a:cubicBezTo>
                <a:cubicBezTo>
                  <a:pt x="151954" y="101203"/>
                  <a:pt x="178594" y="127843"/>
                  <a:pt x="178594" y="160734"/>
                </a:cubicBezTo>
                <a:lnTo>
                  <a:pt x="178594" y="166688"/>
                </a:lnTo>
                <a:cubicBezTo>
                  <a:pt x="178594" y="173273"/>
                  <a:pt x="173273" y="178594"/>
                  <a:pt x="166688" y="178594"/>
                </a:cubicBezTo>
                <a:lnTo>
                  <a:pt x="71438" y="178594"/>
                </a:lnTo>
                <a:cubicBezTo>
                  <a:pt x="64852" y="178594"/>
                  <a:pt x="59531" y="173273"/>
                  <a:pt x="59531" y="166688"/>
                </a:cubicBezTo>
                <a:lnTo>
                  <a:pt x="59531" y="160734"/>
                </a:lnTo>
                <a:close/>
              </a:path>
            </a:pathLst>
          </a:custGeom>
          <a:solidFill>
            <a:srgbClr val="C7A66C"/>
          </a:solidFill>
          <a:ln/>
        </p:spPr>
      </p:sp>
      <p:sp>
        <p:nvSpPr>
          <p:cNvPr id="28" name="Text 26"/>
          <p:cNvSpPr/>
          <p:nvPr/>
        </p:nvSpPr>
        <p:spPr>
          <a:xfrm>
            <a:off x="6651625" y="1524000"/>
            <a:ext cx="1039812"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PPTI Network</a:t>
            </a:r>
            <a:endParaRPr lang="en-US" sz="1600" dirty="0"/>
          </a:p>
        </p:txBody>
      </p:sp>
      <p:sp>
        <p:nvSpPr>
          <p:cNvPr id="29" name="Text 27"/>
          <p:cNvSpPr/>
          <p:nvPr/>
        </p:nvSpPr>
        <p:spPr>
          <a:xfrm>
            <a:off x="6318250" y="1841500"/>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1.500+ IT professionals</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yang relevan untuk business development di banyak employer target. Network ini adalah asset yang bisa langsung contribute ke revenue.</a:t>
            </a:r>
            <a:endParaRPr lang="en-US" sz="1600" dirty="0"/>
          </a:p>
        </p:txBody>
      </p:sp>
      <p:sp>
        <p:nvSpPr>
          <p:cNvPr id="30" name="Shape 28"/>
          <p:cNvSpPr/>
          <p:nvPr/>
        </p:nvSpPr>
        <p:spPr>
          <a:xfrm>
            <a:off x="6318250" y="2349500"/>
            <a:ext cx="5429250" cy="746125"/>
          </a:xfrm>
          <a:custGeom>
            <a:avLst/>
            <a:gdLst/>
            <a:ahLst/>
            <a:cxnLst/>
            <a:rect l="l" t="t" r="r" b="b"/>
            <a:pathLst>
              <a:path w="5429250" h="746125">
                <a:moveTo>
                  <a:pt x="31748" y="0"/>
                </a:moveTo>
                <a:lnTo>
                  <a:pt x="5397502" y="0"/>
                </a:lnTo>
                <a:cubicBezTo>
                  <a:pt x="5415036" y="0"/>
                  <a:pt x="5429250" y="14214"/>
                  <a:pt x="5429250" y="31748"/>
                </a:cubicBezTo>
                <a:lnTo>
                  <a:pt x="5429250" y="714377"/>
                </a:lnTo>
                <a:cubicBezTo>
                  <a:pt x="5429250" y="731911"/>
                  <a:pt x="5415036" y="746125"/>
                  <a:pt x="5397502" y="746125"/>
                </a:cubicBezTo>
                <a:lnTo>
                  <a:pt x="31748" y="746125"/>
                </a:lnTo>
                <a:cubicBezTo>
                  <a:pt x="14214" y="746125"/>
                  <a:pt x="0" y="731911"/>
                  <a:pt x="0" y="714377"/>
                </a:cubicBezTo>
                <a:lnTo>
                  <a:pt x="0" y="31748"/>
                </a:lnTo>
                <a:cubicBezTo>
                  <a:pt x="0" y="14214"/>
                  <a:pt x="14214" y="0"/>
                  <a:pt x="31748" y="0"/>
                </a:cubicBezTo>
                <a:close/>
              </a:path>
            </a:pathLst>
          </a:custGeom>
          <a:solidFill>
            <a:srgbClr val="1A1D21">
              <a:alpha val="50196"/>
            </a:srgbClr>
          </a:solidFill>
          <a:ln/>
        </p:spPr>
      </p:sp>
      <p:sp>
        <p:nvSpPr>
          <p:cNvPr id="31" name="Text 29"/>
          <p:cNvSpPr/>
          <p:nvPr/>
        </p:nvSpPr>
        <p:spPr>
          <a:xfrm>
            <a:off x="6413500" y="2444750"/>
            <a:ext cx="5294313" cy="158750"/>
          </a:xfrm>
          <a:prstGeom prst="rect">
            <a:avLst/>
          </a:prstGeom>
          <a:noFill/>
          <a:ln/>
        </p:spPr>
        <p:txBody>
          <a:bodyPr wrap="square" lIns="0" tIns="0" rIns="0" bIns="0" rtlCol="0" anchor="ctr"/>
          <a:lstStyle/>
          <a:p>
            <a:pPr>
              <a:lnSpc>
                <a:spcPct val="120000"/>
              </a:lnSpc>
            </a:pPr>
            <a:r>
              <a:rPr lang="en-US" sz="875" b="1" dirty="0">
                <a:solidFill>
                  <a:srgbClr val="C7A66C"/>
                </a:solidFill>
                <a:latin typeface="Quattrocento Sans" pitchFamily="34" charset="0"/>
                <a:ea typeface="Quattrocento Sans" pitchFamily="34" charset="-122"/>
                <a:cs typeface="Quattrocento Sans" pitchFamily="34" charset="-120"/>
              </a:rPr>
              <a:t>How to Communicate:</a:t>
            </a:r>
            <a:endParaRPr lang="en-US" sz="1600" dirty="0"/>
          </a:p>
        </p:txBody>
      </p:sp>
      <p:sp>
        <p:nvSpPr>
          <p:cNvPr id="32" name="Text 30"/>
          <p:cNvSpPr/>
          <p:nvPr/>
        </p:nvSpPr>
        <p:spPr>
          <a:xfrm>
            <a:off x="6413500" y="2635250"/>
            <a:ext cx="5294313"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"Saya memiliki network 1.500+ IT professionals melalui PPTI yang bisa menjadi potential clients atau partners untuk [Company]. Ini adalah asset yang tidak dimiliki kandidat lain."</a:t>
            </a:r>
            <a:endParaRPr lang="en-US" sz="1600" dirty="0"/>
          </a:p>
        </p:txBody>
      </p:sp>
      <p:sp>
        <p:nvSpPr>
          <p:cNvPr id="33" name="Shape 31"/>
          <p:cNvSpPr/>
          <p:nvPr/>
        </p:nvSpPr>
        <p:spPr>
          <a:xfrm>
            <a:off x="6175375" y="3313906"/>
            <a:ext cx="5699125" cy="1825625"/>
          </a:xfrm>
          <a:custGeom>
            <a:avLst/>
            <a:gdLst/>
            <a:ahLst/>
            <a:cxnLst/>
            <a:rect l="l" t="t" r="r" b="b"/>
            <a:pathLst>
              <a:path w="5699125" h="1825625">
                <a:moveTo>
                  <a:pt x="31750" y="0"/>
                </a:moveTo>
                <a:lnTo>
                  <a:pt x="5635630" y="0"/>
                </a:lnTo>
                <a:cubicBezTo>
                  <a:pt x="5670697" y="0"/>
                  <a:pt x="5699125" y="28428"/>
                  <a:pt x="5699125" y="63495"/>
                </a:cubicBezTo>
                <a:lnTo>
                  <a:pt x="5699125" y="1762130"/>
                </a:lnTo>
                <a:cubicBezTo>
                  <a:pt x="5699125" y="1797197"/>
                  <a:pt x="5670697" y="1825625"/>
                  <a:pt x="5635630" y="1825625"/>
                </a:cubicBezTo>
                <a:lnTo>
                  <a:pt x="31750" y="1825625"/>
                </a:lnTo>
                <a:cubicBezTo>
                  <a:pt x="14227" y="1825625"/>
                  <a:pt x="0" y="1811398"/>
                  <a:pt x="0" y="1793875"/>
                </a:cubicBezTo>
                <a:lnTo>
                  <a:pt x="0" y="31750"/>
                </a:lnTo>
                <a:cubicBezTo>
                  <a:pt x="0" y="14227"/>
                  <a:pt x="14227" y="0"/>
                  <a:pt x="31750" y="0"/>
                </a:cubicBezTo>
                <a:close/>
              </a:path>
            </a:pathLst>
          </a:custGeom>
          <a:solidFill>
            <a:srgbClr val="4A5059">
              <a:alpha val="30196"/>
            </a:srgbClr>
          </a:solidFill>
          <a:ln/>
        </p:spPr>
      </p:sp>
      <p:sp>
        <p:nvSpPr>
          <p:cNvPr id="34" name="Shape 32"/>
          <p:cNvSpPr/>
          <p:nvPr/>
        </p:nvSpPr>
        <p:spPr>
          <a:xfrm>
            <a:off x="6175375" y="3313906"/>
            <a:ext cx="31750" cy="1825625"/>
          </a:xfrm>
          <a:custGeom>
            <a:avLst/>
            <a:gdLst/>
            <a:ahLst/>
            <a:cxnLst/>
            <a:rect l="l" t="t" r="r" b="b"/>
            <a:pathLst>
              <a:path w="31750" h="1825625">
                <a:moveTo>
                  <a:pt x="31750" y="0"/>
                </a:moveTo>
                <a:lnTo>
                  <a:pt x="31750" y="0"/>
                </a:lnTo>
                <a:lnTo>
                  <a:pt x="31750" y="1825625"/>
                </a:lnTo>
                <a:lnTo>
                  <a:pt x="31750" y="1825625"/>
                </a:lnTo>
                <a:cubicBezTo>
                  <a:pt x="14227" y="1825625"/>
                  <a:pt x="0" y="1811398"/>
                  <a:pt x="0" y="1793875"/>
                </a:cubicBezTo>
                <a:lnTo>
                  <a:pt x="0" y="31750"/>
                </a:lnTo>
                <a:cubicBezTo>
                  <a:pt x="0" y="14227"/>
                  <a:pt x="14227" y="0"/>
                  <a:pt x="31750" y="0"/>
                </a:cubicBezTo>
                <a:close/>
              </a:path>
            </a:pathLst>
          </a:custGeom>
          <a:solidFill>
            <a:srgbClr val="C7A66C"/>
          </a:solidFill>
          <a:ln/>
        </p:spPr>
      </p:sp>
      <p:sp>
        <p:nvSpPr>
          <p:cNvPr id="35" name="Shape 33"/>
          <p:cNvSpPr/>
          <p:nvPr/>
        </p:nvSpPr>
        <p:spPr>
          <a:xfrm>
            <a:off x="6342063" y="3456781"/>
            <a:ext cx="190500" cy="190500"/>
          </a:xfrm>
          <a:custGeom>
            <a:avLst/>
            <a:gdLst/>
            <a:ahLst/>
            <a:cxnLst/>
            <a:rect l="l" t="t" r="r" b="b"/>
            <a:pathLst>
              <a:path w="190500" h="190500">
                <a:moveTo>
                  <a:pt x="53690" y="0"/>
                </a:moveTo>
                <a:lnTo>
                  <a:pt x="137033" y="0"/>
                </a:lnTo>
                <a:cubicBezTo>
                  <a:pt x="146893" y="0"/>
                  <a:pt x="154930" y="8111"/>
                  <a:pt x="154558" y="17934"/>
                </a:cubicBezTo>
                <a:cubicBezTo>
                  <a:pt x="154484" y="19906"/>
                  <a:pt x="154409" y="21878"/>
                  <a:pt x="154298" y="23812"/>
                </a:cubicBezTo>
                <a:lnTo>
                  <a:pt x="172752" y="23812"/>
                </a:lnTo>
                <a:cubicBezTo>
                  <a:pt x="182463" y="23812"/>
                  <a:pt x="191021" y="31849"/>
                  <a:pt x="190277" y="42342"/>
                </a:cubicBezTo>
                <a:cubicBezTo>
                  <a:pt x="187486" y="80925"/>
                  <a:pt x="167767" y="102133"/>
                  <a:pt x="146372" y="113221"/>
                </a:cubicBezTo>
                <a:cubicBezTo>
                  <a:pt x="140494" y="116272"/>
                  <a:pt x="134503" y="118542"/>
                  <a:pt x="128811" y="120216"/>
                </a:cubicBezTo>
                <a:cubicBezTo>
                  <a:pt x="121295" y="130857"/>
                  <a:pt x="113481" y="136475"/>
                  <a:pt x="107268" y="139489"/>
                </a:cubicBezTo>
                <a:lnTo>
                  <a:pt x="107268" y="166688"/>
                </a:lnTo>
                <a:lnTo>
                  <a:pt x="131080" y="166688"/>
                </a:lnTo>
                <a:cubicBezTo>
                  <a:pt x="137666" y="166688"/>
                  <a:pt x="142987" y="172008"/>
                  <a:pt x="142987" y="178594"/>
                </a:cubicBezTo>
                <a:cubicBezTo>
                  <a:pt x="142987" y="185179"/>
                  <a:pt x="137666" y="190500"/>
                  <a:pt x="131080" y="190500"/>
                </a:cubicBezTo>
                <a:lnTo>
                  <a:pt x="59643" y="190500"/>
                </a:lnTo>
                <a:cubicBezTo>
                  <a:pt x="53057" y="190500"/>
                  <a:pt x="47737" y="185179"/>
                  <a:pt x="47737" y="178594"/>
                </a:cubicBezTo>
                <a:cubicBezTo>
                  <a:pt x="47737" y="172008"/>
                  <a:pt x="53057" y="166688"/>
                  <a:pt x="59643" y="166688"/>
                </a:cubicBezTo>
                <a:lnTo>
                  <a:pt x="83455" y="166688"/>
                </a:lnTo>
                <a:lnTo>
                  <a:pt x="83455" y="139489"/>
                </a:lnTo>
                <a:cubicBezTo>
                  <a:pt x="77502" y="136624"/>
                  <a:pt x="70098" y="131304"/>
                  <a:pt x="62880" y="121518"/>
                </a:cubicBezTo>
                <a:cubicBezTo>
                  <a:pt x="56034" y="119732"/>
                  <a:pt x="48592" y="117016"/>
                  <a:pt x="41337" y="112923"/>
                </a:cubicBezTo>
                <a:cubicBezTo>
                  <a:pt x="21208" y="101650"/>
                  <a:pt x="3051" y="80404"/>
                  <a:pt x="446" y="42267"/>
                </a:cubicBezTo>
                <a:cubicBezTo>
                  <a:pt x="-260" y="31812"/>
                  <a:pt x="8260" y="23775"/>
                  <a:pt x="17971" y="23775"/>
                </a:cubicBezTo>
                <a:lnTo>
                  <a:pt x="36426" y="23775"/>
                </a:lnTo>
                <a:cubicBezTo>
                  <a:pt x="36314" y="21841"/>
                  <a:pt x="36240" y="19906"/>
                  <a:pt x="36165" y="17897"/>
                </a:cubicBezTo>
                <a:cubicBezTo>
                  <a:pt x="35793" y="8037"/>
                  <a:pt x="43830" y="-37"/>
                  <a:pt x="53690" y="-37"/>
                </a:cubicBezTo>
                <a:close/>
                <a:moveTo>
                  <a:pt x="37765" y="41672"/>
                </a:moveTo>
                <a:lnTo>
                  <a:pt x="18269" y="41672"/>
                </a:lnTo>
                <a:cubicBezTo>
                  <a:pt x="20575" y="73186"/>
                  <a:pt x="35049" y="88962"/>
                  <a:pt x="49969" y="97334"/>
                </a:cubicBezTo>
                <a:cubicBezTo>
                  <a:pt x="44611" y="83455"/>
                  <a:pt x="40184" y="65336"/>
                  <a:pt x="37765" y="41672"/>
                </a:cubicBezTo>
                <a:close/>
                <a:moveTo>
                  <a:pt x="141387" y="95548"/>
                </a:moveTo>
                <a:cubicBezTo>
                  <a:pt x="156456" y="86692"/>
                  <a:pt x="170073" y="70954"/>
                  <a:pt x="172380" y="41672"/>
                </a:cubicBezTo>
                <a:lnTo>
                  <a:pt x="152921" y="41672"/>
                </a:lnTo>
                <a:cubicBezTo>
                  <a:pt x="150614" y="64331"/>
                  <a:pt x="146447" y="81930"/>
                  <a:pt x="141387" y="95548"/>
                </a:cubicBezTo>
                <a:close/>
              </a:path>
            </a:pathLst>
          </a:custGeom>
          <a:solidFill>
            <a:srgbClr val="C7A66C"/>
          </a:solidFill>
          <a:ln/>
        </p:spPr>
      </p:sp>
      <p:sp>
        <p:nvSpPr>
          <p:cNvPr id="36" name="Text 34"/>
          <p:cNvSpPr/>
          <p:nvPr/>
        </p:nvSpPr>
        <p:spPr>
          <a:xfrm>
            <a:off x="6651625" y="3440906"/>
            <a:ext cx="1778000"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DNO: Proof of Execution</a:t>
            </a:r>
            <a:endParaRPr lang="en-US" sz="1600" dirty="0"/>
          </a:p>
        </p:txBody>
      </p:sp>
      <p:sp>
        <p:nvSpPr>
          <p:cNvPr id="37" name="Text 35"/>
          <p:cNvSpPr/>
          <p:nvPr/>
        </p:nvSpPr>
        <p:spPr>
          <a:xfrm>
            <a:off x="6318250" y="3758406"/>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Bukti bahwa bisa execute, bukan hanya plan.</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DNO menunjukkan track record delivering results di environment yang kompleks.</a:t>
            </a:r>
            <a:endParaRPr lang="en-US" sz="1600" dirty="0"/>
          </a:p>
        </p:txBody>
      </p:sp>
      <p:sp>
        <p:nvSpPr>
          <p:cNvPr id="38" name="Shape 36"/>
          <p:cNvSpPr/>
          <p:nvPr/>
        </p:nvSpPr>
        <p:spPr>
          <a:xfrm>
            <a:off x="6318250" y="4266406"/>
            <a:ext cx="5429250" cy="746125"/>
          </a:xfrm>
          <a:custGeom>
            <a:avLst/>
            <a:gdLst/>
            <a:ahLst/>
            <a:cxnLst/>
            <a:rect l="l" t="t" r="r" b="b"/>
            <a:pathLst>
              <a:path w="5429250" h="746125">
                <a:moveTo>
                  <a:pt x="31748" y="0"/>
                </a:moveTo>
                <a:lnTo>
                  <a:pt x="5397502" y="0"/>
                </a:lnTo>
                <a:cubicBezTo>
                  <a:pt x="5415036" y="0"/>
                  <a:pt x="5429250" y="14214"/>
                  <a:pt x="5429250" y="31748"/>
                </a:cubicBezTo>
                <a:lnTo>
                  <a:pt x="5429250" y="714377"/>
                </a:lnTo>
                <a:cubicBezTo>
                  <a:pt x="5429250" y="731911"/>
                  <a:pt x="5415036" y="746125"/>
                  <a:pt x="5397502" y="746125"/>
                </a:cubicBezTo>
                <a:lnTo>
                  <a:pt x="31748" y="746125"/>
                </a:lnTo>
                <a:cubicBezTo>
                  <a:pt x="14214" y="746125"/>
                  <a:pt x="0" y="731911"/>
                  <a:pt x="0" y="714377"/>
                </a:cubicBezTo>
                <a:lnTo>
                  <a:pt x="0" y="31748"/>
                </a:lnTo>
                <a:cubicBezTo>
                  <a:pt x="0" y="14214"/>
                  <a:pt x="14214" y="0"/>
                  <a:pt x="31748" y="0"/>
                </a:cubicBezTo>
                <a:close/>
              </a:path>
            </a:pathLst>
          </a:custGeom>
          <a:solidFill>
            <a:srgbClr val="1A1D21">
              <a:alpha val="50196"/>
            </a:srgbClr>
          </a:solidFill>
          <a:ln/>
        </p:spPr>
      </p:sp>
      <p:sp>
        <p:nvSpPr>
          <p:cNvPr id="39" name="Text 37"/>
          <p:cNvSpPr/>
          <p:nvPr/>
        </p:nvSpPr>
        <p:spPr>
          <a:xfrm>
            <a:off x="6413500" y="4361656"/>
            <a:ext cx="5294313" cy="158750"/>
          </a:xfrm>
          <a:prstGeom prst="rect">
            <a:avLst/>
          </a:prstGeom>
          <a:noFill/>
          <a:ln/>
        </p:spPr>
        <p:txBody>
          <a:bodyPr wrap="square" lIns="0" tIns="0" rIns="0" bIns="0" rtlCol="0" anchor="ctr"/>
          <a:lstStyle/>
          <a:p>
            <a:pPr>
              <a:lnSpc>
                <a:spcPct val="120000"/>
              </a:lnSpc>
            </a:pPr>
            <a:r>
              <a:rPr lang="en-US" sz="875" b="1" dirty="0">
                <a:solidFill>
                  <a:srgbClr val="C7A66C"/>
                </a:solidFill>
                <a:latin typeface="Quattrocento Sans" pitchFamily="34" charset="0"/>
                <a:ea typeface="Quattrocento Sans" pitchFamily="34" charset="-122"/>
                <a:cs typeface="Quattrocento Sans" pitchFamily="34" charset="-120"/>
              </a:rPr>
              <a:t>How to Communicate:</a:t>
            </a:r>
            <a:endParaRPr lang="en-US" sz="1600" dirty="0"/>
          </a:p>
        </p:txBody>
      </p:sp>
      <p:sp>
        <p:nvSpPr>
          <p:cNvPr id="40" name="Text 38"/>
          <p:cNvSpPr/>
          <p:nvPr/>
        </p:nvSpPr>
        <p:spPr>
          <a:xfrm>
            <a:off x="6413500" y="4552156"/>
            <a:ext cx="5294313"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"DNO menunjukkan saya bisa deliver results di environment yang challenging. Saya tidak hanya punya ideas — saya punya track record execution."</a:t>
            </a:r>
            <a:endParaRPr lang="en-US" sz="1600" dirty="0"/>
          </a:p>
        </p:txBody>
      </p:sp>
      <p:sp>
        <p:nvSpPr>
          <p:cNvPr id="41" name="Shape 39"/>
          <p:cNvSpPr/>
          <p:nvPr/>
        </p:nvSpPr>
        <p:spPr>
          <a:xfrm>
            <a:off x="6175375" y="5230813"/>
            <a:ext cx="5699125" cy="1047750"/>
          </a:xfrm>
          <a:custGeom>
            <a:avLst/>
            <a:gdLst/>
            <a:ahLst/>
            <a:cxnLst/>
            <a:rect l="l" t="t" r="r" b="b"/>
            <a:pathLst>
              <a:path w="5699125" h="1047750">
                <a:moveTo>
                  <a:pt x="31750" y="0"/>
                </a:moveTo>
                <a:lnTo>
                  <a:pt x="5635621" y="0"/>
                </a:lnTo>
                <a:cubicBezTo>
                  <a:pt x="5670693" y="0"/>
                  <a:pt x="5699125" y="28432"/>
                  <a:pt x="5699125" y="63504"/>
                </a:cubicBezTo>
                <a:lnTo>
                  <a:pt x="5699125" y="984246"/>
                </a:lnTo>
                <a:cubicBezTo>
                  <a:pt x="5699125" y="1019318"/>
                  <a:pt x="5670693" y="1047750"/>
                  <a:pt x="5635621" y="1047750"/>
                </a:cubicBezTo>
                <a:lnTo>
                  <a:pt x="31750" y="1047750"/>
                </a:lnTo>
                <a:cubicBezTo>
                  <a:pt x="14215" y="1047750"/>
                  <a:pt x="0" y="1033535"/>
                  <a:pt x="0" y="1016000"/>
                </a:cubicBezTo>
                <a:lnTo>
                  <a:pt x="0" y="31750"/>
                </a:lnTo>
                <a:cubicBezTo>
                  <a:pt x="0" y="14227"/>
                  <a:pt x="14227" y="0"/>
                  <a:pt x="31750" y="0"/>
                </a:cubicBezTo>
                <a:close/>
              </a:path>
            </a:pathLst>
          </a:custGeom>
          <a:solidFill>
            <a:srgbClr val="4A5059">
              <a:alpha val="30196"/>
            </a:srgbClr>
          </a:solidFill>
          <a:ln/>
        </p:spPr>
      </p:sp>
      <p:sp>
        <p:nvSpPr>
          <p:cNvPr id="42" name="Shape 40"/>
          <p:cNvSpPr/>
          <p:nvPr/>
        </p:nvSpPr>
        <p:spPr>
          <a:xfrm>
            <a:off x="6175375" y="5230813"/>
            <a:ext cx="31750" cy="1047750"/>
          </a:xfrm>
          <a:custGeom>
            <a:avLst/>
            <a:gdLst/>
            <a:ahLst/>
            <a:cxnLst/>
            <a:rect l="l" t="t" r="r" b="b"/>
            <a:pathLst>
              <a:path w="31750" h="1047750">
                <a:moveTo>
                  <a:pt x="31750" y="0"/>
                </a:moveTo>
                <a:lnTo>
                  <a:pt x="31750" y="0"/>
                </a:lnTo>
                <a:lnTo>
                  <a:pt x="31750" y="1047750"/>
                </a:lnTo>
                <a:lnTo>
                  <a:pt x="31750" y="1047750"/>
                </a:lnTo>
                <a:cubicBezTo>
                  <a:pt x="14227" y="1047750"/>
                  <a:pt x="0" y="1033523"/>
                  <a:pt x="0" y="1016000"/>
                </a:cubicBezTo>
                <a:lnTo>
                  <a:pt x="0" y="31750"/>
                </a:lnTo>
                <a:cubicBezTo>
                  <a:pt x="0" y="14227"/>
                  <a:pt x="14227" y="0"/>
                  <a:pt x="31750" y="0"/>
                </a:cubicBezTo>
                <a:close/>
              </a:path>
            </a:pathLst>
          </a:custGeom>
          <a:solidFill>
            <a:srgbClr val="C7A66C"/>
          </a:solidFill>
          <a:ln/>
        </p:spPr>
      </p:sp>
      <p:sp>
        <p:nvSpPr>
          <p:cNvPr id="43" name="Shape 41"/>
          <p:cNvSpPr/>
          <p:nvPr/>
        </p:nvSpPr>
        <p:spPr>
          <a:xfrm>
            <a:off x="6365875" y="5373688"/>
            <a:ext cx="142875" cy="190500"/>
          </a:xfrm>
          <a:custGeom>
            <a:avLst/>
            <a:gdLst/>
            <a:ahLst/>
            <a:cxnLst/>
            <a:rect l="l" t="t" r="r" b="b"/>
            <a:pathLst>
              <a:path w="142875" h="190500">
                <a:moveTo>
                  <a:pt x="108979" y="142875"/>
                </a:moveTo>
                <a:cubicBezTo>
                  <a:pt x="111696" y="134578"/>
                  <a:pt x="117128" y="127062"/>
                  <a:pt x="123267" y="120588"/>
                </a:cubicBezTo>
                <a:cubicBezTo>
                  <a:pt x="135434" y="107789"/>
                  <a:pt x="142875" y="90488"/>
                  <a:pt x="142875" y="71438"/>
                </a:cubicBezTo>
                <a:cubicBezTo>
                  <a:pt x="142875" y="31998"/>
                  <a:pt x="110877" y="0"/>
                  <a:pt x="71437" y="0"/>
                </a:cubicBezTo>
                <a:cubicBezTo>
                  <a:pt x="31998" y="0"/>
                  <a:pt x="0" y="31998"/>
                  <a:pt x="0" y="71438"/>
                </a:cubicBezTo>
                <a:cubicBezTo>
                  <a:pt x="0" y="90488"/>
                  <a:pt x="7441" y="107789"/>
                  <a:pt x="19608" y="120588"/>
                </a:cubicBezTo>
                <a:cubicBezTo>
                  <a:pt x="25747" y="127062"/>
                  <a:pt x="31217" y="134578"/>
                  <a:pt x="33896" y="142875"/>
                </a:cubicBezTo>
                <a:lnTo>
                  <a:pt x="108942" y="142875"/>
                </a:lnTo>
                <a:close/>
                <a:moveTo>
                  <a:pt x="107156" y="160734"/>
                </a:moveTo>
                <a:lnTo>
                  <a:pt x="35719" y="160734"/>
                </a:lnTo>
                <a:lnTo>
                  <a:pt x="35719" y="166688"/>
                </a:lnTo>
                <a:cubicBezTo>
                  <a:pt x="35719" y="183133"/>
                  <a:pt x="49039" y="196453"/>
                  <a:pt x="65484" y="196453"/>
                </a:cubicBezTo>
                <a:lnTo>
                  <a:pt x="77391" y="196453"/>
                </a:lnTo>
                <a:cubicBezTo>
                  <a:pt x="93836" y="196453"/>
                  <a:pt x="107156" y="183133"/>
                  <a:pt x="107156" y="166688"/>
                </a:cubicBezTo>
                <a:lnTo>
                  <a:pt x="107156" y="160734"/>
                </a:lnTo>
                <a:close/>
                <a:moveTo>
                  <a:pt x="68461" y="41672"/>
                </a:moveTo>
                <a:cubicBezTo>
                  <a:pt x="53653" y="41672"/>
                  <a:pt x="41672" y="53653"/>
                  <a:pt x="41672" y="68461"/>
                </a:cubicBezTo>
                <a:cubicBezTo>
                  <a:pt x="41672" y="73409"/>
                  <a:pt x="37691" y="77391"/>
                  <a:pt x="32742" y="77391"/>
                </a:cubicBezTo>
                <a:cubicBezTo>
                  <a:pt x="27794" y="77391"/>
                  <a:pt x="23812" y="73409"/>
                  <a:pt x="23812" y="68461"/>
                </a:cubicBezTo>
                <a:cubicBezTo>
                  <a:pt x="23812" y="43793"/>
                  <a:pt x="43793" y="23812"/>
                  <a:pt x="68461" y="23812"/>
                </a:cubicBezTo>
                <a:cubicBezTo>
                  <a:pt x="73409" y="23812"/>
                  <a:pt x="77391" y="27794"/>
                  <a:pt x="77391" y="32742"/>
                </a:cubicBezTo>
                <a:cubicBezTo>
                  <a:pt x="77391" y="37691"/>
                  <a:pt x="73409" y="41672"/>
                  <a:pt x="68461" y="41672"/>
                </a:cubicBezTo>
                <a:close/>
              </a:path>
            </a:pathLst>
          </a:custGeom>
          <a:solidFill>
            <a:srgbClr val="C7A66C"/>
          </a:solidFill>
          <a:ln/>
        </p:spPr>
      </p:sp>
      <p:sp>
        <p:nvSpPr>
          <p:cNvPr id="44" name="Text 42"/>
          <p:cNvSpPr/>
          <p:nvPr/>
        </p:nvSpPr>
        <p:spPr>
          <a:xfrm>
            <a:off x="6651625" y="5357813"/>
            <a:ext cx="2587625"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AGIRI &amp; AAGIF: Intellectual Property</a:t>
            </a:r>
            <a:endParaRPr lang="en-US" sz="1600" dirty="0"/>
          </a:p>
        </p:txBody>
      </p:sp>
      <p:sp>
        <p:nvSpPr>
          <p:cNvPr id="45" name="Text 43"/>
          <p:cNvSpPr/>
          <p:nvPr/>
        </p:nvSpPr>
        <p:spPr>
          <a:xfrm>
            <a:off x="6318250" y="5675313"/>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IP yang membedakan dari kandidat akademis murni.</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Ini menunjukkan capability untuk develop frameworks dan methodologies.</a:t>
            </a:r>
            <a:endParaRPr lang="en-US" sz="1600" dirty="0"/>
          </a:p>
        </p:txBody>
      </p:sp>
      <p:sp>
        <p:nvSpPr>
          <p:cNvPr id="46" name="Shape 44"/>
          <p:cNvSpPr/>
          <p:nvPr/>
        </p:nvSpPr>
        <p:spPr>
          <a:xfrm>
            <a:off x="333375" y="6373813"/>
            <a:ext cx="11541125" cy="571500"/>
          </a:xfrm>
          <a:custGeom>
            <a:avLst/>
            <a:gdLst/>
            <a:ahLst/>
            <a:cxnLst/>
            <a:rect l="l" t="t" r="r" b="b"/>
            <a:pathLst>
              <a:path w="11541125" h="571500">
                <a:moveTo>
                  <a:pt x="0" y="0"/>
                </a:moveTo>
                <a:lnTo>
                  <a:pt x="11509372" y="0"/>
                </a:lnTo>
                <a:cubicBezTo>
                  <a:pt x="11526909" y="0"/>
                  <a:pt x="11541125" y="14216"/>
                  <a:pt x="11541125" y="31753"/>
                </a:cubicBezTo>
                <a:lnTo>
                  <a:pt x="11541125" y="539747"/>
                </a:lnTo>
                <a:cubicBezTo>
                  <a:pt x="11541125" y="557284"/>
                  <a:pt x="11526909" y="571500"/>
                  <a:pt x="11509372" y="571500"/>
                </a:cubicBezTo>
                <a:lnTo>
                  <a:pt x="0" y="571500"/>
                </a:lnTo>
                <a:lnTo>
                  <a:pt x="0" y="0"/>
                </a:lnTo>
                <a:close/>
              </a:path>
            </a:pathLst>
          </a:custGeom>
          <a:solidFill>
            <a:srgbClr val="B89A6A">
              <a:alpha val="10196"/>
            </a:srgbClr>
          </a:solidFill>
          <a:ln/>
        </p:spPr>
      </p:sp>
      <p:sp>
        <p:nvSpPr>
          <p:cNvPr id="47" name="Shape 45"/>
          <p:cNvSpPr/>
          <p:nvPr/>
        </p:nvSpPr>
        <p:spPr>
          <a:xfrm>
            <a:off x="333375" y="6373813"/>
            <a:ext cx="31750" cy="571500"/>
          </a:xfrm>
          <a:custGeom>
            <a:avLst/>
            <a:gdLst/>
            <a:ahLst/>
            <a:cxnLst/>
            <a:rect l="l" t="t" r="r" b="b"/>
            <a:pathLst>
              <a:path w="31750" h="571500">
                <a:moveTo>
                  <a:pt x="0" y="0"/>
                </a:moveTo>
                <a:lnTo>
                  <a:pt x="31750" y="0"/>
                </a:lnTo>
                <a:lnTo>
                  <a:pt x="31750" y="571500"/>
                </a:lnTo>
                <a:lnTo>
                  <a:pt x="0" y="571500"/>
                </a:lnTo>
                <a:lnTo>
                  <a:pt x="0" y="0"/>
                </a:lnTo>
                <a:close/>
              </a:path>
            </a:pathLst>
          </a:custGeom>
          <a:solidFill>
            <a:srgbClr val="B89A6A"/>
          </a:solidFill>
          <a:ln/>
        </p:spPr>
      </p:sp>
      <p:sp>
        <p:nvSpPr>
          <p:cNvPr id="48" name="Shape 46"/>
          <p:cNvSpPr/>
          <p:nvPr/>
        </p:nvSpPr>
        <p:spPr>
          <a:xfrm>
            <a:off x="460375" y="6496844"/>
            <a:ext cx="127000" cy="127000"/>
          </a:xfrm>
          <a:custGeom>
            <a:avLst/>
            <a:gdLst/>
            <a:ahLst/>
            <a:cxnLst/>
            <a:rect l="l" t="t" r="r" b="b"/>
            <a:pathLst>
              <a:path w="127000" h="127000">
                <a:moveTo>
                  <a:pt x="63500" y="127000"/>
                </a:moveTo>
                <a:cubicBezTo>
                  <a:pt x="98547" y="127000"/>
                  <a:pt x="127000" y="98547"/>
                  <a:pt x="127000" y="63500"/>
                </a:cubicBezTo>
                <a:cubicBezTo>
                  <a:pt x="127000" y="28453"/>
                  <a:pt x="98547" y="0"/>
                  <a:pt x="63500" y="0"/>
                </a:cubicBezTo>
                <a:cubicBezTo>
                  <a:pt x="28453" y="0"/>
                  <a:pt x="0" y="28453"/>
                  <a:pt x="0" y="63500"/>
                </a:cubicBezTo>
                <a:cubicBezTo>
                  <a:pt x="0" y="98547"/>
                  <a:pt x="28453" y="127000"/>
                  <a:pt x="63500" y="127000"/>
                </a:cubicBezTo>
                <a:close/>
                <a:moveTo>
                  <a:pt x="63500" y="33734"/>
                </a:moveTo>
                <a:cubicBezTo>
                  <a:pt x="66799" y="33734"/>
                  <a:pt x="69453" y="36388"/>
                  <a:pt x="69453" y="39688"/>
                </a:cubicBezTo>
                <a:lnTo>
                  <a:pt x="69453" y="67469"/>
                </a:lnTo>
                <a:cubicBezTo>
                  <a:pt x="69453" y="70768"/>
                  <a:pt x="66799" y="73422"/>
                  <a:pt x="63500" y="73422"/>
                </a:cubicBezTo>
                <a:cubicBezTo>
                  <a:pt x="60201" y="73422"/>
                  <a:pt x="57547" y="70768"/>
                  <a:pt x="57547" y="67469"/>
                </a:cubicBezTo>
                <a:lnTo>
                  <a:pt x="57547" y="39688"/>
                </a:lnTo>
                <a:cubicBezTo>
                  <a:pt x="57547" y="36388"/>
                  <a:pt x="60201" y="33734"/>
                  <a:pt x="63500" y="33734"/>
                </a:cubicBezTo>
                <a:close/>
                <a:moveTo>
                  <a:pt x="56877" y="87313"/>
                </a:moveTo>
                <a:cubicBezTo>
                  <a:pt x="56726" y="84854"/>
                  <a:pt x="57952" y="82515"/>
                  <a:pt x="60060" y="81241"/>
                </a:cubicBezTo>
                <a:cubicBezTo>
                  <a:pt x="62167" y="79966"/>
                  <a:pt x="64808" y="79966"/>
                  <a:pt x="66915" y="81241"/>
                </a:cubicBezTo>
                <a:cubicBezTo>
                  <a:pt x="69023" y="82515"/>
                  <a:pt x="70249" y="84854"/>
                  <a:pt x="70098" y="87313"/>
                </a:cubicBezTo>
                <a:cubicBezTo>
                  <a:pt x="70249" y="89771"/>
                  <a:pt x="69023" y="92110"/>
                  <a:pt x="66915" y="93384"/>
                </a:cubicBezTo>
                <a:cubicBezTo>
                  <a:pt x="64808" y="94659"/>
                  <a:pt x="62167" y="94659"/>
                  <a:pt x="60060" y="93384"/>
                </a:cubicBezTo>
                <a:cubicBezTo>
                  <a:pt x="57952" y="92110"/>
                  <a:pt x="56726" y="89771"/>
                  <a:pt x="56877" y="87313"/>
                </a:cubicBezTo>
                <a:close/>
              </a:path>
            </a:pathLst>
          </a:custGeom>
          <a:solidFill>
            <a:srgbClr val="B89A6A"/>
          </a:solidFill>
          <a:ln/>
        </p:spPr>
      </p:sp>
      <p:sp>
        <p:nvSpPr>
          <p:cNvPr id="49" name="Text 47"/>
          <p:cNvSpPr/>
          <p:nvPr/>
        </p:nvSpPr>
        <p:spPr>
          <a:xfrm>
            <a:off x="642938" y="6469063"/>
            <a:ext cx="11199813" cy="381000"/>
          </a:xfrm>
          <a:prstGeom prst="rect">
            <a:avLst/>
          </a:prstGeom>
          <a:noFill/>
          <a:ln/>
        </p:spPr>
        <p:txBody>
          <a:bodyPr wrap="square" lIns="0" tIns="0" rIns="0" bIns="0" rtlCol="0" anchor="ctr"/>
          <a:lstStyle/>
          <a:p>
            <a:pPr>
              <a:lnSpc>
                <a:spcPct val="130000"/>
              </a:lnSpc>
            </a:pPr>
            <a:r>
              <a:rPr lang="en-US" sz="1000" b="1" dirty="0">
                <a:solidFill>
                  <a:srgbClr val="B89A6A"/>
                </a:solidFill>
                <a:latin typeface="Quattrocento Sans" pitchFamily="34" charset="0"/>
                <a:ea typeface="Quattrocento Sans" pitchFamily="34" charset="-122"/>
                <a:cs typeface="Quattrocento Sans" pitchFamily="34" charset="-120"/>
              </a:rPr>
              <a:t>Cara Mengkomunikasikan Tanpa Bragging:</a:t>
            </a:r>
            <a:pPr>
              <a:lnSpc>
                <a:spcPct val="13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Frame leverage sebagai </a:t>
            </a:r>
            <a:pPr>
              <a:lnSpc>
                <a:spcPct val="130000"/>
              </a:lnSpc>
            </a:pPr>
            <a:r>
              <a:rPr lang="en-US" sz="1000" b="1" dirty="0">
                <a:solidFill>
                  <a:srgbClr val="E8E6E3"/>
                </a:solidFill>
                <a:latin typeface="Quattrocento Sans" pitchFamily="34" charset="0"/>
                <a:ea typeface="Quattrocento Sans" pitchFamily="34" charset="-122"/>
                <a:cs typeface="Quattrocento Sans" pitchFamily="34" charset="-120"/>
              </a:rPr>
              <a:t>value yang bisa diberikan ke employer</a:t>
            </a:r>
            <a:pPr>
              <a:lnSpc>
                <a:spcPct val="13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bukan sebagai achievement pribadi. Focus pada "what this means for the company" bukan "what I've accomplished."</a:t>
            </a:r>
            <a:endParaRPr lang="en-US" sz="1600" dirty="0"/>
          </a:p>
        </p:txBody>
      </p:sp>
    </p:spTree>
  </p:cSld>
  <p:clrMapOvr>
    <a:masterClrMapping/>
  </p:clrMapOvr>
  <p:transition>
    <p:fade/>
    <p:spd val="med"/>
  </p:transition>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A1D21"/>
        </a:solidFill>
      </p:bgPr>
    </p:bg>
    <p:spTree>
      <p:nvGrpSpPr>
        <p:cNvPr id="1" name=""/>
        <p:cNvGrpSpPr/>
        <p:nvPr/>
      </p:nvGrpSpPr>
      <p:grpSpPr>
        <a:xfrm>
          <a:off x="0" y="0"/>
          <a:ext cx="0" cy="0"/>
          <a:chOff x="0" y="0"/>
          <a:chExt cx="0" cy="0"/>
        </a:xfrm>
      </p:grpSpPr>
      <p:sp>
        <p:nvSpPr>
          <p:cNvPr id="2" name="Text 0"/>
          <p:cNvSpPr/>
          <p:nvPr/>
        </p:nvSpPr>
        <p:spPr>
          <a:xfrm>
            <a:off x="317500" y="317500"/>
            <a:ext cx="11612563" cy="158750"/>
          </a:xfrm>
          <a:prstGeom prst="rect">
            <a:avLst/>
          </a:prstGeom>
          <a:noFill/>
          <a:ln/>
        </p:spPr>
        <p:txBody>
          <a:bodyPr wrap="square" lIns="0" tIns="0" rIns="0" bIns="0" rtlCol="0" anchor="ctr"/>
          <a:lstStyle/>
          <a:p>
            <a:pPr>
              <a:lnSpc>
                <a:spcPct val="120000"/>
              </a:lnSpc>
            </a:pPr>
            <a:r>
              <a:rPr lang="en-US" sz="875" b="1" spc="44" kern="0" dirty="0">
                <a:solidFill>
                  <a:srgbClr val="B89A6A"/>
                </a:solidFill>
                <a:latin typeface="Quattrocento Sans" pitchFamily="34" charset="0"/>
                <a:ea typeface="Quattrocento Sans" pitchFamily="34" charset="-122"/>
                <a:cs typeface="Quattrocento Sans" pitchFamily="34" charset="-120"/>
              </a:rPr>
              <a:t>07 — Warning Signs</a:t>
            </a:r>
            <a:endParaRPr lang="en-US" sz="1600" dirty="0"/>
          </a:p>
        </p:txBody>
      </p:sp>
      <p:sp>
        <p:nvSpPr>
          <p:cNvPr id="3" name="Text 1"/>
          <p:cNvSpPr/>
          <p:nvPr/>
        </p:nvSpPr>
        <p:spPr>
          <a:xfrm>
            <a:off x="317500" y="539750"/>
            <a:ext cx="11699875" cy="317500"/>
          </a:xfrm>
          <a:prstGeom prst="rect">
            <a:avLst/>
          </a:prstGeom>
          <a:noFill/>
          <a:ln/>
        </p:spPr>
        <p:txBody>
          <a:bodyPr wrap="square" lIns="0" tIns="0" rIns="0" bIns="0" rtlCol="0" anchor="ctr"/>
          <a:lstStyle/>
          <a:p>
            <a:pPr>
              <a:lnSpc>
                <a:spcPct val="90000"/>
              </a:lnSpc>
            </a:pPr>
            <a:r>
              <a:rPr lang="en-US" sz="2250" b="1" dirty="0">
                <a:solidFill>
                  <a:srgbClr val="E8E6E3"/>
                </a:solidFill>
                <a:latin typeface="Liter" pitchFamily="34" charset="0"/>
                <a:ea typeface="Liter" pitchFamily="34" charset="-122"/>
                <a:cs typeface="Liter" pitchFamily="34" charset="-120"/>
              </a:rPr>
              <a:t>Red Flags dalam Offer</a:t>
            </a:r>
            <a:endParaRPr lang="en-US" sz="1600" dirty="0"/>
          </a:p>
        </p:txBody>
      </p:sp>
      <p:sp>
        <p:nvSpPr>
          <p:cNvPr id="4" name="Text 2"/>
          <p:cNvSpPr/>
          <p:nvPr/>
        </p:nvSpPr>
        <p:spPr>
          <a:xfrm>
            <a:off x="317500" y="920750"/>
            <a:ext cx="11628438" cy="222250"/>
          </a:xfrm>
          <a:prstGeom prst="rect">
            <a:avLst/>
          </a:prstGeom>
          <a:noFill/>
          <a:ln/>
        </p:spPr>
        <p:txBody>
          <a:bodyPr wrap="square" lIns="0" tIns="0" rIns="0" bIns="0" rtlCol="0" anchor="ctr"/>
          <a:lstStyle/>
          <a:p>
            <a:pPr>
              <a:lnSpc>
                <a:spcPct val="130000"/>
              </a:lnSpc>
            </a:pPr>
            <a:r>
              <a:rPr lang="en-US" sz="1125" dirty="0">
                <a:solidFill>
                  <a:srgbClr val="E8E6E3">
                    <a:alpha val="70000"/>
                  </a:srgbClr>
                </a:solidFill>
                <a:latin typeface="Quattrocento Sans" pitchFamily="34" charset="0"/>
                <a:ea typeface="Quattrocento Sans" pitchFamily="34" charset="-122"/>
                <a:cs typeface="Quattrocento Sans" pitchFamily="34" charset="-120"/>
              </a:rPr>
              <a:t>Apa yang Harus Membuat Curiga — Meskipun Angkanya Menarik</a:t>
            </a:r>
            <a:endParaRPr lang="en-US" sz="1600" dirty="0"/>
          </a:p>
        </p:txBody>
      </p:sp>
      <p:sp>
        <p:nvSpPr>
          <p:cNvPr id="5" name="Shape 3"/>
          <p:cNvSpPr/>
          <p:nvPr/>
        </p:nvSpPr>
        <p:spPr>
          <a:xfrm>
            <a:off x="317500" y="1238250"/>
            <a:ext cx="635000" cy="31750"/>
          </a:xfrm>
          <a:custGeom>
            <a:avLst/>
            <a:gdLst/>
            <a:ahLst/>
            <a:cxnLst/>
            <a:rect l="l" t="t" r="r" b="b"/>
            <a:pathLst>
              <a:path w="635000" h="31750">
                <a:moveTo>
                  <a:pt x="0" y="0"/>
                </a:moveTo>
                <a:lnTo>
                  <a:pt x="635000" y="0"/>
                </a:lnTo>
                <a:lnTo>
                  <a:pt x="635000" y="31750"/>
                </a:lnTo>
                <a:lnTo>
                  <a:pt x="0" y="31750"/>
                </a:lnTo>
                <a:lnTo>
                  <a:pt x="0" y="0"/>
                </a:lnTo>
                <a:close/>
              </a:path>
            </a:pathLst>
          </a:custGeom>
          <a:solidFill>
            <a:srgbClr val="B89A6A"/>
          </a:solidFill>
          <a:ln/>
        </p:spPr>
      </p:sp>
      <p:sp>
        <p:nvSpPr>
          <p:cNvPr id="6" name="Shape 4"/>
          <p:cNvSpPr/>
          <p:nvPr/>
        </p:nvSpPr>
        <p:spPr>
          <a:xfrm>
            <a:off x="333375" y="1397000"/>
            <a:ext cx="5699125" cy="2270125"/>
          </a:xfrm>
          <a:custGeom>
            <a:avLst/>
            <a:gdLst/>
            <a:ahLst/>
            <a:cxnLst/>
            <a:rect l="l" t="t" r="r" b="b"/>
            <a:pathLst>
              <a:path w="5699125" h="2270125">
                <a:moveTo>
                  <a:pt x="31750" y="0"/>
                </a:moveTo>
                <a:lnTo>
                  <a:pt x="5635630" y="0"/>
                </a:lnTo>
                <a:cubicBezTo>
                  <a:pt x="5670697" y="0"/>
                  <a:pt x="5699125" y="28428"/>
                  <a:pt x="5699125" y="63495"/>
                </a:cubicBezTo>
                <a:lnTo>
                  <a:pt x="5699125" y="2206630"/>
                </a:lnTo>
                <a:cubicBezTo>
                  <a:pt x="5699125" y="2241697"/>
                  <a:pt x="5670697" y="2270125"/>
                  <a:pt x="5635630" y="2270125"/>
                </a:cubicBezTo>
                <a:lnTo>
                  <a:pt x="31750" y="2270125"/>
                </a:lnTo>
                <a:cubicBezTo>
                  <a:pt x="14227" y="2270125"/>
                  <a:pt x="0" y="2255898"/>
                  <a:pt x="0" y="2238375"/>
                </a:cubicBezTo>
                <a:lnTo>
                  <a:pt x="0" y="31750"/>
                </a:lnTo>
                <a:cubicBezTo>
                  <a:pt x="0" y="14227"/>
                  <a:pt x="14227" y="0"/>
                  <a:pt x="31750" y="0"/>
                </a:cubicBezTo>
                <a:close/>
              </a:path>
            </a:pathLst>
          </a:custGeom>
          <a:solidFill>
            <a:srgbClr val="4A5059">
              <a:alpha val="30196"/>
            </a:srgbClr>
          </a:solidFill>
          <a:ln/>
        </p:spPr>
      </p:sp>
      <p:sp>
        <p:nvSpPr>
          <p:cNvPr id="7" name="Shape 5"/>
          <p:cNvSpPr/>
          <p:nvPr/>
        </p:nvSpPr>
        <p:spPr>
          <a:xfrm>
            <a:off x="333375" y="1397000"/>
            <a:ext cx="31750" cy="2270125"/>
          </a:xfrm>
          <a:custGeom>
            <a:avLst/>
            <a:gdLst/>
            <a:ahLst/>
            <a:cxnLst/>
            <a:rect l="l" t="t" r="r" b="b"/>
            <a:pathLst>
              <a:path w="31750" h="2270125">
                <a:moveTo>
                  <a:pt x="31750" y="0"/>
                </a:moveTo>
                <a:lnTo>
                  <a:pt x="31750" y="0"/>
                </a:lnTo>
                <a:lnTo>
                  <a:pt x="31750" y="2270125"/>
                </a:lnTo>
                <a:lnTo>
                  <a:pt x="31750" y="2270125"/>
                </a:lnTo>
                <a:cubicBezTo>
                  <a:pt x="14227" y="2270125"/>
                  <a:pt x="0" y="2255898"/>
                  <a:pt x="0" y="2238375"/>
                </a:cubicBezTo>
                <a:lnTo>
                  <a:pt x="0" y="31750"/>
                </a:lnTo>
                <a:cubicBezTo>
                  <a:pt x="0" y="14227"/>
                  <a:pt x="14227" y="0"/>
                  <a:pt x="31750" y="0"/>
                </a:cubicBezTo>
                <a:close/>
              </a:path>
            </a:pathLst>
          </a:custGeom>
          <a:solidFill>
            <a:srgbClr val="FB2C36"/>
          </a:solidFill>
          <a:ln/>
        </p:spPr>
      </p:sp>
      <p:sp>
        <p:nvSpPr>
          <p:cNvPr id="8" name="Shape 6"/>
          <p:cNvSpPr/>
          <p:nvPr/>
        </p:nvSpPr>
        <p:spPr>
          <a:xfrm>
            <a:off x="511969" y="1539875"/>
            <a:ext cx="166688" cy="190500"/>
          </a:xfrm>
          <a:custGeom>
            <a:avLst/>
            <a:gdLst/>
            <a:ahLst/>
            <a:cxnLst/>
            <a:rect l="l" t="t" r="r" b="b"/>
            <a:pathLst>
              <a:path w="166688" h="190500">
                <a:moveTo>
                  <a:pt x="126057" y="-3683"/>
                </a:moveTo>
                <a:cubicBezTo>
                  <a:pt x="130485" y="-484"/>
                  <a:pt x="132122" y="5321"/>
                  <a:pt x="130113" y="10381"/>
                </a:cubicBezTo>
                <a:lnTo>
                  <a:pt x="100943" y="83344"/>
                </a:lnTo>
                <a:lnTo>
                  <a:pt x="154781" y="83344"/>
                </a:lnTo>
                <a:cubicBezTo>
                  <a:pt x="159804" y="83344"/>
                  <a:pt x="164269" y="86469"/>
                  <a:pt x="165981" y="91194"/>
                </a:cubicBezTo>
                <a:cubicBezTo>
                  <a:pt x="167692" y="95920"/>
                  <a:pt x="166241" y="101203"/>
                  <a:pt x="162409" y="104403"/>
                </a:cubicBezTo>
                <a:lnTo>
                  <a:pt x="55252" y="193700"/>
                </a:lnTo>
                <a:cubicBezTo>
                  <a:pt x="51048" y="197197"/>
                  <a:pt x="45058" y="197383"/>
                  <a:pt x="40630" y="194183"/>
                </a:cubicBezTo>
                <a:cubicBezTo>
                  <a:pt x="36202" y="190984"/>
                  <a:pt x="34565" y="185179"/>
                  <a:pt x="36575" y="180119"/>
                </a:cubicBezTo>
                <a:lnTo>
                  <a:pt x="65745" y="107156"/>
                </a:lnTo>
                <a:lnTo>
                  <a:pt x="11906" y="107156"/>
                </a:lnTo>
                <a:cubicBezTo>
                  <a:pt x="6883" y="107156"/>
                  <a:pt x="2418" y="104031"/>
                  <a:pt x="707" y="99306"/>
                </a:cubicBezTo>
                <a:cubicBezTo>
                  <a:pt x="-1005" y="94580"/>
                  <a:pt x="446" y="89297"/>
                  <a:pt x="4279" y="86097"/>
                </a:cubicBezTo>
                <a:lnTo>
                  <a:pt x="111435" y="-3200"/>
                </a:lnTo>
                <a:cubicBezTo>
                  <a:pt x="115639" y="-6697"/>
                  <a:pt x="121630" y="-6883"/>
                  <a:pt x="126057" y="-3683"/>
                </a:cubicBezTo>
                <a:close/>
              </a:path>
            </a:pathLst>
          </a:custGeom>
          <a:solidFill>
            <a:srgbClr val="FB2C36"/>
          </a:solidFill>
          <a:ln/>
        </p:spPr>
      </p:sp>
      <p:sp>
        <p:nvSpPr>
          <p:cNvPr id="9" name="Text 7"/>
          <p:cNvSpPr/>
          <p:nvPr/>
        </p:nvSpPr>
        <p:spPr>
          <a:xfrm>
            <a:off x="809625" y="1524000"/>
            <a:ext cx="1785938"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Offer yang Terlalu Cepat</a:t>
            </a:r>
            <a:endParaRPr lang="en-US" sz="1600" dirty="0"/>
          </a:p>
        </p:txBody>
      </p:sp>
      <p:sp>
        <p:nvSpPr>
          <p:cNvPr id="10" name="Text 8"/>
          <p:cNvSpPr/>
          <p:nvPr/>
        </p:nvSpPr>
        <p:spPr>
          <a:xfrm>
            <a:off x="476250" y="1841500"/>
            <a:ext cx="5492750" cy="20637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Offer dalam 24-48 jam tanpa due diligence yang proper.</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Ini bisa berarti:</a:t>
            </a:r>
            <a:endParaRPr lang="en-US" sz="1600" dirty="0"/>
          </a:p>
        </p:txBody>
      </p:sp>
      <p:sp>
        <p:nvSpPr>
          <p:cNvPr id="11" name="Text 9"/>
          <p:cNvSpPr/>
          <p:nvPr/>
        </p:nvSpPr>
        <p:spPr>
          <a:xfrm>
            <a:off x="476250" y="214312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High turnover — mereka desperate untuk fill position</a:t>
            </a:r>
            <a:endParaRPr lang="en-US" sz="1600" dirty="0"/>
          </a:p>
        </p:txBody>
      </p:sp>
      <p:sp>
        <p:nvSpPr>
          <p:cNvPr id="12" name="Text 10"/>
          <p:cNvSpPr/>
          <p:nvPr/>
        </p:nvSpPr>
        <p:spPr>
          <a:xfrm>
            <a:off x="476250" y="233362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Tidak ada proper vetting process</a:t>
            </a:r>
            <a:endParaRPr lang="en-US" sz="1600" dirty="0"/>
          </a:p>
        </p:txBody>
      </p:sp>
      <p:sp>
        <p:nvSpPr>
          <p:cNvPr id="13" name="Text 11"/>
          <p:cNvSpPr/>
          <p:nvPr/>
        </p:nvSpPr>
        <p:spPr>
          <a:xfrm>
            <a:off x="476250" y="2524125"/>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Offer mungkin tidak sustainable atau ada hidden issues</a:t>
            </a:r>
            <a:endParaRPr lang="en-US" sz="1600" dirty="0"/>
          </a:p>
        </p:txBody>
      </p:sp>
      <p:sp>
        <p:nvSpPr>
          <p:cNvPr id="14" name="Shape 12"/>
          <p:cNvSpPr/>
          <p:nvPr/>
        </p:nvSpPr>
        <p:spPr>
          <a:xfrm>
            <a:off x="480219" y="2782094"/>
            <a:ext cx="5421313" cy="754063"/>
          </a:xfrm>
          <a:custGeom>
            <a:avLst/>
            <a:gdLst/>
            <a:ahLst/>
            <a:cxnLst/>
            <a:rect l="l" t="t" r="r" b="b"/>
            <a:pathLst>
              <a:path w="5421313" h="754063">
                <a:moveTo>
                  <a:pt x="31754" y="0"/>
                </a:moveTo>
                <a:lnTo>
                  <a:pt x="5389559" y="0"/>
                </a:lnTo>
                <a:cubicBezTo>
                  <a:pt x="5407096" y="0"/>
                  <a:pt x="5421313" y="14217"/>
                  <a:pt x="5421313" y="31754"/>
                </a:cubicBezTo>
                <a:lnTo>
                  <a:pt x="5421313" y="722309"/>
                </a:lnTo>
                <a:cubicBezTo>
                  <a:pt x="5421313" y="739846"/>
                  <a:pt x="5407096" y="754062"/>
                  <a:pt x="5389559" y="754063"/>
                </a:cubicBezTo>
                <a:lnTo>
                  <a:pt x="31754" y="754063"/>
                </a:lnTo>
                <a:cubicBezTo>
                  <a:pt x="14217" y="754063"/>
                  <a:pt x="0" y="739846"/>
                  <a:pt x="0" y="722309"/>
                </a:cubicBezTo>
                <a:lnTo>
                  <a:pt x="0" y="31754"/>
                </a:lnTo>
                <a:cubicBezTo>
                  <a:pt x="0" y="14228"/>
                  <a:pt x="14228" y="0"/>
                  <a:pt x="31754" y="0"/>
                </a:cubicBezTo>
                <a:close/>
              </a:path>
            </a:pathLst>
          </a:custGeom>
          <a:solidFill>
            <a:srgbClr val="FB2C36">
              <a:alpha val="10196"/>
            </a:srgbClr>
          </a:solidFill>
          <a:ln w="12700">
            <a:solidFill>
              <a:srgbClr val="FB2C36">
                <a:alpha val="30196"/>
              </a:srgbClr>
            </a:solidFill>
            <a:prstDash val="solid"/>
          </a:ln>
        </p:spPr>
      </p:sp>
      <p:sp>
        <p:nvSpPr>
          <p:cNvPr id="15" name="Text 13"/>
          <p:cNvSpPr/>
          <p:nvPr/>
        </p:nvSpPr>
        <p:spPr>
          <a:xfrm>
            <a:off x="579438" y="2881313"/>
            <a:ext cx="5278438" cy="158750"/>
          </a:xfrm>
          <a:prstGeom prst="rect">
            <a:avLst/>
          </a:prstGeom>
          <a:noFill/>
          <a:ln/>
        </p:spPr>
        <p:txBody>
          <a:bodyPr wrap="square" lIns="0" tIns="0" rIns="0" bIns="0" rtlCol="0" anchor="ctr"/>
          <a:lstStyle/>
          <a:p>
            <a:pPr>
              <a:lnSpc>
                <a:spcPct val="120000"/>
              </a:lnSpc>
            </a:pPr>
            <a:r>
              <a:rPr lang="en-US" sz="875" b="1" dirty="0">
                <a:solidFill>
                  <a:srgbClr val="FF6467"/>
                </a:solidFill>
                <a:latin typeface="Quattrocento Sans" pitchFamily="34" charset="0"/>
                <a:ea typeface="Quattrocento Sans" pitchFamily="34" charset="-122"/>
                <a:cs typeface="Quattrocento Sans" pitchFamily="34" charset="-120"/>
              </a:rPr>
              <a:t>🚩 What to Do:</a:t>
            </a:r>
            <a:endParaRPr lang="en-US" sz="1600" dirty="0"/>
          </a:p>
        </p:txBody>
      </p:sp>
      <p:sp>
        <p:nvSpPr>
          <p:cNvPr id="16" name="Text 14"/>
          <p:cNvSpPr/>
          <p:nvPr/>
        </p:nvSpPr>
        <p:spPr>
          <a:xfrm>
            <a:off x="579438" y="3071813"/>
            <a:ext cx="5278438"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Ask: "Saya appreciate kecepatan ini. Bisa cerita tentang timeline recruitment process dan kenapa position ini open?"</a:t>
            </a:r>
            <a:endParaRPr lang="en-US" sz="1600" dirty="0"/>
          </a:p>
        </p:txBody>
      </p:sp>
      <p:sp>
        <p:nvSpPr>
          <p:cNvPr id="17" name="Shape 15"/>
          <p:cNvSpPr/>
          <p:nvPr/>
        </p:nvSpPr>
        <p:spPr>
          <a:xfrm>
            <a:off x="333375" y="3758406"/>
            <a:ext cx="5699125" cy="2270125"/>
          </a:xfrm>
          <a:custGeom>
            <a:avLst/>
            <a:gdLst/>
            <a:ahLst/>
            <a:cxnLst/>
            <a:rect l="l" t="t" r="r" b="b"/>
            <a:pathLst>
              <a:path w="5699125" h="2270125">
                <a:moveTo>
                  <a:pt x="31750" y="0"/>
                </a:moveTo>
                <a:lnTo>
                  <a:pt x="5635630" y="0"/>
                </a:lnTo>
                <a:cubicBezTo>
                  <a:pt x="5670697" y="0"/>
                  <a:pt x="5699125" y="28428"/>
                  <a:pt x="5699125" y="63495"/>
                </a:cubicBezTo>
                <a:lnTo>
                  <a:pt x="5699125" y="2206630"/>
                </a:lnTo>
                <a:cubicBezTo>
                  <a:pt x="5699125" y="2241697"/>
                  <a:pt x="5670697" y="2270125"/>
                  <a:pt x="5635630" y="2270125"/>
                </a:cubicBezTo>
                <a:lnTo>
                  <a:pt x="31750" y="2270125"/>
                </a:lnTo>
                <a:cubicBezTo>
                  <a:pt x="14227" y="2270125"/>
                  <a:pt x="0" y="2255898"/>
                  <a:pt x="0" y="2238375"/>
                </a:cubicBezTo>
                <a:lnTo>
                  <a:pt x="0" y="31750"/>
                </a:lnTo>
                <a:cubicBezTo>
                  <a:pt x="0" y="14227"/>
                  <a:pt x="14227" y="0"/>
                  <a:pt x="31750" y="0"/>
                </a:cubicBezTo>
                <a:close/>
              </a:path>
            </a:pathLst>
          </a:custGeom>
          <a:solidFill>
            <a:srgbClr val="4A5059">
              <a:alpha val="30196"/>
            </a:srgbClr>
          </a:solidFill>
          <a:ln/>
        </p:spPr>
      </p:sp>
      <p:sp>
        <p:nvSpPr>
          <p:cNvPr id="18" name="Shape 16"/>
          <p:cNvSpPr/>
          <p:nvPr/>
        </p:nvSpPr>
        <p:spPr>
          <a:xfrm>
            <a:off x="333375" y="3758406"/>
            <a:ext cx="31750" cy="2270125"/>
          </a:xfrm>
          <a:custGeom>
            <a:avLst/>
            <a:gdLst/>
            <a:ahLst/>
            <a:cxnLst/>
            <a:rect l="l" t="t" r="r" b="b"/>
            <a:pathLst>
              <a:path w="31750" h="2270125">
                <a:moveTo>
                  <a:pt x="31750" y="0"/>
                </a:moveTo>
                <a:lnTo>
                  <a:pt x="31750" y="0"/>
                </a:lnTo>
                <a:lnTo>
                  <a:pt x="31750" y="2270125"/>
                </a:lnTo>
                <a:lnTo>
                  <a:pt x="31750" y="2270125"/>
                </a:lnTo>
                <a:cubicBezTo>
                  <a:pt x="14227" y="2270125"/>
                  <a:pt x="0" y="2255898"/>
                  <a:pt x="0" y="2238375"/>
                </a:cubicBezTo>
                <a:lnTo>
                  <a:pt x="0" y="31750"/>
                </a:lnTo>
                <a:cubicBezTo>
                  <a:pt x="0" y="14227"/>
                  <a:pt x="14227" y="0"/>
                  <a:pt x="31750" y="0"/>
                </a:cubicBezTo>
                <a:close/>
              </a:path>
            </a:pathLst>
          </a:custGeom>
          <a:solidFill>
            <a:srgbClr val="FB2C36"/>
          </a:solidFill>
          <a:ln/>
        </p:spPr>
      </p:sp>
      <p:sp>
        <p:nvSpPr>
          <p:cNvPr id="19" name="Shape 17"/>
          <p:cNvSpPr/>
          <p:nvPr/>
        </p:nvSpPr>
        <p:spPr>
          <a:xfrm>
            <a:off x="500063" y="3901281"/>
            <a:ext cx="190500" cy="190500"/>
          </a:xfrm>
          <a:custGeom>
            <a:avLst/>
            <a:gdLst/>
            <a:ahLst/>
            <a:cxnLst/>
            <a:rect l="l" t="t" r="r" b="b"/>
            <a:pathLst>
              <a:path w="190500" h="190500">
                <a:moveTo>
                  <a:pt x="107156" y="11906"/>
                </a:moveTo>
                <a:cubicBezTo>
                  <a:pt x="107156" y="5321"/>
                  <a:pt x="101836" y="0"/>
                  <a:pt x="95250" y="0"/>
                </a:cubicBezTo>
                <a:cubicBezTo>
                  <a:pt x="88664" y="0"/>
                  <a:pt x="83344" y="5321"/>
                  <a:pt x="83344" y="11906"/>
                </a:cubicBezTo>
                <a:lnTo>
                  <a:pt x="83344" y="89297"/>
                </a:lnTo>
                <a:cubicBezTo>
                  <a:pt x="83344" y="92571"/>
                  <a:pt x="80665" y="95250"/>
                  <a:pt x="77391" y="95250"/>
                </a:cubicBezTo>
                <a:cubicBezTo>
                  <a:pt x="74116" y="95250"/>
                  <a:pt x="71438" y="92571"/>
                  <a:pt x="71438" y="89297"/>
                </a:cubicBezTo>
                <a:lnTo>
                  <a:pt x="71438" y="23812"/>
                </a:lnTo>
                <a:cubicBezTo>
                  <a:pt x="71438" y="17227"/>
                  <a:pt x="66117" y="11906"/>
                  <a:pt x="59531" y="11906"/>
                </a:cubicBezTo>
                <a:cubicBezTo>
                  <a:pt x="52946" y="11906"/>
                  <a:pt x="47625" y="17227"/>
                  <a:pt x="47625" y="23812"/>
                </a:cubicBezTo>
                <a:lnTo>
                  <a:pt x="47625" y="125016"/>
                </a:lnTo>
                <a:cubicBezTo>
                  <a:pt x="47625" y="125574"/>
                  <a:pt x="47625" y="126169"/>
                  <a:pt x="47662" y="126727"/>
                </a:cubicBezTo>
                <a:lnTo>
                  <a:pt x="25152" y="105296"/>
                </a:lnTo>
                <a:cubicBezTo>
                  <a:pt x="19199" y="99640"/>
                  <a:pt x="9785" y="99864"/>
                  <a:pt x="4093" y="105817"/>
                </a:cubicBezTo>
                <a:cubicBezTo>
                  <a:pt x="-1600" y="111770"/>
                  <a:pt x="-1339" y="121183"/>
                  <a:pt x="4614" y="126876"/>
                </a:cubicBezTo>
                <a:lnTo>
                  <a:pt x="46434" y="166688"/>
                </a:lnTo>
                <a:cubicBezTo>
                  <a:pt x="62471" y="181980"/>
                  <a:pt x="83790" y="190500"/>
                  <a:pt x="105966" y="190500"/>
                </a:cubicBezTo>
                <a:lnTo>
                  <a:pt x="113109" y="190500"/>
                </a:lnTo>
                <a:cubicBezTo>
                  <a:pt x="149275" y="190500"/>
                  <a:pt x="178594" y="161181"/>
                  <a:pt x="178594" y="125016"/>
                </a:cubicBezTo>
                <a:lnTo>
                  <a:pt x="178594" y="47625"/>
                </a:lnTo>
                <a:cubicBezTo>
                  <a:pt x="178594" y="41039"/>
                  <a:pt x="173273" y="35719"/>
                  <a:pt x="166688" y="35719"/>
                </a:cubicBezTo>
                <a:cubicBezTo>
                  <a:pt x="160102" y="35719"/>
                  <a:pt x="154781" y="41039"/>
                  <a:pt x="154781" y="47625"/>
                </a:cubicBezTo>
                <a:lnTo>
                  <a:pt x="154781" y="89297"/>
                </a:lnTo>
                <a:cubicBezTo>
                  <a:pt x="154781" y="92571"/>
                  <a:pt x="152102" y="95250"/>
                  <a:pt x="148828" y="95250"/>
                </a:cubicBezTo>
                <a:cubicBezTo>
                  <a:pt x="145554" y="95250"/>
                  <a:pt x="142875" y="92571"/>
                  <a:pt x="142875" y="89297"/>
                </a:cubicBezTo>
                <a:lnTo>
                  <a:pt x="142875" y="23812"/>
                </a:lnTo>
                <a:cubicBezTo>
                  <a:pt x="142875" y="17227"/>
                  <a:pt x="137554" y="11906"/>
                  <a:pt x="130969" y="11906"/>
                </a:cubicBezTo>
                <a:cubicBezTo>
                  <a:pt x="124383" y="11906"/>
                  <a:pt x="119063" y="17227"/>
                  <a:pt x="119063" y="23812"/>
                </a:cubicBezTo>
                <a:lnTo>
                  <a:pt x="119063" y="89297"/>
                </a:lnTo>
                <a:cubicBezTo>
                  <a:pt x="119063" y="92571"/>
                  <a:pt x="116384" y="95250"/>
                  <a:pt x="113109" y="95250"/>
                </a:cubicBezTo>
                <a:cubicBezTo>
                  <a:pt x="109835" y="95250"/>
                  <a:pt x="107156" y="92571"/>
                  <a:pt x="107156" y="89297"/>
                </a:cubicBezTo>
                <a:lnTo>
                  <a:pt x="107156" y="11906"/>
                </a:lnTo>
                <a:close/>
              </a:path>
            </a:pathLst>
          </a:custGeom>
          <a:solidFill>
            <a:srgbClr val="FB2C36"/>
          </a:solidFill>
          <a:ln/>
        </p:spPr>
      </p:sp>
      <p:sp>
        <p:nvSpPr>
          <p:cNvPr id="20" name="Text 18"/>
          <p:cNvSpPr/>
          <p:nvPr/>
        </p:nvSpPr>
        <p:spPr>
          <a:xfrm>
            <a:off x="809625" y="3885406"/>
            <a:ext cx="2952750"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Resistensi Berlebihan terhadap Negosiasi</a:t>
            </a:r>
            <a:endParaRPr lang="en-US" sz="1600" dirty="0"/>
          </a:p>
        </p:txBody>
      </p:sp>
      <p:sp>
        <p:nvSpPr>
          <p:cNvPr id="21" name="Text 19"/>
          <p:cNvSpPr/>
          <p:nvPr/>
        </p:nvSpPr>
        <p:spPr>
          <a:xfrm>
            <a:off x="476250" y="4202906"/>
            <a:ext cx="5492750" cy="20637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"Ini fixed, tidak bisa dinegosiasikan" tanpa explanation.</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Ini adalah </a:t>
            </a:r>
            <a:pPr>
              <a:lnSpc>
                <a:spcPct val="140000"/>
              </a:lnSpc>
            </a:pPr>
            <a:r>
              <a:rPr lang="en-US" sz="1000" b="1" dirty="0">
                <a:solidFill>
                  <a:srgbClr val="FF6467"/>
                </a:solidFill>
                <a:latin typeface="Quattrocento Sans" pitchFamily="34" charset="0"/>
                <a:ea typeface="Quattrocento Sans" pitchFamily="34" charset="-122"/>
                <a:cs typeface="Quattrocento Sans" pitchFamily="34" charset="-120"/>
              </a:rPr>
              <a:t>preview budaya perusahaan</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a:t>
            </a:r>
            <a:endParaRPr lang="en-US" sz="1600" dirty="0"/>
          </a:p>
        </p:txBody>
      </p:sp>
      <p:sp>
        <p:nvSpPr>
          <p:cNvPr id="22" name="Text 20"/>
          <p:cNvSpPr/>
          <p:nvPr/>
        </p:nvSpPr>
        <p:spPr>
          <a:xfrm>
            <a:off x="476250" y="4504531"/>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Rigid culture yang tidak value individual contribution</a:t>
            </a:r>
            <a:endParaRPr lang="en-US" sz="1600" dirty="0"/>
          </a:p>
        </p:txBody>
      </p:sp>
      <p:sp>
        <p:nvSpPr>
          <p:cNvPr id="23" name="Text 21"/>
          <p:cNvSpPr/>
          <p:nvPr/>
        </p:nvSpPr>
        <p:spPr>
          <a:xfrm>
            <a:off x="476250" y="4695031"/>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Lack of flexibility dalam decision-making</a:t>
            </a:r>
            <a:endParaRPr lang="en-US" sz="1600" dirty="0"/>
          </a:p>
        </p:txBody>
      </p:sp>
      <p:sp>
        <p:nvSpPr>
          <p:cNvPr id="24" name="Text 22"/>
          <p:cNvSpPr/>
          <p:nvPr/>
        </p:nvSpPr>
        <p:spPr>
          <a:xfrm>
            <a:off x="476250" y="4885531"/>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Potentially toxic work environment</a:t>
            </a:r>
            <a:endParaRPr lang="en-US" sz="1600" dirty="0"/>
          </a:p>
        </p:txBody>
      </p:sp>
      <p:sp>
        <p:nvSpPr>
          <p:cNvPr id="25" name="Shape 23"/>
          <p:cNvSpPr/>
          <p:nvPr/>
        </p:nvSpPr>
        <p:spPr>
          <a:xfrm>
            <a:off x="480219" y="5143500"/>
            <a:ext cx="5421313" cy="754063"/>
          </a:xfrm>
          <a:custGeom>
            <a:avLst/>
            <a:gdLst/>
            <a:ahLst/>
            <a:cxnLst/>
            <a:rect l="l" t="t" r="r" b="b"/>
            <a:pathLst>
              <a:path w="5421313" h="754063">
                <a:moveTo>
                  <a:pt x="31754" y="0"/>
                </a:moveTo>
                <a:lnTo>
                  <a:pt x="5389559" y="0"/>
                </a:lnTo>
                <a:cubicBezTo>
                  <a:pt x="5407096" y="0"/>
                  <a:pt x="5421313" y="14217"/>
                  <a:pt x="5421313" y="31754"/>
                </a:cubicBezTo>
                <a:lnTo>
                  <a:pt x="5421313" y="722309"/>
                </a:lnTo>
                <a:cubicBezTo>
                  <a:pt x="5421313" y="739846"/>
                  <a:pt x="5407096" y="754062"/>
                  <a:pt x="5389559" y="754063"/>
                </a:cubicBezTo>
                <a:lnTo>
                  <a:pt x="31754" y="754063"/>
                </a:lnTo>
                <a:cubicBezTo>
                  <a:pt x="14217" y="754063"/>
                  <a:pt x="0" y="739846"/>
                  <a:pt x="0" y="722309"/>
                </a:cubicBezTo>
                <a:lnTo>
                  <a:pt x="0" y="31754"/>
                </a:lnTo>
                <a:cubicBezTo>
                  <a:pt x="0" y="14228"/>
                  <a:pt x="14228" y="0"/>
                  <a:pt x="31754" y="0"/>
                </a:cubicBezTo>
                <a:close/>
              </a:path>
            </a:pathLst>
          </a:custGeom>
          <a:solidFill>
            <a:srgbClr val="FB2C36">
              <a:alpha val="10196"/>
            </a:srgbClr>
          </a:solidFill>
          <a:ln w="12700">
            <a:solidFill>
              <a:srgbClr val="FB2C36">
                <a:alpha val="30196"/>
              </a:srgbClr>
            </a:solidFill>
            <a:prstDash val="solid"/>
          </a:ln>
        </p:spPr>
      </p:sp>
      <p:sp>
        <p:nvSpPr>
          <p:cNvPr id="26" name="Text 24"/>
          <p:cNvSpPr/>
          <p:nvPr/>
        </p:nvSpPr>
        <p:spPr>
          <a:xfrm>
            <a:off x="579438" y="5242719"/>
            <a:ext cx="5278438" cy="158750"/>
          </a:xfrm>
          <a:prstGeom prst="rect">
            <a:avLst/>
          </a:prstGeom>
          <a:noFill/>
          <a:ln/>
        </p:spPr>
        <p:txBody>
          <a:bodyPr wrap="square" lIns="0" tIns="0" rIns="0" bIns="0" rtlCol="0" anchor="ctr"/>
          <a:lstStyle/>
          <a:p>
            <a:pPr>
              <a:lnSpc>
                <a:spcPct val="120000"/>
              </a:lnSpc>
            </a:pPr>
            <a:r>
              <a:rPr lang="en-US" sz="875" b="1" dirty="0">
                <a:solidFill>
                  <a:srgbClr val="FF6467"/>
                </a:solidFill>
                <a:latin typeface="Quattrocento Sans" pitchFamily="34" charset="0"/>
                <a:ea typeface="Quattrocento Sans" pitchFamily="34" charset="-122"/>
                <a:cs typeface="Quattrocento Sans" pitchFamily="34" charset="-120"/>
              </a:rPr>
              <a:t>🚩 What to Do:</a:t>
            </a:r>
            <a:endParaRPr lang="en-US" sz="1600" dirty="0"/>
          </a:p>
        </p:txBody>
      </p:sp>
      <p:sp>
        <p:nvSpPr>
          <p:cNvPr id="27" name="Text 25"/>
          <p:cNvSpPr/>
          <p:nvPr/>
        </p:nvSpPr>
        <p:spPr>
          <a:xfrm>
            <a:off x="579438" y="5433219"/>
            <a:ext cx="5278438"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Distinguish antara "tight budget" (valid) vs "no willingness to discuss" (red flag). Tanyakan: "Bisa cerita tentang philosophy compensation di [Company]?"</a:t>
            </a:r>
            <a:endParaRPr lang="en-US" sz="1600" dirty="0"/>
          </a:p>
        </p:txBody>
      </p:sp>
      <p:sp>
        <p:nvSpPr>
          <p:cNvPr id="28" name="Shape 26"/>
          <p:cNvSpPr/>
          <p:nvPr/>
        </p:nvSpPr>
        <p:spPr>
          <a:xfrm>
            <a:off x="6175375" y="1397000"/>
            <a:ext cx="5699125" cy="2476500"/>
          </a:xfrm>
          <a:custGeom>
            <a:avLst/>
            <a:gdLst/>
            <a:ahLst/>
            <a:cxnLst/>
            <a:rect l="l" t="t" r="r" b="b"/>
            <a:pathLst>
              <a:path w="5699125" h="2476500">
                <a:moveTo>
                  <a:pt x="31750" y="0"/>
                </a:moveTo>
                <a:lnTo>
                  <a:pt x="5635628" y="0"/>
                </a:lnTo>
                <a:cubicBezTo>
                  <a:pt x="5670696" y="0"/>
                  <a:pt x="5699125" y="28429"/>
                  <a:pt x="5699125" y="63497"/>
                </a:cubicBezTo>
                <a:lnTo>
                  <a:pt x="5699125" y="2413003"/>
                </a:lnTo>
                <a:cubicBezTo>
                  <a:pt x="5699125" y="2448071"/>
                  <a:pt x="5670696" y="2476500"/>
                  <a:pt x="5635628" y="2476500"/>
                </a:cubicBezTo>
                <a:lnTo>
                  <a:pt x="31750" y="2476500"/>
                </a:lnTo>
                <a:cubicBezTo>
                  <a:pt x="14227" y="2476500"/>
                  <a:pt x="0" y="2462273"/>
                  <a:pt x="0" y="2444750"/>
                </a:cubicBezTo>
                <a:lnTo>
                  <a:pt x="0" y="31750"/>
                </a:lnTo>
                <a:cubicBezTo>
                  <a:pt x="0" y="14227"/>
                  <a:pt x="14227" y="0"/>
                  <a:pt x="31750" y="0"/>
                </a:cubicBezTo>
                <a:close/>
              </a:path>
            </a:pathLst>
          </a:custGeom>
          <a:solidFill>
            <a:srgbClr val="4A5059">
              <a:alpha val="30196"/>
            </a:srgbClr>
          </a:solidFill>
          <a:ln/>
        </p:spPr>
      </p:sp>
      <p:sp>
        <p:nvSpPr>
          <p:cNvPr id="29" name="Shape 27"/>
          <p:cNvSpPr/>
          <p:nvPr/>
        </p:nvSpPr>
        <p:spPr>
          <a:xfrm>
            <a:off x="6175375" y="1397000"/>
            <a:ext cx="31750" cy="2476500"/>
          </a:xfrm>
          <a:custGeom>
            <a:avLst/>
            <a:gdLst/>
            <a:ahLst/>
            <a:cxnLst/>
            <a:rect l="l" t="t" r="r" b="b"/>
            <a:pathLst>
              <a:path w="31750" h="2476500">
                <a:moveTo>
                  <a:pt x="31750" y="0"/>
                </a:moveTo>
                <a:lnTo>
                  <a:pt x="31750" y="0"/>
                </a:lnTo>
                <a:lnTo>
                  <a:pt x="31750" y="2476500"/>
                </a:lnTo>
                <a:lnTo>
                  <a:pt x="31750" y="2476500"/>
                </a:lnTo>
                <a:cubicBezTo>
                  <a:pt x="14227" y="2476500"/>
                  <a:pt x="0" y="2462273"/>
                  <a:pt x="0" y="2444750"/>
                </a:cubicBezTo>
                <a:lnTo>
                  <a:pt x="0" y="31750"/>
                </a:lnTo>
                <a:cubicBezTo>
                  <a:pt x="0" y="14227"/>
                  <a:pt x="14227" y="0"/>
                  <a:pt x="31750" y="0"/>
                </a:cubicBezTo>
                <a:close/>
              </a:path>
            </a:pathLst>
          </a:custGeom>
          <a:solidFill>
            <a:srgbClr val="FF6900"/>
          </a:solidFill>
          <a:ln/>
        </p:spPr>
      </p:sp>
      <p:sp>
        <p:nvSpPr>
          <p:cNvPr id="30" name="Shape 28"/>
          <p:cNvSpPr/>
          <p:nvPr/>
        </p:nvSpPr>
        <p:spPr>
          <a:xfrm>
            <a:off x="6342063" y="1539875"/>
            <a:ext cx="190500" cy="190500"/>
          </a:xfrm>
          <a:custGeom>
            <a:avLst/>
            <a:gdLst/>
            <a:ahLst/>
            <a:cxnLst/>
            <a:rect l="l" t="t" r="r" b="b"/>
            <a:pathLst>
              <a:path w="190500" h="190500">
                <a:moveTo>
                  <a:pt x="23812" y="23812"/>
                </a:moveTo>
                <a:cubicBezTo>
                  <a:pt x="23812" y="17227"/>
                  <a:pt x="18492" y="11906"/>
                  <a:pt x="11906" y="11906"/>
                </a:cubicBezTo>
                <a:cubicBezTo>
                  <a:pt x="5321" y="11906"/>
                  <a:pt x="0" y="17227"/>
                  <a:pt x="0" y="23812"/>
                </a:cubicBezTo>
                <a:lnTo>
                  <a:pt x="0" y="148828"/>
                </a:lnTo>
                <a:cubicBezTo>
                  <a:pt x="0" y="165274"/>
                  <a:pt x="13320" y="178594"/>
                  <a:pt x="29766" y="178594"/>
                </a:cubicBezTo>
                <a:lnTo>
                  <a:pt x="178594" y="178594"/>
                </a:lnTo>
                <a:cubicBezTo>
                  <a:pt x="185179" y="178594"/>
                  <a:pt x="190500" y="173273"/>
                  <a:pt x="190500" y="166688"/>
                </a:cubicBezTo>
                <a:cubicBezTo>
                  <a:pt x="190500" y="160102"/>
                  <a:pt x="185179" y="154781"/>
                  <a:pt x="178594" y="154781"/>
                </a:cubicBezTo>
                <a:lnTo>
                  <a:pt x="29766" y="154781"/>
                </a:lnTo>
                <a:cubicBezTo>
                  <a:pt x="26491" y="154781"/>
                  <a:pt x="23812" y="152102"/>
                  <a:pt x="23812" y="148828"/>
                </a:cubicBezTo>
                <a:lnTo>
                  <a:pt x="23812" y="23812"/>
                </a:lnTo>
                <a:close/>
                <a:moveTo>
                  <a:pt x="175096" y="56034"/>
                </a:moveTo>
                <a:cubicBezTo>
                  <a:pt x="179747" y="51383"/>
                  <a:pt x="179747" y="43830"/>
                  <a:pt x="175096" y="39179"/>
                </a:cubicBezTo>
                <a:cubicBezTo>
                  <a:pt x="170445" y="34528"/>
                  <a:pt x="162892" y="34528"/>
                  <a:pt x="158242" y="39179"/>
                </a:cubicBezTo>
                <a:lnTo>
                  <a:pt x="119063" y="78395"/>
                </a:lnTo>
                <a:lnTo>
                  <a:pt x="97706" y="57076"/>
                </a:lnTo>
                <a:cubicBezTo>
                  <a:pt x="93055" y="52425"/>
                  <a:pt x="85502" y="52425"/>
                  <a:pt x="80851" y="57076"/>
                </a:cubicBezTo>
                <a:lnTo>
                  <a:pt x="45132" y="92794"/>
                </a:lnTo>
                <a:cubicBezTo>
                  <a:pt x="40481" y="97445"/>
                  <a:pt x="40481" y="104998"/>
                  <a:pt x="45132" y="109649"/>
                </a:cubicBezTo>
                <a:cubicBezTo>
                  <a:pt x="49783" y="114300"/>
                  <a:pt x="57336" y="114300"/>
                  <a:pt x="61987" y="109649"/>
                </a:cubicBezTo>
                <a:lnTo>
                  <a:pt x="89297" y="82339"/>
                </a:lnTo>
                <a:lnTo>
                  <a:pt x="110654" y="103696"/>
                </a:lnTo>
                <a:cubicBezTo>
                  <a:pt x="115305" y="108347"/>
                  <a:pt x="122858" y="108347"/>
                  <a:pt x="127508" y="103696"/>
                </a:cubicBezTo>
                <a:lnTo>
                  <a:pt x="175133" y="56071"/>
                </a:lnTo>
                <a:close/>
              </a:path>
            </a:pathLst>
          </a:custGeom>
          <a:solidFill>
            <a:srgbClr val="FF6900"/>
          </a:solidFill>
          <a:ln/>
        </p:spPr>
      </p:sp>
      <p:sp>
        <p:nvSpPr>
          <p:cNvPr id="31" name="Text 29"/>
          <p:cNvSpPr/>
          <p:nvPr/>
        </p:nvSpPr>
        <p:spPr>
          <a:xfrm>
            <a:off x="6651625" y="1524000"/>
            <a:ext cx="1928813"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Kompensasi Front-Loaded</a:t>
            </a:r>
            <a:endParaRPr lang="en-US" sz="1600" dirty="0"/>
          </a:p>
        </p:txBody>
      </p:sp>
      <p:sp>
        <p:nvSpPr>
          <p:cNvPr id="32" name="Text 30"/>
          <p:cNvSpPr/>
          <p:nvPr/>
        </p:nvSpPr>
        <p:spPr>
          <a:xfrm>
            <a:off x="6318250" y="1841500"/>
            <a:ext cx="5492750" cy="412750"/>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Base salary rendah tapi bonus yang "bisa sampai 100%."</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Bonus bergantung pada target yang tidak jelas atau tidak achievable:</a:t>
            </a:r>
            <a:endParaRPr lang="en-US" sz="1600" dirty="0"/>
          </a:p>
        </p:txBody>
      </p:sp>
      <p:sp>
        <p:nvSpPr>
          <p:cNvPr id="33" name="Text 31"/>
          <p:cNvSpPr/>
          <p:nvPr/>
        </p:nvSpPr>
        <p:spPr>
          <a:xfrm>
            <a:off x="6318250" y="2349500"/>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Clarify: "What percentage of team typically hits target bonus?"</a:t>
            </a:r>
            <a:endParaRPr lang="en-US" sz="1600" dirty="0"/>
          </a:p>
        </p:txBody>
      </p:sp>
      <p:sp>
        <p:nvSpPr>
          <p:cNvPr id="34" name="Text 32"/>
          <p:cNvSpPr/>
          <p:nvPr/>
        </p:nvSpPr>
        <p:spPr>
          <a:xfrm>
            <a:off x="6318250" y="2540000"/>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"What were actual bonus payouts last year?"</a:t>
            </a:r>
            <a:endParaRPr lang="en-US" sz="1600" dirty="0"/>
          </a:p>
        </p:txBody>
      </p:sp>
      <p:sp>
        <p:nvSpPr>
          <p:cNvPr id="35" name="Text 33"/>
          <p:cNvSpPr/>
          <p:nvPr/>
        </p:nvSpPr>
        <p:spPr>
          <a:xfrm>
            <a:off x="6318250" y="2730500"/>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"How is target bonus calculated and who determines it?"</a:t>
            </a:r>
            <a:endParaRPr lang="en-US" sz="1600" dirty="0"/>
          </a:p>
        </p:txBody>
      </p:sp>
      <p:sp>
        <p:nvSpPr>
          <p:cNvPr id="36" name="Shape 34"/>
          <p:cNvSpPr/>
          <p:nvPr/>
        </p:nvSpPr>
        <p:spPr>
          <a:xfrm>
            <a:off x="6322219" y="2988469"/>
            <a:ext cx="5421313" cy="754063"/>
          </a:xfrm>
          <a:custGeom>
            <a:avLst/>
            <a:gdLst/>
            <a:ahLst/>
            <a:cxnLst/>
            <a:rect l="l" t="t" r="r" b="b"/>
            <a:pathLst>
              <a:path w="5421313" h="754063">
                <a:moveTo>
                  <a:pt x="31754" y="0"/>
                </a:moveTo>
                <a:lnTo>
                  <a:pt x="5389559" y="0"/>
                </a:lnTo>
                <a:cubicBezTo>
                  <a:pt x="5407096" y="0"/>
                  <a:pt x="5421313" y="14217"/>
                  <a:pt x="5421313" y="31754"/>
                </a:cubicBezTo>
                <a:lnTo>
                  <a:pt x="5421313" y="722309"/>
                </a:lnTo>
                <a:cubicBezTo>
                  <a:pt x="5421313" y="739846"/>
                  <a:pt x="5407096" y="754062"/>
                  <a:pt x="5389559" y="754063"/>
                </a:cubicBezTo>
                <a:lnTo>
                  <a:pt x="31754" y="754063"/>
                </a:lnTo>
                <a:cubicBezTo>
                  <a:pt x="14217" y="754063"/>
                  <a:pt x="0" y="739846"/>
                  <a:pt x="0" y="722309"/>
                </a:cubicBezTo>
                <a:lnTo>
                  <a:pt x="0" y="31754"/>
                </a:lnTo>
                <a:cubicBezTo>
                  <a:pt x="0" y="14228"/>
                  <a:pt x="14228" y="0"/>
                  <a:pt x="31754" y="0"/>
                </a:cubicBezTo>
                <a:close/>
              </a:path>
            </a:pathLst>
          </a:custGeom>
          <a:solidFill>
            <a:srgbClr val="FF6900">
              <a:alpha val="10196"/>
            </a:srgbClr>
          </a:solidFill>
          <a:ln w="12700">
            <a:solidFill>
              <a:srgbClr val="FF6900">
                <a:alpha val="30196"/>
              </a:srgbClr>
            </a:solidFill>
            <a:prstDash val="solid"/>
          </a:ln>
        </p:spPr>
      </p:sp>
      <p:sp>
        <p:nvSpPr>
          <p:cNvPr id="37" name="Text 35"/>
          <p:cNvSpPr/>
          <p:nvPr/>
        </p:nvSpPr>
        <p:spPr>
          <a:xfrm>
            <a:off x="6421438" y="3087688"/>
            <a:ext cx="5278438" cy="158750"/>
          </a:xfrm>
          <a:prstGeom prst="rect">
            <a:avLst/>
          </a:prstGeom>
          <a:noFill/>
          <a:ln/>
        </p:spPr>
        <p:txBody>
          <a:bodyPr wrap="square" lIns="0" tIns="0" rIns="0" bIns="0" rtlCol="0" anchor="ctr"/>
          <a:lstStyle/>
          <a:p>
            <a:pPr>
              <a:lnSpc>
                <a:spcPct val="120000"/>
              </a:lnSpc>
            </a:pPr>
            <a:r>
              <a:rPr lang="en-US" sz="875" b="1" dirty="0">
                <a:solidFill>
                  <a:srgbClr val="FF8904"/>
                </a:solidFill>
                <a:latin typeface="Quattrocento Sans" pitchFamily="34" charset="0"/>
                <a:ea typeface="Quattrocento Sans" pitchFamily="34" charset="-122"/>
                <a:cs typeface="Quattrocento Sans" pitchFamily="34" charset="-120"/>
              </a:rPr>
              <a:t>⚠️ What to Do:</a:t>
            </a:r>
            <a:endParaRPr lang="en-US" sz="1600" dirty="0"/>
          </a:p>
        </p:txBody>
      </p:sp>
      <p:sp>
        <p:nvSpPr>
          <p:cNvPr id="38" name="Text 36"/>
          <p:cNvSpPr/>
          <p:nvPr/>
        </p:nvSpPr>
        <p:spPr>
          <a:xfrm>
            <a:off x="6421438" y="3278188"/>
            <a:ext cx="5278438"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Calculate total comp dengan conservative bonus estimate (50% of target). Jika masih acceptable, proceed. Jika tidak, negotiate base salary up.</a:t>
            </a:r>
            <a:endParaRPr lang="en-US" sz="1600" dirty="0"/>
          </a:p>
        </p:txBody>
      </p:sp>
      <p:sp>
        <p:nvSpPr>
          <p:cNvPr id="39" name="Shape 37"/>
          <p:cNvSpPr/>
          <p:nvPr/>
        </p:nvSpPr>
        <p:spPr>
          <a:xfrm>
            <a:off x="6175375" y="3964781"/>
            <a:ext cx="5699125" cy="2270125"/>
          </a:xfrm>
          <a:custGeom>
            <a:avLst/>
            <a:gdLst/>
            <a:ahLst/>
            <a:cxnLst/>
            <a:rect l="l" t="t" r="r" b="b"/>
            <a:pathLst>
              <a:path w="5699125" h="2270125">
                <a:moveTo>
                  <a:pt x="31750" y="0"/>
                </a:moveTo>
                <a:lnTo>
                  <a:pt x="5635630" y="0"/>
                </a:lnTo>
                <a:cubicBezTo>
                  <a:pt x="5670697" y="0"/>
                  <a:pt x="5699125" y="28428"/>
                  <a:pt x="5699125" y="63495"/>
                </a:cubicBezTo>
                <a:lnTo>
                  <a:pt x="5699125" y="2206630"/>
                </a:lnTo>
                <a:cubicBezTo>
                  <a:pt x="5699125" y="2241697"/>
                  <a:pt x="5670697" y="2270125"/>
                  <a:pt x="5635630" y="2270125"/>
                </a:cubicBezTo>
                <a:lnTo>
                  <a:pt x="31750" y="2270125"/>
                </a:lnTo>
                <a:cubicBezTo>
                  <a:pt x="14227" y="2270125"/>
                  <a:pt x="0" y="2255898"/>
                  <a:pt x="0" y="2238375"/>
                </a:cubicBezTo>
                <a:lnTo>
                  <a:pt x="0" y="31750"/>
                </a:lnTo>
                <a:cubicBezTo>
                  <a:pt x="0" y="14227"/>
                  <a:pt x="14227" y="0"/>
                  <a:pt x="31750" y="0"/>
                </a:cubicBezTo>
                <a:close/>
              </a:path>
            </a:pathLst>
          </a:custGeom>
          <a:solidFill>
            <a:srgbClr val="4A5059">
              <a:alpha val="30196"/>
            </a:srgbClr>
          </a:solidFill>
          <a:ln/>
        </p:spPr>
      </p:sp>
      <p:sp>
        <p:nvSpPr>
          <p:cNvPr id="40" name="Shape 38"/>
          <p:cNvSpPr/>
          <p:nvPr/>
        </p:nvSpPr>
        <p:spPr>
          <a:xfrm>
            <a:off x="6175375" y="3964781"/>
            <a:ext cx="31750" cy="2270125"/>
          </a:xfrm>
          <a:custGeom>
            <a:avLst/>
            <a:gdLst/>
            <a:ahLst/>
            <a:cxnLst/>
            <a:rect l="l" t="t" r="r" b="b"/>
            <a:pathLst>
              <a:path w="31750" h="2270125">
                <a:moveTo>
                  <a:pt x="31750" y="0"/>
                </a:moveTo>
                <a:lnTo>
                  <a:pt x="31750" y="0"/>
                </a:lnTo>
                <a:lnTo>
                  <a:pt x="31750" y="2270125"/>
                </a:lnTo>
                <a:lnTo>
                  <a:pt x="31750" y="2270125"/>
                </a:lnTo>
                <a:cubicBezTo>
                  <a:pt x="14227" y="2270125"/>
                  <a:pt x="0" y="2255898"/>
                  <a:pt x="0" y="2238375"/>
                </a:cubicBezTo>
                <a:lnTo>
                  <a:pt x="0" y="31750"/>
                </a:lnTo>
                <a:cubicBezTo>
                  <a:pt x="0" y="14227"/>
                  <a:pt x="14227" y="0"/>
                  <a:pt x="31750" y="0"/>
                </a:cubicBezTo>
                <a:close/>
              </a:path>
            </a:pathLst>
          </a:custGeom>
          <a:solidFill>
            <a:srgbClr val="FF6900"/>
          </a:solidFill>
          <a:ln/>
        </p:spPr>
      </p:sp>
      <p:sp>
        <p:nvSpPr>
          <p:cNvPr id="41" name="Shape 39"/>
          <p:cNvSpPr/>
          <p:nvPr/>
        </p:nvSpPr>
        <p:spPr>
          <a:xfrm>
            <a:off x="6342063" y="4107656"/>
            <a:ext cx="190500" cy="190500"/>
          </a:xfrm>
          <a:custGeom>
            <a:avLst/>
            <a:gdLst/>
            <a:ahLst/>
            <a:cxnLst/>
            <a:rect l="l" t="t" r="r" b="b"/>
            <a:pathLst>
              <a:path w="190500" h="190500">
                <a:moveTo>
                  <a:pt x="83307" y="11906"/>
                </a:moveTo>
                <a:lnTo>
                  <a:pt x="54955" y="11906"/>
                </a:lnTo>
                <a:cubicBezTo>
                  <a:pt x="44016" y="11906"/>
                  <a:pt x="34454" y="19385"/>
                  <a:pt x="31849" y="29989"/>
                </a:cubicBezTo>
                <a:lnTo>
                  <a:pt x="521" y="156456"/>
                </a:lnTo>
                <a:cubicBezTo>
                  <a:pt x="-2270" y="167692"/>
                  <a:pt x="6251" y="178594"/>
                  <a:pt x="17859" y="178594"/>
                </a:cubicBezTo>
                <a:lnTo>
                  <a:pt x="83307" y="178594"/>
                </a:lnTo>
                <a:lnTo>
                  <a:pt x="83307" y="154781"/>
                </a:lnTo>
                <a:cubicBezTo>
                  <a:pt x="83307" y="148196"/>
                  <a:pt x="88627" y="142875"/>
                  <a:pt x="95213" y="142875"/>
                </a:cubicBezTo>
                <a:cubicBezTo>
                  <a:pt x="101798" y="142875"/>
                  <a:pt x="107119" y="148196"/>
                  <a:pt x="107119" y="154781"/>
                </a:cubicBezTo>
                <a:lnTo>
                  <a:pt x="107119" y="178594"/>
                </a:lnTo>
                <a:lnTo>
                  <a:pt x="172641" y="178594"/>
                </a:lnTo>
                <a:cubicBezTo>
                  <a:pt x="184249" y="178594"/>
                  <a:pt x="192770" y="167692"/>
                  <a:pt x="189979" y="156456"/>
                </a:cubicBezTo>
                <a:lnTo>
                  <a:pt x="158688" y="29989"/>
                </a:lnTo>
                <a:cubicBezTo>
                  <a:pt x="156046" y="19385"/>
                  <a:pt x="146521" y="11906"/>
                  <a:pt x="135545" y="11906"/>
                </a:cubicBezTo>
                <a:lnTo>
                  <a:pt x="107119" y="11906"/>
                </a:lnTo>
                <a:lnTo>
                  <a:pt x="107119" y="35719"/>
                </a:lnTo>
                <a:cubicBezTo>
                  <a:pt x="107119" y="42304"/>
                  <a:pt x="101798" y="47625"/>
                  <a:pt x="95213" y="47625"/>
                </a:cubicBezTo>
                <a:cubicBezTo>
                  <a:pt x="88627" y="47625"/>
                  <a:pt x="83307" y="42304"/>
                  <a:pt x="83307" y="35719"/>
                </a:cubicBezTo>
                <a:lnTo>
                  <a:pt x="83307" y="11906"/>
                </a:lnTo>
                <a:close/>
                <a:moveTo>
                  <a:pt x="107119" y="83344"/>
                </a:moveTo>
                <a:lnTo>
                  <a:pt x="107119" y="107156"/>
                </a:lnTo>
                <a:cubicBezTo>
                  <a:pt x="107119" y="113742"/>
                  <a:pt x="101798" y="119063"/>
                  <a:pt x="95213" y="119063"/>
                </a:cubicBezTo>
                <a:cubicBezTo>
                  <a:pt x="88627" y="119063"/>
                  <a:pt x="83307" y="113742"/>
                  <a:pt x="83307" y="107156"/>
                </a:cubicBezTo>
                <a:lnTo>
                  <a:pt x="83307" y="83344"/>
                </a:lnTo>
                <a:cubicBezTo>
                  <a:pt x="83307" y="76758"/>
                  <a:pt x="88627" y="71438"/>
                  <a:pt x="95213" y="71438"/>
                </a:cubicBezTo>
                <a:cubicBezTo>
                  <a:pt x="101798" y="71438"/>
                  <a:pt x="107119" y="76758"/>
                  <a:pt x="107119" y="83344"/>
                </a:cubicBezTo>
                <a:close/>
              </a:path>
            </a:pathLst>
          </a:custGeom>
          <a:solidFill>
            <a:srgbClr val="FF6900"/>
          </a:solidFill>
          <a:ln/>
        </p:spPr>
      </p:sp>
      <p:sp>
        <p:nvSpPr>
          <p:cNvPr id="42" name="Text 40"/>
          <p:cNvSpPr/>
          <p:nvPr/>
        </p:nvSpPr>
        <p:spPr>
          <a:xfrm>
            <a:off x="6651625" y="4091781"/>
            <a:ext cx="2738438" cy="222250"/>
          </a:xfrm>
          <a:prstGeom prst="rect">
            <a:avLst/>
          </a:prstGeom>
          <a:noFill/>
          <a:ln/>
        </p:spPr>
        <p:txBody>
          <a:bodyPr wrap="square" lIns="0" tIns="0" rIns="0" bIns="0" rtlCol="0" anchor="ctr"/>
          <a:lstStyle/>
          <a:p>
            <a:pPr>
              <a:lnSpc>
                <a:spcPct val="120000"/>
              </a:lnSpc>
            </a:pPr>
            <a:r>
              <a:rPr lang="en-US" sz="1250" b="1" dirty="0">
                <a:solidFill>
                  <a:srgbClr val="E8E6E3"/>
                </a:solidFill>
                <a:latin typeface="Liter" pitchFamily="34" charset="0"/>
                <a:ea typeface="Liter" pitchFamily="34" charset="-122"/>
                <a:cs typeface="Liter" pitchFamily="34" charset="-120"/>
              </a:rPr>
              <a:t>Tidak Ada Clarity tentang Growth Path</a:t>
            </a:r>
            <a:endParaRPr lang="en-US" sz="1600" dirty="0"/>
          </a:p>
        </p:txBody>
      </p:sp>
      <p:sp>
        <p:nvSpPr>
          <p:cNvPr id="43" name="Text 41"/>
          <p:cNvSpPr/>
          <p:nvPr/>
        </p:nvSpPr>
        <p:spPr>
          <a:xfrm>
            <a:off x="6318250" y="4409281"/>
            <a:ext cx="5492750" cy="206375"/>
          </a:xfrm>
          <a:prstGeom prst="rect">
            <a:avLst/>
          </a:prstGeom>
          <a:noFill/>
          <a:ln/>
        </p:spPr>
        <p:txBody>
          <a:bodyPr wrap="square" lIns="0" tIns="0" rIns="0" bIns="0" rtlCol="0" anchor="ctr"/>
          <a:lstStyle/>
          <a:p>
            <a:pPr>
              <a:lnSpc>
                <a:spcPct val="140000"/>
              </a:lnSpc>
            </a:pPr>
            <a:r>
              <a:rPr lang="en-US" sz="1000" b="1" dirty="0">
                <a:solidFill>
                  <a:srgbClr val="E8E6E3"/>
                </a:solidFill>
                <a:latin typeface="Quattrocento Sans" pitchFamily="34" charset="0"/>
                <a:ea typeface="Quattrocento Sans" pitchFamily="34" charset="-122"/>
                <a:cs typeface="Quattrocento Sans" pitchFamily="34" charset="-120"/>
              </a:rPr>
              <a:t>Kontrak tidak mention review schedule, promotion criteria, atau career progression.</a:t>
            </a:r>
            <a:pPr>
              <a:lnSpc>
                <a:spcPct val="140000"/>
              </a:lnSpc>
            </a:pPr>
            <a:r>
              <a:rPr lang="en-US" sz="1000" dirty="0">
                <a:solidFill>
                  <a:srgbClr val="E8E6E3">
                    <a:alpha val="90000"/>
                  </a:srgbClr>
                </a:solidFill>
                <a:latin typeface="Quattrocento Sans" pitchFamily="34" charset="0"/>
                <a:ea typeface="Quattrocento Sans" pitchFamily="34" charset="-122"/>
                <a:cs typeface="Quattrocento Sans" pitchFamily="34" charset="-120"/>
              </a:rPr>
              <a:t> Ini berarti:</a:t>
            </a:r>
            <a:endParaRPr lang="en-US" sz="1600" dirty="0"/>
          </a:p>
        </p:txBody>
      </p:sp>
      <p:sp>
        <p:nvSpPr>
          <p:cNvPr id="44" name="Text 42"/>
          <p:cNvSpPr/>
          <p:nvPr/>
        </p:nvSpPr>
        <p:spPr>
          <a:xfrm>
            <a:off x="6318250" y="471090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Tidak ada struktur untuk salary growth</a:t>
            </a:r>
            <a:endParaRPr lang="en-US" sz="1600" dirty="0"/>
          </a:p>
        </p:txBody>
      </p:sp>
      <p:sp>
        <p:nvSpPr>
          <p:cNvPr id="45" name="Text 43"/>
          <p:cNvSpPr/>
          <p:nvPr/>
        </p:nvSpPr>
        <p:spPr>
          <a:xfrm>
            <a:off x="6318250" y="490140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Promotions ad-hoc atau based on favoritism</a:t>
            </a:r>
            <a:endParaRPr lang="en-US" sz="1600" dirty="0"/>
          </a:p>
        </p:txBody>
      </p:sp>
      <p:sp>
        <p:nvSpPr>
          <p:cNvPr id="46" name="Text 44"/>
          <p:cNvSpPr/>
          <p:nvPr/>
        </p:nvSpPr>
        <p:spPr>
          <a:xfrm>
            <a:off x="6318250" y="5091906"/>
            <a:ext cx="5484813" cy="158750"/>
          </a:xfrm>
          <a:prstGeom prst="rect">
            <a:avLst/>
          </a:prstGeom>
          <a:noFill/>
          <a:ln/>
        </p:spPr>
        <p:txBody>
          <a:bodyPr wrap="square" lIns="0" tIns="0" rIns="0" bIns="0" rtlCol="0" anchor="ctr"/>
          <a:lstStyle/>
          <a:p>
            <a:pPr>
              <a:lnSpc>
                <a:spcPct val="12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 Potentially dead-end position</a:t>
            </a:r>
            <a:endParaRPr lang="en-US" sz="1600" dirty="0"/>
          </a:p>
        </p:txBody>
      </p:sp>
      <p:sp>
        <p:nvSpPr>
          <p:cNvPr id="47" name="Shape 45"/>
          <p:cNvSpPr/>
          <p:nvPr/>
        </p:nvSpPr>
        <p:spPr>
          <a:xfrm>
            <a:off x="6322219" y="5349875"/>
            <a:ext cx="5421313" cy="754063"/>
          </a:xfrm>
          <a:custGeom>
            <a:avLst/>
            <a:gdLst/>
            <a:ahLst/>
            <a:cxnLst/>
            <a:rect l="l" t="t" r="r" b="b"/>
            <a:pathLst>
              <a:path w="5421313" h="754063">
                <a:moveTo>
                  <a:pt x="31754" y="0"/>
                </a:moveTo>
                <a:lnTo>
                  <a:pt x="5389559" y="0"/>
                </a:lnTo>
                <a:cubicBezTo>
                  <a:pt x="5407096" y="0"/>
                  <a:pt x="5421313" y="14217"/>
                  <a:pt x="5421313" y="31754"/>
                </a:cubicBezTo>
                <a:lnTo>
                  <a:pt x="5421313" y="722309"/>
                </a:lnTo>
                <a:cubicBezTo>
                  <a:pt x="5421313" y="739846"/>
                  <a:pt x="5407096" y="754062"/>
                  <a:pt x="5389559" y="754063"/>
                </a:cubicBezTo>
                <a:lnTo>
                  <a:pt x="31754" y="754063"/>
                </a:lnTo>
                <a:cubicBezTo>
                  <a:pt x="14217" y="754063"/>
                  <a:pt x="0" y="739846"/>
                  <a:pt x="0" y="722309"/>
                </a:cubicBezTo>
                <a:lnTo>
                  <a:pt x="0" y="31754"/>
                </a:lnTo>
                <a:cubicBezTo>
                  <a:pt x="0" y="14228"/>
                  <a:pt x="14228" y="0"/>
                  <a:pt x="31754" y="0"/>
                </a:cubicBezTo>
                <a:close/>
              </a:path>
            </a:pathLst>
          </a:custGeom>
          <a:solidFill>
            <a:srgbClr val="FF6900">
              <a:alpha val="10196"/>
            </a:srgbClr>
          </a:solidFill>
          <a:ln w="12700">
            <a:solidFill>
              <a:srgbClr val="FF6900">
                <a:alpha val="30196"/>
              </a:srgbClr>
            </a:solidFill>
            <a:prstDash val="solid"/>
          </a:ln>
        </p:spPr>
      </p:sp>
      <p:sp>
        <p:nvSpPr>
          <p:cNvPr id="48" name="Text 46"/>
          <p:cNvSpPr/>
          <p:nvPr/>
        </p:nvSpPr>
        <p:spPr>
          <a:xfrm>
            <a:off x="6421438" y="5449094"/>
            <a:ext cx="5278438" cy="158750"/>
          </a:xfrm>
          <a:prstGeom prst="rect">
            <a:avLst/>
          </a:prstGeom>
          <a:noFill/>
          <a:ln/>
        </p:spPr>
        <p:txBody>
          <a:bodyPr wrap="square" lIns="0" tIns="0" rIns="0" bIns="0" rtlCol="0" anchor="ctr"/>
          <a:lstStyle/>
          <a:p>
            <a:pPr>
              <a:lnSpc>
                <a:spcPct val="120000"/>
              </a:lnSpc>
            </a:pPr>
            <a:r>
              <a:rPr lang="en-US" sz="875" b="1" dirty="0">
                <a:solidFill>
                  <a:srgbClr val="FF8904"/>
                </a:solidFill>
                <a:latin typeface="Quattrocento Sans" pitchFamily="34" charset="0"/>
                <a:ea typeface="Quattrocento Sans" pitchFamily="34" charset="-122"/>
                <a:cs typeface="Quattrocento Sans" pitchFamily="34" charset="-120"/>
              </a:rPr>
              <a:t>⚠️ What to Do:</a:t>
            </a:r>
            <a:endParaRPr lang="en-US" sz="1600" dirty="0"/>
          </a:p>
        </p:txBody>
      </p:sp>
      <p:sp>
        <p:nvSpPr>
          <p:cNvPr id="49" name="Text 47"/>
          <p:cNvSpPr/>
          <p:nvPr/>
        </p:nvSpPr>
        <p:spPr>
          <a:xfrm>
            <a:off x="6421438" y="5639594"/>
            <a:ext cx="5278438"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Ask: "Bisa cerita tentang typical career path untuk role ini? Kapan performance review dan salary review dilakukan?"</a:t>
            </a:r>
            <a:endParaRPr lang="en-US" sz="1600" dirty="0"/>
          </a:p>
        </p:txBody>
      </p:sp>
      <p:sp>
        <p:nvSpPr>
          <p:cNvPr id="50" name="Shape 48"/>
          <p:cNvSpPr/>
          <p:nvPr/>
        </p:nvSpPr>
        <p:spPr>
          <a:xfrm>
            <a:off x="321469" y="6330156"/>
            <a:ext cx="5722938" cy="754063"/>
          </a:xfrm>
          <a:custGeom>
            <a:avLst/>
            <a:gdLst/>
            <a:ahLst/>
            <a:cxnLst/>
            <a:rect l="l" t="t" r="r" b="b"/>
            <a:pathLst>
              <a:path w="5722938" h="754063">
                <a:moveTo>
                  <a:pt x="63500" y="0"/>
                </a:moveTo>
                <a:lnTo>
                  <a:pt x="5659438" y="0"/>
                </a:lnTo>
                <a:cubicBezTo>
                  <a:pt x="5694508" y="0"/>
                  <a:pt x="5722938" y="28430"/>
                  <a:pt x="5722938" y="63500"/>
                </a:cubicBezTo>
                <a:lnTo>
                  <a:pt x="5722938" y="690563"/>
                </a:lnTo>
                <a:cubicBezTo>
                  <a:pt x="5722938" y="725633"/>
                  <a:pt x="5694508" y="754063"/>
                  <a:pt x="5659438" y="754063"/>
                </a:cubicBezTo>
                <a:lnTo>
                  <a:pt x="63500" y="754063"/>
                </a:lnTo>
                <a:cubicBezTo>
                  <a:pt x="28430" y="754063"/>
                  <a:pt x="0" y="725633"/>
                  <a:pt x="0" y="690563"/>
                </a:cubicBezTo>
                <a:lnTo>
                  <a:pt x="0" y="63500"/>
                </a:lnTo>
                <a:cubicBezTo>
                  <a:pt x="0" y="28453"/>
                  <a:pt x="28453" y="0"/>
                  <a:pt x="63500" y="0"/>
                </a:cubicBezTo>
                <a:close/>
              </a:path>
            </a:pathLst>
          </a:custGeom>
          <a:solidFill>
            <a:srgbClr val="00C950">
              <a:alpha val="10196"/>
            </a:srgbClr>
          </a:solidFill>
          <a:ln w="12700">
            <a:solidFill>
              <a:srgbClr val="00C950">
                <a:alpha val="30196"/>
              </a:srgbClr>
            </a:solidFill>
            <a:prstDash val="solid"/>
          </a:ln>
        </p:spPr>
      </p:sp>
      <p:sp>
        <p:nvSpPr>
          <p:cNvPr id="51" name="Shape 49"/>
          <p:cNvSpPr/>
          <p:nvPr/>
        </p:nvSpPr>
        <p:spPr>
          <a:xfrm>
            <a:off x="436563" y="6453188"/>
            <a:ext cx="111125" cy="111125"/>
          </a:xfrm>
          <a:custGeom>
            <a:avLst/>
            <a:gdLst/>
            <a:ahLst/>
            <a:cxnLst/>
            <a:rect l="l" t="t" r="r" b="b"/>
            <a:pathLst>
              <a:path w="111125" h="111125">
                <a:moveTo>
                  <a:pt x="55563" y="111125"/>
                </a:moveTo>
                <a:cubicBezTo>
                  <a:pt x="86228" y="111125"/>
                  <a:pt x="111125" y="86228"/>
                  <a:pt x="111125" y="55563"/>
                </a:cubicBezTo>
                <a:cubicBezTo>
                  <a:pt x="111125" y="24897"/>
                  <a:pt x="86228" y="0"/>
                  <a:pt x="55563" y="0"/>
                </a:cubicBezTo>
                <a:cubicBezTo>
                  <a:pt x="24897" y="0"/>
                  <a:pt x="0" y="24897"/>
                  <a:pt x="0" y="55563"/>
                </a:cubicBezTo>
                <a:cubicBezTo>
                  <a:pt x="0" y="86228"/>
                  <a:pt x="24897" y="111125"/>
                  <a:pt x="55562" y="111125"/>
                </a:cubicBezTo>
                <a:close/>
                <a:moveTo>
                  <a:pt x="73881" y="46165"/>
                </a:moveTo>
                <a:lnTo>
                  <a:pt x="56517" y="73946"/>
                </a:lnTo>
                <a:cubicBezTo>
                  <a:pt x="55606" y="75400"/>
                  <a:pt x="54043" y="76312"/>
                  <a:pt x="52329" y="76398"/>
                </a:cubicBezTo>
                <a:cubicBezTo>
                  <a:pt x="50614" y="76485"/>
                  <a:pt x="48964" y="75704"/>
                  <a:pt x="47944" y="74315"/>
                </a:cubicBezTo>
                <a:lnTo>
                  <a:pt x="37526" y="60424"/>
                </a:lnTo>
                <a:cubicBezTo>
                  <a:pt x="35790" y="58124"/>
                  <a:pt x="36268" y="54868"/>
                  <a:pt x="38568" y="53132"/>
                </a:cubicBezTo>
                <a:cubicBezTo>
                  <a:pt x="40869" y="51395"/>
                  <a:pt x="44124" y="51873"/>
                  <a:pt x="45861" y="54173"/>
                </a:cubicBezTo>
                <a:lnTo>
                  <a:pt x="51721" y="61987"/>
                </a:lnTo>
                <a:lnTo>
                  <a:pt x="65047" y="40652"/>
                </a:lnTo>
                <a:cubicBezTo>
                  <a:pt x="66566" y="38221"/>
                  <a:pt x="69779" y="37461"/>
                  <a:pt x="72231" y="39002"/>
                </a:cubicBezTo>
                <a:cubicBezTo>
                  <a:pt x="74684" y="40543"/>
                  <a:pt x="75422" y="43734"/>
                  <a:pt x="73881" y="46186"/>
                </a:cubicBezTo>
                <a:close/>
              </a:path>
            </a:pathLst>
          </a:custGeom>
          <a:solidFill>
            <a:srgbClr val="05DF72"/>
          </a:solidFill>
          <a:ln/>
        </p:spPr>
      </p:sp>
      <p:sp>
        <p:nvSpPr>
          <p:cNvPr id="52" name="Text 50"/>
          <p:cNvSpPr/>
          <p:nvPr/>
        </p:nvSpPr>
        <p:spPr>
          <a:xfrm>
            <a:off x="563563" y="6429375"/>
            <a:ext cx="5437188" cy="158750"/>
          </a:xfrm>
          <a:prstGeom prst="rect">
            <a:avLst/>
          </a:prstGeom>
          <a:noFill/>
          <a:ln/>
        </p:spPr>
        <p:txBody>
          <a:bodyPr wrap="square" lIns="0" tIns="0" rIns="0" bIns="0" rtlCol="0" anchor="ctr"/>
          <a:lstStyle/>
          <a:p>
            <a:pPr>
              <a:lnSpc>
                <a:spcPct val="120000"/>
              </a:lnSpc>
            </a:pPr>
            <a:r>
              <a:rPr lang="en-US" sz="875" b="1" dirty="0">
                <a:solidFill>
                  <a:srgbClr val="05DF72"/>
                </a:solidFill>
                <a:latin typeface="Quattrocento Sans" pitchFamily="34" charset="0"/>
                <a:ea typeface="Quattrocento Sans" pitchFamily="34" charset="-122"/>
                <a:cs typeface="Quattrocento Sans" pitchFamily="34" charset="-120"/>
              </a:rPr>
              <a:t>Good Faith Employer</a:t>
            </a:r>
            <a:endParaRPr lang="en-US" sz="1600" dirty="0"/>
          </a:p>
        </p:txBody>
      </p:sp>
      <p:sp>
        <p:nvSpPr>
          <p:cNvPr id="53" name="Text 51"/>
          <p:cNvSpPr/>
          <p:nvPr/>
        </p:nvSpPr>
        <p:spPr>
          <a:xfrm>
            <a:off x="420688" y="6619875"/>
            <a:ext cx="5580063" cy="365125"/>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Transparent tentang constraints, willing to discuss, provide clear rationale untuk decisions, dan show genuine interest dalam mutual fit.</a:t>
            </a:r>
            <a:endParaRPr lang="en-US" sz="1600" dirty="0"/>
          </a:p>
        </p:txBody>
      </p:sp>
      <p:sp>
        <p:nvSpPr>
          <p:cNvPr id="54" name="Shape 52"/>
          <p:cNvSpPr/>
          <p:nvPr/>
        </p:nvSpPr>
        <p:spPr>
          <a:xfrm>
            <a:off x="6147594" y="6330156"/>
            <a:ext cx="5722938" cy="754063"/>
          </a:xfrm>
          <a:custGeom>
            <a:avLst/>
            <a:gdLst/>
            <a:ahLst/>
            <a:cxnLst/>
            <a:rect l="l" t="t" r="r" b="b"/>
            <a:pathLst>
              <a:path w="5722938" h="754063">
                <a:moveTo>
                  <a:pt x="63500" y="0"/>
                </a:moveTo>
                <a:lnTo>
                  <a:pt x="5659438" y="0"/>
                </a:lnTo>
                <a:cubicBezTo>
                  <a:pt x="5694508" y="0"/>
                  <a:pt x="5722938" y="28430"/>
                  <a:pt x="5722938" y="63500"/>
                </a:cubicBezTo>
                <a:lnTo>
                  <a:pt x="5722938" y="690563"/>
                </a:lnTo>
                <a:cubicBezTo>
                  <a:pt x="5722938" y="725633"/>
                  <a:pt x="5694508" y="754063"/>
                  <a:pt x="5659438" y="754063"/>
                </a:cubicBezTo>
                <a:lnTo>
                  <a:pt x="63500" y="754063"/>
                </a:lnTo>
                <a:cubicBezTo>
                  <a:pt x="28430" y="754063"/>
                  <a:pt x="0" y="725633"/>
                  <a:pt x="0" y="690563"/>
                </a:cubicBezTo>
                <a:lnTo>
                  <a:pt x="0" y="63500"/>
                </a:lnTo>
                <a:cubicBezTo>
                  <a:pt x="0" y="28453"/>
                  <a:pt x="28453" y="0"/>
                  <a:pt x="63500" y="0"/>
                </a:cubicBezTo>
                <a:close/>
              </a:path>
            </a:pathLst>
          </a:custGeom>
          <a:solidFill>
            <a:srgbClr val="FB2C36">
              <a:alpha val="10196"/>
            </a:srgbClr>
          </a:solidFill>
          <a:ln w="12700">
            <a:solidFill>
              <a:srgbClr val="FB2C36">
                <a:alpha val="30196"/>
              </a:srgbClr>
            </a:solidFill>
            <a:prstDash val="solid"/>
          </a:ln>
        </p:spPr>
      </p:sp>
      <p:sp>
        <p:nvSpPr>
          <p:cNvPr id="55" name="Shape 53"/>
          <p:cNvSpPr/>
          <p:nvPr/>
        </p:nvSpPr>
        <p:spPr>
          <a:xfrm>
            <a:off x="6262688" y="6453188"/>
            <a:ext cx="111125" cy="111125"/>
          </a:xfrm>
          <a:custGeom>
            <a:avLst/>
            <a:gdLst/>
            <a:ahLst/>
            <a:cxnLst/>
            <a:rect l="l" t="t" r="r" b="b"/>
            <a:pathLst>
              <a:path w="111125" h="111125">
                <a:moveTo>
                  <a:pt x="55563" y="111125"/>
                </a:moveTo>
                <a:cubicBezTo>
                  <a:pt x="86228" y="111125"/>
                  <a:pt x="111125" y="86228"/>
                  <a:pt x="111125" y="55563"/>
                </a:cubicBezTo>
                <a:cubicBezTo>
                  <a:pt x="111125" y="24897"/>
                  <a:pt x="86228" y="0"/>
                  <a:pt x="55563" y="0"/>
                </a:cubicBezTo>
                <a:cubicBezTo>
                  <a:pt x="24897" y="0"/>
                  <a:pt x="0" y="24897"/>
                  <a:pt x="0" y="55563"/>
                </a:cubicBezTo>
                <a:cubicBezTo>
                  <a:pt x="0" y="86228"/>
                  <a:pt x="24897" y="111125"/>
                  <a:pt x="55562" y="111125"/>
                </a:cubicBezTo>
                <a:close/>
                <a:moveTo>
                  <a:pt x="36246" y="36246"/>
                </a:moveTo>
                <a:cubicBezTo>
                  <a:pt x="38286" y="34206"/>
                  <a:pt x="41585" y="34206"/>
                  <a:pt x="43604" y="36246"/>
                </a:cubicBezTo>
                <a:lnTo>
                  <a:pt x="55541" y="48183"/>
                </a:lnTo>
                <a:lnTo>
                  <a:pt x="67478" y="36246"/>
                </a:lnTo>
                <a:cubicBezTo>
                  <a:pt x="69518" y="34206"/>
                  <a:pt x="72817" y="34206"/>
                  <a:pt x="74836" y="36246"/>
                </a:cubicBezTo>
                <a:cubicBezTo>
                  <a:pt x="76854" y="38286"/>
                  <a:pt x="76876" y="41585"/>
                  <a:pt x="74836" y="43604"/>
                </a:cubicBezTo>
                <a:lnTo>
                  <a:pt x="62898" y="55541"/>
                </a:lnTo>
                <a:lnTo>
                  <a:pt x="74836" y="67478"/>
                </a:lnTo>
                <a:cubicBezTo>
                  <a:pt x="76876" y="69518"/>
                  <a:pt x="76876" y="72817"/>
                  <a:pt x="74836" y="74836"/>
                </a:cubicBezTo>
                <a:cubicBezTo>
                  <a:pt x="72796" y="76854"/>
                  <a:pt x="69497" y="76876"/>
                  <a:pt x="67478" y="74836"/>
                </a:cubicBezTo>
                <a:lnTo>
                  <a:pt x="55541" y="62898"/>
                </a:lnTo>
                <a:lnTo>
                  <a:pt x="43604" y="74836"/>
                </a:lnTo>
                <a:cubicBezTo>
                  <a:pt x="41563" y="76876"/>
                  <a:pt x="38264" y="76876"/>
                  <a:pt x="36246" y="74836"/>
                </a:cubicBezTo>
                <a:cubicBezTo>
                  <a:pt x="34227" y="72796"/>
                  <a:pt x="34206" y="69497"/>
                  <a:pt x="36246" y="67478"/>
                </a:cubicBezTo>
                <a:lnTo>
                  <a:pt x="48183" y="55541"/>
                </a:lnTo>
                <a:lnTo>
                  <a:pt x="36246" y="43604"/>
                </a:lnTo>
                <a:cubicBezTo>
                  <a:pt x="34206" y="41563"/>
                  <a:pt x="34206" y="38264"/>
                  <a:pt x="36246" y="36246"/>
                </a:cubicBezTo>
                <a:close/>
              </a:path>
            </a:pathLst>
          </a:custGeom>
          <a:solidFill>
            <a:srgbClr val="FF6467"/>
          </a:solidFill>
          <a:ln/>
        </p:spPr>
      </p:sp>
      <p:sp>
        <p:nvSpPr>
          <p:cNvPr id="56" name="Text 54"/>
          <p:cNvSpPr/>
          <p:nvPr/>
        </p:nvSpPr>
        <p:spPr>
          <a:xfrm>
            <a:off x="6389688" y="6429375"/>
            <a:ext cx="5437188" cy="158750"/>
          </a:xfrm>
          <a:prstGeom prst="rect">
            <a:avLst/>
          </a:prstGeom>
          <a:noFill/>
          <a:ln/>
        </p:spPr>
        <p:txBody>
          <a:bodyPr wrap="square" lIns="0" tIns="0" rIns="0" bIns="0" rtlCol="0" anchor="ctr"/>
          <a:lstStyle/>
          <a:p>
            <a:pPr>
              <a:lnSpc>
                <a:spcPct val="120000"/>
              </a:lnSpc>
            </a:pPr>
            <a:r>
              <a:rPr lang="en-US" sz="875" b="1" dirty="0">
                <a:solidFill>
                  <a:srgbClr val="FF6467"/>
                </a:solidFill>
                <a:latin typeface="Quattrocento Sans" pitchFamily="34" charset="0"/>
                <a:ea typeface="Quattrocento Sans" pitchFamily="34" charset="-122"/>
                <a:cs typeface="Quattrocento Sans" pitchFamily="34" charset="-120"/>
              </a:rPr>
              <a:t>Bad Faith Employer</a:t>
            </a:r>
            <a:endParaRPr lang="en-US" sz="1600" dirty="0"/>
          </a:p>
        </p:txBody>
      </p:sp>
      <p:sp>
        <p:nvSpPr>
          <p:cNvPr id="57" name="Text 55"/>
          <p:cNvSpPr/>
          <p:nvPr/>
        </p:nvSpPr>
        <p:spPr>
          <a:xfrm>
            <a:off x="6246813" y="6619875"/>
            <a:ext cx="5580063" cy="182563"/>
          </a:xfrm>
          <a:prstGeom prst="rect">
            <a:avLst/>
          </a:prstGeom>
          <a:noFill/>
          <a:ln/>
        </p:spPr>
        <p:txBody>
          <a:bodyPr wrap="square" lIns="0" tIns="0" rIns="0" bIns="0" rtlCol="0" anchor="ctr"/>
          <a:lstStyle/>
          <a:p>
            <a:pPr>
              <a:lnSpc>
                <a:spcPct val="140000"/>
              </a:lnSpc>
            </a:pPr>
            <a:r>
              <a:rPr lang="en-US" sz="875" dirty="0">
                <a:solidFill>
                  <a:srgbClr val="E8E6E3">
                    <a:alpha val="80000"/>
                  </a:srgbClr>
                </a:solidFill>
                <a:latin typeface="Quattrocento Sans" pitchFamily="34" charset="0"/>
                <a:ea typeface="Quattrocento Sans" pitchFamily="34" charset="-122"/>
                <a:cs typeface="Quattrocento Sans" pitchFamily="34" charset="-120"/>
              </a:rPr>
              <a:t>Evasive, defensive, pressure tactics, vague promises, dan tidak menghargai candidate's questions atau concerns.</a:t>
            </a:r>
            <a:endParaRPr lang="en-US" sz="1600" dirty="0"/>
          </a:p>
        </p:txBody>
      </p:sp>
    </p:spTree>
  </p:cSld>
  <p:clrMapOvr>
    <a:masterClrMapping/>
  </p:clrMapOvr>
  <p:transition>
    <p:fade/>
    <p:spd val="med"/>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Salary Negotiation Playbook — ASN ke Swasta/Internasional</dc:title>
  <dc:subject>Salary Negotiation Playbook — ASN ke Swasta/Internasional</dc:subject>
  <dc:creator>Kimi</dc:creator>
  <cp:lastModifiedBy>Kimi</cp:lastModifiedBy>
  <cp:revision>1</cp:revision>
  <dcterms:created xsi:type="dcterms:W3CDTF">2026-03-01T11:52:58Z</dcterms:created>
  <dcterms:modified xsi:type="dcterms:W3CDTF">2026-03-01T11:52:58Z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4" name="AIGC">
    <vt:lpwstr>{"Label":"Salary Negotiation Playbook — ASN ke Swasta/Internasional","ContentProducer":"001191110108MACG2KBH8F10000","ProduceID":"19ca93b2-9132-8016-8000-0000ec5d75d1","ReservedCode1":"","ContentPropagator":"001191110108MACG2KBH8F20000","PropagateID":"19ca93b2-9132-8016-8000-0000ec5d75d1","ReservedCode2":""}</vt:lpwstr>
  </property>
</Properties>
</file>