
<file path=[Content_Types].xml><?xml version="1.0" encoding="utf-8"?>
<Types xmlns="http://schemas.openxmlformats.org/package/2006/content-types">
  <Default Extension="fntdata" ContentType="application/x-fontdata"/>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ustom.xml" ContentType="application/vnd.openxmlformats-officedocument.custom-propertie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 Id="rId4" Type="http://schemas.openxmlformats.org/officeDocument/2006/relationships/custom-properties" Target="docProps/custom.xml" />
		</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Lst>
  <p:notesMasterIdLst>
    <p:notesMasterId r:id="rId10"/>
  </p:notesMasterIdLst>
  <p:sldSz cx="12192000" cy="6858000"/>
  <p:notesSz cx="6858000" cy="12192000"/>
  <p:embeddedFontLst>
    <p:embeddedFont>
      <p:font typeface="Liter" charset="-122" pitchFamily="34"/>
      <p:regular r:id="rId15"/>
    </p:embeddedFont>
    <p:embeddedFont>
      <p:font typeface="Oranienbaum" charset="-122" pitchFamily="34"/>
      <p:regular r:id="rId16"/>
    </p:embeddedFont>
    <p:embeddedFont>
      <p:font typeface="Quattrocento Sans" charset="-122" pitchFamily="34"/>
      <p:regular r:id="rId17"/>
    </p:embeddedFont>
  </p:embeddedFontLst>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notesMaster" Target="notesMasters/notesMaster1.xml"/><Relationship Id="rId11" Type="http://schemas.openxmlformats.org/officeDocument/2006/relationships/presProps" Target="presProps.xml"/><Relationship Id="rId12" Type="http://schemas.openxmlformats.org/officeDocument/2006/relationships/viewProps" Target="viewProps.xml"/><Relationship Id="rId13" Type="http://schemas.openxmlformats.org/officeDocument/2006/relationships/theme" Target="theme/theme1.xml"/><Relationship Id="rId14" Type="http://schemas.openxmlformats.org/officeDocument/2006/relationships/tableStyles" Target="tableStyles.xml"/><Relationship Id="rId15" Type="http://schemas.openxmlformats.org/officeDocument/2006/relationships/font" Target="fonts/font1.fntdata"/><Relationship Id="rId16" Type="http://schemas.openxmlformats.org/officeDocument/2006/relationships/font" Target="fonts/font2.fntdata"/><Relationship Id="rId17" Type="http://schemas.openxmlformats.org/officeDocument/2006/relationships/font" Target="fonts/font3.fntdata"/></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PPTIST_MASTER">
    <p:bg>
      <p:bgPr>
        <a:solidFill>
          <a:srgbClr val="FFFFFF"/>
        </a:solidFill>
      </p:bgPr>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jpg"/><Relationship Id="rId2" Type="http://schemas.openxmlformats.org/officeDocument/2006/relationships/slideLayout" Target="../slideLayouts/slideLayout1.xml"/><Relationship Id="rId3"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2C3E50"/>
        </a:solidFill>
      </p:bgPr>
    </p:bg>
    <p:spTree>
      <p:nvGrpSpPr>
        <p:cNvPr id="1" name=""/>
        <p:cNvGrpSpPr/>
        <p:nvPr/>
      </p:nvGrpSpPr>
      <p:grpSpPr>
        <a:xfrm>
          <a:off x="0" y="0"/>
          <a:ext cx="0" cy="0"/>
          <a:chOff x="0" y="0"/>
          <a:chExt cx="0" cy="0"/>
        </a:xfrm>
      </p:grpSpPr>
      <p:pic>
        <p:nvPicPr>
          <p:cNvPr id="2" name="Image 0" descr="https://kimi-web-img.moonshot.cn/img/images.stockcake.com/3d21ca5d88cbaeb448e6b986a148c429fc334428.jpg">    </p:cNvPr>
          <p:cNvPicPr>
            <a:picLocks noChangeAspect="1"/>
          </p:cNvPicPr>
          <p:nvPr/>
        </p:nvPicPr>
        <p:blipFill>
          <a:blip r:embed="rId1">
            <a:alphaModFix amt="30000"/>
          </a:blip>
          <a:srcRect l="0" r="0" t="781" b="781"/>
          <a:stretch/>
        </p:blipFill>
        <p:spPr>
          <a:xfrm>
            <a:off x="0" y="0"/>
            <a:ext cx="12192000" cy="6858000"/>
          </a:xfrm>
          <a:prstGeom prst="roundRect">
            <a:avLst>
              <a:gd name="adj" fmla="val 0"/>
            </a:avLst>
          </a:prstGeom>
        </p:spPr>
      </p:pic>
      <p:sp>
        <p:nvSpPr>
          <p:cNvPr id="3" name="Shape 0"/>
          <p:cNvSpPr/>
          <p:nvPr/>
        </p:nvSpPr>
        <p:spPr>
          <a:xfrm>
            <a:off x="0" y="0"/>
            <a:ext cx="12192000" cy="6858000"/>
          </a:xfrm>
          <a:custGeom>
            <a:avLst/>
            <a:gdLst/>
            <a:ahLst/>
            <a:cxnLst/>
            <a:rect l="l" t="t" r="r" b="b"/>
            <a:pathLst>
              <a:path w="12192000" h="6858000">
                <a:moveTo>
                  <a:pt x="0" y="0"/>
                </a:moveTo>
                <a:lnTo>
                  <a:pt x="12192000" y="0"/>
                </a:lnTo>
                <a:lnTo>
                  <a:pt x="12192000" y="6858000"/>
                </a:lnTo>
                <a:lnTo>
                  <a:pt x="0" y="6858000"/>
                </a:lnTo>
                <a:lnTo>
                  <a:pt x="0" y="0"/>
                </a:lnTo>
                <a:close/>
              </a:path>
            </a:pathLst>
          </a:custGeom>
          <a:gradFill rotWithShape="1" flip="none">
            <a:gsLst>
              <a:gs pos="0">
                <a:srgbClr val="2C3E50">
                  <a:alpha val="95000"/>
                </a:srgbClr>
              </a:gs>
              <a:gs pos="50000">
                <a:srgbClr val="2C3E50">
                  <a:alpha val="85000"/>
                </a:srgbClr>
              </a:gs>
              <a:gs pos="100000">
                <a:srgbClr val="000000">
                  <a:alpha val="0"/>
                </a:srgbClr>
              </a:gs>
            </a:gsLst>
            <a:lin ang="2700000" scaled="1"/>
          </a:gradFill>
          <a:ln/>
        </p:spPr>
      </p:sp>
      <p:sp>
        <p:nvSpPr>
          <p:cNvPr id="4" name="Shape 1"/>
          <p:cNvSpPr/>
          <p:nvPr/>
        </p:nvSpPr>
        <p:spPr>
          <a:xfrm>
            <a:off x="400050" y="857771"/>
            <a:ext cx="3543300" cy="381000"/>
          </a:xfrm>
          <a:custGeom>
            <a:avLst/>
            <a:gdLst/>
            <a:ahLst/>
            <a:cxnLst/>
            <a:rect l="l" t="t" r="r" b="b"/>
            <a:pathLst>
              <a:path w="3543300" h="381000">
                <a:moveTo>
                  <a:pt x="0" y="0"/>
                </a:moveTo>
                <a:lnTo>
                  <a:pt x="3543300" y="0"/>
                </a:lnTo>
                <a:lnTo>
                  <a:pt x="3543300" y="381000"/>
                </a:lnTo>
                <a:lnTo>
                  <a:pt x="0" y="381000"/>
                </a:lnTo>
                <a:lnTo>
                  <a:pt x="0" y="0"/>
                </a:lnTo>
                <a:close/>
              </a:path>
            </a:pathLst>
          </a:custGeom>
          <a:solidFill>
            <a:srgbClr val="B08D57">
              <a:alpha val="20000"/>
            </a:srgbClr>
          </a:solidFill>
          <a:ln/>
        </p:spPr>
      </p:sp>
      <p:sp>
        <p:nvSpPr>
          <p:cNvPr id="5" name="Shape 2"/>
          <p:cNvSpPr/>
          <p:nvPr/>
        </p:nvSpPr>
        <p:spPr>
          <a:xfrm>
            <a:off x="400050" y="857771"/>
            <a:ext cx="38100" cy="381000"/>
          </a:xfrm>
          <a:custGeom>
            <a:avLst/>
            <a:gdLst/>
            <a:ahLst/>
            <a:cxnLst/>
            <a:rect l="l" t="t" r="r" b="b"/>
            <a:pathLst>
              <a:path w="38100" h="381000">
                <a:moveTo>
                  <a:pt x="0" y="0"/>
                </a:moveTo>
                <a:lnTo>
                  <a:pt x="38100" y="0"/>
                </a:lnTo>
                <a:lnTo>
                  <a:pt x="38100" y="381000"/>
                </a:lnTo>
                <a:lnTo>
                  <a:pt x="0" y="381000"/>
                </a:lnTo>
                <a:lnTo>
                  <a:pt x="0" y="0"/>
                </a:lnTo>
                <a:close/>
              </a:path>
            </a:pathLst>
          </a:custGeom>
          <a:solidFill>
            <a:srgbClr val="B08D57"/>
          </a:solidFill>
          <a:ln/>
        </p:spPr>
      </p:sp>
      <p:sp>
        <p:nvSpPr>
          <p:cNvPr id="6" name="Text 3"/>
          <p:cNvSpPr/>
          <p:nvPr/>
        </p:nvSpPr>
        <p:spPr>
          <a:xfrm>
            <a:off x="609600" y="933971"/>
            <a:ext cx="3219450" cy="228600"/>
          </a:xfrm>
          <a:prstGeom prst="rect">
            <a:avLst/>
          </a:prstGeom>
          <a:noFill/>
          <a:ln/>
        </p:spPr>
        <p:txBody>
          <a:bodyPr wrap="square" lIns="0" tIns="0" rIns="0" bIns="0" rtlCol="0" anchor="ctr"/>
          <a:lstStyle/>
          <a:p>
            <a:pPr>
              <a:lnSpc>
                <a:spcPct val="130000"/>
              </a:lnSpc>
            </a:pPr>
            <a:r>
              <a:rPr lang="en-US" sz="1200" spc="120" kern="0" dirty="0">
                <a:solidFill>
                  <a:srgbClr val="B08D57"/>
                </a:solidFill>
                <a:latin typeface="Liter" pitchFamily="34" charset="0"/>
                <a:ea typeface="Liter" pitchFamily="34" charset="-122"/>
                <a:cs typeface="Liter" pitchFamily="34" charset="-120"/>
              </a:rPr>
              <a:t>Research Collaboration Inquiry</a:t>
            </a:r>
            <a:endParaRPr lang="en-US" sz="1600" dirty="0"/>
          </a:p>
        </p:txBody>
      </p:sp>
      <p:sp>
        <p:nvSpPr>
          <p:cNvPr id="7" name="Text 4"/>
          <p:cNvSpPr/>
          <p:nvPr/>
        </p:nvSpPr>
        <p:spPr>
          <a:xfrm>
            <a:off x="381000" y="1543571"/>
            <a:ext cx="8877300" cy="1504950"/>
          </a:xfrm>
          <a:prstGeom prst="rect">
            <a:avLst/>
          </a:prstGeom>
          <a:noFill/>
          <a:ln/>
        </p:spPr>
        <p:txBody>
          <a:bodyPr wrap="square" lIns="0" tIns="0" rIns="0" bIns="0" rtlCol="0" anchor="ctr"/>
          <a:lstStyle/>
          <a:p>
            <a:pPr>
              <a:lnSpc>
                <a:spcPct val="90000"/>
              </a:lnSpc>
            </a:pPr>
            <a:r>
              <a:rPr lang="en-US" sz="5400" b="1" dirty="0">
                <a:solidFill>
                  <a:srgbClr val="F8F7F5"/>
                </a:solidFill>
                <a:latin typeface="Oranienbaum" pitchFamily="34" charset="0"/>
                <a:ea typeface="Oranienbaum" pitchFamily="34" charset="-122"/>
                <a:cs typeface="Oranienbaum" pitchFamily="34" charset="-120"/>
              </a:rPr>
              <a:t>AGIRI Framework</a:t>
            </a:r>
            <a:endParaRPr lang="en-US" sz="1600" dirty="0"/>
          </a:p>
          <a:p>
            <a:pPr>
              <a:lnSpc>
                <a:spcPct val="90000"/>
              </a:lnSpc>
            </a:pPr>
            <a:r>
              <a:rPr lang="en-US" sz="5400" b="1" dirty="0">
                <a:solidFill>
                  <a:srgbClr val="F8F7F5"/>
                </a:solidFill>
                <a:latin typeface="Oranienbaum" pitchFamily="34" charset="0"/>
                <a:ea typeface="Oranienbaum" pitchFamily="34" charset="-122"/>
                <a:cs typeface="Oranienbaum" pitchFamily="34" charset="-120"/>
              </a:rPr>
              <a:t>Development</a:t>
            </a:r>
            <a:endParaRPr lang="en-US" sz="1600" dirty="0"/>
          </a:p>
        </p:txBody>
      </p:sp>
      <p:sp>
        <p:nvSpPr>
          <p:cNvPr id="8" name="Shape 5"/>
          <p:cNvSpPr/>
          <p:nvPr/>
        </p:nvSpPr>
        <p:spPr>
          <a:xfrm>
            <a:off x="381000" y="3357042"/>
            <a:ext cx="914400" cy="38100"/>
          </a:xfrm>
          <a:custGeom>
            <a:avLst/>
            <a:gdLst/>
            <a:ahLst/>
            <a:cxnLst/>
            <a:rect l="l" t="t" r="r" b="b"/>
            <a:pathLst>
              <a:path w="914400" h="38100">
                <a:moveTo>
                  <a:pt x="0" y="0"/>
                </a:moveTo>
                <a:lnTo>
                  <a:pt x="914400" y="0"/>
                </a:lnTo>
                <a:lnTo>
                  <a:pt x="914400" y="38100"/>
                </a:lnTo>
                <a:lnTo>
                  <a:pt x="0" y="38100"/>
                </a:lnTo>
                <a:lnTo>
                  <a:pt x="0" y="0"/>
                </a:lnTo>
                <a:close/>
              </a:path>
            </a:pathLst>
          </a:custGeom>
          <a:solidFill>
            <a:srgbClr val="B08D57"/>
          </a:solidFill>
          <a:ln/>
        </p:spPr>
      </p:sp>
      <p:sp>
        <p:nvSpPr>
          <p:cNvPr id="9" name="Text 6"/>
          <p:cNvSpPr/>
          <p:nvPr/>
        </p:nvSpPr>
        <p:spPr>
          <a:xfrm>
            <a:off x="381000" y="3699942"/>
            <a:ext cx="7429500" cy="742950"/>
          </a:xfrm>
          <a:prstGeom prst="rect">
            <a:avLst/>
          </a:prstGeom>
          <a:noFill/>
          <a:ln/>
        </p:spPr>
        <p:txBody>
          <a:bodyPr wrap="square" lIns="0" tIns="0" rIns="0" bIns="0" rtlCol="0" anchor="ctr"/>
          <a:lstStyle/>
          <a:p>
            <a:pPr>
              <a:lnSpc>
                <a:spcPct val="140000"/>
              </a:lnSpc>
            </a:pPr>
            <a:r>
              <a:rPr lang="en-US" sz="1800" dirty="0">
                <a:solidFill>
                  <a:srgbClr val="F8F7F5">
                    <a:alpha val="90000"/>
                  </a:srgbClr>
                </a:solidFill>
                <a:latin typeface="Liter" pitchFamily="34" charset="0"/>
                <a:ea typeface="Liter" pitchFamily="34" charset="-122"/>
                <a:cs typeface="Liter" pitchFamily="34" charset="-120"/>
              </a:rPr>
              <a:t>A Five-Dimensional Index for Measuring Government AI Readiness in Indonesia</a:t>
            </a:r>
            <a:endParaRPr lang="en-US" sz="1600" dirty="0"/>
          </a:p>
        </p:txBody>
      </p:sp>
      <p:sp>
        <p:nvSpPr>
          <p:cNvPr id="10" name="Text 7"/>
          <p:cNvSpPr/>
          <p:nvPr/>
        </p:nvSpPr>
        <p:spPr>
          <a:xfrm>
            <a:off x="381000" y="4671492"/>
            <a:ext cx="6486525" cy="561975"/>
          </a:xfrm>
          <a:prstGeom prst="rect">
            <a:avLst/>
          </a:prstGeom>
          <a:noFill/>
          <a:ln/>
        </p:spPr>
        <p:txBody>
          <a:bodyPr wrap="square" lIns="0" tIns="0" rIns="0" bIns="0" rtlCol="0" anchor="ctr"/>
          <a:lstStyle/>
          <a:p>
            <a:pPr>
              <a:lnSpc>
                <a:spcPct val="140000"/>
              </a:lnSpc>
            </a:pPr>
            <a:r>
              <a:rPr lang="en-US" sz="1350" dirty="0">
                <a:solidFill>
                  <a:srgbClr val="8D99AE"/>
                </a:solidFill>
                <a:latin typeface="Quattrocento Sans" pitchFamily="34" charset="0"/>
                <a:ea typeface="Quattrocento Sans" pitchFamily="34" charset="-122"/>
                <a:cs typeface="Quattrocento Sans" pitchFamily="34" charset="-120"/>
              </a:rPr>
              <a:t>Bridging institutional theory and street-level implementation in developing country contexts</a:t>
            </a:r>
            <a:endParaRPr lang="en-US" sz="1600" dirty="0"/>
          </a:p>
        </p:txBody>
      </p:sp>
      <p:sp>
        <p:nvSpPr>
          <p:cNvPr id="11" name="Shape 8"/>
          <p:cNvSpPr/>
          <p:nvPr/>
        </p:nvSpPr>
        <p:spPr>
          <a:xfrm>
            <a:off x="381000" y="5710238"/>
            <a:ext cx="11430000" cy="9525"/>
          </a:xfrm>
          <a:custGeom>
            <a:avLst/>
            <a:gdLst/>
            <a:ahLst/>
            <a:cxnLst/>
            <a:rect l="l" t="t" r="r" b="b"/>
            <a:pathLst>
              <a:path w="11430000" h="9525">
                <a:moveTo>
                  <a:pt x="0" y="0"/>
                </a:moveTo>
                <a:lnTo>
                  <a:pt x="11430000" y="0"/>
                </a:lnTo>
                <a:lnTo>
                  <a:pt x="11430000" y="9525"/>
                </a:lnTo>
                <a:lnTo>
                  <a:pt x="0" y="9525"/>
                </a:lnTo>
                <a:lnTo>
                  <a:pt x="0" y="0"/>
                </a:lnTo>
                <a:close/>
              </a:path>
            </a:pathLst>
          </a:custGeom>
          <a:solidFill>
            <a:srgbClr val="F8F7F5">
              <a:alpha val="20000"/>
            </a:srgbClr>
          </a:solidFill>
          <a:ln/>
        </p:spPr>
      </p:sp>
      <p:sp>
        <p:nvSpPr>
          <p:cNvPr id="12" name="Text 9"/>
          <p:cNvSpPr/>
          <p:nvPr/>
        </p:nvSpPr>
        <p:spPr>
          <a:xfrm>
            <a:off x="381000" y="5943600"/>
            <a:ext cx="2990850" cy="266700"/>
          </a:xfrm>
          <a:prstGeom prst="rect">
            <a:avLst/>
          </a:prstGeom>
          <a:noFill/>
          <a:ln/>
        </p:spPr>
        <p:txBody>
          <a:bodyPr wrap="square" lIns="0" tIns="0" rIns="0" bIns="0" rtlCol="0" anchor="ctr"/>
          <a:lstStyle/>
          <a:p>
            <a:pPr>
              <a:lnSpc>
                <a:spcPct val="120000"/>
              </a:lnSpc>
            </a:pPr>
            <a:r>
              <a:rPr lang="en-US" sz="1500" b="1" dirty="0">
                <a:solidFill>
                  <a:srgbClr val="F8F7F5"/>
                </a:solidFill>
                <a:latin typeface="Quattrocento Sans" pitchFamily="34" charset="0"/>
                <a:ea typeface="Quattrocento Sans" pitchFamily="34" charset="-122"/>
                <a:cs typeface="Quattrocento Sans" pitchFamily="34" charset="-120"/>
              </a:rPr>
              <a:t>Subkhan</a:t>
            </a:r>
            <a:endParaRPr lang="en-US" sz="1600" dirty="0"/>
          </a:p>
        </p:txBody>
      </p:sp>
      <p:sp>
        <p:nvSpPr>
          <p:cNvPr id="13" name="Text 10"/>
          <p:cNvSpPr/>
          <p:nvPr/>
        </p:nvSpPr>
        <p:spPr>
          <a:xfrm>
            <a:off x="381000" y="6248400"/>
            <a:ext cx="2971800" cy="228600"/>
          </a:xfrm>
          <a:prstGeom prst="rect">
            <a:avLst/>
          </a:prstGeom>
          <a:noFill/>
          <a:ln/>
        </p:spPr>
        <p:txBody>
          <a:bodyPr wrap="square" lIns="0" tIns="0" rIns="0" bIns="0" rtlCol="0" anchor="ctr"/>
          <a:lstStyle/>
          <a:p>
            <a:pPr>
              <a:lnSpc>
                <a:spcPct val="130000"/>
              </a:lnSpc>
            </a:pPr>
            <a:r>
              <a:rPr lang="en-US" sz="1200" dirty="0">
                <a:solidFill>
                  <a:srgbClr val="8D99AE"/>
                </a:solidFill>
                <a:latin typeface="Quattrocento Sans" pitchFamily="34" charset="0"/>
                <a:ea typeface="Quattrocento Sans" pitchFamily="34" charset="-122"/>
                <a:cs typeface="Quattrocento Sans" pitchFamily="34" charset="-120"/>
              </a:rPr>
              <a:t>PhD Candidate • Target Admission: Fall 2027</a:t>
            </a:r>
            <a:endParaRPr lang="en-US" sz="1600" dirty="0"/>
          </a:p>
        </p:txBody>
      </p:sp>
      <p:sp>
        <p:nvSpPr>
          <p:cNvPr id="14" name="Text 11"/>
          <p:cNvSpPr/>
          <p:nvPr/>
        </p:nvSpPr>
        <p:spPr>
          <a:xfrm>
            <a:off x="9405342" y="6019800"/>
            <a:ext cx="2409825" cy="228600"/>
          </a:xfrm>
          <a:prstGeom prst="rect">
            <a:avLst/>
          </a:prstGeom>
          <a:noFill/>
          <a:ln/>
        </p:spPr>
        <p:txBody>
          <a:bodyPr wrap="square" lIns="0" tIns="0" rIns="0" bIns="0" rtlCol="0" anchor="ctr"/>
          <a:lstStyle/>
          <a:p>
            <a:pPr algn="r">
              <a:lnSpc>
                <a:spcPct val="130000"/>
              </a:lnSpc>
            </a:pPr>
            <a:r>
              <a:rPr lang="en-US" sz="1200" dirty="0">
                <a:solidFill>
                  <a:srgbClr val="8D99AE"/>
                </a:solidFill>
                <a:latin typeface="Quattrocento Sans" pitchFamily="34" charset="0"/>
                <a:ea typeface="Quattrocento Sans" pitchFamily="34" charset="-122"/>
                <a:cs typeface="Quattrocento Sans" pitchFamily="34" charset="-120"/>
              </a:rPr>
              <a:t>Fulbright &amp; Australia Awards Target</a:t>
            </a:r>
            <a:endParaRPr lang="en-US" sz="1600" dirty="0"/>
          </a:p>
        </p:txBody>
      </p:sp>
      <p:sp>
        <p:nvSpPr>
          <p:cNvPr id="15" name="Text 12"/>
          <p:cNvSpPr/>
          <p:nvPr/>
        </p:nvSpPr>
        <p:spPr>
          <a:xfrm>
            <a:off x="9405342" y="6248400"/>
            <a:ext cx="2409825" cy="228600"/>
          </a:xfrm>
          <a:prstGeom prst="rect">
            <a:avLst/>
          </a:prstGeom>
          <a:noFill/>
          <a:ln/>
        </p:spPr>
        <p:txBody>
          <a:bodyPr wrap="square" lIns="0" tIns="0" rIns="0" bIns="0" rtlCol="0" anchor="ctr"/>
          <a:lstStyle/>
          <a:p>
            <a:pPr algn="r">
              <a:lnSpc>
                <a:spcPct val="130000"/>
              </a:lnSpc>
            </a:pPr>
            <a:r>
              <a:rPr lang="en-US" sz="1200" b="1" dirty="0">
                <a:solidFill>
                  <a:srgbClr val="B08D57"/>
                </a:solidFill>
                <a:latin typeface="Quattrocento Sans" pitchFamily="34" charset="0"/>
                <a:ea typeface="Quattrocento Sans" pitchFamily="34" charset="-122"/>
                <a:cs typeface="Quattrocento Sans" pitchFamily="34" charset="-120"/>
              </a:rPr>
              <a:t>heyibnu.com/researchproposal</a:t>
            </a:r>
            <a:endParaRPr lang="en-US" sz="1600" dirty="0"/>
          </a:p>
        </p:txBody>
      </p:sp>
    </p:spTree>
  </p:cSld>
  <p:clrMapOvr>
    <a:masterClrMapping/>
  </p:clrMapOvr>
  <p:transition>
    <p:fade/>
    <p:spd val="med"/>
  </p:transition>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8F7F5"/>
        </a:solidFill>
      </p:bgPr>
    </p:bg>
    <p:spTree>
      <p:nvGrpSpPr>
        <p:cNvPr id="1" name=""/>
        <p:cNvGrpSpPr/>
        <p:nvPr/>
      </p:nvGrpSpPr>
      <p:grpSpPr>
        <a:xfrm>
          <a:off x="0" y="0"/>
          <a:ext cx="0" cy="0"/>
          <a:chOff x="0" y="0"/>
          <a:chExt cx="0" cy="0"/>
        </a:xfrm>
      </p:grpSpPr>
      <p:sp>
        <p:nvSpPr>
          <p:cNvPr id="2" name="Text 0"/>
          <p:cNvSpPr/>
          <p:nvPr/>
        </p:nvSpPr>
        <p:spPr>
          <a:xfrm>
            <a:off x="361512" y="361512"/>
            <a:ext cx="11532240" cy="180756"/>
          </a:xfrm>
          <a:prstGeom prst="rect">
            <a:avLst/>
          </a:prstGeom>
          <a:noFill/>
          <a:ln/>
        </p:spPr>
        <p:txBody>
          <a:bodyPr wrap="square" lIns="0" tIns="0" rIns="0" bIns="0" rtlCol="0" anchor="ctr"/>
          <a:lstStyle/>
          <a:p>
            <a:pPr>
              <a:lnSpc>
                <a:spcPct val="120000"/>
              </a:lnSpc>
            </a:pPr>
            <a:r>
              <a:rPr lang="en-US" sz="996" spc="100" kern="0" dirty="0">
                <a:solidFill>
                  <a:srgbClr val="B08D57"/>
                </a:solidFill>
                <a:latin typeface="Liter" pitchFamily="34" charset="0"/>
                <a:ea typeface="Liter" pitchFamily="34" charset="-122"/>
                <a:cs typeface="Liter" pitchFamily="34" charset="-120"/>
              </a:rPr>
              <a:t>The Opening</a:t>
            </a:r>
            <a:endParaRPr lang="en-US" sz="1600" dirty="0"/>
          </a:p>
        </p:txBody>
      </p:sp>
      <p:sp>
        <p:nvSpPr>
          <p:cNvPr id="3" name="Text 1"/>
          <p:cNvSpPr/>
          <p:nvPr/>
        </p:nvSpPr>
        <p:spPr>
          <a:xfrm>
            <a:off x="361512" y="650722"/>
            <a:ext cx="11685883" cy="1084537"/>
          </a:xfrm>
          <a:prstGeom prst="rect">
            <a:avLst/>
          </a:prstGeom>
          <a:noFill/>
          <a:ln/>
        </p:spPr>
        <p:txBody>
          <a:bodyPr wrap="square" lIns="0" tIns="0" rIns="0" bIns="0" rtlCol="0" anchor="ctr"/>
          <a:lstStyle/>
          <a:p>
            <a:pPr>
              <a:lnSpc>
                <a:spcPct val="100000"/>
              </a:lnSpc>
            </a:pPr>
            <a:r>
              <a:rPr lang="en-US" sz="3416" b="1" dirty="0">
                <a:solidFill>
                  <a:srgbClr val="2C3E50"/>
                </a:solidFill>
                <a:latin typeface="Oranienbaum" pitchFamily="34" charset="0"/>
                <a:ea typeface="Oranienbaum" pitchFamily="34" charset="-122"/>
                <a:cs typeface="Oranienbaum" pitchFamily="34" charset="-120"/>
              </a:rPr>
              <a:t>I Operate AI Systems That Process</a:t>
            </a:r>
            <a:endParaRPr lang="en-US" sz="1600" dirty="0"/>
          </a:p>
          <a:p>
            <a:pPr>
              <a:lnSpc>
                <a:spcPct val="100000"/>
              </a:lnSpc>
            </a:pPr>
            <a:r>
              <a:rPr lang="en-US" sz="3416" b="1" dirty="0">
                <a:solidFill>
                  <a:srgbClr val="2C3E50"/>
                </a:solidFill>
                <a:latin typeface="Oranienbaum" pitchFamily="34" charset="0"/>
                <a:ea typeface="Oranienbaum" pitchFamily="34" charset="-122"/>
                <a:cs typeface="Oranienbaum" pitchFamily="34" charset="-120"/>
              </a:rPr>
              <a:t>500,000+ Citizen Data Points</a:t>
            </a:r>
            <a:endParaRPr lang="en-US" sz="1600" dirty="0"/>
          </a:p>
        </p:txBody>
      </p:sp>
      <p:sp>
        <p:nvSpPr>
          <p:cNvPr id="4" name="Shape 2"/>
          <p:cNvSpPr/>
          <p:nvPr/>
        </p:nvSpPr>
        <p:spPr>
          <a:xfrm>
            <a:off x="379588" y="1952166"/>
            <a:ext cx="6136670" cy="4690621"/>
          </a:xfrm>
          <a:custGeom>
            <a:avLst/>
            <a:gdLst/>
            <a:ahLst/>
            <a:cxnLst/>
            <a:rect l="l" t="t" r="r" b="b"/>
            <a:pathLst>
              <a:path w="6136670" h="4690621">
                <a:moveTo>
                  <a:pt x="36151" y="0"/>
                </a:moveTo>
                <a:lnTo>
                  <a:pt x="6064388" y="0"/>
                </a:lnTo>
                <a:cubicBezTo>
                  <a:pt x="6104308" y="0"/>
                  <a:pt x="6136670" y="32362"/>
                  <a:pt x="6136670" y="72282"/>
                </a:cubicBezTo>
                <a:lnTo>
                  <a:pt x="6136670" y="4618339"/>
                </a:lnTo>
                <a:cubicBezTo>
                  <a:pt x="6136670" y="4658259"/>
                  <a:pt x="6104308" y="4690621"/>
                  <a:pt x="6064388" y="4690621"/>
                </a:cubicBezTo>
                <a:lnTo>
                  <a:pt x="36151" y="4690621"/>
                </a:lnTo>
                <a:cubicBezTo>
                  <a:pt x="16185" y="4690621"/>
                  <a:pt x="0" y="4674436"/>
                  <a:pt x="0" y="4654470"/>
                </a:cubicBezTo>
                <a:lnTo>
                  <a:pt x="0" y="36151"/>
                </a:lnTo>
                <a:cubicBezTo>
                  <a:pt x="0" y="16185"/>
                  <a:pt x="16185" y="0"/>
                  <a:pt x="36151" y="0"/>
                </a:cubicBezTo>
                <a:close/>
              </a:path>
            </a:pathLst>
          </a:custGeom>
          <a:solidFill>
            <a:srgbClr val="FFFFFF"/>
          </a:solidFill>
          <a:ln/>
          <a:effectLst>
            <a:outerShdw sx="100000" sy="100000" kx="0" ky="0" algn="bl" rotWithShape="0" blurRad="54227" dist="36151" dir="5400000">
              <a:srgbClr val="000000">
                <a:alpha val="10196"/>
              </a:srgbClr>
            </a:outerShdw>
          </a:effectLst>
        </p:spPr>
      </p:sp>
      <p:sp>
        <p:nvSpPr>
          <p:cNvPr id="5" name="Shape 3"/>
          <p:cNvSpPr/>
          <p:nvPr/>
        </p:nvSpPr>
        <p:spPr>
          <a:xfrm>
            <a:off x="379588" y="1952166"/>
            <a:ext cx="36151" cy="4690621"/>
          </a:xfrm>
          <a:custGeom>
            <a:avLst/>
            <a:gdLst/>
            <a:ahLst/>
            <a:cxnLst/>
            <a:rect l="l" t="t" r="r" b="b"/>
            <a:pathLst>
              <a:path w="36151" h="4690621">
                <a:moveTo>
                  <a:pt x="36151" y="0"/>
                </a:moveTo>
                <a:lnTo>
                  <a:pt x="36151" y="0"/>
                </a:lnTo>
                <a:lnTo>
                  <a:pt x="36151" y="4690621"/>
                </a:lnTo>
                <a:lnTo>
                  <a:pt x="36151" y="4690621"/>
                </a:lnTo>
                <a:cubicBezTo>
                  <a:pt x="16185" y="4690621"/>
                  <a:pt x="0" y="4674436"/>
                  <a:pt x="0" y="4654470"/>
                </a:cubicBezTo>
                <a:lnTo>
                  <a:pt x="0" y="36151"/>
                </a:lnTo>
                <a:cubicBezTo>
                  <a:pt x="0" y="16185"/>
                  <a:pt x="16185" y="0"/>
                  <a:pt x="36151" y="0"/>
                </a:cubicBezTo>
                <a:close/>
              </a:path>
            </a:pathLst>
          </a:custGeom>
          <a:solidFill>
            <a:srgbClr val="B08D57"/>
          </a:solidFill>
          <a:ln/>
        </p:spPr>
      </p:sp>
      <p:sp>
        <p:nvSpPr>
          <p:cNvPr id="6" name="Text 4"/>
          <p:cNvSpPr/>
          <p:nvPr/>
        </p:nvSpPr>
        <p:spPr>
          <a:xfrm>
            <a:off x="686873" y="2241376"/>
            <a:ext cx="5630553" cy="1174915"/>
          </a:xfrm>
          <a:prstGeom prst="rect">
            <a:avLst/>
          </a:prstGeom>
          <a:noFill/>
          <a:ln/>
        </p:spPr>
        <p:txBody>
          <a:bodyPr wrap="square" lIns="0" tIns="0" rIns="0" bIns="0" rtlCol="0" anchor="ctr"/>
          <a:lstStyle/>
          <a:p>
            <a:pPr>
              <a:lnSpc>
                <a:spcPct val="140000"/>
              </a:lnSpc>
            </a:pPr>
            <a:r>
              <a:rPr lang="en-US" sz="1423" dirty="0">
                <a:solidFill>
                  <a:srgbClr val="2C3E50"/>
                </a:solidFill>
                <a:highlight>
                  <a:srgbClr val="B08D57">
                    <a:alpha val="10000"/>
                  </a:srgbClr>
                </a:highlight>
                <a:latin typeface="Quattrocento Sans" pitchFamily="34" charset="0"/>
                <a:ea typeface="Quattrocento Sans" pitchFamily="34" charset="-122"/>
                <a:cs typeface="Quattrocento Sans" pitchFamily="34" charset="-120"/>
              </a:rPr>
              <a:t>As an active civil servant at Indonesia's Ministry of Public Housing and Settlements </a:t>
            </a:r>
            <a:pPr>
              <a:lnSpc>
                <a:spcPct val="140000"/>
              </a:lnSpc>
            </a:pPr>
            <a:r>
              <a:rPr lang="en-US" sz="1423" dirty="0">
                <a:solidFill>
                  <a:srgbClr val="2B2B2B"/>
                </a:solidFill>
                <a:latin typeface="Quattrocento Sans" pitchFamily="34" charset="0"/>
                <a:ea typeface="Quattrocento Sans" pitchFamily="34" charset="-122"/>
                <a:cs typeface="Quattrocento Sans" pitchFamily="34" charset="-120"/>
              </a:rPr>
              <a:t>, I help manage SIBARU—an autonomous AI system that processes over half a million citizen data points for public housing allocation.</a:t>
            </a:r>
            <a:endParaRPr lang="en-US" sz="1600" dirty="0"/>
          </a:p>
        </p:txBody>
      </p:sp>
      <p:sp>
        <p:nvSpPr>
          <p:cNvPr id="7" name="Text 5"/>
          <p:cNvSpPr/>
          <p:nvPr/>
        </p:nvSpPr>
        <p:spPr>
          <a:xfrm>
            <a:off x="686873" y="3560895"/>
            <a:ext cx="5630553" cy="1174915"/>
          </a:xfrm>
          <a:prstGeom prst="rect">
            <a:avLst/>
          </a:prstGeom>
          <a:noFill/>
          <a:ln/>
        </p:spPr>
        <p:txBody>
          <a:bodyPr wrap="square" lIns="0" tIns="0" rIns="0" bIns="0" rtlCol="0" anchor="ctr"/>
          <a:lstStyle/>
          <a:p>
            <a:pPr>
              <a:lnSpc>
                <a:spcPct val="140000"/>
              </a:lnSpc>
            </a:pPr>
            <a:r>
              <a:rPr lang="en-US" sz="1423" dirty="0">
                <a:solidFill>
                  <a:srgbClr val="2B2B2B"/>
                </a:solidFill>
                <a:latin typeface="Quattrocento Sans" pitchFamily="34" charset="0"/>
                <a:ea typeface="Quattrocento Sans" pitchFamily="34" charset="-122"/>
                <a:cs typeface="Quattrocento Sans" pitchFamily="34" charset="-120"/>
              </a:rPr>
              <a:t>Every day, I witness the gap between national AI strategy ambition and institutional reality. </a:t>
            </a:r>
            <a:pPr>
              <a:lnSpc>
                <a:spcPct val="140000"/>
              </a:lnSpc>
            </a:pPr>
            <a:r>
              <a:rPr lang="en-US" sz="1423" dirty="0">
                <a:solidFill>
                  <a:srgbClr val="2C3E50"/>
                </a:solidFill>
                <a:highlight>
                  <a:srgbClr val="B08D57">
                    <a:alpha val="10000"/>
                  </a:srgbClr>
                </a:highlight>
                <a:latin typeface="Quattrocento Sans" pitchFamily="34" charset="0"/>
                <a:ea typeface="Quattrocento Sans" pitchFamily="34" charset="-122"/>
                <a:cs typeface="Quattrocento Sans" pitchFamily="34" charset="-120"/>
              </a:rPr>
              <a:t>Stranas KA provides the vision, but no framework exists to measure whether government institutions are actually ready to implement AI responsibly.</a:t>
            </a:r>
            <a:endParaRPr lang="en-US" sz="1600" dirty="0"/>
          </a:p>
        </p:txBody>
      </p:sp>
      <p:sp>
        <p:nvSpPr>
          <p:cNvPr id="8" name="Text 6"/>
          <p:cNvSpPr/>
          <p:nvPr/>
        </p:nvSpPr>
        <p:spPr>
          <a:xfrm>
            <a:off x="686873" y="4880415"/>
            <a:ext cx="5630553" cy="1473162"/>
          </a:xfrm>
          <a:prstGeom prst="rect">
            <a:avLst/>
          </a:prstGeom>
          <a:noFill/>
          <a:ln/>
        </p:spPr>
        <p:txBody>
          <a:bodyPr wrap="square" lIns="0" tIns="0" rIns="0" bIns="0" rtlCol="0" anchor="ctr"/>
          <a:lstStyle/>
          <a:p>
            <a:pPr>
              <a:lnSpc>
                <a:spcPct val="140000"/>
              </a:lnSpc>
            </a:pPr>
            <a:r>
              <a:rPr lang="en-US" sz="1423" dirty="0">
                <a:solidFill>
                  <a:srgbClr val="2B2B2B"/>
                </a:solidFill>
                <a:latin typeface="Quattrocento Sans" pitchFamily="34" charset="0"/>
                <a:ea typeface="Quattrocento Sans" pitchFamily="34" charset="-122"/>
                <a:cs typeface="Quattrocento Sans" pitchFamily="34" charset="-120"/>
              </a:rPr>
              <a:t>Your research on [Professor's Specific Research Area] demonstrates that [Key Insight from Their Work]. </a:t>
            </a:r>
            <a:pPr>
              <a:lnSpc>
                <a:spcPct val="140000"/>
              </a:lnSpc>
            </a:pPr>
            <a:r>
              <a:rPr lang="en-US" sz="1423" b="1" dirty="0">
                <a:solidFill>
                  <a:srgbClr val="2B2B2B"/>
                </a:solidFill>
                <a:latin typeface="Quattrocento Sans" pitchFamily="34" charset="0"/>
                <a:ea typeface="Quattrocento Sans" pitchFamily="34" charset="-122"/>
                <a:cs typeface="Quattrocento Sans" pitchFamily="34" charset="-120"/>
              </a:rPr>
              <a:t>AGIRI attempts to operationalize these insights within Indonesia's institutional context—where coercive pressures from national policy collide with street-level implementation challenges.</a:t>
            </a:r>
            <a:endParaRPr lang="en-US" sz="1600" dirty="0"/>
          </a:p>
        </p:txBody>
      </p:sp>
      <p:sp>
        <p:nvSpPr>
          <p:cNvPr id="9" name="Shape 7"/>
          <p:cNvSpPr/>
          <p:nvPr/>
        </p:nvSpPr>
        <p:spPr>
          <a:xfrm>
            <a:off x="6801231" y="2397278"/>
            <a:ext cx="5034058" cy="1789486"/>
          </a:xfrm>
          <a:custGeom>
            <a:avLst/>
            <a:gdLst/>
            <a:ahLst/>
            <a:cxnLst/>
            <a:rect l="l" t="t" r="r" b="b"/>
            <a:pathLst>
              <a:path w="5034058" h="1789486">
                <a:moveTo>
                  <a:pt x="72295" y="0"/>
                </a:moveTo>
                <a:lnTo>
                  <a:pt x="4961763" y="0"/>
                </a:lnTo>
                <a:cubicBezTo>
                  <a:pt x="5001690" y="0"/>
                  <a:pt x="5034058" y="32368"/>
                  <a:pt x="5034058" y="72295"/>
                </a:cubicBezTo>
                <a:lnTo>
                  <a:pt x="5034058" y="1717190"/>
                </a:lnTo>
                <a:cubicBezTo>
                  <a:pt x="5034058" y="1757118"/>
                  <a:pt x="5001690" y="1789486"/>
                  <a:pt x="4961763" y="1789486"/>
                </a:cubicBezTo>
                <a:lnTo>
                  <a:pt x="72295" y="1789486"/>
                </a:lnTo>
                <a:cubicBezTo>
                  <a:pt x="32368" y="1789486"/>
                  <a:pt x="0" y="1757118"/>
                  <a:pt x="0" y="1717190"/>
                </a:cubicBezTo>
                <a:lnTo>
                  <a:pt x="0" y="72295"/>
                </a:lnTo>
                <a:cubicBezTo>
                  <a:pt x="0" y="32368"/>
                  <a:pt x="32368" y="0"/>
                  <a:pt x="72295" y="0"/>
                </a:cubicBezTo>
                <a:close/>
              </a:path>
            </a:pathLst>
          </a:custGeom>
          <a:solidFill>
            <a:srgbClr val="2C3E50"/>
          </a:solidFill>
          <a:ln/>
        </p:spPr>
      </p:sp>
      <p:sp>
        <p:nvSpPr>
          <p:cNvPr id="10" name="Shape 8"/>
          <p:cNvSpPr/>
          <p:nvPr/>
        </p:nvSpPr>
        <p:spPr>
          <a:xfrm>
            <a:off x="7018139" y="2614185"/>
            <a:ext cx="506117" cy="506117"/>
          </a:xfrm>
          <a:custGeom>
            <a:avLst/>
            <a:gdLst/>
            <a:ahLst/>
            <a:cxnLst/>
            <a:rect l="l" t="t" r="r" b="b"/>
            <a:pathLst>
              <a:path w="506117" h="506117">
                <a:moveTo>
                  <a:pt x="253059" y="0"/>
                </a:moveTo>
                <a:lnTo>
                  <a:pt x="253059" y="0"/>
                </a:lnTo>
                <a:cubicBezTo>
                  <a:pt x="392819" y="0"/>
                  <a:pt x="506117" y="113298"/>
                  <a:pt x="506117" y="253059"/>
                </a:cubicBezTo>
                <a:lnTo>
                  <a:pt x="506117" y="253059"/>
                </a:lnTo>
                <a:cubicBezTo>
                  <a:pt x="506117" y="392819"/>
                  <a:pt x="392819" y="506117"/>
                  <a:pt x="253059" y="506117"/>
                </a:cubicBezTo>
                <a:lnTo>
                  <a:pt x="253059" y="506117"/>
                </a:lnTo>
                <a:cubicBezTo>
                  <a:pt x="113298" y="506117"/>
                  <a:pt x="0" y="392819"/>
                  <a:pt x="0" y="253059"/>
                </a:cubicBezTo>
                <a:lnTo>
                  <a:pt x="0" y="253059"/>
                </a:lnTo>
                <a:cubicBezTo>
                  <a:pt x="0" y="113298"/>
                  <a:pt x="113298" y="0"/>
                  <a:pt x="253059" y="0"/>
                </a:cubicBezTo>
                <a:close/>
              </a:path>
            </a:pathLst>
          </a:custGeom>
          <a:solidFill>
            <a:srgbClr val="B08D57"/>
          </a:solidFill>
          <a:ln/>
        </p:spPr>
      </p:sp>
      <p:sp>
        <p:nvSpPr>
          <p:cNvPr id="11" name="Shape 9"/>
          <p:cNvSpPr/>
          <p:nvPr/>
        </p:nvSpPr>
        <p:spPr>
          <a:xfrm>
            <a:off x="7162744" y="2758790"/>
            <a:ext cx="216907" cy="216907"/>
          </a:xfrm>
          <a:custGeom>
            <a:avLst/>
            <a:gdLst/>
            <a:ahLst/>
            <a:cxnLst/>
            <a:rect l="l" t="t" r="r" b="b"/>
            <a:pathLst>
              <a:path w="216907" h="216907">
                <a:moveTo>
                  <a:pt x="108454" y="0"/>
                </a:moveTo>
                <a:cubicBezTo>
                  <a:pt x="114681" y="0"/>
                  <a:pt x="120401" y="3432"/>
                  <a:pt x="123366" y="8897"/>
                </a:cubicBezTo>
                <a:lnTo>
                  <a:pt x="214874" y="178355"/>
                </a:lnTo>
                <a:cubicBezTo>
                  <a:pt x="217712" y="183609"/>
                  <a:pt x="217585" y="189963"/>
                  <a:pt x="214535" y="195090"/>
                </a:cubicBezTo>
                <a:cubicBezTo>
                  <a:pt x="211485" y="200216"/>
                  <a:pt x="205935" y="203351"/>
                  <a:pt x="199961" y="203351"/>
                </a:cubicBezTo>
                <a:lnTo>
                  <a:pt x="16946" y="203351"/>
                </a:lnTo>
                <a:cubicBezTo>
                  <a:pt x="10972" y="203351"/>
                  <a:pt x="5465" y="200216"/>
                  <a:pt x="2372" y="195090"/>
                </a:cubicBezTo>
                <a:cubicBezTo>
                  <a:pt x="-720" y="189963"/>
                  <a:pt x="-805" y="183609"/>
                  <a:pt x="2034" y="178355"/>
                </a:cubicBezTo>
                <a:lnTo>
                  <a:pt x="93541" y="8897"/>
                </a:lnTo>
                <a:cubicBezTo>
                  <a:pt x="96507" y="3432"/>
                  <a:pt x="102226" y="0"/>
                  <a:pt x="108454" y="0"/>
                </a:cubicBezTo>
                <a:close/>
                <a:moveTo>
                  <a:pt x="108454" y="71173"/>
                </a:moveTo>
                <a:cubicBezTo>
                  <a:pt x="102819" y="71173"/>
                  <a:pt x="98286" y="75706"/>
                  <a:pt x="98286" y="81340"/>
                </a:cubicBezTo>
                <a:lnTo>
                  <a:pt x="98286" y="128789"/>
                </a:lnTo>
                <a:cubicBezTo>
                  <a:pt x="98286" y="134423"/>
                  <a:pt x="102819" y="138956"/>
                  <a:pt x="108454" y="138956"/>
                </a:cubicBezTo>
                <a:cubicBezTo>
                  <a:pt x="114088" y="138956"/>
                  <a:pt x="118621" y="134423"/>
                  <a:pt x="118621" y="128789"/>
                </a:cubicBezTo>
                <a:lnTo>
                  <a:pt x="118621" y="81340"/>
                </a:lnTo>
                <a:cubicBezTo>
                  <a:pt x="118621" y="75706"/>
                  <a:pt x="114088" y="71173"/>
                  <a:pt x="108454" y="71173"/>
                </a:cubicBezTo>
                <a:close/>
                <a:moveTo>
                  <a:pt x="119765" y="162681"/>
                </a:moveTo>
                <a:cubicBezTo>
                  <a:pt x="120022" y="158482"/>
                  <a:pt x="117929" y="154487"/>
                  <a:pt x="114329" y="152310"/>
                </a:cubicBezTo>
                <a:cubicBezTo>
                  <a:pt x="110730" y="150133"/>
                  <a:pt x="106220" y="150133"/>
                  <a:pt x="102620" y="152310"/>
                </a:cubicBezTo>
                <a:cubicBezTo>
                  <a:pt x="99021" y="154487"/>
                  <a:pt x="96927" y="158482"/>
                  <a:pt x="97185" y="162681"/>
                </a:cubicBezTo>
                <a:cubicBezTo>
                  <a:pt x="96927" y="166879"/>
                  <a:pt x="99021" y="170874"/>
                  <a:pt x="102620" y="173051"/>
                </a:cubicBezTo>
                <a:cubicBezTo>
                  <a:pt x="106220" y="175228"/>
                  <a:pt x="110730" y="175228"/>
                  <a:pt x="114329" y="173051"/>
                </a:cubicBezTo>
                <a:cubicBezTo>
                  <a:pt x="117929" y="170874"/>
                  <a:pt x="120022" y="166879"/>
                  <a:pt x="119765" y="162681"/>
                </a:cubicBezTo>
                <a:close/>
              </a:path>
            </a:pathLst>
          </a:custGeom>
          <a:solidFill>
            <a:srgbClr val="2C3E50"/>
          </a:solidFill>
          <a:ln/>
        </p:spPr>
      </p:sp>
      <p:sp>
        <p:nvSpPr>
          <p:cNvPr id="12" name="Text 10"/>
          <p:cNvSpPr/>
          <p:nvPr/>
        </p:nvSpPr>
        <p:spPr>
          <a:xfrm>
            <a:off x="7668861" y="2740715"/>
            <a:ext cx="2042544" cy="253059"/>
          </a:xfrm>
          <a:prstGeom prst="rect">
            <a:avLst/>
          </a:prstGeom>
          <a:noFill/>
          <a:ln/>
        </p:spPr>
        <p:txBody>
          <a:bodyPr wrap="square" lIns="0" tIns="0" rIns="0" bIns="0" rtlCol="0" anchor="ctr"/>
          <a:lstStyle/>
          <a:p>
            <a:pPr>
              <a:lnSpc>
                <a:spcPct val="120000"/>
              </a:lnSpc>
            </a:pPr>
            <a:r>
              <a:rPr lang="en-US" sz="1423" b="1" dirty="0">
                <a:solidFill>
                  <a:srgbClr val="F8F7F5"/>
                </a:solidFill>
                <a:latin typeface="Liter" pitchFamily="34" charset="0"/>
                <a:ea typeface="Liter" pitchFamily="34" charset="-122"/>
                <a:cs typeface="Liter" pitchFamily="34" charset="-120"/>
              </a:rPr>
              <a:t>The Problem I Face Daily</a:t>
            </a:r>
            <a:endParaRPr lang="en-US" sz="1600" dirty="0"/>
          </a:p>
        </p:txBody>
      </p:sp>
      <p:sp>
        <p:nvSpPr>
          <p:cNvPr id="13" name="Text 11"/>
          <p:cNvSpPr/>
          <p:nvPr/>
        </p:nvSpPr>
        <p:spPr>
          <a:xfrm>
            <a:off x="7018139" y="3264907"/>
            <a:ext cx="4672546" cy="704949"/>
          </a:xfrm>
          <a:prstGeom prst="rect">
            <a:avLst/>
          </a:prstGeom>
          <a:noFill/>
          <a:ln/>
        </p:spPr>
        <p:txBody>
          <a:bodyPr wrap="square" lIns="0" tIns="0" rIns="0" bIns="0" rtlCol="0" anchor="ctr"/>
          <a:lstStyle/>
          <a:p>
            <a:pPr>
              <a:lnSpc>
                <a:spcPct val="140000"/>
              </a:lnSpc>
            </a:pPr>
            <a:r>
              <a:rPr lang="en-US" sz="1139" dirty="0">
                <a:solidFill>
                  <a:srgbClr val="F8F7F5"/>
                </a:solidFill>
                <a:latin typeface="Quattrocento Sans" pitchFamily="34" charset="0"/>
                <a:ea typeface="Quattrocento Sans" pitchFamily="34" charset="-122"/>
                <a:cs typeface="Quattrocento Sans" pitchFamily="34" charset="-120"/>
              </a:rPr>
              <a:t>We have the technology. We have the policy. But we lack any instrument to assess whether our institution—and hundreds like ours—possess the governance readiness to deploy AI systems that affect citizens' lives.</a:t>
            </a:r>
            <a:endParaRPr lang="en-US" sz="1600" dirty="0"/>
          </a:p>
        </p:txBody>
      </p:sp>
      <p:sp>
        <p:nvSpPr>
          <p:cNvPr id="14" name="Shape 12"/>
          <p:cNvSpPr/>
          <p:nvPr/>
        </p:nvSpPr>
        <p:spPr>
          <a:xfrm>
            <a:off x="6805750" y="4372039"/>
            <a:ext cx="5025020" cy="2033506"/>
          </a:xfrm>
          <a:custGeom>
            <a:avLst/>
            <a:gdLst/>
            <a:ahLst/>
            <a:cxnLst/>
            <a:rect l="l" t="t" r="r" b="b"/>
            <a:pathLst>
              <a:path w="5025020" h="2033506">
                <a:moveTo>
                  <a:pt x="72311" y="0"/>
                </a:moveTo>
                <a:lnTo>
                  <a:pt x="4952709" y="0"/>
                </a:lnTo>
                <a:cubicBezTo>
                  <a:pt x="4992645" y="0"/>
                  <a:pt x="5025020" y="32375"/>
                  <a:pt x="5025020" y="72311"/>
                </a:cubicBezTo>
                <a:lnTo>
                  <a:pt x="5025020" y="1961195"/>
                </a:lnTo>
                <a:cubicBezTo>
                  <a:pt x="5025020" y="2001131"/>
                  <a:pt x="4992645" y="2033506"/>
                  <a:pt x="4952709" y="2033506"/>
                </a:cubicBezTo>
                <a:lnTo>
                  <a:pt x="72311" y="2033506"/>
                </a:lnTo>
                <a:cubicBezTo>
                  <a:pt x="32402" y="2033506"/>
                  <a:pt x="0" y="2001105"/>
                  <a:pt x="0" y="1961195"/>
                </a:cubicBezTo>
                <a:lnTo>
                  <a:pt x="0" y="72311"/>
                </a:lnTo>
                <a:cubicBezTo>
                  <a:pt x="0" y="32375"/>
                  <a:pt x="32375" y="0"/>
                  <a:pt x="72311" y="0"/>
                </a:cubicBezTo>
                <a:close/>
              </a:path>
            </a:pathLst>
          </a:custGeom>
          <a:solidFill>
            <a:srgbClr val="FFFFFF"/>
          </a:solidFill>
          <a:ln w="12700">
            <a:solidFill>
              <a:srgbClr val="8D99AE">
                <a:alpha val="30196"/>
              </a:srgbClr>
            </a:solidFill>
            <a:prstDash val="solid"/>
          </a:ln>
          <a:effectLst>
            <a:outerShdw sx="100000" sy="100000" kx="0" ky="0" algn="bl" rotWithShape="0" blurRad="27113" dist="9038" dir="5400000">
              <a:srgbClr val="000000">
                <a:alpha val="10196"/>
              </a:srgbClr>
            </a:outerShdw>
          </a:effectLst>
        </p:spPr>
      </p:sp>
      <p:sp>
        <p:nvSpPr>
          <p:cNvPr id="15" name="Shape 13"/>
          <p:cNvSpPr/>
          <p:nvPr/>
        </p:nvSpPr>
        <p:spPr>
          <a:xfrm>
            <a:off x="7027176" y="4593465"/>
            <a:ext cx="506117" cy="506117"/>
          </a:xfrm>
          <a:custGeom>
            <a:avLst/>
            <a:gdLst/>
            <a:ahLst/>
            <a:cxnLst/>
            <a:rect l="l" t="t" r="r" b="b"/>
            <a:pathLst>
              <a:path w="506117" h="506117">
                <a:moveTo>
                  <a:pt x="253059" y="0"/>
                </a:moveTo>
                <a:lnTo>
                  <a:pt x="253059" y="0"/>
                </a:lnTo>
                <a:cubicBezTo>
                  <a:pt x="392819" y="0"/>
                  <a:pt x="506117" y="113298"/>
                  <a:pt x="506117" y="253059"/>
                </a:cubicBezTo>
                <a:lnTo>
                  <a:pt x="506117" y="253059"/>
                </a:lnTo>
                <a:cubicBezTo>
                  <a:pt x="506117" y="392819"/>
                  <a:pt x="392819" y="506117"/>
                  <a:pt x="253059" y="506117"/>
                </a:cubicBezTo>
                <a:lnTo>
                  <a:pt x="253059" y="506117"/>
                </a:lnTo>
                <a:cubicBezTo>
                  <a:pt x="113298" y="506117"/>
                  <a:pt x="0" y="392819"/>
                  <a:pt x="0" y="253059"/>
                </a:cubicBezTo>
                <a:lnTo>
                  <a:pt x="0" y="253059"/>
                </a:lnTo>
                <a:cubicBezTo>
                  <a:pt x="0" y="113298"/>
                  <a:pt x="113298" y="0"/>
                  <a:pt x="253059" y="0"/>
                </a:cubicBezTo>
                <a:close/>
              </a:path>
            </a:pathLst>
          </a:custGeom>
          <a:solidFill>
            <a:srgbClr val="B08D57">
              <a:alpha val="20000"/>
            </a:srgbClr>
          </a:solidFill>
          <a:ln/>
        </p:spPr>
      </p:sp>
      <p:sp>
        <p:nvSpPr>
          <p:cNvPr id="16" name="Shape 14"/>
          <p:cNvSpPr/>
          <p:nvPr/>
        </p:nvSpPr>
        <p:spPr>
          <a:xfrm>
            <a:off x="7198895" y="4738070"/>
            <a:ext cx="162681" cy="216907"/>
          </a:xfrm>
          <a:custGeom>
            <a:avLst/>
            <a:gdLst/>
            <a:ahLst/>
            <a:cxnLst/>
            <a:rect l="l" t="t" r="r" b="b"/>
            <a:pathLst>
              <a:path w="162681" h="216907">
                <a:moveTo>
                  <a:pt x="124086" y="162681"/>
                </a:moveTo>
                <a:cubicBezTo>
                  <a:pt x="127179" y="153233"/>
                  <a:pt x="133364" y="144676"/>
                  <a:pt x="140354" y="137304"/>
                </a:cubicBezTo>
                <a:cubicBezTo>
                  <a:pt x="154208" y="122731"/>
                  <a:pt x="162681" y="103031"/>
                  <a:pt x="162681" y="81340"/>
                </a:cubicBezTo>
                <a:cubicBezTo>
                  <a:pt x="162681" y="36434"/>
                  <a:pt x="126247" y="0"/>
                  <a:pt x="81340" y="0"/>
                </a:cubicBezTo>
                <a:cubicBezTo>
                  <a:pt x="36434" y="0"/>
                  <a:pt x="0" y="36434"/>
                  <a:pt x="0" y="81340"/>
                </a:cubicBezTo>
                <a:cubicBezTo>
                  <a:pt x="0" y="103031"/>
                  <a:pt x="8473" y="122731"/>
                  <a:pt x="22326" y="137304"/>
                </a:cubicBezTo>
                <a:cubicBezTo>
                  <a:pt x="29316" y="144676"/>
                  <a:pt x="35544" y="153233"/>
                  <a:pt x="38594" y="162681"/>
                </a:cubicBezTo>
                <a:lnTo>
                  <a:pt x="124044" y="162681"/>
                </a:lnTo>
                <a:close/>
                <a:moveTo>
                  <a:pt x="122010" y="183016"/>
                </a:moveTo>
                <a:lnTo>
                  <a:pt x="40670" y="183016"/>
                </a:lnTo>
                <a:lnTo>
                  <a:pt x="40670" y="189794"/>
                </a:lnTo>
                <a:cubicBezTo>
                  <a:pt x="40670" y="208519"/>
                  <a:pt x="55837" y="223686"/>
                  <a:pt x="74562" y="223686"/>
                </a:cubicBezTo>
                <a:lnTo>
                  <a:pt x="88119" y="223686"/>
                </a:lnTo>
                <a:cubicBezTo>
                  <a:pt x="106844" y="223686"/>
                  <a:pt x="122010" y="208519"/>
                  <a:pt x="122010" y="189794"/>
                </a:cubicBezTo>
                <a:lnTo>
                  <a:pt x="122010" y="183016"/>
                </a:lnTo>
                <a:close/>
                <a:moveTo>
                  <a:pt x="77951" y="47448"/>
                </a:moveTo>
                <a:cubicBezTo>
                  <a:pt x="61090" y="47448"/>
                  <a:pt x="47448" y="61090"/>
                  <a:pt x="47448" y="77951"/>
                </a:cubicBezTo>
                <a:cubicBezTo>
                  <a:pt x="47448" y="83586"/>
                  <a:pt x="42915" y="88119"/>
                  <a:pt x="37281" y="88119"/>
                </a:cubicBezTo>
                <a:cubicBezTo>
                  <a:pt x="31646" y="88119"/>
                  <a:pt x="27113" y="83586"/>
                  <a:pt x="27113" y="77951"/>
                </a:cubicBezTo>
                <a:cubicBezTo>
                  <a:pt x="27113" y="49863"/>
                  <a:pt x="49863" y="27113"/>
                  <a:pt x="77951" y="27113"/>
                </a:cubicBezTo>
                <a:cubicBezTo>
                  <a:pt x="83586" y="27113"/>
                  <a:pt x="88119" y="31646"/>
                  <a:pt x="88119" y="37281"/>
                </a:cubicBezTo>
                <a:cubicBezTo>
                  <a:pt x="88119" y="42915"/>
                  <a:pt x="83586" y="47448"/>
                  <a:pt x="77951" y="47448"/>
                </a:cubicBezTo>
                <a:close/>
              </a:path>
            </a:pathLst>
          </a:custGeom>
          <a:solidFill>
            <a:srgbClr val="B08D57"/>
          </a:solidFill>
          <a:ln/>
        </p:spPr>
      </p:sp>
      <p:sp>
        <p:nvSpPr>
          <p:cNvPr id="17" name="Text 15"/>
          <p:cNvSpPr/>
          <p:nvPr/>
        </p:nvSpPr>
        <p:spPr>
          <a:xfrm>
            <a:off x="7677898" y="4719994"/>
            <a:ext cx="1906977" cy="253059"/>
          </a:xfrm>
          <a:prstGeom prst="rect">
            <a:avLst/>
          </a:prstGeom>
          <a:noFill/>
          <a:ln/>
        </p:spPr>
        <p:txBody>
          <a:bodyPr wrap="square" lIns="0" tIns="0" rIns="0" bIns="0" rtlCol="0" anchor="ctr"/>
          <a:lstStyle/>
          <a:p>
            <a:pPr>
              <a:lnSpc>
                <a:spcPct val="120000"/>
              </a:lnSpc>
            </a:pPr>
            <a:r>
              <a:rPr lang="en-US" sz="1423" b="1" dirty="0">
                <a:solidFill>
                  <a:srgbClr val="2C3E50"/>
                </a:solidFill>
                <a:latin typeface="Liter" pitchFamily="34" charset="0"/>
                <a:ea typeface="Liter" pitchFamily="34" charset="-122"/>
                <a:cs typeface="Liter" pitchFamily="34" charset="-120"/>
              </a:rPr>
              <a:t>Why This Matters Now</a:t>
            </a:r>
            <a:endParaRPr lang="en-US" sz="1600" dirty="0"/>
          </a:p>
        </p:txBody>
      </p:sp>
      <p:sp>
        <p:nvSpPr>
          <p:cNvPr id="18" name="Text 16"/>
          <p:cNvSpPr/>
          <p:nvPr/>
        </p:nvSpPr>
        <p:spPr>
          <a:xfrm>
            <a:off x="7027176" y="5244187"/>
            <a:ext cx="4654470" cy="939932"/>
          </a:xfrm>
          <a:prstGeom prst="rect">
            <a:avLst/>
          </a:prstGeom>
          <a:noFill/>
          <a:ln/>
        </p:spPr>
        <p:txBody>
          <a:bodyPr wrap="square" lIns="0" tIns="0" rIns="0" bIns="0" rtlCol="0" anchor="ctr"/>
          <a:lstStyle/>
          <a:p>
            <a:pPr>
              <a:lnSpc>
                <a:spcPct val="140000"/>
              </a:lnSpc>
            </a:pPr>
            <a:r>
              <a:rPr lang="en-US" sz="1139" dirty="0">
                <a:solidFill>
                  <a:srgbClr val="2B2B2B"/>
                </a:solidFill>
                <a:latin typeface="Quattrocento Sans" pitchFamily="34" charset="0"/>
                <a:ea typeface="Quattrocento Sans" pitchFamily="34" charset="-122"/>
                <a:cs typeface="Quattrocento Sans" pitchFamily="34" charset="-120"/>
              </a:rPr>
              <a:t>Indonesia ranks in global AI readiness indices, yet implementation remains uneven. Without measurement, we cannot improve. Without theory-grounded measurement, we cannot learn from—or contribute to—global scholarship.</a:t>
            </a:r>
            <a:endParaRPr lang="en-US" sz="1600" dirty="0"/>
          </a:p>
        </p:txBody>
      </p:sp>
    </p:spTree>
  </p:cSld>
  <p:clrMapOvr>
    <a:masterClrMapping/>
  </p:clrMapOvr>
  <p:transition>
    <p:fade/>
    <p:spd val="med"/>
  </p:transition>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8F7F5"/>
        </a:solidFill>
      </p:bgPr>
    </p:bg>
    <p:spTree>
      <p:nvGrpSpPr>
        <p:cNvPr id="1" name=""/>
        <p:cNvGrpSpPr/>
        <p:nvPr/>
      </p:nvGrpSpPr>
      <p:grpSpPr>
        <a:xfrm>
          <a:off x="0" y="0"/>
          <a:ext cx="0" cy="0"/>
          <a:chOff x="0" y="0"/>
          <a:chExt cx="0" cy="0"/>
        </a:xfrm>
      </p:grpSpPr>
      <p:sp>
        <p:nvSpPr>
          <p:cNvPr id="2" name="Text 0"/>
          <p:cNvSpPr/>
          <p:nvPr/>
        </p:nvSpPr>
        <p:spPr>
          <a:xfrm>
            <a:off x="381000" y="381000"/>
            <a:ext cx="11496675" cy="190500"/>
          </a:xfrm>
          <a:prstGeom prst="rect">
            <a:avLst/>
          </a:prstGeom>
          <a:noFill/>
          <a:ln/>
        </p:spPr>
        <p:txBody>
          <a:bodyPr wrap="square" lIns="0" tIns="0" rIns="0" bIns="0" rtlCol="0" anchor="ctr"/>
          <a:lstStyle/>
          <a:p>
            <a:pPr>
              <a:lnSpc>
                <a:spcPct val="120000"/>
              </a:lnSpc>
            </a:pPr>
            <a:r>
              <a:rPr lang="en-US" sz="1050" spc="105" kern="0" dirty="0">
                <a:solidFill>
                  <a:srgbClr val="B08D57"/>
                </a:solidFill>
                <a:latin typeface="Liter" pitchFamily="34" charset="0"/>
                <a:ea typeface="Liter" pitchFamily="34" charset="-122"/>
                <a:cs typeface="Liter" pitchFamily="34" charset="-120"/>
              </a:rPr>
              <a:t>The Researcher</a:t>
            </a:r>
            <a:endParaRPr lang="en-US" sz="1600" dirty="0"/>
          </a:p>
        </p:txBody>
      </p:sp>
      <p:sp>
        <p:nvSpPr>
          <p:cNvPr id="3" name="Text 1"/>
          <p:cNvSpPr/>
          <p:nvPr/>
        </p:nvSpPr>
        <p:spPr>
          <a:xfrm>
            <a:off x="381000" y="647700"/>
            <a:ext cx="11658600" cy="571500"/>
          </a:xfrm>
          <a:prstGeom prst="rect">
            <a:avLst/>
          </a:prstGeom>
          <a:noFill/>
          <a:ln/>
        </p:spPr>
        <p:txBody>
          <a:bodyPr wrap="square" lIns="0" tIns="0" rIns="0" bIns="0" rtlCol="0" anchor="ctr"/>
          <a:lstStyle/>
          <a:p>
            <a:pPr>
              <a:lnSpc>
                <a:spcPct val="100000"/>
              </a:lnSpc>
            </a:pPr>
            <a:r>
              <a:rPr lang="en-US" sz="3600" b="1" dirty="0">
                <a:solidFill>
                  <a:srgbClr val="2C3E50"/>
                </a:solidFill>
                <a:latin typeface="Oranienbaum" pitchFamily="34" charset="0"/>
                <a:ea typeface="Oranienbaum" pitchFamily="34" charset="-122"/>
                <a:cs typeface="Oranienbaum" pitchFamily="34" charset="-120"/>
              </a:rPr>
              <a:t>Who I Am — In 60 Seconds</a:t>
            </a:r>
            <a:endParaRPr lang="en-US" sz="1600" dirty="0"/>
          </a:p>
        </p:txBody>
      </p:sp>
      <p:sp>
        <p:nvSpPr>
          <p:cNvPr id="4" name="Shape 2"/>
          <p:cNvSpPr/>
          <p:nvPr/>
        </p:nvSpPr>
        <p:spPr>
          <a:xfrm>
            <a:off x="381000" y="1409700"/>
            <a:ext cx="6724650" cy="4105275"/>
          </a:xfrm>
          <a:custGeom>
            <a:avLst/>
            <a:gdLst/>
            <a:ahLst/>
            <a:cxnLst/>
            <a:rect l="l" t="t" r="r" b="b"/>
            <a:pathLst>
              <a:path w="6724650" h="4105275">
                <a:moveTo>
                  <a:pt x="76194" y="0"/>
                </a:moveTo>
                <a:lnTo>
                  <a:pt x="6648456" y="0"/>
                </a:lnTo>
                <a:cubicBezTo>
                  <a:pt x="6690537" y="0"/>
                  <a:pt x="6724650" y="34113"/>
                  <a:pt x="6724650" y="76194"/>
                </a:cubicBezTo>
                <a:lnTo>
                  <a:pt x="6724650" y="4029081"/>
                </a:lnTo>
                <a:cubicBezTo>
                  <a:pt x="6724650" y="4071162"/>
                  <a:pt x="6690537" y="4105275"/>
                  <a:pt x="6648456" y="4105275"/>
                </a:cubicBezTo>
                <a:lnTo>
                  <a:pt x="76194" y="4105275"/>
                </a:lnTo>
                <a:cubicBezTo>
                  <a:pt x="34113" y="4105275"/>
                  <a:pt x="0" y="4071162"/>
                  <a:pt x="0" y="4029081"/>
                </a:cubicBezTo>
                <a:lnTo>
                  <a:pt x="0" y="76194"/>
                </a:lnTo>
                <a:cubicBezTo>
                  <a:pt x="0" y="34141"/>
                  <a:pt x="34141" y="0"/>
                  <a:pt x="76194" y="0"/>
                </a:cubicBezTo>
                <a:close/>
              </a:path>
            </a:pathLst>
          </a:custGeom>
          <a:solidFill>
            <a:srgbClr val="FFFFFF"/>
          </a:solidFill>
          <a:ln/>
          <a:effectLst>
            <a:outerShdw sx="100000" sy="100000" kx="0" ky="0" algn="bl" rotWithShape="0" blurRad="57150" dist="38100" dir="5400000">
              <a:srgbClr val="000000">
                <a:alpha val="10196"/>
              </a:srgbClr>
            </a:outerShdw>
          </a:effectLst>
        </p:spPr>
      </p:sp>
      <p:sp>
        <p:nvSpPr>
          <p:cNvPr id="5" name="Text 3"/>
          <p:cNvSpPr/>
          <p:nvPr/>
        </p:nvSpPr>
        <p:spPr>
          <a:xfrm>
            <a:off x="609600" y="1638300"/>
            <a:ext cx="6353175" cy="1390650"/>
          </a:xfrm>
          <a:prstGeom prst="rect">
            <a:avLst/>
          </a:prstGeom>
          <a:noFill/>
          <a:ln/>
        </p:spPr>
        <p:txBody>
          <a:bodyPr wrap="square" lIns="0" tIns="0" rIns="0" bIns="0" rtlCol="0" anchor="ctr"/>
          <a:lstStyle/>
          <a:p>
            <a:pPr>
              <a:lnSpc>
                <a:spcPct val="140000"/>
              </a:lnSpc>
            </a:pPr>
            <a:r>
              <a:rPr lang="en-US" sz="1350" b="1" dirty="0">
                <a:solidFill>
                  <a:srgbClr val="2B2B2B"/>
                </a:solidFill>
                <a:latin typeface="Quattrocento Sans" pitchFamily="34" charset="0"/>
                <a:ea typeface="Quattrocento Sans" pitchFamily="34" charset="-122"/>
                <a:cs typeface="Quattrocento Sans" pitchFamily="34" charset="-120"/>
              </a:rPr>
              <a:t>I am not a typical PhD applicant.</a:t>
            </a:r>
            <a:pPr>
              <a:lnSpc>
                <a:spcPct val="140000"/>
              </a:lnSpc>
            </a:pPr>
            <a:r>
              <a:rPr lang="en-US" sz="1350" dirty="0">
                <a:solidFill>
                  <a:srgbClr val="2B2B2B"/>
                </a:solidFill>
                <a:latin typeface="Quattrocento Sans" pitchFamily="34" charset="0"/>
                <a:ea typeface="Quattrocento Sans" pitchFamily="34" charset="-122"/>
                <a:cs typeface="Quattrocento Sans" pitchFamily="34" charset="-120"/>
              </a:rPr>
              <a:t> I am an active civil servant with insider access to the systems I study, combining technical expertise with administrative experience that few researchers can replicate. My dual credentials—</a:t>
            </a:r>
            <a:pPr>
              <a:lnSpc>
                <a:spcPct val="140000"/>
              </a:lnSpc>
            </a:pPr>
            <a:r>
              <a:rPr lang="en-US" sz="1350" dirty="0">
                <a:solidFill>
                  <a:srgbClr val="2C3E50"/>
                </a:solidFill>
                <a:highlight>
                  <a:srgbClr val="B08D57">
                    <a:alpha val="10000"/>
                  </a:srgbClr>
                </a:highlight>
                <a:latin typeface="Quattrocento Sans" pitchFamily="34" charset="0"/>
                <a:ea typeface="Quattrocento Sans" pitchFamily="34" charset="-122"/>
                <a:cs typeface="Quattrocento Sans" pitchFamily="34" charset="-120"/>
              </a:rPr>
              <a:t> Bachelor of Computer Science and MBA </a:t>
            </a:r>
            <a:pPr>
              <a:lnSpc>
                <a:spcPct val="140000"/>
              </a:lnSpc>
            </a:pPr>
            <a:r>
              <a:rPr lang="en-US" sz="1350" dirty="0">
                <a:solidFill>
                  <a:srgbClr val="2B2B2B"/>
                </a:solidFill>
                <a:latin typeface="Quattrocento Sans" pitchFamily="34" charset="0"/>
                <a:ea typeface="Quattrocento Sans" pitchFamily="34" charset="-122"/>
                <a:cs typeface="Quattrocento Sans" pitchFamily="34" charset="-120"/>
              </a:rPr>
              <a:t>—position me at the intersection of technology implementation and institutional management.</a:t>
            </a:r>
            <a:endParaRPr lang="en-US" sz="1600" dirty="0"/>
          </a:p>
        </p:txBody>
      </p:sp>
      <p:sp>
        <p:nvSpPr>
          <p:cNvPr id="6" name="Text 4"/>
          <p:cNvSpPr/>
          <p:nvPr/>
        </p:nvSpPr>
        <p:spPr>
          <a:xfrm>
            <a:off x="609600" y="3183731"/>
            <a:ext cx="6353175" cy="1114425"/>
          </a:xfrm>
          <a:prstGeom prst="rect">
            <a:avLst/>
          </a:prstGeom>
          <a:noFill/>
          <a:ln/>
        </p:spPr>
        <p:txBody>
          <a:bodyPr wrap="square" lIns="0" tIns="0" rIns="0" bIns="0" rtlCol="0" anchor="ctr"/>
          <a:lstStyle/>
          <a:p>
            <a:pPr>
              <a:lnSpc>
                <a:spcPct val="140000"/>
              </a:lnSpc>
            </a:pPr>
            <a:r>
              <a:rPr lang="en-US" sz="1350" dirty="0">
                <a:solidFill>
                  <a:srgbClr val="2B2B2B"/>
                </a:solidFill>
                <a:latin typeface="Quattrocento Sans" pitchFamily="34" charset="0"/>
                <a:ea typeface="Quattrocento Sans" pitchFamily="34" charset="-122"/>
                <a:cs typeface="Quattrocento Sans" pitchFamily="34" charset="-120"/>
              </a:rPr>
              <a:t>Over the past five years, I have developed </a:t>
            </a:r>
            <a:pPr>
              <a:lnSpc>
                <a:spcPct val="140000"/>
              </a:lnSpc>
            </a:pPr>
            <a:r>
              <a:rPr lang="en-US" sz="1350" b="1" dirty="0">
                <a:solidFill>
                  <a:srgbClr val="2B2B2B"/>
                </a:solidFill>
                <a:latin typeface="Quattrocento Sans" pitchFamily="34" charset="0"/>
                <a:ea typeface="Quattrocento Sans" pitchFamily="34" charset="-122"/>
                <a:cs typeface="Quattrocento Sans" pitchFamily="34" charset="-120"/>
              </a:rPr>
              <a:t>two original frameworks</a:t>
            </a:r>
            <a:pPr>
              <a:lnSpc>
                <a:spcPct val="140000"/>
              </a:lnSpc>
            </a:pPr>
            <a:r>
              <a:rPr lang="en-US" sz="1350" dirty="0">
                <a:solidFill>
                  <a:srgbClr val="2B2B2B"/>
                </a:solidFill>
                <a:latin typeface="Quattrocento Sans" pitchFamily="34" charset="0"/>
                <a:ea typeface="Quattrocento Sans" pitchFamily="34" charset="-122"/>
                <a:cs typeface="Quattrocento Sans" pitchFamily="34" charset="-120"/>
              </a:rPr>
              <a:t>: AAGIF (for AI governance) and AGIRI (for institutional readiness measurement). I have earned </a:t>
            </a:r>
            <a:pPr>
              <a:lnSpc>
                <a:spcPct val="140000"/>
              </a:lnSpc>
            </a:pPr>
            <a:r>
              <a:rPr lang="en-US" sz="1350" dirty="0">
                <a:solidFill>
                  <a:srgbClr val="2C3E50"/>
                </a:solidFill>
                <a:highlight>
                  <a:srgbClr val="B08D57">
                    <a:alpha val="10000"/>
                  </a:srgbClr>
                </a:highlight>
                <a:latin typeface="Quattrocento Sans" pitchFamily="34" charset="0"/>
                <a:ea typeface="Quattrocento Sans" pitchFamily="34" charset="-122"/>
                <a:cs typeface="Quattrocento Sans" pitchFamily="34" charset="-120"/>
              </a:rPr>
              <a:t>50+ professional certifications </a:t>
            </a:r>
            <a:pPr>
              <a:lnSpc>
                <a:spcPct val="140000"/>
              </a:lnSpc>
            </a:pPr>
            <a:r>
              <a:rPr lang="en-US" sz="1350" dirty="0">
                <a:solidFill>
                  <a:srgbClr val="2B2B2B"/>
                </a:solidFill>
                <a:latin typeface="Quattrocento Sans" pitchFamily="34" charset="0"/>
                <a:ea typeface="Quattrocento Sans" pitchFamily="34" charset="-122"/>
                <a:cs typeface="Quattrocento Sans" pitchFamily="34" charset="-120"/>
              </a:rPr>
              <a:t>and currently serve as Head of Secretariat for PPTI, coordinating digital transformation across government agencies.</a:t>
            </a:r>
            <a:endParaRPr lang="en-US" sz="1600" dirty="0"/>
          </a:p>
        </p:txBody>
      </p:sp>
      <p:sp>
        <p:nvSpPr>
          <p:cNvPr id="7" name="Text 5"/>
          <p:cNvSpPr/>
          <p:nvPr/>
        </p:nvSpPr>
        <p:spPr>
          <a:xfrm>
            <a:off x="609600" y="4450556"/>
            <a:ext cx="6353175" cy="838200"/>
          </a:xfrm>
          <a:prstGeom prst="rect">
            <a:avLst/>
          </a:prstGeom>
          <a:noFill/>
          <a:ln/>
        </p:spPr>
        <p:txBody>
          <a:bodyPr wrap="square" lIns="0" tIns="0" rIns="0" bIns="0" rtlCol="0" anchor="ctr"/>
          <a:lstStyle/>
          <a:p>
            <a:pPr>
              <a:lnSpc>
                <a:spcPct val="140000"/>
              </a:lnSpc>
            </a:pPr>
            <a:r>
              <a:rPr lang="en-US" sz="1350" dirty="0">
                <a:solidFill>
                  <a:srgbClr val="2B2B2B"/>
                </a:solidFill>
                <a:latin typeface="Quattrocento Sans" pitchFamily="34" charset="0"/>
                <a:ea typeface="Quattrocento Sans" pitchFamily="34" charset="-122"/>
                <a:cs typeface="Quattrocento Sans" pitchFamily="34" charset="-120"/>
              </a:rPr>
              <a:t>I am targeting </a:t>
            </a:r>
            <a:pPr>
              <a:lnSpc>
                <a:spcPct val="140000"/>
              </a:lnSpc>
            </a:pPr>
            <a:r>
              <a:rPr lang="en-US" sz="1350" b="1" dirty="0">
                <a:solidFill>
                  <a:srgbClr val="2B2B2B"/>
                </a:solidFill>
                <a:latin typeface="Quattrocento Sans" pitchFamily="34" charset="0"/>
                <a:ea typeface="Quattrocento Sans" pitchFamily="34" charset="-122"/>
                <a:cs typeface="Quattrocento Sans" pitchFamily="34" charset="-120"/>
              </a:rPr>
              <a:t>Fall 2027 PhD admission</a:t>
            </a:r>
            <a:pPr>
              <a:lnSpc>
                <a:spcPct val="140000"/>
              </a:lnSpc>
            </a:pPr>
            <a:r>
              <a:rPr lang="en-US" sz="1350" dirty="0">
                <a:solidFill>
                  <a:srgbClr val="2B2B2B"/>
                </a:solidFill>
                <a:latin typeface="Quattrocento Sans" pitchFamily="34" charset="0"/>
                <a:ea typeface="Quattrocento Sans" pitchFamily="34" charset="-122"/>
                <a:cs typeface="Quattrocento Sans" pitchFamily="34" charset="-120"/>
              </a:rPr>
              <a:t> through Fulbright and Australia Awards. </a:t>
            </a:r>
            <a:pPr>
              <a:lnSpc>
                <a:spcPct val="140000"/>
              </a:lnSpc>
            </a:pPr>
            <a:r>
              <a:rPr lang="en-US" sz="1350" b="1" dirty="0">
                <a:solidFill>
                  <a:srgbClr val="2B2B2B"/>
                </a:solidFill>
                <a:latin typeface="Quattrocento Sans" pitchFamily="34" charset="0"/>
                <a:ea typeface="Quattrocento Sans" pitchFamily="34" charset="-122"/>
                <a:cs typeface="Quattrocento Sans" pitchFamily="34" charset="-120"/>
              </a:rPr>
              <a:t>But I am not coming with empty hands—I bring preliminary research, real data access, and a research question born from lived experience.</a:t>
            </a:r>
            <a:endParaRPr lang="en-US" sz="1600" dirty="0"/>
          </a:p>
        </p:txBody>
      </p:sp>
      <p:sp>
        <p:nvSpPr>
          <p:cNvPr id="8" name="Shape 6"/>
          <p:cNvSpPr/>
          <p:nvPr/>
        </p:nvSpPr>
        <p:spPr>
          <a:xfrm>
            <a:off x="381000" y="5667375"/>
            <a:ext cx="2143125" cy="914400"/>
          </a:xfrm>
          <a:custGeom>
            <a:avLst/>
            <a:gdLst/>
            <a:ahLst/>
            <a:cxnLst/>
            <a:rect l="l" t="t" r="r" b="b"/>
            <a:pathLst>
              <a:path w="2143125" h="914400">
                <a:moveTo>
                  <a:pt x="76197" y="0"/>
                </a:moveTo>
                <a:lnTo>
                  <a:pt x="2066928" y="0"/>
                </a:lnTo>
                <a:cubicBezTo>
                  <a:pt x="2109010" y="0"/>
                  <a:pt x="2143125" y="34115"/>
                  <a:pt x="2143125" y="76197"/>
                </a:cubicBezTo>
                <a:lnTo>
                  <a:pt x="2143125" y="838203"/>
                </a:lnTo>
                <a:cubicBezTo>
                  <a:pt x="2143125" y="880285"/>
                  <a:pt x="2109010" y="914400"/>
                  <a:pt x="2066928" y="914400"/>
                </a:cubicBezTo>
                <a:lnTo>
                  <a:pt x="76197" y="914400"/>
                </a:lnTo>
                <a:cubicBezTo>
                  <a:pt x="34115" y="914400"/>
                  <a:pt x="0" y="880285"/>
                  <a:pt x="0" y="838203"/>
                </a:cubicBezTo>
                <a:lnTo>
                  <a:pt x="0" y="76197"/>
                </a:lnTo>
                <a:cubicBezTo>
                  <a:pt x="0" y="34143"/>
                  <a:pt x="34143" y="0"/>
                  <a:pt x="76197" y="0"/>
                </a:cubicBezTo>
                <a:close/>
              </a:path>
            </a:pathLst>
          </a:custGeom>
          <a:solidFill>
            <a:srgbClr val="2C3E50"/>
          </a:solidFill>
          <a:ln/>
        </p:spPr>
      </p:sp>
      <p:sp>
        <p:nvSpPr>
          <p:cNvPr id="9" name="Text 7"/>
          <p:cNvSpPr/>
          <p:nvPr/>
        </p:nvSpPr>
        <p:spPr>
          <a:xfrm>
            <a:off x="447675" y="5819775"/>
            <a:ext cx="2009775" cy="381000"/>
          </a:xfrm>
          <a:prstGeom prst="rect">
            <a:avLst/>
          </a:prstGeom>
          <a:noFill/>
          <a:ln/>
        </p:spPr>
        <p:txBody>
          <a:bodyPr wrap="square" lIns="0" tIns="0" rIns="0" bIns="0" rtlCol="0" anchor="ctr"/>
          <a:lstStyle/>
          <a:p>
            <a:pPr algn="ctr">
              <a:lnSpc>
                <a:spcPct val="90000"/>
              </a:lnSpc>
            </a:pPr>
            <a:r>
              <a:rPr lang="en-US" sz="2700" b="1" dirty="0">
                <a:solidFill>
                  <a:srgbClr val="B08D57"/>
                </a:solidFill>
                <a:latin typeface="Oranienbaum" pitchFamily="34" charset="0"/>
                <a:ea typeface="Oranienbaum" pitchFamily="34" charset="-122"/>
                <a:cs typeface="Oranienbaum" pitchFamily="34" charset="-120"/>
              </a:rPr>
              <a:t>2</a:t>
            </a:r>
            <a:endParaRPr lang="en-US" sz="1600" dirty="0"/>
          </a:p>
        </p:txBody>
      </p:sp>
      <p:sp>
        <p:nvSpPr>
          <p:cNvPr id="10" name="Text 8"/>
          <p:cNvSpPr/>
          <p:nvPr/>
        </p:nvSpPr>
        <p:spPr>
          <a:xfrm>
            <a:off x="500063" y="6238875"/>
            <a:ext cx="1905000" cy="190500"/>
          </a:xfrm>
          <a:prstGeom prst="rect">
            <a:avLst/>
          </a:prstGeom>
          <a:noFill/>
          <a:ln/>
        </p:spPr>
        <p:txBody>
          <a:bodyPr wrap="square" lIns="0" tIns="0" rIns="0" bIns="0" rtlCol="0" anchor="ctr"/>
          <a:lstStyle/>
          <a:p>
            <a:pPr algn="ctr">
              <a:lnSpc>
                <a:spcPct val="120000"/>
              </a:lnSpc>
            </a:pPr>
            <a:r>
              <a:rPr lang="en-US" sz="1050" dirty="0">
                <a:solidFill>
                  <a:srgbClr val="F8F7F5"/>
                </a:solidFill>
                <a:latin typeface="Liter" pitchFamily="34" charset="0"/>
                <a:ea typeface="Liter" pitchFamily="34" charset="-122"/>
                <a:cs typeface="Liter" pitchFamily="34" charset="-120"/>
              </a:rPr>
              <a:t>Original Frameworks</a:t>
            </a:r>
            <a:endParaRPr lang="en-US" sz="1600" dirty="0"/>
          </a:p>
        </p:txBody>
      </p:sp>
      <p:sp>
        <p:nvSpPr>
          <p:cNvPr id="11" name="Shape 9"/>
          <p:cNvSpPr/>
          <p:nvPr/>
        </p:nvSpPr>
        <p:spPr>
          <a:xfrm>
            <a:off x="2672060" y="5667375"/>
            <a:ext cx="2143125" cy="914400"/>
          </a:xfrm>
          <a:custGeom>
            <a:avLst/>
            <a:gdLst/>
            <a:ahLst/>
            <a:cxnLst/>
            <a:rect l="l" t="t" r="r" b="b"/>
            <a:pathLst>
              <a:path w="2143125" h="914400">
                <a:moveTo>
                  <a:pt x="76197" y="0"/>
                </a:moveTo>
                <a:lnTo>
                  <a:pt x="2066928" y="0"/>
                </a:lnTo>
                <a:cubicBezTo>
                  <a:pt x="2109010" y="0"/>
                  <a:pt x="2143125" y="34115"/>
                  <a:pt x="2143125" y="76197"/>
                </a:cubicBezTo>
                <a:lnTo>
                  <a:pt x="2143125" y="838203"/>
                </a:lnTo>
                <a:cubicBezTo>
                  <a:pt x="2143125" y="880285"/>
                  <a:pt x="2109010" y="914400"/>
                  <a:pt x="2066928" y="914400"/>
                </a:cubicBezTo>
                <a:lnTo>
                  <a:pt x="76197" y="914400"/>
                </a:lnTo>
                <a:cubicBezTo>
                  <a:pt x="34115" y="914400"/>
                  <a:pt x="0" y="880285"/>
                  <a:pt x="0" y="838203"/>
                </a:cubicBezTo>
                <a:lnTo>
                  <a:pt x="0" y="76197"/>
                </a:lnTo>
                <a:cubicBezTo>
                  <a:pt x="0" y="34143"/>
                  <a:pt x="34143" y="0"/>
                  <a:pt x="76197" y="0"/>
                </a:cubicBezTo>
                <a:close/>
              </a:path>
            </a:pathLst>
          </a:custGeom>
          <a:solidFill>
            <a:srgbClr val="2C3E50"/>
          </a:solidFill>
          <a:ln/>
        </p:spPr>
      </p:sp>
      <p:sp>
        <p:nvSpPr>
          <p:cNvPr id="12" name="Text 10"/>
          <p:cNvSpPr/>
          <p:nvPr/>
        </p:nvSpPr>
        <p:spPr>
          <a:xfrm>
            <a:off x="2738735" y="5819775"/>
            <a:ext cx="2009775" cy="381000"/>
          </a:xfrm>
          <a:prstGeom prst="rect">
            <a:avLst/>
          </a:prstGeom>
          <a:noFill/>
          <a:ln/>
        </p:spPr>
        <p:txBody>
          <a:bodyPr wrap="square" lIns="0" tIns="0" rIns="0" bIns="0" rtlCol="0" anchor="ctr"/>
          <a:lstStyle/>
          <a:p>
            <a:pPr algn="ctr">
              <a:lnSpc>
                <a:spcPct val="90000"/>
              </a:lnSpc>
            </a:pPr>
            <a:r>
              <a:rPr lang="en-US" sz="2700" b="1" dirty="0">
                <a:solidFill>
                  <a:srgbClr val="B08D57"/>
                </a:solidFill>
                <a:latin typeface="Oranienbaum" pitchFamily="34" charset="0"/>
                <a:ea typeface="Oranienbaum" pitchFamily="34" charset="-122"/>
                <a:cs typeface="Oranienbaum" pitchFamily="34" charset="-120"/>
              </a:rPr>
              <a:t>50+</a:t>
            </a:r>
            <a:endParaRPr lang="en-US" sz="1600" dirty="0"/>
          </a:p>
        </p:txBody>
      </p:sp>
      <p:sp>
        <p:nvSpPr>
          <p:cNvPr id="13" name="Text 11"/>
          <p:cNvSpPr/>
          <p:nvPr/>
        </p:nvSpPr>
        <p:spPr>
          <a:xfrm>
            <a:off x="2791123" y="6238875"/>
            <a:ext cx="1905000" cy="190500"/>
          </a:xfrm>
          <a:prstGeom prst="rect">
            <a:avLst/>
          </a:prstGeom>
          <a:noFill/>
          <a:ln/>
        </p:spPr>
        <p:txBody>
          <a:bodyPr wrap="square" lIns="0" tIns="0" rIns="0" bIns="0" rtlCol="0" anchor="ctr"/>
          <a:lstStyle/>
          <a:p>
            <a:pPr algn="ctr">
              <a:lnSpc>
                <a:spcPct val="120000"/>
              </a:lnSpc>
            </a:pPr>
            <a:r>
              <a:rPr lang="en-US" sz="1050" dirty="0">
                <a:solidFill>
                  <a:srgbClr val="F8F7F5"/>
                </a:solidFill>
                <a:latin typeface="Liter" pitchFamily="34" charset="0"/>
                <a:ea typeface="Liter" pitchFamily="34" charset="-122"/>
                <a:cs typeface="Liter" pitchFamily="34" charset="-120"/>
              </a:rPr>
              <a:t>Certifications</a:t>
            </a:r>
            <a:endParaRPr lang="en-US" sz="1600" dirty="0"/>
          </a:p>
        </p:txBody>
      </p:sp>
      <p:sp>
        <p:nvSpPr>
          <p:cNvPr id="14" name="Shape 12"/>
          <p:cNvSpPr/>
          <p:nvPr/>
        </p:nvSpPr>
        <p:spPr>
          <a:xfrm>
            <a:off x="4963120" y="5667375"/>
            <a:ext cx="2143125" cy="914400"/>
          </a:xfrm>
          <a:custGeom>
            <a:avLst/>
            <a:gdLst/>
            <a:ahLst/>
            <a:cxnLst/>
            <a:rect l="l" t="t" r="r" b="b"/>
            <a:pathLst>
              <a:path w="2143125" h="914400">
                <a:moveTo>
                  <a:pt x="76197" y="0"/>
                </a:moveTo>
                <a:lnTo>
                  <a:pt x="2066928" y="0"/>
                </a:lnTo>
                <a:cubicBezTo>
                  <a:pt x="2109010" y="0"/>
                  <a:pt x="2143125" y="34115"/>
                  <a:pt x="2143125" y="76197"/>
                </a:cubicBezTo>
                <a:lnTo>
                  <a:pt x="2143125" y="838203"/>
                </a:lnTo>
                <a:cubicBezTo>
                  <a:pt x="2143125" y="880285"/>
                  <a:pt x="2109010" y="914400"/>
                  <a:pt x="2066928" y="914400"/>
                </a:cubicBezTo>
                <a:lnTo>
                  <a:pt x="76197" y="914400"/>
                </a:lnTo>
                <a:cubicBezTo>
                  <a:pt x="34115" y="914400"/>
                  <a:pt x="0" y="880285"/>
                  <a:pt x="0" y="838203"/>
                </a:cubicBezTo>
                <a:lnTo>
                  <a:pt x="0" y="76197"/>
                </a:lnTo>
                <a:cubicBezTo>
                  <a:pt x="0" y="34143"/>
                  <a:pt x="34143" y="0"/>
                  <a:pt x="76197" y="0"/>
                </a:cubicBezTo>
                <a:close/>
              </a:path>
            </a:pathLst>
          </a:custGeom>
          <a:solidFill>
            <a:srgbClr val="2C3E50"/>
          </a:solidFill>
          <a:ln/>
        </p:spPr>
      </p:sp>
      <p:sp>
        <p:nvSpPr>
          <p:cNvPr id="15" name="Text 13"/>
          <p:cNvSpPr/>
          <p:nvPr/>
        </p:nvSpPr>
        <p:spPr>
          <a:xfrm>
            <a:off x="5029795" y="5819775"/>
            <a:ext cx="2009775" cy="381000"/>
          </a:xfrm>
          <a:prstGeom prst="rect">
            <a:avLst/>
          </a:prstGeom>
          <a:noFill/>
          <a:ln/>
        </p:spPr>
        <p:txBody>
          <a:bodyPr wrap="square" lIns="0" tIns="0" rIns="0" bIns="0" rtlCol="0" anchor="ctr"/>
          <a:lstStyle/>
          <a:p>
            <a:pPr algn="ctr">
              <a:lnSpc>
                <a:spcPct val="90000"/>
              </a:lnSpc>
            </a:pPr>
            <a:r>
              <a:rPr lang="en-US" sz="2700" b="1" dirty="0">
                <a:solidFill>
                  <a:srgbClr val="B08D57"/>
                </a:solidFill>
                <a:latin typeface="Oranienbaum" pitchFamily="34" charset="0"/>
                <a:ea typeface="Oranienbaum" pitchFamily="34" charset="-122"/>
                <a:cs typeface="Oranienbaum" pitchFamily="34" charset="-120"/>
              </a:rPr>
              <a:t>500K+</a:t>
            </a:r>
            <a:endParaRPr lang="en-US" sz="1600" dirty="0"/>
          </a:p>
        </p:txBody>
      </p:sp>
      <p:sp>
        <p:nvSpPr>
          <p:cNvPr id="16" name="Text 14"/>
          <p:cNvSpPr/>
          <p:nvPr/>
        </p:nvSpPr>
        <p:spPr>
          <a:xfrm>
            <a:off x="5082183" y="6238875"/>
            <a:ext cx="1905000" cy="190500"/>
          </a:xfrm>
          <a:prstGeom prst="rect">
            <a:avLst/>
          </a:prstGeom>
          <a:noFill/>
          <a:ln/>
        </p:spPr>
        <p:txBody>
          <a:bodyPr wrap="square" lIns="0" tIns="0" rIns="0" bIns="0" rtlCol="0" anchor="ctr"/>
          <a:lstStyle/>
          <a:p>
            <a:pPr algn="ctr">
              <a:lnSpc>
                <a:spcPct val="120000"/>
              </a:lnSpc>
            </a:pPr>
            <a:r>
              <a:rPr lang="en-US" sz="1050" dirty="0">
                <a:solidFill>
                  <a:srgbClr val="F8F7F5"/>
                </a:solidFill>
                <a:latin typeface="Liter" pitchFamily="34" charset="0"/>
                <a:ea typeface="Liter" pitchFamily="34" charset="-122"/>
                <a:cs typeface="Liter" pitchFamily="34" charset="-120"/>
              </a:rPr>
              <a:t>Data Points Managed</a:t>
            </a:r>
            <a:endParaRPr lang="en-US" sz="1600" dirty="0"/>
          </a:p>
        </p:txBody>
      </p:sp>
      <p:sp>
        <p:nvSpPr>
          <p:cNvPr id="17" name="Shape 15"/>
          <p:cNvSpPr/>
          <p:nvPr/>
        </p:nvSpPr>
        <p:spPr>
          <a:xfrm>
            <a:off x="7330455" y="1409700"/>
            <a:ext cx="4476750" cy="3248025"/>
          </a:xfrm>
          <a:custGeom>
            <a:avLst/>
            <a:gdLst/>
            <a:ahLst/>
            <a:cxnLst/>
            <a:rect l="l" t="t" r="r" b="b"/>
            <a:pathLst>
              <a:path w="4476750" h="3248025">
                <a:moveTo>
                  <a:pt x="76199" y="0"/>
                </a:moveTo>
                <a:lnTo>
                  <a:pt x="4400551" y="0"/>
                </a:lnTo>
                <a:cubicBezTo>
                  <a:pt x="4442635" y="0"/>
                  <a:pt x="4476750" y="34115"/>
                  <a:pt x="4476750" y="76199"/>
                </a:cubicBezTo>
                <a:lnTo>
                  <a:pt x="4476750" y="3171826"/>
                </a:lnTo>
                <a:cubicBezTo>
                  <a:pt x="4476750" y="3213910"/>
                  <a:pt x="4442635" y="3248025"/>
                  <a:pt x="4400551" y="3248025"/>
                </a:cubicBezTo>
                <a:lnTo>
                  <a:pt x="76199" y="3248025"/>
                </a:lnTo>
                <a:cubicBezTo>
                  <a:pt x="34115" y="3248025"/>
                  <a:pt x="0" y="3213910"/>
                  <a:pt x="0" y="3171826"/>
                </a:cubicBezTo>
                <a:lnTo>
                  <a:pt x="0" y="76199"/>
                </a:lnTo>
                <a:cubicBezTo>
                  <a:pt x="0" y="34143"/>
                  <a:pt x="34143" y="0"/>
                  <a:pt x="76199" y="0"/>
                </a:cubicBezTo>
                <a:close/>
              </a:path>
            </a:pathLst>
          </a:custGeom>
          <a:solidFill>
            <a:srgbClr val="2C3E50"/>
          </a:solidFill>
          <a:ln/>
        </p:spPr>
      </p:sp>
      <p:sp>
        <p:nvSpPr>
          <p:cNvPr id="18" name="Text 16"/>
          <p:cNvSpPr/>
          <p:nvPr/>
        </p:nvSpPr>
        <p:spPr>
          <a:xfrm>
            <a:off x="7520955" y="1600200"/>
            <a:ext cx="4181475" cy="266700"/>
          </a:xfrm>
          <a:prstGeom prst="rect">
            <a:avLst/>
          </a:prstGeom>
          <a:noFill/>
          <a:ln/>
        </p:spPr>
        <p:txBody>
          <a:bodyPr wrap="square" lIns="0" tIns="0" rIns="0" bIns="0" rtlCol="0" anchor="ctr"/>
          <a:lstStyle/>
          <a:p>
            <a:pPr>
              <a:lnSpc>
                <a:spcPct val="130000"/>
              </a:lnSpc>
            </a:pPr>
            <a:r>
              <a:rPr lang="en-US" sz="1350" b="1" dirty="0">
                <a:solidFill>
                  <a:srgbClr val="B08D57"/>
                </a:solidFill>
                <a:latin typeface="Liter" pitchFamily="34" charset="0"/>
                <a:ea typeface="Liter" pitchFamily="34" charset="-122"/>
                <a:cs typeface="Liter" pitchFamily="34" charset="-120"/>
              </a:rPr>
              <a:t>Current Position</a:t>
            </a:r>
            <a:endParaRPr lang="en-US" sz="1600" dirty="0"/>
          </a:p>
        </p:txBody>
      </p:sp>
      <p:sp>
        <p:nvSpPr>
          <p:cNvPr id="19" name="Text 17"/>
          <p:cNvSpPr/>
          <p:nvPr/>
        </p:nvSpPr>
        <p:spPr>
          <a:xfrm>
            <a:off x="7520955" y="2019300"/>
            <a:ext cx="4171950" cy="228600"/>
          </a:xfrm>
          <a:prstGeom prst="rect">
            <a:avLst/>
          </a:prstGeom>
          <a:noFill/>
          <a:ln/>
        </p:spPr>
        <p:txBody>
          <a:bodyPr wrap="square" lIns="0" tIns="0" rIns="0" bIns="0" rtlCol="0" anchor="ctr"/>
          <a:lstStyle/>
          <a:p>
            <a:pPr>
              <a:lnSpc>
                <a:spcPct val="130000"/>
              </a:lnSpc>
            </a:pPr>
            <a:r>
              <a:rPr lang="en-US" sz="1200" b="1" dirty="0">
                <a:solidFill>
                  <a:srgbClr val="F8F7F5"/>
                </a:solidFill>
                <a:latin typeface="Quattrocento Sans" pitchFamily="34" charset="0"/>
                <a:ea typeface="Quattrocento Sans" pitchFamily="34" charset="-122"/>
                <a:cs typeface="Quattrocento Sans" pitchFamily="34" charset="-120"/>
              </a:rPr>
              <a:t>Civil Servant</a:t>
            </a:r>
            <a:endParaRPr lang="en-US" sz="1600" dirty="0"/>
          </a:p>
        </p:txBody>
      </p:sp>
      <p:sp>
        <p:nvSpPr>
          <p:cNvPr id="20" name="Text 18"/>
          <p:cNvSpPr/>
          <p:nvPr/>
        </p:nvSpPr>
        <p:spPr>
          <a:xfrm>
            <a:off x="7520955" y="2286000"/>
            <a:ext cx="4162425" cy="190500"/>
          </a:xfrm>
          <a:prstGeom prst="rect">
            <a:avLst/>
          </a:prstGeom>
          <a:noFill/>
          <a:ln/>
        </p:spPr>
        <p:txBody>
          <a:bodyPr wrap="square" lIns="0" tIns="0" rIns="0" bIns="0" rtlCol="0" anchor="ctr"/>
          <a:lstStyle/>
          <a:p>
            <a:pPr>
              <a:lnSpc>
                <a:spcPct val="120000"/>
              </a:lnSpc>
            </a:pPr>
            <a:r>
              <a:rPr lang="en-US" sz="1050" dirty="0">
                <a:solidFill>
                  <a:srgbClr val="8D99AE"/>
                </a:solidFill>
                <a:latin typeface="Quattrocento Sans" pitchFamily="34" charset="0"/>
                <a:ea typeface="Quattrocento Sans" pitchFamily="34" charset="-122"/>
                <a:cs typeface="Quattrocento Sans" pitchFamily="34" charset="-120"/>
              </a:rPr>
              <a:t>Ministry of Public Housing &amp; Settlements (KemenPKP)</a:t>
            </a:r>
            <a:endParaRPr lang="en-US" sz="1600" dirty="0"/>
          </a:p>
        </p:txBody>
      </p:sp>
      <p:sp>
        <p:nvSpPr>
          <p:cNvPr id="21" name="Shape 19"/>
          <p:cNvSpPr/>
          <p:nvPr/>
        </p:nvSpPr>
        <p:spPr>
          <a:xfrm>
            <a:off x="7520955" y="2595563"/>
            <a:ext cx="4095750" cy="9525"/>
          </a:xfrm>
          <a:custGeom>
            <a:avLst/>
            <a:gdLst/>
            <a:ahLst/>
            <a:cxnLst/>
            <a:rect l="l" t="t" r="r" b="b"/>
            <a:pathLst>
              <a:path w="4095750" h="9525">
                <a:moveTo>
                  <a:pt x="0" y="0"/>
                </a:moveTo>
                <a:lnTo>
                  <a:pt x="4095750" y="0"/>
                </a:lnTo>
                <a:lnTo>
                  <a:pt x="4095750" y="9525"/>
                </a:lnTo>
                <a:lnTo>
                  <a:pt x="0" y="9525"/>
                </a:lnTo>
                <a:lnTo>
                  <a:pt x="0" y="0"/>
                </a:lnTo>
                <a:close/>
              </a:path>
            </a:pathLst>
          </a:custGeom>
          <a:solidFill>
            <a:srgbClr val="F8F7F5">
              <a:alpha val="20000"/>
            </a:srgbClr>
          </a:solidFill>
          <a:ln/>
        </p:spPr>
      </p:sp>
      <p:sp>
        <p:nvSpPr>
          <p:cNvPr id="22" name="Text 20"/>
          <p:cNvSpPr/>
          <p:nvPr/>
        </p:nvSpPr>
        <p:spPr>
          <a:xfrm>
            <a:off x="7520955" y="2714625"/>
            <a:ext cx="4171950" cy="228600"/>
          </a:xfrm>
          <a:prstGeom prst="rect">
            <a:avLst/>
          </a:prstGeom>
          <a:noFill/>
          <a:ln/>
        </p:spPr>
        <p:txBody>
          <a:bodyPr wrap="square" lIns="0" tIns="0" rIns="0" bIns="0" rtlCol="0" anchor="ctr"/>
          <a:lstStyle/>
          <a:p>
            <a:pPr>
              <a:lnSpc>
                <a:spcPct val="130000"/>
              </a:lnSpc>
            </a:pPr>
            <a:r>
              <a:rPr lang="en-US" sz="1200" b="1" dirty="0">
                <a:solidFill>
                  <a:srgbClr val="F8F7F5"/>
                </a:solidFill>
                <a:latin typeface="Quattrocento Sans" pitchFamily="34" charset="0"/>
                <a:ea typeface="Quattrocento Sans" pitchFamily="34" charset="-122"/>
                <a:cs typeface="Quattrocento Sans" pitchFamily="34" charset="-120"/>
              </a:rPr>
              <a:t>Head of Secretariat</a:t>
            </a:r>
            <a:endParaRPr lang="en-US" sz="1600" dirty="0"/>
          </a:p>
        </p:txBody>
      </p:sp>
      <p:sp>
        <p:nvSpPr>
          <p:cNvPr id="23" name="Text 21"/>
          <p:cNvSpPr/>
          <p:nvPr/>
        </p:nvSpPr>
        <p:spPr>
          <a:xfrm>
            <a:off x="7520955" y="2981325"/>
            <a:ext cx="4162425" cy="190500"/>
          </a:xfrm>
          <a:prstGeom prst="rect">
            <a:avLst/>
          </a:prstGeom>
          <a:noFill/>
          <a:ln/>
        </p:spPr>
        <p:txBody>
          <a:bodyPr wrap="square" lIns="0" tIns="0" rIns="0" bIns="0" rtlCol="0" anchor="ctr"/>
          <a:lstStyle/>
          <a:p>
            <a:pPr>
              <a:lnSpc>
                <a:spcPct val="120000"/>
              </a:lnSpc>
            </a:pPr>
            <a:r>
              <a:rPr lang="en-US" sz="1050" dirty="0">
                <a:solidFill>
                  <a:srgbClr val="8D99AE"/>
                </a:solidFill>
                <a:latin typeface="Quattrocento Sans" pitchFamily="34" charset="0"/>
                <a:ea typeface="Quattrocento Sans" pitchFamily="34" charset="-122"/>
                <a:cs typeface="Quattrocento Sans" pitchFamily="34" charset="-120"/>
              </a:rPr>
              <a:t>PPTI — Digital Transformation Coordination</a:t>
            </a:r>
            <a:endParaRPr lang="en-US" sz="1600" dirty="0"/>
          </a:p>
        </p:txBody>
      </p:sp>
      <p:sp>
        <p:nvSpPr>
          <p:cNvPr id="24" name="Shape 22"/>
          <p:cNvSpPr/>
          <p:nvPr/>
        </p:nvSpPr>
        <p:spPr>
          <a:xfrm>
            <a:off x="7520955" y="3290888"/>
            <a:ext cx="4095750" cy="9525"/>
          </a:xfrm>
          <a:custGeom>
            <a:avLst/>
            <a:gdLst/>
            <a:ahLst/>
            <a:cxnLst/>
            <a:rect l="l" t="t" r="r" b="b"/>
            <a:pathLst>
              <a:path w="4095750" h="9525">
                <a:moveTo>
                  <a:pt x="0" y="0"/>
                </a:moveTo>
                <a:lnTo>
                  <a:pt x="4095750" y="0"/>
                </a:lnTo>
                <a:lnTo>
                  <a:pt x="4095750" y="9525"/>
                </a:lnTo>
                <a:lnTo>
                  <a:pt x="0" y="9525"/>
                </a:lnTo>
                <a:lnTo>
                  <a:pt x="0" y="0"/>
                </a:lnTo>
                <a:close/>
              </a:path>
            </a:pathLst>
          </a:custGeom>
          <a:solidFill>
            <a:srgbClr val="F8F7F5">
              <a:alpha val="20000"/>
            </a:srgbClr>
          </a:solidFill>
          <a:ln/>
        </p:spPr>
      </p:sp>
      <p:sp>
        <p:nvSpPr>
          <p:cNvPr id="25" name="Text 23"/>
          <p:cNvSpPr/>
          <p:nvPr/>
        </p:nvSpPr>
        <p:spPr>
          <a:xfrm>
            <a:off x="7520955" y="3409950"/>
            <a:ext cx="4171950" cy="228600"/>
          </a:xfrm>
          <a:prstGeom prst="rect">
            <a:avLst/>
          </a:prstGeom>
          <a:noFill/>
          <a:ln/>
        </p:spPr>
        <p:txBody>
          <a:bodyPr wrap="square" lIns="0" tIns="0" rIns="0" bIns="0" rtlCol="0" anchor="ctr"/>
          <a:lstStyle/>
          <a:p>
            <a:pPr>
              <a:lnSpc>
                <a:spcPct val="130000"/>
              </a:lnSpc>
            </a:pPr>
            <a:r>
              <a:rPr lang="en-US" sz="1200" b="1" dirty="0">
                <a:solidFill>
                  <a:srgbClr val="F8F7F5"/>
                </a:solidFill>
                <a:latin typeface="Quattrocento Sans" pitchFamily="34" charset="0"/>
                <a:ea typeface="Quattrocento Sans" pitchFamily="34" charset="-122"/>
                <a:cs typeface="Quattrocento Sans" pitchFamily="34" charset="-120"/>
              </a:rPr>
              <a:t>System Operator</a:t>
            </a:r>
            <a:endParaRPr lang="en-US" sz="1600" dirty="0"/>
          </a:p>
        </p:txBody>
      </p:sp>
      <p:sp>
        <p:nvSpPr>
          <p:cNvPr id="26" name="Text 24"/>
          <p:cNvSpPr/>
          <p:nvPr/>
        </p:nvSpPr>
        <p:spPr>
          <a:xfrm>
            <a:off x="7520955" y="3676650"/>
            <a:ext cx="4162425" cy="190500"/>
          </a:xfrm>
          <a:prstGeom prst="rect">
            <a:avLst/>
          </a:prstGeom>
          <a:noFill/>
          <a:ln/>
        </p:spPr>
        <p:txBody>
          <a:bodyPr wrap="square" lIns="0" tIns="0" rIns="0" bIns="0" rtlCol="0" anchor="ctr"/>
          <a:lstStyle/>
          <a:p>
            <a:pPr>
              <a:lnSpc>
                <a:spcPct val="120000"/>
              </a:lnSpc>
            </a:pPr>
            <a:r>
              <a:rPr lang="en-US" sz="1050" dirty="0">
                <a:solidFill>
                  <a:srgbClr val="8D99AE"/>
                </a:solidFill>
                <a:latin typeface="Quattrocento Sans" pitchFamily="34" charset="0"/>
                <a:ea typeface="Quattrocento Sans" pitchFamily="34" charset="-122"/>
                <a:cs typeface="Quattrocento Sans" pitchFamily="34" charset="-120"/>
              </a:rPr>
              <a:t>SIBARU AI — Public Housing Allocation</a:t>
            </a:r>
            <a:endParaRPr lang="en-US" sz="1600" dirty="0"/>
          </a:p>
        </p:txBody>
      </p:sp>
      <p:sp>
        <p:nvSpPr>
          <p:cNvPr id="27" name="Shape 25"/>
          <p:cNvSpPr/>
          <p:nvPr/>
        </p:nvSpPr>
        <p:spPr>
          <a:xfrm>
            <a:off x="7335217" y="4814888"/>
            <a:ext cx="4467225" cy="1762125"/>
          </a:xfrm>
          <a:custGeom>
            <a:avLst/>
            <a:gdLst/>
            <a:ahLst/>
            <a:cxnLst/>
            <a:rect l="l" t="t" r="r" b="b"/>
            <a:pathLst>
              <a:path w="4467225" h="1762125">
                <a:moveTo>
                  <a:pt x="76194" y="0"/>
                </a:moveTo>
                <a:lnTo>
                  <a:pt x="4391031" y="0"/>
                </a:lnTo>
                <a:cubicBezTo>
                  <a:pt x="4433083" y="0"/>
                  <a:pt x="4467225" y="34142"/>
                  <a:pt x="4467225" y="76194"/>
                </a:cubicBezTo>
                <a:lnTo>
                  <a:pt x="4467225" y="1685931"/>
                </a:lnTo>
                <a:cubicBezTo>
                  <a:pt x="4467225" y="1728012"/>
                  <a:pt x="4433112" y="1762125"/>
                  <a:pt x="4391031" y="1762125"/>
                </a:cubicBezTo>
                <a:lnTo>
                  <a:pt x="76194" y="1762125"/>
                </a:lnTo>
                <a:cubicBezTo>
                  <a:pt x="34142" y="1762125"/>
                  <a:pt x="0" y="1727983"/>
                  <a:pt x="0" y="1685931"/>
                </a:cubicBezTo>
                <a:lnTo>
                  <a:pt x="0" y="76194"/>
                </a:lnTo>
                <a:cubicBezTo>
                  <a:pt x="0" y="34142"/>
                  <a:pt x="34142" y="0"/>
                  <a:pt x="76194" y="0"/>
                </a:cubicBezTo>
                <a:close/>
              </a:path>
            </a:pathLst>
          </a:custGeom>
          <a:solidFill>
            <a:srgbClr val="FFFFFF"/>
          </a:solidFill>
          <a:ln w="12700">
            <a:solidFill>
              <a:srgbClr val="8D99AE">
                <a:alpha val="30196"/>
              </a:srgbClr>
            </a:solidFill>
            <a:prstDash val="solid"/>
          </a:ln>
          <a:effectLst>
            <a:outerShdw sx="100000" sy="100000" kx="0" ky="0" algn="bl" rotWithShape="0" blurRad="28575" dist="9525" dir="5400000">
              <a:srgbClr val="000000">
                <a:alpha val="10196"/>
              </a:srgbClr>
            </a:outerShdw>
          </a:effectLst>
        </p:spPr>
      </p:sp>
      <p:sp>
        <p:nvSpPr>
          <p:cNvPr id="28" name="Text 26"/>
          <p:cNvSpPr/>
          <p:nvPr/>
        </p:nvSpPr>
        <p:spPr>
          <a:xfrm>
            <a:off x="7530480" y="5010150"/>
            <a:ext cx="4162425" cy="266700"/>
          </a:xfrm>
          <a:prstGeom prst="rect">
            <a:avLst/>
          </a:prstGeom>
          <a:noFill/>
          <a:ln/>
        </p:spPr>
        <p:txBody>
          <a:bodyPr wrap="square" lIns="0" tIns="0" rIns="0" bIns="0" rtlCol="0" anchor="ctr"/>
          <a:lstStyle/>
          <a:p>
            <a:pPr>
              <a:lnSpc>
                <a:spcPct val="130000"/>
              </a:lnSpc>
            </a:pPr>
            <a:r>
              <a:rPr lang="en-US" sz="1350" b="1" dirty="0">
                <a:solidFill>
                  <a:srgbClr val="2C3E50"/>
                </a:solidFill>
                <a:latin typeface="Liter" pitchFamily="34" charset="0"/>
                <a:ea typeface="Liter" pitchFamily="34" charset="-122"/>
                <a:cs typeface="Liter" pitchFamily="34" charset="-120"/>
              </a:rPr>
              <a:t>Educational Background</a:t>
            </a:r>
            <a:endParaRPr lang="en-US" sz="1600" dirty="0"/>
          </a:p>
        </p:txBody>
      </p:sp>
      <p:sp>
        <p:nvSpPr>
          <p:cNvPr id="29" name="Shape 27"/>
          <p:cNvSpPr/>
          <p:nvPr/>
        </p:nvSpPr>
        <p:spPr>
          <a:xfrm>
            <a:off x="7530480" y="5467350"/>
            <a:ext cx="304800" cy="304800"/>
          </a:xfrm>
          <a:custGeom>
            <a:avLst/>
            <a:gdLst/>
            <a:ahLst/>
            <a:cxnLst/>
            <a:rect l="l" t="t" r="r" b="b"/>
            <a:pathLst>
              <a:path w="304800" h="304800">
                <a:moveTo>
                  <a:pt x="152400" y="0"/>
                </a:moveTo>
                <a:lnTo>
                  <a:pt x="152400" y="0"/>
                </a:lnTo>
                <a:cubicBezTo>
                  <a:pt x="236512" y="0"/>
                  <a:pt x="304800" y="68288"/>
                  <a:pt x="304800" y="152400"/>
                </a:cubicBezTo>
                <a:lnTo>
                  <a:pt x="304800" y="152400"/>
                </a:lnTo>
                <a:cubicBezTo>
                  <a:pt x="304800" y="236512"/>
                  <a:pt x="236512" y="304800"/>
                  <a:pt x="152400" y="304800"/>
                </a:cubicBezTo>
                <a:lnTo>
                  <a:pt x="152400" y="304800"/>
                </a:lnTo>
                <a:cubicBezTo>
                  <a:pt x="68288" y="304800"/>
                  <a:pt x="0" y="236512"/>
                  <a:pt x="0" y="152400"/>
                </a:cubicBezTo>
                <a:lnTo>
                  <a:pt x="0" y="152400"/>
                </a:lnTo>
                <a:cubicBezTo>
                  <a:pt x="0" y="68288"/>
                  <a:pt x="68288" y="0"/>
                  <a:pt x="152400" y="0"/>
                </a:cubicBezTo>
                <a:close/>
              </a:path>
            </a:pathLst>
          </a:custGeom>
          <a:solidFill>
            <a:srgbClr val="B08D57">
              <a:alpha val="20000"/>
            </a:srgbClr>
          </a:solidFill>
          <a:ln/>
        </p:spPr>
      </p:sp>
      <p:sp>
        <p:nvSpPr>
          <p:cNvPr id="30" name="Shape 28"/>
          <p:cNvSpPr/>
          <p:nvPr/>
        </p:nvSpPr>
        <p:spPr>
          <a:xfrm>
            <a:off x="7610252" y="5553075"/>
            <a:ext cx="150019" cy="133350"/>
          </a:xfrm>
          <a:custGeom>
            <a:avLst/>
            <a:gdLst/>
            <a:ahLst/>
            <a:cxnLst/>
            <a:rect l="l" t="t" r="r" b="b"/>
            <a:pathLst>
              <a:path w="150019" h="133350">
                <a:moveTo>
                  <a:pt x="12502" y="50996"/>
                </a:moveTo>
                <a:lnTo>
                  <a:pt x="66988" y="73421"/>
                </a:lnTo>
                <a:cubicBezTo>
                  <a:pt x="69540" y="74462"/>
                  <a:pt x="72249" y="75009"/>
                  <a:pt x="75009" y="75009"/>
                </a:cubicBezTo>
                <a:cubicBezTo>
                  <a:pt x="77770" y="75009"/>
                  <a:pt x="80479" y="74462"/>
                  <a:pt x="83031" y="73421"/>
                </a:cubicBezTo>
                <a:lnTo>
                  <a:pt x="146164" y="47428"/>
                </a:lnTo>
                <a:cubicBezTo>
                  <a:pt x="148508" y="46464"/>
                  <a:pt x="150019" y="44198"/>
                  <a:pt x="150019" y="41672"/>
                </a:cubicBezTo>
                <a:cubicBezTo>
                  <a:pt x="150019" y="39146"/>
                  <a:pt x="148508" y="36880"/>
                  <a:pt x="146164" y="35916"/>
                </a:cubicBezTo>
                <a:lnTo>
                  <a:pt x="83031" y="9923"/>
                </a:lnTo>
                <a:cubicBezTo>
                  <a:pt x="80479" y="8881"/>
                  <a:pt x="77770" y="8334"/>
                  <a:pt x="75009" y="8334"/>
                </a:cubicBezTo>
                <a:cubicBezTo>
                  <a:pt x="72249" y="8334"/>
                  <a:pt x="69540" y="8881"/>
                  <a:pt x="66988" y="9923"/>
                </a:cubicBezTo>
                <a:lnTo>
                  <a:pt x="3855" y="35916"/>
                </a:lnTo>
                <a:cubicBezTo>
                  <a:pt x="1511" y="36880"/>
                  <a:pt x="0" y="39146"/>
                  <a:pt x="0" y="41672"/>
                </a:cubicBezTo>
                <a:lnTo>
                  <a:pt x="0" y="118765"/>
                </a:lnTo>
                <a:cubicBezTo>
                  <a:pt x="0" y="122229"/>
                  <a:pt x="2787" y="125016"/>
                  <a:pt x="6251" y="125016"/>
                </a:cubicBezTo>
                <a:cubicBezTo>
                  <a:pt x="9715" y="125016"/>
                  <a:pt x="12502" y="122229"/>
                  <a:pt x="12502" y="118765"/>
                </a:cubicBezTo>
                <a:lnTo>
                  <a:pt x="12502" y="50996"/>
                </a:lnTo>
                <a:close/>
                <a:moveTo>
                  <a:pt x="25003" y="69670"/>
                </a:moveTo>
                <a:lnTo>
                  <a:pt x="25003" y="100013"/>
                </a:lnTo>
                <a:cubicBezTo>
                  <a:pt x="25003" y="113816"/>
                  <a:pt x="47402" y="125016"/>
                  <a:pt x="75009" y="125016"/>
                </a:cubicBezTo>
                <a:cubicBezTo>
                  <a:pt x="102617" y="125016"/>
                  <a:pt x="125016" y="113816"/>
                  <a:pt x="125016" y="100013"/>
                </a:cubicBezTo>
                <a:lnTo>
                  <a:pt x="125016" y="69644"/>
                </a:lnTo>
                <a:lnTo>
                  <a:pt x="87797" y="84985"/>
                </a:lnTo>
                <a:cubicBezTo>
                  <a:pt x="83734" y="86651"/>
                  <a:pt x="79411" y="87511"/>
                  <a:pt x="75009" y="87511"/>
                </a:cubicBezTo>
                <a:cubicBezTo>
                  <a:pt x="70608" y="87511"/>
                  <a:pt x="66284" y="86651"/>
                  <a:pt x="62221" y="84985"/>
                </a:cubicBezTo>
                <a:lnTo>
                  <a:pt x="25003" y="69644"/>
                </a:lnTo>
                <a:close/>
              </a:path>
            </a:pathLst>
          </a:custGeom>
          <a:solidFill>
            <a:srgbClr val="B08D57"/>
          </a:solidFill>
          <a:ln/>
        </p:spPr>
      </p:sp>
      <p:sp>
        <p:nvSpPr>
          <p:cNvPr id="31" name="Text 29"/>
          <p:cNvSpPr/>
          <p:nvPr/>
        </p:nvSpPr>
        <p:spPr>
          <a:xfrm>
            <a:off x="7949580" y="5429250"/>
            <a:ext cx="1952625" cy="228600"/>
          </a:xfrm>
          <a:prstGeom prst="rect">
            <a:avLst/>
          </a:prstGeom>
          <a:noFill/>
          <a:ln/>
        </p:spPr>
        <p:txBody>
          <a:bodyPr wrap="square" lIns="0" tIns="0" rIns="0" bIns="0" rtlCol="0" anchor="ctr"/>
          <a:lstStyle/>
          <a:p>
            <a:pPr>
              <a:lnSpc>
                <a:spcPct val="130000"/>
              </a:lnSpc>
            </a:pPr>
            <a:r>
              <a:rPr lang="en-US" sz="1200" b="1" dirty="0">
                <a:solidFill>
                  <a:srgbClr val="2C3E50"/>
                </a:solidFill>
                <a:latin typeface="Quattrocento Sans" pitchFamily="34" charset="0"/>
                <a:ea typeface="Quattrocento Sans" pitchFamily="34" charset="-122"/>
                <a:cs typeface="Quattrocento Sans" pitchFamily="34" charset="-120"/>
              </a:rPr>
              <a:t>S.Kom. — Computer Science</a:t>
            </a:r>
            <a:endParaRPr lang="en-US" sz="1600" dirty="0"/>
          </a:p>
        </p:txBody>
      </p:sp>
      <p:sp>
        <p:nvSpPr>
          <p:cNvPr id="32" name="Text 30"/>
          <p:cNvSpPr/>
          <p:nvPr/>
        </p:nvSpPr>
        <p:spPr>
          <a:xfrm>
            <a:off x="7949580" y="5657850"/>
            <a:ext cx="1943100" cy="190500"/>
          </a:xfrm>
          <a:prstGeom prst="rect">
            <a:avLst/>
          </a:prstGeom>
          <a:noFill/>
          <a:ln/>
        </p:spPr>
        <p:txBody>
          <a:bodyPr wrap="square" lIns="0" tIns="0" rIns="0" bIns="0" rtlCol="0" anchor="ctr"/>
          <a:lstStyle/>
          <a:p>
            <a:pPr>
              <a:lnSpc>
                <a:spcPct val="120000"/>
              </a:lnSpc>
            </a:pPr>
            <a:r>
              <a:rPr lang="en-US" sz="1050" dirty="0">
                <a:solidFill>
                  <a:srgbClr val="8D99AE"/>
                </a:solidFill>
                <a:latin typeface="Quattrocento Sans" pitchFamily="34" charset="0"/>
                <a:ea typeface="Quattrocento Sans" pitchFamily="34" charset="-122"/>
                <a:cs typeface="Quattrocento Sans" pitchFamily="34" charset="-120"/>
              </a:rPr>
              <a:t>Technical Foundation</a:t>
            </a:r>
            <a:endParaRPr lang="en-US" sz="1600" dirty="0"/>
          </a:p>
        </p:txBody>
      </p:sp>
      <p:sp>
        <p:nvSpPr>
          <p:cNvPr id="33" name="Shape 31"/>
          <p:cNvSpPr/>
          <p:nvPr/>
        </p:nvSpPr>
        <p:spPr>
          <a:xfrm>
            <a:off x="7530480" y="6000750"/>
            <a:ext cx="304800" cy="304800"/>
          </a:xfrm>
          <a:custGeom>
            <a:avLst/>
            <a:gdLst/>
            <a:ahLst/>
            <a:cxnLst/>
            <a:rect l="l" t="t" r="r" b="b"/>
            <a:pathLst>
              <a:path w="304800" h="304800">
                <a:moveTo>
                  <a:pt x="152400" y="0"/>
                </a:moveTo>
                <a:lnTo>
                  <a:pt x="152400" y="0"/>
                </a:lnTo>
                <a:cubicBezTo>
                  <a:pt x="236512" y="0"/>
                  <a:pt x="304800" y="68288"/>
                  <a:pt x="304800" y="152400"/>
                </a:cubicBezTo>
                <a:lnTo>
                  <a:pt x="304800" y="152400"/>
                </a:lnTo>
                <a:cubicBezTo>
                  <a:pt x="304800" y="236512"/>
                  <a:pt x="236512" y="304800"/>
                  <a:pt x="152400" y="304800"/>
                </a:cubicBezTo>
                <a:lnTo>
                  <a:pt x="152400" y="304800"/>
                </a:lnTo>
                <a:cubicBezTo>
                  <a:pt x="68288" y="304800"/>
                  <a:pt x="0" y="236512"/>
                  <a:pt x="0" y="152400"/>
                </a:cubicBezTo>
                <a:lnTo>
                  <a:pt x="0" y="152400"/>
                </a:lnTo>
                <a:cubicBezTo>
                  <a:pt x="0" y="68288"/>
                  <a:pt x="68288" y="0"/>
                  <a:pt x="152400" y="0"/>
                </a:cubicBezTo>
                <a:close/>
              </a:path>
            </a:pathLst>
          </a:custGeom>
          <a:solidFill>
            <a:srgbClr val="B08D57">
              <a:alpha val="20000"/>
            </a:srgbClr>
          </a:solidFill>
          <a:ln/>
        </p:spPr>
      </p:sp>
      <p:sp>
        <p:nvSpPr>
          <p:cNvPr id="34" name="Shape 32"/>
          <p:cNvSpPr/>
          <p:nvPr/>
        </p:nvSpPr>
        <p:spPr>
          <a:xfrm>
            <a:off x="7610252" y="6086475"/>
            <a:ext cx="150019" cy="133350"/>
          </a:xfrm>
          <a:custGeom>
            <a:avLst/>
            <a:gdLst/>
            <a:ahLst/>
            <a:cxnLst/>
            <a:rect l="l" t="t" r="r" b="b"/>
            <a:pathLst>
              <a:path w="150019" h="133350">
                <a:moveTo>
                  <a:pt x="12502" y="50996"/>
                </a:moveTo>
                <a:lnTo>
                  <a:pt x="66988" y="73421"/>
                </a:lnTo>
                <a:cubicBezTo>
                  <a:pt x="69540" y="74462"/>
                  <a:pt x="72249" y="75009"/>
                  <a:pt x="75009" y="75009"/>
                </a:cubicBezTo>
                <a:cubicBezTo>
                  <a:pt x="77770" y="75009"/>
                  <a:pt x="80479" y="74462"/>
                  <a:pt x="83031" y="73421"/>
                </a:cubicBezTo>
                <a:lnTo>
                  <a:pt x="146164" y="47428"/>
                </a:lnTo>
                <a:cubicBezTo>
                  <a:pt x="148508" y="46464"/>
                  <a:pt x="150019" y="44198"/>
                  <a:pt x="150019" y="41672"/>
                </a:cubicBezTo>
                <a:cubicBezTo>
                  <a:pt x="150019" y="39146"/>
                  <a:pt x="148508" y="36880"/>
                  <a:pt x="146164" y="35916"/>
                </a:cubicBezTo>
                <a:lnTo>
                  <a:pt x="83031" y="9923"/>
                </a:lnTo>
                <a:cubicBezTo>
                  <a:pt x="80479" y="8881"/>
                  <a:pt x="77770" y="8334"/>
                  <a:pt x="75009" y="8334"/>
                </a:cubicBezTo>
                <a:cubicBezTo>
                  <a:pt x="72249" y="8334"/>
                  <a:pt x="69540" y="8881"/>
                  <a:pt x="66988" y="9923"/>
                </a:cubicBezTo>
                <a:lnTo>
                  <a:pt x="3855" y="35916"/>
                </a:lnTo>
                <a:cubicBezTo>
                  <a:pt x="1511" y="36880"/>
                  <a:pt x="0" y="39146"/>
                  <a:pt x="0" y="41672"/>
                </a:cubicBezTo>
                <a:lnTo>
                  <a:pt x="0" y="118765"/>
                </a:lnTo>
                <a:cubicBezTo>
                  <a:pt x="0" y="122229"/>
                  <a:pt x="2787" y="125016"/>
                  <a:pt x="6251" y="125016"/>
                </a:cubicBezTo>
                <a:cubicBezTo>
                  <a:pt x="9715" y="125016"/>
                  <a:pt x="12502" y="122229"/>
                  <a:pt x="12502" y="118765"/>
                </a:cubicBezTo>
                <a:lnTo>
                  <a:pt x="12502" y="50996"/>
                </a:lnTo>
                <a:close/>
                <a:moveTo>
                  <a:pt x="25003" y="69670"/>
                </a:moveTo>
                <a:lnTo>
                  <a:pt x="25003" y="100013"/>
                </a:lnTo>
                <a:cubicBezTo>
                  <a:pt x="25003" y="113816"/>
                  <a:pt x="47402" y="125016"/>
                  <a:pt x="75009" y="125016"/>
                </a:cubicBezTo>
                <a:cubicBezTo>
                  <a:pt x="102617" y="125016"/>
                  <a:pt x="125016" y="113816"/>
                  <a:pt x="125016" y="100013"/>
                </a:cubicBezTo>
                <a:lnTo>
                  <a:pt x="125016" y="69644"/>
                </a:lnTo>
                <a:lnTo>
                  <a:pt x="87797" y="84985"/>
                </a:lnTo>
                <a:cubicBezTo>
                  <a:pt x="83734" y="86651"/>
                  <a:pt x="79411" y="87511"/>
                  <a:pt x="75009" y="87511"/>
                </a:cubicBezTo>
                <a:cubicBezTo>
                  <a:pt x="70608" y="87511"/>
                  <a:pt x="66284" y="86651"/>
                  <a:pt x="62221" y="84985"/>
                </a:cubicBezTo>
                <a:lnTo>
                  <a:pt x="25003" y="69644"/>
                </a:lnTo>
                <a:close/>
              </a:path>
            </a:pathLst>
          </a:custGeom>
          <a:solidFill>
            <a:srgbClr val="B08D57"/>
          </a:solidFill>
          <a:ln/>
        </p:spPr>
      </p:sp>
      <p:sp>
        <p:nvSpPr>
          <p:cNvPr id="35" name="Text 33"/>
          <p:cNvSpPr/>
          <p:nvPr/>
        </p:nvSpPr>
        <p:spPr>
          <a:xfrm>
            <a:off x="7949580" y="5962650"/>
            <a:ext cx="2362200" cy="228600"/>
          </a:xfrm>
          <a:prstGeom prst="rect">
            <a:avLst/>
          </a:prstGeom>
          <a:noFill/>
          <a:ln/>
        </p:spPr>
        <p:txBody>
          <a:bodyPr wrap="square" lIns="0" tIns="0" rIns="0" bIns="0" rtlCol="0" anchor="ctr"/>
          <a:lstStyle/>
          <a:p>
            <a:pPr>
              <a:lnSpc>
                <a:spcPct val="130000"/>
              </a:lnSpc>
            </a:pPr>
            <a:r>
              <a:rPr lang="en-US" sz="1200" b="1" dirty="0">
                <a:solidFill>
                  <a:srgbClr val="2C3E50"/>
                </a:solidFill>
                <a:latin typeface="Quattrocento Sans" pitchFamily="34" charset="0"/>
                <a:ea typeface="Quattrocento Sans" pitchFamily="34" charset="-122"/>
                <a:cs typeface="Quattrocento Sans" pitchFamily="34" charset="-120"/>
              </a:rPr>
              <a:t>MBA</a:t>
            </a:r>
            <a:endParaRPr lang="en-US" sz="1600" dirty="0"/>
          </a:p>
        </p:txBody>
      </p:sp>
      <p:sp>
        <p:nvSpPr>
          <p:cNvPr id="36" name="Text 34"/>
          <p:cNvSpPr/>
          <p:nvPr/>
        </p:nvSpPr>
        <p:spPr>
          <a:xfrm>
            <a:off x="7949580" y="6191250"/>
            <a:ext cx="2352675" cy="190500"/>
          </a:xfrm>
          <a:prstGeom prst="rect">
            <a:avLst/>
          </a:prstGeom>
          <a:noFill/>
          <a:ln/>
        </p:spPr>
        <p:txBody>
          <a:bodyPr wrap="square" lIns="0" tIns="0" rIns="0" bIns="0" rtlCol="0" anchor="ctr"/>
          <a:lstStyle/>
          <a:p>
            <a:pPr>
              <a:lnSpc>
                <a:spcPct val="120000"/>
              </a:lnSpc>
            </a:pPr>
            <a:r>
              <a:rPr lang="en-US" sz="1050" dirty="0">
                <a:solidFill>
                  <a:srgbClr val="8D99AE"/>
                </a:solidFill>
                <a:latin typeface="Quattrocento Sans" pitchFamily="34" charset="0"/>
                <a:ea typeface="Quattrocento Sans" pitchFamily="34" charset="-122"/>
                <a:cs typeface="Quattrocento Sans" pitchFamily="34" charset="-120"/>
              </a:rPr>
              <a:t>Institutional &amp; Management Perspective</a:t>
            </a:r>
            <a:endParaRPr lang="en-US" sz="1600" dirty="0"/>
          </a:p>
        </p:txBody>
      </p:sp>
    </p:spTree>
  </p:cSld>
  <p:clrMapOvr>
    <a:masterClrMapping/>
  </p:clrMapOvr>
  <p:transition>
    <p:fade/>
    <p:spd val="med"/>
  </p:transition>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8F7F5"/>
        </a:solidFill>
      </p:bgPr>
    </p:bg>
    <p:spTree>
      <p:nvGrpSpPr>
        <p:cNvPr id="1" name=""/>
        <p:cNvGrpSpPr/>
        <p:nvPr/>
      </p:nvGrpSpPr>
      <p:grpSpPr>
        <a:xfrm>
          <a:off x="0" y="0"/>
          <a:ext cx="0" cy="0"/>
          <a:chOff x="0" y="0"/>
          <a:chExt cx="0" cy="0"/>
        </a:xfrm>
      </p:grpSpPr>
      <p:sp>
        <p:nvSpPr>
          <p:cNvPr id="2" name="Text 0"/>
          <p:cNvSpPr/>
          <p:nvPr/>
        </p:nvSpPr>
        <p:spPr>
          <a:xfrm>
            <a:off x="376296" y="376296"/>
            <a:ext cx="11505259" cy="188148"/>
          </a:xfrm>
          <a:prstGeom prst="rect">
            <a:avLst/>
          </a:prstGeom>
          <a:noFill/>
          <a:ln/>
        </p:spPr>
        <p:txBody>
          <a:bodyPr wrap="square" lIns="0" tIns="0" rIns="0" bIns="0" rtlCol="0" anchor="ctr"/>
          <a:lstStyle/>
          <a:p>
            <a:pPr>
              <a:lnSpc>
                <a:spcPct val="120000"/>
              </a:lnSpc>
            </a:pPr>
            <a:r>
              <a:rPr lang="en-US" sz="1037" spc="104" kern="0" dirty="0">
                <a:solidFill>
                  <a:srgbClr val="B08D57"/>
                </a:solidFill>
                <a:latin typeface="Liter" pitchFamily="34" charset="0"/>
                <a:ea typeface="Liter" pitchFamily="34" charset="-122"/>
                <a:cs typeface="Liter" pitchFamily="34" charset="-120"/>
              </a:rPr>
              <a:t>The Gap</a:t>
            </a:r>
            <a:endParaRPr lang="en-US" sz="1600" dirty="0"/>
          </a:p>
        </p:txBody>
      </p:sp>
      <p:sp>
        <p:nvSpPr>
          <p:cNvPr id="3" name="Text 1"/>
          <p:cNvSpPr/>
          <p:nvPr/>
        </p:nvSpPr>
        <p:spPr>
          <a:xfrm>
            <a:off x="376296" y="639704"/>
            <a:ext cx="11665185" cy="564444"/>
          </a:xfrm>
          <a:prstGeom prst="rect">
            <a:avLst/>
          </a:prstGeom>
          <a:noFill/>
          <a:ln/>
        </p:spPr>
        <p:txBody>
          <a:bodyPr wrap="square" lIns="0" tIns="0" rIns="0" bIns="0" rtlCol="0" anchor="ctr"/>
          <a:lstStyle/>
          <a:p>
            <a:pPr>
              <a:lnSpc>
                <a:spcPct val="100000"/>
              </a:lnSpc>
            </a:pPr>
            <a:r>
              <a:rPr lang="en-US" sz="3556" b="1" dirty="0">
                <a:solidFill>
                  <a:srgbClr val="2C3E50"/>
                </a:solidFill>
                <a:latin typeface="Oranienbaum" pitchFamily="34" charset="0"/>
                <a:ea typeface="Oranienbaum" pitchFamily="34" charset="-122"/>
                <a:cs typeface="Oranienbaum" pitchFamily="34" charset="-120"/>
              </a:rPr>
              <a:t>Why This Research Matters</a:t>
            </a:r>
            <a:endParaRPr lang="en-US" sz="1600" dirty="0"/>
          </a:p>
        </p:txBody>
      </p:sp>
      <p:sp>
        <p:nvSpPr>
          <p:cNvPr id="4" name="Shape 2"/>
          <p:cNvSpPr/>
          <p:nvPr/>
        </p:nvSpPr>
        <p:spPr>
          <a:xfrm>
            <a:off x="395111" y="1392296"/>
            <a:ext cx="5588000" cy="3828815"/>
          </a:xfrm>
          <a:custGeom>
            <a:avLst/>
            <a:gdLst/>
            <a:ahLst/>
            <a:cxnLst/>
            <a:rect l="l" t="t" r="r" b="b"/>
            <a:pathLst>
              <a:path w="5588000" h="3828815">
                <a:moveTo>
                  <a:pt x="37630" y="0"/>
                </a:moveTo>
                <a:lnTo>
                  <a:pt x="5512726" y="0"/>
                </a:lnTo>
                <a:cubicBezTo>
                  <a:pt x="5554298" y="0"/>
                  <a:pt x="5588000" y="33702"/>
                  <a:pt x="5588000" y="75274"/>
                </a:cubicBezTo>
                <a:lnTo>
                  <a:pt x="5588000" y="3753540"/>
                </a:lnTo>
                <a:cubicBezTo>
                  <a:pt x="5588000" y="3795113"/>
                  <a:pt x="5554298" y="3828815"/>
                  <a:pt x="5512725" y="3828815"/>
                </a:cubicBezTo>
                <a:lnTo>
                  <a:pt x="37630" y="3828815"/>
                </a:lnTo>
                <a:cubicBezTo>
                  <a:pt x="16847" y="3828815"/>
                  <a:pt x="0" y="3811967"/>
                  <a:pt x="0" y="3791185"/>
                </a:cubicBezTo>
                <a:lnTo>
                  <a:pt x="0" y="37630"/>
                </a:lnTo>
                <a:cubicBezTo>
                  <a:pt x="0" y="16847"/>
                  <a:pt x="16847" y="0"/>
                  <a:pt x="37630" y="0"/>
                </a:cubicBezTo>
                <a:close/>
              </a:path>
            </a:pathLst>
          </a:custGeom>
          <a:solidFill>
            <a:srgbClr val="FFFFFF"/>
          </a:solidFill>
          <a:ln/>
          <a:effectLst>
            <a:outerShdw sx="100000" sy="100000" kx="0" ky="0" algn="bl" rotWithShape="0" blurRad="56444" dist="37630" dir="5400000">
              <a:srgbClr val="000000">
                <a:alpha val="10196"/>
              </a:srgbClr>
            </a:outerShdw>
          </a:effectLst>
        </p:spPr>
      </p:sp>
      <p:sp>
        <p:nvSpPr>
          <p:cNvPr id="5" name="Shape 3"/>
          <p:cNvSpPr/>
          <p:nvPr/>
        </p:nvSpPr>
        <p:spPr>
          <a:xfrm>
            <a:off x="395111" y="1392296"/>
            <a:ext cx="37630" cy="3828815"/>
          </a:xfrm>
          <a:custGeom>
            <a:avLst/>
            <a:gdLst/>
            <a:ahLst/>
            <a:cxnLst/>
            <a:rect l="l" t="t" r="r" b="b"/>
            <a:pathLst>
              <a:path w="37630" h="3828815">
                <a:moveTo>
                  <a:pt x="37630" y="0"/>
                </a:moveTo>
                <a:lnTo>
                  <a:pt x="37630" y="0"/>
                </a:lnTo>
                <a:lnTo>
                  <a:pt x="37630" y="3828815"/>
                </a:lnTo>
                <a:lnTo>
                  <a:pt x="37630" y="3828815"/>
                </a:lnTo>
                <a:cubicBezTo>
                  <a:pt x="16847" y="3828815"/>
                  <a:pt x="0" y="3811967"/>
                  <a:pt x="0" y="3791185"/>
                </a:cubicBezTo>
                <a:lnTo>
                  <a:pt x="0" y="37630"/>
                </a:lnTo>
                <a:cubicBezTo>
                  <a:pt x="0" y="16847"/>
                  <a:pt x="16847" y="0"/>
                  <a:pt x="37630" y="0"/>
                </a:cubicBezTo>
                <a:close/>
              </a:path>
            </a:pathLst>
          </a:custGeom>
          <a:solidFill>
            <a:srgbClr val="B08D57"/>
          </a:solidFill>
          <a:ln/>
        </p:spPr>
      </p:sp>
      <p:sp>
        <p:nvSpPr>
          <p:cNvPr id="6" name="Text 4"/>
          <p:cNvSpPr/>
          <p:nvPr/>
        </p:nvSpPr>
        <p:spPr>
          <a:xfrm>
            <a:off x="639704" y="1618074"/>
            <a:ext cx="5211704" cy="263407"/>
          </a:xfrm>
          <a:prstGeom prst="rect">
            <a:avLst/>
          </a:prstGeom>
          <a:noFill/>
          <a:ln/>
        </p:spPr>
        <p:txBody>
          <a:bodyPr wrap="square" lIns="0" tIns="0" rIns="0" bIns="0" rtlCol="0" anchor="ctr"/>
          <a:lstStyle/>
          <a:p>
            <a:pPr>
              <a:lnSpc>
                <a:spcPct val="120000"/>
              </a:lnSpc>
            </a:pPr>
            <a:r>
              <a:rPr lang="en-US" sz="1481" b="1" dirty="0">
                <a:solidFill>
                  <a:srgbClr val="2C3E50"/>
                </a:solidFill>
                <a:latin typeface="Liter" pitchFamily="34" charset="0"/>
                <a:ea typeface="Liter" pitchFamily="34" charset="-122"/>
                <a:cs typeface="Liter" pitchFamily="34" charset="-120"/>
              </a:rPr>
              <a:t>The Disconnect</a:t>
            </a:r>
            <a:endParaRPr lang="en-US" sz="1600" dirty="0"/>
          </a:p>
        </p:txBody>
      </p:sp>
      <p:sp>
        <p:nvSpPr>
          <p:cNvPr id="7" name="Text 5"/>
          <p:cNvSpPr/>
          <p:nvPr/>
        </p:nvSpPr>
        <p:spPr>
          <a:xfrm>
            <a:off x="639704" y="2032000"/>
            <a:ext cx="5192889" cy="733778"/>
          </a:xfrm>
          <a:prstGeom prst="rect">
            <a:avLst/>
          </a:prstGeom>
          <a:noFill/>
          <a:ln/>
        </p:spPr>
        <p:txBody>
          <a:bodyPr wrap="square" lIns="0" tIns="0" rIns="0" bIns="0" rtlCol="0" anchor="ctr"/>
          <a:lstStyle/>
          <a:p>
            <a:pPr>
              <a:lnSpc>
                <a:spcPct val="140000"/>
              </a:lnSpc>
            </a:pPr>
            <a:r>
              <a:rPr lang="en-US" sz="1185" b="1" dirty="0">
                <a:solidFill>
                  <a:srgbClr val="2B2B2B"/>
                </a:solidFill>
                <a:latin typeface="Quattrocento Sans" pitchFamily="34" charset="0"/>
                <a:ea typeface="Quattrocento Sans" pitchFamily="34" charset="-122"/>
                <a:cs typeface="Quattrocento Sans" pitchFamily="34" charset="-120"/>
              </a:rPr>
              <a:t>Indonesia has a National AI Strategy (Stranas KA).</a:t>
            </a:r>
            <a:pPr>
              <a:lnSpc>
                <a:spcPct val="140000"/>
              </a:lnSpc>
            </a:pPr>
            <a:r>
              <a:rPr lang="en-US" sz="1185" dirty="0">
                <a:solidFill>
                  <a:srgbClr val="2B2B2B"/>
                </a:solidFill>
                <a:latin typeface="Quattrocento Sans" pitchFamily="34" charset="0"/>
                <a:ea typeface="Quattrocento Sans" pitchFamily="34" charset="-122"/>
                <a:cs typeface="Quattrocento Sans" pitchFamily="34" charset="-120"/>
              </a:rPr>
              <a:t> We have ethical guidelines. We have priority sectors. </a:t>
            </a:r>
            <a:pPr>
              <a:lnSpc>
                <a:spcPct val="140000"/>
              </a:lnSpc>
            </a:pPr>
            <a:r>
              <a:rPr lang="en-US" sz="1185" dirty="0">
                <a:solidFill>
                  <a:srgbClr val="2C3E50"/>
                </a:solidFill>
                <a:highlight>
                  <a:srgbClr val="B08D57">
                    <a:alpha val="10000"/>
                  </a:srgbClr>
                </a:highlight>
                <a:latin typeface="Quattrocento Sans" pitchFamily="34" charset="0"/>
                <a:ea typeface="Quattrocento Sans" pitchFamily="34" charset="-122"/>
                <a:cs typeface="Quattrocento Sans" pitchFamily="34" charset="-120"/>
              </a:rPr>
              <a:t>What we do not have is any instrument to measure whether government institutions are actually ready to implement AI systems.</a:t>
            </a:r>
            <a:endParaRPr lang="en-US" sz="1600" dirty="0"/>
          </a:p>
        </p:txBody>
      </p:sp>
      <p:sp>
        <p:nvSpPr>
          <p:cNvPr id="8" name="Text 6"/>
          <p:cNvSpPr/>
          <p:nvPr/>
        </p:nvSpPr>
        <p:spPr>
          <a:xfrm>
            <a:off x="639704" y="2916296"/>
            <a:ext cx="5192889" cy="1222963"/>
          </a:xfrm>
          <a:prstGeom prst="rect">
            <a:avLst/>
          </a:prstGeom>
          <a:noFill/>
          <a:ln/>
        </p:spPr>
        <p:txBody>
          <a:bodyPr wrap="square" lIns="0" tIns="0" rIns="0" bIns="0" rtlCol="0" anchor="ctr"/>
          <a:lstStyle/>
          <a:p>
            <a:pPr>
              <a:lnSpc>
                <a:spcPct val="140000"/>
              </a:lnSpc>
            </a:pPr>
            <a:r>
              <a:rPr lang="en-US" sz="1185" dirty="0">
                <a:solidFill>
                  <a:srgbClr val="2B2B2B"/>
                </a:solidFill>
                <a:latin typeface="Quattrocento Sans" pitchFamily="34" charset="0"/>
                <a:ea typeface="Quattrocento Sans" pitchFamily="34" charset="-122"/>
                <a:cs typeface="Quattrocento Sans" pitchFamily="34" charset="-120"/>
              </a:rPr>
              <a:t>Global indices measure national-level readiness. Private sector frameworks measure organizational AI maturity. </a:t>
            </a:r>
            <a:pPr>
              <a:lnSpc>
                <a:spcPct val="140000"/>
              </a:lnSpc>
            </a:pPr>
            <a:r>
              <a:rPr lang="en-US" sz="1185" b="1" dirty="0">
                <a:solidFill>
                  <a:srgbClr val="2B2B2B"/>
                </a:solidFill>
                <a:latin typeface="Quattrocento Sans" pitchFamily="34" charset="0"/>
                <a:ea typeface="Quattrocento Sans" pitchFamily="34" charset="-122"/>
                <a:cs typeface="Quattrocento Sans" pitchFamily="34" charset="-120"/>
              </a:rPr>
              <a:t>But no framework exists for public sector institutional readiness in developing country contexts—where institutional isomorphism pressures and street-level bureaucratic realities create unique implementation challenges.</a:t>
            </a:r>
            <a:endParaRPr lang="en-US" sz="1600" dirty="0"/>
          </a:p>
        </p:txBody>
      </p:sp>
      <p:sp>
        <p:nvSpPr>
          <p:cNvPr id="9" name="Shape 7"/>
          <p:cNvSpPr/>
          <p:nvPr/>
        </p:nvSpPr>
        <p:spPr>
          <a:xfrm>
            <a:off x="376296" y="5371630"/>
            <a:ext cx="5606815" cy="1486370"/>
          </a:xfrm>
          <a:custGeom>
            <a:avLst/>
            <a:gdLst/>
            <a:ahLst/>
            <a:cxnLst/>
            <a:rect l="l" t="t" r="r" b="b"/>
            <a:pathLst>
              <a:path w="5606815" h="1486370">
                <a:moveTo>
                  <a:pt x="75255" y="0"/>
                </a:moveTo>
                <a:lnTo>
                  <a:pt x="5531560" y="0"/>
                </a:lnTo>
                <a:cubicBezTo>
                  <a:pt x="5573094" y="0"/>
                  <a:pt x="5606815" y="33721"/>
                  <a:pt x="5606815" y="75255"/>
                </a:cubicBezTo>
                <a:lnTo>
                  <a:pt x="5606815" y="1411115"/>
                </a:lnTo>
                <a:cubicBezTo>
                  <a:pt x="5606815" y="1452650"/>
                  <a:pt x="5573094" y="1486370"/>
                  <a:pt x="5531560" y="1486370"/>
                </a:cubicBezTo>
                <a:lnTo>
                  <a:pt x="75255" y="1486370"/>
                </a:lnTo>
                <a:cubicBezTo>
                  <a:pt x="33721" y="1486370"/>
                  <a:pt x="0" y="1452650"/>
                  <a:pt x="0" y="1411115"/>
                </a:cubicBezTo>
                <a:lnTo>
                  <a:pt x="0" y="75255"/>
                </a:lnTo>
                <a:cubicBezTo>
                  <a:pt x="0" y="33721"/>
                  <a:pt x="33721" y="0"/>
                  <a:pt x="75255" y="0"/>
                </a:cubicBezTo>
                <a:close/>
              </a:path>
            </a:pathLst>
          </a:custGeom>
          <a:solidFill>
            <a:srgbClr val="2C3E50"/>
          </a:solidFill>
          <a:ln/>
        </p:spPr>
      </p:sp>
      <p:sp>
        <p:nvSpPr>
          <p:cNvPr id="10" name="Text 8"/>
          <p:cNvSpPr/>
          <p:nvPr/>
        </p:nvSpPr>
        <p:spPr>
          <a:xfrm>
            <a:off x="564444" y="5559778"/>
            <a:ext cx="5315185" cy="263407"/>
          </a:xfrm>
          <a:prstGeom prst="rect">
            <a:avLst/>
          </a:prstGeom>
          <a:noFill/>
          <a:ln/>
        </p:spPr>
        <p:txBody>
          <a:bodyPr wrap="square" lIns="0" tIns="0" rIns="0" bIns="0" rtlCol="0" anchor="ctr"/>
          <a:lstStyle/>
          <a:p>
            <a:pPr>
              <a:lnSpc>
                <a:spcPct val="130000"/>
              </a:lnSpc>
            </a:pPr>
            <a:r>
              <a:rPr lang="en-US" sz="1333" b="1" dirty="0">
                <a:solidFill>
                  <a:srgbClr val="B08D57"/>
                </a:solidFill>
                <a:latin typeface="Liter" pitchFamily="34" charset="0"/>
                <a:ea typeface="Liter" pitchFamily="34" charset="-122"/>
                <a:cs typeface="Liter" pitchFamily="34" charset="-120"/>
              </a:rPr>
              <a:t>The Theoretical Contribution</a:t>
            </a:r>
            <a:endParaRPr lang="en-US" sz="1600" dirty="0"/>
          </a:p>
        </p:txBody>
      </p:sp>
      <p:sp>
        <p:nvSpPr>
          <p:cNvPr id="11" name="Text 9"/>
          <p:cNvSpPr/>
          <p:nvPr/>
        </p:nvSpPr>
        <p:spPr>
          <a:xfrm>
            <a:off x="564444" y="5936074"/>
            <a:ext cx="5305778" cy="733778"/>
          </a:xfrm>
          <a:prstGeom prst="rect">
            <a:avLst/>
          </a:prstGeom>
          <a:noFill/>
          <a:ln/>
        </p:spPr>
        <p:txBody>
          <a:bodyPr wrap="square" lIns="0" tIns="0" rIns="0" bIns="0" rtlCol="0" anchor="ctr"/>
          <a:lstStyle/>
          <a:p>
            <a:pPr>
              <a:lnSpc>
                <a:spcPct val="140000"/>
              </a:lnSpc>
            </a:pPr>
            <a:r>
              <a:rPr lang="en-US" sz="1185" dirty="0">
                <a:solidFill>
                  <a:srgbClr val="F8F7F5"/>
                </a:solidFill>
                <a:latin typeface="Quattrocento Sans" pitchFamily="34" charset="0"/>
                <a:ea typeface="Quattrocento Sans" pitchFamily="34" charset="-122"/>
                <a:cs typeface="Quattrocento Sans" pitchFamily="34" charset="-120"/>
              </a:rPr>
              <a:t>This research applies </a:t>
            </a:r>
            <a:pPr>
              <a:lnSpc>
                <a:spcPct val="140000"/>
              </a:lnSpc>
            </a:pPr>
            <a:r>
              <a:rPr lang="en-US" sz="1185" b="1" dirty="0">
                <a:solidFill>
                  <a:srgbClr val="F8F7F5"/>
                </a:solidFill>
                <a:latin typeface="Quattrocento Sans" pitchFamily="34" charset="0"/>
                <a:ea typeface="Quattrocento Sans" pitchFamily="34" charset="-122"/>
                <a:cs typeface="Quattrocento Sans" pitchFamily="34" charset="-120"/>
              </a:rPr>
              <a:t>institutional isomorphism theory</a:t>
            </a:r>
            <a:pPr>
              <a:lnSpc>
                <a:spcPct val="140000"/>
              </a:lnSpc>
            </a:pPr>
            <a:r>
              <a:rPr lang="en-US" sz="1185" dirty="0">
                <a:solidFill>
                  <a:srgbClr val="F8F7F5"/>
                </a:solidFill>
                <a:latin typeface="Quattrocento Sans" pitchFamily="34" charset="0"/>
                <a:ea typeface="Quattrocento Sans" pitchFamily="34" charset="-122"/>
                <a:cs typeface="Quattrocento Sans" pitchFamily="34" charset="-120"/>
              </a:rPr>
              <a:t> (DiMaggio &amp; Powell, 1983) and </a:t>
            </a:r>
            <a:pPr>
              <a:lnSpc>
                <a:spcPct val="140000"/>
              </a:lnSpc>
            </a:pPr>
            <a:r>
              <a:rPr lang="en-US" sz="1185" b="1" dirty="0">
                <a:solidFill>
                  <a:srgbClr val="F8F7F5"/>
                </a:solidFill>
                <a:latin typeface="Quattrocento Sans" pitchFamily="34" charset="0"/>
                <a:ea typeface="Quattrocento Sans" pitchFamily="34" charset="-122"/>
                <a:cs typeface="Quattrocento Sans" pitchFamily="34" charset="-120"/>
              </a:rPr>
              <a:t>street-level bureaucracy framework</a:t>
            </a:r>
            <a:pPr>
              <a:lnSpc>
                <a:spcPct val="140000"/>
              </a:lnSpc>
            </a:pPr>
            <a:r>
              <a:rPr lang="en-US" sz="1185" dirty="0">
                <a:solidFill>
                  <a:srgbClr val="F8F7F5"/>
                </a:solidFill>
                <a:latin typeface="Quattrocento Sans" pitchFamily="34" charset="0"/>
                <a:ea typeface="Quattrocento Sans" pitchFamily="34" charset="-122"/>
                <a:cs typeface="Quattrocento Sans" pitchFamily="34" charset="-120"/>
              </a:rPr>
              <a:t> (Lipsky, 1980) simultaneously to AI governance—something not yet done in developing country contexts.</a:t>
            </a:r>
            <a:endParaRPr lang="en-US" sz="1600" dirty="0"/>
          </a:p>
        </p:txBody>
      </p:sp>
      <p:sp>
        <p:nvSpPr>
          <p:cNvPr id="12" name="Shape 10"/>
          <p:cNvSpPr/>
          <p:nvPr/>
        </p:nvSpPr>
        <p:spPr>
          <a:xfrm>
            <a:off x="6213593" y="1397000"/>
            <a:ext cx="5597407" cy="2822222"/>
          </a:xfrm>
          <a:custGeom>
            <a:avLst/>
            <a:gdLst/>
            <a:ahLst/>
            <a:cxnLst/>
            <a:rect l="l" t="t" r="r" b="b"/>
            <a:pathLst>
              <a:path w="5597407" h="2822222">
                <a:moveTo>
                  <a:pt x="75269" y="0"/>
                </a:moveTo>
                <a:lnTo>
                  <a:pt x="5522139" y="0"/>
                </a:lnTo>
                <a:cubicBezTo>
                  <a:pt x="5563708" y="0"/>
                  <a:pt x="5597407" y="33699"/>
                  <a:pt x="5597407" y="75269"/>
                </a:cubicBezTo>
                <a:lnTo>
                  <a:pt x="5597407" y="2746954"/>
                </a:lnTo>
                <a:cubicBezTo>
                  <a:pt x="5597407" y="2788523"/>
                  <a:pt x="5563708" y="2822222"/>
                  <a:pt x="5522139" y="2822222"/>
                </a:cubicBezTo>
                <a:lnTo>
                  <a:pt x="75269" y="2822222"/>
                </a:lnTo>
                <a:cubicBezTo>
                  <a:pt x="33699" y="2822222"/>
                  <a:pt x="0" y="2788523"/>
                  <a:pt x="0" y="2746954"/>
                </a:cubicBezTo>
                <a:lnTo>
                  <a:pt x="0" y="75269"/>
                </a:lnTo>
                <a:cubicBezTo>
                  <a:pt x="0" y="33727"/>
                  <a:pt x="33727" y="0"/>
                  <a:pt x="75269" y="0"/>
                </a:cubicBezTo>
                <a:close/>
              </a:path>
            </a:pathLst>
          </a:custGeom>
          <a:solidFill>
            <a:srgbClr val="FFFFFF"/>
          </a:solidFill>
          <a:ln w="12700">
            <a:solidFill>
              <a:srgbClr val="8D99AE">
                <a:alpha val="30196"/>
              </a:srgbClr>
            </a:solidFill>
            <a:prstDash val="solid"/>
          </a:ln>
          <a:effectLst>
            <a:outerShdw sx="100000" sy="100000" kx="0" ky="0" algn="bl" rotWithShape="0" blurRad="28222" dist="9407" dir="5400000">
              <a:srgbClr val="000000">
                <a:alpha val="10196"/>
              </a:srgbClr>
            </a:outerShdw>
          </a:effectLst>
        </p:spPr>
      </p:sp>
      <p:sp>
        <p:nvSpPr>
          <p:cNvPr id="13" name="Shape 11"/>
          <p:cNvSpPr/>
          <p:nvPr/>
        </p:nvSpPr>
        <p:spPr>
          <a:xfrm>
            <a:off x="6406444" y="1589852"/>
            <a:ext cx="376296" cy="376296"/>
          </a:xfrm>
          <a:custGeom>
            <a:avLst/>
            <a:gdLst/>
            <a:ahLst/>
            <a:cxnLst/>
            <a:rect l="l" t="t" r="r" b="b"/>
            <a:pathLst>
              <a:path w="376296" h="376296">
                <a:moveTo>
                  <a:pt x="188148" y="0"/>
                </a:moveTo>
                <a:lnTo>
                  <a:pt x="188148" y="0"/>
                </a:lnTo>
                <a:cubicBezTo>
                  <a:pt x="291990" y="0"/>
                  <a:pt x="376296" y="84306"/>
                  <a:pt x="376296" y="188148"/>
                </a:cubicBezTo>
                <a:lnTo>
                  <a:pt x="376296" y="188148"/>
                </a:lnTo>
                <a:cubicBezTo>
                  <a:pt x="376296" y="291990"/>
                  <a:pt x="291990" y="376296"/>
                  <a:pt x="188148" y="376296"/>
                </a:cubicBezTo>
                <a:lnTo>
                  <a:pt x="188148" y="376296"/>
                </a:lnTo>
                <a:cubicBezTo>
                  <a:pt x="84306" y="376296"/>
                  <a:pt x="0" y="291990"/>
                  <a:pt x="0" y="188148"/>
                </a:cubicBezTo>
                <a:lnTo>
                  <a:pt x="0" y="188148"/>
                </a:lnTo>
                <a:cubicBezTo>
                  <a:pt x="0" y="84306"/>
                  <a:pt x="84306" y="0"/>
                  <a:pt x="188148" y="0"/>
                </a:cubicBezTo>
                <a:close/>
              </a:path>
            </a:pathLst>
          </a:custGeom>
          <a:solidFill>
            <a:srgbClr val="B08D57">
              <a:alpha val="20000"/>
            </a:srgbClr>
          </a:solidFill>
          <a:ln/>
        </p:spPr>
      </p:sp>
      <p:sp>
        <p:nvSpPr>
          <p:cNvPr id="14" name="Shape 12"/>
          <p:cNvSpPr/>
          <p:nvPr/>
        </p:nvSpPr>
        <p:spPr>
          <a:xfrm>
            <a:off x="6512278" y="1693333"/>
            <a:ext cx="169333" cy="169333"/>
          </a:xfrm>
          <a:custGeom>
            <a:avLst/>
            <a:gdLst/>
            <a:ahLst/>
            <a:cxnLst/>
            <a:rect l="l" t="t" r="r" b="b"/>
            <a:pathLst>
              <a:path w="169333" h="169333">
                <a:moveTo>
                  <a:pt x="16536" y="94192"/>
                </a:moveTo>
                <a:cubicBezTo>
                  <a:pt x="17926" y="94886"/>
                  <a:pt x="19513" y="95250"/>
                  <a:pt x="21167" y="95250"/>
                </a:cubicBezTo>
                <a:lnTo>
                  <a:pt x="37935" y="95250"/>
                </a:lnTo>
                <a:cubicBezTo>
                  <a:pt x="40746" y="95250"/>
                  <a:pt x="43425" y="96374"/>
                  <a:pt x="45409" y="98359"/>
                </a:cubicBezTo>
                <a:lnTo>
                  <a:pt x="49808" y="102758"/>
                </a:lnTo>
                <a:cubicBezTo>
                  <a:pt x="51792" y="104742"/>
                  <a:pt x="54471" y="105866"/>
                  <a:pt x="57282" y="105866"/>
                </a:cubicBezTo>
                <a:lnTo>
                  <a:pt x="63467" y="105866"/>
                </a:lnTo>
                <a:cubicBezTo>
                  <a:pt x="69321" y="105866"/>
                  <a:pt x="74050" y="101137"/>
                  <a:pt x="74050" y="95283"/>
                </a:cubicBezTo>
                <a:lnTo>
                  <a:pt x="74050" y="82054"/>
                </a:lnTo>
                <a:cubicBezTo>
                  <a:pt x="74050" y="77655"/>
                  <a:pt x="77589" y="74116"/>
                  <a:pt x="81988" y="74116"/>
                </a:cubicBezTo>
                <a:cubicBezTo>
                  <a:pt x="86386" y="74116"/>
                  <a:pt x="89925" y="70578"/>
                  <a:pt x="89925" y="66179"/>
                </a:cubicBezTo>
                <a:lnTo>
                  <a:pt x="89925" y="52057"/>
                </a:lnTo>
                <a:cubicBezTo>
                  <a:pt x="89925" y="49246"/>
                  <a:pt x="91050" y="46567"/>
                  <a:pt x="93034" y="44582"/>
                </a:cubicBezTo>
                <a:lnTo>
                  <a:pt x="97433" y="40184"/>
                </a:lnTo>
                <a:cubicBezTo>
                  <a:pt x="99417" y="38199"/>
                  <a:pt x="100542" y="35520"/>
                  <a:pt x="100542" y="32709"/>
                </a:cubicBezTo>
                <a:lnTo>
                  <a:pt x="100542" y="18852"/>
                </a:lnTo>
                <a:cubicBezTo>
                  <a:pt x="100542" y="18455"/>
                  <a:pt x="100509" y="18091"/>
                  <a:pt x="100476" y="17694"/>
                </a:cubicBezTo>
                <a:cubicBezTo>
                  <a:pt x="95382" y="16503"/>
                  <a:pt x="90091" y="15875"/>
                  <a:pt x="84667" y="15875"/>
                </a:cubicBezTo>
                <a:cubicBezTo>
                  <a:pt x="46666" y="15875"/>
                  <a:pt x="15875" y="46666"/>
                  <a:pt x="15875" y="84667"/>
                </a:cubicBezTo>
                <a:cubicBezTo>
                  <a:pt x="15875" y="87908"/>
                  <a:pt x="16107" y="91083"/>
                  <a:pt x="16536" y="94192"/>
                </a:cubicBezTo>
                <a:close/>
                <a:moveTo>
                  <a:pt x="149920" y="106528"/>
                </a:moveTo>
                <a:cubicBezTo>
                  <a:pt x="148861" y="106065"/>
                  <a:pt x="147704" y="105833"/>
                  <a:pt x="146447" y="105833"/>
                </a:cubicBezTo>
                <a:lnTo>
                  <a:pt x="142875" y="105833"/>
                </a:lnTo>
                <a:cubicBezTo>
                  <a:pt x="139965" y="105833"/>
                  <a:pt x="137583" y="103452"/>
                  <a:pt x="137583" y="100542"/>
                </a:cubicBezTo>
                <a:cubicBezTo>
                  <a:pt x="137583" y="97631"/>
                  <a:pt x="135202" y="95250"/>
                  <a:pt x="132292" y="95250"/>
                </a:cubicBezTo>
                <a:lnTo>
                  <a:pt x="120815" y="95250"/>
                </a:lnTo>
                <a:cubicBezTo>
                  <a:pt x="118004" y="95250"/>
                  <a:pt x="115325" y="96374"/>
                  <a:pt x="113341" y="98359"/>
                </a:cubicBezTo>
                <a:lnTo>
                  <a:pt x="98359" y="113341"/>
                </a:lnTo>
                <a:cubicBezTo>
                  <a:pt x="96374" y="115325"/>
                  <a:pt x="95250" y="118004"/>
                  <a:pt x="95250" y="120815"/>
                </a:cubicBezTo>
                <a:lnTo>
                  <a:pt x="95250" y="127000"/>
                </a:lnTo>
                <a:cubicBezTo>
                  <a:pt x="95250" y="132854"/>
                  <a:pt x="99979" y="137583"/>
                  <a:pt x="105833" y="137583"/>
                </a:cubicBezTo>
                <a:lnTo>
                  <a:pt x="112018" y="137583"/>
                </a:lnTo>
                <a:cubicBezTo>
                  <a:pt x="114829" y="137583"/>
                  <a:pt x="117508" y="138708"/>
                  <a:pt x="119492" y="140692"/>
                </a:cubicBezTo>
                <a:cubicBezTo>
                  <a:pt x="120220" y="141420"/>
                  <a:pt x="121047" y="142048"/>
                  <a:pt x="121907" y="142511"/>
                </a:cubicBezTo>
                <a:cubicBezTo>
                  <a:pt x="134904" y="134111"/>
                  <a:pt x="144892" y="121477"/>
                  <a:pt x="149886" y="106528"/>
                </a:cubicBezTo>
                <a:close/>
                <a:moveTo>
                  <a:pt x="0" y="84667"/>
                </a:moveTo>
                <a:cubicBezTo>
                  <a:pt x="0" y="37938"/>
                  <a:pt x="37938" y="0"/>
                  <a:pt x="84667" y="0"/>
                </a:cubicBezTo>
                <a:cubicBezTo>
                  <a:pt x="131395" y="0"/>
                  <a:pt x="169333" y="37938"/>
                  <a:pt x="169333" y="84667"/>
                </a:cubicBezTo>
                <a:cubicBezTo>
                  <a:pt x="169333" y="131395"/>
                  <a:pt x="131395" y="169333"/>
                  <a:pt x="84667" y="169333"/>
                </a:cubicBezTo>
                <a:cubicBezTo>
                  <a:pt x="37938" y="169333"/>
                  <a:pt x="0" y="131395"/>
                  <a:pt x="0" y="84667"/>
                </a:cubicBezTo>
                <a:close/>
                <a:moveTo>
                  <a:pt x="42333" y="121708"/>
                </a:moveTo>
                <a:cubicBezTo>
                  <a:pt x="42333" y="124619"/>
                  <a:pt x="44715" y="127000"/>
                  <a:pt x="47625" y="127000"/>
                </a:cubicBezTo>
                <a:lnTo>
                  <a:pt x="58208" y="127000"/>
                </a:lnTo>
                <a:cubicBezTo>
                  <a:pt x="61119" y="127000"/>
                  <a:pt x="63500" y="124619"/>
                  <a:pt x="63500" y="121708"/>
                </a:cubicBezTo>
                <a:cubicBezTo>
                  <a:pt x="63500" y="118798"/>
                  <a:pt x="61119" y="116417"/>
                  <a:pt x="58208" y="116417"/>
                </a:cubicBezTo>
                <a:lnTo>
                  <a:pt x="47625" y="116417"/>
                </a:lnTo>
                <a:cubicBezTo>
                  <a:pt x="44715" y="116417"/>
                  <a:pt x="42333" y="118798"/>
                  <a:pt x="42333" y="121708"/>
                </a:cubicBezTo>
                <a:close/>
                <a:moveTo>
                  <a:pt x="89958" y="84667"/>
                </a:moveTo>
                <a:cubicBezTo>
                  <a:pt x="87048" y="84667"/>
                  <a:pt x="84667" y="87048"/>
                  <a:pt x="84667" y="89958"/>
                </a:cubicBezTo>
                <a:lnTo>
                  <a:pt x="84667" y="100542"/>
                </a:lnTo>
                <a:cubicBezTo>
                  <a:pt x="84667" y="103452"/>
                  <a:pt x="87048" y="105833"/>
                  <a:pt x="89958" y="105833"/>
                </a:cubicBezTo>
                <a:cubicBezTo>
                  <a:pt x="92869" y="105833"/>
                  <a:pt x="95250" y="103452"/>
                  <a:pt x="95250" y="100542"/>
                </a:cubicBezTo>
                <a:lnTo>
                  <a:pt x="95250" y="89958"/>
                </a:lnTo>
                <a:cubicBezTo>
                  <a:pt x="95250" y="87048"/>
                  <a:pt x="92869" y="84667"/>
                  <a:pt x="89958" y="84667"/>
                </a:cubicBezTo>
                <a:close/>
                <a:moveTo>
                  <a:pt x="105833" y="47625"/>
                </a:moveTo>
                <a:lnTo>
                  <a:pt x="105833" y="58208"/>
                </a:lnTo>
                <a:cubicBezTo>
                  <a:pt x="105833" y="61119"/>
                  <a:pt x="108215" y="63500"/>
                  <a:pt x="111125" y="63500"/>
                </a:cubicBezTo>
                <a:cubicBezTo>
                  <a:pt x="114035" y="63500"/>
                  <a:pt x="116417" y="61119"/>
                  <a:pt x="116417" y="58208"/>
                </a:cubicBezTo>
                <a:lnTo>
                  <a:pt x="116417" y="47625"/>
                </a:lnTo>
                <a:cubicBezTo>
                  <a:pt x="116417" y="44715"/>
                  <a:pt x="114035" y="42333"/>
                  <a:pt x="111125" y="42333"/>
                </a:cubicBezTo>
                <a:cubicBezTo>
                  <a:pt x="108215" y="42333"/>
                  <a:pt x="105833" y="44715"/>
                  <a:pt x="105833" y="47625"/>
                </a:cubicBezTo>
                <a:close/>
              </a:path>
            </a:pathLst>
          </a:custGeom>
          <a:solidFill>
            <a:srgbClr val="B08D57"/>
          </a:solidFill>
          <a:ln/>
        </p:spPr>
      </p:sp>
      <p:sp>
        <p:nvSpPr>
          <p:cNvPr id="15" name="Text 13"/>
          <p:cNvSpPr/>
          <p:nvPr/>
        </p:nvSpPr>
        <p:spPr>
          <a:xfrm>
            <a:off x="6895630" y="1646296"/>
            <a:ext cx="1561630" cy="263407"/>
          </a:xfrm>
          <a:prstGeom prst="rect">
            <a:avLst/>
          </a:prstGeom>
          <a:noFill/>
          <a:ln/>
        </p:spPr>
        <p:txBody>
          <a:bodyPr wrap="square" lIns="0" tIns="0" rIns="0" bIns="0" rtlCol="0" anchor="ctr"/>
          <a:lstStyle/>
          <a:p>
            <a:pPr>
              <a:lnSpc>
                <a:spcPct val="130000"/>
              </a:lnSpc>
            </a:pPr>
            <a:r>
              <a:rPr lang="en-US" sz="1333" b="1" dirty="0">
                <a:solidFill>
                  <a:srgbClr val="2C3E50"/>
                </a:solidFill>
                <a:latin typeface="Liter" pitchFamily="34" charset="0"/>
                <a:ea typeface="Liter" pitchFamily="34" charset="-122"/>
                <a:cs typeface="Liter" pitchFamily="34" charset="-120"/>
              </a:rPr>
              <a:t>Indonesia's Position</a:t>
            </a:r>
            <a:endParaRPr lang="en-US" sz="1600" dirty="0"/>
          </a:p>
        </p:txBody>
      </p:sp>
      <p:sp>
        <p:nvSpPr>
          <p:cNvPr id="16" name="Shape 14"/>
          <p:cNvSpPr/>
          <p:nvPr/>
        </p:nvSpPr>
        <p:spPr>
          <a:xfrm>
            <a:off x="6406444" y="2535296"/>
            <a:ext cx="5211704" cy="9407"/>
          </a:xfrm>
          <a:custGeom>
            <a:avLst/>
            <a:gdLst/>
            <a:ahLst/>
            <a:cxnLst/>
            <a:rect l="l" t="t" r="r" b="b"/>
            <a:pathLst>
              <a:path w="5211704" h="9407">
                <a:moveTo>
                  <a:pt x="0" y="0"/>
                </a:moveTo>
                <a:lnTo>
                  <a:pt x="5211704" y="0"/>
                </a:lnTo>
                <a:lnTo>
                  <a:pt x="5211704" y="9407"/>
                </a:lnTo>
                <a:lnTo>
                  <a:pt x="0" y="9407"/>
                </a:lnTo>
                <a:lnTo>
                  <a:pt x="0" y="0"/>
                </a:lnTo>
                <a:close/>
              </a:path>
            </a:pathLst>
          </a:custGeom>
          <a:solidFill>
            <a:srgbClr val="8D99AE">
              <a:alpha val="20000"/>
            </a:srgbClr>
          </a:solidFill>
          <a:ln/>
        </p:spPr>
      </p:sp>
      <p:sp>
        <p:nvSpPr>
          <p:cNvPr id="17" name="Text 15"/>
          <p:cNvSpPr/>
          <p:nvPr/>
        </p:nvSpPr>
        <p:spPr>
          <a:xfrm>
            <a:off x="6406444" y="2210741"/>
            <a:ext cx="1712148" cy="225778"/>
          </a:xfrm>
          <a:prstGeom prst="rect">
            <a:avLst/>
          </a:prstGeom>
          <a:noFill/>
          <a:ln/>
        </p:spPr>
        <p:txBody>
          <a:bodyPr wrap="square" lIns="0" tIns="0" rIns="0" bIns="0" rtlCol="0" anchor="ctr"/>
          <a:lstStyle/>
          <a:p>
            <a:pPr>
              <a:lnSpc>
                <a:spcPct val="130000"/>
              </a:lnSpc>
            </a:pPr>
            <a:r>
              <a:rPr lang="en-US" sz="1185" dirty="0">
                <a:solidFill>
                  <a:srgbClr val="2B2B2B"/>
                </a:solidFill>
                <a:latin typeface="Quattrocento Sans" pitchFamily="34" charset="0"/>
                <a:ea typeface="Quattrocento Sans" pitchFamily="34" charset="-122"/>
                <a:cs typeface="Quattrocento Sans" pitchFamily="34" charset="-120"/>
              </a:rPr>
              <a:t>Global AI Readiness Rank</a:t>
            </a:r>
            <a:endParaRPr lang="en-US" sz="1600" dirty="0"/>
          </a:p>
        </p:txBody>
      </p:sp>
      <p:sp>
        <p:nvSpPr>
          <p:cNvPr id="18" name="Text 16"/>
          <p:cNvSpPr/>
          <p:nvPr/>
        </p:nvSpPr>
        <p:spPr>
          <a:xfrm>
            <a:off x="11322697" y="2191926"/>
            <a:ext cx="385704" cy="263407"/>
          </a:xfrm>
          <a:prstGeom prst="rect">
            <a:avLst/>
          </a:prstGeom>
          <a:noFill/>
          <a:ln/>
        </p:spPr>
        <p:txBody>
          <a:bodyPr wrap="square" lIns="0" tIns="0" rIns="0" bIns="0" rtlCol="0" anchor="ctr"/>
          <a:lstStyle/>
          <a:p>
            <a:pPr>
              <a:lnSpc>
                <a:spcPct val="120000"/>
              </a:lnSpc>
            </a:pPr>
            <a:r>
              <a:rPr lang="en-US" sz="1481" b="1" dirty="0">
                <a:solidFill>
                  <a:srgbClr val="2C3E50"/>
                </a:solidFill>
                <a:latin typeface="Oranienbaum" pitchFamily="34" charset="0"/>
                <a:ea typeface="Oranienbaum" pitchFamily="34" charset="-122"/>
                <a:cs typeface="Oranienbaum" pitchFamily="34" charset="-120"/>
              </a:rPr>
              <a:t>#42</a:t>
            </a:r>
            <a:endParaRPr lang="en-US" sz="1600" dirty="0"/>
          </a:p>
        </p:txBody>
      </p:sp>
      <p:sp>
        <p:nvSpPr>
          <p:cNvPr id="19" name="Shape 17"/>
          <p:cNvSpPr/>
          <p:nvPr/>
        </p:nvSpPr>
        <p:spPr>
          <a:xfrm>
            <a:off x="6406444" y="3033889"/>
            <a:ext cx="5211704" cy="9407"/>
          </a:xfrm>
          <a:custGeom>
            <a:avLst/>
            <a:gdLst/>
            <a:ahLst/>
            <a:cxnLst/>
            <a:rect l="l" t="t" r="r" b="b"/>
            <a:pathLst>
              <a:path w="5211704" h="9407">
                <a:moveTo>
                  <a:pt x="0" y="0"/>
                </a:moveTo>
                <a:lnTo>
                  <a:pt x="5211704" y="0"/>
                </a:lnTo>
                <a:lnTo>
                  <a:pt x="5211704" y="9407"/>
                </a:lnTo>
                <a:lnTo>
                  <a:pt x="0" y="9407"/>
                </a:lnTo>
                <a:lnTo>
                  <a:pt x="0" y="0"/>
                </a:lnTo>
                <a:close/>
              </a:path>
            </a:pathLst>
          </a:custGeom>
          <a:solidFill>
            <a:srgbClr val="8D99AE">
              <a:alpha val="20000"/>
            </a:srgbClr>
          </a:solidFill>
          <a:ln/>
        </p:spPr>
      </p:sp>
      <p:sp>
        <p:nvSpPr>
          <p:cNvPr id="20" name="Text 18"/>
          <p:cNvSpPr/>
          <p:nvPr/>
        </p:nvSpPr>
        <p:spPr>
          <a:xfrm>
            <a:off x="6406444" y="2728148"/>
            <a:ext cx="1364074" cy="225778"/>
          </a:xfrm>
          <a:prstGeom prst="rect">
            <a:avLst/>
          </a:prstGeom>
          <a:noFill/>
          <a:ln/>
        </p:spPr>
        <p:txBody>
          <a:bodyPr wrap="square" lIns="0" tIns="0" rIns="0" bIns="0" rtlCol="0" anchor="ctr"/>
          <a:lstStyle/>
          <a:p>
            <a:pPr>
              <a:lnSpc>
                <a:spcPct val="130000"/>
              </a:lnSpc>
            </a:pPr>
            <a:r>
              <a:rPr lang="en-US" sz="1185" dirty="0">
                <a:solidFill>
                  <a:srgbClr val="2B2B2B"/>
                </a:solidFill>
                <a:latin typeface="Quattrocento Sans" pitchFamily="34" charset="0"/>
                <a:ea typeface="Quattrocento Sans" pitchFamily="34" charset="-122"/>
                <a:cs typeface="Quattrocento Sans" pitchFamily="34" charset="-120"/>
              </a:rPr>
              <a:t>National AI Strategy</a:t>
            </a:r>
            <a:endParaRPr lang="en-US" sz="1600" dirty="0"/>
          </a:p>
        </p:txBody>
      </p:sp>
      <p:sp>
        <p:nvSpPr>
          <p:cNvPr id="21" name="Text 19"/>
          <p:cNvSpPr/>
          <p:nvPr/>
        </p:nvSpPr>
        <p:spPr>
          <a:xfrm>
            <a:off x="11095964" y="2728148"/>
            <a:ext cx="602074" cy="225778"/>
          </a:xfrm>
          <a:prstGeom prst="rect">
            <a:avLst/>
          </a:prstGeom>
          <a:noFill/>
          <a:ln/>
        </p:spPr>
        <p:txBody>
          <a:bodyPr wrap="square" lIns="0" tIns="0" rIns="0" bIns="0" rtlCol="0" anchor="ctr"/>
          <a:lstStyle/>
          <a:p>
            <a:pPr>
              <a:lnSpc>
                <a:spcPct val="130000"/>
              </a:lnSpc>
            </a:pPr>
            <a:r>
              <a:rPr lang="en-US" sz="1185" b="1" dirty="0">
                <a:solidFill>
                  <a:srgbClr val="B08D57"/>
                </a:solidFill>
                <a:latin typeface="Quattrocento Sans" pitchFamily="34" charset="0"/>
                <a:ea typeface="Quattrocento Sans" pitchFamily="34" charset="-122"/>
                <a:cs typeface="Quattrocento Sans" pitchFamily="34" charset="-120"/>
              </a:rPr>
              <a:t>✓ Exists</a:t>
            </a:r>
            <a:endParaRPr lang="en-US" sz="1600" dirty="0"/>
          </a:p>
        </p:txBody>
      </p:sp>
      <p:sp>
        <p:nvSpPr>
          <p:cNvPr id="22" name="Shape 20"/>
          <p:cNvSpPr/>
          <p:nvPr/>
        </p:nvSpPr>
        <p:spPr>
          <a:xfrm>
            <a:off x="6406444" y="3532481"/>
            <a:ext cx="5211704" cy="9407"/>
          </a:xfrm>
          <a:custGeom>
            <a:avLst/>
            <a:gdLst/>
            <a:ahLst/>
            <a:cxnLst/>
            <a:rect l="l" t="t" r="r" b="b"/>
            <a:pathLst>
              <a:path w="5211704" h="9407">
                <a:moveTo>
                  <a:pt x="0" y="0"/>
                </a:moveTo>
                <a:lnTo>
                  <a:pt x="5211704" y="0"/>
                </a:lnTo>
                <a:lnTo>
                  <a:pt x="5211704" y="9407"/>
                </a:lnTo>
                <a:lnTo>
                  <a:pt x="0" y="9407"/>
                </a:lnTo>
                <a:lnTo>
                  <a:pt x="0" y="0"/>
                </a:lnTo>
                <a:close/>
              </a:path>
            </a:pathLst>
          </a:custGeom>
          <a:solidFill>
            <a:srgbClr val="8D99AE">
              <a:alpha val="20000"/>
            </a:srgbClr>
          </a:solidFill>
          <a:ln/>
        </p:spPr>
      </p:sp>
      <p:sp>
        <p:nvSpPr>
          <p:cNvPr id="23" name="Text 21"/>
          <p:cNvSpPr/>
          <p:nvPr/>
        </p:nvSpPr>
        <p:spPr>
          <a:xfrm>
            <a:off x="6406444" y="3226741"/>
            <a:ext cx="2041407" cy="225778"/>
          </a:xfrm>
          <a:prstGeom prst="rect">
            <a:avLst/>
          </a:prstGeom>
          <a:noFill/>
          <a:ln/>
        </p:spPr>
        <p:txBody>
          <a:bodyPr wrap="square" lIns="0" tIns="0" rIns="0" bIns="0" rtlCol="0" anchor="ctr"/>
          <a:lstStyle/>
          <a:p>
            <a:pPr>
              <a:lnSpc>
                <a:spcPct val="130000"/>
              </a:lnSpc>
            </a:pPr>
            <a:r>
              <a:rPr lang="en-US" sz="1185" dirty="0">
                <a:solidFill>
                  <a:srgbClr val="2B2B2B"/>
                </a:solidFill>
                <a:latin typeface="Quattrocento Sans" pitchFamily="34" charset="0"/>
                <a:ea typeface="Quattrocento Sans" pitchFamily="34" charset="-122"/>
                <a:cs typeface="Quattrocento Sans" pitchFamily="34" charset="-120"/>
              </a:rPr>
              <a:t>Implementation Measurement</a:t>
            </a:r>
            <a:endParaRPr lang="en-US" sz="1600" dirty="0"/>
          </a:p>
        </p:txBody>
      </p:sp>
      <p:sp>
        <p:nvSpPr>
          <p:cNvPr id="24" name="Text 22"/>
          <p:cNvSpPr/>
          <p:nvPr/>
        </p:nvSpPr>
        <p:spPr>
          <a:xfrm>
            <a:off x="11145058" y="3226741"/>
            <a:ext cx="545630" cy="225778"/>
          </a:xfrm>
          <a:prstGeom prst="rect">
            <a:avLst/>
          </a:prstGeom>
          <a:noFill/>
          <a:ln/>
        </p:spPr>
        <p:txBody>
          <a:bodyPr wrap="square" lIns="0" tIns="0" rIns="0" bIns="0" rtlCol="0" anchor="ctr"/>
          <a:lstStyle/>
          <a:p>
            <a:pPr>
              <a:lnSpc>
                <a:spcPct val="130000"/>
              </a:lnSpc>
            </a:pPr>
            <a:r>
              <a:rPr lang="en-US" sz="1185" b="1" dirty="0">
                <a:solidFill>
                  <a:srgbClr val="E7000B"/>
                </a:solidFill>
                <a:latin typeface="Quattrocento Sans" pitchFamily="34" charset="0"/>
                <a:ea typeface="Quattrocento Sans" pitchFamily="34" charset="-122"/>
                <a:cs typeface="Quattrocento Sans" pitchFamily="34" charset="-120"/>
              </a:rPr>
              <a:t>✗ None</a:t>
            </a:r>
            <a:endParaRPr lang="en-US" sz="1600" dirty="0"/>
          </a:p>
        </p:txBody>
      </p:sp>
      <p:sp>
        <p:nvSpPr>
          <p:cNvPr id="25" name="Text 23"/>
          <p:cNvSpPr/>
          <p:nvPr/>
        </p:nvSpPr>
        <p:spPr>
          <a:xfrm>
            <a:off x="6406444" y="3725333"/>
            <a:ext cx="2060222" cy="225778"/>
          </a:xfrm>
          <a:prstGeom prst="rect">
            <a:avLst/>
          </a:prstGeom>
          <a:noFill/>
          <a:ln/>
        </p:spPr>
        <p:txBody>
          <a:bodyPr wrap="square" lIns="0" tIns="0" rIns="0" bIns="0" rtlCol="0" anchor="ctr"/>
          <a:lstStyle/>
          <a:p>
            <a:pPr>
              <a:lnSpc>
                <a:spcPct val="130000"/>
              </a:lnSpc>
            </a:pPr>
            <a:r>
              <a:rPr lang="en-US" sz="1185" dirty="0">
                <a:solidFill>
                  <a:srgbClr val="2B2B2B"/>
                </a:solidFill>
                <a:latin typeface="Quattrocento Sans" pitchFamily="34" charset="0"/>
                <a:ea typeface="Quattrocento Sans" pitchFamily="34" charset="-122"/>
                <a:cs typeface="Quattrocento Sans" pitchFamily="34" charset="-120"/>
              </a:rPr>
              <a:t>Institutional-Level Instruments</a:t>
            </a:r>
            <a:endParaRPr lang="en-US" sz="1600" dirty="0"/>
          </a:p>
        </p:txBody>
      </p:sp>
      <p:sp>
        <p:nvSpPr>
          <p:cNvPr id="26" name="Text 24"/>
          <p:cNvSpPr/>
          <p:nvPr/>
        </p:nvSpPr>
        <p:spPr>
          <a:xfrm>
            <a:off x="11232665" y="3725333"/>
            <a:ext cx="460963" cy="225778"/>
          </a:xfrm>
          <a:prstGeom prst="rect">
            <a:avLst/>
          </a:prstGeom>
          <a:noFill/>
          <a:ln/>
        </p:spPr>
        <p:txBody>
          <a:bodyPr wrap="square" lIns="0" tIns="0" rIns="0" bIns="0" rtlCol="0" anchor="ctr"/>
          <a:lstStyle/>
          <a:p>
            <a:pPr>
              <a:lnSpc>
                <a:spcPct val="130000"/>
              </a:lnSpc>
            </a:pPr>
            <a:r>
              <a:rPr lang="en-US" sz="1185" b="1" dirty="0">
                <a:solidFill>
                  <a:srgbClr val="E7000B"/>
                </a:solidFill>
                <a:latin typeface="Quattrocento Sans" pitchFamily="34" charset="0"/>
                <a:ea typeface="Quattrocento Sans" pitchFamily="34" charset="-122"/>
                <a:cs typeface="Quattrocento Sans" pitchFamily="34" charset="-120"/>
              </a:rPr>
              <a:t>✗ Gap</a:t>
            </a:r>
            <a:endParaRPr lang="en-US" sz="1600" dirty="0"/>
          </a:p>
        </p:txBody>
      </p:sp>
      <p:sp>
        <p:nvSpPr>
          <p:cNvPr id="27" name="Shape 25"/>
          <p:cNvSpPr/>
          <p:nvPr/>
        </p:nvSpPr>
        <p:spPr>
          <a:xfrm>
            <a:off x="6213593" y="4379148"/>
            <a:ext cx="5597407" cy="2474148"/>
          </a:xfrm>
          <a:custGeom>
            <a:avLst/>
            <a:gdLst/>
            <a:ahLst/>
            <a:cxnLst/>
            <a:rect l="l" t="t" r="r" b="b"/>
            <a:pathLst>
              <a:path w="5597407" h="2474148">
                <a:moveTo>
                  <a:pt x="75264" y="0"/>
                </a:moveTo>
                <a:lnTo>
                  <a:pt x="5522144" y="0"/>
                </a:lnTo>
                <a:cubicBezTo>
                  <a:pt x="5563683" y="0"/>
                  <a:pt x="5597407" y="33724"/>
                  <a:pt x="5597407" y="75264"/>
                </a:cubicBezTo>
                <a:lnTo>
                  <a:pt x="5597407" y="2398885"/>
                </a:lnTo>
                <a:cubicBezTo>
                  <a:pt x="5597407" y="2440451"/>
                  <a:pt x="5563711" y="2474148"/>
                  <a:pt x="5522144" y="2474148"/>
                </a:cubicBezTo>
                <a:lnTo>
                  <a:pt x="75264" y="2474148"/>
                </a:lnTo>
                <a:cubicBezTo>
                  <a:pt x="33724" y="2474148"/>
                  <a:pt x="0" y="2440424"/>
                  <a:pt x="0" y="2398885"/>
                </a:cubicBezTo>
                <a:lnTo>
                  <a:pt x="0" y="75264"/>
                </a:lnTo>
                <a:cubicBezTo>
                  <a:pt x="0" y="33724"/>
                  <a:pt x="33724" y="0"/>
                  <a:pt x="75264" y="0"/>
                </a:cubicBezTo>
                <a:close/>
              </a:path>
            </a:pathLst>
          </a:custGeom>
          <a:solidFill>
            <a:srgbClr val="FFFFFF"/>
          </a:solidFill>
          <a:ln w="12700">
            <a:solidFill>
              <a:srgbClr val="8D99AE">
                <a:alpha val="30196"/>
              </a:srgbClr>
            </a:solidFill>
            <a:prstDash val="solid"/>
          </a:ln>
          <a:effectLst>
            <a:outerShdw sx="100000" sy="100000" kx="0" ky="0" algn="bl" rotWithShape="0" blurRad="28222" dist="9407" dir="5400000">
              <a:srgbClr val="000000">
                <a:alpha val="10196"/>
              </a:srgbClr>
            </a:outerShdw>
          </a:effectLst>
        </p:spPr>
      </p:sp>
      <p:sp>
        <p:nvSpPr>
          <p:cNvPr id="28" name="Shape 26"/>
          <p:cNvSpPr/>
          <p:nvPr/>
        </p:nvSpPr>
        <p:spPr>
          <a:xfrm>
            <a:off x="6406444" y="4572000"/>
            <a:ext cx="376296" cy="376296"/>
          </a:xfrm>
          <a:custGeom>
            <a:avLst/>
            <a:gdLst/>
            <a:ahLst/>
            <a:cxnLst/>
            <a:rect l="l" t="t" r="r" b="b"/>
            <a:pathLst>
              <a:path w="376296" h="376296">
                <a:moveTo>
                  <a:pt x="188148" y="0"/>
                </a:moveTo>
                <a:lnTo>
                  <a:pt x="188148" y="0"/>
                </a:lnTo>
                <a:cubicBezTo>
                  <a:pt x="291990" y="0"/>
                  <a:pt x="376296" y="84306"/>
                  <a:pt x="376296" y="188148"/>
                </a:cubicBezTo>
                <a:lnTo>
                  <a:pt x="376296" y="188148"/>
                </a:lnTo>
                <a:cubicBezTo>
                  <a:pt x="376296" y="291990"/>
                  <a:pt x="291990" y="376296"/>
                  <a:pt x="188148" y="376296"/>
                </a:cubicBezTo>
                <a:lnTo>
                  <a:pt x="188148" y="376296"/>
                </a:lnTo>
                <a:cubicBezTo>
                  <a:pt x="84306" y="376296"/>
                  <a:pt x="0" y="291990"/>
                  <a:pt x="0" y="188148"/>
                </a:cubicBezTo>
                <a:lnTo>
                  <a:pt x="0" y="188148"/>
                </a:lnTo>
                <a:cubicBezTo>
                  <a:pt x="0" y="84306"/>
                  <a:pt x="84306" y="0"/>
                  <a:pt x="188148" y="0"/>
                </a:cubicBezTo>
                <a:close/>
              </a:path>
            </a:pathLst>
          </a:custGeom>
          <a:solidFill>
            <a:srgbClr val="B08D57">
              <a:alpha val="20000"/>
            </a:srgbClr>
          </a:solidFill>
          <a:ln/>
        </p:spPr>
      </p:sp>
      <p:sp>
        <p:nvSpPr>
          <p:cNvPr id="29" name="Shape 27"/>
          <p:cNvSpPr/>
          <p:nvPr/>
        </p:nvSpPr>
        <p:spPr>
          <a:xfrm>
            <a:off x="6512278" y="4675481"/>
            <a:ext cx="169333" cy="169333"/>
          </a:xfrm>
          <a:custGeom>
            <a:avLst/>
            <a:gdLst/>
            <a:ahLst/>
            <a:cxnLst/>
            <a:rect l="l" t="t" r="r" b="b"/>
            <a:pathLst>
              <a:path w="169333" h="169333">
                <a:moveTo>
                  <a:pt x="84667" y="46732"/>
                </a:moveTo>
                <a:lnTo>
                  <a:pt x="84667" y="149027"/>
                </a:lnTo>
                <a:lnTo>
                  <a:pt x="84832" y="148960"/>
                </a:lnTo>
                <a:cubicBezTo>
                  <a:pt x="102890" y="141453"/>
                  <a:pt x="122271" y="137583"/>
                  <a:pt x="141817" y="137583"/>
                </a:cubicBezTo>
                <a:lnTo>
                  <a:pt x="148167" y="137583"/>
                </a:lnTo>
                <a:lnTo>
                  <a:pt x="148167" y="31750"/>
                </a:lnTo>
                <a:lnTo>
                  <a:pt x="141817" y="31750"/>
                </a:lnTo>
                <a:cubicBezTo>
                  <a:pt x="127860" y="31750"/>
                  <a:pt x="114002" y="34528"/>
                  <a:pt x="101104" y="39886"/>
                </a:cubicBezTo>
                <a:cubicBezTo>
                  <a:pt x="95548" y="42201"/>
                  <a:pt x="90058" y="44483"/>
                  <a:pt x="84667" y="46732"/>
                </a:cubicBezTo>
                <a:close/>
                <a:moveTo>
                  <a:pt x="76365" y="20340"/>
                </a:moveTo>
                <a:lnTo>
                  <a:pt x="84667" y="23813"/>
                </a:lnTo>
                <a:lnTo>
                  <a:pt x="92968" y="20340"/>
                </a:lnTo>
                <a:cubicBezTo>
                  <a:pt x="108446" y="13891"/>
                  <a:pt x="125049" y="10583"/>
                  <a:pt x="141817" y="10583"/>
                </a:cubicBezTo>
                <a:lnTo>
                  <a:pt x="153458" y="10583"/>
                </a:lnTo>
                <a:cubicBezTo>
                  <a:pt x="162223" y="10583"/>
                  <a:pt x="169333" y="17694"/>
                  <a:pt x="169333" y="26458"/>
                </a:cubicBezTo>
                <a:lnTo>
                  <a:pt x="169333" y="142875"/>
                </a:lnTo>
                <a:cubicBezTo>
                  <a:pt x="169333" y="151639"/>
                  <a:pt x="162223" y="158750"/>
                  <a:pt x="153458" y="158750"/>
                </a:cubicBezTo>
                <a:lnTo>
                  <a:pt x="141817" y="158750"/>
                </a:lnTo>
                <a:cubicBezTo>
                  <a:pt x="125049" y="158750"/>
                  <a:pt x="108446" y="162057"/>
                  <a:pt x="92968" y="168507"/>
                </a:cubicBezTo>
                <a:lnTo>
                  <a:pt x="88735" y="170259"/>
                </a:lnTo>
                <a:cubicBezTo>
                  <a:pt x="86122" y="171351"/>
                  <a:pt x="83211" y="171351"/>
                  <a:pt x="80599" y="170259"/>
                </a:cubicBezTo>
                <a:lnTo>
                  <a:pt x="76365" y="168507"/>
                </a:lnTo>
                <a:cubicBezTo>
                  <a:pt x="60887" y="162057"/>
                  <a:pt x="44285" y="158750"/>
                  <a:pt x="27517" y="158750"/>
                </a:cubicBezTo>
                <a:lnTo>
                  <a:pt x="15875" y="158750"/>
                </a:lnTo>
                <a:cubicBezTo>
                  <a:pt x="7111" y="158750"/>
                  <a:pt x="0" y="151639"/>
                  <a:pt x="0" y="142875"/>
                </a:cubicBezTo>
                <a:lnTo>
                  <a:pt x="0" y="26458"/>
                </a:lnTo>
                <a:cubicBezTo>
                  <a:pt x="0" y="17694"/>
                  <a:pt x="7111" y="10583"/>
                  <a:pt x="15875" y="10583"/>
                </a:cubicBezTo>
                <a:lnTo>
                  <a:pt x="27517" y="10583"/>
                </a:lnTo>
                <a:cubicBezTo>
                  <a:pt x="44285" y="10583"/>
                  <a:pt x="60887" y="13891"/>
                  <a:pt x="76365" y="20340"/>
                </a:cubicBezTo>
                <a:close/>
              </a:path>
            </a:pathLst>
          </a:custGeom>
          <a:solidFill>
            <a:srgbClr val="B08D57"/>
          </a:solidFill>
          <a:ln/>
        </p:spPr>
      </p:sp>
      <p:sp>
        <p:nvSpPr>
          <p:cNvPr id="30" name="Text 28"/>
          <p:cNvSpPr/>
          <p:nvPr/>
        </p:nvSpPr>
        <p:spPr>
          <a:xfrm>
            <a:off x="6895630" y="4628444"/>
            <a:ext cx="1966148" cy="263407"/>
          </a:xfrm>
          <a:prstGeom prst="rect">
            <a:avLst/>
          </a:prstGeom>
          <a:noFill/>
          <a:ln/>
        </p:spPr>
        <p:txBody>
          <a:bodyPr wrap="square" lIns="0" tIns="0" rIns="0" bIns="0" rtlCol="0" anchor="ctr"/>
          <a:lstStyle/>
          <a:p>
            <a:pPr>
              <a:lnSpc>
                <a:spcPct val="130000"/>
              </a:lnSpc>
            </a:pPr>
            <a:r>
              <a:rPr lang="en-US" sz="1333" b="1" dirty="0">
                <a:solidFill>
                  <a:srgbClr val="2C3E50"/>
                </a:solidFill>
                <a:latin typeface="Liter" pitchFamily="34" charset="0"/>
                <a:ea typeface="Liter" pitchFamily="34" charset="-122"/>
                <a:cs typeface="Liter" pitchFamily="34" charset="-120"/>
              </a:rPr>
              <a:t>Contribution to Literature</a:t>
            </a:r>
            <a:endParaRPr lang="en-US" sz="1600" dirty="0"/>
          </a:p>
        </p:txBody>
      </p:sp>
      <p:sp>
        <p:nvSpPr>
          <p:cNvPr id="31" name="Text 29"/>
          <p:cNvSpPr/>
          <p:nvPr/>
        </p:nvSpPr>
        <p:spPr>
          <a:xfrm>
            <a:off x="6406444" y="5098815"/>
            <a:ext cx="5286963" cy="244593"/>
          </a:xfrm>
          <a:prstGeom prst="rect">
            <a:avLst/>
          </a:prstGeom>
          <a:noFill/>
          <a:ln/>
        </p:spPr>
        <p:txBody>
          <a:bodyPr wrap="square" lIns="0" tIns="0" rIns="0" bIns="0" rtlCol="0" anchor="ctr"/>
          <a:lstStyle/>
          <a:p>
            <a:pPr>
              <a:lnSpc>
                <a:spcPct val="140000"/>
              </a:lnSpc>
            </a:pPr>
            <a:r>
              <a:rPr lang="en-US" sz="1185" b="1" dirty="0">
                <a:solidFill>
                  <a:srgbClr val="2B2B2B"/>
                </a:solidFill>
                <a:latin typeface="Quattrocento Sans" pitchFamily="34" charset="0"/>
                <a:ea typeface="Quattrocento Sans" pitchFamily="34" charset="-122"/>
                <a:cs typeface="Quattrocento Sans" pitchFamily="34" charset="-120"/>
              </a:rPr>
              <a:t>1.</a:t>
            </a:r>
            <a:pPr>
              <a:lnSpc>
                <a:spcPct val="140000"/>
              </a:lnSpc>
            </a:pPr>
            <a:r>
              <a:rPr lang="en-US" sz="1185" dirty="0">
                <a:solidFill>
                  <a:srgbClr val="2B2B2B"/>
                </a:solidFill>
                <a:latin typeface="Quattrocento Sans" pitchFamily="34" charset="0"/>
                <a:ea typeface="Quattrocento Sans" pitchFamily="34" charset="-122"/>
                <a:cs typeface="Quattrocento Sans" pitchFamily="34" charset="-120"/>
              </a:rPr>
              <a:t> First institutional-level AI readiness index for Indonesian government</a:t>
            </a:r>
            <a:endParaRPr lang="en-US" sz="1600" dirty="0"/>
          </a:p>
        </p:txBody>
      </p:sp>
      <p:sp>
        <p:nvSpPr>
          <p:cNvPr id="32" name="Text 30"/>
          <p:cNvSpPr/>
          <p:nvPr/>
        </p:nvSpPr>
        <p:spPr>
          <a:xfrm>
            <a:off x="6406444" y="5456296"/>
            <a:ext cx="5286963" cy="244593"/>
          </a:xfrm>
          <a:prstGeom prst="rect">
            <a:avLst/>
          </a:prstGeom>
          <a:noFill/>
          <a:ln/>
        </p:spPr>
        <p:txBody>
          <a:bodyPr wrap="square" lIns="0" tIns="0" rIns="0" bIns="0" rtlCol="0" anchor="ctr"/>
          <a:lstStyle/>
          <a:p>
            <a:pPr>
              <a:lnSpc>
                <a:spcPct val="140000"/>
              </a:lnSpc>
            </a:pPr>
            <a:r>
              <a:rPr lang="en-US" sz="1185" b="1" dirty="0">
                <a:solidFill>
                  <a:srgbClr val="2B2B2B"/>
                </a:solidFill>
                <a:latin typeface="Quattrocento Sans" pitchFamily="34" charset="0"/>
                <a:ea typeface="Quattrocento Sans" pitchFamily="34" charset="-122"/>
                <a:cs typeface="Quattrocento Sans" pitchFamily="34" charset="-120"/>
              </a:rPr>
              <a:t>2.</a:t>
            </a:r>
            <a:pPr>
              <a:lnSpc>
                <a:spcPct val="140000"/>
              </a:lnSpc>
            </a:pPr>
            <a:r>
              <a:rPr lang="en-US" sz="1185" dirty="0">
                <a:solidFill>
                  <a:srgbClr val="2B2B2B"/>
                </a:solidFill>
                <a:latin typeface="Quattrocento Sans" pitchFamily="34" charset="0"/>
                <a:ea typeface="Quattrocento Sans" pitchFamily="34" charset="-122"/>
                <a:cs typeface="Quattrocento Sans" pitchFamily="34" charset="-120"/>
              </a:rPr>
              <a:t> Applies institutional theory to AI governance in developing countries</a:t>
            </a:r>
            <a:endParaRPr lang="en-US" sz="1600" dirty="0"/>
          </a:p>
        </p:txBody>
      </p:sp>
      <p:sp>
        <p:nvSpPr>
          <p:cNvPr id="33" name="Text 31"/>
          <p:cNvSpPr/>
          <p:nvPr/>
        </p:nvSpPr>
        <p:spPr>
          <a:xfrm>
            <a:off x="6406444" y="5813778"/>
            <a:ext cx="5286963" cy="489185"/>
          </a:xfrm>
          <a:prstGeom prst="rect">
            <a:avLst/>
          </a:prstGeom>
          <a:noFill/>
          <a:ln/>
        </p:spPr>
        <p:txBody>
          <a:bodyPr wrap="square" lIns="0" tIns="0" rIns="0" bIns="0" rtlCol="0" anchor="ctr"/>
          <a:lstStyle/>
          <a:p>
            <a:pPr>
              <a:lnSpc>
                <a:spcPct val="140000"/>
              </a:lnSpc>
            </a:pPr>
            <a:r>
              <a:rPr lang="en-US" sz="1185" b="1" dirty="0">
                <a:solidFill>
                  <a:srgbClr val="2B2B2B"/>
                </a:solidFill>
                <a:latin typeface="Quattrocento Sans" pitchFamily="34" charset="0"/>
                <a:ea typeface="Quattrocento Sans" pitchFamily="34" charset="-122"/>
                <a:cs typeface="Quattrocento Sans" pitchFamily="34" charset="-120"/>
              </a:rPr>
              <a:t>3.</a:t>
            </a:r>
            <a:pPr>
              <a:lnSpc>
                <a:spcPct val="140000"/>
              </a:lnSpc>
            </a:pPr>
            <a:r>
              <a:rPr lang="en-US" sz="1185" dirty="0">
                <a:solidFill>
                  <a:srgbClr val="2B2B2B"/>
                </a:solidFill>
                <a:latin typeface="Quattrocento Sans" pitchFamily="34" charset="0"/>
                <a:ea typeface="Quattrocento Sans" pitchFamily="34" charset="-122"/>
                <a:cs typeface="Quattrocento Sans" pitchFamily="34" charset="-120"/>
              </a:rPr>
              <a:t> Bridges macro policy and micro implementation through street-level bureaucracy lens</a:t>
            </a:r>
            <a:endParaRPr lang="en-US" sz="1600" dirty="0"/>
          </a:p>
        </p:txBody>
      </p:sp>
      <p:sp>
        <p:nvSpPr>
          <p:cNvPr id="34" name="Text 32"/>
          <p:cNvSpPr/>
          <p:nvPr/>
        </p:nvSpPr>
        <p:spPr>
          <a:xfrm>
            <a:off x="6406444" y="6415852"/>
            <a:ext cx="5286963" cy="244593"/>
          </a:xfrm>
          <a:prstGeom prst="rect">
            <a:avLst/>
          </a:prstGeom>
          <a:noFill/>
          <a:ln/>
        </p:spPr>
        <p:txBody>
          <a:bodyPr wrap="square" lIns="0" tIns="0" rIns="0" bIns="0" rtlCol="0" anchor="ctr"/>
          <a:lstStyle/>
          <a:p>
            <a:pPr>
              <a:lnSpc>
                <a:spcPct val="140000"/>
              </a:lnSpc>
            </a:pPr>
            <a:r>
              <a:rPr lang="en-US" sz="1185" b="1" dirty="0">
                <a:solidFill>
                  <a:srgbClr val="2B2B2B"/>
                </a:solidFill>
                <a:latin typeface="Quattrocento Sans" pitchFamily="34" charset="0"/>
                <a:ea typeface="Quattrocento Sans" pitchFamily="34" charset="-122"/>
                <a:cs typeface="Quattrocento Sans" pitchFamily="34" charset="-120"/>
              </a:rPr>
              <a:t>4.</a:t>
            </a:r>
            <a:pPr>
              <a:lnSpc>
                <a:spcPct val="140000"/>
              </a:lnSpc>
            </a:pPr>
            <a:r>
              <a:rPr lang="en-US" sz="1185" dirty="0">
                <a:solidFill>
                  <a:srgbClr val="2B2B2B"/>
                </a:solidFill>
                <a:latin typeface="Quattrocento Sans" pitchFamily="34" charset="0"/>
                <a:ea typeface="Quattrocento Sans" pitchFamily="34" charset="-122"/>
                <a:cs typeface="Quattrocento Sans" pitchFamily="34" charset="-120"/>
              </a:rPr>
              <a:t> Provides replicable framework for other ASEAN countries</a:t>
            </a:r>
            <a:endParaRPr lang="en-US" sz="1600" dirty="0"/>
          </a:p>
        </p:txBody>
      </p:sp>
    </p:spTree>
  </p:cSld>
  <p:clrMapOvr>
    <a:masterClrMapping/>
  </p:clrMapOvr>
  <p:transition>
    <p:fade/>
    <p:spd val="med"/>
  </p:transition>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8F7F5"/>
        </a:solidFill>
      </p:bgPr>
    </p:bg>
    <p:spTree>
      <p:nvGrpSpPr>
        <p:cNvPr id="1" name=""/>
        <p:cNvGrpSpPr/>
        <p:nvPr/>
      </p:nvGrpSpPr>
      <p:grpSpPr>
        <a:xfrm>
          <a:off x="0" y="0"/>
          <a:ext cx="0" cy="0"/>
          <a:chOff x="0" y="0"/>
          <a:chExt cx="0" cy="0"/>
        </a:xfrm>
      </p:grpSpPr>
      <p:sp>
        <p:nvSpPr>
          <p:cNvPr id="2" name="Text 0"/>
          <p:cNvSpPr/>
          <p:nvPr/>
        </p:nvSpPr>
        <p:spPr>
          <a:xfrm>
            <a:off x="381000" y="381000"/>
            <a:ext cx="11496675" cy="190500"/>
          </a:xfrm>
          <a:prstGeom prst="rect">
            <a:avLst/>
          </a:prstGeom>
          <a:noFill/>
          <a:ln/>
        </p:spPr>
        <p:txBody>
          <a:bodyPr wrap="square" lIns="0" tIns="0" rIns="0" bIns="0" rtlCol="0" anchor="ctr"/>
          <a:lstStyle/>
          <a:p>
            <a:pPr>
              <a:lnSpc>
                <a:spcPct val="120000"/>
              </a:lnSpc>
            </a:pPr>
            <a:r>
              <a:rPr lang="en-US" sz="1050" spc="105" kern="0" dirty="0">
                <a:solidFill>
                  <a:srgbClr val="B08D57"/>
                </a:solidFill>
                <a:latin typeface="Liter" pitchFamily="34" charset="0"/>
                <a:ea typeface="Liter" pitchFamily="34" charset="-122"/>
                <a:cs typeface="Liter" pitchFamily="34" charset="-120"/>
              </a:rPr>
              <a:t>The Solution</a:t>
            </a:r>
            <a:endParaRPr lang="en-US" sz="1600" dirty="0"/>
          </a:p>
        </p:txBody>
      </p:sp>
      <p:sp>
        <p:nvSpPr>
          <p:cNvPr id="3" name="Text 1"/>
          <p:cNvSpPr/>
          <p:nvPr/>
        </p:nvSpPr>
        <p:spPr>
          <a:xfrm>
            <a:off x="381000" y="647700"/>
            <a:ext cx="11658600" cy="571500"/>
          </a:xfrm>
          <a:prstGeom prst="rect">
            <a:avLst/>
          </a:prstGeom>
          <a:noFill/>
          <a:ln/>
        </p:spPr>
        <p:txBody>
          <a:bodyPr wrap="square" lIns="0" tIns="0" rIns="0" bIns="0" rtlCol="0" anchor="ctr"/>
          <a:lstStyle/>
          <a:p>
            <a:pPr>
              <a:lnSpc>
                <a:spcPct val="100000"/>
              </a:lnSpc>
            </a:pPr>
            <a:r>
              <a:rPr lang="en-US" sz="3600" b="1" dirty="0">
                <a:solidFill>
                  <a:srgbClr val="2C3E50"/>
                </a:solidFill>
                <a:latin typeface="Oranienbaum" pitchFamily="34" charset="0"/>
                <a:ea typeface="Oranienbaum" pitchFamily="34" charset="-122"/>
                <a:cs typeface="Oranienbaum" pitchFamily="34" charset="-120"/>
              </a:rPr>
              <a:t>AGIRI: AI Governance Institutional Readiness Index</a:t>
            </a:r>
            <a:endParaRPr lang="en-US" sz="1600" dirty="0"/>
          </a:p>
        </p:txBody>
      </p:sp>
      <p:sp>
        <p:nvSpPr>
          <p:cNvPr id="4" name="Shape 2"/>
          <p:cNvSpPr/>
          <p:nvPr/>
        </p:nvSpPr>
        <p:spPr>
          <a:xfrm>
            <a:off x="381000" y="1371600"/>
            <a:ext cx="6181725" cy="3810000"/>
          </a:xfrm>
          <a:custGeom>
            <a:avLst/>
            <a:gdLst/>
            <a:ahLst/>
            <a:cxnLst/>
            <a:rect l="l" t="t" r="r" b="b"/>
            <a:pathLst>
              <a:path w="6181725" h="3810000">
                <a:moveTo>
                  <a:pt x="76200" y="0"/>
                </a:moveTo>
                <a:lnTo>
                  <a:pt x="6105525" y="0"/>
                </a:lnTo>
                <a:cubicBezTo>
                  <a:pt x="6147581" y="0"/>
                  <a:pt x="6181725" y="34144"/>
                  <a:pt x="6181725" y="76200"/>
                </a:cubicBezTo>
                <a:lnTo>
                  <a:pt x="6181725" y="3733800"/>
                </a:lnTo>
                <a:cubicBezTo>
                  <a:pt x="6181725" y="3775856"/>
                  <a:pt x="6147581" y="3810000"/>
                  <a:pt x="6105525" y="3810000"/>
                </a:cubicBezTo>
                <a:lnTo>
                  <a:pt x="76200" y="3810000"/>
                </a:lnTo>
                <a:cubicBezTo>
                  <a:pt x="34144" y="3810000"/>
                  <a:pt x="0" y="3775856"/>
                  <a:pt x="0" y="3733800"/>
                </a:cubicBezTo>
                <a:lnTo>
                  <a:pt x="0" y="76200"/>
                </a:lnTo>
                <a:cubicBezTo>
                  <a:pt x="0" y="34144"/>
                  <a:pt x="34144" y="0"/>
                  <a:pt x="76200" y="0"/>
                </a:cubicBezTo>
                <a:close/>
              </a:path>
            </a:pathLst>
          </a:custGeom>
          <a:solidFill>
            <a:srgbClr val="FFFFFF"/>
          </a:solidFill>
          <a:ln/>
          <a:effectLst>
            <a:outerShdw sx="100000" sy="100000" kx="0" ky="0" algn="bl" rotWithShape="0" blurRad="57150" dist="38100" dir="5400000">
              <a:srgbClr val="000000">
                <a:alpha val="10196"/>
              </a:srgbClr>
            </a:outerShdw>
          </a:effectLst>
        </p:spPr>
      </p:sp>
      <p:sp>
        <p:nvSpPr>
          <p:cNvPr id="5" name="Text 3"/>
          <p:cNvSpPr/>
          <p:nvPr/>
        </p:nvSpPr>
        <p:spPr>
          <a:xfrm>
            <a:off x="571500" y="1562100"/>
            <a:ext cx="5895975" cy="266700"/>
          </a:xfrm>
          <a:prstGeom prst="rect">
            <a:avLst/>
          </a:prstGeom>
          <a:noFill/>
          <a:ln/>
        </p:spPr>
        <p:txBody>
          <a:bodyPr wrap="square" lIns="0" tIns="0" rIns="0" bIns="0" rtlCol="0" anchor="ctr"/>
          <a:lstStyle/>
          <a:p>
            <a:pPr>
              <a:lnSpc>
                <a:spcPct val="120000"/>
              </a:lnSpc>
            </a:pPr>
            <a:r>
              <a:rPr lang="en-US" sz="1500" b="1" dirty="0">
                <a:solidFill>
                  <a:srgbClr val="2C3E50"/>
                </a:solidFill>
                <a:latin typeface="Liter" pitchFamily="34" charset="0"/>
                <a:ea typeface="Liter" pitchFamily="34" charset="-122"/>
                <a:cs typeface="Liter" pitchFamily="34" charset="-120"/>
              </a:rPr>
              <a:t>Five Dimensions, ~60 Items</a:t>
            </a:r>
            <a:endParaRPr lang="en-US" sz="1600" dirty="0"/>
          </a:p>
        </p:txBody>
      </p:sp>
      <p:sp>
        <p:nvSpPr>
          <p:cNvPr id="6" name="Shape 4"/>
          <p:cNvSpPr/>
          <p:nvPr/>
        </p:nvSpPr>
        <p:spPr>
          <a:xfrm>
            <a:off x="585788" y="1981200"/>
            <a:ext cx="2833688" cy="990600"/>
          </a:xfrm>
          <a:custGeom>
            <a:avLst/>
            <a:gdLst/>
            <a:ahLst/>
            <a:cxnLst/>
            <a:rect l="l" t="t" r="r" b="b"/>
            <a:pathLst>
              <a:path w="2833688" h="990600">
                <a:moveTo>
                  <a:pt x="28575" y="0"/>
                </a:moveTo>
                <a:lnTo>
                  <a:pt x="2757491" y="0"/>
                </a:lnTo>
                <a:cubicBezTo>
                  <a:pt x="2799573" y="0"/>
                  <a:pt x="2833688" y="34115"/>
                  <a:pt x="2833688" y="76197"/>
                </a:cubicBezTo>
                <a:lnTo>
                  <a:pt x="2833688" y="914403"/>
                </a:lnTo>
                <a:cubicBezTo>
                  <a:pt x="2833688" y="956485"/>
                  <a:pt x="2799573" y="990600"/>
                  <a:pt x="2757491" y="990600"/>
                </a:cubicBezTo>
                <a:lnTo>
                  <a:pt x="28575" y="990600"/>
                </a:lnTo>
                <a:cubicBezTo>
                  <a:pt x="12804" y="990600"/>
                  <a:pt x="0" y="977796"/>
                  <a:pt x="0" y="962025"/>
                </a:cubicBezTo>
                <a:lnTo>
                  <a:pt x="0" y="28575"/>
                </a:lnTo>
                <a:cubicBezTo>
                  <a:pt x="0" y="12804"/>
                  <a:pt x="12804" y="0"/>
                  <a:pt x="28575" y="0"/>
                </a:cubicBezTo>
                <a:close/>
              </a:path>
            </a:pathLst>
          </a:custGeom>
          <a:solidFill>
            <a:srgbClr val="2C3E50">
              <a:alpha val="5098"/>
            </a:srgbClr>
          </a:solidFill>
          <a:ln/>
        </p:spPr>
      </p:sp>
      <p:sp>
        <p:nvSpPr>
          <p:cNvPr id="7" name="Shape 5"/>
          <p:cNvSpPr/>
          <p:nvPr/>
        </p:nvSpPr>
        <p:spPr>
          <a:xfrm>
            <a:off x="585788" y="1981200"/>
            <a:ext cx="28575" cy="990600"/>
          </a:xfrm>
          <a:custGeom>
            <a:avLst/>
            <a:gdLst/>
            <a:ahLst/>
            <a:cxnLst/>
            <a:rect l="l" t="t" r="r" b="b"/>
            <a:pathLst>
              <a:path w="28575" h="990600">
                <a:moveTo>
                  <a:pt x="28575" y="0"/>
                </a:moveTo>
                <a:lnTo>
                  <a:pt x="28575" y="0"/>
                </a:lnTo>
                <a:lnTo>
                  <a:pt x="28575" y="990600"/>
                </a:lnTo>
                <a:lnTo>
                  <a:pt x="28575" y="990600"/>
                </a:lnTo>
                <a:cubicBezTo>
                  <a:pt x="12804" y="990600"/>
                  <a:pt x="0" y="977796"/>
                  <a:pt x="0" y="962025"/>
                </a:cubicBezTo>
                <a:lnTo>
                  <a:pt x="0" y="28575"/>
                </a:lnTo>
                <a:cubicBezTo>
                  <a:pt x="0" y="12804"/>
                  <a:pt x="12804" y="0"/>
                  <a:pt x="28575" y="0"/>
                </a:cubicBezTo>
                <a:close/>
              </a:path>
            </a:pathLst>
          </a:custGeom>
          <a:solidFill>
            <a:srgbClr val="2C3E50"/>
          </a:solidFill>
          <a:ln/>
        </p:spPr>
      </p:sp>
      <p:sp>
        <p:nvSpPr>
          <p:cNvPr id="8" name="Shape 6"/>
          <p:cNvSpPr/>
          <p:nvPr/>
        </p:nvSpPr>
        <p:spPr>
          <a:xfrm>
            <a:off x="714375" y="2095500"/>
            <a:ext cx="304800" cy="304800"/>
          </a:xfrm>
          <a:custGeom>
            <a:avLst/>
            <a:gdLst/>
            <a:ahLst/>
            <a:cxnLst/>
            <a:rect l="l" t="t" r="r" b="b"/>
            <a:pathLst>
              <a:path w="304800" h="304800">
                <a:moveTo>
                  <a:pt x="152400" y="0"/>
                </a:moveTo>
                <a:lnTo>
                  <a:pt x="152400" y="0"/>
                </a:lnTo>
                <a:cubicBezTo>
                  <a:pt x="236512" y="0"/>
                  <a:pt x="304800" y="68288"/>
                  <a:pt x="304800" y="152400"/>
                </a:cubicBezTo>
                <a:lnTo>
                  <a:pt x="304800" y="152400"/>
                </a:lnTo>
                <a:cubicBezTo>
                  <a:pt x="304800" y="236512"/>
                  <a:pt x="236512" y="304800"/>
                  <a:pt x="152400" y="304800"/>
                </a:cubicBezTo>
                <a:lnTo>
                  <a:pt x="152400" y="304800"/>
                </a:lnTo>
                <a:cubicBezTo>
                  <a:pt x="68288" y="304800"/>
                  <a:pt x="0" y="236512"/>
                  <a:pt x="0" y="152400"/>
                </a:cubicBezTo>
                <a:lnTo>
                  <a:pt x="0" y="152400"/>
                </a:lnTo>
                <a:cubicBezTo>
                  <a:pt x="0" y="68288"/>
                  <a:pt x="68288" y="0"/>
                  <a:pt x="152400" y="0"/>
                </a:cubicBezTo>
                <a:close/>
              </a:path>
            </a:pathLst>
          </a:custGeom>
          <a:solidFill>
            <a:srgbClr val="2C3E50"/>
          </a:solidFill>
          <a:ln/>
        </p:spPr>
      </p:sp>
      <p:sp>
        <p:nvSpPr>
          <p:cNvPr id="9" name="Text 7"/>
          <p:cNvSpPr/>
          <p:nvPr/>
        </p:nvSpPr>
        <p:spPr>
          <a:xfrm>
            <a:off x="681038" y="2095500"/>
            <a:ext cx="371475" cy="304800"/>
          </a:xfrm>
          <a:prstGeom prst="rect">
            <a:avLst/>
          </a:prstGeom>
          <a:noFill/>
          <a:ln/>
        </p:spPr>
        <p:txBody>
          <a:bodyPr wrap="square" lIns="0" tIns="0" rIns="0" bIns="0" rtlCol="0" anchor="ctr"/>
          <a:lstStyle/>
          <a:p>
            <a:pPr algn="ctr">
              <a:lnSpc>
                <a:spcPct val="120000"/>
              </a:lnSpc>
            </a:pPr>
            <a:r>
              <a:rPr lang="en-US" sz="1050" b="1" dirty="0">
                <a:solidFill>
                  <a:srgbClr val="F8F7F5"/>
                </a:solidFill>
                <a:latin typeface="Oranienbaum" pitchFamily="34" charset="0"/>
                <a:ea typeface="Oranienbaum" pitchFamily="34" charset="-122"/>
                <a:cs typeface="Oranienbaum" pitchFamily="34" charset="-120"/>
              </a:rPr>
              <a:t>1</a:t>
            </a:r>
            <a:endParaRPr lang="en-US" sz="1600" dirty="0"/>
          </a:p>
        </p:txBody>
      </p:sp>
      <p:sp>
        <p:nvSpPr>
          <p:cNvPr id="10" name="Text 8"/>
          <p:cNvSpPr/>
          <p:nvPr/>
        </p:nvSpPr>
        <p:spPr>
          <a:xfrm>
            <a:off x="1095375" y="2133600"/>
            <a:ext cx="1409700" cy="228600"/>
          </a:xfrm>
          <a:prstGeom prst="rect">
            <a:avLst/>
          </a:prstGeom>
          <a:noFill/>
          <a:ln/>
        </p:spPr>
        <p:txBody>
          <a:bodyPr wrap="square" lIns="0" tIns="0" rIns="0" bIns="0" rtlCol="0" anchor="ctr"/>
          <a:lstStyle/>
          <a:p>
            <a:pPr>
              <a:lnSpc>
                <a:spcPct val="130000"/>
              </a:lnSpc>
            </a:pPr>
            <a:r>
              <a:rPr lang="en-US" sz="1200" b="1" dirty="0">
                <a:solidFill>
                  <a:srgbClr val="2C3E50"/>
                </a:solidFill>
                <a:latin typeface="Liter" pitchFamily="34" charset="0"/>
                <a:ea typeface="Liter" pitchFamily="34" charset="-122"/>
                <a:cs typeface="Liter" pitchFamily="34" charset="-120"/>
              </a:rPr>
              <a:t>Strategic Alignment</a:t>
            </a:r>
            <a:endParaRPr lang="en-US" sz="1600" dirty="0"/>
          </a:p>
        </p:txBody>
      </p:sp>
      <p:sp>
        <p:nvSpPr>
          <p:cNvPr id="11" name="Text 9"/>
          <p:cNvSpPr/>
          <p:nvPr/>
        </p:nvSpPr>
        <p:spPr>
          <a:xfrm>
            <a:off x="714375" y="2476500"/>
            <a:ext cx="2657475" cy="381000"/>
          </a:xfrm>
          <a:prstGeom prst="rect">
            <a:avLst/>
          </a:prstGeom>
          <a:noFill/>
          <a:ln/>
        </p:spPr>
        <p:txBody>
          <a:bodyPr wrap="square" lIns="0" tIns="0" rIns="0" bIns="0" rtlCol="0" anchor="ctr"/>
          <a:lstStyle/>
          <a:p>
            <a:pPr>
              <a:lnSpc>
                <a:spcPct val="120000"/>
              </a:lnSpc>
            </a:pPr>
            <a:r>
              <a:rPr lang="en-US" sz="1050" dirty="0">
                <a:solidFill>
                  <a:srgbClr val="2B2B2B"/>
                </a:solidFill>
                <a:latin typeface="Quattrocento Sans" pitchFamily="34" charset="0"/>
                <a:ea typeface="Quattrocento Sans" pitchFamily="34" charset="-122"/>
                <a:cs typeface="Quattrocento Sans" pitchFamily="34" charset="-120"/>
              </a:rPr>
              <a:t>Policy coherence, national strategy alignment</a:t>
            </a:r>
            <a:endParaRPr lang="en-US" sz="1600" dirty="0"/>
          </a:p>
        </p:txBody>
      </p:sp>
      <p:sp>
        <p:nvSpPr>
          <p:cNvPr id="12" name="Shape 10"/>
          <p:cNvSpPr/>
          <p:nvPr/>
        </p:nvSpPr>
        <p:spPr>
          <a:xfrm>
            <a:off x="3543300" y="1981200"/>
            <a:ext cx="2833688" cy="990600"/>
          </a:xfrm>
          <a:custGeom>
            <a:avLst/>
            <a:gdLst/>
            <a:ahLst/>
            <a:cxnLst/>
            <a:rect l="l" t="t" r="r" b="b"/>
            <a:pathLst>
              <a:path w="2833688" h="990600">
                <a:moveTo>
                  <a:pt x="28575" y="0"/>
                </a:moveTo>
                <a:lnTo>
                  <a:pt x="2757491" y="0"/>
                </a:lnTo>
                <a:cubicBezTo>
                  <a:pt x="2799573" y="0"/>
                  <a:pt x="2833688" y="34115"/>
                  <a:pt x="2833688" y="76197"/>
                </a:cubicBezTo>
                <a:lnTo>
                  <a:pt x="2833688" y="914403"/>
                </a:lnTo>
                <a:cubicBezTo>
                  <a:pt x="2833688" y="956485"/>
                  <a:pt x="2799573" y="990600"/>
                  <a:pt x="2757491" y="990600"/>
                </a:cubicBezTo>
                <a:lnTo>
                  <a:pt x="28575" y="990600"/>
                </a:lnTo>
                <a:cubicBezTo>
                  <a:pt x="12804" y="990600"/>
                  <a:pt x="0" y="977796"/>
                  <a:pt x="0" y="962025"/>
                </a:cubicBezTo>
                <a:lnTo>
                  <a:pt x="0" y="28575"/>
                </a:lnTo>
                <a:cubicBezTo>
                  <a:pt x="0" y="12804"/>
                  <a:pt x="12804" y="0"/>
                  <a:pt x="28575" y="0"/>
                </a:cubicBezTo>
                <a:close/>
              </a:path>
            </a:pathLst>
          </a:custGeom>
          <a:solidFill>
            <a:srgbClr val="2C3E50">
              <a:alpha val="5098"/>
            </a:srgbClr>
          </a:solidFill>
          <a:ln/>
        </p:spPr>
      </p:sp>
      <p:sp>
        <p:nvSpPr>
          <p:cNvPr id="13" name="Shape 11"/>
          <p:cNvSpPr/>
          <p:nvPr/>
        </p:nvSpPr>
        <p:spPr>
          <a:xfrm>
            <a:off x="3543300" y="1981200"/>
            <a:ext cx="28575" cy="990600"/>
          </a:xfrm>
          <a:custGeom>
            <a:avLst/>
            <a:gdLst/>
            <a:ahLst/>
            <a:cxnLst/>
            <a:rect l="l" t="t" r="r" b="b"/>
            <a:pathLst>
              <a:path w="28575" h="990600">
                <a:moveTo>
                  <a:pt x="28575" y="0"/>
                </a:moveTo>
                <a:lnTo>
                  <a:pt x="28575" y="0"/>
                </a:lnTo>
                <a:lnTo>
                  <a:pt x="28575" y="990600"/>
                </a:lnTo>
                <a:lnTo>
                  <a:pt x="28575" y="990600"/>
                </a:lnTo>
                <a:cubicBezTo>
                  <a:pt x="12804" y="990600"/>
                  <a:pt x="0" y="977796"/>
                  <a:pt x="0" y="962025"/>
                </a:cubicBezTo>
                <a:lnTo>
                  <a:pt x="0" y="28575"/>
                </a:lnTo>
                <a:cubicBezTo>
                  <a:pt x="0" y="12804"/>
                  <a:pt x="12804" y="0"/>
                  <a:pt x="28575" y="0"/>
                </a:cubicBezTo>
                <a:close/>
              </a:path>
            </a:pathLst>
          </a:custGeom>
          <a:solidFill>
            <a:srgbClr val="2C3E50"/>
          </a:solidFill>
          <a:ln/>
        </p:spPr>
      </p:sp>
      <p:sp>
        <p:nvSpPr>
          <p:cNvPr id="14" name="Shape 12"/>
          <p:cNvSpPr/>
          <p:nvPr/>
        </p:nvSpPr>
        <p:spPr>
          <a:xfrm>
            <a:off x="3671888" y="2095500"/>
            <a:ext cx="304800" cy="304800"/>
          </a:xfrm>
          <a:custGeom>
            <a:avLst/>
            <a:gdLst/>
            <a:ahLst/>
            <a:cxnLst/>
            <a:rect l="l" t="t" r="r" b="b"/>
            <a:pathLst>
              <a:path w="304800" h="304800">
                <a:moveTo>
                  <a:pt x="152400" y="0"/>
                </a:moveTo>
                <a:lnTo>
                  <a:pt x="152400" y="0"/>
                </a:lnTo>
                <a:cubicBezTo>
                  <a:pt x="236512" y="0"/>
                  <a:pt x="304800" y="68288"/>
                  <a:pt x="304800" y="152400"/>
                </a:cubicBezTo>
                <a:lnTo>
                  <a:pt x="304800" y="152400"/>
                </a:lnTo>
                <a:cubicBezTo>
                  <a:pt x="304800" y="236512"/>
                  <a:pt x="236512" y="304800"/>
                  <a:pt x="152400" y="304800"/>
                </a:cubicBezTo>
                <a:lnTo>
                  <a:pt x="152400" y="304800"/>
                </a:lnTo>
                <a:cubicBezTo>
                  <a:pt x="68288" y="304800"/>
                  <a:pt x="0" y="236512"/>
                  <a:pt x="0" y="152400"/>
                </a:cubicBezTo>
                <a:lnTo>
                  <a:pt x="0" y="152400"/>
                </a:lnTo>
                <a:cubicBezTo>
                  <a:pt x="0" y="68288"/>
                  <a:pt x="68288" y="0"/>
                  <a:pt x="152400" y="0"/>
                </a:cubicBezTo>
                <a:close/>
              </a:path>
            </a:pathLst>
          </a:custGeom>
          <a:solidFill>
            <a:srgbClr val="2C3E50"/>
          </a:solidFill>
          <a:ln/>
        </p:spPr>
      </p:sp>
      <p:sp>
        <p:nvSpPr>
          <p:cNvPr id="15" name="Text 13"/>
          <p:cNvSpPr/>
          <p:nvPr/>
        </p:nvSpPr>
        <p:spPr>
          <a:xfrm>
            <a:off x="3638550" y="2095500"/>
            <a:ext cx="371475" cy="304800"/>
          </a:xfrm>
          <a:prstGeom prst="rect">
            <a:avLst/>
          </a:prstGeom>
          <a:noFill/>
          <a:ln/>
        </p:spPr>
        <p:txBody>
          <a:bodyPr wrap="square" lIns="0" tIns="0" rIns="0" bIns="0" rtlCol="0" anchor="ctr"/>
          <a:lstStyle/>
          <a:p>
            <a:pPr algn="ctr">
              <a:lnSpc>
                <a:spcPct val="120000"/>
              </a:lnSpc>
            </a:pPr>
            <a:r>
              <a:rPr lang="en-US" sz="1050" b="1" dirty="0">
                <a:solidFill>
                  <a:srgbClr val="F8F7F5"/>
                </a:solidFill>
                <a:latin typeface="Oranienbaum" pitchFamily="34" charset="0"/>
                <a:ea typeface="Oranienbaum" pitchFamily="34" charset="-122"/>
                <a:cs typeface="Oranienbaum" pitchFamily="34" charset="-120"/>
              </a:rPr>
              <a:t>2</a:t>
            </a:r>
            <a:endParaRPr lang="en-US" sz="1600" dirty="0"/>
          </a:p>
        </p:txBody>
      </p:sp>
      <p:sp>
        <p:nvSpPr>
          <p:cNvPr id="16" name="Text 14"/>
          <p:cNvSpPr/>
          <p:nvPr/>
        </p:nvSpPr>
        <p:spPr>
          <a:xfrm>
            <a:off x="4052888" y="2133600"/>
            <a:ext cx="1000125" cy="228600"/>
          </a:xfrm>
          <a:prstGeom prst="rect">
            <a:avLst/>
          </a:prstGeom>
          <a:noFill/>
          <a:ln/>
        </p:spPr>
        <p:txBody>
          <a:bodyPr wrap="square" lIns="0" tIns="0" rIns="0" bIns="0" rtlCol="0" anchor="ctr"/>
          <a:lstStyle/>
          <a:p>
            <a:pPr>
              <a:lnSpc>
                <a:spcPct val="130000"/>
              </a:lnSpc>
            </a:pPr>
            <a:r>
              <a:rPr lang="en-US" sz="1200" b="1" dirty="0">
                <a:solidFill>
                  <a:srgbClr val="2C3E50"/>
                </a:solidFill>
                <a:latin typeface="Liter" pitchFamily="34" charset="0"/>
                <a:ea typeface="Liter" pitchFamily="34" charset="-122"/>
                <a:cs typeface="Liter" pitchFamily="34" charset="-120"/>
              </a:rPr>
              <a:t>Infrastructure</a:t>
            </a:r>
            <a:endParaRPr lang="en-US" sz="1600" dirty="0"/>
          </a:p>
        </p:txBody>
      </p:sp>
      <p:sp>
        <p:nvSpPr>
          <p:cNvPr id="17" name="Text 15"/>
          <p:cNvSpPr/>
          <p:nvPr/>
        </p:nvSpPr>
        <p:spPr>
          <a:xfrm>
            <a:off x="3671888" y="2476500"/>
            <a:ext cx="2657475" cy="381000"/>
          </a:xfrm>
          <a:prstGeom prst="rect">
            <a:avLst/>
          </a:prstGeom>
          <a:noFill/>
          <a:ln/>
        </p:spPr>
        <p:txBody>
          <a:bodyPr wrap="square" lIns="0" tIns="0" rIns="0" bIns="0" rtlCol="0" anchor="ctr"/>
          <a:lstStyle/>
          <a:p>
            <a:pPr>
              <a:lnSpc>
                <a:spcPct val="120000"/>
              </a:lnSpc>
            </a:pPr>
            <a:r>
              <a:rPr lang="en-US" sz="1050" dirty="0">
                <a:solidFill>
                  <a:srgbClr val="2B2B2B"/>
                </a:solidFill>
                <a:latin typeface="Quattrocento Sans" pitchFamily="34" charset="0"/>
                <a:ea typeface="Quattrocento Sans" pitchFamily="34" charset="-122"/>
                <a:cs typeface="Quattrocento Sans" pitchFamily="34" charset="-120"/>
              </a:rPr>
              <a:t>Digital infrastructure, data systems, connectivity</a:t>
            </a:r>
            <a:endParaRPr lang="en-US" sz="1600" dirty="0"/>
          </a:p>
        </p:txBody>
      </p:sp>
      <p:sp>
        <p:nvSpPr>
          <p:cNvPr id="18" name="Shape 16"/>
          <p:cNvSpPr/>
          <p:nvPr/>
        </p:nvSpPr>
        <p:spPr>
          <a:xfrm>
            <a:off x="585788" y="3086100"/>
            <a:ext cx="2833688" cy="990600"/>
          </a:xfrm>
          <a:custGeom>
            <a:avLst/>
            <a:gdLst/>
            <a:ahLst/>
            <a:cxnLst/>
            <a:rect l="l" t="t" r="r" b="b"/>
            <a:pathLst>
              <a:path w="2833688" h="990600">
                <a:moveTo>
                  <a:pt x="28575" y="0"/>
                </a:moveTo>
                <a:lnTo>
                  <a:pt x="2757491" y="0"/>
                </a:lnTo>
                <a:cubicBezTo>
                  <a:pt x="2799573" y="0"/>
                  <a:pt x="2833688" y="34115"/>
                  <a:pt x="2833688" y="76197"/>
                </a:cubicBezTo>
                <a:lnTo>
                  <a:pt x="2833688" y="914403"/>
                </a:lnTo>
                <a:cubicBezTo>
                  <a:pt x="2833688" y="956485"/>
                  <a:pt x="2799573" y="990600"/>
                  <a:pt x="2757491" y="990600"/>
                </a:cubicBezTo>
                <a:lnTo>
                  <a:pt x="28575" y="990600"/>
                </a:lnTo>
                <a:cubicBezTo>
                  <a:pt x="12804" y="990600"/>
                  <a:pt x="0" y="977796"/>
                  <a:pt x="0" y="962025"/>
                </a:cubicBezTo>
                <a:lnTo>
                  <a:pt x="0" y="28575"/>
                </a:lnTo>
                <a:cubicBezTo>
                  <a:pt x="0" y="12804"/>
                  <a:pt x="12804" y="0"/>
                  <a:pt x="28575" y="0"/>
                </a:cubicBezTo>
                <a:close/>
              </a:path>
            </a:pathLst>
          </a:custGeom>
          <a:solidFill>
            <a:srgbClr val="2C3E50">
              <a:alpha val="5098"/>
            </a:srgbClr>
          </a:solidFill>
          <a:ln/>
        </p:spPr>
      </p:sp>
      <p:sp>
        <p:nvSpPr>
          <p:cNvPr id="19" name="Shape 17"/>
          <p:cNvSpPr/>
          <p:nvPr/>
        </p:nvSpPr>
        <p:spPr>
          <a:xfrm>
            <a:off x="585788" y="3086100"/>
            <a:ext cx="28575" cy="990600"/>
          </a:xfrm>
          <a:custGeom>
            <a:avLst/>
            <a:gdLst/>
            <a:ahLst/>
            <a:cxnLst/>
            <a:rect l="l" t="t" r="r" b="b"/>
            <a:pathLst>
              <a:path w="28575" h="990600">
                <a:moveTo>
                  <a:pt x="28575" y="0"/>
                </a:moveTo>
                <a:lnTo>
                  <a:pt x="28575" y="0"/>
                </a:lnTo>
                <a:lnTo>
                  <a:pt x="28575" y="990600"/>
                </a:lnTo>
                <a:lnTo>
                  <a:pt x="28575" y="990600"/>
                </a:lnTo>
                <a:cubicBezTo>
                  <a:pt x="12804" y="990600"/>
                  <a:pt x="0" y="977796"/>
                  <a:pt x="0" y="962025"/>
                </a:cubicBezTo>
                <a:lnTo>
                  <a:pt x="0" y="28575"/>
                </a:lnTo>
                <a:cubicBezTo>
                  <a:pt x="0" y="12804"/>
                  <a:pt x="12804" y="0"/>
                  <a:pt x="28575" y="0"/>
                </a:cubicBezTo>
                <a:close/>
              </a:path>
            </a:pathLst>
          </a:custGeom>
          <a:solidFill>
            <a:srgbClr val="2C3E50"/>
          </a:solidFill>
          <a:ln/>
        </p:spPr>
      </p:sp>
      <p:sp>
        <p:nvSpPr>
          <p:cNvPr id="20" name="Shape 18"/>
          <p:cNvSpPr/>
          <p:nvPr/>
        </p:nvSpPr>
        <p:spPr>
          <a:xfrm>
            <a:off x="714375" y="3200400"/>
            <a:ext cx="304800" cy="304800"/>
          </a:xfrm>
          <a:custGeom>
            <a:avLst/>
            <a:gdLst/>
            <a:ahLst/>
            <a:cxnLst/>
            <a:rect l="l" t="t" r="r" b="b"/>
            <a:pathLst>
              <a:path w="304800" h="304800">
                <a:moveTo>
                  <a:pt x="152400" y="0"/>
                </a:moveTo>
                <a:lnTo>
                  <a:pt x="152400" y="0"/>
                </a:lnTo>
                <a:cubicBezTo>
                  <a:pt x="236512" y="0"/>
                  <a:pt x="304800" y="68288"/>
                  <a:pt x="304800" y="152400"/>
                </a:cubicBezTo>
                <a:lnTo>
                  <a:pt x="304800" y="152400"/>
                </a:lnTo>
                <a:cubicBezTo>
                  <a:pt x="304800" y="236512"/>
                  <a:pt x="236512" y="304800"/>
                  <a:pt x="152400" y="304800"/>
                </a:cubicBezTo>
                <a:lnTo>
                  <a:pt x="152400" y="304800"/>
                </a:lnTo>
                <a:cubicBezTo>
                  <a:pt x="68288" y="304800"/>
                  <a:pt x="0" y="236512"/>
                  <a:pt x="0" y="152400"/>
                </a:cubicBezTo>
                <a:lnTo>
                  <a:pt x="0" y="152400"/>
                </a:lnTo>
                <a:cubicBezTo>
                  <a:pt x="0" y="68288"/>
                  <a:pt x="68288" y="0"/>
                  <a:pt x="152400" y="0"/>
                </a:cubicBezTo>
                <a:close/>
              </a:path>
            </a:pathLst>
          </a:custGeom>
          <a:solidFill>
            <a:srgbClr val="2C3E50"/>
          </a:solidFill>
          <a:ln/>
        </p:spPr>
      </p:sp>
      <p:sp>
        <p:nvSpPr>
          <p:cNvPr id="21" name="Text 19"/>
          <p:cNvSpPr/>
          <p:nvPr/>
        </p:nvSpPr>
        <p:spPr>
          <a:xfrm>
            <a:off x="681038" y="3200400"/>
            <a:ext cx="371475" cy="304800"/>
          </a:xfrm>
          <a:prstGeom prst="rect">
            <a:avLst/>
          </a:prstGeom>
          <a:noFill/>
          <a:ln/>
        </p:spPr>
        <p:txBody>
          <a:bodyPr wrap="square" lIns="0" tIns="0" rIns="0" bIns="0" rtlCol="0" anchor="ctr"/>
          <a:lstStyle/>
          <a:p>
            <a:pPr algn="ctr">
              <a:lnSpc>
                <a:spcPct val="120000"/>
              </a:lnSpc>
            </a:pPr>
            <a:r>
              <a:rPr lang="en-US" sz="1050" b="1" dirty="0">
                <a:solidFill>
                  <a:srgbClr val="F8F7F5"/>
                </a:solidFill>
                <a:latin typeface="Oranienbaum" pitchFamily="34" charset="0"/>
                <a:ea typeface="Oranienbaum" pitchFamily="34" charset="-122"/>
                <a:cs typeface="Oranienbaum" pitchFamily="34" charset="-120"/>
              </a:rPr>
              <a:t>3</a:t>
            </a:r>
            <a:endParaRPr lang="en-US" sz="1600" dirty="0"/>
          </a:p>
        </p:txBody>
      </p:sp>
      <p:sp>
        <p:nvSpPr>
          <p:cNvPr id="22" name="Text 20"/>
          <p:cNvSpPr/>
          <p:nvPr/>
        </p:nvSpPr>
        <p:spPr>
          <a:xfrm>
            <a:off x="1095375" y="3238500"/>
            <a:ext cx="1066800" cy="228600"/>
          </a:xfrm>
          <a:prstGeom prst="rect">
            <a:avLst/>
          </a:prstGeom>
          <a:noFill/>
          <a:ln/>
        </p:spPr>
        <p:txBody>
          <a:bodyPr wrap="square" lIns="0" tIns="0" rIns="0" bIns="0" rtlCol="0" anchor="ctr"/>
          <a:lstStyle/>
          <a:p>
            <a:pPr>
              <a:lnSpc>
                <a:spcPct val="130000"/>
              </a:lnSpc>
            </a:pPr>
            <a:r>
              <a:rPr lang="en-US" sz="1200" b="1" dirty="0">
                <a:solidFill>
                  <a:srgbClr val="2C3E50"/>
                </a:solidFill>
                <a:latin typeface="Liter" pitchFamily="34" charset="0"/>
                <a:ea typeface="Liter" pitchFamily="34" charset="-122"/>
                <a:cs typeface="Liter" pitchFamily="34" charset="-120"/>
              </a:rPr>
              <a:t>Human Capital</a:t>
            </a:r>
            <a:endParaRPr lang="en-US" sz="1600" dirty="0"/>
          </a:p>
        </p:txBody>
      </p:sp>
      <p:sp>
        <p:nvSpPr>
          <p:cNvPr id="23" name="Text 21"/>
          <p:cNvSpPr/>
          <p:nvPr/>
        </p:nvSpPr>
        <p:spPr>
          <a:xfrm>
            <a:off x="714375" y="3581400"/>
            <a:ext cx="2657475" cy="381000"/>
          </a:xfrm>
          <a:prstGeom prst="rect">
            <a:avLst/>
          </a:prstGeom>
          <a:noFill/>
          <a:ln/>
        </p:spPr>
        <p:txBody>
          <a:bodyPr wrap="square" lIns="0" tIns="0" rIns="0" bIns="0" rtlCol="0" anchor="ctr"/>
          <a:lstStyle/>
          <a:p>
            <a:pPr>
              <a:lnSpc>
                <a:spcPct val="120000"/>
              </a:lnSpc>
            </a:pPr>
            <a:r>
              <a:rPr lang="en-US" sz="1050" dirty="0">
                <a:solidFill>
                  <a:srgbClr val="2B2B2B"/>
                </a:solidFill>
                <a:latin typeface="Quattrocento Sans" pitchFamily="34" charset="0"/>
                <a:ea typeface="Quattrocento Sans" pitchFamily="34" charset="-122"/>
                <a:cs typeface="Quattrocento Sans" pitchFamily="34" charset="-120"/>
              </a:rPr>
              <a:t>Technical skills, training, organizational capacity</a:t>
            </a:r>
            <a:endParaRPr lang="en-US" sz="1600" dirty="0"/>
          </a:p>
        </p:txBody>
      </p:sp>
      <p:sp>
        <p:nvSpPr>
          <p:cNvPr id="24" name="Shape 22"/>
          <p:cNvSpPr/>
          <p:nvPr/>
        </p:nvSpPr>
        <p:spPr>
          <a:xfrm>
            <a:off x="3543300" y="3086100"/>
            <a:ext cx="2833688" cy="990600"/>
          </a:xfrm>
          <a:custGeom>
            <a:avLst/>
            <a:gdLst/>
            <a:ahLst/>
            <a:cxnLst/>
            <a:rect l="l" t="t" r="r" b="b"/>
            <a:pathLst>
              <a:path w="2833688" h="990600">
                <a:moveTo>
                  <a:pt x="28575" y="0"/>
                </a:moveTo>
                <a:lnTo>
                  <a:pt x="2757491" y="0"/>
                </a:lnTo>
                <a:cubicBezTo>
                  <a:pt x="2799573" y="0"/>
                  <a:pt x="2833688" y="34115"/>
                  <a:pt x="2833688" y="76197"/>
                </a:cubicBezTo>
                <a:lnTo>
                  <a:pt x="2833688" y="914403"/>
                </a:lnTo>
                <a:cubicBezTo>
                  <a:pt x="2833688" y="956485"/>
                  <a:pt x="2799573" y="990600"/>
                  <a:pt x="2757491" y="990600"/>
                </a:cubicBezTo>
                <a:lnTo>
                  <a:pt x="28575" y="990600"/>
                </a:lnTo>
                <a:cubicBezTo>
                  <a:pt x="12804" y="990600"/>
                  <a:pt x="0" y="977796"/>
                  <a:pt x="0" y="962025"/>
                </a:cubicBezTo>
                <a:lnTo>
                  <a:pt x="0" y="28575"/>
                </a:lnTo>
                <a:cubicBezTo>
                  <a:pt x="0" y="12804"/>
                  <a:pt x="12804" y="0"/>
                  <a:pt x="28575" y="0"/>
                </a:cubicBezTo>
                <a:close/>
              </a:path>
            </a:pathLst>
          </a:custGeom>
          <a:solidFill>
            <a:srgbClr val="2C3E50">
              <a:alpha val="5098"/>
            </a:srgbClr>
          </a:solidFill>
          <a:ln/>
        </p:spPr>
      </p:sp>
      <p:sp>
        <p:nvSpPr>
          <p:cNvPr id="25" name="Shape 23"/>
          <p:cNvSpPr/>
          <p:nvPr/>
        </p:nvSpPr>
        <p:spPr>
          <a:xfrm>
            <a:off x="3543300" y="3086100"/>
            <a:ext cx="28575" cy="990600"/>
          </a:xfrm>
          <a:custGeom>
            <a:avLst/>
            <a:gdLst/>
            <a:ahLst/>
            <a:cxnLst/>
            <a:rect l="l" t="t" r="r" b="b"/>
            <a:pathLst>
              <a:path w="28575" h="990600">
                <a:moveTo>
                  <a:pt x="28575" y="0"/>
                </a:moveTo>
                <a:lnTo>
                  <a:pt x="28575" y="0"/>
                </a:lnTo>
                <a:lnTo>
                  <a:pt x="28575" y="990600"/>
                </a:lnTo>
                <a:lnTo>
                  <a:pt x="28575" y="990600"/>
                </a:lnTo>
                <a:cubicBezTo>
                  <a:pt x="12804" y="990600"/>
                  <a:pt x="0" y="977796"/>
                  <a:pt x="0" y="962025"/>
                </a:cubicBezTo>
                <a:lnTo>
                  <a:pt x="0" y="28575"/>
                </a:lnTo>
                <a:cubicBezTo>
                  <a:pt x="0" y="12804"/>
                  <a:pt x="12804" y="0"/>
                  <a:pt x="28575" y="0"/>
                </a:cubicBezTo>
                <a:close/>
              </a:path>
            </a:pathLst>
          </a:custGeom>
          <a:solidFill>
            <a:srgbClr val="2C3E50"/>
          </a:solidFill>
          <a:ln/>
        </p:spPr>
      </p:sp>
      <p:sp>
        <p:nvSpPr>
          <p:cNvPr id="26" name="Shape 24"/>
          <p:cNvSpPr/>
          <p:nvPr/>
        </p:nvSpPr>
        <p:spPr>
          <a:xfrm>
            <a:off x="3671888" y="3200400"/>
            <a:ext cx="304800" cy="304800"/>
          </a:xfrm>
          <a:custGeom>
            <a:avLst/>
            <a:gdLst/>
            <a:ahLst/>
            <a:cxnLst/>
            <a:rect l="l" t="t" r="r" b="b"/>
            <a:pathLst>
              <a:path w="304800" h="304800">
                <a:moveTo>
                  <a:pt x="152400" y="0"/>
                </a:moveTo>
                <a:lnTo>
                  <a:pt x="152400" y="0"/>
                </a:lnTo>
                <a:cubicBezTo>
                  <a:pt x="236512" y="0"/>
                  <a:pt x="304800" y="68288"/>
                  <a:pt x="304800" y="152400"/>
                </a:cubicBezTo>
                <a:lnTo>
                  <a:pt x="304800" y="152400"/>
                </a:lnTo>
                <a:cubicBezTo>
                  <a:pt x="304800" y="236512"/>
                  <a:pt x="236512" y="304800"/>
                  <a:pt x="152400" y="304800"/>
                </a:cubicBezTo>
                <a:lnTo>
                  <a:pt x="152400" y="304800"/>
                </a:lnTo>
                <a:cubicBezTo>
                  <a:pt x="68288" y="304800"/>
                  <a:pt x="0" y="236512"/>
                  <a:pt x="0" y="152400"/>
                </a:cubicBezTo>
                <a:lnTo>
                  <a:pt x="0" y="152400"/>
                </a:lnTo>
                <a:cubicBezTo>
                  <a:pt x="0" y="68288"/>
                  <a:pt x="68288" y="0"/>
                  <a:pt x="152400" y="0"/>
                </a:cubicBezTo>
                <a:close/>
              </a:path>
            </a:pathLst>
          </a:custGeom>
          <a:solidFill>
            <a:srgbClr val="2C3E50"/>
          </a:solidFill>
          <a:ln/>
        </p:spPr>
      </p:sp>
      <p:sp>
        <p:nvSpPr>
          <p:cNvPr id="27" name="Text 25"/>
          <p:cNvSpPr/>
          <p:nvPr/>
        </p:nvSpPr>
        <p:spPr>
          <a:xfrm>
            <a:off x="3638550" y="3200400"/>
            <a:ext cx="371475" cy="304800"/>
          </a:xfrm>
          <a:prstGeom prst="rect">
            <a:avLst/>
          </a:prstGeom>
          <a:noFill/>
          <a:ln/>
        </p:spPr>
        <p:txBody>
          <a:bodyPr wrap="square" lIns="0" tIns="0" rIns="0" bIns="0" rtlCol="0" anchor="ctr"/>
          <a:lstStyle/>
          <a:p>
            <a:pPr algn="ctr">
              <a:lnSpc>
                <a:spcPct val="120000"/>
              </a:lnSpc>
            </a:pPr>
            <a:r>
              <a:rPr lang="en-US" sz="1050" b="1" dirty="0">
                <a:solidFill>
                  <a:srgbClr val="F8F7F5"/>
                </a:solidFill>
                <a:latin typeface="Oranienbaum" pitchFamily="34" charset="0"/>
                <a:ea typeface="Oranienbaum" pitchFamily="34" charset="-122"/>
                <a:cs typeface="Oranienbaum" pitchFamily="34" charset="-120"/>
              </a:rPr>
              <a:t>4</a:t>
            </a:r>
            <a:endParaRPr lang="en-US" sz="1600" dirty="0"/>
          </a:p>
        </p:txBody>
      </p:sp>
      <p:sp>
        <p:nvSpPr>
          <p:cNvPr id="28" name="Text 26"/>
          <p:cNvSpPr/>
          <p:nvPr/>
        </p:nvSpPr>
        <p:spPr>
          <a:xfrm>
            <a:off x="4052888" y="3238500"/>
            <a:ext cx="885825" cy="228600"/>
          </a:xfrm>
          <a:prstGeom prst="rect">
            <a:avLst/>
          </a:prstGeom>
          <a:noFill/>
          <a:ln/>
        </p:spPr>
        <p:txBody>
          <a:bodyPr wrap="square" lIns="0" tIns="0" rIns="0" bIns="0" rtlCol="0" anchor="ctr"/>
          <a:lstStyle/>
          <a:p>
            <a:pPr>
              <a:lnSpc>
                <a:spcPct val="130000"/>
              </a:lnSpc>
            </a:pPr>
            <a:r>
              <a:rPr lang="en-US" sz="1200" b="1" dirty="0">
                <a:solidFill>
                  <a:srgbClr val="2C3E50"/>
                </a:solidFill>
                <a:latin typeface="Liter" pitchFamily="34" charset="0"/>
                <a:ea typeface="Liter" pitchFamily="34" charset="-122"/>
                <a:cs typeface="Liter" pitchFamily="34" charset="-120"/>
              </a:rPr>
              <a:t>Governance</a:t>
            </a:r>
            <a:endParaRPr lang="en-US" sz="1600" dirty="0"/>
          </a:p>
        </p:txBody>
      </p:sp>
      <p:sp>
        <p:nvSpPr>
          <p:cNvPr id="29" name="Text 27"/>
          <p:cNvSpPr/>
          <p:nvPr/>
        </p:nvSpPr>
        <p:spPr>
          <a:xfrm>
            <a:off x="3671888" y="3581400"/>
            <a:ext cx="2657475" cy="190500"/>
          </a:xfrm>
          <a:prstGeom prst="rect">
            <a:avLst/>
          </a:prstGeom>
          <a:noFill/>
          <a:ln/>
        </p:spPr>
        <p:txBody>
          <a:bodyPr wrap="square" lIns="0" tIns="0" rIns="0" bIns="0" rtlCol="0" anchor="ctr"/>
          <a:lstStyle/>
          <a:p>
            <a:pPr>
              <a:lnSpc>
                <a:spcPct val="120000"/>
              </a:lnSpc>
            </a:pPr>
            <a:r>
              <a:rPr lang="en-US" sz="1050" dirty="0">
                <a:solidFill>
                  <a:srgbClr val="2B2B2B"/>
                </a:solidFill>
                <a:latin typeface="Quattrocento Sans" pitchFamily="34" charset="0"/>
                <a:ea typeface="Quattrocento Sans" pitchFamily="34" charset="-122"/>
                <a:cs typeface="Quattrocento Sans" pitchFamily="34" charset="-120"/>
              </a:rPr>
              <a:t>Ethical frameworks, accountability, oversight</a:t>
            </a:r>
            <a:endParaRPr lang="en-US" sz="1600" dirty="0"/>
          </a:p>
        </p:txBody>
      </p:sp>
      <p:sp>
        <p:nvSpPr>
          <p:cNvPr id="30" name="Shape 28"/>
          <p:cNvSpPr/>
          <p:nvPr/>
        </p:nvSpPr>
        <p:spPr>
          <a:xfrm>
            <a:off x="585788" y="4191000"/>
            <a:ext cx="5786438" cy="800100"/>
          </a:xfrm>
          <a:custGeom>
            <a:avLst/>
            <a:gdLst/>
            <a:ahLst/>
            <a:cxnLst/>
            <a:rect l="l" t="t" r="r" b="b"/>
            <a:pathLst>
              <a:path w="5786438" h="800100">
                <a:moveTo>
                  <a:pt x="28575" y="0"/>
                </a:moveTo>
                <a:lnTo>
                  <a:pt x="5710236" y="0"/>
                </a:lnTo>
                <a:cubicBezTo>
                  <a:pt x="5752321" y="0"/>
                  <a:pt x="5786438" y="34117"/>
                  <a:pt x="5786438" y="76202"/>
                </a:cubicBezTo>
                <a:lnTo>
                  <a:pt x="5786438" y="723898"/>
                </a:lnTo>
                <a:cubicBezTo>
                  <a:pt x="5786438" y="765983"/>
                  <a:pt x="5752321" y="800100"/>
                  <a:pt x="5710236" y="800100"/>
                </a:cubicBezTo>
                <a:lnTo>
                  <a:pt x="28575" y="800100"/>
                </a:lnTo>
                <a:cubicBezTo>
                  <a:pt x="12793" y="800100"/>
                  <a:pt x="0" y="787307"/>
                  <a:pt x="0" y="771525"/>
                </a:cubicBezTo>
                <a:lnTo>
                  <a:pt x="0" y="28575"/>
                </a:lnTo>
                <a:cubicBezTo>
                  <a:pt x="0" y="12793"/>
                  <a:pt x="12793" y="0"/>
                  <a:pt x="28575" y="0"/>
                </a:cubicBezTo>
                <a:close/>
              </a:path>
            </a:pathLst>
          </a:custGeom>
          <a:solidFill>
            <a:srgbClr val="B08D57">
              <a:alpha val="10196"/>
            </a:srgbClr>
          </a:solidFill>
          <a:ln/>
        </p:spPr>
      </p:sp>
      <p:sp>
        <p:nvSpPr>
          <p:cNvPr id="31" name="Shape 29"/>
          <p:cNvSpPr/>
          <p:nvPr/>
        </p:nvSpPr>
        <p:spPr>
          <a:xfrm>
            <a:off x="585788" y="4191000"/>
            <a:ext cx="28575" cy="800100"/>
          </a:xfrm>
          <a:custGeom>
            <a:avLst/>
            <a:gdLst/>
            <a:ahLst/>
            <a:cxnLst/>
            <a:rect l="l" t="t" r="r" b="b"/>
            <a:pathLst>
              <a:path w="28575" h="800100">
                <a:moveTo>
                  <a:pt x="28575" y="0"/>
                </a:moveTo>
                <a:lnTo>
                  <a:pt x="28575" y="0"/>
                </a:lnTo>
                <a:lnTo>
                  <a:pt x="28575" y="800100"/>
                </a:lnTo>
                <a:lnTo>
                  <a:pt x="28575" y="800100"/>
                </a:lnTo>
                <a:cubicBezTo>
                  <a:pt x="12804" y="800100"/>
                  <a:pt x="0" y="787296"/>
                  <a:pt x="0" y="771525"/>
                </a:cubicBezTo>
                <a:lnTo>
                  <a:pt x="0" y="28575"/>
                </a:lnTo>
                <a:cubicBezTo>
                  <a:pt x="0" y="12804"/>
                  <a:pt x="12804" y="0"/>
                  <a:pt x="28575" y="0"/>
                </a:cubicBezTo>
                <a:close/>
              </a:path>
            </a:pathLst>
          </a:custGeom>
          <a:solidFill>
            <a:srgbClr val="B08D57"/>
          </a:solidFill>
          <a:ln/>
        </p:spPr>
      </p:sp>
      <p:sp>
        <p:nvSpPr>
          <p:cNvPr id="32" name="Shape 30"/>
          <p:cNvSpPr/>
          <p:nvPr/>
        </p:nvSpPr>
        <p:spPr>
          <a:xfrm>
            <a:off x="714375" y="4305300"/>
            <a:ext cx="304800" cy="304800"/>
          </a:xfrm>
          <a:custGeom>
            <a:avLst/>
            <a:gdLst/>
            <a:ahLst/>
            <a:cxnLst/>
            <a:rect l="l" t="t" r="r" b="b"/>
            <a:pathLst>
              <a:path w="304800" h="304800">
                <a:moveTo>
                  <a:pt x="152400" y="0"/>
                </a:moveTo>
                <a:lnTo>
                  <a:pt x="152400" y="0"/>
                </a:lnTo>
                <a:cubicBezTo>
                  <a:pt x="236512" y="0"/>
                  <a:pt x="304800" y="68288"/>
                  <a:pt x="304800" y="152400"/>
                </a:cubicBezTo>
                <a:lnTo>
                  <a:pt x="304800" y="152400"/>
                </a:lnTo>
                <a:cubicBezTo>
                  <a:pt x="304800" y="236512"/>
                  <a:pt x="236512" y="304800"/>
                  <a:pt x="152400" y="304800"/>
                </a:cubicBezTo>
                <a:lnTo>
                  <a:pt x="152400" y="304800"/>
                </a:lnTo>
                <a:cubicBezTo>
                  <a:pt x="68288" y="304800"/>
                  <a:pt x="0" y="236512"/>
                  <a:pt x="0" y="152400"/>
                </a:cubicBezTo>
                <a:lnTo>
                  <a:pt x="0" y="152400"/>
                </a:lnTo>
                <a:cubicBezTo>
                  <a:pt x="0" y="68288"/>
                  <a:pt x="68288" y="0"/>
                  <a:pt x="152400" y="0"/>
                </a:cubicBezTo>
                <a:close/>
              </a:path>
            </a:pathLst>
          </a:custGeom>
          <a:solidFill>
            <a:srgbClr val="B08D57"/>
          </a:solidFill>
          <a:ln/>
        </p:spPr>
      </p:sp>
      <p:sp>
        <p:nvSpPr>
          <p:cNvPr id="33" name="Text 31"/>
          <p:cNvSpPr/>
          <p:nvPr/>
        </p:nvSpPr>
        <p:spPr>
          <a:xfrm>
            <a:off x="681038" y="4305300"/>
            <a:ext cx="371475" cy="304800"/>
          </a:xfrm>
          <a:prstGeom prst="rect">
            <a:avLst/>
          </a:prstGeom>
          <a:noFill/>
          <a:ln/>
        </p:spPr>
        <p:txBody>
          <a:bodyPr wrap="square" lIns="0" tIns="0" rIns="0" bIns="0" rtlCol="0" anchor="ctr"/>
          <a:lstStyle/>
          <a:p>
            <a:pPr algn="ctr">
              <a:lnSpc>
                <a:spcPct val="120000"/>
              </a:lnSpc>
            </a:pPr>
            <a:r>
              <a:rPr lang="en-US" sz="1050" b="1" dirty="0">
                <a:solidFill>
                  <a:srgbClr val="2C3E50"/>
                </a:solidFill>
                <a:latin typeface="Oranienbaum" pitchFamily="34" charset="0"/>
                <a:ea typeface="Oranienbaum" pitchFamily="34" charset="-122"/>
                <a:cs typeface="Oranienbaum" pitchFamily="34" charset="-120"/>
              </a:rPr>
              <a:t>5</a:t>
            </a:r>
            <a:endParaRPr lang="en-US" sz="1600" dirty="0"/>
          </a:p>
        </p:txBody>
      </p:sp>
      <p:sp>
        <p:nvSpPr>
          <p:cNvPr id="34" name="Text 32"/>
          <p:cNvSpPr/>
          <p:nvPr/>
        </p:nvSpPr>
        <p:spPr>
          <a:xfrm>
            <a:off x="1095375" y="4343400"/>
            <a:ext cx="1990725" cy="228600"/>
          </a:xfrm>
          <a:prstGeom prst="rect">
            <a:avLst/>
          </a:prstGeom>
          <a:noFill/>
          <a:ln/>
        </p:spPr>
        <p:txBody>
          <a:bodyPr wrap="square" lIns="0" tIns="0" rIns="0" bIns="0" rtlCol="0" anchor="ctr"/>
          <a:lstStyle/>
          <a:p>
            <a:pPr>
              <a:lnSpc>
                <a:spcPct val="130000"/>
              </a:lnSpc>
            </a:pPr>
            <a:r>
              <a:rPr lang="en-US" sz="1200" b="1" dirty="0">
                <a:solidFill>
                  <a:srgbClr val="2C3E50"/>
                </a:solidFill>
                <a:latin typeface="Liter" pitchFamily="34" charset="0"/>
                <a:ea typeface="Liter" pitchFamily="34" charset="-122"/>
                <a:cs typeface="Liter" pitchFamily="34" charset="-120"/>
              </a:rPr>
              <a:t>Street-Level Implementation</a:t>
            </a:r>
            <a:endParaRPr lang="en-US" sz="1600" dirty="0"/>
          </a:p>
        </p:txBody>
      </p:sp>
      <p:sp>
        <p:nvSpPr>
          <p:cNvPr id="35" name="Text 33"/>
          <p:cNvSpPr/>
          <p:nvPr/>
        </p:nvSpPr>
        <p:spPr>
          <a:xfrm>
            <a:off x="714375" y="4686300"/>
            <a:ext cx="5610225" cy="190500"/>
          </a:xfrm>
          <a:prstGeom prst="rect">
            <a:avLst/>
          </a:prstGeom>
          <a:noFill/>
          <a:ln/>
        </p:spPr>
        <p:txBody>
          <a:bodyPr wrap="square" lIns="0" tIns="0" rIns="0" bIns="0" rtlCol="0" anchor="ctr"/>
          <a:lstStyle/>
          <a:p>
            <a:pPr>
              <a:lnSpc>
                <a:spcPct val="120000"/>
              </a:lnSpc>
            </a:pPr>
            <a:r>
              <a:rPr lang="en-US" sz="1050" dirty="0">
                <a:solidFill>
                  <a:srgbClr val="2B2B2B"/>
                </a:solidFill>
                <a:latin typeface="Quattrocento Sans" pitchFamily="34" charset="0"/>
                <a:ea typeface="Quattrocento Sans" pitchFamily="34" charset="-122"/>
                <a:cs typeface="Quattrocento Sans" pitchFamily="34" charset="-120"/>
              </a:rPr>
              <a:t>Bureaucratic discretion, frontline adaptation, practical barriers</a:t>
            </a:r>
            <a:endParaRPr lang="en-US" sz="1600" dirty="0"/>
          </a:p>
        </p:txBody>
      </p:sp>
      <p:sp>
        <p:nvSpPr>
          <p:cNvPr id="36" name="Shape 34"/>
          <p:cNvSpPr/>
          <p:nvPr/>
        </p:nvSpPr>
        <p:spPr>
          <a:xfrm>
            <a:off x="381000" y="5334000"/>
            <a:ext cx="6181725" cy="1219200"/>
          </a:xfrm>
          <a:custGeom>
            <a:avLst/>
            <a:gdLst/>
            <a:ahLst/>
            <a:cxnLst/>
            <a:rect l="l" t="t" r="r" b="b"/>
            <a:pathLst>
              <a:path w="6181725" h="1219200">
                <a:moveTo>
                  <a:pt x="76200" y="0"/>
                </a:moveTo>
                <a:lnTo>
                  <a:pt x="6105525" y="0"/>
                </a:lnTo>
                <a:cubicBezTo>
                  <a:pt x="6147581" y="0"/>
                  <a:pt x="6181725" y="34144"/>
                  <a:pt x="6181725" y="76200"/>
                </a:cubicBezTo>
                <a:lnTo>
                  <a:pt x="6181725" y="1143000"/>
                </a:lnTo>
                <a:cubicBezTo>
                  <a:pt x="6181725" y="1185056"/>
                  <a:pt x="6147581" y="1219200"/>
                  <a:pt x="6105525" y="1219200"/>
                </a:cubicBezTo>
                <a:lnTo>
                  <a:pt x="76200" y="1219200"/>
                </a:lnTo>
                <a:cubicBezTo>
                  <a:pt x="34144" y="1219200"/>
                  <a:pt x="0" y="1185056"/>
                  <a:pt x="0" y="1143000"/>
                </a:cubicBezTo>
                <a:lnTo>
                  <a:pt x="0" y="76200"/>
                </a:lnTo>
                <a:cubicBezTo>
                  <a:pt x="0" y="34144"/>
                  <a:pt x="34144" y="0"/>
                  <a:pt x="76200" y="0"/>
                </a:cubicBezTo>
                <a:close/>
              </a:path>
            </a:pathLst>
          </a:custGeom>
          <a:solidFill>
            <a:srgbClr val="2C3E50"/>
          </a:solidFill>
          <a:ln/>
        </p:spPr>
      </p:sp>
      <p:sp>
        <p:nvSpPr>
          <p:cNvPr id="37" name="Text 35"/>
          <p:cNvSpPr/>
          <p:nvPr/>
        </p:nvSpPr>
        <p:spPr>
          <a:xfrm>
            <a:off x="533400" y="5486400"/>
            <a:ext cx="5962650" cy="266700"/>
          </a:xfrm>
          <a:prstGeom prst="rect">
            <a:avLst/>
          </a:prstGeom>
          <a:noFill/>
          <a:ln/>
        </p:spPr>
        <p:txBody>
          <a:bodyPr wrap="square" lIns="0" tIns="0" rIns="0" bIns="0" rtlCol="0" anchor="ctr"/>
          <a:lstStyle/>
          <a:p>
            <a:pPr>
              <a:lnSpc>
                <a:spcPct val="130000"/>
              </a:lnSpc>
            </a:pPr>
            <a:r>
              <a:rPr lang="en-US" sz="1350" b="1" dirty="0">
                <a:solidFill>
                  <a:srgbClr val="B08D57"/>
                </a:solidFill>
                <a:latin typeface="Liter" pitchFamily="34" charset="0"/>
                <a:ea typeface="Liter" pitchFamily="34" charset="-122"/>
                <a:cs typeface="Liter" pitchFamily="34" charset="-120"/>
              </a:rPr>
              <a:t>Research Design</a:t>
            </a:r>
            <a:endParaRPr lang="en-US" sz="1600" dirty="0"/>
          </a:p>
        </p:txBody>
      </p:sp>
      <p:sp>
        <p:nvSpPr>
          <p:cNvPr id="38" name="Text 36"/>
          <p:cNvSpPr/>
          <p:nvPr/>
        </p:nvSpPr>
        <p:spPr>
          <a:xfrm>
            <a:off x="476250" y="5867400"/>
            <a:ext cx="2000250" cy="304800"/>
          </a:xfrm>
          <a:prstGeom prst="rect">
            <a:avLst/>
          </a:prstGeom>
          <a:noFill/>
          <a:ln/>
        </p:spPr>
        <p:txBody>
          <a:bodyPr wrap="square" lIns="0" tIns="0" rIns="0" bIns="0" rtlCol="0" anchor="ctr"/>
          <a:lstStyle/>
          <a:p>
            <a:pPr algn="ctr">
              <a:lnSpc>
                <a:spcPct val="110000"/>
              </a:lnSpc>
            </a:pPr>
            <a:r>
              <a:rPr lang="en-US" sz="1800" b="1" dirty="0">
                <a:solidFill>
                  <a:srgbClr val="B08D57"/>
                </a:solidFill>
                <a:latin typeface="Oranienbaum" pitchFamily="34" charset="0"/>
                <a:ea typeface="Oranienbaum" pitchFamily="34" charset="-122"/>
                <a:cs typeface="Oranienbaum" pitchFamily="34" charset="-120"/>
              </a:rPr>
              <a:t>36</a:t>
            </a:r>
            <a:endParaRPr lang="en-US" sz="1600" dirty="0"/>
          </a:p>
        </p:txBody>
      </p:sp>
      <p:sp>
        <p:nvSpPr>
          <p:cNvPr id="39" name="Text 37"/>
          <p:cNvSpPr/>
          <p:nvPr/>
        </p:nvSpPr>
        <p:spPr>
          <a:xfrm>
            <a:off x="500063" y="6210300"/>
            <a:ext cx="1952625" cy="190500"/>
          </a:xfrm>
          <a:prstGeom prst="rect">
            <a:avLst/>
          </a:prstGeom>
          <a:noFill/>
          <a:ln/>
        </p:spPr>
        <p:txBody>
          <a:bodyPr wrap="square" lIns="0" tIns="0" rIns="0" bIns="0" rtlCol="0" anchor="ctr"/>
          <a:lstStyle/>
          <a:p>
            <a:pPr algn="ctr">
              <a:lnSpc>
                <a:spcPct val="120000"/>
              </a:lnSpc>
            </a:pPr>
            <a:r>
              <a:rPr lang="en-US" sz="1050" dirty="0">
                <a:solidFill>
                  <a:srgbClr val="F8F7F5"/>
                </a:solidFill>
                <a:latin typeface="Quattrocento Sans" pitchFamily="34" charset="0"/>
                <a:ea typeface="Quattrocento Sans" pitchFamily="34" charset="-122"/>
                <a:cs typeface="Quattrocento Sans" pitchFamily="34" charset="-120"/>
              </a:rPr>
              <a:t>Months Timeline</a:t>
            </a:r>
            <a:endParaRPr lang="en-US" sz="1600" dirty="0"/>
          </a:p>
        </p:txBody>
      </p:sp>
      <p:sp>
        <p:nvSpPr>
          <p:cNvPr id="40" name="Shape 38"/>
          <p:cNvSpPr/>
          <p:nvPr/>
        </p:nvSpPr>
        <p:spPr>
          <a:xfrm>
            <a:off x="2535213" y="5867400"/>
            <a:ext cx="9525" cy="533400"/>
          </a:xfrm>
          <a:custGeom>
            <a:avLst/>
            <a:gdLst/>
            <a:ahLst/>
            <a:cxnLst/>
            <a:rect l="l" t="t" r="r" b="b"/>
            <a:pathLst>
              <a:path w="9525" h="533400">
                <a:moveTo>
                  <a:pt x="0" y="0"/>
                </a:moveTo>
                <a:lnTo>
                  <a:pt x="9525" y="0"/>
                </a:lnTo>
                <a:lnTo>
                  <a:pt x="9525" y="533400"/>
                </a:lnTo>
                <a:lnTo>
                  <a:pt x="0" y="533400"/>
                </a:lnTo>
                <a:lnTo>
                  <a:pt x="0" y="0"/>
                </a:lnTo>
                <a:close/>
              </a:path>
            </a:pathLst>
          </a:custGeom>
          <a:solidFill>
            <a:srgbClr val="F8F7F5">
              <a:alpha val="20000"/>
            </a:srgbClr>
          </a:solidFill>
          <a:ln/>
        </p:spPr>
      </p:sp>
      <p:sp>
        <p:nvSpPr>
          <p:cNvPr id="41" name="Text 39"/>
          <p:cNvSpPr/>
          <p:nvPr/>
        </p:nvSpPr>
        <p:spPr>
          <a:xfrm>
            <a:off x="2482825" y="5867400"/>
            <a:ext cx="1990725" cy="304800"/>
          </a:xfrm>
          <a:prstGeom prst="rect">
            <a:avLst/>
          </a:prstGeom>
          <a:noFill/>
          <a:ln/>
        </p:spPr>
        <p:txBody>
          <a:bodyPr wrap="square" lIns="0" tIns="0" rIns="0" bIns="0" rtlCol="0" anchor="ctr"/>
          <a:lstStyle/>
          <a:p>
            <a:pPr algn="ctr">
              <a:lnSpc>
                <a:spcPct val="110000"/>
              </a:lnSpc>
            </a:pPr>
            <a:r>
              <a:rPr lang="en-US" sz="1800" b="1" dirty="0">
                <a:solidFill>
                  <a:srgbClr val="B08D57"/>
                </a:solidFill>
                <a:latin typeface="Oranienbaum" pitchFamily="34" charset="0"/>
                <a:ea typeface="Oranienbaum" pitchFamily="34" charset="-122"/>
                <a:cs typeface="Oranienbaum" pitchFamily="34" charset="-120"/>
              </a:rPr>
              <a:t>200+</a:t>
            </a:r>
            <a:endParaRPr lang="en-US" sz="1600" dirty="0"/>
          </a:p>
        </p:txBody>
      </p:sp>
      <p:sp>
        <p:nvSpPr>
          <p:cNvPr id="42" name="Text 40"/>
          <p:cNvSpPr/>
          <p:nvPr/>
        </p:nvSpPr>
        <p:spPr>
          <a:xfrm>
            <a:off x="2506638" y="6210300"/>
            <a:ext cx="1943100" cy="190500"/>
          </a:xfrm>
          <a:prstGeom prst="rect">
            <a:avLst/>
          </a:prstGeom>
          <a:noFill/>
          <a:ln/>
        </p:spPr>
        <p:txBody>
          <a:bodyPr wrap="square" lIns="0" tIns="0" rIns="0" bIns="0" rtlCol="0" anchor="ctr"/>
          <a:lstStyle/>
          <a:p>
            <a:pPr algn="ctr">
              <a:lnSpc>
                <a:spcPct val="120000"/>
              </a:lnSpc>
            </a:pPr>
            <a:r>
              <a:rPr lang="en-US" sz="1050" dirty="0">
                <a:solidFill>
                  <a:srgbClr val="F8F7F5"/>
                </a:solidFill>
                <a:latin typeface="Quattrocento Sans" pitchFamily="34" charset="0"/>
                <a:ea typeface="Quattrocento Sans" pitchFamily="34" charset="-122"/>
                <a:cs typeface="Quattrocento Sans" pitchFamily="34" charset="-120"/>
              </a:rPr>
              <a:t>Government Units</a:t>
            </a:r>
            <a:endParaRPr lang="en-US" sz="1600" dirty="0"/>
          </a:p>
        </p:txBody>
      </p:sp>
      <p:sp>
        <p:nvSpPr>
          <p:cNvPr id="43" name="Shape 41"/>
          <p:cNvSpPr/>
          <p:nvPr/>
        </p:nvSpPr>
        <p:spPr>
          <a:xfrm>
            <a:off x="4532263" y="5867400"/>
            <a:ext cx="9525" cy="533400"/>
          </a:xfrm>
          <a:custGeom>
            <a:avLst/>
            <a:gdLst/>
            <a:ahLst/>
            <a:cxnLst/>
            <a:rect l="l" t="t" r="r" b="b"/>
            <a:pathLst>
              <a:path w="9525" h="533400">
                <a:moveTo>
                  <a:pt x="0" y="0"/>
                </a:moveTo>
                <a:lnTo>
                  <a:pt x="9525" y="0"/>
                </a:lnTo>
                <a:lnTo>
                  <a:pt x="9525" y="533400"/>
                </a:lnTo>
                <a:lnTo>
                  <a:pt x="0" y="533400"/>
                </a:lnTo>
                <a:lnTo>
                  <a:pt x="0" y="0"/>
                </a:lnTo>
                <a:close/>
              </a:path>
            </a:pathLst>
          </a:custGeom>
          <a:solidFill>
            <a:srgbClr val="F8F7F5">
              <a:alpha val="20000"/>
            </a:srgbClr>
          </a:solidFill>
          <a:ln/>
        </p:spPr>
      </p:sp>
      <p:sp>
        <p:nvSpPr>
          <p:cNvPr id="44" name="Text 42"/>
          <p:cNvSpPr/>
          <p:nvPr/>
        </p:nvSpPr>
        <p:spPr>
          <a:xfrm>
            <a:off x="4479875" y="5867400"/>
            <a:ext cx="1990725" cy="304800"/>
          </a:xfrm>
          <a:prstGeom prst="rect">
            <a:avLst/>
          </a:prstGeom>
          <a:noFill/>
          <a:ln/>
        </p:spPr>
        <p:txBody>
          <a:bodyPr wrap="square" lIns="0" tIns="0" rIns="0" bIns="0" rtlCol="0" anchor="ctr"/>
          <a:lstStyle/>
          <a:p>
            <a:pPr algn="ctr">
              <a:lnSpc>
                <a:spcPct val="110000"/>
              </a:lnSpc>
            </a:pPr>
            <a:r>
              <a:rPr lang="en-US" sz="1800" b="1" dirty="0">
                <a:solidFill>
                  <a:srgbClr val="B08D57"/>
                </a:solidFill>
                <a:latin typeface="Oranienbaum" pitchFamily="34" charset="0"/>
                <a:ea typeface="Oranienbaum" pitchFamily="34" charset="-122"/>
                <a:cs typeface="Oranienbaum" pitchFamily="34" charset="-120"/>
              </a:rPr>
              <a:t>Mixed</a:t>
            </a:r>
            <a:endParaRPr lang="en-US" sz="1600" dirty="0"/>
          </a:p>
        </p:txBody>
      </p:sp>
      <p:sp>
        <p:nvSpPr>
          <p:cNvPr id="45" name="Text 43"/>
          <p:cNvSpPr/>
          <p:nvPr/>
        </p:nvSpPr>
        <p:spPr>
          <a:xfrm>
            <a:off x="4503688" y="6210300"/>
            <a:ext cx="1943100" cy="190500"/>
          </a:xfrm>
          <a:prstGeom prst="rect">
            <a:avLst/>
          </a:prstGeom>
          <a:noFill/>
          <a:ln/>
        </p:spPr>
        <p:txBody>
          <a:bodyPr wrap="square" lIns="0" tIns="0" rIns="0" bIns="0" rtlCol="0" anchor="ctr"/>
          <a:lstStyle/>
          <a:p>
            <a:pPr algn="ctr">
              <a:lnSpc>
                <a:spcPct val="120000"/>
              </a:lnSpc>
            </a:pPr>
            <a:r>
              <a:rPr lang="en-US" sz="1050" dirty="0">
                <a:solidFill>
                  <a:srgbClr val="F8F7F5"/>
                </a:solidFill>
                <a:latin typeface="Quattrocento Sans" pitchFamily="34" charset="0"/>
                <a:ea typeface="Quattrocento Sans" pitchFamily="34" charset="-122"/>
                <a:cs typeface="Quattrocento Sans" pitchFamily="34" charset="-120"/>
              </a:rPr>
              <a:t>Methods</a:t>
            </a:r>
            <a:endParaRPr lang="en-US" sz="1600" dirty="0"/>
          </a:p>
        </p:txBody>
      </p:sp>
      <p:sp>
        <p:nvSpPr>
          <p:cNvPr id="46" name="Shape 44"/>
          <p:cNvSpPr/>
          <p:nvPr/>
        </p:nvSpPr>
        <p:spPr>
          <a:xfrm>
            <a:off x="6772275" y="1371600"/>
            <a:ext cx="5038725" cy="3619500"/>
          </a:xfrm>
          <a:custGeom>
            <a:avLst/>
            <a:gdLst/>
            <a:ahLst/>
            <a:cxnLst/>
            <a:rect l="l" t="t" r="r" b="b"/>
            <a:pathLst>
              <a:path w="5038725" h="3619500">
                <a:moveTo>
                  <a:pt x="38100" y="0"/>
                </a:moveTo>
                <a:lnTo>
                  <a:pt x="4962535" y="0"/>
                </a:lnTo>
                <a:cubicBezTo>
                  <a:pt x="5004613" y="0"/>
                  <a:pt x="5038725" y="34112"/>
                  <a:pt x="5038725" y="76190"/>
                </a:cubicBezTo>
                <a:lnTo>
                  <a:pt x="5038725" y="3543310"/>
                </a:lnTo>
                <a:cubicBezTo>
                  <a:pt x="5038725" y="3585388"/>
                  <a:pt x="5004613" y="3619500"/>
                  <a:pt x="4962535" y="3619500"/>
                </a:cubicBezTo>
                <a:lnTo>
                  <a:pt x="38100" y="3619500"/>
                </a:lnTo>
                <a:cubicBezTo>
                  <a:pt x="17072" y="3619500"/>
                  <a:pt x="0" y="3602428"/>
                  <a:pt x="0" y="3581400"/>
                </a:cubicBezTo>
                <a:lnTo>
                  <a:pt x="0" y="38100"/>
                </a:lnTo>
                <a:cubicBezTo>
                  <a:pt x="0" y="17072"/>
                  <a:pt x="17072" y="0"/>
                  <a:pt x="38100" y="0"/>
                </a:cubicBezTo>
                <a:close/>
              </a:path>
            </a:pathLst>
          </a:custGeom>
          <a:solidFill>
            <a:srgbClr val="FFFFFF"/>
          </a:solidFill>
          <a:ln/>
          <a:effectLst>
            <a:outerShdw sx="100000" sy="100000" kx="0" ky="0" algn="bl" rotWithShape="0" blurRad="57150" dist="38100" dir="5400000">
              <a:srgbClr val="000000">
                <a:alpha val="10196"/>
              </a:srgbClr>
            </a:outerShdw>
          </a:effectLst>
        </p:spPr>
      </p:sp>
      <p:sp>
        <p:nvSpPr>
          <p:cNvPr id="47" name="Shape 45"/>
          <p:cNvSpPr/>
          <p:nvPr/>
        </p:nvSpPr>
        <p:spPr>
          <a:xfrm>
            <a:off x="6772275" y="1371600"/>
            <a:ext cx="38100" cy="3619500"/>
          </a:xfrm>
          <a:custGeom>
            <a:avLst/>
            <a:gdLst/>
            <a:ahLst/>
            <a:cxnLst/>
            <a:rect l="l" t="t" r="r" b="b"/>
            <a:pathLst>
              <a:path w="38100" h="3619500">
                <a:moveTo>
                  <a:pt x="38100" y="0"/>
                </a:moveTo>
                <a:lnTo>
                  <a:pt x="38100" y="0"/>
                </a:lnTo>
                <a:lnTo>
                  <a:pt x="38100" y="3619500"/>
                </a:lnTo>
                <a:lnTo>
                  <a:pt x="38100" y="3619500"/>
                </a:lnTo>
                <a:cubicBezTo>
                  <a:pt x="17072" y="3619500"/>
                  <a:pt x="0" y="3602428"/>
                  <a:pt x="0" y="3581400"/>
                </a:cubicBezTo>
                <a:lnTo>
                  <a:pt x="0" y="38100"/>
                </a:lnTo>
                <a:cubicBezTo>
                  <a:pt x="0" y="17072"/>
                  <a:pt x="17072" y="0"/>
                  <a:pt x="38100" y="0"/>
                </a:cubicBezTo>
                <a:close/>
              </a:path>
            </a:pathLst>
          </a:custGeom>
          <a:solidFill>
            <a:srgbClr val="B08D57"/>
          </a:solidFill>
          <a:ln/>
        </p:spPr>
      </p:sp>
      <p:sp>
        <p:nvSpPr>
          <p:cNvPr id="48" name="Shape 46"/>
          <p:cNvSpPr/>
          <p:nvPr/>
        </p:nvSpPr>
        <p:spPr>
          <a:xfrm>
            <a:off x="6981825" y="1562100"/>
            <a:ext cx="457200" cy="457200"/>
          </a:xfrm>
          <a:custGeom>
            <a:avLst/>
            <a:gdLst/>
            <a:ahLst/>
            <a:cxnLst/>
            <a:rect l="l" t="t" r="r" b="b"/>
            <a:pathLst>
              <a:path w="457200" h="457200">
                <a:moveTo>
                  <a:pt x="228600" y="0"/>
                </a:moveTo>
                <a:lnTo>
                  <a:pt x="228600" y="0"/>
                </a:lnTo>
                <a:cubicBezTo>
                  <a:pt x="354768" y="0"/>
                  <a:pt x="457200" y="102432"/>
                  <a:pt x="457200" y="228600"/>
                </a:cubicBezTo>
                <a:lnTo>
                  <a:pt x="457200" y="228600"/>
                </a:lnTo>
                <a:cubicBezTo>
                  <a:pt x="457200" y="354768"/>
                  <a:pt x="354768" y="457200"/>
                  <a:pt x="228600" y="457200"/>
                </a:cubicBezTo>
                <a:lnTo>
                  <a:pt x="228600" y="457200"/>
                </a:lnTo>
                <a:cubicBezTo>
                  <a:pt x="102432" y="457200"/>
                  <a:pt x="0" y="354768"/>
                  <a:pt x="0" y="228600"/>
                </a:cubicBezTo>
                <a:lnTo>
                  <a:pt x="0" y="228600"/>
                </a:lnTo>
                <a:cubicBezTo>
                  <a:pt x="0" y="102432"/>
                  <a:pt x="102432" y="0"/>
                  <a:pt x="228600" y="0"/>
                </a:cubicBezTo>
                <a:close/>
              </a:path>
            </a:pathLst>
          </a:custGeom>
          <a:solidFill>
            <a:srgbClr val="B08D57"/>
          </a:solidFill>
          <a:ln/>
        </p:spPr>
      </p:sp>
      <p:sp>
        <p:nvSpPr>
          <p:cNvPr id="49" name="Shape 47"/>
          <p:cNvSpPr/>
          <p:nvPr/>
        </p:nvSpPr>
        <p:spPr>
          <a:xfrm>
            <a:off x="7127081" y="1695450"/>
            <a:ext cx="166688" cy="190500"/>
          </a:xfrm>
          <a:custGeom>
            <a:avLst/>
            <a:gdLst/>
            <a:ahLst/>
            <a:cxnLst/>
            <a:rect l="l" t="t" r="r" b="b"/>
            <a:pathLst>
              <a:path w="166688" h="190500">
                <a:moveTo>
                  <a:pt x="107156" y="0"/>
                </a:moveTo>
                <a:lnTo>
                  <a:pt x="47625" y="0"/>
                </a:lnTo>
                <a:cubicBezTo>
                  <a:pt x="41039" y="0"/>
                  <a:pt x="35719" y="5321"/>
                  <a:pt x="35719" y="11906"/>
                </a:cubicBezTo>
                <a:cubicBezTo>
                  <a:pt x="35719" y="18492"/>
                  <a:pt x="41039" y="23812"/>
                  <a:pt x="47625" y="23812"/>
                </a:cubicBezTo>
                <a:lnTo>
                  <a:pt x="47625" y="80181"/>
                </a:lnTo>
                <a:lnTo>
                  <a:pt x="2791" y="158614"/>
                </a:lnTo>
                <a:cubicBezTo>
                  <a:pt x="967" y="161851"/>
                  <a:pt x="0" y="165460"/>
                  <a:pt x="0" y="169180"/>
                </a:cubicBezTo>
                <a:cubicBezTo>
                  <a:pt x="0" y="180975"/>
                  <a:pt x="9525" y="190500"/>
                  <a:pt x="21320" y="190500"/>
                </a:cubicBezTo>
                <a:lnTo>
                  <a:pt x="145368" y="190500"/>
                </a:lnTo>
                <a:cubicBezTo>
                  <a:pt x="157125" y="190500"/>
                  <a:pt x="166688" y="180975"/>
                  <a:pt x="166688" y="169180"/>
                </a:cubicBezTo>
                <a:cubicBezTo>
                  <a:pt x="166688" y="165460"/>
                  <a:pt x="165720" y="161813"/>
                  <a:pt x="163897" y="158614"/>
                </a:cubicBezTo>
                <a:lnTo>
                  <a:pt x="119063" y="80181"/>
                </a:lnTo>
                <a:lnTo>
                  <a:pt x="119063" y="23812"/>
                </a:lnTo>
                <a:cubicBezTo>
                  <a:pt x="125648" y="23812"/>
                  <a:pt x="130969" y="18492"/>
                  <a:pt x="130969" y="11906"/>
                </a:cubicBezTo>
                <a:cubicBezTo>
                  <a:pt x="130969" y="5321"/>
                  <a:pt x="125648" y="0"/>
                  <a:pt x="119063" y="0"/>
                </a:cubicBezTo>
                <a:lnTo>
                  <a:pt x="107156" y="0"/>
                </a:lnTo>
                <a:close/>
                <a:moveTo>
                  <a:pt x="71438" y="80181"/>
                </a:moveTo>
                <a:lnTo>
                  <a:pt x="71438" y="23812"/>
                </a:lnTo>
                <a:lnTo>
                  <a:pt x="95250" y="23812"/>
                </a:lnTo>
                <a:lnTo>
                  <a:pt x="95250" y="80181"/>
                </a:lnTo>
                <a:cubicBezTo>
                  <a:pt x="95250" y="84311"/>
                  <a:pt x="96329" y="88404"/>
                  <a:pt x="98375" y="92013"/>
                </a:cubicBezTo>
                <a:lnTo>
                  <a:pt x="113854" y="119063"/>
                </a:lnTo>
                <a:lnTo>
                  <a:pt x="52834" y="119063"/>
                </a:lnTo>
                <a:lnTo>
                  <a:pt x="68312" y="92013"/>
                </a:lnTo>
                <a:cubicBezTo>
                  <a:pt x="70358" y="88404"/>
                  <a:pt x="71438" y="84348"/>
                  <a:pt x="71438" y="80181"/>
                </a:cubicBezTo>
                <a:close/>
              </a:path>
            </a:pathLst>
          </a:custGeom>
          <a:solidFill>
            <a:srgbClr val="2C3E50"/>
          </a:solidFill>
          <a:ln/>
        </p:spPr>
      </p:sp>
      <p:sp>
        <p:nvSpPr>
          <p:cNvPr id="50" name="Text 48"/>
          <p:cNvSpPr/>
          <p:nvPr/>
        </p:nvSpPr>
        <p:spPr>
          <a:xfrm>
            <a:off x="7553325" y="1657350"/>
            <a:ext cx="2505075" cy="266700"/>
          </a:xfrm>
          <a:prstGeom prst="rect">
            <a:avLst/>
          </a:prstGeom>
          <a:noFill/>
          <a:ln/>
        </p:spPr>
        <p:txBody>
          <a:bodyPr wrap="square" lIns="0" tIns="0" rIns="0" bIns="0" rtlCol="0" anchor="ctr"/>
          <a:lstStyle/>
          <a:p>
            <a:pPr>
              <a:lnSpc>
                <a:spcPct val="120000"/>
              </a:lnSpc>
            </a:pPr>
            <a:r>
              <a:rPr lang="en-US" sz="1500" b="1" dirty="0">
                <a:solidFill>
                  <a:srgbClr val="2C3E50"/>
                </a:solidFill>
                <a:latin typeface="Liter" pitchFamily="34" charset="0"/>
                <a:ea typeface="Liter" pitchFamily="34" charset="-122"/>
                <a:cs typeface="Liter" pitchFamily="34" charset="-120"/>
              </a:rPr>
              <a:t>Preliminary Work Completed</a:t>
            </a:r>
            <a:endParaRPr lang="en-US" sz="1600" dirty="0"/>
          </a:p>
        </p:txBody>
      </p:sp>
      <p:sp>
        <p:nvSpPr>
          <p:cNvPr id="51" name="Text 49"/>
          <p:cNvSpPr/>
          <p:nvPr/>
        </p:nvSpPr>
        <p:spPr>
          <a:xfrm>
            <a:off x="6981825" y="2171700"/>
            <a:ext cx="781050" cy="228600"/>
          </a:xfrm>
          <a:prstGeom prst="rect">
            <a:avLst/>
          </a:prstGeom>
          <a:noFill/>
          <a:ln/>
        </p:spPr>
        <p:txBody>
          <a:bodyPr wrap="square" lIns="0" tIns="0" rIns="0" bIns="0" rtlCol="0" anchor="ctr"/>
          <a:lstStyle/>
          <a:p>
            <a:pPr>
              <a:lnSpc>
                <a:spcPct val="130000"/>
              </a:lnSpc>
            </a:pPr>
            <a:r>
              <a:rPr lang="en-US" sz="1200" b="1" dirty="0">
                <a:solidFill>
                  <a:srgbClr val="2C3E50"/>
                </a:solidFill>
                <a:latin typeface="Quattrocento Sans" pitchFamily="34" charset="0"/>
                <a:ea typeface="Quattrocento Sans" pitchFamily="34" charset="-122"/>
                <a:cs typeface="Quattrocento Sans" pitchFamily="34" charset="-120"/>
              </a:rPr>
              <a:t>Pilot Study</a:t>
            </a:r>
            <a:endParaRPr lang="en-US" sz="1600" dirty="0"/>
          </a:p>
        </p:txBody>
      </p:sp>
      <p:sp>
        <p:nvSpPr>
          <p:cNvPr id="52" name="Text 50"/>
          <p:cNvSpPr/>
          <p:nvPr/>
        </p:nvSpPr>
        <p:spPr>
          <a:xfrm>
            <a:off x="10889382" y="2171700"/>
            <a:ext cx="809625" cy="228600"/>
          </a:xfrm>
          <a:prstGeom prst="rect">
            <a:avLst/>
          </a:prstGeom>
          <a:noFill/>
          <a:ln/>
        </p:spPr>
        <p:txBody>
          <a:bodyPr wrap="square" lIns="0" tIns="0" rIns="0" bIns="0" rtlCol="0" anchor="ctr"/>
          <a:lstStyle/>
          <a:p>
            <a:pPr>
              <a:lnSpc>
                <a:spcPct val="130000"/>
              </a:lnSpc>
            </a:pPr>
            <a:r>
              <a:rPr lang="en-US" sz="1200" b="1" dirty="0">
                <a:solidFill>
                  <a:srgbClr val="B08D57"/>
                </a:solidFill>
                <a:latin typeface="Quattrocento Sans" pitchFamily="34" charset="0"/>
                <a:ea typeface="Quattrocento Sans" pitchFamily="34" charset="-122"/>
                <a:cs typeface="Quattrocento Sans" pitchFamily="34" charset="-120"/>
              </a:rPr>
              <a:t>Completed</a:t>
            </a:r>
            <a:endParaRPr lang="en-US" sz="1600" dirty="0"/>
          </a:p>
        </p:txBody>
      </p:sp>
      <p:sp>
        <p:nvSpPr>
          <p:cNvPr id="53" name="Text 51"/>
          <p:cNvSpPr/>
          <p:nvPr/>
        </p:nvSpPr>
        <p:spPr>
          <a:xfrm>
            <a:off x="6981825" y="2476500"/>
            <a:ext cx="4705350" cy="219075"/>
          </a:xfrm>
          <a:prstGeom prst="rect">
            <a:avLst/>
          </a:prstGeom>
          <a:noFill/>
          <a:ln/>
        </p:spPr>
        <p:txBody>
          <a:bodyPr wrap="square" lIns="0" tIns="0" rIns="0" bIns="0" rtlCol="0" anchor="ctr"/>
          <a:lstStyle/>
          <a:p>
            <a:pPr>
              <a:lnSpc>
                <a:spcPct val="140000"/>
              </a:lnSpc>
            </a:pPr>
            <a:r>
              <a:rPr lang="en-US" sz="1050" dirty="0">
                <a:solidFill>
                  <a:srgbClr val="2B2B2B"/>
                </a:solidFill>
                <a:latin typeface="Quattrocento Sans" pitchFamily="34" charset="0"/>
                <a:ea typeface="Quattrocento Sans" pitchFamily="34" charset="-122"/>
                <a:cs typeface="Quattrocento Sans" pitchFamily="34" charset="-120"/>
              </a:rPr>
              <a:t>15 government units across 3 ministries participated in pilot testing</a:t>
            </a:r>
            <a:endParaRPr lang="en-US" sz="1600" dirty="0"/>
          </a:p>
        </p:txBody>
      </p:sp>
      <p:sp>
        <p:nvSpPr>
          <p:cNvPr id="54" name="Shape 52"/>
          <p:cNvSpPr/>
          <p:nvPr/>
        </p:nvSpPr>
        <p:spPr>
          <a:xfrm>
            <a:off x="6981825" y="2850356"/>
            <a:ext cx="4638675" cy="9525"/>
          </a:xfrm>
          <a:custGeom>
            <a:avLst/>
            <a:gdLst/>
            <a:ahLst/>
            <a:cxnLst/>
            <a:rect l="l" t="t" r="r" b="b"/>
            <a:pathLst>
              <a:path w="4638675" h="9525">
                <a:moveTo>
                  <a:pt x="0" y="0"/>
                </a:moveTo>
                <a:lnTo>
                  <a:pt x="4638675" y="0"/>
                </a:lnTo>
                <a:lnTo>
                  <a:pt x="4638675" y="9525"/>
                </a:lnTo>
                <a:lnTo>
                  <a:pt x="0" y="9525"/>
                </a:lnTo>
                <a:lnTo>
                  <a:pt x="0" y="0"/>
                </a:lnTo>
                <a:close/>
              </a:path>
            </a:pathLst>
          </a:custGeom>
          <a:solidFill>
            <a:srgbClr val="8D99AE">
              <a:alpha val="20000"/>
            </a:srgbClr>
          </a:solidFill>
          <a:ln/>
        </p:spPr>
      </p:sp>
      <p:sp>
        <p:nvSpPr>
          <p:cNvPr id="55" name="Text 53"/>
          <p:cNvSpPr/>
          <p:nvPr/>
        </p:nvSpPr>
        <p:spPr>
          <a:xfrm>
            <a:off x="6981825" y="2988469"/>
            <a:ext cx="1238250" cy="228600"/>
          </a:xfrm>
          <a:prstGeom prst="rect">
            <a:avLst/>
          </a:prstGeom>
          <a:noFill/>
          <a:ln/>
        </p:spPr>
        <p:txBody>
          <a:bodyPr wrap="square" lIns="0" tIns="0" rIns="0" bIns="0" rtlCol="0" anchor="ctr"/>
          <a:lstStyle/>
          <a:p>
            <a:pPr>
              <a:lnSpc>
                <a:spcPct val="130000"/>
              </a:lnSpc>
            </a:pPr>
            <a:r>
              <a:rPr lang="en-US" sz="1200" b="1" dirty="0">
                <a:solidFill>
                  <a:srgbClr val="2C3E50"/>
                </a:solidFill>
                <a:latin typeface="Quattrocento Sans" pitchFamily="34" charset="0"/>
                <a:ea typeface="Quattrocento Sans" pitchFamily="34" charset="-122"/>
                <a:cs typeface="Quattrocento Sans" pitchFamily="34" charset="-120"/>
              </a:rPr>
              <a:t>Cronbach's Alpha</a:t>
            </a:r>
            <a:endParaRPr lang="en-US" sz="1600" dirty="0"/>
          </a:p>
        </p:txBody>
      </p:sp>
      <p:sp>
        <p:nvSpPr>
          <p:cNvPr id="56" name="Text 54"/>
          <p:cNvSpPr/>
          <p:nvPr/>
        </p:nvSpPr>
        <p:spPr>
          <a:xfrm>
            <a:off x="11300817" y="2969419"/>
            <a:ext cx="419100" cy="266700"/>
          </a:xfrm>
          <a:prstGeom prst="rect">
            <a:avLst/>
          </a:prstGeom>
          <a:noFill/>
          <a:ln/>
        </p:spPr>
        <p:txBody>
          <a:bodyPr wrap="square" lIns="0" tIns="0" rIns="0" bIns="0" rtlCol="0" anchor="ctr"/>
          <a:lstStyle/>
          <a:p>
            <a:pPr>
              <a:lnSpc>
                <a:spcPct val="120000"/>
              </a:lnSpc>
            </a:pPr>
            <a:r>
              <a:rPr lang="en-US" sz="1500" b="1" dirty="0">
                <a:solidFill>
                  <a:srgbClr val="B08D57"/>
                </a:solidFill>
                <a:latin typeface="Oranienbaum" pitchFamily="34" charset="0"/>
                <a:ea typeface="Oranienbaum" pitchFamily="34" charset="-122"/>
                <a:cs typeface="Oranienbaum" pitchFamily="34" charset="-120"/>
              </a:rPr>
              <a:t>0.74</a:t>
            </a:r>
            <a:endParaRPr lang="en-US" sz="1600" dirty="0"/>
          </a:p>
        </p:txBody>
      </p:sp>
      <p:sp>
        <p:nvSpPr>
          <p:cNvPr id="57" name="Text 55"/>
          <p:cNvSpPr/>
          <p:nvPr/>
        </p:nvSpPr>
        <p:spPr>
          <a:xfrm>
            <a:off x="6981825" y="3312319"/>
            <a:ext cx="4705350" cy="219075"/>
          </a:xfrm>
          <a:prstGeom prst="rect">
            <a:avLst/>
          </a:prstGeom>
          <a:noFill/>
          <a:ln/>
        </p:spPr>
        <p:txBody>
          <a:bodyPr wrap="square" lIns="0" tIns="0" rIns="0" bIns="0" rtlCol="0" anchor="ctr"/>
          <a:lstStyle/>
          <a:p>
            <a:pPr>
              <a:lnSpc>
                <a:spcPct val="140000"/>
              </a:lnSpc>
            </a:pPr>
            <a:r>
              <a:rPr lang="en-US" sz="1050" dirty="0">
                <a:solidFill>
                  <a:srgbClr val="2B2B2B"/>
                </a:solidFill>
                <a:latin typeface="Quattrocento Sans" pitchFamily="34" charset="0"/>
                <a:ea typeface="Quattrocento Sans" pitchFamily="34" charset="-122"/>
                <a:cs typeface="Quattrocento Sans" pitchFamily="34" charset="-120"/>
              </a:rPr>
              <a:t>Internal consistency reliability within acceptable range</a:t>
            </a:r>
            <a:endParaRPr lang="en-US" sz="1600" dirty="0"/>
          </a:p>
        </p:txBody>
      </p:sp>
      <p:sp>
        <p:nvSpPr>
          <p:cNvPr id="58" name="Shape 56"/>
          <p:cNvSpPr/>
          <p:nvPr/>
        </p:nvSpPr>
        <p:spPr>
          <a:xfrm>
            <a:off x="6981825" y="3686175"/>
            <a:ext cx="4638675" cy="9525"/>
          </a:xfrm>
          <a:custGeom>
            <a:avLst/>
            <a:gdLst/>
            <a:ahLst/>
            <a:cxnLst/>
            <a:rect l="l" t="t" r="r" b="b"/>
            <a:pathLst>
              <a:path w="4638675" h="9525">
                <a:moveTo>
                  <a:pt x="0" y="0"/>
                </a:moveTo>
                <a:lnTo>
                  <a:pt x="4638675" y="0"/>
                </a:lnTo>
                <a:lnTo>
                  <a:pt x="4638675" y="9525"/>
                </a:lnTo>
                <a:lnTo>
                  <a:pt x="0" y="9525"/>
                </a:lnTo>
                <a:lnTo>
                  <a:pt x="0" y="0"/>
                </a:lnTo>
                <a:close/>
              </a:path>
            </a:pathLst>
          </a:custGeom>
          <a:solidFill>
            <a:srgbClr val="8D99AE">
              <a:alpha val="20000"/>
            </a:srgbClr>
          </a:solidFill>
          <a:ln/>
        </p:spPr>
      </p:sp>
      <p:sp>
        <p:nvSpPr>
          <p:cNvPr id="59" name="Text 57"/>
          <p:cNvSpPr/>
          <p:nvPr/>
        </p:nvSpPr>
        <p:spPr>
          <a:xfrm>
            <a:off x="6981825" y="3805237"/>
            <a:ext cx="1200150" cy="228600"/>
          </a:xfrm>
          <a:prstGeom prst="rect">
            <a:avLst/>
          </a:prstGeom>
          <a:noFill/>
          <a:ln/>
        </p:spPr>
        <p:txBody>
          <a:bodyPr wrap="square" lIns="0" tIns="0" rIns="0" bIns="0" rtlCol="0" anchor="ctr"/>
          <a:lstStyle/>
          <a:p>
            <a:pPr>
              <a:lnSpc>
                <a:spcPct val="130000"/>
              </a:lnSpc>
            </a:pPr>
            <a:r>
              <a:rPr lang="en-US" sz="1200" b="1" dirty="0">
                <a:solidFill>
                  <a:srgbClr val="2C3E50"/>
                </a:solidFill>
                <a:latin typeface="Quattrocento Sans" pitchFamily="34" charset="0"/>
                <a:ea typeface="Quattrocento Sans" pitchFamily="34" charset="-122"/>
                <a:cs typeface="Quattrocento Sans" pitchFamily="34" charset="-120"/>
              </a:rPr>
              <a:t>Expert Validation</a:t>
            </a:r>
            <a:endParaRPr lang="en-US" sz="1600" dirty="0"/>
          </a:p>
        </p:txBody>
      </p:sp>
      <p:sp>
        <p:nvSpPr>
          <p:cNvPr id="60" name="Text 58"/>
          <p:cNvSpPr/>
          <p:nvPr/>
        </p:nvSpPr>
        <p:spPr>
          <a:xfrm>
            <a:off x="10892879" y="3805237"/>
            <a:ext cx="800100" cy="228600"/>
          </a:xfrm>
          <a:prstGeom prst="rect">
            <a:avLst/>
          </a:prstGeom>
          <a:noFill/>
          <a:ln/>
        </p:spPr>
        <p:txBody>
          <a:bodyPr wrap="square" lIns="0" tIns="0" rIns="0" bIns="0" rtlCol="0" anchor="ctr"/>
          <a:lstStyle/>
          <a:p>
            <a:pPr>
              <a:lnSpc>
                <a:spcPct val="130000"/>
              </a:lnSpc>
            </a:pPr>
            <a:r>
              <a:rPr lang="en-US" sz="1200" b="1" dirty="0">
                <a:solidFill>
                  <a:srgbClr val="B08D57"/>
                </a:solidFill>
                <a:latin typeface="Quattrocento Sans" pitchFamily="34" charset="0"/>
                <a:ea typeface="Quattrocento Sans" pitchFamily="34" charset="-122"/>
                <a:cs typeface="Quattrocento Sans" pitchFamily="34" charset="-120"/>
              </a:rPr>
              <a:t>In Progress</a:t>
            </a:r>
            <a:endParaRPr lang="en-US" sz="1600" dirty="0"/>
          </a:p>
        </p:txBody>
      </p:sp>
      <p:sp>
        <p:nvSpPr>
          <p:cNvPr id="61" name="Text 59"/>
          <p:cNvSpPr/>
          <p:nvPr/>
        </p:nvSpPr>
        <p:spPr>
          <a:xfrm>
            <a:off x="6981825" y="4110038"/>
            <a:ext cx="4705350" cy="219075"/>
          </a:xfrm>
          <a:prstGeom prst="rect">
            <a:avLst/>
          </a:prstGeom>
          <a:noFill/>
          <a:ln/>
        </p:spPr>
        <p:txBody>
          <a:bodyPr wrap="square" lIns="0" tIns="0" rIns="0" bIns="0" rtlCol="0" anchor="ctr"/>
          <a:lstStyle/>
          <a:p>
            <a:pPr>
              <a:lnSpc>
                <a:spcPct val="140000"/>
              </a:lnSpc>
            </a:pPr>
            <a:r>
              <a:rPr lang="en-US" sz="1050" dirty="0">
                <a:solidFill>
                  <a:srgbClr val="2B2B2B"/>
                </a:solidFill>
                <a:latin typeface="Quattrocento Sans" pitchFamily="34" charset="0"/>
                <a:ea typeface="Quattrocento Sans" pitchFamily="34" charset="-122"/>
                <a:cs typeface="Quattrocento Sans" pitchFamily="34" charset="-120"/>
              </a:rPr>
              <a:t>Content validity assessment by 8 AI governance experts</a:t>
            </a:r>
            <a:endParaRPr lang="en-US" sz="1600" dirty="0"/>
          </a:p>
        </p:txBody>
      </p:sp>
      <p:sp>
        <p:nvSpPr>
          <p:cNvPr id="62" name="Shape 60"/>
          <p:cNvSpPr/>
          <p:nvPr/>
        </p:nvSpPr>
        <p:spPr>
          <a:xfrm>
            <a:off x="6757988" y="5148263"/>
            <a:ext cx="5048250" cy="1400175"/>
          </a:xfrm>
          <a:custGeom>
            <a:avLst/>
            <a:gdLst/>
            <a:ahLst/>
            <a:cxnLst/>
            <a:rect l="l" t="t" r="r" b="b"/>
            <a:pathLst>
              <a:path w="5048250" h="1400175">
                <a:moveTo>
                  <a:pt x="76198" y="0"/>
                </a:moveTo>
                <a:lnTo>
                  <a:pt x="4972052" y="0"/>
                </a:lnTo>
                <a:cubicBezTo>
                  <a:pt x="5014135" y="0"/>
                  <a:pt x="5048250" y="34115"/>
                  <a:pt x="5048250" y="76198"/>
                </a:cubicBezTo>
                <a:lnTo>
                  <a:pt x="5048250" y="1323977"/>
                </a:lnTo>
                <a:cubicBezTo>
                  <a:pt x="5048250" y="1366060"/>
                  <a:pt x="5014135" y="1400175"/>
                  <a:pt x="4972052" y="1400175"/>
                </a:cubicBezTo>
                <a:lnTo>
                  <a:pt x="76198" y="1400175"/>
                </a:lnTo>
                <a:cubicBezTo>
                  <a:pt x="34115" y="1400175"/>
                  <a:pt x="0" y="1366060"/>
                  <a:pt x="0" y="1323977"/>
                </a:cubicBezTo>
                <a:lnTo>
                  <a:pt x="0" y="76198"/>
                </a:lnTo>
                <a:cubicBezTo>
                  <a:pt x="0" y="34115"/>
                  <a:pt x="34115" y="0"/>
                  <a:pt x="76198" y="0"/>
                </a:cubicBezTo>
                <a:close/>
              </a:path>
            </a:pathLst>
          </a:custGeom>
          <a:solidFill>
            <a:srgbClr val="FFFFFF"/>
          </a:solidFill>
          <a:ln w="12700">
            <a:solidFill>
              <a:srgbClr val="8D99AE">
                <a:alpha val="30196"/>
              </a:srgbClr>
            </a:solidFill>
            <a:prstDash val="solid"/>
          </a:ln>
          <a:effectLst>
            <a:outerShdw sx="100000" sy="100000" kx="0" ky="0" algn="bl" rotWithShape="0" blurRad="28575" dist="9525" dir="5400000">
              <a:srgbClr val="000000">
                <a:alpha val="10196"/>
              </a:srgbClr>
            </a:outerShdw>
          </a:effectLst>
        </p:spPr>
      </p:sp>
      <p:sp>
        <p:nvSpPr>
          <p:cNvPr id="63" name="Text 61"/>
          <p:cNvSpPr/>
          <p:nvPr/>
        </p:nvSpPr>
        <p:spPr>
          <a:xfrm>
            <a:off x="6915150" y="5305425"/>
            <a:ext cx="4810125" cy="228600"/>
          </a:xfrm>
          <a:prstGeom prst="rect">
            <a:avLst/>
          </a:prstGeom>
          <a:noFill/>
          <a:ln/>
        </p:spPr>
        <p:txBody>
          <a:bodyPr wrap="square" lIns="0" tIns="0" rIns="0" bIns="0" rtlCol="0" anchor="ctr"/>
          <a:lstStyle/>
          <a:p>
            <a:pPr>
              <a:lnSpc>
                <a:spcPct val="130000"/>
              </a:lnSpc>
            </a:pPr>
            <a:r>
              <a:rPr lang="en-US" sz="1200" b="1" dirty="0">
                <a:solidFill>
                  <a:srgbClr val="2C3E50"/>
                </a:solidFill>
                <a:latin typeface="Liter" pitchFamily="34" charset="0"/>
                <a:ea typeface="Liter" pitchFamily="34" charset="-122"/>
                <a:cs typeface="Liter" pitchFamily="34" charset="-120"/>
              </a:rPr>
              <a:t>What This Means</a:t>
            </a:r>
            <a:endParaRPr lang="en-US" sz="1600" dirty="0"/>
          </a:p>
        </p:txBody>
      </p:sp>
      <p:sp>
        <p:nvSpPr>
          <p:cNvPr id="64" name="Text 62"/>
          <p:cNvSpPr/>
          <p:nvPr/>
        </p:nvSpPr>
        <p:spPr>
          <a:xfrm>
            <a:off x="6915150" y="5648325"/>
            <a:ext cx="4810125" cy="742950"/>
          </a:xfrm>
          <a:prstGeom prst="rect">
            <a:avLst/>
          </a:prstGeom>
          <a:noFill/>
          <a:ln/>
        </p:spPr>
        <p:txBody>
          <a:bodyPr wrap="square" lIns="0" tIns="0" rIns="0" bIns="0" rtlCol="0" anchor="ctr"/>
          <a:lstStyle/>
          <a:p>
            <a:pPr>
              <a:lnSpc>
                <a:spcPct val="140000"/>
              </a:lnSpc>
            </a:pPr>
            <a:r>
              <a:rPr lang="en-US" sz="1200" b="1" dirty="0">
                <a:solidFill>
                  <a:srgbClr val="2B2B2B"/>
                </a:solidFill>
                <a:latin typeface="Quattrocento Sans" pitchFamily="34" charset="0"/>
                <a:ea typeface="Quattrocento Sans" pitchFamily="34" charset="-122"/>
                <a:cs typeface="Quattrocento Sans" pitchFamily="34" charset="-120"/>
              </a:rPr>
              <a:t>I am not coming with an idea.</a:t>
            </a:r>
            <a:pPr>
              <a:lnSpc>
                <a:spcPct val="140000"/>
              </a:lnSpc>
            </a:pPr>
            <a:r>
              <a:rPr lang="en-US" sz="1200" dirty="0">
                <a:solidFill>
                  <a:srgbClr val="2B2B2B"/>
                </a:solidFill>
                <a:latin typeface="Quattrocento Sans" pitchFamily="34" charset="0"/>
                <a:ea typeface="Quattrocento Sans" pitchFamily="34" charset="-122"/>
                <a:cs typeface="Quattrocento Sans" pitchFamily="34" charset="-120"/>
              </a:rPr>
              <a:t> I bring preliminary research, validated instruments, and real institutional access. </a:t>
            </a:r>
            <a:pPr>
              <a:lnSpc>
                <a:spcPct val="140000"/>
              </a:lnSpc>
            </a:pPr>
            <a:r>
              <a:rPr lang="en-US" sz="1200" dirty="0">
                <a:solidFill>
                  <a:srgbClr val="2C3E50"/>
                </a:solidFill>
                <a:highlight>
                  <a:srgbClr val="B08D57">
                    <a:alpha val="10000"/>
                  </a:srgbClr>
                </a:highlight>
                <a:latin typeface="Quattrocento Sans" pitchFamily="34" charset="0"/>
                <a:ea typeface="Quattrocento Sans" pitchFamily="34" charset="-122"/>
                <a:cs typeface="Quattrocento Sans" pitchFamily="34" charset="-120"/>
              </a:rPr>
              <a:t>This reduces your risk as a supervisor.</a:t>
            </a:r>
            <a:endParaRPr lang="en-US" sz="1600" dirty="0"/>
          </a:p>
        </p:txBody>
      </p:sp>
    </p:spTree>
  </p:cSld>
  <p:clrMapOvr>
    <a:masterClrMapping/>
  </p:clrMapOvr>
  <p:transition>
    <p:fade/>
    <p:spd val="med"/>
  </p:transition>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8F7F5"/>
        </a:solidFill>
      </p:bgPr>
    </p:bg>
    <p:spTree>
      <p:nvGrpSpPr>
        <p:cNvPr id="1" name=""/>
        <p:cNvGrpSpPr/>
        <p:nvPr/>
      </p:nvGrpSpPr>
      <p:grpSpPr>
        <a:xfrm>
          <a:off x="0" y="0"/>
          <a:ext cx="0" cy="0"/>
          <a:chOff x="0" y="0"/>
          <a:chExt cx="0" cy="0"/>
        </a:xfrm>
      </p:grpSpPr>
      <p:sp>
        <p:nvSpPr>
          <p:cNvPr id="2" name="Text 0"/>
          <p:cNvSpPr/>
          <p:nvPr/>
        </p:nvSpPr>
        <p:spPr>
          <a:xfrm>
            <a:off x="317500" y="317500"/>
            <a:ext cx="11612563" cy="158750"/>
          </a:xfrm>
          <a:prstGeom prst="rect">
            <a:avLst/>
          </a:prstGeom>
          <a:noFill/>
          <a:ln/>
        </p:spPr>
        <p:txBody>
          <a:bodyPr wrap="square" lIns="0" tIns="0" rIns="0" bIns="0" rtlCol="0" anchor="ctr"/>
          <a:lstStyle/>
          <a:p>
            <a:pPr>
              <a:lnSpc>
                <a:spcPct val="120000"/>
              </a:lnSpc>
            </a:pPr>
            <a:r>
              <a:rPr lang="en-US" sz="875" spc="88" kern="0" dirty="0">
                <a:solidFill>
                  <a:srgbClr val="B08D57"/>
                </a:solidFill>
                <a:latin typeface="Liter" pitchFamily="34" charset="0"/>
                <a:ea typeface="Liter" pitchFamily="34" charset="-122"/>
                <a:cs typeface="Liter" pitchFamily="34" charset="-120"/>
              </a:rPr>
              <a:t>The Connection</a:t>
            </a:r>
            <a:endParaRPr lang="en-US" sz="1600" dirty="0"/>
          </a:p>
        </p:txBody>
      </p:sp>
      <p:sp>
        <p:nvSpPr>
          <p:cNvPr id="3" name="Text 1"/>
          <p:cNvSpPr/>
          <p:nvPr/>
        </p:nvSpPr>
        <p:spPr>
          <a:xfrm>
            <a:off x="317500" y="539750"/>
            <a:ext cx="11747500" cy="476250"/>
          </a:xfrm>
          <a:prstGeom prst="rect">
            <a:avLst/>
          </a:prstGeom>
          <a:noFill/>
          <a:ln/>
        </p:spPr>
        <p:txBody>
          <a:bodyPr wrap="square" lIns="0" tIns="0" rIns="0" bIns="0" rtlCol="0" anchor="ctr"/>
          <a:lstStyle/>
          <a:p>
            <a:pPr>
              <a:lnSpc>
                <a:spcPct val="100000"/>
              </a:lnSpc>
            </a:pPr>
            <a:r>
              <a:rPr lang="en-US" sz="3000" b="1" dirty="0">
                <a:solidFill>
                  <a:srgbClr val="2C3E50"/>
                </a:solidFill>
                <a:latin typeface="Oranienbaum" pitchFamily="34" charset="0"/>
                <a:ea typeface="Oranienbaum" pitchFamily="34" charset="-122"/>
                <a:cs typeface="Oranienbaum" pitchFamily="34" charset="-120"/>
              </a:rPr>
              <a:t>Why Your Research Matters to AGIRI</a:t>
            </a:r>
            <a:endParaRPr lang="en-US" sz="1600" dirty="0"/>
          </a:p>
        </p:txBody>
      </p:sp>
      <p:sp>
        <p:nvSpPr>
          <p:cNvPr id="4" name="Shape 2"/>
          <p:cNvSpPr/>
          <p:nvPr/>
        </p:nvSpPr>
        <p:spPr>
          <a:xfrm>
            <a:off x="333375" y="1325563"/>
            <a:ext cx="6238875" cy="4143375"/>
          </a:xfrm>
          <a:custGeom>
            <a:avLst/>
            <a:gdLst/>
            <a:ahLst/>
            <a:cxnLst/>
            <a:rect l="l" t="t" r="r" b="b"/>
            <a:pathLst>
              <a:path w="6238875" h="4143375">
                <a:moveTo>
                  <a:pt x="31750" y="0"/>
                </a:moveTo>
                <a:lnTo>
                  <a:pt x="6175357" y="0"/>
                </a:lnTo>
                <a:cubicBezTo>
                  <a:pt x="6210437" y="0"/>
                  <a:pt x="6238875" y="28438"/>
                  <a:pt x="6238875" y="63518"/>
                </a:cubicBezTo>
                <a:lnTo>
                  <a:pt x="6238875" y="4079857"/>
                </a:lnTo>
                <a:cubicBezTo>
                  <a:pt x="6238875" y="4114937"/>
                  <a:pt x="6210437" y="4143375"/>
                  <a:pt x="6175357" y="4143375"/>
                </a:cubicBezTo>
                <a:lnTo>
                  <a:pt x="31750" y="4143375"/>
                </a:lnTo>
                <a:cubicBezTo>
                  <a:pt x="14227" y="4143375"/>
                  <a:pt x="0" y="4129148"/>
                  <a:pt x="0" y="4111625"/>
                </a:cubicBezTo>
                <a:lnTo>
                  <a:pt x="0" y="31750"/>
                </a:lnTo>
                <a:cubicBezTo>
                  <a:pt x="0" y="14227"/>
                  <a:pt x="14227" y="0"/>
                  <a:pt x="31750" y="0"/>
                </a:cubicBezTo>
                <a:close/>
              </a:path>
            </a:pathLst>
          </a:custGeom>
          <a:solidFill>
            <a:srgbClr val="FFFFFF"/>
          </a:solidFill>
          <a:ln/>
          <a:effectLst>
            <a:outerShdw sx="100000" sy="100000" kx="0" ky="0" algn="bl" rotWithShape="0" blurRad="47625" dist="31750" dir="5400000">
              <a:srgbClr val="000000">
                <a:alpha val="10196"/>
              </a:srgbClr>
            </a:outerShdw>
          </a:effectLst>
        </p:spPr>
      </p:sp>
      <p:sp>
        <p:nvSpPr>
          <p:cNvPr id="5" name="Shape 3"/>
          <p:cNvSpPr/>
          <p:nvPr/>
        </p:nvSpPr>
        <p:spPr>
          <a:xfrm>
            <a:off x="333375" y="1325563"/>
            <a:ext cx="31750" cy="4143375"/>
          </a:xfrm>
          <a:custGeom>
            <a:avLst/>
            <a:gdLst/>
            <a:ahLst/>
            <a:cxnLst/>
            <a:rect l="l" t="t" r="r" b="b"/>
            <a:pathLst>
              <a:path w="31750" h="4143375">
                <a:moveTo>
                  <a:pt x="31750" y="0"/>
                </a:moveTo>
                <a:lnTo>
                  <a:pt x="31750" y="0"/>
                </a:lnTo>
                <a:lnTo>
                  <a:pt x="31750" y="4143375"/>
                </a:lnTo>
                <a:lnTo>
                  <a:pt x="31750" y="4143375"/>
                </a:lnTo>
                <a:cubicBezTo>
                  <a:pt x="14227" y="4143375"/>
                  <a:pt x="0" y="4129148"/>
                  <a:pt x="0" y="4111625"/>
                </a:cubicBezTo>
                <a:lnTo>
                  <a:pt x="0" y="31750"/>
                </a:lnTo>
                <a:cubicBezTo>
                  <a:pt x="0" y="14227"/>
                  <a:pt x="14227" y="0"/>
                  <a:pt x="31750" y="0"/>
                </a:cubicBezTo>
                <a:close/>
              </a:path>
            </a:pathLst>
          </a:custGeom>
          <a:solidFill>
            <a:srgbClr val="B08D57"/>
          </a:solidFill>
          <a:ln/>
        </p:spPr>
      </p:sp>
      <p:sp>
        <p:nvSpPr>
          <p:cNvPr id="6" name="Shape 4"/>
          <p:cNvSpPr/>
          <p:nvPr/>
        </p:nvSpPr>
        <p:spPr>
          <a:xfrm>
            <a:off x="603250" y="1579563"/>
            <a:ext cx="508000" cy="508000"/>
          </a:xfrm>
          <a:custGeom>
            <a:avLst/>
            <a:gdLst/>
            <a:ahLst/>
            <a:cxnLst/>
            <a:rect l="l" t="t" r="r" b="b"/>
            <a:pathLst>
              <a:path w="508000" h="508000">
                <a:moveTo>
                  <a:pt x="254000" y="0"/>
                </a:moveTo>
                <a:lnTo>
                  <a:pt x="254000" y="0"/>
                </a:lnTo>
                <a:cubicBezTo>
                  <a:pt x="394186" y="0"/>
                  <a:pt x="508000" y="113814"/>
                  <a:pt x="508000" y="254000"/>
                </a:cubicBezTo>
                <a:lnTo>
                  <a:pt x="508000" y="254000"/>
                </a:lnTo>
                <a:cubicBezTo>
                  <a:pt x="508000" y="394186"/>
                  <a:pt x="394186" y="508000"/>
                  <a:pt x="254000" y="508000"/>
                </a:cubicBezTo>
                <a:lnTo>
                  <a:pt x="254000" y="508000"/>
                </a:lnTo>
                <a:cubicBezTo>
                  <a:pt x="113814" y="508000"/>
                  <a:pt x="0" y="394186"/>
                  <a:pt x="0" y="254000"/>
                </a:cubicBezTo>
                <a:lnTo>
                  <a:pt x="0" y="254000"/>
                </a:lnTo>
                <a:cubicBezTo>
                  <a:pt x="0" y="113814"/>
                  <a:pt x="113814" y="0"/>
                  <a:pt x="254000" y="0"/>
                </a:cubicBezTo>
                <a:close/>
              </a:path>
            </a:pathLst>
          </a:custGeom>
          <a:solidFill>
            <a:srgbClr val="B08D57"/>
          </a:solidFill>
          <a:ln/>
        </p:spPr>
      </p:sp>
      <p:sp>
        <p:nvSpPr>
          <p:cNvPr id="7" name="Shape 5"/>
          <p:cNvSpPr/>
          <p:nvPr/>
        </p:nvSpPr>
        <p:spPr>
          <a:xfrm>
            <a:off x="773906" y="1738313"/>
            <a:ext cx="166688" cy="190500"/>
          </a:xfrm>
          <a:custGeom>
            <a:avLst/>
            <a:gdLst/>
            <a:ahLst/>
            <a:cxnLst/>
            <a:rect l="l" t="t" r="r" b="b"/>
            <a:pathLst>
              <a:path w="166688" h="190500">
                <a:moveTo>
                  <a:pt x="0" y="80367"/>
                </a:moveTo>
                <a:cubicBezTo>
                  <a:pt x="0" y="55699"/>
                  <a:pt x="19980" y="35719"/>
                  <a:pt x="44648" y="35719"/>
                </a:cubicBezTo>
                <a:lnTo>
                  <a:pt x="47625" y="35719"/>
                </a:lnTo>
                <a:cubicBezTo>
                  <a:pt x="54211" y="35719"/>
                  <a:pt x="59531" y="41039"/>
                  <a:pt x="59531" y="47625"/>
                </a:cubicBezTo>
                <a:cubicBezTo>
                  <a:pt x="59531" y="54211"/>
                  <a:pt x="54211" y="59531"/>
                  <a:pt x="47625" y="59531"/>
                </a:cubicBezTo>
                <a:lnTo>
                  <a:pt x="44648" y="59531"/>
                </a:lnTo>
                <a:cubicBezTo>
                  <a:pt x="33151" y="59531"/>
                  <a:pt x="23812" y="68870"/>
                  <a:pt x="23812" y="80367"/>
                </a:cubicBezTo>
                <a:lnTo>
                  <a:pt x="23812" y="83344"/>
                </a:lnTo>
                <a:lnTo>
                  <a:pt x="47625" y="83344"/>
                </a:lnTo>
                <a:cubicBezTo>
                  <a:pt x="60759" y="83344"/>
                  <a:pt x="71438" y="94022"/>
                  <a:pt x="71438" y="107156"/>
                </a:cubicBezTo>
                <a:lnTo>
                  <a:pt x="71438" y="130969"/>
                </a:lnTo>
                <a:cubicBezTo>
                  <a:pt x="71438" y="144103"/>
                  <a:pt x="60759" y="154781"/>
                  <a:pt x="47625" y="154781"/>
                </a:cubicBezTo>
                <a:lnTo>
                  <a:pt x="23812" y="154781"/>
                </a:lnTo>
                <a:cubicBezTo>
                  <a:pt x="10678" y="154781"/>
                  <a:pt x="0" y="144103"/>
                  <a:pt x="0" y="130969"/>
                </a:cubicBezTo>
                <a:lnTo>
                  <a:pt x="0" y="80367"/>
                </a:lnTo>
                <a:close/>
                <a:moveTo>
                  <a:pt x="95250" y="80367"/>
                </a:moveTo>
                <a:cubicBezTo>
                  <a:pt x="95250" y="55699"/>
                  <a:pt x="115230" y="35719"/>
                  <a:pt x="139898" y="35719"/>
                </a:cubicBezTo>
                <a:lnTo>
                  <a:pt x="142875" y="35719"/>
                </a:lnTo>
                <a:cubicBezTo>
                  <a:pt x="149461" y="35719"/>
                  <a:pt x="154781" y="41039"/>
                  <a:pt x="154781" y="47625"/>
                </a:cubicBezTo>
                <a:cubicBezTo>
                  <a:pt x="154781" y="54211"/>
                  <a:pt x="149461" y="59531"/>
                  <a:pt x="142875" y="59531"/>
                </a:cubicBezTo>
                <a:lnTo>
                  <a:pt x="139898" y="59531"/>
                </a:lnTo>
                <a:cubicBezTo>
                  <a:pt x="128401" y="59531"/>
                  <a:pt x="119063" y="68870"/>
                  <a:pt x="119063" y="80367"/>
                </a:cubicBezTo>
                <a:lnTo>
                  <a:pt x="119063" y="83344"/>
                </a:lnTo>
                <a:lnTo>
                  <a:pt x="142875" y="83344"/>
                </a:lnTo>
                <a:cubicBezTo>
                  <a:pt x="156009" y="83344"/>
                  <a:pt x="166688" y="94022"/>
                  <a:pt x="166688" y="107156"/>
                </a:cubicBezTo>
                <a:lnTo>
                  <a:pt x="166688" y="130969"/>
                </a:lnTo>
                <a:cubicBezTo>
                  <a:pt x="166688" y="144103"/>
                  <a:pt x="156009" y="154781"/>
                  <a:pt x="142875" y="154781"/>
                </a:cubicBezTo>
                <a:lnTo>
                  <a:pt x="119063" y="154781"/>
                </a:lnTo>
                <a:cubicBezTo>
                  <a:pt x="105928" y="154781"/>
                  <a:pt x="95250" y="144103"/>
                  <a:pt x="95250" y="130969"/>
                </a:cubicBezTo>
                <a:lnTo>
                  <a:pt x="95250" y="80367"/>
                </a:lnTo>
                <a:close/>
              </a:path>
            </a:pathLst>
          </a:custGeom>
          <a:solidFill>
            <a:srgbClr val="2C3E50"/>
          </a:solidFill>
          <a:ln/>
        </p:spPr>
      </p:sp>
      <p:sp>
        <p:nvSpPr>
          <p:cNvPr id="8" name="Text 6"/>
          <p:cNvSpPr/>
          <p:nvPr/>
        </p:nvSpPr>
        <p:spPr>
          <a:xfrm>
            <a:off x="1238250" y="1579563"/>
            <a:ext cx="2841625" cy="158750"/>
          </a:xfrm>
          <a:prstGeom prst="rect">
            <a:avLst/>
          </a:prstGeom>
          <a:noFill/>
          <a:ln/>
        </p:spPr>
        <p:txBody>
          <a:bodyPr wrap="square" lIns="0" tIns="0" rIns="0" bIns="0" rtlCol="0" anchor="ctr"/>
          <a:lstStyle/>
          <a:p>
            <a:pPr>
              <a:lnSpc>
                <a:spcPct val="120000"/>
              </a:lnSpc>
            </a:pPr>
            <a:r>
              <a:rPr lang="en-US" sz="875" spc="44" kern="0" dirty="0">
                <a:solidFill>
                  <a:srgbClr val="8D99AE"/>
                </a:solidFill>
                <a:latin typeface="Quattrocento Sans" pitchFamily="34" charset="0"/>
                <a:ea typeface="Quattrocento Sans" pitchFamily="34" charset="-122"/>
                <a:cs typeface="Quattrocento Sans" pitchFamily="34" charset="-120"/>
              </a:rPr>
              <a:t>Template Section — Customize Per Professor</a:t>
            </a:r>
            <a:endParaRPr lang="en-US" sz="1600" dirty="0"/>
          </a:p>
        </p:txBody>
      </p:sp>
      <p:sp>
        <p:nvSpPr>
          <p:cNvPr id="9" name="Text 7"/>
          <p:cNvSpPr/>
          <p:nvPr/>
        </p:nvSpPr>
        <p:spPr>
          <a:xfrm>
            <a:off x="1238250" y="1801813"/>
            <a:ext cx="2881313" cy="254000"/>
          </a:xfrm>
          <a:prstGeom prst="rect">
            <a:avLst/>
          </a:prstGeom>
          <a:noFill/>
          <a:ln/>
        </p:spPr>
        <p:txBody>
          <a:bodyPr wrap="square" lIns="0" tIns="0" rIns="0" bIns="0" rtlCol="0" anchor="ctr"/>
          <a:lstStyle/>
          <a:p>
            <a:pPr>
              <a:lnSpc>
                <a:spcPct val="110000"/>
              </a:lnSpc>
            </a:pPr>
            <a:r>
              <a:rPr lang="en-US" sz="1500" b="1" dirty="0">
                <a:solidFill>
                  <a:srgbClr val="2C3E50"/>
                </a:solidFill>
                <a:latin typeface="Liter" pitchFamily="34" charset="0"/>
                <a:ea typeface="Liter" pitchFamily="34" charset="-122"/>
                <a:cs typeface="Liter" pitchFamily="34" charset="-120"/>
              </a:rPr>
              <a:t>Specific Research Alignment</a:t>
            </a:r>
            <a:endParaRPr lang="en-US" sz="1600" dirty="0"/>
          </a:p>
        </p:txBody>
      </p:sp>
      <p:sp>
        <p:nvSpPr>
          <p:cNvPr id="10" name="Shape 8"/>
          <p:cNvSpPr/>
          <p:nvPr/>
        </p:nvSpPr>
        <p:spPr>
          <a:xfrm>
            <a:off x="603250" y="2278063"/>
            <a:ext cx="5715000" cy="936625"/>
          </a:xfrm>
          <a:custGeom>
            <a:avLst/>
            <a:gdLst/>
            <a:ahLst/>
            <a:cxnLst/>
            <a:rect l="l" t="t" r="r" b="b"/>
            <a:pathLst>
              <a:path w="5715000" h="936625">
                <a:moveTo>
                  <a:pt x="63503" y="0"/>
                </a:moveTo>
                <a:lnTo>
                  <a:pt x="5651497" y="0"/>
                </a:lnTo>
                <a:cubicBezTo>
                  <a:pt x="5686569" y="0"/>
                  <a:pt x="5715000" y="28431"/>
                  <a:pt x="5715000" y="63503"/>
                </a:cubicBezTo>
                <a:lnTo>
                  <a:pt x="5715000" y="873122"/>
                </a:lnTo>
                <a:cubicBezTo>
                  <a:pt x="5715000" y="908194"/>
                  <a:pt x="5686569" y="936625"/>
                  <a:pt x="5651497" y="936625"/>
                </a:cubicBezTo>
                <a:lnTo>
                  <a:pt x="63503" y="936625"/>
                </a:lnTo>
                <a:cubicBezTo>
                  <a:pt x="28431" y="936625"/>
                  <a:pt x="0" y="908194"/>
                  <a:pt x="0" y="873122"/>
                </a:cubicBezTo>
                <a:lnTo>
                  <a:pt x="0" y="63503"/>
                </a:lnTo>
                <a:cubicBezTo>
                  <a:pt x="0" y="28431"/>
                  <a:pt x="28431" y="0"/>
                  <a:pt x="63503" y="0"/>
                </a:cubicBezTo>
                <a:close/>
              </a:path>
            </a:pathLst>
          </a:custGeom>
          <a:solidFill>
            <a:srgbClr val="2C3E50">
              <a:alpha val="5098"/>
            </a:srgbClr>
          </a:solidFill>
          <a:ln/>
        </p:spPr>
      </p:sp>
      <p:sp>
        <p:nvSpPr>
          <p:cNvPr id="11" name="Text 9"/>
          <p:cNvSpPr/>
          <p:nvPr/>
        </p:nvSpPr>
        <p:spPr>
          <a:xfrm>
            <a:off x="730250" y="2405063"/>
            <a:ext cx="5524500" cy="619125"/>
          </a:xfrm>
          <a:prstGeom prst="rect">
            <a:avLst/>
          </a:prstGeom>
          <a:noFill/>
          <a:ln/>
        </p:spPr>
        <p:txBody>
          <a:bodyPr wrap="square" lIns="0" tIns="0" rIns="0" bIns="0" rtlCol="0" anchor="ctr"/>
          <a:lstStyle/>
          <a:p>
            <a:pPr>
              <a:lnSpc>
                <a:spcPct val="140000"/>
              </a:lnSpc>
            </a:pPr>
            <a:r>
              <a:rPr lang="en-US" sz="1000" b="1" dirty="0">
                <a:solidFill>
                  <a:srgbClr val="2B2B2B"/>
                </a:solidFill>
                <a:latin typeface="Quattrocento Sans" pitchFamily="34" charset="0"/>
                <a:ea typeface="Quattrocento Sans" pitchFamily="34" charset="-122"/>
                <a:cs typeface="Quattrocento Sans" pitchFamily="34" charset="-120"/>
              </a:rPr>
              <a:t>Your work on</a:t>
            </a:r>
            <a:pPr>
              <a:lnSpc>
                <a:spcPct val="140000"/>
              </a:lnSpc>
            </a:pPr>
            <a:r>
              <a:rPr lang="en-US" sz="1000" dirty="0">
                <a:solidFill>
                  <a:srgbClr val="2C3E50"/>
                </a:solidFill>
                <a:highlight>
                  <a:srgbClr val="B08D57">
                    <a:alpha val="20000"/>
                  </a:srgbClr>
                </a:highlight>
                <a:latin typeface="Quattrocento Sans" pitchFamily="34" charset="0"/>
                <a:ea typeface="Quattrocento Sans" pitchFamily="34" charset="-122"/>
                <a:cs typeface="Quattrocento Sans" pitchFamily="34" charset="-120"/>
              </a:rPr>
              <a:t> [Specific Research Topic, e.g., "institutional adaptation in digital government transformation"] </a:t>
            </a:r>
            <a:pPr>
              <a:lnSpc>
                <a:spcPct val="140000"/>
              </a:lnSpc>
            </a:pPr>
            <a:r>
              <a:rPr lang="en-US" sz="1000" b="1" dirty="0">
                <a:solidFill>
                  <a:srgbClr val="2B2B2B"/>
                </a:solidFill>
                <a:latin typeface="Quattrocento Sans" pitchFamily="34" charset="0"/>
                <a:ea typeface="Quattrocento Sans" pitchFamily="34" charset="-122"/>
                <a:cs typeface="Quattrocento Sans" pitchFamily="34" charset="-120"/>
              </a:rPr>
              <a:t>demonstrates that</a:t>
            </a:r>
            <a:pPr>
              <a:lnSpc>
                <a:spcPct val="140000"/>
              </a:lnSpc>
            </a:pPr>
            <a:r>
              <a:rPr lang="en-US" sz="1000" dirty="0">
                <a:solidFill>
                  <a:srgbClr val="2B2B2B"/>
                </a:solidFill>
                <a:latin typeface="Quattrocento Sans" pitchFamily="34" charset="0"/>
                <a:ea typeface="Quattrocento Sans" pitchFamily="34" charset="-122"/>
                <a:cs typeface="Quattrocento Sans" pitchFamily="34" charset="-120"/>
              </a:rPr>
              <a:t>[Key Finding, e.g., "organizational readiness is not merely technical but deeply embedded in institutional norms and bureaucratic practices"].</a:t>
            </a:r>
            <a:endParaRPr lang="en-US" sz="1600" dirty="0"/>
          </a:p>
        </p:txBody>
      </p:sp>
      <p:sp>
        <p:nvSpPr>
          <p:cNvPr id="12" name="Shape 10"/>
          <p:cNvSpPr/>
          <p:nvPr/>
        </p:nvSpPr>
        <p:spPr>
          <a:xfrm>
            <a:off x="615156" y="3341688"/>
            <a:ext cx="5703094" cy="873125"/>
          </a:xfrm>
          <a:custGeom>
            <a:avLst/>
            <a:gdLst/>
            <a:ahLst/>
            <a:cxnLst/>
            <a:rect l="l" t="t" r="r" b="b"/>
            <a:pathLst>
              <a:path w="5703094" h="873125">
                <a:moveTo>
                  <a:pt x="23812" y="0"/>
                </a:moveTo>
                <a:lnTo>
                  <a:pt x="5639591" y="0"/>
                </a:lnTo>
                <a:cubicBezTo>
                  <a:pt x="5674663" y="0"/>
                  <a:pt x="5703094" y="28431"/>
                  <a:pt x="5703094" y="63502"/>
                </a:cubicBezTo>
                <a:lnTo>
                  <a:pt x="5703094" y="809623"/>
                </a:lnTo>
                <a:cubicBezTo>
                  <a:pt x="5703094" y="844694"/>
                  <a:pt x="5674663" y="873125"/>
                  <a:pt x="5639591" y="873125"/>
                </a:cubicBezTo>
                <a:lnTo>
                  <a:pt x="23812" y="873125"/>
                </a:lnTo>
                <a:cubicBezTo>
                  <a:pt x="10661" y="873125"/>
                  <a:pt x="0" y="862464"/>
                  <a:pt x="0" y="849313"/>
                </a:cubicBezTo>
                <a:lnTo>
                  <a:pt x="0" y="23812"/>
                </a:lnTo>
                <a:cubicBezTo>
                  <a:pt x="0" y="10670"/>
                  <a:pt x="10670" y="0"/>
                  <a:pt x="23812" y="0"/>
                </a:cubicBezTo>
                <a:close/>
              </a:path>
            </a:pathLst>
          </a:custGeom>
          <a:solidFill>
            <a:srgbClr val="B08D57">
              <a:alpha val="10196"/>
            </a:srgbClr>
          </a:solidFill>
          <a:ln/>
        </p:spPr>
      </p:sp>
      <p:sp>
        <p:nvSpPr>
          <p:cNvPr id="13" name="Shape 11"/>
          <p:cNvSpPr/>
          <p:nvPr/>
        </p:nvSpPr>
        <p:spPr>
          <a:xfrm>
            <a:off x="615156" y="3341688"/>
            <a:ext cx="23813" cy="873125"/>
          </a:xfrm>
          <a:custGeom>
            <a:avLst/>
            <a:gdLst/>
            <a:ahLst/>
            <a:cxnLst/>
            <a:rect l="l" t="t" r="r" b="b"/>
            <a:pathLst>
              <a:path w="23813" h="873125">
                <a:moveTo>
                  <a:pt x="23813" y="0"/>
                </a:moveTo>
                <a:lnTo>
                  <a:pt x="23813" y="0"/>
                </a:lnTo>
                <a:lnTo>
                  <a:pt x="23813" y="873125"/>
                </a:lnTo>
                <a:lnTo>
                  <a:pt x="23813" y="873125"/>
                </a:lnTo>
                <a:cubicBezTo>
                  <a:pt x="10670" y="873125"/>
                  <a:pt x="0" y="862455"/>
                  <a:pt x="0" y="849313"/>
                </a:cubicBezTo>
                <a:lnTo>
                  <a:pt x="0" y="23813"/>
                </a:lnTo>
                <a:cubicBezTo>
                  <a:pt x="0" y="10670"/>
                  <a:pt x="10670" y="0"/>
                  <a:pt x="23812" y="0"/>
                </a:cubicBezTo>
                <a:close/>
              </a:path>
            </a:pathLst>
          </a:custGeom>
          <a:solidFill>
            <a:srgbClr val="B08D57"/>
          </a:solidFill>
          <a:ln/>
        </p:spPr>
      </p:sp>
      <p:sp>
        <p:nvSpPr>
          <p:cNvPr id="14" name="Text 12"/>
          <p:cNvSpPr/>
          <p:nvPr/>
        </p:nvSpPr>
        <p:spPr>
          <a:xfrm>
            <a:off x="754063" y="3468688"/>
            <a:ext cx="5500688" cy="619125"/>
          </a:xfrm>
          <a:prstGeom prst="rect">
            <a:avLst/>
          </a:prstGeom>
          <a:noFill/>
          <a:ln/>
        </p:spPr>
        <p:txBody>
          <a:bodyPr wrap="square" lIns="0" tIns="0" rIns="0" bIns="0" rtlCol="0" anchor="ctr"/>
          <a:lstStyle/>
          <a:p>
            <a:pPr>
              <a:lnSpc>
                <a:spcPct val="140000"/>
              </a:lnSpc>
            </a:pPr>
            <a:r>
              <a:rPr lang="en-US" sz="1000" b="1" dirty="0">
                <a:solidFill>
                  <a:srgbClr val="2B2B2B"/>
                </a:solidFill>
                <a:latin typeface="Quattrocento Sans" pitchFamily="34" charset="0"/>
                <a:ea typeface="Quattrocento Sans" pitchFamily="34" charset="-122"/>
                <a:cs typeface="Quattrocento Sans" pitchFamily="34" charset="-120"/>
              </a:rPr>
              <a:t>AGIRI operationalizes this insight</a:t>
            </a:r>
            <a:pPr>
              <a:lnSpc>
                <a:spcPct val="140000"/>
              </a:lnSpc>
            </a:pPr>
            <a:r>
              <a:rPr lang="en-US" sz="1000" dirty="0">
                <a:solidFill>
                  <a:srgbClr val="2B2B2B"/>
                </a:solidFill>
                <a:latin typeface="Quattrocento Sans" pitchFamily="34" charset="0"/>
                <a:ea typeface="Quattrocento Sans" pitchFamily="34" charset="-122"/>
                <a:cs typeface="Quattrocento Sans" pitchFamily="34" charset="-120"/>
              </a:rPr>
              <a:t> by measuring not just infrastructure and policy alignment, but also </a:t>
            </a:r>
            <a:pPr>
              <a:lnSpc>
                <a:spcPct val="140000"/>
              </a:lnSpc>
            </a:pPr>
            <a:r>
              <a:rPr lang="en-US" sz="1000" dirty="0">
                <a:solidFill>
                  <a:srgbClr val="2C3E50"/>
                </a:solidFill>
                <a:highlight>
                  <a:srgbClr val="B08D57">
                    <a:alpha val="20000"/>
                  </a:srgbClr>
                </a:highlight>
                <a:latin typeface="Quattrocento Sans" pitchFamily="34" charset="0"/>
                <a:ea typeface="Quattrocento Sans" pitchFamily="34" charset="-122"/>
                <a:cs typeface="Quattrocento Sans" pitchFamily="34" charset="-120"/>
              </a:rPr>
              <a:t>street-level implementation capacity </a:t>
            </a:r>
            <a:pPr>
              <a:lnSpc>
                <a:spcPct val="140000"/>
              </a:lnSpc>
            </a:pPr>
            <a:r>
              <a:rPr lang="en-US" sz="1000" dirty="0">
                <a:solidFill>
                  <a:srgbClr val="2B2B2B"/>
                </a:solidFill>
                <a:latin typeface="Quattrocento Sans" pitchFamily="34" charset="0"/>
                <a:ea typeface="Quattrocento Sans" pitchFamily="34" charset="-122"/>
                <a:cs typeface="Quattrocento Sans" pitchFamily="34" charset="-120"/>
              </a:rPr>
              <a:t>—the dimension where institutional isomorphism pressures meet bureaucratic discretion.</a:t>
            </a:r>
            <a:endParaRPr lang="en-US" sz="1600" dirty="0"/>
          </a:p>
        </p:txBody>
      </p:sp>
      <p:sp>
        <p:nvSpPr>
          <p:cNvPr id="15" name="Shape 13"/>
          <p:cNvSpPr/>
          <p:nvPr/>
        </p:nvSpPr>
        <p:spPr>
          <a:xfrm>
            <a:off x="603250" y="4341813"/>
            <a:ext cx="5715000" cy="873125"/>
          </a:xfrm>
          <a:custGeom>
            <a:avLst/>
            <a:gdLst/>
            <a:ahLst/>
            <a:cxnLst/>
            <a:rect l="l" t="t" r="r" b="b"/>
            <a:pathLst>
              <a:path w="5715000" h="873125">
                <a:moveTo>
                  <a:pt x="63502" y="0"/>
                </a:moveTo>
                <a:lnTo>
                  <a:pt x="5651498" y="0"/>
                </a:lnTo>
                <a:cubicBezTo>
                  <a:pt x="5686569" y="0"/>
                  <a:pt x="5715000" y="28431"/>
                  <a:pt x="5715000" y="63502"/>
                </a:cubicBezTo>
                <a:lnTo>
                  <a:pt x="5715000" y="809623"/>
                </a:lnTo>
                <a:cubicBezTo>
                  <a:pt x="5715000" y="844694"/>
                  <a:pt x="5686569" y="873125"/>
                  <a:pt x="5651498" y="873125"/>
                </a:cubicBezTo>
                <a:lnTo>
                  <a:pt x="63502" y="873125"/>
                </a:lnTo>
                <a:cubicBezTo>
                  <a:pt x="28431" y="873125"/>
                  <a:pt x="0" y="844694"/>
                  <a:pt x="0" y="809623"/>
                </a:cubicBezTo>
                <a:lnTo>
                  <a:pt x="0" y="63502"/>
                </a:lnTo>
                <a:cubicBezTo>
                  <a:pt x="0" y="28454"/>
                  <a:pt x="28454" y="0"/>
                  <a:pt x="63502" y="0"/>
                </a:cubicBezTo>
                <a:close/>
              </a:path>
            </a:pathLst>
          </a:custGeom>
          <a:solidFill>
            <a:srgbClr val="2C3E50">
              <a:alpha val="5098"/>
            </a:srgbClr>
          </a:solidFill>
          <a:ln/>
        </p:spPr>
      </p:sp>
      <p:sp>
        <p:nvSpPr>
          <p:cNvPr id="16" name="Text 14"/>
          <p:cNvSpPr/>
          <p:nvPr/>
        </p:nvSpPr>
        <p:spPr>
          <a:xfrm>
            <a:off x="730250" y="4468813"/>
            <a:ext cx="5524500" cy="619125"/>
          </a:xfrm>
          <a:prstGeom prst="rect">
            <a:avLst/>
          </a:prstGeom>
          <a:noFill/>
          <a:ln/>
        </p:spPr>
        <p:txBody>
          <a:bodyPr wrap="square" lIns="0" tIns="0" rIns="0" bIns="0" rtlCol="0" anchor="ctr"/>
          <a:lstStyle/>
          <a:p>
            <a:pPr>
              <a:lnSpc>
                <a:spcPct val="140000"/>
              </a:lnSpc>
            </a:pPr>
            <a:r>
              <a:rPr lang="en-US" sz="1000" dirty="0">
                <a:solidFill>
                  <a:srgbClr val="2B2B2B"/>
                </a:solidFill>
                <a:latin typeface="Quattrocento Sans" pitchFamily="34" charset="0"/>
                <a:ea typeface="Quattrocento Sans" pitchFamily="34" charset="-122"/>
                <a:cs typeface="Quattrocento Sans" pitchFamily="34" charset="-120"/>
              </a:rPr>
              <a:t>Your framework on [Specific Theory/Model] provides the theoretical foundation for AGIRI's governance dimension, while your empirical work on [Specific Context/Case] offers methodological guidance for adapting Western frameworks to developing country contexts.</a:t>
            </a:r>
            <a:endParaRPr lang="en-US" sz="1600" dirty="0"/>
          </a:p>
        </p:txBody>
      </p:sp>
      <p:sp>
        <p:nvSpPr>
          <p:cNvPr id="17" name="Shape 15"/>
          <p:cNvSpPr/>
          <p:nvPr/>
        </p:nvSpPr>
        <p:spPr>
          <a:xfrm>
            <a:off x="317500" y="5659438"/>
            <a:ext cx="6254750" cy="730250"/>
          </a:xfrm>
          <a:custGeom>
            <a:avLst/>
            <a:gdLst/>
            <a:ahLst/>
            <a:cxnLst/>
            <a:rect l="l" t="t" r="r" b="b"/>
            <a:pathLst>
              <a:path w="6254750" h="730250">
                <a:moveTo>
                  <a:pt x="63503" y="0"/>
                </a:moveTo>
                <a:lnTo>
                  <a:pt x="6191247" y="0"/>
                </a:lnTo>
                <a:cubicBezTo>
                  <a:pt x="6226319" y="0"/>
                  <a:pt x="6254750" y="28431"/>
                  <a:pt x="6254750" y="63503"/>
                </a:cubicBezTo>
                <a:lnTo>
                  <a:pt x="6254750" y="666747"/>
                </a:lnTo>
                <a:cubicBezTo>
                  <a:pt x="6254750" y="701819"/>
                  <a:pt x="6226319" y="730250"/>
                  <a:pt x="6191247" y="730250"/>
                </a:cubicBezTo>
                <a:lnTo>
                  <a:pt x="63503" y="730250"/>
                </a:lnTo>
                <a:cubicBezTo>
                  <a:pt x="28431" y="730250"/>
                  <a:pt x="0" y="701819"/>
                  <a:pt x="0" y="666747"/>
                </a:cubicBezTo>
                <a:lnTo>
                  <a:pt x="0" y="63503"/>
                </a:lnTo>
                <a:cubicBezTo>
                  <a:pt x="0" y="28455"/>
                  <a:pt x="28455" y="0"/>
                  <a:pt x="63503" y="0"/>
                </a:cubicBezTo>
                <a:close/>
              </a:path>
            </a:pathLst>
          </a:custGeom>
          <a:solidFill>
            <a:srgbClr val="2C3E50"/>
          </a:solidFill>
          <a:ln/>
        </p:spPr>
      </p:sp>
      <p:sp>
        <p:nvSpPr>
          <p:cNvPr id="18" name="Shape 16"/>
          <p:cNvSpPr/>
          <p:nvPr/>
        </p:nvSpPr>
        <p:spPr>
          <a:xfrm>
            <a:off x="508000" y="5853906"/>
            <a:ext cx="95250" cy="127000"/>
          </a:xfrm>
          <a:custGeom>
            <a:avLst/>
            <a:gdLst/>
            <a:ahLst/>
            <a:cxnLst/>
            <a:rect l="l" t="t" r="r" b="b"/>
            <a:pathLst>
              <a:path w="95250" h="127000">
                <a:moveTo>
                  <a:pt x="72653" y="95250"/>
                </a:moveTo>
                <a:cubicBezTo>
                  <a:pt x="74464" y="89719"/>
                  <a:pt x="78085" y="84708"/>
                  <a:pt x="82178" y="80392"/>
                </a:cubicBezTo>
                <a:cubicBezTo>
                  <a:pt x="90289" y="71859"/>
                  <a:pt x="95250" y="60325"/>
                  <a:pt x="95250" y="47625"/>
                </a:cubicBezTo>
                <a:cubicBezTo>
                  <a:pt x="95250" y="21332"/>
                  <a:pt x="73918" y="0"/>
                  <a:pt x="47625" y="0"/>
                </a:cubicBezTo>
                <a:cubicBezTo>
                  <a:pt x="21332" y="0"/>
                  <a:pt x="0" y="21332"/>
                  <a:pt x="0" y="47625"/>
                </a:cubicBezTo>
                <a:cubicBezTo>
                  <a:pt x="0" y="60325"/>
                  <a:pt x="4961" y="71859"/>
                  <a:pt x="13072" y="80392"/>
                </a:cubicBezTo>
                <a:cubicBezTo>
                  <a:pt x="17165" y="84708"/>
                  <a:pt x="20811" y="89719"/>
                  <a:pt x="22597" y="95250"/>
                </a:cubicBezTo>
                <a:lnTo>
                  <a:pt x="72628" y="95250"/>
                </a:lnTo>
                <a:close/>
                <a:moveTo>
                  <a:pt x="71438" y="107156"/>
                </a:moveTo>
                <a:lnTo>
                  <a:pt x="23812" y="107156"/>
                </a:lnTo>
                <a:lnTo>
                  <a:pt x="23812" y="111125"/>
                </a:lnTo>
                <a:cubicBezTo>
                  <a:pt x="23812" y="122089"/>
                  <a:pt x="32693" y="130969"/>
                  <a:pt x="43656" y="130969"/>
                </a:cubicBezTo>
                <a:lnTo>
                  <a:pt x="51594" y="130969"/>
                </a:lnTo>
                <a:cubicBezTo>
                  <a:pt x="62557" y="130969"/>
                  <a:pt x="71438" y="122089"/>
                  <a:pt x="71438" y="111125"/>
                </a:cubicBezTo>
                <a:lnTo>
                  <a:pt x="71438" y="107156"/>
                </a:lnTo>
                <a:close/>
                <a:moveTo>
                  <a:pt x="45641" y="27781"/>
                </a:moveTo>
                <a:cubicBezTo>
                  <a:pt x="35768" y="27781"/>
                  <a:pt x="27781" y="35768"/>
                  <a:pt x="27781" y="45641"/>
                </a:cubicBezTo>
                <a:cubicBezTo>
                  <a:pt x="27781" y="48940"/>
                  <a:pt x="25127" y="51594"/>
                  <a:pt x="21828" y="51594"/>
                </a:cubicBezTo>
                <a:cubicBezTo>
                  <a:pt x="18529" y="51594"/>
                  <a:pt x="15875" y="48940"/>
                  <a:pt x="15875" y="45641"/>
                </a:cubicBezTo>
                <a:cubicBezTo>
                  <a:pt x="15875" y="29195"/>
                  <a:pt x="29195" y="15875"/>
                  <a:pt x="45641" y="15875"/>
                </a:cubicBezTo>
                <a:cubicBezTo>
                  <a:pt x="48940" y="15875"/>
                  <a:pt x="51594" y="18529"/>
                  <a:pt x="51594" y="21828"/>
                </a:cubicBezTo>
                <a:cubicBezTo>
                  <a:pt x="51594" y="25127"/>
                  <a:pt x="48940" y="27781"/>
                  <a:pt x="45641" y="27781"/>
                </a:cubicBezTo>
                <a:close/>
              </a:path>
            </a:pathLst>
          </a:custGeom>
          <a:solidFill>
            <a:srgbClr val="B08D57"/>
          </a:solidFill>
          <a:ln/>
        </p:spPr>
      </p:sp>
      <p:sp>
        <p:nvSpPr>
          <p:cNvPr id="19" name="Text 17"/>
          <p:cNvSpPr/>
          <p:nvPr/>
        </p:nvSpPr>
        <p:spPr>
          <a:xfrm>
            <a:off x="674688" y="5818188"/>
            <a:ext cx="5802313" cy="412750"/>
          </a:xfrm>
          <a:prstGeom prst="rect">
            <a:avLst/>
          </a:prstGeom>
          <a:noFill/>
          <a:ln/>
        </p:spPr>
        <p:txBody>
          <a:bodyPr wrap="square" lIns="0" tIns="0" rIns="0" bIns="0" rtlCol="0" anchor="ctr"/>
          <a:lstStyle/>
          <a:p>
            <a:pPr>
              <a:lnSpc>
                <a:spcPct val="140000"/>
              </a:lnSpc>
            </a:pPr>
            <a:r>
              <a:rPr lang="en-US" sz="1000" b="1" dirty="0">
                <a:solidFill>
                  <a:srgbClr val="F8F7F5"/>
                </a:solidFill>
                <a:latin typeface="Quattrocento Sans" pitchFamily="34" charset="0"/>
                <a:ea typeface="Quattrocento Sans" pitchFamily="34" charset="-122"/>
                <a:cs typeface="Quattrocento Sans" pitchFamily="34" charset="-120"/>
              </a:rPr>
              <a:t>This is not flattery.</a:t>
            </a:r>
            <a:pPr>
              <a:lnSpc>
                <a:spcPct val="140000"/>
              </a:lnSpc>
            </a:pPr>
            <a:r>
              <a:rPr lang="en-US" sz="1000" dirty="0">
                <a:solidFill>
                  <a:srgbClr val="F8F7F5"/>
                </a:solidFill>
                <a:latin typeface="Quattrocento Sans" pitchFamily="34" charset="0"/>
                <a:ea typeface="Quattrocento Sans" pitchFamily="34" charset="-122"/>
                <a:cs typeface="Quattrocento Sans" pitchFamily="34" charset="-120"/>
              </a:rPr>
              <a:t> This is substantive engagement with your work, demonstrating that I have read, understood, and built upon your contributions to the field.</a:t>
            </a:r>
            <a:endParaRPr lang="en-US" sz="1600" dirty="0"/>
          </a:p>
        </p:txBody>
      </p:sp>
      <p:sp>
        <p:nvSpPr>
          <p:cNvPr id="20" name="Shape 18"/>
          <p:cNvSpPr/>
          <p:nvPr/>
        </p:nvSpPr>
        <p:spPr>
          <a:xfrm>
            <a:off x="6763556" y="1178719"/>
            <a:ext cx="5103813" cy="3929063"/>
          </a:xfrm>
          <a:custGeom>
            <a:avLst/>
            <a:gdLst/>
            <a:ahLst/>
            <a:cxnLst/>
            <a:rect l="l" t="t" r="r" b="b"/>
            <a:pathLst>
              <a:path w="5103813" h="3929063">
                <a:moveTo>
                  <a:pt x="63494" y="0"/>
                </a:moveTo>
                <a:lnTo>
                  <a:pt x="5040319" y="0"/>
                </a:lnTo>
                <a:cubicBezTo>
                  <a:pt x="5075385" y="0"/>
                  <a:pt x="5103813" y="28427"/>
                  <a:pt x="5103813" y="63494"/>
                </a:cubicBezTo>
                <a:lnTo>
                  <a:pt x="5103813" y="3865569"/>
                </a:lnTo>
                <a:cubicBezTo>
                  <a:pt x="5103813" y="3900635"/>
                  <a:pt x="5075385" y="3929063"/>
                  <a:pt x="5040319" y="3929063"/>
                </a:cubicBezTo>
                <a:lnTo>
                  <a:pt x="63494" y="3929063"/>
                </a:lnTo>
                <a:cubicBezTo>
                  <a:pt x="28427" y="3929063"/>
                  <a:pt x="0" y="3900635"/>
                  <a:pt x="0" y="3865569"/>
                </a:cubicBezTo>
                <a:lnTo>
                  <a:pt x="0" y="63494"/>
                </a:lnTo>
                <a:cubicBezTo>
                  <a:pt x="0" y="28451"/>
                  <a:pt x="28451" y="0"/>
                  <a:pt x="63494" y="0"/>
                </a:cubicBezTo>
                <a:close/>
              </a:path>
            </a:pathLst>
          </a:custGeom>
          <a:solidFill>
            <a:srgbClr val="FFFFFF"/>
          </a:solidFill>
          <a:ln w="12700">
            <a:solidFill>
              <a:srgbClr val="8D99AE">
                <a:alpha val="30196"/>
              </a:srgbClr>
            </a:solidFill>
            <a:prstDash val="solid"/>
          </a:ln>
          <a:effectLst>
            <a:outerShdw sx="100000" sy="100000" kx="0" ky="0" algn="bl" rotWithShape="0" blurRad="23813" dist="7938" dir="5400000">
              <a:srgbClr val="000000">
                <a:alpha val="10196"/>
              </a:srgbClr>
            </a:outerShdw>
          </a:effectLst>
        </p:spPr>
      </p:sp>
      <p:sp>
        <p:nvSpPr>
          <p:cNvPr id="21" name="Shape 19"/>
          <p:cNvSpPr/>
          <p:nvPr/>
        </p:nvSpPr>
        <p:spPr>
          <a:xfrm>
            <a:off x="6958025" y="1373188"/>
            <a:ext cx="381000" cy="381000"/>
          </a:xfrm>
          <a:custGeom>
            <a:avLst/>
            <a:gdLst/>
            <a:ahLst/>
            <a:cxnLst/>
            <a:rect l="l" t="t" r="r" b="b"/>
            <a:pathLst>
              <a:path w="381000" h="381000">
                <a:moveTo>
                  <a:pt x="190500" y="0"/>
                </a:moveTo>
                <a:lnTo>
                  <a:pt x="190500" y="0"/>
                </a:lnTo>
                <a:cubicBezTo>
                  <a:pt x="295640" y="0"/>
                  <a:pt x="381000" y="85360"/>
                  <a:pt x="381000" y="190500"/>
                </a:cubicBezTo>
                <a:lnTo>
                  <a:pt x="381000" y="190500"/>
                </a:lnTo>
                <a:cubicBezTo>
                  <a:pt x="381000" y="295640"/>
                  <a:pt x="295640" y="381000"/>
                  <a:pt x="190500" y="381000"/>
                </a:cubicBezTo>
                <a:lnTo>
                  <a:pt x="190500" y="381000"/>
                </a:lnTo>
                <a:cubicBezTo>
                  <a:pt x="85360" y="381000"/>
                  <a:pt x="0" y="295640"/>
                  <a:pt x="0" y="190500"/>
                </a:cubicBezTo>
                <a:lnTo>
                  <a:pt x="0" y="190500"/>
                </a:lnTo>
                <a:cubicBezTo>
                  <a:pt x="0" y="85360"/>
                  <a:pt x="85360" y="0"/>
                  <a:pt x="190500" y="0"/>
                </a:cubicBezTo>
                <a:close/>
              </a:path>
            </a:pathLst>
          </a:custGeom>
          <a:solidFill>
            <a:srgbClr val="B08D57">
              <a:alpha val="20000"/>
            </a:srgbClr>
          </a:solidFill>
          <a:ln/>
        </p:spPr>
      </p:sp>
      <p:sp>
        <p:nvSpPr>
          <p:cNvPr id="22" name="Shape 20"/>
          <p:cNvSpPr/>
          <p:nvPr/>
        </p:nvSpPr>
        <p:spPr>
          <a:xfrm>
            <a:off x="7059228" y="1484313"/>
            <a:ext cx="178594" cy="158750"/>
          </a:xfrm>
          <a:custGeom>
            <a:avLst/>
            <a:gdLst/>
            <a:ahLst/>
            <a:cxnLst/>
            <a:rect l="l" t="t" r="r" b="b"/>
            <a:pathLst>
              <a:path w="178594" h="158750">
                <a:moveTo>
                  <a:pt x="130070" y="29766"/>
                </a:moveTo>
                <a:cubicBezTo>
                  <a:pt x="124923" y="29766"/>
                  <a:pt x="119931" y="31161"/>
                  <a:pt x="115559" y="33703"/>
                </a:cubicBezTo>
                <a:cubicBezTo>
                  <a:pt x="110660" y="28742"/>
                  <a:pt x="104955" y="24588"/>
                  <a:pt x="98661" y="21456"/>
                </a:cubicBezTo>
                <a:cubicBezTo>
                  <a:pt x="107404" y="14015"/>
                  <a:pt x="118535" y="9922"/>
                  <a:pt x="130070" y="9922"/>
                </a:cubicBezTo>
                <a:cubicBezTo>
                  <a:pt x="156859" y="9922"/>
                  <a:pt x="178594" y="31626"/>
                  <a:pt x="178594" y="58446"/>
                </a:cubicBezTo>
                <a:cubicBezTo>
                  <a:pt x="178594" y="71313"/>
                  <a:pt x="173478" y="83654"/>
                  <a:pt x="164393" y="92739"/>
                </a:cubicBezTo>
                <a:lnTo>
                  <a:pt x="142348" y="114784"/>
                </a:lnTo>
                <a:cubicBezTo>
                  <a:pt x="133263" y="123868"/>
                  <a:pt x="120923" y="128984"/>
                  <a:pt x="108055" y="128984"/>
                </a:cubicBezTo>
                <a:cubicBezTo>
                  <a:pt x="81266" y="128984"/>
                  <a:pt x="59531" y="107280"/>
                  <a:pt x="59531" y="80460"/>
                </a:cubicBezTo>
                <a:cubicBezTo>
                  <a:pt x="59531" y="79995"/>
                  <a:pt x="59531" y="79530"/>
                  <a:pt x="59562" y="79065"/>
                </a:cubicBezTo>
                <a:cubicBezTo>
                  <a:pt x="59717" y="73577"/>
                  <a:pt x="64275" y="69267"/>
                  <a:pt x="69763" y="69422"/>
                </a:cubicBezTo>
                <a:cubicBezTo>
                  <a:pt x="75251" y="69577"/>
                  <a:pt x="79561" y="74135"/>
                  <a:pt x="79406" y="79623"/>
                </a:cubicBezTo>
                <a:cubicBezTo>
                  <a:pt x="79406" y="79902"/>
                  <a:pt x="79406" y="80181"/>
                  <a:pt x="79406" y="80429"/>
                </a:cubicBezTo>
                <a:cubicBezTo>
                  <a:pt x="79406" y="96273"/>
                  <a:pt x="92242" y="109110"/>
                  <a:pt x="108086" y="109110"/>
                </a:cubicBezTo>
                <a:cubicBezTo>
                  <a:pt x="115683" y="109110"/>
                  <a:pt x="122969" y="106102"/>
                  <a:pt x="128364" y="100707"/>
                </a:cubicBezTo>
                <a:lnTo>
                  <a:pt x="150409" y="78662"/>
                </a:lnTo>
                <a:cubicBezTo>
                  <a:pt x="155773" y="73298"/>
                  <a:pt x="158812" y="65980"/>
                  <a:pt x="158812" y="58384"/>
                </a:cubicBezTo>
                <a:cubicBezTo>
                  <a:pt x="158812" y="42540"/>
                  <a:pt x="145976" y="29704"/>
                  <a:pt x="130132" y="29704"/>
                </a:cubicBezTo>
                <a:close/>
                <a:moveTo>
                  <a:pt x="85328" y="53733"/>
                </a:moveTo>
                <a:cubicBezTo>
                  <a:pt x="84739" y="53485"/>
                  <a:pt x="84150" y="53144"/>
                  <a:pt x="83623" y="52772"/>
                </a:cubicBezTo>
                <a:cubicBezTo>
                  <a:pt x="79716" y="50757"/>
                  <a:pt x="75251" y="49609"/>
                  <a:pt x="70569" y="49609"/>
                </a:cubicBezTo>
                <a:cubicBezTo>
                  <a:pt x="62973" y="49609"/>
                  <a:pt x="55687" y="52617"/>
                  <a:pt x="50292" y="58012"/>
                </a:cubicBezTo>
                <a:lnTo>
                  <a:pt x="28246" y="80057"/>
                </a:lnTo>
                <a:cubicBezTo>
                  <a:pt x="22882" y="85421"/>
                  <a:pt x="19844" y="92739"/>
                  <a:pt x="19844" y="100335"/>
                </a:cubicBezTo>
                <a:cubicBezTo>
                  <a:pt x="19844" y="116179"/>
                  <a:pt x="32680" y="129015"/>
                  <a:pt x="48524" y="129015"/>
                </a:cubicBezTo>
                <a:cubicBezTo>
                  <a:pt x="53640" y="129015"/>
                  <a:pt x="58632" y="127651"/>
                  <a:pt x="63004" y="125109"/>
                </a:cubicBezTo>
                <a:cubicBezTo>
                  <a:pt x="67903" y="130070"/>
                  <a:pt x="73608" y="134224"/>
                  <a:pt x="79933" y="137356"/>
                </a:cubicBezTo>
                <a:cubicBezTo>
                  <a:pt x="71189" y="144766"/>
                  <a:pt x="60089" y="148890"/>
                  <a:pt x="48524" y="148890"/>
                </a:cubicBezTo>
                <a:cubicBezTo>
                  <a:pt x="21735" y="148890"/>
                  <a:pt x="0" y="127186"/>
                  <a:pt x="0" y="100366"/>
                </a:cubicBezTo>
                <a:cubicBezTo>
                  <a:pt x="0" y="87499"/>
                  <a:pt x="5116" y="75158"/>
                  <a:pt x="14201" y="66073"/>
                </a:cubicBezTo>
                <a:lnTo>
                  <a:pt x="36246" y="44028"/>
                </a:lnTo>
                <a:cubicBezTo>
                  <a:pt x="45331" y="34944"/>
                  <a:pt x="57671" y="29828"/>
                  <a:pt x="70538" y="29828"/>
                </a:cubicBezTo>
                <a:cubicBezTo>
                  <a:pt x="97389" y="29828"/>
                  <a:pt x="119062" y="51718"/>
                  <a:pt x="119062" y="78476"/>
                </a:cubicBezTo>
                <a:cubicBezTo>
                  <a:pt x="119062" y="78879"/>
                  <a:pt x="119062" y="79282"/>
                  <a:pt x="119062" y="79685"/>
                </a:cubicBezTo>
                <a:cubicBezTo>
                  <a:pt x="118938" y="85173"/>
                  <a:pt x="114381" y="89483"/>
                  <a:pt x="108893" y="89359"/>
                </a:cubicBezTo>
                <a:cubicBezTo>
                  <a:pt x="103405" y="89235"/>
                  <a:pt x="99095" y="84677"/>
                  <a:pt x="99219" y="79189"/>
                </a:cubicBezTo>
                <a:cubicBezTo>
                  <a:pt x="99219" y="78941"/>
                  <a:pt x="99219" y="78724"/>
                  <a:pt x="99219" y="78476"/>
                </a:cubicBezTo>
                <a:cubicBezTo>
                  <a:pt x="99219" y="68027"/>
                  <a:pt x="93638" y="58849"/>
                  <a:pt x="85328" y="53795"/>
                </a:cubicBezTo>
                <a:close/>
              </a:path>
            </a:pathLst>
          </a:custGeom>
          <a:solidFill>
            <a:srgbClr val="B08D57"/>
          </a:solidFill>
          <a:ln/>
        </p:spPr>
      </p:sp>
      <p:sp>
        <p:nvSpPr>
          <p:cNvPr id="23" name="Text 21"/>
          <p:cNvSpPr/>
          <p:nvPr/>
        </p:nvSpPr>
        <p:spPr>
          <a:xfrm>
            <a:off x="7434275" y="1452563"/>
            <a:ext cx="2206625" cy="222250"/>
          </a:xfrm>
          <a:prstGeom prst="rect">
            <a:avLst/>
          </a:prstGeom>
          <a:noFill/>
          <a:ln/>
        </p:spPr>
        <p:txBody>
          <a:bodyPr wrap="square" lIns="0" tIns="0" rIns="0" bIns="0" rtlCol="0" anchor="ctr"/>
          <a:lstStyle/>
          <a:p>
            <a:pPr>
              <a:lnSpc>
                <a:spcPct val="120000"/>
              </a:lnSpc>
            </a:pPr>
            <a:r>
              <a:rPr lang="en-US" sz="1250" b="1" dirty="0">
                <a:solidFill>
                  <a:srgbClr val="2C3E50"/>
                </a:solidFill>
                <a:latin typeface="Liter" pitchFamily="34" charset="0"/>
                <a:ea typeface="Liter" pitchFamily="34" charset="-122"/>
                <a:cs typeface="Liter" pitchFamily="34" charset="-120"/>
              </a:rPr>
              <a:t>How AGIRI Extends Your Work</a:t>
            </a:r>
            <a:endParaRPr lang="en-US" sz="1600" dirty="0"/>
          </a:p>
        </p:txBody>
      </p:sp>
      <p:sp>
        <p:nvSpPr>
          <p:cNvPr id="24" name="Shape 22"/>
          <p:cNvSpPr/>
          <p:nvPr/>
        </p:nvSpPr>
        <p:spPr>
          <a:xfrm>
            <a:off x="6958025" y="1944688"/>
            <a:ext cx="254000" cy="254000"/>
          </a:xfrm>
          <a:custGeom>
            <a:avLst/>
            <a:gdLst/>
            <a:ahLst/>
            <a:cxnLst/>
            <a:rect l="l" t="t" r="r" b="b"/>
            <a:pathLst>
              <a:path w="254000" h="254000">
                <a:moveTo>
                  <a:pt x="127000" y="0"/>
                </a:moveTo>
                <a:lnTo>
                  <a:pt x="127000" y="0"/>
                </a:lnTo>
                <a:cubicBezTo>
                  <a:pt x="197093" y="0"/>
                  <a:pt x="254000" y="56907"/>
                  <a:pt x="254000" y="127000"/>
                </a:cubicBezTo>
                <a:lnTo>
                  <a:pt x="254000" y="127000"/>
                </a:lnTo>
                <a:cubicBezTo>
                  <a:pt x="254000" y="197093"/>
                  <a:pt x="197093" y="254000"/>
                  <a:pt x="127000" y="254000"/>
                </a:cubicBezTo>
                <a:lnTo>
                  <a:pt x="127000" y="254000"/>
                </a:lnTo>
                <a:cubicBezTo>
                  <a:pt x="56907" y="254000"/>
                  <a:pt x="0" y="197093"/>
                  <a:pt x="0" y="127000"/>
                </a:cubicBezTo>
                <a:lnTo>
                  <a:pt x="0" y="127000"/>
                </a:lnTo>
                <a:cubicBezTo>
                  <a:pt x="0" y="56907"/>
                  <a:pt x="56907" y="0"/>
                  <a:pt x="127000" y="0"/>
                </a:cubicBezTo>
                <a:close/>
              </a:path>
            </a:pathLst>
          </a:custGeom>
          <a:solidFill>
            <a:srgbClr val="2C3E50"/>
          </a:solidFill>
          <a:ln/>
        </p:spPr>
      </p:sp>
      <p:sp>
        <p:nvSpPr>
          <p:cNvPr id="25" name="Text 23"/>
          <p:cNvSpPr/>
          <p:nvPr/>
        </p:nvSpPr>
        <p:spPr>
          <a:xfrm>
            <a:off x="6930244" y="1944688"/>
            <a:ext cx="309563" cy="254000"/>
          </a:xfrm>
          <a:prstGeom prst="rect">
            <a:avLst/>
          </a:prstGeom>
          <a:noFill/>
          <a:ln/>
        </p:spPr>
        <p:txBody>
          <a:bodyPr wrap="square" lIns="0" tIns="0" rIns="0" bIns="0" rtlCol="0" anchor="ctr"/>
          <a:lstStyle/>
          <a:p>
            <a:pPr algn="ctr">
              <a:lnSpc>
                <a:spcPct val="120000"/>
              </a:lnSpc>
            </a:pPr>
            <a:r>
              <a:rPr lang="en-US" sz="875" b="1" dirty="0">
                <a:solidFill>
                  <a:srgbClr val="F8F7F5"/>
                </a:solidFill>
                <a:latin typeface="Oranienbaum" pitchFamily="34" charset="0"/>
                <a:ea typeface="Oranienbaum" pitchFamily="34" charset="-122"/>
                <a:cs typeface="Oranienbaum" pitchFamily="34" charset="-120"/>
              </a:rPr>
              <a:t>1</a:t>
            </a:r>
            <a:endParaRPr lang="en-US" sz="1600" dirty="0"/>
          </a:p>
        </p:txBody>
      </p:sp>
      <p:sp>
        <p:nvSpPr>
          <p:cNvPr id="26" name="Text 24"/>
          <p:cNvSpPr/>
          <p:nvPr/>
        </p:nvSpPr>
        <p:spPr>
          <a:xfrm>
            <a:off x="7307275" y="1912938"/>
            <a:ext cx="4032250" cy="206375"/>
          </a:xfrm>
          <a:prstGeom prst="rect">
            <a:avLst/>
          </a:prstGeom>
          <a:noFill/>
          <a:ln/>
        </p:spPr>
        <p:txBody>
          <a:bodyPr wrap="square" lIns="0" tIns="0" rIns="0" bIns="0" rtlCol="0" anchor="ctr"/>
          <a:lstStyle/>
          <a:p>
            <a:pPr>
              <a:lnSpc>
                <a:spcPct val="140000"/>
              </a:lnSpc>
            </a:pPr>
            <a:r>
              <a:rPr lang="en-US" sz="1000" b="1" dirty="0">
                <a:solidFill>
                  <a:srgbClr val="2B2B2B"/>
                </a:solidFill>
                <a:latin typeface="Quattrocento Sans" pitchFamily="34" charset="0"/>
                <a:ea typeface="Quattrocento Sans" pitchFamily="34" charset="-122"/>
                <a:cs typeface="Quattrocento Sans" pitchFamily="34" charset="-120"/>
              </a:rPr>
              <a:t>Theoretical Extension:</a:t>
            </a:r>
            <a:pPr>
              <a:lnSpc>
                <a:spcPct val="140000"/>
              </a:lnSpc>
            </a:pPr>
            <a:r>
              <a:rPr lang="en-US" sz="1000" dirty="0">
                <a:solidFill>
                  <a:srgbClr val="2B2B2B"/>
                </a:solidFill>
                <a:latin typeface="Quattrocento Sans" pitchFamily="34" charset="0"/>
                <a:ea typeface="Quattrocento Sans" pitchFamily="34" charset="-122"/>
                <a:cs typeface="Quattrocento Sans" pitchFamily="34" charset="-120"/>
              </a:rPr>
              <a:t> Applies your framework to AI governance context</a:t>
            </a:r>
            <a:endParaRPr lang="en-US" sz="1600" dirty="0"/>
          </a:p>
        </p:txBody>
      </p:sp>
      <p:sp>
        <p:nvSpPr>
          <p:cNvPr id="27" name="Shape 25"/>
          <p:cNvSpPr/>
          <p:nvPr/>
        </p:nvSpPr>
        <p:spPr>
          <a:xfrm>
            <a:off x="6958025" y="2357438"/>
            <a:ext cx="254000" cy="254000"/>
          </a:xfrm>
          <a:custGeom>
            <a:avLst/>
            <a:gdLst/>
            <a:ahLst/>
            <a:cxnLst/>
            <a:rect l="l" t="t" r="r" b="b"/>
            <a:pathLst>
              <a:path w="254000" h="254000">
                <a:moveTo>
                  <a:pt x="127000" y="0"/>
                </a:moveTo>
                <a:lnTo>
                  <a:pt x="127000" y="0"/>
                </a:lnTo>
                <a:cubicBezTo>
                  <a:pt x="197093" y="0"/>
                  <a:pt x="254000" y="56907"/>
                  <a:pt x="254000" y="127000"/>
                </a:cubicBezTo>
                <a:lnTo>
                  <a:pt x="254000" y="127000"/>
                </a:lnTo>
                <a:cubicBezTo>
                  <a:pt x="254000" y="197093"/>
                  <a:pt x="197093" y="254000"/>
                  <a:pt x="127000" y="254000"/>
                </a:cubicBezTo>
                <a:lnTo>
                  <a:pt x="127000" y="254000"/>
                </a:lnTo>
                <a:cubicBezTo>
                  <a:pt x="56907" y="254000"/>
                  <a:pt x="0" y="197093"/>
                  <a:pt x="0" y="127000"/>
                </a:cubicBezTo>
                <a:lnTo>
                  <a:pt x="0" y="127000"/>
                </a:lnTo>
                <a:cubicBezTo>
                  <a:pt x="0" y="56907"/>
                  <a:pt x="56907" y="0"/>
                  <a:pt x="127000" y="0"/>
                </a:cubicBezTo>
                <a:close/>
              </a:path>
            </a:pathLst>
          </a:custGeom>
          <a:solidFill>
            <a:srgbClr val="2C3E50"/>
          </a:solidFill>
          <a:ln/>
        </p:spPr>
      </p:sp>
      <p:sp>
        <p:nvSpPr>
          <p:cNvPr id="28" name="Text 26"/>
          <p:cNvSpPr/>
          <p:nvPr/>
        </p:nvSpPr>
        <p:spPr>
          <a:xfrm>
            <a:off x="6930244" y="2357438"/>
            <a:ext cx="309563" cy="254000"/>
          </a:xfrm>
          <a:prstGeom prst="rect">
            <a:avLst/>
          </a:prstGeom>
          <a:noFill/>
          <a:ln/>
        </p:spPr>
        <p:txBody>
          <a:bodyPr wrap="square" lIns="0" tIns="0" rIns="0" bIns="0" rtlCol="0" anchor="ctr"/>
          <a:lstStyle/>
          <a:p>
            <a:pPr algn="ctr">
              <a:lnSpc>
                <a:spcPct val="120000"/>
              </a:lnSpc>
            </a:pPr>
            <a:r>
              <a:rPr lang="en-US" sz="875" b="1" dirty="0">
                <a:solidFill>
                  <a:srgbClr val="F8F7F5"/>
                </a:solidFill>
                <a:latin typeface="Oranienbaum" pitchFamily="34" charset="0"/>
                <a:ea typeface="Oranienbaum" pitchFamily="34" charset="-122"/>
                <a:cs typeface="Oranienbaum" pitchFamily="34" charset="-120"/>
              </a:rPr>
              <a:t>2</a:t>
            </a:r>
            <a:endParaRPr lang="en-US" sz="1600" dirty="0"/>
          </a:p>
        </p:txBody>
      </p:sp>
      <p:sp>
        <p:nvSpPr>
          <p:cNvPr id="29" name="Text 27"/>
          <p:cNvSpPr/>
          <p:nvPr/>
        </p:nvSpPr>
        <p:spPr>
          <a:xfrm>
            <a:off x="7307275" y="2325688"/>
            <a:ext cx="4191000" cy="206375"/>
          </a:xfrm>
          <a:prstGeom prst="rect">
            <a:avLst/>
          </a:prstGeom>
          <a:noFill/>
          <a:ln/>
        </p:spPr>
        <p:txBody>
          <a:bodyPr wrap="square" lIns="0" tIns="0" rIns="0" bIns="0" rtlCol="0" anchor="ctr"/>
          <a:lstStyle/>
          <a:p>
            <a:pPr>
              <a:lnSpc>
                <a:spcPct val="140000"/>
              </a:lnSpc>
            </a:pPr>
            <a:r>
              <a:rPr lang="en-US" sz="1000" b="1" dirty="0">
                <a:solidFill>
                  <a:srgbClr val="2B2B2B"/>
                </a:solidFill>
                <a:latin typeface="Quattrocento Sans" pitchFamily="34" charset="0"/>
                <a:ea typeface="Quattrocento Sans" pitchFamily="34" charset="-122"/>
                <a:cs typeface="Quattrocento Sans" pitchFamily="34" charset="-120"/>
              </a:rPr>
              <a:t>Geographic Extension:</a:t>
            </a:r>
            <a:pPr>
              <a:lnSpc>
                <a:spcPct val="140000"/>
              </a:lnSpc>
            </a:pPr>
            <a:r>
              <a:rPr lang="en-US" sz="1000" dirty="0">
                <a:solidFill>
                  <a:srgbClr val="2B2B2B"/>
                </a:solidFill>
                <a:latin typeface="Quattrocento Sans" pitchFamily="34" charset="0"/>
                <a:ea typeface="Quattrocento Sans" pitchFamily="34" charset="-122"/>
                <a:cs typeface="Quattrocento Sans" pitchFamily="34" charset="-120"/>
              </a:rPr>
              <a:t> Tests insights in Southeast Asian institutional context</a:t>
            </a:r>
            <a:endParaRPr lang="en-US" sz="1600" dirty="0"/>
          </a:p>
        </p:txBody>
      </p:sp>
      <p:sp>
        <p:nvSpPr>
          <p:cNvPr id="30" name="Shape 28"/>
          <p:cNvSpPr/>
          <p:nvPr/>
        </p:nvSpPr>
        <p:spPr>
          <a:xfrm>
            <a:off x="6958025" y="2770188"/>
            <a:ext cx="254000" cy="254000"/>
          </a:xfrm>
          <a:custGeom>
            <a:avLst/>
            <a:gdLst/>
            <a:ahLst/>
            <a:cxnLst/>
            <a:rect l="l" t="t" r="r" b="b"/>
            <a:pathLst>
              <a:path w="254000" h="254000">
                <a:moveTo>
                  <a:pt x="127000" y="0"/>
                </a:moveTo>
                <a:lnTo>
                  <a:pt x="127000" y="0"/>
                </a:lnTo>
                <a:cubicBezTo>
                  <a:pt x="197093" y="0"/>
                  <a:pt x="254000" y="56907"/>
                  <a:pt x="254000" y="127000"/>
                </a:cubicBezTo>
                <a:lnTo>
                  <a:pt x="254000" y="127000"/>
                </a:lnTo>
                <a:cubicBezTo>
                  <a:pt x="254000" y="197093"/>
                  <a:pt x="197093" y="254000"/>
                  <a:pt x="127000" y="254000"/>
                </a:cubicBezTo>
                <a:lnTo>
                  <a:pt x="127000" y="254000"/>
                </a:lnTo>
                <a:cubicBezTo>
                  <a:pt x="56907" y="254000"/>
                  <a:pt x="0" y="197093"/>
                  <a:pt x="0" y="127000"/>
                </a:cubicBezTo>
                <a:lnTo>
                  <a:pt x="0" y="127000"/>
                </a:lnTo>
                <a:cubicBezTo>
                  <a:pt x="0" y="56907"/>
                  <a:pt x="56907" y="0"/>
                  <a:pt x="127000" y="0"/>
                </a:cubicBezTo>
                <a:close/>
              </a:path>
            </a:pathLst>
          </a:custGeom>
          <a:solidFill>
            <a:srgbClr val="2C3E50"/>
          </a:solidFill>
          <a:ln/>
        </p:spPr>
      </p:sp>
      <p:sp>
        <p:nvSpPr>
          <p:cNvPr id="31" name="Text 29"/>
          <p:cNvSpPr/>
          <p:nvPr/>
        </p:nvSpPr>
        <p:spPr>
          <a:xfrm>
            <a:off x="6930244" y="2770188"/>
            <a:ext cx="309563" cy="254000"/>
          </a:xfrm>
          <a:prstGeom prst="rect">
            <a:avLst/>
          </a:prstGeom>
          <a:noFill/>
          <a:ln/>
        </p:spPr>
        <p:txBody>
          <a:bodyPr wrap="square" lIns="0" tIns="0" rIns="0" bIns="0" rtlCol="0" anchor="ctr"/>
          <a:lstStyle/>
          <a:p>
            <a:pPr algn="ctr">
              <a:lnSpc>
                <a:spcPct val="120000"/>
              </a:lnSpc>
            </a:pPr>
            <a:r>
              <a:rPr lang="en-US" sz="875" b="1" dirty="0">
                <a:solidFill>
                  <a:srgbClr val="F8F7F5"/>
                </a:solidFill>
                <a:latin typeface="Oranienbaum" pitchFamily="34" charset="0"/>
                <a:ea typeface="Oranienbaum" pitchFamily="34" charset="-122"/>
                <a:cs typeface="Oranienbaum" pitchFamily="34" charset="-120"/>
              </a:rPr>
              <a:t>3</a:t>
            </a:r>
            <a:endParaRPr lang="en-US" sz="1600" dirty="0"/>
          </a:p>
        </p:txBody>
      </p:sp>
      <p:sp>
        <p:nvSpPr>
          <p:cNvPr id="32" name="Text 30"/>
          <p:cNvSpPr/>
          <p:nvPr/>
        </p:nvSpPr>
        <p:spPr>
          <a:xfrm>
            <a:off x="7307275" y="2738438"/>
            <a:ext cx="4429125" cy="412750"/>
          </a:xfrm>
          <a:prstGeom prst="rect">
            <a:avLst/>
          </a:prstGeom>
          <a:noFill/>
          <a:ln/>
        </p:spPr>
        <p:txBody>
          <a:bodyPr wrap="square" lIns="0" tIns="0" rIns="0" bIns="0" rtlCol="0" anchor="ctr"/>
          <a:lstStyle/>
          <a:p>
            <a:pPr>
              <a:lnSpc>
                <a:spcPct val="140000"/>
              </a:lnSpc>
            </a:pPr>
            <a:r>
              <a:rPr lang="en-US" sz="1000" b="1" dirty="0">
                <a:solidFill>
                  <a:srgbClr val="2B2B2B"/>
                </a:solidFill>
                <a:latin typeface="Quattrocento Sans" pitchFamily="34" charset="0"/>
                <a:ea typeface="Quattrocento Sans" pitchFamily="34" charset="-122"/>
                <a:cs typeface="Quattrocento Sans" pitchFamily="34" charset="-120"/>
              </a:rPr>
              <a:t>Methodological Extension:</a:t>
            </a:r>
            <a:pPr>
              <a:lnSpc>
                <a:spcPct val="140000"/>
              </a:lnSpc>
            </a:pPr>
            <a:r>
              <a:rPr lang="en-US" sz="1000" dirty="0">
                <a:solidFill>
                  <a:srgbClr val="2B2B2B"/>
                </a:solidFill>
                <a:latin typeface="Quattrocento Sans" pitchFamily="34" charset="0"/>
                <a:ea typeface="Quattrocento Sans" pitchFamily="34" charset="-122"/>
                <a:cs typeface="Quattrocento Sans" pitchFamily="34" charset="-120"/>
              </a:rPr>
              <a:t> Develops measurement instrument from your conceptual work</a:t>
            </a:r>
            <a:endParaRPr lang="en-US" sz="1600" dirty="0"/>
          </a:p>
        </p:txBody>
      </p:sp>
      <p:sp>
        <p:nvSpPr>
          <p:cNvPr id="33" name="Shape 31"/>
          <p:cNvSpPr/>
          <p:nvPr/>
        </p:nvSpPr>
        <p:spPr>
          <a:xfrm>
            <a:off x="6958025" y="3309938"/>
            <a:ext cx="254000" cy="254000"/>
          </a:xfrm>
          <a:custGeom>
            <a:avLst/>
            <a:gdLst/>
            <a:ahLst/>
            <a:cxnLst/>
            <a:rect l="l" t="t" r="r" b="b"/>
            <a:pathLst>
              <a:path w="254000" h="254000">
                <a:moveTo>
                  <a:pt x="127000" y="0"/>
                </a:moveTo>
                <a:lnTo>
                  <a:pt x="127000" y="0"/>
                </a:lnTo>
                <a:cubicBezTo>
                  <a:pt x="197093" y="0"/>
                  <a:pt x="254000" y="56907"/>
                  <a:pt x="254000" y="127000"/>
                </a:cubicBezTo>
                <a:lnTo>
                  <a:pt x="254000" y="127000"/>
                </a:lnTo>
                <a:cubicBezTo>
                  <a:pt x="254000" y="197093"/>
                  <a:pt x="197093" y="254000"/>
                  <a:pt x="127000" y="254000"/>
                </a:cubicBezTo>
                <a:lnTo>
                  <a:pt x="127000" y="254000"/>
                </a:lnTo>
                <a:cubicBezTo>
                  <a:pt x="56907" y="254000"/>
                  <a:pt x="0" y="197093"/>
                  <a:pt x="0" y="127000"/>
                </a:cubicBezTo>
                <a:lnTo>
                  <a:pt x="0" y="127000"/>
                </a:lnTo>
                <a:cubicBezTo>
                  <a:pt x="0" y="56907"/>
                  <a:pt x="56907" y="0"/>
                  <a:pt x="127000" y="0"/>
                </a:cubicBezTo>
                <a:close/>
              </a:path>
            </a:pathLst>
          </a:custGeom>
          <a:solidFill>
            <a:srgbClr val="2C3E50"/>
          </a:solidFill>
          <a:ln/>
        </p:spPr>
      </p:sp>
      <p:sp>
        <p:nvSpPr>
          <p:cNvPr id="34" name="Text 32"/>
          <p:cNvSpPr/>
          <p:nvPr/>
        </p:nvSpPr>
        <p:spPr>
          <a:xfrm>
            <a:off x="6930244" y="3309938"/>
            <a:ext cx="309563" cy="254000"/>
          </a:xfrm>
          <a:prstGeom prst="rect">
            <a:avLst/>
          </a:prstGeom>
          <a:noFill/>
          <a:ln/>
        </p:spPr>
        <p:txBody>
          <a:bodyPr wrap="square" lIns="0" tIns="0" rIns="0" bIns="0" rtlCol="0" anchor="ctr"/>
          <a:lstStyle/>
          <a:p>
            <a:pPr algn="ctr">
              <a:lnSpc>
                <a:spcPct val="120000"/>
              </a:lnSpc>
            </a:pPr>
            <a:r>
              <a:rPr lang="en-US" sz="875" b="1" dirty="0">
                <a:solidFill>
                  <a:srgbClr val="F8F7F5"/>
                </a:solidFill>
                <a:latin typeface="Oranienbaum" pitchFamily="34" charset="0"/>
                <a:ea typeface="Oranienbaum" pitchFamily="34" charset="-122"/>
                <a:cs typeface="Oranienbaum" pitchFamily="34" charset="-120"/>
              </a:rPr>
              <a:t>4</a:t>
            </a:r>
            <a:endParaRPr lang="en-US" sz="1600" dirty="0"/>
          </a:p>
        </p:txBody>
      </p:sp>
      <p:sp>
        <p:nvSpPr>
          <p:cNvPr id="35" name="Text 33"/>
          <p:cNvSpPr/>
          <p:nvPr/>
        </p:nvSpPr>
        <p:spPr>
          <a:xfrm>
            <a:off x="7307275" y="3278188"/>
            <a:ext cx="4040188" cy="206375"/>
          </a:xfrm>
          <a:prstGeom prst="rect">
            <a:avLst/>
          </a:prstGeom>
          <a:noFill/>
          <a:ln/>
        </p:spPr>
        <p:txBody>
          <a:bodyPr wrap="square" lIns="0" tIns="0" rIns="0" bIns="0" rtlCol="0" anchor="ctr"/>
          <a:lstStyle/>
          <a:p>
            <a:pPr>
              <a:lnSpc>
                <a:spcPct val="140000"/>
              </a:lnSpc>
            </a:pPr>
            <a:r>
              <a:rPr lang="en-US" sz="1000" b="1" dirty="0">
                <a:solidFill>
                  <a:srgbClr val="2B2B2B"/>
                </a:solidFill>
                <a:latin typeface="Quattrocento Sans" pitchFamily="34" charset="0"/>
                <a:ea typeface="Quattrocento Sans" pitchFamily="34" charset="-122"/>
                <a:cs typeface="Quattrocento Sans" pitchFamily="34" charset="-120"/>
              </a:rPr>
              <a:t>Empirical Contribution:</a:t>
            </a:r>
            <a:pPr>
              <a:lnSpc>
                <a:spcPct val="140000"/>
              </a:lnSpc>
            </a:pPr>
            <a:r>
              <a:rPr lang="en-US" sz="1000" dirty="0">
                <a:solidFill>
                  <a:srgbClr val="2B2B2B"/>
                </a:solidFill>
                <a:latin typeface="Quattrocento Sans" pitchFamily="34" charset="0"/>
                <a:ea typeface="Quattrocento Sans" pitchFamily="34" charset="-122"/>
                <a:cs typeface="Quattrocento Sans" pitchFamily="34" charset="-120"/>
              </a:rPr>
              <a:t> Provides data from 200+ government institutions</a:t>
            </a:r>
            <a:endParaRPr lang="en-US" sz="1600" dirty="0"/>
          </a:p>
        </p:txBody>
      </p:sp>
      <p:sp>
        <p:nvSpPr>
          <p:cNvPr id="36" name="Shape 34"/>
          <p:cNvSpPr/>
          <p:nvPr/>
        </p:nvSpPr>
        <p:spPr>
          <a:xfrm>
            <a:off x="6763556" y="5274469"/>
            <a:ext cx="5103813" cy="1262063"/>
          </a:xfrm>
          <a:custGeom>
            <a:avLst/>
            <a:gdLst/>
            <a:ahLst/>
            <a:cxnLst/>
            <a:rect l="l" t="t" r="r" b="b"/>
            <a:pathLst>
              <a:path w="5103813" h="1262063">
                <a:moveTo>
                  <a:pt x="63494" y="0"/>
                </a:moveTo>
                <a:lnTo>
                  <a:pt x="5040318" y="0"/>
                </a:lnTo>
                <a:cubicBezTo>
                  <a:pt x="5075385" y="0"/>
                  <a:pt x="5103813" y="28427"/>
                  <a:pt x="5103813" y="63494"/>
                </a:cubicBezTo>
                <a:lnTo>
                  <a:pt x="5103813" y="1198568"/>
                </a:lnTo>
                <a:cubicBezTo>
                  <a:pt x="5103813" y="1233635"/>
                  <a:pt x="5075385" y="1262063"/>
                  <a:pt x="5040318" y="1262062"/>
                </a:cubicBezTo>
                <a:lnTo>
                  <a:pt x="63494" y="1262063"/>
                </a:lnTo>
                <a:cubicBezTo>
                  <a:pt x="28427" y="1262062"/>
                  <a:pt x="0" y="1233635"/>
                  <a:pt x="0" y="1198568"/>
                </a:cubicBezTo>
                <a:lnTo>
                  <a:pt x="0" y="63494"/>
                </a:lnTo>
                <a:cubicBezTo>
                  <a:pt x="0" y="28451"/>
                  <a:pt x="28451" y="0"/>
                  <a:pt x="63494" y="0"/>
                </a:cubicBezTo>
                <a:close/>
              </a:path>
            </a:pathLst>
          </a:custGeom>
          <a:solidFill>
            <a:srgbClr val="B08D57">
              <a:alpha val="10196"/>
            </a:srgbClr>
          </a:solidFill>
          <a:ln w="12700">
            <a:solidFill>
              <a:srgbClr val="B08D57">
                <a:alpha val="30196"/>
              </a:srgbClr>
            </a:solidFill>
            <a:prstDash val="solid"/>
          </a:ln>
        </p:spPr>
      </p:sp>
      <p:sp>
        <p:nvSpPr>
          <p:cNvPr id="37" name="Shape 35"/>
          <p:cNvSpPr/>
          <p:nvPr/>
        </p:nvSpPr>
        <p:spPr>
          <a:xfrm>
            <a:off x="6938181" y="5453063"/>
            <a:ext cx="214313" cy="190500"/>
          </a:xfrm>
          <a:custGeom>
            <a:avLst/>
            <a:gdLst/>
            <a:ahLst/>
            <a:cxnLst/>
            <a:rect l="l" t="t" r="r" b="b"/>
            <a:pathLst>
              <a:path w="214313" h="190500">
                <a:moveTo>
                  <a:pt x="100050" y="31700"/>
                </a:moveTo>
                <a:lnTo>
                  <a:pt x="56666" y="79921"/>
                </a:lnTo>
                <a:cubicBezTo>
                  <a:pt x="54955" y="81818"/>
                  <a:pt x="55029" y="84758"/>
                  <a:pt x="56852" y="86581"/>
                </a:cubicBezTo>
                <a:cubicBezTo>
                  <a:pt x="68200" y="97929"/>
                  <a:pt x="86618" y="97929"/>
                  <a:pt x="97966" y="86581"/>
                </a:cubicBezTo>
                <a:lnTo>
                  <a:pt x="109798" y="74749"/>
                </a:lnTo>
                <a:cubicBezTo>
                  <a:pt x="111361" y="73186"/>
                  <a:pt x="113333" y="72330"/>
                  <a:pt x="115342" y="72182"/>
                </a:cubicBezTo>
                <a:cubicBezTo>
                  <a:pt x="117872" y="71958"/>
                  <a:pt x="120476" y="72814"/>
                  <a:pt x="122411" y="74749"/>
                </a:cubicBezTo>
                <a:lnTo>
                  <a:pt x="188119" y="139898"/>
                </a:lnTo>
                <a:lnTo>
                  <a:pt x="214313" y="119063"/>
                </a:lnTo>
                <a:lnTo>
                  <a:pt x="214313" y="11906"/>
                </a:lnTo>
                <a:lnTo>
                  <a:pt x="172641" y="35719"/>
                </a:lnTo>
                <a:lnTo>
                  <a:pt x="163785" y="29803"/>
                </a:lnTo>
                <a:cubicBezTo>
                  <a:pt x="157907" y="25896"/>
                  <a:pt x="151023" y="23812"/>
                  <a:pt x="143954" y="23812"/>
                </a:cubicBezTo>
                <a:lnTo>
                  <a:pt x="117760" y="23812"/>
                </a:lnTo>
                <a:cubicBezTo>
                  <a:pt x="117351" y="23812"/>
                  <a:pt x="116904" y="23812"/>
                  <a:pt x="116495" y="23850"/>
                </a:cubicBezTo>
                <a:cubicBezTo>
                  <a:pt x="110207" y="24185"/>
                  <a:pt x="104291" y="27012"/>
                  <a:pt x="100050" y="31700"/>
                </a:cubicBezTo>
                <a:close/>
                <a:moveTo>
                  <a:pt x="43383" y="67977"/>
                </a:moveTo>
                <a:lnTo>
                  <a:pt x="83121" y="23812"/>
                </a:lnTo>
                <a:lnTo>
                  <a:pt x="68387" y="23812"/>
                </a:lnTo>
                <a:cubicBezTo>
                  <a:pt x="58899" y="23812"/>
                  <a:pt x="49820" y="27570"/>
                  <a:pt x="43123" y="34268"/>
                </a:cubicBezTo>
                <a:lnTo>
                  <a:pt x="41672" y="35719"/>
                </a:lnTo>
                <a:lnTo>
                  <a:pt x="0" y="11906"/>
                </a:lnTo>
                <a:lnTo>
                  <a:pt x="0" y="119063"/>
                </a:lnTo>
                <a:lnTo>
                  <a:pt x="58192" y="167543"/>
                </a:lnTo>
                <a:cubicBezTo>
                  <a:pt x="66749" y="174687"/>
                  <a:pt x="77539" y="178594"/>
                  <a:pt x="88664" y="178594"/>
                </a:cubicBezTo>
                <a:lnTo>
                  <a:pt x="94506" y="178594"/>
                </a:lnTo>
                <a:lnTo>
                  <a:pt x="91901" y="175989"/>
                </a:lnTo>
                <a:cubicBezTo>
                  <a:pt x="88404" y="172492"/>
                  <a:pt x="88404" y="166836"/>
                  <a:pt x="91901" y="163376"/>
                </a:cubicBezTo>
                <a:cubicBezTo>
                  <a:pt x="95399" y="159916"/>
                  <a:pt x="101054" y="159879"/>
                  <a:pt x="104515" y="163376"/>
                </a:cubicBezTo>
                <a:lnTo>
                  <a:pt x="119769" y="178631"/>
                </a:lnTo>
                <a:lnTo>
                  <a:pt x="123118" y="178631"/>
                </a:lnTo>
                <a:cubicBezTo>
                  <a:pt x="130225" y="178631"/>
                  <a:pt x="137182" y="177031"/>
                  <a:pt x="143508" y="174054"/>
                </a:cubicBezTo>
                <a:lnTo>
                  <a:pt x="133573" y="164083"/>
                </a:lnTo>
                <a:cubicBezTo>
                  <a:pt x="130076" y="160586"/>
                  <a:pt x="130076" y="154930"/>
                  <a:pt x="133573" y="151470"/>
                </a:cubicBezTo>
                <a:cubicBezTo>
                  <a:pt x="137071" y="148010"/>
                  <a:pt x="142726" y="147972"/>
                  <a:pt x="146186" y="151470"/>
                </a:cubicBezTo>
                <a:lnTo>
                  <a:pt x="158093" y="163376"/>
                </a:lnTo>
                <a:lnTo>
                  <a:pt x="164604" y="156865"/>
                </a:lnTo>
                <a:cubicBezTo>
                  <a:pt x="167915" y="153553"/>
                  <a:pt x="168883" y="148754"/>
                  <a:pt x="167432" y="144549"/>
                </a:cubicBezTo>
                <a:lnTo>
                  <a:pt x="116123" y="93650"/>
                </a:lnTo>
                <a:lnTo>
                  <a:pt x="110579" y="99194"/>
                </a:lnTo>
                <a:cubicBezTo>
                  <a:pt x="92236" y="117537"/>
                  <a:pt x="62545" y="117537"/>
                  <a:pt x="44202" y="99194"/>
                </a:cubicBezTo>
                <a:cubicBezTo>
                  <a:pt x="35644" y="90636"/>
                  <a:pt x="35309" y="76907"/>
                  <a:pt x="43383" y="67940"/>
                </a:cubicBezTo>
                <a:close/>
              </a:path>
            </a:pathLst>
          </a:custGeom>
          <a:solidFill>
            <a:srgbClr val="B08D57"/>
          </a:solidFill>
          <a:ln/>
        </p:spPr>
      </p:sp>
      <p:sp>
        <p:nvSpPr>
          <p:cNvPr id="38" name="Text 36"/>
          <p:cNvSpPr/>
          <p:nvPr/>
        </p:nvSpPr>
        <p:spPr>
          <a:xfrm>
            <a:off x="7259650" y="5437188"/>
            <a:ext cx="992188" cy="222250"/>
          </a:xfrm>
          <a:prstGeom prst="rect">
            <a:avLst/>
          </a:prstGeom>
          <a:noFill/>
          <a:ln/>
        </p:spPr>
        <p:txBody>
          <a:bodyPr wrap="square" lIns="0" tIns="0" rIns="0" bIns="0" rtlCol="0" anchor="ctr"/>
          <a:lstStyle/>
          <a:p>
            <a:pPr>
              <a:lnSpc>
                <a:spcPct val="130000"/>
              </a:lnSpc>
            </a:pPr>
            <a:r>
              <a:rPr lang="en-US" sz="1125" b="1" dirty="0">
                <a:solidFill>
                  <a:srgbClr val="2C3E50"/>
                </a:solidFill>
                <a:latin typeface="Liter" pitchFamily="34" charset="0"/>
                <a:ea typeface="Liter" pitchFamily="34" charset="-122"/>
                <a:cs typeface="Liter" pitchFamily="34" charset="-120"/>
              </a:rPr>
              <a:t>Mutual Benefit</a:t>
            </a:r>
            <a:endParaRPr lang="en-US" sz="1600" dirty="0"/>
          </a:p>
        </p:txBody>
      </p:sp>
      <p:sp>
        <p:nvSpPr>
          <p:cNvPr id="39" name="Text 37"/>
          <p:cNvSpPr/>
          <p:nvPr/>
        </p:nvSpPr>
        <p:spPr>
          <a:xfrm>
            <a:off x="6926275" y="5754688"/>
            <a:ext cx="4841875" cy="619125"/>
          </a:xfrm>
          <a:prstGeom prst="rect">
            <a:avLst/>
          </a:prstGeom>
          <a:noFill/>
          <a:ln/>
        </p:spPr>
        <p:txBody>
          <a:bodyPr wrap="square" lIns="0" tIns="0" rIns="0" bIns="0" rtlCol="0" anchor="ctr"/>
          <a:lstStyle/>
          <a:p>
            <a:pPr>
              <a:lnSpc>
                <a:spcPct val="140000"/>
              </a:lnSpc>
            </a:pPr>
            <a:r>
              <a:rPr lang="en-US" sz="1000" dirty="0">
                <a:solidFill>
                  <a:srgbClr val="2B2B2B"/>
                </a:solidFill>
                <a:latin typeface="Quattrocento Sans" pitchFamily="34" charset="0"/>
                <a:ea typeface="Quattrocento Sans" pitchFamily="34" charset="-122"/>
                <a:cs typeface="Quattrocento Sans" pitchFamily="34" charset="-120"/>
              </a:rPr>
              <a:t>This collaboration extends your research impact to a new domain (AI governance) and region (Southeast Asia), while providing you with unique data access and a motivated doctoral researcher.</a:t>
            </a:r>
            <a:endParaRPr lang="en-US" sz="1600" dirty="0"/>
          </a:p>
        </p:txBody>
      </p:sp>
    </p:spTree>
  </p:cSld>
  <p:clrMapOvr>
    <a:masterClrMapping/>
  </p:clrMapOvr>
  <p:transition>
    <p:fade/>
    <p:spd val="med"/>
  </p:transition>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8F7F5"/>
        </a:solidFill>
      </p:bgPr>
    </p:bg>
    <p:spTree>
      <p:nvGrpSpPr>
        <p:cNvPr id="1" name=""/>
        <p:cNvGrpSpPr/>
        <p:nvPr/>
      </p:nvGrpSpPr>
      <p:grpSpPr>
        <a:xfrm>
          <a:off x="0" y="0"/>
          <a:ext cx="0" cy="0"/>
          <a:chOff x="0" y="0"/>
          <a:chExt cx="0" cy="0"/>
        </a:xfrm>
      </p:grpSpPr>
      <p:sp>
        <p:nvSpPr>
          <p:cNvPr id="2" name="Text 0"/>
          <p:cNvSpPr/>
          <p:nvPr/>
        </p:nvSpPr>
        <p:spPr>
          <a:xfrm>
            <a:off x="379518" y="379518"/>
            <a:ext cx="11499381" cy="189759"/>
          </a:xfrm>
          <a:prstGeom prst="rect">
            <a:avLst/>
          </a:prstGeom>
          <a:noFill/>
          <a:ln/>
        </p:spPr>
        <p:txBody>
          <a:bodyPr wrap="square" lIns="0" tIns="0" rIns="0" bIns="0" rtlCol="0" anchor="ctr"/>
          <a:lstStyle/>
          <a:p>
            <a:pPr>
              <a:lnSpc>
                <a:spcPct val="120000"/>
              </a:lnSpc>
            </a:pPr>
            <a:r>
              <a:rPr lang="en-US" sz="1046" spc="105" kern="0" dirty="0">
                <a:solidFill>
                  <a:srgbClr val="B08D57"/>
                </a:solidFill>
                <a:latin typeface="Liter" pitchFamily="34" charset="0"/>
                <a:ea typeface="Liter" pitchFamily="34" charset="-122"/>
                <a:cs typeface="Liter" pitchFamily="34" charset="-120"/>
              </a:rPr>
              <a:t>The Partnership</a:t>
            </a:r>
            <a:endParaRPr lang="en-US" sz="1600" dirty="0"/>
          </a:p>
        </p:txBody>
      </p:sp>
      <p:sp>
        <p:nvSpPr>
          <p:cNvPr id="3" name="Text 1"/>
          <p:cNvSpPr/>
          <p:nvPr/>
        </p:nvSpPr>
        <p:spPr>
          <a:xfrm>
            <a:off x="379518" y="645180"/>
            <a:ext cx="11660675" cy="569276"/>
          </a:xfrm>
          <a:prstGeom prst="rect">
            <a:avLst/>
          </a:prstGeom>
          <a:noFill/>
          <a:ln/>
        </p:spPr>
        <p:txBody>
          <a:bodyPr wrap="square" lIns="0" tIns="0" rIns="0" bIns="0" rtlCol="0" anchor="ctr"/>
          <a:lstStyle/>
          <a:p>
            <a:pPr>
              <a:lnSpc>
                <a:spcPct val="100000"/>
              </a:lnSpc>
            </a:pPr>
            <a:r>
              <a:rPr lang="en-US" sz="3586" b="1" dirty="0">
                <a:solidFill>
                  <a:srgbClr val="2C3E50"/>
                </a:solidFill>
                <a:latin typeface="Oranienbaum" pitchFamily="34" charset="0"/>
                <a:ea typeface="Oranienbaum" pitchFamily="34" charset="-122"/>
                <a:cs typeface="Oranienbaum" pitchFamily="34" charset="-120"/>
              </a:rPr>
              <a:t>What I Am Asking For — And What I Bring</a:t>
            </a:r>
            <a:endParaRPr lang="en-US" sz="1600" dirty="0"/>
          </a:p>
        </p:txBody>
      </p:sp>
      <p:sp>
        <p:nvSpPr>
          <p:cNvPr id="4" name="Shape 2"/>
          <p:cNvSpPr/>
          <p:nvPr/>
        </p:nvSpPr>
        <p:spPr>
          <a:xfrm>
            <a:off x="398493" y="1404215"/>
            <a:ext cx="5588395" cy="4487795"/>
          </a:xfrm>
          <a:custGeom>
            <a:avLst/>
            <a:gdLst/>
            <a:ahLst/>
            <a:cxnLst/>
            <a:rect l="l" t="t" r="r" b="b"/>
            <a:pathLst>
              <a:path w="5588395" h="4487795">
                <a:moveTo>
                  <a:pt x="37952" y="0"/>
                </a:moveTo>
                <a:lnTo>
                  <a:pt x="5512507" y="0"/>
                </a:lnTo>
                <a:cubicBezTo>
                  <a:pt x="5554419" y="0"/>
                  <a:pt x="5588395" y="33976"/>
                  <a:pt x="5588395" y="75889"/>
                </a:cubicBezTo>
                <a:lnTo>
                  <a:pt x="5588395" y="4411906"/>
                </a:lnTo>
                <a:cubicBezTo>
                  <a:pt x="5588395" y="4453818"/>
                  <a:pt x="5554419" y="4487795"/>
                  <a:pt x="5512507" y="4487795"/>
                </a:cubicBezTo>
                <a:lnTo>
                  <a:pt x="37952" y="4487795"/>
                </a:lnTo>
                <a:cubicBezTo>
                  <a:pt x="16992" y="4487795"/>
                  <a:pt x="0" y="4470803"/>
                  <a:pt x="0" y="4449843"/>
                </a:cubicBezTo>
                <a:lnTo>
                  <a:pt x="0" y="37952"/>
                </a:lnTo>
                <a:cubicBezTo>
                  <a:pt x="0" y="17006"/>
                  <a:pt x="17006" y="0"/>
                  <a:pt x="37952" y="0"/>
                </a:cubicBezTo>
                <a:close/>
              </a:path>
            </a:pathLst>
          </a:custGeom>
          <a:solidFill>
            <a:srgbClr val="FFFFFF"/>
          </a:solidFill>
          <a:ln/>
          <a:effectLst>
            <a:outerShdw sx="100000" sy="100000" kx="0" ky="0" algn="bl" rotWithShape="0" blurRad="56928" dist="37952" dir="5400000">
              <a:srgbClr val="000000">
                <a:alpha val="10196"/>
              </a:srgbClr>
            </a:outerShdw>
          </a:effectLst>
        </p:spPr>
      </p:sp>
      <p:sp>
        <p:nvSpPr>
          <p:cNvPr id="5" name="Shape 3"/>
          <p:cNvSpPr/>
          <p:nvPr/>
        </p:nvSpPr>
        <p:spPr>
          <a:xfrm>
            <a:off x="398493" y="1404215"/>
            <a:ext cx="37952" cy="4487795"/>
          </a:xfrm>
          <a:custGeom>
            <a:avLst/>
            <a:gdLst/>
            <a:ahLst/>
            <a:cxnLst/>
            <a:rect l="l" t="t" r="r" b="b"/>
            <a:pathLst>
              <a:path w="37952" h="4487795">
                <a:moveTo>
                  <a:pt x="37952" y="0"/>
                </a:moveTo>
                <a:lnTo>
                  <a:pt x="37952" y="0"/>
                </a:lnTo>
                <a:lnTo>
                  <a:pt x="37952" y="4487795"/>
                </a:lnTo>
                <a:lnTo>
                  <a:pt x="37952" y="4487795"/>
                </a:lnTo>
                <a:cubicBezTo>
                  <a:pt x="16992" y="4487795"/>
                  <a:pt x="0" y="4470803"/>
                  <a:pt x="0" y="4449843"/>
                </a:cubicBezTo>
                <a:lnTo>
                  <a:pt x="0" y="37952"/>
                </a:lnTo>
                <a:cubicBezTo>
                  <a:pt x="0" y="17006"/>
                  <a:pt x="17006" y="0"/>
                  <a:pt x="37952" y="0"/>
                </a:cubicBezTo>
                <a:close/>
              </a:path>
            </a:pathLst>
          </a:custGeom>
          <a:solidFill>
            <a:srgbClr val="2C3E50"/>
          </a:solidFill>
          <a:ln/>
        </p:spPr>
      </p:sp>
      <p:sp>
        <p:nvSpPr>
          <p:cNvPr id="6" name="Shape 4"/>
          <p:cNvSpPr/>
          <p:nvPr/>
        </p:nvSpPr>
        <p:spPr>
          <a:xfrm>
            <a:off x="645180" y="1631925"/>
            <a:ext cx="531325" cy="531325"/>
          </a:xfrm>
          <a:custGeom>
            <a:avLst/>
            <a:gdLst/>
            <a:ahLst/>
            <a:cxnLst/>
            <a:rect l="l" t="t" r="r" b="b"/>
            <a:pathLst>
              <a:path w="531325" h="531325">
                <a:moveTo>
                  <a:pt x="265662" y="0"/>
                </a:moveTo>
                <a:lnTo>
                  <a:pt x="265662" y="0"/>
                </a:lnTo>
                <a:cubicBezTo>
                  <a:pt x="412285" y="0"/>
                  <a:pt x="531325" y="119039"/>
                  <a:pt x="531325" y="265662"/>
                </a:cubicBezTo>
                <a:lnTo>
                  <a:pt x="531325" y="265662"/>
                </a:lnTo>
                <a:cubicBezTo>
                  <a:pt x="531325" y="412285"/>
                  <a:pt x="412285" y="531325"/>
                  <a:pt x="265662" y="531325"/>
                </a:cubicBezTo>
                <a:lnTo>
                  <a:pt x="265662" y="531325"/>
                </a:lnTo>
                <a:cubicBezTo>
                  <a:pt x="119039" y="531325"/>
                  <a:pt x="0" y="412285"/>
                  <a:pt x="0" y="265662"/>
                </a:cubicBezTo>
                <a:lnTo>
                  <a:pt x="0" y="265662"/>
                </a:lnTo>
                <a:cubicBezTo>
                  <a:pt x="0" y="119039"/>
                  <a:pt x="119039" y="0"/>
                  <a:pt x="265662" y="0"/>
                </a:cubicBezTo>
                <a:close/>
              </a:path>
            </a:pathLst>
          </a:custGeom>
          <a:solidFill>
            <a:srgbClr val="2C3E50"/>
          </a:solidFill>
          <a:ln/>
        </p:spPr>
      </p:sp>
      <p:sp>
        <p:nvSpPr>
          <p:cNvPr id="7" name="Shape 5"/>
          <p:cNvSpPr/>
          <p:nvPr/>
        </p:nvSpPr>
        <p:spPr>
          <a:xfrm>
            <a:off x="782755" y="1783732"/>
            <a:ext cx="256174" cy="227711"/>
          </a:xfrm>
          <a:custGeom>
            <a:avLst/>
            <a:gdLst/>
            <a:ahLst/>
            <a:cxnLst/>
            <a:rect l="l" t="t" r="r" b="b"/>
            <a:pathLst>
              <a:path w="256174" h="227711">
                <a:moveTo>
                  <a:pt x="119592" y="23661"/>
                </a:moveTo>
                <a:lnTo>
                  <a:pt x="67735" y="81300"/>
                </a:lnTo>
                <a:cubicBezTo>
                  <a:pt x="65689" y="83568"/>
                  <a:pt x="65778" y="87081"/>
                  <a:pt x="67957" y="89261"/>
                </a:cubicBezTo>
                <a:cubicBezTo>
                  <a:pt x="81522" y="102826"/>
                  <a:pt x="103537" y="102826"/>
                  <a:pt x="117102" y="89261"/>
                </a:cubicBezTo>
                <a:lnTo>
                  <a:pt x="131245" y="75118"/>
                </a:lnTo>
                <a:cubicBezTo>
                  <a:pt x="133113" y="73250"/>
                  <a:pt x="135470" y="72227"/>
                  <a:pt x="137872" y="72049"/>
                </a:cubicBezTo>
                <a:cubicBezTo>
                  <a:pt x="140896" y="71782"/>
                  <a:pt x="144009" y="72805"/>
                  <a:pt x="146322" y="75118"/>
                </a:cubicBezTo>
                <a:lnTo>
                  <a:pt x="224864" y="152993"/>
                </a:lnTo>
                <a:lnTo>
                  <a:pt x="256174" y="128087"/>
                </a:lnTo>
                <a:lnTo>
                  <a:pt x="256174" y="0"/>
                </a:lnTo>
                <a:lnTo>
                  <a:pt x="206363" y="28464"/>
                </a:lnTo>
                <a:lnTo>
                  <a:pt x="195778" y="21392"/>
                </a:lnTo>
                <a:cubicBezTo>
                  <a:pt x="188751" y="16722"/>
                  <a:pt x="180523" y="14232"/>
                  <a:pt x="172073" y="14232"/>
                </a:cubicBezTo>
                <a:lnTo>
                  <a:pt x="140762" y="14232"/>
                </a:lnTo>
                <a:cubicBezTo>
                  <a:pt x="140273" y="14232"/>
                  <a:pt x="139740" y="14232"/>
                  <a:pt x="139250" y="14276"/>
                </a:cubicBezTo>
                <a:cubicBezTo>
                  <a:pt x="131734" y="14677"/>
                  <a:pt x="124663" y="18057"/>
                  <a:pt x="119592" y="23661"/>
                </a:cubicBezTo>
                <a:close/>
                <a:moveTo>
                  <a:pt x="51858" y="67023"/>
                </a:moveTo>
                <a:lnTo>
                  <a:pt x="99356" y="14232"/>
                </a:lnTo>
                <a:lnTo>
                  <a:pt x="81745" y="14232"/>
                </a:lnTo>
                <a:cubicBezTo>
                  <a:pt x="70403" y="14232"/>
                  <a:pt x="59552" y="18724"/>
                  <a:pt x="51546" y="26729"/>
                </a:cubicBezTo>
                <a:lnTo>
                  <a:pt x="0" y="85391"/>
                </a:lnTo>
                <a:lnTo>
                  <a:pt x="0" y="241942"/>
                </a:lnTo>
                <a:lnTo>
                  <a:pt x="64044" y="181457"/>
                </a:lnTo>
                <a:lnTo>
                  <a:pt x="69558" y="186038"/>
                </a:lnTo>
                <a:cubicBezTo>
                  <a:pt x="79788" y="194577"/>
                  <a:pt x="92685" y="199247"/>
                  <a:pt x="105983" y="199247"/>
                </a:cubicBezTo>
                <a:lnTo>
                  <a:pt x="112966" y="199247"/>
                </a:lnTo>
                <a:lnTo>
                  <a:pt x="109853" y="196133"/>
                </a:lnTo>
                <a:cubicBezTo>
                  <a:pt x="105672" y="191953"/>
                  <a:pt x="105672" y="185193"/>
                  <a:pt x="109853" y="181057"/>
                </a:cubicBezTo>
                <a:cubicBezTo>
                  <a:pt x="114033" y="176920"/>
                  <a:pt x="120793" y="176876"/>
                  <a:pt x="124929" y="181057"/>
                </a:cubicBezTo>
                <a:lnTo>
                  <a:pt x="143164" y="199291"/>
                </a:lnTo>
                <a:lnTo>
                  <a:pt x="147167" y="199291"/>
                </a:lnTo>
                <a:cubicBezTo>
                  <a:pt x="155661" y="199291"/>
                  <a:pt x="163978" y="197379"/>
                  <a:pt x="171539" y="193821"/>
                </a:cubicBezTo>
                <a:lnTo>
                  <a:pt x="159664" y="181902"/>
                </a:lnTo>
                <a:cubicBezTo>
                  <a:pt x="155484" y="177721"/>
                  <a:pt x="155484" y="170961"/>
                  <a:pt x="159664" y="166825"/>
                </a:cubicBezTo>
                <a:cubicBezTo>
                  <a:pt x="163845" y="162688"/>
                  <a:pt x="170605" y="162644"/>
                  <a:pt x="174741" y="166825"/>
                </a:cubicBezTo>
                <a:lnTo>
                  <a:pt x="188973" y="181057"/>
                </a:lnTo>
                <a:lnTo>
                  <a:pt x="196756" y="173273"/>
                </a:lnTo>
                <a:cubicBezTo>
                  <a:pt x="200714" y="169315"/>
                  <a:pt x="201871" y="163578"/>
                  <a:pt x="200136" y="158552"/>
                </a:cubicBezTo>
                <a:lnTo>
                  <a:pt x="138806" y="97711"/>
                </a:lnTo>
                <a:lnTo>
                  <a:pt x="132179" y="104338"/>
                </a:lnTo>
                <a:cubicBezTo>
                  <a:pt x="110253" y="126264"/>
                  <a:pt x="74762" y="126264"/>
                  <a:pt x="52836" y="104338"/>
                </a:cubicBezTo>
                <a:cubicBezTo>
                  <a:pt x="42607" y="94108"/>
                  <a:pt x="42206" y="77697"/>
                  <a:pt x="51858" y="66979"/>
                </a:cubicBezTo>
                <a:close/>
              </a:path>
            </a:pathLst>
          </a:custGeom>
          <a:solidFill>
            <a:srgbClr val="F8F7F5"/>
          </a:solidFill>
          <a:ln/>
        </p:spPr>
      </p:sp>
      <p:sp>
        <p:nvSpPr>
          <p:cNvPr id="8" name="Text 6"/>
          <p:cNvSpPr/>
          <p:nvPr/>
        </p:nvSpPr>
        <p:spPr>
          <a:xfrm>
            <a:off x="1328311" y="1745781"/>
            <a:ext cx="2362496" cy="303614"/>
          </a:xfrm>
          <a:prstGeom prst="rect">
            <a:avLst/>
          </a:prstGeom>
          <a:noFill/>
          <a:ln/>
        </p:spPr>
        <p:txBody>
          <a:bodyPr wrap="square" lIns="0" tIns="0" rIns="0" bIns="0" rtlCol="0" anchor="ctr"/>
          <a:lstStyle/>
          <a:p>
            <a:pPr>
              <a:lnSpc>
                <a:spcPct val="110000"/>
              </a:lnSpc>
            </a:pPr>
            <a:r>
              <a:rPr lang="en-US" sz="1793" b="1" dirty="0">
                <a:solidFill>
                  <a:srgbClr val="2C3E50"/>
                </a:solidFill>
                <a:latin typeface="Liter" pitchFamily="34" charset="0"/>
                <a:ea typeface="Liter" pitchFamily="34" charset="-122"/>
                <a:cs typeface="Liter" pitchFamily="34" charset="-120"/>
              </a:rPr>
              <a:t>What I Need From You</a:t>
            </a:r>
            <a:endParaRPr lang="en-US" sz="1600" dirty="0"/>
          </a:p>
        </p:txBody>
      </p:sp>
      <p:sp>
        <p:nvSpPr>
          <p:cNvPr id="9" name="Shape 7"/>
          <p:cNvSpPr/>
          <p:nvPr/>
        </p:nvSpPr>
        <p:spPr>
          <a:xfrm>
            <a:off x="645180" y="2353009"/>
            <a:ext cx="5113998" cy="1005721"/>
          </a:xfrm>
          <a:custGeom>
            <a:avLst/>
            <a:gdLst/>
            <a:ahLst/>
            <a:cxnLst/>
            <a:rect l="l" t="t" r="r" b="b"/>
            <a:pathLst>
              <a:path w="5113998" h="1005721">
                <a:moveTo>
                  <a:pt x="75902" y="0"/>
                </a:moveTo>
                <a:lnTo>
                  <a:pt x="5038097" y="0"/>
                </a:lnTo>
                <a:cubicBezTo>
                  <a:pt x="5080016" y="0"/>
                  <a:pt x="5113998" y="33982"/>
                  <a:pt x="5113998" y="75902"/>
                </a:cubicBezTo>
                <a:lnTo>
                  <a:pt x="5113998" y="929820"/>
                </a:lnTo>
                <a:cubicBezTo>
                  <a:pt x="5113998" y="971739"/>
                  <a:pt x="5080016" y="1005721"/>
                  <a:pt x="5038097" y="1005721"/>
                </a:cubicBezTo>
                <a:lnTo>
                  <a:pt x="75902" y="1005721"/>
                </a:lnTo>
                <a:cubicBezTo>
                  <a:pt x="33982" y="1005721"/>
                  <a:pt x="0" y="971739"/>
                  <a:pt x="0" y="929820"/>
                </a:cubicBezTo>
                <a:lnTo>
                  <a:pt x="0" y="75902"/>
                </a:lnTo>
                <a:cubicBezTo>
                  <a:pt x="0" y="34010"/>
                  <a:pt x="34010" y="0"/>
                  <a:pt x="75902" y="0"/>
                </a:cubicBezTo>
                <a:close/>
              </a:path>
            </a:pathLst>
          </a:custGeom>
          <a:solidFill>
            <a:srgbClr val="2C3E50">
              <a:alpha val="5098"/>
            </a:srgbClr>
          </a:solidFill>
          <a:ln/>
        </p:spPr>
      </p:sp>
      <p:sp>
        <p:nvSpPr>
          <p:cNvPr id="10" name="Shape 8"/>
          <p:cNvSpPr/>
          <p:nvPr/>
        </p:nvSpPr>
        <p:spPr>
          <a:xfrm>
            <a:off x="796987" y="2504816"/>
            <a:ext cx="379518" cy="379518"/>
          </a:xfrm>
          <a:custGeom>
            <a:avLst/>
            <a:gdLst/>
            <a:ahLst/>
            <a:cxnLst/>
            <a:rect l="l" t="t" r="r" b="b"/>
            <a:pathLst>
              <a:path w="379518" h="379518">
                <a:moveTo>
                  <a:pt x="189759" y="0"/>
                </a:moveTo>
                <a:lnTo>
                  <a:pt x="189759" y="0"/>
                </a:lnTo>
                <a:cubicBezTo>
                  <a:pt x="294489" y="0"/>
                  <a:pt x="379518" y="85028"/>
                  <a:pt x="379518" y="189759"/>
                </a:cubicBezTo>
                <a:lnTo>
                  <a:pt x="379518" y="189759"/>
                </a:lnTo>
                <a:cubicBezTo>
                  <a:pt x="379518" y="294489"/>
                  <a:pt x="294489" y="379518"/>
                  <a:pt x="189759" y="379518"/>
                </a:cubicBezTo>
                <a:lnTo>
                  <a:pt x="189759" y="379518"/>
                </a:lnTo>
                <a:cubicBezTo>
                  <a:pt x="85028" y="379518"/>
                  <a:pt x="0" y="294489"/>
                  <a:pt x="0" y="189759"/>
                </a:cubicBezTo>
                <a:lnTo>
                  <a:pt x="0" y="189759"/>
                </a:lnTo>
                <a:cubicBezTo>
                  <a:pt x="0" y="85028"/>
                  <a:pt x="85028" y="0"/>
                  <a:pt x="189759" y="0"/>
                </a:cubicBezTo>
                <a:close/>
              </a:path>
            </a:pathLst>
          </a:custGeom>
          <a:solidFill>
            <a:srgbClr val="2C3E50"/>
          </a:solidFill>
          <a:ln/>
        </p:spPr>
      </p:sp>
      <p:sp>
        <p:nvSpPr>
          <p:cNvPr id="11" name="Text 9"/>
          <p:cNvSpPr/>
          <p:nvPr/>
        </p:nvSpPr>
        <p:spPr>
          <a:xfrm>
            <a:off x="759035" y="2504816"/>
            <a:ext cx="455421" cy="379518"/>
          </a:xfrm>
          <a:prstGeom prst="rect">
            <a:avLst/>
          </a:prstGeom>
          <a:noFill/>
          <a:ln/>
        </p:spPr>
        <p:txBody>
          <a:bodyPr wrap="square" lIns="0" tIns="0" rIns="0" bIns="0" rtlCol="0" anchor="ctr"/>
          <a:lstStyle/>
          <a:p>
            <a:pPr algn="ctr">
              <a:lnSpc>
                <a:spcPct val="130000"/>
              </a:lnSpc>
            </a:pPr>
            <a:r>
              <a:rPr lang="en-US" sz="1195" b="1" dirty="0">
                <a:solidFill>
                  <a:srgbClr val="F8F7F5"/>
                </a:solidFill>
                <a:latin typeface="Oranienbaum" pitchFamily="34" charset="0"/>
                <a:ea typeface="Oranienbaum" pitchFamily="34" charset="-122"/>
                <a:cs typeface="Oranienbaum" pitchFamily="34" charset="-120"/>
              </a:rPr>
              <a:t>1</a:t>
            </a:r>
            <a:endParaRPr lang="en-US" sz="1600" dirty="0"/>
          </a:p>
        </p:txBody>
      </p:sp>
      <p:sp>
        <p:nvSpPr>
          <p:cNvPr id="12" name="Text 10"/>
          <p:cNvSpPr/>
          <p:nvPr/>
        </p:nvSpPr>
        <p:spPr>
          <a:xfrm>
            <a:off x="1290360" y="2504816"/>
            <a:ext cx="4392915" cy="227711"/>
          </a:xfrm>
          <a:prstGeom prst="rect">
            <a:avLst/>
          </a:prstGeom>
          <a:noFill/>
          <a:ln/>
        </p:spPr>
        <p:txBody>
          <a:bodyPr wrap="square" lIns="0" tIns="0" rIns="0" bIns="0" rtlCol="0" anchor="ctr"/>
          <a:lstStyle/>
          <a:p>
            <a:pPr>
              <a:lnSpc>
                <a:spcPct val="130000"/>
              </a:lnSpc>
            </a:pPr>
            <a:r>
              <a:rPr lang="en-US" sz="1195" b="1" dirty="0">
                <a:solidFill>
                  <a:srgbClr val="2C3E50"/>
                </a:solidFill>
                <a:latin typeface="Liter" pitchFamily="34" charset="0"/>
                <a:ea typeface="Liter" pitchFamily="34" charset="-122"/>
                <a:cs typeface="Liter" pitchFamily="34" charset="-120"/>
              </a:rPr>
              <a:t>Methodological Guidance</a:t>
            </a:r>
            <a:endParaRPr lang="en-US" sz="1600" dirty="0"/>
          </a:p>
        </p:txBody>
      </p:sp>
      <p:sp>
        <p:nvSpPr>
          <p:cNvPr id="13" name="Text 11"/>
          <p:cNvSpPr/>
          <p:nvPr/>
        </p:nvSpPr>
        <p:spPr>
          <a:xfrm>
            <a:off x="1290360" y="2770478"/>
            <a:ext cx="4383427" cy="436445"/>
          </a:xfrm>
          <a:prstGeom prst="rect">
            <a:avLst/>
          </a:prstGeom>
          <a:noFill/>
          <a:ln/>
        </p:spPr>
        <p:txBody>
          <a:bodyPr wrap="square" lIns="0" tIns="0" rIns="0" bIns="0" rtlCol="0" anchor="ctr"/>
          <a:lstStyle/>
          <a:p>
            <a:pPr>
              <a:lnSpc>
                <a:spcPct val="140000"/>
              </a:lnSpc>
            </a:pPr>
            <a:r>
              <a:rPr lang="en-US" sz="1046" dirty="0">
                <a:solidFill>
                  <a:srgbClr val="2B2B2B"/>
                </a:solidFill>
                <a:latin typeface="Quattrocento Sans" pitchFamily="34" charset="0"/>
                <a:ea typeface="Quattrocento Sans" pitchFamily="34" charset="-122"/>
                <a:cs typeface="Quattrocento Sans" pitchFamily="34" charset="-120"/>
              </a:rPr>
              <a:t>Expertise in Confirmatory Factor Analysis (CFA) and Structural Equation Modeling (SEM) for validating the five-dimensional index</a:t>
            </a:r>
            <a:endParaRPr lang="en-US" sz="1600" dirty="0"/>
          </a:p>
        </p:txBody>
      </p:sp>
      <p:sp>
        <p:nvSpPr>
          <p:cNvPr id="14" name="Shape 12"/>
          <p:cNvSpPr/>
          <p:nvPr/>
        </p:nvSpPr>
        <p:spPr>
          <a:xfrm>
            <a:off x="645180" y="3505793"/>
            <a:ext cx="5113998" cy="1005721"/>
          </a:xfrm>
          <a:custGeom>
            <a:avLst/>
            <a:gdLst/>
            <a:ahLst/>
            <a:cxnLst/>
            <a:rect l="l" t="t" r="r" b="b"/>
            <a:pathLst>
              <a:path w="5113998" h="1005721">
                <a:moveTo>
                  <a:pt x="75902" y="0"/>
                </a:moveTo>
                <a:lnTo>
                  <a:pt x="5038097" y="0"/>
                </a:lnTo>
                <a:cubicBezTo>
                  <a:pt x="5080016" y="0"/>
                  <a:pt x="5113998" y="33982"/>
                  <a:pt x="5113998" y="75902"/>
                </a:cubicBezTo>
                <a:lnTo>
                  <a:pt x="5113998" y="929820"/>
                </a:lnTo>
                <a:cubicBezTo>
                  <a:pt x="5113998" y="971739"/>
                  <a:pt x="5080016" y="1005721"/>
                  <a:pt x="5038097" y="1005721"/>
                </a:cubicBezTo>
                <a:lnTo>
                  <a:pt x="75902" y="1005721"/>
                </a:lnTo>
                <a:cubicBezTo>
                  <a:pt x="33982" y="1005721"/>
                  <a:pt x="0" y="971739"/>
                  <a:pt x="0" y="929820"/>
                </a:cubicBezTo>
                <a:lnTo>
                  <a:pt x="0" y="75902"/>
                </a:lnTo>
                <a:cubicBezTo>
                  <a:pt x="0" y="34010"/>
                  <a:pt x="34010" y="0"/>
                  <a:pt x="75902" y="0"/>
                </a:cubicBezTo>
                <a:close/>
              </a:path>
            </a:pathLst>
          </a:custGeom>
          <a:solidFill>
            <a:srgbClr val="2C3E50">
              <a:alpha val="5098"/>
            </a:srgbClr>
          </a:solidFill>
          <a:ln/>
        </p:spPr>
      </p:sp>
      <p:sp>
        <p:nvSpPr>
          <p:cNvPr id="15" name="Shape 13"/>
          <p:cNvSpPr/>
          <p:nvPr/>
        </p:nvSpPr>
        <p:spPr>
          <a:xfrm>
            <a:off x="796987" y="3657600"/>
            <a:ext cx="379518" cy="379518"/>
          </a:xfrm>
          <a:custGeom>
            <a:avLst/>
            <a:gdLst/>
            <a:ahLst/>
            <a:cxnLst/>
            <a:rect l="l" t="t" r="r" b="b"/>
            <a:pathLst>
              <a:path w="379518" h="379518">
                <a:moveTo>
                  <a:pt x="189759" y="0"/>
                </a:moveTo>
                <a:lnTo>
                  <a:pt x="189759" y="0"/>
                </a:lnTo>
                <a:cubicBezTo>
                  <a:pt x="294489" y="0"/>
                  <a:pt x="379518" y="85028"/>
                  <a:pt x="379518" y="189759"/>
                </a:cubicBezTo>
                <a:lnTo>
                  <a:pt x="379518" y="189759"/>
                </a:lnTo>
                <a:cubicBezTo>
                  <a:pt x="379518" y="294489"/>
                  <a:pt x="294489" y="379518"/>
                  <a:pt x="189759" y="379518"/>
                </a:cubicBezTo>
                <a:lnTo>
                  <a:pt x="189759" y="379518"/>
                </a:lnTo>
                <a:cubicBezTo>
                  <a:pt x="85028" y="379518"/>
                  <a:pt x="0" y="294489"/>
                  <a:pt x="0" y="189759"/>
                </a:cubicBezTo>
                <a:lnTo>
                  <a:pt x="0" y="189759"/>
                </a:lnTo>
                <a:cubicBezTo>
                  <a:pt x="0" y="85028"/>
                  <a:pt x="85028" y="0"/>
                  <a:pt x="189759" y="0"/>
                </a:cubicBezTo>
                <a:close/>
              </a:path>
            </a:pathLst>
          </a:custGeom>
          <a:solidFill>
            <a:srgbClr val="2C3E50"/>
          </a:solidFill>
          <a:ln/>
        </p:spPr>
      </p:sp>
      <p:sp>
        <p:nvSpPr>
          <p:cNvPr id="16" name="Text 14"/>
          <p:cNvSpPr/>
          <p:nvPr/>
        </p:nvSpPr>
        <p:spPr>
          <a:xfrm>
            <a:off x="759035" y="3657600"/>
            <a:ext cx="455421" cy="379518"/>
          </a:xfrm>
          <a:prstGeom prst="rect">
            <a:avLst/>
          </a:prstGeom>
          <a:noFill/>
          <a:ln/>
        </p:spPr>
        <p:txBody>
          <a:bodyPr wrap="square" lIns="0" tIns="0" rIns="0" bIns="0" rtlCol="0" anchor="ctr"/>
          <a:lstStyle/>
          <a:p>
            <a:pPr algn="ctr">
              <a:lnSpc>
                <a:spcPct val="130000"/>
              </a:lnSpc>
            </a:pPr>
            <a:r>
              <a:rPr lang="en-US" sz="1195" b="1" dirty="0">
                <a:solidFill>
                  <a:srgbClr val="F8F7F5"/>
                </a:solidFill>
                <a:latin typeface="Oranienbaum" pitchFamily="34" charset="0"/>
                <a:ea typeface="Oranienbaum" pitchFamily="34" charset="-122"/>
                <a:cs typeface="Oranienbaum" pitchFamily="34" charset="-120"/>
              </a:rPr>
              <a:t>2</a:t>
            </a:r>
            <a:endParaRPr lang="en-US" sz="1600" dirty="0"/>
          </a:p>
        </p:txBody>
      </p:sp>
      <p:sp>
        <p:nvSpPr>
          <p:cNvPr id="17" name="Text 15"/>
          <p:cNvSpPr/>
          <p:nvPr/>
        </p:nvSpPr>
        <p:spPr>
          <a:xfrm>
            <a:off x="1290360" y="3657600"/>
            <a:ext cx="4392915" cy="227711"/>
          </a:xfrm>
          <a:prstGeom prst="rect">
            <a:avLst/>
          </a:prstGeom>
          <a:noFill/>
          <a:ln/>
        </p:spPr>
        <p:txBody>
          <a:bodyPr wrap="square" lIns="0" tIns="0" rIns="0" bIns="0" rtlCol="0" anchor="ctr"/>
          <a:lstStyle/>
          <a:p>
            <a:pPr>
              <a:lnSpc>
                <a:spcPct val="130000"/>
              </a:lnSpc>
            </a:pPr>
            <a:r>
              <a:rPr lang="en-US" sz="1195" b="1" dirty="0">
                <a:solidFill>
                  <a:srgbClr val="2C3E50"/>
                </a:solidFill>
                <a:latin typeface="Liter" pitchFamily="34" charset="0"/>
                <a:ea typeface="Liter" pitchFamily="34" charset="-122"/>
                <a:cs typeface="Liter" pitchFamily="34" charset="-120"/>
              </a:rPr>
              <a:t>Academic Network Access</a:t>
            </a:r>
            <a:endParaRPr lang="en-US" sz="1600" dirty="0"/>
          </a:p>
        </p:txBody>
      </p:sp>
      <p:sp>
        <p:nvSpPr>
          <p:cNvPr id="18" name="Text 16"/>
          <p:cNvSpPr/>
          <p:nvPr/>
        </p:nvSpPr>
        <p:spPr>
          <a:xfrm>
            <a:off x="1290360" y="3923262"/>
            <a:ext cx="4383427" cy="436445"/>
          </a:xfrm>
          <a:prstGeom prst="rect">
            <a:avLst/>
          </a:prstGeom>
          <a:noFill/>
          <a:ln/>
        </p:spPr>
        <p:txBody>
          <a:bodyPr wrap="square" lIns="0" tIns="0" rIns="0" bIns="0" rtlCol="0" anchor="ctr"/>
          <a:lstStyle/>
          <a:p>
            <a:pPr>
              <a:lnSpc>
                <a:spcPct val="140000"/>
              </a:lnSpc>
            </a:pPr>
            <a:r>
              <a:rPr lang="en-US" sz="1046" dirty="0">
                <a:solidFill>
                  <a:srgbClr val="2B2B2B"/>
                </a:solidFill>
                <a:latin typeface="Quattrocento Sans" pitchFamily="34" charset="0"/>
                <a:ea typeface="Quattrocento Sans" pitchFamily="34" charset="-122"/>
                <a:cs typeface="Quattrocento Sans" pitchFamily="34" charset="-120"/>
              </a:rPr>
              <a:t>Introductions to scholars in AI governance, institutional theory, and public administration for peer review and collaboration</a:t>
            </a:r>
            <a:endParaRPr lang="en-US" sz="1600" dirty="0"/>
          </a:p>
        </p:txBody>
      </p:sp>
      <p:sp>
        <p:nvSpPr>
          <p:cNvPr id="19" name="Shape 17"/>
          <p:cNvSpPr/>
          <p:nvPr/>
        </p:nvSpPr>
        <p:spPr>
          <a:xfrm>
            <a:off x="645180" y="4658577"/>
            <a:ext cx="5113998" cy="1005721"/>
          </a:xfrm>
          <a:custGeom>
            <a:avLst/>
            <a:gdLst/>
            <a:ahLst/>
            <a:cxnLst/>
            <a:rect l="l" t="t" r="r" b="b"/>
            <a:pathLst>
              <a:path w="5113998" h="1005721">
                <a:moveTo>
                  <a:pt x="75902" y="0"/>
                </a:moveTo>
                <a:lnTo>
                  <a:pt x="5038097" y="0"/>
                </a:lnTo>
                <a:cubicBezTo>
                  <a:pt x="5080016" y="0"/>
                  <a:pt x="5113998" y="33982"/>
                  <a:pt x="5113998" y="75902"/>
                </a:cubicBezTo>
                <a:lnTo>
                  <a:pt x="5113998" y="929820"/>
                </a:lnTo>
                <a:cubicBezTo>
                  <a:pt x="5113998" y="971739"/>
                  <a:pt x="5080016" y="1005721"/>
                  <a:pt x="5038097" y="1005721"/>
                </a:cubicBezTo>
                <a:lnTo>
                  <a:pt x="75902" y="1005721"/>
                </a:lnTo>
                <a:cubicBezTo>
                  <a:pt x="33982" y="1005721"/>
                  <a:pt x="0" y="971739"/>
                  <a:pt x="0" y="929820"/>
                </a:cubicBezTo>
                <a:lnTo>
                  <a:pt x="0" y="75902"/>
                </a:lnTo>
                <a:cubicBezTo>
                  <a:pt x="0" y="34010"/>
                  <a:pt x="34010" y="0"/>
                  <a:pt x="75902" y="0"/>
                </a:cubicBezTo>
                <a:close/>
              </a:path>
            </a:pathLst>
          </a:custGeom>
          <a:solidFill>
            <a:srgbClr val="2C3E50">
              <a:alpha val="5098"/>
            </a:srgbClr>
          </a:solidFill>
          <a:ln/>
        </p:spPr>
      </p:sp>
      <p:sp>
        <p:nvSpPr>
          <p:cNvPr id="20" name="Shape 18"/>
          <p:cNvSpPr/>
          <p:nvPr/>
        </p:nvSpPr>
        <p:spPr>
          <a:xfrm>
            <a:off x="796987" y="4810384"/>
            <a:ext cx="379518" cy="379518"/>
          </a:xfrm>
          <a:custGeom>
            <a:avLst/>
            <a:gdLst/>
            <a:ahLst/>
            <a:cxnLst/>
            <a:rect l="l" t="t" r="r" b="b"/>
            <a:pathLst>
              <a:path w="379518" h="379518">
                <a:moveTo>
                  <a:pt x="189759" y="0"/>
                </a:moveTo>
                <a:lnTo>
                  <a:pt x="189759" y="0"/>
                </a:lnTo>
                <a:cubicBezTo>
                  <a:pt x="294489" y="0"/>
                  <a:pt x="379518" y="85028"/>
                  <a:pt x="379518" y="189759"/>
                </a:cubicBezTo>
                <a:lnTo>
                  <a:pt x="379518" y="189759"/>
                </a:lnTo>
                <a:cubicBezTo>
                  <a:pt x="379518" y="294489"/>
                  <a:pt x="294489" y="379518"/>
                  <a:pt x="189759" y="379518"/>
                </a:cubicBezTo>
                <a:lnTo>
                  <a:pt x="189759" y="379518"/>
                </a:lnTo>
                <a:cubicBezTo>
                  <a:pt x="85028" y="379518"/>
                  <a:pt x="0" y="294489"/>
                  <a:pt x="0" y="189759"/>
                </a:cubicBezTo>
                <a:lnTo>
                  <a:pt x="0" y="189759"/>
                </a:lnTo>
                <a:cubicBezTo>
                  <a:pt x="0" y="85028"/>
                  <a:pt x="85028" y="0"/>
                  <a:pt x="189759" y="0"/>
                </a:cubicBezTo>
                <a:close/>
              </a:path>
            </a:pathLst>
          </a:custGeom>
          <a:solidFill>
            <a:srgbClr val="2C3E50"/>
          </a:solidFill>
          <a:ln/>
        </p:spPr>
      </p:sp>
      <p:sp>
        <p:nvSpPr>
          <p:cNvPr id="21" name="Text 19"/>
          <p:cNvSpPr/>
          <p:nvPr/>
        </p:nvSpPr>
        <p:spPr>
          <a:xfrm>
            <a:off x="759035" y="4810384"/>
            <a:ext cx="455421" cy="379518"/>
          </a:xfrm>
          <a:prstGeom prst="rect">
            <a:avLst/>
          </a:prstGeom>
          <a:noFill/>
          <a:ln/>
        </p:spPr>
        <p:txBody>
          <a:bodyPr wrap="square" lIns="0" tIns="0" rIns="0" bIns="0" rtlCol="0" anchor="ctr"/>
          <a:lstStyle/>
          <a:p>
            <a:pPr algn="ctr">
              <a:lnSpc>
                <a:spcPct val="130000"/>
              </a:lnSpc>
            </a:pPr>
            <a:r>
              <a:rPr lang="en-US" sz="1195" b="1" dirty="0">
                <a:solidFill>
                  <a:srgbClr val="F8F7F5"/>
                </a:solidFill>
                <a:latin typeface="Oranienbaum" pitchFamily="34" charset="0"/>
                <a:ea typeface="Oranienbaum" pitchFamily="34" charset="-122"/>
                <a:cs typeface="Oranienbaum" pitchFamily="34" charset="-120"/>
              </a:rPr>
              <a:t>3</a:t>
            </a:r>
            <a:endParaRPr lang="en-US" sz="1600" dirty="0"/>
          </a:p>
        </p:txBody>
      </p:sp>
      <p:sp>
        <p:nvSpPr>
          <p:cNvPr id="22" name="Text 20"/>
          <p:cNvSpPr/>
          <p:nvPr/>
        </p:nvSpPr>
        <p:spPr>
          <a:xfrm>
            <a:off x="1290360" y="4810384"/>
            <a:ext cx="4392915" cy="227711"/>
          </a:xfrm>
          <a:prstGeom prst="rect">
            <a:avLst/>
          </a:prstGeom>
          <a:noFill/>
          <a:ln/>
        </p:spPr>
        <p:txBody>
          <a:bodyPr wrap="square" lIns="0" tIns="0" rIns="0" bIns="0" rtlCol="0" anchor="ctr"/>
          <a:lstStyle/>
          <a:p>
            <a:pPr>
              <a:lnSpc>
                <a:spcPct val="130000"/>
              </a:lnSpc>
            </a:pPr>
            <a:r>
              <a:rPr lang="en-US" sz="1195" b="1" dirty="0">
                <a:solidFill>
                  <a:srgbClr val="2C3E50"/>
                </a:solidFill>
                <a:latin typeface="Liter" pitchFamily="34" charset="0"/>
                <a:ea typeface="Liter" pitchFamily="34" charset="-122"/>
                <a:cs typeface="Liter" pitchFamily="34" charset="-120"/>
              </a:rPr>
              <a:t>Publication Guidance</a:t>
            </a:r>
            <a:endParaRPr lang="en-US" sz="1600" dirty="0"/>
          </a:p>
        </p:txBody>
      </p:sp>
      <p:sp>
        <p:nvSpPr>
          <p:cNvPr id="23" name="Text 21"/>
          <p:cNvSpPr/>
          <p:nvPr/>
        </p:nvSpPr>
        <p:spPr>
          <a:xfrm>
            <a:off x="1290360" y="5076047"/>
            <a:ext cx="4383427" cy="436445"/>
          </a:xfrm>
          <a:prstGeom prst="rect">
            <a:avLst/>
          </a:prstGeom>
          <a:noFill/>
          <a:ln/>
        </p:spPr>
        <p:txBody>
          <a:bodyPr wrap="square" lIns="0" tIns="0" rIns="0" bIns="0" rtlCol="0" anchor="ctr"/>
          <a:lstStyle/>
          <a:p>
            <a:pPr>
              <a:lnSpc>
                <a:spcPct val="140000"/>
              </a:lnSpc>
            </a:pPr>
            <a:r>
              <a:rPr lang="en-US" sz="1046" dirty="0">
                <a:solidFill>
                  <a:srgbClr val="2B2B2B"/>
                </a:solidFill>
                <a:latin typeface="Quattrocento Sans" pitchFamily="34" charset="0"/>
                <a:ea typeface="Quattrocento Sans" pitchFamily="34" charset="-122"/>
                <a:cs typeface="Quattrocento Sans" pitchFamily="34" charset="-120"/>
              </a:rPr>
              <a:t>Feedback on manuscript drafts, target journal selection, and navigating the publication process in top-tier public administration journals</a:t>
            </a:r>
            <a:endParaRPr lang="en-US" sz="1600" dirty="0"/>
          </a:p>
        </p:txBody>
      </p:sp>
      <p:sp>
        <p:nvSpPr>
          <p:cNvPr id="24" name="Shape 22"/>
          <p:cNvSpPr/>
          <p:nvPr/>
        </p:nvSpPr>
        <p:spPr>
          <a:xfrm>
            <a:off x="6211412" y="1404215"/>
            <a:ext cx="5607371" cy="4487795"/>
          </a:xfrm>
          <a:custGeom>
            <a:avLst/>
            <a:gdLst/>
            <a:ahLst/>
            <a:cxnLst/>
            <a:rect l="l" t="t" r="r" b="b"/>
            <a:pathLst>
              <a:path w="5607371" h="4487795">
                <a:moveTo>
                  <a:pt x="75889" y="0"/>
                </a:moveTo>
                <a:lnTo>
                  <a:pt x="5531483" y="0"/>
                </a:lnTo>
                <a:cubicBezTo>
                  <a:pt x="5573395" y="0"/>
                  <a:pt x="5607371" y="33976"/>
                  <a:pt x="5607371" y="75889"/>
                </a:cubicBezTo>
                <a:lnTo>
                  <a:pt x="5607371" y="4411906"/>
                </a:lnTo>
                <a:cubicBezTo>
                  <a:pt x="5607371" y="4453818"/>
                  <a:pt x="5573395" y="4487795"/>
                  <a:pt x="5531483" y="4487795"/>
                </a:cubicBezTo>
                <a:lnTo>
                  <a:pt x="75889" y="4487795"/>
                </a:lnTo>
                <a:cubicBezTo>
                  <a:pt x="33976" y="4487795"/>
                  <a:pt x="0" y="4453818"/>
                  <a:pt x="0" y="4411906"/>
                </a:cubicBezTo>
                <a:lnTo>
                  <a:pt x="0" y="75889"/>
                </a:lnTo>
                <a:cubicBezTo>
                  <a:pt x="0" y="34005"/>
                  <a:pt x="34005" y="0"/>
                  <a:pt x="75889" y="0"/>
                </a:cubicBezTo>
                <a:close/>
              </a:path>
            </a:pathLst>
          </a:custGeom>
          <a:solidFill>
            <a:srgbClr val="2C3E50"/>
          </a:solidFill>
          <a:ln/>
        </p:spPr>
      </p:sp>
      <p:sp>
        <p:nvSpPr>
          <p:cNvPr id="25" name="Shape 23"/>
          <p:cNvSpPr/>
          <p:nvPr/>
        </p:nvSpPr>
        <p:spPr>
          <a:xfrm>
            <a:off x="6439122" y="1631925"/>
            <a:ext cx="531325" cy="531325"/>
          </a:xfrm>
          <a:custGeom>
            <a:avLst/>
            <a:gdLst/>
            <a:ahLst/>
            <a:cxnLst/>
            <a:rect l="l" t="t" r="r" b="b"/>
            <a:pathLst>
              <a:path w="531325" h="531325">
                <a:moveTo>
                  <a:pt x="265662" y="0"/>
                </a:moveTo>
                <a:lnTo>
                  <a:pt x="265662" y="0"/>
                </a:lnTo>
                <a:cubicBezTo>
                  <a:pt x="412285" y="0"/>
                  <a:pt x="531325" y="119039"/>
                  <a:pt x="531325" y="265662"/>
                </a:cubicBezTo>
                <a:lnTo>
                  <a:pt x="531325" y="265662"/>
                </a:lnTo>
                <a:cubicBezTo>
                  <a:pt x="531325" y="412285"/>
                  <a:pt x="412285" y="531325"/>
                  <a:pt x="265662" y="531325"/>
                </a:cubicBezTo>
                <a:lnTo>
                  <a:pt x="265662" y="531325"/>
                </a:lnTo>
                <a:cubicBezTo>
                  <a:pt x="119039" y="531325"/>
                  <a:pt x="0" y="412285"/>
                  <a:pt x="0" y="265662"/>
                </a:cubicBezTo>
                <a:lnTo>
                  <a:pt x="0" y="265662"/>
                </a:lnTo>
                <a:cubicBezTo>
                  <a:pt x="0" y="119039"/>
                  <a:pt x="119039" y="0"/>
                  <a:pt x="265662" y="0"/>
                </a:cubicBezTo>
                <a:close/>
              </a:path>
            </a:pathLst>
          </a:custGeom>
          <a:solidFill>
            <a:srgbClr val="B08D57"/>
          </a:solidFill>
          <a:ln/>
        </p:spPr>
      </p:sp>
      <p:sp>
        <p:nvSpPr>
          <p:cNvPr id="26" name="Shape 24"/>
          <p:cNvSpPr/>
          <p:nvPr/>
        </p:nvSpPr>
        <p:spPr>
          <a:xfrm>
            <a:off x="6590929" y="1783732"/>
            <a:ext cx="227711" cy="227711"/>
          </a:xfrm>
          <a:custGeom>
            <a:avLst/>
            <a:gdLst/>
            <a:ahLst/>
            <a:cxnLst/>
            <a:rect l="l" t="t" r="r" b="b"/>
            <a:pathLst>
              <a:path w="227711" h="227711">
                <a:moveTo>
                  <a:pt x="142986" y="30599"/>
                </a:moveTo>
                <a:cubicBezTo>
                  <a:pt x="146366" y="24861"/>
                  <a:pt x="152504" y="21348"/>
                  <a:pt x="159131" y="21348"/>
                </a:cubicBezTo>
                <a:lnTo>
                  <a:pt x="160109" y="21348"/>
                </a:lnTo>
                <a:cubicBezTo>
                  <a:pt x="169938" y="21348"/>
                  <a:pt x="177899" y="29309"/>
                  <a:pt x="177899" y="39138"/>
                </a:cubicBezTo>
                <a:cubicBezTo>
                  <a:pt x="177899" y="48967"/>
                  <a:pt x="169938" y="56928"/>
                  <a:pt x="160109" y="56928"/>
                </a:cubicBezTo>
                <a:lnTo>
                  <a:pt x="127509" y="56928"/>
                </a:lnTo>
                <a:lnTo>
                  <a:pt x="142986" y="30599"/>
                </a:lnTo>
                <a:close/>
                <a:moveTo>
                  <a:pt x="84724" y="30599"/>
                </a:moveTo>
                <a:lnTo>
                  <a:pt x="100202" y="56928"/>
                </a:lnTo>
                <a:lnTo>
                  <a:pt x="67602" y="56928"/>
                </a:lnTo>
                <a:cubicBezTo>
                  <a:pt x="57773" y="56928"/>
                  <a:pt x="49812" y="48967"/>
                  <a:pt x="49812" y="39138"/>
                </a:cubicBezTo>
                <a:cubicBezTo>
                  <a:pt x="49812" y="29309"/>
                  <a:pt x="57773" y="21348"/>
                  <a:pt x="67602" y="21348"/>
                </a:cubicBezTo>
                <a:lnTo>
                  <a:pt x="68580" y="21348"/>
                </a:lnTo>
                <a:cubicBezTo>
                  <a:pt x="75207" y="21348"/>
                  <a:pt x="81389" y="24861"/>
                  <a:pt x="84724" y="30599"/>
                </a:cubicBezTo>
                <a:close/>
                <a:moveTo>
                  <a:pt x="124574" y="19791"/>
                </a:moveTo>
                <a:lnTo>
                  <a:pt x="113855" y="38026"/>
                </a:lnTo>
                <a:lnTo>
                  <a:pt x="103137" y="19791"/>
                </a:lnTo>
                <a:cubicBezTo>
                  <a:pt x="95932" y="7516"/>
                  <a:pt x="82767" y="0"/>
                  <a:pt x="68580" y="0"/>
                </a:cubicBezTo>
                <a:lnTo>
                  <a:pt x="67602" y="0"/>
                </a:lnTo>
                <a:cubicBezTo>
                  <a:pt x="45987" y="0"/>
                  <a:pt x="28464" y="17523"/>
                  <a:pt x="28464" y="39138"/>
                </a:cubicBezTo>
                <a:cubicBezTo>
                  <a:pt x="28464" y="45542"/>
                  <a:pt x="30020" y="51591"/>
                  <a:pt x="32733" y="56928"/>
                </a:cubicBezTo>
                <a:lnTo>
                  <a:pt x="14232" y="56928"/>
                </a:lnTo>
                <a:cubicBezTo>
                  <a:pt x="6360" y="56928"/>
                  <a:pt x="0" y="63288"/>
                  <a:pt x="0" y="71160"/>
                </a:cubicBezTo>
                <a:lnTo>
                  <a:pt x="0" y="85391"/>
                </a:lnTo>
                <a:cubicBezTo>
                  <a:pt x="0" y="93263"/>
                  <a:pt x="6360" y="99623"/>
                  <a:pt x="14232" y="99623"/>
                </a:cubicBezTo>
                <a:lnTo>
                  <a:pt x="213479" y="99623"/>
                </a:lnTo>
                <a:cubicBezTo>
                  <a:pt x="221351" y="99623"/>
                  <a:pt x="227711" y="93263"/>
                  <a:pt x="227711" y="85391"/>
                </a:cubicBezTo>
                <a:lnTo>
                  <a:pt x="227711" y="71160"/>
                </a:lnTo>
                <a:cubicBezTo>
                  <a:pt x="227711" y="63288"/>
                  <a:pt x="221351" y="56928"/>
                  <a:pt x="213479" y="56928"/>
                </a:cubicBezTo>
                <a:lnTo>
                  <a:pt x="194977" y="56928"/>
                </a:lnTo>
                <a:cubicBezTo>
                  <a:pt x="197690" y="51591"/>
                  <a:pt x="199247" y="45542"/>
                  <a:pt x="199247" y="39138"/>
                </a:cubicBezTo>
                <a:cubicBezTo>
                  <a:pt x="199247" y="17523"/>
                  <a:pt x="181724" y="0"/>
                  <a:pt x="160109" y="0"/>
                </a:cubicBezTo>
                <a:lnTo>
                  <a:pt x="159131" y="0"/>
                </a:lnTo>
                <a:cubicBezTo>
                  <a:pt x="144943" y="0"/>
                  <a:pt x="131779" y="7516"/>
                  <a:pt x="124574" y="19747"/>
                </a:cubicBezTo>
                <a:close/>
                <a:moveTo>
                  <a:pt x="213479" y="120971"/>
                </a:moveTo>
                <a:lnTo>
                  <a:pt x="124529" y="120971"/>
                </a:lnTo>
                <a:lnTo>
                  <a:pt x="124529" y="213479"/>
                </a:lnTo>
                <a:lnTo>
                  <a:pt x="185015" y="213479"/>
                </a:lnTo>
                <a:cubicBezTo>
                  <a:pt x="200714" y="213479"/>
                  <a:pt x="213479" y="200714"/>
                  <a:pt x="213479" y="185015"/>
                </a:cubicBezTo>
                <a:lnTo>
                  <a:pt x="213479" y="120971"/>
                </a:lnTo>
                <a:close/>
                <a:moveTo>
                  <a:pt x="103181" y="120971"/>
                </a:moveTo>
                <a:lnTo>
                  <a:pt x="14232" y="120971"/>
                </a:lnTo>
                <a:lnTo>
                  <a:pt x="14232" y="185015"/>
                </a:lnTo>
                <a:cubicBezTo>
                  <a:pt x="14232" y="200714"/>
                  <a:pt x="26996" y="213479"/>
                  <a:pt x="42696" y="213479"/>
                </a:cubicBezTo>
                <a:lnTo>
                  <a:pt x="103181" y="213479"/>
                </a:lnTo>
                <a:lnTo>
                  <a:pt x="103181" y="120971"/>
                </a:lnTo>
                <a:close/>
              </a:path>
            </a:pathLst>
          </a:custGeom>
          <a:solidFill>
            <a:srgbClr val="2C3E50"/>
          </a:solidFill>
          <a:ln/>
        </p:spPr>
      </p:sp>
      <p:sp>
        <p:nvSpPr>
          <p:cNvPr id="27" name="Text 25"/>
          <p:cNvSpPr/>
          <p:nvPr/>
        </p:nvSpPr>
        <p:spPr>
          <a:xfrm>
            <a:off x="7122254" y="1745781"/>
            <a:ext cx="2020931" cy="303614"/>
          </a:xfrm>
          <a:prstGeom prst="rect">
            <a:avLst/>
          </a:prstGeom>
          <a:noFill/>
          <a:ln/>
        </p:spPr>
        <p:txBody>
          <a:bodyPr wrap="square" lIns="0" tIns="0" rIns="0" bIns="0" rtlCol="0" anchor="ctr"/>
          <a:lstStyle/>
          <a:p>
            <a:pPr>
              <a:lnSpc>
                <a:spcPct val="110000"/>
              </a:lnSpc>
            </a:pPr>
            <a:r>
              <a:rPr lang="en-US" sz="1793" b="1" dirty="0">
                <a:solidFill>
                  <a:srgbClr val="F8F7F5"/>
                </a:solidFill>
                <a:latin typeface="Liter" pitchFamily="34" charset="0"/>
                <a:ea typeface="Liter" pitchFamily="34" charset="-122"/>
                <a:cs typeface="Liter" pitchFamily="34" charset="-120"/>
              </a:rPr>
              <a:t>What I Bring to You</a:t>
            </a:r>
            <a:endParaRPr lang="en-US" sz="1600" dirty="0"/>
          </a:p>
        </p:txBody>
      </p:sp>
      <p:sp>
        <p:nvSpPr>
          <p:cNvPr id="28" name="Shape 26"/>
          <p:cNvSpPr/>
          <p:nvPr/>
        </p:nvSpPr>
        <p:spPr>
          <a:xfrm>
            <a:off x="6439122" y="2353009"/>
            <a:ext cx="5151950" cy="1005721"/>
          </a:xfrm>
          <a:custGeom>
            <a:avLst/>
            <a:gdLst/>
            <a:ahLst/>
            <a:cxnLst/>
            <a:rect l="l" t="t" r="r" b="b"/>
            <a:pathLst>
              <a:path w="5151950" h="1005721">
                <a:moveTo>
                  <a:pt x="75902" y="0"/>
                </a:moveTo>
                <a:lnTo>
                  <a:pt x="5076048" y="0"/>
                </a:lnTo>
                <a:cubicBezTo>
                  <a:pt x="5117968" y="0"/>
                  <a:pt x="5151950" y="33982"/>
                  <a:pt x="5151950" y="75902"/>
                </a:cubicBezTo>
                <a:lnTo>
                  <a:pt x="5151950" y="929820"/>
                </a:lnTo>
                <a:cubicBezTo>
                  <a:pt x="5151950" y="971739"/>
                  <a:pt x="5117968" y="1005721"/>
                  <a:pt x="5076048" y="1005721"/>
                </a:cubicBezTo>
                <a:lnTo>
                  <a:pt x="75902" y="1005721"/>
                </a:lnTo>
                <a:cubicBezTo>
                  <a:pt x="33982" y="1005721"/>
                  <a:pt x="0" y="971739"/>
                  <a:pt x="0" y="929820"/>
                </a:cubicBezTo>
                <a:lnTo>
                  <a:pt x="0" y="75902"/>
                </a:lnTo>
                <a:cubicBezTo>
                  <a:pt x="0" y="34010"/>
                  <a:pt x="34010" y="0"/>
                  <a:pt x="75902" y="0"/>
                </a:cubicBezTo>
                <a:close/>
              </a:path>
            </a:pathLst>
          </a:custGeom>
          <a:solidFill>
            <a:srgbClr val="F8F7F5">
              <a:alpha val="10196"/>
            </a:srgbClr>
          </a:solidFill>
          <a:ln/>
        </p:spPr>
      </p:sp>
      <p:sp>
        <p:nvSpPr>
          <p:cNvPr id="29" name="Shape 27"/>
          <p:cNvSpPr/>
          <p:nvPr/>
        </p:nvSpPr>
        <p:spPr>
          <a:xfrm>
            <a:off x="6590929" y="2504816"/>
            <a:ext cx="379518" cy="379518"/>
          </a:xfrm>
          <a:custGeom>
            <a:avLst/>
            <a:gdLst/>
            <a:ahLst/>
            <a:cxnLst/>
            <a:rect l="l" t="t" r="r" b="b"/>
            <a:pathLst>
              <a:path w="379518" h="379518">
                <a:moveTo>
                  <a:pt x="189759" y="0"/>
                </a:moveTo>
                <a:lnTo>
                  <a:pt x="189759" y="0"/>
                </a:lnTo>
                <a:cubicBezTo>
                  <a:pt x="294489" y="0"/>
                  <a:pt x="379518" y="85028"/>
                  <a:pt x="379518" y="189759"/>
                </a:cubicBezTo>
                <a:lnTo>
                  <a:pt x="379518" y="189759"/>
                </a:lnTo>
                <a:cubicBezTo>
                  <a:pt x="379518" y="294489"/>
                  <a:pt x="294489" y="379518"/>
                  <a:pt x="189759" y="379518"/>
                </a:cubicBezTo>
                <a:lnTo>
                  <a:pt x="189759" y="379518"/>
                </a:lnTo>
                <a:cubicBezTo>
                  <a:pt x="85028" y="379518"/>
                  <a:pt x="0" y="294489"/>
                  <a:pt x="0" y="189759"/>
                </a:cubicBezTo>
                <a:lnTo>
                  <a:pt x="0" y="189759"/>
                </a:lnTo>
                <a:cubicBezTo>
                  <a:pt x="0" y="85028"/>
                  <a:pt x="85028" y="0"/>
                  <a:pt x="189759" y="0"/>
                </a:cubicBezTo>
                <a:close/>
              </a:path>
            </a:pathLst>
          </a:custGeom>
          <a:solidFill>
            <a:srgbClr val="B08D57"/>
          </a:solidFill>
          <a:ln/>
        </p:spPr>
      </p:sp>
      <p:sp>
        <p:nvSpPr>
          <p:cNvPr id="30" name="Shape 28"/>
          <p:cNvSpPr/>
          <p:nvPr/>
        </p:nvSpPr>
        <p:spPr>
          <a:xfrm>
            <a:off x="6708343" y="2609183"/>
            <a:ext cx="149435" cy="170783"/>
          </a:xfrm>
          <a:custGeom>
            <a:avLst/>
            <a:gdLst/>
            <a:ahLst/>
            <a:cxnLst/>
            <a:rect l="l" t="t" r="r" b="b"/>
            <a:pathLst>
              <a:path w="149435" h="170783">
                <a:moveTo>
                  <a:pt x="96065" y="21348"/>
                </a:moveTo>
                <a:lnTo>
                  <a:pt x="117413" y="21348"/>
                </a:lnTo>
                <a:lnTo>
                  <a:pt x="117413" y="160109"/>
                </a:lnTo>
                <a:cubicBezTo>
                  <a:pt x="117413" y="166013"/>
                  <a:pt x="122183" y="170783"/>
                  <a:pt x="128087" y="170783"/>
                </a:cubicBezTo>
                <a:lnTo>
                  <a:pt x="138761" y="170783"/>
                </a:lnTo>
                <a:cubicBezTo>
                  <a:pt x="144665" y="170783"/>
                  <a:pt x="149435" y="166013"/>
                  <a:pt x="149435" y="160109"/>
                </a:cubicBezTo>
                <a:cubicBezTo>
                  <a:pt x="149435" y="154205"/>
                  <a:pt x="144665" y="149435"/>
                  <a:pt x="138761" y="149435"/>
                </a:cubicBezTo>
                <a:lnTo>
                  <a:pt x="138761" y="21348"/>
                </a:lnTo>
                <a:cubicBezTo>
                  <a:pt x="138761" y="9573"/>
                  <a:pt x="129188" y="0"/>
                  <a:pt x="117413" y="0"/>
                </a:cubicBezTo>
                <a:lnTo>
                  <a:pt x="85391" y="0"/>
                </a:lnTo>
                <a:lnTo>
                  <a:pt x="85391" y="0"/>
                </a:lnTo>
                <a:lnTo>
                  <a:pt x="32022" y="0"/>
                </a:lnTo>
                <a:cubicBezTo>
                  <a:pt x="20247" y="0"/>
                  <a:pt x="10674" y="9573"/>
                  <a:pt x="10674" y="21348"/>
                </a:cubicBezTo>
                <a:lnTo>
                  <a:pt x="10674" y="149435"/>
                </a:lnTo>
                <a:cubicBezTo>
                  <a:pt x="4770" y="149435"/>
                  <a:pt x="0" y="154205"/>
                  <a:pt x="0" y="160109"/>
                </a:cubicBezTo>
                <a:cubicBezTo>
                  <a:pt x="0" y="166013"/>
                  <a:pt x="4770" y="170783"/>
                  <a:pt x="10674" y="170783"/>
                </a:cubicBezTo>
                <a:lnTo>
                  <a:pt x="85391" y="170783"/>
                </a:lnTo>
                <a:cubicBezTo>
                  <a:pt x="91295" y="170783"/>
                  <a:pt x="96065" y="166013"/>
                  <a:pt x="96065" y="160109"/>
                </a:cubicBezTo>
                <a:lnTo>
                  <a:pt x="96065" y="21348"/>
                </a:lnTo>
                <a:close/>
                <a:moveTo>
                  <a:pt x="53370" y="85391"/>
                </a:moveTo>
                <a:cubicBezTo>
                  <a:pt x="53370" y="79500"/>
                  <a:pt x="58152" y="74718"/>
                  <a:pt x="64044" y="74718"/>
                </a:cubicBezTo>
                <a:cubicBezTo>
                  <a:pt x="69935" y="74718"/>
                  <a:pt x="74718" y="79500"/>
                  <a:pt x="74718" y="85391"/>
                </a:cubicBezTo>
                <a:cubicBezTo>
                  <a:pt x="74718" y="91283"/>
                  <a:pt x="69935" y="96065"/>
                  <a:pt x="64044" y="96065"/>
                </a:cubicBezTo>
                <a:cubicBezTo>
                  <a:pt x="58152" y="96065"/>
                  <a:pt x="53370" y="91283"/>
                  <a:pt x="53370" y="85391"/>
                </a:cubicBezTo>
                <a:close/>
              </a:path>
            </a:pathLst>
          </a:custGeom>
          <a:solidFill>
            <a:srgbClr val="2C3E50"/>
          </a:solidFill>
          <a:ln/>
        </p:spPr>
      </p:sp>
      <p:sp>
        <p:nvSpPr>
          <p:cNvPr id="31" name="Text 29"/>
          <p:cNvSpPr/>
          <p:nvPr/>
        </p:nvSpPr>
        <p:spPr>
          <a:xfrm>
            <a:off x="7084302" y="2504816"/>
            <a:ext cx="4430867" cy="227711"/>
          </a:xfrm>
          <a:prstGeom prst="rect">
            <a:avLst/>
          </a:prstGeom>
          <a:noFill/>
          <a:ln/>
        </p:spPr>
        <p:txBody>
          <a:bodyPr wrap="square" lIns="0" tIns="0" rIns="0" bIns="0" rtlCol="0" anchor="ctr"/>
          <a:lstStyle/>
          <a:p>
            <a:pPr>
              <a:lnSpc>
                <a:spcPct val="130000"/>
              </a:lnSpc>
            </a:pPr>
            <a:r>
              <a:rPr lang="en-US" sz="1195" b="1" dirty="0">
                <a:solidFill>
                  <a:srgbClr val="B08D57"/>
                </a:solidFill>
                <a:latin typeface="Liter" pitchFamily="34" charset="0"/>
                <a:ea typeface="Liter" pitchFamily="34" charset="-122"/>
                <a:cs typeface="Liter" pitchFamily="34" charset="-120"/>
              </a:rPr>
              <a:t>Insider Access</a:t>
            </a:r>
            <a:endParaRPr lang="en-US" sz="1600" dirty="0"/>
          </a:p>
        </p:txBody>
      </p:sp>
      <p:sp>
        <p:nvSpPr>
          <p:cNvPr id="32" name="Text 30"/>
          <p:cNvSpPr/>
          <p:nvPr/>
        </p:nvSpPr>
        <p:spPr>
          <a:xfrm>
            <a:off x="7084302" y="2770478"/>
            <a:ext cx="4421379" cy="436445"/>
          </a:xfrm>
          <a:prstGeom prst="rect">
            <a:avLst/>
          </a:prstGeom>
          <a:noFill/>
          <a:ln/>
        </p:spPr>
        <p:txBody>
          <a:bodyPr wrap="square" lIns="0" tIns="0" rIns="0" bIns="0" rtlCol="0" anchor="ctr"/>
          <a:lstStyle/>
          <a:p>
            <a:pPr>
              <a:lnSpc>
                <a:spcPct val="140000"/>
              </a:lnSpc>
            </a:pPr>
            <a:r>
              <a:rPr lang="en-US" sz="1046" dirty="0">
                <a:solidFill>
                  <a:srgbClr val="F8F7F5"/>
                </a:solidFill>
                <a:latin typeface="Quattrocento Sans" pitchFamily="34" charset="0"/>
                <a:ea typeface="Quattrocento Sans" pitchFamily="34" charset="-122"/>
                <a:cs typeface="Quattrocento Sans" pitchFamily="34" charset="-120"/>
              </a:rPr>
              <a:t>Access to government systems, data, and decision-makers that external researchers cannot obtain. I operate within the institutions I study.</a:t>
            </a:r>
            <a:endParaRPr lang="en-US" sz="1600" dirty="0"/>
          </a:p>
        </p:txBody>
      </p:sp>
      <p:sp>
        <p:nvSpPr>
          <p:cNvPr id="33" name="Shape 31"/>
          <p:cNvSpPr/>
          <p:nvPr/>
        </p:nvSpPr>
        <p:spPr>
          <a:xfrm>
            <a:off x="6439122" y="3505793"/>
            <a:ext cx="5151950" cy="1005721"/>
          </a:xfrm>
          <a:custGeom>
            <a:avLst/>
            <a:gdLst/>
            <a:ahLst/>
            <a:cxnLst/>
            <a:rect l="l" t="t" r="r" b="b"/>
            <a:pathLst>
              <a:path w="5151950" h="1005721">
                <a:moveTo>
                  <a:pt x="75902" y="0"/>
                </a:moveTo>
                <a:lnTo>
                  <a:pt x="5076048" y="0"/>
                </a:lnTo>
                <a:cubicBezTo>
                  <a:pt x="5117968" y="0"/>
                  <a:pt x="5151950" y="33982"/>
                  <a:pt x="5151950" y="75902"/>
                </a:cubicBezTo>
                <a:lnTo>
                  <a:pt x="5151950" y="929820"/>
                </a:lnTo>
                <a:cubicBezTo>
                  <a:pt x="5151950" y="971739"/>
                  <a:pt x="5117968" y="1005721"/>
                  <a:pt x="5076048" y="1005721"/>
                </a:cubicBezTo>
                <a:lnTo>
                  <a:pt x="75902" y="1005721"/>
                </a:lnTo>
                <a:cubicBezTo>
                  <a:pt x="33982" y="1005721"/>
                  <a:pt x="0" y="971739"/>
                  <a:pt x="0" y="929820"/>
                </a:cubicBezTo>
                <a:lnTo>
                  <a:pt x="0" y="75902"/>
                </a:lnTo>
                <a:cubicBezTo>
                  <a:pt x="0" y="34010"/>
                  <a:pt x="34010" y="0"/>
                  <a:pt x="75902" y="0"/>
                </a:cubicBezTo>
                <a:close/>
              </a:path>
            </a:pathLst>
          </a:custGeom>
          <a:solidFill>
            <a:srgbClr val="F8F7F5">
              <a:alpha val="10196"/>
            </a:srgbClr>
          </a:solidFill>
          <a:ln/>
        </p:spPr>
      </p:sp>
      <p:sp>
        <p:nvSpPr>
          <p:cNvPr id="34" name="Shape 32"/>
          <p:cNvSpPr/>
          <p:nvPr/>
        </p:nvSpPr>
        <p:spPr>
          <a:xfrm>
            <a:off x="6590929" y="3657600"/>
            <a:ext cx="379518" cy="379518"/>
          </a:xfrm>
          <a:custGeom>
            <a:avLst/>
            <a:gdLst/>
            <a:ahLst/>
            <a:cxnLst/>
            <a:rect l="l" t="t" r="r" b="b"/>
            <a:pathLst>
              <a:path w="379518" h="379518">
                <a:moveTo>
                  <a:pt x="189759" y="0"/>
                </a:moveTo>
                <a:lnTo>
                  <a:pt x="189759" y="0"/>
                </a:lnTo>
                <a:cubicBezTo>
                  <a:pt x="294489" y="0"/>
                  <a:pt x="379518" y="85028"/>
                  <a:pt x="379518" y="189759"/>
                </a:cubicBezTo>
                <a:lnTo>
                  <a:pt x="379518" y="189759"/>
                </a:lnTo>
                <a:cubicBezTo>
                  <a:pt x="379518" y="294489"/>
                  <a:pt x="294489" y="379518"/>
                  <a:pt x="189759" y="379518"/>
                </a:cubicBezTo>
                <a:lnTo>
                  <a:pt x="189759" y="379518"/>
                </a:lnTo>
                <a:cubicBezTo>
                  <a:pt x="85028" y="379518"/>
                  <a:pt x="0" y="294489"/>
                  <a:pt x="0" y="189759"/>
                </a:cubicBezTo>
                <a:lnTo>
                  <a:pt x="0" y="189759"/>
                </a:lnTo>
                <a:cubicBezTo>
                  <a:pt x="0" y="85028"/>
                  <a:pt x="85028" y="0"/>
                  <a:pt x="189759" y="0"/>
                </a:cubicBezTo>
                <a:close/>
              </a:path>
            </a:pathLst>
          </a:custGeom>
          <a:solidFill>
            <a:srgbClr val="B08D57"/>
          </a:solidFill>
          <a:ln/>
        </p:spPr>
      </p:sp>
      <p:sp>
        <p:nvSpPr>
          <p:cNvPr id="35" name="Shape 33"/>
          <p:cNvSpPr/>
          <p:nvPr/>
        </p:nvSpPr>
        <p:spPr>
          <a:xfrm>
            <a:off x="6708343" y="3761967"/>
            <a:ext cx="149435" cy="170783"/>
          </a:xfrm>
          <a:custGeom>
            <a:avLst/>
            <a:gdLst/>
            <a:ahLst/>
            <a:cxnLst/>
            <a:rect l="l" t="t" r="r" b="b"/>
            <a:pathLst>
              <a:path w="149435" h="170783">
                <a:moveTo>
                  <a:pt x="149435" y="68647"/>
                </a:moveTo>
                <a:cubicBezTo>
                  <a:pt x="144498" y="71916"/>
                  <a:pt x="138828" y="74551"/>
                  <a:pt x="132924" y="76652"/>
                </a:cubicBezTo>
                <a:cubicBezTo>
                  <a:pt x="117246" y="82256"/>
                  <a:pt x="96666" y="85391"/>
                  <a:pt x="74718" y="85391"/>
                </a:cubicBezTo>
                <a:cubicBezTo>
                  <a:pt x="52769" y="85391"/>
                  <a:pt x="32155" y="82223"/>
                  <a:pt x="16511" y="76652"/>
                </a:cubicBezTo>
                <a:cubicBezTo>
                  <a:pt x="10641" y="74551"/>
                  <a:pt x="4937" y="71916"/>
                  <a:pt x="0" y="68647"/>
                </a:cubicBezTo>
                <a:lnTo>
                  <a:pt x="0" y="96065"/>
                </a:lnTo>
                <a:cubicBezTo>
                  <a:pt x="0" y="110809"/>
                  <a:pt x="33456" y="122750"/>
                  <a:pt x="74718" y="122750"/>
                </a:cubicBezTo>
                <a:cubicBezTo>
                  <a:pt x="115979" y="122750"/>
                  <a:pt x="149435" y="110809"/>
                  <a:pt x="149435" y="96065"/>
                </a:cubicBezTo>
                <a:lnTo>
                  <a:pt x="149435" y="68647"/>
                </a:lnTo>
                <a:close/>
                <a:moveTo>
                  <a:pt x="149435" y="42696"/>
                </a:moveTo>
                <a:lnTo>
                  <a:pt x="149435" y="26685"/>
                </a:lnTo>
                <a:cubicBezTo>
                  <a:pt x="149435" y="11941"/>
                  <a:pt x="115979" y="0"/>
                  <a:pt x="74718" y="0"/>
                </a:cubicBezTo>
                <a:cubicBezTo>
                  <a:pt x="33456" y="0"/>
                  <a:pt x="0" y="11941"/>
                  <a:pt x="0" y="26685"/>
                </a:cubicBezTo>
                <a:lnTo>
                  <a:pt x="0" y="42696"/>
                </a:lnTo>
                <a:cubicBezTo>
                  <a:pt x="0" y="57439"/>
                  <a:pt x="33456" y="69381"/>
                  <a:pt x="74718" y="69381"/>
                </a:cubicBezTo>
                <a:cubicBezTo>
                  <a:pt x="115979" y="69381"/>
                  <a:pt x="149435" y="57439"/>
                  <a:pt x="149435" y="42696"/>
                </a:cubicBezTo>
                <a:close/>
                <a:moveTo>
                  <a:pt x="132924" y="130022"/>
                </a:moveTo>
                <a:cubicBezTo>
                  <a:pt x="117280" y="135592"/>
                  <a:pt x="96699" y="138761"/>
                  <a:pt x="74718" y="138761"/>
                </a:cubicBezTo>
                <a:cubicBezTo>
                  <a:pt x="52736" y="138761"/>
                  <a:pt x="32155" y="135592"/>
                  <a:pt x="16511" y="130022"/>
                </a:cubicBezTo>
                <a:cubicBezTo>
                  <a:pt x="10641" y="127920"/>
                  <a:pt x="4937" y="125285"/>
                  <a:pt x="0" y="122016"/>
                </a:cubicBezTo>
                <a:lnTo>
                  <a:pt x="0" y="144098"/>
                </a:lnTo>
                <a:cubicBezTo>
                  <a:pt x="0" y="158841"/>
                  <a:pt x="33456" y="170783"/>
                  <a:pt x="74718" y="170783"/>
                </a:cubicBezTo>
                <a:cubicBezTo>
                  <a:pt x="115979" y="170783"/>
                  <a:pt x="149435" y="158841"/>
                  <a:pt x="149435" y="144098"/>
                </a:cubicBezTo>
                <a:lnTo>
                  <a:pt x="149435" y="122016"/>
                </a:lnTo>
                <a:cubicBezTo>
                  <a:pt x="144498" y="125285"/>
                  <a:pt x="138828" y="127920"/>
                  <a:pt x="132924" y="130022"/>
                </a:cubicBezTo>
                <a:close/>
              </a:path>
            </a:pathLst>
          </a:custGeom>
          <a:solidFill>
            <a:srgbClr val="2C3E50"/>
          </a:solidFill>
          <a:ln/>
        </p:spPr>
      </p:sp>
      <p:sp>
        <p:nvSpPr>
          <p:cNvPr id="36" name="Text 34"/>
          <p:cNvSpPr/>
          <p:nvPr/>
        </p:nvSpPr>
        <p:spPr>
          <a:xfrm>
            <a:off x="7084302" y="3657600"/>
            <a:ext cx="4430867" cy="227711"/>
          </a:xfrm>
          <a:prstGeom prst="rect">
            <a:avLst/>
          </a:prstGeom>
          <a:noFill/>
          <a:ln/>
        </p:spPr>
        <p:txBody>
          <a:bodyPr wrap="square" lIns="0" tIns="0" rIns="0" bIns="0" rtlCol="0" anchor="ctr"/>
          <a:lstStyle/>
          <a:p>
            <a:pPr>
              <a:lnSpc>
                <a:spcPct val="130000"/>
              </a:lnSpc>
            </a:pPr>
            <a:r>
              <a:rPr lang="en-US" sz="1195" b="1" dirty="0">
                <a:solidFill>
                  <a:srgbClr val="B08D57"/>
                </a:solidFill>
                <a:latin typeface="Liter" pitchFamily="34" charset="0"/>
                <a:ea typeface="Liter" pitchFamily="34" charset="-122"/>
                <a:cs typeface="Liter" pitchFamily="34" charset="-120"/>
              </a:rPr>
              <a:t>Real-World Data</a:t>
            </a:r>
            <a:endParaRPr lang="en-US" sz="1600" dirty="0"/>
          </a:p>
        </p:txBody>
      </p:sp>
      <p:sp>
        <p:nvSpPr>
          <p:cNvPr id="37" name="Text 35"/>
          <p:cNvSpPr/>
          <p:nvPr/>
        </p:nvSpPr>
        <p:spPr>
          <a:xfrm>
            <a:off x="7084302" y="3923262"/>
            <a:ext cx="4421379" cy="436445"/>
          </a:xfrm>
          <a:prstGeom prst="rect">
            <a:avLst/>
          </a:prstGeom>
          <a:noFill/>
          <a:ln/>
        </p:spPr>
        <p:txBody>
          <a:bodyPr wrap="square" lIns="0" tIns="0" rIns="0" bIns="0" rtlCol="0" anchor="ctr"/>
          <a:lstStyle/>
          <a:p>
            <a:pPr>
              <a:lnSpc>
                <a:spcPct val="140000"/>
              </a:lnSpc>
            </a:pPr>
            <a:r>
              <a:rPr lang="en-US" sz="1046" dirty="0">
                <a:solidFill>
                  <a:srgbClr val="F8F7F5"/>
                </a:solidFill>
                <a:latin typeface="Quattrocento Sans" pitchFamily="34" charset="0"/>
                <a:ea typeface="Quattrocento Sans" pitchFamily="34" charset="-122"/>
                <a:cs typeface="Quattrocento Sans" pitchFamily="34" charset="-120"/>
              </a:rPr>
              <a:t>Primary data from 200+ government units, including SIBARU system data, policy documents, and bureaucratic practice observations.</a:t>
            </a:r>
            <a:endParaRPr lang="en-US" sz="1600" dirty="0"/>
          </a:p>
        </p:txBody>
      </p:sp>
      <p:sp>
        <p:nvSpPr>
          <p:cNvPr id="38" name="Shape 36"/>
          <p:cNvSpPr/>
          <p:nvPr/>
        </p:nvSpPr>
        <p:spPr>
          <a:xfrm>
            <a:off x="6439122" y="4658577"/>
            <a:ext cx="5151950" cy="1005721"/>
          </a:xfrm>
          <a:custGeom>
            <a:avLst/>
            <a:gdLst/>
            <a:ahLst/>
            <a:cxnLst/>
            <a:rect l="l" t="t" r="r" b="b"/>
            <a:pathLst>
              <a:path w="5151950" h="1005721">
                <a:moveTo>
                  <a:pt x="75902" y="0"/>
                </a:moveTo>
                <a:lnTo>
                  <a:pt x="5076048" y="0"/>
                </a:lnTo>
                <a:cubicBezTo>
                  <a:pt x="5117968" y="0"/>
                  <a:pt x="5151950" y="33982"/>
                  <a:pt x="5151950" y="75902"/>
                </a:cubicBezTo>
                <a:lnTo>
                  <a:pt x="5151950" y="929820"/>
                </a:lnTo>
                <a:cubicBezTo>
                  <a:pt x="5151950" y="971739"/>
                  <a:pt x="5117968" y="1005721"/>
                  <a:pt x="5076048" y="1005721"/>
                </a:cubicBezTo>
                <a:lnTo>
                  <a:pt x="75902" y="1005721"/>
                </a:lnTo>
                <a:cubicBezTo>
                  <a:pt x="33982" y="1005721"/>
                  <a:pt x="0" y="971739"/>
                  <a:pt x="0" y="929820"/>
                </a:cubicBezTo>
                <a:lnTo>
                  <a:pt x="0" y="75902"/>
                </a:lnTo>
                <a:cubicBezTo>
                  <a:pt x="0" y="34010"/>
                  <a:pt x="34010" y="0"/>
                  <a:pt x="75902" y="0"/>
                </a:cubicBezTo>
                <a:close/>
              </a:path>
            </a:pathLst>
          </a:custGeom>
          <a:solidFill>
            <a:srgbClr val="F8F7F5">
              <a:alpha val="10196"/>
            </a:srgbClr>
          </a:solidFill>
          <a:ln/>
        </p:spPr>
      </p:sp>
      <p:sp>
        <p:nvSpPr>
          <p:cNvPr id="39" name="Shape 37"/>
          <p:cNvSpPr/>
          <p:nvPr/>
        </p:nvSpPr>
        <p:spPr>
          <a:xfrm>
            <a:off x="6590929" y="4810384"/>
            <a:ext cx="379518" cy="379518"/>
          </a:xfrm>
          <a:custGeom>
            <a:avLst/>
            <a:gdLst/>
            <a:ahLst/>
            <a:cxnLst/>
            <a:rect l="l" t="t" r="r" b="b"/>
            <a:pathLst>
              <a:path w="379518" h="379518">
                <a:moveTo>
                  <a:pt x="189759" y="0"/>
                </a:moveTo>
                <a:lnTo>
                  <a:pt x="189759" y="0"/>
                </a:lnTo>
                <a:cubicBezTo>
                  <a:pt x="294489" y="0"/>
                  <a:pt x="379518" y="85028"/>
                  <a:pt x="379518" y="189759"/>
                </a:cubicBezTo>
                <a:lnTo>
                  <a:pt x="379518" y="189759"/>
                </a:lnTo>
                <a:cubicBezTo>
                  <a:pt x="379518" y="294489"/>
                  <a:pt x="294489" y="379518"/>
                  <a:pt x="189759" y="379518"/>
                </a:cubicBezTo>
                <a:lnTo>
                  <a:pt x="189759" y="379518"/>
                </a:lnTo>
                <a:cubicBezTo>
                  <a:pt x="85028" y="379518"/>
                  <a:pt x="0" y="294489"/>
                  <a:pt x="0" y="189759"/>
                </a:cubicBezTo>
                <a:lnTo>
                  <a:pt x="0" y="189759"/>
                </a:lnTo>
                <a:cubicBezTo>
                  <a:pt x="0" y="85028"/>
                  <a:pt x="85028" y="0"/>
                  <a:pt x="189759" y="0"/>
                </a:cubicBezTo>
                <a:close/>
              </a:path>
            </a:pathLst>
          </a:custGeom>
          <a:solidFill>
            <a:srgbClr val="B08D57"/>
          </a:solidFill>
          <a:ln/>
        </p:spPr>
      </p:sp>
      <p:sp>
        <p:nvSpPr>
          <p:cNvPr id="40" name="Shape 38"/>
          <p:cNvSpPr/>
          <p:nvPr/>
        </p:nvSpPr>
        <p:spPr>
          <a:xfrm>
            <a:off x="6708343" y="4914752"/>
            <a:ext cx="149435" cy="170783"/>
          </a:xfrm>
          <a:custGeom>
            <a:avLst/>
            <a:gdLst/>
            <a:ahLst/>
            <a:cxnLst/>
            <a:rect l="l" t="t" r="r" b="b"/>
            <a:pathLst>
              <a:path w="149435" h="170783">
                <a:moveTo>
                  <a:pt x="53536" y="-8806"/>
                </a:moveTo>
                <a:cubicBezTo>
                  <a:pt x="56639" y="-11408"/>
                  <a:pt x="61208" y="-11308"/>
                  <a:pt x="64177" y="-8506"/>
                </a:cubicBezTo>
                <a:cubicBezTo>
                  <a:pt x="68280" y="-4636"/>
                  <a:pt x="71949" y="-367"/>
                  <a:pt x="75485" y="3969"/>
                </a:cubicBezTo>
                <a:cubicBezTo>
                  <a:pt x="79988" y="9473"/>
                  <a:pt x="85391" y="16745"/>
                  <a:pt x="90595" y="25384"/>
                </a:cubicBezTo>
                <a:cubicBezTo>
                  <a:pt x="92329" y="23116"/>
                  <a:pt x="93931" y="21114"/>
                  <a:pt x="95332" y="19413"/>
                </a:cubicBezTo>
                <a:cubicBezTo>
                  <a:pt x="95698" y="18980"/>
                  <a:pt x="96065" y="18513"/>
                  <a:pt x="96432" y="18046"/>
                </a:cubicBezTo>
                <a:cubicBezTo>
                  <a:pt x="99067" y="14777"/>
                  <a:pt x="102336" y="10674"/>
                  <a:pt x="106706" y="10674"/>
                </a:cubicBezTo>
                <a:cubicBezTo>
                  <a:pt x="111176" y="10674"/>
                  <a:pt x="114311" y="14643"/>
                  <a:pt x="116980" y="18046"/>
                </a:cubicBezTo>
                <a:cubicBezTo>
                  <a:pt x="117413" y="18613"/>
                  <a:pt x="117847" y="19146"/>
                  <a:pt x="118280" y="19647"/>
                </a:cubicBezTo>
                <a:cubicBezTo>
                  <a:pt x="121716" y="23783"/>
                  <a:pt x="126286" y="29754"/>
                  <a:pt x="130856" y="37125"/>
                </a:cubicBezTo>
                <a:cubicBezTo>
                  <a:pt x="139929" y="51769"/>
                  <a:pt x="149402" y="72616"/>
                  <a:pt x="149402" y="96032"/>
                </a:cubicBezTo>
                <a:cubicBezTo>
                  <a:pt x="149402" y="137293"/>
                  <a:pt x="115946" y="170750"/>
                  <a:pt x="74684" y="170750"/>
                </a:cubicBezTo>
                <a:cubicBezTo>
                  <a:pt x="33423" y="170750"/>
                  <a:pt x="0" y="137327"/>
                  <a:pt x="0" y="96065"/>
                </a:cubicBezTo>
                <a:cubicBezTo>
                  <a:pt x="0" y="65678"/>
                  <a:pt x="13709" y="39360"/>
                  <a:pt x="26852" y="21014"/>
                </a:cubicBezTo>
                <a:cubicBezTo>
                  <a:pt x="33489" y="11775"/>
                  <a:pt x="40094" y="4370"/>
                  <a:pt x="45064" y="-700"/>
                </a:cubicBezTo>
                <a:cubicBezTo>
                  <a:pt x="47799" y="-3502"/>
                  <a:pt x="50568" y="-6271"/>
                  <a:pt x="53570" y="-8773"/>
                </a:cubicBezTo>
                <a:close/>
                <a:moveTo>
                  <a:pt x="75285" y="138761"/>
                </a:moveTo>
                <a:cubicBezTo>
                  <a:pt x="83724" y="138761"/>
                  <a:pt x="91195" y="136426"/>
                  <a:pt x="98234" y="131756"/>
                </a:cubicBezTo>
                <a:cubicBezTo>
                  <a:pt x="112276" y="121950"/>
                  <a:pt x="116046" y="102336"/>
                  <a:pt x="107607" y="86926"/>
                </a:cubicBezTo>
                <a:cubicBezTo>
                  <a:pt x="106106" y="83924"/>
                  <a:pt x="102270" y="83724"/>
                  <a:pt x="100101" y="86259"/>
                </a:cubicBezTo>
                <a:lnTo>
                  <a:pt x="91696" y="96032"/>
                </a:lnTo>
                <a:cubicBezTo>
                  <a:pt x="89494" y="98567"/>
                  <a:pt x="85525" y="98500"/>
                  <a:pt x="83457" y="95865"/>
                </a:cubicBezTo>
                <a:cubicBezTo>
                  <a:pt x="77686" y="88494"/>
                  <a:pt x="67079" y="75051"/>
                  <a:pt x="61675" y="68180"/>
                </a:cubicBezTo>
                <a:cubicBezTo>
                  <a:pt x="59874" y="65878"/>
                  <a:pt x="56605" y="65511"/>
                  <a:pt x="54504" y="67546"/>
                </a:cubicBezTo>
                <a:cubicBezTo>
                  <a:pt x="48400" y="73483"/>
                  <a:pt x="37325" y="86492"/>
                  <a:pt x="37325" y="102336"/>
                </a:cubicBezTo>
                <a:cubicBezTo>
                  <a:pt x="37325" y="125219"/>
                  <a:pt x="54204" y="138761"/>
                  <a:pt x="75251" y="138761"/>
                </a:cubicBezTo>
                <a:close/>
              </a:path>
            </a:pathLst>
          </a:custGeom>
          <a:solidFill>
            <a:srgbClr val="2C3E50"/>
          </a:solidFill>
          <a:ln/>
        </p:spPr>
      </p:sp>
      <p:sp>
        <p:nvSpPr>
          <p:cNvPr id="41" name="Text 39"/>
          <p:cNvSpPr/>
          <p:nvPr/>
        </p:nvSpPr>
        <p:spPr>
          <a:xfrm>
            <a:off x="7084302" y="4810384"/>
            <a:ext cx="4430867" cy="227711"/>
          </a:xfrm>
          <a:prstGeom prst="rect">
            <a:avLst/>
          </a:prstGeom>
          <a:noFill/>
          <a:ln/>
        </p:spPr>
        <p:txBody>
          <a:bodyPr wrap="square" lIns="0" tIns="0" rIns="0" bIns="0" rtlCol="0" anchor="ctr"/>
          <a:lstStyle/>
          <a:p>
            <a:pPr>
              <a:lnSpc>
                <a:spcPct val="130000"/>
              </a:lnSpc>
            </a:pPr>
            <a:r>
              <a:rPr lang="en-US" sz="1195" b="1" dirty="0">
                <a:solidFill>
                  <a:srgbClr val="B08D57"/>
                </a:solidFill>
                <a:latin typeface="Liter" pitchFamily="34" charset="0"/>
                <a:ea typeface="Liter" pitchFamily="34" charset="-122"/>
                <a:cs typeface="Liter" pitchFamily="34" charset="-120"/>
              </a:rPr>
              <a:t>Motivated Researcher</a:t>
            </a:r>
            <a:endParaRPr lang="en-US" sz="1600" dirty="0"/>
          </a:p>
        </p:txBody>
      </p:sp>
      <p:sp>
        <p:nvSpPr>
          <p:cNvPr id="42" name="Text 40"/>
          <p:cNvSpPr/>
          <p:nvPr/>
        </p:nvSpPr>
        <p:spPr>
          <a:xfrm>
            <a:off x="7084302" y="5076047"/>
            <a:ext cx="4421379" cy="436445"/>
          </a:xfrm>
          <a:prstGeom prst="rect">
            <a:avLst/>
          </a:prstGeom>
          <a:noFill/>
          <a:ln/>
        </p:spPr>
        <p:txBody>
          <a:bodyPr wrap="square" lIns="0" tIns="0" rIns="0" bIns="0" rtlCol="0" anchor="ctr"/>
          <a:lstStyle/>
          <a:p>
            <a:pPr>
              <a:lnSpc>
                <a:spcPct val="140000"/>
              </a:lnSpc>
            </a:pPr>
            <a:r>
              <a:rPr lang="en-US" sz="1046" dirty="0">
                <a:solidFill>
                  <a:srgbClr val="F8F7F5"/>
                </a:solidFill>
                <a:latin typeface="Quattrocento Sans" pitchFamily="34" charset="0"/>
                <a:ea typeface="Quattrocento Sans" pitchFamily="34" charset="-122"/>
                <a:cs typeface="Quattrocento Sans" pitchFamily="34" charset="-120"/>
              </a:rPr>
              <a:t>Preliminary work completed, clear research question, and genuine commitment. I am not exploring—I am executing a validated research plan.</a:t>
            </a:r>
            <a:endParaRPr lang="en-US" sz="1600" dirty="0"/>
          </a:p>
        </p:txBody>
      </p:sp>
      <p:sp>
        <p:nvSpPr>
          <p:cNvPr id="43" name="Shape 41"/>
          <p:cNvSpPr/>
          <p:nvPr/>
        </p:nvSpPr>
        <p:spPr>
          <a:xfrm>
            <a:off x="384261" y="6043816"/>
            <a:ext cx="11423477" cy="806475"/>
          </a:xfrm>
          <a:custGeom>
            <a:avLst/>
            <a:gdLst/>
            <a:ahLst/>
            <a:cxnLst/>
            <a:rect l="l" t="t" r="r" b="b"/>
            <a:pathLst>
              <a:path w="11423477" h="806475">
                <a:moveTo>
                  <a:pt x="75905" y="0"/>
                </a:moveTo>
                <a:lnTo>
                  <a:pt x="11347572" y="0"/>
                </a:lnTo>
                <a:cubicBezTo>
                  <a:pt x="11389493" y="0"/>
                  <a:pt x="11423477" y="33984"/>
                  <a:pt x="11423477" y="75905"/>
                </a:cubicBezTo>
                <a:lnTo>
                  <a:pt x="11423477" y="730569"/>
                </a:lnTo>
                <a:cubicBezTo>
                  <a:pt x="11423477" y="772491"/>
                  <a:pt x="11389493" y="806475"/>
                  <a:pt x="11347572" y="806475"/>
                </a:cubicBezTo>
                <a:lnTo>
                  <a:pt x="75905" y="806475"/>
                </a:lnTo>
                <a:cubicBezTo>
                  <a:pt x="33984" y="806475"/>
                  <a:pt x="0" y="772491"/>
                  <a:pt x="0" y="730569"/>
                </a:cubicBezTo>
                <a:lnTo>
                  <a:pt x="0" y="75905"/>
                </a:lnTo>
                <a:cubicBezTo>
                  <a:pt x="0" y="34012"/>
                  <a:pt x="34012" y="0"/>
                  <a:pt x="75905" y="0"/>
                </a:cubicBezTo>
                <a:close/>
              </a:path>
            </a:pathLst>
          </a:custGeom>
          <a:solidFill>
            <a:srgbClr val="B08D57">
              <a:alpha val="10196"/>
            </a:srgbClr>
          </a:solidFill>
          <a:ln w="12700">
            <a:solidFill>
              <a:srgbClr val="B08D57">
                <a:alpha val="30196"/>
              </a:srgbClr>
            </a:solidFill>
            <a:prstDash val="solid"/>
          </a:ln>
        </p:spPr>
      </p:sp>
      <p:sp>
        <p:nvSpPr>
          <p:cNvPr id="44" name="Shape 42"/>
          <p:cNvSpPr/>
          <p:nvPr/>
        </p:nvSpPr>
        <p:spPr>
          <a:xfrm>
            <a:off x="541331" y="6243063"/>
            <a:ext cx="189759" cy="151807"/>
          </a:xfrm>
          <a:custGeom>
            <a:avLst/>
            <a:gdLst/>
            <a:ahLst/>
            <a:cxnLst/>
            <a:rect l="l" t="t" r="r" b="b"/>
            <a:pathLst>
              <a:path w="189759" h="151807">
                <a:moveTo>
                  <a:pt x="113855" y="9488"/>
                </a:moveTo>
                <a:lnTo>
                  <a:pt x="151807" y="9488"/>
                </a:lnTo>
                <a:cubicBezTo>
                  <a:pt x="157055" y="9488"/>
                  <a:pt x="161295" y="13728"/>
                  <a:pt x="161295" y="18976"/>
                </a:cubicBezTo>
                <a:cubicBezTo>
                  <a:pt x="161295" y="24224"/>
                  <a:pt x="157055" y="28464"/>
                  <a:pt x="151807" y="28464"/>
                </a:cubicBezTo>
                <a:lnTo>
                  <a:pt x="118125" y="28464"/>
                </a:lnTo>
                <a:cubicBezTo>
                  <a:pt x="116583" y="36113"/>
                  <a:pt x="111335" y="42429"/>
                  <a:pt x="104367" y="45453"/>
                </a:cubicBezTo>
                <a:lnTo>
                  <a:pt x="104367" y="132831"/>
                </a:lnTo>
                <a:lnTo>
                  <a:pt x="151807" y="132831"/>
                </a:lnTo>
                <a:cubicBezTo>
                  <a:pt x="157055" y="132831"/>
                  <a:pt x="161295" y="137071"/>
                  <a:pt x="161295" y="142319"/>
                </a:cubicBezTo>
                <a:cubicBezTo>
                  <a:pt x="161295" y="147567"/>
                  <a:pt x="157055" y="151807"/>
                  <a:pt x="151807" y="151807"/>
                </a:cubicBezTo>
                <a:lnTo>
                  <a:pt x="37952" y="151807"/>
                </a:lnTo>
                <a:cubicBezTo>
                  <a:pt x="32704" y="151807"/>
                  <a:pt x="28464" y="147567"/>
                  <a:pt x="28464" y="142319"/>
                </a:cubicBezTo>
                <a:cubicBezTo>
                  <a:pt x="28464" y="137071"/>
                  <a:pt x="32704" y="132831"/>
                  <a:pt x="37952" y="132831"/>
                </a:cubicBezTo>
                <a:lnTo>
                  <a:pt x="85391" y="132831"/>
                </a:lnTo>
                <a:lnTo>
                  <a:pt x="85391" y="45453"/>
                </a:lnTo>
                <a:cubicBezTo>
                  <a:pt x="78424" y="42399"/>
                  <a:pt x="73176" y="36084"/>
                  <a:pt x="71634" y="28464"/>
                </a:cubicBezTo>
                <a:lnTo>
                  <a:pt x="37952" y="28464"/>
                </a:lnTo>
                <a:cubicBezTo>
                  <a:pt x="32704" y="28464"/>
                  <a:pt x="28464" y="24224"/>
                  <a:pt x="28464" y="18976"/>
                </a:cubicBezTo>
                <a:cubicBezTo>
                  <a:pt x="28464" y="13728"/>
                  <a:pt x="32704" y="9488"/>
                  <a:pt x="37952" y="9488"/>
                </a:cubicBezTo>
                <a:lnTo>
                  <a:pt x="75904" y="9488"/>
                </a:lnTo>
                <a:cubicBezTo>
                  <a:pt x="80232" y="3736"/>
                  <a:pt x="87111" y="0"/>
                  <a:pt x="94879" y="0"/>
                </a:cubicBezTo>
                <a:cubicBezTo>
                  <a:pt x="102648" y="0"/>
                  <a:pt x="109526" y="3736"/>
                  <a:pt x="113855" y="9488"/>
                </a:cubicBezTo>
                <a:close/>
                <a:moveTo>
                  <a:pt x="130341" y="94879"/>
                </a:moveTo>
                <a:lnTo>
                  <a:pt x="173273" y="94879"/>
                </a:lnTo>
                <a:lnTo>
                  <a:pt x="151807" y="58054"/>
                </a:lnTo>
                <a:lnTo>
                  <a:pt x="130341" y="94879"/>
                </a:lnTo>
                <a:close/>
                <a:moveTo>
                  <a:pt x="151807" y="123343"/>
                </a:moveTo>
                <a:cubicBezTo>
                  <a:pt x="133157" y="123343"/>
                  <a:pt x="117650" y="113262"/>
                  <a:pt x="114448" y="99949"/>
                </a:cubicBezTo>
                <a:cubicBezTo>
                  <a:pt x="113677" y="96688"/>
                  <a:pt x="114745" y="93338"/>
                  <a:pt x="116435" y="90432"/>
                </a:cubicBezTo>
                <a:lnTo>
                  <a:pt x="144661" y="42043"/>
                </a:lnTo>
                <a:cubicBezTo>
                  <a:pt x="146144" y="39494"/>
                  <a:pt x="148872" y="37952"/>
                  <a:pt x="151807" y="37952"/>
                </a:cubicBezTo>
                <a:cubicBezTo>
                  <a:pt x="154742" y="37952"/>
                  <a:pt x="157470" y="39523"/>
                  <a:pt x="158953" y="42043"/>
                </a:cubicBezTo>
                <a:lnTo>
                  <a:pt x="187179" y="90432"/>
                </a:lnTo>
                <a:cubicBezTo>
                  <a:pt x="188869" y="93338"/>
                  <a:pt x="189937" y="96688"/>
                  <a:pt x="189166" y="99949"/>
                </a:cubicBezTo>
                <a:cubicBezTo>
                  <a:pt x="185964" y="113233"/>
                  <a:pt x="170457" y="123343"/>
                  <a:pt x="151807" y="123343"/>
                </a:cubicBezTo>
                <a:close/>
                <a:moveTo>
                  <a:pt x="37596" y="58054"/>
                </a:moveTo>
                <a:lnTo>
                  <a:pt x="16129" y="94879"/>
                </a:lnTo>
                <a:lnTo>
                  <a:pt x="59092" y="94879"/>
                </a:lnTo>
                <a:lnTo>
                  <a:pt x="37596" y="58054"/>
                </a:lnTo>
                <a:close/>
                <a:moveTo>
                  <a:pt x="267" y="99949"/>
                </a:moveTo>
                <a:cubicBezTo>
                  <a:pt x="-504" y="96688"/>
                  <a:pt x="563" y="93338"/>
                  <a:pt x="2253" y="90432"/>
                </a:cubicBezTo>
                <a:lnTo>
                  <a:pt x="30480" y="42043"/>
                </a:lnTo>
                <a:cubicBezTo>
                  <a:pt x="31962" y="39494"/>
                  <a:pt x="34690" y="37952"/>
                  <a:pt x="37626" y="37952"/>
                </a:cubicBezTo>
                <a:cubicBezTo>
                  <a:pt x="40561" y="37952"/>
                  <a:pt x="43289" y="39523"/>
                  <a:pt x="44771" y="42043"/>
                </a:cubicBezTo>
                <a:lnTo>
                  <a:pt x="72998" y="90432"/>
                </a:lnTo>
                <a:cubicBezTo>
                  <a:pt x="74688" y="93338"/>
                  <a:pt x="75755" y="96688"/>
                  <a:pt x="74984" y="99949"/>
                </a:cubicBezTo>
                <a:cubicBezTo>
                  <a:pt x="71782" y="113233"/>
                  <a:pt x="56275" y="123343"/>
                  <a:pt x="37626" y="123343"/>
                </a:cubicBezTo>
                <a:cubicBezTo>
                  <a:pt x="18976" y="123343"/>
                  <a:pt x="3469" y="113262"/>
                  <a:pt x="267" y="99949"/>
                </a:cubicBezTo>
                <a:close/>
              </a:path>
            </a:pathLst>
          </a:custGeom>
          <a:solidFill>
            <a:srgbClr val="B08D57"/>
          </a:solidFill>
          <a:ln/>
        </p:spPr>
      </p:sp>
      <p:sp>
        <p:nvSpPr>
          <p:cNvPr id="45" name="Text 43"/>
          <p:cNvSpPr/>
          <p:nvPr/>
        </p:nvSpPr>
        <p:spPr>
          <a:xfrm>
            <a:off x="749326" y="6200367"/>
            <a:ext cx="10939814" cy="493373"/>
          </a:xfrm>
          <a:prstGeom prst="rect">
            <a:avLst/>
          </a:prstGeom>
          <a:noFill/>
          <a:ln/>
        </p:spPr>
        <p:txBody>
          <a:bodyPr wrap="square" lIns="0" tIns="0" rIns="0" bIns="0" rtlCol="0" anchor="ctr"/>
          <a:lstStyle/>
          <a:p>
            <a:pPr algn="ctr">
              <a:lnSpc>
                <a:spcPct val="140000"/>
              </a:lnSpc>
            </a:pPr>
            <a:r>
              <a:rPr lang="en-US" sz="1195" b="1" dirty="0">
                <a:solidFill>
                  <a:srgbClr val="2B2B2B"/>
                </a:solidFill>
                <a:latin typeface="Quattrocento Sans" pitchFamily="34" charset="0"/>
                <a:ea typeface="Quattrocento Sans" pitchFamily="34" charset="-122"/>
                <a:cs typeface="Quattrocento Sans" pitchFamily="34" charset="-120"/>
              </a:rPr>
              <a:t>This is a fair exchange.</a:t>
            </a:r>
            <a:pPr algn="ctr">
              <a:lnSpc>
                <a:spcPct val="140000"/>
              </a:lnSpc>
            </a:pPr>
            <a:r>
              <a:rPr lang="en-US" sz="1195" dirty="0">
                <a:solidFill>
                  <a:srgbClr val="2B2B2B"/>
                </a:solidFill>
                <a:latin typeface="Quattrocento Sans" pitchFamily="34" charset="0"/>
                <a:ea typeface="Quattrocento Sans" pitchFamily="34" charset="-122"/>
                <a:cs typeface="Quattrocento Sans" pitchFamily="34" charset="-120"/>
              </a:rPr>
              <a:t> You provide academic guidance and network access; I provide unique data, institutional access, and committed research execution. </a:t>
            </a:r>
            <a:pPr algn="ctr">
              <a:lnSpc>
                <a:spcPct val="140000"/>
              </a:lnSpc>
            </a:pPr>
            <a:r>
              <a:rPr lang="en-US" sz="1195" dirty="0">
                <a:solidFill>
                  <a:srgbClr val="2C3E50"/>
                </a:solidFill>
                <a:highlight>
                  <a:srgbClr val="B08D57">
                    <a:alpha val="20000"/>
                  </a:srgbClr>
                </a:highlight>
                <a:latin typeface="Quattrocento Sans" pitchFamily="34" charset="0"/>
                <a:ea typeface="Quattrocento Sans" pitchFamily="34" charset="-122"/>
                <a:cs typeface="Quattrocento Sans" pitchFamily="34" charset="-120"/>
              </a:rPr>
              <a:t>We both advance knowledge in AI governance.</a:t>
            </a:r>
            <a:endParaRPr lang="en-US" sz="1600" dirty="0"/>
          </a:p>
        </p:txBody>
      </p:sp>
    </p:spTree>
  </p:cSld>
  <p:clrMapOvr>
    <a:masterClrMapping/>
  </p:clrMapOvr>
  <p:transition>
    <p:fade/>
    <p:spd val="med"/>
  </p:transition>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2C3E50"/>
        </a:solidFill>
      </p:bgPr>
    </p:bg>
    <p:spTree>
      <p:nvGrpSpPr>
        <p:cNvPr id="1" name=""/>
        <p:cNvGrpSpPr/>
        <p:nvPr/>
      </p:nvGrpSpPr>
      <p:grpSpPr>
        <a:xfrm>
          <a:off x="0" y="0"/>
          <a:ext cx="0" cy="0"/>
          <a:chOff x="0" y="0"/>
          <a:chExt cx="0" cy="0"/>
        </a:xfrm>
      </p:grpSpPr>
      <p:pic>
        <p:nvPicPr>
          <p:cNvPr id="2" name="Image 0" descr="https://kimi-web-img.moonshot.cn/img/thumbs.dreamstime.com/f5ed7af68fed86ecb75d27c253633ceb8e222b67.jpg">    </p:cNvPr>
          <p:cNvPicPr>
            <a:picLocks noChangeAspect="1"/>
          </p:cNvPicPr>
          <p:nvPr/>
        </p:nvPicPr>
        <p:blipFill>
          <a:blip r:embed="rId1">
            <a:alphaModFix amt="20000"/>
          </a:blip>
          <a:srcRect l="103" r="103" t="0" b="0"/>
          <a:stretch/>
        </p:blipFill>
        <p:spPr>
          <a:xfrm>
            <a:off x="0" y="0"/>
            <a:ext cx="12192000" cy="6856881"/>
          </a:xfrm>
          <a:prstGeom prst="roundRect">
            <a:avLst>
              <a:gd name="adj" fmla="val 0"/>
            </a:avLst>
          </a:prstGeom>
        </p:spPr>
      </p:pic>
      <p:sp>
        <p:nvSpPr>
          <p:cNvPr id="3" name="Shape 0"/>
          <p:cNvSpPr/>
          <p:nvPr/>
        </p:nvSpPr>
        <p:spPr>
          <a:xfrm>
            <a:off x="0" y="0"/>
            <a:ext cx="12192000" cy="6856881"/>
          </a:xfrm>
          <a:custGeom>
            <a:avLst/>
            <a:gdLst/>
            <a:ahLst/>
            <a:cxnLst/>
            <a:rect l="l" t="t" r="r" b="b"/>
            <a:pathLst>
              <a:path w="12192000" h="6856881">
                <a:moveTo>
                  <a:pt x="0" y="0"/>
                </a:moveTo>
                <a:lnTo>
                  <a:pt x="12192000" y="0"/>
                </a:lnTo>
                <a:lnTo>
                  <a:pt x="12192000" y="6856881"/>
                </a:lnTo>
                <a:lnTo>
                  <a:pt x="0" y="6856881"/>
                </a:lnTo>
                <a:lnTo>
                  <a:pt x="0" y="0"/>
                </a:lnTo>
                <a:close/>
              </a:path>
            </a:pathLst>
          </a:custGeom>
          <a:gradFill rotWithShape="1" flip="none">
            <a:gsLst>
              <a:gs pos="0">
                <a:srgbClr val="2C3E50">
                  <a:alpha val="95000"/>
                </a:srgbClr>
              </a:gs>
              <a:gs pos="50000">
                <a:srgbClr val="2C3E50">
                  <a:alpha val="90000"/>
                </a:srgbClr>
              </a:gs>
              <a:gs pos="100000">
                <a:srgbClr val="2C3E50">
                  <a:alpha val="85000"/>
                </a:srgbClr>
              </a:gs>
            </a:gsLst>
            <a:lin ang="2700000" scaled="1"/>
          </a:gradFill>
          <a:ln/>
        </p:spPr>
      </p:sp>
      <p:sp>
        <p:nvSpPr>
          <p:cNvPr id="4" name="Text 1"/>
          <p:cNvSpPr/>
          <p:nvPr/>
        </p:nvSpPr>
        <p:spPr>
          <a:xfrm>
            <a:off x="322256" y="-203648"/>
            <a:ext cx="11547489" cy="214837"/>
          </a:xfrm>
          <a:prstGeom prst="rect">
            <a:avLst/>
          </a:prstGeom>
          <a:noFill/>
          <a:ln/>
        </p:spPr>
        <p:txBody>
          <a:bodyPr wrap="square" lIns="0" tIns="0" rIns="0" bIns="0" rtlCol="0" anchor="ctr"/>
          <a:lstStyle/>
          <a:p>
            <a:pPr algn="ctr">
              <a:lnSpc>
                <a:spcPct val="130000"/>
              </a:lnSpc>
            </a:pPr>
            <a:r>
              <a:rPr lang="en-US" sz="1128" spc="113" kern="0" dirty="0">
                <a:solidFill>
                  <a:srgbClr val="B08D57"/>
                </a:solidFill>
                <a:latin typeface="Liter" pitchFamily="34" charset="0"/>
                <a:ea typeface="Liter" pitchFamily="34" charset="-122"/>
                <a:cs typeface="Liter" pitchFamily="34" charset="-120"/>
              </a:rPr>
              <a:t>The Next Step</a:t>
            </a:r>
            <a:endParaRPr lang="en-US" sz="1600" dirty="0"/>
          </a:p>
        </p:txBody>
      </p:sp>
      <p:sp>
        <p:nvSpPr>
          <p:cNvPr id="5" name="Text 2"/>
          <p:cNvSpPr/>
          <p:nvPr/>
        </p:nvSpPr>
        <p:spPr>
          <a:xfrm>
            <a:off x="223789" y="154414"/>
            <a:ext cx="11744423" cy="671366"/>
          </a:xfrm>
          <a:prstGeom prst="rect">
            <a:avLst/>
          </a:prstGeom>
          <a:noFill/>
          <a:ln/>
        </p:spPr>
        <p:txBody>
          <a:bodyPr wrap="square" lIns="0" tIns="0" rIns="0" bIns="0" rtlCol="0" anchor="ctr"/>
          <a:lstStyle/>
          <a:p>
            <a:pPr algn="ctr">
              <a:lnSpc>
                <a:spcPct val="100000"/>
              </a:lnSpc>
            </a:pPr>
            <a:r>
              <a:rPr lang="en-US" sz="4229" b="1" dirty="0">
                <a:solidFill>
                  <a:srgbClr val="F8F7F5"/>
                </a:solidFill>
                <a:latin typeface="Oranienbaum" pitchFamily="34" charset="0"/>
                <a:ea typeface="Oranienbaum" pitchFamily="34" charset="-122"/>
                <a:cs typeface="Oranienbaum" pitchFamily="34" charset="-120"/>
              </a:rPr>
              <a:t>One 30-Minute Conversation</a:t>
            </a:r>
            <a:endParaRPr lang="en-US" sz="1600" dirty="0"/>
          </a:p>
        </p:txBody>
      </p:sp>
      <p:sp>
        <p:nvSpPr>
          <p:cNvPr id="6" name="Shape 3"/>
          <p:cNvSpPr/>
          <p:nvPr/>
        </p:nvSpPr>
        <p:spPr>
          <a:xfrm>
            <a:off x="5522052" y="969004"/>
            <a:ext cx="1145797" cy="35806"/>
          </a:xfrm>
          <a:custGeom>
            <a:avLst/>
            <a:gdLst/>
            <a:ahLst/>
            <a:cxnLst/>
            <a:rect l="l" t="t" r="r" b="b"/>
            <a:pathLst>
              <a:path w="1145797" h="35806">
                <a:moveTo>
                  <a:pt x="0" y="0"/>
                </a:moveTo>
                <a:lnTo>
                  <a:pt x="1145797" y="0"/>
                </a:lnTo>
                <a:lnTo>
                  <a:pt x="1145797" y="35806"/>
                </a:lnTo>
                <a:lnTo>
                  <a:pt x="0" y="35806"/>
                </a:lnTo>
                <a:lnTo>
                  <a:pt x="0" y="0"/>
                </a:lnTo>
                <a:close/>
              </a:path>
            </a:pathLst>
          </a:custGeom>
          <a:solidFill>
            <a:srgbClr val="B08D57"/>
          </a:solidFill>
          <a:ln/>
        </p:spPr>
      </p:sp>
      <p:sp>
        <p:nvSpPr>
          <p:cNvPr id="7" name="Shape 4"/>
          <p:cNvSpPr/>
          <p:nvPr/>
        </p:nvSpPr>
        <p:spPr>
          <a:xfrm>
            <a:off x="2089136" y="1295736"/>
            <a:ext cx="8011630" cy="2023048"/>
          </a:xfrm>
          <a:custGeom>
            <a:avLst/>
            <a:gdLst/>
            <a:ahLst/>
            <a:cxnLst/>
            <a:rect l="l" t="t" r="r" b="b"/>
            <a:pathLst>
              <a:path w="8011630" h="2023048">
                <a:moveTo>
                  <a:pt x="71616" y="0"/>
                </a:moveTo>
                <a:lnTo>
                  <a:pt x="7940014" y="0"/>
                </a:lnTo>
                <a:cubicBezTo>
                  <a:pt x="7979566" y="0"/>
                  <a:pt x="8011630" y="32064"/>
                  <a:pt x="8011630" y="71616"/>
                </a:cubicBezTo>
                <a:lnTo>
                  <a:pt x="8011630" y="1951433"/>
                </a:lnTo>
                <a:cubicBezTo>
                  <a:pt x="8011630" y="1990985"/>
                  <a:pt x="7979566" y="2023048"/>
                  <a:pt x="7940014" y="2023048"/>
                </a:cubicBezTo>
                <a:lnTo>
                  <a:pt x="71616" y="2023048"/>
                </a:lnTo>
                <a:cubicBezTo>
                  <a:pt x="32064" y="2023048"/>
                  <a:pt x="0" y="1990985"/>
                  <a:pt x="0" y="1951433"/>
                </a:cubicBezTo>
                <a:lnTo>
                  <a:pt x="0" y="71616"/>
                </a:lnTo>
                <a:cubicBezTo>
                  <a:pt x="0" y="32090"/>
                  <a:pt x="32090" y="0"/>
                  <a:pt x="71616" y="0"/>
                </a:cubicBezTo>
                <a:close/>
              </a:path>
            </a:pathLst>
          </a:custGeom>
          <a:solidFill>
            <a:srgbClr val="F8F7F5">
              <a:alpha val="10196"/>
            </a:srgbClr>
          </a:solidFill>
          <a:ln w="12700">
            <a:solidFill>
              <a:srgbClr val="F8F7F5">
                <a:alpha val="20000"/>
              </a:srgbClr>
            </a:solidFill>
            <a:prstDash val="solid"/>
          </a:ln>
        </p:spPr>
      </p:sp>
      <p:sp>
        <p:nvSpPr>
          <p:cNvPr id="8" name="Text 5"/>
          <p:cNvSpPr/>
          <p:nvPr/>
        </p:nvSpPr>
        <p:spPr>
          <a:xfrm>
            <a:off x="2326352" y="1586661"/>
            <a:ext cx="7537198" cy="698220"/>
          </a:xfrm>
          <a:prstGeom prst="rect">
            <a:avLst/>
          </a:prstGeom>
          <a:noFill/>
          <a:ln/>
        </p:spPr>
        <p:txBody>
          <a:bodyPr wrap="square" lIns="0" tIns="0" rIns="0" bIns="0" rtlCol="0" anchor="ctr"/>
          <a:lstStyle/>
          <a:p>
            <a:pPr algn="ctr">
              <a:lnSpc>
                <a:spcPct val="140000"/>
              </a:lnSpc>
            </a:pPr>
            <a:r>
              <a:rPr lang="en-US" sz="1692" dirty="0">
                <a:solidFill>
                  <a:srgbClr val="F8F7F5"/>
                </a:solidFill>
                <a:latin typeface="Quattrocento Sans" pitchFamily="34" charset="0"/>
                <a:ea typeface="Quattrocento Sans" pitchFamily="34" charset="-122"/>
                <a:cs typeface="Quattrocento Sans" pitchFamily="34" charset="-120"/>
              </a:rPr>
              <a:t>I am asking for </a:t>
            </a:r>
            <a:pPr algn="ctr">
              <a:lnSpc>
                <a:spcPct val="140000"/>
              </a:lnSpc>
            </a:pPr>
            <a:r>
              <a:rPr lang="en-US" sz="1692" b="1" dirty="0">
                <a:solidFill>
                  <a:srgbClr val="B08D57"/>
                </a:solidFill>
                <a:latin typeface="Quattrocento Sans" pitchFamily="34" charset="0"/>
                <a:ea typeface="Quattrocento Sans" pitchFamily="34" charset="-122"/>
                <a:cs typeface="Quattrocento Sans" pitchFamily="34" charset="-120"/>
              </a:rPr>
              <a:t>one 30-minute video call</a:t>
            </a:r>
            <a:pPr algn="ctr">
              <a:lnSpc>
                <a:spcPct val="140000"/>
              </a:lnSpc>
            </a:pPr>
            <a:r>
              <a:rPr lang="en-US" sz="1692" dirty="0">
                <a:solidFill>
                  <a:srgbClr val="F8F7F5"/>
                </a:solidFill>
                <a:latin typeface="Quattrocento Sans" pitchFamily="34" charset="0"/>
                <a:ea typeface="Quattrocento Sans" pitchFamily="34" charset="-122"/>
                <a:cs typeface="Quattrocento Sans" pitchFamily="34" charset="-120"/>
              </a:rPr>
              <a:t> to discuss whether there is alignment between your research agenda and the AGIRI proposal.</a:t>
            </a:r>
            <a:endParaRPr lang="en-US" sz="1600" dirty="0"/>
          </a:p>
        </p:txBody>
      </p:sp>
      <p:sp>
        <p:nvSpPr>
          <p:cNvPr id="9" name="Text 6"/>
          <p:cNvSpPr/>
          <p:nvPr/>
        </p:nvSpPr>
        <p:spPr>
          <a:xfrm>
            <a:off x="2339779" y="2499718"/>
            <a:ext cx="7510344" cy="528141"/>
          </a:xfrm>
          <a:prstGeom prst="rect">
            <a:avLst/>
          </a:prstGeom>
          <a:noFill/>
          <a:ln/>
        </p:spPr>
        <p:txBody>
          <a:bodyPr wrap="square" lIns="0" tIns="0" rIns="0" bIns="0" rtlCol="0" anchor="ctr"/>
          <a:lstStyle/>
          <a:p>
            <a:pPr algn="ctr">
              <a:lnSpc>
                <a:spcPct val="140000"/>
              </a:lnSpc>
            </a:pPr>
            <a:r>
              <a:rPr lang="en-US" sz="1269" dirty="0">
                <a:solidFill>
                  <a:srgbClr val="8D99AE"/>
                </a:solidFill>
                <a:latin typeface="Quattrocento Sans" pitchFamily="34" charset="0"/>
                <a:ea typeface="Quattrocento Sans" pitchFamily="34" charset="-122"/>
                <a:cs typeface="Quattrocento Sans" pitchFamily="34" charset="-120"/>
              </a:rPr>
              <a:t>I am flexible on timing. I will accommodate your schedule, your time zone, and your preferences. </a:t>
            </a:r>
            <a:pPr algn="ctr">
              <a:lnSpc>
                <a:spcPct val="140000"/>
              </a:lnSpc>
            </a:pPr>
            <a:r>
              <a:rPr lang="en-US" sz="1269" b="1" dirty="0">
                <a:solidFill>
                  <a:srgbClr val="F8F7F5"/>
                </a:solidFill>
                <a:latin typeface="Quattrocento Sans" pitchFamily="34" charset="0"/>
                <a:ea typeface="Quattrocento Sans" pitchFamily="34" charset="-122"/>
                <a:cs typeface="Quattrocento Sans" pitchFamily="34" charset="-120"/>
              </a:rPr>
              <a:t>This is not a request for commitment—only conversation.</a:t>
            </a:r>
            <a:endParaRPr lang="en-US" sz="1600" dirty="0"/>
          </a:p>
        </p:txBody>
      </p:sp>
      <p:sp>
        <p:nvSpPr>
          <p:cNvPr id="10" name="Shape 7"/>
          <p:cNvSpPr/>
          <p:nvPr/>
        </p:nvSpPr>
        <p:spPr>
          <a:xfrm>
            <a:off x="2089136" y="3609709"/>
            <a:ext cx="3893921" cy="2336352"/>
          </a:xfrm>
          <a:custGeom>
            <a:avLst/>
            <a:gdLst/>
            <a:ahLst/>
            <a:cxnLst/>
            <a:rect l="l" t="t" r="r" b="b"/>
            <a:pathLst>
              <a:path w="3893921" h="2336352">
                <a:moveTo>
                  <a:pt x="71609" y="0"/>
                </a:moveTo>
                <a:lnTo>
                  <a:pt x="3822312" y="0"/>
                </a:lnTo>
                <a:cubicBezTo>
                  <a:pt x="3861860" y="0"/>
                  <a:pt x="3893921" y="32061"/>
                  <a:pt x="3893921" y="71609"/>
                </a:cubicBezTo>
                <a:lnTo>
                  <a:pt x="3893921" y="2264743"/>
                </a:lnTo>
                <a:cubicBezTo>
                  <a:pt x="3893921" y="2304292"/>
                  <a:pt x="3861860" y="2336352"/>
                  <a:pt x="3822312" y="2336352"/>
                </a:cubicBezTo>
                <a:lnTo>
                  <a:pt x="71609" y="2336352"/>
                </a:lnTo>
                <a:cubicBezTo>
                  <a:pt x="32061" y="2336352"/>
                  <a:pt x="0" y="2304292"/>
                  <a:pt x="0" y="2264743"/>
                </a:cubicBezTo>
                <a:lnTo>
                  <a:pt x="0" y="71609"/>
                </a:lnTo>
                <a:cubicBezTo>
                  <a:pt x="0" y="32087"/>
                  <a:pt x="32087" y="0"/>
                  <a:pt x="71609" y="0"/>
                </a:cubicBezTo>
                <a:close/>
              </a:path>
            </a:pathLst>
          </a:custGeom>
          <a:solidFill>
            <a:srgbClr val="F8F7F5">
              <a:alpha val="10196"/>
            </a:srgbClr>
          </a:solidFill>
          <a:ln w="12700">
            <a:solidFill>
              <a:srgbClr val="F8F7F5">
                <a:alpha val="20000"/>
              </a:srgbClr>
            </a:solidFill>
            <a:prstDash val="solid"/>
          </a:ln>
        </p:spPr>
      </p:sp>
      <p:sp>
        <p:nvSpPr>
          <p:cNvPr id="11" name="Shape 8"/>
          <p:cNvSpPr/>
          <p:nvPr/>
        </p:nvSpPr>
        <p:spPr>
          <a:xfrm>
            <a:off x="3749647" y="3829022"/>
            <a:ext cx="572899" cy="572899"/>
          </a:xfrm>
          <a:custGeom>
            <a:avLst/>
            <a:gdLst/>
            <a:ahLst/>
            <a:cxnLst/>
            <a:rect l="l" t="t" r="r" b="b"/>
            <a:pathLst>
              <a:path w="572899" h="572899">
                <a:moveTo>
                  <a:pt x="286449" y="0"/>
                </a:moveTo>
                <a:lnTo>
                  <a:pt x="286449" y="0"/>
                </a:lnTo>
                <a:cubicBezTo>
                  <a:pt x="444651" y="0"/>
                  <a:pt x="572899" y="128248"/>
                  <a:pt x="572899" y="286449"/>
                </a:cubicBezTo>
                <a:lnTo>
                  <a:pt x="572899" y="286449"/>
                </a:lnTo>
                <a:cubicBezTo>
                  <a:pt x="572899" y="444651"/>
                  <a:pt x="444651" y="572899"/>
                  <a:pt x="286449" y="572899"/>
                </a:cubicBezTo>
                <a:lnTo>
                  <a:pt x="286449" y="572899"/>
                </a:lnTo>
                <a:cubicBezTo>
                  <a:pt x="128248" y="572899"/>
                  <a:pt x="0" y="444651"/>
                  <a:pt x="0" y="286449"/>
                </a:cubicBezTo>
                <a:lnTo>
                  <a:pt x="0" y="286449"/>
                </a:lnTo>
                <a:cubicBezTo>
                  <a:pt x="0" y="128248"/>
                  <a:pt x="128248" y="0"/>
                  <a:pt x="286449" y="0"/>
                </a:cubicBezTo>
                <a:close/>
              </a:path>
            </a:pathLst>
          </a:custGeom>
          <a:solidFill>
            <a:srgbClr val="B08D57"/>
          </a:solidFill>
          <a:ln/>
        </p:spPr>
      </p:sp>
      <p:sp>
        <p:nvSpPr>
          <p:cNvPr id="12" name="Shape 9"/>
          <p:cNvSpPr/>
          <p:nvPr/>
        </p:nvSpPr>
        <p:spPr>
          <a:xfrm>
            <a:off x="3955532" y="4008053"/>
            <a:ext cx="161128" cy="214837"/>
          </a:xfrm>
          <a:custGeom>
            <a:avLst/>
            <a:gdLst/>
            <a:ahLst/>
            <a:cxnLst/>
            <a:rect l="l" t="t" r="r" b="b"/>
            <a:pathLst>
              <a:path w="161128" h="214837">
                <a:moveTo>
                  <a:pt x="0" y="26855"/>
                </a:moveTo>
                <a:cubicBezTo>
                  <a:pt x="0" y="12043"/>
                  <a:pt x="12043" y="0"/>
                  <a:pt x="26855" y="0"/>
                </a:cubicBezTo>
                <a:lnTo>
                  <a:pt x="89585" y="0"/>
                </a:lnTo>
                <a:cubicBezTo>
                  <a:pt x="96719" y="0"/>
                  <a:pt x="103558" y="2811"/>
                  <a:pt x="108593" y="7847"/>
                </a:cubicBezTo>
                <a:lnTo>
                  <a:pt x="153281" y="52576"/>
                </a:lnTo>
                <a:cubicBezTo>
                  <a:pt x="158316" y="57612"/>
                  <a:pt x="161128" y="64451"/>
                  <a:pt x="161128" y="71584"/>
                </a:cubicBezTo>
                <a:lnTo>
                  <a:pt x="161128" y="187982"/>
                </a:lnTo>
                <a:cubicBezTo>
                  <a:pt x="161128" y="202794"/>
                  <a:pt x="149085" y="214837"/>
                  <a:pt x="134273" y="214837"/>
                </a:cubicBezTo>
                <a:lnTo>
                  <a:pt x="26855" y="214837"/>
                </a:lnTo>
                <a:cubicBezTo>
                  <a:pt x="12043" y="214837"/>
                  <a:pt x="0" y="202794"/>
                  <a:pt x="0" y="187982"/>
                </a:cubicBezTo>
                <a:lnTo>
                  <a:pt x="0" y="26855"/>
                </a:lnTo>
                <a:close/>
                <a:moveTo>
                  <a:pt x="87278" y="24547"/>
                </a:moveTo>
                <a:lnTo>
                  <a:pt x="87278" y="63780"/>
                </a:lnTo>
                <a:cubicBezTo>
                  <a:pt x="87278" y="69360"/>
                  <a:pt x="91767" y="73850"/>
                  <a:pt x="97348" y="73850"/>
                </a:cubicBezTo>
                <a:lnTo>
                  <a:pt x="136581" y="73850"/>
                </a:lnTo>
                <a:lnTo>
                  <a:pt x="87278" y="24547"/>
                </a:lnTo>
                <a:close/>
                <a:moveTo>
                  <a:pt x="50352" y="107419"/>
                </a:moveTo>
                <a:cubicBezTo>
                  <a:pt x="44772" y="107419"/>
                  <a:pt x="40282" y="111908"/>
                  <a:pt x="40282" y="117489"/>
                </a:cubicBezTo>
                <a:cubicBezTo>
                  <a:pt x="40282" y="123070"/>
                  <a:pt x="44772" y="127559"/>
                  <a:pt x="50352" y="127559"/>
                </a:cubicBezTo>
                <a:lnTo>
                  <a:pt x="110775" y="127559"/>
                </a:lnTo>
                <a:cubicBezTo>
                  <a:pt x="116356" y="127559"/>
                  <a:pt x="120846" y="123070"/>
                  <a:pt x="120846" y="117489"/>
                </a:cubicBezTo>
                <a:cubicBezTo>
                  <a:pt x="120846" y="111908"/>
                  <a:pt x="116356" y="107419"/>
                  <a:pt x="110775" y="107419"/>
                </a:cubicBezTo>
                <a:lnTo>
                  <a:pt x="50352" y="107419"/>
                </a:lnTo>
                <a:close/>
                <a:moveTo>
                  <a:pt x="50352" y="147700"/>
                </a:moveTo>
                <a:cubicBezTo>
                  <a:pt x="44772" y="147700"/>
                  <a:pt x="40282" y="152190"/>
                  <a:pt x="40282" y="157771"/>
                </a:cubicBezTo>
                <a:cubicBezTo>
                  <a:pt x="40282" y="163352"/>
                  <a:pt x="44772" y="167841"/>
                  <a:pt x="50352" y="167841"/>
                </a:cubicBezTo>
                <a:lnTo>
                  <a:pt x="110775" y="167841"/>
                </a:lnTo>
                <a:cubicBezTo>
                  <a:pt x="116356" y="167841"/>
                  <a:pt x="120846" y="163352"/>
                  <a:pt x="120846" y="157771"/>
                </a:cubicBezTo>
                <a:cubicBezTo>
                  <a:pt x="120846" y="152190"/>
                  <a:pt x="116356" y="147700"/>
                  <a:pt x="110775" y="147700"/>
                </a:cubicBezTo>
                <a:lnTo>
                  <a:pt x="50352" y="147700"/>
                </a:lnTo>
                <a:close/>
              </a:path>
            </a:pathLst>
          </a:custGeom>
          <a:solidFill>
            <a:srgbClr val="2C3E50"/>
          </a:solidFill>
          <a:ln/>
        </p:spPr>
      </p:sp>
      <p:sp>
        <p:nvSpPr>
          <p:cNvPr id="13" name="Text 10"/>
          <p:cNvSpPr/>
          <p:nvPr/>
        </p:nvSpPr>
        <p:spPr>
          <a:xfrm>
            <a:off x="2263691" y="4545145"/>
            <a:ext cx="3544811" cy="250643"/>
          </a:xfrm>
          <a:prstGeom prst="rect">
            <a:avLst/>
          </a:prstGeom>
          <a:noFill/>
          <a:ln/>
        </p:spPr>
        <p:txBody>
          <a:bodyPr wrap="square" lIns="0" tIns="0" rIns="0" bIns="0" rtlCol="0" anchor="ctr"/>
          <a:lstStyle/>
          <a:p>
            <a:pPr algn="ctr">
              <a:lnSpc>
                <a:spcPct val="120000"/>
              </a:lnSpc>
            </a:pPr>
            <a:r>
              <a:rPr lang="en-US" sz="1410" b="1" dirty="0">
                <a:solidFill>
                  <a:srgbClr val="F8F7F5"/>
                </a:solidFill>
                <a:latin typeface="Liter" pitchFamily="34" charset="0"/>
                <a:ea typeface="Liter" pitchFamily="34" charset="-122"/>
                <a:cs typeface="Liter" pitchFamily="34" charset="-120"/>
              </a:rPr>
              <a:t>Full Research Proposal</a:t>
            </a:r>
            <a:endParaRPr lang="en-US" sz="1600" dirty="0"/>
          </a:p>
        </p:txBody>
      </p:sp>
      <p:sp>
        <p:nvSpPr>
          <p:cNvPr id="14" name="Text 11"/>
          <p:cNvSpPr/>
          <p:nvPr/>
        </p:nvSpPr>
        <p:spPr>
          <a:xfrm>
            <a:off x="2272643" y="4903207"/>
            <a:ext cx="3526907" cy="465480"/>
          </a:xfrm>
          <a:prstGeom prst="rect">
            <a:avLst/>
          </a:prstGeom>
          <a:noFill/>
          <a:ln/>
        </p:spPr>
        <p:txBody>
          <a:bodyPr wrap="square" lIns="0" tIns="0" rIns="0" bIns="0" rtlCol="0" anchor="ctr"/>
          <a:lstStyle/>
          <a:p>
            <a:pPr algn="ctr">
              <a:lnSpc>
                <a:spcPct val="140000"/>
              </a:lnSpc>
            </a:pPr>
            <a:r>
              <a:rPr lang="en-US" sz="1128" dirty="0">
                <a:solidFill>
                  <a:srgbClr val="8D99AE"/>
                </a:solidFill>
                <a:latin typeface="Quattrocento Sans" pitchFamily="34" charset="0"/>
                <a:ea typeface="Quattrocento Sans" pitchFamily="34" charset="-122"/>
                <a:cs typeface="Quattrocento Sans" pitchFamily="34" charset="-120"/>
              </a:rPr>
              <a:t>Detailed methodology, timeline, and theoretical framework</a:t>
            </a:r>
            <a:endParaRPr lang="en-US" sz="1600" dirty="0"/>
          </a:p>
        </p:txBody>
      </p:sp>
      <p:sp>
        <p:nvSpPr>
          <p:cNvPr id="15" name="Text 12"/>
          <p:cNvSpPr/>
          <p:nvPr/>
        </p:nvSpPr>
        <p:spPr>
          <a:xfrm>
            <a:off x="2268167" y="5476106"/>
            <a:ext cx="3535859" cy="250643"/>
          </a:xfrm>
          <a:prstGeom prst="rect">
            <a:avLst/>
          </a:prstGeom>
          <a:noFill/>
          <a:ln/>
        </p:spPr>
        <p:txBody>
          <a:bodyPr wrap="square" lIns="0" tIns="0" rIns="0" bIns="0" rtlCol="0" anchor="ctr"/>
          <a:lstStyle/>
          <a:p>
            <a:pPr algn="ctr">
              <a:lnSpc>
                <a:spcPct val="130000"/>
              </a:lnSpc>
            </a:pPr>
            <a:r>
              <a:rPr lang="en-US" sz="1269" b="1" dirty="0">
                <a:solidFill>
                  <a:srgbClr val="B08D57"/>
                </a:solidFill>
                <a:latin typeface="Quattrocento Sans" pitchFamily="34" charset="0"/>
                <a:ea typeface="Quattrocento Sans" pitchFamily="34" charset="-122"/>
                <a:cs typeface="Quattrocento Sans" pitchFamily="34" charset="-120"/>
              </a:rPr>
              <a:t>heyibnu.com/researchproposal</a:t>
            </a:r>
            <a:endParaRPr lang="en-US" sz="1600" dirty="0"/>
          </a:p>
        </p:txBody>
      </p:sp>
      <p:sp>
        <p:nvSpPr>
          <p:cNvPr id="16" name="Shape 13"/>
          <p:cNvSpPr/>
          <p:nvPr/>
        </p:nvSpPr>
        <p:spPr>
          <a:xfrm>
            <a:off x="6206845" y="3609709"/>
            <a:ext cx="3893921" cy="2336352"/>
          </a:xfrm>
          <a:custGeom>
            <a:avLst/>
            <a:gdLst/>
            <a:ahLst/>
            <a:cxnLst/>
            <a:rect l="l" t="t" r="r" b="b"/>
            <a:pathLst>
              <a:path w="3893921" h="2336352">
                <a:moveTo>
                  <a:pt x="71609" y="0"/>
                </a:moveTo>
                <a:lnTo>
                  <a:pt x="3822312" y="0"/>
                </a:lnTo>
                <a:cubicBezTo>
                  <a:pt x="3861860" y="0"/>
                  <a:pt x="3893921" y="32061"/>
                  <a:pt x="3893921" y="71609"/>
                </a:cubicBezTo>
                <a:lnTo>
                  <a:pt x="3893921" y="2264743"/>
                </a:lnTo>
                <a:cubicBezTo>
                  <a:pt x="3893921" y="2304292"/>
                  <a:pt x="3861860" y="2336352"/>
                  <a:pt x="3822312" y="2336352"/>
                </a:cubicBezTo>
                <a:lnTo>
                  <a:pt x="71609" y="2336352"/>
                </a:lnTo>
                <a:cubicBezTo>
                  <a:pt x="32061" y="2336352"/>
                  <a:pt x="0" y="2304292"/>
                  <a:pt x="0" y="2264743"/>
                </a:cubicBezTo>
                <a:lnTo>
                  <a:pt x="0" y="71609"/>
                </a:lnTo>
                <a:cubicBezTo>
                  <a:pt x="0" y="32087"/>
                  <a:pt x="32087" y="0"/>
                  <a:pt x="71609" y="0"/>
                </a:cubicBezTo>
                <a:close/>
              </a:path>
            </a:pathLst>
          </a:custGeom>
          <a:solidFill>
            <a:srgbClr val="F8F7F5">
              <a:alpha val="10196"/>
            </a:srgbClr>
          </a:solidFill>
          <a:ln w="12700">
            <a:solidFill>
              <a:srgbClr val="F8F7F5">
                <a:alpha val="20000"/>
              </a:srgbClr>
            </a:solidFill>
            <a:prstDash val="solid"/>
          </a:ln>
        </p:spPr>
      </p:sp>
      <p:sp>
        <p:nvSpPr>
          <p:cNvPr id="17" name="Shape 14"/>
          <p:cNvSpPr/>
          <p:nvPr/>
        </p:nvSpPr>
        <p:spPr>
          <a:xfrm>
            <a:off x="7867356" y="3829022"/>
            <a:ext cx="572899" cy="572899"/>
          </a:xfrm>
          <a:custGeom>
            <a:avLst/>
            <a:gdLst/>
            <a:ahLst/>
            <a:cxnLst/>
            <a:rect l="l" t="t" r="r" b="b"/>
            <a:pathLst>
              <a:path w="572899" h="572899">
                <a:moveTo>
                  <a:pt x="286449" y="0"/>
                </a:moveTo>
                <a:lnTo>
                  <a:pt x="286449" y="0"/>
                </a:lnTo>
                <a:cubicBezTo>
                  <a:pt x="444651" y="0"/>
                  <a:pt x="572899" y="128248"/>
                  <a:pt x="572899" y="286449"/>
                </a:cubicBezTo>
                <a:lnTo>
                  <a:pt x="572899" y="286449"/>
                </a:lnTo>
                <a:cubicBezTo>
                  <a:pt x="572899" y="444651"/>
                  <a:pt x="444651" y="572899"/>
                  <a:pt x="286449" y="572899"/>
                </a:cubicBezTo>
                <a:lnTo>
                  <a:pt x="286449" y="572899"/>
                </a:lnTo>
                <a:cubicBezTo>
                  <a:pt x="128248" y="572899"/>
                  <a:pt x="0" y="444651"/>
                  <a:pt x="0" y="286449"/>
                </a:cubicBezTo>
                <a:lnTo>
                  <a:pt x="0" y="286449"/>
                </a:lnTo>
                <a:cubicBezTo>
                  <a:pt x="0" y="128248"/>
                  <a:pt x="128248" y="0"/>
                  <a:pt x="286449" y="0"/>
                </a:cubicBezTo>
                <a:close/>
              </a:path>
            </a:pathLst>
          </a:custGeom>
          <a:solidFill>
            <a:srgbClr val="B08D57"/>
          </a:solidFill>
          <a:ln/>
        </p:spPr>
      </p:sp>
      <p:sp>
        <p:nvSpPr>
          <p:cNvPr id="18" name="Shape 15"/>
          <p:cNvSpPr/>
          <p:nvPr/>
        </p:nvSpPr>
        <p:spPr>
          <a:xfrm>
            <a:off x="8046387" y="4008053"/>
            <a:ext cx="214837" cy="214837"/>
          </a:xfrm>
          <a:custGeom>
            <a:avLst/>
            <a:gdLst/>
            <a:ahLst/>
            <a:cxnLst/>
            <a:rect l="l" t="t" r="r" b="b"/>
            <a:pathLst>
              <a:path w="214837" h="214837">
                <a:moveTo>
                  <a:pt x="20141" y="26855"/>
                </a:moveTo>
                <a:cubicBezTo>
                  <a:pt x="9021" y="26855"/>
                  <a:pt x="0" y="35876"/>
                  <a:pt x="0" y="46996"/>
                </a:cubicBezTo>
                <a:cubicBezTo>
                  <a:pt x="0" y="53332"/>
                  <a:pt x="2979" y="59290"/>
                  <a:pt x="8056" y="63108"/>
                </a:cubicBezTo>
                <a:lnTo>
                  <a:pt x="95334" y="128567"/>
                </a:lnTo>
                <a:cubicBezTo>
                  <a:pt x="102509" y="133937"/>
                  <a:pt x="112328" y="133937"/>
                  <a:pt x="119503" y="128567"/>
                </a:cubicBezTo>
                <a:lnTo>
                  <a:pt x="206781" y="63108"/>
                </a:lnTo>
                <a:cubicBezTo>
                  <a:pt x="211858" y="59290"/>
                  <a:pt x="214837" y="53332"/>
                  <a:pt x="214837" y="46996"/>
                </a:cubicBezTo>
                <a:cubicBezTo>
                  <a:pt x="214837" y="35876"/>
                  <a:pt x="205816" y="26855"/>
                  <a:pt x="194696" y="26855"/>
                </a:cubicBezTo>
                <a:lnTo>
                  <a:pt x="20141" y="26855"/>
                </a:lnTo>
                <a:close/>
                <a:moveTo>
                  <a:pt x="0" y="82242"/>
                </a:moveTo>
                <a:lnTo>
                  <a:pt x="0" y="161128"/>
                </a:lnTo>
                <a:cubicBezTo>
                  <a:pt x="0" y="175940"/>
                  <a:pt x="12043" y="187982"/>
                  <a:pt x="26855" y="187982"/>
                </a:cubicBezTo>
                <a:lnTo>
                  <a:pt x="187982" y="187982"/>
                </a:lnTo>
                <a:cubicBezTo>
                  <a:pt x="202794" y="187982"/>
                  <a:pt x="214837" y="175940"/>
                  <a:pt x="214837" y="161128"/>
                </a:cubicBezTo>
                <a:lnTo>
                  <a:pt x="214837" y="82242"/>
                </a:lnTo>
                <a:lnTo>
                  <a:pt x="131588" y="144679"/>
                </a:lnTo>
                <a:cubicBezTo>
                  <a:pt x="117279" y="155421"/>
                  <a:pt x="97558" y="155421"/>
                  <a:pt x="83249" y="144679"/>
                </a:cubicBezTo>
                <a:lnTo>
                  <a:pt x="0" y="82242"/>
                </a:lnTo>
                <a:close/>
              </a:path>
            </a:pathLst>
          </a:custGeom>
          <a:solidFill>
            <a:srgbClr val="2C3E50"/>
          </a:solidFill>
          <a:ln/>
        </p:spPr>
      </p:sp>
      <p:sp>
        <p:nvSpPr>
          <p:cNvPr id="19" name="Text 16"/>
          <p:cNvSpPr/>
          <p:nvPr/>
        </p:nvSpPr>
        <p:spPr>
          <a:xfrm>
            <a:off x="6381400" y="4545145"/>
            <a:ext cx="3544811" cy="250643"/>
          </a:xfrm>
          <a:prstGeom prst="rect">
            <a:avLst/>
          </a:prstGeom>
          <a:noFill/>
          <a:ln/>
        </p:spPr>
        <p:txBody>
          <a:bodyPr wrap="square" lIns="0" tIns="0" rIns="0" bIns="0" rtlCol="0" anchor="ctr"/>
          <a:lstStyle/>
          <a:p>
            <a:pPr algn="ctr">
              <a:lnSpc>
                <a:spcPct val="120000"/>
              </a:lnSpc>
            </a:pPr>
            <a:r>
              <a:rPr lang="en-US" sz="1410" b="1" dirty="0">
                <a:solidFill>
                  <a:srgbClr val="F8F7F5"/>
                </a:solidFill>
                <a:latin typeface="Liter" pitchFamily="34" charset="0"/>
                <a:ea typeface="Liter" pitchFamily="34" charset="-122"/>
                <a:cs typeface="Liter" pitchFamily="34" charset="-120"/>
              </a:rPr>
              <a:t>Contact</a:t>
            </a:r>
            <a:endParaRPr lang="en-US" sz="1600" dirty="0"/>
          </a:p>
        </p:txBody>
      </p:sp>
      <p:sp>
        <p:nvSpPr>
          <p:cNvPr id="20" name="Text 17"/>
          <p:cNvSpPr/>
          <p:nvPr/>
        </p:nvSpPr>
        <p:spPr>
          <a:xfrm>
            <a:off x="6390352" y="4903207"/>
            <a:ext cx="3526907" cy="232740"/>
          </a:xfrm>
          <a:prstGeom prst="rect">
            <a:avLst/>
          </a:prstGeom>
          <a:noFill/>
          <a:ln/>
        </p:spPr>
        <p:txBody>
          <a:bodyPr wrap="square" lIns="0" tIns="0" rIns="0" bIns="0" rtlCol="0" anchor="ctr"/>
          <a:lstStyle/>
          <a:p>
            <a:pPr algn="ctr">
              <a:lnSpc>
                <a:spcPct val="140000"/>
              </a:lnSpc>
            </a:pPr>
            <a:r>
              <a:rPr lang="en-US" sz="1128" dirty="0">
                <a:solidFill>
                  <a:srgbClr val="8D99AE"/>
                </a:solidFill>
                <a:latin typeface="Quattrocento Sans" pitchFamily="34" charset="0"/>
                <a:ea typeface="Quattrocento Sans" pitchFamily="34" charset="-122"/>
                <a:cs typeface="Quattrocento Sans" pitchFamily="34" charset="-120"/>
              </a:rPr>
              <a:t>Direct email for scheduling</a:t>
            </a:r>
            <a:endParaRPr lang="en-US" sz="1600" dirty="0"/>
          </a:p>
        </p:txBody>
      </p:sp>
      <p:sp>
        <p:nvSpPr>
          <p:cNvPr id="21" name="Text 18"/>
          <p:cNvSpPr/>
          <p:nvPr/>
        </p:nvSpPr>
        <p:spPr>
          <a:xfrm>
            <a:off x="6385876" y="5171753"/>
            <a:ext cx="3535859" cy="250643"/>
          </a:xfrm>
          <a:prstGeom prst="rect">
            <a:avLst/>
          </a:prstGeom>
          <a:noFill/>
          <a:ln/>
        </p:spPr>
        <p:txBody>
          <a:bodyPr wrap="square" lIns="0" tIns="0" rIns="0" bIns="0" rtlCol="0" anchor="ctr"/>
          <a:lstStyle/>
          <a:p>
            <a:pPr algn="ctr">
              <a:lnSpc>
                <a:spcPct val="130000"/>
              </a:lnSpc>
            </a:pPr>
            <a:r>
              <a:rPr lang="en-US" sz="1269" b="1" dirty="0">
                <a:solidFill>
                  <a:srgbClr val="B08D57"/>
                </a:solidFill>
                <a:latin typeface="Quattrocento Sans" pitchFamily="34" charset="0"/>
                <a:ea typeface="Quattrocento Sans" pitchFamily="34" charset="-122"/>
                <a:cs typeface="Quattrocento Sans" pitchFamily="34" charset="-120"/>
              </a:rPr>
              <a:t>subkhan@heyibnu.com</a:t>
            </a:r>
            <a:endParaRPr lang="en-US" sz="1600" dirty="0"/>
          </a:p>
        </p:txBody>
      </p:sp>
      <p:sp>
        <p:nvSpPr>
          <p:cNvPr id="22" name="Text 19"/>
          <p:cNvSpPr/>
          <p:nvPr/>
        </p:nvSpPr>
        <p:spPr>
          <a:xfrm>
            <a:off x="2048854" y="6236987"/>
            <a:ext cx="8092194" cy="465480"/>
          </a:xfrm>
          <a:prstGeom prst="rect">
            <a:avLst/>
          </a:prstGeom>
          <a:noFill/>
          <a:ln/>
        </p:spPr>
        <p:txBody>
          <a:bodyPr wrap="square" lIns="0" tIns="0" rIns="0" bIns="0" rtlCol="0" anchor="ctr"/>
          <a:lstStyle/>
          <a:p>
            <a:pPr algn="ctr">
              <a:lnSpc>
                <a:spcPct val="140000"/>
              </a:lnSpc>
            </a:pPr>
            <a:r>
              <a:rPr lang="en-US" sz="1128" dirty="0">
                <a:solidFill>
                  <a:srgbClr val="8D99AE"/>
                </a:solidFill>
                <a:latin typeface="Quattrocento Sans" pitchFamily="34" charset="0"/>
                <a:ea typeface="Quattrocento Sans" pitchFamily="34" charset="-122"/>
                <a:cs typeface="Quattrocento Sans" pitchFamily="34" charset="-120"/>
              </a:rPr>
              <a:t>I have read your work. I understand your contributions. I believe AGIRI can extend your research into AI governance in developing countries.</a:t>
            </a:r>
            <a:endParaRPr lang="en-US" sz="1600" dirty="0"/>
          </a:p>
        </p:txBody>
      </p:sp>
      <p:sp>
        <p:nvSpPr>
          <p:cNvPr id="23" name="Text 20"/>
          <p:cNvSpPr/>
          <p:nvPr/>
        </p:nvSpPr>
        <p:spPr>
          <a:xfrm>
            <a:off x="4248416" y="6818837"/>
            <a:ext cx="3693070" cy="228264"/>
          </a:xfrm>
          <a:prstGeom prst="rect">
            <a:avLst/>
          </a:prstGeom>
          <a:noFill/>
          <a:ln/>
        </p:spPr>
        <p:txBody>
          <a:bodyPr wrap="square" lIns="0" tIns="0" rIns="0" bIns="0" rtlCol="0" anchor="ctr"/>
          <a:lstStyle/>
          <a:p>
            <a:pPr algn="ctr">
              <a:lnSpc>
                <a:spcPct val="130000"/>
              </a:lnSpc>
            </a:pPr>
            <a:r>
              <a:rPr lang="en-US" sz="1269" b="1" dirty="0">
                <a:solidFill>
                  <a:srgbClr val="F8F7F5"/>
                </a:solidFill>
                <a:latin typeface="Liter" pitchFamily="34" charset="0"/>
                <a:ea typeface="Liter" pitchFamily="34" charset="-122"/>
                <a:cs typeface="Liter" pitchFamily="34" charset="-120"/>
              </a:rPr>
              <a:t>I look forward to the possibility of working together.</a:t>
            </a:r>
            <a:endParaRPr lang="en-US" sz="1600" dirty="0"/>
          </a:p>
        </p:txBody>
      </p:sp>
    </p:spTree>
  </p:cSld>
  <p:clrMapOvr>
    <a:masterClrMapping/>
  </p:clrMapOvr>
  <p:transition>
    <p:fade/>
    <p:spd val="med"/>
  </p:transition>
</p:sld>
</file>

<file path=ppt/theme/theme1.xml><?xml version="1.0" encoding="utf-8"?>
<a:theme xmlns:a="http://schemas.openxmlformats.org/drawingml/2006/main" name="Custom Theme">
  <a:themeElements>
    <a:clrScheme name="Custom">
      <a:dk1>
        <a:srgbClr val="000000"/>
      </a:dk1>
      <a:lt1>
        <a:srgbClr val="ffffff"/>
      </a:lt1>
      <a:dk2>
        <a:srgbClr val="333333"/>
      </a:dk2>
      <a:lt2>
        <a:srgbClr val="eeeeee"/>
      </a:lt2>
      <a:accent1>
        <a:srgbClr val="8daac2"/>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8</Slides>
  <Notes>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8</vt:i4>
      </vt:variant>
    </vt:vector>
  </HeadingPairs>
  <TitlesOfParts>
    <vt:vector size="11" baseType="lpstr">
      <vt:lpstr>Arial</vt:lpstr>
      <vt:lpstr>Calibri</vt:lpstr>
      <vt:lpstr>Office Theme</vt:lpstr>
      <vt:lpstr>Slide 1</vt:lpstr>
      <vt:lpstr>Slide 2</vt:lpstr>
      <vt:lpstr>Slide 3</vt:lpstr>
      <vt:lpstr>Slide 4</vt:lpstr>
      <vt:lpstr>Slide 5</vt:lpstr>
      <vt:lpstr>Slide 6</vt:lpstr>
      <vt:lpstr>Slide 7</vt:lpstr>
      <vt:lpstr>Slide 8</vt:lpstr>
    </vt:vector>
  </TitlesOfParts>
  <Company>Moonshot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PhD Supervisor Outreach Deck — AGIRI Framework</dc:title>
  <dc:subject>PhD Supervisor Outreach Deck — AGIRI Framework</dc:subject>
  <dc:creator>Kimi</dc:creator>
  <cp:lastModifiedBy>Kimi</cp:lastModifiedBy>
  <cp:revision>1</cp:revision>
  <dcterms:created xsi:type="dcterms:W3CDTF">2026-03-01T09:45:52Z</dcterms:created>
  <dcterms:modified xsi:type="dcterms:W3CDTF">2026-03-01T09:45:52Z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4" name="AIGC">
    <vt:lpwstr>{"Label":"PhD Supervisor Outreach Deck — AGIRI Framework","ContentProducer":"001191110108MACG2KBH8F10000","ProduceID":"19ca8bbf-c752-8e4b-8000-0000c58aabde","ReservedCode1":"","ContentPropagator":"001191110108MACG2KBH8F20000","PropagateID":"19ca8bbf-c752-8e4b-8000-0000c58aabde","ReservedCode2":""}</vt:lpwstr>
  </property>
</Properties>
</file>