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embeddedFontLst>
    <p:embeddedFont>
      <p:font typeface="Liter" charset="-122" pitchFamily="34"/>
      <p:regular r:id="rId21"/>
    </p:embeddedFont>
    <p:embeddedFont>
      <p:font typeface="Oranienbaum" charset="-122" pitchFamily="34"/>
      <p:regular r:id="rId22"/>
    </p:embeddedFont>
    <p:embeddedFont>
      <p:font typeface="Sorts Mill Goudy" charset="-122" pitchFamily="34"/>
      <p:regular r:id="rId23"/>
    </p:embeddedFont>
    <p:embeddedFont>
      <p:font typeface="Quattrocento Sans" charset="-122" pitchFamily="34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openxmlformats.org/officeDocument/2006/relationships/font" Target="fonts/font1.fntdata"/><Relationship Id="rId22" Type="http://schemas.openxmlformats.org/officeDocument/2006/relationships/font" Target="fonts/font2.fntdata"/><Relationship Id="rId23" Type="http://schemas.openxmlformats.org/officeDocument/2006/relationships/font" Target="fonts/font3.fntdata"/><Relationship Id="rId2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dccd3170a5523c4c6618354b0635e8bb9d95c369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7786" b="7786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85000"/>
                </a:srgbClr>
              </a:gs>
              <a:gs pos="100000">
                <a:srgbClr val="4A5C6A">
                  <a:alpha val="6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125141"/>
            <a:ext cx="3362325" cy="390525"/>
          </a:xfrm>
          <a:custGeom>
            <a:avLst/>
            <a:gdLst/>
            <a:ahLst/>
            <a:cxnLst/>
            <a:rect l="l" t="t" r="r" b="b"/>
            <a:pathLst>
              <a:path w="3362325" h="390525">
                <a:moveTo>
                  <a:pt x="38100" y="0"/>
                </a:moveTo>
                <a:lnTo>
                  <a:pt x="3324225" y="0"/>
                </a:lnTo>
                <a:cubicBezTo>
                  <a:pt x="3345267" y="0"/>
                  <a:pt x="3362325" y="17058"/>
                  <a:pt x="3362325" y="38100"/>
                </a:cubicBezTo>
                <a:lnTo>
                  <a:pt x="3362325" y="352425"/>
                </a:lnTo>
                <a:cubicBezTo>
                  <a:pt x="3362325" y="373467"/>
                  <a:pt x="3345267" y="390525"/>
                  <a:pt x="3324225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225153"/>
            <a:ext cx="304122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315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Self-Assessment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130028"/>
            <a:ext cx="11906250" cy="1809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5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Personal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5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Moat Analysis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4244578"/>
            <a:ext cx="1219200" cy="28575"/>
          </a:xfrm>
          <a:custGeom>
            <a:avLst/>
            <a:gdLst/>
            <a:ahLst/>
            <a:cxnLst/>
            <a:rect l="l" t="t" r="r" b="b"/>
            <a:pathLst>
              <a:path w="1219200" h="28575">
                <a:moveTo>
                  <a:pt x="0" y="0"/>
                </a:moveTo>
                <a:lnTo>
                  <a:pt x="1219200" y="0"/>
                </a:lnTo>
                <a:lnTo>
                  <a:pt x="1219200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4577953"/>
            <a:ext cx="6543675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25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What Makes You Truly Irreplaceable?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81000" y="57864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390525" y="6029325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219075" y="0"/>
                </a:moveTo>
                <a:lnTo>
                  <a:pt x="219075" y="0"/>
                </a:lnTo>
                <a:cubicBezTo>
                  <a:pt x="339986" y="0"/>
                  <a:pt x="438150" y="98164"/>
                  <a:pt x="438150" y="219075"/>
                </a:cubicBezTo>
                <a:lnTo>
                  <a:pt x="438150" y="219075"/>
                </a:lnTo>
                <a:cubicBezTo>
                  <a:pt x="438150" y="339986"/>
                  <a:pt x="339986" y="438150"/>
                  <a:pt x="219075" y="438150"/>
                </a:cubicBezTo>
                <a:lnTo>
                  <a:pt x="219075" y="438150"/>
                </a:lnTo>
                <a:cubicBezTo>
                  <a:pt x="98164" y="438150"/>
                  <a:pt x="0" y="339986"/>
                  <a:pt x="0" y="219075"/>
                </a:cubicBezTo>
                <a:lnTo>
                  <a:pt x="0" y="219075"/>
                </a:lnTo>
                <a:cubicBezTo>
                  <a:pt x="0" y="98164"/>
                  <a:pt x="98164" y="0"/>
                  <a:pt x="219075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14350" y="61531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96962" y="0"/>
                  <a:pt x="98673" y="372"/>
                  <a:pt x="100236" y="1079"/>
                </a:cubicBezTo>
                <a:lnTo>
                  <a:pt x="170334" y="30807"/>
                </a:lnTo>
                <a:cubicBezTo>
                  <a:pt x="178519" y="34268"/>
                  <a:pt x="184621" y="42342"/>
                  <a:pt x="184584" y="52090"/>
                </a:cubicBezTo>
                <a:cubicBezTo>
                  <a:pt x="184398" y="88999"/>
                  <a:pt x="169218" y="156530"/>
                  <a:pt x="105110" y="187226"/>
                </a:cubicBezTo>
                <a:cubicBezTo>
                  <a:pt x="98896" y="190202"/>
                  <a:pt x="91678" y="190202"/>
                  <a:pt x="85465" y="187226"/>
                </a:cubicBezTo>
                <a:cubicBezTo>
                  <a:pt x="21320" y="156530"/>
                  <a:pt x="6176" y="88999"/>
                  <a:pt x="5990" y="52090"/>
                </a:cubicBezTo>
                <a:cubicBezTo>
                  <a:pt x="5953" y="42342"/>
                  <a:pt x="12055" y="34268"/>
                  <a:pt x="20241" y="30807"/>
                </a:cubicBezTo>
                <a:lnTo>
                  <a:pt x="90301" y="1079"/>
                </a:lnTo>
                <a:cubicBezTo>
                  <a:pt x="91864" y="372"/>
                  <a:pt x="93538" y="0"/>
                  <a:pt x="95250" y="0"/>
                </a:cubicBezTo>
                <a:close/>
                <a:moveTo>
                  <a:pt x="95250" y="24854"/>
                </a:moveTo>
                <a:lnTo>
                  <a:pt x="95250" y="165534"/>
                </a:lnTo>
                <a:cubicBezTo>
                  <a:pt x="146596" y="140680"/>
                  <a:pt x="160400" y="85613"/>
                  <a:pt x="160734" y="52648"/>
                </a:cubicBezTo>
                <a:lnTo>
                  <a:pt x="95250" y="24892"/>
                </a:lnTo>
                <a:lnTo>
                  <a:pt x="95250" y="24892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2" name="Text 9"/>
          <p:cNvSpPr/>
          <p:nvPr/>
        </p:nvSpPr>
        <p:spPr>
          <a:xfrm>
            <a:off x="990600" y="6038850"/>
            <a:ext cx="1866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90600" y="6229350"/>
            <a:ext cx="1876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5-Dimensional Assessment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926464" y="6038850"/>
            <a:ext cx="1885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spc="5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Tool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916939" y="6229350"/>
            <a:ext cx="1895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 Ambitious Professionals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68511" y="438150"/>
            <a:ext cx="295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09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2343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Assessment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Moat Durability Test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Will Your Moat Survive the Next 10 Years?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5629275" cy="4638675"/>
          </a:xfrm>
          <a:custGeom>
            <a:avLst/>
            <a:gdLst/>
            <a:ahLst/>
            <a:cxnLst/>
            <a:rect l="l" t="t" r="r" b="b"/>
            <a:pathLst>
              <a:path w="5629275" h="4638675">
                <a:moveTo>
                  <a:pt x="76213" y="0"/>
                </a:moveTo>
                <a:lnTo>
                  <a:pt x="5553062" y="0"/>
                </a:lnTo>
                <a:cubicBezTo>
                  <a:pt x="5595153" y="0"/>
                  <a:pt x="5629275" y="34122"/>
                  <a:pt x="5629275" y="76213"/>
                </a:cubicBezTo>
                <a:lnTo>
                  <a:pt x="5629275" y="4562462"/>
                </a:lnTo>
                <a:cubicBezTo>
                  <a:pt x="5629275" y="4604553"/>
                  <a:pt x="5595153" y="4638675"/>
                  <a:pt x="5553062" y="4638675"/>
                </a:cubicBezTo>
                <a:lnTo>
                  <a:pt x="76213" y="4638675"/>
                </a:lnTo>
                <a:cubicBezTo>
                  <a:pt x="34122" y="4638675"/>
                  <a:pt x="0" y="4604553"/>
                  <a:pt x="0" y="4562462"/>
                </a:cubicBezTo>
                <a:lnTo>
                  <a:pt x="0" y="76213"/>
                </a:lnTo>
                <a:cubicBezTo>
                  <a:pt x="0" y="34150"/>
                  <a:pt x="34150" y="0"/>
                  <a:pt x="76213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738" y="20288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96962" y="0"/>
                  <a:pt x="98673" y="372"/>
                  <a:pt x="100236" y="1079"/>
                </a:cubicBezTo>
                <a:lnTo>
                  <a:pt x="170334" y="30807"/>
                </a:lnTo>
                <a:cubicBezTo>
                  <a:pt x="178519" y="34268"/>
                  <a:pt x="184621" y="42342"/>
                  <a:pt x="184584" y="52090"/>
                </a:cubicBezTo>
                <a:cubicBezTo>
                  <a:pt x="184398" y="88999"/>
                  <a:pt x="169218" y="156530"/>
                  <a:pt x="105110" y="187226"/>
                </a:cubicBezTo>
                <a:cubicBezTo>
                  <a:pt x="98896" y="190202"/>
                  <a:pt x="91678" y="190202"/>
                  <a:pt x="85465" y="187226"/>
                </a:cubicBezTo>
                <a:cubicBezTo>
                  <a:pt x="21320" y="156530"/>
                  <a:pt x="6176" y="88999"/>
                  <a:pt x="5990" y="52090"/>
                </a:cubicBezTo>
                <a:cubicBezTo>
                  <a:pt x="5953" y="42342"/>
                  <a:pt x="12055" y="34268"/>
                  <a:pt x="20241" y="30807"/>
                </a:cubicBezTo>
                <a:lnTo>
                  <a:pt x="90301" y="1079"/>
                </a:lnTo>
                <a:cubicBezTo>
                  <a:pt x="91864" y="372"/>
                  <a:pt x="93538" y="0"/>
                  <a:pt x="95250" y="0"/>
                </a:cubicBezTo>
                <a:close/>
                <a:moveTo>
                  <a:pt x="95250" y="24854"/>
                </a:moveTo>
                <a:lnTo>
                  <a:pt x="95250" y="165534"/>
                </a:lnTo>
                <a:cubicBezTo>
                  <a:pt x="146596" y="140680"/>
                  <a:pt x="160400" y="85613"/>
                  <a:pt x="160734" y="52648"/>
                </a:cubicBezTo>
                <a:lnTo>
                  <a:pt x="95250" y="24892"/>
                </a:lnTo>
                <a:lnTo>
                  <a:pt x="95250" y="24892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" name="Text 7"/>
          <p:cNvSpPr/>
          <p:nvPr/>
        </p:nvSpPr>
        <p:spPr>
          <a:xfrm>
            <a:off x="781050" y="1990725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Four Dimensions of Durability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2925" y="23717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30196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28650" y="2476500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17872" y="0"/>
                </a:moveTo>
                <a:cubicBezTo>
                  <a:pt x="117872" y="-5927"/>
                  <a:pt x="113083" y="-10716"/>
                  <a:pt x="107156" y="-10716"/>
                </a:cubicBezTo>
                <a:cubicBezTo>
                  <a:pt x="101229" y="-10716"/>
                  <a:pt x="96441" y="-5927"/>
                  <a:pt x="96441" y="0"/>
                </a:cubicBezTo>
                <a:lnTo>
                  <a:pt x="96441" y="21431"/>
                </a:lnTo>
                <a:lnTo>
                  <a:pt x="64294" y="21431"/>
                </a:lnTo>
                <a:cubicBezTo>
                  <a:pt x="46546" y="21431"/>
                  <a:pt x="32147" y="35830"/>
                  <a:pt x="32147" y="53578"/>
                </a:cubicBezTo>
                <a:lnTo>
                  <a:pt x="32147" y="128588"/>
                </a:lnTo>
                <a:cubicBezTo>
                  <a:pt x="32147" y="146335"/>
                  <a:pt x="46546" y="160734"/>
                  <a:pt x="64294" y="160734"/>
                </a:cubicBezTo>
                <a:lnTo>
                  <a:pt x="150019" y="160734"/>
                </a:lnTo>
                <a:cubicBezTo>
                  <a:pt x="167767" y="160734"/>
                  <a:pt x="182166" y="146335"/>
                  <a:pt x="182166" y="128588"/>
                </a:cubicBezTo>
                <a:lnTo>
                  <a:pt x="182166" y="53578"/>
                </a:lnTo>
                <a:cubicBezTo>
                  <a:pt x="182166" y="35830"/>
                  <a:pt x="167767" y="21431"/>
                  <a:pt x="150019" y="21431"/>
                </a:cubicBezTo>
                <a:lnTo>
                  <a:pt x="117872" y="21431"/>
                </a:lnTo>
                <a:lnTo>
                  <a:pt x="117872" y="0"/>
                </a:lnTo>
                <a:close/>
                <a:moveTo>
                  <a:pt x="53578" y="123230"/>
                </a:moveTo>
                <a:cubicBezTo>
                  <a:pt x="53578" y="118776"/>
                  <a:pt x="57161" y="115193"/>
                  <a:pt x="61615" y="115193"/>
                </a:cubicBezTo>
                <a:lnTo>
                  <a:pt x="72330" y="115193"/>
                </a:lnTo>
                <a:cubicBezTo>
                  <a:pt x="76784" y="115193"/>
                  <a:pt x="80367" y="118776"/>
                  <a:pt x="80367" y="123230"/>
                </a:cubicBezTo>
                <a:cubicBezTo>
                  <a:pt x="80367" y="127683"/>
                  <a:pt x="76784" y="131266"/>
                  <a:pt x="72330" y="131266"/>
                </a:cubicBezTo>
                <a:lnTo>
                  <a:pt x="61615" y="131266"/>
                </a:lnTo>
                <a:cubicBezTo>
                  <a:pt x="57161" y="131266"/>
                  <a:pt x="53578" y="127683"/>
                  <a:pt x="53578" y="123230"/>
                </a:cubicBezTo>
                <a:close/>
                <a:moveTo>
                  <a:pt x="93762" y="123230"/>
                </a:moveTo>
                <a:cubicBezTo>
                  <a:pt x="93762" y="118776"/>
                  <a:pt x="97345" y="115193"/>
                  <a:pt x="101798" y="115193"/>
                </a:cubicBezTo>
                <a:lnTo>
                  <a:pt x="112514" y="115193"/>
                </a:lnTo>
                <a:cubicBezTo>
                  <a:pt x="116968" y="115193"/>
                  <a:pt x="120551" y="118776"/>
                  <a:pt x="120551" y="123230"/>
                </a:cubicBezTo>
                <a:cubicBezTo>
                  <a:pt x="120551" y="127683"/>
                  <a:pt x="116968" y="131266"/>
                  <a:pt x="112514" y="131266"/>
                </a:cubicBezTo>
                <a:lnTo>
                  <a:pt x="101798" y="131266"/>
                </a:lnTo>
                <a:cubicBezTo>
                  <a:pt x="97345" y="131266"/>
                  <a:pt x="93762" y="127683"/>
                  <a:pt x="93762" y="123230"/>
                </a:cubicBezTo>
                <a:close/>
                <a:moveTo>
                  <a:pt x="133945" y="123230"/>
                </a:moveTo>
                <a:cubicBezTo>
                  <a:pt x="133945" y="118776"/>
                  <a:pt x="137528" y="115193"/>
                  <a:pt x="141982" y="115193"/>
                </a:cubicBezTo>
                <a:lnTo>
                  <a:pt x="152698" y="115193"/>
                </a:lnTo>
                <a:cubicBezTo>
                  <a:pt x="157151" y="115193"/>
                  <a:pt x="160734" y="118776"/>
                  <a:pt x="160734" y="123230"/>
                </a:cubicBezTo>
                <a:cubicBezTo>
                  <a:pt x="160734" y="127683"/>
                  <a:pt x="157151" y="131266"/>
                  <a:pt x="152698" y="131266"/>
                </a:cubicBezTo>
                <a:lnTo>
                  <a:pt x="141982" y="131266"/>
                </a:lnTo>
                <a:cubicBezTo>
                  <a:pt x="137528" y="131266"/>
                  <a:pt x="133945" y="127683"/>
                  <a:pt x="133945" y="123230"/>
                </a:cubicBezTo>
                <a:close/>
                <a:moveTo>
                  <a:pt x="75009" y="58936"/>
                </a:moveTo>
                <a:cubicBezTo>
                  <a:pt x="83881" y="58936"/>
                  <a:pt x="91083" y="66138"/>
                  <a:pt x="91083" y="75009"/>
                </a:cubicBezTo>
                <a:cubicBezTo>
                  <a:pt x="91083" y="83881"/>
                  <a:pt x="83881" y="91083"/>
                  <a:pt x="75009" y="91083"/>
                </a:cubicBezTo>
                <a:cubicBezTo>
                  <a:pt x="66138" y="91083"/>
                  <a:pt x="58936" y="83881"/>
                  <a:pt x="58936" y="75009"/>
                </a:cubicBezTo>
                <a:cubicBezTo>
                  <a:pt x="58936" y="66138"/>
                  <a:pt x="66138" y="58936"/>
                  <a:pt x="75009" y="58936"/>
                </a:cubicBezTo>
                <a:close/>
                <a:moveTo>
                  <a:pt x="123230" y="75009"/>
                </a:moveTo>
                <a:cubicBezTo>
                  <a:pt x="123230" y="66138"/>
                  <a:pt x="130432" y="58936"/>
                  <a:pt x="139303" y="58936"/>
                </a:cubicBezTo>
                <a:cubicBezTo>
                  <a:pt x="148174" y="58936"/>
                  <a:pt x="155377" y="66138"/>
                  <a:pt x="155377" y="75009"/>
                </a:cubicBezTo>
                <a:cubicBezTo>
                  <a:pt x="155377" y="83881"/>
                  <a:pt x="148174" y="91083"/>
                  <a:pt x="139303" y="91083"/>
                </a:cubicBezTo>
                <a:cubicBezTo>
                  <a:pt x="130432" y="91083"/>
                  <a:pt x="123230" y="83881"/>
                  <a:pt x="123230" y="75009"/>
                </a:cubicBezTo>
                <a:close/>
                <a:moveTo>
                  <a:pt x="21431" y="75009"/>
                </a:moveTo>
                <a:cubicBezTo>
                  <a:pt x="21431" y="69082"/>
                  <a:pt x="16643" y="64294"/>
                  <a:pt x="10716" y="64294"/>
                </a:cubicBezTo>
                <a:cubicBezTo>
                  <a:pt x="4789" y="64294"/>
                  <a:pt x="0" y="69082"/>
                  <a:pt x="0" y="75009"/>
                </a:cubicBezTo>
                <a:lnTo>
                  <a:pt x="0" y="107156"/>
                </a:lnTo>
                <a:cubicBezTo>
                  <a:pt x="0" y="113083"/>
                  <a:pt x="4789" y="117872"/>
                  <a:pt x="10716" y="117872"/>
                </a:cubicBezTo>
                <a:cubicBezTo>
                  <a:pt x="16643" y="117872"/>
                  <a:pt x="21431" y="113083"/>
                  <a:pt x="21431" y="107156"/>
                </a:cubicBezTo>
                <a:lnTo>
                  <a:pt x="21431" y="75009"/>
                </a:lnTo>
                <a:close/>
                <a:moveTo>
                  <a:pt x="203597" y="64294"/>
                </a:moveTo>
                <a:cubicBezTo>
                  <a:pt x="197670" y="64294"/>
                  <a:pt x="192881" y="69082"/>
                  <a:pt x="192881" y="75009"/>
                </a:cubicBezTo>
                <a:lnTo>
                  <a:pt x="192881" y="107156"/>
                </a:lnTo>
                <a:cubicBezTo>
                  <a:pt x="192881" y="113083"/>
                  <a:pt x="197670" y="117872"/>
                  <a:pt x="203597" y="117872"/>
                </a:cubicBezTo>
                <a:cubicBezTo>
                  <a:pt x="209524" y="117872"/>
                  <a:pt x="214313" y="113083"/>
                  <a:pt x="214313" y="107156"/>
                </a:cubicBezTo>
                <a:lnTo>
                  <a:pt x="214313" y="75009"/>
                </a:lnTo>
                <a:cubicBezTo>
                  <a:pt x="214313" y="69082"/>
                  <a:pt x="209524" y="64294"/>
                  <a:pt x="203597" y="64294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2" name="Text 10"/>
          <p:cNvSpPr/>
          <p:nvPr/>
        </p:nvSpPr>
        <p:spPr>
          <a:xfrm>
            <a:off x="1038225" y="2371725"/>
            <a:ext cx="489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Resistance Score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38225" y="2638425"/>
            <a:ext cx="48863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difficult is it to automate your core skills? Creative judgment, emotional intelligence, and complex negotiation are highly resistant.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2925" y="31194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50081" y="3224213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21431" y="21431"/>
                </a:moveTo>
                <a:cubicBezTo>
                  <a:pt x="21431" y="15504"/>
                  <a:pt x="16643" y="10716"/>
                  <a:pt x="10716" y="10716"/>
                </a:cubicBezTo>
                <a:cubicBezTo>
                  <a:pt x="4789" y="10716"/>
                  <a:pt x="0" y="15504"/>
                  <a:pt x="0" y="21431"/>
                </a:cubicBezTo>
                <a:lnTo>
                  <a:pt x="0" y="133945"/>
                </a:lnTo>
                <a:cubicBezTo>
                  <a:pt x="0" y="148746"/>
                  <a:pt x="11988" y="160734"/>
                  <a:pt x="26789" y="160734"/>
                </a:cubicBezTo>
                <a:lnTo>
                  <a:pt x="160734" y="160734"/>
                </a:lnTo>
                <a:cubicBezTo>
                  <a:pt x="166661" y="160734"/>
                  <a:pt x="171450" y="155946"/>
                  <a:pt x="171450" y="150019"/>
                </a:cubicBezTo>
                <a:cubicBezTo>
                  <a:pt x="171450" y="144092"/>
                  <a:pt x="166661" y="139303"/>
                  <a:pt x="160734" y="139303"/>
                </a:cubicBezTo>
                <a:lnTo>
                  <a:pt x="26789" y="139303"/>
                </a:lnTo>
                <a:cubicBezTo>
                  <a:pt x="23842" y="139303"/>
                  <a:pt x="21431" y="136892"/>
                  <a:pt x="21431" y="133945"/>
                </a:cubicBezTo>
                <a:lnTo>
                  <a:pt x="21431" y="21431"/>
                </a:lnTo>
                <a:close/>
                <a:moveTo>
                  <a:pt x="157587" y="50430"/>
                </a:moveTo>
                <a:cubicBezTo>
                  <a:pt x="161772" y="46245"/>
                  <a:pt x="161772" y="39447"/>
                  <a:pt x="157587" y="35261"/>
                </a:cubicBezTo>
                <a:cubicBezTo>
                  <a:pt x="153401" y="31075"/>
                  <a:pt x="146603" y="31075"/>
                  <a:pt x="142417" y="35261"/>
                </a:cubicBezTo>
                <a:lnTo>
                  <a:pt x="107156" y="70556"/>
                </a:lnTo>
                <a:lnTo>
                  <a:pt x="87935" y="51368"/>
                </a:lnTo>
                <a:cubicBezTo>
                  <a:pt x="83749" y="47182"/>
                  <a:pt x="76952" y="47182"/>
                  <a:pt x="72766" y="51368"/>
                </a:cubicBezTo>
                <a:lnTo>
                  <a:pt x="40619" y="83515"/>
                </a:lnTo>
                <a:cubicBezTo>
                  <a:pt x="36433" y="87701"/>
                  <a:pt x="36433" y="94498"/>
                  <a:pt x="40619" y="98684"/>
                </a:cubicBezTo>
                <a:cubicBezTo>
                  <a:pt x="44805" y="102870"/>
                  <a:pt x="51602" y="102870"/>
                  <a:pt x="55788" y="98684"/>
                </a:cubicBezTo>
                <a:lnTo>
                  <a:pt x="80367" y="74105"/>
                </a:lnTo>
                <a:lnTo>
                  <a:pt x="99588" y="93326"/>
                </a:lnTo>
                <a:cubicBezTo>
                  <a:pt x="103774" y="97512"/>
                  <a:pt x="110572" y="97512"/>
                  <a:pt x="114758" y="93326"/>
                </a:cubicBezTo>
                <a:lnTo>
                  <a:pt x="157620" y="50464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6" name="Text 14"/>
          <p:cNvSpPr/>
          <p:nvPr/>
        </p:nvSpPr>
        <p:spPr>
          <a:xfrm>
            <a:off x="1038225" y="3119438"/>
            <a:ext cx="489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Trend Alignment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38225" y="3386138"/>
            <a:ext cx="48863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Is your moat growing or shrinking with industry changes? Are you riding a wave or swimming against it?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2925" y="3867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5C6A">
              <a:alpha val="5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650081" y="39719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68302" y="50430"/>
                </a:moveTo>
                <a:lnTo>
                  <a:pt x="136155" y="82577"/>
                </a:lnTo>
                <a:cubicBezTo>
                  <a:pt x="133075" y="85658"/>
                  <a:pt x="128487" y="86562"/>
                  <a:pt x="124469" y="84888"/>
                </a:cubicBezTo>
                <a:cubicBezTo>
                  <a:pt x="120450" y="83214"/>
                  <a:pt x="117872" y="79329"/>
                  <a:pt x="117872" y="75009"/>
                </a:cubicBezTo>
                <a:lnTo>
                  <a:pt x="117872" y="53578"/>
                </a:lnTo>
                <a:lnTo>
                  <a:pt x="10716" y="53578"/>
                </a:lnTo>
                <a:cubicBezTo>
                  <a:pt x="4789" y="53578"/>
                  <a:pt x="0" y="48790"/>
                  <a:pt x="0" y="42863"/>
                </a:cubicBezTo>
                <a:cubicBezTo>
                  <a:pt x="0" y="36935"/>
                  <a:pt x="4789" y="32147"/>
                  <a:pt x="10716" y="32147"/>
                </a:cubicBezTo>
                <a:lnTo>
                  <a:pt x="117872" y="32147"/>
                </a:lnTo>
                <a:lnTo>
                  <a:pt x="117872" y="10716"/>
                </a:lnTo>
                <a:cubicBezTo>
                  <a:pt x="117872" y="6396"/>
                  <a:pt x="120484" y="2478"/>
                  <a:pt x="124502" y="804"/>
                </a:cubicBezTo>
                <a:cubicBezTo>
                  <a:pt x="128521" y="-871"/>
                  <a:pt x="133108" y="67"/>
                  <a:pt x="136189" y="3114"/>
                </a:cubicBezTo>
                <a:lnTo>
                  <a:pt x="168336" y="35261"/>
                </a:lnTo>
                <a:cubicBezTo>
                  <a:pt x="172522" y="39447"/>
                  <a:pt x="172522" y="46245"/>
                  <a:pt x="168336" y="50430"/>
                </a:cubicBezTo>
                <a:close/>
                <a:moveTo>
                  <a:pt x="35261" y="168302"/>
                </a:moveTo>
                <a:lnTo>
                  <a:pt x="3114" y="136155"/>
                </a:lnTo>
                <a:cubicBezTo>
                  <a:pt x="-1072" y="131970"/>
                  <a:pt x="-1072" y="125172"/>
                  <a:pt x="3114" y="120986"/>
                </a:cubicBezTo>
                <a:lnTo>
                  <a:pt x="35261" y="88839"/>
                </a:lnTo>
                <a:cubicBezTo>
                  <a:pt x="38342" y="85758"/>
                  <a:pt x="42929" y="84854"/>
                  <a:pt x="46948" y="86529"/>
                </a:cubicBezTo>
                <a:cubicBezTo>
                  <a:pt x="50966" y="88203"/>
                  <a:pt x="53578" y="92121"/>
                  <a:pt x="53578" y="96441"/>
                </a:cubicBezTo>
                <a:lnTo>
                  <a:pt x="53578" y="117872"/>
                </a:lnTo>
                <a:lnTo>
                  <a:pt x="160734" y="117872"/>
                </a:lnTo>
                <a:cubicBezTo>
                  <a:pt x="166661" y="117872"/>
                  <a:pt x="171450" y="122660"/>
                  <a:pt x="171450" y="128588"/>
                </a:cubicBezTo>
                <a:cubicBezTo>
                  <a:pt x="171450" y="134515"/>
                  <a:pt x="166661" y="139303"/>
                  <a:pt x="160734" y="139303"/>
                </a:cubicBezTo>
                <a:lnTo>
                  <a:pt x="53578" y="139303"/>
                </a:lnTo>
                <a:lnTo>
                  <a:pt x="53578" y="160734"/>
                </a:lnTo>
                <a:cubicBezTo>
                  <a:pt x="53578" y="165054"/>
                  <a:pt x="50966" y="168972"/>
                  <a:pt x="46948" y="170646"/>
                </a:cubicBezTo>
                <a:cubicBezTo>
                  <a:pt x="42929" y="172321"/>
                  <a:pt x="38342" y="171383"/>
                  <a:pt x="35261" y="168336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20" name="Text 18"/>
          <p:cNvSpPr/>
          <p:nvPr/>
        </p:nvSpPr>
        <p:spPr>
          <a:xfrm>
            <a:off x="1038225" y="3867150"/>
            <a:ext cx="489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Transferability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38225" y="4133850"/>
            <a:ext cx="48863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 your moat be applied to different contexts or industries? Narrow expertise is fragile; transferable skills are resilient.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42925" y="461486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3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650081" y="4719638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77856" y="1741"/>
                </a:moveTo>
                <a:cubicBezTo>
                  <a:pt x="82845" y="-569"/>
                  <a:pt x="88605" y="-569"/>
                  <a:pt x="93594" y="1741"/>
                </a:cubicBezTo>
                <a:lnTo>
                  <a:pt x="166795" y="35562"/>
                </a:lnTo>
                <a:cubicBezTo>
                  <a:pt x="169642" y="36868"/>
                  <a:pt x="171450" y="39715"/>
                  <a:pt x="171450" y="42863"/>
                </a:cubicBezTo>
                <a:cubicBezTo>
                  <a:pt x="171450" y="46010"/>
                  <a:pt x="169642" y="48857"/>
                  <a:pt x="166795" y="50163"/>
                </a:cubicBezTo>
                <a:lnTo>
                  <a:pt x="93594" y="83984"/>
                </a:lnTo>
                <a:cubicBezTo>
                  <a:pt x="88605" y="86294"/>
                  <a:pt x="82845" y="86294"/>
                  <a:pt x="77856" y="83984"/>
                </a:cubicBezTo>
                <a:lnTo>
                  <a:pt x="4655" y="50163"/>
                </a:lnTo>
                <a:cubicBezTo>
                  <a:pt x="1808" y="48823"/>
                  <a:pt x="0" y="45977"/>
                  <a:pt x="0" y="42863"/>
                </a:cubicBezTo>
                <a:cubicBezTo>
                  <a:pt x="0" y="39748"/>
                  <a:pt x="1808" y="36868"/>
                  <a:pt x="4655" y="35562"/>
                </a:cubicBezTo>
                <a:lnTo>
                  <a:pt x="77856" y="1741"/>
                </a:lnTo>
                <a:close/>
                <a:moveTo>
                  <a:pt x="16107" y="73134"/>
                </a:moveTo>
                <a:lnTo>
                  <a:pt x="71125" y="98550"/>
                </a:lnTo>
                <a:cubicBezTo>
                  <a:pt x="80401" y="102837"/>
                  <a:pt x="91083" y="102837"/>
                  <a:pt x="100359" y="98550"/>
                </a:cubicBezTo>
                <a:lnTo>
                  <a:pt x="155377" y="73134"/>
                </a:lnTo>
                <a:lnTo>
                  <a:pt x="166795" y="78425"/>
                </a:lnTo>
                <a:cubicBezTo>
                  <a:pt x="169642" y="79731"/>
                  <a:pt x="171450" y="82577"/>
                  <a:pt x="171450" y="85725"/>
                </a:cubicBezTo>
                <a:cubicBezTo>
                  <a:pt x="171450" y="88873"/>
                  <a:pt x="169642" y="91719"/>
                  <a:pt x="166795" y="93025"/>
                </a:cubicBezTo>
                <a:lnTo>
                  <a:pt x="93594" y="126846"/>
                </a:lnTo>
                <a:cubicBezTo>
                  <a:pt x="88605" y="129157"/>
                  <a:pt x="82845" y="129157"/>
                  <a:pt x="77856" y="126846"/>
                </a:cubicBezTo>
                <a:lnTo>
                  <a:pt x="4655" y="93025"/>
                </a:lnTo>
                <a:cubicBezTo>
                  <a:pt x="1808" y="91686"/>
                  <a:pt x="0" y="88839"/>
                  <a:pt x="0" y="85725"/>
                </a:cubicBezTo>
                <a:cubicBezTo>
                  <a:pt x="0" y="82611"/>
                  <a:pt x="1808" y="79731"/>
                  <a:pt x="4655" y="78425"/>
                </a:cubicBezTo>
                <a:lnTo>
                  <a:pt x="16073" y="73134"/>
                </a:lnTo>
                <a:close/>
                <a:moveTo>
                  <a:pt x="4655" y="121287"/>
                </a:moveTo>
                <a:lnTo>
                  <a:pt x="16073" y="115997"/>
                </a:lnTo>
                <a:lnTo>
                  <a:pt x="71091" y="141413"/>
                </a:lnTo>
                <a:cubicBezTo>
                  <a:pt x="80367" y="145699"/>
                  <a:pt x="91049" y="145699"/>
                  <a:pt x="100325" y="141413"/>
                </a:cubicBezTo>
                <a:lnTo>
                  <a:pt x="155343" y="115997"/>
                </a:lnTo>
                <a:lnTo>
                  <a:pt x="166762" y="121287"/>
                </a:lnTo>
                <a:cubicBezTo>
                  <a:pt x="169608" y="122593"/>
                  <a:pt x="171417" y="125440"/>
                  <a:pt x="171417" y="128588"/>
                </a:cubicBezTo>
                <a:cubicBezTo>
                  <a:pt x="171417" y="131735"/>
                  <a:pt x="169608" y="134582"/>
                  <a:pt x="166762" y="135888"/>
                </a:cubicBezTo>
                <a:lnTo>
                  <a:pt x="93561" y="169709"/>
                </a:lnTo>
                <a:cubicBezTo>
                  <a:pt x="88571" y="172019"/>
                  <a:pt x="82812" y="172019"/>
                  <a:pt x="77822" y="169709"/>
                </a:cubicBezTo>
                <a:lnTo>
                  <a:pt x="4655" y="135888"/>
                </a:lnTo>
                <a:cubicBezTo>
                  <a:pt x="1808" y="134548"/>
                  <a:pt x="0" y="131702"/>
                  <a:pt x="0" y="128588"/>
                </a:cubicBezTo>
                <a:cubicBezTo>
                  <a:pt x="0" y="125473"/>
                  <a:pt x="1808" y="122593"/>
                  <a:pt x="4655" y="121287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4" name="Text 22"/>
          <p:cNvSpPr/>
          <p:nvPr/>
        </p:nvSpPr>
        <p:spPr>
          <a:xfrm>
            <a:off x="1038225" y="4614863"/>
            <a:ext cx="489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Deepening Potential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038225" y="4881563"/>
            <a:ext cx="48863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Does your moat get harder to replicate over time? Network effects, accumulated wisdom, and compound skills strengthen with age.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176963" y="1833563"/>
            <a:ext cx="5629275" cy="4638675"/>
          </a:xfrm>
          <a:custGeom>
            <a:avLst/>
            <a:gdLst/>
            <a:ahLst/>
            <a:cxnLst/>
            <a:rect l="l" t="t" r="r" b="b"/>
            <a:pathLst>
              <a:path w="5629275" h="4638675">
                <a:moveTo>
                  <a:pt x="76213" y="0"/>
                </a:moveTo>
                <a:lnTo>
                  <a:pt x="5553062" y="0"/>
                </a:lnTo>
                <a:cubicBezTo>
                  <a:pt x="5595153" y="0"/>
                  <a:pt x="5629275" y="34122"/>
                  <a:pt x="5629275" y="76213"/>
                </a:cubicBezTo>
                <a:lnTo>
                  <a:pt x="5629275" y="4562462"/>
                </a:lnTo>
                <a:cubicBezTo>
                  <a:pt x="5629275" y="4604553"/>
                  <a:pt x="5595153" y="4638675"/>
                  <a:pt x="5553062" y="4638675"/>
                </a:cubicBezTo>
                <a:lnTo>
                  <a:pt x="76213" y="4638675"/>
                </a:lnTo>
                <a:cubicBezTo>
                  <a:pt x="34122" y="4638675"/>
                  <a:pt x="0" y="4604553"/>
                  <a:pt x="0" y="4562462"/>
                </a:cubicBezTo>
                <a:lnTo>
                  <a:pt x="0" y="76213"/>
                </a:lnTo>
                <a:cubicBezTo>
                  <a:pt x="0" y="34150"/>
                  <a:pt x="34150" y="0"/>
                  <a:pt x="76213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86500" y="199072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Durability vs. Current Value Matrix</a:t>
            </a:r>
            <a:endParaRPr lang="en-US" sz="1600" dirty="0"/>
          </a:p>
        </p:txBody>
      </p:sp>
      <p:pic>
        <p:nvPicPr>
          <p:cNvPr id="28" name="Image 0" descr="https://kimi-img.moonshot.cn/pub/slides/26-03-01-22:46:37-d6i52jaebk443r9cf1u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334125" y="2333625"/>
            <a:ext cx="5314950" cy="3981450"/>
          </a:xfrm>
          <a:prstGeom prst="roundRect">
            <a:avLst>
              <a:gd name="adj" fmla="val 0"/>
            </a:avLst>
          </a:prstGeom>
        </p:spPr>
      </p:pic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88677" y="438150"/>
            <a:ext cx="247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2057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Positioning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Competitive Landscape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Where Do You Stand vs. The Field?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5629275" cy="3476625"/>
          </a:xfrm>
          <a:custGeom>
            <a:avLst/>
            <a:gdLst/>
            <a:ahLst/>
            <a:cxnLst/>
            <a:rect l="l" t="t" r="r" b="b"/>
            <a:pathLst>
              <a:path w="5629275" h="3476625">
                <a:moveTo>
                  <a:pt x="76208" y="0"/>
                </a:moveTo>
                <a:lnTo>
                  <a:pt x="5553067" y="0"/>
                </a:lnTo>
                <a:cubicBezTo>
                  <a:pt x="5595156" y="0"/>
                  <a:pt x="5629275" y="34119"/>
                  <a:pt x="5629275" y="76208"/>
                </a:cubicBezTo>
                <a:lnTo>
                  <a:pt x="5629275" y="3400417"/>
                </a:lnTo>
                <a:cubicBezTo>
                  <a:pt x="5629275" y="3442506"/>
                  <a:pt x="5595156" y="3476625"/>
                  <a:pt x="5553067" y="3476625"/>
                </a:cubicBezTo>
                <a:lnTo>
                  <a:pt x="76208" y="3476625"/>
                </a:lnTo>
                <a:cubicBezTo>
                  <a:pt x="34119" y="3476625"/>
                  <a:pt x="0" y="3442506"/>
                  <a:pt x="0" y="3400417"/>
                </a:cubicBezTo>
                <a:lnTo>
                  <a:pt x="0" y="76208"/>
                </a:lnTo>
                <a:cubicBezTo>
                  <a:pt x="0" y="34119"/>
                  <a:pt x="34119" y="0"/>
                  <a:pt x="76208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738" y="20288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62508" y="20836"/>
                </a:moveTo>
                <a:lnTo>
                  <a:pt x="62508" y="35719"/>
                </a:lnTo>
                <a:lnTo>
                  <a:pt x="33449" y="35719"/>
                </a:lnTo>
                <a:cubicBezTo>
                  <a:pt x="28129" y="35719"/>
                  <a:pt x="23812" y="40035"/>
                  <a:pt x="23812" y="45355"/>
                </a:cubicBezTo>
                <a:cubicBezTo>
                  <a:pt x="23812" y="46844"/>
                  <a:pt x="24147" y="48332"/>
                  <a:pt x="24817" y="49671"/>
                </a:cubicBezTo>
                <a:lnTo>
                  <a:pt x="37244" y="74526"/>
                </a:lnTo>
                <a:cubicBezTo>
                  <a:pt x="33003" y="75195"/>
                  <a:pt x="29728" y="78879"/>
                  <a:pt x="29728" y="83344"/>
                </a:cubicBezTo>
                <a:cubicBezTo>
                  <a:pt x="29728" y="88292"/>
                  <a:pt x="33710" y="92273"/>
                  <a:pt x="38658" y="92273"/>
                </a:cubicBezTo>
                <a:lnTo>
                  <a:pt x="40742" y="92273"/>
                </a:lnTo>
                <a:lnTo>
                  <a:pt x="35682" y="142875"/>
                </a:lnTo>
                <a:lnTo>
                  <a:pt x="14771" y="169032"/>
                </a:lnTo>
                <a:cubicBezTo>
                  <a:pt x="12911" y="171376"/>
                  <a:pt x="11869" y="174278"/>
                  <a:pt x="11869" y="177292"/>
                </a:cubicBezTo>
                <a:cubicBezTo>
                  <a:pt x="11869" y="184584"/>
                  <a:pt x="17785" y="190500"/>
                  <a:pt x="25078" y="190500"/>
                </a:cubicBezTo>
                <a:lnTo>
                  <a:pt x="117686" y="190500"/>
                </a:lnTo>
                <a:cubicBezTo>
                  <a:pt x="124978" y="190500"/>
                  <a:pt x="130894" y="184584"/>
                  <a:pt x="130894" y="177292"/>
                </a:cubicBezTo>
                <a:cubicBezTo>
                  <a:pt x="130894" y="174278"/>
                  <a:pt x="129890" y="171376"/>
                  <a:pt x="127992" y="169032"/>
                </a:cubicBezTo>
                <a:lnTo>
                  <a:pt x="107156" y="142875"/>
                </a:lnTo>
                <a:lnTo>
                  <a:pt x="102096" y="92273"/>
                </a:lnTo>
                <a:lnTo>
                  <a:pt x="104180" y="92273"/>
                </a:lnTo>
                <a:cubicBezTo>
                  <a:pt x="109128" y="92273"/>
                  <a:pt x="113109" y="88292"/>
                  <a:pt x="113109" y="83344"/>
                </a:cubicBezTo>
                <a:cubicBezTo>
                  <a:pt x="113109" y="78916"/>
                  <a:pt x="109872" y="75195"/>
                  <a:pt x="105594" y="74526"/>
                </a:cubicBezTo>
                <a:lnTo>
                  <a:pt x="118021" y="49671"/>
                </a:lnTo>
                <a:cubicBezTo>
                  <a:pt x="118690" y="48332"/>
                  <a:pt x="119025" y="46844"/>
                  <a:pt x="119025" y="45355"/>
                </a:cubicBezTo>
                <a:cubicBezTo>
                  <a:pt x="119025" y="40035"/>
                  <a:pt x="114709" y="35719"/>
                  <a:pt x="109389" y="35719"/>
                </a:cubicBezTo>
                <a:lnTo>
                  <a:pt x="80330" y="35719"/>
                </a:lnTo>
                <a:lnTo>
                  <a:pt x="80330" y="20836"/>
                </a:lnTo>
                <a:lnTo>
                  <a:pt x="86283" y="20836"/>
                </a:lnTo>
                <a:cubicBezTo>
                  <a:pt x="91232" y="20836"/>
                  <a:pt x="95213" y="16855"/>
                  <a:pt x="95213" y="11906"/>
                </a:cubicBezTo>
                <a:cubicBezTo>
                  <a:pt x="95213" y="6958"/>
                  <a:pt x="91269" y="2977"/>
                  <a:pt x="86320" y="2977"/>
                </a:cubicBezTo>
                <a:lnTo>
                  <a:pt x="80367" y="2977"/>
                </a:lnTo>
                <a:lnTo>
                  <a:pt x="80367" y="-2977"/>
                </a:lnTo>
                <a:cubicBezTo>
                  <a:pt x="80367" y="-7925"/>
                  <a:pt x="76386" y="-11906"/>
                  <a:pt x="71438" y="-11906"/>
                </a:cubicBezTo>
                <a:cubicBezTo>
                  <a:pt x="66489" y="-11906"/>
                  <a:pt x="62508" y="-7925"/>
                  <a:pt x="62508" y="-2977"/>
                </a:cubicBezTo>
                <a:lnTo>
                  <a:pt x="62508" y="2977"/>
                </a:lnTo>
                <a:lnTo>
                  <a:pt x="56555" y="2977"/>
                </a:lnTo>
                <a:cubicBezTo>
                  <a:pt x="51606" y="2977"/>
                  <a:pt x="47625" y="6958"/>
                  <a:pt x="47625" y="11906"/>
                </a:cubicBezTo>
                <a:cubicBezTo>
                  <a:pt x="47625" y="16855"/>
                  <a:pt x="51606" y="20836"/>
                  <a:pt x="56555" y="20836"/>
                </a:cubicBezTo>
                <a:lnTo>
                  <a:pt x="62508" y="20836"/>
                </a:lnTo>
                <a:close/>
                <a:moveTo>
                  <a:pt x="121221" y="104031"/>
                </a:moveTo>
                <a:lnTo>
                  <a:pt x="124383" y="135843"/>
                </a:lnTo>
                <a:lnTo>
                  <a:pt x="142019" y="157869"/>
                </a:lnTo>
                <a:lnTo>
                  <a:pt x="143582" y="159990"/>
                </a:lnTo>
                <a:cubicBezTo>
                  <a:pt x="147005" y="165088"/>
                  <a:pt x="148828" y="171115"/>
                  <a:pt x="148828" y="177292"/>
                </a:cubicBezTo>
                <a:cubicBezTo>
                  <a:pt x="148828" y="182017"/>
                  <a:pt x="147786" y="186519"/>
                  <a:pt x="145889" y="190500"/>
                </a:cubicBezTo>
                <a:lnTo>
                  <a:pt x="176808" y="190500"/>
                </a:lnTo>
                <a:cubicBezTo>
                  <a:pt x="184361" y="190500"/>
                  <a:pt x="190500" y="184361"/>
                  <a:pt x="190500" y="176808"/>
                </a:cubicBezTo>
                <a:cubicBezTo>
                  <a:pt x="190500" y="174092"/>
                  <a:pt x="189681" y="171450"/>
                  <a:pt x="188193" y="169218"/>
                </a:cubicBezTo>
                <a:lnTo>
                  <a:pt x="178594" y="154818"/>
                </a:lnTo>
                <a:lnTo>
                  <a:pt x="178594" y="131006"/>
                </a:lnTo>
                <a:lnTo>
                  <a:pt x="183542" y="126057"/>
                </a:lnTo>
                <a:cubicBezTo>
                  <a:pt x="188007" y="121593"/>
                  <a:pt x="190500" y="115528"/>
                  <a:pt x="190500" y="109203"/>
                </a:cubicBezTo>
                <a:lnTo>
                  <a:pt x="190500" y="71438"/>
                </a:lnTo>
                <a:cubicBezTo>
                  <a:pt x="190500" y="64852"/>
                  <a:pt x="185179" y="59531"/>
                  <a:pt x="178594" y="59531"/>
                </a:cubicBezTo>
                <a:cubicBezTo>
                  <a:pt x="172008" y="59531"/>
                  <a:pt x="166688" y="64852"/>
                  <a:pt x="166688" y="71438"/>
                </a:cubicBezTo>
                <a:lnTo>
                  <a:pt x="166688" y="77391"/>
                </a:lnTo>
                <a:lnTo>
                  <a:pt x="154781" y="77391"/>
                </a:lnTo>
                <a:lnTo>
                  <a:pt x="154781" y="71438"/>
                </a:lnTo>
                <a:cubicBezTo>
                  <a:pt x="154781" y="64852"/>
                  <a:pt x="149461" y="59531"/>
                  <a:pt x="142875" y="59531"/>
                </a:cubicBezTo>
                <a:cubicBezTo>
                  <a:pt x="136289" y="59531"/>
                  <a:pt x="130969" y="64852"/>
                  <a:pt x="130969" y="71438"/>
                </a:cubicBezTo>
                <a:lnTo>
                  <a:pt x="130969" y="83344"/>
                </a:lnTo>
                <a:cubicBezTo>
                  <a:pt x="130969" y="91678"/>
                  <a:pt x="127174" y="99120"/>
                  <a:pt x="121221" y="1040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9" name="Text 7"/>
          <p:cNvSpPr/>
          <p:nvPr/>
        </p:nvSpPr>
        <p:spPr>
          <a:xfrm>
            <a:off x="781050" y="1990725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Mapping Your Position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1975" y="2371725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" name="Text 9"/>
          <p:cNvSpPr/>
          <p:nvPr/>
        </p:nvSpPr>
        <p:spPr>
          <a:xfrm>
            <a:off x="695325" y="2371725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Your Competitors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5325" y="2638425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are the 5-10 people most similar to you in skills, experience, and positioning? These are your true competitors.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61975" y="3119438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4" name="Text 12"/>
          <p:cNvSpPr/>
          <p:nvPr/>
        </p:nvSpPr>
        <p:spPr>
          <a:xfrm>
            <a:off x="695325" y="3119438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Assess Relative Strengths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5325" y="3386138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 each dimension of your moat, rate yourself: Clearly Ahead | On Par | Behind. Be brutally honest.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61975" y="3867150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7" name="Text 15"/>
          <p:cNvSpPr/>
          <p:nvPr/>
        </p:nvSpPr>
        <p:spPr>
          <a:xfrm>
            <a:off x="695325" y="3867150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Find the White Space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95325" y="4133850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unique position is unoccupied? Where can you be the ONLY person who does X + Y + Z?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85763" y="5472113"/>
            <a:ext cx="5629275" cy="1000125"/>
          </a:xfrm>
          <a:custGeom>
            <a:avLst/>
            <a:gdLst/>
            <a:ahLst/>
            <a:cxnLst/>
            <a:rect l="l" t="t" r="r" b="b"/>
            <a:pathLst>
              <a:path w="5629275" h="1000125">
                <a:moveTo>
                  <a:pt x="76200" y="0"/>
                </a:moveTo>
                <a:lnTo>
                  <a:pt x="5553075" y="0"/>
                </a:lnTo>
                <a:cubicBezTo>
                  <a:pt x="5595159" y="0"/>
                  <a:pt x="5629275" y="34116"/>
                  <a:pt x="5629275" y="76200"/>
                </a:cubicBezTo>
                <a:lnTo>
                  <a:pt x="5629275" y="923925"/>
                </a:lnTo>
                <a:cubicBezTo>
                  <a:pt x="5629275" y="966009"/>
                  <a:pt x="5595159" y="1000125"/>
                  <a:pt x="5553075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7688" y="56673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0" y="70172"/>
                </a:moveTo>
                <a:cubicBezTo>
                  <a:pt x="0" y="31403"/>
                  <a:pt x="31998" y="0"/>
                  <a:pt x="71438" y="0"/>
                </a:cubicBezTo>
                <a:cubicBezTo>
                  <a:pt x="110877" y="0"/>
                  <a:pt x="142875" y="31403"/>
                  <a:pt x="142875" y="70172"/>
                </a:cubicBezTo>
                <a:cubicBezTo>
                  <a:pt x="142875" y="114560"/>
                  <a:pt x="98152" y="167767"/>
                  <a:pt x="79474" y="188044"/>
                </a:cubicBezTo>
                <a:cubicBezTo>
                  <a:pt x="75084" y="192807"/>
                  <a:pt x="67754" y="192807"/>
                  <a:pt x="63364" y="188044"/>
                </a:cubicBezTo>
                <a:cubicBezTo>
                  <a:pt x="44686" y="167767"/>
                  <a:pt x="-37" y="114560"/>
                  <a:pt x="-37" y="70172"/>
                </a:cubicBezTo>
                <a:close/>
                <a:moveTo>
                  <a:pt x="71438" y="95250"/>
                </a:moveTo>
                <a:cubicBezTo>
                  <a:pt x="84580" y="95250"/>
                  <a:pt x="95250" y="84580"/>
                  <a:pt x="95250" y="71438"/>
                </a:cubicBezTo>
                <a:cubicBezTo>
                  <a:pt x="95250" y="58295"/>
                  <a:pt x="84580" y="47625"/>
                  <a:pt x="71438" y="47625"/>
                </a:cubicBezTo>
                <a:cubicBezTo>
                  <a:pt x="58295" y="47625"/>
                  <a:pt x="47625" y="58295"/>
                  <a:pt x="47625" y="71438"/>
                </a:cubicBezTo>
                <a:cubicBezTo>
                  <a:pt x="47625" y="84580"/>
                  <a:pt x="58295" y="95250"/>
                  <a:pt x="71438" y="9525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9"/>
          <p:cNvSpPr/>
          <p:nvPr/>
        </p:nvSpPr>
        <p:spPr>
          <a:xfrm>
            <a:off x="814239" y="5629275"/>
            <a:ext cx="5124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White Space Opportunity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14239" y="5895975"/>
            <a:ext cx="51244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most valuable position is often not where everyone is competing—it's the empty space no one has claimed yet."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76963" y="1833563"/>
            <a:ext cx="5629275" cy="4638675"/>
          </a:xfrm>
          <a:custGeom>
            <a:avLst/>
            <a:gdLst/>
            <a:ahLst/>
            <a:cxnLst/>
            <a:rect l="l" t="t" r="r" b="b"/>
            <a:pathLst>
              <a:path w="5629275" h="4638675">
                <a:moveTo>
                  <a:pt x="76213" y="0"/>
                </a:moveTo>
                <a:lnTo>
                  <a:pt x="5553062" y="0"/>
                </a:lnTo>
                <a:cubicBezTo>
                  <a:pt x="5595153" y="0"/>
                  <a:pt x="5629275" y="34122"/>
                  <a:pt x="5629275" y="76213"/>
                </a:cubicBezTo>
                <a:lnTo>
                  <a:pt x="5629275" y="4562462"/>
                </a:lnTo>
                <a:cubicBezTo>
                  <a:pt x="5629275" y="4604553"/>
                  <a:pt x="5595153" y="4638675"/>
                  <a:pt x="5553062" y="4638675"/>
                </a:cubicBezTo>
                <a:lnTo>
                  <a:pt x="76213" y="4638675"/>
                </a:lnTo>
                <a:cubicBezTo>
                  <a:pt x="34122" y="4638675"/>
                  <a:pt x="0" y="4604553"/>
                  <a:pt x="0" y="4562462"/>
                </a:cubicBezTo>
                <a:lnTo>
                  <a:pt x="0" y="76213"/>
                </a:lnTo>
                <a:cubicBezTo>
                  <a:pt x="0" y="34150"/>
                  <a:pt x="34150" y="0"/>
                  <a:pt x="76213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86500" y="199072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Competitive Positioning Map</a:t>
            </a:r>
            <a:endParaRPr lang="en-US" sz="1600" dirty="0"/>
          </a:p>
        </p:txBody>
      </p:sp>
      <p:pic>
        <p:nvPicPr>
          <p:cNvPr id="25" name="Image 0" descr="https://kimi-img.moonshot.cn/pub/slides/26-03-01-22:46:38-d6i52jj3kdlk6ns2ela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334125" y="2333625"/>
            <a:ext cx="5314950" cy="3981450"/>
          </a:xfrm>
          <a:prstGeom prst="roundRect">
            <a:avLst>
              <a:gd name="adj" fmla="val 0"/>
            </a:avLst>
          </a:prstGeom>
        </p:spPr>
      </p:pic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17103" y="438150"/>
            <a:ext cx="190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2609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Articulation Framework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Your Moat Statement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Can You Articulate It in 60 Seconds?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5629275" cy="1600200"/>
          </a:xfrm>
          <a:custGeom>
            <a:avLst/>
            <a:gdLst/>
            <a:ahLst/>
            <a:cxnLst/>
            <a:rect l="l" t="t" r="r" b="b"/>
            <a:pathLst>
              <a:path w="5629275" h="1600200">
                <a:moveTo>
                  <a:pt x="76202" y="0"/>
                </a:moveTo>
                <a:lnTo>
                  <a:pt x="5553073" y="0"/>
                </a:lnTo>
                <a:cubicBezTo>
                  <a:pt x="5595158" y="0"/>
                  <a:pt x="5629275" y="34117"/>
                  <a:pt x="5629275" y="76202"/>
                </a:cubicBezTo>
                <a:lnTo>
                  <a:pt x="5629275" y="1523998"/>
                </a:lnTo>
                <a:cubicBezTo>
                  <a:pt x="5629275" y="1566083"/>
                  <a:pt x="5595158" y="1600200"/>
                  <a:pt x="5553073" y="1600200"/>
                </a:cubicBezTo>
                <a:lnTo>
                  <a:pt x="76202" y="1600200"/>
                </a:lnTo>
                <a:cubicBezTo>
                  <a:pt x="34117" y="1600200"/>
                  <a:pt x="0" y="1566083"/>
                  <a:pt x="0" y="1523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9A962">
              <a:alpha val="10196"/>
            </a:srgbClr>
          </a:solidFill>
          <a:ln w="12700">
            <a:solidFill>
              <a:srgbClr val="C9A962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738" y="20288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38968" y="10083"/>
                </a:moveTo>
                <a:cubicBezTo>
                  <a:pt x="144549" y="3683"/>
                  <a:pt x="152623" y="0"/>
                  <a:pt x="161144" y="0"/>
                </a:cubicBezTo>
                <a:cubicBezTo>
                  <a:pt x="177366" y="0"/>
                  <a:pt x="190537" y="13171"/>
                  <a:pt x="190537" y="29394"/>
                </a:cubicBezTo>
                <a:cubicBezTo>
                  <a:pt x="190537" y="37877"/>
                  <a:pt x="186854" y="45988"/>
                  <a:pt x="180454" y="51569"/>
                </a:cubicBezTo>
                <a:lnTo>
                  <a:pt x="105556" y="116756"/>
                </a:lnTo>
                <a:lnTo>
                  <a:pt x="101575" y="112737"/>
                </a:lnTo>
                <a:lnTo>
                  <a:pt x="77763" y="88925"/>
                </a:lnTo>
                <a:lnTo>
                  <a:pt x="73744" y="84944"/>
                </a:lnTo>
                <a:lnTo>
                  <a:pt x="138968" y="10083"/>
                </a:lnTo>
                <a:close/>
                <a:moveTo>
                  <a:pt x="59941" y="96366"/>
                </a:moveTo>
                <a:cubicBezTo>
                  <a:pt x="60275" y="96738"/>
                  <a:pt x="69949" y="106412"/>
                  <a:pt x="88925" y="125388"/>
                </a:cubicBezTo>
                <a:lnTo>
                  <a:pt x="94097" y="130559"/>
                </a:lnTo>
                <a:lnTo>
                  <a:pt x="87734" y="158167"/>
                </a:lnTo>
                <a:cubicBezTo>
                  <a:pt x="86283" y="164529"/>
                  <a:pt x="81446" y="169590"/>
                  <a:pt x="75158" y="171338"/>
                </a:cubicBezTo>
                <a:lnTo>
                  <a:pt x="11981" y="189012"/>
                </a:lnTo>
                <a:lnTo>
                  <a:pt x="46323" y="154670"/>
                </a:lnTo>
                <a:cubicBezTo>
                  <a:pt x="46769" y="154707"/>
                  <a:pt x="47179" y="154744"/>
                  <a:pt x="47625" y="154744"/>
                </a:cubicBezTo>
                <a:cubicBezTo>
                  <a:pt x="54211" y="154744"/>
                  <a:pt x="59531" y="149423"/>
                  <a:pt x="59531" y="142838"/>
                </a:cubicBezTo>
                <a:cubicBezTo>
                  <a:pt x="59531" y="136252"/>
                  <a:pt x="54211" y="130932"/>
                  <a:pt x="47625" y="130932"/>
                </a:cubicBezTo>
                <a:cubicBezTo>
                  <a:pt x="41039" y="130932"/>
                  <a:pt x="35719" y="136252"/>
                  <a:pt x="35719" y="142838"/>
                </a:cubicBezTo>
                <a:cubicBezTo>
                  <a:pt x="35719" y="143284"/>
                  <a:pt x="35756" y="143731"/>
                  <a:pt x="35793" y="144140"/>
                </a:cubicBezTo>
                <a:lnTo>
                  <a:pt x="1451" y="178519"/>
                </a:lnTo>
                <a:lnTo>
                  <a:pt x="19162" y="115342"/>
                </a:lnTo>
                <a:cubicBezTo>
                  <a:pt x="20910" y="109054"/>
                  <a:pt x="25971" y="104217"/>
                  <a:pt x="32333" y="102766"/>
                </a:cubicBezTo>
                <a:lnTo>
                  <a:pt x="59941" y="96366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" name="Text 7"/>
          <p:cNvSpPr/>
          <p:nvPr/>
        </p:nvSpPr>
        <p:spPr>
          <a:xfrm>
            <a:off x="781050" y="1990725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Template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52450" y="2381250"/>
            <a:ext cx="5295900" cy="885825"/>
          </a:xfrm>
          <a:custGeom>
            <a:avLst/>
            <a:gdLst/>
            <a:ahLst/>
            <a:cxnLst/>
            <a:rect l="l" t="t" r="r" b="b"/>
            <a:pathLst>
              <a:path w="5295900" h="885825">
                <a:moveTo>
                  <a:pt x="76199" y="0"/>
                </a:moveTo>
                <a:lnTo>
                  <a:pt x="5219701" y="0"/>
                </a:lnTo>
                <a:cubicBezTo>
                  <a:pt x="5261785" y="0"/>
                  <a:pt x="5295900" y="34115"/>
                  <a:pt x="5295900" y="76199"/>
                </a:cubicBezTo>
                <a:lnTo>
                  <a:pt x="5295900" y="809626"/>
                </a:lnTo>
                <a:cubicBezTo>
                  <a:pt x="5295900" y="851710"/>
                  <a:pt x="5261785" y="885825"/>
                  <a:pt x="5219701" y="885825"/>
                </a:cubicBezTo>
                <a:lnTo>
                  <a:pt x="76199" y="885825"/>
                </a:lnTo>
                <a:cubicBezTo>
                  <a:pt x="34115" y="885825"/>
                  <a:pt x="0" y="851710"/>
                  <a:pt x="0" y="8096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 w="25400">
            <a:solidFill>
              <a:srgbClr val="C9A962">
                <a:alpha val="50196"/>
              </a:srgbClr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671513" y="2543175"/>
            <a:ext cx="505777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"I am uniquely positioned to 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C9A962"/>
                </a:solidFill>
                <a:highlight>
                  <a:srgbClr val="C9A962">
                    <a:alpha val="30000"/>
                  </a:srgbClr>
                </a:highlight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[deliver outcome] 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for 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C9A962"/>
                </a:solidFill>
                <a:highlight>
                  <a:srgbClr val="C9A962">
                    <a:alpha val="30000"/>
                  </a:srgbClr>
                </a:highlight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[target audience] 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because 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C9A962"/>
                </a:solidFill>
                <a:highlight>
                  <a:srgbClr val="C9A962">
                    <a:alpha val="30000"/>
                  </a:srgbClr>
                </a:highlight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[rare combination of X + Y + Z] 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."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85763" y="3590925"/>
            <a:ext cx="5629275" cy="2886075"/>
          </a:xfrm>
          <a:custGeom>
            <a:avLst/>
            <a:gdLst/>
            <a:ahLst/>
            <a:cxnLst/>
            <a:rect l="l" t="t" r="r" b="b"/>
            <a:pathLst>
              <a:path w="5629275" h="2886075">
                <a:moveTo>
                  <a:pt x="76192" y="0"/>
                </a:moveTo>
                <a:lnTo>
                  <a:pt x="5553083" y="0"/>
                </a:lnTo>
                <a:cubicBezTo>
                  <a:pt x="5595163" y="0"/>
                  <a:pt x="5629275" y="34112"/>
                  <a:pt x="5629275" y="76192"/>
                </a:cubicBezTo>
                <a:lnTo>
                  <a:pt x="5629275" y="2809883"/>
                </a:lnTo>
                <a:cubicBezTo>
                  <a:pt x="5629275" y="2851963"/>
                  <a:pt x="5595163" y="2886075"/>
                  <a:pt x="5553083" y="2886075"/>
                </a:cubicBezTo>
                <a:lnTo>
                  <a:pt x="76192" y="2886075"/>
                </a:lnTo>
                <a:cubicBezTo>
                  <a:pt x="34112" y="2886075"/>
                  <a:pt x="0" y="2851963"/>
                  <a:pt x="0" y="2809883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2925" y="3786188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42875" y="11906"/>
                </a:moveTo>
                <a:lnTo>
                  <a:pt x="190500" y="11906"/>
                </a:lnTo>
                <a:cubicBezTo>
                  <a:pt x="197086" y="11906"/>
                  <a:pt x="202406" y="17227"/>
                  <a:pt x="202406" y="23812"/>
                </a:cubicBezTo>
                <a:cubicBezTo>
                  <a:pt x="202406" y="30398"/>
                  <a:pt x="197086" y="35719"/>
                  <a:pt x="190500" y="35719"/>
                </a:cubicBezTo>
                <a:lnTo>
                  <a:pt x="148233" y="35719"/>
                </a:lnTo>
                <a:cubicBezTo>
                  <a:pt x="146298" y="45318"/>
                  <a:pt x="139712" y="53243"/>
                  <a:pt x="130969" y="57038"/>
                </a:cubicBezTo>
                <a:lnTo>
                  <a:pt x="130969" y="166688"/>
                </a:lnTo>
                <a:lnTo>
                  <a:pt x="190500" y="166688"/>
                </a:lnTo>
                <a:cubicBezTo>
                  <a:pt x="197086" y="166688"/>
                  <a:pt x="202406" y="172008"/>
                  <a:pt x="202406" y="178594"/>
                </a:cubicBezTo>
                <a:cubicBezTo>
                  <a:pt x="202406" y="185179"/>
                  <a:pt x="197086" y="190500"/>
                  <a:pt x="190500" y="190500"/>
                </a:cubicBezTo>
                <a:lnTo>
                  <a:pt x="47625" y="190500"/>
                </a:lnTo>
                <a:cubicBezTo>
                  <a:pt x="41039" y="190500"/>
                  <a:pt x="35719" y="185179"/>
                  <a:pt x="35719" y="178594"/>
                </a:cubicBezTo>
                <a:cubicBezTo>
                  <a:pt x="35719" y="172008"/>
                  <a:pt x="41039" y="166688"/>
                  <a:pt x="47625" y="166688"/>
                </a:cubicBezTo>
                <a:lnTo>
                  <a:pt x="107156" y="166688"/>
                </a:lnTo>
                <a:lnTo>
                  <a:pt x="107156" y="57038"/>
                </a:lnTo>
                <a:cubicBezTo>
                  <a:pt x="98413" y="53206"/>
                  <a:pt x="91827" y="45281"/>
                  <a:pt x="89892" y="35719"/>
                </a:cubicBezTo>
                <a:lnTo>
                  <a:pt x="47625" y="35719"/>
                </a:lnTo>
                <a:cubicBezTo>
                  <a:pt x="41039" y="35719"/>
                  <a:pt x="35719" y="30398"/>
                  <a:pt x="35719" y="23812"/>
                </a:cubicBezTo>
                <a:cubicBezTo>
                  <a:pt x="35719" y="17227"/>
                  <a:pt x="41039" y="11906"/>
                  <a:pt x="47625" y="11906"/>
                </a:cubicBezTo>
                <a:lnTo>
                  <a:pt x="95250" y="11906"/>
                </a:lnTo>
                <a:cubicBezTo>
                  <a:pt x="100682" y="4688"/>
                  <a:pt x="109314" y="0"/>
                  <a:pt x="119063" y="0"/>
                </a:cubicBezTo>
                <a:cubicBezTo>
                  <a:pt x="128811" y="0"/>
                  <a:pt x="137443" y="4688"/>
                  <a:pt x="142875" y="11906"/>
                </a:cubicBezTo>
                <a:close/>
                <a:moveTo>
                  <a:pt x="163562" y="119063"/>
                </a:moveTo>
                <a:lnTo>
                  <a:pt x="217438" y="119063"/>
                </a:lnTo>
                <a:lnTo>
                  <a:pt x="190500" y="72851"/>
                </a:lnTo>
                <a:lnTo>
                  <a:pt x="163562" y="119063"/>
                </a:lnTo>
                <a:close/>
                <a:moveTo>
                  <a:pt x="190500" y="154781"/>
                </a:moveTo>
                <a:cubicBezTo>
                  <a:pt x="167097" y="154781"/>
                  <a:pt x="147638" y="142131"/>
                  <a:pt x="143619" y="125425"/>
                </a:cubicBezTo>
                <a:cubicBezTo>
                  <a:pt x="142652" y="121332"/>
                  <a:pt x="143991" y="117128"/>
                  <a:pt x="146112" y="113481"/>
                </a:cubicBezTo>
                <a:lnTo>
                  <a:pt x="181533" y="52760"/>
                </a:lnTo>
                <a:cubicBezTo>
                  <a:pt x="183393" y="49560"/>
                  <a:pt x="186817" y="47625"/>
                  <a:pt x="190500" y="47625"/>
                </a:cubicBezTo>
                <a:cubicBezTo>
                  <a:pt x="194183" y="47625"/>
                  <a:pt x="197607" y="49597"/>
                  <a:pt x="199467" y="52760"/>
                </a:cubicBezTo>
                <a:lnTo>
                  <a:pt x="234888" y="113481"/>
                </a:lnTo>
                <a:cubicBezTo>
                  <a:pt x="237009" y="117128"/>
                  <a:pt x="238348" y="121332"/>
                  <a:pt x="237381" y="125425"/>
                </a:cubicBezTo>
                <a:cubicBezTo>
                  <a:pt x="233363" y="142094"/>
                  <a:pt x="213903" y="154781"/>
                  <a:pt x="190500" y="154781"/>
                </a:cubicBezTo>
                <a:close/>
                <a:moveTo>
                  <a:pt x="47179" y="72851"/>
                </a:moveTo>
                <a:lnTo>
                  <a:pt x="20241" y="119063"/>
                </a:lnTo>
                <a:lnTo>
                  <a:pt x="74154" y="119063"/>
                </a:lnTo>
                <a:lnTo>
                  <a:pt x="47179" y="72851"/>
                </a:lnTo>
                <a:close/>
                <a:moveTo>
                  <a:pt x="335" y="125425"/>
                </a:moveTo>
                <a:cubicBezTo>
                  <a:pt x="-633" y="121332"/>
                  <a:pt x="707" y="117128"/>
                  <a:pt x="2828" y="113481"/>
                </a:cubicBezTo>
                <a:lnTo>
                  <a:pt x="38249" y="52760"/>
                </a:lnTo>
                <a:cubicBezTo>
                  <a:pt x="40109" y="49560"/>
                  <a:pt x="43532" y="47625"/>
                  <a:pt x="47216" y="47625"/>
                </a:cubicBezTo>
                <a:cubicBezTo>
                  <a:pt x="50899" y="47625"/>
                  <a:pt x="54322" y="49597"/>
                  <a:pt x="56183" y="52760"/>
                </a:cubicBezTo>
                <a:lnTo>
                  <a:pt x="91604" y="113481"/>
                </a:lnTo>
                <a:cubicBezTo>
                  <a:pt x="93725" y="117128"/>
                  <a:pt x="95064" y="121332"/>
                  <a:pt x="94097" y="125425"/>
                </a:cubicBezTo>
                <a:cubicBezTo>
                  <a:pt x="90078" y="142094"/>
                  <a:pt x="70619" y="154781"/>
                  <a:pt x="47216" y="154781"/>
                </a:cubicBezTo>
                <a:cubicBezTo>
                  <a:pt x="23812" y="154781"/>
                  <a:pt x="4353" y="142131"/>
                  <a:pt x="335" y="125425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4" name="Text 12"/>
          <p:cNvSpPr/>
          <p:nvPr/>
        </p:nvSpPr>
        <p:spPr>
          <a:xfrm>
            <a:off x="781050" y="3748087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Strong vs. Weak Examples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61975" y="4129088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100" y="0"/>
                </a:lnTo>
                <a:lnTo>
                  <a:pt x="38100" y="819150"/>
                </a:lnTo>
                <a:lnTo>
                  <a:pt x="0" y="8191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6" name="Shape 14"/>
          <p:cNvSpPr/>
          <p:nvPr/>
        </p:nvSpPr>
        <p:spPr>
          <a:xfrm>
            <a:off x="714375" y="416718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7" name="Text 15"/>
          <p:cNvSpPr/>
          <p:nvPr/>
        </p:nvSpPr>
        <p:spPr>
          <a:xfrm>
            <a:off x="962025" y="4129088"/>
            <a:ext cx="657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STRONG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95325" y="4395788"/>
            <a:ext cx="52292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help Fortune 500 companies enter emerging markets by combining 10 years of on-the-ground Asia experience with McKinsey strategy training and fluency in 3 regional languages."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61975" y="5060156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20" name="Shape 18"/>
          <p:cNvSpPr/>
          <p:nvPr/>
        </p:nvSpPr>
        <p:spPr>
          <a:xfrm>
            <a:off x="714375" y="509825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49709" y="49709"/>
                </a:moveTo>
                <a:cubicBezTo>
                  <a:pt x="52507" y="46911"/>
                  <a:pt x="57031" y="46911"/>
                  <a:pt x="59799" y="49709"/>
                </a:cubicBezTo>
                <a:lnTo>
                  <a:pt x="76170" y="66080"/>
                </a:lnTo>
                <a:lnTo>
                  <a:pt x="92541" y="49709"/>
                </a:lnTo>
                <a:cubicBezTo>
                  <a:pt x="95339" y="46911"/>
                  <a:pt x="99864" y="46911"/>
                  <a:pt x="102632" y="49709"/>
                </a:cubicBezTo>
                <a:cubicBezTo>
                  <a:pt x="105400" y="52507"/>
                  <a:pt x="105430" y="57031"/>
                  <a:pt x="102632" y="59799"/>
                </a:cubicBezTo>
                <a:lnTo>
                  <a:pt x="86261" y="76170"/>
                </a:lnTo>
                <a:lnTo>
                  <a:pt x="102632" y="92541"/>
                </a:lnTo>
                <a:cubicBezTo>
                  <a:pt x="105430" y="95339"/>
                  <a:pt x="105430" y="99864"/>
                  <a:pt x="102632" y="102632"/>
                </a:cubicBezTo>
                <a:cubicBezTo>
                  <a:pt x="99834" y="105400"/>
                  <a:pt x="95310" y="105430"/>
                  <a:pt x="92541" y="102632"/>
                </a:cubicBezTo>
                <a:lnTo>
                  <a:pt x="76170" y="86261"/>
                </a:lnTo>
                <a:lnTo>
                  <a:pt x="59799" y="102632"/>
                </a:lnTo>
                <a:cubicBezTo>
                  <a:pt x="57001" y="105430"/>
                  <a:pt x="52477" y="105430"/>
                  <a:pt x="49709" y="102632"/>
                </a:cubicBezTo>
                <a:cubicBezTo>
                  <a:pt x="46940" y="99834"/>
                  <a:pt x="46911" y="95310"/>
                  <a:pt x="49709" y="92541"/>
                </a:cubicBezTo>
                <a:lnTo>
                  <a:pt x="66080" y="76170"/>
                </a:lnTo>
                <a:lnTo>
                  <a:pt x="49709" y="59799"/>
                </a:lnTo>
                <a:cubicBezTo>
                  <a:pt x="46911" y="57001"/>
                  <a:pt x="46911" y="52477"/>
                  <a:pt x="49709" y="49709"/>
                </a:cubicBez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21" name="Text 19"/>
          <p:cNvSpPr/>
          <p:nvPr/>
        </p:nvSpPr>
        <p:spPr>
          <a:xfrm>
            <a:off x="962025" y="5060156"/>
            <a:ext cx="504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WEAK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95325" y="5326856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"I'm a passionate marketing professional with strong communication skills and a track record of success."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76963" y="1833563"/>
            <a:ext cx="5629275" cy="4638675"/>
          </a:xfrm>
          <a:custGeom>
            <a:avLst/>
            <a:gdLst/>
            <a:ahLst/>
            <a:cxnLst/>
            <a:rect l="l" t="t" r="r" b="b"/>
            <a:pathLst>
              <a:path w="5629275" h="4638675">
                <a:moveTo>
                  <a:pt x="76213" y="0"/>
                </a:moveTo>
                <a:lnTo>
                  <a:pt x="5553062" y="0"/>
                </a:lnTo>
                <a:cubicBezTo>
                  <a:pt x="5595153" y="0"/>
                  <a:pt x="5629275" y="34122"/>
                  <a:pt x="5629275" y="76213"/>
                </a:cubicBezTo>
                <a:lnTo>
                  <a:pt x="5629275" y="4562462"/>
                </a:lnTo>
                <a:cubicBezTo>
                  <a:pt x="5629275" y="4604553"/>
                  <a:pt x="5595153" y="4638675"/>
                  <a:pt x="5553062" y="4638675"/>
                </a:cubicBezTo>
                <a:lnTo>
                  <a:pt x="76213" y="4638675"/>
                </a:lnTo>
                <a:cubicBezTo>
                  <a:pt x="34122" y="4638675"/>
                  <a:pt x="0" y="4604553"/>
                  <a:pt x="0" y="4562462"/>
                </a:cubicBezTo>
                <a:lnTo>
                  <a:pt x="0" y="76213"/>
                </a:lnTo>
                <a:cubicBezTo>
                  <a:pt x="0" y="34150"/>
                  <a:pt x="34150" y="0"/>
                  <a:pt x="76213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86500" y="199072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Fill in Your Moat Statement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334125" y="2414588"/>
            <a:ext cx="5391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 Your Outcome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334125" y="2719388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specific result do you deliver?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343650" y="2995613"/>
            <a:ext cx="5295900" cy="476250"/>
          </a:xfrm>
          <a:custGeom>
            <a:avLst/>
            <a:gdLst/>
            <a:ahLst/>
            <a:cxnLst/>
            <a:rect l="l" t="t" r="r" b="b"/>
            <a:pathLst>
              <a:path w="5295900" h="476250">
                <a:moveTo>
                  <a:pt x="76200" y="0"/>
                </a:moveTo>
                <a:lnTo>
                  <a:pt x="5219700" y="0"/>
                </a:lnTo>
                <a:cubicBezTo>
                  <a:pt x="5261756" y="0"/>
                  <a:pt x="5295900" y="34144"/>
                  <a:pt x="5295900" y="76200"/>
                </a:cubicBezTo>
                <a:lnTo>
                  <a:pt x="5295900" y="400050"/>
                </a:lnTo>
                <a:cubicBezTo>
                  <a:pt x="5295900" y="442106"/>
                  <a:pt x="5261756" y="476250"/>
                  <a:pt x="5219700" y="476250"/>
                </a:cubicBezTo>
                <a:lnTo>
                  <a:pt x="76200" y="476250"/>
                </a:lnTo>
                <a:cubicBezTo>
                  <a:pt x="34144" y="476250"/>
                  <a:pt x="0" y="442106"/>
                  <a:pt x="0" y="40005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25400">
            <a:solidFill>
              <a:srgbClr val="4A5C6A">
                <a:alpha val="50196"/>
              </a:srgbClr>
            </a:solidFill>
            <a:prstDash val="dash"/>
          </a:ln>
        </p:spPr>
      </p:sp>
      <p:sp>
        <p:nvSpPr>
          <p:cNvPr id="28" name="Text 26"/>
          <p:cNvSpPr/>
          <p:nvPr/>
        </p:nvSpPr>
        <p:spPr>
          <a:xfrm>
            <a:off x="6467475" y="3119438"/>
            <a:ext cx="5124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e.g., "reduce customer churn by 30%"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34125" y="3595688"/>
            <a:ext cx="5391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 Your Target Audience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334125" y="3900488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specifically do you help?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43650" y="4176712"/>
            <a:ext cx="5295900" cy="476250"/>
          </a:xfrm>
          <a:custGeom>
            <a:avLst/>
            <a:gdLst/>
            <a:ahLst/>
            <a:cxnLst/>
            <a:rect l="l" t="t" r="r" b="b"/>
            <a:pathLst>
              <a:path w="5295900" h="476250">
                <a:moveTo>
                  <a:pt x="76200" y="0"/>
                </a:moveTo>
                <a:lnTo>
                  <a:pt x="5219700" y="0"/>
                </a:lnTo>
                <a:cubicBezTo>
                  <a:pt x="5261756" y="0"/>
                  <a:pt x="5295900" y="34144"/>
                  <a:pt x="5295900" y="76200"/>
                </a:cubicBezTo>
                <a:lnTo>
                  <a:pt x="5295900" y="400050"/>
                </a:lnTo>
                <a:cubicBezTo>
                  <a:pt x="5295900" y="442106"/>
                  <a:pt x="5261756" y="476250"/>
                  <a:pt x="5219700" y="476250"/>
                </a:cubicBezTo>
                <a:lnTo>
                  <a:pt x="76200" y="476250"/>
                </a:lnTo>
                <a:cubicBezTo>
                  <a:pt x="34144" y="476250"/>
                  <a:pt x="0" y="442106"/>
                  <a:pt x="0" y="40005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25400">
            <a:solidFill>
              <a:srgbClr val="4A5C6A">
                <a:alpha val="50196"/>
              </a:srgbClr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6467475" y="4300538"/>
            <a:ext cx="5124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e.g., "B2B SaaS startups scaling from $1M to $10M ARR"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334125" y="4776788"/>
            <a:ext cx="5391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 Your Rare Combination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34125" y="5081588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unique mix makes you irreplaceable?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43650" y="5357813"/>
            <a:ext cx="5295900" cy="476250"/>
          </a:xfrm>
          <a:custGeom>
            <a:avLst/>
            <a:gdLst/>
            <a:ahLst/>
            <a:cxnLst/>
            <a:rect l="l" t="t" r="r" b="b"/>
            <a:pathLst>
              <a:path w="5295900" h="476250">
                <a:moveTo>
                  <a:pt x="76200" y="0"/>
                </a:moveTo>
                <a:lnTo>
                  <a:pt x="5219700" y="0"/>
                </a:lnTo>
                <a:cubicBezTo>
                  <a:pt x="5261756" y="0"/>
                  <a:pt x="5295900" y="34144"/>
                  <a:pt x="5295900" y="76200"/>
                </a:cubicBezTo>
                <a:lnTo>
                  <a:pt x="5295900" y="400050"/>
                </a:lnTo>
                <a:cubicBezTo>
                  <a:pt x="5295900" y="442106"/>
                  <a:pt x="5261756" y="476250"/>
                  <a:pt x="5219700" y="476250"/>
                </a:cubicBezTo>
                <a:lnTo>
                  <a:pt x="76200" y="476250"/>
                </a:lnTo>
                <a:cubicBezTo>
                  <a:pt x="34144" y="476250"/>
                  <a:pt x="0" y="442106"/>
                  <a:pt x="0" y="40005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25400">
            <a:solidFill>
              <a:srgbClr val="4A5C6A">
                <a:alpha val="50196"/>
              </a:srgbClr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6467475" y="5481638"/>
            <a:ext cx="5124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e.g., "data science + behavioral psychology + 50+ product launches"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34125" y="6005513"/>
            <a:ext cx="5314950" cy="9525"/>
          </a:xfrm>
          <a:custGeom>
            <a:avLst/>
            <a:gdLst/>
            <a:ahLst/>
            <a:cxnLst/>
            <a:rect l="l" t="t" r="r" b="b"/>
            <a:pathLst>
              <a:path w="5314950" h="9525">
                <a:moveTo>
                  <a:pt x="0" y="0"/>
                </a:moveTo>
                <a:lnTo>
                  <a:pt x="5314950" y="0"/>
                </a:lnTo>
                <a:lnTo>
                  <a:pt x="531495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6300788" y="6124575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Practice until it feels natural, not arrogant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00658" y="438150"/>
            <a:ext cx="228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129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Action Plan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Moat Strengthening Roadmap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Gaps Today = Opportunities Tomorrow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3695700" cy="3324225"/>
          </a:xfrm>
          <a:custGeom>
            <a:avLst/>
            <a:gdLst/>
            <a:ahLst/>
            <a:cxnLst/>
            <a:rect l="l" t="t" r="r" b="b"/>
            <a:pathLst>
              <a:path w="3695700" h="3324225">
                <a:moveTo>
                  <a:pt x="76191" y="0"/>
                </a:moveTo>
                <a:lnTo>
                  <a:pt x="3619509" y="0"/>
                </a:lnTo>
                <a:cubicBezTo>
                  <a:pt x="3661588" y="0"/>
                  <a:pt x="3695700" y="34112"/>
                  <a:pt x="3695700" y="76191"/>
                </a:cubicBezTo>
                <a:lnTo>
                  <a:pt x="3695700" y="3248034"/>
                </a:lnTo>
                <a:cubicBezTo>
                  <a:pt x="3695700" y="3290113"/>
                  <a:pt x="3661588" y="3324225"/>
                  <a:pt x="3619509" y="3324225"/>
                </a:cubicBezTo>
                <a:lnTo>
                  <a:pt x="76191" y="3324225"/>
                </a:lnTo>
                <a:cubicBezTo>
                  <a:pt x="34112" y="3324225"/>
                  <a:pt x="0" y="3290113"/>
                  <a:pt x="0" y="3248034"/>
                </a:cubicBezTo>
                <a:lnTo>
                  <a:pt x="0" y="76191"/>
                </a:lnTo>
                <a:cubicBezTo>
                  <a:pt x="0" y="34140"/>
                  <a:pt x="34140" y="0"/>
                  <a:pt x="76191" y="0"/>
                </a:cubicBezTo>
                <a:close/>
              </a:path>
            </a:pathLst>
          </a:custGeom>
          <a:solidFill>
            <a:srgbClr val="C9A962">
              <a:alpha val="10196"/>
            </a:srgbClr>
          </a:solidFill>
          <a:ln w="12700">
            <a:solidFill>
              <a:srgbClr val="C9A962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2925" y="1990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C9A962">
              <a:alpha val="3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88181" y="212407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26057" y="-3683"/>
                </a:moveTo>
                <a:cubicBezTo>
                  <a:pt x="130485" y="-484"/>
                  <a:pt x="132122" y="5321"/>
                  <a:pt x="130113" y="10381"/>
                </a:cubicBezTo>
                <a:lnTo>
                  <a:pt x="100943" y="83344"/>
                </a:lnTo>
                <a:lnTo>
                  <a:pt x="154781" y="83344"/>
                </a:lnTo>
                <a:cubicBezTo>
                  <a:pt x="159804" y="83344"/>
                  <a:pt x="164269" y="86469"/>
                  <a:pt x="165981" y="91194"/>
                </a:cubicBezTo>
                <a:cubicBezTo>
                  <a:pt x="167692" y="95920"/>
                  <a:pt x="166241" y="101203"/>
                  <a:pt x="162409" y="104403"/>
                </a:cubicBezTo>
                <a:lnTo>
                  <a:pt x="55252" y="193700"/>
                </a:lnTo>
                <a:cubicBezTo>
                  <a:pt x="51048" y="197197"/>
                  <a:pt x="45058" y="197383"/>
                  <a:pt x="40630" y="194183"/>
                </a:cubicBezTo>
                <a:cubicBezTo>
                  <a:pt x="36202" y="190984"/>
                  <a:pt x="34565" y="185179"/>
                  <a:pt x="36575" y="180119"/>
                </a:cubicBezTo>
                <a:lnTo>
                  <a:pt x="65745" y="107156"/>
                </a:lnTo>
                <a:lnTo>
                  <a:pt x="11906" y="107156"/>
                </a:lnTo>
                <a:cubicBezTo>
                  <a:pt x="6883" y="107156"/>
                  <a:pt x="2418" y="104031"/>
                  <a:pt x="707" y="99306"/>
                </a:cubicBezTo>
                <a:cubicBezTo>
                  <a:pt x="-1005" y="94580"/>
                  <a:pt x="446" y="89297"/>
                  <a:pt x="4279" y="86097"/>
                </a:cubicBezTo>
                <a:lnTo>
                  <a:pt x="111435" y="-3200"/>
                </a:lnTo>
                <a:cubicBezTo>
                  <a:pt x="115639" y="-6697"/>
                  <a:pt x="121630" y="-6883"/>
                  <a:pt x="126057" y="-3683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" name="Text 8"/>
          <p:cNvSpPr/>
          <p:nvPr/>
        </p:nvSpPr>
        <p:spPr>
          <a:xfrm>
            <a:off x="1114425" y="1990725"/>
            <a:ext cx="9620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14425" y="2181225"/>
            <a:ext cx="981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0–3 Months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60784" y="26003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3" name="Text 11"/>
          <p:cNvSpPr/>
          <p:nvPr/>
        </p:nvSpPr>
        <p:spPr>
          <a:xfrm>
            <a:off x="769218" y="2562225"/>
            <a:ext cx="32385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Document existing achievements (LinkedIn, portfolio)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70309" y="30956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5" name="Text 13"/>
          <p:cNvSpPr/>
          <p:nvPr/>
        </p:nvSpPr>
        <p:spPr>
          <a:xfrm>
            <a:off x="785813" y="3057525"/>
            <a:ext cx="32099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Reach out to 3 dormant high-value connections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0309" y="338137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7" name="Text 15"/>
          <p:cNvSpPr/>
          <p:nvPr/>
        </p:nvSpPr>
        <p:spPr>
          <a:xfrm>
            <a:off x="785813" y="3343275"/>
            <a:ext cx="32004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Publish one piece of thought leadership content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70309" y="36671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9" name="Text 17"/>
          <p:cNvSpPr/>
          <p:nvPr/>
        </p:nvSpPr>
        <p:spPr>
          <a:xfrm>
            <a:off x="785813" y="3629025"/>
            <a:ext cx="30575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Complete one online course in a rare skill gap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70309" y="395287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9"/>
          <p:cNvSpPr/>
          <p:nvPr/>
        </p:nvSpPr>
        <p:spPr>
          <a:xfrm>
            <a:off x="785813" y="3914775"/>
            <a:ext cx="26098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Practice your Moat Statement 10 times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246513" y="1833563"/>
            <a:ext cx="3695700" cy="3324225"/>
          </a:xfrm>
          <a:custGeom>
            <a:avLst/>
            <a:gdLst/>
            <a:ahLst/>
            <a:cxnLst/>
            <a:rect l="l" t="t" r="r" b="b"/>
            <a:pathLst>
              <a:path w="3695700" h="3324225">
                <a:moveTo>
                  <a:pt x="76191" y="0"/>
                </a:moveTo>
                <a:lnTo>
                  <a:pt x="3619509" y="0"/>
                </a:lnTo>
                <a:cubicBezTo>
                  <a:pt x="3661588" y="0"/>
                  <a:pt x="3695700" y="34112"/>
                  <a:pt x="3695700" y="76191"/>
                </a:cubicBezTo>
                <a:lnTo>
                  <a:pt x="3695700" y="3248034"/>
                </a:lnTo>
                <a:cubicBezTo>
                  <a:pt x="3695700" y="3290113"/>
                  <a:pt x="3661588" y="3324225"/>
                  <a:pt x="3619509" y="3324225"/>
                </a:cubicBezTo>
                <a:lnTo>
                  <a:pt x="76191" y="3324225"/>
                </a:lnTo>
                <a:cubicBezTo>
                  <a:pt x="34112" y="3324225"/>
                  <a:pt x="0" y="3290113"/>
                  <a:pt x="0" y="3248034"/>
                </a:cubicBezTo>
                <a:lnTo>
                  <a:pt x="0" y="76191"/>
                </a:lnTo>
                <a:cubicBezTo>
                  <a:pt x="0" y="34140"/>
                  <a:pt x="34140" y="0"/>
                  <a:pt x="76191" y="0"/>
                </a:cubicBezTo>
                <a:close/>
              </a:path>
            </a:pathLst>
          </a:custGeom>
          <a:solidFill>
            <a:srgbClr val="8D99AE">
              <a:alpha val="10196"/>
            </a:srgbClr>
          </a:solidFill>
          <a:ln w="12700">
            <a:solidFill>
              <a:srgbClr val="8D99AE">
                <a:alpha val="5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403675" y="1990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4560838" y="21240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71438" y="-11906"/>
                </a:moveTo>
                <a:cubicBezTo>
                  <a:pt x="110877" y="-11906"/>
                  <a:pt x="142875" y="20092"/>
                  <a:pt x="142875" y="59531"/>
                </a:cubicBezTo>
                <a:lnTo>
                  <a:pt x="142875" y="109203"/>
                </a:lnTo>
                <a:cubicBezTo>
                  <a:pt x="142875" y="115528"/>
                  <a:pt x="140345" y="121555"/>
                  <a:pt x="135917" y="126020"/>
                </a:cubicBezTo>
                <a:lnTo>
                  <a:pt x="119063" y="142875"/>
                </a:lnTo>
                <a:lnTo>
                  <a:pt x="137964" y="161739"/>
                </a:lnTo>
                <a:cubicBezTo>
                  <a:pt x="141126" y="164902"/>
                  <a:pt x="142875" y="169180"/>
                  <a:pt x="142875" y="173645"/>
                </a:cubicBezTo>
                <a:cubicBezTo>
                  <a:pt x="142875" y="182947"/>
                  <a:pt x="135322" y="190463"/>
                  <a:pt x="126057" y="190500"/>
                </a:cubicBezTo>
                <a:lnTo>
                  <a:pt x="16855" y="190500"/>
                </a:lnTo>
                <a:cubicBezTo>
                  <a:pt x="7553" y="190500"/>
                  <a:pt x="37" y="182947"/>
                  <a:pt x="37" y="173645"/>
                </a:cubicBezTo>
                <a:cubicBezTo>
                  <a:pt x="37" y="169180"/>
                  <a:pt x="1823" y="164902"/>
                  <a:pt x="4949" y="161739"/>
                </a:cubicBezTo>
                <a:lnTo>
                  <a:pt x="23812" y="142875"/>
                </a:lnTo>
                <a:lnTo>
                  <a:pt x="23812" y="130001"/>
                </a:lnTo>
                <a:cubicBezTo>
                  <a:pt x="23812" y="123044"/>
                  <a:pt x="26863" y="116458"/>
                  <a:pt x="32110" y="111919"/>
                </a:cubicBezTo>
                <a:lnTo>
                  <a:pt x="65484" y="83344"/>
                </a:lnTo>
                <a:lnTo>
                  <a:pt x="47625" y="83344"/>
                </a:lnTo>
                <a:lnTo>
                  <a:pt x="43123" y="87846"/>
                </a:lnTo>
                <a:cubicBezTo>
                  <a:pt x="38398" y="92571"/>
                  <a:pt x="31961" y="95250"/>
                  <a:pt x="25264" y="95250"/>
                </a:cubicBezTo>
                <a:cubicBezTo>
                  <a:pt x="11311" y="95250"/>
                  <a:pt x="0" y="83939"/>
                  <a:pt x="0" y="69986"/>
                </a:cubicBezTo>
                <a:lnTo>
                  <a:pt x="0" y="66749"/>
                </a:lnTo>
                <a:cubicBezTo>
                  <a:pt x="0" y="58266"/>
                  <a:pt x="3051" y="50043"/>
                  <a:pt x="8595" y="43569"/>
                </a:cubicBezTo>
                <a:lnTo>
                  <a:pt x="35719" y="11906"/>
                </a:lnTo>
                <a:lnTo>
                  <a:pt x="35719" y="0"/>
                </a:lnTo>
                <a:cubicBezTo>
                  <a:pt x="35719" y="-6586"/>
                  <a:pt x="41039" y="-11906"/>
                  <a:pt x="47625" y="-11906"/>
                </a:cubicBezTo>
                <a:lnTo>
                  <a:pt x="71438" y="-11906"/>
                </a:lnTo>
                <a:close/>
                <a:moveTo>
                  <a:pt x="59531" y="26789"/>
                </a:moveTo>
                <a:cubicBezTo>
                  <a:pt x="54603" y="26789"/>
                  <a:pt x="50602" y="30790"/>
                  <a:pt x="50602" y="35719"/>
                </a:cubicBezTo>
                <a:cubicBezTo>
                  <a:pt x="50602" y="40647"/>
                  <a:pt x="54603" y="44648"/>
                  <a:pt x="59531" y="44648"/>
                </a:cubicBezTo>
                <a:cubicBezTo>
                  <a:pt x="64460" y="44648"/>
                  <a:pt x="68461" y="40647"/>
                  <a:pt x="68461" y="35719"/>
                </a:cubicBezTo>
                <a:cubicBezTo>
                  <a:pt x="68461" y="30790"/>
                  <a:pt x="64460" y="26789"/>
                  <a:pt x="59531" y="26789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25" name="Text 23"/>
          <p:cNvSpPr/>
          <p:nvPr/>
        </p:nvSpPr>
        <p:spPr>
          <a:xfrm>
            <a:off x="4975175" y="1990725"/>
            <a:ext cx="12192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Bets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975175" y="2181225"/>
            <a:ext cx="1238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3–12 Months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426297" y="26003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28" name="Text 26"/>
          <p:cNvSpPr/>
          <p:nvPr/>
        </p:nvSpPr>
        <p:spPr>
          <a:xfrm>
            <a:off x="4645372" y="2562225"/>
            <a:ext cx="32194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Take on a high-visibility cross-functional project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431060" y="30956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0" name="Text 28"/>
          <p:cNvSpPr/>
          <p:nvPr/>
        </p:nvSpPr>
        <p:spPr>
          <a:xfrm>
            <a:off x="4646563" y="3057525"/>
            <a:ext cx="28003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 relationships in an adjacent industry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431060" y="338137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2" name="Text 30"/>
          <p:cNvSpPr/>
          <p:nvPr/>
        </p:nvSpPr>
        <p:spPr>
          <a:xfrm>
            <a:off x="4646563" y="3343275"/>
            <a:ext cx="29718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 at 2-3 industry conferences or events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426297" y="36671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4" name="Text 32"/>
          <p:cNvSpPr/>
          <p:nvPr/>
        </p:nvSpPr>
        <p:spPr>
          <a:xfrm>
            <a:off x="4645744" y="3629025"/>
            <a:ext cx="32194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Develop a signature methodology or framework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431060" y="41624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6" name="Text 34"/>
          <p:cNvSpPr/>
          <p:nvPr/>
        </p:nvSpPr>
        <p:spPr>
          <a:xfrm>
            <a:off x="4646563" y="4124325"/>
            <a:ext cx="28479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Mentor others to solidify domain authority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8107338" y="1833563"/>
            <a:ext cx="3695700" cy="3324225"/>
          </a:xfrm>
          <a:custGeom>
            <a:avLst/>
            <a:gdLst/>
            <a:ahLst/>
            <a:cxnLst/>
            <a:rect l="l" t="t" r="r" b="b"/>
            <a:pathLst>
              <a:path w="3695700" h="3324225">
                <a:moveTo>
                  <a:pt x="76191" y="0"/>
                </a:moveTo>
                <a:lnTo>
                  <a:pt x="3619509" y="0"/>
                </a:lnTo>
                <a:cubicBezTo>
                  <a:pt x="3661588" y="0"/>
                  <a:pt x="3695700" y="34112"/>
                  <a:pt x="3695700" y="76191"/>
                </a:cubicBezTo>
                <a:lnTo>
                  <a:pt x="3695700" y="3248034"/>
                </a:lnTo>
                <a:cubicBezTo>
                  <a:pt x="3695700" y="3290113"/>
                  <a:pt x="3661588" y="3324225"/>
                  <a:pt x="3619509" y="3324225"/>
                </a:cubicBezTo>
                <a:lnTo>
                  <a:pt x="76191" y="3324225"/>
                </a:lnTo>
                <a:cubicBezTo>
                  <a:pt x="34112" y="3324225"/>
                  <a:pt x="0" y="3290113"/>
                  <a:pt x="0" y="3248034"/>
                </a:cubicBezTo>
                <a:lnTo>
                  <a:pt x="0" y="76191"/>
                </a:lnTo>
                <a:cubicBezTo>
                  <a:pt x="0" y="34140"/>
                  <a:pt x="34140" y="0"/>
                  <a:pt x="76191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264500" y="1990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5C6A">
              <a:alpha val="50196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8397850" y="21240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436" y="0"/>
                </a:moveTo>
                <a:cubicBezTo>
                  <a:pt x="100905" y="0"/>
                  <a:pt x="105928" y="3014"/>
                  <a:pt x="108533" y="7813"/>
                </a:cubicBezTo>
                <a:lnTo>
                  <a:pt x="188900" y="156642"/>
                </a:lnTo>
                <a:cubicBezTo>
                  <a:pt x="191393" y="161255"/>
                  <a:pt x="191281" y="166836"/>
                  <a:pt x="188602" y="171338"/>
                </a:cubicBezTo>
                <a:cubicBezTo>
                  <a:pt x="185924" y="175840"/>
                  <a:pt x="181049" y="178594"/>
                  <a:pt x="175840" y="178594"/>
                </a:cubicBezTo>
                <a:lnTo>
                  <a:pt x="15106" y="178594"/>
                </a:lnTo>
                <a:cubicBezTo>
                  <a:pt x="9860" y="178594"/>
                  <a:pt x="5023" y="175840"/>
                  <a:pt x="2344" y="171338"/>
                </a:cubicBezTo>
                <a:cubicBezTo>
                  <a:pt x="-335" y="166836"/>
                  <a:pt x="-446" y="161255"/>
                  <a:pt x="2046" y="156642"/>
                </a:cubicBezTo>
                <a:lnTo>
                  <a:pt x="82414" y="7813"/>
                </a:lnTo>
                <a:lnTo>
                  <a:pt x="83493" y="6102"/>
                </a:lnTo>
                <a:cubicBezTo>
                  <a:pt x="86209" y="2307"/>
                  <a:pt x="90636" y="0"/>
                  <a:pt x="95436" y="0"/>
                </a:cubicBezTo>
                <a:close/>
                <a:moveTo>
                  <a:pt x="63401" y="92980"/>
                </a:moveTo>
                <a:lnTo>
                  <a:pt x="73372" y="102952"/>
                </a:lnTo>
                <a:cubicBezTo>
                  <a:pt x="75679" y="105259"/>
                  <a:pt x="79474" y="105259"/>
                  <a:pt x="81781" y="102952"/>
                </a:cubicBezTo>
                <a:lnTo>
                  <a:pt x="97892" y="86841"/>
                </a:lnTo>
                <a:cubicBezTo>
                  <a:pt x="100124" y="84609"/>
                  <a:pt x="103138" y="83344"/>
                  <a:pt x="106300" y="83344"/>
                </a:cubicBezTo>
                <a:lnTo>
                  <a:pt x="122225" y="83344"/>
                </a:lnTo>
                <a:lnTo>
                  <a:pt x="95399" y="33672"/>
                </a:lnTo>
                <a:lnTo>
                  <a:pt x="63364" y="9298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0" name="Text 38"/>
          <p:cNvSpPr/>
          <p:nvPr/>
        </p:nvSpPr>
        <p:spPr>
          <a:xfrm>
            <a:off x="8836000" y="1990725"/>
            <a:ext cx="895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Long Game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836000" y="2181225"/>
            <a:ext cx="914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1–3 Years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291885" y="26003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3" name="Text 41"/>
          <p:cNvSpPr/>
          <p:nvPr/>
        </p:nvSpPr>
        <p:spPr>
          <a:xfrm>
            <a:off x="8507388" y="2562225"/>
            <a:ext cx="27051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Become known as THE expert in a niche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287122" y="288607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5" name="Text 43"/>
          <p:cNvSpPr/>
          <p:nvPr/>
        </p:nvSpPr>
        <p:spPr>
          <a:xfrm>
            <a:off x="8501137" y="2847975"/>
            <a:ext cx="32194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 a personal brand through consistent content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291885" y="338137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7" name="Text 45"/>
          <p:cNvSpPr/>
          <p:nvPr/>
        </p:nvSpPr>
        <p:spPr>
          <a:xfrm>
            <a:off x="8507388" y="3343275"/>
            <a:ext cx="30289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Develop rare skill combinations (2+ domains)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291885" y="36671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9" name="Text 47"/>
          <p:cNvSpPr/>
          <p:nvPr/>
        </p:nvSpPr>
        <p:spPr>
          <a:xfrm>
            <a:off x="8507388" y="3629025"/>
            <a:ext cx="30956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Create network effects (community, platform)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282360" y="395287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1" name="Text 49"/>
          <p:cNvSpPr/>
          <p:nvPr/>
        </p:nvSpPr>
        <p:spPr>
          <a:xfrm>
            <a:off x="8492579" y="3914775"/>
            <a:ext cx="32289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Accumulate "scar tissue" wisdom through challenges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385763" y="5319713"/>
            <a:ext cx="11420475" cy="1152525"/>
          </a:xfrm>
          <a:custGeom>
            <a:avLst/>
            <a:gdLst/>
            <a:ahLst/>
            <a:cxnLst/>
            <a:rect l="l" t="t" r="r" b="b"/>
            <a:pathLst>
              <a:path w="11420475" h="1152525">
                <a:moveTo>
                  <a:pt x="76205" y="0"/>
                </a:moveTo>
                <a:lnTo>
                  <a:pt x="11344270" y="0"/>
                </a:lnTo>
                <a:cubicBezTo>
                  <a:pt x="11386357" y="0"/>
                  <a:pt x="11420475" y="34118"/>
                  <a:pt x="11420475" y="76205"/>
                </a:cubicBezTo>
                <a:lnTo>
                  <a:pt x="11420475" y="1076320"/>
                </a:lnTo>
                <a:cubicBezTo>
                  <a:pt x="11420475" y="1118407"/>
                  <a:pt x="11386357" y="1152525"/>
                  <a:pt x="11344270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557213" y="5514975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130775" y="171450"/>
                </a:moveTo>
                <a:cubicBezTo>
                  <a:pt x="134035" y="161493"/>
                  <a:pt x="140553" y="152474"/>
                  <a:pt x="147920" y="144706"/>
                </a:cubicBezTo>
                <a:cubicBezTo>
                  <a:pt x="162520" y="129347"/>
                  <a:pt x="171450" y="108585"/>
                  <a:pt x="171450" y="85725"/>
                </a:cubicBezTo>
                <a:cubicBezTo>
                  <a:pt x="171450" y="38398"/>
                  <a:pt x="133052" y="0"/>
                  <a:pt x="85725" y="0"/>
                </a:cubicBezTo>
                <a:cubicBezTo>
                  <a:pt x="38398" y="0"/>
                  <a:pt x="0" y="38398"/>
                  <a:pt x="0" y="85725"/>
                </a:cubicBezTo>
                <a:cubicBezTo>
                  <a:pt x="0" y="108585"/>
                  <a:pt x="8930" y="129347"/>
                  <a:pt x="23530" y="144706"/>
                </a:cubicBezTo>
                <a:cubicBezTo>
                  <a:pt x="30897" y="152474"/>
                  <a:pt x="37460" y="161493"/>
                  <a:pt x="40675" y="171450"/>
                </a:cubicBezTo>
                <a:lnTo>
                  <a:pt x="130731" y="171450"/>
                </a:lnTo>
                <a:close/>
                <a:moveTo>
                  <a:pt x="128588" y="192881"/>
                </a:moveTo>
                <a:lnTo>
                  <a:pt x="42863" y="192881"/>
                </a:lnTo>
                <a:lnTo>
                  <a:pt x="42863" y="200025"/>
                </a:lnTo>
                <a:cubicBezTo>
                  <a:pt x="42863" y="219760"/>
                  <a:pt x="58847" y="235744"/>
                  <a:pt x="78581" y="235744"/>
                </a:cubicBezTo>
                <a:lnTo>
                  <a:pt x="92869" y="235744"/>
                </a:lnTo>
                <a:cubicBezTo>
                  <a:pt x="112603" y="235744"/>
                  <a:pt x="128588" y="219760"/>
                  <a:pt x="128588" y="200025"/>
                </a:cubicBezTo>
                <a:lnTo>
                  <a:pt x="128588" y="192881"/>
                </a:lnTo>
                <a:close/>
                <a:moveTo>
                  <a:pt x="82153" y="50006"/>
                </a:moveTo>
                <a:cubicBezTo>
                  <a:pt x="64383" y="50006"/>
                  <a:pt x="50006" y="64383"/>
                  <a:pt x="50006" y="82153"/>
                </a:cubicBezTo>
                <a:cubicBezTo>
                  <a:pt x="50006" y="88091"/>
                  <a:pt x="45229" y="92869"/>
                  <a:pt x="39291" y="92869"/>
                </a:cubicBezTo>
                <a:cubicBezTo>
                  <a:pt x="33352" y="92869"/>
                  <a:pt x="28575" y="88091"/>
                  <a:pt x="28575" y="82153"/>
                </a:cubicBezTo>
                <a:cubicBezTo>
                  <a:pt x="28575" y="52551"/>
                  <a:pt x="52551" y="28575"/>
                  <a:pt x="82153" y="28575"/>
                </a:cubicBezTo>
                <a:cubicBezTo>
                  <a:pt x="88091" y="28575"/>
                  <a:pt x="92869" y="33352"/>
                  <a:pt x="92869" y="39291"/>
                </a:cubicBezTo>
                <a:cubicBezTo>
                  <a:pt x="92869" y="45229"/>
                  <a:pt x="88091" y="50006"/>
                  <a:pt x="82153" y="50006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4" name="Text 52"/>
          <p:cNvSpPr/>
          <p:nvPr/>
        </p:nvSpPr>
        <p:spPr>
          <a:xfrm>
            <a:off x="895052" y="5476875"/>
            <a:ext cx="108394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Compounding Principle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95052" y="5819775"/>
            <a:ext cx="1082992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Your moat strengthens exponentially when dimensions reinforce each other. Network leads to opportunities. Opportunities create experiences. Experiences build reputation. Reputation attracts better networks.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Start the flywheel today.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hutterstock.com/3e6dfdd59a6edf10cd300151c4ff94c88dc52bd1.jpg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7014" r="7014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8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70000"/>
                </a:srgbClr>
              </a:gs>
            </a:gsLst>
            <a:lin ang="162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4155281" y="101203"/>
            <a:ext cx="3876675" cy="390525"/>
          </a:xfrm>
          <a:custGeom>
            <a:avLst/>
            <a:gdLst/>
            <a:ahLst/>
            <a:cxnLst/>
            <a:rect l="l" t="t" r="r" b="b"/>
            <a:pathLst>
              <a:path w="3876675" h="390525">
                <a:moveTo>
                  <a:pt x="38100" y="0"/>
                </a:moveTo>
                <a:lnTo>
                  <a:pt x="3838575" y="0"/>
                </a:lnTo>
                <a:cubicBezTo>
                  <a:pt x="3859617" y="0"/>
                  <a:pt x="3876675" y="17058"/>
                  <a:pt x="3876675" y="38100"/>
                </a:cubicBezTo>
                <a:lnTo>
                  <a:pt x="3876675" y="352425"/>
                </a:lnTo>
                <a:cubicBezTo>
                  <a:pt x="3876675" y="373467"/>
                  <a:pt x="3859617" y="390525"/>
                  <a:pt x="3838575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317206" y="201216"/>
            <a:ext cx="35575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spc="315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Irreplaceability Imperative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769965" y="953691"/>
            <a:ext cx="4648200" cy="214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Goal Isn't to Be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Best.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It's to Be </a:t>
            </a:r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Only.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334000" y="3325416"/>
            <a:ext cx="1524000" cy="0"/>
          </a:xfrm>
          <a:custGeom>
            <a:avLst/>
            <a:gdLst/>
            <a:ahLst/>
            <a:cxnLst/>
            <a:rect l="l" t="t" r="r" b="b"/>
            <a:pathLst>
              <a:path w="1524000" h="0">
                <a:moveTo>
                  <a:pt x="0" y="0"/>
                </a:moveTo>
                <a:lnTo>
                  <a:pt x="1524000" y="0"/>
                </a:lnTo>
                <a:lnTo>
                  <a:pt x="152400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" name="Text 5"/>
          <p:cNvSpPr/>
          <p:nvPr/>
        </p:nvSpPr>
        <p:spPr>
          <a:xfrm>
            <a:off x="3208288" y="3554016"/>
            <a:ext cx="577215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5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Understanding your moat isn't about arrogance—it's about </a:t>
            </a:r>
            <a:pPr algn="ctr">
              <a:lnSpc>
                <a:spcPct val="140000"/>
              </a:lnSpc>
            </a:pPr>
            <a:r>
              <a:rPr lang="en-US" sz="1500" b="1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clarity</a:t>
            </a:r>
            <a:pPr algn="ctr">
              <a:lnSpc>
                <a:spcPct val="140000"/>
              </a:lnSpc>
            </a:pPr>
            <a:r>
              <a:rPr lang="en-US" sz="15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213050" y="4015978"/>
            <a:ext cx="57626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Those who know their moat </a:t>
            </a:r>
            <a:pPr algn="ctr">
              <a:lnSpc>
                <a:spcPct val="140000"/>
              </a:lnSpc>
            </a:pPr>
            <a:r>
              <a:rPr lang="en-US" sz="135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negotiate better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</a:t>
            </a:r>
            <a:pPr algn="ctr">
              <a:lnSpc>
                <a:spcPct val="140000"/>
              </a:lnSpc>
            </a:pPr>
            <a:r>
              <a:rPr lang="en-US" sz="135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choose better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and </a:t>
            </a:r>
            <a:pPr algn="ctr">
              <a:lnSpc>
                <a:spcPct val="140000"/>
              </a:lnSpc>
            </a:pPr>
            <a:r>
              <a:rPr lang="en-US" sz="135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 faster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2900363" y="4604147"/>
            <a:ext cx="6391275" cy="1390650"/>
          </a:xfrm>
          <a:custGeom>
            <a:avLst/>
            <a:gdLst/>
            <a:ahLst/>
            <a:cxnLst/>
            <a:rect l="l" t="t" r="r" b="b"/>
            <a:pathLst>
              <a:path w="6391275" h="1390650">
                <a:moveTo>
                  <a:pt x="76194" y="0"/>
                </a:moveTo>
                <a:lnTo>
                  <a:pt x="6315081" y="0"/>
                </a:lnTo>
                <a:cubicBezTo>
                  <a:pt x="6357134" y="0"/>
                  <a:pt x="6391275" y="34141"/>
                  <a:pt x="6391275" y="76194"/>
                </a:cubicBezTo>
                <a:lnTo>
                  <a:pt x="6391275" y="1314456"/>
                </a:lnTo>
                <a:cubicBezTo>
                  <a:pt x="6391275" y="1356509"/>
                  <a:pt x="6357134" y="1390650"/>
                  <a:pt x="6315081" y="1390650"/>
                </a:cubicBezTo>
                <a:lnTo>
                  <a:pt x="76194" y="1390650"/>
                </a:lnTo>
                <a:cubicBezTo>
                  <a:pt x="34141" y="1390650"/>
                  <a:pt x="0" y="1356509"/>
                  <a:pt x="0" y="1314456"/>
                </a:cubicBezTo>
                <a:lnTo>
                  <a:pt x="0" y="76194"/>
                </a:lnTo>
                <a:cubicBezTo>
                  <a:pt x="0" y="34141"/>
                  <a:pt x="34141" y="0"/>
                  <a:pt x="76194" y="0"/>
                </a:cubicBezTo>
                <a:close/>
              </a:path>
            </a:pathLst>
          </a:custGeom>
          <a:solidFill>
            <a:srgbClr val="C9A962">
              <a:alpha val="10196"/>
            </a:srgbClr>
          </a:solidFill>
          <a:ln w="12700">
            <a:solidFill>
              <a:srgbClr val="C9A962">
                <a:alpha val="50196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0149" y="4847034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42863" y="107156"/>
                </a:moveTo>
                <a:lnTo>
                  <a:pt x="8204" y="107156"/>
                </a:lnTo>
                <a:cubicBezTo>
                  <a:pt x="-134" y="107156"/>
                  <a:pt x="-5257" y="98081"/>
                  <a:pt x="-971" y="90915"/>
                </a:cubicBezTo>
                <a:lnTo>
                  <a:pt x="16743" y="61380"/>
                </a:lnTo>
                <a:cubicBezTo>
                  <a:pt x="19656" y="56525"/>
                  <a:pt x="24880" y="53578"/>
                  <a:pt x="30540" y="53578"/>
                </a:cubicBezTo>
                <a:lnTo>
                  <a:pt x="62352" y="53578"/>
                </a:lnTo>
                <a:cubicBezTo>
                  <a:pt x="87835" y="10414"/>
                  <a:pt x="125842" y="8238"/>
                  <a:pt x="151258" y="11955"/>
                </a:cubicBezTo>
                <a:cubicBezTo>
                  <a:pt x="155544" y="12591"/>
                  <a:pt x="158893" y="15939"/>
                  <a:pt x="159495" y="20192"/>
                </a:cubicBezTo>
                <a:cubicBezTo>
                  <a:pt x="163212" y="45608"/>
                  <a:pt x="161036" y="83615"/>
                  <a:pt x="117872" y="109098"/>
                </a:cubicBezTo>
                <a:lnTo>
                  <a:pt x="117872" y="140910"/>
                </a:lnTo>
                <a:cubicBezTo>
                  <a:pt x="117872" y="146570"/>
                  <a:pt x="114925" y="151794"/>
                  <a:pt x="110070" y="154707"/>
                </a:cubicBezTo>
                <a:lnTo>
                  <a:pt x="80535" y="172421"/>
                </a:lnTo>
                <a:cubicBezTo>
                  <a:pt x="73402" y="176707"/>
                  <a:pt x="64294" y="171550"/>
                  <a:pt x="64294" y="163246"/>
                </a:cubicBezTo>
                <a:lnTo>
                  <a:pt x="64294" y="128588"/>
                </a:lnTo>
                <a:cubicBezTo>
                  <a:pt x="64294" y="116767"/>
                  <a:pt x="54683" y="107156"/>
                  <a:pt x="42863" y="107156"/>
                </a:cubicBezTo>
                <a:lnTo>
                  <a:pt x="42829" y="107156"/>
                </a:lnTo>
                <a:close/>
                <a:moveTo>
                  <a:pt x="133945" y="53578"/>
                </a:moveTo>
                <a:cubicBezTo>
                  <a:pt x="133945" y="44707"/>
                  <a:pt x="126743" y="37505"/>
                  <a:pt x="117872" y="37505"/>
                </a:cubicBezTo>
                <a:cubicBezTo>
                  <a:pt x="109001" y="37505"/>
                  <a:pt x="101798" y="44707"/>
                  <a:pt x="101798" y="53578"/>
                </a:cubicBezTo>
                <a:cubicBezTo>
                  <a:pt x="101798" y="62449"/>
                  <a:pt x="109001" y="69652"/>
                  <a:pt x="117872" y="69652"/>
                </a:cubicBezTo>
                <a:cubicBezTo>
                  <a:pt x="126743" y="69652"/>
                  <a:pt x="133945" y="62449"/>
                  <a:pt x="133945" y="5357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2" name="Text 9"/>
          <p:cNvSpPr/>
          <p:nvPr/>
        </p:nvSpPr>
        <p:spPr>
          <a:xfrm>
            <a:off x="3271838" y="4799409"/>
            <a:ext cx="5867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Call to Action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048000" y="5180409"/>
            <a:ext cx="609600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50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"Start your moat audit today. Identify one dimension to strengthen this week. Your future self will thank you."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3661023" y="6313884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219075" y="0"/>
                </a:moveTo>
                <a:lnTo>
                  <a:pt x="219075" y="0"/>
                </a:lnTo>
                <a:cubicBezTo>
                  <a:pt x="339986" y="0"/>
                  <a:pt x="438150" y="98164"/>
                  <a:pt x="438150" y="219075"/>
                </a:cubicBezTo>
                <a:lnTo>
                  <a:pt x="438150" y="219075"/>
                </a:lnTo>
                <a:cubicBezTo>
                  <a:pt x="438150" y="339986"/>
                  <a:pt x="339986" y="438150"/>
                  <a:pt x="219075" y="438150"/>
                </a:cubicBezTo>
                <a:lnTo>
                  <a:pt x="219075" y="438150"/>
                </a:lnTo>
                <a:cubicBezTo>
                  <a:pt x="98164" y="438150"/>
                  <a:pt x="0" y="339986"/>
                  <a:pt x="0" y="219075"/>
                </a:cubicBezTo>
                <a:lnTo>
                  <a:pt x="0" y="219075"/>
                </a:lnTo>
                <a:cubicBezTo>
                  <a:pt x="0" y="98164"/>
                  <a:pt x="98164" y="0"/>
                  <a:pt x="219075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784848" y="64377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96962" y="0"/>
                  <a:pt x="98673" y="372"/>
                  <a:pt x="100236" y="1079"/>
                </a:cubicBezTo>
                <a:lnTo>
                  <a:pt x="170334" y="30807"/>
                </a:lnTo>
                <a:cubicBezTo>
                  <a:pt x="178519" y="34268"/>
                  <a:pt x="184621" y="42342"/>
                  <a:pt x="184584" y="52090"/>
                </a:cubicBezTo>
                <a:cubicBezTo>
                  <a:pt x="184398" y="88999"/>
                  <a:pt x="169218" y="156530"/>
                  <a:pt x="105110" y="187226"/>
                </a:cubicBezTo>
                <a:cubicBezTo>
                  <a:pt x="98896" y="190202"/>
                  <a:pt x="91678" y="190202"/>
                  <a:pt x="85465" y="187226"/>
                </a:cubicBezTo>
                <a:cubicBezTo>
                  <a:pt x="21320" y="156530"/>
                  <a:pt x="6176" y="88999"/>
                  <a:pt x="5990" y="52090"/>
                </a:cubicBezTo>
                <a:cubicBezTo>
                  <a:pt x="5953" y="42342"/>
                  <a:pt x="12055" y="34268"/>
                  <a:pt x="20241" y="30807"/>
                </a:cubicBezTo>
                <a:lnTo>
                  <a:pt x="90301" y="1079"/>
                </a:lnTo>
                <a:cubicBezTo>
                  <a:pt x="91864" y="372"/>
                  <a:pt x="93538" y="0"/>
                  <a:pt x="95250" y="0"/>
                </a:cubicBezTo>
                <a:close/>
                <a:moveTo>
                  <a:pt x="95250" y="24854"/>
                </a:moveTo>
                <a:lnTo>
                  <a:pt x="95250" y="165534"/>
                </a:lnTo>
                <a:cubicBezTo>
                  <a:pt x="146596" y="140680"/>
                  <a:pt x="160400" y="85613"/>
                  <a:pt x="160734" y="52648"/>
                </a:cubicBezTo>
                <a:lnTo>
                  <a:pt x="95250" y="24892"/>
                </a:lnTo>
                <a:lnTo>
                  <a:pt x="95250" y="24892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6" name="Text 13"/>
          <p:cNvSpPr/>
          <p:nvPr/>
        </p:nvSpPr>
        <p:spPr>
          <a:xfrm>
            <a:off x="4222998" y="6323409"/>
            <a:ext cx="1619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4222998" y="6513909"/>
            <a:ext cx="1628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5-Dimensional Analysis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002908" y="6304359"/>
            <a:ext cx="19050" cy="457200"/>
          </a:xfrm>
          <a:custGeom>
            <a:avLst/>
            <a:gdLst/>
            <a:ahLst/>
            <a:cxnLst/>
            <a:rect l="l" t="t" r="r" b="b"/>
            <a:pathLst>
              <a:path w="19050" h="457200">
                <a:moveTo>
                  <a:pt x="0" y="0"/>
                </a:moveTo>
                <a:lnTo>
                  <a:pt x="19050" y="0"/>
                </a:lnTo>
                <a:lnTo>
                  <a:pt x="1905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50196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6260083" y="6313884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219075" y="0"/>
                </a:moveTo>
                <a:lnTo>
                  <a:pt x="219075" y="0"/>
                </a:lnTo>
                <a:cubicBezTo>
                  <a:pt x="339986" y="0"/>
                  <a:pt x="438150" y="98164"/>
                  <a:pt x="438150" y="219075"/>
                </a:cubicBezTo>
                <a:lnTo>
                  <a:pt x="438150" y="219075"/>
                </a:lnTo>
                <a:cubicBezTo>
                  <a:pt x="438150" y="339986"/>
                  <a:pt x="339986" y="438150"/>
                  <a:pt x="219075" y="438150"/>
                </a:cubicBezTo>
                <a:lnTo>
                  <a:pt x="219075" y="438150"/>
                </a:lnTo>
                <a:cubicBezTo>
                  <a:pt x="98164" y="438150"/>
                  <a:pt x="0" y="339986"/>
                  <a:pt x="0" y="219075"/>
                </a:cubicBezTo>
                <a:lnTo>
                  <a:pt x="0" y="219075"/>
                </a:lnTo>
                <a:cubicBezTo>
                  <a:pt x="0" y="98164"/>
                  <a:pt x="98164" y="0"/>
                  <a:pt x="219075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72002" y="6437709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83344" y="92273"/>
                </a:moveTo>
                <a:cubicBezTo>
                  <a:pt x="107986" y="92273"/>
                  <a:pt x="127992" y="72267"/>
                  <a:pt x="127992" y="47625"/>
                </a:cubicBezTo>
                <a:cubicBezTo>
                  <a:pt x="127992" y="22983"/>
                  <a:pt x="107986" y="2977"/>
                  <a:pt x="83344" y="2977"/>
                </a:cubicBezTo>
                <a:cubicBezTo>
                  <a:pt x="58702" y="2977"/>
                  <a:pt x="38695" y="22983"/>
                  <a:pt x="38695" y="47625"/>
                </a:cubicBezTo>
                <a:cubicBezTo>
                  <a:pt x="38695" y="72267"/>
                  <a:pt x="58702" y="92273"/>
                  <a:pt x="83344" y="92273"/>
                </a:cubicBezTo>
                <a:close/>
                <a:moveTo>
                  <a:pt x="72293" y="113109"/>
                </a:moveTo>
                <a:cubicBezTo>
                  <a:pt x="35644" y="113109"/>
                  <a:pt x="5953" y="142801"/>
                  <a:pt x="5953" y="179450"/>
                </a:cubicBezTo>
                <a:cubicBezTo>
                  <a:pt x="5953" y="185551"/>
                  <a:pt x="10902" y="190500"/>
                  <a:pt x="17004" y="190500"/>
                </a:cubicBezTo>
                <a:lnTo>
                  <a:pt x="110579" y="190500"/>
                </a:lnTo>
                <a:cubicBezTo>
                  <a:pt x="97110" y="174650"/>
                  <a:pt x="89297" y="154223"/>
                  <a:pt x="89297" y="132606"/>
                </a:cubicBezTo>
                <a:lnTo>
                  <a:pt x="89297" y="121034"/>
                </a:lnTo>
                <a:cubicBezTo>
                  <a:pt x="89297" y="118318"/>
                  <a:pt x="89669" y="115639"/>
                  <a:pt x="90376" y="113109"/>
                </a:cubicBezTo>
                <a:lnTo>
                  <a:pt x="72293" y="113109"/>
                </a:lnTo>
                <a:close/>
                <a:moveTo>
                  <a:pt x="165683" y="181756"/>
                </a:moveTo>
                <a:lnTo>
                  <a:pt x="160734" y="184100"/>
                </a:lnTo>
                <a:lnTo>
                  <a:pt x="160734" y="114114"/>
                </a:lnTo>
                <a:lnTo>
                  <a:pt x="196453" y="126020"/>
                </a:lnTo>
                <a:lnTo>
                  <a:pt x="196453" y="133313"/>
                </a:lnTo>
                <a:cubicBezTo>
                  <a:pt x="196453" y="154074"/>
                  <a:pt x="184472" y="172938"/>
                  <a:pt x="165683" y="181794"/>
                </a:cubicBezTo>
                <a:close/>
                <a:moveTo>
                  <a:pt x="156976" y="96552"/>
                </a:moveTo>
                <a:lnTo>
                  <a:pt x="115305" y="110430"/>
                </a:lnTo>
                <a:cubicBezTo>
                  <a:pt x="110430" y="112068"/>
                  <a:pt x="107156" y="116607"/>
                  <a:pt x="107156" y="121741"/>
                </a:cubicBezTo>
                <a:lnTo>
                  <a:pt x="107156" y="133313"/>
                </a:lnTo>
                <a:cubicBezTo>
                  <a:pt x="107156" y="160995"/>
                  <a:pt x="123155" y="186184"/>
                  <a:pt x="148158" y="197941"/>
                </a:cubicBezTo>
                <a:lnTo>
                  <a:pt x="155042" y="201178"/>
                </a:lnTo>
                <a:cubicBezTo>
                  <a:pt x="156828" y="201997"/>
                  <a:pt x="158762" y="202443"/>
                  <a:pt x="160697" y="202443"/>
                </a:cubicBezTo>
                <a:cubicBezTo>
                  <a:pt x="162632" y="202443"/>
                  <a:pt x="164604" y="201997"/>
                  <a:pt x="166353" y="201178"/>
                </a:cubicBezTo>
                <a:lnTo>
                  <a:pt x="173236" y="197941"/>
                </a:lnTo>
                <a:cubicBezTo>
                  <a:pt x="198313" y="186147"/>
                  <a:pt x="214313" y="160958"/>
                  <a:pt x="214313" y="133276"/>
                </a:cubicBezTo>
                <a:lnTo>
                  <a:pt x="214313" y="121704"/>
                </a:lnTo>
                <a:cubicBezTo>
                  <a:pt x="214313" y="116570"/>
                  <a:pt x="211038" y="112030"/>
                  <a:pt x="206164" y="110393"/>
                </a:cubicBezTo>
                <a:lnTo>
                  <a:pt x="164492" y="96515"/>
                </a:lnTo>
                <a:cubicBezTo>
                  <a:pt x="162037" y="95696"/>
                  <a:pt x="159395" y="95696"/>
                  <a:pt x="156976" y="96515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8"/>
          <p:cNvSpPr/>
          <p:nvPr/>
        </p:nvSpPr>
        <p:spPr>
          <a:xfrm>
            <a:off x="6822058" y="6323409"/>
            <a:ext cx="1781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Purpose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822058" y="6513909"/>
            <a:ext cx="1790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Self-Assessment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07e8c2a1a8c6b616f2dfadada7f0ee8146072ffc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36625" b="36625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8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488677" y="438150"/>
            <a:ext cx="247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76300" y="476250"/>
            <a:ext cx="2247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Opening Provocation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328738"/>
            <a:ext cx="117157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Everyone is replaceable.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Until they're not.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00050" y="3062288"/>
            <a:ext cx="38100" cy="952500"/>
          </a:xfrm>
          <a:custGeom>
            <a:avLst/>
            <a:gdLst/>
            <a:ahLst/>
            <a:cxnLst/>
            <a:rect l="l" t="t" r="r" b="b"/>
            <a:pathLst>
              <a:path w="38100" h="952500">
                <a:moveTo>
                  <a:pt x="0" y="0"/>
                </a:moveTo>
                <a:lnTo>
                  <a:pt x="38100" y="0"/>
                </a:lnTo>
                <a:lnTo>
                  <a:pt x="38100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" name="Shape 6"/>
          <p:cNvSpPr/>
          <p:nvPr/>
        </p:nvSpPr>
        <p:spPr>
          <a:xfrm>
            <a:off x="571500" y="3100388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57163" y="0"/>
                </a:moveTo>
                <a:cubicBezTo>
                  <a:pt x="157163" y="-7903"/>
                  <a:pt x="150778" y="-14287"/>
                  <a:pt x="142875" y="-14287"/>
                </a:cubicBezTo>
                <a:cubicBezTo>
                  <a:pt x="134972" y="-14287"/>
                  <a:pt x="128588" y="-7903"/>
                  <a:pt x="128588" y="0"/>
                </a:cubicBezTo>
                <a:lnTo>
                  <a:pt x="128588" y="28575"/>
                </a:lnTo>
                <a:lnTo>
                  <a:pt x="85725" y="28575"/>
                </a:lnTo>
                <a:cubicBezTo>
                  <a:pt x="62061" y="28575"/>
                  <a:pt x="42863" y="47774"/>
                  <a:pt x="42863" y="71438"/>
                </a:cubicBezTo>
                <a:lnTo>
                  <a:pt x="42863" y="171450"/>
                </a:lnTo>
                <a:cubicBezTo>
                  <a:pt x="42863" y="195114"/>
                  <a:pt x="62061" y="214313"/>
                  <a:pt x="85725" y="214313"/>
                </a:cubicBezTo>
                <a:lnTo>
                  <a:pt x="200025" y="214313"/>
                </a:lnTo>
                <a:cubicBezTo>
                  <a:pt x="223689" y="214313"/>
                  <a:pt x="242888" y="195114"/>
                  <a:pt x="242888" y="171450"/>
                </a:cubicBezTo>
                <a:lnTo>
                  <a:pt x="242888" y="71438"/>
                </a:lnTo>
                <a:cubicBezTo>
                  <a:pt x="242888" y="47774"/>
                  <a:pt x="223689" y="28575"/>
                  <a:pt x="200025" y="28575"/>
                </a:cubicBezTo>
                <a:lnTo>
                  <a:pt x="157163" y="28575"/>
                </a:lnTo>
                <a:lnTo>
                  <a:pt x="157163" y="0"/>
                </a:lnTo>
                <a:close/>
                <a:moveTo>
                  <a:pt x="71438" y="164306"/>
                </a:moveTo>
                <a:cubicBezTo>
                  <a:pt x="71438" y="158368"/>
                  <a:pt x="76215" y="153591"/>
                  <a:pt x="82153" y="153591"/>
                </a:cubicBezTo>
                <a:lnTo>
                  <a:pt x="96441" y="153591"/>
                </a:lnTo>
                <a:cubicBezTo>
                  <a:pt x="102379" y="153591"/>
                  <a:pt x="107156" y="158368"/>
                  <a:pt x="107156" y="164306"/>
                </a:cubicBezTo>
                <a:cubicBezTo>
                  <a:pt x="107156" y="170244"/>
                  <a:pt x="102379" y="175022"/>
                  <a:pt x="96441" y="175022"/>
                </a:cubicBezTo>
                <a:lnTo>
                  <a:pt x="82153" y="175022"/>
                </a:lnTo>
                <a:cubicBezTo>
                  <a:pt x="76215" y="175022"/>
                  <a:pt x="71438" y="170244"/>
                  <a:pt x="71438" y="164306"/>
                </a:cubicBezTo>
                <a:close/>
                <a:moveTo>
                  <a:pt x="125016" y="164306"/>
                </a:moveTo>
                <a:cubicBezTo>
                  <a:pt x="125016" y="158368"/>
                  <a:pt x="129793" y="153591"/>
                  <a:pt x="135731" y="153591"/>
                </a:cubicBezTo>
                <a:lnTo>
                  <a:pt x="150019" y="153591"/>
                </a:lnTo>
                <a:cubicBezTo>
                  <a:pt x="155957" y="153591"/>
                  <a:pt x="160734" y="158368"/>
                  <a:pt x="160734" y="164306"/>
                </a:cubicBezTo>
                <a:cubicBezTo>
                  <a:pt x="160734" y="170244"/>
                  <a:pt x="155957" y="175022"/>
                  <a:pt x="150019" y="175022"/>
                </a:cubicBezTo>
                <a:lnTo>
                  <a:pt x="135731" y="175022"/>
                </a:lnTo>
                <a:cubicBezTo>
                  <a:pt x="129793" y="175022"/>
                  <a:pt x="125016" y="170244"/>
                  <a:pt x="125016" y="164306"/>
                </a:cubicBezTo>
                <a:close/>
                <a:moveTo>
                  <a:pt x="178594" y="164306"/>
                </a:moveTo>
                <a:cubicBezTo>
                  <a:pt x="178594" y="158368"/>
                  <a:pt x="183371" y="153591"/>
                  <a:pt x="189309" y="153591"/>
                </a:cubicBezTo>
                <a:lnTo>
                  <a:pt x="203597" y="153591"/>
                </a:lnTo>
                <a:cubicBezTo>
                  <a:pt x="209535" y="153591"/>
                  <a:pt x="214313" y="158368"/>
                  <a:pt x="214313" y="164306"/>
                </a:cubicBezTo>
                <a:cubicBezTo>
                  <a:pt x="214313" y="170244"/>
                  <a:pt x="209535" y="175022"/>
                  <a:pt x="203597" y="175022"/>
                </a:cubicBezTo>
                <a:lnTo>
                  <a:pt x="189309" y="175022"/>
                </a:lnTo>
                <a:cubicBezTo>
                  <a:pt x="183371" y="175022"/>
                  <a:pt x="178594" y="170244"/>
                  <a:pt x="178594" y="164306"/>
                </a:cubicBezTo>
                <a:close/>
                <a:moveTo>
                  <a:pt x="100013" y="78581"/>
                </a:moveTo>
                <a:cubicBezTo>
                  <a:pt x="111841" y="78581"/>
                  <a:pt x="121444" y="88184"/>
                  <a:pt x="121444" y="100013"/>
                </a:cubicBezTo>
                <a:cubicBezTo>
                  <a:pt x="121444" y="111841"/>
                  <a:pt x="111841" y="121444"/>
                  <a:pt x="100013" y="121444"/>
                </a:cubicBezTo>
                <a:cubicBezTo>
                  <a:pt x="88184" y="121444"/>
                  <a:pt x="78581" y="111841"/>
                  <a:pt x="78581" y="100013"/>
                </a:cubicBezTo>
                <a:cubicBezTo>
                  <a:pt x="78581" y="88184"/>
                  <a:pt x="88184" y="78581"/>
                  <a:pt x="100013" y="78581"/>
                </a:cubicBezTo>
                <a:close/>
                <a:moveTo>
                  <a:pt x="164306" y="100013"/>
                </a:moveTo>
                <a:cubicBezTo>
                  <a:pt x="164306" y="88184"/>
                  <a:pt x="173909" y="78581"/>
                  <a:pt x="185738" y="78581"/>
                </a:cubicBezTo>
                <a:cubicBezTo>
                  <a:pt x="197566" y="78581"/>
                  <a:pt x="207169" y="88184"/>
                  <a:pt x="207169" y="100013"/>
                </a:cubicBezTo>
                <a:cubicBezTo>
                  <a:pt x="207169" y="111841"/>
                  <a:pt x="197566" y="121444"/>
                  <a:pt x="185738" y="121444"/>
                </a:cubicBezTo>
                <a:cubicBezTo>
                  <a:pt x="173909" y="121444"/>
                  <a:pt x="164306" y="111841"/>
                  <a:pt x="164306" y="100013"/>
                </a:cubicBezTo>
                <a:close/>
                <a:moveTo>
                  <a:pt x="28575" y="100013"/>
                </a:moveTo>
                <a:cubicBezTo>
                  <a:pt x="28575" y="92110"/>
                  <a:pt x="22190" y="85725"/>
                  <a:pt x="14288" y="85725"/>
                </a:cubicBezTo>
                <a:cubicBezTo>
                  <a:pt x="6385" y="85725"/>
                  <a:pt x="0" y="92110"/>
                  <a:pt x="0" y="100013"/>
                </a:cubicBezTo>
                <a:lnTo>
                  <a:pt x="0" y="142875"/>
                </a:lnTo>
                <a:cubicBezTo>
                  <a:pt x="0" y="150778"/>
                  <a:pt x="6385" y="157163"/>
                  <a:pt x="14288" y="157163"/>
                </a:cubicBezTo>
                <a:cubicBezTo>
                  <a:pt x="22190" y="157163"/>
                  <a:pt x="28575" y="150778"/>
                  <a:pt x="28575" y="142875"/>
                </a:cubicBezTo>
                <a:lnTo>
                  <a:pt x="28575" y="100013"/>
                </a:lnTo>
                <a:close/>
                <a:moveTo>
                  <a:pt x="271463" y="85725"/>
                </a:moveTo>
                <a:cubicBezTo>
                  <a:pt x="263560" y="85725"/>
                  <a:pt x="257175" y="92110"/>
                  <a:pt x="257175" y="100013"/>
                </a:cubicBezTo>
                <a:lnTo>
                  <a:pt x="257175" y="142875"/>
                </a:lnTo>
                <a:cubicBezTo>
                  <a:pt x="257175" y="150778"/>
                  <a:pt x="263560" y="157163"/>
                  <a:pt x="271463" y="157163"/>
                </a:cubicBezTo>
                <a:cubicBezTo>
                  <a:pt x="279365" y="157163"/>
                  <a:pt x="285750" y="150778"/>
                  <a:pt x="285750" y="142875"/>
                </a:cubicBezTo>
                <a:lnTo>
                  <a:pt x="285750" y="100013"/>
                </a:lnTo>
                <a:cubicBezTo>
                  <a:pt x="285750" y="92110"/>
                  <a:pt x="279365" y="85725"/>
                  <a:pt x="271463" y="85725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" name="Text 7"/>
          <p:cNvSpPr/>
          <p:nvPr/>
        </p:nvSpPr>
        <p:spPr>
          <a:xfrm>
            <a:off x="932259" y="3062288"/>
            <a:ext cx="5143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AI Era Challenge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32259" y="3405188"/>
            <a:ext cx="51244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an age of artificial intelligence and global outsourcing, what remains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genuinely irreplaceable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about you?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29350" y="3062288"/>
            <a:ext cx="38100" cy="952500"/>
          </a:xfrm>
          <a:custGeom>
            <a:avLst/>
            <a:gdLst/>
            <a:ahLst/>
            <a:cxnLst/>
            <a:rect l="l" t="t" r="r" b="b"/>
            <a:pathLst>
              <a:path w="38100" h="952500">
                <a:moveTo>
                  <a:pt x="0" y="0"/>
                </a:moveTo>
                <a:lnTo>
                  <a:pt x="38100" y="0"/>
                </a:lnTo>
                <a:lnTo>
                  <a:pt x="38100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3" name="Shape 10"/>
          <p:cNvSpPr/>
          <p:nvPr/>
        </p:nvSpPr>
        <p:spPr>
          <a:xfrm>
            <a:off x="6410325" y="3100388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00013" y="110728"/>
                </a:moveTo>
                <a:cubicBezTo>
                  <a:pt x="129583" y="110728"/>
                  <a:pt x="153591" y="86721"/>
                  <a:pt x="153591" y="57150"/>
                </a:cubicBezTo>
                <a:cubicBezTo>
                  <a:pt x="153591" y="27579"/>
                  <a:pt x="129583" y="3572"/>
                  <a:pt x="100013" y="3572"/>
                </a:cubicBezTo>
                <a:cubicBezTo>
                  <a:pt x="70442" y="3572"/>
                  <a:pt x="46434" y="27579"/>
                  <a:pt x="46434" y="57150"/>
                </a:cubicBezTo>
                <a:cubicBezTo>
                  <a:pt x="46434" y="86721"/>
                  <a:pt x="70442" y="110728"/>
                  <a:pt x="100012" y="110728"/>
                </a:cubicBezTo>
                <a:close/>
                <a:moveTo>
                  <a:pt x="86752" y="135731"/>
                </a:moveTo>
                <a:cubicBezTo>
                  <a:pt x="42773" y="135731"/>
                  <a:pt x="7144" y="171361"/>
                  <a:pt x="7144" y="215339"/>
                </a:cubicBezTo>
                <a:cubicBezTo>
                  <a:pt x="7144" y="222662"/>
                  <a:pt x="13082" y="228600"/>
                  <a:pt x="20404" y="228600"/>
                </a:cubicBezTo>
                <a:lnTo>
                  <a:pt x="132695" y="228600"/>
                </a:lnTo>
                <a:cubicBezTo>
                  <a:pt x="116532" y="209580"/>
                  <a:pt x="107156" y="185068"/>
                  <a:pt x="107156" y="159127"/>
                </a:cubicBezTo>
                <a:lnTo>
                  <a:pt x="107156" y="145241"/>
                </a:lnTo>
                <a:cubicBezTo>
                  <a:pt x="107156" y="141982"/>
                  <a:pt x="107603" y="138767"/>
                  <a:pt x="108451" y="135731"/>
                </a:cubicBezTo>
                <a:lnTo>
                  <a:pt x="86752" y="135731"/>
                </a:lnTo>
                <a:close/>
                <a:moveTo>
                  <a:pt x="198819" y="218108"/>
                </a:moveTo>
                <a:lnTo>
                  <a:pt x="192881" y="220920"/>
                </a:lnTo>
                <a:lnTo>
                  <a:pt x="192881" y="136937"/>
                </a:lnTo>
                <a:lnTo>
                  <a:pt x="235744" y="151224"/>
                </a:lnTo>
                <a:lnTo>
                  <a:pt x="235744" y="159975"/>
                </a:lnTo>
                <a:cubicBezTo>
                  <a:pt x="235744" y="184889"/>
                  <a:pt x="221367" y="207526"/>
                  <a:pt x="198819" y="218152"/>
                </a:cubicBezTo>
                <a:close/>
                <a:moveTo>
                  <a:pt x="188372" y="115863"/>
                </a:moveTo>
                <a:lnTo>
                  <a:pt x="138366" y="132517"/>
                </a:lnTo>
                <a:cubicBezTo>
                  <a:pt x="132517" y="134481"/>
                  <a:pt x="128588" y="139928"/>
                  <a:pt x="128588" y="146090"/>
                </a:cubicBezTo>
                <a:lnTo>
                  <a:pt x="128588" y="159975"/>
                </a:lnTo>
                <a:cubicBezTo>
                  <a:pt x="128588" y="193194"/>
                  <a:pt x="147786" y="223421"/>
                  <a:pt x="177790" y="237530"/>
                </a:cubicBezTo>
                <a:lnTo>
                  <a:pt x="186050" y="241414"/>
                </a:lnTo>
                <a:cubicBezTo>
                  <a:pt x="188193" y="242396"/>
                  <a:pt x="190515" y="242932"/>
                  <a:pt x="192837" y="242932"/>
                </a:cubicBezTo>
                <a:cubicBezTo>
                  <a:pt x="195158" y="242932"/>
                  <a:pt x="197525" y="242396"/>
                  <a:pt x="199623" y="241414"/>
                </a:cubicBezTo>
                <a:lnTo>
                  <a:pt x="207883" y="237530"/>
                </a:lnTo>
                <a:cubicBezTo>
                  <a:pt x="237976" y="223376"/>
                  <a:pt x="257175" y="193149"/>
                  <a:pt x="257175" y="159931"/>
                </a:cubicBezTo>
                <a:lnTo>
                  <a:pt x="257175" y="146045"/>
                </a:lnTo>
                <a:cubicBezTo>
                  <a:pt x="257175" y="139884"/>
                  <a:pt x="253246" y="134436"/>
                  <a:pt x="247397" y="132472"/>
                </a:cubicBezTo>
                <a:lnTo>
                  <a:pt x="197391" y="115818"/>
                </a:lnTo>
                <a:cubicBezTo>
                  <a:pt x="194444" y="114836"/>
                  <a:pt x="191274" y="114836"/>
                  <a:pt x="188372" y="115818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4" name="Text 11"/>
          <p:cNvSpPr/>
          <p:nvPr/>
        </p:nvSpPr>
        <p:spPr>
          <a:xfrm>
            <a:off x="6753895" y="3062288"/>
            <a:ext cx="5153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Only Person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753895" y="3405188"/>
            <a:ext cx="513397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It's not about working harder—it's about becoming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only person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who can execute X + Y + Z simultaneously.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385763" y="4324350"/>
            <a:ext cx="11420475" cy="1924050"/>
          </a:xfrm>
          <a:custGeom>
            <a:avLst/>
            <a:gdLst/>
            <a:ahLst/>
            <a:cxnLst/>
            <a:rect l="l" t="t" r="r" b="b"/>
            <a:pathLst>
              <a:path w="11420475" h="1924050">
                <a:moveTo>
                  <a:pt x="76192" y="0"/>
                </a:moveTo>
                <a:lnTo>
                  <a:pt x="11344283" y="0"/>
                </a:lnTo>
                <a:cubicBezTo>
                  <a:pt x="11386363" y="0"/>
                  <a:pt x="11420475" y="34112"/>
                  <a:pt x="11420475" y="76192"/>
                </a:cubicBezTo>
                <a:lnTo>
                  <a:pt x="11420475" y="1847858"/>
                </a:lnTo>
                <a:cubicBezTo>
                  <a:pt x="11420475" y="1889938"/>
                  <a:pt x="11386363" y="1924050"/>
                  <a:pt x="11344283" y="1924050"/>
                </a:cubicBezTo>
                <a:lnTo>
                  <a:pt x="76192" y="1924050"/>
                </a:lnTo>
                <a:cubicBezTo>
                  <a:pt x="34112" y="1924050"/>
                  <a:pt x="0" y="1889938"/>
                  <a:pt x="0" y="1847858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2944" y="4567238"/>
            <a:ext cx="214313" cy="285750"/>
          </a:xfrm>
          <a:custGeom>
            <a:avLst/>
            <a:gdLst/>
            <a:ahLst/>
            <a:cxnLst/>
            <a:rect l="l" t="t" r="r" b="b"/>
            <a:pathLst>
              <a:path w="214313" h="285750">
                <a:moveTo>
                  <a:pt x="163469" y="214313"/>
                </a:moveTo>
                <a:cubicBezTo>
                  <a:pt x="167543" y="201867"/>
                  <a:pt x="175692" y="190593"/>
                  <a:pt x="184900" y="180882"/>
                </a:cubicBezTo>
                <a:cubicBezTo>
                  <a:pt x="203150" y="161683"/>
                  <a:pt x="214312" y="135731"/>
                  <a:pt x="214312" y="107156"/>
                </a:cubicBezTo>
                <a:cubicBezTo>
                  <a:pt x="214312" y="47997"/>
                  <a:pt x="166315" y="0"/>
                  <a:pt x="107156" y="0"/>
                </a:cubicBezTo>
                <a:cubicBezTo>
                  <a:pt x="47997" y="0"/>
                  <a:pt x="0" y="47997"/>
                  <a:pt x="0" y="107156"/>
                </a:cubicBezTo>
                <a:cubicBezTo>
                  <a:pt x="0" y="135731"/>
                  <a:pt x="11162" y="161683"/>
                  <a:pt x="29412" y="180882"/>
                </a:cubicBezTo>
                <a:cubicBezTo>
                  <a:pt x="38621" y="190593"/>
                  <a:pt x="46825" y="201867"/>
                  <a:pt x="50843" y="214313"/>
                </a:cubicBezTo>
                <a:lnTo>
                  <a:pt x="163413" y="214313"/>
                </a:lnTo>
                <a:close/>
                <a:moveTo>
                  <a:pt x="160734" y="241102"/>
                </a:moveTo>
                <a:lnTo>
                  <a:pt x="53578" y="241102"/>
                </a:lnTo>
                <a:lnTo>
                  <a:pt x="53578" y="250031"/>
                </a:lnTo>
                <a:cubicBezTo>
                  <a:pt x="53578" y="274700"/>
                  <a:pt x="73558" y="294680"/>
                  <a:pt x="98227" y="294680"/>
                </a:cubicBezTo>
                <a:lnTo>
                  <a:pt x="116086" y="294680"/>
                </a:lnTo>
                <a:cubicBezTo>
                  <a:pt x="140754" y="294680"/>
                  <a:pt x="160734" y="274700"/>
                  <a:pt x="160734" y="250031"/>
                </a:cubicBezTo>
                <a:lnTo>
                  <a:pt x="160734" y="241102"/>
                </a:lnTo>
                <a:close/>
                <a:moveTo>
                  <a:pt x="102691" y="62508"/>
                </a:moveTo>
                <a:cubicBezTo>
                  <a:pt x="80479" y="62508"/>
                  <a:pt x="62508" y="80479"/>
                  <a:pt x="62508" y="102691"/>
                </a:cubicBezTo>
                <a:cubicBezTo>
                  <a:pt x="62508" y="110114"/>
                  <a:pt x="56536" y="116086"/>
                  <a:pt x="49113" y="116086"/>
                </a:cubicBezTo>
                <a:cubicBezTo>
                  <a:pt x="41690" y="116086"/>
                  <a:pt x="35719" y="110114"/>
                  <a:pt x="35719" y="102691"/>
                </a:cubicBezTo>
                <a:cubicBezTo>
                  <a:pt x="35719" y="65689"/>
                  <a:pt x="65689" y="35719"/>
                  <a:pt x="102691" y="35719"/>
                </a:cubicBezTo>
                <a:cubicBezTo>
                  <a:pt x="110114" y="35719"/>
                  <a:pt x="116086" y="41690"/>
                  <a:pt x="116086" y="49113"/>
                </a:cubicBezTo>
                <a:cubicBezTo>
                  <a:pt x="116086" y="56536"/>
                  <a:pt x="110114" y="62508"/>
                  <a:pt x="102691" y="6250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8" name="Text 15"/>
          <p:cNvSpPr/>
          <p:nvPr/>
        </p:nvSpPr>
        <p:spPr>
          <a:xfrm>
            <a:off x="1128713" y="4557713"/>
            <a:ext cx="19907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Core Question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19125" y="5014913"/>
            <a:ext cx="1104900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"What unique combination of skills, experiences, and perspectives makes you </a:t>
            </a:r>
            <a:pPr>
              <a:lnSpc>
                <a:spcPct val="140000"/>
              </a:lnSpc>
            </a:pPr>
            <a:r>
              <a:rPr lang="en-US" sz="1500" b="1" dirty="0">
                <a:solidFill>
                  <a:srgbClr val="C9A962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uniquely valuable</a:t>
            </a:r>
            <a:pPr>
              <a:lnSpc>
                <a:spcPct val="140000"/>
              </a:lnSpc>
            </a:pPr>
            <a:r>
              <a:rPr lang="en-US" sz="150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—not just better, but different in ways the market rewards?"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38175" y="582453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9602" y="82927"/>
                </a:moveTo>
                <a:cubicBezTo>
                  <a:pt x="153323" y="79206"/>
                  <a:pt x="153323" y="73164"/>
                  <a:pt x="149602" y="69443"/>
                </a:cubicBezTo>
                <a:lnTo>
                  <a:pt x="101977" y="21818"/>
                </a:lnTo>
                <a:cubicBezTo>
                  <a:pt x="98256" y="18098"/>
                  <a:pt x="92214" y="18098"/>
                  <a:pt x="88493" y="21818"/>
                </a:cubicBezTo>
                <a:cubicBezTo>
                  <a:pt x="84773" y="25539"/>
                  <a:pt x="84773" y="31581"/>
                  <a:pt x="88493" y="35302"/>
                </a:cubicBezTo>
                <a:lnTo>
                  <a:pt x="119866" y="66675"/>
                </a:lnTo>
                <a:lnTo>
                  <a:pt x="9525" y="66675"/>
                </a:lnTo>
                <a:cubicBezTo>
                  <a:pt x="4256" y="66675"/>
                  <a:pt x="0" y="70931"/>
                  <a:pt x="0" y="76200"/>
                </a:cubicBezTo>
                <a:cubicBezTo>
                  <a:pt x="0" y="81469"/>
                  <a:pt x="4256" y="85725"/>
                  <a:pt x="9525" y="85725"/>
                </a:cubicBezTo>
                <a:lnTo>
                  <a:pt x="119866" y="85725"/>
                </a:lnTo>
                <a:lnTo>
                  <a:pt x="88493" y="117098"/>
                </a:lnTo>
                <a:cubicBezTo>
                  <a:pt x="84772" y="120819"/>
                  <a:pt x="84772" y="126861"/>
                  <a:pt x="88493" y="130582"/>
                </a:cubicBezTo>
                <a:cubicBezTo>
                  <a:pt x="92214" y="134303"/>
                  <a:pt x="98256" y="134303"/>
                  <a:pt x="101977" y="130582"/>
                </a:cubicBezTo>
                <a:lnTo>
                  <a:pt x="149602" y="82957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8"/>
          <p:cNvSpPr/>
          <p:nvPr/>
        </p:nvSpPr>
        <p:spPr>
          <a:xfrm>
            <a:off x="885825" y="5786438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This deck will help you find—and articulate—that answer.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72157" y="438150"/>
            <a:ext cx="285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2171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Concept Foundation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76300"/>
            <a:ext cx="11658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Your Moat = </a:t>
            </a:r>
            <a:pPr>
              <a:lnSpc>
                <a:spcPct val="100000"/>
              </a:lnSpc>
            </a:pPr>
            <a:r>
              <a:rPr lang="en-US" sz="36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Gap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Between You and Your Closest Competitor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2252663"/>
            <a:ext cx="6772275" cy="1914525"/>
          </a:xfrm>
          <a:custGeom>
            <a:avLst/>
            <a:gdLst/>
            <a:ahLst/>
            <a:cxnLst/>
            <a:rect l="l" t="t" r="r" b="b"/>
            <a:pathLst>
              <a:path w="6772275" h="1914525">
                <a:moveTo>
                  <a:pt x="76198" y="0"/>
                </a:moveTo>
                <a:lnTo>
                  <a:pt x="6696077" y="0"/>
                </a:lnTo>
                <a:cubicBezTo>
                  <a:pt x="6738160" y="0"/>
                  <a:pt x="6772275" y="34115"/>
                  <a:pt x="6772275" y="76198"/>
                </a:cubicBezTo>
                <a:lnTo>
                  <a:pt x="6772275" y="1838327"/>
                </a:lnTo>
                <a:cubicBezTo>
                  <a:pt x="6772275" y="1880410"/>
                  <a:pt x="6738160" y="1914525"/>
                  <a:pt x="6696077" y="1914525"/>
                </a:cubicBezTo>
                <a:lnTo>
                  <a:pt x="76198" y="1914525"/>
                </a:lnTo>
                <a:cubicBezTo>
                  <a:pt x="34115" y="1914525"/>
                  <a:pt x="0" y="1880410"/>
                  <a:pt x="0" y="1838327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38175" y="2486025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0" y="14288"/>
                </a:moveTo>
                <a:lnTo>
                  <a:pt x="0" y="59606"/>
                </a:lnTo>
                <a:cubicBezTo>
                  <a:pt x="0" y="67196"/>
                  <a:pt x="2991" y="74474"/>
                  <a:pt x="8349" y="79831"/>
                </a:cubicBezTo>
                <a:lnTo>
                  <a:pt x="28575" y="100013"/>
                </a:lnTo>
                <a:lnTo>
                  <a:pt x="28575" y="171450"/>
                </a:lnTo>
                <a:lnTo>
                  <a:pt x="3483" y="202838"/>
                </a:lnTo>
                <a:cubicBezTo>
                  <a:pt x="1206" y="205651"/>
                  <a:pt x="0" y="209133"/>
                  <a:pt x="0" y="212750"/>
                </a:cubicBezTo>
                <a:cubicBezTo>
                  <a:pt x="0" y="221501"/>
                  <a:pt x="7099" y="228600"/>
                  <a:pt x="15850" y="228600"/>
                </a:cubicBezTo>
                <a:lnTo>
                  <a:pt x="155555" y="228600"/>
                </a:lnTo>
                <a:cubicBezTo>
                  <a:pt x="164306" y="228600"/>
                  <a:pt x="171405" y="221501"/>
                  <a:pt x="171405" y="212750"/>
                </a:cubicBezTo>
                <a:cubicBezTo>
                  <a:pt x="171405" y="209133"/>
                  <a:pt x="170200" y="205651"/>
                  <a:pt x="167923" y="202838"/>
                </a:cubicBezTo>
                <a:lnTo>
                  <a:pt x="142830" y="171450"/>
                </a:lnTo>
                <a:lnTo>
                  <a:pt x="142830" y="100013"/>
                </a:lnTo>
                <a:lnTo>
                  <a:pt x="163056" y="79787"/>
                </a:lnTo>
                <a:cubicBezTo>
                  <a:pt x="168414" y="74429"/>
                  <a:pt x="171405" y="67151"/>
                  <a:pt x="171405" y="59561"/>
                </a:cubicBezTo>
                <a:lnTo>
                  <a:pt x="171450" y="14288"/>
                </a:lnTo>
                <a:cubicBezTo>
                  <a:pt x="171450" y="6385"/>
                  <a:pt x="165065" y="0"/>
                  <a:pt x="157163" y="0"/>
                </a:cubicBezTo>
                <a:lnTo>
                  <a:pt x="142875" y="0"/>
                </a:lnTo>
                <a:cubicBezTo>
                  <a:pt x="134972" y="0"/>
                  <a:pt x="128588" y="6385"/>
                  <a:pt x="128588" y="14288"/>
                </a:cubicBezTo>
                <a:lnTo>
                  <a:pt x="128588" y="28575"/>
                </a:lnTo>
                <a:lnTo>
                  <a:pt x="107156" y="28575"/>
                </a:lnTo>
                <a:lnTo>
                  <a:pt x="107156" y="14288"/>
                </a:lnTo>
                <a:cubicBezTo>
                  <a:pt x="107156" y="6385"/>
                  <a:pt x="100772" y="0"/>
                  <a:pt x="92869" y="0"/>
                </a:cubicBezTo>
                <a:lnTo>
                  <a:pt x="78581" y="0"/>
                </a:lnTo>
                <a:cubicBezTo>
                  <a:pt x="70678" y="0"/>
                  <a:pt x="64294" y="6385"/>
                  <a:pt x="64294" y="14288"/>
                </a:cubicBezTo>
                <a:lnTo>
                  <a:pt x="64294" y="28575"/>
                </a:lnTo>
                <a:lnTo>
                  <a:pt x="42863" y="28575"/>
                </a:lnTo>
                <a:lnTo>
                  <a:pt x="42863" y="14288"/>
                </a:lnTo>
                <a:cubicBezTo>
                  <a:pt x="42863" y="6385"/>
                  <a:pt x="36478" y="0"/>
                  <a:pt x="28575" y="0"/>
                </a:cubicBezTo>
                <a:lnTo>
                  <a:pt x="14288" y="0"/>
                </a:lnTo>
                <a:cubicBezTo>
                  <a:pt x="6385" y="0"/>
                  <a:pt x="0" y="6385"/>
                  <a:pt x="0" y="1428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" name="Text 6"/>
          <p:cNvSpPr/>
          <p:nvPr/>
        </p:nvSpPr>
        <p:spPr>
          <a:xfrm>
            <a:off x="981075" y="2447925"/>
            <a:ext cx="28670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From Economic to Personal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1025" y="2905125"/>
            <a:ext cx="64579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investing, an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economic moat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is a sustainable competitive advantage that protects a business from rivals.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Moat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is the human equivalent.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00075" y="3552825"/>
            <a:ext cx="38100" cy="419100"/>
          </a:xfrm>
          <a:custGeom>
            <a:avLst/>
            <a:gdLst/>
            <a:ahLst/>
            <a:cxnLst/>
            <a:rect l="l" t="t" r="r" b="b"/>
            <a:pathLst>
              <a:path w="38100" h="419100">
                <a:moveTo>
                  <a:pt x="0" y="0"/>
                </a:moveTo>
                <a:lnTo>
                  <a:pt x="38100" y="0"/>
                </a:lnTo>
                <a:lnTo>
                  <a:pt x="38100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" name="Text 9"/>
          <p:cNvSpPr/>
          <p:nvPr/>
        </p:nvSpPr>
        <p:spPr>
          <a:xfrm>
            <a:off x="733425" y="3552825"/>
            <a:ext cx="3048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Business Moat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3425" y="3781425"/>
            <a:ext cx="3048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Brand, patents, network effects, scale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848100" y="3552825"/>
            <a:ext cx="38100" cy="419100"/>
          </a:xfrm>
          <a:custGeom>
            <a:avLst/>
            <a:gdLst/>
            <a:ahLst/>
            <a:cxnLst/>
            <a:rect l="l" t="t" r="r" b="b"/>
            <a:pathLst>
              <a:path w="38100" h="419100">
                <a:moveTo>
                  <a:pt x="0" y="0"/>
                </a:moveTo>
                <a:lnTo>
                  <a:pt x="38100" y="0"/>
                </a:lnTo>
                <a:lnTo>
                  <a:pt x="38100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4" name="Text 12"/>
          <p:cNvSpPr/>
          <p:nvPr/>
        </p:nvSpPr>
        <p:spPr>
          <a:xfrm>
            <a:off x="3981450" y="3552825"/>
            <a:ext cx="3048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Moat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981450" y="3781425"/>
            <a:ext cx="3048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Skills, experiences, network, reputation, cognition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85763" y="4329113"/>
            <a:ext cx="6772275" cy="1295400"/>
          </a:xfrm>
          <a:custGeom>
            <a:avLst/>
            <a:gdLst/>
            <a:ahLst/>
            <a:cxnLst/>
            <a:rect l="l" t="t" r="r" b="b"/>
            <a:pathLst>
              <a:path w="6772275" h="1295400">
                <a:moveTo>
                  <a:pt x="76195" y="0"/>
                </a:moveTo>
                <a:lnTo>
                  <a:pt x="6696080" y="0"/>
                </a:lnTo>
                <a:cubicBezTo>
                  <a:pt x="6738133" y="0"/>
                  <a:pt x="6772275" y="34142"/>
                  <a:pt x="6772275" y="76195"/>
                </a:cubicBezTo>
                <a:lnTo>
                  <a:pt x="6772275" y="1219205"/>
                </a:lnTo>
                <a:cubicBezTo>
                  <a:pt x="6772275" y="1261286"/>
                  <a:pt x="6738161" y="1295400"/>
                  <a:pt x="6696080" y="1295400"/>
                </a:cubicBezTo>
                <a:lnTo>
                  <a:pt x="76195" y="1295400"/>
                </a:lnTo>
                <a:cubicBezTo>
                  <a:pt x="34142" y="1295400"/>
                  <a:pt x="0" y="1261258"/>
                  <a:pt x="0" y="1219205"/>
                </a:cubicBezTo>
                <a:lnTo>
                  <a:pt x="0" y="76195"/>
                </a:lnTo>
                <a:cubicBezTo>
                  <a:pt x="0" y="34142"/>
                  <a:pt x="34142" y="0"/>
                  <a:pt x="76195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81025" y="45243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33425" y="46767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50019" y="157163"/>
                </a:moveTo>
                <a:cubicBezTo>
                  <a:pt x="193417" y="157163"/>
                  <a:pt x="228600" y="121980"/>
                  <a:pt x="228600" y="78581"/>
                </a:cubicBezTo>
                <a:cubicBezTo>
                  <a:pt x="228600" y="35183"/>
                  <a:pt x="193417" y="0"/>
                  <a:pt x="150019" y="0"/>
                </a:cubicBezTo>
                <a:cubicBezTo>
                  <a:pt x="106620" y="0"/>
                  <a:pt x="71438" y="35183"/>
                  <a:pt x="71438" y="78581"/>
                </a:cubicBezTo>
                <a:cubicBezTo>
                  <a:pt x="71438" y="86931"/>
                  <a:pt x="72732" y="95012"/>
                  <a:pt x="75143" y="102557"/>
                </a:cubicBezTo>
                <a:lnTo>
                  <a:pt x="3125" y="174575"/>
                </a:lnTo>
                <a:cubicBezTo>
                  <a:pt x="1116" y="176585"/>
                  <a:pt x="0" y="179308"/>
                  <a:pt x="0" y="182166"/>
                </a:cubicBezTo>
                <a:lnTo>
                  <a:pt x="0" y="217884"/>
                </a:lnTo>
                <a:cubicBezTo>
                  <a:pt x="0" y="223823"/>
                  <a:pt x="4777" y="228600"/>
                  <a:pt x="10716" y="228600"/>
                </a:cubicBezTo>
                <a:lnTo>
                  <a:pt x="46434" y="228600"/>
                </a:lnTo>
                <a:cubicBezTo>
                  <a:pt x="52373" y="228600"/>
                  <a:pt x="57150" y="223823"/>
                  <a:pt x="57150" y="217884"/>
                </a:cubicBezTo>
                <a:lnTo>
                  <a:pt x="57150" y="200025"/>
                </a:lnTo>
                <a:lnTo>
                  <a:pt x="75009" y="200025"/>
                </a:lnTo>
                <a:cubicBezTo>
                  <a:pt x="80948" y="200025"/>
                  <a:pt x="85725" y="195248"/>
                  <a:pt x="85725" y="189309"/>
                </a:cubicBezTo>
                <a:lnTo>
                  <a:pt x="85725" y="171450"/>
                </a:lnTo>
                <a:lnTo>
                  <a:pt x="103584" y="171450"/>
                </a:lnTo>
                <a:cubicBezTo>
                  <a:pt x="106442" y="171450"/>
                  <a:pt x="109165" y="170334"/>
                  <a:pt x="111175" y="168325"/>
                </a:cubicBezTo>
                <a:lnTo>
                  <a:pt x="126043" y="153457"/>
                </a:lnTo>
                <a:cubicBezTo>
                  <a:pt x="133588" y="155868"/>
                  <a:pt x="141669" y="157163"/>
                  <a:pt x="150019" y="157163"/>
                </a:cubicBezTo>
                <a:close/>
                <a:moveTo>
                  <a:pt x="167878" y="42863"/>
                </a:moveTo>
                <a:cubicBezTo>
                  <a:pt x="177735" y="42863"/>
                  <a:pt x="185738" y="50865"/>
                  <a:pt x="185738" y="60722"/>
                </a:cubicBezTo>
                <a:cubicBezTo>
                  <a:pt x="185738" y="70579"/>
                  <a:pt x="177735" y="78581"/>
                  <a:pt x="167878" y="78581"/>
                </a:cubicBezTo>
                <a:cubicBezTo>
                  <a:pt x="158021" y="78581"/>
                  <a:pt x="150019" y="70579"/>
                  <a:pt x="150019" y="60722"/>
                </a:cubicBezTo>
                <a:cubicBezTo>
                  <a:pt x="150019" y="50865"/>
                  <a:pt x="158021" y="42863"/>
                  <a:pt x="167878" y="42863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9" name="Text 17"/>
          <p:cNvSpPr/>
          <p:nvPr/>
        </p:nvSpPr>
        <p:spPr>
          <a:xfrm>
            <a:off x="1266825" y="4524375"/>
            <a:ext cx="5791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66825" y="4867275"/>
            <a:ext cx="578167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 moat isn't about being 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C9A962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BETTER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—it's about being 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C9A962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DIFFERENT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 in ways that are 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C9A962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VALUABLE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E8E8E8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358063" y="2252663"/>
            <a:ext cx="4448175" cy="4505325"/>
          </a:xfrm>
          <a:custGeom>
            <a:avLst/>
            <a:gdLst/>
            <a:ahLst/>
            <a:cxnLst/>
            <a:rect l="l" t="t" r="r" b="b"/>
            <a:pathLst>
              <a:path w="4448175" h="4505325">
                <a:moveTo>
                  <a:pt x="76197" y="0"/>
                </a:moveTo>
                <a:lnTo>
                  <a:pt x="4371978" y="0"/>
                </a:lnTo>
                <a:cubicBezTo>
                  <a:pt x="4414060" y="0"/>
                  <a:pt x="4448175" y="34115"/>
                  <a:pt x="4448175" y="76197"/>
                </a:cubicBezTo>
                <a:lnTo>
                  <a:pt x="4448175" y="4429128"/>
                </a:lnTo>
                <a:cubicBezTo>
                  <a:pt x="4448175" y="4471210"/>
                  <a:pt x="4414060" y="4505325"/>
                  <a:pt x="4371978" y="4505325"/>
                </a:cubicBezTo>
                <a:lnTo>
                  <a:pt x="76197" y="4505325"/>
                </a:lnTo>
                <a:cubicBezTo>
                  <a:pt x="34115" y="4505325"/>
                  <a:pt x="0" y="4471210"/>
                  <a:pt x="0" y="4429128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505700" y="2447925"/>
            <a:ext cx="4152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Five Protective Layers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572375" y="2867025"/>
            <a:ext cx="4038600" cy="647700"/>
          </a:xfrm>
          <a:custGeom>
            <a:avLst/>
            <a:gdLst/>
            <a:ahLst/>
            <a:cxnLst/>
            <a:rect l="l" t="t" r="r" b="b"/>
            <a:pathLst>
              <a:path w="4038600" h="647700">
                <a:moveTo>
                  <a:pt x="0" y="0"/>
                </a:moveTo>
                <a:lnTo>
                  <a:pt x="4038600" y="0"/>
                </a:lnTo>
                <a:lnTo>
                  <a:pt x="40386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7572375" y="2867025"/>
            <a:ext cx="38100" cy="647700"/>
          </a:xfrm>
          <a:custGeom>
            <a:avLst/>
            <a:gdLst/>
            <a:ahLst/>
            <a:cxnLst/>
            <a:rect l="l" t="t" r="r" b="b"/>
            <a:pathLst>
              <a:path w="38100" h="647700">
                <a:moveTo>
                  <a:pt x="0" y="0"/>
                </a:moveTo>
                <a:lnTo>
                  <a:pt x="38100" y="0"/>
                </a:lnTo>
                <a:lnTo>
                  <a:pt x="381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5" name="Shape 23"/>
          <p:cNvSpPr/>
          <p:nvPr/>
        </p:nvSpPr>
        <p:spPr>
          <a:xfrm>
            <a:off x="7705725" y="3038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9A962">
              <a:alpha val="3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7836917" y="3095625"/>
            <a:ext cx="104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124825" y="2981325"/>
            <a:ext cx="1714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Rare Skills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124825" y="3209925"/>
            <a:ext cx="1704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Hard-to-acquire capabilities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572375" y="3629025"/>
            <a:ext cx="4038600" cy="647700"/>
          </a:xfrm>
          <a:custGeom>
            <a:avLst/>
            <a:gdLst/>
            <a:ahLst/>
            <a:cxnLst/>
            <a:rect l="l" t="t" r="r" b="b"/>
            <a:pathLst>
              <a:path w="4038600" h="647700">
                <a:moveTo>
                  <a:pt x="0" y="0"/>
                </a:moveTo>
                <a:lnTo>
                  <a:pt x="4038600" y="0"/>
                </a:lnTo>
                <a:lnTo>
                  <a:pt x="40386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7572375" y="3629025"/>
            <a:ext cx="38100" cy="647700"/>
          </a:xfrm>
          <a:custGeom>
            <a:avLst/>
            <a:gdLst/>
            <a:ahLst/>
            <a:cxnLst/>
            <a:rect l="l" t="t" r="r" b="b"/>
            <a:pathLst>
              <a:path w="38100" h="647700">
                <a:moveTo>
                  <a:pt x="0" y="0"/>
                </a:moveTo>
                <a:lnTo>
                  <a:pt x="38100" y="0"/>
                </a:lnTo>
                <a:lnTo>
                  <a:pt x="381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1" name="Shape 29"/>
          <p:cNvSpPr/>
          <p:nvPr/>
        </p:nvSpPr>
        <p:spPr>
          <a:xfrm>
            <a:off x="7705725" y="3800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7824118" y="3857625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124825" y="3743325"/>
            <a:ext cx="1381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Unique Experiences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124825" y="3971925"/>
            <a:ext cx="1371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Irreplicable journey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572375" y="4391025"/>
            <a:ext cx="4038600" cy="647700"/>
          </a:xfrm>
          <a:custGeom>
            <a:avLst/>
            <a:gdLst/>
            <a:ahLst/>
            <a:cxnLst/>
            <a:rect l="l" t="t" r="r" b="b"/>
            <a:pathLst>
              <a:path w="4038600" h="647700">
                <a:moveTo>
                  <a:pt x="0" y="0"/>
                </a:moveTo>
                <a:lnTo>
                  <a:pt x="4038600" y="0"/>
                </a:lnTo>
                <a:lnTo>
                  <a:pt x="40386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7572375" y="4391025"/>
            <a:ext cx="38100" cy="647700"/>
          </a:xfrm>
          <a:custGeom>
            <a:avLst/>
            <a:gdLst/>
            <a:ahLst/>
            <a:cxnLst/>
            <a:rect l="l" t="t" r="r" b="b"/>
            <a:pathLst>
              <a:path w="38100" h="647700">
                <a:moveTo>
                  <a:pt x="0" y="0"/>
                </a:moveTo>
                <a:lnTo>
                  <a:pt x="38100" y="0"/>
                </a:lnTo>
                <a:lnTo>
                  <a:pt x="381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37" name="Shape 35"/>
          <p:cNvSpPr/>
          <p:nvPr/>
        </p:nvSpPr>
        <p:spPr>
          <a:xfrm>
            <a:off x="7705725" y="4562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5C6A">
              <a:alpha val="5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7822406" y="4619625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8124825" y="4505325"/>
            <a:ext cx="1257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Depth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124825" y="4733925"/>
            <a:ext cx="124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Quality relationships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7572375" y="5153025"/>
            <a:ext cx="4038600" cy="647700"/>
          </a:xfrm>
          <a:custGeom>
            <a:avLst/>
            <a:gdLst/>
            <a:ahLst/>
            <a:cxnLst/>
            <a:rect l="l" t="t" r="r" b="b"/>
            <a:pathLst>
              <a:path w="4038600" h="647700">
                <a:moveTo>
                  <a:pt x="0" y="0"/>
                </a:moveTo>
                <a:lnTo>
                  <a:pt x="4038600" y="0"/>
                </a:lnTo>
                <a:lnTo>
                  <a:pt x="40386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7572375" y="5153025"/>
            <a:ext cx="38100" cy="647700"/>
          </a:xfrm>
          <a:custGeom>
            <a:avLst/>
            <a:gdLst/>
            <a:ahLst/>
            <a:cxnLst/>
            <a:rect l="l" t="t" r="r" b="b"/>
            <a:pathLst>
              <a:path w="38100" h="647700">
                <a:moveTo>
                  <a:pt x="0" y="0"/>
                </a:moveTo>
                <a:lnTo>
                  <a:pt x="38100" y="0"/>
                </a:lnTo>
                <a:lnTo>
                  <a:pt x="381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3" name="Shape 41"/>
          <p:cNvSpPr/>
          <p:nvPr/>
        </p:nvSpPr>
        <p:spPr>
          <a:xfrm>
            <a:off x="7705725" y="5324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9A962">
              <a:alpha val="3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7824192" y="5381625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124825" y="5267325"/>
            <a:ext cx="1495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Reputation Assets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124825" y="5495925"/>
            <a:ext cx="1485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Social proof &amp; credibility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572375" y="5915025"/>
            <a:ext cx="4038600" cy="647700"/>
          </a:xfrm>
          <a:custGeom>
            <a:avLst/>
            <a:gdLst/>
            <a:ahLst/>
            <a:cxnLst/>
            <a:rect l="l" t="t" r="r" b="b"/>
            <a:pathLst>
              <a:path w="4038600" h="647700">
                <a:moveTo>
                  <a:pt x="0" y="0"/>
                </a:moveTo>
                <a:lnTo>
                  <a:pt x="4038600" y="0"/>
                </a:lnTo>
                <a:lnTo>
                  <a:pt x="40386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572375" y="5915025"/>
            <a:ext cx="38100" cy="647700"/>
          </a:xfrm>
          <a:custGeom>
            <a:avLst/>
            <a:gdLst/>
            <a:ahLst/>
            <a:cxnLst/>
            <a:rect l="l" t="t" r="r" b="b"/>
            <a:pathLst>
              <a:path w="38100" h="647700">
                <a:moveTo>
                  <a:pt x="0" y="0"/>
                </a:moveTo>
                <a:lnTo>
                  <a:pt x="38100" y="0"/>
                </a:lnTo>
                <a:lnTo>
                  <a:pt x="381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9" name="Shape 47"/>
          <p:cNvSpPr/>
          <p:nvPr/>
        </p:nvSpPr>
        <p:spPr>
          <a:xfrm>
            <a:off x="7705725" y="6086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7822183" y="6143625"/>
            <a:ext cx="14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124825" y="6029325"/>
            <a:ext cx="1162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Cognitive Edge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8124825" y="6257925"/>
            <a:ext cx="11525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Distinctive thinking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69999" y="438150"/>
            <a:ext cx="285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2209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 Overview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Five Layers That Make You </a:t>
            </a:r>
            <a:pPr>
              <a:lnSpc>
                <a:spcPct val="80000"/>
              </a:lnSpc>
            </a:pPr>
            <a:r>
              <a:rPr lang="en-US" sz="36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Defensible</a:t>
            </a:r>
            <a:endParaRPr lang="en-US" sz="1600" dirty="0"/>
          </a:p>
        </p:txBody>
      </p:sp>
      <p:pic>
        <p:nvPicPr>
          <p:cNvPr id="6" name="Image 0" descr="https://kimi-img.moonshot.cn/pub/slides/26-03-01-22:46:37-d6i52jbeqfpdbv5dog1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81000" y="1447800"/>
            <a:ext cx="11430000" cy="5029200"/>
          </a:xfrm>
          <a:prstGeom prst="roundRect">
            <a:avLst>
              <a:gd name="adj" fmla="val 0"/>
            </a:avLst>
          </a:prstGeom>
        </p:spPr>
      </p:pic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72306" y="438150"/>
            <a:ext cx="285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124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Dimension 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Rare Skills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What Can You Do That Few Others Can?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5629275" cy="3476625"/>
          </a:xfrm>
          <a:custGeom>
            <a:avLst/>
            <a:gdLst/>
            <a:ahLst/>
            <a:cxnLst/>
            <a:rect l="l" t="t" r="r" b="b"/>
            <a:pathLst>
              <a:path w="5629275" h="3476625">
                <a:moveTo>
                  <a:pt x="76208" y="0"/>
                </a:moveTo>
                <a:lnTo>
                  <a:pt x="5553067" y="0"/>
                </a:lnTo>
                <a:cubicBezTo>
                  <a:pt x="5595156" y="0"/>
                  <a:pt x="5629275" y="34119"/>
                  <a:pt x="5629275" y="76208"/>
                </a:cubicBezTo>
                <a:lnTo>
                  <a:pt x="5629275" y="3400417"/>
                </a:lnTo>
                <a:cubicBezTo>
                  <a:pt x="5629275" y="3442506"/>
                  <a:pt x="5595156" y="3476625"/>
                  <a:pt x="5553067" y="3476625"/>
                </a:cubicBezTo>
                <a:lnTo>
                  <a:pt x="76208" y="3476625"/>
                </a:lnTo>
                <a:cubicBezTo>
                  <a:pt x="34119" y="3476625"/>
                  <a:pt x="0" y="3442506"/>
                  <a:pt x="0" y="3400417"/>
                </a:cubicBezTo>
                <a:lnTo>
                  <a:pt x="0" y="76208"/>
                </a:lnTo>
                <a:cubicBezTo>
                  <a:pt x="0" y="34119"/>
                  <a:pt x="34119" y="0"/>
                  <a:pt x="76208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738" y="20288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3421" y="12576"/>
                </a:moveTo>
                <a:cubicBezTo>
                  <a:pt x="45095" y="10306"/>
                  <a:pt x="47774" y="8930"/>
                  <a:pt x="50602" y="8930"/>
                </a:cubicBezTo>
                <a:lnTo>
                  <a:pt x="139898" y="8930"/>
                </a:lnTo>
                <a:cubicBezTo>
                  <a:pt x="142726" y="8930"/>
                  <a:pt x="145405" y="10269"/>
                  <a:pt x="147079" y="12576"/>
                </a:cubicBezTo>
                <a:lnTo>
                  <a:pt x="188751" y="69131"/>
                </a:lnTo>
                <a:cubicBezTo>
                  <a:pt x="191281" y="72554"/>
                  <a:pt x="191021" y="77279"/>
                  <a:pt x="188193" y="80442"/>
                </a:cubicBezTo>
                <a:lnTo>
                  <a:pt x="101873" y="175692"/>
                </a:lnTo>
                <a:cubicBezTo>
                  <a:pt x="100199" y="177552"/>
                  <a:pt x="97780" y="178631"/>
                  <a:pt x="95250" y="178631"/>
                </a:cubicBezTo>
                <a:cubicBezTo>
                  <a:pt x="92720" y="178631"/>
                  <a:pt x="90339" y="177552"/>
                  <a:pt x="88627" y="175692"/>
                </a:cubicBezTo>
                <a:lnTo>
                  <a:pt x="2307" y="80442"/>
                </a:lnTo>
                <a:cubicBezTo>
                  <a:pt x="-558" y="77279"/>
                  <a:pt x="-781" y="72554"/>
                  <a:pt x="1749" y="69131"/>
                </a:cubicBezTo>
                <a:lnTo>
                  <a:pt x="43421" y="12576"/>
                </a:lnTo>
                <a:close/>
                <a:moveTo>
                  <a:pt x="57745" y="27384"/>
                </a:moveTo>
                <a:cubicBezTo>
                  <a:pt x="56517" y="28315"/>
                  <a:pt x="56183" y="29989"/>
                  <a:pt x="56964" y="31291"/>
                </a:cubicBezTo>
                <a:lnTo>
                  <a:pt x="78321" y="66898"/>
                </a:lnTo>
                <a:lnTo>
                  <a:pt x="23552" y="71438"/>
                </a:lnTo>
                <a:cubicBezTo>
                  <a:pt x="22027" y="71549"/>
                  <a:pt x="20836" y="72851"/>
                  <a:pt x="20836" y="74414"/>
                </a:cubicBezTo>
                <a:cubicBezTo>
                  <a:pt x="20836" y="75977"/>
                  <a:pt x="22027" y="77242"/>
                  <a:pt x="23552" y="77391"/>
                </a:cubicBezTo>
                <a:lnTo>
                  <a:pt x="94990" y="83344"/>
                </a:lnTo>
                <a:cubicBezTo>
                  <a:pt x="95138" y="83344"/>
                  <a:pt x="95324" y="83344"/>
                  <a:pt x="95473" y="83344"/>
                </a:cubicBezTo>
                <a:lnTo>
                  <a:pt x="166911" y="77391"/>
                </a:lnTo>
                <a:cubicBezTo>
                  <a:pt x="168436" y="77279"/>
                  <a:pt x="169627" y="75977"/>
                  <a:pt x="169627" y="74414"/>
                </a:cubicBezTo>
                <a:cubicBezTo>
                  <a:pt x="169627" y="72851"/>
                  <a:pt x="168436" y="71586"/>
                  <a:pt x="166911" y="71438"/>
                </a:cubicBezTo>
                <a:lnTo>
                  <a:pt x="112142" y="66861"/>
                </a:lnTo>
                <a:lnTo>
                  <a:pt x="133499" y="31291"/>
                </a:lnTo>
                <a:cubicBezTo>
                  <a:pt x="134280" y="29989"/>
                  <a:pt x="133945" y="28277"/>
                  <a:pt x="132717" y="27384"/>
                </a:cubicBezTo>
                <a:cubicBezTo>
                  <a:pt x="131490" y="26491"/>
                  <a:pt x="129778" y="26640"/>
                  <a:pt x="128736" y="27756"/>
                </a:cubicBezTo>
                <a:lnTo>
                  <a:pt x="95250" y="64071"/>
                </a:lnTo>
                <a:lnTo>
                  <a:pt x="61726" y="27756"/>
                </a:lnTo>
                <a:cubicBezTo>
                  <a:pt x="60685" y="26640"/>
                  <a:pt x="58973" y="26491"/>
                  <a:pt x="57745" y="27384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" name="Text 7"/>
          <p:cNvSpPr/>
          <p:nvPr/>
        </p:nvSpPr>
        <p:spPr>
          <a:xfrm>
            <a:off x="781050" y="1990725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Identifying Rare Skills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1975" y="2371725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" name="Text 9"/>
          <p:cNvSpPr/>
          <p:nvPr/>
        </p:nvSpPr>
        <p:spPr>
          <a:xfrm>
            <a:off x="695325" y="2371725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Hard Skills Uncommon in Your Industry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5325" y="2638425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capabilities that aren't standard in your role or sector—e.g., a marketer who can code, a lawyer who understands data science.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61975" y="3119438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4" name="Text 12"/>
          <p:cNvSpPr/>
          <p:nvPr/>
        </p:nvSpPr>
        <p:spPr>
          <a:xfrm>
            <a:off x="695325" y="3119438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Cross-Domain Combinations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5325" y="3386138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intersection of two or more disciplines creates rare expertise—e.g., finance + behavioral psychology, engineering + design thinking.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61975" y="3867150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7" name="Text 15"/>
          <p:cNvSpPr/>
          <p:nvPr/>
        </p:nvSpPr>
        <p:spPr>
          <a:xfrm>
            <a:off x="695325" y="3867150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1% Test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95325" y="4133850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Are you in the top 1% of this skill? Top 10%? What combination puts you in an even smaller percentile?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85763" y="5472113"/>
            <a:ext cx="5629275" cy="1000125"/>
          </a:xfrm>
          <a:custGeom>
            <a:avLst/>
            <a:gdLst/>
            <a:ahLst/>
            <a:cxnLst/>
            <a:rect l="l" t="t" r="r" b="b"/>
            <a:pathLst>
              <a:path w="5629275" h="1000125">
                <a:moveTo>
                  <a:pt x="76200" y="0"/>
                </a:moveTo>
                <a:lnTo>
                  <a:pt x="5553075" y="0"/>
                </a:lnTo>
                <a:cubicBezTo>
                  <a:pt x="5595159" y="0"/>
                  <a:pt x="5629275" y="34116"/>
                  <a:pt x="5629275" y="76200"/>
                </a:cubicBezTo>
                <a:lnTo>
                  <a:pt x="5629275" y="923925"/>
                </a:lnTo>
                <a:cubicBezTo>
                  <a:pt x="5629275" y="966009"/>
                  <a:pt x="5595159" y="1000125"/>
                  <a:pt x="5553075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52450" y="56673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9"/>
          <p:cNvSpPr/>
          <p:nvPr/>
        </p:nvSpPr>
        <p:spPr>
          <a:xfrm>
            <a:off x="818555" y="5629275"/>
            <a:ext cx="5114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Question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18555" y="5895975"/>
            <a:ext cx="51149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"If I listed my top 3 skills on LinkedIn, how many people in my network could claim the exact same combination?"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76963" y="1833563"/>
            <a:ext cx="5629275" cy="4638675"/>
          </a:xfrm>
          <a:custGeom>
            <a:avLst/>
            <a:gdLst/>
            <a:ahLst/>
            <a:cxnLst/>
            <a:rect l="l" t="t" r="r" b="b"/>
            <a:pathLst>
              <a:path w="5629275" h="4638675">
                <a:moveTo>
                  <a:pt x="76213" y="0"/>
                </a:moveTo>
                <a:lnTo>
                  <a:pt x="5553062" y="0"/>
                </a:lnTo>
                <a:cubicBezTo>
                  <a:pt x="5595153" y="0"/>
                  <a:pt x="5629275" y="34122"/>
                  <a:pt x="5629275" y="76213"/>
                </a:cubicBezTo>
                <a:lnTo>
                  <a:pt x="5629275" y="4562462"/>
                </a:lnTo>
                <a:cubicBezTo>
                  <a:pt x="5629275" y="4604553"/>
                  <a:pt x="5595153" y="4638675"/>
                  <a:pt x="5553062" y="4638675"/>
                </a:cubicBezTo>
                <a:lnTo>
                  <a:pt x="76213" y="4638675"/>
                </a:lnTo>
                <a:cubicBezTo>
                  <a:pt x="34122" y="4638675"/>
                  <a:pt x="0" y="4604553"/>
                  <a:pt x="0" y="4562462"/>
                </a:cubicBezTo>
                <a:lnTo>
                  <a:pt x="0" y="76213"/>
                </a:lnTo>
                <a:cubicBezTo>
                  <a:pt x="0" y="34150"/>
                  <a:pt x="34150" y="0"/>
                  <a:pt x="76213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86500" y="199072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Skill Rarity vs. Market Value Matrix</a:t>
            </a:r>
            <a:endParaRPr lang="en-US" sz="1600" dirty="0"/>
          </a:p>
        </p:txBody>
      </p:sp>
      <p:pic>
        <p:nvPicPr>
          <p:cNvPr id="25" name="Image 0" descr="https://kimi-img.moonshot.cn/pub/slides/26-03-01-22:46:37-d6i52jccoua042r76oa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334125" y="2333625"/>
            <a:ext cx="5314950" cy="3981450"/>
          </a:xfrm>
          <a:prstGeom prst="roundRect">
            <a:avLst>
              <a:gd name="adj" fmla="val 0"/>
            </a:avLst>
          </a:prstGeom>
        </p:spPr>
      </p:pic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69702" y="438150"/>
            <a:ext cx="285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1276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Dimension 2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Unique Experiences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Your Résumé Is a Story No One Else Can Tell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4467225" cy="3438525"/>
          </a:xfrm>
          <a:custGeom>
            <a:avLst/>
            <a:gdLst/>
            <a:ahLst/>
            <a:cxnLst/>
            <a:rect l="l" t="t" r="r" b="b"/>
            <a:pathLst>
              <a:path w="4467225" h="3438525">
                <a:moveTo>
                  <a:pt x="76198" y="0"/>
                </a:moveTo>
                <a:lnTo>
                  <a:pt x="4391027" y="0"/>
                </a:lnTo>
                <a:cubicBezTo>
                  <a:pt x="4433082" y="0"/>
                  <a:pt x="4467225" y="34143"/>
                  <a:pt x="4467225" y="76198"/>
                </a:cubicBezTo>
                <a:lnTo>
                  <a:pt x="4467225" y="3362327"/>
                </a:lnTo>
                <a:cubicBezTo>
                  <a:pt x="4467225" y="3404382"/>
                  <a:pt x="4433082" y="3438525"/>
                  <a:pt x="4391027" y="3438525"/>
                </a:cubicBezTo>
                <a:lnTo>
                  <a:pt x="76198" y="3438525"/>
                </a:lnTo>
                <a:cubicBezTo>
                  <a:pt x="34143" y="3438525"/>
                  <a:pt x="0" y="3404382"/>
                  <a:pt x="0" y="3362327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738" y="20288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35719"/>
                </a:moveTo>
                <a:cubicBezTo>
                  <a:pt x="190500" y="54397"/>
                  <a:pt x="168511" y="82265"/>
                  <a:pt x="159023" y="93390"/>
                </a:cubicBezTo>
                <a:cubicBezTo>
                  <a:pt x="157609" y="95027"/>
                  <a:pt x="155525" y="95659"/>
                  <a:pt x="153628" y="95250"/>
                </a:cubicBezTo>
                <a:lnTo>
                  <a:pt x="119063" y="95250"/>
                </a:lnTo>
                <a:cubicBezTo>
                  <a:pt x="112477" y="95250"/>
                  <a:pt x="107156" y="100571"/>
                  <a:pt x="107156" y="107156"/>
                </a:cubicBezTo>
                <a:cubicBezTo>
                  <a:pt x="107156" y="113742"/>
                  <a:pt x="112477" y="119063"/>
                  <a:pt x="119063" y="119063"/>
                </a:cubicBezTo>
                <a:lnTo>
                  <a:pt x="154781" y="119063"/>
                </a:lnTo>
                <a:cubicBezTo>
                  <a:pt x="174501" y="119063"/>
                  <a:pt x="190500" y="135062"/>
                  <a:pt x="190500" y="154781"/>
                </a:cubicBezTo>
                <a:cubicBezTo>
                  <a:pt x="190500" y="174501"/>
                  <a:pt x="174501" y="190500"/>
                  <a:pt x="154781" y="190500"/>
                </a:cubicBezTo>
                <a:lnTo>
                  <a:pt x="51941" y="190500"/>
                </a:lnTo>
                <a:cubicBezTo>
                  <a:pt x="55178" y="186817"/>
                  <a:pt x="59122" y="182091"/>
                  <a:pt x="63103" y="176808"/>
                </a:cubicBezTo>
                <a:cubicBezTo>
                  <a:pt x="65447" y="173682"/>
                  <a:pt x="67866" y="170259"/>
                  <a:pt x="70172" y="166688"/>
                </a:cubicBezTo>
                <a:lnTo>
                  <a:pt x="154781" y="166688"/>
                </a:lnTo>
                <a:cubicBezTo>
                  <a:pt x="161367" y="166688"/>
                  <a:pt x="166688" y="161367"/>
                  <a:pt x="166688" y="154781"/>
                </a:cubicBezTo>
                <a:cubicBezTo>
                  <a:pt x="166688" y="148196"/>
                  <a:pt x="161367" y="142875"/>
                  <a:pt x="154781" y="142875"/>
                </a:cubicBezTo>
                <a:lnTo>
                  <a:pt x="119063" y="142875"/>
                </a:lnTo>
                <a:cubicBezTo>
                  <a:pt x="99343" y="142875"/>
                  <a:pt x="83344" y="126876"/>
                  <a:pt x="83344" y="107156"/>
                </a:cubicBezTo>
                <a:cubicBezTo>
                  <a:pt x="83344" y="87437"/>
                  <a:pt x="99343" y="71438"/>
                  <a:pt x="119063" y="71438"/>
                </a:cubicBezTo>
                <a:lnTo>
                  <a:pt x="133871" y="71438"/>
                </a:lnTo>
                <a:cubicBezTo>
                  <a:pt x="126057" y="59717"/>
                  <a:pt x="119063" y="46248"/>
                  <a:pt x="119063" y="35719"/>
                </a:cubicBezTo>
                <a:cubicBezTo>
                  <a:pt x="119063" y="15999"/>
                  <a:pt x="135062" y="0"/>
                  <a:pt x="154781" y="0"/>
                </a:cubicBezTo>
                <a:cubicBezTo>
                  <a:pt x="174501" y="0"/>
                  <a:pt x="190500" y="15999"/>
                  <a:pt x="190500" y="35719"/>
                </a:cubicBezTo>
                <a:close/>
                <a:moveTo>
                  <a:pt x="43569" y="181980"/>
                </a:moveTo>
                <a:cubicBezTo>
                  <a:pt x="42156" y="183579"/>
                  <a:pt x="40891" y="184993"/>
                  <a:pt x="39812" y="186184"/>
                </a:cubicBezTo>
                <a:lnTo>
                  <a:pt x="39142" y="186928"/>
                </a:lnTo>
                <a:lnTo>
                  <a:pt x="39067" y="186854"/>
                </a:lnTo>
                <a:cubicBezTo>
                  <a:pt x="36835" y="188565"/>
                  <a:pt x="33635" y="188342"/>
                  <a:pt x="31626" y="186184"/>
                </a:cubicBezTo>
                <a:cubicBezTo>
                  <a:pt x="22250" y="175989"/>
                  <a:pt x="0" y="149758"/>
                  <a:pt x="0" y="130969"/>
                </a:cubicBezTo>
                <a:cubicBezTo>
                  <a:pt x="0" y="111249"/>
                  <a:pt x="15999" y="95250"/>
                  <a:pt x="35719" y="95250"/>
                </a:cubicBezTo>
                <a:cubicBezTo>
                  <a:pt x="55438" y="95250"/>
                  <a:pt x="71438" y="111249"/>
                  <a:pt x="71438" y="130969"/>
                </a:cubicBezTo>
                <a:cubicBezTo>
                  <a:pt x="71438" y="142131"/>
                  <a:pt x="63587" y="155897"/>
                  <a:pt x="55252" y="167394"/>
                </a:cubicBezTo>
                <a:cubicBezTo>
                  <a:pt x="51271" y="172864"/>
                  <a:pt x="47179" y="177812"/>
                  <a:pt x="43793" y="181719"/>
                </a:cubicBezTo>
                <a:lnTo>
                  <a:pt x="43569" y="181980"/>
                </a:lnTo>
                <a:close/>
                <a:moveTo>
                  <a:pt x="47625" y="130969"/>
                </a:moveTo>
                <a:cubicBezTo>
                  <a:pt x="47625" y="124398"/>
                  <a:pt x="42290" y="119063"/>
                  <a:pt x="35719" y="119063"/>
                </a:cubicBezTo>
                <a:cubicBezTo>
                  <a:pt x="29148" y="119063"/>
                  <a:pt x="23812" y="124398"/>
                  <a:pt x="23812" y="130969"/>
                </a:cubicBezTo>
                <a:cubicBezTo>
                  <a:pt x="23812" y="137540"/>
                  <a:pt x="29148" y="142875"/>
                  <a:pt x="35719" y="142875"/>
                </a:cubicBezTo>
                <a:cubicBezTo>
                  <a:pt x="42290" y="142875"/>
                  <a:pt x="47625" y="137540"/>
                  <a:pt x="47625" y="130969"/>
                </a:cubicBezTo>
                <a:close/>
                <a:moveTo>
                  <a:pt x="154781" y="47625"/>
                </a:moveTo>
                <a:cubicBezTo>
                  <a:pt x="161352" y="47625"/>
                  <a:pt x="166688" y="42290"/>
                  <a:pt x="166688" y="35719"/>
                </a:cubicBezTo>
                <a:cubicBezTo>
                  <a:pt x="166688" y="29148"/>
                  <a:pt x="161352" y="23812"/>
                  <a:pt x="154781" y="23812"/>
                </a:cubicBezTo>
                <a:cubicBezTo>
                  <a:pt x="148210" y="23812"/>
                  <a:pt x="142875" y="29148"/>
                  <a:pt x="142875" y="35719"/>
                </a:cubicBezTo>
                <a:cubicBezTo>
                  <a:pt x="142875" y="42290"/>
                  <a:pt x="148210" y="47625"/>
                  <a:pt x="154781" y="47625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9" name="Text 7"/>
          <p:cNvSpPr/>
          <p:nvPr/>
        </p:nvSpPr>
        <p:spPr>
          <a:xfrm>
            <a:off x="781050" y="1990725"/>
            <a:ext cx="4010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Sources of Experience Moat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2925" y="24098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74117" y="2466975"/>
            <a:ext cx="104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2025" y="2371725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Unusual Career Paths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62025" y="2638425"/>
            <a:ext cx="38004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Non-linear journeys that create unique perspectives—career switches, industry hopping, unconventional roles.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2925" y="3157538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61318" y="3214688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62025" y="3119438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Rare Combinations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2025" y="3386138"/>
            <a:ext cx="38004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Industries, geographies, or roles rarely combined—e.g., emerging market experience + tech startup + Fortune 500.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2925" y="39052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59606" y="3962400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62025" y="386715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"Scar Tissue"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62025" y="4133850"/>
            <a:ext cx="38004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Failures, crises, and setbacks that produced expensive wisdom—lessons that can't be taught, only earned.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85763" y="5434013"/>
            <a:ext cx="4467225" cy="1038225"/>
          </a:xfrm>
          <a:custGeom>
            <a:avLst/>
            <a:gdLst/>
            <a:ahLst/>
            <a:cxnLst/>
            <a:rect l="l" t="t" r="r" b="b"/>
            <a:pathLst>
              <a:path w="4467225" h="1038225">
                <a:moveTo>
                  <a:pt x="76195" y="0"/>
                </a:moveTo>
                <a:lnTo>
                  <a:pt x="4391030" y="0"/>
                </a:lnTo>
                <a:cubicBezTo>
                  <a:pt x="4433111" y="0"/>
                  <a:pt x="4467225" y="34114"/>
                  <a:pt x="4467225" y="76195"/>
                </a:cubicBezTo>
                <a:lnTo>
                  <a:pt x="4467225" y="962030"/>
                </a:lnTo>
                <a:cubicBezTo>
                  <a:pt x="4467225" y="1004111"/>
                  <a:pt x="4433111" y="1038225"/>
                  <a:pt x="4391030" y="1038225"/>
                </a:cubicBezTo>
                <a:lnTo>
                  <a:pt x="76195" y="1038225"/>
                </a:lnTo>
                <a:cubicBezTo>
                  <a:pt x="34114" y="1038225"/>
                  <a:pt x="0" y="1004111"/>
                  <a:pt x="0" y="962030"/>
                </a:cubicBezTo>
                <a:lnTo>
                  <a:pt x="0" y="76195"/>
                </a:lnTo>
                <a:cubicBezTo>
                  <a:pt x="0" y="34114"/>
                  <a:pt x="34114" y="0"/>
                  <a:pt x="76195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71500" y="5629275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0" y="64294"/>
                </a:moveTo>
                <a:cubicBezTo>
                  <a:pt x="0" y="44559"/>
                  <a:pt x="15984" y="28575"/>
                  <a:pt x="35719" y="28575"/>
                </a:cubicBezTo>
                <a:lnTo>
                  <a:pt x="38100" y="28575"/>
                </a:lnTo>
                <a:cubicBezTo>
                  <a:pt x="43369" y="28575"/>
                  <a:pt x="47625" y="32831"/>
                  <a:pt x="47625" y="38100"/>
                </a:cubicBezTo>
                <a:cubicBezTo>
                  <a:pt x="47625" y="43369"/>
                  <a:pt x="43369" y="47625"/>
                  <a:pt x="38100" y="47625"/>
                </a:cubicBezTo>
                <a:lnTo>
                  <a:pt x="35719" y="47625"/>
                </a:lnTo>
                <a:cubicBezTo>
                  <a:pt x="26521" y="47625"/>
                  <a:pt x="19050" y="55096"/>
                  <a:pt x="19050" y="64294"/>
                </a:cubicBezTo>
                <a:lnTo>
                  <a:pt x="19050" y="66675"/>
                </a:lnTo>
                <a:lnTo>
                  <a:pt x="38100" y="66675"/>
                </a:lnTo>
                <a:cubicBezTo>
                  <a:pt x="48607" y="66675"/>
                  <a:pt x="57150" y="75218"/>
                  <a:pt x="57150" y="85725"/>
                </a:cubicBezTo>
                <a:lnTo>
                  <a:pt x="57150" y="104775"/>
                </a:lnTo>
                <a:cubicBezTo>
                  <a:pt x="57150" y="115282"/>
                  <a:pt x="48607" y="123825"/>
                  <a:pt x="38100" y="123825"/>
                </a:cubicBezTo>
                <a:lnTo>
                  <a:pt x="19050" y="123825"/>
                </a:lnTo>
                <a:cubicBezTo>
                  <a:pt x="8543" y="123825"/>
                  <a:pt x="0" y="115282"/>
                  <a:pt x="0" y="104775"/>
                </a:cubicBezTo>
                <a:lnTo>
                  <a:pt x="0" y="64294"/>
                </a:lnTo>
                <a:close/>
                <a:moveTo>
                  <a:pt x="76200" y="64294"/>
                </a:moveTo>
                <a:cubicBezTo>
                  <a:pt x="76200" y="44559"/>
                  <a:pt x="92184" y="28575"/>
                  <a:pt x="111919" y="28575"/>
                </a:cubicBezTo>
                <a:lnTo>
                  <a:pt x="114300" y="28575"/>
                </a:lnTo>
                <a:cubicBezTo>
                  <a:pt x="119569" y="28575"/>
                  <a:pt x="123825" y="32831"/>
                  <a:pt x="123825" y="38100"/>
                </a:cubicBezTo>
                <a:cubicBezTo>
                  <a:pt x="123825" y="43369"/>
                  <a:pt x="119569" y="47625"/>
                  <a:pt x="114300" y="47625"/>
                </a:cubicBezTo>
                <a:lnTo>
                  <a:pt x="111919" y="47625"/>
                </a:lnTo>
                <a:cubicBezTo>
                  <a:pt x="102721" y="47625"/>
                  <a:pt x="95250" y="55096"/>
                  <a:pt x="95250" y="64294"/>
                </a:cubicBezTo>
                <a:lnTo>
                  <a:pt x="95250" y="66675"/>
                </a:lnTo>
                <a:lnTo>
                  <a:pt x="114300" y="66675"/>
                </a:lnTo>
                <a:cubicBezTo>
                  <a:pt x="124807" y="66675"/>
                  <a:pt x="133350" y="75218"/>
                  <a:pt x="133350" y="85725"/>
                </a:cubicBezTo>
                <a:lnTo>
                  <a:pt x="133350" y="104775"/>
                </a:lnTo>
                <a:cubicBezTo>
                  <a:pt x="133350" y="115282"/>
                  <a:pt x="124807" y="123825"/>
                  <a:pt x="114300" y="123825"/>
                </a:cubicBezTo>
                <a:lnTo>
                  <a:pt x="95250" y="123825"/>
                </a:lnTo>
                <a:cubicBezTo>
                  <a:pt x="84743" y="123825"/>
                  <a:pt x="76200" y="115282"/>
                  <a:pt x="76200" y="104775"/>
                </a:cubicBezTo>
                <a:lnTo>
                  <a:pt x="76200" y="64294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4" name="Text 22"/>
          <p:cNvSpPr/>
          <p:nvPr/>
        </p:nvSpPr>
        <p:spPr>
          <a:xfrm>
            <a:off x="733425" y="5591175"/>
            <a:ext cx="403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Reframe Your Story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42925" y="5895975"/>
            <a:ext cx="42291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"What seems like a 'messy' background is often your greatest asset. The dots only connect looking backward."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018708" y="1833563"/>
            <a:ext cx="6791325" cy="4638675"/>
          </a:xfrm>
          <a:custGeom>
            <a:avLst/>
            <a:gdLst/>
            <a:ahLst/>
            <a:cxnLst/>
            <a:rect l="l" t="t" r="r" b="b"/>
            <a:pathLst>
              <a:path w="6791325" h="4638675">
                <a:moveTo>
                  <a:pt x="76213" y="0"/>
                </a:moveTo>
                <a:lnTo>
                  <a:pt x="6715112" y="0"/>
                </a:lnTo>
                <a:cubicBezTo>
                  <a:pt x="6757203" y="0"/>
                  <a:pt x="6791325" y="34122"/>
                  <a:pt x="6791325" y="76213"/>
                </a:cubicBezTo>
                <a:lnTo>
                  <a:pt x="6791325" y="4562462"/>
                </a:lnTo>
                <a:cubicBezTo>
                  <a:pt x="6791325" y="4604553"/>
                  <a:pt x="6757203" y="4638675"/>
                  <a:pt x="6715112" y="4638675"/>
                </a:cubicBezTo>
                <a:lnTo>
                  <a:pt x="76213" y="4638675"/>
                </a:lnTo>
                <a:cubicBezTo>
                  <a:pt x="34122" y="4638675"/>
                  <a:pt x="0" y="4604553"/>
                  <a:pt x="0" y="4562462"/>
                </a:cubicBezTo>
                <a:lnTo>
                  <a:pt x="0" y="76213"/>
                </a:lnTo>
                <a:cubicBezTo>
                  <a:pt x="0" y="34150"/>
                  <a:pt x="34150" y="0"/>
                  <a:pt x="76213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128245" y="1990725"/>
            <a:ext cx="6572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Experience Accumulation</a:t>
            </a:r>
            <a:endParaRPr lang="en-US" sz="1600" dirty="0"/>
          </a:p>
        </p:txBody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188" r="10188" t="0" b="0"/>
          <a:stretch/>
        </p:blipFill>
        <p:spPr>
          <a:xfrm>
            <a:off x="5175870" y="2333625"/>
            <a:ext cx="6477000" cy="3714750"/>
          </a:xfrm>
          <a:prstGeom prst="roundRect">
            <a:avLst>
              <a:gd name="adj" fmla="val 0"/>
            </a:avLst>
          </a:prstGeom>
        </p:spPr>
      </p:pic>
      <p:sp>
        <p:nvSpPr>
          <p:cNvPr id="29" name="Text 26"/>
          <p:cNvSpPr/>
          <p:nvPr/>
        </p:nvSpPr>
        <p:spPr>
          <a:xfrm>
            <a:off x="5142533" y="6124575"/>
            <a:ext cx="6543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Each experience layer compounds into an irreplicable combination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68585" y="438150"/>
            <a:ext cx="295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1276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Dimension 3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Network Depth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Who Can You Call at Midnight?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5629275" cy="3486150"/>
          </a:xfrm>
          <a:custGeom>
            <a:avLst/>
            <a:gdLst/>
            <a:ahLst/>
            <a:cxnLst/>
            <a:rect l="l" t="t" r="r" b="b"/>
            <a:pathLst>
              <a:path w="5629275" h="3486150">
                <a:moveTo>
                  <a:pt x="76207" y="0"/>
                </a:moveTo>
                <a:lnTo>
                  <a:pt x="5553068" y="0"/>
                </a:lnTo>
                <a:cubicBezTo>
                  <a:pt x="5595156" y="0"/>
                  <a:pt x="5629275" y="34119"/>
                  <a:pt x="5629275" y="76207"/>
                </a:cubicBezTo>
                <a:lnTo>
                  <a:pt x="5629275" y="3409943"/>
                </a:lnTo>
                <a:cubicBezTo>
                  <a:pt x="5629275" y="3452031"/>
                  <a:pt x="5595156" y="3486150"/>
                  <a:pt x="5553068" y="3486150"/>
                </a:cubicBezTo>
                <a:lnTo>
                  <a:pt x="76207" y="3486150"/>
                </a:lnTo>
                <a:cubicBezTo>
                  <a:pt x="34119" y="3486150"/>
                  <a:pt x="0" y="3452031"/>
                  <a:pt x="0" y="3409943"/>
                </a:cubicBezTo>
                <a:lnTo>
                  <a:pt x="0" y="76207"/>
                </a:lnTo>
                <a:cubicBezTo>
                  <a:pt x="0" y="34119"/>
                  <a:pt x="34119" y="0"/>
                  <a:pt x="76207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54831" y="202882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92273" y="32742"/>
                </a:moveTo>
                <a:lnTo>
                  <a:pt x="122039" y="32742"/>
                </a:lnTo>
                <a:lnTo>
                  <a:pt x="122039" y="50602"/>
                </a:lnTo>
                <a:lnTo>
                  <a:pt x="92273" y="50602"/>
                </a:lnTo>
                <a:lnTo>
                  <a:pt x="92273" y="32742"/>
                </a:lnTo>
                <a:close/>
                <a:moveTo>
                  <a:pt x="89297" y="11906"/>
                </a:moveTo>
                <a:cubicBezTo>
                  <a:pt x="79437" y="11906"/>
                  <a:pt x="71438" y="19906"/>
                  <a:pt x="71438" y="29766"/>
                </a:cubicBezTo>
                <a:lnTo>
                  <a:pt x="71438" y="53578"/>
                </a:lnTo>
                <a:cubicBezTo>
                  <a:pt x="71438" y="63438"/>
                  <a:pt x="79437" y="71438"/>
                  <a:pt x="89297" y="71438"/>
                </a:cubicBezTo>
                <a:lnTo>
                  <a:pt x="95250" y="71438"/>
                </a:lnTo>
                <a:lnTo>
                  <a:pt x="95250" y="83344"/>
                </a:lnTo>
                <a:lnTo>
                  <a:pt x="11906" y="83344"/>
                </a:lnTo>
                <a:cubicBezTo>
                  <a:pt x="5321" y="83344"/>
                  <a:pt x="0" y="88664"/>
                  <a:pt x="0" y="95250"/>
                </a:cubicBezTo>
                <a:cubicBezTo>
                  <a:pt x="0" y="101836"/>
                  <a:pt x="5321" y="107156"/>
                  <a:pt x="11906" y="107156"/>
                </a:cubicBezTo>
                <a:lnTo>
                  <a:pt x="47625" y="107156"/>
                </a:lnTo>
                <a:lnTo>
                  <a:pt x="47625" y="119063"/>
                </a:lnTo>
                <a:lnTo>
                  <a:pt x="41672" y="119063"/>
                </a:lnTo>
                <a:cubicBezTo>
                  <a:pt x="31812" y="119063"/>
                  <a:pt x="23812" y="127062"/>
                  <a:pt x="23812" y="136922"/>
                </a:cubicBezTo>
                <a:lnTo>
                  <a:pt x="23812" y="160734"/>
                </a:lnTo>
                <a:cubicBezTo>
                  <a:pt x="23812" y="170594"/>
                  <a:pt x="31812" y="178594"/>
                  <a:pt x="41672" y="178594"/>
                </a:cubicBezTo>
                <a:lnTo>
                  <a:pt x="77391" y="178594"/>
                </a:lnTo>
                <a:cubicBezTo>
                  <a:pt x="87250" y="178594"/>
                  <a:pt x="95250" y="170594"/>
                  <a:pt x="95250" y="160734"/>
                </a:cubicBezTo>
                <a:lnTo>
                  <a:pt x="95250" y="136922"/>
                </a:lnTo>
                <a:cubicBezTo>
                  <a:pt x="95250" y="127062"/>
                  <a:pt x="87250" y="119063"/>
                  <a:pt x="77391" y="119063"/>
                </a:cubicBezTo>
                <a:lnTo>
                  <a:pt x="71438" y="119063"/>
                </a:lnTo>
                <a:lnTo>
                  <a:pt x="71438" y="107156"/>
                </a:lnTo>
                <a:lnTo>
                  <a:pt x="142875" y="107156"/>
                </a:lnTo>
                <a:lnTo>
                  <a:pt x="142875" y="119063"/>
                </a:lnTo>
                <a:lnTo>
                  <a:pt x="136922" y="119063"/>
                </a:lnTo>
                <a:cubicBezTo>
                  <a:pt x="127062" y="119063"/>
                  <a:pt x="119063" y="127062"/>
                  <a:pt x="119063" y="136922"/>
                </a:cubicBezTo>
                <a:lnTo>
                  <a:pt x="119063" y="160734"/>
                </a:lnTo>
                <a:cubicBezTo>
                  <a:pt x="119063" y="170594"/>
                  <a:pt x="127062" y="178594"/>
                  <a:pt x="136922" y="178594"/>
                </a:cubicBezTo>
                <a:lnTo>
                  <a:pt x="172641" y="178594"/>
                </a:lnTo>
                <a:cubicBezTo>
                  <a:pt x="182500" y="178594"/>
                  <a:pt x="190500" y="170594"/>
                  <a:pt x="190500" y="160734"/>
                </a:cubicBezTo>
                <a:lnTo>
                  <a:pt x="190500" y="136922"/>
                </a:lnTo>
                <a:cubicBezTo>
                  <a:pt x="190500" y="127062"/>
                  <a:pt x="182500" y="119063"/>
                  <a:pt x="172641" y="119063"/>
                </a:cubicBezTo>
                <a:lnTo>
                  <a:pt x="166688" y="119063"/>
                </a:lnTo>
                <a:lnTo>
                  <a:pt x="166688" y="107156"/>
                </a:lnTo>
                <a:lnTo>
                  <a:pt x="202406" y="107156"/>
                </a:lnTo>
                <a:cubicBezTo>
                  <a:pt x="208992" y="107156"/>
                  <a:pt x="214313" y="101836"/>
                  <a:pt x="214313" y="95250"/>
                </a:cubicBezTo>
                <a:cubicBezTo>
                  <a:pt x="214313" y="88664"/>
                  <a:pt x="208992" y="83344"/>
                  <a:pt x="202406" y="83344"/>
                </a:cubicBezTo>
                <a:lnTo>
                  <a:pt x="119063" y="83344"/>
                </a:lnTo>
                <a:lnTo>
                  <a:pt x="119063" y="71438"/>
                </a:lnTo>
                <a:lnTo>
                  <a:pt x="125016" y="71438"/>
                </a:lnTo>
                <a:cubicBezTo>
                  <a:pt x="134875" y="71438"/>
                  <a:pt x="142875" y="63438"/>
                  <a:pt x="142875" y="53578"/>
                </a:cubicBezTo>
                <a:lnTo>
                  <a:pt x="142875" y="29766"/>
                </a:lnTo>
                <a:cubicBezTo>
                  <a:pt x="142875" y="19906"/>
                  <a:pt x="134875" y="11906"/>
                  <a:pt x="125016" y="11906"/>
                </a:cubicBezTo>
                <a:lnTo>
                  <a:pt x="89297" y="11906"/>
                </a:lnTo>
                <a:close/>
                <a:moveTo>
                  <a:pt x="166688" y="139898"/>
                </a:moveTo>
                <a:lnTo>
                  <a:pt x="169664" y="139898"/>
                </a:lnTo>
                <a:lnTo>
                  <a:pt x="169664" y="157758"/>
                </a:lnTo>
                <a:lnTo>
                  <a:pt x="139898" y="157758"/>
                </a:lnTo>
                <a:lnTo>
                  <a:pt x="139898" y="139898"/>
                </a:lnTo>
                <a:lnTo>
                  <a:pt x="166688" y="139898"/>
                </a:lnTo>
                <a:close/>
                <a:moveTo>
                  <a:pt x="71438" y="139898"/>
                </a:moveTo>
                <a:lnTo>
                  <a:pt x="74414" y="139898"/>
                </a:lnTo>
                <a:lnTo>
                  <a:pt x="74414" y="157758"/>
                </a:lnTo>
                <a:lnTo>
                  <a:pt x="44648" y="157758"/>
                </a:lnTo>
                <a:lnTo>
                  <a:pt x="44648" y="139898"/>
                </a:lnTo>
                <a:lnTo>
                  <a:pt x="71438" y="139898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9" name="Text 7"/>
          <p:cNvSpPr/>
          <p:nvPr/>
        </p:nvSpPr>
        <p:spPr>
          <a:xfrm>
            <a:off x="781050" y="1990725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Quality Over Quantity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1975" y="2371725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" name="Text 9"/>
          <p:cNvSpPr/>
          <p:nvPr/>
        </p:nvSpPr>
        <p:spPr>
          <a:xfrm>
            <a:off x="695325" y="2371725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Strong Ties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5325" y="2638425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Deep relationships with people who would help you without hesitation—mentors, collaborators, friends in high places.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61975" y="3119438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4" name="Text 12"/>
          <p:cNvSpPr/>
          <p:nvPr/>
        </p:nvSpPr>
        <p:spPr>
          <a:xfrm>
            <a:off x="695325" y="3119438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Access to Inner Circles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5325" y="3386138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 lines to decision-makers, knowledge hubs, and gatekeepers—not just knowing them, but being trusted by them.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61975" y="3867150"/>
            <a:ext cx="38100" cy="638175"/>
          </a:xfrm>
          <a:custGeom>
            <a:avLst/>
            <a:gdLst/>
            <a:ahLst/>
            <a:cxnLst/>
            <a:rect l="l" t="t" r="r" b="b"/>
            <a:pathLst>
              <a:path w="38100" h="638175">
                <a:moveTo>
                  <a:pt x="0" y="0"/>
                </a:moveTo>
                <a:lnTo>
                  <a:pt x="38100" y="0"/>
                </a:lnTo>
                <a:lnTo>
                  <a:pt x="3810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7" name="Text 15"/>
          <p:cNvSpPr/>
          <p:nvPr/>
        </p:nvSpPr>
        <p:spPr>
          <a:xfrm>
            <a:off x="695325" y="3867150"/>
            <a:ext cx="523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Arbitrage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95325" y="4133850"/>
            <a:ext cx="52292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Being the bridge between two disconnected communities—e.g., connecting tech founders with traditional industry executives.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85763" y="5477768"/>
            <a:ext cx="5629275" cy="1000125"/>
          </a:xfrm>
          <a:custGeom>
            <a:avLst/>
            <a:gdLst/>
            <a:ahLst/>
            <a:cxnLst/>
            <a:rect l="l" t="t" r="r" b="b"/>
            <a:pathLst>
              <a:path w="5629275" h="1000125">
                <a:moveTo>
                  <a:pt x="76200" y="0"/>
                </a:moveTo>
                <a:lnTo>
                  <a:pt x="5553075" y="0"/>
                </a:lnTo>
                <a:cubicBezTo>
                  <a:pt x="5595159" y="0"/>
                  <a:pt x="5629275" y="34116"/>
                  <a:pt x="5629275" y="76200"/>
                </a:cubicBezTo>
                <a:lnTo>
                  <a:pt x="5629275" y="923925"/>
                </a:lnTo>
                <a:cubicBezTo>
                  <a:pt x="5629275" y="966009"/>
                  <a:pt x="5595159" y="1000125"/>
                  <a:pt x="5553075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33400" y="567303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95250" y="65484"/>
                </a:moveTo>
                <a:cubicBezTo>
                  <a:pt x="88664" y="65484"/>
                  <a:pt x="83344" y="70805"/>
                  <a:pt x="83344" y="77391"/>
                </a:cubicBezTo>
                <a:cubicBezTo>
                  <a:pt x="83344" y="82339"/>
                  <a:pt x="79363" y="86320"/>
                  <a:pt x="74414" y="86320"/>
                </a:cubicBezTo>
                <a:cubicBezTo>
                  <a:pt x="69466" y="86320"/>
                  <a:pt x="65484" y="82339"/>
                  <a:pt x="65484" y="77391"/>
                </a:cubicBezTo>
                <a:cubicBezTo>
                  <a:pt x="65484" y="60945"/>
                  <a:pt x="78804" y="47625"/>
                  <a:pt x="95250" y="47625"/>
                </a:cubicBezTo>
                <a:cubicBezTo>
                  <a:pt x="111696" y="47625"/>
                  <a:pt x="125016" y="60945"/>
                  <a:pt x="125016" y="77391"/>
                </a:cubicBezTo>
                <a:cubicBezTo>
                  <a:pt x="125016" y="94952"/>
                  <a:pt x="111621" y="102394"/>
                  <a:pt x="104180" y="105110"/>
                </a:cubicBezTo>
                <a:lnTo>
                  <a:pt x="104180" y="106524"/>
                </a:lnTo>
                <a:cubicBezTo>
                  <a:pt x="104180" y="111472"/>
                  <a:pt x="100199" y="115453"/>
                  <a:pt x="95250" y="115453"/>
                </a:cubicBezTo>
                <a:cubicBezTo>
                  <a:pt x="90301" y="115453"/>
                  <a:pt x="86320" y="111472"/>
                  <a:pt x="86320" y="106524"/>
                </a:cubicBezTo>
                <a:lnTo>
                  <a:pt x="86320" y="103510"/>
                </a:lnTo>
                <a:cubicBezTo>
                  <a:pt x="86320" y="95883"/>
                  <a:pt x="91827" y="90413"/>
                  <a:pt x="97520" y="88553"/>
                </a:cubicBezTo>
                <a:cubicBezTo>
                  <a:pt x="99901" y="87771"/>
                  <a:pt x="102431" y="86506"/>
                  <a:pt x="104291" y="84720"/>
                </a:cubicBezTo>
                <a:cubicBezTo>
                  <a:pt x="105891" y="83158"/>
                  <a:pt x="107156" y="81000"/>
                  <a:pt x="107156" y="77428"/>
                </a:cubicBezTo>
                <a:cubicBezTo>
                  <a:pt x="107156" y="70842"/>
                  <a:pt x="101836" y="65522"/>
                  <a:pt x="95250" y="65522"/>
                </a:cubicBezTo>
                <a:close/>
                <a:moveTo>
                  <a:pt x="83344" y="136922"/>
                </a:moveTo>
                <a:cubicBezTo>
                  <a:pt x="83344" y="130351"/>
                  <a:pt x="88679" y="125016"/>
                  <a:pt x="95250" y="125016"/>
                </a:cubicBezTo>
                <a:cubicBezTo>
                  <a:pt x="101821" y="125016"/>
                  <a:pt x="107156" y="130351"/>
                  <a:pt x="107156" y="136922"/>
                </a:cubicBezTo>
                <a:cubicBezTo>
                  <a:pt x="107156" y="143493"/>
                  <a:pt x="101821" y="148828"/>
                  <a:pt x="95250" y="148828"/>
                </a:cubicBezTo>
                <a:cubicBezTo>
                  <a:pt x="88679" y="148828"/>
                  <a:pt x="83344" y="143493"/>
                  <a:pt x="83344" y="136922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9"/>
          <p:cNvSpPr/>
          <p:nvPr/>
        </p:nvSpPr>
        <p:spPr>
          <a:xfrm>
            <a:off x="828601" y="5634930"/>
            <a:ext cx="510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Midnight Test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28601" y="5901630"/>
            <a:ext cx="51054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"How many people would pick up your call at midnight and actually help? That's your true network depth."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76963" y="1833563"/>
            <a:ext cx="5629275" cy="4648200"/>
          </a:xfrm>
          <a:custGeom>
            <a:avLst/>
            <a:gdLst/>
            <a:ahLst/>
            <a:cxnLst/>
            <a:rect l="l" t="t" r="r" b="b"/>
            <a:pathLst>
              <a:path w="5629275" h="4648200">
                <a:moveTo>
                  <a:pt x="76184" y="0"/>
                </a:moveTo>
                <a:lnTo>
                  <a:pt x="5553091" y="0"/>
                </a:lnTo>
                <a:cubicBezTo>
                  <a:pt x="5595138" y="0"/>
                  <a:pt x="5629275" y="34137"/>
                  <a:pt x="5629275" y="76184"/>
                </a:cubicBezTo>
                <a:lnTo>
                  <a:pt x="5629275" y="4572016"/>
                </a:lnTo>
                <a:cubicBezTo>
                  <a:pt x="5629275" y="4614091"/>
                  <a:pt x="5595166" y="4648200"/>
                  <a:pt x="5553091" y="4648200"/>
                </a:cubicBezTo>
                <a:lnTo>
                  <a:pt x="76184" y="4648200"/>
                </a:lnTo>
                <a:cubicBezTo>
                  <a:pt x="34137" y="4648200"/>
                  <a:pt x="0" y="4614063"/>
                  <a:pt x="0" y="4572016"/>
                </a:cubicBezTo>
                <a:lnTo>
                  <a:pt x="0" y="76184"/>
                </a:lnTo>
                <a:cubicBezTo>
                  <a:pt x="0" y="34109"/>
                  <a:pt x="34109" y="0"/>
                  <a:pt x="76184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86500" y="199072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Network Position</a:t>
            </a:r>
            <a:endParaRPr lang="en-US" sz="1600" dirty="0"/>
          </a:p>
        </p:txBody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0" r="0" t="16" b="16"/>
          <a:stretch/>
        </p:blipFill>
        <p:spPr>
          <a:xfrm>
            <a:off x="6334125" y="2333625"/>
            <a:ext cx="5314950" cy="3724275"/>
          </a:xfrm>
          <a:prstGeom prst="roundRect">
            <a:avLst>
              <a:gd name="adj" fmla="val 0"/>
            </a:avLst>
          </a:prstGeom>
        </p:spPr>
      </p:pic>
      <p:sp>
        <p:nvSpPr>
          <p:cNvPr id="26" name="Text 23"/>
          <p:cNvSpPr/>
          <p:nvPr/>
        </p:nvSpPr>
        <p:spPr>
          <a:xfrm>
            <a:off x="6300788" y="6130230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Your value = the connections you enable between disconnected worlds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9518" y="379518"/>
            <a:ext cx="379518" cy="379518"/>
          </a:xfrm>
          <a:custGeom>
            <a:avLst/>
            <a:gdLst/>
            <a:ahLst/>
            <a:cxnLst/>
            <a:rect l="l" t="t" r="r" b="b"/>
            <a:pathLst>
              <a:path w="379518" h="379518">
                <a:moveTo>
                  <a:pt x="189759" y="0"/>
                </a:moveTo>
                <a:lnTo>
                  <a:pt x="189759" y="0"/>
                </a:lnTo>
                <a:cubicBezTo>
                  <a:pt x="294489" y="0"/>
                  <a:pt x="379518" y="85028"/>
                  <a:pt x="379518" y="189759"/>
                </a:cubicBezTo>
                <a:lnTo>
                  <a:pt x="379518" y="189759"/>
                </a:lnTo>
                <a:cubicBezTo>
                  <a:pt x="379518" y="294489"/>
                  <a:pt x="294489" y="379518"/>
                  <a:pt x="189759" y="379518"/>
                </a:cubicBezTo>
                <a:lnTo>
                  <a:pt x="189759" y="379518"/>
                </a:lnTo>
                <a:cubicBezTo>
                  <a:pt x="85028" y="379518"/>
                  <a:pt x="0" y="294489"/>
                  <a:pt x="0" y="189759"/>
                </a:cubicBezTo>
                <a:lnTo>
                  <a:pt x="0" y="189759"/>
                </a:lnTo>
                <a:cubicBezTo>
                  <a:pt x="0" y="85028"/>
                  <a:pt x="85028" y="0"/>
                  <a:pt x="189759" y="0"/>
                </a:cubicBez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74768" y="436445"/>
            <a:ext cx="275150" cy="2656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2890" y="474397"/>
            <a:ext cx="1271384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6" spc="261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Dimension 4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9518" y="834939"/>
            <a:ext cx="11660675" cy="4554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586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Reputation Assets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79518" y="1366263"/>
            <a:ext cx="11546820" cy="3036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93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What Do People Say When You Leave the Room?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4261" y="1826428"/>
            <a:ext cx="5635835" cy="3833127"/>
          </a:xfrm>
          <a:custGeom>
            <a:avLst/>
            <a:gdLst/>
            <a:ahLst/>
            <a:cxnLst/>
            <a:rect l="l" t="t" r="r" b="b"/>
            <a:pathLst>
              <a:path w="5635835" h="3833127">
                <a:moveTo>
                  <a:pt x="75896" y="0"/>
                </a:moveTo>
                <a:lnTo>
                  <a:pt x="5559939" y="0"/>
                </a:lnTo>
                <a:cubicBezTo>
                  <a:pt x="5601855" y="0"/>
                  <a:pt x="5635835" y="33980"/>
                  <a:pt x="5635835" y="75896"/>
                </a:cubicBezTo>
                <a:lnTo>
                  <a:pt x="5635835" y="3757231"/>
                </a:lnTo>
                <a:cubicBezTo>
                  <a:pt x="5635835" y="3799147"/>
                  <a:pt x="5601855" y="3833127"/>
                  <a:pt x="5559939" y="3833127"/>
                </a:cubicBezTo>
                <a:lnTo>
                  <a:pt x="75896" y="3833127"/>
                </a:lnTo>
                <a:cubicBezTo>
                  <a:pt x="33980" y="3833127"/>
                  <a:pt x="0" y="3799147"/>
                  <a:pt x="0" y="3757231"/>
                </a:cubicBezTo>
                <a:lnTo>
                  <a:pt x="0" y="75896"/>
                </a:lnTo>
                <a:cubicBezTo>
                  <a:pt x="0" y="34008"/>
                  <a:pt x="34008" y="0"/>
                  <a:pt x="75896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76392" y="2020931"/>
            <a:ext cx="166039" cy="189759"/>
          </a:xfrm>
          <a:custGeom>
            <a:avLst/>
            <a:gdLst/>
            <a:ahLst/>
            <a:cxnLst/>
            <a:rect l="l" t="t" r="r" b="b"/>
            <a:pathLst>
              <a:path w="166039" h="189759">
                <a:moveTo>
                  <a:pt x="91136" y="-9599"/>
                </a:moveTo>
                <a:cubicBezTo>
                  <a:pt x="86170" y="-12638"/>
                  <a:pt x="79906" y="-12638"/>
                  <a:pt x="74940" y="-9599"/>
                </a:cubicBezTo>
                <a:cubicBezTo>
                  <a:pt x="65897" y="-4077"/>
                  <a:pt x="60300" y="-2594"/>
                  <a:pt x="49700" y="-2817"/>
                </a:cubicBezTo>
                <a:cubicBezTo>
                  <a:pt x="43882" y="-2965"/>
                  <a:pt x="38471" y="185"/>
                  <a:pt x="35654" y="5300"/>
                </a:cubicBezTo>
                <a:cubicBezTo>
                  <a:pt x="30576" y="14603"/>
                  <a:pt x="26462" y="18716"/>
                  <a:pt x="17160" y="23794"/>
                </a:cubicBezTo>
                <a:cubicBezTo>
                  <a:pt x="12045" y="26574"/>
                  <a:pt x="8932" y="32022"/>
                  <a:pt x="9043" y="37841"/>
                </a:cubicBezTo>
                <a:cubicBezTo>
                  <a:pt x="9303" y="48440"/>
                  <a:pt x="7783" y="54037"/>
                  <a:pt x="2261" y="63080"/>
                </a:cubicBezTo>
                <a:cubicBezTo>
                  <a:pt x="-778" y="68046"/>
                  <a:pt x="-778" y="74310"/>
                  <a:pt x="2261" y="79276"/>
                </a:cubicBezTo>
                <a:cubicBezTo>
                  <a:pt x="7783" y="88319"/>
                  <a:pt x="9266" y="93916"/>
                  <a:pt x="9043" y="104516"/>
                </a:cubicBezTo>
                <a:cubicBezTo>
                  <a:pt x="8895" y="110334"/>
                  <a:pt x="12045" y="115745"/>
                  <a:pt x="17160" y="118562"/>
                </a:cubicBezTo>
                <a:cubicBezTo>
                  <a:pt x="25351" y="123047"/>
                  <a:pt x="29502" y="126753"/>
                  <a:pt x="33875" y="133943"/>
                </a:cubicBezTo>
                <a:lnTo>
                  <a:pt x="15826" y="169930"/>
                </a:lnTo>
                <a:cubicBezTo>
                  <a:pt x="13639" y="174341"/>
                  <a:pt x="15418" y="179678"/>
                  <a:pt x="19791" y="181864"/>
                </a:cubicBezTo>
                <a:lnTo>
                  <a:pt x="51665" y="197801"/>
                </a:lnTo>
                <a:cubicBezTo>
                  <a:pt x="55927" y="199914"/>
                  <a:pt x="61116" y="198320"/>
                  <a:pt x="63414" y="194169"/>
                </a:cubicBezTo>
                <a:lnTo>
                  <a:pt x="82982" y="158923"/>
                </a:lnTo>
                <a:lnTo>
                  <a:pt x="102551" y="194169"/>
                </a:lnTo>
                <a:cubicBezTo>
                  <a:pt x="104849" y="198320"/>
                  <a:pt x="110038" y="199951"/>
                  <a:pt x="114300" y="197801"/>
                </a:cubicBezTo>
                <a:lnTo>
                  <a:pt x="146174" y="181864"/>
                </a:lnTo>
                <a:cubicBezTo>
                  <a:pt x="150584" y="179678"/>
                  <a:pt x="152363" y="174341"/>
                  <a:pt x="150139" y="169930"/>
                </a:cubicBezTo>
                <a:lnTo>
                  <a:pt x="132127" y="133906"/>
                </a:lnTo>
                <a:cubicBezTo>
                  <a:pt x="136463" y="126716"/>
                  <a:pt x="140651" y="123010"/>
                  <a:pt x="148842" y="118525"/>
                </a:cubicBezTo>
                <a:cubicBezTo>
                  <a:pt x="153957" y="115745"/>
                  <a:pt x="157070" y="110297"/>
                  <a:pt x="156959" y="104479"/>
                </a:cubicBezTo>
                <a:cubicBezTo>
                  <a:pt x="156699" y="93879"/>
                  <a:pt x="158219" y="88282"/>
                  <a:pt x="163741" y="79239"/>
                </a:cubicBezTo>
                <a:cubicBezTo>
                  <a:pt x="166780" y="74273"/>
                  <a:pt x="166780" y="68009"/>
                  <a:pt x="163741" y="63043"/>
                </a:cubicBezTo>
                <a:cubicBezTo>
                  <a:pt x="158219" y="54000"/>
                  <a:pt x="156736" y="48403"/>
                  <a:pt x="156959" y="37804"/>
                </a:cubicBezTo>
                <a:cubicBezTo>
                  <a:pt x="157107" y="31985"/>
                  <a:pt x="153957" y="26574"/>
                  <a:pt x="148842" y="23757"/>
                </a:cubicBezTo>
                <a:cubicBezTo>
                  <a:pt x="139539" y="18679"/>
                  <a:pt x="135425" y="14565"/>
                  <a:pt x="130348" y="5263"/>
                </a:cubicBezTo>
                <a:cubicBezTo>
                  <a:pt x="127568" y="148"/>
                  <a:pt x="122120" y="-2965"/>
                  <a:pt x="116301" y="-2854"/>
                </a:cubicBezTo>
                <a:cubicBezTo>
                  <a:pt x="105702" y="-2594"/>
                  <a:pt x="100105" y="-4114"/>
                  <a:pt x="91062" y="-9636"/>
                </a:cubicBezTo>
                <a:close/>
                <a:moveTo>
                  <a:pt x="83019" y="35580"/>
                </a:moveTo>
                <a:cubicBezTo>
                  <a:pt x="102656" y="35580"/>
                  <a:pt x="118599" y="51523"/>
                  <a:pt x="118599" y="71160"/>
                </a:cubicBezTo>
                <a:cubicBezTo>
                  <a:pt x="118599" y="90797"/>
                  <a:pt x="102656" y="106739"/>
                  <a:pt x="83019" y="106739"/>
                </a:cubicBezTo>
                <a:cubicBezTo>
                  <a:pt x="63382" y="106739"/>
                  <a:pt x="47440" y="90797"/>
                  <a:pt x="47440" y="71160"/>
                </a:cubicBezTo>
                <a:cubicBezTo>
                  <a:pt x="47440" y="51523"/>
                  <a:pt x="63382" y="35580"/>
                  <a:pt x="83019" y="3558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" name="Text 7"/>
          <p:cNvSpPr/>
          <p:nvPr/>
        </p:nvSpPr>
        <p:spPr>
          <a:xfrm>
            <a:off x="778011" y="1982979"/>
            <a:ext cx="5180414" cy="2656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4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Components of Reputation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2160" y="2400448"/>
            <a:ext cx="128087" cy="170783"/>
          </a:xfrm>
          <a:custGeom>
            <a:avLst/>
            <a:gdLst/>
            <a:ahLst/>
            <a:cxnLst/>
            <a:rect l="l" t="t" r="r" b="b"/>
            <a:pathLst>
              <a:path w="128087" h="170783">
                <a:moveTo>
                  <a:pt x="0" y="21348"/>
                </a:moveTo>
                <a:cubicBezTo>
                  <a:pt x="0" y="9573"/>
                  <a:pt x="9573" y="0"/>
                  <a:pt x="21348" y="0"/>
                </a:cubicBezTo>
                <a:lnTo>
                  <a:pt x="71215" y="0"/>
                </a:lnTo>
                <a:cubicBezTo>
                  <a:pt x="76886" y="0"/>
                  <a:pt x="82323" y="2235"/>
                  <a:pt x="86325" y="6238"/>
                </a:cubicBezTo>
                <a:lnTo>
                  <a:pt x="121850" y="41795"/>
                </a:lnTo>
                <a:cubicBezTo>
                  <a:pt x="125852" y="45798"/>
                  <a:pt x="128087" y="51235"/>
                  <a:pt x="128087" y="56905"/>
                </a:cubicBezTo>
                <a:lnTo>
                  <a:pt x="128087" y="149435"/>
                </a:lnTo>
                <a:cubicBezTo>
                  <a:pt x="128087" y="161210"/>
                  <a:pt x="118514" y="170783"/>
                  <a:pt x="106739" y="170783"/>
                </a:cubicBezTo>
                <a:lnTo>
                  <a:pt x="21348" y="170783"/>
                </a:lnTo>
                <a:cubicBezTo>
                  <a:pt x="9573" y="170783"/>
                  <a:pt x="0" y="161210"/>
                  <a:pt x="0" y="149435"/>
                </a:cubicBezTo>
                <a:lnTo>
                  <a:pt x="0" y="21348"/>
                </a:lnTo>
                <a:close/>
                <a:moveTo>
                  <a:pt x="69381" y="19513"/>
                </a:moveTo>
                <a:lnTo>
                  <a:pt x="69381" y="50701"/>
                </a:lnTo>
                <a:cubicBezTo>
                  <a:pt x="69381" y="55138"/>
                  <a:pt x="72950" y="58707"/>
                  <a:pt x="77386" y="58707"/>
                </a:cubicBezTo>
                <a:lnTo>
                  <a:pt x="108574" y="58707"/>
                </a:lnTo>
                <a:lnTo>
                  <a:pt x="69381" y="19513"/>
                </a:lnTo>
                <a:close/>
                <a:moveTo>
                  <a:pt x="40027" y="85391"/>
                </a:moveTo>
                <a:cubicBezTo>
                  <a:pt x="35591" y="85391"/>
                  <a:pt x="32022" y="88961"/>
                  <a:pt x="32022" y="93397"/>
                </a:cubicBezTo>
                <a:cubicBezTo>
                  <a:pt x="32022" y="97833"/>
                  <a:pt x="35591" y="101402"/>
                  <a:pt x="40027" y="101402"/>
                </a:cubicBezTo>
                <a:lnTo>
                  <a:pt x="88060" y="101402"/>
                </a:lnTo>
                <a:cubicBezTo>
                  <a:pt x="92496" y="101402"/>
                  <a:pt x="96065" y="97833"/>
                  <a:pt x="96065" y="93397"/>
                </a:cubicBezTo>
                <a:cubicBezTo>
                  <a:pt x="96065" y="88961"/>
                  <a:pt x="92496" y="85391"/>
                  <a:pt x="88060" y="85391"/>
                </a:cubicBezTo>
                <a:lnTo>
                  <a:pt x="40027" y="85391"/>
                </a:lnTo>
                <a:close/>
                <a:moveTo>
                  <a:pt x="40027" y="117413"/>
                </a:moveTo>
                <a:cubicBezTo>
                  <a:pt x="35591" y="117413"/>
                  <a:pt x="32022" y="120982"/>
                  <a:pt x="32022" y="125419"/>
                </a:cubicBezTo>
                <a:cubicBezTo>
                  <a:pt x="32022" y="129855"/>
                  <a:pt x="35591" y="133424"/>
                  <a:pt x="40027" y="133424"/>
                </a:cubicBezTo>
                <a:lnTo>
                  <a:pt x="88060" y="133424"/>
                </a:lnTo>
                <a:cubicBezTo>
                  <a:pt x="92496" y="133424"/>
                  <a:pt x="96065" y="129855"/>
                  <a:pt x="96065" y="125419"/>
                </a:cubicBezTo>
                <a:cubicBezTo>
                  <a:pt x="96065" y="120982"/>
                  <a:pt x="92496" y="117413"/>
                  <a:pt x="88060" y="117413"/>
                </a:cubicBezTo>
                <a:lnTo>
                  <a:pt x="40027" y="117413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" name="Text 9"/>
          <p:cNvSpPr/>
          <p:nvPr/>
        </p:nvSpPr>
        <p:spPr>
          <a:xfrm>
            <a:off x="822263" y="2362496"/>
            <a:ext cx="511399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Documented Social Proof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263" y="2628159"/>
            <a:ext cx="5104511" cy="37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Publications, speaking engagements, awards, media mentions, testimonials—evidence that others vouch for you.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52672" y="3145251"/>
            <a:ext cx="128087" cy="170783"/>
          </a:xfrm>
          <a:custGeom>
            <a:avLst/>
            <a:gdLst/>
            <a:ahLst/>
            <a:cxnLst/>
            <a:rect l="l" t="t" r="r" b="b"/>
            <a:pathLst>
              <a:path w="128087" h="170783">
                <a:moveTo>
                  <a:pt x="21348" y="0"/>
                </a:moveTo>
                <a:cubicBezTo>
                  <a:pt x="9573" y="0"/>
                  <a:pt x="0" y="9573"/>
                  <a:pt x="0" y="21348"/>
                </a:cubicBezTo>
                <a:lnTo>
                  <a:pt x="0" y="149435"/>
                </a:lnTo>
                <a:cubicBezTo>
                  <a:pt x="0" y="161210"/>
                  <a:pt x="9573" y="170783"/>
                  <a:pt x="21348" y="170783"/>
                </a:cubicBezTo>
                <a:lnTo>
                  <a:pt x="106739" y="170783"/>
                </a:lnTo>
                <a:cubicBezTo>
                  <a:pt x="118514" y="170783"/>
                  <a:pt x="128087" y="161210"/>
                  <a:pt x="128087" y="149435"/>
                </a:cubicBezTo>
                <a:lnTo>
                  <a:pt x="128087" y="21348"/>
                </a:lnTo>
                <a:cubicBezTo>
                  <a:pt x="128087" y="9573"/>
                  <a:pt x="118514" y="0"/>
                  <a:pt x="106739" y="0"/>
                </a:cubicBezTo>
                <a:lnTo>
                  <a:pt x="21348" y="0"/>
                </a:lnTo>
                <a:close/>
                <a:moveTo>
                  <a:pt x="58707" y="117413"/>
                </a:moveTo>
                <a:lnTo>
                  <a:pt x="69381" y="117413"/>
                </a:lnTo>
                <a:cubicBezTo>
                  <a:pt x="75285" y="117413"/>
                  <a:pt x="80054" y="122183"/>
                  <a:pt x="80054" y="128087"/>
                </a:cubicBezTo>
                <a:lnTo>
                  <a:pt x="80054" y="154772"/>
                </a:lnTo>
                <a:lnTo>
                  <a:pt x="48033" y="154772"/>
                </a:lnTo>
                <a:lnTo>
                  <a:pt x="48033" y="128087"/>
                </a:lnTo>
                <a:cubicBezTo>
                  <a:pt x="48033" y="122183"/>
                  <a:pt x="52803" y="117413"/>
                  <a:pt x="58707" y="117413"/>
                </a:cubicBezTo>
                <a:close/>
                <a:moveTo>
                  <a:pt x="32022" y="37359"/>
                </a:moveTo>
                <a:cubicBezTo>
                  <a:pt x="32022" y="34423"/>
                  <a:pt x="34423" y="32022"/>
                  <a:pt x="37359" y="32022"/>
                </a:cubicBezTo>
                <a:lnTo>
                  <a:pt x="48033" y="32022"/>
                </a:lnTo>
                <a:cubicBezTo>
                  <a:pt x="50968" y="32022"/>
                  <a:pt x="53370" y="34423"/>
                  <a:pt x="53370" y="37359"/>
                </a:cubicBezTo>
                <a:lnTo>
                  <a:pt x="53370" y="48033"/>
                </a:lnTo>
                <a:cubicBezTo>
                  <a:pt x="53370" y="50968"/>
                  <a:pt x="50968" y="53370"/>
                  <a:pt x="48033" y="53370"/>
                </a:cubicBezTo>
                <a:lnTo>
                  <a:pt x="37359" y="53370"/>
                </a:lnTo>
                <a:cubicBezTo>
                  <a:pt x="34423" y="53370"/>
                  <a:pt x="32022" y="50968"/>
                  <a:pt x="32022" y="48033"/>
                </a:cubicBezTo>
                <a:lnTo>
                  <a:pt x="32022" y="37359"/>
                </a:lnTo>
                <a:close/>
                <a:moveTo>
                  <a:pt x="80054" y="32022"/>
                </a:moveTo>
                <a:lnTo>
                  <a:pt x="90728" y="32022"/>
                </a:lnTo>
                <a:cubicBezTo>
                  <a:pt x="93664" y="32022"/>
                  <a:pt x="96065" y="34423"/>
                  <a:pt x="96065" y="37359"/>
                </a:cubicBezTo>
                <a:lnTo>
                  <a:pt x="96065" y="48033"/>
                </a:lnTo>
                <a:cubicBezTo>
                  <a:pt x="96065" y="50968"/>
                  <a:pt x="93664" y="53370"/>
                  <a:pt x="90728" y="53370"/>
                </a:cubicBezTo>
                <a:lnTo>
                  <a:pt x="80054" y="53370"/>
                </a:lnTo>
                <a:cubicBezTo>
                  <a:pt x="77119" y="53370"/>
                  <a:pt x="74718" y="50968"/>
                  <a:pt x="74718" y="48033"/>
                </a:cubicBezTo>
                <a:lnTo>
                  <a:pt x="74718" y="37359"/>
                </a:lnTo>
                <a:cubicBezTo>
                  <a:pt x="74718" y="34423"/>
                  <a:pt x="77119" y="32022"/>
                  <a:pt x="80054" y="32022"/>
                </a:cubicBezTo>
                <a:close/>
                <a:moveTo>
                  <a:pt x="32022" y="80054"/>
                </a:moveTo>
                <a:cubicBezTo>
                  <a:pt x="32022" y="77119"/>
                  <a:pt x="34423" y="74718"/>
                  <a:pt x="37359" y="74718"/>
                </a:cubicBezTo>
                <a:lnTo>
                  <a:pt x="48033" y="74718"/>
                </a:lnTo>
                <a:cubicBezTo>
                  <a:pt x="50968" y="74718"/>
                  <a:pt x="53370" y="77119"/>
                  <a:pt x="53370" y="80054"/>
                </a:cubicBezTo>
                <a:lnTo>
                  <a:pt x="53370" y="90728"/>
                </a:lnTo>
                <a:cubicBezTo>
                  <a:pt x="53370" y="93664"/>
                  <a:pt x="50968" y="96065"/>
                  <a:pt x="48033" y="96065"/>
                </a:cubicBezTo>
                <a:lnTo>
                  <a:pt x="37359" y="96065"/>
                </a:lnTo>
                <a:cubicBezTo>
                  <a:pt x="34423" y="96065"/>
                  <a:pt x="32022" y="93664"/>
                  <a:pt x="32022" y="90728"/>
                </a:cubicBezTo>
                <a:lnTo>
                  <a:pt x="32022" y="80054"/>
                </a:lnTo>
                <a:close/>
                <a:moveTo>
                  <a:pt x="80054" y="74718"/>
                </a:moveTo>
                <a:lnTo>
                  <a:pt x="90728" y="74718"/>
                </a:lnTo>
                <a:cubicBezTo>
                  <a:pt x="93664" y="74718"/>
                  <a:pt x="96065" y="77119"/>
                  <a:pt x="96065" y="80054"/>
                </a:cubicBezTo>
                <a:lnTo>
                  <a:pt x="96065" y="90728"/>
                </a:lnTo>
                <a:cubicBezTo>
                  <a:pt x="96065" y="93664"/>
                  <a:pt x="93664" y="96065"/>
                  <a:pt x="90728" y="96065"/>
                </a:cubicBezTo>
                <a:lnTo>
                  <a:pt x="80054" y="96065"/>
                </a:lnTo>
                <a:cubicBezTo>
                  <a:pt x="77119" y="96065"/>
                  <a:pt x="74718" y="93664"/>
                  <a:pt x="74718" y="90728"/>
                </a:cubicBezTo>
                <a:lnTo>
                  <a:pt x="74718" y="80054"/>
                </a:lnTo>
                <a:cubicBezTo>
                  <a:pt x="74718" y="77119"/>
                  <a:pt x="77119" y="74718"/>
                  <a:pt x="80054" y="74718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4" name="Text 12"/>
          <p:cNvSpPr/>
          <p:nvPr/>
        </p:nvSpPr>
        <p:spPr>
          <a:xfrm>
            <a:off x="810403" y="3107300"/>
            <a:ext cx="5123486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Institutional Credibility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10403" y="3372962"/>
            <a:ext cx="5113998" cy="37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reputation of organizations you've been part of—prestigious companies, universities, or institutions that signal quality.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5206" y="3890054"/>
            <a:ext cx="149435" cy="170783"/>
          </a:xfrm>
          <a:custGeom>
            <a:avLst/>
            <a:gdLst/>
            <a:ahLst/>
            <a:cxnLst/>
            <a:rect l="l" t="t" r="r" b="b"/>
            <a:pathLst>
              <a:path w="149435" h="170783">
                <a:moveTo>
                  <a:pt x="74718" y="82723"/>
                </a:moveTo>
                <a:cubicBezTo>
                  <a:pt x="52626" y="82723"/>
                  <a:pt x="34690" y="64787"/>
                  <a:pt x="34690" y="42696"/>
                </a:cubicBezTo>
                <a:cubicBezTo>
                  <a:pt x="34690" y="20604"/>
                  <a:pt x="52626" y="2668"/>
                  <a:pt x="74718" y="2668"/>
                </a:cubicBezTo>
                <a:cubicBezTo>
                  <a:pt x="96809" y="2668"/>
                  <a:pt x="114745" y="20604"/>
                  <a:pt x="114745" y="42696"/>
                </a:cubicBezTo>
                <a:cubicBezTo>
                  <a:pt x="114745" y="64787"/>
                  <a:pt x="96809" y="82723"/>
                  <a:pt x="74718" y="82723"/>
                </a:cubicBezTo>
                <a:close/>
                <a:moveTo>
                  <a:pt x="64544" y="101402"/>
                </a:moveTo>
                <a:lnTo>
                  <a:pt x="84891" y="101402"/>
                </a:lnTo>
                <a:cubicBezTo>
                  <a:pt x="88127" y="101402"/>
                  <a:pt x="90728" y="104004"/>
                  <a:pt x="90728" y="107240"/>
                </a:cubicBezTo>
                <a:cubicBezTo>
                  <a:pt x="90728" y="108641"/>
                  <a:pt x="90228" y="109975"/>
                  <a:pt x="89327" y="111042"/>
                </a:cubicBezTo>
                <a:lnTo>
                  <a:pt x="80188" y="121716"/>
                </a:lnTo>
                <a:lnTo>
                  <a:pt x="90528" y="160109"/>
                </a:lnTo>
                <a:lnTo>
                  <a:pt x="90728" y="160109"/>
                </a:lnTo>
                <a:lnTo>
                  <a:pt x="102270" y="113911"/>
                </a:lnTo>
                <a:cubicBezTo>
                  <a:pt x="103003" y="111009"/>
                  <a:pt x="105972" y="109241"/>
                  <a:pt x="108774" y="110308"/>
                </a:cubicBezTo>
                <a:cubicBezTo>
                  <a:pt x="129421" y="118180"/>
                  <a:pt x="144098" y="138194"/>
                  <a:pt x="144098" y="161610"/>
                </a:cubicBezTo>
                <a:cubicBezTo>
                  <a:pt x="144098" y="166647"/>
                  <a:pt x="139995" y="170750"/>
                  <a:pt x="134959" y="170750"/>
                </a:cubicBezTo>
                <a:lnTo>
                  <a:pt x="14477" y="170783"/>
                </a:lnTo>
                <a:cubicBezTo>
                  <a:pt x="9440" y="170783"/>
                  <a:pt x="5337" y="166680"/>
                  <a:pt x="5337" y="161643"/>
                </a:cubicBezTo>
                <a:cubicBezTo>
                  <a:pt x="5337" y="138227"/>
                  <a:pt x="20014" y="118214"/>
                  <a:pt x="40661" y="110342"/>
                </a:cubicBezTo>
                <a:cubicBezTo>
                  <a:pt x="43463" y="109274"/>
                  <a:pt x="46432" y="111042"/>
                  <a:pt x="47165" y="113944"/>
                </a:cubicBezTo>
                <a:lnTo>
                  <a:pt x="58707" y="160142"/>
                </a:lnTo>
                <a:lnTo>
                  <a:pt x="58907" y="160142"/>
                </a:lnTo>
                <a:lnTo>
                  <a:pt x="69247" y="121750"/>
                </a:lnTo>
                <a:lnTo>
                  <a:pt x="60108" y="111076"/>
                </a:lnTo>
                <a:cubicBezTo>
                  <a:pt x="59207" y="110008"/>
                  <a:pt x="58707" y="108674"/>
                  <a:pt x="58707" y="107273"/>
                </a:cubicBezTo>
                <a:cubicBezTo>
                  <a:pt x="58707" y="104037"/>
                  <a:pt x="61308" y="101436"/>
                  <a:pt x="64544" y="101436"/>
                </a:cubicBez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7" name="Text 15"/>
          <p:cNvSpPr/>
          <p:nvPr/>
        </p:nvSpPr>
        <p:spPr>
          <a:xfrm>
            <a:off x="868146" y="3852103"/>
            <a:ext cx="5057071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Domain Authority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68146" y="4117765"/>
            <a:ext cx="5047583" cy="18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comes to you for advice? Being the "go-to person" for a specific problem or topic.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44370" y="4452215"/>
            <a:ext cx="192131" cy="170783"/>
          </a:xfrm>
          <a:custGeom>
            <a:avLst/>
            <a:gdLst/>
            <a:ahLst/>
            <a:cxnLst/>
            <a:rect l="l" t="t" r="r" b="b"/>
            <a:pathLst>
              <a:path w="192131" h="170783">
                <a:moveTo>
                  <a:pt x="103237" y="-6304"/>
                </a:moveTo>
                <a:cubicBezTo>
                  <a:pt x="101869" y="-8973"/>
                  <a:pt x="99101" y="-10674"/>
                  <a:pt x="96099" y="-10674"/>
                </a:cubicBezTo>
                <a:cubicBezTo>
                  <a:pt x="93097" y="-10674"/>
                  <a:pt x="90328" y="-8973"/>
                  <a:pt x="88961" y="-6304"/>
                </a:cubicBezTo>
                <a:lnTo>
                  <a:pt x="64410" y="41795"/>
                </a:lnTo>
                <a:lnTo>
                  <a:pt x="11074" y="50268"/>
                </a:lnTo>
                <a:cubicBezTo>
                  <a:pt x="8106" y="50735"/>
                  <a:pt x="5637" y="52836"/>
                  <a:pt x="4703" y="55705"/>
                </a:cubicBezTo>
                <a:cubicBezTo>
                  <a:pt x="3769" y="58573"/>
                  <a:pt x="4536" y="61709"/>
                  <a:pt x="6638" y="63843"/>
                </a:cubicBezTo>
                <a:lnTo>
                  <a:pt x="44797" y="102036"/>
                </a:lnTo>
                <a:lnTo>
                  <a:pt x="36391" y="155372"/>
                </a:lnTo>
                <a:cubicBezTo>
                  <a:pt x="35924" y="158341"/>
                  <a:pt x="37159" y="161343"/>
                  <a:pt x="39594" y="163111"/>
                </a:cubicBezTo>
                <a:cubicBezTo>
                  <a:pt x="42029" y="164879"/>
                  <a:pt x="45231" y="165146"/>
                  <a:pt x="47933" y="163778"/>
                </a:cubicBezTo>
                <a:lnTo>
                  <a:pt x="96099" y="139295"/>
                </a:lnTo>
                <a:lnTo>
                  <a:pt x="144231" y="163778"/>
                </a:lnTo>
                <a:cubicBezTo>
                  <a:pt x="146900" y="165146"/>
                  <a:pt x="150135" y="164879"/>
                  <a:pt x="152570" y="163111"/>
                </a:cubicBezTo>
                <a:cubicBezTo>
                  <a:pt x="155005" y="161343"/>
                  <a:pt x="156240" y="158374"/>
                  <a:pt x="155773" y="155372"/>
                </a:cubicBezTo>
                <a:lnTo>
                  <a:pt x="147334" y="102036"/>
                </a:lnTo>
                <a:lnTo>
                  <a:pt x="185493" y="63843"/>
                </a:lnTo>
                <a:cubicBezTo>
                  <a:pt x="187628" y="61709"/>
                  <a:pt x="188362" y="58573"/>
                  <a:pt x="187428" y="55705"/>
                </a:cubicBezTo>
                <a:cubicBezTo>
                  <a:pt x="186494" y="52836"/>
                  <a:pt x="184059" y="50735"/>
                  <a:pt x="181057" y="50268"/>
                </a:cubicBezTo>
                <a:lnTo>
                  <a:pt x="127754" y="41795"/>
                </a:lnTo>
                <a:lnTo>
                  <a:pt x="103237" y="-6304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0" name="Text 18"/>
          <p:cNvSpPr/>
          <p:nvPr/>
        </p:nvSpPr>
        <p:spPr>
          <a:xfrm>
            <a:off x="849912" y="4414263"/>
            <a:ext cx="5085535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Brand Attachment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49912" y="4679925"/>
            <a:ext cx="5076047" cy="37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Your name becomes associated with specific expertise—when people think X, they think of you.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84261" y="5820850"/>
            <a:ext cx="5635835" cy="1034185"/>
          </a:xfrm>
          <a:custGeom>
            <a:avLst/>
            <a:gdLst/>
            <a:ahLst/>
            <a:cxnLst/>
            <a:rect l="l" t="t" r="r" b="b"/>
            <a:pathLst>
              <a:path w="5635835" h="1034185">
                <a:moveTo>
                  <a:pt x="75899" y="0"/>
                </a:moveTo>
                <a:lnTo>
                  <a:pt x="5559936" y="0"/>
                </a:lnTo>
                <a:cubicBezTo>
                  <a:pt x="5601854" y="0"/>
                  <a:pt x="5635835" y="33981"/>
                  <a:pt x="5635835" y="75899"/>
                </a:cubicBezTo>
                <a:lnTo>
                  <a:pt x="5635835" y="958286"/>
                </a:lnTo>
                <a:cubicBezTo>
                  <a:pt x="5635835" y="1000204"/>
                  <a:pt x="5601854" y="1034185"/>
                  <a:pt x="5559936" y="1034185"/>
                </a:cubicBezTo>
                <a:lnTo>
                  <a:pt x="75899" y="1034185"/>
                </a:lnTo>
                <a:cubicBezTo>
                  <a:pt x="33981" y="1034185"/>
                  <a:pt x="0" y="1000204"/>
                  <a:pt x="0" y="958286"/>
                </a:cubicBezTo>
                <a:lnTo>
                  <a:pt x="0" y="75899"/>
                </a:lnTo>
                <a:cubicBezTo>
                  <a:pt x="0" y="34009"/>
                  <a:pt x="34009" y="0"/>
                  <a:pt x="75899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78764" y="6015353"/>
            <a:ext cx="113855" cy="151807"/>
          </a:xfrm>
          <a:custGeom>
            <a:avLst/>
            <a:gdLst/>
            <a:ahLst/>
            <a:cxnLst/>
            <a:rect l="l" t="t" r="r" b="b"/>
            <a:pathLst>
              <a:path w="113855" h="151807">
                <a:moveTo>
                  <a:pt x="86844" y="113855"/>
                </a:moveTo>
                <a:cubicBezTo>
                  <a:pt x="89009" y="107243"/>
                  <a:pt x="93338" y="101254"/>
                  <a:pt x="98230" y="96095"/>
                </a:cubicBezTo>
                <a:cubicBezTo>
                  <a:pt x="107925" y="85895"/>
                  <a:pt x="113855" y="72108"/>
                  <a:pt x="113855" y="56928"/>
                </a:cubicBezTo>
                <a:cubicBezTo>
                  <a:pt x="113855" y="25499"/>
                  <a:pt x="88356" y="0"/>
                  <a:pt x="56928" y="0"/>
                </a:cubicBezTo>
                <a:cubicBezTo>
                  <a:pt x="25499" y="0"/>
                  <a:pt x="0" y="25499"/>
                  <a:pt x="0" y="56928"/>
                </a:cubicBezTo>
                <a:cubicBezTo>
                  <a:pt x="0" y="72108"/>
                  <a:pt x="5930" y="85895"/>
                  <a:pt x="15625" y="96095"/>
                </a:cubicBezTo>
                <a:cubicBezTo>
                  <a:pt x="20518" y="101254"/>
                  <a:pt x="24876" y="107243"/>
                  <a:pt x="27011" y="113855"/>
                </a:cubicBezTo>
                <a:lnTo>
                  <a:pt x="86815" y="113855"/>
                </a:lnTo>
                <a:close/>
                <a:moveTo>
                  <a:pt x="85391" y="128087"/>
                </a:moveTo>
                <a:lnTo>
                  <a:pt x="28464" y="128087"/>
                </a:lnTo>
                <a:lnTo>
                  <a:pt x="28464" y="132831"/>
                </a:lnTo>
                <a:cubicBezTo>
                  <a:pt x="28464" y="145936"/>
                  <a:pt x="39078" y="156551"/>
                  <a:pt x="52184" y="156551"/>
                </a:cubicBezTo>
                <a:lnTo>
                  <a:pt x="61672" y="156551"/>
                </a:lnTo>
                <a:cubicBezTo>
                  <a:pt x="74777" y="156551"/>
                  <a:pt x="85391" y="145936"/>
                  <a:pt x="85391" y="132831"/>
                </a:cubicBezTo>
                <a:lnTo>
                  <a:pt x="85391" y="128087"/>
                </a:lnTo>
                <a:close/>
                <a:moveTo>
                  <a:pt x="54556" y="33208"/>
                </a:moveTo>
                <a:cubicBezTo>
                  <a:pt x="42755" y="33208"/>
                  <a:pt x="33208" y="42755"/>
                  <a:pt x="33208" y="54556"/>
                </a:cubicBezTo>
                <a:cubicBezTo>
                  <a:pt x="33208" y="58499"/>
                  <a:pt x="30035" y="61672"/>
                  <a:pt x="26092" y="61672"/>
                </a:cubicBezTo>
                <a:cubicBezTo>
                  <a:pt x="22148" y="61672"/>
                  <a:pt x="18976" y="58499"/>
                  <a:pt x="18976" y="54556"/>
                </a:cubicBezTo>
                <a:cubicBezTo>
                  <a:pt x="18976" y="34898"/>
                  <a:pt x="34898" y="18976"/>
                  <a:pt x="54556" y="18976"/>
                </a:cubicBezTo>
                <a:cubicBezTo>
                  <a:pt x="58499" y="18976"/>
                  <a:pt x="61672" y="22148"/>
                  <a:pt x="61672" y="26092"/>
                </a:cubicBezTo>
                <a:cubicBezTo>
                  <a:pt x="61672" y="30035"/>
                  <a:pt x="58499" y="33208"/>
                  <a:pt x="54556" y="3320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4" name="Text 22"/>
          <p:cNvSpPr/>
          <p:nvPr/>
        </p:nvSpPr>
        <p:spPr>
          <a:xfrm>
            <a:off x="730571" y="5977401"/>
            <a:ext cx="520887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Room Test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40812" y="6281015"/>
            <a:ext cx="5398637" cy="4174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95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"If someone asked about you in a room full of professionals, what would they say? That's your reputation in action."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178204" y="1826428"/>
            <a:ext cx="5635835" cy="5028607"/>
          </a:xfrm>
          <a:custGeom>
            <a:avLst/>
            <a:gdLst/>
            <a:ahLst/>
            <a:cxnLst/>
            <a:rect l="l" t="t" r="r" b="b"/>
            <a:pathLst>
              <a:path w="5635835" h="5028607">
                <a:moveTo>
                  <a:pt x="75882" y="0"/>
                </a:moveTo>
                <a:lnTo>
                  <a:pt x="5559953" y="0"/>
                </a:lnTo>
                <a:cubicBezTo>
                  <a:pt x="5601862" y="0"/>
                  <a:pt x="5635835" y="33973"/>
                  <a:pt x="5635835" y="75882"/>
                </a:cubicBezTo>
                <a:lnTo>
                  <a:pt x="5635835" y="4952725"/>
                </a:lnTo>
                <a:cubicBezTo>
                  <a:pt x="5635835" y="4994634"/>
                  <a:pt x="5601862" y="5028607"/>
                  <a:pt x="5559953" y="5028607"/>
                </a:cubicBezTo>
                <a:lnTo>
                  <a:pt x="75882" y="5028607"/>
                </a:lnTo>
                <a:cubicBezTo>
                  <a:pt x="33973" y="5028607"/>
                  <a:pt x="0" y="4994634"/>
                  <a:pt x="0" y="4952725"/>
                </a:cubicBezTo>
                <a:lnTo>
                  <a:pt x="0" y="75882"/>
                </a:lnTo>
                <a:cubicBezTo>
                  <a:pt x="0" y="34001"/>
                  <a:pt x="34001" y="0"/>
                  <a:pt x="75882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87315" y="1982979"/>
            <a:ext cx="5417612" cy="2656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94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Evidence Inventory Checklist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39499" y="2367240"/>
            <a:ext cx="5313245" cy="578764"/>
          </a:xfrm>
          <a:custGeom>
            <a:avLst/>
            <a:gdLst/>
            <a:ahLst/>
            <a:cxnLst/>
            <a:rect l="l" t="t" r="r" b="b"/>
            <a:pathLst>
              <a:path w="5313245" h="578764">
                <a:moveTo>
                  <a:pt x="37950" y="0"/>
                </a:moveTo>
                <a:lnTo>
                  <a:pt x="5275296" y="0"/>
                </a:lnTo>
                <a:cubicBezTo>
                  <a:pt x="5296255" y="0"/>
                  <a:pt x="5313245" y="16991"/>
                  <a:pt x="5313245" y="37950"/>
                </a:cubicBezTo>
                <a:lnTo>
                  <a:pt x="5313245" y="540815"/>
                </a:lnTo>
                <a:cubicBezTo>
                  <a:pt x="5313245" y="561774"/>
                  <a:pt x="5296255" y="578764"/>
                  <a:pt x="5275296" y="578764"/>
                </a:cubicBezTo>
                <a:lnTo>
                  <a:pt x="37950" y="578764"/>
                </a:lnTo>
                <a:cubicBezTo>
                  <a:pt x="16991" y="578764"/>
                  <a:pt x="0" y="561774"/>
                  <a:pt x="0" y="540815"/>
                </a:cubicBezTo>
                <a:lnTo>
                  <a:pt x="0" y="37950"/>
                </a:lnTo>
                <a:cubicBezTo>
                  <a:pt x="0" y="16991"/>
                  <a:pt x="16991" y="0"/>
                  <a:pt x="37950" y="0"/>
                </a:cubicBezTo>
                <a:close/>
              </a:path>
            </a:pathLst>
          </a:custGeom>
          <a:solidFill>
            <a:srgbClr val="C9A962">
              <a:alpha val="10196"/>
            </a:srgbClr>
          </a:solidFill>
          <a:ln w="127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429634" y="2552255"/>
            <a:ext cx="208735" cy="208735"/>
          </a:xfrm>
          <a:custGeom>
            <a:avLst/>
            <a:gdLst/>
            <a:ahLst/>
            <a:cxnLst/>
            <a:rect l="l" t="t" r="r" b="b"/>
            <a:pathLst>
              <a:path w="208735" h="208735">
                <a:moveTo>
                  <a:pt x="37952" y="0"/>
                </a:moveTo>
                <a:lnTo>
                  <a:pt x="170782" y="0"/>
                </a:lnTo>
                <a:cubicBezTo>
                  <a:pt x="191729" y="0"/>
                  <a:pt x="208735" y="17006"/>
                  <a:pt x="208735" y="37952"/>
                </a:cubicBezTo>
                <a:lnTo>
                  <a:pt x="208735" y="170782"/>
                </a:lnTo>
                <a:cubicBezTo>
                  <a:pt x="208735" y="191729"/>
                  <a:pt x="191729" y="208735"/>
                  <a:pt x="170782" y="208735"/>
                </a:cubicBezTo>
                <a:lnTo>
                  <a:pt x="37952" y="208735"/>
                </a:lnTo>
                <a:cubicBezTo>
                  <a:pt x="17006" y="208735"/>
                  <a:pt x="0" y="191729"/>
                  <a:pt x="0" y="170782"/>
                </a:cubicBezTo>
                <a:lnTo>
                  <a:pt x="0" y="37952"/>
                </a:lnTo>
                <a:cubicBezTo>
                  <a:pt x="0" y="17006"/>
                  <a:pt x="17006" y="0"/>
                  <a:pt x="3795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9A962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78260" y="2590207"/>
            <a:ext cx="116227" cy="132831"/>
          </a:xfrm>
          <a:custGeom>
            <a:avLst/>
            <a:gdLst/>
            <a:ahLst/>
            <a:cxnLst/>
            <a:rect l="l" t="t" r="r" b="b"/>
            <a:pathLst>
              <a:path w="116227" h="132831">
                <a:moveTo>
                  <a:pt x="112803" y="18186"/>
                </a:moveTo>
                <a:cubicBezTo>
                  <a:pt x="116513" y="20885"/>
                  <a:pt x="117343" y="26073"/>
                  <a:pt x="114645" y="29783"/>
                </a:cubicBezTo>
                <a:lnTo>
                  <a:pt x="48229" y="121105"/>
                </a:lnTo>
                <a:cubicBezTo>
                  <a:pt x="46802" y="123076"/>
                  <a:pt x="44597" y="124296"/>
                  <a:pt x="42158" y="124503"/>
                </a:cubicBezTo>
                <a:cubicBezTo>
                  <a:pt x="39720" y="124711"/>
                  <a:pt x="37359" y="123803"/>
                  <a:pt x="35646" y="122090"/>
                </a:cubicBezTo>
                <a:lnTo>
                  <a:pt x="2439" y="88883"/>
                </a:lnTo>
                <a:cubicBezTo>
                  <a:pt x="-804" y="85640"/>
                  <a:pt x="-804" y="80373"/>
                  <a:pt x="2439" y="77130"/>
                </a:cubicBezTo>
                <a:cubicBezTo>
                  <a:pt x="5682" y="73887"/>
                  <a:pt x="10948" y="73887"/>
                  <a:pt x="14191" y="77130"/>
                </a:cubicBezTo>
                <a:lnTo>
                  <a:pt x="40524" y="103463"/>
                </a:lnTo>
                <a:lnTo>
                  <a:pt x="101232" y="20003"/>
                </a:lnTo>
                <a:cubicBezTo>
                  <a:pt x="103930" y="16293"/>
                  <a:pt x="109119" y="15462"/>
                  <a:pt x="112829" y="1816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1" name="Text 29"/>
          <p:cNvSpPr/>
          <p:nvPr/>
        </p:nvSpPr>
        <p:spPr>
          <a:xfrm>
            <a:off x="6761712" y="2447888"/>
            <a:ext cx="488628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Publications &amp; Content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761712" y="2675598"/>
            <a:ext cx="4876800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Articles, books, white papers, blog posts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39499" y="3031396"/>
            <a:ext cx="5313245" cy="578764"/>
          </a:xfrm>
          <a:custGeom>
            <a:avLst/>
            <a:gdLst/>
            <a:ahLst/>
            <a:cxnLst/>
            <a:rect l="l" t="t" r="r" b="b"/>
            <a:pathLst>
              <a:path w="5313245" h="578764">
                <a:moveTo>
                  <a:pt x="37950" y="0"/>
                </a:moveTo>
                <a:lnTo>
                  <a:pt x="5275296" y="0"/>
                </a:lnTo>
                <a:cubicBezTo>
                  <a:pt x="5296255" y="0"/>
                  <a:pt x="5313245" y="16991"/>
                  <a:pt x="5313245" y="37950"/>
                </a:cubicBezTo>
                <a:lnTo>
                  <a:pt x="5313245" y="540815"/>
                </a:lnTo>
                <a:cubicBezTo>
                  <a:pt x="5313245" y="561774"/>
                  <a:pt x="5296255" y="578764"/>
                  <a:pt x="5275296" y="578764"/>
                </a:cubicBezTo>
                <a:lnTo>
                  <a:pt x="37950" y="578764"/>
                </a:lnTo>
                <a:cubicBezTo>
                  <a:pt x="16991" y="578764"/>
                  <a:pt x="0" y="561774"/>
                  <a:pt x="0" y="540815"/>
                </a:cubicBezTo>
                <a:lnTo>
                  <a:pt x="0" y="37950"/>
                </a:lnTo>
                <a:cubicBezTo>
                  <a:pt x="0" y="16991"/>
                  <a:pt x="16991" y="0"/>
                  <a:pt x="37950" y="0"/>
                </a:cubicBezTo>
                <a:close/>
              </a:path>
            </a:pathLst>
          </a:custGeom>
          <a:solidFill>
            <a:srgbClr val="8D99AE">
              <a:alpha val="10196"/>
            </a:srgbClr>
          </a:solidFill>
          <a:ln w="12700">
            <a:solidFill>
              <a:srgbClr val="8D99AE">
                <a:alpha val="4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429634" y="3216411"/>
            <a:ext cx="208735" cy="208735"/>
          </a:xfrm>
          <a:custGeom>
            <a:avLst/>
            <a:gdLst/>
            <a:ahLst/>
            <a:cxnLst/>
            <a:rect l="l" t="t" r="r" b="b"/>
            <a:pathLst>
              <a:path w="208735" h="208735">
                <a:moveTo>
                  <a:pt x="37952" y="0"/>
                </a:moveTo>
                <a:lnTo>
                  <a:pt x="170782" y="0"/>
                </a:lnTo>
                <a:cubicBezTo>
                  <a:pt x="191729" y="0"/>
                  <a:pt x="208735" y="17006"/>
                  <a:pt x="208735" y="37952"/>
                </a:cubicBezTo>
                <a:lnTo>
                  <a:pt x="208735" y="170782"/>
                </a:lnTo>
                <a:cubicBezTo>
                  <a:pt x="208735" y="191729"/>
                  <a:pt x="191729" y="208735"/>
                  <a:pt x="170782" y="208735"/>
                </a:cubicBezTo>
                <a:lnTo>
                  <a:pt x="37952" y="208735"/>
                </a:lnTo>
                <a:cubicBezTo>
                  <a:pt x="17006" y="208735"/>
                  <a:pt x="0" y="191729"/>
                  <a:pt x="0" y="170782"/>
                </a:cubicBezTo>
                <a:lnTo>
                  <a:pt x="0" y="37952"/>
                </a:lnTo>
                <a:cubicBezTo>
                  <a:pt x="0" y="17006"/>
                  <a:pt x="17006" y="0"/>
                  <a:pt x="3795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8D99A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78260" y="3254363"/>
            <a:ext cx="116227" cy="132831"/>
          </a:xfrm>
          <a:custGeom>
            <a:avLst/>
            <a:gdLst/>
            <a:ahLst/>
            <a:cxnLst/>
            <a:rect l="l" t="t" r="r" b="b"/>
            <a:pathLst>
              <a:path w="116227" h="132831">
                <a:moveTo>
                  <a:pt x="112803" y="18186"/>
                </a:moveTo>
                <a:cubicBezTo>
                  <a:pt x="116513" y="20885"/>
                  <a:pt x="117343" y="26073"/>
                  <a:pt x="114645" y="29783"/>
                </a:cubicBezTo>
                <a:lnTo>
                  <a:pt x="48229" y="121105"/>
                </a:lnTo>
                <a:cubicBezTo>
                  <a:pt x="46802" y="123076"/>
                  <a:pt x="44597" y="124296"/>
                  <a:pt x="42158" y="124503"/>
                </a:cubicBezTo>
                <a:cubicBezTo>
                  <a:pt x="39720" y="124711"/>
                  <a:pt x="37359" y="123803"/>
                  <a:pt x="35646" y="122090"/>
                </a:cubicBezTo>
                <a:lnTo>
                  <a:pt x="2439" y="88883"/>
                </a:lnTo>
                <a:cubicBezTo>
                  <a:pt x="-804" y="85640"/>
                  <a:pt x="-804" y="80373"/>
                  <a:pt x="2439" y="77130"/>
                </a:cubicBezTo>
                <a:cubicBezTo>
                  <a:pt x="5682" y="73887"/>
                  <a:pt x="10948" y="73887"/>
                  <a:pt x="14191" y="77130"/>
                </a:cubicBezTo>
                <a:lnTo>
                  <a:pt x="40524" y="103463"/>
                </a:lnTo>
                <a:lnTo>
                  <a:pt x="101232" y="20003"/>
                </a:lnTo>
                <a:cubicBezTo>
                  <a:pt x="103930" y="16293"/>
                  <a:pt x="109119" y="15462"/>
                  <a:pt x="112829" y="1816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6" name="Text 34"/>
          <p:cNvSpPr/>
          <p:nvPr/>
        </p:nvSpPr>
        <p:spPr>
          <a:xfrm>
            <a:off x="6761712" y="3112044"/>
            <a:ext cx="488628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Speaking &amp; Media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761712" y="3339754"/>
            <a:ext cx="4876800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Conferences, podcasts, interviews, panels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39499" y="3695552"/>
            <a:ext cx="5313245" cy="578764"/>
          </a:xfrm>
          <a:custGeom>
            <a:avLst/>
            <a:gdLst/>
            <a:ahLst/>
            <a:cxnLst/>
            <a:rect l="l" t="t" r="r" b="b"/>
            <a:pathLst>
              <a:path w="5313245" h="578764">
                <a:moveTo>
                  <a:pt x="37950" y="0"/>
                </a:moveTo>
                <a:lnTo>
                  <a:pt x="5275296" y="0"/>
                </a:lnTo>
                <a:cubicBezTo>
                  <a:pt x="5296255" y="0"/>
                  <a:pt x="5313245" y="16991"/>
                  <a:pt x="5313245" y="37950"/>
                </a:cubicBezTo>
                <a:lnTo>
                  <a:pt x="5313245" y="540815"/>
                </a:lnTo>
                <a:cubicBezTo>
                  <a:pt x="5313245" y="561774"/>
                  <a:pt x="5296255" y="578764"/>
                  <a:pt x="5275296" y="578764"/>
                </a:cubicBezTo>
                <a:lnTo>
                  <a:pt x="37950" y="578764"/>
                </a:lnTo>
                <a:cubicBezTo>
                  <a:pt x="16991" y="578764"/>
                  <a:pt x="0" y="561774"/>
                  <a:pt x="0" y="540815"/>
                </a:cubicBezTo>
                <a:lnTo>
                  <a:pt x="0" y="37950"/>
                </a:lnTo>
                <a:cubicBezTo>
                  <a:pt x="0" y="16991"/>
                  <a:pt x="16991" y="0"/>
                  <a:pt x="37950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429634" y="3880567"/>
            <a:ext cx="208735" cy="208735"/>
          </a:xfrm>
          <a:custGeom>
            <a:avLst/>
            <a:gdLst/>
            <a:ahLst/>
            <a:cxnLst/>
            <a:rect l="l" t="t" r="r" b="b"/>
            <a:pathLst>
              <a:path w="208735" h="208735">
                <a:moveTo>
                  <a:pt x="37952" y="0"/>
                </a:moveTo>
                <a:lnTo>
                  <a:pt x="170782" y="0"/>
                </a:lnTo>
                <a:cubicBezTo>
                  <a:pt x="191729" y="0"/>
                  <a:pt x="208735" y="17006"/>
                  <a:pt x="208735" y="37952"/>
                </a:cubicBezTo>
                <a:lnTo>
                  <a:pt x="208735" y="170782"/>
                </a:lnTo>
                <a:cubicBezTo>
                  <a:pt x="208735" y="191729"/>
                  <a:pt x="191729" y="208735"/>
                  <a:pt x="170782" y="208735"/>
                </a:cubicBezTo>
                <a:lnTo>
                  <a:pt x="37952" y="208735"/>
                </a:lnTo>
                <a:cubicBezTo>
                  <a:pt x="17006" y="208735"/>
                  <a:pt x="0" y="191729"/>
                  <a:pt x="0" y="170782"/>
                </a:cubicBezTo>
                <a:lnTo>
                  <a:pt x="0" y="37952"/>
                </a:lnTo>
                <a:cubicBezTo>
                  <a:pt x="0" y="17006"/>
                  <a:pt x="17006" y="0"/>
                  <a:pt x="3795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4A5C6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478260" y="3918518"/>
            <a:ext cx="116227" cy="132831"/>
          </a:xfrm>
          <a:custGeom>
            <a:avLst/>
            <a:gdLst/>
            <a:ahLst/>
            <a:cxnLst/>
            <a:rect l="l" t="t" r="r" b="b"/>
            <a:pathLst>
              <a:path w="116227" h="132831">
                <a:moveTo>
                  <a:pt x="112803" y="18186"/>
                </a:moveTo>
                <a:cubicBezTo>
                  <a:pt x="116513" y="20885"/>
                  <a:pt x="117343" y="26073"/>
                  <a:pt x="114645" y="29783"/>
                </a:cubicBezTo>
                <a:lnTo>
                  <a:pt x="48229" y="121105"/>
                </a:lnTo>
                <a:cubicBezTo>
                  <a:pt x="46802" y="123076"/>
                  <a:pt x="44597" y="124296"/>
                  <a:pt x="42158" y="124503"/>
                </a:cubicBezTo>
                <a:cubicBezTo>
                  <a:pt x="39720" y="124711"/>
                  <a:pt x="37359" y="123803"/>
                  <a:pt x="35646" y="122090"/>
                </a:cubicBezTo>
                <a:lnTo>
                  <a:pt x="2439" y="88883"/>
                </a:lnTo>
                <a:cubicBezTo>
                  <a:pt x="-804" y="85640"/>
                  <a:pt x="-804" y="80373"/>
                  <a:pt x="2439" y="77130"/>
                </a:cubicBezTo>
                <a:cubicBezTo>
                  <a:pt x="5682" y="73887"/>
                  <a:pt x="10948" y="73887"/>
                  <a:pt x="14191" y="77130"/>
                </a:cubicBezTo>
                <a:lnTo>
                  <a:pt x="40524" y="103463"/>
                </a:lnTo>
                <a:lnTo>
                  <a:pt x="101232" y="20003"/>
                </a:lnTo>
                <a:cubicBezTo>
                  <a:pt x="103930" y="16293"/>
                  <a:pt x="109119" y="15462"/>
                  <a:pt x="112829" y="1816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1" name="Text 39"/>
          <p:cNvSpPr/>
          <p:nvPr/>
        </p:nvSpPr>
        <p:spPr>
          <a:xfrm>
            <a:off x="6761712" y="3776199"/>
            <a:ext cx="488628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Awards &amp; Recognition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761712" y="4003910"/>
            <a:ext cx="4876800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awards, honors, rankings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339499" y="4359707"/>
            <a:ext cx="5313245" cy="578764"/>
          </a:xfrm>
          <a:custGeom>
            <a:avLst/>
            <a:gdLst/>
            <a:ahLst/>
            <a:cxnLst/>
            <a:rect l="l" t="t" r="r" b="b"/>
            <a:pathLst>
              <a:path w="5313245" h="578764">
                <a:moveTo>
                  <a:pt x="37950" y="0"/>
                </a:moveTo>
                <a:lnTo>
                  <a:pt x="5275296" y="0"/>
                </a:lnTo>
                <a:cubicBezTo>
                  <a:pt x="5296255" y="0"/>
                  <a:pt x="5313245" y="16991"/>
                  <a:pt x="5313245" y="37950"/>
                </a:cubicBezTo>
                <a:lnTo>
                  <a:pt x="5313245" y="540815"/>
                </a:lnTo>
                <a:cubicBezTo>
                  <a:pt x="5313245" y="561774"/>
                  <a:pt x="5296255" y="578764"/>
                  <a:pt x="5275296" y="578764"/>
                </a:cubicBezTo>
                <a:lnTo>
                  <a:pt x="37950" y="578764"/>
                </a:lnTo>
                <a:cubicBezTo>
                  <a:pt x="16991" y="578764"/>
                  <a:pt x="0" y="561774"/>
                  <a:pt x="0" y="540815"/>
                </a:cubicBezTo>
                <a:lnTo>
                  <a:pt x="0" y="37950"/>
                </a:lnTo>
                <a:cubicBezTo>
                  <a:pt x="0" y="16991"/>
                  <a:pt x="16991" y="0"/>
                  <a:pt x="37950" y="0"/>
                </a:cubicBezTo>
                <a:close/>
              </a:path>
            </a:pathLst>
          </a:custGeom>
          <a:solidFill>
            <a:srgbClr val="C9A962">
              <a:alpha val="10196"/>
            </a:srgbClr>
          </a:solidFill>
          <a:ln w="127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429634" y="4544722"/>
            <a:ext cx="208735" cy="208735"/>
          </a:xfrm>
          <a:custGeom>
            <a:avLst/>
            <a:gdLst/>
            <a:ahLst/>
            <a:cxnLst/>
            <a:rect l="l" t="t" r="r" b="b"/>
            <a:pathLst>
              <a:path w="208735" h="208735">
                <a:moveTo>
                  <a:pt x="37952" y="0"/>
                </a:moveTo>
                <a:lnTo>
                  <a:pt x="170782" y="0"/>
                </a:lnTo>
                <a:cubicBezTo>
                  <a:pt x="191729" y="0"/>
                  <a:pt x="208735" y="17006"/>
                  <a:pt x="208735" y="37952"/>
                </a:cubicBezTo>
                <a:lnTo>
                  <a:pt x="208735" y="170782"/>
                </a:lnTo>
                <a:cubicBezTo>
                  <a:pt x="208735" y="191729"/>
                  <a:pt x="191729" y="208735"/>
                  <a:pt x="170782" y="208735"/>
                </a:cubicBezTo>
                <a:lnTo>
                  <a:pt x="37952" y="208735"/>
                </a:lnTo>
                <a:cubicBezTo>
                  <a:pt x="17006" y="208735"/>
                  <a:pt x="0" y="191729"/>
                  <a:pt x="0" y="170782"/>
                </a:cubicBezTo>
                <a:lnTo>
                  <a:pt x="0" y="37952"/>
                </a:lnTo>
                <a:cubicBezTo>
                  <a:pt x="0" y="17006"/>
                  <a:pt x="17006" y="0"/>
                  <a:pt x="3795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9A962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478260" y="4582674"/>
            <a:ext cx="116227" cy="132831"/>
          </a:xfrm>
          <a:custGeom>
            <a:avLst/>
            <a:gdLst/>
            <a:ahLst/>
            <a:cxnLst/>
            <a:rect l="l" t="t" r="r" b="b"/>
            <a:pathLst>
              <a:path w="116227" h="132831">
                <a:moveTo>
                  <a:pt x="112803" y="18186"/>
                </a:moveTo>
                <a:cubicBezTo>
                  <a:pt x="116513" y="20885"/>
                  <a:pt x="117343" y="26073"/>
                  <a:pt x="114645" y="29783"/>
                </a:cubicBezTo>
                <a:lnTo>
                  <a:pt x="48229" y="121105"/>
                </a:lnTo>
                <a:cubicBezTo>
                  <a:pt x="46802" y="123076"/>
                  <a:pt x="44597" y="124296"/>
                  <a:pt x="42158" y="124503"/>
                </a:cubicBezTo>
                <a:cubicBezTo>
                  <a:pt x="39720" y="124711"/>
                  <a:pt x="37359" y="123803"/>
                  <a:pt x="35646" y="122090"/>
                </a:cubicBezTo>
                <a:lnTo>
                  <a:pt x="2439" y="88883"/>
                </a:lnTo>
                <a:cubicBezTo>
                  <a:pt x="-804" y="85640"/>
                  <a:pt x="-804" y="80373"/>
                  <a:pt x="2439" y="77130"/>
                </a:cubicBezTo>
                <a:cubicBezTo>
                  <a:pt x="5682" y="73887"/>
                  <a:pt x="10948" y="73887"/>
                  <a:pt x="14191" y="77130"/>
                </a:cubicBezTo>
                <a:lnTo>
                  <a:pt x="40524" y="103463"/>
                </a:lnTo>
                <a:lnTo>
                  <a:pt x="101232" y="20003"/>
                </a:lnTo>
                <a:cubicBezTo>
                  <a:pt x="103930" y="16293"/>
                  <a:pt x="109119" y="15462"/>
                  <a:pt x="112829" y="1816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6" name="Text 44"/>
          <p:cNvSpPr/>
          <p:nvPr/>
        </p:nvSpPr>
        <p:spPr>
          <a:xfrm>
            <a:off x="6761712" y="4440355"/>
            <a:ext cx="488628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Testimonials &amp; References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761712" y="4668065"/>
            <a:ext cx="4876800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 recommendations, client feedback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39499" y="5023863"/>
            <a:ext cx="5313245" cy="578764"/>
          </a:xfrm>
          <a:custGeom>
            <a:avLst/>
            <a:gdLst/>
            <a:ahLst/>
            <a:cxnLst/>
            <a:rect l="l" t="t" r="r" b="b"/>
            <a:pathLst>
              <a:path w="5313245" h="578764">
                <a:moveTo>
                  <a:pt x="37950" y="0"/>
                </a:moveTo>
                <a:lnTo>
                  <a:pt x="5275296" y="0"/>
                </a:lnTo>
                <a:cubicBezTo>
                  <a:pt x="5296255" y="0"/>
                  <a:pt x="5313245" y="16991"/>
                  <a:pt x="5313245" y="37950"/>
                </a:cubicBezTo>
                <a:lnTo>
                  <a:pt x="5313245" y="540815"/>
                </a:lnTo>
                <a:cubicBezTo>
                  <a:pt x="5313245" y="561774"/>
                  <a:pt x="5296255" y="578764"/>
                  <a:pt x="5275296" y="578764"/>
                </a:cubicBezTo>
                <a:lnTo>
                  <a:pt x="37950" y="578764"/>
                </a:lnTo>
                <a:cubicBezTo>
                  <a:pt x="16991" y="578764"/>
                  <a:pt x="0" y="561774"/>
                  <a:pt x="0" y="540815"/>
                </a:cubicBezTo>
                <a:lnTo>
                  <a:pt x="0" y="37950"/>
                </a:lnTo>
                <a:cubicBezTo>
                  <a:pt x="0" y="16991"/>
                  <a:pt x="16991" y="0"/>
                  <a:pt x="37950" y="0"/>
                </a:cubicBezTo>
                <a:close/>
              </a:path>
            </a:pathLst>
          </a:custGeom>
          <a:solidFill>
            <a:srgbClr val="8D99AE">
              <a:alpha val="10196"/>
            </a:srgbClr>
          </a:solidFill>
          <a:ln w="12700">
            <a:solidFill>
              <a:srgbClr val="8D99AE">
                <a:alpha val="40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429634" y="5208878"/>
            <a:ext cx="208735" cy="208735"/>
          </a:xfrm>
          <a:custGeom>
            <a:avLst/>
            <a:gdLst/>
            <a:ahLst/>
            <a:cxnLst/>
            <a:rect l="l" t="t" r="r" b="b"/>
            <a:pathLst>
              <a:path w="208735" h="208735">
                <a:moveTo>
                  <a:pt x="37952" y="0"/>
                </a:moveTo>
                <a:lnTo>
                  <a:pt x="170782" y="0"/>
                </a:lnTo>
                <a:cubicBezTo>
                  <a:pt x="191729" y="0"/>
                  <a:pt x="208735" y="17006"/>
                  <a:pt x="208735" y="37952"/>
                </a:cubicBezTo>
                <a:lnTo>
                  <a:pt x="208735" y="170782"/>
                </a:lnTo>
                <a:cubicBezTo>
                  <a:pt x="208735" y="191729"/>
                  <a:pt x="191729" y="208735"/>
                  <a:pt x="170782" y="208735"/>
                </a:cubicBezTo>
                <a:lnTo>
                  <a:pt x="37952" y="208735"/>
                </a:lnTo>
                <a:cubicBezTo>
                  <a:pt x="17006" y="208735"/>
                  <a:pt x="0" y="191729"/>
                  <a:pt x="0" y="170782"/>
                </a:cubicBezTo>
                <a:lnTo>
                  <a:pt x="0" y="37952"/>
                </a:lnTo>
                <a:cubicBezTo>
                  <a:pt x="0" y="17006"/>
                  <a:pt x="17006" y="0"/>
                  <a:pt x="3795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8D99AE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478260" y="5246830"/>
            <a:ext cx="116227" cy="132831"/>
          </a:xfrm>
          <a:custGeom>
            <a:avLst/>
            <a:gdLst/>
            <a:ahLst/>
            <a:cxnLst/>
            <a:rect l="l" t="t" r="r" b="b"/>
            <a:pathLst>
              <a:path w="116227" h="132831">
                <a:moveTo>
                  <a:pt x="112803" y="18186"/>
                </a:moveTo>
                <a:cubicBezTo>
                  <a:pt x="116513" y="20885"/>
                  <a:pt x="117343" y="26073"/>
                  <a:pt x="114645" y="29783"/>
                </a:cubicBezTo>
                <a:lnTo>
                  <a:pt x="48229" y="121105"/>
                </a:lnTo>
                <a:cubicBezTo>
                  <a:pt x="46802" y="123076"/>
                  <a:pt x="44597" y="124296"/>
                  <a:pt x="42158" y="124503"/>
                </a:cubicBezTo>
                <a:cubicBezTo>
                  <a:pt x="39720" y="124711"/>
                  <a:pt x="37359" y="123803"/>
                  <a:pt x="35646" y="122090"/>
                </a:cubicBezTo>
                <a:lnTo>
                  <a:pt x="2439" y="88883"/>
                </a:lnTo>
                <a:cubicBezTo>
                  <a:pt x="-804" y="85640"/>
                  <a:pt x="-804" y="80373"/>
                  <a:pt x="2439" y="77130"/>
                </a:cubicBezTo>
                <a:cubicBezTo>
                  <a:pt x="5682" y="73887"/>
                  <a:pt x="10948" y="73887"/>
                  <a:pt x="14191" y="77130"/>
                </a:cubicBezTo>
                <a:lnTo>
                  <a:pt x="40524" y="103463"/>
                </a:lnTo>
                <a:lnTo>
                  <a:pt x="101232" y="20003"/>
                </a:lnTo>
                <a:cubicBezTo>
                  <a:pt x="103930" y="16293"/>
                  <a:pt x="109119" y="15462"/>
                  <a:pt x="112829" y="1816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1" name="Text 49"/>
          <p:cNvSpPr/>
          <p:nvPr/>
        </p:nvSpPr>
        <p:spPr>
          <a:xfrm>
            <a:off x="6761712" y="5104511"/>
            <a:ext cx="488628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Institutional Pedigree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761712" y="5332221"/>
            <a:ext cx="4876800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Top companies, universities, organizations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39499" y="5688019"/>
            <a:ext cx="5313245" cy="578764"/>
          </a:xfrm>
          <a:custGeom>
            <a:avLst/>
            <a:gdLst/>
            <a:ahLst/>
            <a:cxnLst/>
            <a:rect l="l" t="t" r="r" b="b"/>
            <a:pathLst>
              <a:path w="5313245" h="578764">
                <a:moveTo>
                  <a:pt x="37950" y="0"/>
                </a:moveTo>
                <a:lnTo>
                  <a:pt x="5275296" y="0"/>
                </a:lnTo>
                <a:cubicBezTo>
                  <a:pt x="5296255" y="0"/>
                  <a:pt x="5313245" y="16991"/>
                  <a:pt x="5313245" y="37950"/>
                </a:cubicBezTo>
                <a:lnTo>
                  <a:pt x="5313245" y="540815"/>
                </a:lnTo>
                <a:cubicBezTo>
                  <a:pt x="5313245" y="561774"/>
                  <a:pt x="5296255" y="578764"/>
                  <a:pt x="5275296" y="578764"/>
                </a:cubicBezTo>
                <a:lnTo>
                  <a:pt x="37950" y="578764"/>
                </a:lnTo>
                <a:cubicBezTo>
                  <a:pt x="16991" y="578764"/>
                  <a:pt x="0" y="561774"/>
                  <a:pt x="0" y="540815"/>
                </a:cubicBezTo>
                <a:lnTo>
                  <a:pt x="0" y="37950"/>
                </a:lnTo>
                <a:cubicBezTo>
                  <a:pt x="0" y="16991"/>
                  <a:pt x="16991" y="0"/>
                  <a:pt x="37950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429634" y="5873033"/>
            <a:ext cx="208735" cy="208735"/>
          </a:xfrm>
          <a:custGeom>
            <a:avLst/>
            <a:gdLst/>
            <a:ahLst/>
            <a:cxnLst/>
            <a:rect l="l" t="t" r="r" b="b"/>
            <a:pathLst>
              <a:path w="208735" h="208735">
                <a:moveTo>
                  <a:pt x="37952" y="0"/>
                </a:moveTo>
                <a:lnTo>
                  <a:pt x="170782" y="0"/>
                </a:lnTo>
                <a:cubicBezTo>
                  <a:pt x="191729" y="0"/>
                  <a:pt x="208735" y="17006"/>
                  <a:pt x="208735" y="37952"/>
                </a:cubicBezTo>
                <a:lnTo>
                  <a:pt x="208735" y="170782"/>
                </a:lnTo>
                <a:cubicBezTo>
                  <a:pt x="208735" y="191729"/>
                  <a:pt x="191729" y="208735"/>
                  <a:pt x="170782" y="208735"/>
                </a:cubicBezTo>
                <a:lnTo>
                  <a:pt x="37952" y="208735"/>
                </a:lnTo>
                <a:cubicBezTo>
                  <a:pt x="17006" y="208735"/>
                  <a:pt x="0" y="191729"/>
                  <a:pt x="0" y="170782"/>
                </a:cubicBezTo>
                <a:lnTo>
                  <a:pt x="0" y="37952"/>
                </a:lnTo>
                <a:cubicBezTo>
                  <a:pt x="0" y="17006"/>
                  <a:pt x="17006" y="0"/>
                  <a:pt x="3795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4A5C6A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478260" y="5910985"/>
            <a:ext cx="116227" cy="132831"/>
          </a:xfrm>
          <a:custGeom>
            <a:avLst/>
            <a:gdLst/>
            <a:ahLst/>
            <a:cxnLst/>
            <a:rect l="l" t="t" r="r" b="b"/>
            <a:pathLst>
              <a:path w="116227" h="132831">
                <a:moveTo>
                  <a:pt x="112803" y="18186"/>
                </a:moveTo>
                <a:cubicBezTo>
                  <a:pt x="116513" y="20885"/>
                  <a:pt x="117343" y="26073"/>
                  <a:pt x="114645" y="29783"/>
                </a:cubicBezTo>
                <a:lnTo>
                  <a:pt x="48229" y="121105"/>
                </a:lnTo>
                <a:cubicBezTo>
                  <a:pt x="46802" y="123076"/>
                  <a:pt x="44597" y="124296"/>
                  <a:pt x="42158" y="124503"/>
                </a:cubicBezTo>
                <a:cubicBezTo>
                  <a:pt x="39720" y="124711"/>
                  <a:pt x="37359" y="123803"/>
                  <a:pt x="35646" y="122090"/>
                </a:cubicBezTo>
                <a:lnTo>
                  <a:pt x="2439" y="88883"/>
                </a:lnTo>
                <a:cubicBezTo>
                  <a:pt x="-804" y="85640"/>
                  <a:pt x="-804" y="80373"/>
                  <a:pt x="2439" y="77130"/>
                </a:cubicBezTo>
                <a:cubicBezTo>
                  <a:pt x="5682" y="73887"/>
                  <a:pt x="10948" y="73887"/>
                  <a:pt x="14191" y="77130"/>
                </a:cubicBezTo>
                <a:lnTo>
                  <a:pt x="40524" y="103463"/>
                </a:lnTo>
                <a:lnTo>
                  <a:pt x="101232" y="20003"/>
                </a:lnTo>
                <a:cubicBezTo>
                  <a:pt x="103930" y="16293"/>
                  <a:pt x="109119" y="15462"/>
                  <a:pt x="112829" y="1816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6" name="Text 54"/>
          <p:cNvSpPr/>
          <p:nvPr/>
        </p:nvSpPr>
        <p:spPr>
          <a:xfrm>
            <a:off x="6761712" y="5768666"/>
            <a:ext cx="4886288" cy="227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Domain Association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761712" y="5996377"/>
            <a:ext cx="4876800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topic is your name linked to?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6334755" y="6390126"/>
            <a:ext cx="5322733" cy="9488"/>
          </a:xfrm>
          <a:custGeom>
            <a:avLst/>
            <a:gdLst/>
            <a:ahLst/>
            <a:cxnLst/>
            <a:rect l="l" t="t" r="r" b="b"/>
            <a:pathLst>
              <a:path w="5322733" h="9488">
                <a:moveTo>
                  <a:pt x="0" y="0"/>
                </a:moveTo>
                <a:lnTo>
                  <a:pt x="5322733" y="0"/>
                </a:lnTo>
                <a:lnTo>
                  <a:pt x="5322733" y="9488"/>
                </a:lnTo>
                <a:lnTo>
                  <a:pt x="0" y="9488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6301547" y="6508725"/>
            <a:ext cx="5389149" cy="1897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6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Audit: Which boxes can you check? Which need building?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67990" y="438150"/>
            <a:ext cx="295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1266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263" kern="0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Dimension 5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8E8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Cognitive Edge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3716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It's Not What You Know — It's How You Think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833563"/>
            <a:ext cx="6791325" cy="3714750"/>
          </a:xfrm>
          <a:custGeom>
            <a:avLst/>
            <a:gdLst/>
            <a:ahLst/>
            <a:cxnLst/>
            <a:rect l="l" t="t" r="r" b="b"/>
            <a:pathLst>
              <a:path w="6791325" h="3714750">
                <a:moveTo>
                  <a:pt x="76190" y="0"/>
                </a:moveTo>
                <a:lnTo>
                  <a:pt x="6715135" y="0"/>
                </a:lnTo>
                <a:cubicBezTo>
                  <a:pt x="6757214" y="0"/>
                  <a:pt x="6791325" y="34111"/>
                  <a:pt x="6791325" y="76190"/>
                </a:cubicBezTo>
                <a:lnTo>
                  <a:pt x="6791325" y="3638560"/>
                </a:lnTo>
                <a:cubicBezTo>
                  <a:pt x="6791325" y="3680639"/>
                  <a:pt x="6757214" y="3714750"/>
                  <a:pt x="6715135" y="3714750"/>
                </a:cubicBezTo>
                <a:lnTo>
                  <a:pt x="76190" y="3714750"/>
                </a:lnTo>
                <a:cubicBezTo>
                  <a:pt x="34111" y="3714750"/>
                  <a:pt x="0" y="3680639"/>
                  <a:pt x="0" y="3638560"/>
                </a:cubicBezTo>
                <a:lnTo>
                  <a:pt x="0" y="76190"/>
                </a:lnTo>
                <a:cubicBezTo>
                  <a:pt x="0" y="34111"/>
                  <a:pt x="34111" y="0"/>
                  <a:pt x="76190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738" y="20288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4648" y="20836"/>
                </a:moveTo>
                <a:cubicBezTo>
                  <a:pt x="44648" y="9339"/>
                  <a:pt x="53987" y="0"/>
                  <a:pt x="65484" y="0"/>
                </a:cubicBezTo>
                <a:lnTo>
                  <a:pt x="74414" y="0"/>
                </a:lnTo>
                <a:cubicBezTo>
                  <a:pt x="81000" y="0"/>
                  <a:pt x="86320" y="5321"/>
                  <a:pt x="86320" y="11906"/>
                </a:cubicBezTo>
                <a:lnTo>
                  <a:pt x="86320" y="178594"/>
                </a:lnTo>
                <a:cubicBezTo>
                  <a:pt x="86320" y="185179"/>
                  <a:pt x="81000" y="190500"/>
                  <a:pt x="74414" y="190500"/>
                </a:cubicBezTo>
                <a:lnTo>
                  <a:pt x="62508" y="190500"/>
                </a:lnTo>
                <a:cubicBezTo>
                  <a:pt x="51420" y="190500"/>
                  <a:pt x="42081" y="182910"/>
                  <a:pt x="39439" y="172641"/>
                </a:cubicBezTo>
                <a:cubicBezTo>
                  <a:pt x="39179" y="172641"/>
                  <a:pt x="38956" y="172641"/>
                  <a:pt x="38695" y="172641"/>
                </a:cubicBezTo>
                <a:cubicBezTo>
                  <a:pt x="22250" y="172641"/>
                  <a:pt x="8930" y="159321"/>
                  <a:pt x="8930" y="142875"/>
                </a:cubicBezTo>
                <a:cubicBezTo>
                  <a:pt x="8930" y="136178"/>
                  <a:pt x="11162" y="130001"/>
                  <a:pt x="14883" y="125016"/>
                </a:cubicBezTo>
                <a:cubicBezTo>
                  <a:pt x="7665" y="119583"/>
                  <a:pt x="2977" y="110951"/>
                  <a:pt x="2977" y="101203"/>
                </a:cubicBezTo>
                <a:cubicBezTo>
                  <a:pt x="2977" y="89706"/>
                  <a:pt x="9525" y="79697"/>
                  <a:pt x="19050" y="74749"/>
                </a:cubicBezTo>
                <a:cubicBezTo>
                  <a:pt x="16408" y="70284"/>
                  <a:pt x="14883" y="65075"/>
                  <a:pt x="14883" y="59531"/>
                </a:cubicBezTo>
                <a:cubicBezTo>
                  <a:pt x="14883" y="43086"/>
                  <a:pt x="28203" y="29766"/>
                  <a:pt x="44648" y="29766"/>
                </a:cubicBezTo>
                <a:lnTo>
                  <a:pt x="44648" y="20836"/>
                </a:lnTo>
                <a:close/>
                <a:moveTo>
                  <a:pt x="145852" y="20836"/>
                </a:moveTo>
                <a:lnTo>
                  <a:pt x="145852" y="29766"/>
                </a:lnTo>
                <a:cubicBezTo>
                  <a:pt x="162297" y="29766"/>
                  <a:pt x="175617" y="43086"/>
                  <a:pt x="175617" y="59531"/>
                </a:cubicBezTo>
                <a:cubicBezTo>
                  <a:pt x="175617" y="65112"/>
                  <a:pt x="174092" y="70321"/>
                  <a:pt x="171450" y="74749"/>
                </a:cubicBezTo>
                <a:cubicBezTo>
                  <a:pt x="181012" y="79697"/>
                  <a:pt x="187523" y="89669"/>
                  <a:pt x="187523" y="101203"/>
                </a:cubicBezTo>
                <a:cubicBezTo>
                  <a:pt x="187523" y="110951"/>
                  <a:pt x="182835" y="119583"/>
                  <a:pt x="175617" y="125016"/>
                </a:cubicBezTo>
                <a:cubicBezTo>
                  <a:pt x="179338" y="130001"/>
                  <a:pt x="181570" y="136178"/>
                  <a:pt x="181570" y="142875"/>
                </a:cubicBezTo>
                <a:cubicBezTo>
                  <a:pt x="181570" y="159321"/>
                  <a:pt x="168250" y="172641"/>
                  <a:pt x="151805" y="172641"/>
                </a:cubicBezTo>
                <a:cubicBezTo>
                  <a:pt x="151544" y="172641"/>
                  <a:pt x="151321" y="172641"/>
                  <a:pt x="151061" y="172641"/>
                </a:cubicBezTo>
                <a:cubicBezTo>
                  <a:pt x="148419" y="182910"/>
                  <a:pt x="139080" y="190500"/>
                  <a:pt x="127992" y="190500"/>
                </a:cubicBezTo>
                <a:lnTo>
                  <a:pt x="116086" y="190500"/>
                </a:lnTo>
                <a:cubicBezTo>
                  <a:pt x="109500" y="190500"/>
                  <a:pt x="104180" y="185179"/>
                  <a:pt x="104180" y="178594"/>
                </a:cubicBezTo>
                <a:lnTo>
                  <a:pt x="104180" y="11906"/>
                </a:lnTo>
                <a:cubicBezTo>
                  <a:pt x="104180" y="5321"/>
                  <a:pt x="109500" y="0"/>
                  <a:pt x="116086" y="0"/>
                </a:cubicBezTo>
                <a:lnTo>
                  <a:pt x="125016" y="0"/>
                </a:lnTo>
                <a:cubicBezTo>
                  <a:pt x="136513" y="0"/>
                  <a:pt x="145852" y="9339"/>
                  <a:pt x="145852" y="20836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9" name="Text 7"/>
          <p:cNvSpPr/>
          <p:nvPr/>
        </p:nvSpPr>
        <p:spPr>
          <a:xfrm>
            <a:off x="781050" y="1990725"/>
            <a:ext cx="63341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Hardest to Replicate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2925" y="2371725"/>
            <a:ext cx="65532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Skills can be taught. Experiences can be gained. Networks can be built. But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you think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—your mental models, pattern recognition, and decision-making style—is uniquely yours.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61975" y="2981325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100" y="0"/>
                </a:lnTo>
                <a:lnTo>
                  <a:pt x="38100" y="819150"/>
                </a:lnTo>
                <a:lnTo>
                  <a:pt x="0" y="8191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2" name="Text 10"/>
          <p:cNvSpPr/>
          <p:nvPr/>
        </p:nvSpPr>
        <p:spPr>
          <a:xfrm>
            <a:off x="695325" y="2981325"/>
            <a:ext cx="3105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Mental Models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95325" y="3248025"/>
            <a:ext cx="30956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principles thinking, systems thinking, inversion, second-order thinking—your unique toolkit for problem-solving.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855690" y="2981325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100" y="0"/>
                </a:lnTo>
                <a:lnTo>
                  <a:pt x="38100" y="819150"/>
                </a:lnTo>
                <a:lnTo>
                  <a:pt x="0" y="81915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5" name="Text 13"/>
          <p:cNvSpPr/>
          <p:nvPr/>
        </p:nvSpPr>
        <p:spPr>
          <a:xfrm>
            <a:off x="3989040" y="2981325"/>
            <a:ext cx="3105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Pattern Recognition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989040" y="3248025"/>
            <a:ext cx="30956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Seeing connections across domains that others miss—transferring insights from one field to another.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61975" y="3912394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100" y="0"/>
                </a:lnTo>
                <a:lnTo>
                  <a:pt x="38100" y="819150"/>
                </a:lnTo>
                <a:lnTo>
                  <a:pt x="0" y="81915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8" name="Text 16"/>
          <p:cNvSpPr/>
          <p:nvPr/>
        </p:nvSpPr>
        <p:spPr>
          <a:xfrm>
            <a:off x="695325" y="3912394"/>
            <a:ext cx="3105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4A5C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Style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95325" y="4179094"/>
            <a:ext cx="30956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you make choices under uncertainty—your risk tolerance, speed vs. accuracy balance, intuition vs. data.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855690" y="3912394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100" y="0"/>
                </a:lnTo>
                <a:lnTo>
                  <a:pt x="38100" y="819150"/>
                </a:lnTo>
                <a:lnTo>
                  <a:pt x="0" y="8191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9"/>
          <p:cNvSpPr/>
          <p:nvPr/>
        </p:nvSpPr>
        <p:spPr>
          <a:xfrm>
            <a:off x="3989040" y="3912394"/>
            <a:ext cx="3105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"Signature Problems"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989040" y="4179094"/>
            <a:ext cx="30956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types of challenges do you solve differently? Complex ambiguity? High-stakes negotiations? Creative blocks?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85763" y="5706219"/>
            <a:ext cx="6791325" cy="1000125"/>
          </a:xfrm>
          <a:custGeom>
            <a:avLst/>
            <a:gdLst/>
            <a:ahLst/>
            <a:cxnLst/>
            <a:rect l="l" t="t" r="r" b="b"/>
            <a:pathLst>
              <a:path w="6791325" h="1000125">
                <a:moveTo>
                  <a:pt x="76200" y="0"/>
                </a:moveTo>
                <a:lnTo>
                  <a:pt x="6715125" y="0"/>
                </a:lnTo>
                <a:cubicBezTo>
                  <a:pt x="6757209" y="0"/>
                  <a:pt x="6791325" y="34116"/>
                  <a:pt x="6791325" y="76200"/>
                </a:cubicBezTo>
                <a:lnTo>
                  <a:pt x="6791325" y="923925"/>
                </a:lnTo>
                <a:cubicBezTo>
                  <a:pt x="6791325" y="966009"/>
                  <a:pt x="6757209" y="1000125"/>
                  <a:pt x="6715125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9A962">
              <a:alpha val="5098"/>
            </a:srgbClr>
          </a:solidFill>
          <a:ln w="12700">
            <a:solidFill>
              <a:srgbClr val="C9A962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52450" y="590148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25016" y="130969"/>
                </a:moveTo>
                <a:cubicBezTo>
                  <a:pt x="161181" y="130969"/>
                  <a:pt x="190500" y="101650"/>
                  <a:pt x="190500" y="65484"/>
                </a:cubicBezTo>
                <a:cubicBezTo>
                  <a:pt x="190500" y="29319"/>
                  <a:pt x="161181" y="0"/>
                  <a:pt x="125016" y="0"/>
                </a:cubicBezTo>
                <a:cubicBezTo>
                  <a:pt x="88850" y="0"/>
                  <a:pt x="59531" y="29319"/>
                  <a:pt x="59531" y="65484"/>
                </a:cubicBezTo>
                <a:cubicBezTo>
                  <a:pt x="59531" y="72442"/>
                  <a:pt x="60610" y="79177"/>
                  <a:pt x="62619" y="85465"/>
                </a:cubicBezTo>
                <a:lnTo>
                  <a:pt x="2604" y="145479"/>
                </a:lnTo>
                <a:cubicBezTo>
                  <a:pt x="930" y="147154"/>
                  <a:pt x="0" y="149423"/>
                  <a:pt x="0" y="151805"/>
                </a:cubicBezTo>
                <a:lnTo>
                  <a:pt x="0" y="181570"/>
                </a:lnTo>
                <a:cubicBezTo>
                  <a:pt x="0" y="186519"/>
                  <a:pt x="3981" y="190500"/>
                  <a:pt x="8930" y="190500"/>
                </a:cubicBezTo>
                <a:lnTo>
                  <a:pt x="38695" y="190500"/>
                </a:lnTo>
                <a:cubicBezTo>
                  <a:pt x="43644" y="190500"/>
                  <a:pt x="47625" y="186519"/>
                  <a:pt x="47625" y="181570"/>
                </a:cubicBezTo>
                <a:lnTo>
                  <a:pt x="47625" y="166688"/>
                </a:lnTo>
                <a:lnTo>
                  <a:pt x="62508" y="166688"/>
                </a:lnTo>
                <a:cubicBezTo>
                  <a:pt x="67456" y="166688"/>
                  <a:pt x="71438" y="162706"/>
                  <a:pt x="71438" y="157758"/>
                </a:cubicBezTo>
                <a:lnTo>
                  <a:pt x="71438" y="142875"/>
                </a:lnTo>
                <a:lnTo>
                  <a:pt x="86320" y="142875"/>
                </a:lnTo>
                <a:cubicBezTo>
                  <a:pt x="88702" y="142875"/>
                  <a:pt x="90971" y="141945"/>
                  <a:pt x="92646" y="140271"/>
                </a:cubicBezTo>
                <a:lnTo>
                  <a:pt x="105035" y="127881"/>
                </a:lnTo>
                <a:cubicBezTo>
                  <a:pt x="111323" y="129890"/>
                  <a:pt x="118058" y="130969"/>
                  <a:pt x="125016" y="130969"/>
                </a:cubicBezTo>
                <a:close/>
                <a:moveTo>
                  <a:pt x="139898" y="35719"/>
                </a:moveTo>
                <a:cubicBezTo>
                  <a:pt x="148112" y="35719"/>
                  <a:pt x="154781" y="42388"/>
                  <a:pt x="154781" y="50602"/>
                </a:cubicBezTo>
                <a:cubicBezTo>
                  <a:pt x="154781" y="58816"/>
                  <a:pt x="148112" y="65484"/>
                  <a:pt x="139898" y="65484"/>
                </a:cubicBezTo>
                <a:cubicBezTo>
                  <a:pt x="131684" y="65484"/>
                  <a:pt x="125016" y="58816"/>
                  <a:pt x="125016" y="50602"/>
                </a:cubicBezTo>
                <a:cubicBezTo>
                  <a:pt x="125016" y="42388"/>
                  <a:pt x="131684" y="35719"/>
                  <a:pt x="139898" y="35719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5" name="Text 23"/>
          <p:cNvSpPr/>
          <p:nvPr/>
        </p:nvSpPr>
        <p:spPr>
          <a:xfrm>
            <a:off x="868635" y="5863382"/>
            <a:ext cx="6219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Ultimate Moat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68635" y="6130082"/>
            <a:ext cx="62198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"Your thinking style is the one thing AI can't replicate—and the one thing that compounds most over time."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335143" y="1833563"/>
            <a:ext cx="4467225" cy="4876800"/>
          </a:xfrm>
          <a:custGeom>
            <a:avLst/>
            <a:gdLst/>
            <a:ahLst/>
            <a:cxnLst/>
            <a:rect l="l" t="t" r="r" b="b"/>
            <a:pathLst>
              <a:path w="4467225" h="4876800">
                <a:moveTo>
                  <a:pt x="76211" y="0"/>
                </a:moveTo>
                <a:lnTo>
                  <a:pt x="4391014" y="0"/>
                </a:lnTo>
                <a:cubicBezTo>
                  <a:pt x="4433104" y="0"/>
                  <a:pt x="4467225" y="34121"/>
                  <a:pt x="4467225" y="76211"/>
                </a:cubicBezTo>
                <a:lnTo>
                  <a:pt x="4467225" y="4800589"/>
                </a:lnTo>
                <a:cubicBezTo>
                  <a:pt x="4467225" y="4842679"/>
                  <a:pt x="4433104" y="4876800"/>
                  <a:pt x="4391014" y="4876800"/>
                </a:cubicBezTo>
                <a:lnTo>
                  <a:pt x="76211" y="4876800"/>
                </a:lnTo>
                <a:cubicBezTo>
                  <a:pt x="34121" y="4876800"/>
                  <a:pt x="0" y="4842679"/>
                  <a:pt x="0" y="4800589"/>
                </a:cubicBezTo>
                <a:lnTo>
                  <a:pt x="0" y="76211"/>
                </a:lnTo>
                <a:cubicBezTo>
                  <a:pt x="0" y="34149"/>
                  <a:pt x="34149" y="0"/>
                  <a:pt x="76211" y="0"/>
                </a:cubicBezTo>
                <a:close/>
              </a:path>
            </a:pathLst>
          </a:custGeom>
          <a:solidFill>
            <a:srgbClr val="1A1D21">
              <a:alpha val="80000"/>
            </a:srgbClr>
          </a:solidFill>
          <a:ln w="12700">
            <a:solidFill>
              <a:srgbClr val="4A5C6A">
                <a:alpha val="50196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444680" y="1990725"/>
            <a:ext cx="42481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8E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Cognitive Profile</a:t>
            </a:r>
            <a:endParaRPr lang="en-US" sz="1600" dirty="0"/>
          </a:p>
        </p:txBody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0" r="130" t="0" b="0"/>
          <a:stretch/>
        </p:blipFill>
        <p:spPr>
          <a:xfrm>
            <a:off x="7492305" y="2333625"/>
            <a:ext cx="4152900" cy="3952875"/>
          </a:xfrm>
          <a:prstGeom prst="roundRect">
            <a:avLst>
              <a:gd name="adj" fmla="val 0"/>
            </a:avLst>
          </a:prstGeom>
        </p:spPr>
      </p:pic>
      <p:sp>
        <p:nvSpPr>
          <p:cNvPr id="30" name="Text 27"/>
          <p:cNvSpPr/>
          <p:nvPr/>
        </p:nvSpPr>
        <p:spPr>
          <a:xfrm>
            <a:off x="7458968" y="6358682"/>
            <a:ext cx="4219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Your unique configuration of mental models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Moat Analysis: What Makes You Irreplaceable</dc:title>
  <dc:subject>Personal Moat Analysis: What Makes You Irreplaceable</dc:subject>
  <dc:creator>Kimi</dc:creator>
  <cp:lastModifiedBy>Kimi</cp:lastModifiedBy>
  <cp:revision>1</cp:revision>
  <dcterms:created xsi:type="dcterms:W3CDTF">2026-03-01T15:09:10Z</dcterms:created>
  <dcterms:modified xsi:type="dcterms:W3CDTF">2026-03-01T15:09:10Z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{"Label":"Personal Moat Analysis: What Makes You Irreplaceable","ContentProducer":"001191110108MACG2KBH8F10000","ProduceID":"19ca9a44-7172-8a58-8000-0000160f676a","ReservedCode1":"","ContentPropagator":"001191110108MACG2KBH8F20000","PropagateID":"19ca9a44-7172-8a58-8000-0000160f676a","ReservedCode2":""}</vt:lpwstr>
  </property>
</Properties>
</file>