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embeddedFontLst>
    <p:embeddedFont>
      <p:font typeface="Quattrocento Sans" charset="-122" pitchFamily="34"/>
      <p:regular r:id="rId21"/>
    </p:embeddedFont>
    <p:embeddedFont>
      <p:font typeface="Hedvig Letters Sans" charset="-122" pitchFamily="34"/>
      <p:regular r:id="rId22"/>
    </p:embeddedFont>
    <p:embeddedFont>
      <p:font typeface="Liter" charset="-122" pitchFamily="34"/>
      <p:regular r:id="rId23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Relationship Id="rId21" Type="http://schemas.openxmlformats.org/officeDocument/2006/relationships/font" Target="fonts/font1.fntdata"/><Relationship Id="rId22" Type="http://schemas.openxmlformats.org/officeDocument/2006/relationships/font" Target="fonts/font2.fntdata"/><Relationship Id="rId23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g.freepik.com/73a1bdc7bdb9635b40f8815976be730082216394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0" r="0" t="7779" b="7779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F2E">
                  <a:alpha val="95000"/>
                </a:srgbClr>
              </a:gs>
              <a:gs pos="50000">
                <a:srgbClr val="3D5A80">
                  <a:alpha val="80000"/>
                </a:srgbClr>
              </a:gs>
              <a:gs pos="100000">
                <a:srgbClr val="1A1F2E">
                  <a:alpha val="95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574006"/>
            <a:ext cx="2790825" cy="390525"/>
          </a:xfrm>
          <a:custGeom>
            <a:avLst/>
            <a:gdLst/>
            <a:ahLst/>
            <a:cxnLst/>
            <a:rect l="l" t="t" r="r" b="b"/>
            <a:pathLst>
              <a:path w="2790825" h="390525">
                <a:moveTo>
                  <a:pt x="76199" y="0"/>
                </a:moveTo>
                <a:lnTo>
                  <a:pt x="2714626" y="0"/>
                </a:lnTo>
                <a:cubicBezTo>
                  <a:pt x="2756709" y="0"/>
                  <a:pt x="2790825" y="34116"/>
                  <a:pt x="2790825" y="76199"/>
                </a:cubicBezTo>
                <a:lnTo>
                  <a:pt x="2790825" y="314326"/>
                </a:lnTo>
                <a:cubicBezTo>
                  <a:pt x="2790825" y="356409"/>
                  <a:pt x="2756709" y="390525"/>
                  <a:pt x="2714626" y="390525"/>
                </a:cubicBezTo>
                <a:lnTo>
                  <a:pt x="76199" y="390525"/>
                </a:lnTo>
                <a:cubicBezTo>
                  <a:pt x="34144" y="390525"/>
                  <a:pt x="0" y="356381"/>
                  <a:pt x="0" y="314326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 w="12700">
            <a:solidFill>
              <a:srgbClr val="98C1D9">
                <a:alpha val="4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2925" y="1683544"/>
            <a:ext cx="2553519" cy="166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60" kern="0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INTERNAL STRATEGY DOCUMENT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2197894"/>
            <a:ext cx="11772900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EEF0F2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Personal Branding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EEF0F2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Strategy Deck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81000" y="4064794"/>
            <a:ext cx="1219200" cy="38100"/>
          </a:xfrm>
          <a:custGeom>
            <a:avLst/>
            <a:gdLst/>
            <a:ahLst/>
            <a:cxnLst/>
            <a:rect l="l" t="t" r="r" b="b"/>
            <a:pathLst>
              <a:path w="1219200" h="38100">
                <a:moveTo>
                  <a:pt x="0" y="0"/>
                </a:moveTo>
                <a:lnTo>
                  <a:pt x="1219200" y="0"/>
                </a:lnTo>
                <a:lnTo>
                  <a:pt x="12192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8" name="Text 5"/>
          <p:cNvSpPr/>
          <p:nvPr/>
        </p:nvSpPr>
        <p:spPr>
          <a:xfrm>
            <a:off x="381000" y="4331494"/>
            <a:ext cx="115728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Subkhan Ibnu Aji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381000" y="4750594"/>
            <a:ext cx="741045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Building Authority Across Government, Technology &amp; Community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09575" y="62865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38100" y="0"/>
                </a:moveTo>
                <a:cubicBezTo>
                  <a:pt x="32831" y="0"/>
                  <a:pt x="28575" y="4256"/>
                  <a:pt x="28575" y="9525"/>
                </a:cubicBezTo>
                <a:lnTo>
                  <a:pt x="28575" y="19050"/>
                </a:lnTo>
                <a:lnTo>
                  <a:pt x="19050" y="19050"/>
                </a:lnTo>
                <a:cubicBezTo>
                  <a:pt x="8543" y="19050"/>
                  <a:pt x="0" y="27593"/>
                  <a:pt x="0" y="38100"/>
                </a:cubicBezTo>
                <a:lnTo>
                  <a:pt x="0" y="52388"/>
                </a:lnTo>
                <a:lnTo>
                  <a:pt x="133350" y="52388"/>
                </a:lnTo>
                <a:lnTo>
                  <a:pt x="133350" y="38100"/>
                </a:lnTo>
                <a:cubicBezTo>
                  <a:pt x="133350" y="27593"/>
                  <a:pt x="124807" y="19050"/>
                  <a:pt x="114300" y="19050"/>
                </a:cubicBezTo>
                <a:lnTo>
                  <a:pt x="104775" y="19050"/>
                </a:lnTo>
                <a:lnTo>
                  <a:pt x="104775" y="9525"/>
                </a:lnTo>
                <a:cubicBezTo>
                  <a:pt x="104775" y="4256"/>
                  <a:pt x="100519" y="0"/>
                  <a:pt x="95250" y="0"/>
                </a:cubicBezTo>
                <a:cubicBezTo>
                  <a:pt x="89981" y="0"/>
                  <a:pt x="85725" y="4256"/>
                  <a:pt x="85725" y="9525"/>
                </a:cubicBezTo>
                <a:lnTo>
                  <a:pt x="85725" y="19050"/>
                </a:lnTo>
                <a:lnTo>
                  <a:pt x="47625" y="19050"/>
                </a:lnTo>
                <a:lnTo>
                  <a:pt x="47625" y="9525"/>
                </a:lnTo>
                <a:cubicBezTo>
                  <a:pt x="47625" y="4256"/>
                  <a:pt x="43369" y="0"/>
                  <a:pt x="38100" y="0"/>
                </a:cubicBezTo>
                <a:close/>
                <a:moveTo>
                  <a:pt x="0" y="66675"/>
                </a:moveTo>
                <a:lnTo>
                  <a:pt x="0" y="123825"/>
                </a:lnTo>
                <a:cubicBezTo>
                  <a:pt x="0" y="134332"/>
                  <a:pt x="8543" y="142875"/>
                  <a:pt x="19050" y="142875"/>
                </a:cubicBezTo>
                <a:lnTo>
                  <a:pt x="114300" y="142875"/>
                </a:lnTo>
                <a:cubicBezTo>
                  <a:pt x="124807" y="142875"/>
                  <a:pt x="133350" y="134332"/>
                  <a:pt x="133350" y="123825"/>
                </a:cubicBezTo>
                <a:lnTo>
                  <a:pt x="133350" y="66675"/>
                </a:lnTo>
                <a:lnTo>
                  <a:pt x="0" y="66675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1" name="Text 8"/>
          <p:cNvSpPr/>
          <p:nvPr/>
        </p:nvSpPr>
        <p:spPr>
          <a:xfrm>
            <a:off x="647700" y="6248400"/>
            <a:ext cx="4095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EF0F2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2026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1233413" y="62865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cubicBezTo>
                  <a:pt x="77569" y="0"/>
                  <a:pt x="78938" y="298"/>
                  <a:pt x="80189" y="863"/>
                </a:cubicBezTo>
                <a:lnTo>
                  <a:pt x="136267" y="24646"/>
                </a:lnTo>
                <a:cubicBezTo>
                  <a:pt x="142815" y="27414"/>
                  <a:pt x="147697" y="33873"/>
                  <a:pt x="147667" y="41672"/>
                </a:cubicBezTo>
                <a:cubicBezTo>
                  <a:pt x="147518" y="71199"/>
                  <a:pt x="135374" y="125224"/>
                  <a:pt x="84088" y="149781"/>
                </a:cubicBezTo>
                <a:cubicBezTo>
                  <a:pt x="79117" y="152162"/>
                  <a:pt x="73343" y="152162"/>
                  <a:pt x="68372" y="149781"/>
                </a:cubicBezTo>
                <a:cubicBezTo>
                  <a:pt x="17056" y="125224"/>
                  <a:pt x="4941" y="71199"/>
                  <a:pt x="4792" y="41672"/>
                </a:cubicBezTo>
                <a:cubicBezTo>
                  <a:pt x="4762" y="33873"/>
                  <a:pt x="9644" y="27414"/>
                  <a:pt x="16192" y="24646"/>
                </a:cubicBezTo>
                <a:lnTo>
                  <a:pt x="72241" y="863"/>
                </a:lnTo>
                <a:cubicBezTo>
                  <a:pt x="73491" y="298"/>
                  <a:pt x="74831" y="0"/>
                  <a:pt x="76200" y="0"/>
                </a:cubicBezTo>
                <a:close/>
                <a:moveTo>
                  <a:pt x="76200" y="19883"/>
                </a:moveTo>
                <a:lnTo>
                  <a:pt x="76200" y="132427"/>
                </a:lnTo>
                <a:cubicBezTo>
                  <a:pt x="117277" y="112544"/>
                  <a:pt x="128320" y="68491"/>
                  <a:pt x="128588" y="42118"/>
                </a:cubicBezTo>
                <a:lnTo>
                  <a:pt x="76200" y="19913"/>
                </a:lnTo>
                <a:lnTo>
                  <a:pt x="76200" y="19913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3" name="Text 10"/>
          <p:cNvSpPr/>
          <p:nvPr/>
        </p:nvSpPr>
        <p:spPr>
          <a:xfrm>
            <a:off x="1481063" y="6248400"/>
            <a:ext cx="8667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EF0F2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Confidential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9493746" y="6267450"/>
            <a:ext cx="23145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50" dirty="0">
                <a:solidFill>
                  <a:srgbClr val="EEF0F2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Blueprint for Long-Term Brand Building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2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spc="50" kern="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08 / BRAND EQUITY AUDIT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7150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EEF0F2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What We Already Have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17500" y="984250"/>
            <a:ext cx="762000" cy="31750"/>
          </a:xfrm>
          <a:custGeom>
            <a:avLst/>
            <a:gdLst/>
            <a:ahLst/>
            <a:cxnLst/>
            <a:rect l="l" t="t" r="r" b="b"/>
            <a:pathLst>
              <a:path w="762000" h="31750">
                <a:moveTo>
                  <a:pt x="0" y="0"/>
                </a:moveTo>
                <a:lnTo>
                  <a:pt x="762000" y="0"/>
                </a:lnTo>
                <a:lnTo>
                  <a:pt x="762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" name="Shape 3"/>
          <p:cNvSpPr/>
          <p:nvPr/>
        </p:nvSpPr>
        <p:spPr>
          <a:xfrm>
            <a:off x="321469" y="1146969"/>
            <a:ext cx="11549063" cy="468313"/>
          </a:xfrm>
          <a:custGeom>
            <a:avLst/>
            <a:gdLst/>
            <a:ahLst/>
            <a:cxnLst/>
            <a:rect l="l" t="t" r="r" b="b"/>
            <a:pathLst>
              <a:path w="11549063" h="468313">
                <a:moveTo>
                  <a:pt x="95250" y="0"/>
                </a:moveTo>
                <a:lnTo>
                  <a:pt x="11453812" y="0"/>
                </a:lnTo>
                <a:cubicBezTo>
                  <a:pt x="11506418" y="0"/>
                  <a:pt x="11549063" y="42645"/>
                  <a:pt x="11549063" y="95250"/>
                </a:cubicBezTo>
                <a:lnTo>
                  <a:pt x="11549063" y="373062"/>
                </a:lnTo>
                <a:cubicBezTo>
                  <a:pt x="11549063" y="425668"/>
                  <a:pt x="11506418" y="468312"/>
                  <a:pt x="11453812" y="468313"/>
                </a:cubicBezTo>
                <a:lnTo>
                  <a:pt x="95250" y="468313"/>
                </a:lnTo>
                <a:cubicBezTo>
                  <a:pt x="42645" y="468313"/>
                  <a:pt x="0" y="425668"/>
                  <a:pt x="0" y="373062"/>
                </a:cubicBezTo>
                <a:lnTo>
                  <a:pt x="0" y="95250"/>
                </a:lnTo>
                <a:cubicBezTo>
                  <a:pt x="0" y="42645"/>
                  <a:pt x="42645" y="0"/>
                  <a:pt x="95250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2438" y="1277938"/>
            <a:ext cx="11350625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Honest audit of existing brand assets.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The foundation is stronger than most — the question is how to communicate these assets more strategically and consistently.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21469" y="1750219"/>
            <a:ext cx="5707063" cy="2611438"/>
          </a:xfrm>
          <a:custGeom>
            <a:avLst/>
            <a:gdLst/>
            <a:ahLst/>
            <a:cxnLst/>
            <a:rect l="l" t="t" r="r" b="b"/>
            <a:pathLst>
              <a:path w="5707063" h="2611438">
                <a:moveTo>
                  <a:pt x="95239" y="0"/>
                </a:moveTo>
                <a:lnTo>
                  <a:pt x="5611823" y="0"/>
                </a:lnTo>
                <a:cubicBezTo>
                  <a:pt x="5664422" y="0"/>
                  <a:pt x="5707062" y="42640"/>
                  <a:pt x="5707062" y="95239"/>
                </a:cubicBezTo>
                <a:lnTo>
                  <a:pt x="5707063" y="2516198"/>
                </a:lnTo>
                <a:cubicBezTo>
                  <a:pt x="5707062" y="2568797"/>
                  <a:pt x="5664422" y="2611437"/>
                  <a:pt x="5611823" y="2611438"/>
                </a:cubicBezTo>
                <a:lnTo>
                  <a:pt x="95239" y="2611438"/>
                </a:lnTo>
                <a:cubicBezTo>
                  <a:pt x="42640" y="2611438"/>
                  <a:pt x="0" y="2568797"/>
                  <a:pt x="0" y="2516198"/>
                </a:cubicBezTo>
                <a:lnTo>
                  <a:pt x="0" y="95239"/>
                </a:lnTo>
                <a:cubicBezTo>
                  <a:pt x="0" y="42675"/>
                  <a:pt x="42675" y="0"/>
                  <a:pt x="95239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84187" y="19288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75469" y="2039938"/>
            <a:ext cx="198438" cy="158750"/>
          </a:xfrm>
          <a:custGeom>
            <a:avLst/>
            <a:gdLst/>
            <a:ahLst/>
            <a:cxnLst/>
            <a:rect l="l" t="t" r="r" b="b"/>
            <a:pathLst>
              <a:path w="198438" h="158750">
                <a:moveTo>
                  <a:pt x="109141" y="0"/>
                </a:moveTo>
                <a:cubicBezTo>
                  <a:pt x="109141" y="-5488"/>
                  <a:pt x="104707" y="-9922"/>
                  <a:pt x="99219" y="-9922"/>
                </a:cubicBezTo>
                <a:cubicBezTo>
                  <a:pt x="93731" y="-9922"/>
                  <a:pt x="89297" y="-5488"/>
                  <a:pt x="89297" y="0"/>
                </a:cubicBezTo>
                <a:lnTo>
                  <a:pt x="89297" y="19844"/>
                </a:lnTo>
                <a:lnTo>
                  <a:pt x="59531" y="19844"/>
                </a:lnTo>
                <a:cubicBezTo>
                  <a:pt x="43098" y="19844"/>
                  <a:pt x="29766" y="33176"/>
                  <a:pt x="29766" y="49609"/>
                </a:cubicBezTo>
                <a:lnTo>
                  <a:pt x="29766" y="119062"/>
                </a:lnTo>
                <a:cubicBezTo>
                  <a:pt x="29766" y="135496"/>
                  <a:pt x="43098" y="148828"/>
                  <a:pt x="59531" y="148828"/>
                </a:cubicBezTo>
                <a:lnTo>
                  <a:pt x="138906" y="148828"/>
                </a:lnTo>
                <a:cubicBezTo>
                  <a:pt x="155339" y="148828"/>
                  <a:pt x="168672" y="135496"/>
                  <a:pt x="168672" y="119062"/>
                </a:cubicBezTo>
                <a:lnTo>
                  <a:pt x="168672" y="49609"/>
                </a:lnTo>
                <a:cubicBezTo>
                  <a:pt x="168672" y="33176"/>
                  <a:pt x="155339" y="19844"/>
                  <a:pt x="138906" y="19844"/>
                </a:cubicBezTo>
                <a:lnTo>
                  <a:pt x="109141" y="19844"/>
                </a:lnTo>
                <a:lnTo>
                  <a:pt x="109141" y="0"/>
                </a:lnTo>
                <a:close/>
                <a:moveTo>
                  <a:pt x="49609" y="114102"/>
                </a:moveTo>
                <a:cubicBezTo>
                  <a:pt x="49609" y="109978"/>
                  <a:pt x="52927" y="106660"/>
                  <a:pt x="57051" y="106660"/>
                </a:cubicBezTo>
                <a:lnTo>
                  <a:pt x="66973" y="106660"/>
                </a:lnTo>
                <a:cubicBezTo>
                  <a:pt x="71096" y="106660"/>
                  <a:pt x="74414" y="109978"/>
                  <a:pt x="74414" y="114102"/>
                </a:cubicBezTo>
                <a:cubicBezTo>
                  <a:pt x="74414" y="118225"/>
                  <a:pt x="71096" y="121543"/>
                  <a:pt x="66973" y="121543"/>
                </a:cubicBezTo>
                <a:lnTo>
                  <a:pt x="57051" y="121543"/>
                </a:lnTo>
                <a:cubicBezTo>
                  <a:pt x="52927" y="121543"/>
                  <a:pt x="49609" y="118225"/>
                  <a:pt x="49609" y="114102"/>
                </a:cubicBezTo>
                <a:close/>
                <a:moveTo>
                  <a:pt x="86816" y="114102"/>
                </a:moveTo>
                <a:cubicBezTo>
                  <a:pt x="86816" y="109978"/>
                  <a:pt x="90134" y="106660"/>
                  <a:pt x="94258" y="106660"/>
                </a:cubicBezTo>
                <a:lnTo>
                  <a:pt x="104180" y="106660"/>
                </a:lnTo>
                <a:cubicBezTo>
                  <a:pt x="108303" y="106660"/>
                  <a:pt x="111621" y="109978"/>
                  <a:pt x="111621" y="114102"/>
                </a:cubicBezTo>
                <a:cubicBezTo>
                  <a:pt x="111621" y="118225"/>
                  <a:pt x="108303" y="121543"/>
                  <a:pt x="104180" y="121543"/>
                </a:cubicBezTo>
                <a:lnTo>
                  <a:pt x="94258" y="121543"/>
                </a:lnTo>
                <a:cubicBezTo>
                  <a:pt x="90134" y="121543"/>
                  <a:pt x="86816" y="118225"/>
                  <a:pt x="86816" y="114102"/>
                </a:cubicBezTo>
                <a:close/>
                <a:moveTo>
                  <a:pt x="124023" y="114102"/>
                </a:moveTo>
                <a:cubicBezTo>
                  <a:pt x="124023" y="109978"/>
                  <a:pt x="127341" y="106660"/>
                  <a:pt x="131465" y="106660"/>
                </a:cubicBezTo>
                <a:lnTo>
                  <a:pt x="141387" y="106660"/>
                </a:lnTo>
                <a:cubicBezTo>
                  <a:pt x="145510" y="106660"/>
                  <a:pt x="148828" y="109978"/>
                  <a:pt x="148828" y="114102"/>
                </a:cubicBezTo>
                <a:cubicBezTo>
                  <a:pt x="148828" y="118225"/>
                  <a:pt x="145510" y="121543"/>
                  <a:pt x="141387" y="121543"/>
                </a:cubicBezTo>
                <a:lnTo>
                  <a:pt x="131465" y="121543"/>
                </a:lnTo>
                <a:cubicBezTo>
                  <a:pt x="127341" y="121543"/>
                  <a:pt x="124023" y="118225"/>
                  <a:pt x="124023" y="114102"/>
                </a:cubicBezTo>
                <a:close/>
                <a:moveTo>
                  <a:pt x="69453" y="54570"/>
                </a:moveTo>
                <a:cubicBezTo>
                  <a:pt x="77667" y="54570"/>
                  <a:pt x="84336" y="61239"/>
                  <a:pt x="84336" y="69453"/>
                </a:cubicBezTo>
                <a:cubicBezTo>
                  <a:pt x="84336" y="77667"/>
                  <a:pt x="77667" y="84336"/>
                  <a:pt x="69453" y="84336"/>
                </a:cubicBezTo>
                <a:cubicBezTo>
                  <a:pt x="61239" y="84336"/>
                  <a:pt x="54570" y="77667"/>
                  <a:pt x="54570" y="69453"/>
                </a:cubicBezTo>
                <a:cubicBezTo>
                  <a:pt x="54570" y="61239"/>
                  <a:pt x="61239" y="54570"/>
                  <a:pt x="69453" y="54570"/>
                </a:cubicBezTo>
                <a:close/>
                <a:moveTo>
                  <a:pt x="114102" y="69453"/>
                </a:moveTo>
                <a:cubicBezTo>
                  <a:pt x="114102" y="61239"/>
                  <a:pt x="120770" y="54570"/>
                  <a:pt x="128984" y="54570"/>
                </a:cubicBezTo>
                <a:cubicBezTo>
                  <a:pt x="137198" y="54570"/>
                  <a:pt x="143867" y="61239"/>
                  <a:pt x="143867" y="69453"/>
                </a:cubicBezTo>
                <a:cubicBezTo>
                  <a:pt x="143867" y="77667"/>
                  <a:pt x="137198" y="84336"/>
                  <a:pt x="128984" y="84336"/>
                </a:cubicBezTo>
                <a:cubicBezTo>
                  <a:pt x="120770" y="84336"/>
                  <a:pt x="114102" y="77667"/>
                  <a:pt x="114102" y="69453"/>
                </a:cubicBezTo>
                <a:close/>
                <a:moveTo>
                  <a:pt x="19844" y="69453"/>
                </a:moveTo>
                <a:cubicBezTo>
                  <a:pt x="19844" y="63965"/>
                  <a:pt x="15410" y="59531"/>
                  <a:pt x="9922" y="59531"/>
                </a:cubicBezTo>
                <a:cubicBezTo>
                  <a:pt x="4434" y="59531"/>
                  <a:pt x="0" y="63965"/>
                  <a:pt x="0" y="69453"/>
                </a:cubicBezTo>
                <a:lnTo>
                  <a:pt x="0" y="99219"/>
                </a:lnTo>
                <a:cubicBezTo>
                  <a:pt x="0" y="104707"/>
                  <a:pt x="4434" y="109141"/>
                  <a:pt x="9922" y="109141"/>
                </a:cubicBezTo>
                <a:cubicBezTo>
                  <a:pt x="15410" y="109141"/>
                  <a:pt x="19844" y="104707"/>
                  <a:pt x="19844" y="99219"/>
                </a:cubicBezTo>
                <a:lnTo>
                  <a:pt x="19844" y="69453"/>
                </a:lnTo>
                <a:close/>
                <a:moveTo>
                  <a:pt x="188516" y="59531"/>
                </a:moveTo>
                <a:cubicBezTo>
                  <a:pt x="183028" y="59531"/>
                  <a:pt x="178594" y="63965"/>
                  <a:pt x="178594" y="69453"/>
                </a:cubicBezTo>
                <a:lnTo>
                  <a:pt x="178594" y="99219"/>
                </a:lnTo>
                <a:cubicBezTo>
                  <a:pt x="178594" y="104707"/>
                  <a:pt x="183028" y="109141"/>
                  <a:pt x="188516" y="109141"/>
                </a:cubicBezTo>
                <a:cubicBezTo>
                  <a:pt x="194004" y="109141"/>
                  <a:pt x="198438" y="104707"/>
                  <a:pt x="198438" y="99219"/>
                </a:cubicBezTo>
                <a:lnTo>
                  <a:pt x="198438" y="69453"/>
                </a:lnTo>
                <a:cubicBezTo>
                  <a:pt x="198438" y="63965"/>
                  <a:pt x="194004" y="59531"/>
                  <a:pt x="188516" y="59531"/>
                </a:cubicBezTo>
                <a:close/>
              </a:path>
            </a:pathLst>
          </a:custGeom>
          <a:solidFill>
            <a:srgbClr val="E0FBFC"/>
          </a:solidFill>
          <a:ln/>
        </p:spPr>
      </p:sp>
      <p:sp>
        <p:nvSpPr>
          <p:cNvPr id="10" name="Text 8"/>
          <p:cNvSpPr/>
          <p:nvPr/>
        </p:nvSpPr>
        <p:spPr>
          <a:xfrm>
            <a:off x="960438" y="1912938"/>
            <a:ext cx="10080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SIBARU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60438" y="2135188"/>
            <a:ext cx="992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Proof of Concept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84187" y="2420938"/>
            <a:ext cx="5445125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Invaluable proof point.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Not many Indonesians can claim to have operated autonomous AI at scale of 500K+ data points.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84187" y="2897188"/>
            <a:ext cx="5381625" cy="1047750"/>
          </a:xfrm>
          <a:custGeom>
            <a:avLst/>
            <a:gdLst/>
            <a:ahLst/>
            <a:cxnLst/>
            <a:rect l="l" t="t" r="r" b="b"/>
            <a:pathLst>
              <a:path w="5381625" h="1047750">
                <a:moveTo>
                  <a:pt x="63504" y="0"/>
                </a:moveTo>
                <a:lnTo>
                  <a:pt x="5318121" y="0"/>
                </a:lnTo>
                <a:cubicBezTo>
                  <a:pt x="5353193" y="0"/>
                  <a:pt x="5381625" y="28432"/>
                  <a:pt x="5381625" y="63504"/>
                </a:cubicBezTo>
                <a:lnTo>
                  <a:pt x="5381625" y="984246"/>
                </a:lnTo>
                <a:cubicBezTo>
                  <a:pt x="5381625" y="1019318"/>
                  <a:pt x="5353193" y="1047750"/>
                  <a:pt x="5318121" y="1047750"/>
                </a:cubicBezTo>
                <a:lnTo>
                  <a:pt x="63504" y="1047750"/>
                </a:lnTo>
                <a:cubicBezTo>
                  <a:pt x="28432" y="1047750"/>
                  <a:pt x="0" y="1019318"/>
                  <a:pt x="0" y="984246"/>
                </a:cubicBezTo>
                <a:lnTo>
                  <a:pt x="0" y="63504"/>
                </a:lnTo>
                <a:cubicBezTo>
                  <a:pt x="0" y="28432"/>
                  <a:pt x="28432" y="0"/>
                  <a:pt x="63504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579438" y="299243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Value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79438" y="321468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Demonstrates technical capability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79438" y="343693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Proves execution at scale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79438" y="3659187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Differentiates from theorists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15938" y="4036219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72653" y="95250"/>
                </a:moveTo>
                <a:cubicBezTo>
                  <a:pt x="74464" y="89719"/>
                  <a:pt x="78085" y="84708"/>
                  <a:pt x="82178" y="80392"/>
                </a:cubicBezTo>
                <a:cubicBezTo>
                  <a:pt x="90289" y="71859"/>
                  <a:pt x="95250" y="60325"/>
                  <a:pt x="95250" y="47625"/>
                </a:cubicBezTo>
                <a:cubicBezTo>
                  <a:pt x="95250" y="21332"/>
                  <a:pt x="73918" y="0"/>
                  <a:pt x="47625" y="0"/>
                </a:cubicBezTo>
                <a:cubicBezTo>
                  <a:pt x="21332" y="0"/>
                  <a:pt x="0" y="21332"/>
                  <a:pt x="0" y="47625"/>
                </a:cubicBezTo>
                <a:cubicBezTo>
                  <a:pt x="0" y="60325"/>
                  <a:pt x="4961" y="71859"/>
                  <a:pt x="13072" y="80392"/>
                </a:cubicBezTo>
                <a:cubicBezTo>
                  <a:pt x="17165" y="84708"/>
                  <a:pt x="20811" y="89719"/>
                  <a:pt x="22597" y="95250"/>
                </a:cubicBezTo>
                <a:lnTo>
                  <a:pt x="72628" y="95250"/>
                </a:lnTo>
                <a:close/>
                <a:moveTo>
                  <a:pt x="71438" y="107156"/>
                </a:moveTo>
                <a:lnTo>
                  <a:pt x="23812" y="107156"/>
                </a:lnTo>
                <a:lnTo>
                  <a:pt x="23812" y="111125"/>
                </a:lnTo>
                <a:cubicBezTo>
                  <a:pt x="23812" y="122089"/>
                  <a:pt x="32693" y="130969"/>
                  <a:pt x="43656" y="130969"/>
                </a:cubicBezTo>
                <a:lnTo>
                  <a:pt x="51594" y="130969"/>
                </a:lnTo>
                <a:cubicBezTo>
                  <a:pt x="62557" y="130969"/>
                  <a:pt x="71438" y="122089"/>
                  <a:pt x="71438" y="111125"/>
                </a:cubicBezTo>
                <a:lnTo>
                  <a:pt x="71438" y="107156"/>
                </a:lnTo>
                <a:close/>
                <a:moveTo>
                  <a:pt x="45641" y="27781"/>
                </a:moveTo>
                <a:cubicBezTo>
                  <a:pt x="35768" y="27781"/>
                  <a:pt x="27781" y="35768"/>
                  <a:pt x="27781" y="45641"/>
                </a:cubicBezTo>
                <a:cubicBezTo>
                  <a:pt x="27781" y="48940"/>
                  <a:pt x="25127" y="51594"/>
                  <a:pt x="21828" y="51594"/>
                </a:cubicBezTo>
                <a:cubicBezTo>
                  <a:pt x="18529" y="51594"/>
                  <a:pt x="15875" y="48940"/>
                  <a:pt x="15875" y="45641"/>
                </a:cubicBezTo>
                <a:cubicBezTo>
                  <a:pt x="15875" y="29195"/>
                  <a:pt x="29195" y="15875"/>
                  <a:pt x="45641" y="15875"/>
                </a:cubicBezTo>
                <a:cubicBezTo>
                  <a:pt x="48940" y="15875"/>
                  <a:pt x="51594" y="18529"/>
                  <a:pt x="51594" y="21828"/>
                </a:cubicBezTo>
                <a:cubicBezTo>
                  <a:pt x="51594" y="25127"/>
                  <a:pt x="48940" y="27781"/>
                  <a:pt x="45641" y="2778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9" name="Text 17"/>
          <p:cNvSpPr/>
          <p:nvPr/>
        </p:nvSpPr>
        <p:spPr>
          <a:xfrm>
            <a:off x="682625" y="4008438"/>
            <a:ext cx="5246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Action: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Feature prominently in bio, speaking intros, and credibility content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21469" y="4496594"/>
            <a:ext cx="5707063" cy="2611438"/>
          </a:xfrm>
          <a:custGeom>
            <a:avLst/>
            <a:gdLst/>
            <a:ahLst/>
            <a:cxnLst/>
            <a:rect l="l" t="t" r="r" b="b"/>
            <a:pathLst>
              <a:path w="5707063" h="2611438">
                <a:moveTo>
                  <a:pt x="95239" y="0"/>
                </a:moveTo>
                <a:lnTo>
                  <a:pt x="5611823" y="0"/>
                </a:lnTo>
                <a:cubicBezTo>
                  <a:pt x="5664422" y="0"/>
                  <a:pt x="5707062" y="42640"/>
                  <a:pt x="5707062" y="95239"/>
                </a:cubicBezTo>
                <a:lnTo>
                  <a:pt x="5707063" y="2516198"/>
                </a:lnTo>
                <a:cubicBezTo>
                  <a:pt x="5707062" y="2568797"/>
                  <a:pt x="5664422" y="2611437"/>
                  <a:pt x="5611823" y="2611438"/>
                </a:cubicBezTo>
                <a:lnTo>
                  <a:pt x="95239" y="2611438"/>
                </a:lnTo>
                <a:cubicBezTo>
                  <a:pt x="42640" y="2611438"/>
                  <a:pt x="0" y="2568797"/>
                  <a:pt x="0" y="2516198"/>
                </a:cubicBezTo>
                <a:lnTo>
                  <a:pt x="0" y="95239"/>
                </a:lnTo>
                <a:cubicBezTo>
                  <a:pt x="0" y="42675"/>
                  <a:pt x="42675" y="0"/>
                  <a:pt x="95239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84187" y="467518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585391" y="4786313"/>
            <a:ext cx="178594" cy="158750"/>
          </a:xfrm>
          <a:custGeom>
            <a:avLst/>
            <a:gdLst/>
            <a:ahLst/>
            <a:cxnLst/>
            <a:rect l="l" t="t" r="r" b="b"/>
            <a:pathLst>
              <a:path w="178594" h="158750">
                <a:moveTo>
                  <a:pt x="76895" y="27285"/>
                </a:moveTo>
                <a:lnTo>
                  <a:pt x="101699" y="27285"/>
                </a:lnTo>
                <a:lnTo>
                  <a:pt x="101699" y="42168"/>
                </a:lnTo>
                <a:lnTo>
                  <a:pt x="76895" y="42168"/>
                </a:lnTo>
                <a:lnTo>
                  <a:pt x="76895" y="27285"/>
                </a:lnTo>
                <a:close/>
                <a:moveTo>
                  <a:pt x="74414" y="9922"/>
                </a:moveTo>
                <a:cubicBezTo>
                  <a:pt x="66198" y="9922"/>
                  <a:pt x="59531" y="16588"/>
                  <a:pt x="59531" y="24805"/>
                </a:cubicBezTo>
                <a:lnTo>
                  <a:pt x="59531" y="44648"/>
                </a:lnTo>
                <a:cubicBezTo>
                  <a:pt x="59531" y="52865"/>
                  <a:pt x="66198" y="59531"/>
                  <a:pt x="74414" y="59531"/>
                </a:cubicBezTo>
                <a:lnTo>
                  <a:pt x="79375" y="59531"/>
                </a:lnTo>
                <a:lnTo>
                  <a:pt x="79375" y="69453"/>
                </a:lnTo>
                <a:lnTo>
                  <a:pt x="9922" y="69453"/>
                </a:lnTo>
                <a:cubicBezTo>
                  <a:pt x="4434" y="69453"/>
                  <a:pt x="0" y="73887"/>
                  <a:pt x="0" y="79375"/>
                </a:cubicBezTo>
                <a:cubicBezTo>
                  <a:pt x="0" y="84863"/>
                  <a:pt x="4434" y="89297"/>
                  <a:pt x="9922" y="89297"/>
                </a:cubicBezTo>
                <a:lnTo>
                  <a:pt x="39688" y="89297"/>
                </a:lnTo>
                <a:lnTo>
                  <a:pt x="39688" y="99219"/>
                </a:lnTo>
                <a:lnTo>
                  <a:pt x="34727" y="99219"/>
                </a:lnTo>
                <a:cubicBezTo>
                  <a:pt x="26510" y="99219"/>
                  <a:pt x="19844" y="105885"/>
                  <a:pt x="19844" y="114102"/>
                </a:cubicBezTo>
                <a:lnTo>
                  <a:pt x="19844" y="133945"/>
                </a:lnTo>
                <a:cubicBezTo>
                  <a:pt x="19844" y="142162"/>
                  <a:pt x="26510" y="148828"/>
                  <a:pt x="34727" y="148828"/>
                </a:cubicBezTo>
                <a:lnTo>
                  <a:pt x="64492" y="148828"/>
                </a:lnTo>
                <a:cubicBezTo>
                  <a:pt x="72709" y="148828"/>
                  <a:pt x="79375" y="142162"/>
                  <a:pt x="79375" y="133945"/>
                </a:cubicBezTo>
                <a:lnTo>
                  <a:pt x="79375" y="114102"/>
                </a:lnTo>
                <a:cubicBezTo>
                  <a:pt x="79375" y="105885"/>
                  <a:pt x="72709" y="99219"/>
                  <a:pt x="64492" y="99219"/>
                </a:cubicBezTo>
                <a:lnTo>
                  <a:pt x="59531" y="99219"/>
                </a:lnTo>
                <a:lnTo>
                  <a:pt x="59531" y="89297"/>
                </a:lnTo>
                <a:lnTo>
                  <a:pt x="119062" y="89297"/>
                </a:lnTo>
                <a:lnTo>
                  <a:pt x="119062" y="99219"/>
                </a:lnTo>
                <a:lnTo>
                  <a:pt x="114102" y="99219"/>
                </a:lnTo>
                <a:cubicBezTo>
                  <a:pt x="105885" y="99219"/>
                  <a:pt x="99219" y="105885"/>
                  <a:pt x="99219" y="114102"/>
                </a:cubicBezTo>
                <a:lnTo>
                  <a:pt x="99219" y="133945"/>
                </a:lnTo>
                <a:cubicBezTo>
                  <a:pt x="99219" y="142162"/>
                  <a:pt x="105885" y="148828"/>
                  <a:pt x="114102" y="148828"/>
                </a:cubicBezTo>
                <a:lnTo>
                  <a:pt x="143867" y="148828"/>
                </a:lnTo>
                <a:cubicBezTo>
                  <a:pt x="152084" y="148828"/>
                  <a:pt x="158750" y="142162"/>
                  <a:pt x="158750" y="133945"/>
                </a:cubicBezTo>
                <a:lnTo>
                  <a:pt x="158750" y="114102"/>
                </a:lnTo>
                <a:cubicBezTo>
                  <a:pt x="158750" y="105885"/>
                  <a:pt x="152084" y="99219"/>
                  <a:pt x="143867" y="99219"/>
                </a:cubicBezTo>
                <a:lnTo>
                  <a:pt x="138906" y="99219"/>
                </a:lnTo>
                <a:lnTo>
                  <a:pt x="138906" y="89297"/>
                </a:lnTo>
                <a:lnTo>
                  <a:pt x="168672" y="89297"/>
                </a:lnTo>
                <a:cubicBezTo>
                  <a:pt x="174160" y="89297"/>
                  <a:pt x="178594" y="84863"/>
                  <a:pt x="178594" y="79375"/>
                </a:cubicBezTo>
                <a:cubicBezTo>
                  <a:pt x="178594" y="73887"/>
                  <a:pt x="174160" y="69453"/>
                  <a:pt x="168672" y="69453"/>
                </a:cubicBezTo>
                <a:lnTo>
                  <a:pt x="99219" y="69453"/>
                </a:lnTo>
                <a:lnTo>
                  <a:pt x="99219" y="59531"/>
                </a:lnTo>
                <a:lnTo>
                  <a:pt x="104180" y="59531"/>
                </a:lnTo>
                <a:cubicBezTo>
                  <a:pt x="112396" y="59531"/>
                  <a:pt x="119062" y="52865"/>
                  <a:pt x="119062" y="44648"/>
                </a:cubicBezTo>
                <a:lnTo>
                  <a:pt x="119062" y="24805"/>
                </a:lnTo>
                <a:cubicBezTo>
                  <a:pt x="119062" y="16588"/>
                  <a:pt x="112396" y="9922"/>
                  <a:pt x="104180" y="9922"/>
                </a:cubicBezTo>
                <a:lnTo>
                  <a:pt x="74414" y="9922"/>
                </a:lnTo>
                <a:close/>
                <a:moveTo>
                  <a:pt x="138906" y="116582"/>
                </a:moveTo>
                <a:lnTo>
                  <a:pt x="141387" y="116582"/>
                </a:lnTo>
                <a:lnTo>
                  <a:pt x="141387" y="131465"/>
                </a:lnTo>
                <a:lnTo>
                  <a:pt x="116582" y="131465"/>
                </a:lnTo>
                <a:lnTo>
                  <a:pt x="116582" y="116582"/>
                </a:lnTo>
                <a:lnTo>
                  <a:pt x="138906" y="116582"/>
                </a:lnTo>
                <a:close/>
                <a:moveTo>
                  <a:pt x="59531" y="116582"/>
                </a:moveTo>
                <a:lnTo>
                  <a:pt x="62012" y="116582"/>
                </a:lnTo>
                <a:lnTo>
                  <a:pt x="62012" y="131465"/>
                </a:lnTo>
                <a:lnTo>
                  <a:pt x="37207" y="131465"/>
                </a:lnTo>
                <a:lnTo>
                  <a:pt x="37207" y="116582"/>
                </a:lnTo>
                <a:lnTo>
                  <a:pt x="59531" y="116582"/>
                </a:lnTo>
                <a:close/>
              </a:path>
            </a:pathLst>
          </a:custGeom>
          <a:solidFill>
            <a:srgbClr val="E0FBFC"/>
          </a:solidFill>
          <a:ln/>
        </p:spPr>
      </p:sp>
      <p:sp>
        <p:nvSpPr>
          <p:cNvPr id="23" name="Text 21"/>
          <p:cNvSpPr/>
          <p:nvPr/>
        </p:nvSpPr>
        <p:spPr>
          <a:xfrm>
            <a:off x="960438" y="4659313"/>
            <a:ext cx="11985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PPTI Network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60438" y="4881563"/>
            <a:ext cx="1182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Distribution Channel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84187" y="5167313"/>
            <a:ext cx="5445125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Existing distribution network.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Access to academic and industry audiences through established relationships.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484187" y="5643563"/>
            <a:ext cx="5381625" cy="1047750"/>
          </a:xfrm>
          <a:custGeom>
            <a:avLst/>
            <a:gdLst/>
            <a:ahLst/>
            <a:cxnLst/>
            <a:rect l="l" t="t" r="r" b="b"/>
            <a:pathLst>
              <a:path w="5381625" h="1047750">
                <a:moveTo>
                  <a:pt x="63504" y="0"/>
                </a:moveTo>
                <a:lnTo>
                  <a:pt x="5318121" y="0"/>
                </a:lnTo>
                <a:cubicBezTo>
                  <a:pt x="5353193" y="0"/>
                  <a:pt x="5381625" y="28432"/>
                  <a:pt x="5381625" y="63504"/>
                </a:cubicBezTo>
                <a:lnTo>
                  <a:pt x="5381625" y="984246"/>
                </a:lnTo>
                <a:cubicBezTo>
                  <a:pt x="5381625" y="1019318"/>
                  <a:pt x="5353193" y="1047750"/>
                  <a:pt x="5318121" y="1047750"/>
                </a:cubicBezTo>
                <a:lnTo>
                  <a:pt x="63504" y="1047750"/>
                </a:lnTo>
                <a:cubicBezTo>
                  <a:pt x="28432" y="1047750"/>
                  <a:pt x="0" y="1019318"/>
                  <a:pt x="0" y="984246"/>
                </a:cubicBezTo>
                <a:lnTo>
                  <a:pt x="0" y="63504"/>
                </a:lnTo>
                <a:cubicBezTo>
                  <a:pt x="0" y="28432"/>
                  <a:pt x="28432" y="0"/>
                  <a:pt x="63504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579438" y="5738813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Value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579438" y="5961063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Built-in audience for content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579438" y="6183313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Credibility through association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579438" y="6405563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Speaking opportunity pipeline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515938" y="6782594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72653" y="95250"/>
                </a:moveTo>
                <a:cubicBezTo>
                  <a:pt x="74464" y="89719"/>
                  <a:pt x="78085" y="84708"/>
                  <a:pt x="82178" y="80392"/>
                </a:cubicBezTo>
                <a:cubicBezTo>
                  <a:pt x="90289" y="71859"/>
                  <a:pt x="95250" y="60325"/>
                  <a:pt x="95250" y="47625"/>
                </a:cubicBezTo>
                <a:cubicBezTo>
                  <a:pt x="95250" y="21332"/>
                  <a:pt x="73918" y="0"/>
                  <a:pt x="47625" y="0"/>
                </a:cubicBezTo>
                <a:cubicBezTo>
                  <a:pt x="21332" y="0"/>
                  <a:pt x="0" y="21332"/>
                  <a:pt x="0" y="47625"/>
                </a:cubicBezTo>
                <a:cubicBezTo>
                  <a:pt x="0" y="60325"/>
                  <a:pt x="4961" y="71859"/>
                  <a:pt x="13072" y="80392"/>
                </a:cubicBezTo>
                <a:cubicBezTo>
                  <a:pt x="17165" y="84708"/>
                  <a:pt x="20811" y="89719"/>
                  <a:pt x="22597" y="95250"/>
                </a:cubicBezTo>
                <a:lnTo>
                  <a:pt x="72628" y="95250"/>
                </a:lnTo>
                <a:close/>
                <a:moveTo>
                  <a:pt x="71438" y="107156"/>
                </a:moveTo>
                <a:lnTo>
                  <a:pt x="23812" y="107156"/>
                </a:lnTo>
                <a:lnTo>
                  <a:pt x="23812" y="111125"/>
                </a:lnTo>
                <a:cubicBezTo>
                  <a:pt x="23812" y="122089"/>
                  <a:pt x="32693" y="130969"/>
                  <a:pt x="43656" y="130969"/>
                </a:cubicBezTo>
                <a:lnTo>
                  <a:pt x="51594" y="130969"/>
                </a:lnTo>
                <a:cubicBezTo>
                  <a:pt x="62557" y="130969"/>
                  <a:pt x="71438" y="122089"/>
                  <a:pt x="71438" y="111125"/>
                </a:cubicBezTo>
                <a:lnTo>
                  <a:pt x="71438" y="107156"/>
                </a:lnTo>
                <a:close/>
                <a:moveTo>
                  <a:pt x="45641" y="27781"/>
                </a:moveTo>
                <a:cubicBezTo>
                  <a:pt x="35768" y="27781"/>
                  <a:pt x="27781" y="35768"/>
                  <a:pt x="27781" y="45641"/>
                </a:cubicBezTo>
                <a:cubicBezTo>
                  <a:pt x="27781" y="48940"/>
                  <a:pt x="25127" y="51594"/>
                  <a:pt x="21828" y="51594"/>
                </a:cubicBezTo>
                <a:cubicBezTo>
                  <a:pt x="18529" y="51594"/>
                  <a:pt x="15875" y="48940"/>
                  <a:pt x="15875" y="45641"/>
                </a:cubicBezTo>
                <a:cubicBezTo>
                  <a:pt x="15875" y="29195"/>
                  <a:pt x="29195" y="15875"/>
                  <a:pt x="45641" y="15875"/>
                </a:cubicBezTo>
                <a:cubicBezTo>
                  <a:pt x="48940" y="15875"/>
                  <a:pt x="51594" y="18529"/>
                  <a:pt x="51594" y="21828"/>
                </a:cubicBezTo>
                <a:cubicBezTo>
                  <a:pt x="51594" y="25127"/>
                  <a:pt x="48940" y="27781"/>
                  <a:pt x="45641" y="2778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2" name="Text 30"/>
          <p:cNvSpPr/>
          <p:nvPr/>
        </p:nvSpPr>
        <p:spPr>
          <a:xfrm>
            <a:off x="682625" y="6754813"/>
            <a:ext cx="5246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Action: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Leverage for content distribution and event invitations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163469" y="1750219"/>
            <a:ext cx="5707063" cy="2611438"/>
          </a:xfrm>
          <a:custGeom>
            <a:avLst/>
            <a:gdLst/>
            <a:ahLst/>
            <a:cxnLst/>
            <a:rect l="l" t="t" r="r" b="b"/>
            <a:pathLst>
              <a:path w="5707063" h="2611438">
                <a:moveTo>
                  <a:pt x="95239" y="0"/>
                </a:moveTo>
                <a:lnTo>
                  <a:pt x="5611823" y="0"/>
                </a:lnTo>
                <a:cubicBezTo>
                  <a:pt x="5664422" y="0"/>
                  <a:pt x="5707062" y="42640"/>
                  <a:pt x="5707062" y="95239"/>
                </a:cubicBezTo>
                <a:lnTo>
                  <a:pt x="5707063" y="2516198"/>
                </a:lnTo>
                <a:cubicBezTo>
                  <a:pt x="5707062" y="2568797"/>
                  <a:pt x="5664422" y="2611437"/>
                  <a:pt x="5611823" y="2611438"/>
                </a:cubicBezTo>
                <a:lnTo>
                  <a:pt x="95239" y="2611438"/>
                </a:lnTo>
                <a:cubicBezTo>
                  <a:pt x="42640" y="2611438"/>
                  <a:pt x="0" y="2568797"/>
                  <a:pt x="0" y="2516198"/>
                </a:cubicBezTo>
                <a:lnTo>
                  <a:pt x="0" y="95239"/>
                </a:lnTo>
                <a:cubicBezTo>
                  <a:pt x="0" y="42675"/>
                  <a:pt x="42675" y="0"/>
                  <a:pt x="95239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326188" y="19288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6427391" y="2039938"/>
            <a:ext cx="178594" cy="158750"/>
          </a:xfrm>
          <a:custGeom>
            <a:avLst/>
            <a:gdLst/>
            <a:ahLst/>
            <a:cxnLst/>
            <a:rect l="l" t="t" r="r" b="b"/>
            <a:pathLst>
              <a:path w="178594" h="158750">
                <a:moveTo>
                  <a:pt x="74166" y="-2480"/>
                </a:moveTo>
                <a:cubicBezTo>
                  <a:pt x="72275" y="-4403"/>
                  <a:pt x="69515" y="-5178"/>
                  <a:pt x="66911" y="-4465"/>
                </a:cubicBezTo>
                <a:cubicBezTo>
                  <a:pt x="64306" y="-3752"/>
                  <a:pt x="62291" y="-1736"/>
                  <a:pt x="61640" y="868"/>
                </a:cubicBezTo>
                <a:lnTo>
                  <a:pt x="56896" y="19534"/>
                </a:lnTo>
                <a:cubicBezTo>
                  <a:pt x="56555" y="20898"/>
                  <a:pt x="55159" y="21704"/>
                  <a:pt x="53826" y="21301"/>
                </a:cubicBezTo>
                <a:lnTo>
                  <a:pt x="35285" y="16092"/>
                </a:lnTo>
                <a:cubicBezTo>
                  <a:pt x="32680" y="15348"/>
                  <a:pt x="29890" y="16092"/>
                  <a:pt x="27998" y="17983"/>
                </a:cubicBezTo>
                <a:cubicBezTo>
                  <a:pt x="26107" y="19875"/>
                  <a:pt x="25363" y="22665"/>
                  <a:pt x="26107" y="25270"/>
                </a:cubicBezTo>
                <a:lnTo>
                  <a:pt x="31347" y="43811"/>
                </a:lnTo>
                <a:cubicBezTo>
                  <a:pt x="31719" y="45145"/>
                  <a:pt x="30913" y="46540"/>
                  <a:pt x="29580" y="46881"/>
                </a:cubicBezTo>
                <a:lnTo>
                  <a:pt x="10883" y="51625"/>
                </a:lnTo>
                <a:cubicBezTo>
                  <a:pt x="8279" y="52276"/>
                  <a:pt x="6232" y="54322"/>
                  <a:pt x="5519" y="56927"/>
                </a:cubicBezTo>
                <a:cubicBezTo>
                  <a:pt x="4806" y="59531"/>
                  <a:pt x="5581" y="62291"/>
                  <a:pt x="7503" y="64182"/>
                </a:cubicBezTo>
                <a:lnTo>
                  <a:pt x="21301" y="77608"/>
                </a:lnTo>
                <a:cubicBezTo>
                  <a:pt x="22293" y="78569"/>
                  <a:pt x="22293" y="80181"/>
                  <a:pt x="21301" y="81173"/>
                </a:cubicBezTo>
                <a:lnTo>
                  <a:pt x="7534" y="94599"/>
                </a:lnTo>
                <a:cubicBezTo>
                  <a:pt x="5612" y="96490"/>
                  <a:pt x="4837" y="99250"/>
                  <a:pt x="5550" y="101854"/>
                </a:cubicBezTo>
                <a:cubicBezTo>
                  <a:pt x="6263" y="104459"/>
                  <a:pt x="8310" y="106474"/>
                  <a:pt x="10914" y="107156"/>
                </a:cubicBezTo>
                <a:lnTo>
                  <a:pt x="29580" y="111900"/>
                </a:lnTo>
                <a:cubicBezTo>
                  <a:pt x="30944" y="112241"/>
                  <a:pt x="31750" y="113636"/>
                  <a:pt x="31347" y="114970"/>
                </a:cubicBezTo>
                <a:lnTo>
                  <a:pt x="26107" y="133480"/>
                </a:lnTo>
                <a:cubicBezTo>
                  <a:pt x="25363" y="136085"/>
                  <a:pt x="26107" y="138875"/>
                  <a:pt x="27998" y="140767"/>
                </a:cubicBezTo>
                <a:cubicBezTo>
                  <a:pt x="29890" y="142658"/>
                  <a:pt x="32680" y="143402"/>
                  <a:pt x="35285" y="142658"/>
                </a:cubicBezTo>
                <a:lnTo>
                  <a:pt x="53826" y="137418"/>
                </a:lnTo>
                <a:cubicBezTo>
                  <a:pt x="55159" y="137046"/>
                  <a:pt x="56555" y="137852"/>
                  <a:pt x="56896" y="139185"/>
                </a:cubicBezTo>
                <a:lnTo>
                  <a:pt x="61640" y="157851"/>
                </a:lnTo>
                <a:cubicBezTo>
                  <a:pt x="62291" y="160455"/>
                  <a:pt x="64337" y="162502"/>
                  <a:pt x="66942" y="163215"/>
                </a:cubicBezTo>
                <a:cubicBezTo>
                  <a:pt x="69546" y="163928"/>
                  <a:pt x="72306" y="163153"/>
                  <a:pt x="74197" y="161230"/>
                </a:cubicBezTo>
                <a:lnTo>
                  <a:pt x="87623" y="147433"/>
                </a:lnTo>
                <a:cubicBezTo>
                  <a:pt x="88584" y="146441"/>
                  <a:pt x="90196" y="146441"/>
                  <a:pt x="91188" y="147433"/>
                </a:cubicBezTo>
                <a:lnTo>
                  <a:pt x="104583" y="161230"/>
                </a:lnTo>
                <a:cubicBezTo>
                  <a:pt x="106474" y="163153"/>
                  <a:pt x="109234" y="163928"/>
                  <a:pt x="111838" y="163215"/>
                </a:cubicBezTo>
                <a:cubicBezTo>
                  <a:pt x="114443" y="162502"/>
                  <a:pt x="116458" y="160455"/>
                  <a:pt x="117140" y="157851"/>
                </a:cubicBezTo>
                <a:lnTo>
                  <a:pt x="121884" y="139216"/>
                </a:lnTo>
                <a:cubicBezTo>
                  <a:pt x="122225" y="137852"/>
                  <a:pt x="123620" y="137046"/>
                  <a:pt x="124954" y="137449"/>
                </a:cubicBezTo>
                <a:lnTo>
                  <a:pt x="143495" y="142689"/>
                </a:lnTo>
                <a:cubicBezTo>
                  <a:pt x="146100" y="143433"/>
                  <a:pt x="148890" y="142689"/>
                  <a:pt x="150781" y="140798"/>
                </a:cubicBezTo>
                <a:cubicBezTo>
                  <a:pt x="152673" y="138906"/>
                  <a:pt x="153417" y="136116"/>
                  <a:pt x="152673" y="133511"/>
                </a:cubicBezTo>
                <a:lnTo>
                  <a:pt x="147433" y="114970"/>
                </a:lnTo>
                <a:cubicBezTo>
                  <a:pt x="147061" y="113636"/>
                  <a:pt x="147867" y="112241"/>
                  <a:pt x="149200" y="111900"/>
                </a:cubicBezTo>
                <a:lnTo>
                  <a:pt x="167866" y="107156"/>
                </a:lnTo>
                <a:cubicBezTo>
                  <a:pt x="170470" y="106505"/>
                  <a:pt x="172517" y="104459"/>
                  <a:pt x="173230" y="101854"/>
                </a:cubicBezTo>
                <a:cubicBezTo>
                  <a:pt x="173943" y="99250"/>
                  <a:pt x="173168" y="96459"/>
                  <a:pt x="171245" y="94599"/>
                </a:cubicBezTo>
                <a:lnTo>
                  <a:pt x="157448" y="81173"/>
                </a:lnTo>
                <a:cubicBezTo>
                  <a:pt x="156456" y="80212"/>
                  <a:pt x="156456" y="78600"/>
                  <a:pt x="157448" y="77608"/>
                </a:cubicBezTo>
                <a:lnTo>
                  <a:pt x="171245" y="64182"/>
                </a:lnTo>
                <a:cubicBezTo>
                  <a:pt x="173168" y="62291"/>
                  <a:pt x="173943" y="59531"/>
                  <a:pt x="173230" y="56927"/>
                </a:cubicBezTo>
                <a:cubicBezTo>
                  <a:pt x="172517" y="54322"/>
                  <a:pt x="170470" y="52307"/>
                  <a:pt x="167866" y="51625"/>
                </a:cubicBezTo>
                <a:lnTo>
                  <a:pt x="149200" y="46881"/>
                </a:lnTo>
                <a:cubicBezTo>
                  <a:pt x="147836" y="46540"/>
                  <a:pt x="147030" y="45145"/>
                  <a:pt x="147433" y="43811"/>
                </a:cubicBezTo>
                <a:lnTo>
                  <a:pt x="152673" y="25270"/>
                </a:lnTo>
                <a:cubicBezTo>
                  <a:pt x="153417" y="22665"/>
                  <a:pt x="152673" y="19875"/>
                  <a:pt x="150781" y="17983"/>
                </a:cubicBezTo>
                <a:cubicBezTo>
                  <a:pt x="148890" y="16092"/>
                  <a:pt x="146100" y="15348"/>
                  <a:pt x="143495" y="16092"/>
                </a:cubicBezTo>
                <a:lnTo>
                  <a:pt x="124954" y="21332"/>
                </a:lnTo>
                <a:cubicBezTo>
                  <a:pt x="123620" y="21704"/>
                  <a:pt x="122225" y="20898"/>
                  <a:pt x="121884" y="19565"/>
                </a:cubicBezTo>
                <a:lnTo>
                  <a:pt x="117140" y="868"/>
                </a:lnTo>
                <a:cubicBezTo>
                  <a:pt x="116489" y="-1736"/>
                  <a:pt x="114443" y="-3783"/>
                  <a:pt x="111838" y="-4496"/>
                </a:cubicBezTo>
                <a:cubicBezTo>
                  <a:pt x="109234" y="-5209"/>
                  <a:pt x="106474" y="-4434"/>
                  <a:pt x="104583" y="-2511"/>
                </a:cubicBezTo>
                <a:lnTo>
                  <a:pt x="91157" y="11317"/>
                </a:lnTo>
                <a:cubicBezTo>
                  <a:pt x="90196" y="12309"/>
                  <a:pt x="88584" y="12309"/>
                  <a:pt x="87592" y="11317"/>
                </a:cubicBezTo>
                <a:lnTo>
                  <a:pt x="74166" y="-2480"/>
                </a:lnTo>
                <a:close/>
              </a:path>
            </a:pathLst>
          </a:custGeom>
          <a:solidFill>
            <a:srgbClr val="E0FBFC"/>
          </a:solidFill>
          <a:ln/>
        </p:spPr>
      </p:sp>
      <p:sp>
        <p:nvSpPr>
          <p:cNvPr id="36" name="Text 34"/>
          <p:cNvSpPr/>
          <p:nvPr/>
        </p:nvSpPr>
        <p:spPr>
          <a:xfrm>
            <a:off x="6802438" y="1912938"/>
            <a:ext cx="13335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50+ Certifications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802438" y="2135188"/>
            <a:ext cx="1317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Credibility Signals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326188" y="2420938"/>
            <a:ext cx="5445125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Available credibility markers.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Technical certifications that signal expertise without needing explanation.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326188" y="2897188"/>
            <a:ext cx="5381625" cy="1047750"/>
          </a:xfrm>
          <a:custGeom>
            <a:avLst/>
            <a:gdLst/>
            <a:ahLst/>
            <a:cxnLst/>
            <a:rect l="l" t="t" r="r" b="b"/>
            <a:pathLst>
              <a:path w="5381625" h="1047750">
                <a:moveTo>
                  <a:pt x="63504" y="0"/>
                </a:moveTo>
                <a:lnTo>
                  <a:pt x="5318121" y="0"/>
                </a:lnTo>
                <a:cubicBezTo>
                  <a:pt x="5353193" y="0"/>
                  <a:pt x="5381625" y="28432"/>
                  <a:pt x="5381625" y="63504"/>
                </a:cubicBezTo>
                <a:lnTo>
                  <a:pt x="5381625" y="984246"/>
                </a:lnTo>
                <a:cubicBezTo>
                  <a:pt x="5381625" y="1019318"/>
                  <a:pt x="5353193" y="1047750"/>
                  <a:pt x="5318121" y="1047750"/>
                </a:cubicBezTo>
                <a:lnTo>
                  <a:pt x="63504" y="1047750"/>
                </a:lnTo>
                <a:cubicBezTo>
                  <a:pt x="28432" y="1047750"/>
                  <a:pt x="0" y="1019318"/>
                  <a:pt x="0" y="984246"/>
                </a:cubicBezTo>
                <a:lnTo>
                  <a:pt x="0" y="63504"/>
                </a:lnTo>
                <a:cubicBezTo>
                  <a:pt x="0" y="28432"/>
                  <a:pt x="28432" y="0"/>
                  <a:pt x="63504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6421438" y="299243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Value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421438" y="321468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Instant credibility with tech audience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421438" y="343693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Demonstrates continuous learning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421438" y="3659187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Differentiates from generalists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357938" y="4036219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72653" y="95250"/>
                </a:moveTo>
                <a:cubicBezTo>
                  <a:pt x="74464" y="89719"/>
                  <a:pt x="78085" y="84708"/>
                  <a:pt x="82178" y="80392"/>
                </a:cubicBezTo>
                <a:cubicBezTo>
                  <a:pt x="90289" y="71859"/>
                  <a:pt x="95250" y="60325"/>
                  <a:pt x="95250" y="47625"/>
                </a:cubicBezTo>
                <a:cubicBezTo>
                  <a:pt x="95250" y="21332"/>
                  <a:pt x="73918" y="0"/>
                  <a:pt x="47625" y="0"/>
                </a:cubicBezTo>
                <a:cubicBezTo>
                  <a:pt x="21332" y="0"/>
                  <a:pt x="0" y="21332"/>
                  <a:pt x="0" y="47625"/>
                </a:cubicBezTo>
                <a:cubicBezTo>
                  <a:pt x="0" y="60325"/>
                  <a:pt x="4961" y="71859"/>
                  <a:pt x="13072" y="80392"/>
                </a:cubicBezTo>
                <a:cubicBezTo>
                  <a:pt x="17165" y="84708"/>
                  <a:pt x="20811" y="89719"/>
                  <a:pt x="22597" y="95250"/>
                </a:cubicBezTo>
                <a:lnTo>
                  <a:pt x="72628" y="95250"/>
                </a:lnTo>
                <a:close/>
                <a:moveTo>
                  <a:pt x="71438" y="107156"/>
                </a:moveTo>
                <a:lnTo>
                  <a:pt x="23812" y="107156"/>
                </a:lnTo>
                <a:lnTo>
                  <a:pt x="23812" y="111125"/>
                </a:lnTo>
                <a:cubicBezTo>
                  <a:pt x="23812" y="122089"/>
                  <a:pt x="32693" y="130969"/>
                  <a:pt x="43656" y="130969"/>
                </a:cubicBezTo>
                <a:lnTo>
                  <a:pt x="51594" y="130969"/>
                </a:lnTo>
                <a:cubicBezTo>
                  <a:pt x="62557" y="130969"/>
                  <a:pt x="71438" y="122089"/>
                  <a:pt x="71438" y="111125"/>
                </a:cubicBezTo>
                <a:lnTo>
                  <a:pt x="71438" y="107156"/>
                </a:lnTo>
                <a:close/>
                <a:moveTo>
                  <a:pt x="45641" y="27781"/>
                </a:moveTo>
                <a:cubicBezTo>
                  <a:pt x="35768" y="27781"/>
                  <a:pt x="27781" y="35768"/>
                  <a:pt x="27781" y="45641"/>
                </a:cubicBezTo>
                <a:cubicBezTo>
                  <a:pt x="27781" y="48940"/>
                  <a:pt x="25127" y="51594"/>
                  <a:pt x="21828" y="51594"/>
                </a:cubicBezTo>
                <a:cubicBezTo>
                  <a:pt x="18529" y="51594"/>
                  <a:pt x="15875" y="48940"/>
                  <a:pt x="15875" y="45641"/>
                </a:cubicBezTo>
                <a:cubicBezTo>
                  <a:pt x="15875" y="29195"/>
                  <a:pt x="29195" y="15875"/>
                  <a:pt x="45641" y="15875"/>
                </a:cubicBezTo>
                <a:cubicBezTo>
                  <a:pt x="48940" y="15875"/>
                  <a:pt x="51594" y="18529"/>
                  <a:pt x="51594" y="21828"/>
                </a:cubicBezTo>
                <a:cubicBezTo>
                  <a:pt x="51594" y="25127"/>
                  <a:pt x="48940" y="27781"/>
                  <a:pt x="45641" y="2778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5" name="Text 43"/>
          <p:cNvSpPr/>
          <p:nvPr/>
        </p:nvSpPr>
        <p:spPr>
          <a:xfrm>
            <a:off x="6524625" y="4008438"/>
            <a:ext cx="5246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Action: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Curate and display most relevant certs on LinkedIn and website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163469" y="4496594"/>
            <a:ext cx="5707063" cy="2611438"/>
          </a:xfrm>
          <a:custGeom>
            <a:avLst/>
            <a:gdLst/>
            <a:ahLst/>
            <a:cxnLst/>
            <a:rect l="l" t="t" r="r" b="b"/>
            <a:pathLst>
              <a:path w="5707063" h="2611438">
                <a:moveTo>
                  <a:pt x="95239" y="0"/>
                </a:moveTo>
                <a:lnTo>
                  <a:pt x="5611823" y="0"/>
                </a:lnTo>
                <a:cubicBezTo>
                  <a:pt x="5664422" y="0"/>
                  <a:pt x="5707062" y="42640"/>
                  <a:pt x="5707062" y="95239"/>
                </a:cubicBezTo>
                <a:lnTo>
                  <a:pt x="5707063" y="2516198"/>
                </a:lnTo>
                <a:cubicBezTo>
                  <a:pt x="5707062" y="2568797"/>
                  <a:pt x="5664422" y="2611437"/>
                  <a:pt x="5611823" y="2611438"/>
                </a:cubicBezTo>
                <a:lnTo>
                  <a:pt x="95239" y="2611438"/>
                </a:lnTo>
                <a:cubicBezTo>
                  <a:pt x="42640" y="2611438"/>
                  <a:pt x="0" y="2568797"/>
                  <a:pt x="0" y="2516198"/>
                </a:cubicBezTo>
                <a:lnTo>
                  <a:pt x="0" y="95239"/>
                </a:lnTo>
                <a:cubicBezTo>
                  <a:pt x="0" y="42675"/>
                  <a:pt x="42675" y="0"/>
                  <a:pt x="95239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6326188" y="467518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6457156" y="4786313"/>
            <a:ext cx="119063" cy="158750"/>
          </a:xfrm>
          <a:custGeom>
            <a:avLst/>
            <a:gdLst/>
            <a:ahLst/>
            <a:cxnLst/>
            <a:rect l="l" t="t" r="r" b="b"/>
            <a:pathLst>
              <a:path w="119063" h="158750">
                <a:moveTo>
                  <a:pt x="90816" y="119062"/>
                </a:moveTo>
                <a:cubicBezTo>
                  <a:pt x="93080" y="112148"/>
                  <a:pt x="97606" y="105885"/>
                  <a:pt x="102722" y="100490"/>
                </a:cubicBezTo>
                <a:cubicBezTo>
                  <a:pt x="112861" y="89824"/>
                  <a:pt x="119062" y="75406"/>
                  <a:pt x="119062" y="59531"/>
                </a:cubicBezTo>
                <a:cubicBezTo>
                  <a:pt x="119062" y="26665"/>
                  <a:pt x="92397" y="0"/>
                  <a:pt x="59531" y="0"/>
                </a:cubicBezTo>
                <a:cubicBezTo>
                  <a:pt x="26665" y="0"/>
                  <a:pt x="0" y="26665"/>
                  <a:pt x="0" y="59531"/>
                </a:cubicBezTo>
                <a:cubicBezTo>
                  <a:pt x="0" y="75406"/>
                  <a:pt x="6201" y="89824"/>
                  <a:pt x="16340" y="100490"/>
                </a:cubicBezTo>
                <a:cubicBezTo>
                  <a:pt x="21456" y="105885"/>
                  <a:pt x="26014" y="112148"/>
                  <a:pt x="28246" y="119062"/>
                </a:cubicBezTo>
                <a:lnTo>
                  <a:pt x="90785" y="119062"/>
                </a:lnTo>
                <a:close/>
                <a:moveTo>
                  <a:pt x="89297" y="133945"/>
                </a:moveTo>
                <a:lnTo>
                  <a:pt x="29766" y="133945"/>
                </a:lnTo>
                <a:lnTo>
                  <a:pt x="29766" y="138906"/>
                </a:lnTo>
                <a:cubicBezTo>
                  <a:pt x="29766" y="152611"/>
                  <a:pt x="40866" y="163711"/>
                  <a:pt x="54570" y="163711"/>
                </a:cubicBezTo>
                <a:lnTo>
                  <a:pt x="64492" y="163711"/>
                </a:lnTo>
                <a:cubicBezTo>
                  <a:pt x="78197" y="163711"/>
                  <a:pt x="89297" y="152611"/>
                  <a:pt x="89297" y="138906"/>
                </a:cubicBezTo>
                <a:lnTo>
                  <a:pt x="89297" y="133945"/>
                </a:lnTo>
                <a:close/>
                <a:moveTo>
                  <a:pt x="57051" y="34727"/>
                </a:moveTo>
                <a:cubicBezTo>
                  <a:pt x="44710" y="34727"/>
                  <a:pt x="34727" y="44710"/>
                  <a:pt x="34727" y="57051"/>
                </a:cubicBezTo>
                <a:cubicBezTo>
                  <a:pt x="34727" y="61175"/>
                  <a:pt x="31409" y="64492"/>
                  <a:pt x="27285" y="64492"/>
                </a:cubicBezTo>
                <a:cubicBezTo>
                  <a:pt x="23161" y="64492"/>
                  <a:pt x="19844" y="61175"/>
                  <a:pt x="19844" y="57051"/>
                </a:cubicBezTo>
                <a:cubicBezTo>
                  <a:pt x="19844" y="36494"/>
                  <a:pt x="36494" y="19844"/>
                  <a:pt x="57051" y="19844"/>
                </a:cubicBezTo>
                <a:cubicBezTo>
                  <a:pt x="61175" y="19844"/>
                  <a:pt x="64492" y="23161"/>
                  <a:pt x="64492" y="27285"/>
                </a:cubicBezTo>
                <a:cubicBezTo>
                  <a:pt x="64492" y="31409"/>
                  <a:pt x="61175" y="34727"/>
                  <a:pt x="57051" y="34727"/>
                </a:cubicBezTo>
                <a:close/>
              </a:path>
            </a:pathLst>
          </a:custGeom>
          <a:solidFill>
            <a:srgbClr val="E0FBFC"/>
          </a:solidFill>
          <a:ln/>
        </p:spPr>
      </p:sp>
      <p:sp>
        <p:nvSpPr>
          <p:cNvPr id="49" name="Text 47"/>
          <p:cNvSpPr/>
          <p:nvPr/>
        </p:nvSpPr>
        <p:spPr>
          <a:xfrm>
            <a:off x="6802438" y="4659313"/>
            <a:ext cx="1182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E00FF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AAGIF &amp; AGIRI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6802438" y="4881563"/>
            <a:ext cx="11668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Intellectual Property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6326188" y="5167313"/>
            <a:ext cx="5445125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Original frameworks and IP.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Proprietary methodologies that demonstrate thought leadership.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6326188" y="5437188"/>
            <a:ext cx="5381625" cy="1047750"/>
          </a:xfrm>
          <a:custGeom>
            <a:avLst/>
            <a:gdLst/>
            <a:ahLst/>
            <a:cxnLst/>
            <a:rect l="l" t="t" r="r" b="b"/>
            <a:pathLst>
              <a:path w="5381625" h="1047750">
                <a:moveTo>
                  <a:pt x="63504" y="0"/>
                </a:moveTo>
                <a:lnTo>
                  <a:pt x="5318121" y="0"/>
                </a:lnTo>
                <a:cubicBezTo>
                  <a:pt x="5353193" y="0"/>
                  <a:pt x="5381625" y="28432"/>
                  <a:pt x="5381625" y="63504"/>
                </a:cubicBezTo>
                <a:lnTo>
                  <a:pt x="5381625" y="984246"/>
                </a:lnTo>
                <a:cubicBezTo>
                  <a:pt x="5381625" y="1019318"/>
                  <a:pt x="5353193" y="1047750"/>
                  <a:pt x="5318121" y="1047750"/>
                </a:cubicBezTo>
                <a:lnTo>
                  <a:pt x="63504" y="1047750"/>
                </a:lnTo>
                <a:cubicBezTo>
                  <a:pt x="28432" y="1047750"/>
                  <a:pt x="0" y="1019318"/>
                  <a:pt x="0" y="984246"/>
                </a:cubicBezTo>
                <a:lnTo>
                  <a:pt x="0" y="63504"/>
                </a:lnTo>
                <a:cubicBezTo>
                  <a:pt x="0" y="28432"/>
                  <a:pt x="28432" y="0"/>
                  <a:pt x="63504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53" name="Text 51"/>
          <p:cNvSpPr/>
          <p:nvPr/>
        </p:nvSpPr>
        <p:spPr>
          <a:xfrm>
            <a:off x="6421438" y="553243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Value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6421438" y="575468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Positions as thought leader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6421438" y="597693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Creates differentiation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6421438" y="619918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Foundation for speaking/consulting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6357938" y="6576219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72653" y="95250"/>
                </a:moveTo>
                <a:cubicBezTo>
                  <a:pt x="74464" y="89719"/>
                  <a:pt x="78085" y="84708"/>
                  <a:pt x="82178" y="80392"/>
                </a:cubicBezTo>
                <a:cubicBezTo>
                  <a:pt x="90289" y="71859"/>
                  <a:pt x="95250" y="60325"/>
                  <a:pt x="95250" y="47625"/>
                </a:cubicBezTo>
                <a:cubicBezTo>
                  <a:pt x="95250" y="21332"/>
                  <a:pt x="73918" y="0"/>
                  <a:pt x="47625" y="0"/>
                </a:cubicBezTo>
                <a:cubicBezTo>
                  <a:pt x="21332" y="0"/>
                  <a:pt x="0" y="21332"/>
                  <a:pt x="0" y="47625"/>
                </a:cubicBezTo>
                <a:cubicBezTo>
                  <a:pt x="0" y="60325"/>
                  <a:pt x="4961" y="71859"/>
                  <a:pt x="13072" y="80392"/>
                </a:cubicBezTo>
                <a:cubicBezTo>
                  <a:pt x="17165" y="84708"/>
                  <a:pt x="20811" y="89719"/>
                  <a:pt x="22597" y="95250"/>
                </a:cubicBezTo>
                <a:lnTo>
                  <a:pt x="72628" y="95250"/>
                </a:lnTo>
                <a:close/>
                <a:moveTo>
                  <a:pt x="71438" y="107156"/>
                </a:moveTo>
                <a:lnTo>
                  <a:pt x="23812" y="107156"/>
                </a:lnTo>
                <a:lnTo>
                  <a:pt x="23812" y="111125"/>
                </a:lnTo>
                <a:cubicBezTo>
                  <a:pt x="23812" y="122089"/>
                  <a:pt x="32693" y="130969"/>
                  <a:pt x="43656" y="130969"/>
                </a:cubicBezTo>
                <a:lnTo>
                  <a:pt x="51594" y="130969"/>
                </a:lnTo>
                <a:cubicBezTo>
                  <a:pt x="62557" y="130969"/>
                  <a:pt x="71438" y="122089"/>
                  <a:pt x="71438" y="111125"/>
                </a:cubicBezTo>
                <a:lnTo>
                  <a:pt x="71438" y="107156"/>
                </a:lnTo>
                <a:close/>
                <a:moveTo>
                  <a:pt x="45641" y="27781"/>
                </a:moveTo>
                <a:cubicBezTo>
                  <a:pt x="35768" y="27781"/>
                  <a:pt x="27781" y="35768"/>
                  <a:pt x="27781" y="45641"/>
                </a:cubicBezTo>
                <a:cubicBezTo>
                  <a:pt x="27781" y="48940"/>
                  <a:pt x="25127" y="51594"/>
                  <a:pt x="21828" y="51594"/>
                </a:cubicBezTo>
                <a:cubicBezTo>
                  <a:pt x="18529" y="51594"/>
                  <a:pt x="15875" y="48940"/>
                  <a:pt x="15875" y="45641"/>
                </a:cubicBezTo>
                <a:cubicBezTo>
                  <a:pt x="15875" y="29195"/>
                  <a:pt x="29195" y="15875"/>
                  <a:pt x="45641" y="15875"/>
                </a:cubicBezTo>
                <a:cubicBezTo>
                  <a:pt x="48940" y="15875"/>
                  <a:pt x="51594" y="18529"/>
                  <a:pt x="51594" y="21828"/>
                </a:cubicBezTo>
                <a:cubicBezTo>
                  <a:pt x="51594" y="25127"/>
                  <a:pt x="48940" y="27781"/>
                  <a:pt x="45641" y="2778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8" name="Text 56"/>
          <p:cNvSpPr/>
          <p:nvPr/>
        </p:nvSpPr>
        <p:spPr>
          <a:xfrm>
            <a:off x="6524625" y="6548438"/>
            <a:ext cx="5246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Action: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Develop into downloadable resources and speaking topics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321469" y="7242969"/>
            <a:ext cx="11549063" cy="642938"/>
          </a:xfrm>
          <a:custGeom>
            <a:avLst/>
            <a:gdLst/>
            <a:ahLst/>
            <a:cxnLst/>
            <a:rect l="l" t="t" r="r" b="b"/>
            <a:pathLst>
              <a:path w="11549063" h="642938">
                <a:moveTo>
                  <a:pt x="63503" y="0"/>
                </a:moveTo>
                <a:lnTo>
                  <a:pt x="11485560" y="0"/>
                </a:lnTo>
                <a:cubicBezTo>
                  <a:pt x="11520631" y="0"/>
                  <a:pt x="11549062" y="28431"/>
                  <a:pt x="11549062" y="63503"/>
                </a:cubicBezTo>
                <a:lnTo>
                  <a:pt x="11549063" y="579435"/>
                </a:lnTo>
                <a:cubicBezTo>
                  <a:pt x="11549062" y="614506"/>
                  <a:pt x="11520631" y="642937"/>
                  <a:pt x="11485560" y="642938"/>
                </a:cubicBezTo>
                <a:lnTo>
                  <a:pt x="63503" y="642938"/>
                </a:lnTo>
                <a:cubicBezTo>
                  <a:pt x="28431" y="642938"/>
                  <a:pt x="0" y="614506"/>
                  <a:pt x="0" y="579435"/>
                </a:cubicBezTo>
                <a:lnTo>
                  <a:pt x="0" y="63503"/>
                </a:lnTo>
                <a:cubicBezTo>
                  <a:pt x="0" y="28455"/>
                  <a:pt x="28455" y="0"/>
                  <a:pt x="63503" y="0"/>
                </a:cubicBezTo>
                <a:close/>
              </a:path>
            </a:pathLst>
          </a:custGeom>
          <a:solidFill>
            <a:srgbClr val="E0FBFC">
              <a:alpha val="10196"/>
            </a:srgbClr>
          </a:solidFill>
          <a:ln w="12700">
            <a:solidFill>
              <a:srgbClr val="E0FBFC">
                <a:alpha val="30196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468313" y="7401719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15875" y="15875"/>
                </a:moveTo>
                <a:cubicBezTo>
                  <a:pt x="15875" y="11485"/>
                  <a:pt x="12328" y="7938"/>
                  <a:pt x="7938" y="7938"/>
                </a:cubicBezTo>
                <a:cubicBezTo>
                  <a:pt x="3547" y="7938"/>
                  <a:pt x="0" y="11485"/>
                  <a:pt x="0" y="15875"/>
                </a:cubicBezTo>
                <a:lnTo>
                  <a:pt x="0" y="99219"/>
                </a:lnTo>
                <a:cubicBezTo>
                  <a:pt x="0" y="110182"/>
                  <a:pt x="8880" y="119063"/>
                  <a:pt x="19844" y="119063"/>
                </a:cubicBezTo>
                <a:lnTo>
                  <a:pt x="119063" y="119063"/>
                </a:lnTo>
                <a:cubicBezTo>
                  <a:pt x="123453" y="119063"/>
                  <a:pt x="127000" y="115515"/>
                  <a:pt x="127000" y="111125"/>
                </a:cubicBezTo>
                <a:cubicBezTo>
                  <a:pt x="127000" y="106735"/>
                  <a:pt x="123453" y="103188"/>
                  <a:pt x="119063" y="103188"/>
                </a:cubicBezTo>
                <a:lnTo>
                  <a:pt x="19844" y="103188"/>
                </a:lnTo>
                <a:cubicBezTo>
                  <a:pt x="17661" y="103188"/>
                  <a:pt x="15875" y="101402"/>
                  <a:pt x="15875" y="99219"/>
                </a:cubicBezTo>
                <a:lnTo>
                  <a:pt x="15875" y="15875"/>
                </a:lnTo>
                <a:close/>
                <a:moveTo>
                  <a:pt x="116731" y="37356"/>
                </a:moveTo>
                <a:cubicBezTo>
                  <a:pt x="119831" y="34255"/>
                  <a:pt x="119831" y="29220"/>
                  <a:pt x="116731" y="26119"/>
                </a:cubicBezTo>
                <a:cubicBezTo>
                  <a:pt x="113630" y="23019"/>
                  <a:pt x="108595" y="23019"/>
                  <a:pt x="105494" y="26119"/>
                </a:cubicBezTo>
                <a:lnTo>
                  <a:pt x="79375" y="52263"/>
                </a:lnTo>
                <a:lnTo>
                  <a:pt x="65137" y="38050"/>
                </a:lnTo>
                <a:cubicBezTo>
                  <a:pt x="62037" y="34950"/>
                  <a:pt x="57001" y="34950"/>
                  <a:pt x="53901" y="38050"/>
                </a:cubicBezTo>
                <a:lnTo>
                  <a:pt x="30088" y="61863"/>
                </a:lnTo>
                <a:cubicBezTo>
                  <a:pt x="26988" y="64963"/>
                  <a:pt x="26988" y="69999"/>
                  <a:pt x="30088" y="73099"/>
                </a:cubicBezTo>
                <a:cubicBezTo>
                  <a:pt x="33189" y="76200"/>
                  <a:pt x="38224" y="76200"/>
                  <a:pt x="41325" y="73099"/>
                </a:cubicBezTo>
                <a:lnTo>
                  <a:pt x="59531" y="54893"/>
                </a:lnTo>
                <a:lnTo>
                  <a:pt x="73769" y="69131"/>
                </a:lnTo>
                <a:cubicBezTo>
                  <a:pt x="76870" y="72231"/>
                  <a:pt x="81905" y="72231"/>
                  <a:pt x="85006" y="69131"/>
                </a:cubicBezTo>
                <a:lnTo>
                  <a:pt x="116756" y="37381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61" name="Text 59"/>
          <p:cNvSpPr/>
          <p:nvPr/>
        </p:nvSpPr>
        <p:spPr>
          <a:xfrm>
            <a:off x="650875" y="7373938"/>
            <a:ext cx="11152188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Insight: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The assets exist — the opportunity is in strategic communication. Most people don't have this combination of proof points. The task is making sure the right audiences know about them in the right contexts.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2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spc="50" kern="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09 / MONETIZATION PATHWAY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7150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EEF0F2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Converting Brand to Value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17500" y="984250"/>
            <a:ext cx="762000" cy="31750"/>
          </a:xfrm>
          <a:custGeom>
            <a:avLst/>
            <a:gdLst/>
            <a:ahLst/>
            <a:cxnLst/>
            <a:rect l="l" t="t" r="r" b="b"/>
            <a:pathLst>
              <a:path w="762000" h="31750">
                <a:moveTo>
                  <a:pt x="0" y="0"/>
                </a:moveTo>
                <a:lnTo>
                  <a:pt x="762000" y="0"/>
                </a:lnTo>
                <a:lnTo>
                  <a:pt x="762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" name="Shape 3"/>
          <p:cNvSpPr/>
          <p:nvPr/>
        </p:nvSpPr>
        <p:spPr>
          <a:xfrm>
            <a:off x="321469" y="1146969"/>
            <a:ext cx="11549063" cy="468313"/>
          </a:xfrm>
          <a:custGeom>
            <a:avLst/>
            <a:gdLst/>
            <a:ahLst/>
            <a:cxnLst/>
            <a:rect l="l" t="t" r="r" b="b"/>
            <a:pathLst>
              <a:path w="11549063" h="468313">
                <a:moveTo>
                  <a:pt x="95250" y="0"/>
                </a:moveTo>
                <a:lnTo>
                  <a:pt x="11453812" y="0"/>
                </a:lnTo>
                <a:cubicBezTo>
                  <a:pt x="11506418" y="0"/>
                  <a:pt x="11549063" y="42645"/>
                  <a:pt x="11549063" y="95250"/>
                </a:cubicBezTo>
                <a:lnTo>
                  <a:pt x="11549063" y="373062"/>
                </a:lnTo>
                <a:cubicBezTo>
                  <a:pt x="11549063" y="425668"/>
                  <a:pt x="11506418" y="468312"/>
                  <a:pt x="11453812" y="468313"/>
                </a:cubicBezTo>
                <a:lnTo>
                  <a:pt x="95250" y="468313"/>
                </a:lnTo>
                <a:cubicBezTo>
                  <a:pt x="42645" y="468313"/>
                  <a:pt x="0" y="425668"/>
                  <a:pt x="0" y="373062"/>
                </a:cubicBezTo>
                <a:lnTo>
                  <a:pt x="0" y="95250"/>
                </a:lnTo>
                <a:cubicBezTo>
                  <a:pt x="0" y="42645"/>
                  <a:pt x="42645" y="0"/>
                  <a:pt x="95250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2438" y="1277938"/>
            <a:ext cx="11350625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 strong personal brand must convert to real value beyond ASN salary.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Each pathway has different timelines and justifiable rates based on current brand strength.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21469" y="1750219"/>
            <a:ext cx="3762375" cy="3659187"/>
          </a:xfrm>
          <a:custGeom>
            <a:avLst/>
            <a:gdLst/>
            <a:ahLst/>
            <a:cxnLst/>
            <a:rect l="l" t="t" r="r" b="b"/>
            <a:pathLst>
              <a:path w="3762375" h="3659187">
                <a:moveTo>
                  <a:pt x="95249" y="0"/>
                </a:moveTo>
                <a:lnTo>
                  <a:pt x="3667126" y="0"/>
                </a:lnTo>
                <a:cubicBezTo>
                  <a:pt x="3719731" y="0"/>
                  <a:pt x="3762375" y="42644"/>
                  <a:pt x="3762375" y="95249"/>
                </a:cubicBezTo>
                <a:lnTo>
                  <a:pt x="3762375" y="3563939"/>
                </a:lnTo>
                <a:cubicBezTo>
                  <a:pt x="3762375" y="3616543"/>
                  <a:pt x="3719731" y="3659188"/>
                  <a:pt x="3667126" y="3659188"/>
                </a:cubicBezTo>
                <a:lnTo>
                  <a:pt x="95249" y="3659187"/>
                </a:lnTo>
                <a:cubicBezTo>
                  <a:pt x="42644" y="3659188"/>
                  <a:pt x="0" y="3616543"/>
                  <a:pt x="0" y="3563939"/>
                </a:cubicBezTo>
                <a:lnTo>
                  <a:pt x="0" y="95249"/>
                </a:lnTo>
                <a:cubicBezTo>
                  <a:pt x="0" y="42679"/>
                  <a:pt x="42679" y="0"/>
                  <a:pt x="95249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84187" y="19129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615156" y="2024062"/>
            <a:ext cx="119063" cy="158750"/>
          </a:xfrm>
          <a:custGeom>
            <a:avLst/>
            <a:gdLst/>
            <a:ahLst/>
            <a:cxnLst/>
            <a:rect l="l" t="t" r="r" b="b"/>
            <a:pathLst>
              <a:path w="119063" h="158750">
                <a:moveTo>
                  <a:pt x="29766" y="29766"/>
                </a:moveTo>
                <a:cubicBezTo>
                  <a:pt x="29766" y="13333"/>
                  <a:pt x="43098" y="0"/>
                  <a:pt x="59531" y="0"/>
                </a:cubicBezTo>
                <a:cubicBezTo>
                  <a:pt x="75127" y="0"/>
                  <a:pt x="87933" y="11999"/>
                  <a:pt x="89204" y="27285"/>
                </a:cubicBezTo>
                <a:lnTo>
                  <a:pt x="71934" y="27285"/>
                </a:lnTo>
                <a:cubicBezTo>
                  <a:pt x="67810" y="27285"/>
                  <a:pt x="64492" y="30603"/>
                  <a:pt x="64492" y="34727"/>
                </a:cubicBezTo>
                <a:cubicBezTo>
                  <a:pt x="64492" y="38850"/>
                  <a:pt x="67810" y="42168"/>
                  <a:pt x="71934" y="42168"/>
                </a:cubicBezTo>
                <a:lnTo>
                  <a:pt x="89297" y="42168"/>
                </a:lnTo>
                <a:lnTo>
                  <a:pt x="89297" y="57051"/>
                </a:lnTo>
                <a:lnTo>
                  <a:pt x="71934" y="57051"/>
                </a:lnTo>
                <a:cubicBezTo>
                  <a:pt x="67810" y="57051"/>
                  <a:pt x="64492" y="60368"/>
                  <a:pt x="64492" y="64492"/>
                </a:cubicBezTo>
                <a:cubicBezTo>
                  <a:pt x="64492" y="68616"/>
                  <a:pt x="67810" y="71934"/>
                  <a:pt x="71934" y="71934"/>
                </a:cubicBezTo>
                <a:lnTo>
                  <a:pt x="89204" y="71934"/>
                </a:lnTo>
                <a:cubicBezTo>
                  <a:pt x="87933" y="87219"/>
                  <a:pt x="75158" y="99219"/>
                  <a:pt x="59531" y="99219"/>
                </a:cubicBezTo>
                <a:cubicBezTo>
                  <a:pt x="43098" y="99219"/>
                  <a:pt x="29766" y="85886"/>
                  <a:pt x="29766" y="69453"/>
                </a:cubicBezTo>
                <a:lnTo>
                  <a:pt x="29766" y="29766"/>
                </a:lnTo>
                <a:close/>
                <a:moveTo>
                  <a:pt x="7441" y="49609"/>
                </a:moveTo>
                <a:cubicBezTo>
                  <a:pt x="11565" y="49609"/>
                  <a:pt x="14883" y="52927"/>
                  <a:pt x="14883" y="57051"/>
                </a:cubicBezTo>
                <a:lnTo>
                  <a:pt x="14883" y="69453"/>
                </a:lnTo>
                <a:cubicBezTo>
                  <a:pt x="14883" y="94103"/>
                  <a:pt x="34882" y="114102"/>
                  <a:pt x="59531" y="114102"/>
                </a:cubicBezTo>
                <a:cubicBezTo>
                  <a:pt x="84181" y="114102"/>
                  <a:pt x="104180" y="94103"/>
                  <a:pt x="104180" y="69453"/>
                </a:cubicBezTo>
                <a:lnTo>
                  <a:pt x="104180" y="57051"/>
                </a:lnTo>
                <a:cubicBezTo>
                  <a:pt x="104180" y="52927"/>
                  <a:pt x="107497" y="49609"/>
                  <a:pt x="111621" y="49609"/>
                </a:cubicBezTo>
                <a:cubicBezTo>
                  <a:pt x="115745" y="49609"/>
                  <a:pt x="119062" y="52927"/>
                  <a:pt x="119062" y="57051"/>
                </a:cubicBezTo>
                <a:lnTo>
                  <a:pt x="119062" y="69453"/>
                </a:lnTo>
                <a:cubicBezTo>
                  <a:pt x="119062" y="99808"/>
                  <a:pt x="96335" y="124861"/>
                  <a:pt x="66973" y="128519"/>
                </a:cubicBezTo>
                <a:lnTo>
                  <a:pt x="66973" y="143867"/>
                </a:lnTo>
                <a:lnTo>
                  <a:pt x="81855" y="143867"/>
                </a:lnTo>
                <a:cubicBezTo>
                  <a:pt x="85979" y="143867"/>
                  <a:pt x="89297" y="147185"/>
                  <a:pt x="89297" y="151309"/>
                </a:cubicBezTo>
                <a:cubicBezTo>
                  <a:pt x="89297" y="155432"/>
                  <a:pt x="85979" y="158750"/>
                  <a:pt x="81855" y="158750"/>
                </a:cubicBezTo>
                <a:lnTo>
                  <a:pt x="37207" y="158750"/>
                </a:lnTo>
                <a:cubicBezTo>
                  <a:pt x="33083" y="158750"/>
                  <a:pt x="29766" y="155432"/>
                  <a:pt x="29766" y="151309"/>
                </a:cubicBezTo>
                <a:cubicBezTo>
                  <a:pt x="29766" y="147185"/>
                  <a:pt x="33083" y="143867"/>
                  <a:pt x="37207" y="143867"/>
                </a:cubicBezTo>
                <a:lnTo>
                  <a:pt x="52090" y="143867"/>
                </a:lnTo>
                <a:lnTo>
                  <a:pt x="52090" y="128519"/>
                </a:lnTo>
                <a:cubicBezTo>
                  <a:pt x="22727" y="124861"/>
                  <a:pt x="0" y="99808"/>
                  <a:pt x="0" y="69453"/>
                </a:cubicBezTo>
                <a:lnTo>
                  <a:pt x="0" y="57051"/>
                </a:lnTo>
                <a:cubicBezTo>
                  <a:pt x="0" y="52927"/>
                  <a:pt x="3318" y="49609"/>
                  <a:pt x="7441" y="49609"/>
                </a:cubicBezTo>
                <a:close/>
              </a:path>
            </a:pathLst>
          </a:custGeom>
          <a:solidFill>
            <a:srgbClr val="E0FBFC"/>
          </a:solidFill>
          <a:ln/>
        </p:spPr>
      </p:sp>
      <p:sp>
        <p:nvSpPr>
          <p:cNvPr id="10" name="Text 8"/>
          <p:cNvSpPr/>
          <p:nvPr/>
        </p:nvSpPr>
        <p:spPr>
          <a:xfrm>
            <a:off x="960438" y="1992313"/>
            <a:ext cx="110331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Speaking Fees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84187" y="2420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84187" y="2674938"/>
            <a:ext cx="3500438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Keynote speeches, workshops, panel discussions on AI governance and implementation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84187" y="3182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Timeline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84187" y="348456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5" name="Text 13"/>
          <p:cNvSpPr/>
          <p:nvPr/>
        </p:nvSpPr>
        <p:spPr>
          <a:xfrm>
            <a:off x="642938" y="3436938"/>
            <a:ext cx="22463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Q1-Q2: Free engagements for credibility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84187" y="370681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3D5A80"/>
          </a:solidFill>
          <a:ln/>
        </p:spPr>
      </p:sp>
      <p:sp>
        <p:nvSpPr>
          <p:cNvPr id="17" name="Text 15"/>
          <p:cNvSpPr/>
          <p:nvPr/>
        </p:nvSpPr>
        <p:spPr>
          <a:xfrm>
            <a:off x="642938" y="3659187"/>
            <a:ext cx="1968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Q3-Q4: Start charging (5-10M IDR)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84187" y="3944937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Justifiable Rate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84187" y="4198938"/>
            <a:ext cx="3436938" cy="571500"/>
          </a:xfrm>
          <a:custGeom>
            <a:avLst/>
            <a:gdLst/>
            <a:ahLst/>
            <a:cxnLst/>
            <a:rect l="l" t="t" r="r" b="b"/>
            <a:pathLst>
              <a:path w="3436938" h="571500">
                <a:moveTo>
                  <a:pt x="63499" y="0"/>
                </a:moveTo>
                <a:lnTo>
                  <a:pt x="3373438" y="0"/>
                </a:lnTo>
                <a:cubicBezTo>
                  <a:pt x="3408508" y="0"/>
                  <a:pt x="3436938" y="28430"/>
                  <a:pt x="3436938" y="63499"/>
                </a:cubicBezTo>
                <a:lnTo>
                  <a:pt x="3436938" y="508001"/>
                </a:lnTo>
                <a:cubicBezTo>
                  <a:pt x="3436938" y="543070"/>
                  <a:pt x="3408508" y="571500"/>
                  <a:pt x="3373438" y="571500"/>
                </a:cubicBezTo>
                <a:lnTo>
                  <a:pt x="63499" y="571500"/>
                </a:lnTo>
                <a:cubicBezTo>
                  <a:pt x="28430" y="571500"/>
                  <a:pt x="0" y="543070"/>
                  <a:pt x="0" y="50800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579438" y="4294188"/>
            <a:ext cx="3309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Current: Free - 5M IDR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79438" y="4484688"/>
            <a:ext cx="3309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 months: 10-25M IDR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84187" y="4865688"/>
            <a:ext cx="3436938" cy="381000"/>
          </a:xfrm>
          <a:custGeom>
            <a:avLst/>
            <a:gdLst/>
            <a:ahLst/>
            <a:cxnLst/>
            <a:rect l="l" t="t" r="r" b="b"/>
            <a:pathLst>
              <a:path w="3436938" h="381000">
                <a:moveTo>
                  <a:pt x="63501" y="0"/>
                </a:moveTo>
                <a:lnTo>
                  <a:pt x="3373436" y="0"/>
                </a:lnTo>
                <a:cubicBezTo>
                  <a:pt x="3408507" y="0"/>
                  <a:pt x="3436938" y="28430"/>
                  <a:pt x="3436938" y="63501"/>
                </a:cubicBezTo>
                <a:lnTo>
                  <a:pt x="3436938" y="317499"/>
                </a:lnTo>
                <a:cubicBezTo>
                  <a:pt x="3436938" y="352570"/>
                  <a:pt x="3408507" y="381000"/>
                  <a:pt x="3373436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595313" y="4988719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55563" y="39688"/>
                </a:moveTo>
                <a:cubicBezTo>
                  <a:pt x="55563" y="35307"/>
                  <a:pt x="59119" y="31750"/>
                  <a:pt x="63500" y="31750"/>
                </a:cubicBezTo>
                <a:cubicBezTo>
                  <a:pt x="67881" y="31750"/>
                  <a:pt x="71438" y="35307"/>
                  <a:pt x="71438" y="39688"/>
                </a:cubicBezTo>
                <a:cubicBezTo>
                  <a:pt x="71438" y="44068"/>
                  <a:pt x="67881" y="47625"/>
                  <a:pt x="63500" y="47625"/>
                </a:cubicBezTo>
                <a:cubicBezTo>
                  <a:pt x="59119" y="47625"/>
                  <a:pt x="55563" y="44068"/>
                  <a:pt x="55563" y="39688"/>
                </a:cubicBezTo>
                <a:close/>
                <a:moveTo>
                  <a:pt x="53578" y="55563"/>
                </a:moveTo>
                <a:lnTo>
                  <a:pt x="65484" y="55563"/>
                </a:lnTo>
                <a:cubicBezTo>
                  <a:pt x="68783" y="55563"/>
                  <a:pt x="71438" y="58217"/>
                  <a:pt x="71438" y="61516"/>
                </a:cubicBezTo>
                <a:lnTo>
                  <a:pt x="71438" y="83344"/>
                </a:lnTo>
                <a:lnTo>
                  <a:pt x="73422" y="83344"/>
                </a:lnTo>
                <a:cubicBezTo>
                  <a:pt x="76721" y="83344"/>
                  <a:pt x="79375" y="85998"/>
                  <a:pt x="79375" y="89297"/>
                </a:cubicBezTo>
                <a:cubicBezTo>
                  <a:pt x="79375" y="92596"/>
                  <a:pt x="76721" y="95250"/>
                  <a:pt x="73422" y="95250"/>
                </a:cubicBezTo>
                <a:lnTo>
                  <a:pt x="53578" y="95250"/>
                </a:lnTo>
                <a:cubicBezTo>
                  <a:pt x="50279" y="95250"/>
                  <a:pt x="47625" y="92596"/>
                  <a:pt x="47625" y="89297"/>
                </a:cubicBezTo>
                <a:cubicBezTo>
                  <a:pt x="47625" y="85998"/>
                  <a:pt x="50279" y="83344"/>
                  <a:pt x="53578" y="83344"/>
                </a:cubicBezTo>
                <a:lnTo>
                  <a:pt x="59531" y="83344"/>
                </a:lnTo>
                <a:lnTo>
                  <a:pt x="59531" y="67469"/>
                </a:lnTo>
                <a:lnTo>
                  <a:pt x="53578" y="67469"/>
                </a:lnTo>
                <a:cubicBezTo>
                  <a:pt x="50279" y="67469"/>
                  <a:pt x="47625" y="64815"/>
                  <a:pt x="47625" y="61516"/>
                </a:cubicBezTo>
                <a:cubicBezTo>
                  <a:pt x="47625" y="58217"/>
                  <a:pt x="50279" y="55563"/>
                  <a:pt x="53578" y="55563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24" name="Text 22"/>
          <p:cNvSpPr/>
          <p:nvPr/>
        </p:nvSpPr>
        <p:spPr>
          <a:xfrm>
            <a:off x="777875" y="4960938"/>
            <a:ext cx="3111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Start with academic/govt events, then commercial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216115" y="1750219"/>
            <a:ext cx="3762375" cy="3659187"/>
          </a:xfrm>
          <a:custGeom>
            <a:avLst/>
            <a:gdLst/>
            <a:ahLst/>
            <a:cxnLst/>
            <a:rect l="l" t="t" r="r" b="b"/>
            <a:pathLst>
              <a:path w="3762375" h="3659187">
                <a:moveTo>
                  <a:pt x="95249" y="0"/>
                </a:moveTo>
                <a:lnTo>
                  <a:pt x="3667126" y="0"/>
                </a:lnTo>
                <a:cubicBezTo>
                  <a:pt x="3719731" y="0"/>
                  <a:pt x="3762375" y="42644"/>
                  <a:pt x="3762375" y="95249"/>
                </a:cubicBezTo>
                <a:lnTo>
                  <a:pt x="3762375" y="3563939"/>
                </a:lnTo>
                <a:cubicBezTo>
                  <a:pt x="3762375" y="3616543"/>
                  <a:pt x="3719731" y="3659188"/>
                  <a:pt x="3667126" y="3659188"/>
                </a:cubicBezTo>
                <a:lnTo>
                  <a:pt x="95249" y="3659187"/>
                </a:lnTo>
                <a:cubicBezTo>
                  <a:pt x="42644" y="3659188"/>
                  <a:pt x="0" y="3616543"/>
                  <a:pt x="0" y="3563939"/>
                </a:cubicBezTo>
                <a:lnTo>
                  <a:pt x="0" y="95249"/>
                </a:lnTo>
                <a:cubicBezTo>
                  <a:pt x="0" y="42679"/>
                  <a:pt x="42679" y="0"/>
                  <a:pt x="95249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378833" y="19129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4480037" y="2024062"/>
            <a:ext cx="178594" cy="158750"/>
          </a:xfrm>
          <a:custGeom>
            <a:avLst/>
            <a:gdLst/>
            <a:ahLst/>
            <a:cxnLst/>
            <a:rect l="l" t="t" r="r" b="b"/>
            <a:pathLst>
              <a:path w="178594" h="158750">
                <a:moveTo>
                  <a:pt x="83375" y="26417"/>
                </a:moveTo>
                <a:lnTo>
                  <a:pt x="47222" y="66601"/>
                </a:lnTo>
                <a:cubicBezTo>
                  <a:pt x="45796" y="68182"/>
                  <a:pt x="45858" y="70631"/>
                  <a:pt x="47377" y="72151"/>
                </a:cubicBezTo>
                <a:cubicBezTo>
                  <a:pt x="56834" y="81607"/>
                  <a:pt x="72182" y="81607"/>
                  <a:pt x="81638" y="72151"/>
                </a:cubicBezTo>
                <a:lnTo>
                  <a:pt x="91498" y="62291"/>
                </a:lnTo>
                <a:cubicBezTo>
                  <a:pt x="92801" y="60989"/>
                  <a:pt x="94444" y="60275"/>
                  <a:pt x="96118" y="60151"/>
                </a:cubicBezTo>
                <a:cubicBezTo>
                  <a:pt x="98227" y="59965"/>
                  <a:pt x="100397" y="60678"/>
                  <a:pt x="102009" y="62291"/>
                </a:cubicBezTo>
                <a:lnTo>
                  <a:pt x="156766" y="116582"/>
                </a:lnTo>
                <a:lnTo>
                  <a:pt x="178594" y="99219"/>
                </a:lnTo>
                <a:lnTo>
                  <a:pt x="178594" y="9922"/>
                </a:lnTo>
                <a:lnTo>
                  <a:pt x="143867" y="29766"/>
                </a:lnTo>
                <a:lnTo>
                  <a:pt x="136488" y="24836"/>
                </a:lnTo>
                <a:cubicBezTo>
                  <a:pt x="131589" y="21580"/>
                  <a:pt x="125853" y="19844"/>
                  <a:pt x="119962" y="19844"/>
                </a:cubicBezTo>
                <a:lnTo>
                  <a:pt x="98134" y="19844"/>
                </a:lnTo>
                <a:cubicBezTo>
                  <a:pt x="97792" y="19844"/>
                  <a:pt x="97420" y="19844"/>
                  <a:pt x="97079" y="19875"/>
                </a:cubicBezTo>
                <a:cubicBezTo>
                  <a:pt x="91839" y="20154"/>
                  <a:pt x="86909" y="22510"/>
                  <a:pt x="83375" y="26417"/>
                </a:cubicBezTo>
                <a:close/>
                <a:moveTo>
                  <a:pt x="36153" y="56648"/>
                </a:moveTo>
                <a:lnTo>
                  <a:pt x="69267" y="19844"/>
                </a:lnTo>
                <a:lnTo>
                  <a:pt x="56989" y="19844"/>
                </a:lnTo>
                <a:cubicBezTo>
                  <a:pt x="49082" y="19844"/>
                  <a:pt x="41517" y="22975"/>
                  <a:pt x="35936" y="28556"/>
                </a:cubicBezTo>
                <a:lnTo>
                  <a:pt x="34727" y="29766"/>
                </a:lnTo>
                <a:lnTo>
                  <a:pt x="0" y="9922"/>
                </a:lnTo>
                <a:lnTo>
                  <a:pt x="0" y="99219"/>
                </a:lnTo>
                <a:lnTo>
                  <a:pt x="48493" y="139619"/>
                </a:lnTo>
                <a:cubicBezTo>
                  <a:pt x="55625" y="145573"/>
                  <a:pt x="64616" y="148828"/>
                  <a:pt x="73887" y="148828"/>
                </a:cubicBezTo>
                <a:lnTo>
                  <a:pt x="78755" y="148828"/>
                </a:lnTo>
                <a:lnTo>
                  <a:pt x="76584" y="146658"/>
                </a:lnTo>
                <a:cubicBezTo>
                  <a:pt x="73670" y="143743"/>
                  <a:pt x="73670" y="139030"/>
                  <a:pt x="76584" y="136147"/>
                </a:cubicBezTo>
                <a:cubicBezTo>
                  <a:pt x="79499" y="133263"/>
                  <a:pt x="84212" y="133232"/>
                  <a:pt x="87095" y="136147"/>
                </a:cubicBezTo>
                <a:lnTo>
                  <a:pt x="99808" y="148859"/>
                </a:lnTo>
                <a:lnTo>
                  <a:pt x="102598" y="148859"/>
                </a:lnTo>
                <a:cubicBezTo>
                  <a:pt x="108521" y="148859"/>
                  <a:pt x="114319" y="147526"/>
                  <a:pt x="119590" y="145045"/>
                </a:cubicBezTo>
                <a:lnTo>
                  <a:pt x="111311" y="136736"/>
                </a:lnTo>
                <a:cubicBezTo>
                  <a:pt x="108396" y="133821"/>
                  <a:pt x="108396" y="129108"/>
                  <a:pt x="111311" y="126225"/>
                </a:cubicBezTo>
                <a:cubicBezTo>
                  <a:pt x="114226" y="123341"/>
                  <a:pt x="118938" y="123310"/>
                  <a:pt x="121822" y="126225"/>
                </a:cubicBezTo>
                <a:lnTo>
                  <a:pt x="131744" y="136147"/>
                </a:lnTo>
                <a:lnTo>
                  <a:pt x="137170" y="130721"/>
                </a:lnTo>
                <a:cubicBezTo>
                  <a:pt x="139929" y="127961"/>
                  <a:pt x="140736" y="123961"/>
                  <a:pt x="139526" y="120458"/>
                </a:cubicBezTo>
                <a:lnTo>
                  <a:pt x="96769" y="78042"/>
                </a:lnTo>
                <a:lnTo>
                  <a:pt x="92149" y="82662"/>
                </a:lnTo>
                <a:cubicBezTo>
                  <a:pt x="76864" y="97948"/>
                  <a:pt x="52121" y="97948"/>
                  <a:pt x="36835" y="82662"/>
                </a:cubicBezTo>
                <a:cubicBezTo>
                  <a:pt x="29704" y="75530"/>
                  <a:pt x="29425" y="64089"/>
                  <a:pt x="36153" y="56617"/>
                </a:cubicBezTo>
                <a:close/>
              </a:path>
            </a:pathLst>
          </a:custGeom>
          <a:solidFill>
            <a:srgbClr val="E0FBFC"/>
          </a:solidFill>
          <a:ln/>
        </p:spPr>
      </p:sp>
      <p:sp>
        <p:nvSpPr>
          <p:cNvPr id="28" name="Text 26"/>
          <p:cNvSpPr/>
          <p:nvPr/>
        </p:nvSpPr>
        <p:spPr>
          <a:xfrm>
            <a:off x="4855083" y="1992313"/>
            <a:ext cx="14525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Consulting Retainer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4378833" y="2420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378833" y="2674938"/>
            <a:ext cx="3500438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AI governance advisory for organizations needing policy guidance and implementation support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378833" y="3182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Timeline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4378833" y="348456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3D5A80"/>
          </a:solidFill>
          <a:ln/>
        </p:spPr>
      </p:sp>
      <p:sp>
        <p:nvSpPr>
          <p:cNvPr id="33" name="Text 31"/>
          <p:cNvSpPr/>
          <p:nvPr/>
        </p:nvSpPr>
        <p:spPr>
          <a:xfrm>
            <a:off x="4537583" y="3436938"/>
            <a:ext cx="18018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Months 6-9: First advisory roles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4378833" y="370681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3D5A80"/>
          </a:solidFill>
          <a:ln/>
        </p:spPr>
      </p:sp>
      <p:sp>
        <p:nvSpPr>
          <p:cNvPr id="35" name="Text 33"/>
          <p:cNvSpPr/>
          <p:nvPr/>
        </p:nvSpPr>
        <p:spPr>
          <a:xfrm>
            <a:off x="4537583" y="3659187"/>
            <a:ext cx="1762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Months 9-12: Multiple retainers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4378833" y="3944937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Justifiable Rate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4378833" y="4198938"/>
            <a:ext cx="3436938" cy="571500"/>
          </a:xfrm>
          <a:custGeom>
            <a:avLst/>
            <a:gdLst/>
            <a:ahLst/>
            <a:cxnLst/>
            <a:rect l="l" t="t" r="r" b="b"/>
            <a:pathLst>
              <a:path w="3436938" h="571500">
                <a:moveTo>
                  <a:pt x="63499" y="0"/>
                </a:moveTo>
                <a:lnTo>
                  <a:pt x="3373438" y="0"/>
                </a:lnTo>
                <a:cubicBezTo>
                  <a:pt x="3408508" y="0"/>
                  <a:pt x="3436938" y="28430"/>
                  <a:pt x="3436938" y="63499"/>
                </a:cubicBezTo>
                <a:lnTo>
                  <a:pt x="3436938" y="508001"/>
                </a:lnTo>
                <a:cubicBezTo>
                  <a:pt x="3436938" y="543070"/>
                  <a:pt x="3408508" y="571500"/>
                  <a:pt x="3373438" y="571500"/>
                </a:cubicBezTo>
                <a:lnTo>
                  <a:pt x="63499" y="571500"/>
                </a:lnTo>
                <a:cubicBezTo>
                  <a:pt x="28430" y="571500"/>
                  <a:pt x="0" y="543070"/>
                  <a:pt x="0" y="50800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4474083" y="4294188"/>
            <a:ext cx="3309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Current: Not yet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4474083" y="4484688"/>
            <a:ext cx="3309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 months: 15-30M IDR/month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4378833" y="4865688"/>
            <a:ext cx="3436938" cy="381000"/>
          </a:xfrm>
          <a:custGeom>
            <a:avLst/>
            <a:gdLst/>
            <a:ahLst/>
            <a:cxnLst/>
            <a:rect l="l" t="t" r="r" b="b"/>
            <a:pathLst>
              <a:path w="3436938" h="381000">
                <a:moveTo>
                  <a:pt x="63501" y="0"/>
                </a:moveTo>
                <a:lnTo>
                  <a:pt x="3373436" y="0"/>
                </a:lnTo>
                <a:cubicBezTo>
                  <a:pt x="3408507" y="0"/>
                  <a:pt x="3436938" y="28430"/>
                  <a:pt x="3436938" y="63501"/>
                </a:cubicBezTo>
                <a:lnTo>
                  <a:pt x="3436938" y="317499"/>
                </a:lnTo>
                <a:cubicBezTo>
                  <a:pt x="3436938" y="352570"/>
                  <a:pt x="3408507" y="381000"/>
                  <a:pt x="3373436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4489958" y="4988719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55563" y="39688"/>
                </a:moveTo>
                <a:cubicBezTo>
                  <a:pt x="55563" y="35307"/>
                  <a:pt x="59119" y="31750"/>
                  <a:pt x="63500" y="31750"/>
                </a:cubicBezTo>
                <a:cubicBezTo>
                  <a:pt x="67881" y="31750"/>
                  <a:pt x="71438" y="35307"/>
                  <a:pt x="71438" y="39688"/>
                </a:cubicBezTo>
                <a:cubicBezTo>
                  <a:pt x="71438" y="44068"/>
                  <a:pt x="67881" y="47625"/>
                  <a:pt x="63500" y="47625"/>
                </a:cubicBezTo>
                <a:cubicBezTo>
                  <a:pt x="59119" y="47625"/>
                  <a:pt x="55563" y="44068"/>
                  <a:pt x="55563" y="39688"/>
                </a:cubicBezTo>
                <a:close/>
                <a:moveTo>
                  <a:pt x="53578" y="55563"/>
                </a:moveTo>
                <a:lnTo>
                  <a:pt x="65484" y="55563"/>
                </a:lnTo>
                <a:cubicBezTo>
                  <a:pt x="68783" y="55563"/>
                  <a:pt x="71438" y="58217"/>
                  <a:pt x="71438" y="61516"/>
                </a:cubicBezTo>
                <a:lnTo>
                  <a:pt x="71438" y="83344"/>
                </a:lnTo>
                <a:lnTo>
                  <a:pt x="73422" y="83344"/>
                </a:lnTo>
                <a:cubicBezTo>
                  <a:pt x="76721" y="83344"/>
                  <a:pt x="79375" y="85998"/>
                  <a:pt x="79375" y="89297"/>
                </a:cubicBezTo>
                <a:cubicBezTo>
                  <a:pt x="79375" y="92596"/>
                  <a:pt x="76721" y="95250"/>
                  <a:pt x="73422" y="95250"/>
                </a:cubicBezTo>
                <a:lnTo>
                  <a:pt x="53578" y="95250"/>
                </a:lnTo>
                <a:cubicBezTo>
                  <a:pt x="50279" y="95250"/>
                  <a:pt x="47625" y="92596"/>
                  <a:pt x="47625" y="89297"/>
                </a:cubicBezTo>
                <a:cubicBezTo>
                  <a:pt x="47625" y="85998"/>
                  <a:pt x="50279" y="83344"/>
                  <a:pt x="53578" y="83344"/>
                </a:cubicBezTo>
                <a:lnTo>
                  <a:pt x="59531" y="83344"/>
                </a:lnTo>
                <a:lnTo>
                  <a:pt x="59531" y="67469"/>
                </a:lnTo>
                <a:lnTo>
                  <a:pt x="53578" y="67469"/>
                </a:lnTo>
                <a:cubicBezTo>
                  <a:pt x="50279" y="67469"/>
                  <a:pt x="47625" y="64815"/>
                  <a:pt x="47625" y="61516"/>
                </a:cubicBezTo>
                <a:cubicBezTo>
                  <a:pt x="47625" y="58217"/>
                  <a:pt x="50279" y="55563"/>
                  <a:pt x="53578" y="55563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2" name="Text 40"/>
          <p:cNvSpPr/>
          <p:nvPr/>
        </p:nvSpPr>
        <p:spPr>
          <a:xfrm>
            <a:off x="4672521" y="4960938"/>
            <a:ext cx="3111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Target: NGOs, startups, corporations entering AI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8110761" y="1750219"/>
            <a:ext cx="3762375" cy="3659187"/>
          </a:xfrm>
          <a:custGeom>
            <a:avLst/>
            <a:gdLst/>
            <a:ahLst/>
            <a:cxnLst/>
            <a:rect l="l" t="t" r="r" b="b"/>
            <a:pathLst>
              <a:path w="3762375" h="3659187">
                <a:moveTo>
                  <a:pt x="95249" y="0"/>
                </a:moveTo>
                <a:lnTo>
                  <a:pt x="3667126" y="0"/>
                </a:lnTo>
                <a:cubicBezTo>
                  <a:pt x="3719731" y="0"/>
                  <a:pt x="3762375" y="42644"/>
                  <a:pt x="3762375" y="95249"/>
                </a:cubicBezTo>
                <a:lnTo>
                  <a:pt x="3762375" y="3563939"/>
                </a:lnTo>
                <a:cubicBezTo>
                  <a:pt x="3762375" y="3616543"/>
                  <a:pt x="3719731" y="3659188"/>
                  <a:pt x="3667126" y="3659188"/>
                </a:cubicBezTo>
                <a:lnTo>
                  <a:pt x="95249" y="3659187"/>
                </a:lnTo>
                <a:cubicBezTo>
                  <a:pt x="42644" y="3659188"/>
                  <a:pt x="0" y="3616543"/>
                  <a:pt x="0" y="3563939"/>
                </a:cubicBezTo>
                <a:lnTo>
                  <a:pt x="0" y="95249"/>
                </a:lnTo>
                <a:cubicBezTo>
                  <a:pt x="0" y="42679"/>
                  <a:pt x="42679" y="0"/>
                  <a:pt x="95249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273479" y="19129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45" name="Shape 43"/>
          <p:cNvSpPr/>
          <p:nvPr/>
        </p:nvSpPr>
        <p:spPr>
          <a:xfrm>
            <a:off x="8364761" y="2024062"/>
            <a:ext cx="198438" cy="158750"/>
          </a:xfrm>
          <a:custGeom>
            <a:avLst/>
            <a:gdLst/>
            <a:ahLst/>
            <a:cxnLst/>
            <a:rect l="l" t="t" r="r" b="b"/>
            <a:pathLst>
              <a:path w="198438" h="158750">
                <a:moveTo>
                  <a:pt x="39688" y="29766"/>
                </a:moveTo>
                <a:cubicBezTo>
                  <a:pt x="39688" y="18821"/>
                  <a:pt x="48586" y="9922"/>
                  <a:pt x="59531" y="9922"/>
                </a:cubicBezTo>
                <a:lnTo>
                  <a:pt x="168672" y="9922"/>
                </a:lnTo>
                <a:cubicBezTo>
                  <a:pt x="179617" y="9922"/>
                  <a:pt x="188516" y="18821"/>
                  <a:pt x="188516" y="29766"/>
                </a:cubicBezTo>
                <a:lnTo>
                  <a:pt x="188516" y="104180"/>
                </a:lnTo>
                <a:lnTo>
                  <a:pt x="158750" y="104180"/>
                </a:lnTo>
                <a:lnTo>
                  <a:pt x="158750" y="99219"/>
                </a:lnTo>
                <a:cubicBezTo>
                  <a:pt x="158750" y="93731"/>
                  <a:pt x="154316" y="89297"/>
                  <a:pt x="148828" y="89297"/>
                </a:cubicBezTo>
                <a:lnTo>
                  <a:pt x="128984" y="89297"/>
                </a:lnTo>
                <a:cubicBezTo>
                  <a:pt x="123496" y="89297"/>
                  <a:pt x="119062" y="93731"/>
                  <a:pt x="119062" y="99219"/>
                </a:cubicBezTo>
                <a:lnTo>
                  <a:pt x="119062" y="104180"/>
                </a:lnTo>
                <a:lnTo>
                  <a:pt x="79034" y="104180"/>
                </a:lnTo>
                <a:cubicBezTo>
                  <a:pt x="82414" y="98351"/>
                  <a:pt x="84336" y="91560"/>
                  <a:pt x="84336" y="84336"/>
                </a:cubicBezTo>
                <a:cubicBezTo>
                  <a:pt x="84336" y="62415"/>
                  <a:pt x="66570" y="44648"/>
                  <a:pt x="44648" y="44648"/>
                </a:cubicBezTo>
                <a:cubicBezTo>
                  <a:pt x="42974" y="44648"/>
                  <a:pt x="41300" y="44741"/>
                  <a:pt x="39688" y="44958"/>
                </a:cubicBezTo>
                <a:lnTo>
                  <a:pt x="39688" y="29766"/>
                </a:lnTo>
                <a:close/>
                <a:moveTo>
                  <a:pt x="103250" y="138906"/>
                </a:moveTo>
                <a:cubicBezTo>
                  <a:pt x="101668" y="131403"/>
                  <a:pt x="98196" y="124613"/>
                  <a:pt x="93297" y="119062"/>
                </a:cubicBezTo>
                <a:lnTo>
                  <a:pt x="188516" y="119062"/>
                </a:lnTo>
                <a:cubicBezTo>
                  <a:pt x="188516" y="130008"/>
                  <a:pt x="179617" y="138906"/>
                  <a:pt x="168672" y="138906"/>
                </a:cubicBezTo>
                <a:lnTo>
                  <a:pt x="103250" y="138906"/>
                </a:lnTo>
                <a:close/>
                <a:moveTo>
                  <a:pt x="19844" y="84336"/>
                </a:moveTo>
                <a:cubicBezTo>
                  <a:pt x="19844" y="70646"/>
                  <a:pt x="30958" y="59531"/>
                  <a:pt x="44648" y="59531"/>
                </a:cubicBezTo>
                <a:cubicBezTo>
                  <a:pt x="58339" y="59531"/>
                  <a:pt x="69453" y="70646"/>
                  <a:pt x="69453" y="84336"/>
                </a:cubicBezTo>
                <a:cubicBezTo>
                  <a:pt x="69453" y="98026"/>
                  <a:pt x="58339" y="109141"/>
                  <a:pt x="44648" y="109141"/>
                </a:cubicBezTo>
                <a:cubicBezTo>
                  <a:pt x="30958" y="109141"/>
                  <a:pt x="19844" y="98026"/>
                  <a:pt x="19844" y="84336"/>
                </a:cubicBezTo>
                <a:close/>
                <a:moveTo>
                  <a:pt x="0" y="148828"/>
                </a:moveTo>
                <a:cubicBezTo>
                  <a:pt x="0" y="132395"/>
                  <a:pt x="13333" y="119062"/>
                  <a:pt x="29766" y="119062"/>
                </a:cubicBezTo>
                <a:lnTo>
                  <a:pt x="59531" y="119062"/>
                </a:lnTo>
                <a:cubicBezTo>
                  <a:pt x="75964" y="119062"/>
                  <a:pt x="89297" y="132395"/>
                  <a:pt x="89297" y="148828"/>
                </a:cubicBezTo>
                <a:cubicBezTo>
                  <a:pt x="89297" y="154316"/>
                  <a:pt x="84863" y="158750"/>
                  <a:pt x="79375" y="158750"/>
                </a:cubicBezTo>
                <a:lnTo>
                  <a:pt x="9922" y="158750"/>
                </a:lnTo>
                <a:cubicBezTo>
                  <a:pt x="4434" y="158750"/>
                  <a:pt x="0" y="154316"/>
                  <a:pt x="0" y="148828"/>
                </a:cubicBezTo>
                <a:close/>
              </a:path>
            </a:pathLst>
          </a:custGeom>
          <a:solidFill>
            <a:srgbClr val="E0FBFC"/>
          </a:solidFill>
          <a:ln/>
        </p:spPr>
      </p:sp>
      <p:sp>
        <p:nvSpPr>
          <p:cNvPr id="46" name="Text 44"/>
          <p:cNvSpPr/>
          <p:nvPr/>
        </p:nvSpPr>
        <p:spPr>
          <a:xfrm>
            <a:off x="8749729" y="1992313"/>
            <a:ext cx="1222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Paid Workshops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8273479" y="2420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8273479" y="2674938"/>
            <a:ext cx="3500438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Training programs on prompt engineering, AI for professionals, AI governance basics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8273479" y="3182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Timeline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8273479" y="348456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1" name="Text 49"/>
          <p:cNvSpPr/>
          <p:nvPr/>
        </p:nvSpPr>
        <p:spPr>
          <a:xfrm>
            <a:off x="8432229" y="3436938"/>
            <a:ext cx="1643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Months 3-6: Pilot workshops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8273479" y="370681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lnTo>
                  <a:pt x="47625" y="0"/>
                </a:lnTo>
                <a:cubicBezTo>
                  <a:pt x="73910" y="0"/>
                  <a:pt x="95250" y="21340"/>
                  <a:pt x="95250" y="47625"/>
                </a:cubicBezTo>
                <a:lnTo>
                  <a:pt x="95250" y="47625"/>
                </a:lnTo>
                <a:cubicBezTo>
                  <a:pt x="95250" y="73910"/>
                  <a:pt x="73910" y="95250"/>
                  <a:pt x="47625" y="95250"/>
                </a:cubicBezTo>
                <a:lnTo>
                  <a:pt x="47625" y="95250"/>
                </a:lnTo>
                <a:cubicBezTo>
                  <a:pt x="21340" y="95250"/>
                  <a:pt x="0" y="73910"/>
                  <a:pt x="0" y="47625"/>
                </a:cubicBezTo>
                <a:lnTo>
                  <a:pt x="0" y="47625"/>
                </a:lnTo>
                <a:cubicBezTo>
                  <a:pt x="0" y="21340"/>
                  <a:pt x="21340" y="0"/>
                  <a:pt x="47625" y="0"/>
                </a:cubicBezTo>
                <a:close/>
              </a:path>
            </a:pathLst>
          </a:custGeom>
          <a:solidFill>
            <a:srgbClr val="3D5A80"/>
          </a:solidFill>
          <a:ln/>
        </p:spPr>
      </p:sp>
      <p:sp>
        <p:nvSpPr>
          <p:cNvPr id="53" name="Text 51"/>
          <p:cNvSpPr/>
          <p:nvPr/>
        </p:nvSpPr>
        <p:spPr>
          <a:xfrm>
            <a:off x="8432229" y="3659187"/>
            <a:ext cx="1778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Months 6-12: Regular programs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8273479" y="3944937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Justifiable Rate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8273479" y="4198938"/>
            <a:ext cx="3436938" cy="571500"/>
          </a:xfrm>
          <a:custGeom>
            <a:avLst/>
            <a:gdLst/>
            <a:ahLst/>
            <a:cxnLst/>
            <a:rect l="l" t="t" r="r" b="b"/>
            <a:pathLst>
              <a:path w="3436938" h="571500">
                <a:moveTo>
                  <a:pt x="63499" y="0"/>
                </a:moveTo>
                <a:lnTo>
                  <a:pt x="3373438" y="0"/>
                </a:lnTo>
                <a:cubicBezTo>
                  <a:pt x="3408508" y="0"/>
                  <a:pt x="3436938" y="28430"/>
                  <a:pt x="3436938" y="63499"/>
                </a:cubicBezTo>
                <a:lnTo>
                  <a:pt x="3436938" y="508001"/>
                </a:lnTo>
                <a:cubicBezTo>
                  <a:pt x="3436938" y="543070"/>
                  <a:pt x="3408508" y="571500"/>
                  <a:pt x="3373438" y="571500"/>
                </a:cubicBezTo>
                <a:lnTo>
                  <a:pt x="63499" y="571500"/>
                </a:lnTo>
                <a:cubicBezTo>
                  <a:pt x="28430" y="571500"/>
                  <a:pt x="0" y="543070"/>
                  <a:pt x="0" y="50800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56" name="Text 54"/>
          <p:cNvSpPr/>
          <p:nvPr/>
        </p:nvSpPr>
        <p:spPr>
          <a:xfrm>
            <a:off x="8368729" y="4294188"/>
            <a:ext cx="3309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Current: 1-3M IDR/session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8368729" y="4484688"/>
            <a:ext cx="3309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 months: 5-15M IDR/session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8273479" y="4865688"/>
            <a:ext cx="3436938" cy="381000"/>
          </a:xfrm>
          <a:custGeom>
            <a:avLst/>
            <a:gdLst/>
            <a:ahLst/>
            <a:cxnLst/>
            <a:rect l="l" t="t" r="r" b="b"/>
            <a:pathLst>
              <a:path w="3436938" h="381000">
                <a:moveTo>
                  <a:pt x="63501" y="0"/>
                </a:moveTo>
                <a:lnTo>
                  <a:pt x="3373436" y="0"/>
                </a:lnTo>
                <a:cubicBezTo>
                  <a:pt x="3408507" y="0"/>
                  <a:pt x="3436938" y="28430"/>
                  <a:pt x="3436938" y="63501"/>
                </a:cubicBezTo>
                <a:lnTo>
                  <a:pt x="3436938" y="317499"/>
                </a:lnTo>
                <a:cubicBezTo>
                  <a:pt x="3436938" y="352570"/>
                  <a:pt x="3408507" y="381000"/>
                  <a:pt x="3373436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59" name="Shape 57"/>
          <p:cNvSpPr/>
          <p:nvPr/>
        </p:nvSpPr>
        <p:spPr>
          <a:xfrm>
            <a:off x="8384604" y="4988719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55563" y="39688"/>
                </a:moveTo>
                <a:cubicBezTo>
                  <a:pt x="55563" y="35307"/>
                  <a:pt x="59119" y="31750"/>
                  <a:pt x="63500" y="31750"/>
                </a:cubicBezTo>
                <a:cubicBezTo>
                  <a:pt x="67881" y="31750"/>
                  <a:pt x="71438" y="35307"/>
                  <a:pt x="71438" y="39688"/>
                </a:cubicBezTo>
                <a:cubicBezTo>
                  <a:pt x="71438" y="44068"/>
                  <a:pt x="67881" y="47625"/>
                  <a:pt x="63500" y="47625"/>
                </a:cubicBezTo>
                <a:cubicBezTo>
                  <a:pt x="59119" y="47625"/>
                  <a:pt x="55563" y="44068"/>
                  <a:pt x="55563" y="39688"/>
                </a:cubicBezTo>
                <a:close/>
                <a:moveTo>
                  <a:pt x="53578" y="55563"/>
                </a:moveTo>
                <a:lnTo>
                  <a:pt x="65484" y="55563"/>
                </a:lnTo>
                <a:cubicBezTo>
                  <a:pt x="68783" y="55563"/>
                  <a:pt x="71438" y="58217"/>
                  <a:pt x="71438" y="61516"/>
                </a:cubicBezTo>
                <a:lnTo>
                  <a:pt x="71438" y="83344"/>
                </a:lnTo>
                <a:lnTo>
                  <a:pt x="73422" y="83344"/>
                </a:lnTo>
                <a:cubicBezTo>
                  <a:pt x="76721" y="83344"/>
                  <a:pt x="79375" y="85998"/>
                  <a:pt x="79375" y="89297"/>
                </a:cubicBezTo>
                <a:cubicBezTo>
                  <a:pt x="79375" y="92596"/>
                  <a:pt x="76721" y="95250"/>
                  <a:pt x="73422" y="95250"/>
                </a:cubicBezTo>
                <a:lnTo>
                  <a:pt x="53578" y="95250"/>
                </a:lnTo>
                <a:cubicBezTo>
                  <a:pt x="50279" y="95250"/>
                  <a:pt x="47625" y="92596"/>
                  <a:pt x="47625" y="89297"/>
                </a:cubicBezTo>
                <a:cubicBezTo>
                  <a:pt x="47625" y="85998"/>
                  <a:pt x="50279" y="83344"/>
                  <a:pt x="53578" y="83344"/>
                </a:cubicBezTo>
                <a:lnTo>
                  <a:pt x="59531" y="83344"/>
                </a:lnTo>
                <a:lnTo>
                  <a:pt x="59531" y="67469"/>
                </a:lnTo>
                <a:lnTo>
                  <a:pt x="53578" y="67469"/>
                </a:lnTo>
                <a:cubicBezTo>
                  <a:pt x="50279" y="67469"/>
                  <a:pt x="47625" y="64815"/>
                  <a:pt x="47625" y="61516"/>
                </a:cubicBezTo>
                <a:cubicBezTo>
                  <a:pt x="47625" y="58217"/>
                  <a:pt x="50279" y="55563"/>
                  <a:pt x="53578" y="55563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60" name="Text 58"/>
          <p:cNvSpPr/>
          <p:nvPr/>
        </p:nvSpPr>
        <p:spPr>
          <a:xfrm>
            <a:off x="8567167" y="4960938"/>
            <a:ext cx="3111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Start with corporate training market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321469" y="5544344"/>
            <a:ext cx="5707063" cy="1230313"/>
          </a:xfrm>
          <a:custGeom>
            <a:avLst/>
            <a:gdLst/>
            <a:ahLst/>
            <a:cxnLst/>
            <a:rect l="l" t="t" r="r" b="b"/>
            <a:pathLst>
              <a:path w="5707063" h="1230313">
                <a:moveTo>
                  <a:pt x="95251" y="0"/>
                </a:moveTo>
                <a:lnTo>
                  <a:pt x="5611812" y="0"/>
                </a:lnTo>
                <a:cubicBezTo>
                  <a:pt x="5664417" y="0"/>
                  <a:pt x="5707063" y="42645"/>
                  <a:pt x="5707063" y="95251"/>
                </a:cubicBezTo>
                <a:lnTo>
                  <a:pt x="5707063" y="1135062"/>
                </a:lnTo>
                <a:cubicBezTo>
                  <a:pt x="5707063" y="1187667"/>
                  <a:pt x="5664417" y="1230313"/>
                  <a:pt x="5611812" y="1230312"/>
                </a:cubicBezTo>
                <a:lnTo>
                  <a:pt x="95251" y="1230313"/>
                </a:lnTo>
                <a:cubicBezTo>
                  <a:pt x="42645" y="1230312"/>
                  <a:pt x="0" y="1187667"/>
                  <a:pt x="0" y="1135062"/>
                </a:cubicBezTo>
                <a:lnTo>
                  <a:pt x="0" y="95251"/>
                </a:lnTo>
                <a:cubicBezTo>
                  <a:pt x="0" y="42680"/>
                  <a:pt x="42680" y="0"/>
                  <a:pt x="95251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481211" y="5715000"/>
            <a:ext cx="125016" cy="142875"/>
          </a:xfrm>
          <a:custGeom>
            <a:avLst/>
            <a:gdLst/>
            <a:ahLst/>
            <a:cxnLst/>
            <a:rect l="l" t="t" r="r" b="b"/>
            <a:pathLst>
              <a:path w="125016" h="142875">
                <a:moveTo>
                  <a:pt x="107156" y="142875"/>
                </a:moveTo>
                <a:lnTo>
                  <a:pt x="26789" y="142875"/>
                </a:lnTo>
                <a:cubicBezTo>
                  <a:pt x="11999" y="142875"/>
                  <a:pt x="0" y="130876"/>
                  <a:pt x="0" y="116086"/>
                </a:cubicBezTo>
                <a:lnTo>
                  <a:pt x="0" y="26789"/>
                </a:lnTo>
                <a:cubicBezTo>
                  <a:pt x="0" y="11999"/>
                  <a:pt x="11999" y="0"/>
                  <a:pt x="26789" y="0"/>
                </a:cubicBezTo>
                <a:lnTo>
                  <a:pt x="111621" y="0"/>
                </a:lnTo>
                <a:cubicBezTo>
                  <a:pt x="119016" y="0"/>
                  <a:pt x="125016" y="6000"/>
                  <a:pt x="125016" y="13395"/>
                </a:cubicBezTo>
                <a:lnTo>
                  <a:pt x="125016" y="93762"/>
                </a:lnTo>
                <a:cubicBezTo>
                  <a:pt x="125016" y="99594"/>
                  <a:pt x="121276" y="104561"/>
                  <a:pt x="116086" y="106403"/>
                </a:cubicBezTo>
                <a:lnTo>
                  <a:pt x="116086" y="125016"/>
                </a:lnTo>
                <a:cubicBezTo>
                  <a:pt x="121025" y="125016"/>
                  <a:pt x="125016" y="129006"/>
                  <a:pt x="125016" y="133945"/>
                </a:cubicBezTo>
                <a:cubicBezTo>
                  <a:pt x="125016" y="138885"/>
                  <a:pt x="121025" y="142875"/>
                  <a:pt x="116086" y="142875"/>
                </a:cubicBezTo>
                <a:lnTo>
                  <a:pt x="107156" y="142875"/>
                </a:lnTo>
                <a:close/>
                <a:moveTo>
                  <a:pt x="26789" y="107156"/>
                </a:moveTo>
                <a:cubicBezTo>
                  <a:pt x="21850" y="107156"/>
                  <a:pt x="17859" y="111147"/>
                  <a:pt x="17859" y="116086"/>
                </a:cubicBezTo>
                <a:cubicBezTo>
                  <a:pt x="17859" y="121025"/>
                  <a:pt x="21850" y="125016"/>
                  <a:pt x="26789" y="125016"/>
                </a:cubicBezTo>
                <a:lnTo>
                  <a:pt x="98227" y="125016"/>
                </a:lnTo>
                <a:lnTo>
                  <a:pt x="98227" y="107156"/>
                </a:lnTo>
                <a:lnTo>
                  <a:pt x="26789" y="107156"/>
                </a:lnTo>
                <a:close/>
                <a:moveTo>
                  <a:pt x="35719" y="42416"/>
                </a:moveTo>
                <a:cubicBezTo>
                  <a:pt x="35719" y="46127"/>
                  <a:pt x="38705" y="49113"/>
                  <a:pt x="42416" y="49113"/>
                </a:cubicBezTo>
                <a:lnTo>
                  <a:pt x="91529" y="49113"/>
                </a:lnTo>
                <a:cubicBezTo>
                  <a:pt x="95241" y="49113"/>
                  <a:pt x="98227" y="46127"/>
                  <a:pt x="98227" y="42416"/>
                </a:cubicBezTo>
                <a:cubicBezTo>
                  <a:pt x="98227" y="38705"/>
                  <a:pt x="95241" y="35719"/>
                  <a:pt x="91529" y="35719"/>
                </a:cubicBezTo>
                <a:lnTo>
                  <a:pt x="42416" y="35719"/>
                </a:lnTo>
                <a:cubicBezTo>
                  <a:pt x="38705" y="35719"/>
                  <a:pt x="35719" y="38705"/>
                  <a:pt x="35719" y="42416"/>
                </a:cubicBezTo>
                <a:close/>
                <a:moveTo>
                  <a:pt x="42416" y="62508"/>
                </a:moveTo>
                <a:cubicBezTo>
                  <a:pt x="38705" y="62508"/>
                  <a:pt x="35719" y="65494"/>
                  <a:pt x="35719" y="69205"/>
                </a:cubicBezTo>
                <a:cubicBezTo>
                  <a:pt x="35719" y="72916"/>
                  <a:pt x="38705" y="75902"/>
                  <a:pt x="42416" y="75902"/>
                </a:cubicBezTo>
                <a:lnTo>
                  <a:pt x="91529" y="75902"/>
                </a:lnTo>
                <a:cubicBezTo>
                  <a:pt x="95241" y="75902"/>
                  <a:pt x="98227" y="72916"/>
                  <a:pt x="98227" y="69205"/>
                </a:cubicBezTo>
                <a:cubicBezTo>
                  <a:pt x="98227" y="65494"/>
                  <a:pt x="95241" y="62508"/>
                  <a:pt x="91529" y="62508"/>
                </a:cubicBezTo>
                <a:lnTo>
                  <a:pt x="42416" y="62508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63" name="Text 61"/>
          <p:cNvSpPr/>
          <p:nvPr/>
        </p:nvSpPr>
        <p:spPr>
          <a:xfrm>
            <a:off x="635000" y="5675313"/>
            <a:ext cx="53340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Book Deal / Publication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452438" y="5992813"/>
            <a:ext cx="5508625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Timeline: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12-18 months for serious inquiry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452438" y="6262688"/>
            <a:ext cx="55086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Build stronger brand and publication track record first. Target: AI governance book for Indonesian context.</a:t>
            </a:r>
            <a:endParaRPr lang="en-US" sz="1600" dirty="0"/>
          </a:p>
        </p:txBody>
      </p:sp>
      <p:sp>
        <p:nvSpPr>
          <p:cNvPr id="66" name="Shape 64"/>
          <p:cNvSpPr/>
          <p:nvPr/>
        </p:nvSpPr>
        <p:spPr>
          <a:xfrm>
            <a:off x="6163469" y="5544344"/>
            <a:ext cx="5707063" cy="1230313"/>
          </a:xfrm>
          <a:custGeom>
            <a:avLst/>
            <a:gdLst/>
            <a:ahLst/>
            <a:cxnLst/>
            <a:rect l="l" t="t" r="r" b="b"/>
            <a:pathLst>
              <a:path w="5707063" h="1230313">
                <a:moveTo>
                  <a:pt x="95251" y="0"/>
                </a:moveTo>
                <a:lnTo>
                  <a:pt x="5611812" y="0"/>
                </a:lnTo>
                <a:cubicBezTo>
                  <a:pt x="5664417" y="0"/>
                  <a:pt x="5707063" y="42645"/>
                  <a:pt x="5707063" y="95251"/>
                </a:cubicBezTo>
                <a:lnTo>
                  <a:pt x="5707063" y="1135062"/>
                </a:lnTo>
                <a:cubicBezTo>
                  <a:pt x="5707063" y="1187667"/>
                  <a:pt x="5664417" y="1230313"/>
                  <a:pt x="5611812" y="1230312"/>
                </a:cubicBezTo>
                <a:lnTo>
                  <a:pt x="95251" y="1230313"/>
                </a:lnTo>
                <a:cubicBezTo>
                  <a:pt x="42645" y="1230312"/>
                  <a:pt x="0" y="1187667"/>
                  <a:pt x="0" y="1135062"/>
                </a:cubicBezTo>
                <a:lnTo>
                  <a:pt x="0" y="95251"/>
                </a:lnTo>
                <a:cubicBezTo>
                  <a:pt x="0" y="42680"/>
                  <a:pt x="42680" y="0"/>
                  <a:pt x="95251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6296422" y="5715000"/>
            <a:ext cx="178594" cy="142875"/>
          </a:xfrm>
          <a:custGeom>
            <a:avLst/>
            <a:gdLst/>
            <a:ahLst/>
            <a:cxnLst/>
            <a:rect l="l" t="t" r="r" b="b"/>
            <a:pathLst>
              <a:path w="178594" h="142875">
                <a:moveTo>
                  <a:pt x="89297" y="62508"/>
                </a:moveTo>
                <a:cubicBezTo>
                  <a:pt x="105314" y="62508"/>
                  <a:pt x="118318" y="49504"/>
                  <a:pt x="118318" y="33486"/>
                </a:cubicBezTo>
                <a:cubicBezTo>
                  <a:pt x="118318" y="17469"/>
                  <a:pt x="105314" y="4465"/>
                  <a:pt x="89297" y="4465"/>
                </a:cubicBezTo>
                <a:cubicBezTo>
                  <a:pt x="73279" y="4465"/>
                  <a:pt x="60275" y="17469"/>
                  <a:pt x="60275" y="33486"/>
                </a:cubicBezTo>
                <a:cubicBezTo>
                  <a:pt x="60275" y="49504"/>
                  <a:pt x="73279" y="62508"/>
                  <a:pt x="89297" y="62508"/>
                </a:cubicBezTo>
                <a:close/>
                <a:moveTo>
                  <a:pt x="26789" y="64740"/>
                </a:moveTo>
                <a:cubicBezTo>
                  <a:pt x="37878" y="64740"/>
                  <a:pt x="46881" y="55737"/>
                  <a:pt x="46881" y="44648"/>
                </a:cubicBezTo>
                <a:cubicBezTo>
                  <a:pt x="46881" y="33559"/>
                  <a:pt x="37878" y="24557"/>
                  <a:pt x="26789" y="24557"/>
                </a:cubicBezTo>
                <a:cubicBezTo>
                  <a:pt x="15700" y="24557"/>
                  <a:pt x="6697" y="33559"/>
                  <a:pt x="6697" y="44648"/>
                </a:cubicBezTo>
                <a:cubicBezTo>
                  <a:pt x="6697" y="55737"/>
                  <a:pt x="15700" y="64740"/>
                  <a:pt x="26789" y="64740"/>
                </a:cubicBezTo>
                <a:close/>
                <a:moveTo>
                  <a:pt x="0" y="116086"/>
                </a:moveTo>
                <a:lnTo>
                  <a:pt x="0" y="125016"/>
                </a:lnTo>
                <a:cubicBezTo>
                  <a:pt x="0" y="129955"/>
                  <a:pt x="3990" y="133945"/>
                  <a:pt x="8930" y="133945"/>
                </a:cubicBezTo>
                <a:lnTo>
                  <a:pt x="33124" y="133945"/>
                </a:lnTo>
                <a:cubicBezTo>
                  <a:pt x="31924" y="131211"/>
                  <a:pt x="31254" y="128197"/>
                  <a:pt x="31254" y="125016"/>
                </a:cubicBezTo>
                <a:lnTo>
                  <a:pt x="31254" y="120551"/>
                </a:lnTo>
                <a:cubicBezTo>
                  <a:pt x="31254" y="105705"/>
                  <a:pt x="36835" y="92143"/>
                  <a:pt x="46016" y="81874"/>
                </a:cubicBezTo>
                <a:cubicBezTo>
                  <a:pt x="42751" y="80897"/>
                  <a:pt x="39291" y="80367"/>
                  <a:pt x="35719" y="80367"/>
                </a:cubicBezTo>
                <a:cubicBezTo>
                  <a:pt x="15990" y="80367"/>
                  <a:pt x="0" y="96357"/>
                  <a:pt x="0" y="116086"/>
                </a:cubicBezTo>
                <a:close/>
                <a:moveTo>
                  <a:pt x="171896" y="44648"/>
                </a:moveTo>
                <a:cubicBezTo>
                  <a:pt x="171896" y="33559"/>
                  <a:pt x="162894" y="24557"/>
                  <a:pt x="151805" y="24557"/>
                </a:cubicBezTo>
                <a:cubicBezTo>
                  <a:pt x="140716" y="24557"/>
                  <a:pt x="131713" y="33559"/>
                  <a:pt x="131713" y="44648"/>
                </a:cubicBezTo>
                <a:cubicBezTo>
                  <a:pt x="131713" y="55737"/>
                  <a:pt x="140716" y="64740"/>
                  <a:pt x="151805" y="64740"/>
                </a:cubicBezTo>
                <a:cubicBezTo>
                  <a:pt x="162894" y="64740"/>
                  <a:pt x="171896" y="55737"/>
                  <a:pt x="171896" y="44648"/>
                </a:cubicBezTo>
                <a:close/>
                <a:moveTo>
                  <a:pt x="44648" y="120551"/>
                </a:moveTo>
                <a:lnTo>
                  <a:pt x="44648" y="125016"/>
                </a:lnTo>
                <a:cubicBezTo>
                  <a:pt x="44648" y="129955"/>
                  <a:pt x="48639" y="133945"/>
                  <a:pt x="53578" y="133945"/>
                </a:cubicBezTo>
                <a:lnTo>
                  <a:pt x="97334" y="133945"/>
                </a:lnTo>
                <a:cubicBezTo>
                  <a:pt x="95352" y="127918"/>
                  <a:pt x="95576" y="121555"/>
                  <a:pt x="100319" y="116086"/>
                </a:cubicBezTo>
                <a:cubicBezTo>
                  <a:pt x="96413" y="111565"/>
                  <a:pt x="94599" y="105008"/>
                  <a:pt x="97138" y="98422"/>
                </a:cubicBezTo>
                <a:cubicBezTo>
                  <a:pt x="98980" y="93650"/>
                  <a:pt x="101575" y="89185"/>
                  <a:pt x="104784" y="85223"/>
                </a:cubicBezTo>
                <a:cubicBezTo>
                  <a:pt x="106291" y="83381"/>
                  <a:pt x="108021" y="81958"/>
                  <a:pt x="109891" y="80925"/>
                </a:cubicBezTo>
                <a:cubicBezTo>
                  <a:pt x="103724" y="77716"/>
                  <a:pt x="96720" y="75902"/>
                  <a:pt x="89297" y="75902"/>
                </a:cubicBezTo>
                <a:cubicBezTo>
                  <a:pt x="64629" y="75902"/>
                  <a:pt x="44648" y="95883"/>
                  <a:pt x="44648" y="120551"/>
                </a:cubicBezTo>
                <a:close/>
                <a:moveTo>
                  <a:pt x="174296" y="108245"/>
                </a:moveTo>
                <a:cubicBezTo>
                  <a:pt x="176054" y="107240"/>
                  <a:pt x="176947" y="105147"/>
                  <a:pt x="176194" y="103222"/>
                </a:cubicBezTo>
                <a:cubicBezTo>
                  <a:pt x="174854" y="99761"/>
                  <a:pt x="172985" y="96496"/>
                  <a:pt x="170641" y="93622"/>
                </a:cubicBezTo>
                <a:cubicBezTo>
                  <a:pt x="169357" y="92032"/>
                  <a:pt x="167097" y="91753"/>
                  <a:pt x="165339" y="92785"/>
                </a:cubicBezTo>
                <a:cubicBezTo>
                  <a:pt x="159255" y="96301"/>
                  <a:pt x="151777" y="92004"/>
                  <a:pt x="151777" y="84944"/>
                </a:cubicBezTo>
                <a:cubicBezTo>
                  <a:pt x="151777" y="82907"/>
                  <a:pt x="150409" y="81093"/>
                  <a:pt x="148400" y="80786"/>
                </a:cubicBezTo>
                <a:cubicBezTo>
                  <a:pt x="144800" y="80228"/>
                  <a:pt x="140922" y="80228"/>
                  <a:pt x="137322" y="80786"/>
                </a:cubicBezTo>
                <a:cubicBezTo>
                  <a:pt x="135313" y="81093"/>
                  <a:pt x="133945" y="82907"/>
                  <a:pt x="133945" y="84944"/>
                </a:cubicBezTo>
                <a:cubicBezTo>
                  <a:pt x="133945" y="91976"/>
                  <a:pt x="126467" y="96301"/>
                  <a:pt x="120383" y="92785"/>
                </a:cubicBezTo>
                <a:cubicBezTo>
                  <a:pt x="118625" y="91780"/>
                  <a:pt x="116365" y="92059"/>
                  <a:pt x="115081" y="93622"/>
                </a:cubicBezTo>
                <a:cubicBezTo>
                  <a:pt x="112737" y="96496"/>
                  <a:pt x="110868" y="99761"/>
                  <a:pt x="109528" y="103222"/>
                </a:cubicBezTo>
                <a:cubicBezTo>
                  <a:pt x="108803" y="105119"/>
                  <a:pt x="109668" y="107212"/>
                  <a:pt x="111426" y="108217"/>
                </a:cubicBezTo>
                <a:cubicBezTo>
                  <a:pt x="117537" y="111733"/>
                  <a:pt x="117537" y="120355"/>
                  <a:pt x="111426" y="123899"/>
                </a:cubicBezTo>
                <a:cubicBezTo>
                  <a:pt x="109668" y="124904"/>
                  <a:pt x="108775" y="126997"/>
                  <a:pt x="109528" y="128894"/>
                </a:cubicBezTo>
                <a:cubicBezTo>
                  <a:pt x="110868" y="132355"/>
                  <a:pt x="112737" y="135620"/>
                  <a:pt x="115081" y="138494"/>
                </a:cubicBezTo>
                <a:cubicBezTo>
                  <a:pt x="116365" y="140084"/>
                  <a:pt x="118625" y="140364"/>
                  <a:pt x="120383" y="139331"/>
                </a:cubicBezTo>
                <a:cubicBezTo>
                  <a:pt x="126467" y="135815"/>
                  <a:pt x="133945" y="140140"/>
                  <a:pt x="133945" y="147172"/>
                </a:cubicBezTo>
                <a:cubicBezTo>
                  <a:pt x="133945" y="149209"/>
                  <a:pt x="135313" y="151023"/>
                  <a:pt x="137322" y="151330"/>
                </a:cubicBezTo>
                <a:cubicBezTo>
                  <a:pt x="140922" y="151888"/>
                  <a:pt x="144800" y="151888"/>
                  <a:pt x="148400" y="151330"/>
                </a:cubicBezTo>
                <a:cubicBezTo>
                  <a:pt x="150409" y="151023"/>
                  <a:pt x="151777" y="149209"/>
                  <a:pt x="151777" y="147172"/>
                </a:cubicBezTo>
                <a:cubicBezTo>
                  <a:pt x="151777" y="140140"/>
                  <a:pt x="159255" y="135815"/>
                  <a:pt x="165339" y="139331"/>
                </a:cubicBezTo>
                <a:cubicBezTo>
                  <a:pt x="167097" y="140336"/>
                  <a:pt x="169357" y="140057"/>
                  <a:pt x="170641" y="138494"/>
                </a:cubicBezTo>
                <a:cubicBezTo>
                  <a:pt x="172985" y="135620"/>
                  <a:pt x="174854" y="132355"/>
                  <a:pt x="176194" y="128894"/>
                </a:cubicBezTo>
                <a:cubicBezTo>
                  <a:pt x="176919" y="126997"/>
                  <a:pt x="176054" y="124904"/>
                  <a:pt x="174296" y="123899"/>
                </a:cubicBezTo>
                <a:cubicBezTo>
                  <a:pt x="168185" y="120383"/>
                  <a:pt x="168185" y="111761"/>
                  <a:pt x="174296" y="108217"/>
                </a:cubicBezTo>
                <a:close/>
                <a:moveTo>
                  <a:pt x="131713" y="116086"/>
                </a:moveTo>
                <a:cubicBezTo>
                  <a:pt x="131713" y="109925"/>
                  <a:pt x="136714" y="104924"/>
                  <a:pt x="142875" y="104924"/>
                </a:cubicBezTo>
                <a:cubicBezTo>
                  <a:pt x="149036" y="104924"/>
                  <a:pt x="154037" y="109925"/>
                  <a:pt x="154037" y="116086"/>
                </a:cubicBezTo>
                <a:cubicBezTo>
                  <a:pt x="154037" y="122246"/>
                  <a:pt x="149036" y="127248"/>
                  <a:pt x="142875" y="127248"/>
                </a:cubicBezTo>
                <a:cubicBezTo>
                  <a:pt x="136714" y="127248"/>
                  <a:pt x="131713" y="122246"/>
                  <a:pt x="131713" y="116086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68" name="Text 66"/>
          <p:cNvSpPr/>
          <p:nvPr/>
        </p:nvSpPr>
        <p:spPr>
          <a:xfrm>
            <a:off x="6477000" y="5675313"/>
            <a:ext cx="53340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Advisory Board Positions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6294438" y="5992813"/>
            <a:ext cx="5508625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Timeline: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9-12 months for first position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6294438" y="6262688"/>
            <a:ext cx="55086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Equity or retainer-based roles at AI startups or tech NGOs. Validates expertise and expands network.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2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spc="50" kern="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 / BRAND PROTECTION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7150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EEF0F2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What Not to Do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17500" y="984250"/>
            <a:ext cx="762000" cy="31750"/>
          </a:xfrm>
          <a:custGeom>
            <a:avLst/>
            <a:gdLst/>
            <a:ahLst/>
            <a:cxnLst/>
            <a:rect l="l" t="t" r="r" b="b"/>
            <a:pathLst>
              <a:path w="762000" h="31750">
                <a:moveTo>
                  <a:pt x="0" y="0"/>
                </a:moveTo>
                <a:lnTo>
                  <a:pt x="762000" y="0"/>
                </a:lnTo>
                <a:lnTo>
                  <a:pt x="762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" name="Shape 3"/>
          <p:cNvSpPr/>
          <p:nvPr/>
        </p:nvSpPr>
        <p:spPr>
          <a:xfrm>
            <a:off x="321469" y="1146969"/>
            <a:ext cx="11549063" cy="468313"/>
          </a:xfrm>
          <a:custGeom>
            <a:avLst/>
            <a:gdLst/>
            <a:ahLst/>
            <a:cxnLst/>
            <a:rect l="l" t="t" r="r" b="b"/>
            <a:pathLst>
              <a:path w="11549063" h="468313">
                <a:moveTo>
                  <a:pt x="95250" y="0"/>
                </a:moveTo>
                <a:lnTo>
                  <a:pt x="11453812" y="0"/>
                </a:lnTo>
                <a:cubicBezTo>
                  <a:pt x="11506418" y="0"/>
                  <a:pt x="11549063" y="42645"/>
                  <a:pt x="11549063" y="95250"/>
                </a:cubicBezTo>
                <a:lnTo>
                  <a:pt x="11549063" y="373062"/>
                </a:lnTo>
                <a:cubicBezTo>
                  <a:pt x="11549063" y="425668"/>
                  <a:pt x="11506418" y="468312"/>
                  <a:pt x="11453812" y="468313"/>
                </a:cubicBezTo>
                <a:lnTo>
                  <a:pt x="95250" y="468313"/>
                </a:lnTo>
                <a:cubicBezTo>
                  <a:pt x="42645" y="468313"/>
                  <a:pt x="0" y="425668"/>
                  <a:pt x="0" y="373062"/>
                </a:cubicBezTo>
                <a:lnTo>
                  <a:pt x="0" y="95250"/>
                </a:lnTo>
                <a:cubicBezTo>
                  <a:pt x="0" y="42645"/>
                  <a:pt x="42645" y="0"/>
                  <a:pt x="95250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2438" y="1277938"/>
            <a:ext cx="11350625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Equally important as what to do.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Certain content, associations, or statements can permanently damage credibility with key audiences. Know the red lines.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21469" y="1750219"/>
            <a:ext cx="5707063" cy="3294063"/>
          </a:xfrm>
          <a:custGeom>
            <a:avLst/>
            <a:gdLst/>
            <a:ahLst/>
            <a:cxnLst/>
            <a:rect l="l" t="t" r="r" b="b"/>
            <a:pathLst>
              <a:path w="5707063" h="3294063">
                <a:moveTo>
                  <a:pt x="95264" y="0"/>
                </a:moveTo>
                <a:lnTo>
                  <a:pt x="5611798" y="0"/>
                </a:lnTo>
                <a:cubicBezTo>
                  <a:pt x="5664411" y="0"/>
                  <a:pt x="5707063" y="42651"/>
                  <a:pt x="5707063" y="95264"/>
                </a:cubicBezTo>
                <a:lnTo>
                  <a:pt x="5707063" y="3198798"/>
                </a:lnTo>
                <a:cubicBezTo>
                  <a:pt x="5707063" y="3251411"/>
                  <a:pt x="5664411" y="3294062"/>
                  <a:pt x="5611798" y="3294063"/>
                </a:cubicBezTo>
                <a:lnTo>
                  <a:pt x="95264" y="3294063"/>
                </a:lnTo>
                <a:cubicBezTo>
                  <a:pt x="42651" y="3294063"/>
                  <a:pt x="0" y="3251411"/>
                  <a:pt x="0" y="3198798"/>
                </a:cubicBezTo>
                <a:lnTo>
                  <a:pt x="0" y="95264"/>
                </a:lnTo>
                <a:cubicBezTo>
                  <a:pt x="0" y="42686"/>
                  <a:pt x="42686" y="0"/>
                  <a:pt x="95264" y="0"/>
                </a:cubicBezTo>
                <a:close/>
              </a:path>
            </a:pathLst>
          </a:custGeom>
          <a:solidFill>
            <a:srgbClr val="82181A">
              <a:alpha val="20000"/>
            </a:srgbClr>
          </a:solidFill>
          <a:ln w="12700">
            <a:solidFill>
              <a:srgbClr val="FB2C36">
                <a:alpha val="4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84187" y="19129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FB2C36">
              <a:alpha val="30196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95313" y="2024062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113854" y="127899"/>
                </a:moveTo>
                <a:lnTo>
                  <a:pt x="30851" y="44896"/>
                </a:lnTo>
                <a:cubicBezTo>
                  <a:pt x="23906" y="54632"/>
                  <a:pt x="19844" y="66539"/>
                  <a:pt x="19844" y="79375"/>
                </a:cubicBezTo>
                <a:cubicBezTo>
                  <a:pt x="19844" y="112241"/>
                  <a:pt x="46509" y="138906"/>
                  <a:pt x="79375" y="138906"/>
                </a:cubicBezTo>
                <a:cubicBezTo>
                  <a:pt x="92242" y="138906"/>
                  <a:pt x="104149" y="134844"/>
                  <a:pt x="113854" y="127899"/>
                </a:cubicBezTo>
                <a:close/>
                <a:moveTo>
                  <a:pt x="127899" y="113854"/>
                </a:moveTo>
                <a:cubicBezTo>
                  <a:pt x="134844" y="104118"/>
                  <a:pt x="138906" y="92211"/>
                  <a:pt x="138906" y="79375"/>
                </a:cubicBezTo>
                <a:cubicBezTo>
                  <a:pt x="138906" y="46509"/>
                  <a:pt x="112241" y="19844"/>
                  <a:pt x="79375" y="19844"/>
                </a:cubicBezTo>
                <a:cubicBezTo>
                  <a:pt x="66508" y="19844"/>
                  <a:pt x="54601" y="23906"/>
                  <a:pt x="44896" y="30851"/>
                </a:cubicBezTo>
                <a:lnTo>
                  <a:pt x="127899" y="113854"/>
                </a:lnTo>
                <a:close/>
                <a:moveTo>
                  <a:pt x="0" y="79375"/>
                </a:moveTo>
                <a:cubicBezTo>
                  <a:pt x="0" y="35567"/>
                  <a:pt x="35567" y="0"/>
                  <a:pt x="79375" y="0"/>
                </a:cubicBezTo>
                <a:cubicBezTo>
                  <a:pt x="123183" y="0"/>
                  <a:pt x="158750" y="35567"/>
                  <a:pt x="158750" y="79375"/>
                </a:cubicBezTo>
                <a:cubicBezTo>
                  <a:pt x="158750" y="123183"/>
                  <a:pt x="123183" y="158750"/>
                  <a:pt x="79375" y="158750"/>
                </a:cubicBezTo>
                <a:cubicBezTo>
                  <a:pt x="35567" y="158750"/>
                  <a:pt x="0" y="123183"/>
                  <a:pt x="0" y="79375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10" name="Text 8"/>
          <p:cNvSpPr/>
          <p:nvPr/>
        </p:nvSpPr>
        <p:spPr>
          <a:xfrm>
            <a:off x="960438" y="1992313"/>
            <a:ext cx="1936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F6467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Academic Credibility Risks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84187" y="2389188"/>
            <a:ext cx="5381625" cy="793750"/>
          </a:xfrm>
          <a:custGeom>
            <a:avLst/>
            <a:gdLst/>
            <a:ahLst/>
            <a:cxnLst/>
            <a:rect l="l" t="t" r="r" b="b"/>
            <a:pathLst>
              <a:path w="5381625" h="793750">
                <a:moveTo>
                  <a:pt x="63500" y="0"/>
                </a:moveTo>
                <a:lnTo>
                  <a:pt x="5318125" y="0"/>
                </a:lnTo>
                <a:cubicBezTo>
                  <a:pt x="5353172" y="0"/>
                  <a:pt x="5381625" y="28453"/>
                  <a:pt x="5381625" y="63500"/>
                </a:cubicBezTo>
                <a:lnTo>
                  <a:pt x="5381625" y="730250"/>
                </a:lnTo>
                <a:cubicBezTo>
                  <a:pt x="5381625" y="765297"/>
                  <a:pt x="5353172" y="793750"/>
                  <a:pt x="5318125" y="793750"/>
                </a:cubicBezTo>
                <a:lnTo>
                  <a:pt x="63500" y="793750"/>
                </a:lnTo>
                <a:cubicBezTo>
                  <a:pt x="28453" y="793750"/>
                  <a:pt x="0" y="765297"/>
                  <a:pt x="0" y="73025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579438" y="248443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EF0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Overclaiming Technical Capability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79438" y="2706688"/>
            <a:ext cx="52546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Don't claim expertise in areas where depth is shallow. Better to be precise about what you know.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84187" y="3246438"/>
            <a:ext cx="5381625" cy="603250"/>
          </a:xfrm>
          <a:custGeom>
            <a:avLst/>
            <a:gdLst/>
            <a:ahLst/>
            <a:cxnLst/>
            <a:rect l="l" t="t" r="r" b="b"/>
            <a:pathLst>
              <a:path w="5381625" h="603250">
                <a:moveTo>
                  <a:pt x="63498" y="0"/>
                </a:moveTo>
                <a:lnTo>
                  <a:pt x="5318127" y="0"/>
                </a:lnTo>
                <a:cubicBezTo>
                  <a:pt x="5353196" y="0"/>
                  <a:pt x="5381625" y="28429"/>
                  <a:pt x="5381625" y="63498"/>
                </a:cubicBezTo>
                <a:lnTo>
                  <a:pt x="5381625" y="539752"/>
                </a:lnTo>
                <a:cubicBezTo>
                  <a:pt x="5381625" y="574821"/>
                  <a:pt x="5353196" y="603250"/>
                  <a:pt x="5318127" y="603250"/>
                </a:cubicBezTo>
                <a:lnTo>
                  <a:pt x="63498" y="603250"/>
                </a:lnTo>
                <a:cubicBezTo>
                  <a:pt x="28429" y="603250"/>
                  <a:pt x="0" y="574821"/>
                  <a:pt x="0" y="539752"/>
                </a:cubicBezTo>
                <a:lnTo>
                  <a:pt x="0" y="63498"/>
                </a:lnTo>
                <a:cubicBezTo>
                  <a:pt x="0" y="28453"/>
                  <a:pt x="28453" y="0"/>
                  <a:pt x="63498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579438" y="334168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EF0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Politicizing Research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79438" y="356393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Keep research findings separate from political opinions. Academic rigor requires objectivity.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84187" y="3913188"/>
            <a:ext cx="5381625" cy="603250"/>
          </a:xfrm>
          <a:custGeom>
            <a:avLst/>
            <a:gdLst/>
            <a:ahLst/>
            <a:cxnLst/>
            <a:rect l="l" t="t" r="r" b="b"/>
            <a:pathLst>
              <a:path w="5381625" h="603250">
                <a:moveTo>
                  <a:pt x="63498" y="0"/>
                </a:moveTo>
                <a:lnTo>
                  <a:pt x="5318127" y="0"/>
                </a:lnTo>
                <a:cubicBezTo>
                  <a:pt x="5353196" y="0"/>
                  <a:pt x="5381625" y="28429"/>
                  <a:pt x="5381625" y="63498"/>
                </a:cubicBezTo>
                <a:lnTo>
                  <a:pt x="5381625" y="539752"/>
                </a:lnTo>
                <a:cubicBezTo>
                  <a:pt x="5381625" y="574821"/>
                  <a:pt x="5353196" y="603250"/>
                  <a:pt x="5318127" y="603250"/>
                </a:cubicBezTo>
                <a:lnTo>
                  <a:pt x="63498" y="603250"/>
                </a:lnTo>
                <a:cubicBezTo>
                  <a:pt x="28429" y="603250"/>
                  <a:pt x="0" y="574821"/>
                  <a:pt x="0" y="539752"/>
                </a:cubicBezTo>
                <a:lnTo>
                  <a:pt x="0" y="63498"/>
                </a:lnTo>
                <a:cubicBezTo>
                  <a:pt x="0" y="28453"/>
                  <a:pt x="28453" y="0"/>
                  <a:pt x="63498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579438" y="400843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EF0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Publishing Without Peer Review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79438" y="423068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Avoid claiming "research" for work that hasn't undergone proper academic scrutiny.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21469" y="5179219"/>
            <a:ext cx="5707063" cy="3294063"/>
          </a:xfrm>
          <a:custGeom>
            <a:avLst/>
            <a:gdLst/>
            <a:ahLst/>
            <a:cxnLst/>
            <a:rect l="l" t="t" r="r" b="b"/>
            <a:pathLst>
              <a:path w="5707063" h="3294063">
                <a:moveTo>
                  <a:pt x="95264" y="0"/>
                </a:moveTo>
                <a:lnTo>
                  <a:pt x="5611798" y="0"/>
                </a:lnTo>
                <a:cubicBezTo>
                  <a:pt x="5664411" y="0"/>
                  <a:pt x="5707063" y="42651"/>
                  <a:pt x="5707063" y="95264"/>
                </a:cubicBezTo>
                <a:lnTo>
                  <a:pt x="5707063" y="3198798"/>
                </a:lnTo>
                <a:cubicBezTo>
                  <a:pt x="5707063" y="3251411"/>
                  <a:pt x="5664411" y="3294062"/>
                  <a:pt x="5611798" y="3294063"/>
                </a:cubicBezTo>
                <a:lnTo>
                  <a:pt x="95264" y="3294063"/>
                </a:lnTo>
                <a:cubicBezTo>
                  <a:pt x="42651" y="3294063"/>
                  <a:pt x="0" y="3251411"/>
                  <a:pt x="0" y="3198798"/>
                </a:cubicBezTo>
                <a:lnTo>
                  <a:pt x="0" y="95264"/>
                </a:lnTo>
                <a:cubicBezTo>
                  <a:pt x="0" y="42686"/>
                  <a:pt x="42686" y="0"/>
                  <a:pt x="95264" y="0"/>
                </a:cubicBezTo>
                <a:close/>
              </a:path>
            </a:pathLst>
          </a:custGeom>
          <a:solidFill>
            <a:srgbClr val="82181A">
              <a:alpha val="20000"/>
            </a:srgbClr>
          </a:solidFill>
          <a:ln w="12700">
            <a:solidFill>
              <a:srgbClr val="FB2C36">
                <a:alpha val="4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84187" y="53419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FB2C36">
              <a:alpha val="30196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595313" y="5453063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0"/>
                </a:moveTo>
                <a:cubicBezTo>
                  <a:pt x="80801" y="0"/>
                  <a:pt x="82228" y="310"/>
                  <a:pt x="83530" y="899"/>
                </a:cubicBezTo>
                <a:lnTo>
                  <a:pt x="141945" y="25673"/>
                </a:lnTo>
                <a:cubicBezTo>
                  <a:pt x="148766" y="28556"/>
                  <a:pt x="153851" y="35285"/>
                  <a:pt x="153820" y="43408"/>
                </a:cubicBezTo>
                <a:cubicBezTo>
                  <a:pt x="153665" y="74166"/>
                  <a:pt x="141015" y="130442"/>
                  <a:pt x="87592" y="156021"/>
                </a:cubicBezTo>
                <a:cubicBezTo>
                  <a:pt x="82414" y="158502"/>
                  <a:pt x="76398" y="158502"/>
                  <a:pt x="71220" y="156021"/>
                </a:cubicBezTo>
                <a:cubicBezTo>
                  <a:pt x="17766" y="130442"/>
                  <a:pt x="5147" y="74166"/>
                  <a:pt x="4992" y="43408"/>
                </a:cubicBezTo>
                <a:cubicBezTo>
                  <a:pt x="4961" y="35285"/>
                  <a:pt x="10046" y="28556"/>
                  <a:pt x="16867" y="25673"/>
                </a:cubicBezTo>
                <a:lnTo>
                  <a:pt x="75251" y="899"/>
                </a:lnTo>
                <a:cubicBezTo>
                  <a:pt x="76553" y="310"/>
                  <a:pt x="77949" y="0"/>
                  <a:pt x="79375" y="0"/>
                </a:cubicBezTo>
                <a:close/>
                <a:moveTo>
                  <a:pt x="79375" y="20712"/>
                </a:moveTo>
                <a:lnTo>
                  <a:pt x="79375" y="137945"/>
                </a:lnTo>
                <a:cubicBezTo>
                  <a:pt x="122163" y="117233"/>
                  <a:pt x="133666" y="71344"/>
                  <a:pt x="133945" y="43873"/>
                </a:cubicBezTo>
                <a:lnTo>
                  <a:pt x="79375" y="20743"/>
                </a:lnTo>
                <a:lnTo>
                  <a:pt x="79375" y="20743"/>
                </a:ln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23" name="Text 21"/>
          <p:cNvSpPr/>
          <p:nvPr/>
        </p:nvSpPr>
        <p:spPr>
          <a:xfrm>
            <a:off x="960438" y="5421313"/>
            <a:ext cx="1952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F6467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Government Position Risks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484187" y="5818188"/>
            <a:ext cx="5381625" cy="603250"/>
          </a:xfrm>
          <a:custGeom>
            <a:avLst/>
            <a:gdLst/>
            <a:ahLst/>
            <a:cxnLst/>
            <a:rect l="l" t="t" r="r" b="b"/>
            <a:pathLst>
              <a:path w="5381625" h="603250">
                <a:moveTo>
                  <a:pt x="63498" y="0"/>
                </a:moveTo>
                <a:lnTo>
                  <a:pt x="5318127" y="0"/>
                </a:lnTo>
                <a:cubicBezTo>
                  <a:pt x="5353196" y="0"/>
                  <a:pt x="5381625" y="28429"/>
                  <a:pt x="5381625" y="63498"/>
                </a:cubicBezTo>
                <a:lnTo>
                  <a:pt x="5381625" y="539752"/>
                </a:lnTo>
                <a:cubicBezTo>
                  <a:pt x="5381625" y="574821"/>
                  <a:pt x="5353196" y="603250"/>
                  <a:pt x="5318127" y="603250"/>
                </a:cubicBezTo>
                <a:lnTo>
                  <a:pt x="63498" y="603250"/>
                </a:lnTo>
                <a:cubicBezTo>
                  <a:pt x="28429" y="603250"/>
                  <a:pt x="0" y="574821"/>
                  <a:pt x="0" y="539752"/>
                </a:cubicBezTo>
                <a:lnTo>
                  <a:pt x="0" y="63498"/>
                </a:lnTo>
                <a:cubicBezTo>
                  <a:pt x="0" y="28453"/>
                  <a:pt x="28453" y="0"/>
                  <a:pt x="63498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579438" y="591343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EF0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Criticizing Current Administration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79438" y="613568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Even implied criticism can close doors. Focus on constructive solutions, not problems.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84187" y="6484938"/>
            <a:ext cx="5381625" cy="603250"/>
          </a:xfrm>
          <a:custGeom>
            <a:avLst/>
            <a:gdLst/>
            <a:ahLst/>
            <a:cxnLst/>
            <a:rect l="l" t="t" r="r" b="b"/>
            <a:pathLst>
              <a:path w="5381625" h="603250">
                <a:moveTo>
                  <a:pt x="63498" y="0"/>
                </a:moveTo>
                <a:lnTo>
                  <a:pt x="5318127" y="0"/>
                </a:lnTo>
                <a:cubicBezTo>
                  <a:pt x="5353196" y="0"/>
                  <a:pt x="5381625" y="28429"/>
                  <a:pt x="5381625" y="63498"/>
                </a:cubicBezTo>
                <a:lnTo>
                  <a:pt x="5381625" y="539752"/>
                </a:lnTo>
                <a:cubicBezTo>
                  <a:pt x="5381625" y="574821"/>
                  <a:pt x="5353196" y="603250"/>
                  <a:pt x="5318127" y="603250"/>
                </a:cubicBezTo>
                <a:lnTo>
                  <a:pt x="63498" y="603250"/>
                </a:lnTo>
                <a:cubicBezTo>
                  <a:pt x="28429" y="603250"/>
                  <a:pt x="0" y="574821"/>
                  <a:pt x="0" y="539752"/>
                </a:cubicBezTo>
                <a:lnTo>
                  <a:pt x="0" y="63498"/>
                </a:lnTo>
                <a:cubicBezTo>
                  <a:pt x="0" y="28453"/>
                  <a:pt x="28453" y="0"/>
                  <a:pt x="63498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579438" y="658018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EF0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Revealing Confidential Information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579438" y="680243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Never share internal processes, decisions, or data without clearance.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484187" y="7151688"/>
            <a:ext cx="5381625" cy="603250"/>
          </a:xfrm>
          <a:custGeom>
            <a:avLst/>
            <a:gdLst/>
            <a:ahLst/>
            <a:cxnLst/>
            <a:rect l="l" t="t" r="r" b="b"/>
            <a:pathLst>
              <a:path w="5381625" h="603250">
                <a:moveTo>
                  <a:pt x="63498" y="0"/>
                </a:moveTo>
                <a:lnTo>
                  <a:pt x="5318127" y="0"/>
                </a:lnTo>
                <a:cubicBezTo>
                  <a:pt x="5353196" y="0"/>
                  <a:pt x="5381625" y="28429"/>
                  <a:pt x="5381625" y="63498"/>
                </a:cubicBezTo>
                <a:lnTo>
                  <a:pt x="5381625" y="539752"/>
                </a:lnTo>
                <a:cubicBezTo>
                  <a:pt x="5381625" y="574821"/>
                  <a:pt x="5353196" y="603250"/>
                  <a:pt x="5318127" y="603250"/>
                </a:cubicBezTo>
                <a:lnTo>
                  <a:pt x="63498" y="603250"/>
                </a:lnTo>
                <a:cubicBezTo>
                  <a:pt x="28429" y="603250"/>
                  <a:pt x="0" y="574821"/>
                  <a:pt x="0" y="539752"/>
                </a:cubicBezTo>
                <a:lnTo>
                  <a:pt x="0" y="63498"/>
                </a:lnTo>
                <a:cubicBezTo>
                  <a:pt x="0" y="28453"/>
                  <a:pt x="28453" y="0"/>
                  <a:pt x="63498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579438" y="724693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EF0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Endorsing Commercial Products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579438" y="746918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 careful about product endorsements that could be seen as using position for private gain.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163469" y="1750219"/>
            <a:ext cx="5707063" cy="3119438"/>
          </a:xfrm>
          <a:custGeom>
            <a:avLst/>
            <a:gdLst/>
            <a:ahLst/>
            <a:cxnLst/>
            <a:rect l="l" t="t" r="r" b="b"/>
            <a:pathLst>
              <a:path w="5707063" h="3119438">
                <a:moveTo>
                  <a:pt x="95236" y="0"/>
                </a:moveTo>
                <a:lnTo>
                  <a:pt x="5611826" y="0"/>
                </a:lnTo>
                <a:cubicBezTo>
                  <a:pt x="5664388" y="0"/>
                  <a:pt x="5707063" y="42674"/>
                  <a:pt x="5707063" y="95236"/>
                </a:cubicBezTo>
                <a:lnTo>
                  <a:pt x="5707063" y="3024201"/>
                </a:lnTo>
                <a:cubicBezTo>
                  <a:pt x="5707062" y="3076799"/>
                  <a:pt x="5664424" y="3119438"/>
                  <a:pt x="5611826" y="3119438"/>
                </a:cubicBezTo>
                <a:lnTo>
                  <a:pt x="95236" y="3119438"/>
                </a:lnTo>
                <a:cubicBezTo>
                  <a:pt x="42639" y="3119438"/>
                  <a:pt x="0" y="3076799"/>
                  <a:pt x="0" y="3024201"/>
                </a:cubicBezTo>
                <a:lnTo>
                  <a:pt x="0" y="95236"/>
                </a:lnTo>
                <a:cubicBezTo>
                  <a:pt x="0" y="42674"/>
                  <a:pt x="42674" y="0"/>
                  <a:pt x="95236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326188" y="19129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6417469" y="2024062"/>
            <a:ext cx="198438" cy="158750"/>
          </a:xfrm>
          <a:custGeom>
            <a:avLst/>
            <a:gdLst/>
            <a:ahLst/>
            <a:cxnLst/>
            <a:rect l="l" t="t" r="r" b="b"/>
            <a:pathLst>
              <a:path w="198438" h="158750">
                <a:moveTo>
                  <a:pt x="119062" y="9922"/>
                </a:moveTo>
                <a:lnTo>
                  <a:pt x="158750" y="9922"/>
                </a:lnTo>
                <a:cubicBezTo>
                  <a:pt x="164238" y="9922"/>
                  <a:pt x="168672" y="14356"/>
                  <a:pt x="168672" y="19844"/>
                </a:cubicBezTo>
                <a:cubicBezTo>
                  <a:pt x="168672" y="25332"/>
                  <a:pt x="164238" y="29766"/>
                  <a:pt x="158750" y="29766"/>
                </a:cubicBezTo>
                <a:lnTo>
                  <a:pt x="123527" y="29766"/>
                </a:lnTo>
                <a:cubicBezTo>
                  <a:pt x="121915" y="37765"/>
                  <a:pt x="116427" y="44369"/>
                  <a:pt x="109141" y="47532"/>
                </a:cubicBezTo>
                <a:lnTo>
                  <a:pt x="109141" y="138906"/>
                </a:lnTo>
                <a:lnTo>
                  <a:pt x="158750" y="138906"/>
                </a:lnTo>
                <a:cubicBezTo>
                  <a:pt x="164238" y="138906"/>
                  <a:pt x="168672" y="143340"/>
                  <a:pt x="168672" y="148828"/>
                </a:cubicBezTo>
                <a:cubicBezTo>
                  <a:pt x="168672" y="154316"/>
                  <a:pt x="164238" y="158750"/>
                  <a:pt x="158750" y="158750"/>
                </a:cubicBezTo>
                <a:lnTo>
                  <a:pt x="39688" y="158750"/>
                </a:lnTo>
                <a:cubicBezTo>
                  <a:pt x="34199" y="158750"/>
                  <a:pt x="29766" y="154316"/>
                  <a:pt x="29766" y="148828"/>
                </a:cubicBezTo>
                <a:cubicBezTo>
                  <a:pt x="29766" y="143340"/>
                  <a:pt x="34199" y="138906"/>
                  <a:pt x="39688" y="138906"/>
                </a:cubicBezTo>
                <a:lnTo>
                  <a:pt x="89297" y="138906"/>
                </a:lnTo>
                <a:lnTo>
                  <a:pt x="89297" y="47532"/>
                </a:lnTo>
                <a:cubicBezTo>
                  <a:pt x="82010" y="44338"/>
                  <a:pt x="76522" y="37734"/>
                  <a:pt x="74910" y="29766"/>
                </a:cubicBezTo>
                <a:lnTo>
                  <a:pt x="39688" y="29766"/>
                </a:lnTo>
                <a:cubicBezTo>
                  <a:pt x="34199" y="29766"/>
                  <a:pt x="29766" y="25332"/>
                  <a:pt x="29766" y="19844"/>
                </a:cubicBezTo>
                <a:cubicBezTo>
                  <a:pt x="29766" y="14356"/>
                  <a:pt x="34199" y="9922"/>
                  <a:pt x="39688" y="9922"/>
                </a:cubicBezTo>
                <a:lnTo>
                  <a:pt x="79375" y="9922"/>
                </a:lnTo>
                <a:cubicBezTo>
                  <a:pt x="83902" y="3907"/>
                  <a:pt x="91095" y="0"/>
                  <a:pt x="99219" y="0"/>
                </a:cubicBezTo>
                <a:cubicBezTo>
                  <a:pt x="107342" y="0"/>
                  <a:pt x="114536" y="3907"/>
                  <a:pt x="119062" y="9922"/>
                </a:cubicBezTo>
                <a:close/>
                <a:moveTo>
                  <a:pt x="136302" y="99219"/>
                </a:moveTo>
                <a:lnTo>
                  <a:pt x="181198" y="99219"/>
                </a:lnTo>
                <a:lnTo>
                  <a:pt x="158750" y="60709"/>
                </a:lnTo>
                <a:lnTo>
                  <a:pt x="136302" y="99219"/>
                </a:lnTo>
                <a:close/>
                <a:moveTo>
                  <a:pt x="158750" y="128984"/>
                </a:moveTo>
                <a:cubicBezTo>
                  <a:pt x="139247" y="128984"/>
                  <a:pt x="123031" y="118442"/>
                  <a:pt x="119683" y="104521"/>
                </a:cubicBezTo>
                <a:cubicBezTo>
                  <a:pt x="118876" y="101110"/>
                  <a:pt x="119993" y="97606"/>
                  <a:pt x="121760" y="94568"/>
                </a:cubicBezTo>
                <a:lnTo>
                  <a:pt x="151278" y="43966"/>
                </a:lnTo>
                <a:cubicBezTo>
                  <a:pt x="152828" y="41300"/>
                  <a:pt x="155680" y="39688"/>
                  <a:pt x="158750" y="39688"/>
                </a:cubicBezTo>
                <a:cubicBezTo>
                  <a:pt x="161820" y="39688"/>
                  <a:pt x="164672" y="41331"/>
                  <a:pt x="166222" y="43966"/>
                </a:cubicBezTo>
                <a:lnTo>
                  <a:pt x="195740" y="94568"/>
                </a:lnTo>
                <a:cubicBezTo>
                  <a:pt x="197507" y="97606"/>
                  <a:pt x="198624" y="101110"/>
                  <a:pt x="197817" y="104521"/>
                </a:cubicBezTo>
                <a:cubicBezTo>
                  <a:pt x="194469" y="118411"/>
                  <a:pt x="178253" y="128984"/>
                  <a:pt x="158750" y="128984"/>
                </a:cubicBezTo>
                <a:close/>
                <a:moveTo>
                  <a:pt x="39315" y="60709"/>
                </a:moveTo>
                <a:lnTo>
                  <a:pt x="16867" y="99219"/>
                </a:lnTo>
                <a:lnTo>
                  <a:pt x="61795" y="99219"/>
                </a:lnTo>
                <a:lnTo>
                  <a:pt x="39315" y="60709"/>
                </a:lnTo>
                <a:close/>
                <a:moveTo>
                  <a:pt x="279" y="104521"/>
                </a:moveTo>
                <a:cubicBezTo>
                  <a:pt x="-527" y="101110"/>
                  <a:pt x="589" y="97606"/>
                  <a:pt x="2356" y="94568"/>
                </a:cubicBezTo>
                <a:lnTo>
                  <a:pt x="31874" y="43966"/>
                </a:lnTo>
                <a:cubicBezTo>
                  <a:pt x="33424" y="41300"/>
                  <a:pt x="36277" y="39688"/>
                  <a:pt x="39346" y="39688"/>
                </a:cubicBezTo>
                <a:cubicBezTo>
                  <a:pt x="42416" y="39688"/>
                  <a:pt x="45269" y="41331"/>
                  <a:pt x="46819" y="43966"/>
                </a:cubicBezTo>
                <a:lnTo>
                  <a:pt x="76336" y="94568"/>
                </a:lnTo>
                <a:cubicBezTo>
                  <a:pt x="78104" y="97606"/>
                  <a:pt x="79220" y="101110"/>
                  <a:pt x="78414" y="104521"/>
                </a:cubicBezTo>
                <a:cubicBezTo>
                  <a:pt x="75065" y="118411"/>
                  <a:pt x="58849" y="128984"/>
                  <a:pt x="39346" y="128984"/>
                </a:cubicBezTo>
                <a:cubicBezTo>
                  <a:pt x="19844" y="128984"/>
                  <a:pt x="3628" y="118442"/>
                  <a:pt x="279" y="104521"/>
                </a:cubicBezTo>
                <a:close/>
              </a:path>
            </a:pathLst>
          </a:custGeom>
          <a:solidFill>
            <a:srgbClr val="E0FBFC"/>
          </a:solidFill>
          <a:ln/>
        </p:spPr>
      </p:sp>
      <p:sp>
        <p:nvSpPr>
          <p:cNvPr id="36" name="Text 34"/>
          <p:cNvSpPr/>
          <p:nvPr/>
        </p:nvSpPr>
        <p:spPr>
          <a:xfrm>
            <a:off x="6802438" y="1992313"/>
            <a:ext cx="2111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Managing Conflict of Interest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6326188" y="2389188"/>
            <a:ext cx="5381625" cy="793750"/>
          </a:xfrm>
          <a:custGeom>
            <a:avLst/>
            <a:gdLst/>
            <a:ahLst/>
            <a:cxnLst/>
            <a:rect l="l" t="t" r="r" b="b"/>
            <a:pathLst>
              <a:path w="5381625" h="793750">
                <a:moveTo>
                  <a:pt x="63500" y="0"/>
                </a:moveTo>
                <a:lnTo>
                  <a:pt x="5318125" y="0"/>
                </a:lnTo>
                <a:cubicBezTo>
                  <a:pt x="5353172" y="0"/>
                  <a:pt x="5381625" y="28453"/>
                  <a:pt x="5381625" y="63500"/>
                </a:cubicBezTo>
                <a:lnTo>
                  <a:pt x="5381625" y="730250"/>
                </a:lnTo>
                <a:cubicBezTo>
                  <a:pt x="5381625" y="765297"/>
                  <a:pt x="5353172" y="793750"/>
                  <a:pt x="5318125" y="793750"/>
                </a:cubicBezTo>
                <a:lnTo>
                  <a:pt x="63500" y="793750"/>
                </a:lnTo>
                <a:cubicBezTo>
                  <a:pt x="28453" y="793750"/>
                  <a:pt x="0" y="765297"/>
                  <a:pt x="0" y="73025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6421438" y="248443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Disclosure Requirements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421438" y="2706688"/>
            <a:ext cx="52546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Always disclose: "Views are personal, not representing institution" when discussing policy-adjacent topics.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326188" y="3246438"/>
            <a:ext cx="5381625" cy="793750"/>
          </a:xfrm>
          <a:custGeom>
            <a:avLst/>
            <a:gdLst/>
            <a:ahLst/>
            <a:cxnLst/>
            <a:rect l="l" t="t" r="r" b="b"/>
            <a:pathLst>
              <a:path w="5381625" h="793750">
                <a:moveTo>
                  <a:pt x="63500" y="0"/>
                </a:moveTo>
                <a:lnTo>
                  <a:pt x="5318125" y="0"/>
                </a:lnTo>
                <a:cubicBezTo>
                  <a:pt x="5353172" y="0"/>
                  <a:pt x="5381625" y="28453"/>
                  <a:pt x="5381625" y="63500"/>
                </a:cubicBezTo>
                <a:lnTo>
                  <a:pt x="5381625" y="730250"/>
                </a:lnTo>
                <a:cubicBezTo>
                  <a:pt x="5381625" y="765297"/>
                  <a:pt x="5353172" y="793750"/>
                  <a:pt x="5318125" y="793750"/>
                </a:cubicBezTo>
                <a:lnTo>
                  <a:pt x="63500" y="793750"/>
                </a:lnTo>
                <a:cubicBezTo>
                  <a:pt x="28453" y="793750"/>
                  <a:pt x="0" y="765297"/>
                  <a:pt x="0" y="73025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6421438" y="334168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Separation of Roles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421438" y="3563938"/>
            <a:ext cx="52546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Keep entrepreneurial activities clearly separate from government work. No using ministry resources for private ventures.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6326188" y="4103688"/>
            <a:ext cx="5381625" cy="603250"/>
          </a:xfrm>
          <a:custGeom>
            <a:avLst/>
            <a:gdLst/>
            <a:ahLst/>
            <a:cxnLst/>
            <a:rect l="l" t="t" r="r" b="b"/>
            <a:pathLst>
              <a:path w="5381625" h="603250">
                <a:moveTo>
                  <a:pt x="63498" y="0"/>
                </a:moveTo>
                <a:lnTo>
                  <a:pt x="5318127" y="0"/>
                </a:lnTo>
                <a:cubicBezTo>
                  <a:pt x="5353196" y="0"/>
                  <a:pt x="5381625" y="28429"/>
                  <a:pt x="5381625" y="63498"/>
                </a:cubicBezTo>
                <a:lnTo>
                  <a:pt x="5381625" y="539752"/>
                </a:lnTo>
                <a:cubicBezTo>
                  <a:pt x="5381625" y="574821"/>
                  <a:pt x="5353196" y="603250"/>
                  <a:pt x="5318127" y="603250"/>
                </a:cubicBezTo>
                <a:lnTo>
                  <a:pt x="63498" y="603250"/>
                </a:lnTo>
                <a:cubicBezTo>
                  <a:pt x="28429" y="603250"/>
                  <a:pt x="0" y="574821"/>
                  <a:pt x="0" y="539752"/>
                </a:cubicBezTo>
                <a:lnTo>
                  <a:pt x="0" y="63498"/>
                </a:lnTo>
                <a:cubicBezTo>
                  <a:pt x="0" y="28453"/>
                  <a:pt x="28453" y="0"/>
                  <a:pt x="63498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6421438" y="419893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Transparency with Partners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421438" y="4421188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 upfront with consulting clients about ASN status and any potential conflicts.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163469" y="5004594"/>
            <a:ext cx="5707063" cy="3468688"/>
          </a:xfrm>
          <a:custGeom>
            <a:avLst/>
            <a:gdLst/>
            <a:ahLst/>
            <a:cxnLst/>
            <a:rect l="l" t="t" r="r" b="b"/>
            <a:pathLst>
              <a:path w="5707063" h="3468688">
                <a:moveTo>
                  <a:pt x="95250" y="0"/>
                </a:moveTo>
                <a:lnTo>
                  <a:pt x="5611812" y="0"/>
                </a:lnTo>
                <a:cubicBezTo>
                  <a:pt x="5664418" y="0"/>
                  <a:pt x="5707063" y="42645"/>
                  <a:pt x="5707063" y="95250"/>
                </a:cubicBezTo>
                <a:lnTo>
                  <a:pt x="5707063" y="3373437"/>
                </a:lnTo>
                <a:cubicBezTo>
                  <a:pt x="5707063" y="3426043"/>
                  <a:pt x="5664418" y="3468688"/>
                  <a:pt x="5611812" y="3468688"/>
                </a:cubicBezTo>
                <a:lnTo>
                  <a:pt x="95250" y="3468688"/>
                </a:lnTo>
                <a:cubicBezTo>
                  <a:pt x="42645" y="3468688"/>
                  <a:pt x="0" y="3426043"/>
                  <a:pt x="0" y="3373437"/>
                </a:cubicBezTo>
                <a:lnTo>
                  <a:pt x="0" y="95250"/>
                </a:lnTo>
                <a:cubicBezTo>
                  <a:pt x="0" y="42645"/>
                  <a:pt x="42645" y="0"/>
                  <a:pt x="95250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6326188" y="51673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6427391" y="5278438"/>
            <a:ext cx="178594" cy="158750"/>
          </a:xfrm>
          <a:custGeom>
            <a:avLst/>
            <a:gdLst/>
            <a:ahLst/>
            <a:cxnLst/>
            <a:rect l="l" t="t" r="r" b="b"/>
            <a:pathLst>
              <a:path w="178594" h="158750">
                <a:moveTo>
                  <a:pt x="119062" y="44648"/>
                </a:moveTo>
                <a:cubicBezTo>
                  <a:pt x="119062" y="74786"/>
                  <a:pt x="92397" y="99219"/>
                  <a:pt x="59531" y="99219"/>
                </a:cubicBezTo>
                <a:cubicBezTo>
                  <a:pt x="51253" y="99219"/>
                  <a:pt x="43377" y="97668"/>
                  <a:pt x="36215" y="94878"/>
                </a:cubicBezTo>
                <a:lnTo>
                  <a:pt x="10914" y="108272"/>
                </a:lnTo>
                <a:cubicBezTo>
                  <a:pt x="8031" y="109792"/>
                  <a:pt x="4496" y="109265"/>
                  <a:pt x="2170" y="106970"/>
                </a:cubicBezTo>
                <a:cubicBezTo>
                  <a:pt x="-155" y="104676"/>
                  <a:pt x="-682" y="101110"/>
                  <a:pt x="868" y="98227"/>
                </a:cubicBezTo>
                <a:lnTo>
                  <a:pt x="11906" y="77391"/>
                </a:lnTo>
                <a:cubicBezTo>
                  <a:pt x="4434" y="68275"/>
                  <a:pt x="0" y="56927"/>
                  <a:pt x="0" y="44648"/>
                </a:cubicBezTo>
                <a:cubicBezTo>
                  <a:pt x="0" y="14511"/>
                  <a:pt x="26665" y="-9922"/>
                  <a:pt x="59531" y="-9922"/>
                </a:cubicBezTo>
                <a:cubicBezTo>
                  <a:pt x="92397" y="-9922"/>
                  <a:pt x="119062" y="14511"/>
                  <a:pt x="119062" y="44648"/>
                </a:cubicBezTo>
                <a:close/>
                <a:moveTo>
                  <a:pt x="119062" y="158750"/>
                </a:moveTo>
                <a:cubicBezTo>
                  <a:pt x="89886" y="158750"/>
                  <a:pt x="65608" y="139495"/>
                  <a:pt x="60523" y="114102"/>
                </a:cubicBezTo>
                <a:cubicBezTo>
                  <a:pt x="97730" y="113636"/>
                  <a:pt x="130070" y="87157"/>
                  <a:pt x="133635" y="51253"/>
                </a:cubicBezTo>
                <a:cubicBezTo>
                  <a:pt x="159463" y="57206"/>
                  <a:pt x="178594" y="78631"/>
                  <a:pt x="178594" y="104180"/>
                </a:cubicBezTo>
                <a:cubicBezTo>
                  <a:pt x="178594" y="116458"/>
                  <a:pt x="174160" y="127806"/>
                  <a:pt x="166688" y="136922"/>
                </a:cubicBezTo>
                <a:lnTo>
                  <a:pt x="177726" y="157758"/>
                </a:lnTo>
                <a:cubicBezTo>
                  <a:pt x="179245" y="160641"/>
                  <a:pt x="178718" y="164176"/>
                  <a:pt x="176423" y="166501"/>
                </a:cubicBezTo>
                <a:cubicBezTo>
                  <a:pt x="174129" y="168827"/>
                  <a:pt x="170563" y="169354"/>
                  <a:pt x="167680" y="167804"/>
                </a:cubicBezTo>
                <a:lnTo>
                  <a:pt x="142379" y="154409"/>
                </a:lnTo>
                <a:cubicBezTo>
                  <a:pt x="135217" y="157200"/>
                  <a:pt x="127341" y="158750"/>
                  <a:pt x="119062" y="158750"/>
                </a:cubicBezTo>
                <a:close/>
              </a:path>
            </a:pathLst>
          </a:custGeom>
          <a:solidFill>
            <a:srgbClr val="E0FBFC"/>
          </a:solidFill>
          <a:ln/>
        </p:spPr>
      </p:sp>
      <p:sp>
        <p:nvSpPr>
          <p:cNvPr id="49" name="Text 47"/>
          <p:cNvSpPr/>
          <p:nvPr/>
        </p:nvSpPr>
        <p:spPr>
          <a:xfrm>
            <a:off x="6802438" y="5246688"/>
            <a:ext cx="17462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Responding to Criticism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326188" y="5643563"/>
            <a:ext cx="5381625" cy="1301750"/>
          </a:xfrm>
          <a:custGeom>
            <a:avLst/>
            <a:gdLst/>
            <a:ahLst/>
            <a:cxnLst/>
            <a:rect l="l" t="t" r="r" b="b"/>
            <a:pathLst>
              <a:path w="5381625" h="1301750">
                <a:moveTo>
                  <a:pt x="63499" y="0"/>
                </a:moveTo>
                <a:lnTo>
                  <a:pt x="5318126" y="0"/>
                </a:lnTo>
                <a:cubicBezTo>
                  <a:pt x="5353195" y="0"/>
                  <a:pt x="5381625" y="28430"/>
                  <a:pt x="5381625" y="63499"/>
                </a:cubicBezTo>
                <a:lnTo>
                  <a:pt x="5381625" y="1238251"/>
                </a:lnTo>
                <a:cubicBezTo>
                  <a:pt x="5381625" y="1273320"/>
                  <a:pt x="5353195" y="1301750"/>
                  <a:pt x="5318126" y="1301750"/>
                </a:cubicBezTo>
                <a:lnTo>
                  <a:pt x="63499" y="1301750"/>
                </a:lnTo>
                <a:cubicBezTo>
                  <a:pt x="28430" y="1301750"/>
                  <a:pt x="0" y="1273320"/>
                  <a:pt x="0" y="123825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51" name="Text 49"/>
          <p:cNvSpPr/>
          <p:nvPr/>
        </p:nvSpPr>
        <p:spPr>
          <a:xfrm>
            <a:off x="6421438" y="5738813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Responses That Strengthen Brand: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6445250" y="6024563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3" name="Text 51"/>
          <p:cNvSpPr/>
          <p:nvPr/>
        </p:nvSpPr>
        <p:spPr>
          <a:xfrm>
            <a:off x="6643688" y="5992813"/>
            <a:ext cx="1476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Acknowledge valid points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6445250" y="6246813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5" name="Text 53"/>
          <p:cNvSpPr/>
          <p:nvPr/>
        </p:nvSpPr>
        <p:spPr>
          <a:xfrm>
            <a:off x="6643688" y="6215063"/>
            <a:ext cx="1793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Provide additional context/data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6445250" y="6469063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7" name="Text 55"/>
          <p:cNvSpPr/>
          <p:nvPr/>
        </p:nvSpPr>
        <p:spPr>
          <a:xfrm>
            <a:off x="6643688" y="6437313"/>
            <a:ext cx="1373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Invite further discussion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6445250" y="6691313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9" name="Text 57"/>
          <p:cNvSpPr/>
          <p:nvPr/>
        </p:nvSpPr>
        <p:spPr>
          <a:xfrm>
            <a:off x="6643688" y="6659563"/>
            <a:ext cx="16748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Stay professional and curious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6326188" y="7008813"/>
            <a:ext cx="5381625" cy="1301750"/>
          </a:xfrm>
          <a:custGeom>
            <a:avLst/>
            <a:gdLst/>
            <a:ahLst/>
            <a:cxnLst/>
            <a:rect l="l" t="t" r="r" b="b"/>
            <a:pathLst>
              <a:path w="5381625" h="1301750">
                <a:moveTo>
                  <a:pt x="63499" y="0"/>
                </a:moveTo>
                <a:lnTo>
                  <a:pt x="5318126" y="0"/>
                </a:lnTo>
                <a:cubicBezTo>
                  <a:pt x="5353195" y="0"/>
                  <a:pt x="5381625" y="28430"/>
                  <a:pt x="5381625" y="63499"/>
                </a:cubicBezTo>
                <a:lnTo>
                  <a:pt x="5381625" y="1238251"/>
                </a:lnTo>
                <a:cubicBezTo>
                  <a:pt x="5381625" y="1273320"/>
                  <a:pt x="5353195" y="1301750"/>
                  <a:pt x="5318126" y="1301750"/>
                </a:cubicBezTo>
                <a:lnTo>
                  <a:pt x="63499" y="1301750"/>
                </a:lnTo>
                <a:cubicBezTo>
                  <a:pt x="28430" y="1301750"/>
                  <a:pt x="0" y="1273320"/>
                  <a:pt x="0" y="123825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61" name="Text 59"/>
          <p:cNvSpPr/>
          <p:nvPr/>
        </p:nvSpPr>
        <p:spPr>
          <a:xfrm>
            <a:off x="6421438" y="7104063"/>
            <a:ext cx="5254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F6467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Responses That Weaken Brand: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6453188" y="7389812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13667" y="18207"/>
                </a:moveTo>
                <a:cubicBezTo>
                  <a:pt x="10567" y="15106"/>
                  <a:pt x="5531" y="15106"/>
                  <a:pt x="2431" y="18207"/>
                </a:cubicBezTo>
                <a:cubicBezTo>
                  <a:pt x="-670" y="21307"/>
                  <a:pt x="-670" y="26343"/>
                  <a:pt x="2431" y="29443"/>
                </a:cubicBezTo>
                <a:lnTo>
                  <a:pt x="36513" y="63500"/>
                </a:lnTo>
                <a:lnTo>
                  <a:pt x="2456" y="97582"/>
                </a:lnTo>
                <a:cubicBezTo>
                  <a:pt x="-645" y="100682"/>
                  <a:pt x="-645" y="105718"/>
                  <a:pt x="2456" y="108818"/>
                </a:cubicBezTo>
                <a:cubicBezTo>
                  <a:pt x="5556" y="111919"/>
                  <a:pt x="10592" y="111919"/>
                  <a:pt x="13692" y="108818"/>
                </a:cubicBezTo>
                <a:lnTo>
                  <a:pt x="47749" y="74737"/>
                </a:lnTo>
                <a:lnTo>
                  <a:pt x="81831" y="108793"/>
                </a:lnTo>
                <a:cubicBezTo>
                  <a:pt x="84931" y="111894"/>
                  <a:pt x="89967" y="111894"/>
                  <a:pt x="93067" y="108793"/>
                </a:cubicBezTo>
                <a:cubicBezTo>
                  <a:pt x="96168" y="105693"/>
                  <a:pt x="96168" y="100657"/>
                  <a:pt x="93067" y="97557"/>
                </a:cubicBezTo>
                <a:lnTo>
                  <a:pt x="58986" y="63500"/>
                </a:lnTo>
                <a:lnTo>
                  <a:pt x="93042" y="29418"/>
                </a:lnTo>
                <a:cubicBezTo>
                  <a:pt x="96143" y="26318"/>
                  <a:pt x="96143" y="21282"/>
                  <a:pt x="93042" y="18182"/>
                </a:cubicBezTo>
                <a:cubicBezTo>
                  <a:pt x="89942" y="15081"/>
                  <a:pt x="84906" y="15081"/>
                  <a:pt x="81806" y="18182"/>
                </a:cubicBezTo>
                <a:lnTo>
                  <a:pt x="47749" y="52263"/>
                </a:lnTo>
                <a:lnTo>
                  <a:pt x="13667" y="18207"/>
                </a:ln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63" name="Text 61"/>
          <p:cNvSpPr/>
          <p:nvPr/>
        </p:nvSpPr>
        <p:spPr>
          <a:xfrm>
            <a:off x="6643688" y="7358063"/>
            <a:ext cx="1635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Defensive or dismissive tone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6453188" y="7612063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13667" y="18207"/>
                </a:moveTo>
                <a:cubicBezTo>
                  <a:pt x="10567" y="15106"/>
                  <a:pt x="5531" y="15106"/>
                  <a:pt x="2431" y="18207"/>
                </a:cubicBezTo>
                <a:cubicBezTo>
                  <a:pt x="-670" y="21307"/>
                  <a:pt x="-670" y="26343"/>
                  <a:pt x="2431" y="29443"/>
                </a:cubicBezTo>
                <a:lnTo>
                  <a:pt x="36513" y="63500"/>
                </a:lnTo>
                <a:lnTo>
                  <a:pt x="2456" y="97582"/>
                </a:lnTo>
                <a:cubicBezTo>
                  <a:pt x="-645" y="100682"/>
                  <a:pt x="-645" y="105718"/>
                  <a:pt x="2456" y="108818"/>
                </a:cubicBezTo>
                <a:cubicBezTo>
                  <a:pt x="5556" y="111919"/>
                  <a:pt x="10592" y="111919"/>
                  <a:pt x="13692" y="108818"/>
                </a:cubicBezTo>
                <a:lnTo>
                  <a:pt x="47749" y="74737"/>
                </a:lnTo>
                <a:lnTo>
                  <a:pt x="81831" y="108793"/>
                </a:lnTo>
                <a:cubicBezTo>
                  <a:pt x="84931" y="111894"/>
                  <a:pt x="89967" y="111894"/>
                  <a:pt x="93067" y="108793"/>
                </a:cubicBezTo>
                <a:cubicBezTo>
                  <a:pt x="96168" y="105693"/>
                  <a:pt x="96168" y="100657"/>
                  <a:pt x="93067" y="97557"/>
                </a:cubicBezTo>
                <a:lnTo>
                  <a:pt x="58986" y="63500"/>
                </a:lnTo>
                <a:lnTo>
                  <a:pt x="93042" y="29418"/>
                </a:lnTo>
                <a:cubicBezTo>
                  <a:pt x="96143" y="26318"/>
                  <a:pt x="96143" y="21282"/>
                  <a:pt x="93042" y="18182"/>
                </a:cubicBezTo>
                <a:cubicBezTo>
                  <a:pt x="89942" y="15081"/>
                  <a:pt x="84906" y="15081"/>
                  <a:pt x="81806" y="18182"/>
                </a:cubicBezTo>
                <a:lnTo>
                  <a:pt x="47749" y="52263"/>
                </a:lnTo>
                <a:lnTo>
                  <a:pt x="13667" y="18207"/>
                </a:ln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65" name="Text 63"/>
          <p:cNvSpPr/>
          <p:nvPr/>
        </p:nvSpPr>
        <p:spPr>
          <a:xfrm>
            <a:off x="6643688" y="7580313"/>
            <a:ext cx="1476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Personal attacks on critics</a:t>
            </a:r>
            <a:endParaRPr lang="en-US" sz="1600" dirty="0"/>
          </a:p>
        </p:txBody>
      </p:sp>
      <p:sp>
        <p:nvSpPr>
          <p:cNvPr id="66" name="Shape 64"/>
          <p:cNvSpPr/>
          <p:nvPr/>
        </p:nvSpPr>
        <p:spPr>
          <a:xfrm>
            <a:off x="6453188" y="7834313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13667" y="18207"/>
                </a:moveTo>
                <a:cubicBezTo>
                  <a:pt x="10567" y="15106"/>
                  <a:pt x="5531" y="15106"/>
                  <a:pt x="2431" y="18207"/>
                </a:cubicBezTo>
                <a:cubicBezTo>
                  <a:pt x="-670" y="21307"/>
                  <a:pt x="-670" y="26343"/>
                  <a:pt x="2431" y="29443"/>
                </a:cubicBezTo>
                <a:lnTo>
                  <a:pt x="36513" y="63500"/>
                </a:lnTo>
                <a:lnTo>
                  <a:pt x="2456" y="97582"/>
                </a:lnTo>
                <a:cubicBezTo>
                  <a:pt x="-645" y="100682"/>
                  <a:pt x="-645" y="105718"/>
                  <a:pt x="2456" y="108818"/>
                </a:cubicBezTo>
                <a:cubicBezTo>
                  <a:pt x="5556" y="111919"/>
                  <a:pt x="10592" y="111919"/>
                  <a:pt x="13692" y="108818"/>
                </a:cubicBezTo>
                <a:lnTo>
                  <a:pt x="47749" y="74737"/>
                </a:lnTo>
                <a:lnTo>
                  <a:pt x="81831" y="108793"/>
                </a:lnTo>
                <a:cubicBezTo>
                  <a:pt x="84931" y="111894"/>
                  <a:pt x="89967" y="111894"/>
                  <a:pt x="93067" y="108793"/>
                </a:cubicBezTo>
                <a:cubicBezTo>
                  <a:pt x="96168" y="105693"/>
                  <a:pt x="96168" y="100657"/>
                  <a:pt x="93067" y="97557"/>
                </a:cubicBezTo>
                <a:lnTo>
                  <a:pt x="58986" y="63500"/>
                </a:lnTo>
                <a:lnTo>
                  <a:pt x="93042" y="29418"/>
                </a:lnTo>
                <a:cubicBezTo>
                  <a:pt x="96143" y="26318"/>
                  <a:pt x="96143" y="21282"/>
                  <a:pt x="93042" y="18182"/>
                </a:cubicBezTo>
                <a:cubicBezTo>
                  <a:pt x="89942" y="15081"/>
                  <a:pt x="84906" y="15081"/>
                  <a:pt x="81806" y="18182"/>
                </a:cubicBezTo>
                <a:lnTo>
                  <a:pt x="47749" y="52263"/>
                </a:lnTo>
                <a:lnTo>
                  <a:pt x="13667" y="18207"/>
                </a:ln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67" name="Text 65"/>
          <p:cNvSpPr/>
          <p:nvPr/>
        </p:nvSpPr>
        <p:spPr>
          <a:xfrm>
            <a:off x="6643688" y="7802563"/>
            <a:ext cx="1524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Deleting critical comments</a:t>
            </a:r>
            <a:endParaRPr lang="en-US" sz="1600" dirty="0"/>
          </a:p>
        </p:txBody>
      </p:sp>
      <p:sp>
        <p:nvSpPr>
          <p:cNvPr id="68" name="Shape 66"/>
          <p:cNvSpPr/>
          <p:nvPr/>
        </p:nvSpPr>
        <p:spPr>
          <a:xfrm>
            <a:off x="6453188" y="8056563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13667" y="18207"/>
                </a:moveTo>
                <a:cubicBezTo>
                  <a:pt x="10567" y="15106"/>
                  <a:pt x="5531" y="15106"/>
                  <a:pt x="2431" y="18207"/>
                </a:cubicBezTo>
                <a:cubicBezTo>
                  <a:pt x="-670" y="21307"/>
                  <a:pt x="-670" y="26343"/>
                  <a:pt x="2431" y="29443"/>
                </a:cubicBezTo>
                <a:lnTo>
                  <a:pt x="36513" y="63500"/>
                </a:lnTo>
                <a:lnTo>
                  <a:pt x="2456" y="97582"/>
                </a:lnTo>
                <a:cubicBezTo>
                  <a:pt x="-645" y="100682"/>
                  <a:pt x="-645" y="105718"/>
                  <a:pt x="2456" y="108818"/>
                </a:cubicBezTo>
                <a:cubicBezTo>
                  <a:pt x="5556" y="111919"/>
                  <a:pt x="10592" y="111919"/>
                  <a:pt x="13692" y="108818"/>
                </a:cubicBezTo>
                <a:lnTo>
                  <a:pt x="47749" y="74737"/>
                </a:lnTo>
                <a:lnTo>
                  <a:pt x="81831" y="108793"/>
                </a:lnTo>
                <a:cubicBezTo>
                  <a:pt x="84931" y="111894"/>
                  <a:pt x="89967" y="111894"/>
                  <a:pt x="93067" y="108793"/>
                </a:cubicBezTo>
                <a:cubicBezTo>
                  <a:pt x="96168" y="105693"/>
                  <a:pt x="96168" y="100657"/>
                  <a:pt x="93067" y="97557"/>
                </a:cubicBezTo>
                <a:lnTo>
                  <a:pt x="58986" y="63500"/>
                </a:lnTo>
                <a:lnTo>
                  <a:pt x="93042" y="29418"/>
                </a:lnTo>
                <a:cubicBezTo>
                  <a:pt x="96143" y="26318"/>
                  <a:pt x="96143" y="21282"/>
                  <a:pt x="93042" y="18182"/>
                </a:cubicBezTo>
                <a:cubicBezTo>
                  <a:pt x="89942" y="15081"/>
                  <a:pt x="84906" y="15081"/>
                  <a:pt x="81806" y="18182"/>
                </a:cubicBezTo>
                <a:lnTo>
                  <a:pt x="47749" y="52263"/>
                </a:lnTo>
                <a:lnTo>
                  <a:pt x="13667" y="18207"/>
                </a:ln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69" name="Text 67"/>
          <p:cNvSpPr/>
          <p:nvPr/>
        </p:nvSpPr>
        <p:spPr>
          <a:xfrm>
            <a:off x="6643688" y="8024812"/>
            <a:ext cx="1627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Over-explaining or justifying</a:t>
            </a:r>
            <a:endParaRPr lang="en-US" sz="1600" dirty="0"/>
          </a:p>
        </p:txBody>
      </p:sp>
      <p:sp>
        <p:nvSpPr>
          <p:cNvPr id="70" name="Shape 68"/>
          <p:cNvSpPr/>
          <p:nvPr/>
        </p:nvSpPr>
        <p:spPr>
          <a:xfrm>
            <a:off x="321469" y="8608219"/>
            <a:ext cx="11549063" cy="452438"/>
          </a:xfrm>
          <a:custGeom>
            <a:avLst/>
            <a:gdLst/>
            <a:ahLst/>
            <a:cxnLst/>
            <a:rect l="l" t="t" r="r" b="b"/>
            <a:pathLst>
              <a:path w="11549063" h="452438">
                <a:moveTo>
                  <a:pt x="63500" y="0"/>
                </a:moveTo>
                <a:lnTo>
                  <a:pt x="11485563" y="0"/>
                </a:lnTo>
                <a:cubicBezTo>
                  <a:pt x="11520633" y="0"/>
                  <a:pt x="11549063" y="28430"/>
                  <a:pt x="11549063" y="63500"/>
                </a:cubicBezTo>
                <a:lnTo>
                  <a:pt x="11549063" y="388938"/>
                </a:lnTo>
                <a:cubicBezTo>
                  <a:pt x="11549063" y="424008"/>
                  <a:pt x="11520633" y="452438"/>
                  <a:pt x="11485563" y="452438"/>
                </a:cubicBezTo>
                <a:lnTo>
                  <a:pt x="63500" y="452438"/>
                </a:lnTo>
                <a:cubicBezTo>
                  <a:pt x="28430" y="452438"/>
                  <a:pt x="0" y="424008"/>
                  <a:pt x="0" y="38893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E0FBFC">
              <a:alpha val="10196"/>
            </a:srgbClr>
          </a:solidFill>
          <a:ln w="12700">
            <a:solidFill>
              <a:srgbClr val="E0FBFC">
                <a:alpha val="30196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468313" y="8766969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0"/>
                </a:moveTo>
                <a:cubicBezTo>
                  <a:pt x="67146" y="0"/>
                  <a:pt x="70495" y="2009"/>
                  <a:pt x="72231" y="5209"/>
                </a:cubicBezTo>
                <a:lnTo>
                  <a:pt x="125809" y="104428"/>
                </a:lnTo>
                <a:cubicBezTo>
                  <a:pt x="127471" y="107504"/>
                  <a:pt x="127397" y="111224"/>
                  <a:pt x="125611" y="114226"/>
                </a:cubicBezTo>
                <a:cubicBezTo>
                  <a:pt x="123825" y="117227"/>
                  <a:pt x="120576" y="119063"/>
                  <a:pt x="117078" y="119063"/>
                </a:cubicBezTo>
                <a:lnTo>
                  <a:pt x="9922" y="119063"/>
                </a:lnTo>
                <a:cubicBezTo>
                  <a:pt x="6424" y="119063"/>
                  <a:pt x="3200" y="117227"/>
                  <a:pt x="1389" y="114226"/>
                </a:cubicBezTo>
                <a:cubicBezTo>
                  <a:pt x="-422" y="111224"/>
                  <a:pt x="-471" y="107504"/>
                  <a:pt x="1191" y="104428"/>
                </a:cubicBezTo>
                <a:lnTo>
                  <a:pt x="54769" y="5209"/>
                </a:lnTo>
                <a:cubicBezTo>
                  <a:pt x="56505" y="2009"/>
                  <a:pt x="59854" y="0"/>
                  <a:pt x="63500" y="0"/>
                </a:cubicBezTo>
                <a:close/>
                <a:moveTo>
                  <a:pt x="63500" y="41672"/>
                </a:moveTo>
                <a:cubicBezTo>
                  <a:pt x="60201" y="41672"/>
                  <a:pt x="57547" y="44326"/>
                  <a:pt x="57547" y="47625"/>
                </a:cubicBezTo>
                <a:lnTo>
                  <a:pt x="57547" y="75406"/>
                </a:lnTo>
                <a:cubicBezTo>
                  <a:pt x="57547" y="78705"/>
                  <a:pt x="60201" y="81359"/>
                  <a:pt x="63500" y="81359"/>
                </a:cubicBezTo>
                <a:cubicBezTo>
                  <a:pt x="66799" y="81359"/>
                  <a:pt x="69453" y="78705"/>
                  <a:pt x="69453" y="75406"/>
                </a:cubicBezTo>
                <a:lnTo>
                  <a:pt x="69453" y="47625"/>
                </a:lnTo>
                <a:cubicBezTo>
                  <a:pt x="69453" y="44326"/>
                  <a:pt x="66799" y="41672"/>
                  <a:pt x="63500" y="41672"/>
                </a:cubicBezTo>
                <a:close/>
                <a:moveTo>
                  <a:pt x="70123" y="95250"/>
                </a:moveTo>
                <a:cubicBezTo>
                  <a:pt x="70274" y="92792"/>
                  <a:pt x="69048" y="90453"/>
                  <a:pt x="66940" y="89178"/>
                </a:cubicBezTo>
                <a:cubicBezTo>
                  <a:pt x="64833" y="87903"/>
                  <a:pt x="62192" y="87903"/>
                  <a:pt x="60085" y="89178"/>
                </a:cubicBezTo>
                <a:cubicBezTo>
                  <a:pt x="57977" y="90453"/>
                  <a:pt x="56751" y="92792"/>
                  <a:pt x="56902" y="95250"/>
                </a:cubicBezTo>
                <a:cubicBezTo>
                  <a:pt x="56751" y="97708"/>
                  <a:pt x="57977" y="100047"/>
                  <a:pt x="60085" y="101322"/>
                </a:cubicBezTo>
                <a:cubicBezTo>
                  <a:pt x="62192" y="102597"/>
                  <a:pt x="64833" y="102597"/>
                  <a:pt x="66940" y="101322"/>
                </a:cubicBezTo>
                <a:cubicBezTo>
                  <a:pt x="69048" y="100047"/>
                  <a:pt x="70274" y="97708"/>
                  <a:pt x="70123" y="9525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72" name="Text 70"/>
          <p:cNvSpPr/>
          <p:nvPr/>
        </p:nvSpPr>
        <p:spPr>
          <a:xfrm>
            <a:off x="650875" y="8739188"/>
            <a:ext cx="11152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Golden Rule: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When in doubt, don't post. One problematic post can undo months of brand building. The ASN position is an asset — protect it.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0420" y="320420"/>
            <a:ext cx="11615243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b="1" spc="50" kern="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11 / 12-MONTH ROADMAP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20420" y="576757"/>
            <a:ext cx="11695348" cy="3204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71" b="1" dirty="0">
                <a:solidFill>
                  <a:srgbClr val="EEF0F2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Measurable Targets &amp; Milestones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20420" y="993304"/>
            <a:ext cx="769009" cy="32042"/>
          </a:xfrm>
          <a:custGeom>
            <a:avLst/>
            <a:gdLst/>
            <a:ahLst/>
            <a:cxnLst/>
            <a:rect l="l" t="t" r="r" b="b"/>
            <a:pathLst>
              <a:path w="769009" h="32042">
                <a:moveTo>
                  <a:pt x="0" y="0"/>
                </a:moveTo>
                <a:lnTo>
                  <a:pt x="769009" y="0"/>
                </a:lnTo>
                <a:lnTo>
                  <a:pt x="769009" y="32042"/>
                </a:lnTo>
                <a:lnTo>
                  <a:pt x="0" y="32042"/>
                </a:lnTo>
                <a:lnTo>
                  <a:pt x="0" y="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" name="Shape 3"/>
          <p:cNvSpPr/>
          <p:nvPr/>
        </p:nvSpPr>
        <p:spPr>
          <a:xfrm>
            <a:off x="324426" y="1157519"/>
            <a:ext cx="11543148" cy="472620"/>
          </a:xfrm>
          <a:custGeom>
            <a:avLst/>
            <a:gdLst/>
            <a:ahLst/>
            <a:cxnLst/>
            <a:rect l="l" t="t" r="r" b="b"/>
            <a:pathLst>
              <a:path w="11543148" h="472620">
                <a:moveTo>
                  <a:pt x="96126" y="0"/>
                </a:moveTo>
                <a:lnTo>
                  <a:pt x="11447022" y="0"/>
                </a:lnTo>
                <a:cubicBezTo>
                  <a:pt x="11500111" y="0"/>
                  <a:pt x="11543148" y="43037"/>
                  <a:pt x="11543148" y="96126"/>
                </a:cubicBezTo>
                <a:lnTo>
                  <a:pt x="11543148" y="376494"/>
                </a:lnTo>
                <a:cubicBezTo>
                  <a:pt x="11543148" y="429583"/>
                  <a:pt x="11500111" y="472620"/>
                  <a:pt x="11447022" y="472620"/>
                </a:cubicBezTo>
                <a:lnTo>
                  <a:pt x="96126" y="472620"/>
                </a:lnTo>
                <a:cubicBezTo>
                  <a:pt x="43037" y="472620"/>
                  <a:pt x="0" y="429583"/>
                  <a:pt x="0" y="376494"/>
                </a:cubicBezTo>
                <a:lnTo>
                  <a:pt x="0" y="96126"/>
                </a:lnTo>
                <a:cubicBezTo>
                  <a:pt x="0" y="43073"/>
                  <a:pt x="43073" y="0"/>
                  <a:pt x="96126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6599" y="1289693"/>
            <a:ext cx="11342886" cy="2082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9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Not vanity metrics (followers, likes) — real brand outcomes that matter.</a:t>
            </a:r>
            <a:pPr>
              <a:lnSpc>
                <a:spcPct val="140000"/>
              </a:lnSpc>
            </a:pPr>
            <a:r>
              <a:rPr lang="en-US" sz="1009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These are indicators that the brand is achieving its strategic purpose.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24426" y="1766318"/>
            <a:ext cx="2779648" cy="3532636"/>
          </a:xfrm>
          <a:custGeom>
            <a:avLst/>
            <a:gdLst/>
            <a:ahLst/>
            <a:cxnLst/>
            <a:rect l="l" t="t" r="r" b="b"/>
            <a:pathLst>
              <a:path w="2779648" h="3532636">
                <a:moveTo>
                  <a:pt x="96120" y="0"/>
                </a:moveTo>
                <a:lnTo>
                  <a:pt x="2683528" y="0"/>
                </a:lnTo>
                <a:cubicBezTo>
                  <a:pt x="2736613" y="0"/>
                  <a:pt x="2779648" y="43034"/>
                  <a:pt x="2779648" y="96120"/>
                </a:cubicBezTo>
                <a:lnTo>
                  <a:pt x="2779648" y="3436516"/>
                </a:lnTo>
                <a:cubicBezTo>
                  <a:pt x="2779648" y="3489602"/>
                  <a:pt x="2736613" y="3532636"/>
                  <a:pt x="2683528" y="3532636"/>
                </a:cubicBezTo>
                <a:lnTo>
                  <a:pt x="96120" y="3532636"/>
                </a:lnTo>
                <a:cubicBezTo>
                  <a:pt x="43034" y="3532636"/>
                  <a:pt x="0" y="3489602"/>
                  <a:pt x="0" y="3436516"/>
                </a:cubicBezTo>
                <a:lnTo>
                  <a:pt x="0" y="96120"/>
                </a:lnTo>
                <a:cubicBezTo>
                  <a:pt x="0" y="43070"/>
                  <a:pt x="43070" y="0"/>
                  <a:pt x="96120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6599" y="1898491"/>
            <a:ext cx="320420" cy="320420"/>
          </a:xfrm>
          <a:custGeom>
            <a:avLst/>
            <a:gdLst/>
            <a:ahLst/>
            <a:cxnLst/>
            <a:rect l="l" t="t" r="r" b="b"/>
            <a:pathLst>
              <a:path w="320420" h="320420">
                <a:moveTo>
                  <a:pt x="64084" y="0"/>
                </a:moveTo>
                <a:lnTo>
                  <a:pt x="256336" y="0"/>
                </a:lnTo>
                <a:cubicBezTo>
                  <a:pt x="291729" y="0"/>
                  <a:pt x="320420" y="28691"/>
                  <a:pt x="320420" y="64084"/>
                </a:cubicBezTo>
                <a:lnTo>
                  <a:pt x="320420" y="256336"/>
                </a:lnTo>
                <a:cubicBezTo>
                  <a:pt x="320420" y="291729"/>
                  <a:pt x="291729" y="320421"/>
                  <a:pt x="256336" y="320420"/>
                </a:cubicBezTo>
                <a:lnTo>
                  <a:pt x="64084" y="320420"/>
                </a:lnTo>
                <a:cubicBezTo>
                  <a:pt x="28691" y="320420"/>
                  <a:pt x="0" y="291729"/>
                  <a:pt x="0" y="256336"/>
                </a:cubicBezTo>
                <a:lnTo>
                  <a:pt x="0" y="64084"/>
                </a:lnTo>
                <a:cubicBezTo>
                  <a:pt x="0" y="28715"/>
                  <a:pt x="28715" y="0"/>
                  <a:pt x="64084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530571" y="1946555"/>
            <a:ext cx="256336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62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41104" y="1946555"/>
            <a:ext cx="793041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5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Foundation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6599" y="2315038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Content Goals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56599" y="2539332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Launch 2 signature series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56599" y="2763627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20 LinkedIn posts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56599" y="2987921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2 long-form articles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56599" y="3244258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Brand Outcomes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56599" y="3468552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3 speaking invitations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56599" y="3692846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Website launched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56599" y="3917141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Consistent posting rhythm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56599" y="4173477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Monetization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56599" y="4397771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Free speaking only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456599" y="4654108"/>
            <a:ext cx="2515301" cy="512673"/>
          </a:xfrm>
          <a:custGeom>
            <a:avLst/>
            <a:gdLst/>
            <a:ahLst/>
            <a:cxnLst/>
            <a:rect l="l" t="t" r="r" b="b"/>
            <a:pathLst>
              <a:path w="2515301" h="512673">
                <a:moveTo>
                  <a:pt x="64084" y="0"/>
                </a:moveTo>
                <a:lnTo>
                  <a:pt x="2451217" y="0"/>
                </a:lnTo>
                <a:cubicBezTo>
                  <a:pt x="2486609" y="0"/>
                  <a:pt x="2515301" y="28691"/>
                  <a:pt x="2515301" y="64084"/>
                </a:cubicBezTo>
                <a:lnTo>
                  <a:pt x="2515301" y="448589"/>
                </a:lnTo>
                <a:cubicBezTo>
                  <a:pt x="2515301" y="483981"/>
                  <a:pt x="2486609" y="512673"/>
                  <a:pt x="2451217" y="512673"/>
                </a:cubicBezTo>
                <a:lnTo>
                  <a:pt x="64084" y="512673"/>
                </a:lnTo>
                <a:cubicBezTo>
                  <a:pt x="28691" y="512673"/>
                  <a:pt x="0" y="483981"/>
                  <a:pt x="0" y="448589"/>
                </a:cubicBezTo>
                <a:lnTo>
                  <a:pt x="0" y="64084"/>
                </a:lnTo>
                <a:cubicBezTo>
                  <a:pt x="0" y="28715"/>
                  <a:pt x="28715" y="0"/>
                  <a:pt x="64084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520683" y="4718192"/>
            <a:ext cx="2451217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Success Metric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20683" y="4910444"/>
            <a:ext cx="2451217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Established presence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3243757" y="1766318"/>
            <a:ext cx="2779648" cy="3532636"/>
          </a:xfrm>
          <a:custGeom>
            <a:avLst/>
            <a:gdLst/>
            <a:ahLst/>
            <a:cxnLst/>
            <a:rect l="l" t="t" r="r" b="b"/>
            <a:pathLst>
              <a:path w="2779648" h="3532636">
                <a:moveTo>
                  <a:pt x="96120" y="0"/>
                </a:moveTo>
                <a:lnTo>
                  <a:pt x="2683528" y="0"/>
                </a:lnTo>
                <a:cubicBezTo>
                  <a:pt x="2736613" y="0"/>
                  <a:pt x="2779648" y="43034"/>
                  <a:pt x="2779648" y="96120"/>
                </a:cubicBezTo>
                <a:lnTo>
                  <a:pt x="2779648" y="3436516"/>
                </a:lnTo>
                <a:cubicBezTo>
                  <a:pt x="2779648" y="3489602"/>
                  <a:pt x="2736613" y="3532636"/>
                  <a:pt x="2683528" y="3532636"/>
                </a:cubicBezTo>
                <a:lnTo>
                  <a:pt x="96120" y="3532636"/>
                </a:lnTo>
                <a:cubicBezTo>
                  <a:pt x="43034" y="3532636"/>
                  <a:pt x="0" y="3489602"/>
                  <a:pt x="0" y="3436516"/>
                </a:cubicBezTo>
                <a:lnTo>
                  <a:pt x="0" y="96120"/>
                </a:lnTo>
                <a:cubicBezTo>
                  <a:pt x="0" y="43070"/>
                  <a:pt x="43070" y="0"/>
                  <a:pt x="96120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375930" y="1898491"/>
            <a:ext cx="320420" cy="320420"/>
          </a:xfrm>
          <a:custGeom>
            <a:avLst/>
            <a:gdLst/>
            <a:ahLst/>
            <a:cxnLst/>
            <a:rect l="l" t="t" r="r" b="b"/>
            <a:pathLst>
              <a:path w="320420" h="320420">
                <a:moveTo>
                  <a:pt x="64084" y="0"/>
                </a:moveTo>
                <a:lnTo>
                  <a:pt x="256336" y="0"/>
                </a:lnTo>
                <a:cubicBezTo>
                  <a:pt x="291729" y="0"/>
                  <a:pt x="320420" y="28691"/>
                  <a:pt x="320420" y="64084"/>
                </a:cubicBezTo>
                <a:lnTo>
                  <a:pt x="320420" y="256336"/>
                </a:lnTo>
                <a:cubicBezTo>
                  <a:pt x="320420" y="291729"/>
                  <a:pt x="291729" y="320421"/>
                  <a:pt x="256336" y="320420"/>
                </a:cubicBezTo>
                <a:lnTo>
                  <a:pt x="64084" y="320420"/>
                </a:lnTo>
                <a:cubicBezTo>
                  <a:pt x="28691" y="320420"/>
                  <a:pt x="0" y="291729"/>
                  <a:pt x="0" y="256336"/>
                </a:cubicBezTo>
                <a:lnTo>
                  <a:pt x="0" y="64084"/>
                </a:lnTo>
                <a:cubicBezTo>
                  <a:pt x="0" y="28715"/>
                  <a:pt x="28715" y="0"/>
                  <a:pt x="64084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3434507" y="1946555"/>
            <a:ext cx="280368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62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Q2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3760435" y="1946555"/>
            <a:ext cx="616809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5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Visibility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375930" y="2315038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Content Goals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3375930" y="2539332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3 signature series running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3375930" y="2763627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25 LinkedIn posts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3375930" y="2987921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First newsletter launch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3375930" y="3244258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Brand Outcomes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3375930" y="3468552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6 speaking engagements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3375930" y="3692846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1 media mention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3375930" y="3917141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Inbound inquiries start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3375930" y="4173477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Monetization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3375930" y="4397771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Pilot paid workshop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3375930" y="4654108"/>
            <a:ext cx="2515301" cy="512673"/>
          </a:xfrm>
          <a:custGeom>
            <a:avLst/>
            <a:gdLst/>
            <a:ahLst/>
            <a:cxnLst/>
            <a:rect l="l" t="t" r="r" b="b"/>
            <a:pathLst>
              <a:path w="2515301" h="512673">
                <a:moveTo>
                  <a:pt x="64084" y="0"/>
                </a:moveTo>
                <a:lnTo>
                  <a:pt x="2451217" y="0"/>
                </a:lnTo>
                <a:cubicBezTo>
                  <a:pt x="2486609" y="0"/>
                  <a:pt x="2515301" y="28691"/>
                  <a:pt x="2515301" y="64084"/>
                </a:cubicBezTo>
                <a:lnTo>
                  <a:pt x="2515301" y="448589"/>
                </a:lnTo>
                <a:cubicBezTo>
                  <a:pt x="2515301" y="483981"/>
                  <a:pt x="2486609" y="512673"/>
                  <a:pt x="2451217" y="512673"/>
                </a:cubicBezTo>
                <a:lnTo>
                  <a:pt x="64084" y="512673"/>
                </a:lnTo>
                <a:cubicBezTo>
                  <a:pt x="28691" y="512673"/>
                  <a:pt x="0" y="483981"/>
                  <a:pt x="0" y="448589"/>
                </a:cubicBezTo>
                <a:lnTo>
                  <a:pt x="0" y="64084"/>
                </a:lnTo>
                <a:cubicBezTo>
                  <a:pt x="0" y="28715"/>
                  <a:pt x="28715" y="0"/>
                  <a:pt x="64084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3440014" y="4718192"/>
            <a:ext cx="2451217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Success Metric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3440014" y="4910444"/>
            <a:ext cx="2451217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Recognized in community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163151" y="1766318"/>
            <a:ext cx="2779648" cy="3532636"/>
          </a:xfrm>
          <a:custGeom>
            <a:avLst/>
            <a:gdLst/>
            <a:ahLst/>
            <a:cxnLst/>
            <a:rect l="l" t="t" r="r" b="b"/>
            <a:pathLst>
              <a:path w="2779648" h="3532636">
                <a:moveTo>
                  <a:pt x="96120" y="0"/>
                </a:moveTo>
                <a:lnTo>
                  <a:pt x="2683528" y="0"/>
                </a:lnTo>
                <a:cubicBezTo>
                  <a:pt x="2736613" y="0"/>
                  <a:pt x="2779648" y="43034"/>
                  <a:pt x="2779648" y="96120"/>
                </a:cubicBezTo>
                <a:lnTo>
                  <a:pt x="2779648" y="3436516"/>
                </a:lnTo>
                <a:cubicBezTo>
                  <a:pt x="2779648" y="3489602"/>
                  <a:pt x="2736613" y="3532636"/>
                  <a:pt x="2683528" y="3532636"/>
                </a:cubicBezTo>
                <a:lnTo>
                  <a:pt x="96120" y="3532636"/>
                </a:lnTo>
                <a:cubicBezTo>
                  <a:pt x="43034" y="3532636"/>
                  <a:pt x="0" y="3489602"/>
                  <a:pt x="0" y="3436516"/>
                </a:cubicBezTo>
                <a:lnTo>
                  <a:pt x="0" y="96120"/>
                </a:lnTo>
                <a:cubicBezTo>
                  <a:pt x="0" y="43070"/>
                  <a:pt x="43070" y="0"/>
                  <a:pt x="96120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295324" y="1898491"/>
            <a:ext cx="320420" cy="320420"/>
          </a:xfrm>
          <a:custGeom>
            <a:avLst/>
            <a:gdLst/>
            <a:ahLst/>
            <a:cxnLst/>
            <a:rect l="l" t="t" r="r" b="b"/>
            <a:pathLst>
              <a:path w="320420" h="320420">
                <a:moveTo>
                  <a:pt x="64084" y="0"/>
                </a:moveTo>
                <a:lnTo>
                  <a:pt x="256336" y="0"/>
                </a:lnTo>
                <a:cubicBezTo>
                  <a:pt x="291729" y="0"/>
                  <a:pt x="320420" y="28691"/>
                  <a:pt x="320420" y="64084"/>
                </a:cubicBezTo>
                <a:lnTo>
                  <a:pt x="320420" y="256336"/>
                </a:lnTo>
                <a:cubicBezTo>
                  <a:pt x="320420" y="291729"/>
                  <a:pt x="291729" y="320421"/>
                  <a:pt x="256336" y="320420"/>
                </a:cubicBezTo>
                <a:lnTo>
                  <a:pt x="64084" y="320420"/>
                </a:lnTo>
                <a:cubicBezTo>
                  <a:pt x="28691" y="320420"/>
                  <a:pt x="0" y="291729"/>
                  <a:pt x="0" y="256336"/>
                </a:cubicBezTo>
                <a:lnTo>
                  <a:pt x="0" y="64084"/>
                </a:lnTo>
                <a:cubicBezTo>
                  <a:pt x="0" y="28715"/>
                  <a:pt x="28715" y="0"/>
                  <a:pt x="64084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6351836" y="1946555"/>
            <a:ext cx="288378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62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Q3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679829" y="1946555"/>
            <a:ext cx="664873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5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Authority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295324" y="2315038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Content Goals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6295324" y="2539332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All 3 series consistent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295324" y="2763627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30 LinkedIn posts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6295324" y="2987921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500+ newsletter subs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6295324" y="3244258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Brand Outcomes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6295324" y="3468552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10 speaking engagements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6295324" y="3692846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2 media features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6295324" y="3917141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PhD programs recognize name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6295324" y="4173477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Monetization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6295324" y="4397771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First consulting client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6295324" y="4654108"/>
            <a:ext cx="2515301" cy="512673"/>
          </a:xfrm>
          <a:custGeom>
            <a:avLst/>
            <a:gdLst/>
            <a:ahLst/>
            <a:cxnLst/>
            <a:rect l="l" t="t" r="r" b="b"/>
            <a:pathLst>
              <a:path w="2515301" h="512673">
                <a:moveTo>
                  <a:pt x="64084" y="0"/>
                </a:moveTo>
                <a:lnTo>
                  <a:pt x="2451217" y="0"/>
                </a:lnTo>
                <a:cubicBezTo>
                  <a:pt x="2486609" y="0"/>
                  <a:pt x="2515301" y="28691"/>
                  <a:pt x="2515301" y="64084"/>
                </a:cubicBezTo>
                <a:lnTo>
                  <a:pt x="2515301" y="448589"/>
                </a:lnTo>
                <a:cubicBezTo>
                  <a:pt x="2515301" y="483981"/>
                  <a:pt x="2486609" y="512673"/>
                  <a:pt x="2451217" y="512673"/>
                </a:cubicBezTo>
                <a:lnTo>
                  <a:pt x="64084" y="512673"/>
                </a:lnTo>
                <a:cubicBezTo>
                  <a:pt x="28691" y="512673"/>
                  <a:pt x="0" y="483981"/>
                  <a:pt x="0" y="448589"/>
                </a:cubicBezTo>
                <a:lnTo>
                  <a:pt x="0" y="64084"/>
                </a:lnTo>
                <a:cubicBezTo>
                  <a:pt x="0" y="28715"/>
                  <a:pt x="28715" y="0"/>
                  <a:pt x="64084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56" name="Text 54"/>
          <p:cNvSpPr/>
          <p:nvPr/>
        </p:nvSpPr>
        <p:spPr>
          <a:xfrm>
            <a:off x="6359408" y="4718192"/>
            <a:ext cx="2451217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Success Metric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6359408" y="4910444"/>
            <a:ext cx="2451217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Authority established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9082544" y="1766318"/>
            <a:ext cx="2779648" cy="3532636"/>
          </a:xfrm>
          <a:custGeom>
            <a:avLst/>
            <a:gdLst/>
            <a:ahLst/>
            <a:cxnLst/>
            <a:rect l="l" t="t" r="r" b="b"/>
            <a:pathLst>
              <a:path w="2779648" h="3532636">
                <a:moveTo>
                  <a:pt x="96120" y="0"/>
                </a:moveTo>
                <a:lnTo>
                  <a:pt x="2683528" y="0"/>
                </a:lnTo>
                <a:cubicBezTo>
                  <a:pt x="2736613" y="0"/>
                  <a:pt x="2779648" y="43034"/>
                  <a:pt x="2779648" y="96120"/>
                </a:cubicBezTo>
                <a:lnTo>
                  <a:pt x="2779648" y="3436516"/>
                </a:lnTo>
                <a:cubicBezTo>
                  <a:pt x="2779648" y="3489602"/>
                  <a:pt x="2736613" y="3532636"/>
                  <a:pt x="2683528" y="3532636"/>
                </a:cubicBezTo>
                <a:lnTo>
                  <a:pt x="96120" y="3532636"/>
                </a:lnTo>
                <a:cubicBezTo>
                  <a:pt x="43034" y="3532636"/>
                  <a:pt x="0" y="3489602"/>
                  <a:pt x="0" y="3436516"/>
                </a:cubicBezTo>
                <a:lnTo>
                  <a:pt x="0" y="96120"/>
                </a:lnTo>
                <a:cubicBezTo>
                  <a:pt x="0" y="43070"/>
                  <a:pt x="43070" y="0"/>
                  <a:pt x="96120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9214718" y="1898491"/>
            <a:ext cx="320420" cy="320420"/>
          </a:xfrm>
          <a:custGeom>
            <a:avLst/>
            <a:gdLst/>
            <a:ahLst/>
            <a:cxnLst/>
            <a:rect l="l" t="t" r="r" b="b"/>
            <a:pathLst>
              <a:path w="320420" h="320420">
                <a:moveTo>
                  <a:pt x="64084" y="0"/>
                </a:moveTo>
                <a:lnTo>
                  <a:pt x="256336" y="0"/>
                </a:lnTo>
                <a:cubicBezTo>
                  <a:pt x="291729" y="0"/>
                  <a:pt x="320420" y="28691"/>
                  <a:pt x="320420" y="64084"/>
                </a:cubicBezTo>
                <a:lnTo>
                  <a:pt x="320420" y="256336"/>
                </a:lnTo>
                <a:cubicBezTo>
                  <a:pt x="320420" y="291729"/>
                  <a:pt x="291729" y="320421"/>
                  <a:pt x="256336" y="320420"/>
                </a:cubicBezTo>
                <a:lnTo>
                  <a:pt x="64084" y="320420"/>
                </a:lnTo>
                <a:cubicBezTo>
                  <a:pt x="28691" y="320420"/>
                  <a:pt x="0" y="291729"/>
                  <a:pt x="0" y="256336"/>
                </a:cubicBezTo>
                <a:lnTo>
                  <a:pt x="0" y="64084"/>
                </a:lnTo>
                <a:cubicBezTo>
                  <a:pt x="0" y="28715"/>
                  <a:pt x="28715" y="0"/>
                  <a:pt x="64084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60" name="Text 58"/>
          <p:cNvSpPr/>
          <p:nvPr/>
        </p:nvSpPr>
        <p:spPr>
          <a:xfrm>
            <a:off x="9273420" y="1946555"/>
            <a:ext cx="280368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62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Q4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9599222" y="1946555"/>
            <a:ext cx="809062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5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Momentum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9214718" y="2315038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Content Goals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9214718" y="2539332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100+ total posts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9214718" y="2763627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1000+ newsletter subs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9214718" y="2987921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5 long-form publications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9214718" y="3244258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Brand Outcomes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9214718" y="3468552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15+ speaking engagements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9214718" y="3692846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3+ media features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9214718" y="3917141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Inbound consulting regular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9214718" y="4173477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Monetization</a:t>
            </a:r>
            <a:endParaRPr lang="en-US" sz="1600" dirty="0"/>
          </a:p>
        </p:txBody>
      </p:sp>
      <p:sp>
        <p:nvSpPr>
          <p:cNvPr id="71" name="Text 69"/>
          <p:cNvSpPr/>
          <p:nvPr/>
        </p:nvSpPr>
        <p:spPr>
          <a:xfrm>
            <a:off x="9214718" y="4397771"/>
            <a:ext cx="2579385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Multiple revenue streams</a:t>
            </a:r>
            <a:endParaRPr lang="en-US" sz="1600" dirty="0"/>
          </a:p>
        </p:txBody>
      </p:sp>
      <p:sp>
        <p:nvSpPr>
          <p:cNvPr id="72" name="Shape 70"/>
          <p:cNvSpPr/>
          <p:nvPr/>
        </p:nvSpPr>
        <p:spPr>
          <a:xfrm>
            <a:off x="9214718" y="4654108"/>
            <a:ext cx="2515301" cy="512673"/>
          </a:xfrm>
          <a:custGeom>
            <a:avLst/>
            <a:gdLst/>
            <a:ahLst/>
            <a:cxnLst/>
            <a:rect l="l" t="t" r="r" b="b"/>
            <a:pathLst>
              <a:path w="2515301" h="512673">
                <a:moveTo>
                  <a:pt x="64084" y="0"/>
                </a:moveTo>
                <a:lnTo>
                  <a:pt x="2451217" y="0"/>
                </a:lnTo>
                <a:cubicBezTo>
                  <a:pt x="2486609" y="0"/>
                  <a:pt x="2515301" y="28691"/>
                  <a:pt x="2515301" y="64084"/>
                </a:cubicBezTo>
                <a:lnTo>
                  <a:pt x="2515301" y="448589"/>
                </a:lnTo>
                <a:cubicBezTo>
                  <a:pt x="2515301" y="483981"/>
                  <a:pt x="2486609" y="512673"/>
                  <a:pt x="2451217" y="512673"/>
                </a:cubicBezTo>
                <a:lnTo>
                  <a:pt x="64084" y="512673"/>
                </a:lnTo>
                <a:cubicBezTo>
                  <a:pt x="28691" y="512673"/>
                  <a:pt x="0" y="483981"/>
                  <a:pt x="0" y="448589"/>
                </a:cubicBezTo>
                <a:lnTo>
                  <a:pt x="0" y="64084"/>
                </a:lnTo>
                <a:cubicBezTo>
                  <a:pt x="0" y="28715"/>
                  <a:pt x="28715" y="0"/>
                  <a:pt x="64084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73" name="Text 71"/>
          <p:cNvSpPr/>
          <p:nvPr/>
        </p:nvSpPr>
        <p:spPr>
          <a:xfrm>
            <a:off x="9278802" y="4718192"/>
            <a:ext cx="2451217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Success Metric</a:t>
            </a:r>
            <a:endParaRPr lang="en-US" sz="1600" dirty="0"/>
          </a:p>
        </p:txBody>
      </p:sp>
      <p:sp>
        <p:nvSpPr>
          <p:cNvPr id="74" name="Text 72"/>
          <p:cNvSpPr/>
          <p:nvPr/>
        </p:nvSpPr>
        <p:spPr>
          <a:xfrm>
            <a:off x="9278802" y="4910444"/>
            <a:ext cx="2451217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Self-sustaining brand</a:t>
            </a:r>
            <a:endParaRPr lang="en-US" sz="1600" dirty="0"/>
          </a:p>
        </p:txBody>
      </p:sp>
      <p:sp>
        <p:nvSpPr>
          <p:cNvPr id="75" name="Shape 73"/>
          <p:cNvSpPr/>
          <p:nvPr/>
        </p:nvSpPr>
        <p:spPr>
          <a:xfrm>
            <a:off x="324426" y="5435133"/>
            <a:ext cx="3756930" cy="1417861"/>
          </a:xfrm>
          <a:custGeom>
            <a:avLst/>
            <a:gdLst/>
            <a:ahLst/>
            <a:cxnLst/>
            <a:rect l="l" t="t" r="r" b="b"/>
            <a:pathLst>
              <a:path w="3756930" h="1417861">
                <a:moveTo>
                  <a:pt x="64087" y="0"/>
                </a:moveTo>
                <a:lnTo>
                  <a:pt x="3692843" y="0"/>
                </a:lnTo>
                <a:cubicBezTo>
                  <a:pt x="3728237" y="0"/>
                  <a:pt x="3756930" y="28693"/>
                  <a:pt x="3756930" y="64087"/>
                </a:cubicBezTo>
                <a:lnTo>
                  <a:pt x="3756930" y="1353773"/>
                </a:lnTo>
                <a:cubicBezTo>
                  <a:pt x="3756930" y="1389168"/>
                  <a:pt x="3728237" y="1417861"/>
                  <a:pt x="3692843" y="1417861"/>
                </a:cubicBezTo>
                <a:lnTo>
                  <a:pt x="64087" y="1417861"/>
                </a:lnTo>
                <a:cubicBezTo>
                  <a:pt x="28693" y="1417861"/>
                  <a:pt x="0" y="1389168"/>
                  <a:pt x="0" y="1353773"/>
                </a:cubicBezTo>
                <a:lnTo>
                  <a:pt x="0" y="64087"/>
                </a:lnTo>
                <a:cubicBezTo>
                  <a:pt x="0" y="28693"/>
                  <a:pt x="28693" y="0"/>
                  <a:pt x="64087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476625" y="5607359"/>
            <a:ext cx="144189" cy="144189"/>
          </a:xfrm>
          <a:custGeom>
            <a:avLst/>
            <a:gdLst/>
            <a:ahLst/>
            <a:cxnLst/>
            <a:rect l="l" t="t" r="r" b="b"/>
            <a:pathLst>
              <a:path w="144189" h="144189">
                <a:moveTo>
                  <a:pt x="9012" y="9012"/>
                </a:moveTo>
                <a:cubicBezTo>
                  <a:pt x="13996" y="9012"/>
                  <a:pt x="18024" y="13039"/>
                  <a:pt x="18024" y="18024"/>
                </a:cubicBezTo>
                <a:lnTo>
                  <a:pt x="18024" y="112648"/>
                </a:lnTo>
                <a:cubicBezTo>
                  <a:pt x="18024" y="115126"/>
                  <a:pt x="20051" y="117154"/>
                  <a:pt x="22530" y="117154"/>
                </a:cubicBezTo>
                <a:lnTo>
                  <a:pt x="135177" y="117154"/>
                </a:lnTo>
                <a:cubicBezTo>
                  <a:pt x="140162" y="117154"/>
                  <a:pt x="144189" y="121181"/>
                  <a:pt x="144189" y="126166"/>
                </a:cubicBezTo>
                <a:cubicBezTo>
                  <a:pt x="144189" y="131150"/>
                  <a:pt x="140162" y="135177"/>
                  <a:pt x="135177" y="135177"/>
                </a:cubicBezTo>
                <a:lnTo>
                  <a:pt x="22530" y="135177"/>
                </a:lnTo>
                <a:cubicBezTo>
                  <a:pt x="10082" y="135177"/>
                  <a:pt x="0" y="125095"/>
                  <a:pt x="0" y="112648"/>
                </a:cubicBezTo>
                <a:lnTo>
                  <a:pt x="0" y="18024"/>
                </a:lnTo>
                <a:cubicBezTo>
                  <a:pt x="0" y="13039"/>
                  <a:pt x="4027" y="9012"/>
                  <a:pt x="9012" y="9012"/>
                </a:cubicBezTo>
                <a:close/>
                <a:moveTo>
                  <a:pt x="36047" y="27035"/>
                </a:moveTo>
                <a:cubicBezTo>
                  <a:pt x="36047" y="22051"/>
                  <a:pt x="40074" y="18024"/>
                  <a:pt x="45059" y="18024"/>
                </a:cubicBezTo>
                <a:lnTo>
                  <a:pt x="99130" y="18024"/>
                </a:lnTo>
                <a:cubicBezTo>
                  <a:pt x="104115" y="18024"/>
                  <a:pt x="108142" y="22051"/>
                  <a:pt x="108142" y="27035"/>
                </a:cubicBezTo>
                <a:cubicBezTo>
                  <a:pt x="108142" y="32020"/>
                  <a:pt x="104115" y="36047"/>
                  <a:pt x="99130" y="36047"/>
                </a:cubicBezTo>
                <a:lnTo>
                  <a:pt x="45059" y="36047"/>
                </a:lnTo>
                <a:cubicBezTo>
                  <a:pt x="40074" y="36047"/>
                  <a:pt x="36047" y="32020"/>
                  <a:pt x="36047" y="27035"/>
                </a:cubicBezTo>
                <a:close/>
                <a:moveTo>
                  <a:pt x="45059" y="49565"/>
                </a:moveTo>
                <a:lnTo>
                  <a:pt x="81106" y="49565"/>
                </a:lnTo>
                <a:cubicBezTo>
                  <a:pt x="86091" y="49565"/>
                  <a:pt x="90118" y="53592"/>
                  <a:pt x="90118" y="58577"/>
                </a:cubicBezTo>
                <a:cubicBezTo>
                  <a:pt x="90118" y="63562"/>
                  <a:pt x="86091" y="67589"/>
                  <a:pt x="81106" y="67589"/>
                </a:cubicBezTo>
                <a:lnTo>
                  <a:pt x="45059" y="67589"/>
                </a:lnTo>
                <a:cubicBezTo>
                  <a:pt x="40074" y="67589"/>
                  <a:pt x="36047" y="63562"/>
                  <a:pt x="36047" y="58577"/>
                </a:cubicBezTo>
                <a:cubicBezTo>
                  <a:pt x="36047" y="53592"/>
                  <a:pt x="40074" y="49565"/>
                  <a:pt x="45059" y="49565"/>
                </a:cubicBezTo>
                <a:close/>
                <a:moveTo>
                  <a:pt x="45059" y="81106"/>
                </a:moveTo>
                <a:lnTo>
                  <a:pt x="117154" y="81106"/>
                </a:lnTo>
                <a:cubicBezTo>
                  <a:pt x="122138" y="81106"/>
                  <a:pt x="126166" y="85134"/>
                  <a:pt x="126166" y="90118"/>
                </a:cubicBezTo>
                <a:cubicBezTo>
                  <a:pt x="126166" y="95103"/>
                  <a:pt x="122138" y="99130"/>
                  <a:pt x="117154" y="99130"/>
                </a:cubicBezTo>
                <a:lnTo>
                  <a:pt x="45059" y="99130"/>
                </a:lnTo>
                <a:cubicBezTo>
                  <a:pt x="40074" y="99130"/>
                  <a:pt x="36047" y="95103"/>
                  <a:pt x="36047" y="90118"/>
                </a:cubicBezTo>
                <a:cubicBezTo>
                  <a:pt x="36047" y="85134"/>
                  <a:pt x="40074" y="81106"/>
                  <a:pt x="45059" y="81106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77" name="Text 75"/>
          <p:cNvSpPr/>
          <p:nvPr/>
        </p:nvSpPr>
        <p:spPr>
          <a:xfrm>
            <a:off x="640841" y="5567306"/>
            <a:ext cx="3380436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5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Brand Outcomes (12 Months)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456599" y="5855685"/>
            <a:ext cx="3556668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15+ inbound speaking invitations</a:t>
            </a:r>
            <a:endParaRPr lang="en-US" sz="1600" dirty="0"/>
          </a:p>
        </p:txBody>
      </p:sp>
      <p:sp>
        <p:nvSpPr>
          <p:cNvPr id="79" name="Text 77"/>
          <p:cNvSpPr/>
          <p:nvPr/>
        </p:nvSpPr>
        <p:spPr>
          <a:xfrm>
            <a:off x="456599" y="6079979"/>
            <a:ext cx="3556668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3+ media features in relevant outlets</a:t>
            </a:r>
            <a:endParaRPr lang="en-US" sz="1600" dirty="0"/>
          </a:p>
        </p:txBody>
      </p:sp>
      <p:sp>
        <p:nvSpPr>
          <p:cNvPr id="80" name="Text 78"/>
          <p:cNvSpPr/>
          <p:nvPr/>
        </p:nvSpPr>
        <p:spPr>
          <a:xfrm>
            <a:off x="456599" y="6304273"/>
            <a:ext cx="3556668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PhD committees recognize name</a:t>
            </a:r>
            <a:endParaRPr lang="en-US" sz="1600" dirty="0"/>
          </a:p>
        </p:txBody>
      </p:sp>
      <p:sp>
        <p:nvSpPr>
          <p:cNvPr id="81" name="Text 79"/>
          <p:cNvSpPr/>
          <p:nvPr/>
        </p:nvSpPr>
        <p:spPr>
          <a:xfrm>
            <a:off x="456599" y="6528568"/>
            <a:ext cx="3556668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Regular inbound consulting inquiries</a:t>
            </a:r>
            <a:endParaRPr lang="en-US" sz="1600" dirty="0"/>
          </a:p>
        </p:txBody>
      </p:sp>
      <p:sp>
        <p:nvSpPr>
          <p:cNvPr id="82" name="Shape 80"/>
          <p:cNvSpPr/>
          <p:nvPr/>
        </p:nvSpPr>
        <p:spPr>
          <a:xfrm>
            <a:off x="4216909" y="5435133"/>
            <a:ext cx="3756930" cy="1417861"/>
          </a:xfrm>
          <a:custGeom>
            <a:avLst/>
            <a:gdLst/>
            <a:ahLst/>
            <a:cxnLst/>
            <a:rect l="l" t="t" r="r" b="b"/>
            <a:pathLst>
              <a:path w="3756930" h="1417861">
                <a:moveTo>
                  <a:pt x="64087" y="0"/>
                </a:moveTo>
                <a:lnTo>
                  <a:pt x="3692843" y="0"/>
                </a:lnTo>
                <a:cubicBezTo>
                  <a:pt x="3728237" y="0"/>
                  <a:pt x="3756930" y="28693"/>
                  <a:pt x="3756930" y="64087"/>
                </a:cubicBezTo>
                <a:lnTo>
                  <a:pt x="3756930" y="1353773"/>
                </a:lnTo>
                <a:cubicBezTo>
                  <a:pt x="3756930" y="1389168"/>
                  <a:pt x="3728237" y="1417861"/>
                  <a:pt x="3692843" y="1417861"/>
                </a:cubicBezTo>
                <a:lnTo>
                  <a:pt x="64087" y="1417861"/>
                </a:lnTo>
                <a:cubicBezTo>
                  <a:pt x="28693" y="1417861"/>
                  <a:pt x="0" y="1389168"/>
                  <a:pt x="0" y="1353773"/>
                </a:cubicBezTo>
                <a:lnTo>
                  <a:pt x="0" y="64087"/>
                </a:lnTo>
                <a:cubicBezTo>
                  <a:pt x="0" y="28693"/>
                  <a:pt x="28693" y="0"/>
                  <a:pt x="64087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4369109" y="5607359"/>
            <a:ext cx="144189" cy="144189"/>
          </a:xfrm>
          <a:custGeom>
            <a:avLst/>
            <a:gdLst/>
            <a:ahLst/>
            <a:cxnLst/>
            <a:rect l="l" t="t" r="r" b="b"/>
            <a:pathLst>
              <a:path w="144189" h="144189">
                <a:moveTo>
                  <a:pt x="135206" y="54071"/>
                </a:moveTo>
                <a:lnTo>
                  <a:pt x="137430" y="54071"/>
                </a:lnTo>
                <a:cubicBezTo>
                  <a:pt x="141176" y="54071"/>
                  <a:pt x="144189" y="51058"/>
                  <a:pt x="144189" y="47312"/>
                </a:cubicBezTo>
                <a:lnTo>
                  <a:pt x="144189" y="6759"/>
                </a:lnTo>
                <a:cubicBezTo>
                  <a:pt x="144189" y="4027"/>
                  <a:pt x="142556" y="1549"/>
                  <a:pt x="140021" y="507"/>
                </a:cubicBezTo>
                <a:cubicBezTo>
                  <a:pt x="137487" y="-535"/>
                  <a:pt x="134586" y="56"/>
                  <a:pt x="132643" y="1971"/>
                </a:cubicBezTo>
                <a:lnTo>
                  <a:pt x="118083" y="16559"/>
                </a:lnTo>
                <a:cubicBezTo>
                  <a:pt x="105607" y="6224"/>
                  <a:pt x="89555" y="0"/>
                  <a:pt x="72095" y="0"/>
                </a:cubicBezTo>
                <a:cubicBezTo>
                  <a:pt x="35766" y="0"/>
                  <a:pt x="5717" y="26867"/>
                  <a:pt x="732" y="61815"/>
                </a:cubicBezTo>
                <a:cubicBezTo>
                  <a:pt x="28" y="66744"/>
                  <a:pt x="3436" y="71306"/>
                  <a:pt x="8364" y="72010"/>
                </a:cubicBezTo>
                <a:cubicBezTo>
                  <a:pt x="13292" y="72714"/>
                  <a:pt x="17855" y="69278"/>
                  <a:pt x="18559" y="64378"/>
                </a:cubicBezTo>
                <a:cubicBezTo>
                  <a:pt x="22304" y="38159"/>
                  <a:pt x="44862" y="18024"/>
                  <a:pt x="72095" y="18024"/>
                </a:cubicBezTo>
                <a:cubicBezTo>
                  <a:pt x="84599" y="18024"/>
                  <a:pt x="96089" y="22248"/>
                  <a:pt x="105241" y="29373"/>
                </a:cubicBezTo>
                <a:lnTo>
                  <a:pt x="92090" y="42525"/>
                </a:lnTo>
                <a:cubicBezTo>
                  <a:pt x="90146" y="44468"/>
                  <a:pt x="89583" y="47368"/>
                  <a:pt x="90625" y="49903"/>
                </a:cubicBezTo>
                <a:cubicBezTo>
                  <a:pt x="91667" y="52438"/>
                  <a:pt x="94145" y="54071"/>
                  <a:pt x="96877" y="54071"/>
                </a:cubicBezTo>
                <a:lnTo>
                  <a:pt x="135206" y="54071"/>
                </a:lnTo>
                <a:close/>
                <a:moveTo>
                  <a:pt x="143485" y="82374"/>
                </a:moveTo>
                <a:cubicBezTo>
                  <a:pt x="144189" y="77445"/>
                  <a:pt x="140753" y="72883"/>
                  <a:pt x="135853" y="72179"/>
                </a:cubicBezTo>
                <a:cubicBezTo>
                  <a:pt x="130953" y="71475"/>
                  <a:pt x="126363" y="74911"/>
                  <a:pt x="125659" y="79811"/>
                </a:cubicBezTo>
                <a:cubicBezTo>
                  <a:pt x="121913" y="106002"/>
                  <a:pt x="99355" y="126137"/>
                  <a:pt x="72123" y="126137"/>
                </a:cubicBezTo>
                <a:cubicBezTo>
                  <a:pt x="59619" y="126137"/>
                  <a:pt x="48129" y="121913"/>
                  <a:pt x="38976" y="114788"/>
                </a:cubicBezTo>
                <a:lnTo>
                  <a:pt x="52100" y="101665"/>
                </a:lnTo>
                <a:cubicBezTo>
                  <a:pt x="54043" y="99721"/>
                  <a:pt x="54606" y="96821"/>
                  <a:pt x="53564" y="94286"/>
                </a:cubicBezTo>
                <a:cubicBezTo>
                  <a:pt x="52522" y="91752"/>
                  <a:pt x="50044" y="90118"/>
                  <a:pt x="47312" y="90118"/>
                </a:cubicBezTo>
                <a:lnTo>
                  <a:pt x="6759" y="90118"/>
                </a:lnTo>
                <a:cubicBezTo>
                  <a:pt x="3013" y="90118"/>
                  <a:pt x="0" y="93132"/>
                  <a:pt x="0" y="96877"/>
                </a:cubicBezTo>
                <a:lnTo>
                  <a:pt x="0" y="137430"/>
                </a:lnTo>
                <a:cubicBezTo>
                  <a:pt x="0" y="140162"/>
                  <a:pt x="1633" y="142640"/>
                  <a:pt x="4168" y="143682"/>
                </a:cubicBezTo>
                <a:cubicBezTo>
                  <a:pt x="6703" y="144724"/>
                  <a:pt x="9603" y="144133"/>
                  <a:pt x="11546" y="142218"/>
                </a:cubicBezTo>
                <a:lnTo>
                  <a:pt x="26134" y="127630"/>
                </a:lnTo>
                <a:cubicBezTo>
                  <a:pt x="38582" y="137965"/>
                  <a:pt x="54634" y="144189"/>
                  <a:pt x="72095" y="144189"/>
                </a:cubicBezTo>
                <a:cubicBezTo>
                  <a:pt x="108424" y="144189"/>
                  <a:pt x="138472" y="117323"/>
                  <a:pt x="143457" y="82374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84" name="Text 82"/>
          <p:cNvSpPr/>
          <p:nvPr/>
        </p:nvSpPr>
        <p:spPr>
          <a:xfrm>
            <a:off x="4533324" y="5567306"/>
            <a:ext cx="3380436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5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Quarterly Review Process</a:t>
            </a:r>
            <a:endParaRPr lang="en-US" sz="1600" dirty="0"/>
          </a:p>
        </p:txBody>
      </p:sp>
      <p:sp>
        <p:nvSpPr>
          <p:cNvPr id="85" name="Text 83"/>
          <p:cNvSpPr/>
          <p:nvPr/>
        </p:nvSpPr>
        <p:spPr>
          <a:xfrm>
            <a:off x="4349082" y="5855685"/>
            <a:ext cx="3556668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Review metrics vs. targets</a:t>
            </a:r>
            <a:endParaRPr lang="en-US" sz="1600" dirty="0"/>
          </a:p>
        </p:txBody>
      </p:sp>
      <p:sp>
        <p:nvSpPr>
          <p:cNvPr id="86" name="Text 84"/>
          <p:cNvSpPr/>
          <p:nvPr/>
        </p:nvSpPr>
        <p:spPr>
          <a:xfrm>
            <a:off x="4349082" y="6079979"/>
            <a:ext cx="3556668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Assess content performance</a:t>
            </a:r>
            <a:endParaRPr lang="en-US" sz="1600" dirty="0"/>
          </a:p>
        </p:txBody>
      </p:sp>
      <p:sp>
        <p:nvSpPr>
          <p:cNvPr id="87" name="Text 85"/>
          <p:cNvSpPr/>
          <p:nvPr/>
        </p:nvSpPr>
        <p:spPr>
          <a:xfrm>
            <a:off x="4349082" y="6304273"/>
            <a:ext cx="3556668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Adjust strategy as needed</a:t>
            </a:r>
            <a:endParaRPr lang="en-US" sz="1600" dirty="0"/>
          </a:p>
        </p:txBody>
      </p:sp>
      <p:sp>
        <p:nvSpPr>
          <p:cNvPr id="88" name="Text 86"/>
          <p:cNvSpPr/>
          <p:nvPr/>
        </p:nvSpPr>
        <p:spPr>
          <a:xfrm>
            <a:off x="4349082" y="6528568"/>
            <a:ext cx="3556668" cy="1922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Update this document</a:t>
            </a:r>
            <a:endParaRPr lang="en-US" sz="1600" dirty="0"/>
          </a:p>
        </p:txBody>
      </p:sp>
      <p:sp>
        <p:nvSpPr>
          <p:cNvPr id="89" name="Shape 87"/>
          <p:cNvSpPr/>
          <p:nvPr/>
        </p:nvSpPr>
        <p:spPr>
          <a:xfrm>
            <a:off x="8109392" y="5435133"/>
            <a:ext cx="3756930" cy="1417861"/>
          </a:xfrm>
          <a:custGeom>
            <a:avLst/>
            <a:gdLst/>
            <a:ahLst/>
            <a:cxnLst/>
            <a:rect l="l" t="t" r="r" b="b"/>
            <a:pathLst>
              <a:path w="3756930" h="1417861">
                <a:moveTo>
                  <a:pt x="64087" y="0"/>
                </a:moveTo>
                <a:lnTo>
                  <a:pt x="3692843" y="0"/>
                </a:lnTo>
                <a:cubicBezTo>
                  <a:pt x="3728237" y="0"/>
                  <a:pt x="3756930" y="28693"/>
                  <a:pt x="3756930" y="64087"/>
                </a:cubicBezTo>
                <a:lnTo>
                  <a:pt x="3756930" y="1353773"/>
                </a:lnTo>
                <a:cubicBezTo>
                  <a:pt x="3756930" y="1389168"/>
                  <a:pt x="3728237" y="1417861"/>
                  <a:pt x="3692843" y="1417861"/>
                </a:cubicBezTo>
                <a:lnTo>
                  <a:pt x="64087" y="1417861"/>
                </a:lnTo>
                <a:cubicBezTo>
                  <a:pt x="28693" y="1417861"/>
                  <a:pt x="0" y="1389168"/>
                  <a:pt x="0" y="1353773"/>
                </a:cubicBezTo>
                <a:lnTo>
                  <a:pt x="0" y="64087"/>
                </a:lnTo>
                <a:cubicBezTo>
                  <a:pt x="0" y="28693"/>
                  <a:pt x="28693" y="0"/>
                  <a:pt x="64087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8261592" y="5607359"/>
            <a:ext cx="144189" cy="144189"/>
          </a:xfrm>
          <a:custGeom>
            <a:avLst/>
            <a:gdLst/>
            <a:ahLst/>
            <a:cxnLst/>
            <a:rect l="l" t="t" r="r" b="b"/>
            <a:pathLst>
              <a:path w="144189" h="144189">
                <a:moveTo>
                  <a:pt x="72095" y="144189"/>
                </a:moveTo>
                <a:cubicBezTo>
                  <a:pt x="111885" y="144189"/>
                  <a:pt x="144189" y="111885"/>
                  <a:pt x="144189" y="72095"/>
                </a:cubicBezTo>
                <a:cubicBezTo>
                  <a:pt x="144189" y="32305"/>
                  <a:pt x="111885" y="0"/>
                  <a:pt x="72095" y="0"/>
                </a:cubicBezTo>
                <a:cubicBezTo>
                  <a:pt x="32305" y="0"/>
                  <a:pt x="0" y="32305"/>
                  <a:pt x="0" y="72095"/>
                </a:cubicBezTo>
                <a:cubicBezTo>
                  <a:pt x="0" y="111885"/>
                  <a:pt x="32305" y="144189"/>
                  <a:pt x="72095" y="144189"/>
                </a:cubicBezTo>
                <a:close/>
                <a:moveTo>
                  <a:pt x="72095" y="38300"/>
                </a:moveTo>
                <a:cubicBezTo>
                  <a:pt x="75840" y="38300"/>
                  <a:pt x="78853" y="41314"/>
                  <a:pt x="78853" y="45059"/>
                </a:cubicBezTo>
                <a:lnTo>
                  <a:pt x="78853" y="76601"/>
                </a:lnTo>
                <a:cubicBezTo>
                  <a:pt x="78853" y="80346"/>
                  <a:pt x="75840" y="83359"/>
                  <a:pt x="72095" y="83359"/>
                </a:cubicBezTo>
                <a:cubicBezTo>
                  <a:pt x="68349" y="83359"/>
                  <a:pt x="65336" y="80346"/>
                  <a:pt x="65336" y="76601"/>
                </a:cubicBezTo>
                <a:lnTo>
                  <a:pt x="65336" y="45059"/>
                </a:lnTo>
                <a:cubicBezTo>
                  <a:pt x="65336" y="41314"/>
                  <a:pt x="68349" y="38300"/>
                  <a:pt x="72095" y="38300"/>
                </a:cubicBezTo>
                <a:close/>
                <a:moveTo>
                  <a:pt x="64575" y="99130"/>
                </a:moveTo>
                <a:cubicBezTo>
                  <a:pt x="64404" y="96339"/>
                  <a:pt x="65796" y="93684"/>
                  <a:pt x="68189" y="92236"/>
                </a:cubicBezTo>
                <a:cubicBezTo>
                  <a:pt x="70581" y="90789"/>
                  <a:pt x="73580" y="90789"/>
                  <a:pt x="75972" y="92236"/>
                </a:cubicBezTo>
                <a:cubicBezTo>
                  <a:pt x="78365" y="93684"/>
                  <a:pt x="79757" y="96339"/>
                  <a:pt x="79586" y="99130"/>
                </a:cubicBezTo>
                <a:cubicBezTo>
                  <a:pt x="79757" y="101921"/>
                  <a:pt x="78365" y="104577"/>
                  <a:pt x="75972" y="106024"/>
                </a:cubicBezTo>
                <a:cubicBezTo>
                  <a:pt x="73580" y="107471"/>
                  <a:pt x="70581" y="107471"/>
                  <a:pt x="68189" y="106024"/>
                </a:cubicBezTo>
                <a:cubicBezTo>
                  <a:pt x="65796" y="104577"/>
                  <a:pt x="64404" y="101921"/>
                  <a:pt x="64575" y="9913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91" name="Text 89"/>
          <p:cNvSpPr/>
          <p:nvPr/>
        </p:nvSpPr>
        <p:spPr>
          <a:xfrm>
            <a:off x="8425807" y="5567306"/>
            <a:ext cx="3380436" cy="2242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5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Important Note</a:t>
            </a:r>
            <a:endParaRPr lang="en-US" sz="1600" dirty="0"/>
          </a:p>
        </p:txBody>
      </p:sp>
      <p:sp>
        <p:nvSpPr>
          <p:cNvPr id="92" name="Text 90"/>
          <p:cNvSpPr/>
          <p:nvPr/>
        </p:nvSpPr>
        <p:spPr>
          <a:xfrm>
            <a:off x="8241566" y="5855685"/>
            <a:ext cx="3556668" cy="6248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9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These are targets, not guarantees. The roadmap should be evaluated quarterly and adjusted based on what's working and what's not.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g.freepik.com/73a1bdc7bdb9635b40f8815976be730082216394.jp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rcRect l="0" r="0" t="7779" b="7779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F2E">
                  <a:alpha val="95000"/>
                </a:srgbClr>
              </a:gs>
              <a:gs pos="50000">
                <a:srgbClr val="3D5A80">
                  <a:alpha val="85000"/>
                </a:srgbClr>
              </a:gs>
              <a:gs pos="100000">
                <a:srgbClr val="1A1F2E">
                  <a:alpha val="95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5086392" y="-230372"/>
            <a:ext cx="2020186" cy="469605"/>
          </a:xfrm>
          <a:custGeom>
            <a:avLst/>
            <a:gdLst/>
            <a:ahLst/>
            <a:cxnLst/>
            <a:rect l="l" t="t" r="r" b="b"/>
            <a:pathLst>
              <a:path w="2020186" h="469605">
                <a:moveTo>
                  <a:pt x="106328" y="0"/>
                </a:moveTo>
                <a:lnTo>
                  <a:pt x="1913858" y="0"/>
                </a:lnTo>
                <a:cubicBezTo>
                  <a:pt x="1972581" y="0"/>
                  <a:pt x="2020186" y="47605"/>
                  <a:pt x="2020186" y="106328"/>
                </a:cubicBezTo>
                <a:lnTo>
                  <a:pt x="2020186" y="363277"/>
                </a:lnTo>
                <a:cubicBezTo>
                  <a:pt x="2020186" y="422000"/>
                  <a:pt x="1972581" y="469605"/>
                  <a:pt x="1913858" y="469605"/>
                </a:cubicBezTo>
                <a:lnTo>
                  <a:pt x="106328" y="469605"/>
                </a:lnTo>
                <a:cubicBezTo>
                  <a:pt x="47644" y="469605"/>
                  <a:pt x="0" y="421961"/>
                  <a:pt x="0" y="363277"/>
                </a:cubicBezTo>
                <a:lnTo>
                  <a:pt x="0" y="106328"/>
                </a:lnTo>
                <a:cubicBezTo>
                  <a:pt x="0" y="47644"/>
                  <a:pt x="47644" y="0"/>
                  <a:pt x="106328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 w="12700">
            <a:solidFill>
              <a:srgbClr val="98C1D9">
                <a:alpha val="4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259171" y="-93035"/>
            <a:ext cx="1673590" cy="1949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95" b="1" spc="70" kern="0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FOUNDATION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2446319" y="456314"/>
            <a:ext cx="7301023" cy="6645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4186" b="1" dirty="0">
                <a:solidFill>
                  <a:srgbClr val="EEF0F2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Personal Branding That Lasts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387094" y="1333500"/>
            <a:ext cx="1417674" cy="35442"/>
          </a:xfrm>
          <a:custGeom>
            <a:avLst/>
            <a:gdLst/>
            <a:ahLst/>
            <a:cxnLst/>
            <a:rect l="l" t="t" r="r" b="b"/>
            <a:pathLst>
              <a:path w="1417674" h="35442">
                <a:moveTo>
                  <a:pt x="0" y="0"/>
                </a:moveTo>
                <a:lnTo>
                  <a:pt x="1417674" y="0"/>
                </a:lnTo>
                <a:lnTo>
                  <a:pt x="1417674" y="35442"/>
                </a:lnTo>
                <a:lnTo>
                  <a:pt x="0" y="35442"/>
                </a:lnTo>
                <a:lnTo>
                  <a:pt x="0" y="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8" name="Text 5"/>
          <p:cNvSpPr/>
          <p:nvPr/>
        </p:nvSpPr>
        <p:spPr>
          <a:xfrm>
            <a:off x="2073349" y="1936012"/>
            <a:ext cx="8045302" cy="6911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674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Effective personal branding starts from accurate self-awareness</a:t>
            </a:r>
            <a:pPr algn="ctr">
              <a:lnSpc>
                <a:spcPct val="140000"/>
              </a:lnSpc>
            </a:pPr>
            <a:r>
              <a:rPr lang="en-US" sz="1674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not from inflating what exists.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2082209" y="2839779"/>
            <a:ext cx="8027581" cy="5759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395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Subkhan doesn't need to become someone else or exaggerate what he's already done. </a:t>
            </a:r>
            <a:pPr algn="ctr">
              <a:lnSpc>
                <a:spcPct val="140000"/>
              </a:lnSpc>
            </a:pPr>
            <a:r>
              <a:rPr lang="en-US" sz="1395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unique combination he possesses is strong enough</a:t>
            </a:r>
            <a:pPr algn="ctr">
              <a:lnSpc>
                <a:spcPct val="140000"/>
              </a:lnSpc>
            </a:pPr>
            <a:r>
              <a:rPr lang="en-US" sz="1395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if communicated correctly.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2082209" y="3628360"/>
            <a:ext cx="8027581" cy="5759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395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This document is designed to be revisited quarterly and still feel relevant — </a:t>
            </a:r>
            <a:pPr algn="ctr">
              <a:lnSpc>
                <a:spcPct val="140000"/>
              </a:lnSpc>
            </a:pPr>
            <a:r>
              <a:rPr lang="en-US" sz="1395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not trend-chasing, but a solid foundation for long-term brand building.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2130942" y="4563140"/>
            <a:ext cx="2498651" cy="1639186"/>
          </a:xfrm>
          <a:custGeom>
            <a:avLst/>
            <a:gdLst/>
            <a:ahLst/>
            <a:cxnLst/>
            <a:rect l="l" t="t" r="r" b="b"/>
            <a:pathLst>
              <a:path w="2498651" h="1639186">
                <a:moveTo>
                  <a:pt x="106318" y="0"/>
                </a:moveTo>
                <a:lnTo>
                  <a:pt x="2392334" y="0"/>
                </a:lnTo>
                <a:cubicBezTo>
                  <a:pt x="2451051" y="0"/>
                  <a:pt x="2498651" y="47600"/>
                  <a:pt x="2498651" y="106318"/>
                </a:cubicBezTo>
                <a:lnTo>
                  <a:pt x="2498651" y="1532868"/>
                </a:lnTo>
                <a:cubicBezTo>
                  <a:pt x="2498651" y="1591586"/>
                  <a:pt x="2451051" y="1639186"/>
                  <a:pt x="2392334" y="1639186"/>
                </a:cubicBezTo>
                <a:lnTo>
                  <a:pt x="106318" y="1639186"/>
                </a:lnTo>
                <a:cubicBezTo>
                  <a:pt x="47600" y="1639186"/>
                  <a:pt x="0" y="1591586"/>
                  <a:pt x="0" y="1532868"/>
                </a:cubicBezTo>
                <a:lnTo>
                  <a:pt x="0" y="106318"/>
                </a:lnTo>
                <a:cubicBezTo>
                  <a:pt x="0" y="47639"/>
                  <a:pt x="47639" y="0"/>
                  <a:pt x="106318" y="0"/>
                </a:cubicBezTo>
                <a:close/>
              </a:path>
            </a:pathLst>
          </a:custGeom>
          <a:solidFill>
            <a:srgbClr val="3D5A80">
              <a:alpha val="30196"/>
            </a:srgbClr>
          </a:solidFill>
          <a:ln w="12700">
            <a:solidFill>
              <a:srgbClr val="3D5A80">
                <a:alpha val="50196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219256" y="4780221"/>
            <a:ext cx="318977" cy="318977"/>
          </a:xfrm>
          <a:custGeom>
            <a:avLst/>
            <a:gdLst/>
            <a:ahLst/>
            <a:cxnLst/>
            <a:rect l="l" t="t" r="r" b="b"/>
            <a:pathLst>
              <a:path w="318977" h="318977">
                <a:moveTo>
                  <a:pt x="279105" y="159488"/>
                </a:moveTo>
                <a:cubicBezTo>
                  <a:pt x="279105" y="93470"/>
                  <a:pt x="225506" y="39872"/>
                  <a:pt x="159488" y="39872"/>
                </a:cubicBezTo>
                <a:cubicBezTo>
                  <a:pt x="93470" y="39872"/>
                  <a:pt x="39872" y="93470"/>
                  <a:pt x="39872" y="159488"/>
                </a:cubicBezTo>
                <a:cubicBezTo>
                  <a:pt x="39872" y="225506"/>
                  <a:pt x="93470" y="279105"/>
                  <a:pt x="159488" y="279105"/>
                </a:cubicBezTo>
                <a:cubicBezTo>
                  <a:pt x="225506" y="279105"/>
                  <a:pt x="279105" y="225506"/>
                  <a:pt x="279105" y="159488"/>
                </a:cubicBezTo>
                <a:close/>
                <a:moveTo>
                  <a:pt x="0" y="159488"/>
                </a:moveTo>
                <a:cubicBezTo>
                  <a:pt x="0" y="71464"/>
                  <a:pt x="71464" y="0"/>
                  <a:pt x="159488" y="0"/>
                </a:cubicBezTo>
                <a:cubicBezTo>
                  <a:pt x="247512" y="0"/>
                  <a:pt x="318977" y="71464"/>
                  <a:pt x="318977" y="159488"/>
                </a:cubicBezTo>
                <a:cubicBezTo>
                  <a:pt x="318977" y="247512"/>
                  <a:pt x="247512" y="318977"/>
                  <a:pt x="159488" y="318977"/>
                </a:cubicBezTo>
                <a:cubicBezTo>
                  <a:pt x="71464" y="318977"/>
                  <a:pt x="0" y="247512"/>
                  <a:pt x="0" y="159488"/>
                </a:cubicBezTo>
                <a:close/>
                <a:moveTo>
                  <a:pt x="159488" y="209328"/>
                </a:moveTo>
                <a:cubicBezTo>
                  <a:pt x="186996" y="209328"/>
                  <a:pt x="209328" y="186996"/>
                  <a:pt x="209328" y="159488"/>
                </a:cubicBezTo>
                <a:cubicBezTo>
                  <a:pt x="209328" y="131981"/>
                  <a:pt x="186996" y="109648"/>
                  <a:pt x="159488" y="109648"/>
                </a:cubicBezTo>
                <a:cubicBezTo>
                  <a:pt x="131981" y="109648"/>
                  <a:pt x="109648" y="131981"/>
                  <a:pt x="109648" y="159488"/>
                </a:cubicBezTo>
                <a:cubicBezTo>
                  <a:pt x="109648" y="186996"/>
                  <a:pt x="131981" y="209328"/>
                  <a:pt x="159488" y="209328"/>
                </a:cubicBezTo>
                <a:close/>
                <a:moveTo>
                  <a:pt x="159488" y="69776"/>
                </a:moveTo>
                <a:cubicBezTo>
                  <a:pt x="209002" y="69776"/>
                  <a:pt x="249201" y="109975"/>
                  <a:pt x="249201" y="159488"/>
                </a:cubicBezTo>
                <a:cubicBezTo>
                  <a:pt x="249201" y="209002"/>
                  <a:pt x="209002" y="249201"/>
                  <a:pt x="159488" y="249201"/>
                </a:cubicBezTo>
                <a:cubicBezTo>
                  <a:pt x="109975" y="249201"/>
                  <a:pt x="69776" y="209002"/>
                  <a:pt x="69776" y="159488"/>
                </a:cubicBezTo>
                <a:cubicBezTo>
                  <a:pt x="69776" y="109975"/>
                  <a:pt x="109975" y="69776"/>
                  <a:pt x="159488" y="69776"/>
                </a:cubicBezTo>
                <a:close/>
                <a:moveTo>
                  <a:pt x="139552" y="159488"/>
                </a:moveTo>
                <a:cubicBezTo>
                  <a:pt x="139552" y="148485"/>
                  <a:pt x="148485" y="139552"/>
                  <a:pt x="159488" y="139552"/>
                </a:cubicBezTo>
                <a:cubicBezTo>
                  <a:pt x="170491" y="139552"/>
                  <a:pt x="179424" y="148485"/>
                  <a:pt x="179424" y="159488"/>
                </a:cubicBezTo>
                <a:cubicBezTo>
                  <a:pt x="179424" y="170491"/>
                  <a:pt x="170491" y="179424"/>
                  <a:pt x="159488" y="179424"/>
                </a:cubicBezTo>
                <a:cubicBezTo>
                  <a:pt x="148485" y="179424"/>
                  <a:pt x="139552" y="170491"/>
                  <a:pt x="139552" y="159488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3" name="Text 10"/>
          <p:cNvSpPr/>
          <p:nvPr/>
        </p:nvSpPr>
        <p:spPr>
          <a:xfrm>
            <a:off x="2303721" y="5240965"/>
            <a:ext cx="2153093" cy="2480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95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Strategic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2312581" y="5559942"/>
            <a:ext cx="2135372" cy="4253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16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Every action serves the brand narrative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4848128" y="4563140"/>
            <a:ext cx="2498651" cy="1639186"/>
          </a:xfrm>
          <a:custGeom>
            <a:avLst/>
            <a:gdLst/>
            <a:ahLst/>
            <a:cxnLst/>
            <a:rect l="l" t="t" r="r" b="b"/>
            <a:pathLst>
              <a:path w="2498651" h="1639186">
                <a:moveTo>
                  <a:pt x="106318" y="0"/>
                </a:moveTo>
                <a:lnTo>
                  <a:pt x="2392334" y="0"/>
                </a:lnTo>
                <a:cubicBezTo>
                  <a:pt x="2451051" y="0"/>
                  <a:pt x="2498651" y="47600"/>
                  <a:pt x="2498651" y="106318"/>
                </a:cubicBezTo>
                <a:lnTo>
                  <a:pt x="2498651" y="1532868"/>
                </a:lnTo>
                <a:cubicBezTo>
                  <a:pt x="2498651" y="1591586"/>
                  <a:pt x="2451051" y="1639186"/>
                  <a:pt x="2392334" y="1639186"/>
                </a:cubicBezTo>
                <a:lnTo>
                  <a:pt x="106318" y="1639186"/>
                </a:lnTo>
                <a:cubicBezTo>
                  <a:pt x="47600" y="1639186"/>
                  <a:pt x="0" y="1591586"/>
                  <a:pt x="0" y="1532868"/>
                </a:cubicBezTo>
                <a:lnTo>
                  <a:pt x="0" y="106318"/>
                </a:lnTo>
                <a:cubicBezTo>
                  <a:pt x="0" y="47639"/>
                  <a:pt x="47639" y="0"/>
                  <a:pt x="106318" y="0"/>
                </a:cubicBezTo>
                <a:close/>
              </a:path>
            </a:pathLst>
          </a:custGeom>
          <a:solidFill>
            <a:srgbClr val="3D5A80">
              <a:alpha val="30196"/>
            </a:srgbClr>
          </a:solidFill>
          <a:ln w="12700">
            <a:solidFill>
              <a:srgbClr val="3D5A80">
                <a:alpha val="50196"/>
              </a:srgbClr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5936442" y="4780221"/>
            <a:ext cx="318977" cy="318977"/>
          </a:xfrm>
          <a:custGeom>
            <a:avLst/>
            <a:gdLst/>
            <a:ahLst/>
            <a:cxnLst/>
            <a:rect l="l" t="t" r="r" b="b"/>
            <a:pathLst>
              <a:path w="318977" h="318977">
                <a:moveTo>
                  <a:pt x="150143" y="54263"/>
                </a:moveTo>
                <a:lnTo>
                  <a:pt x="159488" y="67160"/>
                </a:lnTo>
                <a:lnTo>
                  <a:pt x="168833" y="54263"/>
                </a:lnTo>
                <a:cubicBezTo>
                  <a:pt x="184408" y="32708"/>
                  <a:pt x="209453" y="19936"/>
                  <a:pt x="236055" y="19936"/>
                </a:cubicBezTo>
                <a:cubicBezTo>
                  <a:pt x="281846" y="19936"/>
                  <a:pt x="318977" y="57067"/>
                  <a:pt x="318977" y="102858"/>
                </a:cubicBezTo>
                <a:lnTo>
                  <a:pt x="318977" y="104477"/>
                </a:lnTo>
                <a:cubicBezTo>
                  <a:pt x="318977" y="174378"/>
                  <a:pt x="231819" y="255555"/>
                  <a:pt x="186340" y="290256"/>
                </a:cubicBezTo>
                <a:cubicBezTo>
                  <a:pt x="178615" y="296113"/>
                  <a:pt x="169145" y="299041"/>
                  <a:pt x="159488" y="299041"/>
                </a:cubicBezTo>
                <a:cubicBezTo>
                  <a:pt x="149832" y="299041"/>
                  <a:pt x="140300" y="296175"/>
                  <a:pt x="132637" y="290256"/>
                </a:cubicBezTo>
                <a:cubicBezTo>
                  <a:pt x="87158" y="255555"/>
                  <a:pt x="0" y="174378"/>
                  <a:pt x="0" y="104477"/>
                </a:cubicBezTo>
                <a:lnTo>
                  <a:pt x="0" y="102858"/>
                </a:lnTo>
                <a:cubicBezTo>
                  <a:pt x="0" y="57067"/>
                  <a:pt x="37131" y="19936"/>
                  <a:pt x="82921" y="19936"/>
                </a:cubicBezTo>
                <a:cubicBezTo>
                  <a:pt x="109524" y="19936"/>
                  <a:pt x="134568" y="32708"/>
                  <a:pt x="150143" y="54263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7" name="Text 14"/>
          <p:cNvSpPr/>
          <p:nvPr/>
        </p:nvSpPr>
        <p:spPr>
          <a:xfrm>
            <a:off x="5020907" y="5240965"/>
            <a:ext cx="2153093" cy="2480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95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Authentic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5029768" y="5559942"/>
            <a:ext cx="2135372" cy="4253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16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Built on real strengths and achievements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7565314" y="4563140"/>
            <a:ext cx="2498651" cy="1639186"/>
          </a:xfrm>
          <a:custGeom>
            <a:avLst/>
            <a:gdLst/>
            <a:ahLst/>
            <a:cxnLst/>
            <a:rect l="l" t="t" r="r" b="b"/>
            <a:pathLst>
              <a:path w="2498651" h="1639186">
                <a:moveTo>
                  <a:pt x="106318" y="0"/>
                </a:moveTo>
                <a:lnTo>
                  <a:pt x="2392334" y="0"/>
                </a:lnTo>
                <a:cubicBezTo>
                  <a:pt x="2451051" y="0"/>
                  <a:pt x="2498651" y="47600"/>
                  <a:pt x="2498651" y="106318"/>
                </a:cubicBezTo>
                <a:lnTo>
                  <a:pt x="2498651" y="1532868"/>
                </a:lnTo>
                <a:cubicBezTo>
                  <a:pt x="2498651" y="1591586"/>
                  <a:pt x="2451051" y="1639186"/>
                  <a:pt x="2392334" y="1639186"/>
                </a:cubicBezTo>
                <a:lnTo>
                  <a:pt x="106318" y="1639186"/>
                </a:lnTo>
                <a:cubicBezTo>
                  <a:pt x="47600" y="1639186"/>
                  <a:pt x="0" y="1591586"/>
                  <a:pt x="0" y="1532868"/>
                </a:cubicBezTo>
                <a:lnTo>
                  <a:pt x="0" y="106318"/>
                </a:lnTo>
                <a:cubicBezTo>
                  <a:pt x="0" y="47639"/>
                  <a:pt x="47639" y="0"/>
                  <a:pt x="106318" y="0"/>
                </a:cubicBezTo>
                <a:close/>
              </a:path>
            </a:pathLst>
          </a:custGeom>
          <a:solidFill>
            <a:srgbClr val="3D5A80">
              <a:alpha val="30196"/>
            </a:srgbClr>
          </a:solidFill>
          <a:ln w="12700">
            <a:solidFill>
              <a:srgbClr val="3D5A80">
                <a:alpha val="50196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8653629" y="4780221"/>
            <a:ext cx="318977" cy="318977"/>
          </a:xfrm>
          <a:custGeom>
            <a:avLst/>
            <a:gdLst/>
            <a:ahLst/>
            <a:cxnLst/>
            <a:rect l="l" t="t" r="r" b="b"/>
            <a:pathLst>
              <a:path w="318977" h="318977">
                <a:moveTo>
                  <a:pt x="159800" y="0"/>
                </a:moveTo>
                <a:cubicBezTo>
                  <a:pt x="168958" y="0"/>
                  <a:pt x="177369" y="5046"/>
                  <a:pt x="181730" y="13083"/>
                </a:cubicBezTo>
                <a:lnTo>
                  <a:pt x="316298" y="262284"/>
                </a:lnTo>
                <a:cubicBezTo>
                  <a:pt x="320472" y="270009"/>
                  <a:pt x="320285" y="279354"/>
                  <a:pt x="315799" y="286892"/>
                </a:cubicBezTo>
                <a:cubicBezTo>
                  <a:pt x="311314" y="294430"/>
                  <a:pt x="303153" y="299041"/>
                  <a:pt x="294430" y="299041"/>
                </a:cubicBezTo>
                <a:lnTo>
                  <a:pt x="25294" y="299041"/>
                </a:lnTo>
                <a:cubicBezTo>
                  <a:pt x="16510" y="299041"/>
                  <a:pt x="8411" y="294430"/>
                  <a:pt x="3925" y="286892"/>
                </a:cubicBezTo>
                <a:cubicBezTo>
                  <a:pt x="-561" y="279354"/>
                  <a:pt x="-748" y="270009"/>
                  <a:pt x="3427" y="262284"/>
                </a:cubicBezTo>
                <a:lnTo>
                  <a:pt x="137995" y="13083"/>
                </a:lnTo>
                <a:lnTo>
                  <a:pt x="139802" y="10217"/>
                </a:lnTo>
                <a:cubicBezTo>
                  <a:pt x="144349" y="3863"/>
                  <a:pt x="151763" y="0"/>
                  <a:pt x="159800" y="0"/>
                </a:cubicBezTo>
                <a:close/>
                <a:moveTo>
                  <a:pt x="106159" y="155688"/>
                </a:moveTo>
                <a:lnTo>
                  <a:pt x="122856" y="172385"/>
                </a:lnTo>
                <a:cubicBezTo>
                  <a:pt x="126718" y="176247"/>
                  <a:pt x="133073" y="176247"/>
                  <a:pt x="136936" y="172385"/>
                </a:cubicBezTo>
                <a:lnTo>
                  <a:pt x="163912" y="145409"/>
                </a:lnTo>
                <a:cubicBezTo>
                  <a:pt x="167650" y="141671"/>
                  <a:pt x="172696" y="139552"/>
                  <a:pt x="177992" y="139552"/>
                </a:cubicBezTo>
                <a:lnTo>
                  <a:pt x="204656" y="139552"/>
                </a:lnTo>
                <a:lnTo>
                  <a:pt x="159738" y="56382"/>
                </a:lnTo>
                <a:lnTo>
                  <a:pt x="106097" y="155688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21" name="Text 18"/>
          <p:cNvSpPr/>
          <p:nvPr/>
        </p:nvSpPr>
        <p:spPr>
          <a:xfrm>
            <a:off x="7738093" y="5240965"/>
            <a:ext cx="2153093" cy="2480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95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Sustainable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7746954" y="5559942"/>
            <a:ext cx="2135372" cy="212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16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Foundation for years, not months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4099626" y="6561174"/>
            <a:ext cx="3996070" cy="2480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56" dirty="0">
                <a:solidFill>
                  <a:srgbClr val="EEF0F2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Subkhan Ibnu Aji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4104057" y="6880151"/>
            <a:ext cx="3987209" cy="212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16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practitioner-researcher bridging AI governance in Indonesia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6878" y="376878"/>
            <a:ext cx="11513620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spc="59" kern="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BLUEPRINT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76878" y="678380"/>
            <a:ext cx="11664371" cy="4522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561" b="1" dirty="0">
                <a:solidFill>
                  <a:srgbClr val="EEF0F2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What We'll Cover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76878" y="1281385"/>
            <a:ext cx="904507" cy="37688"/>
          </a:xfrm>
          <a:custGeom>
            <a:avLst/>
            <a:gdLst/>
            <a:ahLst/>
            <a:cxnLst/>
            <a:rect l="l" t="t" r="r" b="b"/>
            <a:pathLst>
              <a:path w="904507" h="37688">
                <a:moveTo>
                  <a:pt x="0" y="0"/>
                </a:moveTo>
                <a:lnTo>
                  <a:pt x="904507" y="0"/>
                </a:lnTo>
                <a:lnTo>
                  <a:pt x="904507" y="37688"/>
                </a:lnTo>
                <a:lnTo>
                  <a:pt x="0" y="37688"/>
                </a:lnTo>
                <a:lnTo>
                  <a:pt x="0" y="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" name="Shape 3"/>
          <p:cNvSpPr/>
          <p:nvPr/>
        </p:nvSpPr>
        <p:spPr>
          <a:xfrm>
            <a:off x="381589" y="1549910"/>
            <a:ext cx="3655716" cy="1215431"/>
          </a:xfrm>
          <a:custGeom>
            <a:avLst/>
            <a:gdLst/>
            <a:ahLst/>
            <a:cxnLst/>
            <a:rect l="l" t="t" r="r" b="b"/>
            <a:pathLst>
              <a:path w="3655716" h="1215431">
                <a:moveTo>
                  <a:pt x="113059" y="0"/>
                </a:moveTo>
                <a:lnTo>
                  <a:pt x="3542656" y="0"/>
                </a:lnTo>
                <a:cubicBezTo>
                  <a:pt x="3605097" y="0"/>
                  <a:pt x="3655716" y="50618"/>
                  <a:pt x="3655716" y="113059"/>
                </a:cubicBezTo>
                <a:lnTo>
                  <a:pt x="3655716" y="1102372"/>
                </a:lnTo>
                <a:cubicBezTo>
                  <a:pt x="3655716" y="1164813"/>
                  <a:pt x="3605097" y="1215431"/>
                  <a:pt x="3542656" y="1215431"/>
                </a:cubicBezTo>
                <a:lnTo>
                  <a:pt x="113059" y="1215431"/>
                </a:lnTo>
                <a:cubicBezTo>
                  <a:pt x="50618" y="1215431"/>
                  <a:pt x="0" y="1164813"/>
                  <a:pt x="0" y="1102372"/>
                </a:cubicBezTo>
                <a:lnTo>
                  <a:pt x="0" y="113059"/>
                </a:lnTo>
                <a:cubicBezTo>
                  <a:pt x="0" y="50660"/>
                  <a:pt x="50660" y="0"/>
                  <a:pt x="113059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74739" y="1743060"/>
            <a:ext cx="452253" cy="452253"/>
          </a:xfrm>
          <a:custGeom>
            <a:avLst/>
            <a:gdLst/>
            <a:ahLst/>
            <a:cxnLst/>
            <a:rect l="l" t="t" r="r" b="b"/>
            <a:pathLst>
              <a:path w="452253" h="452253">
                <a:moveTo>
                  <a:pt x="75377" y="0"/>
                </a:moveTo>
                <a:lnTo>
                  <a:pt x="376876" y="0"/>
                </a:lnTo>
                <a:cubicBezTo>
                  <a:pt x="418478" y="0"/>
                  <a:pt x="452253" y="33775"/>
                  <a:pt x="452253" y="75377"/>
                </a:cubicBezTo>
                <a:lnTo>
                  <a:pt x="452253" y="376876"/>
                </a:lnTo>
                <a:cubicBezTo>
                  <a:pt x="452253" y="418478"/>
                  <a:pt x="418478" y="452253"/>
                  <a:pt x="376876" y="452253"/>
                </a:cubicBezTo>
                <a:lnTo>
                  <a:pt x="75377" y="452253"/>
                </a:lnTo>
                <a:cubicBezTo>
                  <a:pt x="33775" y="452253"/>
                  <a:pt x="0" y="418478"/>
                  <a:pt x="0" y="376876"/>
                </a:cubicBezTo>
                <a:lnTo>
                  <a:pt x="0" y="75377"/>
                </a:lnTo>
                <a:cubicBezTo>
                  <a:pt x="0" y="33775"/>
                  <a:pt x="33775" y="0"/>
                  <a:pt x="75377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527629" y="1743060"/>
            <a:ext cx="546473" cy="4522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84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177743" y="1743060"/>
            <a:ext cx="2760631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4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Brand Problem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77743" y="2082250"/>
            <a:ext cx="2741787" cy="4899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7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Too many interesting identities without cohesive narrative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270350" y="1549910"/>
            <a:ext cx="3655716" cy="1215431"/>
          </a:xfrm>
          <a:custGeom>
            <a:avLst/>
            <a:gdLst/>
            <a:ahLst/>
            <a:cxnLst/>
            <a:rect l="l" t="t" r="r" b="b"/>
            <a:pathLst>
              <a:path w="3655716" h="1215431">
                <a:moveTo>
                  <a:pt x="113059" y="0"/>
                </a:moveTo>
                <a:lnTo>
                  <a:pt x="3542656" y="0"/>
                </a:lnTo>
                <a:cubicBezTo>
                  <a:pt x="3605097" y="0"/>
                  <a:pt x="3655716" y="50618"/>
                  <a:pt x="3655716" y="113059"/>
                </a:cubicBezTo>
                <a:lnTo>
                  <a:pt x="3655716" y="1102372"/>
                </a:lnTo>
                <a:cubicBezTo>
                  <a:pt x="3655716" y="1164813"/>
                  <a:pt x="3605097" y="1215431"/>
                  <a:pt x="3542656" y="1215431"/>
                </a:cubicBezTo>
                <a:lnTo>
                  <a:pt x="113059" y="1215431"/>
                </a:lnTo>
                <a:cubicBezTo>
                  <a:pt x="50618" y="1215431"/>
                  <a:pt x="0" y="1164813"/>
                  <a:pt x="0" y="1102372"/>
                </a:cubicBezTo>
                <a:lnTo>
                  <a:pt x="0" y="113059"/>
                </a:lnTo>
                <a:cubicBezTo>
                  <a:pt x="0" y="50660"/>
                  <a:pt x="50660" y="0"/>
                  <a:pt x="113059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463500" y="1743060"/>
            <a:ext cx="452253" cy="452253"/>
          </a:xfrm>
          <a:custGeom>
            <a:avLst/>
            <a:gdLst/>
            <a:ahLst/>
            <a:cxnLst/>
            <a:rect l="l" t="t" r="r" b="b"/>
            <a:pathLst>
              <a:path w="452253" h="452253">
                <a:moveTo>
                  <a:pt x="75377" y="0"/>
                </a:moveTo>
                <a:lnTo>
                  <a:pt x="376876" y="0"/>
                </a:lnTo>
                <a:cubicBezTo>
                  <a:pt x="418478" y="0"/>
                  <a:pt x="452253" y="33775"/>
                  <a:pt x="452253" y="75377"/>
                </a:cubicBezTo>
                <a:lnTo>
                  <a:pt x="452253" y="376876"/>
                </a:lnTo>
                <a:cubicBezTo>
                  <a:pt x="452253" y="418478"/>
                  <a:pt x="418478" y="452253"/>
                  <a:pt x="376876" y="452253"/>
                </a:cubicBezTo>
                <a:lnTo>
                  <a:pt x="75377" y="452253"/>
                </a:lnTo>
                <a:cubicBezTo>
                  <a:pt x="33775" y="452253"/>
                  <a:pt x="0" y="418478"/>
                  <a:pt x="0" y="376876"/>
                </a:cubicBezTo>
                <a:lnTo>
                  <a:pt x="0" y="75377"/>
                </a:lnTo>
                <a:cubicBezTo>
                  <a:pt x="0" y="33775"/>
                  <a:pt x="33775" y="0"/>
                  <a:pt x="75377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4416391" y="1743060"/>
            <a:ext cx="546473" cy="4522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84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066505" y="1743060"/>
            <a:ext cx="2760631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4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Brand Core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066505" y="2082250"/>
            <a:ext cx="2741787" cy="4899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7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one sentence that explains everything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8159186" y="1549910"/>
            <a:ext cx="3655716" cy="1215431"/>
          </a:xfrm>
          <a:custGeom>
            <a:avLst/>
            <a:gdLst/>
            <a:ahLst/>
            <a:cxnLst/>
            <a:rect l="l" t="t" r="r" b="b"/>
            <a:pathLst>
              <a:path w="3655716" h="1215431">
                <a:moveTo>
                  <a:pt x="113059" y="0"/>
                </a:moveTo>
                <a:lnTo>
                  <a:pt x="3542656" y="0"/>
                </a:lnTo>
                <a:cubicBezTo>
                  <a:pt x="3605097" y="0"/>
                  <a:pt x="3655716" y="50618"/>
                  <a:pt x="3655716" y="113059"/>
                </a:cubicBezTo>
                <a:lnTo>
                  <a:pt x="3655716" y="1102372"/>
                </a:lnTo>
                <a:cubicBezTo>
                  <a:pt x="3655716" y="1164813"/>
                  <a:pt x="3605097" y="1215431"/>
                  <a:pt x="3542656" y="1215431"/>
                </a:cubicBezTo>
                <a:lnTo>
                  <a:pt x="113059" y="1215431"/>
                </a:lnTo>
                <a:cubicBezTo>
                  <a:pt x="50618" y="1215431"/>
                  <a:pt x="0" y="1164813"/>
                  <a:pt x="0" y="1102372"/>
                </a:cubicBezTo>
                <a:lnTo>
                  <a:pt x="0" y="113059"/>
                </a:lnTo>
                <a:cubicBezTo>
                  <a:pt x="0" y="50660"/>
                  <a:pt x="50660" y="0"/>
                  <a:pt x="113059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352336" y="1743060"/>
            <a:ext cx="452253" cy="452253"/>
          </a:xfrm>
          <a:custGeom>
            <a:avLst/>
            <a:gdLst/>
            <a:ahLst/>
            <a:cxnLst/>
            <a:rect l="l" t="t" r="r" b="b"/>
            <a:pathLst>
              <a:path w="452253" h="452253">
                <a:moveTo>
                  <a:pt x="75377" y="0"/>
                </a:moveTo>
                <a:lnTo>
                  <a:pt x="376876" y="0"/>
                </a:lnTo>
                <a:cubicBezTo>
                  <a:pt x="418478" y="0"/>
                  <a:pt x="452253" y="33775"/>
                  <a:pt x="452253" y="75377"/>
                </a:cubicBezTo>
                <a:lnTo>
                  <a:pt x="452253" y="376876"/>
                </a:lnTo>
                <a:cubicBezTo>
                  <a:pt x="452253" y="418478"/>
                  <a:pt x="418478" y="452253"/>
                  <a:pt x="376876" y="452253"/>
                </a:cubicBezTo>
                <a:lnTo>
                  <a:pt x="75377" y="452253"/>
                </a:lnTo>
                <a:cubicBezTo>
                  <a:pt x="33775" y="452253"/>
                  <a:pt x="0" y="418478"/>
                  <a:pt x="0" y="376876"/>
                </a:cubicBezTo>
                <a:lnTo>
                  <a:pt x="0" y="75377"/>
                </a:lnTo>
                <a:cubicBezTo>
                  <a:pt x="0" y="33775"/>
                  <a:pt x="33775" y="0"/>
                  <a:pt x="75377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8305226" y="1743060"/>
            <a:ext cx="546473" cy="4522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84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955340" y="1743060"/>
            <a:ext cx="2685255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4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Target Audience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955340" y="2082250"/>
            <a:ext cx="2666411" cy="244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7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Three strategic audiences, not everyone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81589" y="2925515"/>
            <a:ext cx="3655716" cy="970461"/>
          </a:xfrm>
          <a:custGeom>
            <a:avLst/>
            <a:gdLst/>
            <a:ahLst/>
            <a:cxnLst/>
            <a:rect l="l" t="t" r="r" b="b"/>
            <a:pathLst>
              <a:path w="3655716" h="970461">
                <a:moveTo>
                  <a:pt x="113059" y="0"/>
                </a:moveTo>
                <a:lnTo>
                  <a:pt x="3542657" y="0"/>
                </a:lnTo>
                <a:cubicBezTo>
                  <a:pt x="3605098" y="0"/>
                  <a:pt x="3655716" y="50618"/>
                  <a:pt x="3655716" y="113059"/>
                </a:cubicBezTo>
                <a:lnTo>
                  <a:pt x="3655716" y="857402"/>
                </a:lnTo>
                <a:cubicBezTo>
                  <a:pt x="3655716" y="919843"/>
                  <a:pt x="3605098" y="970461"/>
                  <a:pt x="3542657" y="970461"/>
                </a:cubicBezTo>
                <a:lnTo>
                  <a:pt x="113059" y="970461"/>
                </a:lnTo>
                <a:cubicBezTo>
                  <a:pt x="50660" y="970461"/>
                  <a:pt x="0" y="919801"/>
                  <a:pt x="0" y="857402"/>
                </a:cubicBezTo>
                <a:lnTo>
                  <a:pt x="0" y="113059"/>
                </a:lnTo>
                <a:cubicBezTo>
                  <a:pt x="0" y="50660"/>
                  <a:pt x="50660" y="0"/>
                  <a:pt x="113059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74739" y="3118665"/>
            <a:ext cx="452253" cy="452253"/>
          </a:xfrm>
          <a:custGeom>
            <a:avLst/>
            <a:gdLst/>
            <a:ahLst/>
            <a:cxnLst/>
            <a:rect l="l" t="t" r="r" b="b"/>
            <a:pathLst>
              <a:path w="452253" h="452253">
                <a:moveTo>
                  <a:pt x="75377" y="0"/>
                </a:moveTo>
                <a:lnTo>
                  <a:pt x="376876" y="0"/>
                </a:lnTo>
                <a:cubicBezTo>
                  <a:pt x="418478" y="0"/>
                  <a:pt x="452253" y="33775"/>
                  <a:pt x="452253" y="75377"/>
                </a:cubicBezTo>
                <a:lnTo>
                  <a:pt x="452253" y="376876"/>
                </a:lnTo>
                <a:cubicBezTo>
                  <a:pt x="452253" y="418478"/>
                  <a:pt x="418478" y="452253"/>
                  <a:pt x="376876" y="452253"/>
                </a:cubicBezTo>
                <a:lnTo>
                  <a:pt x="75377" y="452253"/>
                </a:lnTo>
                <a:cubicBezTo>
                  <a:pt x="33775" y="452253"/>
                  <a:pt x="0" y="418478"/>
                  <a:pt x="0" y="376876"/>
                </a:cubicBezTo>
                <a:lnTo>
                  <a:pt x="0" y="75377"/>
                </a:lnTo>
                <a:cubicBezTo>
                  <a:pt x="0" y="33775"/>
                  <a:pt x="33775" y="0"/>
                  <a:pt x="75377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527629" y="3118665"/>
            <a:ext cx="546473" cy="4522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84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177743" y="3118665"/>
            <a:ext cx="2195314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4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Brand Pillars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177743" y="3457855"/>
            <a:ext cx="2176470" cy="244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7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Three themes that always return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270350" y="2925515"/>
            <a:ext cx="3655716" cy="970461"/>
          </a:xfrm>
          <a:custGeom>
            <a:avLst/>
            <a:gdLst/>
            <a:ahLst/>
            <a:cxnLst/>
            <a:rect l="l" t="t" r="r" b="b"/>
            <a:pathLst>
              <a:path w="3655716" h="970461">
                <a:moveTo>
                  <a:pt x="113059" y="0"/>
                </a:moveTo>
                <a:lnTo>
                  <a:pt x="3542657" y="0"/>
                </a:lnTo>
                <a:cubicBezTo>
                  <a:pt x="3605098" y="0"/>
                  <a:pt x="3655716" y="50618"/>
                  <a:pt x="3655716" y="113059"/>
                </a:cubicBezTo>
                <a:lnTo>
                  <a:pt x="3655716" y="857402"/>
                </a:lnTo>
                <a:cubicBezTo>
                  <a:pt x="3655716" y="919843"/>
                  <a:pt x="3605098" y="970461"/>
                  <a:pt x="3542657" y="970461"/>
                </a:cubicBezTo>
                <a:lnTo>
                  <a:pt x="113059" y="970461"/>
                </a:lnTo>
                <a:cubicBezTo>
                  <a:pt x="50660" y="970461"/>
                  <a:pt x="0" y="919801"/>
                  <a:pt x="0" y="857402"/>
                </a:cubicBezTo>
                <a:lnTo>
                  <a:pt x="0" y="113059"/>
                </a:lnTo>
                <a:cubicBezTo>
                  <a:pt x="0" y="50660"/>
                  <a:pt x="50660" y="0"/>
                  <a:pt x="113059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463500" y="3118665"/>
            <a:ext cx="452253" cy="452253"/>
          </a:xfrm>
          <a:custGeom>
            <a:avLst/>
            <a:gdLst/>
            <a:ahLst/>
            <a:cxnLst/>
            <a:rect l="l" t="t" r="r" b="b"/>
            <a:pathLst>
              <a:path w="452253" h="452253">
                <a:moveTo>
                  <a:pt x="75377" y="0"/>
                </a:moveTo>
                <a:lnTo>
                  <a:pt x="376876" y="0"/>
                </a:lnTo>
                <a:cubicBezTo>
                  <a:pt x="418478" y="0"/>
                  <a:pt x="452253" y="33775"/>
                  <a:pt x="452253" y="75377"/>
                </a:cubicBezTo>
                <a:lnTo>
                  <a:pt x="452253" y="376876"/>
                </a:lnTo>
                <a:cubicBezTo>
                  <a:pt x="452253" y="418478"/>
                  <a:pt x="418478" y="452253"/>
                  <a:pt x="376876" y="452253"/>
                </a:cubicBezTo>
                <a:lnTo>
                  <a:pt x="75377" y="452253"/>
                </a:lnTo>
                <a:cubicBezTo>
                  <a:pt x="33775" y="452253"/>
                  <a:pt x="0" y="418478"/>
                  <a:pt x="0" y="376876"/>
                </a:cubicBezTo>
                <a:lnTo>
                  <a:pt x="0" y="75377"/>
                </a:lnTo>
                <a:cubicBezTo>
                  <a:pt x="0" y="33775"/>
                  <a:pt x="33775" y="0"/>
                  <a:pt x="75377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4416391" y="3118665"/>
            <a:ext cx="546473" cy="4522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84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05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5066505" y="3118665"/>
            <a:ext cx="1922077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4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Channel Strategy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5066505" y="3457855"/>
            <a:ext cx="1903233" cy="244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7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Where to show up and how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8159186" y="2925515"/>
            <a:ext cx="3655716" cy="970461"/>
          </a:xfrm>
          <a:custGeom>
            <a:avLst/>
            <a:gdLst/>
            <a:ahLst/>
            <a:cxnLst/>
            <a:rect l="l" t="t" r="r" b="b"/>
            <a:pathLst>
              <a:path w="3655716" h="970461">
                <a:moveTo>
                  <a:pt x="113059" y="0"/>
                </a:moveTo>
                <a:lnTo>
                  <a:pt x="3542657" y="0"/>
                </a:lnTo>
                <a:cubicBezTo>
                  <a:pt x="3605098" y="0"/>
                  <a:pt x="3655716" y="50618"/>
                  <a:pt x="3655716" y="113059"/>
                </a:cubicBezTo>
                <a:lnTo>
                  <a:pt x="3655716" y="857402"/>
                </a:lnTo>
                <a:cubicBezTo>
                  <a:pt x="3655716" y="919843"/>
                  <a:pt x="3605098" y="970461"/>
                  <a:pt x="3542657" y="970461"/>
                </a:cubicBezTo>
                <a:lnTo>
                  <a:pt x="113059" y="970461"/>
                </a:lnTo>
                <a:cubicBezTo>
                  <a:pt x="50660" y="970461"/>
                  <a:pt x="0" y="919801"/>
                  <a:pt x="0" y="857402"/>
                </a:cubicBezTo>
                <a:lnTo>
                  <a:pt x="0" y="113059"/>
                </a:lnTo>
                <a:cubicBezTo>
                  <a:pt x="0" y="50660"/>
                  <a:pt x="50660" y="0"/>
                  <a:pt x="113059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352336" y="3118665"/>
            <a:ext cx="452253" cy="452253"/>
          </a:xfrm>
          <a:custGeom>
            <a:avLst/>
            <a:gdLst/>
            <a:ahLst/>
            <a:cxnLst/>
            <a:rect l="l" t="t" r="r" b="b"/>
            <a:pathLst>
              <a:path w="452253" h="452253">
                <a:moveTo>
                  <a:pt x="75377" y="0"/>
                </a:moveTo>
                <a:lnTo>
                  <a:pt x="376876" y="0"/>
                </a:lnTo>
                <a:cubicBezTo>
                  <a:pt x="418478" y="0"/>
                  <a:pt x="452253" y="33775"/>
                  <a:pt x="452253" y="75377"/>
                </a:cubicBezTo>
                <a:lnTo>
                  <a:pt x="452253" y="376876"/>
                </a:lnTo>
                <a:cubicBezTo>
                  <a:pt x="452253" y="418478"/>
                  <a:pt x="418478" y="452253"/>
                  <a:pt x="376876" y="452253"/>
                </a:cubicBezTo>
                <a:lnTo>
                  <a:pt x="75377" y="452253"/>
                </a:lnTo>
                <a:cubicBezTo>
                  <a:pt x="33775" y="452253"/>
                  <a:pt x="0" y="418478"/>
                  <a:pt x="0" y="376876"/>
                </a:cubicBezTo>
                <a:lnTo>
                  <a:pt x="0" y="75377"/>
                </a:lnTo>
                <a:cubicBezTo>
                  <a:pt x="0" y="33775"/>
                  <a:pt x="33775" y="0"/>
                  <a:pt x="75377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8305226" y="3118665"/>
            <a:ext cx="546473" cy="4522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84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06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8955340" y="3118665"/>
            <a:ext cx="1818436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4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Content Strategy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8955340" y="3457855"/>
            <a:ext cx="1799592" cy="244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7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to produce and why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381589" y="4056148"/>
            <a:ext cx="3655716" cy="970461"/>
          </a:xfrm>
          <a:custGeom>
            <a:avLst/>
            <a:gdLst/>
            <a:ahLst/>
            <a:cxnLst/>
            <a:rect l="l" t="t" r="r" b="b"/>
            <a:pathLst>
              <a:path w="3655716" h="970461">
                <a:moveTo>
                  <a:pt x="113059" y="0"/>
                </a:moveTo>
                <a:lnTo>
                  <a:pt x="3542657" y="0"/>
                </a:lnTo>
                <a:cubicBezTo>
                  <a:pt x="3605098" y="0"/>
                  <a:pt x="3655716" y="50618"/>
                  <a:pt x="3655716" y="113059"/>
                </a:cubicBezTo>
                <a:lnTo>
                  <a:pt x="3655716" y="857402"/>
                </a:lnTo>
                <a:cubicBezTo>
                  <a:pt x="3655716" y="919843"/>
                  <a:pt x="3605098" y="970461"/>
                  <a:pt x="3542657" y="970461"/>
                </a:cubicBezTo>
                <a:lnTo>
                  <a:pt x="113059" y="970461"/>
                </a:lnTo>
                <a:cubicBezTo>
                  <a:pt x="50660" y="970461"/>
                  <a:pt x="0" y="919801"/>
                  <a:pt x="0" y="857402"/>
                </a:cubicBezTo>
                <a:lnTo>
                  <a:pt x="0" y="113059"/>
                </a:lnTo>
                <a:cubicBezTo>
                  <a:pt x="0" y="50660"/>
                  <a:pt x="50660" y="0"/>
                  <a:pt x="113059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574739" y="4249298"/>
            <a:ext cx="452253" cy="452253"/>
          </a:xfrm>
          <a:custGeom>
            <a:avLst/>
            <a:gdLst/>
            <a:ahLst/>
            <a:cxnLst/>
            <a:rect l="l" t="t" r="r" b="b"/>
            <a:pathLst>
              <a:path w="452253" h="452253">
                <a:moveTo>
                  <a:pt x="75377" y="0"/>
                </a:moveTo>
                <a:lnTo>
                  <a:pt x="376876" y="0"/>
                </a:lnTo>
                <a:cubicBezTo>
                  <a:pt x="418478" y="0"/>
                  <a:pt x="452253" y="33775"/>
                  <a:pt x="452253" y="75377"/>
                </a:cubicBezTo>
                <a:lnTo>
                  <a:pt x="452253" y="376876"/>
                </a:lnTo>
                <a:cubicBezTo>
                  <a:pt x="452253" y="418478"/>
                  <a:pt x="418478" y="452253"/>
                  <a:pt x="376876" y="452253"/>
                </a:cubicBezTo>
                <a:lnTo>
                  <a:pt x="75377" y="452253"/>
                </a:lnTo>
                <a:cubicBezTo>
                  <a:pt x="33775" y="452253"/>
                  <a:pt x="0" y="418478"/>
                  <a:pt x="0" y="376876"/>
                </a:cubicBezTo>
                <a:lnTo>
                  <a:pt x="0" y="75377"/>
                </a:lnTo>
                <a:cubicBezTo>
                  <a:pt x="0" y="33775"/>
                  <a:pt x="33775" y="0"/>
                  <a:pt x="75377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527629" y="4249298"/>
            <a:ext cx="546473" cy="4522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84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07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1177743" y="4249298"/>
            <a:ext cx="1601731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4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Signature Series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1177743" y="4588488"/>
            <a:ext cx="1582887" cy="244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7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Becoming recognizable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4270350" y="4056148"/>
            <a:ext cx="3655716" cy="970461"/>
          </a:xfrm>
          <a:custGeom>
            <a:avLst/>
            <a:gdLst/>
            <a:ahLst/>
            <a:cxnLst/>
            <a:rect l="l" t="t" r="r" b="b"/>
            <a:pathLst>
              <a:path w="3655716" h="970461">
                <a:moveTo>
                  <a:pt x="113059" y="0"/>
                </a:moveTo>
                <a:lnTo>
                  <a:pt x="3542657" y="0"/>
                </a:lnTo>
                <a:cubicBezTo>
                  <a:pt x="3605098" y="0"/>
                  <a:pt x="3655716" y="50618"/>
                  <a:pt x="3655716" y="113059"/>
                </a:cubicBezTo>
                <a:lnTo>
                  <a:pt x="3655716" y="857402"/>
                </a:lnTo>
                <a:cubicBezTo>
                  <a:pt x="3655716" y="919843"/>
                  <a:pt x="3605098" y="970461"/>
                  <a:pt x="3542657" y="970461"/>
                </a:cubicBezTo>
                <a:lnTo>
                  <a:pt x="113059" y="970461"/>
                </a:lnTo>
                <a:cubicBezTo>
                  <a:pt x="50660" y="970461"/>
                  <a:pt x="0" y="919801"/>
                  <a:pt x="0" y="857402"/>
                </a:cubicBezTo>
                <a:lnTo>
                  <a:pt x="0" y="113059"/>
                </a:lnTo>
                <a:cubicBezTo>
                  <a:pt x="0" y="50660"/>
                  <a:pt x="50660" y="0"/>
                  <a:pt x="113059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463500" y="4249298"/>
            <a:ext cx="452253" cy="452253"/>
          </a:xfrm>
          <a:custGeom>
            <a:avLst/>
            <a:gdLst/>
            <a:ahLst/>
            <a:cxnLst/>
            <a:rect l="l" t="t" r="r" b="b"/>
            <a:pathLst>
              <a:path w="452253" h="452253">
                <a:moveTo>
                  <a:pt x="75377" y="0"/>
                </a:moveTo>
                <a:lnTo>
                  <a:pt x="376876" y="0"/>
                </a:lnTo>
                <a:cubicBezTo>
                  <a:pt x="418478" y="0"/>
                  <a:pt x="452253" y="33775"/>
                  <a:pt x="452253" y="75377"/>
                </a:cubicBezTo>
                <a:lnTo>
                  <a:pt x="452253" y="376876"/>
                </a:lnTo>
                <a:cubicBezTo>
                  <a:pt x="452253" y="418478"/>
                  <a:pt x="418478" y="452253"/>
                  <a:pt x="376876" y="452253"/>
                </a:cubicBezTo>
                <a:lnTo>
                  <a:pt x="75377" y="452253"/>
                </a:lnTo>
                <a:cubicBezTo>
                  <a:pt x="33775" y="452253"/>
                  <a:pt x="0" y="418478"/>
                  <a:pt x="0" y="376876"/>
                </a:cubicBezTo>
                <a:lnTo>
                  <a:pt x="0" y="75377"/>
                </a:lnTo>
                <a:cubicBezTo>
                  <a:pt x="0" y="33775"/>
                  <a:pt x="33775" y="0"/>
                  <a:pt x="75377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4416391" y="4249298"/>
            <a:ext cx="546473" cy="4522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84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08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5066505" y="4249298"/>
            <a:ext cx="1639419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4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Brand Equity Audit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5066505" y="4588488"/>
            <a:ext cx="1620575" cy="244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7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we already have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8159186" y="4056148"/>
            <a:ext cx="3655716" cy="970461"/>
          </a:xfrm>
          <a:custGeom>
            <a:avLst/>
            <a:gdLst/>
            <a:ahLst/>
            <a:cxnLst/>
            <a:rect l="l" t="t" r="r" b="b"/>
            <a:pathLst>
              <a:path w="3655716" h="970461">
                <a:moveTo>
                  <a:pt x="113059" y="0"/>
                </a:moveTo>
                <a:lnTo>
                  <a:pt x="3542657" y="0"/>
                </a:lnTo>
                <a:cubicBezTo>
                  <a:pt x="3605098" y="0"/>
                  <a:pt x="3655716" y="50618"/>
                  <a:pt x="3655716" y="113059"/>
                </a:cubicBezTo>
                <a:lnTo>
                  <a:pt x="3655716" y="857402"/>
                </a:lnTo>
                <a:cubicBezTo>
                  <a:pt x="3655716" y="919843"/>
                  <a:pt x="3605098" y="970461"/>
                  <a:pt x="3542657" y="970461"/>
                </a:cubicBezTo>
                <a:lnTo>
                  <a:pt x="113059" y="970461"/>
                </a:lnTo>
                <a:cubicBezTo>
                  <a:pt x="50660" y="970461"/>
                  <a:pt x="0" y="919801"/>
                  <a:pt x="0" y="857402"/>
                </a:cubicBezTo>
                <a:lnTo>
                  <a:pt x="0" y="113059"/>
                </a:lnTo>
                <a:cubicBezTo>
                  <a:pt x="0" y="50660"/>
                  <a:pt x="50660" y="0"/>
                  <a:pt x="113059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352336" y="4249298"/>
            <a:ext cx="452253" cy="452253"/>
          </a:xfrm>
          <a:custGeom>
            <a:avLst/>
            <a:gdLst/>
            <a:ahLst/>
            <a:cxnLst/>
            <a:rect l="l" t="t" r="r" b="b"/>
            <a:pathLst>
              <a:path w="452253" h="452253">
                <a:moveTo>
                  <a:pt x="75377" y="0"/>
                </a:moveTo>
                <a:lnTo>
                  <a:pt x="376876" y="0"/>
                </a:lnTo>
                <a:cubicBezTo>
                  <a:pt x="418478" y="0"/>
                  <a:pt x="452253" y="33775"/>
                  <a:pt x="452253" y="75377"/>
                </a:cubicBezTo>
                <a:lnTo>
                  <a:pt x="452253" y="376876"/>
                </a:lnTo>
                <a:cubicBezTo>
                  <a:pt x="452253" y="418478"/>
                  <a:pt x="418478" y="452253"/>
                  <a:pt x="376876" y="452253"/>
                </a:cubicBezTo>
                <a:lnTo>
                  <a:pt x="75377" y="452253"/>
                </a:lnTo>
                <a:cubicBezTo>
                  <a:pt x="33775" y="452253"/>
                  <a:pt x="0" y="418478"/>
                  <a:pt x="0" y="376876"/>
                </a:cubicBezTo>
                <a:lnTo>
                  <a:pt x="0" y="75377"/>
                </a:lnTo>
                <a:cubicBezTo>
                  <a:pt x="0" y="33775"/>
                  <a:pt x="33775" y="0"/>
                  <a:pt x="75377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8305226" y="4249298"/>
            <a:ext cx="546473" cy="4522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84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09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8955340" y="4249298"/>
            <a:ext cx="1780748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4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Monetization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8955340" y="4588488"/>
            <a:ext cx="1761904" cy="244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7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Converting brand to value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381589" y="5186782"/>
            <a:ext cx="3655716" cy="970461"/>
          </a:xfrm>
          <a:custGeom>
            <a:avLst/>
            <a:gdLst/>
            <a:ahLst/>
            <a:cxnLst/>
            <a:rect l="l" t="t" r="r" b="b"/>
            <a:pathLst>
              <a:path w="3655716" h="970461">
                <a:moveTo>
                  <a:pt x="113059" y="0"/>
                </a:moveTo>
                <a:lnTo>
                  <a:pt x="3542657" y="0"/>
                </a:lnTo>
                <a:cubicBezTo>
                  <a:pt x="3605098" y="0"/>
                  <a:pt x="3655716" y="50618"/>
                  <a:pt x="3655716" y="113059"/>
                </a:cubicBezTo>
                <a:lnTo>
                  <a:pt x="3655716" y="857402"/>
                </a:lnTo>
                <a:cubicBezTo>
                  <a:pt x="3655716" y="919843"/>
                  <a:pt x="3605098" y="970461"/>
                  <a:pt x="3542657" y="970461"/>
                </a:cubicBezTo>
                <a:lnTo>
                  <a:pt x="113059" y="970461"/>
                </a:lnTo>
                <a:cubicBezTo>
                  <a:pt x="50660" y="970461"/>
                  <a:pt x="0" y="919801"/>
                  <a:pt x="0" y="857402"/>
                </a:cubicBezTo>
                <a:lnTo>
                  <a:pt x="0" y="113059"/>
                </a:lnTo>
                <a:cubicBezTo>
                  <a:pt x="0" y="50660"/>
                  <a:pt x="50660" y="0"/>
                  <a:pt x="113059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574739" y="5379932"/>
            <a:ext cx="452253" cy="452253"/>
          </a:xfrm>
          <a:custGeom>
            <a:avLst/>
            <a:gdLst/>
            <a:ahLst/>
            <a:cxnLst/>
            <a:rect l="l" t="t" r="r" b="b"/>
            <a:pathLst>
              <a:path w="452253" h="452253">
                <a:moveTo>
                  <a:pt x="75377" y="0"/>
                </a:moveTo>
                <a:lnTo>
                  <a:pt x="376876" y="0"/>
                </a:lnTo>
                <a:cubicBezTo>
                  <a:pt x="418478" y="0"/>
                  <a:pt x="452253" y="33775"/>
                  <a:pt x="452253" y="75377"/>
                </a:cubicBezTo>
                <a:lnTo>
                  <a:pt x="452253" y="376876"/>
                </a:lnTo>
                <a:cubicBezTo>
                  <a:pt x="452253" y="418478"/>
                  <a:pt x="418478" y="452253"/>
                  <a:pt x="376876" y="452253"/>
                </a:cubicBezTo>
                <a:lnTo>
                  <a:pt x="75377" y="452253"/>
                </a:lnTo>
                <a:cubicBezTo>
                  <a:pt x="33775" y="452253"/>
                  <a:pt x="0" y="418478"/>
                  <a:pt x="0" y="376876"/>
                </a:cubicBezTo>
                <a:lnTo>
                  <a:pt x="0" y="75377"/>
                </a:lnTo>
                <a:cubicBezTo>
                  <a:pt x="0" y="33775"/>
                  <a:pt x="33775" y="0"/>
                  <a:pt x="75377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52" name="Text 50"/>
          <p:cNvSpPr/>
          <p:nvPr/>
        </p:nvSpPr>
        <p:spPr>
          <a:xfrm>
            <a:off x="527629" y="5379932"/>
            <a:ext cx="546473" cy="4522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84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1177743" y="5379932"/>
            <a:ext cx="1488668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4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Brand Protection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1177743" y="5719122"/>
            <a:ext cx="1469824" cy="244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7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not to do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4270350" y="5186782"/>
            <a:ext cx="7537558" cy="970461"/>
          </a:xfrm>
          <a:custGeom>
            <a:avLst/>
            <a:gdLst/>
            <a:ahLst/>
            <a:cxnLst/>
            <a:rect l="l" t="t" r="r" b="b"/>
            <a:pathLst>
              <a:path w="7537558" h="970461">
                <a:moveTo>
                  <a:pt x="113059" y="0"/>
                </a:moveTo>
                <a:lnTo>
                  <a:pt x="7424499" y="0"/>
                </a:lnTo>
                <a:cubicBezTo>
                  <a:pt x="7486940" y="0"/>
                  <a:pt x="7537558" y="50618"/>
                  <a:pt x="7537558" y="113059"/>
                </a:cubicBezTo>
                <a:lnTo>
                  <a:pt x="7537558" y="857402"/>
                </a:lnTo>
                <a:cubicBezTo>
                  <a:pt x="7537558" y="919843"/>
                  <a:pt x="7486940" y="970461"/>
                  <a:pt x="7424499" y="970461"/>
                </a:cubicBezTo>
                <a:lnTo>
                  <a:pt x="113059" y="970461"/>
                </a:lnTo>
                <a:cubicBezTo>
                  <a:pt x="50660" y="970461"/>
                  <a:pt x="0" y="919801"/>
                  <a:pt x="0" y="857402"/>
                </a:cubicBezTo>
                <a:lnTo>
                  <a:pt x="0" y="113059"/>
                </a:lnTo>
                <a:cubicBezTo>
                  <a:pt x="0" y="50660"/>
                  <a:pt x="50660" y="0"/>
                  <a:pt x="113059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4463500" y="5379932"/>
            <a:ext cx="452253" cy="452253"/>
          </a:xfrm>
          <a:custGeom>
            <a:avLst/>
            <a:gdLst/>
            <a:ahLst/>
            <a:cxnLst/>
            <a:rect l="l" t="t" r="r" b="b"/>
            <a:pathLst>
              <a:path w="452253" h="452253">
                <a:moveTo>
                  <a:pt x="75377" y="0"/>
                </a:moveTo>
                <a:lnTo>
                  <a:pt x="376876" y="0"/>
                </a:lnTo>
                <a:cubicBezTo>
                  <a:pt x="418478" y="0"/>
                  <a:pt x="452253" y="33775"/>
                  <a:pt x="452253" y="75377"/>
                </a:cubicBezTo>
                <a:lnTo>
                  <a:pt x="452253" y="376876"/>
                </a:lnTo>
                <a:cubicBezTo>
                  <a:pt x="452253" y="418478"/>
                  <a:pt x="418478" y="452253"/>
                  <a:pt x="376876" y="452253"/>
                </a:cubicBezTo>
                <a:lnTo>
                  <a:pt x="75377" y="452253"/>
                </a:lnTo>
                <a:cubicBezTo>
                  <a:pt x="33775" y="452253"/>
                  <a:pt x="0" y="418478"/>
                  <a:pt x="0" y="376876"/>
                </a:cubicBezTo>
                <a:lnTo>
                  <a:pt x="0" y="75377"/>
                </a:lnTo>
                <a:cubicBezTo>
                  <a:pt x="0" y="33775"/>
                  <a:pt x="33775" y="0"/>
                  <a:pt x="75377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57" name="Text 55"/>
          <p:cNvSpPr/>
          <p:nvPr/>
        </p:nvSpPr>
        <p:spPr>
          <a:xfrm>
            <a:off x="4416391" y="5379932"/>
            <a:ext cx="546473" cy="4522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84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11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5066505" y="5379932"/>
            <a:ext cx="4173923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4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12-Month Roadmap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5066505" y="5719122"/>
            <a:ext cx="4155079" cy="244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7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Measurable targets and quarterly milestones for brand building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381589" y="6317416"/>
            <a:ext cx="11428822" cy="537051"/>
          </a:xfrm>
          <a:custGeom>
            <a:avLst/>
            <a:gdLst/>
            <a:ahLst/>
            <a:cxnLst/>
            <a:rect l="l" t="t" r="r" b="b"/>
            <a:pathLst>
              <a:path w="11428822" h="537051">
                <a:moveTo>
                  <a:pt x="75375" y="0"/>
                </a:moveTo>
                <a:lnTo>
                  <a:pt x="11353447" y="0"/>
                </a:lnTo>
                <a:cubicBezTo>
                  <a:pt x="11395076" y="0"/>
                  <a:pt x="11428822" y="33747"/>
                  <a:pt x="11428822" y="75375"/>
                </a:cubicBezTo>
                <a:lnTo>
                  <a:pt x="11428822" y="461676"/>
                </a:lnTo>
                <a:cubicBezTo>
                  <a:pt x="11428822" y="503304"/>
                  <a:pt x="11395076" y="537051"/>
                  <a:pt x="11353447" y="537051"/>
                </a:cubicBezTo>
                <a:lnTo>
                  <a:pt x="75375" y="537051"/>
                </a:lnTo>
                <a:cubicBezTo>
                  <a:pt x="33747" y="537051"/>
                  <a:pt x="0" y="503304"/>
                  <a:pt x="0" y="461676"/>
                </a:cubicBezTo>
                <a:lnTo>
                  <a:pt x="0" y="75375"/>
                </a:lnTo>
                <a:cubicBezTo>
                  <a:pt x="0" y="33774"/>
                  <a:pt x="33774" y="0"/>
                  <a:pt x="75375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574739" y="6505855"/>
            <a:ext cx="113063" cy="150751"/>
          </a:xfrm>
          <a:custGeom>
            <a:avLst/>
            <a:gdLst/>
            <a:ahLst/>
            <a:cxnLst/>
            <a:rect l="l" t="t" r="r" b="b"/>
            <a:pathLst>
              <a:path w="113063" h="150751">
                <a:moveTo>
                  <a:pt x="86240" y="113063"/>
                </a:moveTo>
                <a:cubicBezTo>
                  <a:pt x="88390" y="106497"/>
                  <a:pt x="92688" y="100550"/>
                  <a:pt x="97547" y="95427"/>
                </a:cubicBezTo>
                <a:cubicBezTo>
                  <a:pt x="107175" y="85298"/>
                  <a:pt x="113063" y="71607"/>
                  <a:pt x="113063" y="56532"/>
                </a:cubicBezTo>
                <a:cubicBezTo>
                  <a:pt x="113063" y="25321"/>
                  <a:pt x="87742" y="0"/>
                  <a:pt x="56532" y="0"/>
                </a:cubicBezTo>
                <a:cubicBezTo>
                  <a:pt x="25321" y="0"/>
                  <a:pt x="0" y="25321"/>
                  <a:pt x="0" y="56532"/>
                </a:cubicBezTo>
                <a:cubicBezTo>
                  <a:pt x="0" y="71607"/>
                  <a:pt x="5889" y="85298"/>
                  <a:pt x="15517" y="95427"/>
                </a:cubicBezTo>
                <a:cubicBezTo>
                  <a:pt x="20375" y="100550"/>
                  <a:pt x="24703" y="106497"/>
                  <a:pt x="26823" y="113063"/>
                </a:cubicBezTo>
                <a:lnTo>
                  <a:pt x="86211" y="113063"/>
                </a:lnTo>
                <a:close/>
                <a:moveTo>
                  <a:pt x="84798" y="127196"/>
                </a:moveTo>
                <a:lnTo>
                  <a:pt x="28266" y="127196"/>
                </a:lnTo>
                <a:lnTo>
                  <a:pt x="28266" y="131907"/>
                </a:lnTo>
                <a:cubicBezTo>
                  <a:pt x="28266" y="144921"/>
                  <a:pt x="38807" y="155462"/>
                  <a:pt x="51821" y="155462"/>
                </a:cubicBezTo>
                <a:lnTo>
                  <a:pt x="61243" y="155462"/>
                </a:lnTo>
                <a:cubicBezTo>
                  <a:pt x="74257" y="155462"/>
                  <a:pt x="84798" y="144921"/>
                  <a:pt x="84798" y="131907"/>
                </a:cubicBezTo>
                <a:lnTo>
                  <a:pt x="84798" y="127196"/>
                </a:lnTo>
                <a:close/>
                <a:moveTo>
                  <a:pt x="54176" y="32977"/>
                </a:moveTo>
                <a:cubicBezTo>
                  <a:pt x="42458" y="32977"/>
                  <a:pt x="32977" y="42458"/>
                  <a:pt x="32977" y="54176"/>
                </a:cubicBezTo>
                <a:cubicBezTo>
                  <a:pt x="32977" y="58092"/>
                  <a:pt x="29826" y="61243"/>
                  <a:pt x="25910" y="61243"/>
                </a:cubicBezTo>
                <a:cubicBezTo>
                  <a:pt x="21994" y="61243"/>
                  <a:pt x="18844" y="58092"/>
                  <a:pt x="18844" y="54176"/>
                </a:cubicBezTo>
                <a:cubicBezTo>
                  <a:pt x="18844" y="34655"/>
                  <a:pt x="34655" y="18844"/>
                  <a:pt x="54176" y="18844"/>
                </a:cubicBezTo>
                <a:cubicBezTo>
                  <a:pt x="58092" y="18844"/>
                  <a:pt x="61243" y="21994"/>
                  <a:pt x="61243" y="25910"/>
                </a:cubicBezTo>
                <a:cubicBezTo>
                  <a:pt x="61243" y="29826"/>
                  <a:pt x="58092" y="32977"/>
                  <a:pt x="54176" y="32977"/>
                </a:cubicBezTo>
                <a:close/>
              </a:path>
            </a:pathLst>
          </a:custGeom>
          <a:solidFill>
            <a:srgbClr val="E0FBFC"/>
          </a:solidFill>
          <a:ln/>
        </p:spPr>
      </p:sp>
      <p:sp>
        <p:nvSpPr>
          <p:cNvPr id="62" name="Text 60"/>
          <p:cNvSpPr/>
          <p:nvPr/>
        </p:nvSpPr>
        <p:spPr>
          <a:xfrm>
            <a:off x="781410" y="6472878"/>
            <a:ext cx="10948915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Note:</a:t>
            </a:r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This document is designed to be revisited quarterly — not trend-chasing, but a solid foundation for long-term brand building.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2844" y="372844"/>
            <a:ext cx="11520881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b="1" spc="59" kern="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01 / THE BRAND PROBLEM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72844" y="671119"/>
            <a:ext cx="11614092" cy="372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642" b="1" dirty="0">
                <a:solidFill>
                  <a:srgbClr val="EEF0F2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Too Many Interesting Things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72844" y="1155817"/>
            <a:ext cx="894826" cy="37284"/>
          </a:xfrm>
          <a:custGeom>
            <a:avLst/>
            <a:gdLst/>
            <a:ahLst/>
            <a:cxnLst/>
            <a:rect l="l" t="t" r="r" b="b"/>
            <a:pathLst>
              <a:path w="894826" h="37284">
                <a:moveTo>
                  <a:pt x="0" y="0"/>
                </a:moveTo>
                <a:lnTo>
                  <a:pt x="894826" y="0"/>
                </a:lnTo>
                <a:lnTo>
                  <a:pt x="894826" y="37284"/>
                </a:lnTo>
                <a:lnTo>
                  <a:pt x="0" y="37284"/>
                </a:lnTo>
                <a:lnTo>
                  <a:pt x="0" y="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" name="Shape 3"/>
          <p:cNvSpPr/>
          <p:nvPr/>
        </p:nvSpPr>
        <p:spPr>
          <a:xfrm>
            <a:off x="377505" y="1346899"/>
            <a:ext cx="6804404" cy="1836257"/>
          </a:xfrm>
          <a:custGeom>
            <a:avLst/>
            <a:gdLst/>
            <a:ahLst/>
            <a:cxnLst/>
            <a:rect l="l" t="t" r="r" b="b"/>
            <a:pathLst>
              <a:path w="6804404" h="1836257">
                <a:moveTo>
                  <a:pt x="111846" y="0"/>
                </a:moveTo>
                <a:lnTo>
                  <a:pt x="6692557" y="0"/>
                </a:lnTo>
                <a:cubicBezTo>
                  <a:pt x="6754328" y="0"/>
                  <a:pt x="6804404" y="50075"/>
                  <a:pt x="6804404" y="111846"/>
                </a:cubicBezTo>
                <a:lnTo>
                  <a:pt x="6804404" y="1724410"/>
                </a:lnTo>
                <a:cubicBezTo>
                  <a:pt x="6804404" y="1786140"/>
                  <a:pt x="6754287" y="1836257"/>
                  <a:pt x="6692557" y="1836257"/>
                </a:cubicBezTo>
                <a:lnTo>
                  <a:pt x="111846" y="1836257"/>
                </a:lnTo>
                <a:cubicBezTo>
                  <a:pt x="50075" y="1836257"/>
                  <a:pt x="0" y="1786182"/>
                  <a:pt x="0" y="1724410"/>
                </a:cubicBezTo>
                <a:lnTo>
                  <a:pt x="0" y="111846"/>
                </a:lnTo>
                <a:cubicBezTo>
                  <a:pt x="0" y="50117"/>
                  <a:pt x="50117" y="0"/>
                  <a:pt x="111846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91890" y="1575266"/>
            <a:ext cx="186422" cy="186422"/>
          </a:xfrm>
          <a:custGeom>
            <a:avLst/>
            <a:gdLst/>
            <a:ahLst/>
            <a:cxnLst/>
            <a:rect l="l" t="t" r="r" b="b"/>
            <a:pathLst>
              <a:path w="186422" h="186422">
                <a:moveTo>
                  <a:pt x="93211" y="0"/>
                </a:moveTo>
                <a:cubicBezTo>
                  <a:pt x="98563" y="0"/>
                  <a:pt x="103479" y="2949"/>
                  <a:pt x="106028" y="7646"/>
                </a:cubicBezTo>
                <a:lnTo>
                  <a:pt x="184674" y="153288"/>
                </a:lnTo>
                <a:cubicBezTo>
                  <a:pt x="187114" y="157803"/>
                  <a:pt x="187005" y="163265"/>
                  <a:pt x="184383" y="167671"/>
                </a:cubicBezTo>
                <a:cubicBezTo>
                  <a:pt x="181761" y="172076"/>
                  <a:pt x="176992" y="174771"/>
                  <a:pt x="171858" y="174771"/>
                </a:cubicBezTo>
                <a:lnTo>
                  <a:pt x="14564" y="174771"/>
                </a:lnTo>
                <a:cubicBezTo>
                  <a:pt x="9430" y="174771"/>
                  <a:pt x="4697" y="172076"/>
                  <a:pt x="2039" y="167671"/>
                </a:cubicBezTo>
                <a:cubicBezTo>
                  <a:pt x="-619" y="163265"/>
                  <a:pt x="-692" y="157803"/>
                  <a:pt x="1748" y="153288"/>
                </a:cubicBezTo>
                <a:lnTo>
                  <a:pt x="80394" y="7646"/>
                </a:lnTo>
                <a:cubicBezTo>
                  <a:pt x="82943" y="2949"/>
                  <a:pt x="87859" y="0"/>
                  <a:pt x="93211" y="0"/>
                </a:cubicBezTo>
                <a:close/>
                <a:moveTo>
                  <a:pt x="93211" y="61170"/>
                </a:moveTo>
                <a:cubicBezTo>
                  <a:pt x="88368" y="61170"/>
                  <a:pt x="84472" y="65066"/>
                  <a:pt x="84472" y="69908"/>
                </a:cubicBezTo>
                <a:lnTo>
                  <a:pt x="84472" y="110688"/>
                </a:lnTo>
                <a:cubicBezTo>
                  <a:pt x="84472" y="115531"/>
                  <a:pt x="88368" y="119427"/>
                  <a:pt x="93211" y="119427"/>
                </a:cubicBezTo>
                <a:cubicBezTo>
                  <a:pt x="98054" y="119427"/>
                  <a:pt x="101950" y="115531"/>
                  <a:pt x="101950" y="110688"/>
                </a:cubicBezTo>
                <a:lnTo>
                  <a:pt x="101950" y="69908"/>
                </a:lnTo>
                <a:cubicBezTo>
                  <a:pt x="101950" y="65066"/>
                  <a:pt x="98054" y="61170"/>
                  <a:pt x="93211" y="61170"/>
                </a:cubicBezTo>
                <a:close/>
                <a:moveTo>
                  <a:pt x="102933" y="139817"/>
                </a:moveTo>
                <a:cubicBezTo>
                  <a:pt x="103154" y="136208"/>
                  <a:pt x="101354" y="132775"/>
                  <a:pt x="98261" y="130904"/>
                </a:cubicBezTo>
                <a:cubicBezTo>
                  <a:pt x="95167" y="129032"/>
                  <a:pt x="91291" y="129032"/>
                  <a:pt x="88198" y="130904"/>
                </a:cubicBezTo>
                <a:cubicBezTo>
                  <a:pt x="85104" y="132775"/>
                  <a:pt x="83305" y="136208"/>
                  <a:pt x="83526" y="139817"/>
                </a:cubicBezTo>
                <a:cubicBezTo>
                  <a:pt x="83305" y="143425"/>
                  <a:pt x="85104" y="146858"/>
                  <a:pt x="88198" y="148729"/>
                </a:cubicBezTo>
                <a:cubicBezTo>
                  <a:pt x="91291" y="150601"/>
                  <a:pt x="95167" y="150601"/>
                  <a:pt x="98261" y="148729"/>
                </a:cubicBezTo>
                <a:cubicBezTo>
                  <a:pt x="101354" y="146858"/>
                  <a:pt x="103154" y="143425"/>
                  <a:pt x="102933" y="139817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7" name="Text 5"/>
          <p:cNvSpPr/>
          <p:nvPr/>
        </p:nvSpPr>
        <p:spPr>
          <a:xfrm>
            <a:off x="801615" y="1537982"/>
            <a:ext cx="6282422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68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Fundamental Challenge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68587" y="1910826"/>
            <a:ext cx="6496807" cy="4846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74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Subkhan has too many interesting identities to communicate</a:t>
            </a:r>
            <a:pPr>
              <a:lnSpc>
                <a:spcPct val="140000"/>
              </a:lnSpc>
            </a:pPr>
            <a:r>
              <a:rPr lang="en-US" sz="1174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and without a cohesive narrative, this becomes a liability rather than an asset.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68587" y="2507376"/>
            <a:ext cx="6496807" cy="4846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74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Different audiences will read him differently, and none of the readings will be truly powerful. The risk is being perceived as scattered rather than multidimensional.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77505" y="3341615"/>
            <a:ext cx="6804404" cy="3271706"/>
          </a:xfrm>
          <a:custGeom>
            <a:avLst/>
            <a:gdLst/>
            <a:ahLst/>
            <a:cxnLst/>
            <a:rect l="l" t="t" r="r" b="b"/>
            <a:pathLst>
              <a:path w="6804404" h="3271706">
                <a:moveTo>
                  <a:pt x="111860" y="0"/>
                </a:moveTo>
                <a:lnTo>
                  <a:pt x="6692544" y="0"/>
                </a:lnTo>
                <a:cubicBezTo>
                  <a:pt x="6754322" y="0"/>
                  <a:pt x="6804404" y="50081"/>
                  <a:pt x="6804404" y="111860"/>
                </a:cubicBezTo>
                <a:lnTo>
                  <a:pt x="6804404" y="3159847"/>
                </a:lnTo>
                <a:cubicBezTo>
                  <a:pt x="6804404" y="3221625"/>
                  <a:pt x="6754322" y="3271706"/>
                  <a:pt x="6692544" y="3271706"/>
                </a:cubicBezTo>
                <a:lnTo>
                  <a:pt x="111860" y="3271706"/>
                </a:lnTo>
                <a:cubicBezTo>
                  <a:pt x="50081" y="3271706"/>
                  <a:pt x="0" y="3221625"/>
                  <a:pt x="0" y="3159847"/>
                </a:cubicBezTo>
                <a:lnTo>
                  <a:pt x="0" y="111860"/>
                </a:lnTo>
                <a:cubicBezTo>
                  <a:pt x="0" y="50123"/>
                  <a:pt x="50123" y="0"/>
                  <a:pt x="111860" y="0"/>
                </a:cubicBezTo>
                <a:close/>
              </a:path>
            </a:pathLst>
          </a:custGeom>
          <a:solidFill>
            <a:srgbClr val="3D5A80">
              <a:alpha val="14902"/>
            </a:srgbClr>
          </a:solidFill>
          <a:ln w="12700">
            <a:solidFill>
              <a:srgbClr val="3D5A80">
                <a:alpha val="30196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68587" y="3532697"/>
            <a:ext cx="6515450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68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Multiple Identities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68587" y="3942826"/>
            <a:ext cx="372844" cy="372844"/>
          </a:xfrm>
          <a:custGeom>
            <a:avLst/>
            <a:gdLst/>
            <a:ahLst/>
            <a:cxnLst/>
            <a:rect l="l" t="t" r="r" b="b"/>
            <a:pathLst>
              <a:path w="372844" h="372844">
                <a:moveTo>
                  <a:pt x="74569" y="0"/>
                </a:moveTo>
                <a:lnTo>
                  <a:pt x="298275" y="0"/>
                </a:lnTo>
                <a:cubicBezTo>
                  <a:pt x="339458" y="0"/>
                  <a:pt x="372844" y="33386"/>
                  <a:pt x="372844" y="74569"/>
                </a:cubicBezTo>
                <a:lnTo>
                  <a:pt x="372844" y="298275"/>
                </a:lnTo>
                <a:cubicBezTo>
                  <a:pt x="372844" y="339458"/>
                  <a:pt x="339458" y="372844"/>
                  <a:pt x="298275" y="372844"/>
                </a:cubicBezTo>
                <a:lnTo>
                  <a:pt x="74569" y="372844"/>
                </a:lnTo>
                <a:cubicBezTo>
                  <a:pt x="33386" y="372844"/>
                  <a:pt x="0" y="339458"/>
                  <a:pt x="0" y="298275"/>
                </a:cubicBezTo>
                <a:lnTo>
                  <a:pt x="0" y="74569"/>
                </a:lnTo>
                <a:cubicBezTo>
                  <a:pt x="0" y="33386"/>
                  <a:pt x="33386" y="0"/>
                  <a:pt x="74569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699083" y="4054679"/>
            <a:ext cx="111853" cy="149138"/>
          </a:xfrm>
          <a:custGeom>
            <a:avLst/>
            <a:gdLst/>
            <a:ahLst/>
            <a:cxnLst/>
            <a:rect l="l" t="t" r="r" b="b"/>
            <a:pathLst>
              <a:path w="111853" h="149138">
                <a:moveTo>
                  <a:pt x="18642" y="0"/>
                </a:moveTo>
                <a:cubicBezTo>
                  <a:pt x="8360" y="0"/>
                  <a:pt x="0" y="8360"/>
                  <a:pt x="0" y="18642"/>
                </a:cubicBezTo>
                <a:lnTo>
                  <a:pt x="0" y="130495"/>
                </a:lnTo>
                <a:cubicBezTo>
                  <a:pt x="0" y="140778"/>
                  <a:pt x="8360" y="149138"/>
                  <a:pt x="18642" y="149138"/>
                </a:cubicBezTo>
                <a:lnTo>
                  <a:pt x="93211" y="149138"/>
                </a:lnTo>
                <a:cubicBezTo>
                  <a:pt x="103493" y="149138"/>
                  <a:pt x="111853" y="140778"/>
                  <a:pt x="111853" y="130495"/>
                </a:cubicBezTo>
                <a:lnTo>
                  <a:pt x="111853" y="18642"/>
                </a:lnTo>
                <a:cubicBezTo>
                  <a:pt x="111853" y="8360"/>
                  <a:pt x="103493" y="0"/>
                  <a:pt x="93211" y="0"/>
                </a:cubicBezTo>
                <a:lnTo>
                  <a:pt x="18642" y="0"/>
                </a:lnTo>
                <a:close/>
                <a:moveTo>
                  <a:pt x="51266" y="102532"/>
                </a:moveTo>
                <a:lnTo>
                  <a:pt x="60587" y="102532"/>
                </a:lnTo>
                <a:cubicBezTo>
                  <a:pt x="65743" y="102532"/>
                  <a:pt x="69908" y="106697"/>
                  <a:pt x="69908" y="111853"/>
                </a:cubicBezTo>
                <a:lnTo>
                  <a:pt x="69908" y="135156"/>
                </a:lnTo>
                <a:lnTo>
                  <a:pt x="41945" y="135156"/>
                </a:lnTo>
                <a:lnTo>
                  <a:pt x="41945" y="111853"/>
                </a:lnTo>
                <a:cubicBezTo>
                  <a:pt x="41945" y="106697"/>
                  <a:pt x="46110" y="102532"/>
                  <a:pt x="51266" y="102532"/>
                </a:cubicBezTo>
                <a:close/>
                <a:moveTo>
                  <a:pt x="27963" y="32624"/>
                </a:moveTo>
                <a:cubicBezTo>
                  <a:pt x="27963" y="30061"/>
                  <a:pt x="30061" y="27963"/>
                  <a:pt x="32624" y="27963"/>
                </a:cubicBezTo>
                <a:lnTo>
                  <a:pt x="41945" y="27963"/>
                </a:lnTo>
                <a:cubicBezTo>
                  <a:pt x="44508" y="27963"/>
                  <a:pt x="46606" y="30061"/>
                  <a:pt x="46606" y="32624"/>
                </a:cubicBezTo>
                <a:lnTo>
                  <a:pt x="46606" y="41945"/>
                </a:lnTo>
                <a:cubicBezTo>
                  <a:pt x="46606" y="44508"/>
                  <a:pt x="44508" y="46606"/>
                  <a:pt x="41945" y="46606"/>
                </a:cubicBezTo>
                <a:lnTo>
                  <a:pt x="32624" y="46606"/>
                </a:lnTo>
                <a:cubicBezTo>
                  <a:pt x="30061" y="46606"/>
                  <a:pt x="27963" y="44508"/>
                  <a:pt x="27963" y="41945"/>
                </a:cubicBezTo>
                <a:lnTo>
                  <a:pt x="27963" y="32624"/>
                </a:lnTo>
                <a:close/>
                <a:moveTo>
                  <a:pt x="69908" y="27963"/>
                </a:moveTo>
                <a:lnTo>
                  <a:pt x="79229" y="27963"/>
                </a:lnTo>
                <a:cubicBezTo>
                  <a:pt x="81793" y="27963"/>
                  <a:pt x="83890" y="30061"/>
                  <a:pt x="83890" y="32624"/>
                </a:cubicBezTo>
                <a:lnTo>
                  <a:pt x="83890" y="41945"/>
                </a:lnTo>
                <a:cubicBezTo>
                  <a:pt x="83890" y="44508"/>
                  <a:pt x="81793" y="46606"/>
                  <a:pt x="79229" y="46606"/>
                </a:cubicBezTo>
                <a:lnTo>
                  <a:pt x="69908" y="46606"/>
                </a:lnTo>
                <a:cubicBezTo>
                  <a:pt x="67345" y="46606"/>
                  <a:pt x="65248" y="44508"/>
                  <a:pt x="65248" y="41945"/>
                </a:cubicBezTo>
                <a:lnTo>
                  <a:pt x="65248" y="32624"/>
                </a:lnTo>
                <a:cubicBezTo>
                  <a:pt x="65248" y="30061"/>
                  <a:pt x="67345" y="27963"/>
                  <a:pt x="69908" y="27963"/>
                </a:cubicBezTo>
                <a:close/>
                <a:moveTo>
                  <a:pt x="27963" y="69908"/>
                </a:moveTo>
                <a:cubicBezTo>
                  <a:pt x="27963" y="67345"/>
                  <a:pt x="30061" y="65248"/>
                  <a:pt x="32624" y="65248"/>
                </a:cubicBezTo>
                <a:lnTo>
                  <a:pt x="41945" y="65248"/>
                </a:lnTo>
                <a:cubicBezTo>
                  <a:pt x="44508" y="65248"/>
                  <a:pt x="46606" y="67345"/>
                  <a:pt x="46606" y="69908"/>
                </a:cubicBezTo>
                <a:lnTo>
                  <a:pt x="46606" y="79229"/>
                </a:lnTo>
                <a:cubicBezTo>
                  <a:pt x="46606" y="81793"/>
                  <a:pt x="44508" y="83890"/>
                  <a:pt x="41945" y="83890"/>
                </a:cubicBezTo>
                <a:lnTo>
                  <a:pt x="32624" y="83890"/>
                </a:lnTo>
                <a:cubicBezTo>
                  <a:pt x="30061" y="83890"/>
                  <a:pt x="27963" y="81793"/>
                  <a:pt x="27963" y="79229"/>
                </a:cubicBezTo>
                <a:lnTo>
                  <a:pt x="27963" y="69908"/>
                </a:lnTo>
                <a:close/>
                <a:moveTo>
                  <a:pt x="69908" y="65248"/>
                </a:moveTo>
                <a:lnTo>
                  <a:pt x="79229" y="65248"/>
                </a:lnTo>
                <a:cubicBezTo>
                  <a:pt x="81793" y="65248"/>
                  <a:pt x="83890" y="67345"/>
                  <a:pt x="83890" y="69908"/>
                </a:cubicBezTo>
                <a:lnTo>
                  <a:pt x="83890" y="79229"/>
                </a:lnTo>
                <a:cubicBezTo>
                  <a:pt x="83890" y="81793"/>
                  <a:pt x="81793" y="83890"/>
                  <a:pt x="79229" y="83890"/>
                </a:cubicBezTo>
                <a:lnTo>
                  <a:pt x="69908" y="83890"/>
                </a:lnTo>
                <a:cubicBezTo>
                  <a:pt x="67345" y="83890"/>
                  <a:pt x="65248" y="81793"/>
                  <a:pt x="65248" y="79229"/>
                </a:cubicBezTo>
                <a:lnTo>
                  <a:pt x="65248" y="69908"/>
                </a:lnTo>
                <a:cubicBezTo>
                  <a:pt x="65248" y="67345"/>
                  <a:pt x="67345" y="65248"/>
                  <a:pt x="69908" y="65248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4" name="Text 12"/>
          <p:cNvSpPr/>
          <p:nvPr/>
        </p:nvSpPr>
        <p:spPr>
          <a:xfrm>
            <a:off x="1053284" y="3942826"/>
            <a:ext cx="2777688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b="1" dirty="0">
                <a:solidFill>
                  <a:srgbClr val="EEF0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Official (ASN)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53284" y="4166532"/>
            <a:ext cx="2777688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AI governance researcher at ministry level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68587" y="4502092"/>
            <a:ext cx="372844" cy="372844"/>
          </a:xfrm>
          <a:custGeom>
            <a:avLst/>
            <a:gdLst/>
            <a:ahLst/>
            <a:cxnLst/>
            <a:rect l="l" t="t" r="r" b="b"/>
            <a:pathLst>
              <a:path w="372844" h="372844">
                <a:moveTo>
                  <a:pt x="74569" y="0"/>
                </a:moveTo>
                <a:lnTo>
                  <a:pt x="298275" y="0"/>
                </a:lnTo>
                <a:cubicBezTo>
                  <a:pt x="339458" y="0"/>
                  <a:pt x="372844" y="33386"/>
                  <a:pt x="372844" y="74569"/>
                </a:cubicBezTo>
                <a:lnTo>
                  <a:pt x="372844" y="298275"/>
                </a:lnTo>
                <a:cubicBezTo>
                  <a:pt x="372844" y="339458"/>
                  <a:pt x="339458" y="372844"/>
                  <a:pt x="298275" y="372844"/>
                </a:cubicBezTo>
                <a:lnTo>
                  <a:pt x="74569" y="372844"/>
                </a:lnTo>
                <a:cubicBezTo>
                  <a:pt x="33386" y="372844"/>
                  <a:pt x="0" y="339458"/>
                  <a:pt x="0" y="298275"/>
                </a:cubicBezTo>
                <a:lnTo>
                  <a:pt x="0" y="74569"/>
                </a:lnTo>
                <a:cubicBezTo>
                  <a:pt x="0" y="33386"/>
                  <a:pt x="33386" y="0"/>
                  <a:pt x="74569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680440" y="4613945"/>
            <a:ext cx="149138" cy="149138"/>
          </a:xfrm>
          <a:custGeom>
            <a:avLst/>
            <a:gdLst/>
            <a:ahLst/>
            <a:cxnLst/>
            <a:rect l="l" t="t" r="r" b="b"/>
            <a:pathLst>
              <a:path w="149138" h="149138">
                <a:moveTo>
                  <a:pt x="37284" y="93211"/>
                </a:moveTo>
                <a:lnTo>
                  <a:pt x="7136" y="93211"/>
                </a:lnTo>
                <a:cubicBezTo>
                  <a:pt x="-117" y="93211"/>
                  <a:pt x="-4573" y="85317"/>
                  <a:pt x="-845" y="79084"/>
                </a:cubicBezTo>
                <a:lnTo>
                  <a:pt x="14564" y="53392"/>
                </a:lnTo>
                <a:cubicBezTo>
                  <a:pt x="17098" y="49169"/>
                  <a:pt x="21642" y="46606"/>
                  <a:pt x="26565" y="46606"/>
                </a:cubicBezTo>
                <a:lnTo>
                  <a:pt x="54237" y="46606"/>
                </a:lnTo>
                <a:cubicBezTo>
                  <a:pt x="76404" y="9059"/>
                  <a:pt x="109465" y="7166"/>
                  <a:pt x="131573" y="10399"/>
                </a:cubicBezTo>
                <a:cubicBezTo>
                  <a:pt x="135302" y="10952"/>
                  <a:pt x="138214" y="13865"/>
                  <a:pt x="138739" y="17564"/>
                </a:cubicBezTo>
                <a:cubicBezTo>
                  <a:pt x="141972" y="39673"/>
                  <a:pt x="140079" y="72734"/>
                  <a:pt x="102532" y="94900"/>
                </a:cubicBezTo>
                <a:lnTo>
                  <a:pt x="102532" y="122572"/>
                </a:lnTo>
                <a:cubicBezTo>
                  <a:pt x="102532" y="127495"/>
                  <a:pt x="99969" y="132039"/>
                  <a:pt x="95745" y="134573"/>
                </a:cubicBezTo>
                <a:lnTo>
                  <a:pt x="70054" y="149982"/>
                </a:lnTo>
                <a:cubicBezTo>
                  <a:pt x="63850" y="153711"/>
                  <a:pt x="55927" y="149225"/>
                  <a:pt x="55927" y="142001"/>
                </a:cubicBezTo>
                <a:lnTo>
                  <a:pt x="55927" y="111853"/>
                </a:lnTo>
                <a:cubicBezTo>
                  <a:pt x="55927" y="101571"/>
                  <a:pt x="47567" y="93211"/>
                  <a:pt x="37284" y="93211"/>
                </a:cubicBezTo>
                <a:lnTo>
                  <a:pt x="37255" y="93211"/>
                </a:lnTo>
                <a:close/>
                <a:moveTo>
                  <a:pt x="116514" y="46606"/>
                </a:moveTo>
                <a:cubicBezTo>
                  <a:pt x="116514" y="38889"/>
                  <a:pt x="110249" y="32624"/>
                  <a:pt x="102532" y="32624"/>
                </a:cubicBezTo>
                <a:cubicBezTo>
                  <a:pt x="94815" y="32624"/>
                  <a:pt x="88550" y="38889"/>
                  <a:pt x="88550" y="46606"/>
                </a:cubicBezTo>
                <a:cubicBezTo>
                  <a:pt x="88550" y="54322"/>
                  <a:pt x="94815" y="60587"/>
                  <a:pt x="102532" y="60587"/>
                </a:cubicBezTo>
                <a:cubicBezTo>
                  <a:pt x="110249" y="60587"/>
                  <a:pt x="116514" y="54322"/>
                  <a:pt x="116514" y="46606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8" name="Text 16"/>
          <p:cNvSpPr/>
          <p:nvPr/>
        </p:nvSpPr>
        <p:spPr>
          <a:xfrm>
            <a:off x="1053284" y="4502092"/>
            <a:ext cx="2665835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b="1" dirty="0">
                <a:solidFill>
                  <a:srgbClr val="EEF0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Entrepreneur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053284" y="4725798"/>
            <a:ext cx="2665835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Builder of AI solutions and tech ventures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68587" y="5061358"/>
            <a:ext cx="372844" cy="372844"/>
          </a:xfrm>
          <a:custGeom>
            <a:avLst/>
            <a:gdLst/>
            <a:ahLst/>
            <a:cxnLst/>
            <a:rect l="l" t="t" r="r" b="b"/>
            <a:pathLst>
              <a:path w="372844" h="372844">
                <a:moveTo>
                  <a:pt x="74569" y="0"/>
                </a:moveTo>
                <a:lnTo>
                  <a:pt x="298275" y="0"/>
                </a:lnTo>
                <a:cubicBezTo>
                  <a:pt x="339458" y="0"/>
                  <a:pt x="372844" y="33386"/>
                  <a:pt x="372844" y="74569"/>
                </a:cubicBezTo>
                <a:lnTo>
                  <a:pt x="372844" y="298275"/>
                </a:lnTo>
                <a:cubicBezTo>
                  <a:pt x="372844" y="339458"/>
                  <a:pt x="339458" y="372844"/>
                  <a:pt x="298275" y="372844"/>
                </a:cubicBezTo>
                <a:lnTo>
                  <a:pt x="74569" y="372844"/>
                </a:lnTo>
                <a:cubicBezTo>
                  <a:pt x="33386" y="372844"/>
                  <a:pt x="0" y="339458"/>
                  <a:pt x="0" y="298275"/>
                </a:cubicBezTo>
                <a:lnTo>
                  <a:pt x="0" y="74569"/>
                </a:lnTo>
                <a:cubicBezTo>
                  <a:pt x="0" y="33386"/>
                  <a:pt x="33386" y="0"/>
                  <a:pt x="74569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661798" y="5173211"/>
            <a:ext cx="186422" cy="149138"/>
          </a:xfrm>
          <a:custGeom>
            <a:avLst/>
            <a:gdLst/>
            <a:ahLst/>
            <a:cxnLst/>
            <a:rect l="l" t="t" r="r" b="b"/>
            <a:pathLst>
              <a:path w="186422" h="149138">
                <a:moveTo>
                  <a:pt x="93211" y="4661"/>
                </a:moveTo>
                <a:cubicBezTo>
                  <a:pt x="109930" y="4661"/>
                  <a:pt x="123505" y="18235"/>
                  <a:pt x="123505" y="34954"/>
                </a:cubicBezTo>
                <a:cubicBezTo>
                  <a:pt x="123505" y="51674"/>
                  <a:pt x="109930" y="65248"/>
                  <a:pt x="93211" y="65248"/>
                </a:cubicBezTo>
                <a:cubicBezTo>
                  <a:pt x="76492" y="65248"/>
                  <a:pt x="62917" y="51674"/>
                  <a:pt x="62917" y="34954"/>
                </a:cubicBezTo>
                <a:cubicBezTo>
                  <a:pt x="62917" y="18235"/>
                  <a:pt x="76492" y="4661"/>
                  <a:pt x="93211" y="4661"/>
                </a:cubicBezTo>
                <a:close/>
                <a:moveTo>
                  <a:pt x="27963" y="25633"/>
                </a:moveTo>
                <a:cubicBezTo>
                  <a:pt x="39538" y="25633"/>
                  <a:pt x="48936" y="35030"/>
                  <a:pt x="48936" y="46606"/>
                </a:cubicBezTo>
                <a:cubicBezTo>
                  <a:pt x="48936" y="58181"/>
                  <a:pt x="39538" y="67578"/>
                  <a:pt x="27963" y="67578"/>
                </a:cubicBezTo>
                <a:cubicBezTo>
                  <a:pt x="16388" y="67578"/>
                  <a:pt x="6991" y="58181"/>
                  <a:pt x="6991" y="46606"/>
                </a:cubicBezTo>
                <a:cubicBezTo>
                  <a:pt x="6991" y="35030"/>
                  <a:pt x="16388" y="25633"/>
                  <a:pt x="27963" y="25633"/>
                </a:cubicBezTo>
                <a:close/>
                <a:moveTo>
                  <a:pt x="0" y="121174"/>
                </a:moveTo>
                <a:cubicBezTo>
                  <a:pt x="0" y="100581"/>
                  <a:pt x="16691" y="83890"/>
                  <a:pt x="37284" y="83890"/>
                </a:cubicBezTo>
                <a:cubicBezTo>
                  <a:pt x="41013" y="83890"/>
                  <a:pt x="44625" y="84443"/>
                  <a:pt x="48033" y="85463"/>
                </a:cubicBezTo>
                <a:cubicBezTo>
                  <a:pt x="38450" y="96182"/>
                  <a:pt x="32624" y="110339"/>
                  <a:pt x="32624" y="125835"/>
                </a:cubicBezTo>
                <a:lnTo>
                  <a:pt x="32624" y="130495"/>
                </a:lnTo>
                <a:cubicBezTo>
                  <a:pt x="32624" y="133816"/>
                  <a:pt x="33323" y="136962"/>
                  <a:pt x="34575" y="139817"/>
                </a:cubicBezTo>
                <a:lnTo>
                  <a:pt x="9321" y="139817"/>
                </a:lnTo>
                <a:cubicBezTo>
                  <a:pt x="4165" y="139817"/>
                  <a:pt x="0" y="135651"/>
                  <a:pt x="0" y="130495"/>
                </a:cubicBezTo>
                <a:lnTo>
                  <a:pt x="0" y="121174"/>
                </a:lnTo>
                <a:close/>
                <a:moveTo>
                  <a:pt x="151847" y="139817"/>
                </a:moveTo>
                <a:cubicBezTo>
                  <a:pt x="153099" y="136962"/>
                  <a:pt x="153798" y="133816"/>
                  <a:pt x="153798" y="130495"/>
                </a:cubicBezTo>
                <a:lnTo>
                  <a:pt x="153798" y="125835"/>
                </a:lnTo>
                <a:cubicBezTo>
                  <a:pt x="153798" y="110339"/>
                  <a:pt x="147972" y="96182"/>
                  <a:pt x="138389" y="85463"/>
                </a:cubicBezTo>
                <a:cubicBezTo>
                  <a:pt x="141797" y="84443"/>
                  <a:pt x="145409" y="83890"/>
                  <a:pt x="149138" y="83890"/>
                </a:cubicBezTo>
                <a:cubicBezTo>
                  <a:pt x="169731" y="83890"/>
                  <a:pt x="186422" y="100581"/>
                  <a:pt x="186422" y="121174"/>
                </a:cubicBezTo>
                <a:lnTo>
                  <a:pt x="186422" y="130495"/>
                </a:lnTo>
                <a:cubicBezTo>
                  <a:pt x="186422" y="135651"/>
                  <a:pt x="182257" y="139817"/>
                  <a:pt x="177101" y="139817"/>
                </a:cubicBezTo>
                <a:lnTo>
                  <a:pt x="151847" y="139817"/>
                </a:lnTo>
                <a:close/>
                <a:moveTo>
                  <a:pt x="137486" y="46606"/>
                </a:moveTo>
                <a:cubicBezTo>
                  <a:pt x="137486" y="35030"/>
                  <a:pt x="146884" y="25633"/>
                  <a:pt x="158459" y="25633"/>
                </a:cubicBezTo>
                <a:cubicBezTo>
                  <a:pt x="170034" y="25633"/>
                  <a:pt x="179431" y="35030"/>
                  <a:pt x="179431" y="46606"/>
                </a:cubicBezTo>
                <a:cubicBezTo>
                  <a:pt x="179431" y="58181"/>
                  <a:pt x="170034" y="67578"/>
                  <a:pt x="158459" y="67578"/>
                </a:cubicBezTo>
                <a:cubicBezTo>
                  <a:pt x="146884" y="67578"/>
                  <a:pt x="137486" y="58181"/>
                  <a:pt x="137486" y="46606"/>
                </a:cubicBezTo>
                <a:close/>
                <a:moveTo>
                  <a:pt x="46606" y="125835"/>
                </a:moveTo>
                <a:cubicBezTo>
                  <a:pt x="46606" y="100085"/>
                  <a:pt x="67461" y="79229"/>
                  <a:pt x="93211" y="79229"/>
                </a:cubicBezTo>
                <a:cubicBezTo>
                  <a:pt x="118961" y="79229"/>
                  <a:pt x="139817" y="100085"/>
                  <a:pt x="139817" y="125835"/>
                </a:cubicBezTo>
                <a:lnTo>
                  <a:pt x="139817" y="130495"/>
                </a:lnTo>
                <a:cubicBezTo>
                  <a:pt x="139817" y="135651"/>
                  <a:pt x="135651" y="139817"/>
                  <a:pt x="130495" y="139817"/>
                </a:cubicBezTo>
                <a:lnTo>
                  <a:pt x="55927" y="139817"/>
                </a:lnTo>
                <a:cubicBezTo>
                  <a:pt x="50771" y="139817"/>
                  <a:pt x="46606" y="135651"/>
                  <a:pt x="46606" y="130495"/>
                </a:cubicBezTo>
                <a:lnTo>
                  <a:pt x="46606" y="125835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22" name="Text 20"/>
          <p:cNvSpPr/>
          <p:nvPr/>
        </p:nvSpPr>
        <p:spPr>
          <a:xfrm>
            <a:off x="1053284" y="5061358"/>
            <a:ext cx="3234422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b="1" dirty="0">
                <a:solidFill>
                  <a:srgbClr val="EEF0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Community Leader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053284" y="5285064"/>
            <a:ext cx="3234422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Driving tech community engagement and growth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68587" y="5620624"/>
            <a:ext cx="372844" cy="372844"/>
          </a:xfrm>
          <a:custGeom>
            <a:avLst/>
            <a:gdLst/>
            <a:ahLst/>
            <a:cxnLst/>
            <a:rect l="l" t="t" r="r" b="b"/>
            <a:pathLst>
              <a:path w="372844" h="372844">
                <a:moveTo>
                  <a:pt x="74569" y="0"/>
                </a:moveTo>
                <a:lnTo>
                  <a:pt x="298275" y="0"/>
                </a:lnTo>
                <a:cubicBezTo>
                  <a:pt x="339458" y="0"/>
                  <a:pt x="372844" y="33386"/>
                  <a:pt x="372844" y="74569"/>
                </a:cubicBezTo>
                <a:lnTo>
                  <a:pt x="372844" y="298275"/>
                </a:lnTo>
                <a:cubicBezTo>
                  <a:pt x="372844" y="339458"/>
                  <a:pt x="339458" y="372844"/>
                  <a:pt x="298275" y="372844"/>
                </a:cubicBezTo>
                <a:lnTo>
                  <a:pt x="74569" y="372844"/>
                </a:lnTo>
                <a:cubicBezTo>
                  <a:pt x="33386" y="372844"/>
                  <a:pt x="0" y="339458"/>
                  <a:pt x="0" y="298275"/>
                </a:cubicBezTo>
                <a:lnTo>
                  <a:pt x="0" y="74569"/>
                </a:lnTo>
                <a:cubicBezTo>
                  <a:pt x="0" y="33386"/>
                  <a:pt x="33386" y="0"/>
                  <a:pt x="74569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671119" y="5732477"/>
            <a:ext cx="167780" cy="149138"/>
          </a:xfrm>
          <a:custGeom>
            <a:avLst/>
            <a:gdLst/>
            <a:ahLst/>
            <a:cxnLst/>
            <a:rect l="l" t="t" r="r" b="b"/>
            <a:pathLst>
              <a:path w="167780" h="149138">
                <a:moveTo>
                  <a:pt x="13982" y="57033"/>
                </a:moveTo>
                <a:lnTo>
                  <a:pt x="74918" y="82113"/>
                </a:lnTo>
                <a:cubicBezTo>
                  <a:pt x="77773" y="83278"/>
                  <a:pt x="80802" y="83890"/>
                  <a:pt x="83890" y="83890"/>
                </a:cubicBezTo>
                <a:cubicBezTo>
                  <a:pt x="86978" y="83890"/>
                  <a:pt x="90007" y="83278"/>
                  <a:pt x="92861" y="82113"/>
                </a:cubicBezTo>
                <a:lnTo>
                  <a:pt x="163469" y="53043"/>
                </a:lnTo>
                <a:cubicBezTo>
                  <a:pt x="166090" y="51965"/>
                  <a:pt x="167780" y="49431"/>
                  <a:pt x="167780" y="46606"/>
                </a:cubicBezTo>
                <a:cubicBezTo>
                  <a:pt x="167780" y="43780"/>
                  <a:pt x="166090" y="41246"/>
                  <a:pt x="163469" y="40168"/>
                </a:cubicBezTo>
                <a:lnTo>
                  <a:pt x="92861" y="11098"/>
                </a:lnTo>
                <a:cubicBezTo>
                  <a:pt x="90007" y="9933"/>
                  <a:pt x="86978" y="9321"/>
                  <a:pt x="83890" y="9321"/>
                </a:cubicBezTo>
                <a:cubicBezTo>
                  <a:pt x="80802" y="9321"/>
                  <a:pt x="77773" y="9933"/>
                  <a:pt x="74918" y="11098"/>
                </a:cubicBezTo>
                <a:lnTo>
                  <a:pt x="4311" y="40168"/>
                </a:lnTo>
                <a:cubicBezTo>
                  <a:pt x="1689" y="41246"/>
                  <a:pt x="0" y="43780"/>
                  <a:pt x="0" y="46606"/>
                </a:cubicBezTo>
                <a:lnTo>
                  <a:pt x="0" y="132826"/>
                </a:lnTo>
                <a:cubicBezTo>
                  <a:pt x="0" y="136700"/>
                  <a:pt x="3117" y="139817"/>
                  <a:pt x="6991" y="139817"/>
                </a:cubicBezTo>
                <a:cubicBezTo>
                  <a:pt x="10865" y="139817"/>
                  <a:pt x="13982" y="136700"/>
                  <a:pt x="13982" y="132826"/>
                </a:cubicBezTo>
                <a:lnTo>
                  <a:pt x="13982" y="57033"/>
                </a:lnTo>
                <a:close/>
                <a:moveTo>
                  <a:pt x="27963" y="77919"/>
                </a:moveTo>
                <a:lnTo>
                  <a:pt x="27963" y="111853"/>
                </a:lnTo>
                <a:cubicBezTo>
                  <a:pt x="27963" y="127291"/>
                  <a:pt x="53014" y="139817"/>
                  <a:pt x="83890" y="139817"/>
                </a:cubicBezTo>
                <a:cubicBezTo>
                  <a:pt x="114766" y="139817"/>
                  <a:pt x="139817" y="127291"/>
                  <a:pt x="139817" y="111853"/>
                </a:cubicBezTo>
                <a:lnTo>
                  <a:pt x="139817" y="77889"/>
                </a:lnTo>
                <a:lnTo>
                  <a:pt x="98192" y="95046"/>
                </a:lnTo>
                <a:cubicBezTo>
                  <a:pt x="93648" y="96910"/>
                  <a:pt x="88813" y="97872"/>
                  <a:pt x="83890" y="97872"/>
                </a:cubicBezTo>
                <a:cubicBezTo>
                  <a:pt x="78967" y="97872"/>
                  <a:pt x="74132" y="96910"/>
                  <a:pt x="69588" y="95046"/>
                </a:cubicBezTo>
                <a:lnTo>
                  <a:pt x="27963" y="77889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26" name="Text 24"/>
          <p:cNvSpPr/>
          <p:nvPr/>
        </p:nvSpPr>
        <p:spPr>
          <a:xfrm>
            <a:off x="1053284" y="5620624"/>
            <a:ext cx="3001394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b="1" dirty="0">
                <a:solidFill>
                  <a:srgbClr val="EEF0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PhD Candidate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053284" y="5844330"/>
            <a:ext cx="3001394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Pursuing advanced research in AI governance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7337163" y="1346899"/>
            <a:ext cx="4483450" cy="2283670"/>
          </a:xfrm>
          <a:custGeom>
            <a:avLst/>
            <a:gdLst/>
            <a:ahLst/>
            <a:cxnLst/>
            <a:rect l="l" t="t" r="r" b="b"/>
            <a:pathLst>
              <a:path w="4483450" h="2283670">
                <a:moveTo>
                  <a:pt x="111854" y="0"/>
                </a:moveTo>
                <a:lnTo>
                  <a:pt x="4371595" y="0"/>
                </a:lnTo>
                <a:cubicBezTo>
                  <a:pt x="4433371" y="0"/>
                  <a:pt x="4483450" y="50079"/>
                  <a:pt x="4483450" y="111854"/>
                </a:cubicBezTo>
                <a:lnTo>
                  <a:pt x="4483450" y="2171816"/>
                </a:lnTo>
                <a:cubicBezTo>
                  <a:pt x="4483450" y="2233591"/>
                  <a:pt x="4433371" y="2283670"/>
                  <a:pt x="4371595" y="2283670"/>
                </a:cubicBezTo>
                <a:lnTo>
                  <a:pt x="111854" y="2283670"/>
                </a:lnTo>
                <a:cubicBezTo>
                  <a:pt x="50079" y="2283670"/>
                  <a:pt x="0" y="2233591"/>
                  <a:pt x="0" y="2171816"/>
                </a:cubicBezTo>
                <a:lnTo>
                  <a:pt x="0" y="111854"/>
                </a:lnTo>
                <a:cubicBezTo>
                  <a:pt x="0" y="50079"/>
                  <a:pt x="50079" y="0"/>
                  <a:pt x="111854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528245" y="1537982"/>
            <a:ext cx="4194495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68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Solution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7528245" y="1948110"/>
            <a:ext cx="298275" cy="298275"/>
          </a:xfrm>
          <a:custGeom>
            <a:avLst/>
            <a:gdLst/>
            <a:ahLst/>
            <a:cxnLst/>
            <a:rect l="l" t="t" r="r" b="b"/>
            <a:pathLst>
              <a:path w="298275" h="298275">
                <a:moveTo>
                  <a:pt x="149138" y="0"/>
                </a:moveTo>
                <a:lnTo>
                  <a:pt x="149138" y="0"/>
                </a:lnTo>
                <a:cubicBezTo>
                  <a:pt x="231504" y="0"/>
                  <a:pt x="298275" y="66771"/>
                  <a:pt x="298275" y="149138"/>
                </a:cubicBezTo>
                <a:lnTo>
                  <a:pt x="298275" y="149138"/>
                </a:lnTo>
                <a:cubicBezTo>
                  <a:pt x="298275" y="231504"/>
                  <a:pt x="231504" y="298275"/>
                  <a:pt x="149138" y="298275"/>
                </a:cubicBezTo>
                <a:lnTo>
                  <a:pt x="149138" y="298275"/>
                </a:lnTo>
                <a:cubicBezTo>
                  <a:pt x="66771" y="298275"/>
                  <a:pt x="0" y="231504"/>
                  <a:pt x="0" y="149138"/>
                </a:cubicBezTo>
                <a:lnTo>
                  <a:pt x="0" y="149138"/>
                </a:lnTo>
                <a:cubicBezTo>
                  <a:pt x="0" y="66771"/>
                  <a:pt x="66771" y="0"/>
                  <a:pt x="149138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7490961" y="1948110"/>
            <a:ext cx="372844" cy="298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74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7938374" y="1948110"/>
            <a:ext cx="3551339" cy="2423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74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Not about choosing one identity</a:t>
            </a:r>
            <a:pPr>
              <a:lnSpc>
                <a:spcPct val="140000"/>
              </a:lnSpc>
            </a:pPr>
            <a:r>
              <a:rPr lang="en-US" sz="1174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and discarding others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7528245" y="2358239"/>
            <a:ext cx="298275" cy="298275"/>
          </a:xfrm>
          <a:custGeom>
            <a:avLst/>
            <a:gdLst/>
            <a:ahLst/>
            <a:cxnLst/>
            <a:rect l="l" t="t" r="r" b="b"/>
            <a:pathLst>
              <a:path w="298275" h="298275">
                <a:moveTo>
                  <a:pt x="149138" y="0"/>
                </a:moveTo>
                <a:lnTo>
                  <a:pt x="149138" y="0"/>
                </a:lnTo>
                <a:cubicBezTo>
                  <a:pt x="231504" y="0"/>
                  <a:pt x="298275" y="66771"/>
                  <a:pt x="298275" y="149138"/>
                </a:cubicBezTo>
                <a:lnTo>
                  <a:pt x="298275" y="149138"/>
                </a:lnTo>
                <a:cubicBezTo>
                  <a:pt x="298275" y="231504"/>
                  <a:pt x="231504" y="298275"/>
                  <a:pt x="149138" y="298275"/>
                </a:cubicBezTo>
                <a:lnTo>
                  <a:pt x="149138" y="298275"/>
                </a:lnTo>
                <a:cubicBezTo>
                  <a:pt x="66771" y="298275"/>
                  <a:pt x="0" y="231504"/>
                  <a:pt x="0" y="149138"/>
                </a:cubicBezTo>
                <a:lnTo>
                  <a:pt x="0" y="149138"/>
                </a:lnTo>
                <a:cubicBezTo>
                  <a:pt x="0" y="66771"/>
                  <a:pt x="66771" y="0"/>
                  <a:pt x="149138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7490961" y="2358239"/>
            <a:ext cx="372844" cy="298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74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7938374" y="2358239"/>
            <a:ext cx="3765725" cy="4846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74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Find the common thread</a:t>
            </a:r>
            <a:pPr>
              <a:lnSpc>
                <a:spcPct val="140000"/>
              </a:lnSpc>
            </a:pPr>
            <a:r>
              <a:rPr lang="en-US" sz="1174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that makes all identities feel like one coherent story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7528245" y="2954789"/>
            <a:ext cx="298275" cy="298275"/>
          </a:xfrm>
          <a:custGeom>
            <a:avLst/>
            <a:gdLst/>
            <a:ahLst/>
            <a:cxnLst/>
            <a:rect l="l" t="t" r="r" b="b"/>
            <a:pathLst>
              <a:path w="298275" h="298275">
                <a:moveTo>
                  <a:pt x="149138" y="0"/>
                </a:moveTo>
                <a:lnTo>
                  <a:pt x="149138" y="0"/>
                </a:lnTo>
                <a:cubicBezTo>
                  <a:pt x="231504" y="0"/>
                  <a:pt x="298275" y="66771"/>
                  <a:pt x="298275" y="149138"/>
                </a:cubicBezTo>
                <a:lnTo>
                  <a:pt x="298275" y="149138"/>
                </a:lnTo>
                <a:cubicBezTo>
                  <a:pt x="298275" y="231504"/>
                  <a:pt x="231504" y="298275"/>
                  <a:pt x="149138" y="298275"/>
                </a:cubicBezTo>
                <a:lnTo>
                  <a:pt x="149138" y="298275"/>
                </a:lnTo>
                <a:cubicBezTo>
                  <a:pt x="66771" y="298275"/>
                  <a:pt x="0" y="231504"/>
                  <a:pt x="0" y="149138"/>
                </a:cubicBezTo>
                <a:lnTo>
                  <a:pt x="0" y="149138"/>
                </a:lnTo>
                <a:cubicBezTo>
                  <a:pt x="0" y="66771"/>
                  <a:pt x="66771" y="0"/>
                  <a:pt x="149138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7490961" y="2954789"/>
            <a:ext cx="372844" cy="298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74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7938374" y="2954789"/>
            <a:ext cx="3765725" cy="4846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74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Create a narrative</a:t>
            </a:r>
            <a:pPr>
              <a:lnSpc>
                <a:spcPct val="140000"/>
              </a:lnSpc>
            </a:pPr>
            <a:r>
              <a:rPr lang="en-US" sz="1174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where each identity reinforces the others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7337163" y="3789028"/>
            <a:ext cx="4483450" cy="1873541"/>
          </a:xfrm>
          <a:custGeom>
            <a:avLst/>
            <a:gdLst/>
            <a:ahLst/>
            <a:cxnLst/>
            <a:rect l="l" t="t" r="r" b="b"/>
            <a:pathLst>
              <a:path w="4483450" h="1873541">
                <a:moveTo>
                  <a:pt x="111850" y="0"/>
                </a:moveTo>
                <a:lnTo>
                  <a:pt x="4371599" y="0"/>
                </a:lnTo>
                <a:cubicBezTo>
                  <a:pt x="4433372" y="0"/>
                  <a:pt x="4483450" y="50077"/>
                  <a:pt x="4483450" y="111850"/>
                </a:cubicBezTo>
                <a:lnTo>
                  <a:pt x="4483450" y="1761691"/>
                </a:lnTo>
                <a:cubicBezTo>
                  <a:pt x="4483450" y="1823464"/>
                  <a:pt x="4433372" y="1873541"/>
                  <a:pt x="4371599" y="1873541"/>
                </a:cubicBezTo>
                <a:lnTo>
                  <a:pt x="111850" y="1873541"/>
                </a:lnTo>
                <a:cubicBezTo>
                  <a:pt x="50077" y="1873541"/>
                  <a:pt x="0" y="1823464"/>
                  <a:pt x="0" y="1761691"/>
                </a:cubicBezTo>
                <a:lnTo>
                  <a:pt x="0" y="111850"/>
                </a:lnTo>
                <a:cubicBezTo>
                  <a:pt x="0" y="50118"/>
                  <a:pt x="50118" y="0"/>
                  <a:pt x="111850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528245" y="3980110"/>
            <a:ext cx="4185174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21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Risk of No Narrative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7546888" y="4390239"/>
            <a:ext cx="149138" cy="149138"/>
          </a:xfrm>
          <a:custGeom>
            <a:avLst/>
            <a:gdLst/>
            <a:ahLst/>
            <a:cxnLst/>
            <a:rect l="l" t="t" r="r" b="b"/>
            <a:pathLst>
              <a:path w="149138" h="149138">
                <a:moveTo>
                  <a:pt x="74569" y="149138"/>
                </a:moveTo>
                <a:cubicBezTo>
                  <a:pt x="115724" y="149138"/>
                  <a:pt x="149138" y="115724"/>
                  <a:pt x="149138" y="74569"/>
                </a:cubicBezTo>
                <a:cubicBezTo>
                  <a:pt x="149138" y="33413"/>
                  <a:pt x="115724" y="0"/>
                  <a:pt x="74569" y="0"/>
                </a:cubicBezTo>
                <a:cubicBezTo>
                  <a:pt x="33413" y="0"/>
                  <a:pt x="0" y="33413"/>
                  <a:pt x="0" y="74569"/>
                </a:cubicBezTo>
                <a:cubicBezTo>
                  <a:pt x="0" y="115724"/>
                  <a:pt x="33413" y="149138"/>
                  <a:pt x="74569" y="149138"/>
                </a:cubicBezTo>
                <a:close/>
                <a:moveTo>
                  <a:pt x="48644" y="48644"/>
                </a:moveTo>
                <a:cubicBezTo>
                  <a:pt x="51383" y="45906"/>
                  <a:pt x="55810" y="45906"/>
                  <a:pt x="58519" y="48644"/>
                </a:cubicBezTo>
                <a:lnTo>
                  <a:pt x="74540" y="64665"/>
                </a:lnTo>
                <a:lnTo>
                  <a:pt x="90560" y="48644"/>
                </a:lnTo>
                <a:cubicBezTo>
                  <a:pt x="93298" y="45906"/>
                  <a:pt x="97726" y="45906"/>
                  <a:pt x="100435" y="48644"/>
                </a:cubicBezTo>
                <a:cubicBezTo>
                  <a:pt x="103144" y="51383"/>
                  <a:pt x="103173" y="55810"/>
                  <a:pt x="100435" y="58519"/>
                </a:cubicBezTo>
                <a:lnTo>
                  <a:pt x="84414" y="74540"/>
                </a:lnTo>
                <a:lnTo>
                  <a:pt x="100435" y="90560"/>
                </a:lnTo>
                <a:cubicBezTo>
                  <a:pt x="103173" y="93298"/>
                  <a:pt x="103173" y="97726"/>
                  <a:pt x="100435" y="100435"/>
                </a:cubicBezTo>
                <a:cubicBezTo>
                  <a:pt x="97697" y="103144"/>
                  <a:pt x="93269" y="103173"/>
                  <a:pt x="90560" y="100435"/>
                </a:cubicBezTo>
                <a:lnTo>
                  <a:pt x="74540" y="84414"/>
                </a:lnTo>
                <a:lnTo>
                  <a:pt x="58519" y="100435"/>
                </a:lnTo>
                <a:cubicBezTo>
                  <a:pt x="55781" y="103173"/>
                  <a:pt x="51353" y="103173"/>
                  <a:pt x="48644" y="100435"/>
                </a:cubicBezTo>
                <a:cubicBezTo>
                  <a:pt x="45936" y="97697"/>
                  <a:pt x="45906" y="93269"/>
                  <a:pt x="48644" y="90560"/>
                </a:cubicBezTo>
                <a:lnTo>
                  <a:pt x="64665" y="74540"/>
                </a:lnTo>
                <a:lnTo>
                  <a:pt x="48644" y="58519"/>
                </a:lnTo>
                <a:cubicBezTo>
                  <a:pt x="45906" y="55781"/>
                  <a:pt x="45906" y="51353"/>
                  <a:pt x="48644" y="48644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42" name="Text 40"/>
          <p:cNvSpPr/>
          <p:nvPr/>
        </p:nvSpPr>
        <p:spPr>
          <a:xfrm>
            <a:off x="7789236" y="4352954"/>
            <a:ext cx="2404844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Academics see "not serious enough"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7546888" y="4688514"/>
            <a:ext cx="149138" cy="149138"/>
          </a:xfrm>
          <a:custGeom>
            <a:avLst/>
            <a:gdLst/>
            <a:ahLst/>
            <a:cxnLst/>
            <a:rect l="l" t="t" r="r" b="b"/>
            <a:pathLst>
              <a:path w="149138" h="149138">
                <a:moveTo>
                  <a:pt x="74569" y="149138"/>
                </a:moveTo>
                <a:cubicBezTo>
                  <a:pt x="115724" y="149138"/>
                  <a:pt x="149138" y="115724"/>
                  <a:pt x="149138" y="74569"/>
                </a:cubicBezTo>
                <a:cubicBezTo>
                  <a:pt x="149138" y="33413"/>
                  <a:pt x="115724" y="0"/>
                  <a:pt x="74569" y="0"/>
                </a:cubicBezTo>
                <a:cubicBezTo>
                  <a:pt x="33413" y="0"/>
                  <a:pt x="0" y="33413"/>
                  <a:pt x="0" y="74569"/>
                </a:cubicBezTo>
                <a:cubicBezTo>
                  <a:pt x="0" y="115724"/>
                  <a:pt x="33413" y="149138"/>
                  <a:pt x="74569" y="149138"/>
                </a:cubicBezTo>
                <a:close/>
                <a:moveTo>
                  <a:pt x="48644" y="48644"/>
                </a:moveTo>
                <a:cubicBezTo>
                  <a:pt x="51383" y="45906"/>
                  <a:pt x="55810" y="45906"/>
                  <a:pt x="58519" y="48644"/>
                </a:cubicBezTo>
                <a:lnTo>
                  <a:pt x="74540" y="64665"/>
                </a:lnTo>
                <a:lnTo>
                  <a:pt x="90560" y="48644"/>
                </a:lnTo>
                <a:cubicBezTo>
                  <a:pt x="93298" y="45906"/>
                  <a:pt x="97726" y="45906"/>
                  <a:pt x="100435" y="48644"/>
                </a:cubicBezTo>
                <a:cubicBezTo>
                  <a:pt x="103144" y="51383"/>
                  <a:pt x="103173" y="55810"/>
                  <a:pt x="100435" y="58519"/>
                </a:cubicBezTo>
                <a:lnTo>
                  <a:pt x="84414" y="74540"/>
                </a:lnTo>
                <a:lnTo>
                  <a:pt x="100435" y="90560"/>
                </a:lnTo>
                <a:cubicBezTo>
                  <a:pt x="103173" y="93298"/>
                  <a:pt x="103173" y="97726"/>
                  <a:pt x="100435" y="100435"/>
                </a:cubicBezTo>
                <a:cubicBezTo>
                  <a:pt x="97697" y="103144"/>
                  <a:pt x="93269" y="103173"/>
                  <a:pt x="90560" y="100435"/>
                </a:cubicBezTo>
                <a:lnTo>
                  <a:pt x="74540" y="84414"/>
                </a:lnTo>
                <a:lnTo>
                  <a:pt x="58519" y="100435"/>
                </a:lnTo>
                <a:cubicBezTo>
                  <a:pt x="55781" y="103173"/>
                  <a:pt x="51353" y="103173"/>
                  <a:pt x="48644" y="100435"/>
                </a:cubicBezTo>
                <a:cubicBezTo>
                  <a:pt x="45936" y="97697"/>
                  <a:pt x="45906" y="93269"/>
                  <a:pt x="48644" y="90560"/>
                </a:cubicBezTo>
                <a:lnTo>
                  <a:pt x="64665" y="74540"/>
                </a:lnTo>
                <a:lnTo>
                  <a:pt x="48644" y="58519"/>
                </a:lnTo>
                <a:cubicBezTo>
                  <a:pt x="45906" y="55781"/>
                  <a:pt x="45906" y="51353"/>
                  <a:pt x="48644" y="48644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44" name="Text 42"/>
          <p:cNvSpPr/>
          <p:nvPr/>
        </p:nvSpPr>
        <p:spPr>
          <a:xfrm>
            <a:off x="7789236" y="4651229"/>
            <a:ext cx="2209101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sees "too academic"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7546888" y="4986789"/>
            <a:ext cx="149138" cy="149138"/>
          </a:xfrm>
          <a:custGeom>
            <a:avLst/>
            <a:gdLst/>
            <a:ahLst/>
            <a:cxnLst/>
            <a:rect l="l" t="t" r="r" b="b"/>
            <a:pathLst>
              <a:path w="149138" h="149138">
                <a:moveTo>
                  <a:pt x="74569" y="149138"/>
                </a:moveTo>
                <a:cubicBezTo>
                  <a:pt x="115724" y="149138"/>
                  <a:pt x="149138" y="115724"/>
                  <a:pt x="149138" y="74569"/>
                </a:cubicBezTo>
                <a:cubicBezTo>
                  <a:pt x="149138" y="33413"/>
                  <a:pt x="115724" y="0"/>
                  <a:pt x="74569" y="0"/>
                </a:cubicBezTo>
                <a:cubicBezTo>
                  <a:pt x="33413" y="0"/>
                  <a:pt x="0" y="33413"/>
                  <a:pt x="0" y="74569"/>
                </a:cubicBezTo>
                <a:cubicBezTo>
                  <a:pt x="0" y="115724"/>
                  <a:pt x="33413" y="149138"/>
                  <a:pt x="74569" y="149138"/>
                </a:cubicBezTo>
                <a:close/>
                <a:moveTo>
                  <a:pt x="48644" y="48644"/>
                </a:moveTo>
                <a:cubicBezTo>
                  <a:pt x="51383" y="45906"/>
                  <a:pt x="55810" y="45906"/>
                  <a:pt x="58519" y="48644"/>
                </a:cubicBezTo>
                <a:lnTo>
                  <a:pt x="74540" y="64665"/>
                </a:lnTo>
                <a:lnTo>
                  <a:pt x="90560" y="48644"/>
                </a:lnTo>
                <a:cubicBezTo>
                  <a:pt x="93298" y="45906"/>
                  <a:pt x="97726" y="45906"/>
                  <a:pt x="100435" y="48644"/>
                </a:cubicBezTo>
                <a:cubicBezTo>
                  <a:pt x="103144" y="51383"/>
                  <a:pt x="103173" y="55810"/>
                  <a:pt x="100435" y="58519"/>
                </a:cubicBezTo>
                <a:lnTo>
                  <a:pt x="84414" y="74540"/>
                </a:lnTo>
                <a:lnTo>
                  <a:pt x="100435" y="90560"/>
                </a:lnTo>
                <a:cubicBezTo>
                  <a:pt x="103173" y="93298"/>
                  <a:pt x="103173" y="97726"/>
                  <a:pt x="100435" y="100435"/>
                </a:cubicBezTo>
                <a:cubicBezTo>
                  <a:pt x="97697" y="103144"/>
                  <a:pt x="93269" y="103173"/>
                  <a:pt x="90560" y="100435"/>
                </a:cubicBezTo>
                <a:lnTo>
                  <a:pt x="74540" y="84414"/>
                </a:lnTo>
                <a:lnTo>
                  <a:pt x="58519" y="100435"/>
                </a:lnTo>
                <a:cubicBezTo>
                  <a:pt x="55781" y="103173"/>
                  <a:pt x="51353" y="103173"/>
                  <a:pt x="48644" y="100435"/>
                </a:cubicBezTo>
                <a:cubicBezTo>
                  <a:pt x="45936" y="97697"/>
                  <a:pt x="45906" y="93269"/>
                  <a:pt x="48644" y="90560"/>
                </a:cubicBezTo>
                <a:lnTo>
                  <a:pt x="64665" y="74540"/>
                </a:lnTo>
                <a:lnTo>
                  <a:pt x="48644" y="58519"/>
                </a:lnTo>
                <a:cubicBezTo>
                  <a:pt x="45906" y="55781"/>
                  <a:pt x="45906" y="51353"/>
                  <a:pt x="48644" y="48644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46" name="Text 44"/>
          <p:cNvSpPr/>
          <p:nvPr/>
        </p:nvSpPr>
        <p:spPr>
          <a:xfrm>
            <a:off x="7789236" y="4949505"/>
            <a:ext cx="2693798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 community sees "just a bureaucrat"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7546888" y="5285064"/>
            <a:ext cx="149138" cy="149138"/>
          </a:xfrm>
          <a:custGeom>
            <a:avLst/>
            <a:gdLst/>
            <a:ahLst/>
            <a:cxnLst/>
            <a:rect l="l" t="t" r="r" b="b"/>
            <a:pathLst>
              <a:path w="149138" h="149138">
                <a:moveTo>
                  <a:pt x="74569" y="149138"/>
                </a:moveTo>
                <a:cubicBezTo>
                  <a:pt x="115724" y="149138"/>
                  <a:pt x="149138" y="115724"/>
                  <a:pt x="149138" y="74569"/>
                </a:cubicBezTo>
                <a:cubicBezTo>
                  <a:pt x="149138" y="33413"/>
                  <a:pt x="115724" y="0"/>
                  <a:pt x="74569" y="0"/>
                </a:cubicBezTo>
                <a:cubicBezTo>
                  <a:pt x="33413" y="0"/>
                  <a:pt x="0" y="33413"/>
                  <a:pt x="0" y="74569"/>
                </a:cubicBezTo>
                <a:cubicBezTo>
                  <a:pt x="0" y="115724"/>
                  <a:pt x="33413" y="149138"/>
                  <a:pt x="74569" y="149138"/>
                </a:cubicBezTo>
                <a:close/>
                <a:moveTo>
                  <a:pt x="48644" y="48644"/>
                </a:moveTo>
                <a:cubicBezTo>
                  <a:pt x="51383" y="45906"/>
                  <a:pt x="55810" y="45906"/>
                  <a:pt x="58519" y="48644"/>
                </a:cubicBezTo>
                <a:lnTo>
                  <a:pt x="74540" y="64665"/>
                </a:lnTo>
                <a:lnTo>
                  <a:pt x="90560" y="48644"/>
                </a:lnTo>
                <a:cubicBezTo>
                  <a:pt x="93298" y="45906"/>
                  <a:pt x="97726" y="45906"/>
                  <a:pt x="100435" y="48644"/>
                </a:cubicBezTo>
                <a:cubicBezTo>
                  <a:pt x="103144" y="51383"/>
                  <a:pt x="103173" y="55810"/>
                  <a:pt x="100435" y="58519"/>
                </a:cubicBezTo>
                <a:lnTo>
                  <a:pt x="84414" y="74540"/>
                </a:lnTo>
                <a:lnTo>
                  <a:pt x="100435" y="90560"/>
                </a:lnTo>
                <a:cubicBezTo>
                  <a:pt x="103173" y="93298"/>
                  <a:pt x="103173" y="97726"/>
                  <a:pt x="100435" y="100435"/>
                </a:cubicBezTo>
                <a:cubicBezTo>
                  <a:pt x="97697" y="103144"/>
                  <a:pt x="93269" y="103173"/>
                  <a:pt x="90560" y="100435"/>
                </a:cubicBezTo>
                <a:lnTo>
                  <a:pt x="74540" y="84414"/>
                </a:lnTo>
                <a:lnTo>
                  <a:pt x="58519" y="100435"/>
                </a:lnTo>
                <a:cubicBezTo>
                  <a:pt x="55781" y="103173"/>
                  <a:pt x="51353" y="103173"/>
                  <a:pt x="48644" y="100435"/>
                </a:cubicBezTo>
                <a:cubicBezTo>
                  <a:pt x="45936" y="97697"/>
                  <a:pt x="45906" y="93269"/>
                  <a:pt x="48644" y="90560"/>
                </a:cubicBezTo>
                <a:lnTo>
                  <a:pt x="64665" y="74540"/>
                </a:lnTo>
                <a:lnTo>
                  <a:pt x="48644" y="58519"/>
                </a:lnTo>
                <a:cubicBezTo>
                  <a:pt x="45906" y="55781"/>
                  <a:pt x="45906" y="51353"/>
                  <a:pt x="48644" y="48644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48" name="Text 46"/>
          <p:cNvSpPr/>
          <p:nvPr/>
        </p:nvSpPr>
        <p:spPr>
          <a:xfrm>
            <a:off x="7789236" y="5247780"/>
            <a:ext cx="2647193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Everyone sees fragments, not the whole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7337163" y="5821028"/>
            <a:ext cx="4483450" cy="792294"/>
          </a:xfrm>
          <a:custGeom>
            <a:avLst/>
            <a:gdLst/>
            <a:ahLst/>
            <a:cxnLst/>
            <a:rect l="l" t="t" r="r" b="b"/>
            <a:pathLst>
              <a:path w="4483450" h="792294">
                <a:moveTo>
                  <a:pt x="74571" y="0"/>
                </a:moveTo>
                <a:lnTo>
                  <a:pt x="4408879" y="0"/>
                </a:lnTo>
                <a:cubicBezTo>
                  <a:pt x="4450063" y="0"/>
                  <a:pt x="4483450" y="33386"/>
                  <a:pt x="4483450" y="74571"/>
                </a:cubicBezTo>
                <a:lnTo>
                  <a:pt x="4483450" y="717723"/>
                </a:lnTo>
                <a:cubicBezTo>
                  <a:pt x="4483450" y="758907"/>
                  <a:pt x="4450063" y="792294"/>
                  <a:pt x="4408879" y="792294"/>
                </a:cubicBezTo>
                <a:lnTo>
                  <a:pt x="74571" y="792294"/>
                </a:lnTo>
                <a:cubicBezTo>
                  <a:pt x="33386" y="792294"/>
                  <a:pt x="0" y="758907"/>
                  <a:pt x="0" y="717723"/>
                </a:cubicBezTo>
                <a:lnTo>
                  <a:pt x="0" y="74571"/>
                </a:lnTo>
                <a:cubicBezTo>
                  <a:pt x="0" y="33414"/>
                  <a:pt x="33414" y="0"/>
                  <a:pt x="74571" y="0"/>
                </a:cubicBezTo>
                <a:close/>
              </a:path>
            </a:pathLst>
          </a:custGeom>
          <a:solidFill>
            <a:srgbClr val="E0FBFC">
              <a:alpha val="10196"/>
            </a:srgbClr>
          </a:solidFill>
          <a:ln w="12700">
            <a:solidFill>
              <a:srgbClr val="E0FBFC">
                <a:alpha val="30196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7518924" y="6016771"/>
            <a:ext cx="130495" cy="149138"/>
          </a:xfrm>
          <a:custGeom>
            <a:avLst/>
            <a:gdLst/>
            <a:ahLst/>
            <a:cxnLst/>
            <a:rect l="l" t="t" r="r" b="b"/>
            <a:pathLst>
              <a:path w="130495" h="149138">
                <a:moveTo>
                  <a:pt x="0" y="62917"/>
                </a:moveTo>
                <a:cubicBezTo>
                  <a:pt x="0" y="43605"/>
                  <a:pt x="15642" y="27963"/>
                  <a:pt x="34954" y="27963"/>
                </a:cubicBezTo>
                <a:lnTo>
                  <a:pt x="37284" y="27963"/>
                </a:lnTo>
                <a:cubicBezTo>
                  <a:pt x="42440" y="27963"/>
                  <a:pt x="46606" y="32129"/>
                  <a:pt x="46606" y="37284"/>
                </a:cubicBezTo>
                <a:cubicBezTo>
                  <a:pt x="46606" y="42440"/>
                  <a:pt x="42440" y="46606"/>
                  <a:pt x="37284" y="46606"/>
                </a:cubicBezTo>
                <a:lnTo>
                  <a:pt x="34954" y="46606"/>
                </a:lnTo>
                <a:cubicBezTo>
                  <a:pt x="25953" y="46606"/>
                  <a:pt x="18642" y="53917"/>
                  <a:pt x="18642" y="62917"/>
                </a:cubicBezTo>
                <a:lnTo>
                  <a:pt x="18642" y="65248"/>
                </a:lnTo>
                <a:lnTo>
                  <a:pt x="37284" y="65248"/>
                </a:lnTo>
                <a:cubicBezTo>
                  <a:pt x="47567" y="65248"/>
                  <a:pt x="55927" y="73608"/>
                  <a:pt x="55927" y="83890"/>
                </a:cubicBezTo>
                <a:lnTo>
                  <a:pt x="55927" y="102532"/>
                </a:lnTo>
                <a:cubicBezTo>
                  <a:pt x="55927" y="112814"/>
                  <a:pt x="47567" y="121174"/>
                  <a:pt x="37284" y="121174"/>
                </a:cubicBezTo>
                <a:lnTo>
                  <a:pt x="18642" y="121174"/>
                </a:lnTo>
                <a:cubicBezTo>
                  <a:pt x="8360" y="121174"/>
                  <a:pt x="0" y="112814"/>
                  <a:pt x="0" y="102532"/>
                </a:cubicBezTo>
                <a:lnTo>
                  <a:pt x="0" y="62917"/>
                </a:lnTo>
                <a:close/>
                <a:moveTo>
                  <a:pt x="74569" y="62917"/>
                </a:moveTo>
                <a:cubicBezTo>
                  <a:pt x="74569" y="43605"/>
                  <a:pt x="90211" y="27963"/>
                  <a:pt x="109523" y="27963"/>
                </a:cubicBezTo>
                <a:lnTo>
                  <a:pt x="111853" y="27963"/>
                </a:lnTo>
                <a:cubicBezTo>
                  <a:pt x="117009" y="27963"/>
                  <a:pt x="121174" y="32129"/>
                  <a:pt x="121174" y="37284"/>
                </a:cubicBezTo>
                <a:cubicBezTo>
                  <a:pt x="121174" y="42440"/>
                  <a:pt x="117009" y="46606"/>
                  <a:pt x="111853" y="46606"/>
                </a:cubicBezTo>
                <a:lnTo>
                  <a:pt x="109523" y="46606"/>
                </a:lnTo>
                <a:cubicBezTo>
                  <a:pt x="100522" y="46606"/>
                  <a:pt x="93211" y="53917"/>
                  <a:pt x="93211" y="62917"/>
                </a:cubicBezTo>
                <a:lnTo>
                  <a:pt x="93211" y="65248"/>
                </a:lnTo>
                <a:lnTo>
                  <a:pt x="111853" y="65248"/>
                </a:lnTo>
                <a:cubicBezTo>
                  <a:pt x="122136" y="65248"/>
                  <a:pt x="130495" y="73608"/>
                  <a:pt x="130495" y="83890"/>
                </a:cubicBezTo>
                <a:lnTo>
                  <a:pt x="130495" y="102532"/>
                </a:lnTo>
                <a:cubicBezTo>
                  <a:pt x="130495" y="112814"/>
                  <a:pt x="122136" y="121174"/>
                  <a:pt x="111853" y="121174"/>
                </a:cubicBezTo>
                <a:lnTo>
                  <a:pt x="93211" y="121174"/>
                </a:lnTo>
                <a:cubicBezTo>
                  <a:pt x="82929" y="121174"/>
                  <a:pt x="74569" y="112814"/>
                  <a:pt x="74569" y="102532"/>
                </a:cubicBezTo>
                <a:lnTo>
                  <a:pt x="74569" y="62917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1" name="Text 49"/>
          <p:cNvSpPr/>
          <p:nvPr/>
        </p:nvSpPr>
        <p:spPr>
          <a:xfrm>
            <a:off x="7732112" y="5974826"/>
            <a:ext cx="4009271" cy="4846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74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Personal branding is not about being everything to everyone — it's about being something specific to the right people.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6563" y="336563"/>
            <a:ext cx="11586186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0" b="1" spc="53" kern="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02 / BRAND CORE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36563" y="605814"/>
            <a:ext cx="11670327" cy="3365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385" b="1" dirty="0">
                <a:solidFill>
                  <a:srgbClr val="EEF0F2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The One Sentence That Explains Everything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36563" y="1043346"/>
            <a:ext cx="807752" cy="33656"/>
          </a:xfrm>
          <a:custGeom>
            <a:avLst/>
            <a:gdLst/>
            <a:ahLst/>
            <a:cxnLst/>
            <a:rect l="l" t="t" r="r" b="b"/>
            <a:pathLst>
              <a:path w="807752" h="33656">
                <a:moveTo>
                  <a:pt x="0" y="0"/>
                </a:moveTo>
                <a:lnTo>
                  <a:pt x="807752" y="0"/>
                </a:lnTo>
                <a:lnTo>
                  <a:pt x="807752" y="33656"/>
                </a:lnTo>
                <a:lnTo>
                  <a:pt x="0" y="33656"/>
                </a:lnTo>
                <a:lnTo>
                  <a:pt x="0" y="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" name="Shape 3"/>
          <p:cNvSpPr/>
          <p:nvPr/>
        </p:nvSpPr>
        <p:spPr>
          <a:xfrm>
            <a:off x="340770" y="1215834"/>
            <a:ext cx="11510460" cy="2010965"/>
          </a:xfrm>
          <a:custGeom>
            <a:avLst/>
            <a:gdLst/>
            <a:ahLst/>
            <a:cxnLst/>
            <a:rect l="l" t="t" r="r" b="b"/>
            <a:pathLst>
              <a:path w="11510460" h="2010965">
                <a:moveTo>
                  <a:pt x="100971" y="0"/>
                </a:moveTo>
                <a:lnTo>
                  <a:pt x="11409489" y="0"/>
                </a:lnTo>
                <a:cubicBezTo>
                  <a:pt x="11465254" y="0"/>
                  <a:pt x="11510460" y="45206"/>
                  <a:pt x="11510460" y="100971"/>
                </a:cubicBezTo>
                <a:lnTo>
                  <a:pt x="11510460" y="1909994"/>
                </a:lnTo>
                <a:cubicBezTo>
                  <a:pt x="11510460" y="1965759"/>
                  <a:pt x="11465254" y="2010965"/>
                  <a:pt x="11409489" y="2010965"/>
                </a:cubicBezTo>
                <a:lnTo>
                  <a:pt x="100971" y="2010965"/>
                </a:lnTo>
                <a:cubicBezTo>
                  <a:pt x="45206" y="2010965"/>
                  <a:pt x="0" y="1965759"/>
                  <a:pt x="0" y="1909994"/>
                </a:cubicBezTo>
                <a:lnTo>
                  <a:pt x="0" y="100971"/>
                </a:lnTo>
                <a:cubicBezTo>
                  <a:pt x="0" y="45243"/>
                  <a:pt x="45243" y="0"/>
                  <a:pt x="100971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13259" y="1388323"/>
            <a:ext cx="11249623" cy="23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5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What is a Brand Statement?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13259" y="1724886"/>
            <a:ext cx="11232795" cy="2187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6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Not a marketing tagline</a:t>
            </a:r>
            <a:pPr>
              <a:lnSpc>
                <a:spcPct val="140000"/>
              </a:lnSpc>
            </a:pPr>
            <a:r>
              <a:rPr lang="en-US" sz="1060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it's the sentence that, when spoken to anyone, makes them immediately understand who Subkhan is and why he's different. It should be: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13259" y="2078277"/>
            <a:ext cx="2692505" cy="976033"/>
          </a:xfrm>
          <a:custGeom>
            <a:avLst/>
            <a:gdLst/>
            <a:ahLst/>
            <a:cxnLst/>
            <a:rect l="l" t="t" r="r" b="b"/>
            <a:pathLst>
              <a:path w="2692505" h="976033">
                <a:moveTo>
                  <a:pt x="67317" y="0"/>
                </a:moveTo>
                <a:lnTo>
                  <a:pt x="2625188" y="0"/>
                </a:lnTo>
                <a:cubicBezTo>
                  <a:pt x="2662366" y="0"/>
                  <a:pt x="2692505" y="30139"/>
                  <a:pt x="2692505" y="67317"/>
                </a:cubicBezTo>
                <a:lnTo>
                  <a:pt x="2692505" y="908716"/>
                </a:lnTo>
                <a:cubicBezTo>
                  <a:pt x="2692505" y="945894"/>
                  <a:pt x="2662366" y="976033"/>
                  <a:pt x="2625188" y="976033"/>
                </a:cubicBezTo>
                <a:lnTo>
                  <a:pt x="67317" y="976033"/>
                </a:lnTo>
                <a:cubicBezTo>
                  <a:pt x="30164" y="976033"/>
                  <a:pt x="0" y="945869"/>
                  <a:pt x="0" y="908716"/>
                </a:cubicBezTo>
                <a:lnTo>
                  <a:pt x="0" y="67317"/>
                </a:lnTo>
                <a:cubicBezTo>
                  <a:pt x="0" y="30164"/>
                  <a:pt x="30164" y="0"/>
                  <a:pt x="67317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1757359" y="2212903"/>
            <a:ext cx="201938" cy="201938"/>
          </a:xfrm>
          <a:custGeom>
            <a:avLst/>
            <a:gdLst/>
            <a:ahLst/>
            <a:cxnLst/>
            <a:rect l="l" t="t" r="r" b="b"/>
            <a:pathLst>
              <a:path w="201938" h="201938">
                <a:moveTo>
                  <a:pt x="176696" y="100969"/>
                </a:moveTo>
                <a:cubicBezTo>
                  <a:pt x="176696" y="59174"/>
                  <a:pt x="142764" y="25242"/>
                  <a:pt x="100969" y="25242"/>
                </a:cubicBezTo>
                <a:cubicBezTo>
                  <a:pt x="59174" y="25242"/>
                  <a:pt x="25242" y="59174"/>
                  <a:pt x="25242" y="100969"/>
                </a:cubicBezTo>
                <a:cubicBezTo>
                  <a:pt x="25242" y="142764"/>
                  <a:pt x="59174" y="176696"/>
                  <a:pt x="100969" y="176696"/>
                </a:cubicBezTo>
                <a:cubicBezTo>
                  <a:pt x="142764" y="176696"/>
                  <a:pt x="176696" y="142764"/>
                  <a:pt x="176696" y="100969"/>
                </a:cubicBezTo>
                <a:close/>
                <a:moveTo>
                  <a:pt x="0" y="100969"/>
                </a:moveTo>
                <a:cubicBezTo>
                  <a:pt x="0" y="45243"/>
                  <a:pt x="45243" y="0"/>
                  <a:pt x="100969" y="0"/>
                </a:cubicBezTo>
                <a:cubicBezTo>
                  <a:pt x="156695" y="0"/>
                  <a:pt x="201938" y="45243"/>
                  <a:pt x="201938" y="100969"/>
                </a:cubicBezTo>
                <a:cubicBezTo>
                  <a:pt x="201938" y="156695"/>
                  <a:pt x="156695" y="201938"/>
                  <a:pt x="100969" y="201938"/>
                </a:cubicBezTo>
                <a:cubicBezTo>
                  <a:pt x="45243" y="201938"/>
                  <a:pt x="0" y="156695"/>
                  <a:pt x="0" y="100969"/>
                </a:cubicBezTo>
                <a:close/>
                <a:moveTo>
                  <a:pt x="100969" y="132522"/>
                </a:moveTo>
                <a:cubicBezTo>
                  <a:pt x="118383" y="132522"/>
                  <a:pt x="132522" y="118383"/>
                  <a:pt x="132522" y="100969"/>
                </a:cubicBezTo>
                <a:cubicBezTo>
                  <a:pt x="132522" y="83554"/>
                  <a:pt x="118383" y="69416"/>
                  <a:pt x="100969" y="69416"/>
                </a:cubicBezTo>
                <a:cubicBezTo>
                  <a:pt x="83554" y="69416"/>
                  <a:pt x="69416" y="83554"/>
                  <a:pt x="69416" y="100969"/>
                </a:cubicBezTo>
                <a:cubicBezTo>
                  <a:pt x="69416" y="118383"/>
                  <a:pt x="83554" y="132522"/>
                  <a:pt x="100969" y="132522"/>
                </a:cubicBezTo>
                <a:close/>
                <a:moveTo>
                  <a:pt x="100969" y="44174"/>
                </a:moveTo>
                <a:cubicBezTo>
                  <a:pt x="132315" y="44174"/>
                  <a:pt x="157764" y="69623"/>
                  <a:pt x="157764" y="100969"/>
                </a:cubicBezTo>
                <a:cubicBezTo>
                  <a:pt x="157764" y="132315"/>
                  <a:pt x="132315" y="157764"/>
                  <a:pt x="100969" y="157764"/>
                </a:cubicBezTo>
                <a:cubicBezTo>
                  <a:pt x="69623" y="157764"/>
                  <a:pt x="44174" y="132315"/>
                  <a:pt x="44174" y="100969"/>
                </a:cubicBezTo>
                <a:cubicBezTo>
                  <a:pt x="44174" y="69623"/>
                  <a:pt x="69623" y="44174"/>
                  <a:pt x="100969" y="44174"/>
                </a:cubicBezTo>
                <a:close/>
                <a:moveTo>
                  <a:pt x="88348" y="100969"/>
                </a:moveTo>
                <a:cubicBezTo>
                  <a:pt x="88348" y="94003"/>
                  <a:pt x="94003" y="88348"/>
                  <a:pt x="100969" y="88348"/>
                </a:cubicBezTo>
                <a:cubicBezTo>
                  <a:pt x="107935" y="88348"/>
                  <a:pt x="113590" y="94003"/>
                  <a:pt x="113590" y="100969"/>
                </a:cubicBezTo>
                <a:cubicBezTo>
                  <a:pt x="113590" y="107935"/>
                  <a:pt x="107935" y="113590"/>
                  <a:pt x="100969" y="113590"/>
                </a:cubicBezTo>
                <a:cubicBezTo>
                  <a:pt x="94003" y="113590"/>
                  <a:pt x="88348" y="107935"/>
                  <a:pt x="88348" y="100969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0" name="Text 8"/>
          <p:cNvSpPr/>
          <p:nvPr/>
        </p:nvSpPr>
        <p:spPr>
          <a:xfrm>
            <a:off x="614228" y="2482153"/>
            <a:ext cx="2490567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60" b="1" dirty="0">
                <a:solidFill>
                  <a:srgbClr val="EEF0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Specific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14228" y="2717747"/>
            <a:ext cx="2490567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6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Clear, not vague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338023" y="2078277"/>
            <a:ext cx="2692505" cy="976033"/>
          </a:xfrm>
          <a:custGeom>
            <a:avLst/>
            <a:gdLst/>
            <a:ahLst/>
            <a:cxnLst/>
            <a:rect l="l" t="t" r="r" b="b"/>
            <a:pathLst>
              <a:path w="2692505" h="976033">
                <a:moveTo>
                  <a:pt x="67317" y="0"/>
                </a:moveTo>
                <a:lnTo>
                  <a:pt x="2625188" y="0"/>
                </a:lnTo>
                <a:cubicBezTo>
                  <a:pt x="2662366" y="0"/>
                  <a:pt x="2692505" y="30139"/>
                  <a:pt x="2692505" y="67317"/>
                </a:cubicBezTo>
                <a:lnTo>
                  <a:pt x="2692505" y="908716"/>
                </a:lnTo>
                <a:cubicBezTo>
                  <a:pt x="2692505" y="945894"/>
                  <a:pt x="2662366" y="976033"/>
                  <a:pt x="2625188" y="976033"/>
                </a:cubicBezTo>
                <a:lnTo>
                  <a:pt x="67317" y="976033"/>
                </a:lnTo>
                <a:cubicBezTo>
                  <a:pt x="30164" y="976033"/>
                  <a:pt x="0" y="945869"/>
                  <a:pt x="0" y="908716"/>
                </a:cubicBezTo>
                <a:lnTo>
                  <a:pt x="0" y="67317"/>
                </a:lnTo>
                <a:cubicBezTo>
                  <a:pt x="0" y="30164"/>
                  <a:pt x="30164" y="0"/>
                  <a:pt x="67317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4569502" y="2212903"/>
            <a:ext cx="227180" cy="201938"/>
          </a:xfrm>
          <a:custGeom>
            <a:avLst/>
            <a:gdLst/>
            <a:ahLst/>
            <a:cxnLst/>
            <a:rect l="l" t="t" r="r" b="b"/>
            <a:pathLst>
              <a:path w="227180" h="201938">
                <a:moveTo>
                  <a:pt x="122070" y="-7454"/>
                </a:moveTo>
                <a:cubicBezTo>
                  <a:pt x="120453" y="-10610"/>
                  <a:pt x="117179" y="-12621"/>
                  <a:pt x="113630" y="-12621"/>
                </a:cubicBezTo>
                <a:cubicBezTo>
                  <a:pt x="110080" y="-12621"/>
                  <a:pt x="106806" y="-10610"/>
                  <a:pt x="105189" y="-7454"/>
                </a:cubicBezTo>
                <a:lnTo>
                  <a:pt x="76161" y="49420"/>
                </a:lnTo>
                <a:lnTo>
                  <a:pt x="13094" y="59438"/>
                </a:lnTo>
                <a:cubicBezTo>
                  <a:pt x="9584" y="59990"/>
                  <a:pt x="6666" y="62475"/>
                  <a:pt x="5561" y="65866"/>
                </a:cubicBezTo>
                <a:cubicBezTo>
                  <a:pt x="4457" y="69258"/>
                  <a:pt x="5364" y="72966"/>
                  <a:pt x="7849" y="75490"/>
                </a:cubicBezTo>
                <a:lnTo>
                  <a:pt x="52969" y="120650"/>
                </a:lnTo>
                <a:lnTo>
                  <a:pt x="43030" y="183716"/>
                </a:lnTo>
                <a:cubicBezTo>
                  <a:pt x="42478" y="187226"/>
                  <a:pt x="43937" y="190776"/>
                  <a:pt x="46816" y="192866"/>
                </a:cubicBezTo>
                <a:cubicBezTo>
                  <a:pt x="49696" y="194957"/>
                  <a:pt x="53482" y="195272"/>
                  <a:pt x="56677" y="193655"/>
                </a:cubicBezTo>
                <a:lnTo>
                  <a:pt x="113630" y="164706"/>
                </a:lnTo>
                <a:lnTo>
                  <a:pt x="170543" y="193655"/>
                </a:lnTo>
                <a:cubicBezTo>
                  <a:pt x="173698" y="195272"/>
                  <a:pt x="177524" y="194957"/>
                  <a:pt x="180403" y="192866"/>
                </a:cubicBezTo>
                <a:cubicBezTo>
                  <a:pt x="183282" y="190776"/>
                  <a:pt x="184742" y="187266"/>
                  <a:pt x="184189" y="183716"/>
                </a:cubicBezTo>
                <a:lnTo>
                  <a:pt x="174211" y="120650"/>
                </a:lnTo>
                <a:lnTo>
                  <a:pt x="219331" y="75490"/>
                </a:lnTo>
                <a:cubicBezTo>
                  <a:pt x="221856" y="72966"/>
                  <a:pt x="222723" y="69258"/>
                  <a:pt x="221619" y="65866"/>
                </a:cubicBezTo>
                <a:cubicBezTo>
                  <a:pt x="220515" y="62475"/>
                  <a:pt x="217635" y="59990"/>
                  <a:pt x="214086" y="59438"/>
                </a:cubicBezTo>
                <a:lnTo>
                  <a:pt x="151059" y="49420"/>
                </a:lnTo>
                <a:lnTo>
                  <a:pt x="122070" y="-7454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4" name="Text 12"/>
          <p:cNvSpPr/>
          <p:nvPr/>
        </p:nvSpPr>
        <p:spPr>
          <a:xfrm>
            <a:off x="3438992" y="2482153"/>
            <a:ext cx="2490567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60" b="1" dirty="0">
                <a:solidFill>
                  <a:srgbClr val="EEF0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Differentiated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438992" y="2717747"/>
            <a:ext cx="2490567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6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Unique positioning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162787" y="2078277"/>
            <a:ext cx="2692505" cy="976033"/>
          </a:xfrm>
          <a:custGeom>
            <a:avLst/>
            <a:gdLst/>
            <a:ahLst/>
            <a:cxnLst/>
            <a:rect l="l" t="t" r="r" b="b"/>
            <a:pathLst>
              <a:path w="2692505" h="976033">
                <a:moveTo>
                  <a:pt x="67317" y="0"/>
                </a:moveTo>
                <a:lnTo>
                  <a:pt x="2625188" y="0"/>
                </a:lnTo>
                <a:cubicBezTo>
                  <a:pt x="2662366" y="0"/>
                  <a:pt x="2692505" y="30139"/>
                  <a:pt x="2692505" y="67317"/>
                </a:cubicBezTo>
                <a:lnTo>
                  <a:pt x="2692505" y="908716"/>
                </a:lnTo>
                <a:cubicBezTo>
                  <a:pt x="2692505" y="945894"/>
                  <a:pt x="2662366" y="976033"/>
                  <a:pt x="2625188" y="976033"/>
                </a:cubicBezTo>
                <a:lnTo>
                  <a:pt x="67317" y="976033"/>
                </a:lnTo>
                <a:cubicBezTo>
                  <a:pt x="30164" y="976033"/>
                  <a:pt x="0" y="945869"/>
                  <a:pt x="0" y="908716"/>
                </a:cubicBezTo>
                <a:lnTo>
                  <a:pt x="0" y="67317"/>
                </a:lnTo>
                <a:cubicBezTo>
                  <a:pt x="0" y="30164"/>
                  <a:pt x="30164" y="0"/>
                  <a:pt x="67317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7406887" y="2212903"/>
            <a:ext cx="201938" cy="201938"/>
          </a:xfrm>
          <a:custGeom>
            <a:avLst/>
            <a:gdLst/>
            <a:ahLst/>
            <a:cxnLst/>
            <a:rect l="l" t="t" r="r" b="b"/>
            <a:pathLst>
              <a:path w="201938" h="201938">
                <a:moveTo>
                  <a:pt x="95053" y="34353"/>
                </a:moveTo>
                <a:lnTo>
                  <a:pt x="100969" y="42517"/>
                </a:lnTo>
                <a:lnTo>
                  <a:pt x="106885" y="34353"/>
                </a:lnTo>
                <a:cubicBezTo>
                  <a:pt x="116745" y="20707"/>
                  <a:pt x="132601" y="12621"/>
                  <a:pt x="149442" y="12621"/>
                </a:cubicBezTo>
                <a:cubicBezTo>
                  <a:pt x="178431" y="12621"/>
                  <a:pt x="201938" y="36128"/>
                  <a:pt x="201938" y="65117"/>
                </a:cubicBezTo>
                <a:lnTo>
                  <a:pt x="201938" y="66143"/>
                </a:lnTo>
                <a:cubicBezTo>
                  <a:pt x="201938" y="110395"/>
                  <a:pt x="146760" y="161787"/>
                  <a:pt x="117968" y="183756"/>
                </a:cubicBezTo>
                <a:cubicBezTo>
                  <a:pt x="113077" y="187463"/>
                  <a:pt x="107082" y="189317"/>
                  <a:pt x="100969" y="189317"/>
                </a:cubicBezTo>
                <a:cubicBezTo>
                  <a:pt x="94856" y="189317"/>
                  <a:pt x="88821" y="187502"/>
                  <a:pt x="83970" y="183756"/>
                </a:cubicBezTo>
                <a:cubicBezTo>
                  <a:pt x="55178" y="161787"/>
                  <a:pt x="0" y="110395"/>
                  <a:pt x="0" y="66143"/>
                </a:cubicBezTo>
                <a:lnTo>
                  <a:pt x="0" y="65117"/>
                </a:lnTo>
                <a:cubicBezTo>
                  <a:pt x="0" y="36128"/>
                  <a:pt x="23507" y="12621"/>
                  <a:pt x="52496" y="12621"/>
                </a:cubicBezTo>
                <a:cubicBezTo>
                  <a:pt x="69337" y="12621"/>
                  <a:pt x="85193" y="20707"/>
                  <a:pt x="95053" y="34353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8" name="Text 16"/>
          <p:cNvSpPr/>
          <p:nvPr/>
        </p:nvSpPr>
        <p:spPr>
          <a:xfrm>
            <a:off x="6263756" y="2482153"/>
            <a:ext cx="2490567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60" b="1" dirty="0">
                <a:solidFill>
                  <a:srgbClr val="EEF0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Authentic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263756" y="2717747"/>
            <a:ext cx="2490567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6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Genuinely true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8987551" y="2078277"/>
            <a:ext cx="2692505" cy="976033"/>
          </a:xfrm>
          <a:custGeom>
            <a:avLst/>
            <a:gdLst/>
            <a:ahLst/>
            <a:cxnLst/>
            <a:rect l="l" t="t" r="r" b="b"/>
            <a:pathLst>
              <a:path w="2692505" h="976033">
                <a:moveTo>
                  <a:pt x="67317" y="0"/>
                </a:moveTo>
                <a:lnTo>
                  <a:pt x="2625188" y="0"/>
                </a:lnTo>
                <a:cubicBezTo>
                  <a:pt x="2662366" y="0"/>
                  <a:pt x="2692505" y="30139"/>
                  <a:pt x="2692505" y="67317"/>
                </a:cubicBezTo>
                <a:lnTo>
                  <a:pt x="2692505" y="908716"/>
                </a:lnTo>
                <a:cubicBezTo>
                  <a:pt x="2692505" y="945894"/>
                  <a:pt x="2662366" y="976033"/>
                  <a:pt x="2625188" y="976033"/>
                </a:cubicBezTo>
                <a:lnTo>
                  <a:pt x="67317" y="976033"/>
                </a:lnTo>
                <a:cubicBezTo>
                  <a:pt x="30164" y="976033"/>
                  <a:pt x="0" y="945869"/>
                  <a:pt x="0" y="908716"/>
                </a:cubicBezTo>
                <a:lnTo>
                  <a:pt x="0" y="67317"/>
                </a:lnTo>
                <a:cubicBezTo>
                  <a:pt x="0" y="30164"/>
                  <a:pt x="30164" y="0"/>
                  <a:pt x="67317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10256893" y="2212903"/>
            <a:ext cx="151453" cy="201938"/>
          </a:xfrm>
          <a:custGeom>
            <a:avLst/>
            <a:gdLst/>
            <a:ahLst/>
            <a:cxnLst/>
            <a:rect l="l" t="t" r="r" b="b"/>
            <a:pathLst>
              <a:path w="151453" h="201938">
                <a:moveTo>
                  <a:pt x="84640" y="6863"/>
                </a:moveTo>
                <a:cubicBezTo>
                  <a:pt x="79710" y="1933"/>
                  <a:pt x="71704" y="1933"/>
                  <a:pt x="66774" y="6863"/>
                </a:cubicBezTo>
                <a:lnTo>
                  <a:pt x="3668" y="69968"/>
                </a:lnTo>
                <a:cubicBezTo>
                  <a:pt x="-1262" y="74898"/>
                  <a:pt x="-1262" y="82905"/>
                  <a:pt x="3668" y="87835"/>
                </a:cubicBezTo>
                <a:cubicBezTo>
                  <a:pt x="8598" y="92765"/>
                  <a:pt x="16605" y="92765"/>
                  <a:pt x="21535" y="87835"/>
                </a:cubicBezTo>
                <a:lnTo>
                  <a:pt x="63106" y="46264"/>
                </a:lnTo>
                <a:lnTo>
                  <a:pt x="63106" y="192472"/>
                </a:lnTo>
                <a:cubicBezTo>
                  <a:pt x="63106" y="199453"/>
                  <a:pt x="68746" y="205093"/>
                  <a:pt x="75727" y="205093"/>
                </a:cubicBezTo>
                <a:cubicBezTo>
                  <a:pt x="82708" y="205093"/>
                  <a:pt x="88348" y="199453"/>
                  <a:pt x="88348" y="192472"/>
                </a:cubicBezTo>
                <a:lnTo>
                  <a:pt x="88348" y="46264"/>
                </a:lnTo>
                <a:lnTo>
                  <a:pt x="129919" y="87835"/>
                </a:lnTo>
                <a:cubicBezTo>
                  <a:pt x="134849" y="92765"/>
                  <a:pt x="142855" y="92765"/>
                  <a:pt x="147785" y="87835"/>
                </a:cubicBezTo>
                <a:cubicBezTo>
                  <a:pt x="152716" y="82905"/>
                  <a:pt x="152716" y="74898"/>
                  <a:pt x="147785" y="69968"/>
                </a:cubicBezTo>
                <a:lnTo>
                  <a:pt x="84680" y="6863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22" name="Text 20"/>
          <p:cNvSpPr/>
          <p:nvPr/>
        </p:nvSpPr>
        <p:spPr>
          <a:xfrm>
            <a:off x="9088520" y="2482153"/>
            <a:ext cx="2490567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60" b="1" dirty="0">
                <a:solidFill>
                  <a:srgbClr val="EEF0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Aspirational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9088520" y="2717747"/>
            <a:ext cx="2490567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6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Yet credible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340770" y="3369839"/>
            <a:ext cx="5679503" cy="3281491"/>
          </a:xfrm>
          <a:custGeom>
            <a:avLst/>
            <a:gdLst/>
            <a:ahLst/>
            <a:cxnLst/>
            <a:rect l="l" t="t" r="r" b="b"/>
            <a:pathLst>
              <a:path w="5679503" h="3281491">
                <a:moveTo>
                  <a:pt x="100971" y="0"/>
                </a:moveTo>
                <a:lnTo>
                  <a:pt x="5578532" y="0"/>
                </a:lnTo>
                <a:cubicBezTo>
                  <a:pt x="5634297" y="0"/>
                  <a:pt x="5679503" y="45206"/>
                  <a:pt x="5679503" y="100971"/>
                </a:cubicBezTo>
                <a:lnTo>
                  <a:pt x="5679503" y="3180519"/>
                </a:lnTo>
                <a:cubicBezTo>
                  <a:pt x="5679503" y="3236284"/>
                  <a:pt x="5634297" y="3281491"/>
                  <a:pt x="5578532" y="3281491"/>
                </a:cubicBezTo>
                <a:lnTo>
                  <a:pt x="100971" y="3281491"/>
                </a:lnTo>
                <a:cubicBezTo>
                  <a:pt x="45206" y="3281491"/>
                  <a:pt x="0" y="3236284"/>
                  <a:pt x="0" y="3180519"/>
                </a:cubicBezTo>
                <a:lnTo>
                  <a:pt x="0" y="100971"/>
                </a:lnTo>
                <a:cubicBezTo>
                  <a:pt x="0" y="45206"/>
                  <a:pt x="45206" y="0"/>
                  <a:pt x="100971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13259" y="3542327"/>
            <a:ext cx="5418667" cy="23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5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Candidate Brand Statements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30087" y="3952513"/>
            <a:ext cx="5317698" cy="706783"/>
          </a:xfrm>
          <a:custGeom>
            <a:avLst/>
            <a:gdLst/>
            <a:ahLst/>
            <a:cxnLst/>
            <a:rect l="l" t="t" r="r" b="b"/>
            <a:pathLst>
              <a:path w="5317698" h="706783">
                <a:moveTo>
                  <a:pt x="33656" y="0"/>
                </a:moveTo>
                <a:lnTo>
                  <a:pt x="5250384" y="0"/>
                </a:lnTo>
                <a:cubicBezTo>
                  <a:pt x="5287560" y="0"/>
                  <a:pt x="5317698" y="30137"/>
                  <a:pt x="5317698" y="67314"/>
                </a:cubicBezTo>
                <a:lnTo>
                  <a:pt x="5317698" y="639469"/>
                </a:lnTo>
                <a:cubicBezTo>
                  <a:pt x="5317698" y="676645"/>
                  <a:pt x="5287560" y="706783"/>
                  <a:pt x="5250384" y="706783"/>
                </a:cubicBezTo>
                <a:lnTo>
                  <a:pt x="33656" y="706783"/>
                </a:lnTo>
                <a:cubicBezTo>
                  <a:pt x="15068" y="706783"/>
                  <a:pt x="0" y="691714"/>
                  <a:pt x="0" y="673126"/>
                </a:cubicBezTo>
                <a:lnTo>
                  <a:pt x="0" y="33656"/>
                </a:lnTo>
                <a:cubicBezTo>
                  <a:pt x="0" y="15081"/>
                  <a:pt x="15081" y="0"/>
                  <a:pt x="33656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530087" y="3952513"/>
            <a:ext cx="33656" cy="706783"/>
          </a:xfrm>
          <a:custGeom>
            <a:avLst/>
            <a:gdLst/>
            <a:ahLst/>
            <a:cxnLst/>
            <a:rect l="l" t="t" r="r" b="b"/>
            <a:pathLst>
              <a:path w="33656" h="706783">
                <a:moveTo>
                  <a:pt x="33656" y="0"/>
                </a:moveTo>
                <a:lnTo>
                  <a:pt x="33656" y="0"/>
                </a:lnTo>
                <a:lnTo>
                  <a:pt x="33656" y="706783"/>
                </a:lnTo>
                <a:lnTo>
                  <a:pt x="33656" y="706783"/>
                </a:lnTo>
                <a:cubicBezTo>
                  <a:pt x="15068" y="706783"/>
                  <a:pt x="0" y="691714"/>
                  <a:pt x="0" y="673126"/>
                </a:cubicBezTo>
                <a:lnTo>
                  <a:pt x="0" y="33656"/>
                </a:lnTo>
                <a:cubicBezTo>
                  <a:pt x="0" y="15081"/>
                  <a:pt x="15081" y="0"/>
                  <a:pt x="33656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28" name="Text 26"/>
          <p:cNvSpPr/>
          <p:nvPr/>
        </p:nvSpPr>
        <p:spPr>
          <a:xfrm>
            <a:off x="681540" y="4087139"/>
            <a:ext cx="5098932" cy="4375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60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government official who actually builds AI systems, bringing technical depth to policy and policy understanding to technology."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530087" y="4840199"/>
            <a:ext cx="5317698" cy="706783"/>
          </a:xfrm>
          <a:custGeom>
            <a:avLst/>
            <a:gdLst/>
            <a:ahLst/>
            <a:cxnLst/>
            <a:rect l="l" t="t" r="r" b="b"/>
            <a:pathLst>
              <a:path w="5317698" h="706783">
                <a:moveTo>
                  <a:pt x="33656" y="0"/>
                </a:moveTo>
                <a:lnTo>
                  <a:pt x="5250384" y="0"/>
                </a:lnTo>
                <a:cubicBezTo>
                  <a:pt x="5287560" y="0"/>
                  <a:pt x="5317698" y="30137"/>
                  <a:pt x="5317698" y="67314"/>
                </a:cubicBezTo>
                <a:lnTo>
                  <a:pt x="5317698" y="639469"/>
                </a:lnTo>
                <a:cubicBezTo>
                  <a:pt x="5317698" y="676645"/>
                  <a:pt x="5287560" y="706783"/>
                  <a:pt x="5250384" y="706783"/>
                </a:cubicBezTo>
                <a:lnTo>
                  <a:pt x="33656" y="706783"/>
                </a:lnTo>
                <a:cubicBezTo>
                  <a:pt x="15068" y="706783"/>
                  <a:pt x="0" y="691714"/>
                  <a:pt x="0" y="673126"/>
                </a:cubicBezTo>
                <a:lnTo>
                  <a:pt x="0" y="33656"/>
                </a:lnTo>
                <a:cubicBezTo>
                  <a:pt x="0" y="15081"/>
                  <a:pt x="15081" y="0"/>
                  <a:pt x="33656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530087" y="4840199"/>
            <a:ext cx="33656" cy="706783"/>
          </a:xfrm>
          <a:custGeom>
            <a:avLst/>
            <a:gdLst/>
            <a:ahLst/>
            <a:cxnLst/>
            <a:rect l="l" t="t" r="r" b="b"/>
            <a:pathLst>
              <a:path w="33656" h="706783">
                <a:moveTo>
                  <a:pt x="33656" y="0"/>
                </a:moveTo>
                <a:lnTo>
                  <a:pt x="33656" y="0"/>
                </a:lnTo>
                <a:lnTo>
                  <a:pt x="33656" y="706783"/>
                </a:lnTo>
                <a:lnTo>
                  <a:pt x="33656" y="706783"/>
                </a:lnTo>
                <a:cubicBezTo>
                  <a:pt x="15068" y="706783"/>
                  <a:pt x="0" y="691714"/>
                  <a:pt x="0" y="673126"/>
                </a:cubicBezTo>
                <a:lnTo>
                  <a:pt x="0" y="33656"/>
                </a:lnTo>
                <a:cubicBezTo>
                  <a:pt x="0" y="15081"/>
                  <a:pt x="15081" y="0"/>
                  <a:pt x="33656" y="0"/>
                </a:cubicBezTo>
                <a:close/>
              </a:path>
            </a:pathLst>
          </a:custGeom>
          <a:solidFill>
            <a:srgbClr val="3D5A80"/>
          </a:solidFill>
          <a:ln/>
        </p:spPr>
      </p:sp>
      <p:sp>
        <p:nvSpPr>
          <p:cNvPr id="31" name="Text 29"/>
          <p:cNvSpPr/>
          <p:nvPr/>
        </p:nvSpPr>
        <p:spPr>
          <a:xfrm>
            <a:off x="681540" y="4974824"/>
            <a:ext cx="5098932" cy="4375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60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"Bridging Indonesia's AI governance gap — from research to implementation, from ministry to marketplace."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530087" y="5727884"/>
            <a:ext cx="5317698" cy="706783"/>
          </a:xfrm>
          <a:custGeom>
            <a:avLst/>
            <a:gdLst/>
            <a:ahLst/>
            <a:cxnLst/>
            <a:rect l="l" t="t" r="r" b="b"/>
            <a:pathLst>
              <a:path w="5317698" h="706783">
                <a:moveTo>
                  <a:pt x="33656" y="0"/>
                </a:moveTo>
                <a:lnTo>
                  <a:pt x="5250384" y="0"/>
                </a:lnTo>
                <a:cubicBezTo>
                  <a:pt x="5287560" y="0"/>
                  <a:pt x="5317698" y="30137"/>
                  <a:pt x="5317698" y="67314"/>
                </a:cubicBezTo>
                <a:lnTo>
                  <a:pt x="5317698" y="639469"/>
                </a:lnTo>
                <a:cubicBezTo>
                  <a:pt x="5317698" y="676645"/>
                  <a:pt x="5287560" y="706783"/>
                  <a:pt x="5250384" y="706783"/>
                </a:cubicBezTo>
                <a:lnTo>
                  <a:pt x="33656" y="706783"/>
                </a:lnTo>
                <a:cubicBezTo>
                  <a:pt x="15068" y="706783"/>
                  <a:pt x="0" y="691714"/>
                  <a:pt x="0" y="673126"/>
                </a:cubicBezTo>
                <a:lnTo>
                  <a:pt x="0" y="33656"/>
                </a:lnTo>
                <a:cubicBezTo>
                  <a:pt x="0" y="15081"/>
                  <a:pt x="15081" y="0"/>
                  <a:pt x="33656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530087" y="5727884"/>
            <a:ext cx="33656" cy="706783"/>
          </a:xfrm>
          <a:custGeom>
            <a:avLst/>
            <a:gdLst/>
            <a:ahLst/>
            <a:cxnLst/>
            <a:rect l="l" t="t" r="r" b="b"/>
            <a:pathLst>
              <a:path w="33656" h="706783">
                <a:moveTo>
                  <a:pt x="33656" y="0"/>
                </a:moveTo>
                <a:lnTo>
                  <a:pt x="33656" y="0"/>
                </a:lnTo>
                <a:lnTo>
                  <a:pt x="33656" y="706783"/>
                </a:lnTo>
                <a:lnTo>
                  <a:pt x="33656" y="706783"/>
                </a:lnTo>
                <a:cubicBezTo>
                  <a:pt x="15068" y="706783"/>
                  <a:pt x="0" y="691714"/>
                  <a:pt x="0" y="673126"/>
                </a:cubicBezTo>
                <a:lnTo>
                  <a:pt x="0" y="33656"/>
                </a:lnTo>
                <a:cubicBezTo>
                  <a:pt x="0" y="15081"/>
                  <a:pt x="15081" y="0"/>
                  <a:pt x="33656" y="0"/>
                </a:cubicBezTo>
                <a:close/>
              </a:path>
            </a:pathLst>
          </a:custGeom>
          <a:solidFill>
            <a:srgbClr val="3D5A80"/>
          </a:solidFill>
          <a:ln/>
        </p:spPr>
      </p:sp>
      <p:sp>
        <p:nvSpPr>
          <p:cNvPr id="34" name="Text 32"/>
          <p:cNvSpPr/>
          <p:nvPr/>
        </p:nvSpPr>
        <p:spPr>
          <a:xfrm>
            <a:off x="681540" y="5862509"/>
            <a:ext cx="5098932" cy="4375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60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"An AI practitioner inside government, translating between the language of code and the language of policy."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166994" y="3369839"/>
            <a:ext cx="5679503" cy="1691230"/>
          </a:xfrm>
          <a:custGeom>
            <a:avLst/>
            <a:gdLst/>
            <a:ahLst/>
            <a:cxnLst/>
            <a:rect l="l" t="t" r="r" b="b"/>
            <a:pathLst>
              <a:path w="5679503" h="1691230">
                <a:moveTo>
                  <a:pt x="100966" y="0"/>
                </a:moveTo>
                <a:lnTo>
                  <a:pt x="5578537" y="0"/>
                </a:lnTo>
                <a:cubicBezTo>
                  <a:pt x="5634299" y="0"/>
                  <a:pt x="5679503" y="45204"/>
                  <a:pt x="5679503" y="100966"/>
                </a:cubicBezTo>
                <a:lnTo>
                  <a:pt x="5679503" y="1590263"/>
                </a:lnTo>
                <a:cubicBezTo>
                  <a:pt x="5679503" y="1646026"/>
                  <a:pt x="5634299" y="1691230"/>
                  <a:pt x="5578537" y="1691230"/>
                </a:cubicBezTo>
                <a:lnTo>
                  <a:pt x="100966" y="1691230"/>
                </a:lnTo>
                <a:cubicBezTo>
                  <a:pt x="45204" y="1691230"/>
                  <a:pt x="0" y="1646026"/>
                  <a:pt x="0" y="1590263"/>
                </a:cubicBezTo>
                <a:lnTo>
                  <a:pt x="0" y="100966"/>
                </a:lnTo>
                <a:cubicBezTo>
                  <a:pt x="0" y="45242"/>
                  <a:pt x="45242" y="0"/>
                  <a:pt x="100966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339482" y="3542327"/>
            <a:ext cx="5418667" cy="23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5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Evaluation Framework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339482" y="3878890"/>
            <a:ext cx="664712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Specificity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11038285" y="3929375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9" name="Shape 37"/>
          <p:cNvSpPr/>
          <p:nvPr/>
        </p:nvSpPr>
        <p:spPr>
          <a:xfrm>
            <a:off x="11172910" y="3929375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0" name="Shape 38"/>
          <p:cNvSpPr/>
          <p:nvPr/>
        </p:nvSpPr>
        <p:spPr>
          <a:xfrm>
            <a:off x="11307536" y="3929375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1" name="Shape 39"/>
          <p:cNvSpPr/>
          <p:nvPr/>
        </p:nvSpPr>
        <p:spPr>
          <a:xfrm>
            <a:off x="11442161" y="3929375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2" name="Shape 40"/>
          <p:cNvSpPr/>
          <p:nvPr/>
        </p:nvSpPr>
        <p:spPr>
          <a:xfrm>
            <a:off x="11576786" y="3929375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3D5A80"/>
          </a:solidFill>
          <a:ln/>
        </p:spPr>
      </p:sp>
      <p:sp>
        <p:nvSpPr>
          <p:cNvPr id="43" name="Text 41"/>
          <p:cNvSpPr/>
          <p:nvPr/>
        </p:nvSpPr>
        <p:spPr>
          <a:xfrm>
            <a:off x="6339482" y="4148141"/>
            <a:ext cx="891892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Differentiation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11038285" y="4198625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5" name="Shape 43"/>
          <p:cNvSpPr/>
          <p:nvPr/>
        </p:nvSpPr>
        <p:spPr>
          <a:xfrm>
            <a:off x="11172910" y="4198625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6" name="Shape 44"/>
          <p:cNvSpPr/>
          <p:nvPr/>
        </p:nvSpPr>
        <p:spPr>
          <a:xfrm>
            <a:off x="11307536" y="4198625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7" name="Shape 45"/>
          <p:cNvSpPr/>
          <p:nvPr/>
        </p:nvSpPr>
        <p:spPr>
          <a:xfrm>
            <a:off x="11442161" y="4198625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8" name="Shape 46"/>
          <p:cNvSpPr/>
          <p:nvPr/>
        </p:nvSpPr>
        <p:spPr>
          <a:xfrm>
            <a:off x="11576786" y="4198625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9" name="Text 47"/>
          <p:cNvSpPr/>
          <p:nvPr/>
        </p:nvSpPr>
        <p:spPr>
          <a:xfrm>
            <a:off x="6339482" y="4417391"/>
            <a:ext cx="765681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Authenticity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11038285" y="4467876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1" name="Shape 49"/>
          <p:cNvSpPr/>
          <p:nvPr/>
        </p:nvSpPr>
        <p:spPr>
          <a:xfrm>
            <a:off x="11172910" y="4467876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2" name="Shape 50"/>
          <p:cNvSpPr/>
          <p:nvPr/>
        </p:nvSpPr>
        <p:spPr>
          <a:xfrm>
            <a:off x="11307536" y="4467876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3" name="Shape 51"/>
          <p:cNvSpPr/>
          <p:nvPr/>
        </p:nvSpPr>
        <p:spPr>
          <a:xfrm>
            <a:off x="11442161" y="4467876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4" name="Shape 52"/>
          <p:cNvSpPr/>
          <p:nvPr/>
        </p:nvSpPr>
        <p:spPr>
          <a:xfrm>
            <a:off x="11576786" y="4467876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3D5A80"/>
          </a:solidFill>
          <a:ln/>
        </p:spPr>
      </p:sp>
      <p:sp>
        <p:nvSpPr>
          <p:cNvPr id="55" name="Text 53"/>
          <p:cNvSpPr/>
          <p:nvPr/>
        </p:nvSpPr>
        <p:spPr>
          <a:xfrm>
            <a:off x="6339482" y="4686642"/>
            <a:ext cx="757267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Aspirational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11038285" y="4737126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7" name="Shape 55"/>
          <p:cNvSpPr/>
          <p:nvPr/>
        </p:nvSpPr>
        <p:spPr>
          <a:xfrm>
            <a:off x="11172910" y="4737126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8" name="Shape 56"/>
          <p:cNvSpPr/>
          <p:nvPr/>
        </p:nvSpPr>
        <p:spPr>
          <a:xfrm>
            <a:off x="11307536" y="4737126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9" name="Shape 57"/>
          <p:cNvSpPr/>
          <p:nvPr/>
        </p:nvSpPr>
        <p:spPr>
          <a:xfrm>
            <a:off x="11442161" y="4737126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3D5A80"/>
          </a:solidFill>
          <a:ln/>
        </p:spPr>
      </p:sp>
      <p:sp>
        <p:nvSpPr>
          <p:cNvPr id="60" name="Shape 58"/>
          <p:cNvSpPr/>
          <p:nvPr/>
        </p:nvSpPr>
        <p:spPr>
          <a:xfrm>
            <a:off x="11576786" y="4737126"/>
            <a:ext cx="100969" cy="100969"/>
          </a:xfrm>
          <a:custGeom>
            <a:avLst/>
            <a:gdLst/>
            <a:ahLst/>
            <a:cxnLst/>
            <a:rect l="l" t="t" r="r" b="b"/>
            <a:pathLst>
              <a:path w="100969" h="100969">
                <a:moveTo>
                  <a:pt x="50484" y="0"/>
                </a:moveTo>
                <a:lnTo>
                  <a:pt x="50484" y="0"/>
                </a:lnTo>
                <a:cubicBezTo>
                  <a:pt x="78366" y="0"/>
                  <a:pt x="100969" y="22603"/>
                  <a:pt x="100969" y="50484"/>
                </a:cubicBezTo>
                <a:lnTo>
                  <a:pt x="100969" y="50484"/>
                </a:lnTo>
                <a:cubicBezTo>
                  <a:pt x="100969" y="78366"/>
                  <a:pt x="78366" y="100969"/>
                  <a:pt x="50484" y="100969"/>
                </a:cubicBezTo>
                <a:lnTo>
                  <a:pt x="50484" y="100969"/>
                </a:lnTo>
                <a:cubicBezTo>
                  <a:pt x="22603" y="100969"/>
                  <a:pt x="0" y="78366"/>
                  <a:pt x="0" y="50484"/>
                </a:cubicBezTo>
                <a:lnTo>
                  <a:pt x="0" y="50484"/>
                </a:lnTo>
                <a:cubicBezTo>
                  <a:pt x="0" y="22603"/>
                  <a:pt x="22603" y="0"/>
                  <a:pt x="50484" y="0"/>
                </a:cubicBezTo>
                <a:close/>
              </a:path>
            </a:pathLst>
          </a:custGeom>
          <a:solidFill>
            <a:srgbClr val="3D5A80"/>
          </a:solidFill>
          <a:ln/>
        </p:spPr>
      </p:sp>
      <p:sp>
        <p:nvSpPr>
          <p:cNvPr id="61" name="Shape 59"/>
          <p:cNvSpPr/>
          <p:nvPr/>
        </p:nvSpPr>
        <p:spPr>
          <a:xfrm>
            <a:off x="6166994" y="5204108"/>
            <a:ext cx="5679503" cy="1447222"/>
          </a:xfrm>
          <a:custGeom>
            <a:avLst/>
            <a:gdLst/>
            <a:ahLst/>
            <a:cxnLst/>
            <a:rect l="l" t="t" r="r" b="b"/>
            <a:pathLst>
              <a:path w="5679503" h="1447222">
                <a:moveTo>
                  <a:pt x="100973" y="0"/>
                </a:moveTo>
                <a:lnTo>
                  <a:pt x="5578530" y="0"/>
                </a:lnTo>
                <a:cubicBezTo>
                  <a:pt x="5634296" y="0"/>
                  <a:pt x="5679503" y="45207"/>
                  <a:pt x="5679503" y="100973"/>
                </a:cubicBezTo>
                <a:lnTo>
                  <a:pt x="5679503" y="1346249"/>
                </a:lnTo>
                <a:cubicBezTo>
                  <a:pt x="5679503" y="1402015"/>
                  <a:pt x="5634296" y="1447222"/>
                  <a:pt x="5578530" y="1447222"/>
                </a:cubicBezTo>
                <a:lnTo>
                  <a:pt x="100973" y="1447222"/>
                </a:lnTo>
                <a:cubicBezTo>
                  <a:pt x="45207" y="1447222"/>
                  <a:pt x="0" y="1402015"/>
                  <a:pt x="0" y="1346249"/>
                </a:cubicBezTo>
                <a:lnTo>
                  <a:pt x="0" y="100973"/>
                </a:lnTo>
                <a:cubicBezTo>
                  <a:pt x="0" y="45207"/>
                  <a:pt x="45207" y="0"/>
                  <a:pt x="100973" y="0"/>
                </a:cubicBezTo>
                <a:close/>
              </a:path>
            </a:pathLst>
          </a:custGeom>
          <a:solidFill>
            <a:srgbClr val="E0FBFC">
              <a:alpha val="10196"/>
            </a:srgbClr>
          </a:solidFill>
          <a:ln w="12700">
            <a:solidFill>
              <a:srgbClr val="E0FBFC">
                <a:alpha val="30196"/>
              </a:srgbClr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6339482" y="5376596"/>
            <a:ext cx="5410253" cy="23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3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Recommended Statement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6339482" y="5713159"/>
            <a:ext cx="5410253" cy="4964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93" b="1" dirty="0">
                <a:solidFill>
                  <a:srgbClr val="EEF0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practitioner-researcher bridging AI governance in Indonesia — building systems, shaping policy, and connecting worlds."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6339482" y="6272696"/>
            <a:ext cx="5401839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Captures all three pillars: technical execution, policy influence, and bridge-building role.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6878" y="376878"/>
            <a:ext cx="11513620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spc="59" kern="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03 / TARGET AUDIENCE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76878" y="678380"/>
            <a:ext cx="11607839" cy="3768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671" b="1" dirty="0">
                <a:solidFill>
                  <a:srgbClr val="EEF0F2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Not Everyone — Three Strategic Audiences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76878" y="1168321"/>
            <a:ext cx="904507" cy="37688"/>
          </a:xfrm>
          <a:custGeom>
            <a:avLst/>
            <a:gdLst/>
            <a:ahLst/>
            <a:cxnLst/>
            <a:rect l="l" t="t" r="r" b="b"/>
            <a:pathLst>
              <a:path w="904507" h="37688">
                <a:moveTo>
                  <a:pt x="0" y="0"/>
                </a:moveTo>
                <a:lnTo>
                  <a:pt x="904507" y="0"/>
                </a:lnTo>
                <a:lnTo>
                  <a:pt x="904507" y="37688"/>
                </a:lnTo>
                <a:lnTo>
                  <a:pt x="0" y="37688"/>
                </a:lnTo>
                <a:lnTo>
                  <a:pt x="0" y="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" name="Shape 3"/>
          <p:cNvSpPr/>
          <p:nvPr/>
        </p:nvSpPr>
        <p:spPr>
          <a:xfrm>
            <a:off x="381589" y="1361471"/>
            <a:ext cx="3674560" cy="4569645"/>
          </a:xfrm>
          <a:custGeom>
            <a:avLst/>
            <a:gdLst/>
            <a:ahLst/>
            <a:cxnLst/>
            <a:rect l="l" t="t" r="r" b="b"/>
            <a:pathLst>
              <a:path w="3674560" h="4569645">
                <a:moveTo>
                  <a:pt x="113066" y="0"/>
                </a:moveTo>
                <a:lnTo>
                  <a:pt x="3561493" y="0"/>
                </a:lnTo>
                <a:cubicBezTo>
                  <a:pt x="3623938" y="0"/>
                  <a:pt x="3674560" y="50621"/>
                  <a:pt x="3674560" y="113066"/>
                </a:cubicBezTo>
                <a:lnTo>
                  <a:pt x="3674560" y="4456578"/>
                </a:lnTo>
                <a:cubicBezTo>
                  <a:pt x="3674560" y="4519023"/>
                  <a:pt x="3623938" y="4569645"/>
                  <a:pt x="3561493" y="4569645"/>
                </a:cubicBezTo>
                <a:lnTo>
                  <a:pt x="113066" y="4569645"/>
                </a:lnTo>
                <a:cubicBezTo>
                  <a:pt x="50621" y="4569645"/>
                  <a:pt x="0" y="4519023"/>
                  <a:pt x="0" y="4456578"/>
                </a:cubicBezTo>
                <a:lnTo>
                  <a:pt x="0" y="113066"/>
                </a:lnTo>
                <a:cubicBezTo>
                  <a:pt x="0" y="50621"/>
                  <a:pt x="50621" y="0"/>
                  <a:pt x="113066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74739" y="1648841"/>
            <a:ext cx="527629" cy="527629"/>
          </a:xfrm>
          <a:custGeom>
            <a:avLst/>
            <a:gdLst/>
            <a:ahLst/>
            <a:cxnLst/>
            <a:rect l="l" t="t" r="r" b="b"/>
            <a:pathLst>
              <a:path w="527629" h="527629">
                <a:moveTo>
                  <a:pt x="113066" y="0"/>
                </a:moveTo>
                <a:lnTo>
                  <a:pt x="414563" y="0"/>
                </a:lnTo>
                <a:cubicBezTo>
                  <a:pt x="477008" y="0"/>
                  <a:pt x="527629" y="50621"/>
                  <a:pt x="527629" y="113066"/>
                </a:cubicBezTo>
                <a:lnTo>
                  <a:pt x="527629" y="414563"/>
                </a:lnTo>
                <a:cubicBezTo>
                  <a:pt x="527629" y="477008"/>
                  <a:pt x="477008" y="527629"/>
                  <a:pt x="414563" y="527629"/>
                </a:cubicBezTo>
                <a:lnTo>
                  <a:pt x="113066" y="527629"/>
                </a:lnTo>
                <a:cubicBezTo>
                  <a:pt x="50621" y="527629"/>
                  <a:pt x="0" y="477008"/>
                  <a:pt x="0" y="414563"/>
                </a:cubicBezTo>
                <a:lnTo>
                  <a:pt x="0" y="113066"/>
                </a:lnTo>
                <a:cubicBezTo>
                  <a:pt x="0" y="50663"/>
                  <a:pt x="50663" y="0"/>
                  <a:pt x="113066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11357" y="1799592"/>
            <a:ext cx="254393" cy="226127"/>
          </a:xfrm>
          <a:custGeom>
            <a:avLst/>
            <a:gdLst/>
            <a:ahLst/>
            <a:cxnLst/>
            <a:rect l="l" t="t" r="r" b="b"/>
            <a:pathLst>
              <a:path w="254393" h="226127">
                <a:moveTo>
                  <a:pt x="21199" y="86476"/>
                </a:moveTo>
                <a:lnTo>
                  <a:pt x="113593" y="124502"/>
                </a:lnTo>
                <a:cubicBezTo>
                  <a:pt x="117922" y="126269"/>
                  <a:pt x="122515" y="127196"/>
                  <a:pt x="127196" y="127196"/>
                </a:cubicBezTo>
                <a:cubicBezTo>
                  <a:pt x="131878" y="127196"/>
                  <a:pt x="136471" y="126269"/>
                  <a:pt x="140799" y="124502"/>
                </a:cubicBezTo>
                <a:lnTo>
                  <a:pt x="247856" y="80425"/>
                </a:lnTo>
                <a:cubicBezTo>
                  <a:pt x="251831" y="78791"/>
                  <a:pt x="254393" y="74949"/>
                  <a:pt x="254393" y="70665"/>
                </a:cubicBezTo>
                <a:cubicBezTo>
                  <a:pt x="254393" y="66381"/>
                  <a:pt x="251831" y="62538"/>
                  <a:pt x="247856" y="60904"/>
                </a:cubicBezTo>
                <a:lnTo>
                  <a:pt x="140799" y="16827"/>
                </a:lnTo>
                <a:cubicBezTo>
                  <a:pt x="136471" y="15060"/>
                  <a:pt x="131878" y="14133"/>
                  <a:pt x="127196" y="14133"/>
                </a:cubicBezTo>
                <a:cubicBezTo>
                  <a:pt x="122515" y="14133"/>
                  <a:pt x="117922" y="15060"/>
                  <a:pt x="113593" y="16827"/>
                </a:cubicBezTo>
                <a:lnTo>
                  <a:pt x="6536" y="60904"/>
                </a:lnTo>
                <a:cubicBezTo>
                  <a:pt x="2562" y="62538"/>
                  <a:pt x="0" y="66381"/>
                  <a:pt x="0" y="70665"/>
                </a:cubicBezTo>
                <a:lnTo>
                  <a:pt x="0" y="201394"/>
                </a:lnTo>
                <a:cubicBezTo>
                  <a:pt x="0" y="207268"/>
                  <a:pt x="4726" y="211994"/>
                  <a:pt x="10600" y="211994"/>
                </a:cubicBezTo>
                <a:cubicBezTo>
                  <a:pt x="16474" y="211994"/>
                  <a:pt x="21199" y="207268"/>
                  <a:pt x="21199" y="201394"/>
                </a:cubicBezTo>
                <a:lnTo>
                  <a:pt x="21199" y="86476"/>
                </a:lnTo>
                <a:close/>
                <a:moveTo>
                  <a:pt x="42399" y="118142"/>
                </a:moveTo>
                <a:lnTo>
                  <a:pt x="42399" y="169595"/>
                </a:lnTo>
                <a:cubicBezTo>
                  <a:pt x="42399" y="193003"/>
                  <a:pt x="80381" y="211994"/>
                  <a:pt x="127196" y="211994"/>
                </a:cubicBezTo>
                <a:cubicBezTo>
                  <a:pt x="174012" y="211994"/>
                  <a:pt x="211994" y="193003"/>
                  <a:pt x="211994" y="169595"/>
                </a:cubicBezTo>
                <a:lnTo>
                  <a:pt x="211994" y="118098"/>
                </a:lnTo>
                <a:lnTo>
                  <a:pt x="148881" y="144112"/>
                </a:lnTo>
                <a:cubicBezTo>
                  <a:pt x="141992" y="146938"/>
                  <a:pt x="134660" y="148396"/>
                  <a:pt x="127196" y="148396"/>
                </a:cubicBezTo>
                <a:cubicBezTo>
                  <a:pt x="119732" y="148396"/>
                  <a:pt x="112401" y="146938"/>
                  <a:pt x="105511" y="144112"/>
                </a:cubicBezTo>
                <a:lnTo>
                  <a:pt x="42399" y="118098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8" name="Text 6"/>
          <p:cNvSpPr/>
          <p:nvPr/>
        </p:nvSpPr>
        <p:spPr>
          <a:xfrm>
            <a:off x="1215431" y="1554621"/>
            <a:ext cx="2741787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4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Academic Gatekeepers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15431" y="1818436"/>
            <a:ext cx="2722943" cy="4522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Scholarship committees &amp; PhD supervisors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74739" y="2421440"/>
            <a:ext cx="3363635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They Need to See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03005" y="2760631"/>
            <a:ext cx="131907" cy="150751"/>
          </a:xfrm>
          <a:custGeom>
            <a:avLst/>
            <a:gdLst/>
            <a:ahLst/>
            <a:cxnLst/>
            <a:rect l="l" t="t" r="r" b="b"/>
            <a:pathLst>
              <a:path w="131907" h="150751">
                <a:moveTo>
                  <a:pt x="128021" y="20640"/>
                </a:moveTo>
                <a:cubicBezTo>
                  <a:pt x="132231" y="23702"/>
                  <a:pt x="133173" y="29591"/>
                  <a:pt x="130111" y="33801"/>
                </a:cubicBezTo>
                <a:lnTo>
                  <a:pt x="54736" y="137443"/>
                </a:lnTo>
                <a:cubicBezTo>
                  <a:pt x="53116" y="139680"/>
                  <a:pt x="50614" y="141064"/>
                  <a:pt x="47846" y="141300"/>
                </a:cubicBezTo>
                <a:cubicBezTo>
                  <a:pt x="45078" y="141535"/>
                  <a:pt x="42399" y="140505"/>
                  <a:pt x="40455" y="138562"/>
                </a:cubicBezTo>
                <a:lnTo>
                  <a:pt x="2768" y="100874"/>
                </a:lnTo>
                <a:cubicBezTo>
                  <a:pt x="-913" y="97193"/>
                  <a:pt x="-913" y="91216"/>
                  <a:pt x="2768" y="87536"/>
                </a:cubicBezTo>
                <a:cubicBezTo>
                  <a:pt x="6448" y="83855"/>
                  <a:pt x="12425" y="83855"/>
                  <a:pt x="16106" y="87536"/>
                </a:cubicBezTo>
                <a:lnTo>
                  <a:pt x="45991" y="117421"/>
                </a:lnTo>
                <a:lnTo>
                  <a:pt x="114889" y="22701"/>
                </a:lnTo>
                <a:cubicBezTo>
                  <a:pt x="117951" y="18491"/>
                  <a:pt x="123840" y="17548"/>
                  <a:pt x="128050" y="2061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2" name="Text 10"/>
          <p:cNvSpPr/>
          <p:nvPr/>
        </p:nvSpPr>
        <p:spPr>
          <a:xfrm>
            <a:off x="838553" y="2722943"/>
            <a:ext cx="2854850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Academic rigor and research methodology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03005" y="3024445"/>
            <a:ext cx="131907" cy="150751"/>
          </a:xfrm>
          <a:custGeom>
            <a:avLst/>
            <a:gdLst/>
            <a:ahLst/>
            <a:cxnLst/>
            <a:rect l="l" t="t" r="r" b="b"/>
            <a:pathLst>
              <a:path w="131907" h="150751">
                <a:moveTo>
                  <a:pt x="128021" y="20640"/>
                </a:moveTo>
                <a:cubicBezTo>
                  <a:pt x="132231" y="23702"/>
                  <a:pt x="133173" y="29591"/>
                  <a:pt x="130111" y="33801"/>
                </a:cubicBezTo>
                <a:lnTo>
                  <a:pt x="54736" y="137443"/>
                </a:lnTo>
                <a:cubicBezTo>
                  <a:pt x="53116" y="139680"/>
                  <a:pt x="50614" y="141064"/>
                  <a:pt x="47846" y="141300"/>
                </a:cubicBezTo>
                <a:cubicBezTo>
                  <a:pt x="45078" y="141535"/>
                  <a:pt x="42399" y="140505"/>
                  <a:pt x="40455" y="138562"/>
                </a:cubicBezTo>
                <a:lnTo>
                  <a:pt x="2768" y="100874"/>
                </a:lnTo>
                <a:cubicBezTo>
                  <a:pt x="-913" y="97193"/>
                  <a:pt x="-913" y="91216"/>
                  <a:pt x="2768" y="87536"/>
                </a:cubicBezTo>
                <a:cubicBezTo>
                  <a:pt x="6448" y="83855"/>
                  <a:pt x="12425" y="83855"/>
                  <a:pt x="16106" y="87536"/>
                </a:cubicBezTo>
                <a:lnTo>
                  <a:pt x="45991" y="117421"/>
                </a:lnTo>
                <a:lnTo>
                  <a:pt x="114889" y="22701"/>
                </a:lnTo>
                <a:cubicBezTo>
                  <a:pt x="117951" y="18491"/>
                  <a:pt x="123840" y="17548"/>
                  <a:pt x="128050" y="2061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4" name="Text 12"/>
          <p:cNvSpPr/>
          <p:nvPr/>
        </p:nvSpPr>
        <p:spPr>
          <a:xfrm>
            <a:off x="838553" y="2986757"/>
            <a:ext cx="1922077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Genuine passion for the field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03005" y="3288260"/>
            <a:ext cx="131907" cy="150751"/>
          </a:xfrm>
          <a:custGeom>
            <a:avLst/>
            <a:gdLst/>
            <a:ahLst/>
            <a:cxnLst/>
            <a:rect l="l" t="t" r="r" b="b"/>
            <a:pathLst>
              <a:path w="131907" h="150751">
                <a:moveTo>
                  <a:pt x="128021" y="20640"/>
                </a:moveTo>
                <a:cubicBezTo>
                  <a:pt x="132231" y="23702"/>
                  <a:pt x="133173" y="29591"/>
                  <a:pt x="130111" y="33801"/>
                </a:cubicBezTo>
                <a:lnTo>
                  <a:pt x="54736" y="137443"/>
                </a:lnTo>
                <a:cubicBezTo>
                  <a:pt x="53116" y="139680"/>
                  <a:pt x="50614" y="141064"/>
                  <a:pt x="47846" y="141300"/>
                </a:cubicBezTo>
                <a:cubicBezTo>
                  <a:pt x="45078" y="141535"/>
                  <a:pt x="42399" y="140505"/>
                  <a:pt x="40455" y="138562"/>
                </a:cubicBezTo>
                <a:lnTo>
                  <a:pt x="2768" y="100874"/>
                </a:lnTo>
                <a:cubicBezTo>
                  <a:pt x="-913" y="97193"/>
                  <a:pt x="-913" y="91216"/>
                  <a:pt x="2768" y="87536"/>
                </a:cubicBezTo>
                <a:cubicBezTo>
                  <a:pt x="6448" y="83855"/>
                  <a:pt x="12425" y="83855"/>
                  <a:pt x="16106" y="87536"/>
                </a:cubicBezTo>
                <a:lnTo>
                  <a:pt x="45991" y="117421"/>
                </a:lnTo>
                <a:lnTo>
                  <a:pt x="114889" y="22701"/>
                </a:lnTo>
                <a:cubicBezTo>
                  <a:pt x="117951" y="18491"/>
                  <a:pt x="123840" y="17548"/>
                  <a:pt x="128050" y="2061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6" name="Text 14"/>
          <p:cNvSpPr/>
          <p:nvPr/>
        </p:nvSpPr>
        <p:spPr>
          <a:xfrm>
            <a:off x="838553" y="3250572"/>
            <a:ext cx="1620575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Publication track record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03005" y="3552074"/>
            <a:ext cx="131907" cy="150751"/>
          </a:xfrm>
          <a:custGeom>
            <a:avLst/>
            <a:gdLst/>
            <a:ahLst/>
            <a:cxnLst/>
            <a:rect l="l" t="t" r="r" b="b"/>
            <a:pathLst>
              <a:path w="131907" h="150751">
                <a:moveTo>
                  <a:pt x="128021" y="20640"/>
                </a:moveTo>
                <a:cubicBezTo>
                  <a:pt x="132231" y="23702"/>
                  <a:pt x="133173" y="29591"/>
                  <a:pt x="130111" y="33801"/>
                </a:cubicBezTo>
                <a:lnTo>
                  <a:pt x="54736" y="137443"/>
                </a:lnTo>
                <a:cubicBezTo>
                  <a:pt x="53116" y="139680"/>
                  <a:pt x="50614" y="141064"/>
                  <a:pt x="47846" y="141300"/>
                </a:cubicBezTo>
                <a:cubicBezTo>
                  <a:pt x="45078" y="141535"/>
                  <a:pt x="42399" y="140505"/>
                  <a:pt x="40455" y="138562"/>
                </a:cubicBezTo>
                <a:lnTo>
                  <a:pt x="2768" y="100874"/>
                </a:lnTo>
                <a:cubicBezTo>
                  <a:pt x="-913" y="97193"/>
                  <a:pt x="-913" y="91216"/>
                  <a:pt x="2768" y="87536"/>
                </a:cubicBezTo>
                <a:cubicBezTo>
                  <a:pt x="6448" y="83855"/>
                  <a:pt x="12425" y="83855"/>
                  <a:pt x="16106" y="87536"/>
                </a:cubicBezTo>
                <a:lnTo>
                  <a:pt x="45991" y="117421"/>
                </a:lnTo>
                <a:lnTo>
                  <a:pt x="114889" y="22701"/>
                </a:lnTo>
                <a:cubicBezTo>
                  <a:pt x="117951" y="18491"/>
                  <a:pt x="123840" y="17548"/>
                  <a:pt x="128050" y="2061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8" name="Text 16"/>
          <p:cNvSpPr/>
          <p:nvPr/>
        </p:nvSpPr>
        <p:spPr>
          <a:xfrm>
            <a:off x="838553" y="3514386"/>
            <a:ext cx="1526355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Clear research agenda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74739" y="3853577"/>
            <a:ext cx="3363635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Most Effective Channels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74739" y="4155079"/>
            <a:ext cx="1215431" cy="301502"/>
          </a:xfrm>
          <a:custGeom>
            <a:avLst/>
            <a:gdLst/>
            <a:ahLst/>
            <a:cxnLst/>
            <a:rect l="l" t="t" r="r" b="b"/>
            <a:pathLst>
              <a:path w="1215431" h="301502">
                <a:moveTo>
                  <a:pt x="150751" y="0"/>
                </a:moveTo>
                <a:lnTo>
                  <a:pt x="1064680" y="0"/>
                </a:lnTo>
                <a:cubicBezTo>
                  <a:pt x="1147938" y="0"/>
                  <a:pt x="1215431" y="67494"/>
                  <a:pt x="1215431" y="150751"/>
                </a:cubicBezTo>
                <a:lnTo>
                  <a:pt x="1215431" y="150751"/>
                </a:lnTo>
                <a:cubicBezTo>
                  <a:pt x="1215431" y="234009"/>
                  <a:pt x="1147938" y="301502"/>
                  <a:pt x="1064680" y="301502"/>
                </a:cubicBezTo>
                <a:lnTo>
                  <a:pt x="150751" y="301502"/>
                </a:lnTo>
                <a:cubicBezTo>
                  <a:pt x="67549" y="301502"/>
                  <a:pt x="0" y="233953"/>
                  <a:pt x="0" y="150751"/>
                </a:cubicBezTo>
                <a:lnTo>
                  <a:pt x="0" y="150751"/>
                </a:lnTo>
                <a:cubicBezTo>
                  <a:pt x="0" y="67549"/>
                  <a:pt x="67549" y="0"/>
                  <a:pt x="150751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574739" y="4155079"/>
            <a:ext cx="1290807" cy="301502"/>
          </a:xfrm>
          <a:prstGeom prst="rect">
            <a:avLst/>
          </a:prstGeom>
          <a:noFill/>
          <a:ln/>
        </p:spPr>
        <p:txBody>
          <a:bodyPr wrap="square" lIns="113063" tIns="37688" rIns="113063" bIns="37688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Google Scholar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1864000" y="4155079"/>
            <a:ext cx="1130634" cy="301502"/>
          </a:xfrm>
          <a:custGeom>
            <a:avLst/>
            <a:gdLst/>
            <a:ahLst/>
            <a:cxnLst/>
            <a:rect l="l" t="t" r="r" b="b"/>
            <a:pathLst>
              <a:path w="1130634" h="301502">
                <a:moveTo>
                  <a:pt x="150751" y="0"/>
                </a:moveTo>
                <a:lnTo>
                  <a:pt x="979883" y="0"/>
                </a:lnTo>
                <a:cubicBezTo>
                  <a:pt x="1063140" y="0"/>
                  <a:pt x="1130634" y="67494"/>
                  <a:pt x="1130634" y="150751"/>
                </a:cubicBezTo>
                <a:lnTo>
                  <a:pt x="1130634" y="150751"/>
                </a:lnTo>
                <a:cubicBezTo>
                  <a:pt x="1130634" y="234009"/>
                  <a:pt x="1063140" y="301502"/>
                  <a:pt x="979883" y="301502"/>
                </a:cubicBezTo>
                <a:lnTo>
                  <a:pt x="150751" y="301502"/>
                </a:lnTo>
                <a:cubicBezTo>
                  <a:pt x="67549" y="301502"/>
                  <a:pt x="0" y="233953"/>
                  <a:pt x="0" y="150751"/>
                </a:cubicBezTo>
                <a:lnTo>
                  <a:pt x="0" y="150751"/>
                </a:lnTo>
                <a:cubicBezTo>
                  <a:pt x="0" y="67549"/>
                  <a:pt x="67549" y="0"/>
                  <a:pt x="150751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1864000" y="4155079"/>
            <a:ext cx="1206009" cy="301502"/>
          </a:xfrm>
          <a:prstGeom prst="rect">
            <a:avLst/>
          </a:prstGeom>
          <a:noFill/>
          <a:ln/>
        </p:spPr>
        <p:txBody>
          <a:bodyPr wrap="square" lIns="113063" tIns="37688" rIns="113063" bIns="37688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ResearchGate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74739" y="4531957"/>
            <a:ext cx="1714794" cy="301502"/>
          </a:xfrm>
          <a:custGeom>
            <a:avLst/>
            <a:gdLst/>
            <a:ahLst/>
            <a:cxnLst/>
            <a:rect l="l" t="t" r="r" b="b"/>
            <a:pathLst>
              <a:path w="1714794" h="301502">
                <a:moveTo>
                  <a:pt x="150751" y="0"/>
                </a:moveTo>
                <a:lnTo>
                  <a:pt x="1564043" y="0"/>
                </a:lnTo>
                <a:cubicBezTo>
                  <a:pt x="1647301" y="0"/>
                  <a:pt x="1714794" y="67494"/>
                  <a:pt x="1714794" y="150751"/>
                </a:cubicBezTo>
                <a:lnTo>
                  <a:pt x="1714794" y="150751"/>
                </a:lnTo>
                <a:cubicBezTo>
                  <a:pt x="1714794" y="234009"/>
                  <a:pt x="1647301" y="301502"/>
                  <a:pt x="1564043" y="301502"/>
                </a:cubicBezTo>
                <a:lnTo>
                  <a:pt x="150751" y="301502"/>
                </a:lnTo>
                <a:cubicBezTo>
                  <a:pt x="67549" y="301502"/>
                  <a:pt x="0" y="233953"/>
                  <a:pt x="0" y="150751"/>
                </a:cubicBezTo>
                <a:lnTo>
                  <a:pt x="0" y="150751"/>
                </a:lnTo>
                <a:cubicBezTo>
                  <a:pt x="0" y="67549"/>
                  <a:pt x="67549" y="0"/>
                  <a:pt x="150751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574739" y="4531957"/>
            <a:ext cx="1790170" cy="301502"/>
          </a:xfrm>
          <a:prstGeom prst="rect">
            <a:avLst/>
          </a:prstGeom>
          <a:noFill/>
          <a:ln/>
        </p:spPr>
        <p:txBody>
          <a:bodyPr wrap="square" lIns="113063" tIns="37688" rIns="113063" bIns="37688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Academic conferences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74739" y="4946522"/>
            <a:ext cx="3363635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Tone &amp; Messaging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74739" y="5248025"/>
            <a:ext cx="3363635" cy="4899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Technical depth, methodological clarity, intellectual curiosity without arrogance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257837" y="1361471"/>
            <a:ext cx="3674560" cy="4569645"/>
          </a:xfrm>
          <a:custGeom>
            <a:avLst/>
            <a:gdLst/>
            <a:ahLst/>
            <a:cxnLst/>
            <a:rect l="l" t="t" r="r" b="b"/>
            <a:pathLst>
              <a:path w="3674560" h="4569645">
                <a:moveTo>
                  <a:pt x="113066" y="0"/>
                </a:moveTo>
                <a:lnTo>
                  <a:pt x="3561493" y="0"/>
                </a:lnTo>
                <a:cubicBezTo>
                  <a:pt x="3623938" y="0"/>
                  <a:pt x="3674560" y="50621"/>
                  <a:pt x="3674560" y="113066"/>
                </a:cubicBezTo>
                <a:lnTo>
                  <a:pt x="3674560" y="4456578"/>
                </a:lnTo>
                <a:cubicBezTo>
                  <a:pt x="3674560" y="4519023"/>
                  <a:pt x="3623938" y="4569645"/>
                  <a:pt x="3561493" y="4569645"/>
                </a:cubicBezTo>
                <a:lnTo>
                  <a:pt x="113066" y="4569645"/>
                </a:lnTo>
                <a:cubicBezTo>
                  <a:pt x="50621" y="4569645"/>
                  <a:pt x="0" y="4519023"/>
                  <a:pt x="0" y="4456578"/>
                </a:cubicBezTo>
                <a:lnTo>
                  <a:pt x="0" y="113066"/>
                </a:lnTo>
                <a:cubicBezTo>
                  <a:pt x="0" y="50621"/>
                  <a:pt x="50621" y="0"/>
                  <a:pt x="113066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450987" y="1554621"/>
            <a:ext cx="527629" cy="527629"/>
          </a:xfrm>
          <a:custGeom>
            <a:avLst/>
            <a:gdLst/>
            <a:ahLst/>
            <a:cxnLst/>
            <a:rect l="l" t="t" r="r" b="b"/>
            <a:pathLst>
              <a:path w="527629" h="527629">
                <a:moveTo>
                  <a:pt x="113066" y="0"/>
                </a:moveTo>
                <a:lnTo>
                  <a:pt x="414563" y="0"/>
                </a:lnTo>
                <a:cubicBezTo>
                  <a:pt x="477008" y="0"/>
                  <a:pt x="527629" y="50621"/>
                  <a:pt x="527629" y="113066"/>
                </a:cubicBezTo>
                <a:lnTo>
                  <a:pt x="527629" y="414563"/>
                </a:lnTo>
                <a:cubicBezTo>
                  <a:pt x="527629" y="477008"/>
                  <a:pt x="477008" y="527629"/>
                  <a:pt x="414563" y="527629"/>
                </a:cubicBezTo>
                <a:lnTo>
                  <a:pt x="113066" y="527629"/>
                </a:lnTo>
                <a:cubicBezTo>
                  <a:pt x="50621" y="527629"/>
                  <a:pt x="0" y="477008"/>
                  <a:pt x="0" y="414563"/>
                </a:cubicBezTo>
                <a:lnTo>
                  <a:pt x="0" y="113066"/>
                </a:lnTo>
                <a:cubicBezTo>
                  <a:pt x="0" y="50663"/>
                  <a:pt x="50663" y="0"/>
                  <a:pt x="113066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4601738" y="1705372"/>
            <a:ext cx="226127" cy="226127"/>
          </a:xfrm>
          <a:custGeom>
            <a:avLst/>
            <a:gdLst/>
            <a:ahLst/>
            <a:cxnLst/>
            <a:rect l="l" t="t" r="r" b="b"/>
            <a:pathLst>
              <a:path w="226127" h="226127">
                <a:moveTo>
                  <a:pt x="105423" y="2252"/>
                </a:moveTo>
                <a:cubicBezTo>
                  <a:pt x="110060" y="-751"/>
                  <a:pt x="116067" y="-751"/>
                  <a:pt x="120704" y="2252"/>
                </a:cubicBezTo>
                <a:lnTo>
                  <a:pt x="219634" y="65851"/>
                </a:lnTo>
                <a:cubicBezTo>
                  <a:pt x="224890" y="69251"/>
                  <a:pt x="227319" y="75699"/>
                  <a:pt x="225553" y="81706"/>
                </a:cubicBezTo>
                <a:cubicBezTo>
                  <a:pt x="223786" y="87712"/>
                  <a:pt x="218265" y="91864"/>
                  <a:pt x="211994" y="91864"/>
                </a:cubicBezTo>
                <a:lnTo>
                  <a:pt x="197861" y="91864"/>
                </a:lnTo>
                <a:lnTo>
                  <a:pt x="197861" y="183728"/>
                </a:lnTo>
                <a:lnTo>
                  <a:pt x="220474" y="200687"/>
                </a:lnTo>
                <a:cubicBezTo>
                  <a:pt x="224051" y="203337"/>
                  <a:pt x="226127" y="207533"/>
                  <a:pt x="226127" y="211994"/>
                </a:cubicBezTo>
                <a:cubicBezTo>
                  <a:pt x="226127" y="219811"/>
                  <a:pt x="219811" y="226127"/>
                  <a:pt x="211994" y="226127"/>
                </a:cubicBezTo>
                <a:lnTo>
                  <a:pt x="14133" y="226127"/>
                </a:lnTo>
                <a:cubicBezTo>
                  <a:pt x="6316" y="226127"/>
                  <a:pt x="0" y="219811"/>
                  <a:pt x="0" y="211994"/>
                </a:cubicBezTo>
                <a:cubicBezTo>
                  <a:pt x="0" y="207533"/>
                  <a:pt x="2076" y="203337"/>
                  <a:pt x="5653" y="200687"/>
                </a:cubicBezTo>
                <a:lnTo>
                  <a:pt x="28266" y="183728"/>
                </a:lnTo>
                <a:lnTo>
                  <a:pt x="28266" y="183728"/>
                </a:lnTo>
                <a:lnTo>
                  <a:pt x="28266" y="91864"/>
                </a:lnTo>
                <a:lnTo>
                  <a:pt x="14133" y="91864"/>
                </a:lnTo>
                <a:cubicBezTo>
                  <a:pt x="7861" y="91864"/>
                  <a:pt x="2341" y="87712"/>
                  <a:pt x="574" y="81706"/>
                </a:cubicBezTo>
                <a:cubicBezTo>
                  <a:pt x="-1192" y="75699"/>
                  <a:pt x="1237" y="69207"/>
                  <a:pt x="6492" y="65851"/>
                </a:cubicBezTo>
                <a:lnTo>
                  <a:pt x="105423" y="2252"/>
                </a:lnTo>
                <a:close/>
                <a:moveTo>
                  <a:pt x="148396" y="91864"/>
                </a:moveTo>
                <a:lnTo>
                  <a:pt x="148396" y="183728"/>
                </a:lnTo>
                <a:lnTo>
                  <a:pt x="176662" y="183728"/>
                </a:lnTo>
                <a:lnTo>
                  <a:pt x="176662" y="91864"/>
                </a:lnTo>
                <a:lnTo>
                  <a:pt x="148396" y="91864"/>
                </a:lnTo>
                <a:close/>
                <a:moveTo>
                  <a:pt x="98930" y="183728"/>
                </a:moveTo>
                <a:lnTo>
                  <a:pt x="127196" y="183728"/>
                </a:lnTo>
                <a:lnTo>
                  <a:pt x="127196" y="91864"/>
                </a:lnTo>
                <a:lnTo>
                  <a:pt x="98930" y="91864"/>
                </a:lnTo>
                <a:lnTo>
                  <a:pt x="98930" y="183728"/>
                </a:lnTo>
                <a:close/>
                <a:moveTo>
                  <a:pt x="49465" y="91864"/>
                </a:moveTo>
                <a:lnTo>
                  <a:pt x="49465" y="183728"/>
                </a:lnTo>
                <a:lnTo>
                  <a:pt x="77731" y="183728"/>
                </a:lnTo>
                <a:lnTo>
                  <a:pt x="77731" y="91864"/>
                </a:lnTo>
                <a:lnTo>
                  <a:pt x="49465" y="91864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1" name="Text 29"/>
          <p:cNvSpPr/>
          <p:nvPr/>
        </p:nvSpPr>
        <p:spPr>
          <a:xfrm>
            <a:off x="5091679" y="1573465"/>
            <a:ext cx="2675833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4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Policy Makers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5091679" y="1837280"/>
            <a:ext cx="2656989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officials &amp; decision makers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4450987" y="2233002"/>
            <a:ext cx="3363635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They Need to See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4479253" y="2572192"/>
            <a:ext cx="131907" cy="150751"/>
          </a:xfrm>
          <a:custGeom>
            <a:avLst/>
            <a:gdLst/>
            <a:ahLst/>
            <a:cxnLst/>
            <a:rect l="l" t="t" r="r" b="b"/>
            <a:pathLst>
              <a:path w="131907" h="150751">
                <a:moveTo>
                  <a:pt x="128021" y="20640"/>
                </a:moveTo>
                <a:cubicBezTo>
                  <a:pt x="132231" y="23702"/>
                  <a:pt x="133173" y="29591"/>
                  <a:pt x="130111" y="33801"/>
                </a:cubicBezTo>
                <a:lnTo>
                  <a:pt x="54736" y="137443"/>
                </a:lnTo>
                <a:cubicBezTo>
                  <a:pt x="53116" y="139680"/>
                  <a:pt x="50614" y="141064"/>
                  <a:pt x="47846" y="141300"/>
                </a:cubicBezTo>
                <a:cubicBezTo>
                  <a:pt x="45078" y="141535"/>
                  <a:pt x="42399" y="140505"/>
                  <a:pt x="40455" y="138562"/>
                </a:cubicBezTo>
                <a:lnTo>
                  <a:pt x="2768" y="100874"/>
                </a:lnTo>
                <a:cubicBezTo>
                  <a:pt x="-913" y="97193"/>
                  <a:pt x="-913" y="91216"/>
                  <a:pt x="2768" y="87536"/>
                </a:cubicBezTo>
                <a:cubicBezTo>
                  <a:pt x="6448" y="83855"/>
                  <a:pt x="12425" y="83855"/>
                  <a:pt x="16106" y="87536"/>
                </a:cubicBezTo>
                <a:lnTo>
                  <a:pt x="45991" y="117421"/>
                </a:lnTo>
                <a:lnTo>
                  <a:pt x="114889" y="22701"/>
                </a:lnTo>
                <a:cubicBezTo>
                  <a:pt x="117951" y="18491"/>
                  <a:pt x="123840" y="17548"/>
                  <a:pt x="128050" y="2061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5" name="Text 33"/>
          <p:cNvSpPr/>
          <p:nvPr/>
        </p:nvSpPr>
        <p:spPr>
          <a:xfrm>
            <a:off x="4714801" y="2534504"/>
            <a:ext cx="2609879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Practical expertise and implementation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4479253" y="2836006"/>
            <a:ext cx="131907" cy="150751"/>
          </a:xfrm>
          <a:custGeom>
            <a:avLst/>
            <a:gdLst/>
            <a:ahLst/>
            <a:cxnLst/>
            <a:rect l="l" t="t" r="r" b="b"/>
            <a:pathLst>
              <a:path w="131907" h="150751">
                <a:moveTo>
                  <a:pt x="128021" y="20640"/>
                </a:moveTo>
                <a:cubicBezTo>
                  <a:pt x="132231" y="23702"/>
                  <a:pt x="133173" y="29591"/>
                  <a:pt x="130111" y="33801"/>
                </a:cubicBezTo>
                <a:lnTo>
                  <a:pt x="54736" y="137443"/>
                </a:lnTo>
                <a:cubicBezTo>
                  <a:pt x="53116" y="139680"/>
                  <a:pt x="50614" y="141064"/>
                  <a:pt x="47846" y="141300"/>
                </a:cubicBezTo>
                <a:cubicBezTo>
                  <a:pt x="45078" y="141535"/>
                  <a:pt x="42399" y="140505"/>
                  <a:pt x="40455" y="138562"/>
                </a:cubicBezTo>
                <a:lnTo>
                  <a:pt x="2768" y="100874"/>
                </a:lnTo>
                <a:cubicBezTo>
                  <a:pt x="-913" y="97193"/>
                  <a:pt x="-913" y="91216"/>
                  <a:pt x="2768" y="87536"/>
                </a:cubicBezTo>
                <a:cubicBezTo>
                  <a:pt x="6448" y="83855"/>
                  <a:pt x="12425" y="83855"/>
                  <a:pt x="16106" y="87536"/>
                </a:cubicBezTo>
                <a:lnTo>
                  <a:pt x="45991" y="117421"/>
                </a:lnTo>
                <a:lnTo>
                  <a:pt x="114889" y="22701"/>
                </a:lnTo>
                <a:cubicBezTo>
                  <a:pt x="117951" y="18491"/>
                  <a:pt x="123840" y="17548"/>
                  <a:pt x="128050" y="2061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7" name="Text 35"/>
          <p:cNvSpPr/>
          <p:nvPr/>
        </p:nvSpPr>
        <p:spPr>
          <a:xfrm>
            <a:off x="4714801" y="2798318"/>
            <a:ext cx="2449706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Insider credibility and understanding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4479253" y="3099821"/>
            <a:ext cx="131907" cy="150751"/>
          </a:xfrm>
          <a:custGeom>
            <a:avLst/>
            <a:gdLst/>
            <a:ahLst/>
            <a:cxnLst/>
            <a:rect l="l" t="t" r="r" b="b"/>
            <a:pathLst>
              <a:path w="131907" h="150751">
                <a:moveTo>
                  <a:pt x="128021" y="20640"/>
                </a:moveTo>
                <a:cubicBezTo>
                  <a:pt x="132231" y="23702"/>
                  <a:pt x="133173" y="29591"/>
                  <a:pt x="130111" y="33801"/>
                </a:cubicBezTo>
                <a:lnTo>
                  <a:pt x="54736" y="137443"/>
                </a:lnTo>
                <a:cubicBezTo>
                  <a:pt x="53116" y="139680"/>
                  <a:pt x="50614" y="141064"/>
                  <a:pt x="47846" y="141300"/>
                </a:cubicBezTo>
                <a:cubicBezTo>
                  <a:pt x="45078" y="141535"/>
                  <a:pt x="42399" y="140505"/>
                  <a:pt x="40455" y="138562"/>
                </a:cubicBezTo>
                <a:lnTo>
                  <a:pt x="2768" y="100874"/>
                </a:lnTo>
                <a:cubicBezTo>
                  <a:pt x="-913" y="97193"/>
                  <a:pt x="-913" y="91216"/>
                  <a:pt x="2768" y="87536"/>
                </a:cubicBezTo>
                <a:cubicBezTo>
                  <a:pt x="6448" y="83855"/>
                  <a:pt x="12425" y="83855"/>
                  <a:pt x="16106" y="87536"/>
                </a:cubicBezTo>
                <a:lnTo>
                  <a:pt x="45991" y="117421"/>
                </a:lnTo>
                <a:lnTo>
                  <a:pt x="114889" y="22701"/>
                </a:lnTo>
                <a:cubicBezTo>
                  <a:pt x="117951" y="18491"/>
                  <a:pt x="123840" y="17548"/>
                  <a:pt x="128050" y="2061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9" name="Text 37"/>
          <p:cNvSpPr/>
          <p:nvPr/>
        </p:nvSpPr>
        <p:spPr>
          <a:xfrm>
            <a:off x="4714801" y="3062133"/>
            <a:ext cx="2346065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Policy recommendations that work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4479253" y="3363635"/>
            <a:ext cx="131907" cy="150751"/>
          </a:xfrm>
          <a:custGeom>
            <a:avLst/>
            <a:gdLst/>
            <a:ahLst/>
            <a:cxnLst/>
            <a:rect l="l" t="t" r="r" b="b"/>
            <a:pathLst>
              <a:path w="131907" h="150751">
                <a:moveTo>
                  <a:pt x="128021" y="20640"/>
                </a:moveTo>
                <a:cubicBezTo>
                  <a:pt x="132231" y="23702"/>
                  <a:pt x="133173" y="29591"/>
                  <a:pt x="130111" y="33801"/>
                </a:cubicBezTo>
                <a:lnTo>
                  <a:pt x="54736" y="137443"/>
                </a:lnTo>
                <a:cubicBezTo>
                  <a:pt x="53116" y="139680"/>
                  <a:pt x="50614" y="141064"/>
                  <a:pt x="47846" y="141300"/>
                </a:cubicBezTo>
                <a:cubicBezTo>
                  <a:pt x="45078" y="141535"/>
                  <a:pt x="42399" y="140505"/>
                  <a:pt x="40455" y="138562"/>
                </a:cubicBezTo>
                <a:lnTo>
                  <a:pt x="2768" y="100874"/>
                </a:lnTo>
                <a:cubicBezTo>
                  <a:pt x="-913" y="97193"/>
                  <a:pt x="-913" y="91216"/>
                  <a:pt x="2768" y="87536"/>
                </a:cubicBezTo>
                <a:cubicBezTo>
                  <a:pt x="6448" y="83855"/>
                  <a:pt x="12425" y="83855"/>
                  <a:pt x="16106" y="87536"/>
                </a:cubicBezTo>
                <a:lnTo>
                  <a:pt x="45991" y="117421"/>
                </a:lnTo>
                <a:lnTo>
                  <a:pt x="114889" y="22701"/>
                </a:lnTo>
                <a:cubicBezTo>
                  <a:pt x="117951" y="18491"/>
                  <a:pt x="123840" y="17548"/>
                  <a:pt x="128050" y="2061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1" name="Text 39"/>
          <p:cNvSpPr/>
          <p:nvPr/>
        </p:nvSpPr>
        <p:spPr>
          <a:xfrm>
            <a:off x="4714801" y="3325947"/>
            <a:ext cx="2101094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Results and measurable impact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4450987" y="3665138"/>
            <a:ext cx="3363635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Most Effective Channels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4450987" y="3966640"/>
            <a:ext cx="772600" cy="301502"/>
          </a:xfrm>
          <a:custGeom>
            <a:avLst/>
            <a:gdLst/>
            <a:ahLst/>
            <a:cxnLst/>
            <a:rect l="l" t="t" r="r" b="b"/>
            <a:pathLst>
              <a:path w="772600" h="301502">
                <a:moveTo>
                  <a:pt x="150751" y="0"/>
                </a:moveTo>
                <a:lnTo>
                  <a:pt x="621849" y="0"/>
                </a:lnTo>
                <a:cubicBezTo>
                  <a:pt x="705050" y="0"/>
                  <a:pt x="772600" y="67549"/>
                  <a:pt x="772600" y="150751"/>
                </a:cubicBezTo>
                <a:lnTo>
                  <a:pt x="772600" y="150751"/>
                </a:lnTo>
                <a:cubicBezTo>
                  <a:pt x="772600" y="233953"/>
                  <a:pt x="705050" y="301502"/>
                  <a:pt x="621849" y="301502"/>
                </a:cubicBezTo>
                <a:lnTo>
                  <a:pt x="150751" y="301502"/>
                </a:lnTo>
                <a:cubicBezTo>
                  <a:pt x="67549" y="301502"/>
                  <a:pt x="0" y="233953"/>
                  <a:pt x="0" y="150751"/>
                </a:cubicBezTo>
                <a:lnTo>
                  <a:pt x="0" y="150751"/>
                </a:lnTo>
                <a:cubicBezTo>
                  <a:pt x="0" y="67549"/>
                  <a:pt x="67549" y="0"/>
                  <a:pt x="150751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4450987" y="3966640"/>
            <a:ext cx="847975" cy="301502"/>
          </a:xfrm>
          <a:prstGeom prst="rect">
            <a:avLst/>
          </a:prstGeom>
          <a:noFill/>
          <a:ln/>
        </p:spPr>
        <p:txBody>
          <a:bodyPr wrap="square" lIns="113063" tIns="37688" rIns="113063" bIns="37688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LinkedIn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5301391" y="3966640"/>
            <a:ext cx="1017570" cy="301502"/>
          </a:xfrm>
          <a:custGeom>
            <a:avLst/>
            <a:gdLst/>
            <a:ahLst/>
            <a:cxnLst/>
            <a:rect l="l" t="t" r="r" b="b"/>
            <a:pathLst>
              <a:path w="1017570" h="301502">
                <a:moveTo>
                  <a:pt x="150751" y="0"/>
                </a:moveTo>
                <a:lnTo>
                  <a:pt x="866819" y="0"/>
                </a:lnTo>
                <a:cubicBezTo>
                  <a:pt x="950077" y="0"/>
                  <a:pt x="1017570" y="67494"/>
                  <a:pt x="1017570" y="150751"/>
                </a:cubicBezTo>
                <a:lnTo>
                  <a:pt x="1017570" y="150751"/>
                </a:lnTo>
                <a:cubicBezTo>
                  <a:pt x="1017570" y="234009"/>
                  <a:pt x="950077" y="301502"/>
                  <a:pt x="866819" y="301502"/>
                </a:cubicBezTo>
                <a:lnTo>
                  <a:pt x="150751" y="301502"/>
                </a:lnTo>
                <a:cubicBezTo>
                  <a:pt x="67549" y="301502"/>
                  <a:pt x="0" y="233953"/>
                  <a:pt x="0" y="150751"/>
                </a:cubicBezTo>
                <a:lnTo>
                  <a:pt x="0" y="150751"/>
                </a:lnTo>
                <a:cubicBezTo>
                  <a:pt x="0" y="67549"/>
                  <a:pt x="67549" y="0"/>
                  <a:pt x="150751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5301391" y="3966640"/>
            <a:ext cx="1092946" cy="301502"/>
          </a:xfrm>
          <a:prstGeom prst="rect">
            <a:avLst/>
          </a:prstGeom>
          <a:noFill/>
          <a:ln/>
        </p:spPr>
        <p:txBody>
          <a:bodyPr wrap="square" lIns="113063" tIns="37688" rIns="113063" bIns="37688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Policy briefs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4450987" y="4343518"/>
            <a:ext cx="1535777" cy="301502"/>
          </a:xfrm>
          <a:custGeom>
            <a:avLst/>
            <a:gdLst/>
            <a:ahLst/>
            <a:cxnLst/>
            <a:rect l="l" t="t" r="r" b="b"/>
            <a:pathLst>
              <a:path w="1535777" h="301502">
                <a:moveTo>
                  <a:pt x="150751" y="0"/>
                </a:moveTo>
                <a:lnTo>
                  <a:pt x="1385026" y="0"/>
                </a:lnTo>
                <a:cubicBezTo>
                  <a:pt x="1468284" y="0"/>
                  <a:pt x="1535777" y="67494"/>
                  <a:pt x="1535777" y="150751"/>
                </a:cubicBezTo>
                <a:lnTo>
                  <a:pt x="1535777" y="150751"/>
                </a:lnTo>
                <a:cubicBezTo>
                  <a:pt x="1535777" y="234009"/>
                  <a:pt x="1468284" y="301502"/>
                  <a:pt x="1385026" y="301502"/>
                </a:cubicBezTo>
                <a:lnTo>
                  <a:pt x="150751" y="301502"/>
                </a:lnTo>
                <a:cubicBezTo>
                  <a:pt x="67549" y="301502"/>
                  <a:pt x="0" y="233953"/>
                  <a:pt x="0" y="150751"/>
                </a:cubicBezTo>
                <a:lnTo>
                  <a:pt x="0" y="150751"/>
                </a:lnTo>
                <a:cubicBezTo>
                  <a:pt x="0" y="67549"/>
                  <a:pt x="67549" y="0"/>
                  <a:pt x="150751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48" name="Text 46"/>
          <p:cNvSpPr/>
          <p:nvPr/>
        </p:nvSpPr>
        <p:spPr>
          <a:xfrm>
            <a:off x="4450987" y="4343518"/>
            <a:ext cx="1611153" cy="301502"/>
          </a:xfrm>
          <a:prstGeom prst="rect">
            <a:avLst/>
          </a:prstGeom>
          <a:noFill/>
          <a:ln/>
        </p:spPr>
        <p:txBody>
          <a:bodyPr wrap="square" lIns="113063" tIns="37688" rIns="113063" bIns="37688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forums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4450987" y="4758083"/>
            <a:ext cx="3363635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Tone &amp; Messaging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4450987" y="5059586"/>
            <a:ext cx="3363635" cy="4899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Pragmatic, results-oriented, respectful of institutional constraints, solution-focused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8134085" y="1361471"/>
            <a:ext cx="3674560" cy="4569645"/>
          </a:xfrm>
          <a:custGeom>
            <a:avLst/>
            <a:gdLst/>
            <a:ahLst/>
            <a:cxnLst/>
            <a:rect l="l" t="t" r="r" b="b"/>
            <a:pathLst>
              <a:path w="3674560" h="4569645">
                <a:moveTo>
                  <a:pt x="113066" y="0"/>
                </a:moveTo>
                <a:lnTo>
                  <a:pt x="3561493" y="0"/>
                </a:lnTo>
                <a:cubicBezTo>
                  <a:pt x="3623938" y="0"/>
                  <a:pt x="3674560" y="50621"/>
                  <a:pt x="3674560" y="113066"/>
                </a:cubicBezTo>
                <a:lnTo>
                  <a:pt x="3674560" y="4456578"/>
                </a:lnTo>
                <a:cubicBezTo>
                  <a:pt x="3674560" y="4519023"/>
                  <a:pt x="3623938" y="4569645"/>
                  <a:pt x="3561493" y="4569645"/>
                </a:cubicBezTo>
                <a:lnTo>
                  <a:pt x="113066" y="4569645"/>
                </a:lnTo>
                <a:cubicBezTo>
                  <a:pt x="50621" y="4569645"/>
                  <a:pt x="0" y="4519023"/>
                  <a:pt x="0" y="4456578"/>
                </a:cubicBezTo>
                <a:lnTo>
                  <a:pt x="0" y="113066"/>
                </a:lnTo>
                <a:cubicBezTo>
                  <a:pt x="0" y="50621"/>
                  <a:pt x="50621" y="0"/>
                  <a:pt x="113066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8327235" y="1554621"/>
            <a:ext cx="527629" cy="527629"/>
          </a:xfrm>
          <a:custGeom>
            <a:avLst/>
            <a:gdLst/>
            <a:ahLst/>
            <a:cxnLst/>
            <a:rect l="l" t="t" r="r" b="b"/>
            <a:pathLst>
              <a:path w="527629" h="527629">
                <a:moveTo>
                  <a:pt x="113066" y="0"/>
                </a:moveTo>
                <a:lnTo>
                  <a:pt x="414563" y="0"/>
                </a:lnTo>
                <a:cubicBezTo>
                  <a:pt x="477008" y="0"/>
                  <a:pt x="527629" y="50621"/>
                  <a:pt x="527629" y="113066"/>
                </a:cubicBezTo>
                <a:lnTo>
                  <a:pt x="527629" y="414563"/>
                </a:lnTo>
                <a:cubicBezTo>
                  <a:pt x="527629" y="477008"/>
                  <a:pt x="477008" y="527629"/>
                  <a:pt x="414563" y="527629"/>
                </a:cubicBezTo>
                <a:lnTo>
                  <a:pt x="113066" y="527629"/>
                </a:lnTo>
                <a:cubicBezTo>
                  <a:pt x="50621" y="527629"/>
                  <a:pt x="0" y="477008"/>
                  <a:pt x="0" y="414563"/>
                </a:cubicBezTo>
                <a:lnTo>
                  <a:pt x="0" y="113066"/>
                </a:lnTo>
                <a:cubicBezTo>
                  <a:pt x="0" y="50663"/>
                  <a:pt x="50663" y="0"/>
                  <a:pt x="113066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8449720" y="1705372"/>
            <a:ext cx="282658" cy="226127"/>
          </a:xfrm>
          <a:custGeom>
            <a:avLst/>
            <a:gdLst/>
            <a:ahLst/>
            <a:cxnLst/>
            <a:rect l="l" t="t" r="r" b="b"/>
            <a:pathLst>
              <a:path w="282658" h="226127">
                <a:moveTo>
                  <a:pt x="28266" y="42399"/>
                </a:moveTo>
                <a:cubicBezTo>
                  <a:pt x="28266" y="26808"/>
                  <a:pt x="40941" y="14133"/>
                  <a:pt x="56532" y="14133"/>
                </a:cubicBezTo>
                <a:lnTo>
                  <a:pt x="226127" y="14133"/>
                </a:lnTo>
                <a:cubicBezTo>
                  <a:pt x="241717" y="14133"/>
                  <a:pt x="254393" y="26808"/>
                  <a:pt x="254393" y="42399"/>
                </a:cubicBezTo>
                <a:lnTo>
                  <a:pt x="254393" y="148396"/>
                </a:lnTo>
                <a:lnTo>
                  <a:pt x="226127" y="148396"/>
                </a:lnTo>
                <a:lnTo>
                  <a:pt x="226127" y="42399"/>
                </a:lnTo>
                <a:lnTo>
                  <a:pt x="56532" y="42399"/>
                </a:lnTo>
                <a:lnTo>
                  <a:pt x="56532" y="148396"/>
                </a:lnTo>
                <a:lnTo>
                  <a:pt x="28266" y="148396"/>
                </a:lnTo>
                <a:lnTo>
                  <a:pt x="28266" y="42399"/>
                </a:lnTo>
                <a:close/>
                <a:moveTo>
                  <a:pt x="0" y="178075"/>
                </a:moveTo>
                <a:cubicBezTo>
                  <a:pt x="0" y="173393"/>
                  <a:pt x="3798" y="169595"/>
                  <a:pt x="8480" y="169595"/>
                </a:cubicBezTo>
                <a:lnTo>
                  <a:pt x="274179" y="169595"/>
                </a:lnTo>
                <a:cubicBezTo>
                  <a:pt x="278860" y="169595"/>
                  <a:pt x="282658" y="173393"/>
                  <a:pt x="282658" y="178075"/>
                </a:cubicBezTo>
                <a:cubicBezTo>
                  <a:pt x="282658" y="196801"/>
                  <a:pt x="267466" y="211994"/>
                  <a:pt x="248739" y="211994"/>
                </a:cubicBezTo>
                <a:lnTo>
                  <a:pt x="33919" y="211994"/>
                </a:lnTo>
                <a:cubicBezTo>
                  <a:pt x="15193" y="211994"/>
                  <a:pt x="0" y="196801"/>
                  <a:pt x="0" y="178075"/>
                </a:cubicBezTo>
                <a:close/>
                <a:moveTo>
                  <a:pt x="124105" y="92306"/>
                </a:moveTo>
                <a:lnTo>
                  <a:pt x="110413" y="105997"/>
                </a:lnTo>
                <a:lnTo>
                  <a:pt x="124105" y="119688"/>
                </a:lnTo>
                <a:cubicBezTo>
                  <a:pt x="128256" y="123840"/>
                  <a:pt x="128256" y="130553"/>
                  <a:pt x="124105" y="134660"/>
                </a:cubicBezTo>
                <a:cubicBezTo>
                  <a:pt x="119953" y="138768"/>
                  <a:pt x="113240" y="138812"/>
                  <a:pt x="109133" y="134660"/>
                </a:cubicBezTo>
                <a:lnTo>
                  <a:pt x="87933" y="113461"/>
                </a:lnTo>
                <a:cubicBezTo>
                  <a:pt x="83782" y="109309"/>
                  <a:pt x="83782" y="102596"/>
                  <a:pt x="87933" y="98489"/>
                </a:cubicBezTo>
                <a:lnTo>
                  <a:pt x="109133" y="77289"/>
                </a:lnTo>
                <a:cubicBezTo>
                  <a:pt x="113284" y="73138"/>
                  <a:pt x="119997" y="73138"/>
                  <a:pt x="124105" y="77289"/>
                </a:cubicBezTo>
                <a:cubicBezTo>
                  <a:pt x="128212" y="81441"/>
                  <a:pt x="128256" y="88154"/>
                  <a:pt x="124105" y="92261"/>
                </a:cubicBezTo>
                <a:close/>
                <a:moveTo>
                  <a:pt x="173570" y="77289"/>
                </a:moveTo>
                <a:lnTo>
                  <a:pt x="194769" y="98489"/>
                </a:lnTo>
                <a:cubicBezTo>
                  <a:pt x="198921" y="102640"/>
                  <a:pt x="198921" y="109353"/>
                  <a:pt x="194769" y="113461"/>
                </a:cubicBezTo>
                <a:lnTo>
                  <a:pt x="173570" y="134660"/>
                </a:lnTo>
                <a:cubicBezTo>
                  <a:pt x="169418" y="138812"/>
                  <a:pt x="162705" y="138812"/>
                  <a:pt x="158598" y="134660"/>
                </a:cubicBezTo>
                <a:cubicBezTo>
                  <a:pt x="154490" y="130509"/>
                  <a:pt x="154446" y="123796"/>
                  <a:pt x="158598" y="119688"/>
                </a:cubicBezTo>
                <a:lnTo>
                  <a:pt x="172289" y="105997"/>
                </a:lnTo>
                <a:lnTo>
                  <a:pt x="158598" y="92306"/>
                </a:lnTo>
                <a:cubicBezTo>
                  <a:pt x="154446" y="88154"/>
                  <a:pt x="154446" y="81441"/>
                  <a:pt x="158598" y="77334"/>
                </a:cubicBezTo>
                <a:cubicBezTo>
                  <a:pt x="162749" y="73226"/>
                  <a:pt x="169463" y="73182"/>
                  <a:pt x="173570" y="77334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4" name="Text 52"/>
          <p:cNvSpPr/>
          <p:nvPr/>
        </p:nvSpPr>
        <p:spPr>
          <a:xfrm>
            <a:off x="8967927" y="1573465"/>
            <a:ext cx="2685255" cy="2638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4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Tech Community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8967927" y="1837280"/>
            <a:ext cx="2666411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Developers, founders &amp; thought leaders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8327235" y="2233002"/>
            <a:ext cx="3363635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They Need to See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8355501" y="2572192"/>
            <a:ext cx="131907" cy="150751"/>
          </a:xfrm>
          <a:custGeom>
            <a:avLst/>
            <a:gdLst/>
            <a:ahLst/>
            <a:cxnLst/>
            <a:rect l="l" t="t" r="r" b="b"/>
            <a:pathLst>
              <a:path w="131907" h="150751">
                <a:moveTo>
                  <a:pt x="128021" y="20640"/>
                </a:moveTo>
                <a:cubicBezTo>
                  <a:pt x="132231" y="23702"/>
                  <a:pt x="133173" y="29591"/>
                  <a:pt x="130111" y="33801"/>
                </a:cubicBezTo>
                <a:lnTo>
                  <a:pt x="54736" y="137443"/>
                </a:lnTo>
                <a:cubicBezTo>
                  <a:pt x="53116" y="139680"/>
                  <a:pt x="50614" y="141064"/>
                  <a:pt x="47846" y="141300"/>
                </a:cubicBezTo>
                <a:cubicBezTo>
                  <a:pt x="45078" y="141535"/>
                  <a:pt x="42399" y="140505"/>
                  <a:pt x="40455" y="138562"/>
                </a:cubicBezTo>
                <a:lnTo>
                  <a:pt x="2768" y="100874"/>
                </a:lnTo>
                <a:cubicBezTo>
                  <a:pt x="-913" y="97193"/>
                  <a:pt x="-913" y="91216"/>
                  <a:pt x="2768" y="87536"/>
                </a:cubicBezTo>
                <a:cubicBezTo>
                  <a:pt x="6448" y="83855"/>
                  <a:pt x="12425" y="83855"/>
                  <a:pt x="16106" y="87536"/>
                </a:cubicBezTo>
                <a:lnTo>
                  <a:pt x="45991" y="117421"/>
                </a:lnTo>
                <a:lnTo>
                  <a:pt x="114889" y="22701"/>
                </a:lnTo>
                <a:cubicBezTo>
                  <a:pt x="117951" y="18491"/>
                  <a:pt x="123840" y="17548"/>
                  <a:pt x="128050" y="2061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8" name="Text 56"/>
          <p:cNvSpPr/>
          <p:nvPr/>
        </p:nvSpPr>
        <p:spPr>
          <a:xfrm>
            <a:off x="8591049" y="2534504"/>
            <a:ext cx="2817162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Technical depth and hands-on experience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8355501" y="2836006"/>
            <a:ext cx="131907" cy="150751"/>
          </a:xfrm>
          <a:custGeom>
            <a:avLst/>
            <a:gdLst/>
            <a:ahLst/>
            <a:cxnLst/>
            <a:rect l="l" t="t" r="r" b="b"/>
            <a:pathLst>
              <a:path w="131907" h="150751">
                <a:moveTo>
                  <a:pt x="128021" y="20640"/>
                </a:moveTo>
                <a:cubicBezTo>
                  <a:pt x="132231" y="23702"/>
                  <a:pt x="133173" y="29591"/>
                  <a:pt x="130111" y="33801"/>
                </a:cubicBezTo>
                <a:lnTo>
                  <a:pt x="54736" y="137443"/>
                </a:lnTo>
                <a:cubicBezTo>
                  <a:pt x="53116" y="139680"/>
                  <a:pt x="50614" y="141064"/>
                  <a:pt x="47846" y="141300"/>
                </a:cubicBezTo>
                <a:cubicBezTo>
                  <a:pt x="45078" y="141535"/>
                  <a:pt x="42399" y="140505"/>
                  <a:pt x="40455" y="138562"/>
                </a:cubicBezTo>
                <a:lnTo>
                  <a:pt x="2768" y="100874"/>
                </a:lnTo>
                <a:cubicBezTo>
                  <a:pt x="-913" y="97193"/>
                  <a:pt x="-913" y="91216"/>
                  <a:pt x="2768" y="87536"/>
                </a:cubicBezTo>
                <a:cubicBezTo>
                  <a:pt x="6448" y="83855"/>
                  <a:pt x="12425" y="83855"/>
                  <a:pt x="16106" y="87536"/>
                </a:cubicBezTo>
                <a:lnTo>
                  <a:pt x="45991" y="117421"/>
                </a:lnTo>
                <a:lnTo>
                  <a:pt x="114889" y="22701"/>
                </a:lnTo>
                <a:cubicBezTo>
                  <a:pt x="117951" y="18491"/>
                  <a:pt x="123840" y="17548"/>
                  <a:pt x="128050" y="2061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60" name="Text 58"/>
          <p:cNvSpPr/>
          <p:nvPr/>
        </p:nvSpPr>
        <p:spPr>
          <a:xfrm>
            <a:off x="8591049" y="2798318"/>
            <a:ext cx="2713521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Innovation mindset and forward thinking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8355501" y="3099821"/>
            <a:ext cx="131907" cy="150751"/>
          </a:xfrm>
          <a:custGeom>
            <a:avLst/>
            <a:gdLst/>
            <a:ahLst/>
            <a:cxnLst/>
            <a:rect l="l" t="t" r="r" b="b"/>
            <a:pathLst>
              <a:path w="131907" h="150751">
                <a:moveTo>
                  <a:pt x="128021" y="20640"/>
                </a:moveTo>
                <a:cubicBezTo>
                  <a:pt x="132231" y="23702"/>
                  <a:pt x="133173" y="29591"/>
                  <a:pt x="130111" y="33801"/>
                </a:cubicBezTo>
                <a:lnTo>
                  <a:pt x="54736" y="137443"/>
                </a:lnTo>
                <a:cubicBezTo>
                  <a:pt x="53116" y="139680"/>
                  <a:pt x="50614" y="141064"/>
                  <a:pt x="47846" y="141300"/>
                </a:cubicBezTo>
                <a:cubicBezTo>
                  <a:pt x="45078" y="141535"/>
                  <a:pt x="42399" y="140505"/>
                  <a:pt x="40455" y="138562"/>
                </a:cubicBezTo>
                <a:lnTo>
                  <a:pt x="2768" y="100874"/>
                </a:lnTo>
                <a:cubicBezTo>
                  <a:pt x="-913" y="97193"/>
                  <a:pt x="-913" y="91216"/>
                  <a:pt x="2768" y="87536"/>
                </a:cubicBezTo>
                <a:cubicBezTo>
                  <a:pt x="6448" y="83855"/>
                  <a:pt x="12425" y="83855"/>
                  <a:pt x="16106" y="87536"/>
                </a:cubicBezTo>
                <a:lnTo>
                  <a:pt x="45991" y="117421"/>
                </a:lnTo>
                <a:lnTo>
                  <a:pt x="114889" y="22701"/>
                </a:lnTo>
                <a:cubicBezTo>
                  <a:pt x="117951" y="18491"/>
                  <a:pt x="123840" y="17548"/>
                  <a:pt x="128050" y="2061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62" name="Text 60"/>
          <p:cNvSpPr/>
          <p:nvPr/>
        </p:nvSpPr>
        <p:spPr>
          <a:xfrm>
            <a:off x="8591049" y="3062133"/>
            <a:ext cx="2355487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Building and shipping real products</a:t>
            </a:r>
            <a:endParaRPr lang="en-US" sz="1600" dirty="0"/>
          </a:p>
        </p:txBody>
      </p:sp>
      <p:sp>
        <p:nvSpPr>
          <p:cNvPr id="63" name="Shape 61"/>
          <p:cNvSpPr/>
          <p:nvPr/>
        </p:nvSpPr>
        <p:spPr>
          <a:xfrm>
            <a:off x="8355501" y="3363635"/>
            <a:ext cx="131907" cy="150751"/>
          </a:xfrm>
          <a:custGeom>
            <a:avLst/>
            <a:gdLst/>
            <a:ahLst/>
            <a:cxnLst/>
            <a:rect l="l" t="t" r="r" b="b"/>
            <a:pathLst>
              <a:path w="131907" h="150751">
                <a:moveTo>
                  <a:pt x="128021" y="20640"/>
                </a:moveTo>
                <a:cubicBezTo>
                  <a:pt x="132231" y="23702"/>
                  <a:pt x="133173" y="29591"/>
                  <a:pt x="130111" y="33801"/>
                </a:cubicBezTo>
                <a:lnTo>
                  <a:pt x="54736" y="137443"/>
                </a:lnTo>
                <a:cubicBezTo>
                  <a:pt x="53116" y="139680"/>
                  <a:pt x="50614" y="141064"/>
                  <a:pt x="47846" y="141300"/>
                </a:cubicBezTo>
                <a:cubicBezTo>
                  <a:pt x="45078" y="141535"/>
                  <a:pt x="42399" y="140505"/>
                  <a:pt x="40455" y="138562"/>
                </a:cubicBezTo>
                <a:lnTo>
                  <a:pt x="2768" y="100874"/>
                </a:lnTo>
                <a:cubicBezTo>
                  <a:pt x="-913" y="97193"/>
                  <a:pt x="-913" y="91216"/>
                  <a:pt x="2768" y="87536"/>
                </a:cubicBezTo>
                <a:cubicBezTo>
                  <a:pt x="6448" y="83855"/>
                  <a:pt x="12425" y="83855"/>
                  <a:pt x="16106" y="87536"/>
                </a:cubicBezTo>
                <a:lnTo>
                  <a:pt x="45991" y="117421"/>
                </a:lnTo>
                <a:lnTo>
                  <a:pt x="114889" y="22701"/>
                </a:lnTo>
                <a:cubicBezTo>
                  <a:pt x="117951" y="18491"/>
                  <a:pt x="123840" y="17548"/>
                  <a:pt x="128050" y="20611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64" name="Text 62"/>
          <p:cNvSpPr/>
          <p:nvPr/>
        </p:nvSpPr>
        <p:spPr>
          <a:xfrm>
            <a:off x="8591049" y="3325947"/>
            <a:ext cx="2006875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Understanding of tech culture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8327235" y="3665138"/>
            <a:ext cx="3363635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Most Effective Channels</a:t>
            </a:r>
            <a:endParaRPr lang="en-US" sz="1600" dirty="0"/>
          </a:p>
        </p:txBody>
      </p:sp>
      <p:sp>
        <p:nvSpPr>
          <p:cNvPr id="66" name="Shape 64"/>
          <p:cNvSpPr/>
          <p:nvPr/>
        </p:nvSpPr>
        <p:spPr>
          <a:xfrm>
            <a:off x="8327235" y="3966640"/>
            <a:ext cx="687802" cy="301502"/>
          </a:xfrm>
          <a:custGeom>
            <a:avLst/>
            <a:gdLst/>
            <a:ahLst/>
            <a:cxnLst/>
            <a:rect l="l" t="t" r="r" b="b"/>
            <a:pathLst>
              <a:path w="687802" h="301502">
                <a:moveTo>
                  <a:pt x="150751" y="0"/>
                </a:moveTo>
                <a:lnTo>
                  <a:pt x="537051" y="0"/>
                </a:lnTo>
                <a:cubicBezTo>
                  <a:pt x="620253" y="0"/>
                  <a:pt x="687802" y="67549"/>
                  <a:pt x="687802" y="150751"/>
                </a:cubicBezTo>
                <a:lnTo>
                  <a:pt x="687802" y="150751"/>
                </a:lnTo>
                <a:cubicBezTo>
                  <a:pt x="687802" y="233953"/>
                  <a:pt x="620253" y="301502"/>
                  <a:pt x="537051" y="301502"/>
                </a:cubicBezTo>
                <a:lnTo>
                  <a:pt x="150751" y="301502"/>
                </a:lnTo>
                <a:cubicBezTo>
                  <a:pt x="67549" y="301502"/>
                  <a:pt x="0" y="233953"/>
                  <a:pt x="0" y="150751"/>
                </a:cubicBezTo>
                <a:lnTo>
                  <a:pt x="0" y="150751"/>
                </a:lnTo>
                <a:cubicBezTo>
                  <a:pt x="0" y="67549"/>
                  <a:pt x="67549" y="0"/>
                  <a:pt x="150751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67" name="Text 65"/>
          <p:cNvSpPr/>
          <p:nvPr/>
        </p:nvSpPr>
        <p:spPr>
          <a:xfrm>
            <a:off x="8327235" y="3966640"/>
            <a:ext cx="763178" cy="301502"/>
          </a:xfrm>
          <a:prstGeom prst="rect">
            <a:avLst/>
          </a:prstGeom>
          <a:noFill/>
          <a:ln/>
        </p:spPr>
        <p:txBody>
          <a:bodyPr wrap="square" lIns="113063" tIns="37688" rIns="113063" bIns="37688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GitHub</a:t>
            </a:r>
            <a:endParaRPr lang="en-US" sz="1600" dirty="0"/>
          </a:p>
        </p:txBody>
      </p:sp>
      <p:sp>
        <p:nvSpPr>
          <p:cNvPr id="68" name="Shape 66"/>
          <p:cNvSpPr/>
          <p:nvPr/>
        </p:nvSpPr>
        <p:spPr>
          <a:xfrm>
            <a:off x="9086143" y="3966640"/>
            <a:ext cx="1375604" cy="301502"/>
          </a:xfrm>
          <a:custGeom>
            <a:avLst/>
            <a:gdLst/>
            <a:ahLst/>
            <a:cxnLst/>
            <a:rect l="l" t="t" r="r" b="b"/>
            <a:pathLst>
              <a:path w="1375604" h="301502">
                <a:moveTo>
                  <a:pt x="150751" y="0"/>
                </a:moveTo>
                <a:lnTo>
                  <a:pt x="1224853" y="0"/>
                </a:lnTo>
                <a:cubicBezTo>
                  <a:pt x="1308111" y="0"/>
                  <a:pt x="1375604" y="67494"/>
                  <a:pt x="1375604" y="150751"/>
                </a:cubicBezTo>
                <a:lnTo>
                  <a:pt x="1375604" y="150751"/>
                </a:lnTo>
                <a:cubicBezTo>
                  <a:pt x="1375604" y="234009"/>
                  <a:pt x="1308111" y="301502"/>
                  <a:pt x="1224853" y="301502"/>
                </a:cubicBezTo>
                <a:lnTo>
                  <a:pt x="150751" y="301502"/>
                </a:lnTo>
                <a:cubicBezTo>
                  <a:pt x="67549" y="301502"/>
                  <a:pt x="0" y="233953"/>
                  <a:pt x="0" y="150751"/>
                </a:cubicBezTo>
                <a:lnTo>
                  <a:pt x="0" y="150751"/>
                </a:lnTo>
                <a:cubicBezTo>
                  <a:pt x="0" y="67549"/>
                  <a:pt x="67549" y="0"/>
                  <a:pt x="150751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69" name="Text 67"/>
          <p:cNvSpPr/>
          <p:nvPr/>
        </p:nvSpPr>
        <p:spPr>
          <a:xfrm>
            <a:off x="9086143" y="3966640"/>
            <a:ext cx="1450980" cy="301502"/>
          </a:xfrm>
          <a:prstGeom prst="rect">
            <a:avLst/>
          </a:prstGeom>
          <a:noFill/>
          <a:ln/>
        </p:spPr>
        <p:txBody>
          <a:bodyPr wrap="square" lIns="113063" tIns="37688" rIns="113063" bIns="37688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 conferences</a:t>
            </a:r>
            <a:endParaRPr lang="en-US" sz="1600" dirty="0"/>
          </a:p>
        </p:txBody>
      </p:sp>
      <p:sp>
        <p:nvSpPr>
          <p:cNvPr id="70" name="Shape 68"/>
          <p:cNvSpPr/>
          <p:nvPr/>
        </p:nvSpPr>
        <p:spPr>
          <a:xfrm>
            <a:off x="8327235" y="4343518"/>
            <a:ext cx="1460402" cy="301502"/>
          </a:xfrm>
          <a:custGeom>
            <a:avLst/>
            <a:gdLst/>
            <a:ahLst/>
            <a:cxnLst/>
            <a:rect l="l" t="t" r="r" b="b"/>
            <a:pathLst>
              <a:path w="1460402" h="301502">
                <a:moveTo>
                  <a:pt x="150751" y="0"/>
                </a:moveTo>
                <a:lnTo>
                  <a:pt x="1309651" y="0"/>
                </a:lnTo>
                <a:cubicBezTo>
                  <a:pt x="1392908" y="0"/>
                  <a:pt x="1460402" y="67494"/>
                  <a:pt x="1460402" y="150751"/>
                </a:cubicBezTo>
                <a:lnTo>
                  <a:pt x="1460402" y="150751"/>
                </a:lnTo>
                <a:cubicBezTo>
                  <a:pt x="1460402" y="234009"/>
                  <a:pt x="1392908" y="301502"/>
                  <a:pt x="1309651" y="301502"/>
                </a:cubicBezTo>
                <a:lnTo>
                  <a:pt x="150751" y="301502"/>
                </a:lnTo>
                <a:cubicBezTo>
                  <a:pt x="67549" y="301502"/>
                  <a:pt x="0" y="233953"/>
                  <a:pt x="0" y="150751"/>
                </a:cubicBezTo>
                <a:lnTo>
                  <a:pt x="0" y="150751"/>
                </a:lnTo>
                <a:cubicBezTo>
                  <a:pt x="0" y="67549"/>
                  <a:pt x="67549" y="0"/>
                  <a:pt x="150751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71" name="Text 69"/>
          <p:cNvSpPr/>
          <p:nvPr/>
        </p:nvSpPr>
        <p:spPr>
          <a:xfrm>
            <a:off x="8327235" y="4343518"/>
            <a:ext cx="1535777" cy="301502"/>
          </a:xfrm>
          <a:prstGeom prst="rect">
            <a:avLst/>
          </a:prstGeom>
          <a:noFill/>
          <a:ln/>
        </p:spPr>
        <p:txBody>
          <a:bodyPr wrap="square" lIns="113063" tIns="37688" rIns="113063" bIns="37688" rtlCol="0" anchor="ctr"/>
          <a:lstStyle/>
          <a:p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Community events</a:t>
            </a:r>
            <a:endParaRPr lang="en-US" sz="1600" dirty="0"/>
          </a:p>
        </p:txBody>
      </p:sp>
      <p:sp>
        <p:nvSpPr>
          <p:cNvPr id="72" name="Text 70"/>
          <p:cNvSpPr/>
          <p:nvPr/>
        </p:nvSpPr>
        <p:spPr>
          <a:xfrm>
            <a:off x="8327235" y="4758083"/>
            <a:ext cx="3363635" cy="2261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Tone &amp; Messaging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8327235" y="5059586"/>
            <a:ext cx="3363635" cy="4899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7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Authentic, technically precise, intellectually curious, builder mentality</a:t>
            </a:r>
            <a:endParaRPr lang="en-US" sz="1600" dirty="0"/>
          </a:p>
        </p:txBody>
      </p:sp>
      <p:sp>
        <p:nvSpPr>
          <p:cNvPr id="74" name="Shape 72"/>
          <p:cNvSpPr/>
          <p:nvPr/>
        </p:nvSpPr>
        <p:spPr>
          <a:xfrm>
            <a:off x="381589" y="6091289"/>
            <a:ext cx="11428822" cy="763178"/>
          </a:xfrm>
          <a:custGeom>
            <a:avLst/>
            <a:gdLst/>
            <a:ahLst/>
            <a:cxnLst/>
            <a:rect l="l" t="t" r="r" b="b"/>
            <a:pathLst>
              <a:path w="11428822" h="763178">
                <a:moveTo>
                  <a:pt x="75379" y="0"/>
                </a:moveTo>
                <a:lnTo>
                  <a:pt x="11353443" y="0"/>
                </a:lnTo>
                <a:cubicBezTo>
                  <a:pt x="11395074" y="0"/>
                  <a:pt x="11428822" y="33748"/>
                  <a:pt x="11428822" y="75379"/>
                </a:cubicBezTo>
                <a:lnTo>
                  <a:pt x="11428822" y="687799"/>
                </a:lnTo>
                <a:cubicBezTo>
                  <a:pt x="11428822" y="729429"/>
                  <a:pt x="11395074" y="763178"/>
                  <a:pt x="11353443" y="763178"/>
                </a:cubicBezTo>
                <a:lnTo>
                  <a:pt x="75379" y="763178"/>
                </a:lnTo>
                <a:cubicBezTo>
                  <a:pt x="33748" y="763178"/>
                  <a:pt x="0" y="729429"/>
                  <a:pt x="0" y="687799"/>
                </a:cubicBezTo>
                <a:lnTo>
                  <a:pt x="0" y="75379"/>
                </a:lnTo>
                <a:cubicBezTo>
                  <a:pt x="0" y="33748"/>
                  <a:pt x="33748" y="0"/>
                  <a:pt x="75379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574739" y="6279728"/>
            <a:ext cx="113063" cy="150751"/>
          </a:xfrm>
          <a:custGeom>
            <a:avLst/>
            <a:gdLst/>
            <a:ahLst/>
            <a:cxnLst/>
            <a:rect l="l" t="t" r="r" b="b"/>
            <a:pathLst>
              <a:path w="113063" h="150751">
                <a:moveTo>
                  <a:pt x="86240" y="113063"/>
                </a:moveTo>
                <a:cubicBezTo>
                  <a:pt x="88390" y="106497"/>
                  <a:pt x="92688" y="100550"/>
                  <a:pt x="97547" y="95427"/>
                </a:cubicBezTo>
                <a:cubicBezTo>
                  <a:pt x="107175" y="85298"/>
                  <a:pt x="113063" y="71607"/>
                  <a:pt x="113063" y="56532"/>
                </a:cubicBezTo>
                <a:cubicBezTo>
                  <a:pt x="113063" y="25321"/>
                  <a:pt x="87742" y="0"/>
                  <a:pt x="56532" y="0"/>
                </a:cubicBezTo>
                <a:cubicBezTo>
                  <a:pt x="25321" y="0"/>
                  <a:pt x="0" y="25321"/>
                  <a:pt x="0" y="56532"/>
                </a:cubicBezTo>
                <a:cubicBezTo>
                  <a:pt x="0" y="71607"/>
                  <a:pt x="5889" y="85298"/>
                  <a:pt x="15517" y="95427"/>
                </a:cubicBezTo>
                <a:cubicBezTo>
                  <a:pt x="20375" y="100550"/>
                  <a:pt x="24703" y="106497"/>
                  <a:pt x="26823" y="113063"/>
                </a:cubicBezTo>
                <a:lnTo>
                  <a:pt x="86211" y="113063"/>
                </a:lnTo>
                <a:close/>
                <a:moveTo>
                  <a:pt x="84798" y="127196"/>
                </a:moveTo>
                <a:lnTo>
                  <a:pt x="28266" y="127196"/>
                </a:lnTo>
                <a:lnTo>
                  <a:pt x="28266" y="131907"/>
                </a:lnTo>
                <a:cubicBezTo>
                  <a:pt x="28266" y="144921"/>
                  <a:pt x="38807" y="155462"/>
                  <a:pt x="51821" y="155462"/>
                </a:cubicBezTo>
                <a:lnTo>
                  <a:pt x="61243" y="155462"/>
                </a:lnTo>
                <a:cubicBezTo>
                  <a:pt x="74257" y="155462"/>
                  <a:pt x="84798" y="144921"/>
                  <a:pt x="84798" y="131907"/>
                </a:cubicBezTo>
                <a:lnTo>
                  <a:pt x="84798" y="127196"/>
                </a:lnTo>
                <a:close/>
                <a:moveTo>
                  <a:pt x="54176" y="32977"/>
                </a:moveTo>
                <a:cubicBezTo>
                  <a:pt x="42458" y="32977"/>
                  <a:pt x="32977" y="42458"/>
                  <a:pt x="32977" y="54176"/>
                </a:cubicBezTo>
                <a:cubicBezTo>
                  <a:pt x="32977" y="58092"/>
                  <a:pt x="29826" y="61243"/>
                  <a:pt x="25910" y="61243"/>
                </a:cubicBezTo>
                <a:cubicBezTo>
                  <a:pt x="21994" y="61243"/>
                  <a:pt x="18844" y="58092"/>
                  <a:pt x="18844" y="54176"/>
                </a:cubicBezTo>
                <a:cubicBezTo>
                  <a:pt x="18844" y="34655"/>
                  <a:pt x="34655" y="18844"/>
                  <a:pt x="54176" y="18844"/>
                </a:cubicBezTo>
                <a:cubicBezTo>
                  <a:pt x="58092" y="18844"/>
                  <a:pt x="61243" y="21994"/>
                  <a:pt x="61243" y="25910"/>
                </a:cubicBezTo>
                <a:cubicBezTo>
                  <a:pt x="61243" y="29826"/>
                  <a:pt x="58092" y="32977"/>
                  <a:pt x="54176" y="32977"/>
                </a:cubicBezTo>
                <a:close/>
              </a:path>
            </a:pathLst>
          </a:custGeom>
          <a:solidFill>
            <a:srgbClr val="E0FBFC"/>
          </a:solidFill>
          <a:ln/>
        </p:spPr>
      </p:sp>
      <p:sp>
        <p:nvSpPr>
          <p:cNvPr id="76" name="Text 74"/>
          <p:cNvSpPr/>
          <p:nvPr/>
        </p:nvSpPr>
        <p:spPr>
          <a:xfrm>
            <a:off x="781410" y="6246751"/>
            <a:ext cx="10948915" cy="4522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7" b="1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Insight:</a:t>
            </a:r>
            <a:pPr>
              <a:lnSpc>
                <a:spcPct val="130000"/>
              </a:lnSpc>
            </a:pPr>
            <a:r>
              <a:rPr lang="en-US" sz="1187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Different tones for different audiences don't mean inconsistency — they mean respecting each audience's context while maintaining the same core brand identity.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799" y="333799"/>
            <a:ext cx="11591162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b="1" spc="53" kern="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04 / BRAND PILLARS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33799" y="600838"/>
            <a:ext cx="11674612" cy="3337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366" b="1" dirty="0">
                <a:solidFill>
                  <a:srgbClr val="EEF0F2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Three Themes That Always Return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33799" y="1034776"/>
            <a:ext cx="801117" cy="33380"/>
          </a:xfrm>
          <a:custGeom>
            <a:avLst/>
            <a:gdLst/>
            <a:ahLst/>
            <a:cxnLst/>
            <a:rect l="l" t="t" r="r" b="b"/>
            <a:pathLst>
              <a:path w="801117" h="33380">
                <a:moveTo>
                  <a:pt x="0" y="0"/>
                </a:moveTo>
                <a:lnTo>
                  <a:pt x="801117" y="0"/>
                </a:lnTo>
                <a:lnTo>
                  <a:pt x="801117" y="33380"/>
                </a:lnTo>
                <a:lnTo>
                  <a:pt x="0" y="33380"/>
                </a:lnTo>
                <a:lnTo>
                  <a:pt x="0" y="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" name="Shape 3"/>
          <p:cNvSpPr/>
          <p:nvPr/>
        </p:nvSpPr>
        <p:spPr>
          <a:xfrm>
            <a:off x="337971" y="1205848"/>
            <a:ext cx="11516057" cy="492353"/>
          </a:xfrm>
          <a:custGeom>
            <a:avLst/>
            <a:gdLst/>
            <a:ahLst/>
            <a:cxnLst/>
            <a:rect l="l" t="t" r="r" b="b"/>
            <a:pathLst>
              <a:path w="11516057" h="492353">
                <a:moveTo>
                  <a:pt x="100140" y="0"/>
                </a:moveTo>
                <a:lnTo>
                  <a:pt x="11415918" y="0"/>
                </a:lnTo>
                <a:cubicBezTo>
                  <a:pt x="11471223" y="0"/>
                  <a:pt x="11516057" y="44834"/>
                  <a:pt x="11516057" y="100140"/>
                </a:cubicBezTo>
                <a:lnTo>
                  <a:pt x="11516057" y="392213"/>
                </a:lnTo>
                <a:cubicBezTo>
                  <a:pt x="11516057" y="447519"/>
                  <a:pt x="11471223" y="492353"/>
                  <a:pt x="11415918" y="492353"/>
                </a:cubicBezTo>
                <a:lnTo>
                  <a:pt x="100140" y="492353"/>
                </a:lnTo>
                <a:cubicBezTo>
                  <a:pt x="44834" y="492353"/>
                  <a:pt x="0" y="447519"/>
                  <a:pt x="0" y="392213"/>
                </a:cubicBezTo>
                <a:lnTo>
                  <a:pt x="0" y="100140"/>
                </a:lnTo>
                <a:cubicBezTo>
                  <a:pt x="0" y="44834"/>
                  <a:pt x="44834" y="0"/>
                  <a:pt x="100140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75663" y="1343540"/>
            <a:ext cx="11307433" cy="2169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1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Every content, speaking engagement, and publication</a:t>
            </a:r>
            <a:pPr>
              <a:lnSpc>
                <a:spcPct val="140000"/>
              </a:lnSpc>
            </a:pPr>
            <a:r>
              <a:rPr lang="en-US" sz="1051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must be categorizable into one of these three pillars. This creates brand cohesion and makes every touchpoint reinforce the same narrative.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37971" y="1840066"/>
            <a:ext cx="3746891" cy="3863721"/>
          </a:xfrm>
          <a:custGeom>
            <a:avLst/>
            <a:gdLst/>
            <a:ahLst/>
            <a:cxnLst/>
            <a:rect l="l" t="t" r="r" b="b"/>
            <a:pathLst>
              <a:path w="3746891" h="3863721">
                <a:moveTo>
                  <a:pt x="100154" y="0"/>
                </a:moveTo>
                <a:lnTo>
                  <a:pt x="3646737" y="0"/>
                </a:lnTo>
                <a:cubicBezTo>
                  <a:pt x="3702051" y="0"/>
                  <a:pt x="3746891" y="44841"/>
                  <a:pt x="3746891" y="100154"/>
                </a:cubicBezTo>
                <a:lnTo>
                  <a:pt x="3746891" y="3763566"/>
                </a:lnTo>
                <a:cubicBezTo>
                  <a:pt x="3746891" y="3818880"/>
                  <a:pt x="3702051" y="3863721"/>
                  <a:pt x="3646737" y="3863721"/>
                </a:cubicBezTo>
                <a:lnTo>
                  <a:pt x="100154" y="3863721"/>
                </a:lnTo>
                <a:cubicBezTo>
                  <a:pt x="44841" y="3863721"/>
                  <a:pt x="0" y="3818880"/>
                  <a:pt x="0" y="3763566"/>
                </a:cubicBezTo>
                <a:lnTo>
                  <a:pt x="0" y="100154"/>
                </a:lnTo>
                <a:cubicBezTo>
                  <a:pt x="0" y="44841"/>
                  <a:pt x="44841" y="0"/>
                  <a:pt x="100154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09043" y="2011138"/>
            <a:ext cx="400559" cy="400559"/>
          </a:xfrm>
          <a:custGeom>
            <a:avLst/>
            <a:gdLst/>
            <a:ahLst/>
            <a:cxnLst/>
            <a:rect l="l" t="t" r="r" b="b"/>
            <a:pathLst>
              <a:path w="400559" h="400559">
                <a:moveTo>
                  <a:pt x="100140" y="0"/>
                </a:moveTo>
                <a:lnTo>
                  <a:pt x="300419" y="0"/>
                </a:lnTo>
                <a:cubicBezTo>
                  <a:pt x="355724" y="0"/>
                  <a:pt x="400559" y="44834"/>
                  <a:pt x="400559" y="100140"/>
                </a:cubicBezTo>
                <a:lnTo>
                  <a:pt x="400559" y="300419"/>
                </a:lnTo>
                <a:cubicBezTo>
                  <a:pt x="400559" y="355724"/>
                  <a:pt x="355724" y="400559"/>
                  <a:pt x="300419" y="400559"/>
                </a:cubicBezTo>
                <a:lnTo>
                  <a:pt x="100140" y="400559"/>
                </a:lnTo>
                <a:cubicBezTo>
                  <a:pt x="44834" y="400559"/>
                  <a:pt x="0" y="355724"/>
                  <a:pt x="0" y="300419"/>
                </a:cubicBezTo>
                <a:lnTo>
                  <a:pt x="0" y="100140"/>
                </a:lnTo>
                <a:cubicBezTo>
                  <a:pt x="0" y="44834"/>
                  <a:pt x="44834" y="0"/>
                  <a:pt x="100140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612573" y="2077897"/>
            <a:ext cx="292074" cy="2670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77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09741" y="2094587"/>
            <a:ext cx="2144657" cy="2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14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AI Governance for Indonesia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09043" y="2545216"/>
            <a:ext cx="3471507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Core Focus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09043" y="2812255"/>
            <a:ext cx="3471507" cy="6509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Research, policy development, and real-world implementation of AI governance frameworks specifically designed for Indonesia's context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09043" y="3563302"/>
            <a:ext cx="3471507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Proof Points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25733" y="3863721"/>
            <a:ext cx="133520" cy="133520"/>
          </a:xfrm>
          <a:custGeom>
            <a:avLst/>
            <a:gdLst/>
            <a:ahLst/>
            <a:cxnLst/>
            <a:rect l="l" t="t" r="r" b="b"/>
            <a:pathLst>
              <a:path w="133520" h="133520">
                <a:moveTo>
                  <a:pt x="66760" y="133520"/>
                </a:moveTo>
                <a:cubicBezTo>
                  <a:pt x="103605" y="133520"/>
                  <a:pt x="133520" y="103605"/>
                  <a:pt x="133520" y="66760"/>
                </a:cubicBezTo>
                <a:cubicBezTo>
                  <a:pt x="133520" y="29914"/>
                  <a:pt x="103605" y="0"/>
                  <a:pt x="66760" y="0"/>
                </a:cubicBezTo>
                <a:cubicBezTo>
                  <a:pt x="29914" y="0"/>
                  <a:pt x="0" y="29914"/>
                  <a:pt x="0" y="66760"/>
                </a:cubicBezTo>
                <a:cubicBezTo>
                  <a:pt x="0" y="103605"/>
                  <a:pt x="29914" y="133520"/>
                  <a:pt x="66760" y="133520"/>
                </a:cubicBezTo>
                <a:close/>
                <a:moveTo>
                  <a:pt x="88770" y="55468"/>
                </a:moveTo>
                <a:lnTo>
                  <a:pt x="67907" y="88848"/>
                </a:lnTo>
                <a:cubicBezTo>
                  <a:pt x="66812" y="90595"/>
                  <a:pt x="64934" y="91690"/>
                  <a:pt x="62874" y="91795"/>
                </a:cubicBezTo>
                <a:cubicBezTo>
                  <a:pt x="60814" y="91899"/>
                  <a:pt x="58832" y="90960"/>
                  <a:pt x="57606" y="89291"/>
                </a:cubicBezTo>
                <a:lnTo>
                  <a:pt x="45089" y="72601"/>
                </a:lnTo>
                <a:cubicBezTo>
                  <a:pt x="43003" y="69837"/>
                  <a:pt x="43576" y="65925"/>
                  <a:pt x="46341" y="63839"/>
                </a:cubicBezTo>
                <a:cubicBezTo>
                  <a:pt x="49105" y="61753"/>
                  <a:pt x="53017" y="62326"/>
                  <a:pt x="55103" y="65091"/>
                </a:cubicBezTo>
                <a:lnTo>
                  <a:pt x="62144" y="74479"/>
                </a:lnTo>
                <a:lnTo>
                  <a:pt x="78156" y="48844"/>
                </a:lnTo>
                <a:cubicBezTo>
                  <a:pt x="79981" y="45923"/>
                  <a:pt x="83841" y="45011"/>
                  <a:pt x="86788" y="46862"/>
                </a:cubicBezTo>
                <a:cubicBezTo>
                  <a:pt x="89734" y="48714"/>
                  <a:pt x="90621" y="52547"/>
                  <a:pt x="88770" y="55494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5" name="Text 13"/>
          <p:cNvSpPr/>
          <p:nvPr/>
        </p:nvSpPr>
        <p:spPr>
          <a:xfrm>
            <a:off x="742702" y="3830341"/>
            <a:ext cx="1735754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Ministry-level AI policy work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25733" y="4097380"/>
            <a:ext cx="133520" cy="133520"/>
          </a:xfrm>
          <a:custGeom>
            <a:avLst/>
            <a:gdLst/>
            <a:ahLst/>
            <a:cxnLst/>
            <a:rect l="l" t="t" r="r" b="b"/>
            <a:pathLst>
              <a:path w="133520" h="133520">
                <a:moveTo>
                  <a:pt x="66760" y="133520"/>
                </a:moveTo>
                <a:cubicBezTo>
                  <a:pt x="103605" y="133520"/>
                  <a:pt x="133520" y="103605"/>
                  <a:pt x="133520" y="66760"/>
                </a:cubicBezTo>
                <a:cubicBezTo>
                  <a:pt x="133520" y="29914"/>
                  <a:pt x="103605" y="0"/>
                  <a:pt x="66760" y="0"/>
                </a:cubicBezTo>
                <a:cubicBezTo>
                  <a:pt x="29914" y="0"/>
                  <a:pt x="0" y="29914"/>
                  <a:pt x="0" y="66760"/>
                </a:cubicBezTo>
                <a:cubicBezTo>
                  <a:pt x="0" y="103605"/>
                  <a:pt x="29914" y="133520"/>
                  <a:pt x="66760" y="133520"/>
                </a:cubicBezTo>
                <a:close/>
                <a:moveTo>
                  <a:pt x="88770" y="55468"/>
                </a:moveTo>
                <a:lnTo>
                  <a:pt x="67907" y="88848"/>
                </a:lnTo>
                <a:cubicBezTo>
                  <a:pt x="66812" y="90595"/>
                  <a:pt x="64934" y="91690"/>
                  <a:pt x="62874" y="91795"/>
                </a:cubicBezTo>
                <a:cubicBezTo>
                  <a:pt x="60814" y="91899"/>
                  <a:pt x="58832" y="90960"/>
                  <a:pt x="57606" y="89291"/>
                </a:cubicBezTo>
                <a:lnTo>
                  <a:pt x="45089" y="72601"/>
                </a:lnTo>
                <a:cubicBezTo>
                  <a:pt x="43003" y="69837"/>
                  <a:pt x="43576" y="65925"/>
                  <a:pt x="46341" y="63839"/>
                </a:cubicBezTo>
                <a:cubicBezTo>
                  <a:pt x="49105" y="61753"/>
                  <a:pt x="53017" y="62326"/>
                  <a:pt x="55103" y="65091"/>
                </a:cubicBezTo>
                <a:lnTo>
                  <a:pt x="62144" y="74479"/>
                </a:lnTo>
                <a:lnTo>
                  <a:pt x="78156" y="48844"/>
                </a:lnTo>
                <a:cubicBezTo>
                  <a:pt x="79981" y="45923"/>
                  <a:pt x="83841" y="45011"/>
                  <a:pt x="86788" y="46862"/>
                </a:cubicBezTo>
                <a:cubicBezTo>
                  <a:pt x="89734" y="48714"/>
                  <a:pt x="90621" y="52547"/>
                  <a:pt x="88770" y="55494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7" name="Text 15"/>
          <p:cNvSpPr/>
          <p:nvPr/>
        </p:nvSpPr>
        <p:spPr>
          <a:xfrm>
            <a:off x="742702" y="4064000"/>
            <a:ext cx="1894308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AAGIF framework development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25733" y="4331039"/>
            <a:ext cx="133520" cy="133520"/>
          </a:xfrm>
          <a:custGeom>
            <a:avLst/>
            <a:gdLst/>
            <a:ahLst/>
            <a:cxnLst/>
            <a:rect l="l" t="t" r="r" b="b"/>
            <a:pathLst>
              <a:path w="133520" h="133520">
                <a:moveTo>
                  <a:pt x="66760" y="133520"/>
                </a:moveTo>
                <a:cubicBezTo>
                  <a:pt x="103605" y="133520"/>
                  <a:pt x="133520" y="103605"/>
                  <a:pt x="133520" y="66760"/>
                </a:cubicBezTo>
                <a:cubicBezTo>
                  <a:pt x="133520" y="29914"/>
                  <a:pt x="103605" y="0"/>
                  <a:pt x="66760" y="0"/>
                </a:cubicBezTo>
                <a:cubicBezTo>
                  <a:pt x="29914" y="0"/>
                  <a:pt x="0" y="29914"/>
                  <a:pt x="0" y="66760"/>
                </a:cubicBezTo>
                <a:cubicBezTo>
                  <a:pt x="0" y="103605"/>
                  <a:pt x="29914" y="133520"/>
                  <a:pt x="66760" y="133520"/>
                </a:cubicBezTo>
                <a:close/>
                <a:moveTo>
                  <a:pt x="88770" y="55468"/>
                </a:moveTo>
                <a:lnTo>
                  <a:pt x="67907" y="88848"/>
                </a:lnTo>
                <a:cubicBezTo>
                  <a:pt x="66812" y="90595"/>
                  <a:pt x="64934" y="91690"/>
                  <a:pt x="62874" y="91795"/>
                </a:cubicBezTo>
                <a:cubicBezTo>
                  <a:pt x="60814" y="91899"/>
                  <a:pt x="58832" y="90960"/>
                  <a:pt x="57606" y="89291"/>
                </a:cubicBezTo>
                <a:lnTo>
                  <a:pt x="45089" y="72601"/>
                </a:lnTo>
                <a:cubicBezTo>
                  <a:pt x="43003" y="69837"/>
                  <a:pt x="43576" y="65925"/>
                  <a:pt x="46341" y="63839"/>
                </a:cubicBezTo>
                <a:cubicBezTo>
                  <a:pt x="49105" y="61753"/>
                  <a:pt x="53017" y="62326"/>
                  <a:pt x="55103" y="65091"/>
                </a:cubicBezTo>
                <a:lnTo>
                  <a:pt x="62144" y="74479"/>
                </a:lnTo>
                <a:lnTo>
                  <a:pt x="78156" y="48844"/>
                </a:lnTo>
                <a:cubicBezTo>
                  <a:pt x="79981" y="45923"/>
                  <a:pt x="83841" y="45011"/>
                  <a:pt x="86788" y="46862"/>
                </a:cubicBezTo>
                <a:cubicBezTo>
                  <a:pt x="89734" y="48714"/>
                  <a:pt x="90621" y="52547"/>
                  <a:pt x="88770" y="55494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9" name="Text 17"/>
          <p:cNvSpPr/>
          <p:nvPr/>
        </p:nvSpPr>
        <p:spPr>
          <a:xfrm>
            <a:off x="742702" y="4297659"/>
            <a:ext cx="2203072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Published research on AI governance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25733" y="4564698"/>
            <a:ext cx="133520" cy="133520"/>
          </a:xfrm>
          <a:custGeom>
            <a:avLst/>
            <a:gdLst/>
            <a:ahLst/>
            <a:cxnLst/>
            <a:rect l="l" t="t" r="r" b="b"/>
            <a:pathLst>
              <a:path w="133520" h="133520">
                <a:moveTo>
                  <a:pt x="66760" y="133520"/>
                </a:moveTo>
                <a:cubicBezTo>
                  <a:pt x="103605" y="133520"/>
                  <a:pt x="133520" y="103605"/>
                  <a:pt x="133520" y="66760"/>
                </a:cubicBezTo>
                <a:cubicBezTo>
                  <a:pt x="133520" y="29914"/>
                  <a:pt x="103605" y="0"/>
                  <a:pt x="66760" y="0"/>
                </a:cubicBezTo>
                <a:cubicBezTo>
                  <a:pt x="29914" y="0"/>
                  <a:pt x="0" y="29914"/>
                  <a:pt x="0" y="66760"/>
                </a:cubicBezTo>
                <a:cubicBezTo>
                  <a:pt x="0" y="103605"/>
                  <a:pt x="29914" y="133520"/>
                  <a:pt x="66760" y="133520"/>
                </a:cubicBezTo>
                <a:close/>
                <a:moveTo>
                  <a:pt x="88770" y="55468"/>
                </a:moveTo>
                <a:lnTo>
                  <a:pt x="67907" y="88848"/>
                </a:lnTo>
                <a:cubicBezTo>
                  <a:pt x="66812" y="90595"/>
                  <a:pt x="64934" y="91690"/>
                  <a:pt x="62874" y="91795"/>
                </a:cubicBezTo>
                <a:cubicBezTo>
                  <a:pt x="60814" y="91899"/>
                  <a:pt x="58832" y="90960"/>
                  <a:pt x="57606" y="89291"/>
                </a:cubicBezTo>
                <a:lnTo>
                  <a:pt x="45089" y="72601"/>
                </a:lnTo>
                <a:cubicBezTo>
                  <a:pt x="43003" y="69837"/>
                  <a:pt x="43576" y="65925"/>
                  <a:pt x="46341" y="63839"/>
                </a:cubicBezTo>
                <a:cubicBezTo>
                  <a:pt x="49105" y="61753"/>
                  <a:pt x="53017" y="62326"/>
                  <a:pt x="55103" y="65091"/>
                </a:cubicBezTo>
                <a:lnTo>
                  <a:pt x="62144" y="74479"/>
                </a:lnTo>
                <a:lnTo>
                  <a:pt x="78156" y="48844"/>
                </a:lnTo>
                <a:cubicBezTo>
                  <a:pt x="79981" y="45923"/>
                  <a:pt x="83841" y="45011"/>
                  <a:pt x="86788" y="46862"/>
                </a:cubicBezTo>
                <a:cubicBezTo>
                  <a:pt x="89734" y="48714"/>
                  <a:pt x="90621" y="52547"/>
                  <a:pt x="88770" y="55494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21" name="Text 19"/>
          <p:cNvSpPr/>
          <p:nvPr/>
        </p:nvSpPr>
        <p:spPr>
          <a:xfrm>
            <a:off x="742702" y="4531318"/>
            <a:ext cx="2286522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International conference presentations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09043" y="4831737"/>
            <a:ext cx="3404747" cy="600838"/>
          </a:xfrm>
          <a:custGeom>
            <a:avLst/>
            <a:gdLst/>
            <a:ahLst/>
            <a:cxnLst/>
            <a:rect l="l" t="t" r="r" b="b"/>
            <a:pathLst>
              <a:path w="3404747" h="600838">
                <a:moveTo>
                  <a:pt x="66759" y="0"/>
                </a:moveTo>
                <a:lnTo>
                  <a:pt x="3337988" y="0"/>
                </a:lnTo>
                <a:cubicBezTo>
                  <a:pt x="3374858" y="0"/>
                  <a:pt x="3404747" y="29889"/>
                  <a:pt x="3404747" y="66759"/>
                </a:cubicBezTo>
                <a:lnTo>
                  <a:pt x="3404747" y="534079"/>
                </a:lnTo>
                <a:cubicBezTo>
                  <a:pt x="3404747" y="570949"/>
                  <a:pt x="3374858" y="600838"/>
                  <a:pt x="3337988" y="600838"/>
                </a:cubicBezTo>
                <a:lnTo>
                  <a:pt x="66759" y="600838"/>
                </a:lnTo>
                <a:cubicBezTo>
                  <a:pt x="29914" y="600838"/>
                  <a:pt x="0" y="570924"/>
                  <a:pt x="0" y="534079"/>
                </a:cubicBezTo>
                <a:lnTo>
                  <a:pt x="0" y="66759"/>
                </a:lnTo>
                <a:cubicBezTo>
                  <a:pt x="0" y="29914"/>
                  <a:pt x="29914" y="0"/>
                  <a:pt x="66759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634218" y="4961084"/>
            <a:ext cx="116830" cy="133520"/>
          </a:xfrm>
          <a:custGeom>
            <a:avLst/>
            <a:gdLst/>
            <a:ahLst/>
            <a:cxnLst/>
            <a:rect l="l" t="t" r="r" b="b"/>
            <a:pathLst>
              <a:path w="116830" h="133520">
                <a:moveTo>
                  <a:pt x="0" y="56329"/>
                </a:moveTo>
                <a:cubicBezTo>
                  <a:pt x="0" y="39039"/>
                  <a:pt x="14004" y="25035"/>
                  <a:pt x="31294" y="25035"/>
                </a:cubicBezTo>
                <a:lnTo>
                  <a:pt x="33380" y="25035"/>
                </a:lnTo>
                <a:cubicBezTo>
                  <a:pt x="37996" y="25035"/>
                  <a:pt x="41725" y="28764"/>
                  <a:pt x="41725" y="33380"/>
                </a:cubicBezTo>
                <a:cubicBezTo>
                  <a:pt x="41725" y="37996"/>
                  <a:pt x="37996" y="41725"/>
                  <a:pt x="33380" y="41725"/>
                </a:cubicBezTo>
                <a:lnTo>
                  <a:pt x="31294" y="41725"/>
                </a:lnTo>
                <a:cubicBezTo>
                  <a:pt x="23236" y="41725"/>
                  <a:pt x="16690" y="48270"/>
                  <a:pt x="16690" y="56329"/>
                </a:cubicBezTo>
                <a:lnTo>
                  <a:pt x="16690" y="58415"/>
                </a:lnTo>
                <a:lnTo>
                  <a:pt x="33380" y="58415"/>
                </a:lnTo>
                <a:cubicBezTo>
                  <a:pt x="42585" y="58415"/>
                  <a:pt x="50070" y="65899"/>
                  <a:pt x="50070" y="75105"/>
                </a:cubicBezTo>
                <a:lnTo>
                  <a:pt x="50070" y="91795"/>
                </a:lnTo>
                <a:cubicBezTo>
                  <a:pt x="50070" y="101000"/>
                  <a:pt x="42585" y="108485"/>
                  <a:pt x="33380" y="108485"/>
                </a:cubicBezTo>
                <a:lnTo>
                  <a:pt x="16690" y="108485"/>
                </a:lnTo>
                <a:cubicBezTo>
                  <a:pt x="7484" y="108485"/>
                  <a:pt x="0" y="101000"/>
                  <a:pt x="0" y="91795"/>
                </a:cubicBezTo>
                <a:lnTo>
                  <a:pt x="0" y="56329"/>
                </a:lnTo>
                <a:close/>
                <a:moveTo>
                  <a:pt x="66760" y="56329"/>
                </a:moveTo>
                <a:cubicBezTo>
                  <a:pt x="66760" y="39039"/>
                  <a:pt x="80764" y="25035"/>
                  <a:pt x="98053" y="25035"/>
                </a:cubicBezTo>
                <a:lnTo>
                  <a:pt x="100140" y="25035"/>
                </a:lnTo>
                <a:cubicBezTo>
                  <a:pt x="104755" y="25035"/>
                  <a:pt x="108485" y="28764"/>
                  <a:pt x="108485" y="33380"/>
                </a:cubicBezTo>
                <a:cubicBezTo>
                  <a:pt x="108485" y="37996"/>
                  <a:pt x="104755" y="41725"/>
                  <a:pt x="100140" y="41725"/>
                </a:cubicBezTo>
                <a:lnTo>
                  <a:pt x="98053" y="41725"/>
                </a:lnTo>
                <a:cubicBezTo>
                  <a:pt x="89995" y="41725"/>
                  <a:pt x="83450" y="48270"/>
                  <a:pt x="83450" y="56329"/>
                </a:cubicBezTo>
                <a:lnTo>
                  <a:pt x="83450" y="58415"/>
                </a:lnTo>
                <a:lnTo>
                  <a:pt x="100140" y="58415"/>
                </a:lnTo>
                <a:cubicBezTo>
                  <a:pt x="109345" y="58415"/>
                  <a:pt x="116830" y="65899"/>
                  <a:pt x="116830" y="75105"/>
                </a:cubicBezTo>
                <a:lnTo>
                  <a:pt x="116830" y="91795"/>
                </a:lnTo>
                <a:cubicBezTo>
                  <a:pt x="116830" y="101000"/>
                  <a:pt x="109345" y="108485"/>
                  <a:pt x="100140" y="108485"/>
                </a:cubicBezTo>
                <a:lnTo>
                  <a:pt x="83450" y="108485"/>
                </a:lnTo>
                <a:cubicBezTo>
                  <a:pt x="74244" y="108485"/>
                  <a:pt x="66760" y="101000"/>
                  <a:pt x="66760" y="91795"/>
                </a:cubicBezTo>
                <a:lnTo>
                  <a:pt x="66760" y="56329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24" name="Text 22"/>
          <p:cNvSpPr/>
          <p:nvPr/>
        </p:nvSpPr>
        <p:spPr>
          <a:xfrm>
            <a:off x="819949" y="4931877"/>
            <a:ext cx="3060462" cy="4005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"Not just talking about AI governance — actually building it"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224836" y="1840066"/>
            <a:ext cx="3746891" cy="3863721"/>
          </a:xfrm>
          <a:custGeom>
            <a:avLst/>
            <a:gdLst/>
            <a:ahLst/>
            <a:cxnLst/>
            <a:rect l="l" t="t" r="r" b="b"/>
            <a:pathLst>
              <a:path w="3746891" h="3863721">
                <a:moveTo>
                  <a:pt x="100154" y="0"/>
                </a:moveTo>
                <a:lnTo>
                  <a:pt x="3646737" y="0"/>
                </a:lnTo>
                <a:cubicBezTo>
                  <a:pt x="3702051" y="0"/>
                  <a:pt x="3746891" y="44841"/>
                  <a:pt x="3746891" y="100154"/>
                </a:cubicBezTo>
                <a:lnTo>
                  <a:pt x="3746891" y="3763566"/>
                </a:lnTo>
                <a:cubicBezTo>
                  <a:pt x="3746891" y="3818880"/>
                  <a:pt x="3702051" y="3863721"/>
                  <a:pt x="3646737" y="3863721"/>
                </a:cubicBezTo>
                <a:lnTo>
                  <a:pt x="100154" y="3863721"/>
                </a:lnTo>
                <a:cubicBezTo>
                  <a:pt x="44841" y="3863721"/>
                  <a:pt x="0" y="3818880"/>
                  <a:pt x="0" y="3763566"/>
                </a:cubicBezTo>
                <a:lnTo>
                  <a:pt x="0" y="100154"/>
                </a:lnTo>
                <a:cubicBezTo>
                  <a:pt x="0" y="44841"/>
                  <a:pt x="44841" y="0"/>
                  <a:pt x="100154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395908" y="2011138"/>
            <a:ext cx="400559" cy="400559"/>
          </a:xfrm>
          <a:custGeom>
            <a:avLst/>
            <a:gdLst/>
            <a:ahLst/>
            <a:cxnLst/>
            <a:rect l="l" t="t" r="r" b="b"/>
            <a:pathLst>
              <a:path w="400559" h="400559">
                <a:moveTo>
                  <a:pt x="100140" y="0"/>
                </a:moveTo>
                <a:lnTo>
                  <a:pt x="300419" y="0"/>
                </a:lnTo>
                <a:cubicBezTo>
                  <a:pt x="355724" y="0"/>
                  <a:pt x="400559" y="44834"/>
                  <a:pt x="400559" y="100140"/>
                </a:cubicBezTo>
                <a:lnTo>
                  <a:pt x="400559" y="300419"/>
                </a:lnTo>
                <a:cubicBezTo>
                  <a:pt x="400559" y="355724"/>
                  <a:pt x="355724" y="400559"/>
                  <a:pt x="300419" y="400559"/>
                </a:cubicBezTo>
                <a:lnTo>
                  <a:pt x="100140" y="400559"/>
                </a:lnTo>
                <a:cubicBezTo>
                  <a:pt x="44834" y="400559"/>
                  <a:pt x="0" y="355724"/>
                  <a:pt x="0" y="300419"/>
                </a:cubicBezTo>
                <a:lnTo>
                  <a:pt x="0" y="100140"/>
                </a:lnTo>
                <a:cubicBezTo>
                  <a:pt x="0" y="44834"/>
                  <a:pt x="44834" y="0"/>
                  <a:pt x="100140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4480205" y="2077897"/>
            <a:ext cx="333799" cy="2670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77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02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4896606" y="2094587"/>
            <a:ext cx="1118226" cy="2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14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Bridge Builder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4395908" y="2545216"/>
            <a:ext cx="3471507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Core Focus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395908" y="2812255"/>
            <a:ext cx="3471507" cy="6509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Connecting disparate worlds: technology and bureaucracy, academic theory and field implementation, Indonesia and global best practices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395908" y="3563302"/>
            <a:ext cx="3471507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Proof Points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4412598" y="3863721"/>
            <a:ext cx="133520" cy="133520"/>
          </a:xfrm>
          <a:custGeom>
            <a:avLst/>
            <a:gdLst/>
            <a:ahLst/>
            <a:cxnLst/>
            <a:rect l="l" t="t" r="r" b="b"/>
            <a:pathLst>
              <a:path w="133520" h="133520">
                <a:moveTo>
                  <a:pt x="66760" y="133520"/>
                </a:moveTo>
                <a:cubicBezTo>
                  <a:pt x="103605" y="133520"/>
                  <a:pt x="133520" y="103605"/>
                  <a:pt x="133520" y="66760"/>
                </a:cubicBezTo>
                <a:cubicBezTo>
                  <a:pt x="133520" y="29914"/>
                  <a:pt x="103605" y="0"/>
                  <a:pt x="66760" y="0"/>
                </a:cubicBezTo>
                <a:cubicBezTo>
                  <a:pt x="29914" y="0"/>
                  <a:pt x="0" y="29914"/>
                  <a:pt x="0" y="66760"/>
                </a:cubicBezTo>
                <a:cubicBezTo>
                  <a:pt x="0" y="103605"/>
                  <a:pt x="29914" y="133520"/>
                  <a:pt x="66760" y="133520"/>
                </a:cubicBezTo>
                <a:close/>
                <a:moveTo>
                  <a:pt x="88770" y="55468"/>
                </a:moveTo>
                <a:lnTo>
                  <a:pt x="67907" y="88848"/>
                </a:lnTo>
                <a:cubicBezTo>
                  <a:pt x="66812" y="90595"/>
                  <a:pt x="64934" y="91690"/>
                  <a:pt x="62874" y="91795"/>
                </a:cubicBezTo>
                <a:cubicBezTo>
                  <a:pt x="60814" y="91899"/>
                  <a:pt x="58832" y="90960"/>
                  <a:pt x="57606" y="89291"/>
                </a:cubicBezTo>
                <a:lnTo>
                  <a:pt x="45089" y="72601"/>
                </a:lnTo>
                <a:cubicBezTo>
                  <a:pt x="43003" y="69837"/>
                  <a:pt x="43576" y="65925"/>
                  <a:pt x="46341" y="63839"/>
                </a:cubicBezTo>
                <a:cubicBezTo>
                  <a:pt x="49105" y="61753"/>
                  <a:pt x="53017" y="62326"/>
                  <a:pt x="55103" y="65091"/>
                </a:cubicBezTo>
                <a:lnTo>
                  <a:pt x="62144" y="74479"/>
                </a:lnTo>
                <a:lnTo>
                  <a:pt x="78156" y="48844"/>
                </a:lnTo>
                <a:cubicBezTo>
                  <a:pt x="79981" y="45923"/>
                  <a:pt x="83841" y="45011"/>
                  <a:pt x="86788" y="46862"/>
                </a:cubicBezTo>
                <a:cubicBezTo>
                  <a:pt x="89734" y="48714"/>
                  <a:pt x="90621" y="52547"/>
                  <a:pt x="88770" y="55494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3" name="Text 31"/>
          <p:cNvSpPr/>
          <p:nvPr/>
        </p:nvSpPr>
        <p:spPr>
          <a:xfrm>
            <a:off x="4629567" y="3830341"/>
            <a:ext cx="2236452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Dual role: government + entrepreneur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4412598" y="4097380"/>
            <a:ext cx="133520" cy="133520"/>
          </a:xfrm>
          <a:custGeom>
            <a:avLst/>
            <a:gdLst/>
            <a:ahLst/>
            <a:cxnLst/>
            <a:rect l="l" t="t" r="r" b="b"/>
            <a:pathLst>
              <a:path w="133520" h="133520">
                <a:moveTo>
                  <a:pt x="66760" y="133520"/>
                </a:moveTo>
                <a:cubicBezTo>
                  <a:pt x="103605" y="133520"/>
                  <a:pt x="133520" y="103605"/>
                  <a:pt x="133520" y="66760"/>
                </a:cubicBezTo>
                <a:cubicBezTo>
                  <a:pt x="133520" y="29914"/>
                  <a:pt x="103605" y="0"/>
                  <a:pt x="66760" y="0"/>
                </a:cubicBezTo>
                <a:cubicBezTo>
                  <a:pt x="29914" y="0"/>
                  <a:pt x="0" y="29914"/>
                  <a:pt x="0" y="66760"/>
                </a:cubicBezTo>
                <a:cubicBezTo>
                  <a:pt x="0" y="103605"/>
                  <a:pt x="29914" y="133520"/>
                  <a:pt x="66760" y="133520"/>
                </a:cubicBezTo>
                <a:close/>
                <a:moveTo>
                  <a:pt x="88770" y="55468"/>
                </a:moveTo>
                <a:lnTo>
                  <a:pt x="67907" y="88848"/>
                </a:lnTo>
                <a:cubicBezTo>
                  <a:pt x="66812" y="90595"/>
                  <a:pt x="64934" y="91690"/>
                  <a:pt x="62874" y="91795"/>
                </a:cubicBezTo>
                <a:cubicBezTo>
                  <a:pt x="60814" y="91899"/>
                  <a:pt x="58832" y="90960"/>
                  <a:pt x="57606" y="89291"/>
                </a:cubicBezTo>
                <a:lnTo>
                  <a:pt x="45089" y="72601"/>
                </a:lnTo>
                <a:cubicBezTo>
                  <a:pt x="43003" y="69837"/>
                  <a:pt x="43576" y="65925"/>
                  <a:pt x="46341" y="63839"/>
                </a:cubicBezTo>
                <a:cubicBezTo>
                  <a:pt x="49105" y="61753"/>
                  <a:pt x="53017" y="62326"/>
                  <a:pt x="55103" y="65091"/>
                </a:cubicBezTo>
                <a:lnTo>
                  <a:pt x="62144" y="74479"/>
                </a:lnTo>
                <a:lnTo>
                  <a:pt x="78156" y="48844"/>
                </a:lnTo>
                <a:cubicBezTo>
                  <a:pt x="79981" y="45923"/>
                  <a:pt x="83841" y="45011"/>
                  <a:pt x="86788" y="46862"/>
                </a:cubicBezTo>
                <a:cubicBezTo>
                  <a:pt x="89734" y="48714"/>
                  <a:pt x="90621" y="52547"/>
                  <a:pt x="88770" y="55494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5" name="Text 33"/>
          <p:cNvSpPr/>
          <p:nvPr/>
        </p:nvSpPr>
        <p:spPr>
          <a:xfrm>
            <a:off x="4629567" y="4064000"/>
            <a:ext cx="2111277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Translating research to policy briefs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4412598" y="4331039"/>
            <a:ext cx="133520" cy="133520"/>
          </a:xfrm>
          <a:custGeom>
            <a:avLst/>
            <a:gdLst/>
            <a:ahLst/>
            <a:cxnLst/>
            <a:rect l="l" t="t" r="r" b="b"/>
            <a:pathLst>
              <a:path w="133520" h="133520">
                <a:moveTo>
                  <a:pt x="66760" y="133520"/>
                </a:moveTo>
                <a:cubicBezTo>
                  <a:pt x="103605" y="133520"/>
                  <a:pt x="133520" y="103605"/>
                  <a:pt x="133520" y="66760"/>
                </a:cubicBezTo>
                <a:cubicBezTo>
                  <a:pt x="133520" y="29914"/>
                  <a:pt x="103605" y="0"/>
                  <a:pt x="66760" y="0"/>
                </a:cubicBezTo>
                <a:cubicBezTo>
                  <a:pt x="29914" y="0"/>
                  <a:pt x="0" y="29914"/>
                  <a:pt x="0" y="66760"/>
                </a:cubicBezTo>
                <a:cubicBezTo>
                  <a:pt x="0" y="103605"/>
                  <a:pt x="29914" y="133520"/>
                  <a:pt x="66760" y="133520"/>
                </a:cubicBezTo>
                <a:close/>
                <a:moveTo>
                  <a:pt x="88770" y="55468"/>
                </a:moveTo>
                <a:lnTo>
                  <a:pt x="67907" y="88848"/>
                </a:lnTo>
                <a:cubicBezTo>
                  <a:pt x="66812" y="90595"/>
                  <a:pt x="64934" y="91690"/>
                  <a:pt x="62874" y="91795"/>
                </a:cubicBezTo>
                <a:cubicBezTo>
                  <a:pt x="60814" y="91899"/>
                  <a:pt x="58832" y="90960"/>
                  <a:pt x="57606" y="89291"/>
                </a:cubicBezTo>
                <a:lnTo>
                  <a:pt x="45089" y="72601"/>
                </a:lnTo>
                <a:cubicBezTo>
                  <a:pt x="43003" y="69837"/>
                  <a:pt x="43576" y="65925"/>
                  <a:pt x="46341" y="63839"/>
                </a:cubicBezTo>
                <a:cubicBezTo>
                  <a:pt x="49105" y="61753"/>
                  <a:pt x="53017" y="62326"/>
                  <a:pt x="55103" y="65091"/>
                </a:cubicBezTo>
                <a:lnTo>
                  <a:pt x="62144" y="74479"/>
                </a:lnTo>
                <a:lnTo>
                  <a:pt x="78156" y="48844"/>
                </a:lnTo>
                <a:cubicBezTo>
                  <a:pt x="79981" y="45923"/>
                  <a:pt x="83841" y="45011"/>
                  <a:pt x="86788" y="46862"/>
                </a:cubicBezTo>
                <a:cubicBezTo>
                  <a:pt x="89734" y="48714"/>
                  <a:pt x="90621" y="52547"/>
                  <a:pt x="88770" y="55494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7" name="Text 35"/>
          <p:cNvSpPr/>
          <p:nvPr/>
        </p:nvSpPr>
        <p:spPr>
          <a:xfrm>
            <a:off x="4629567" y="4297659"/>
            <a:ext cx="2102932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PPTI network: academia to industry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4412598" y="4564698"/>
            <a:ext cx="133520" cy="133520"/>
          </a:xfrm>
          <a:custGeom>
            <a:avLst/>
            <a:gdLst/>
            <a:ahLst/>
            <a:cxnLst/>
            <a:rect l="l" t="t" r="r" b="b"/>
            <a:pathLst>
              <a:path w="133520" h="133520">
                <a:moveTo>
                  <a:pt x="66760" y="133520"/>
                </a:moveTo>
                <a:cubicBezTo>
                  <a:pt x="103605" y="133520"/>
                  <a:pt x="133520" y="103605"/>
                  <a:pt x="133520" y="66760"/>
                </a:cubicBezTo>
                <a:cubicBezTo>
                  <a:pt x="133520" y="29914"/>
                  <a:pt x="103605" y="0"/>
                  <a:pt x="66760" y="0"/>
                </a:cubicBezTo>
                <a:cubicBezTo>
                  <a:pt x="29914" y="0"/>
                  <a:pt x="0" y="29914"/>
                  <a:pt x="0" y="66760"/>
                </a:cubicBezTo>
                <a:cubicBezTo>
                  <a:pt x="0" y="103605"/>
                  <a:pt x="29914" y="133520"/>
                  <a:pt x="66760" y="133520"/>
                </a:cubicBezTo>
                <a:close/>
                <a:moveTo>
                  <a:pt x="88770" y="55468"/>
                </a:moveTo>
                <a:lnTo>
                  <a:pt x="67907" y="88848"/>
                </a:lnTo>
                <a:cubicBezTo>
                  <a:pt x="66812" y="90595"/>
                  <a:pt x="64934" y="91690"/>
                  <a:pt x="62874" y="91795"/>
                </a:cubicBezTo>
                <a:cubicBezTo>
                  <a:pt x="60814" y="91899"/>
                  <a:pt x="58832" y="90960"/>
                  <a:pt x="57606" y="89291"/>
                </a:cubicBezTo>
                <a:lnTo>
                  <a:pt x="45089" y="72601"/>
                </a:lnTo>
                <a:cubicBezTo>
                  <a:pt x="43003" y="69837"/>
                  <a:pt x="43576" y="65925"/>
                  <a:pt x="46341" y="63839"/>
                </a:cubicBezTo>
                <a:cubicBezTo>
                  <a:pt x="49105" y="61753"/>
                  <a:pt x="53017" y="62326"/>
                  <a:pt x="55103" y="65091"/>
                </a:cubicBezTo>
                <a:lnTo>
                  <a:pt x="62144" y="74479"/>
                </a:lnTo>
                <a:lnTo>
                  <a:pt x="78156" y="48844"/>
                </a:lnTo>
                <a:cubicBezTo>
                  <a:pt x="79981" y="45923"/>
                  <a:pt x="83841" y="45011"/>
                  <a:pt x="86788" y="46862"/>
                </a:cubicBezTo>
                <a:cubicBezTo>
                  <a:pt x="89734" y="48714"/>
                  <a:pt x="90621" y="52547"/>
                  <a:pt x="88770" y="55494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9" name="Text 37"/>
          <p:cNvSpPr/>
          <p:nvPr/>
        </p:nvSpPr>
        <p:spPr>
          <a:xfrm>
            <a:off x="4629567" y="4531318"/>
            <a:ext cx="1643959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International collaborations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4395908" y="4831737"/>
            <a:ext cx="3404747" cy="600838"/>
          </a:xfrm>
          <a:custGeom>
            <a:avLst/>
            <a:gdLst/>
            <a:ahLst/>
            <a:cxnLst/>
            <a:rect l="l" t="t" r="r" b="b"/>
            <a:pathLst>
              <a:path w="3404747" h="600838">
                <a:moveTo>
                  <a:pt x="66759" y="0"/>
                </a:moveTo>
                <a:lnTo>
                  <a:pt x="3337988" y="0"/>
                </a:lnTo>
                <a:cubicBezTo>
                  <a:pt x="3374858" y="0"/>
                  <a:pt x="3404747" y="29889"/>
                  <a:pt x="3404747" y="66759"/>
                </a:cubicBezTo>
                <a:lnTo>
                  <a:pt x="3404747" y="534079"/>
                </a:lnTo>
                <a:cubicBezTo>
                  <a:pt x="3404747" y="570949"/>
                  <a:pt x="3374858" y="600838"/>
                  <a:pt x="3337988" y="600838"/>
                </a:cubicBezTo>
                <a:lnTo>
                  <a:pt x="66759" y="600838"/>
                </a:lnTo>
                <a:cubicBezTo>
                  <a:pt x="29914" y="600838"/>
                  <a:pt x="0" y="570924"/>
                  <a:pt x="0" y="534079"/>
                </a:cubicBezTo>
                <a:lnTo>
                  <a:pt x="0" y="66759"/>
                </a:lnTo>
                <a:cubicBezTo>
                  <a:pt x="0" y="29914"/>
                  <a:pt x="29914" y="0"/>
                  <a:pt x="66759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4521083" y="4961084"/>
            <a:ext cx="116830" cy="133520"/>
          </a:xfrm>
          <a:custGeom>
            <a:avLst/>
            <a:gdLst/>
            <a:ahLst/>
            <a:cxnLst/>
            <a:rect l="l" t="t" r="r" b="b"/>
            <a:pathLst>
              <a:path w="116830" h="133520">
                <a:moveTo>
                  <a:pt x="0" y="56329"/>
                </a:moveTo>
                <a:cubicBezTo>
                  <a:pt x="0" y="39039"/>
                  <a:pt x="14004" y="25035"/>
                  <a:pt x="31294" y="25035"/>
                </a:cubicBezTo>
                <a:lnTo>
                  <a:pt x="33380" y="25035"/>
                </a:lnTo>
                <a:cubicBezTo>
                  <a:pt x="37996" y="25035"/>
                  <a:pt x="41725" y="28764"/>
                  <a:pt x="41725" y="33380"/>
                </a:cubicBezTo>
                <a:cubicBezTo>
                  <a:pt x="41725" y="37996"/>
                  <a:pt x="37996" y="41725"/>
                  <a:pt x="33380" y="41725"/>
                </a:cubicBezTo>
                <a:lnTo>
                  <a:pt x="31294" y="41725"/>
                </a:lnTo>
                <a:cubicBezTo>
                  <a:pt x="23236" y="41725"/>
                  <a:pt x="16690" y="48270"/>
                  <a:pt x="16690" y="56329"/>
                </a:cubicBezTo>
                <a:lnTo>
                  <a:pt x="16690" y="58415"/>
                </a:lnTo>
                <a:lnTo>
                  <a:pt x="33380" y="58415"/>
                </a:lnTo>
                <a:cubicBezTo>
                  <a:pt x="42585" y="58415"/>
                  <a:pt x="50070" y="65899"/>
                  <a:pt x="50070" y="75105"/>
                </a:cubicBezTo>
                <a:lnTo>
                  <a:pt x="50070" y="91795"/>
                </a:lnTo>
                <a:cubicBezTo>
                  <a:pt x="50070" y="101000"/>
                  <a:pt x="42585" y="108485"/>
                  <a:pt x="33380" y="108485"/>
                </a:cubicBezTo>
                <a:lnTo>
                  <a:pt x="16690" y="108485"/>
                </a:lnTo>
                <a:cubicBezTo>
                  <a:pt x="7484" y="108485"/>
                  <a:pt x="0" y="101000"/>
                  <a:pt x="0" y="91795"/>
                </a:cubicBezTo>
                <a:lnTo>
                  <a:pt x="0" y="56329"/>
                </a:lnTo>
                <a:close/>
                <a:moveTo>
                  <a:pt x="66760" y="56329"/>
                </a:moveTo>
                <a:cubicBezTo>
                  <a:pt x="66760" y="39039"/>
                  <a:pt x="80764" y="25035"/>
                  <a:pt x="98053" y="25035"/>
                </a:cubicBezTo>
                <a:lnTo>
                  <a:pt x="100140" y="25035"/>
                </a:lnTo>
                <a:cubicBezTo>
                  <a:pt x="104755" y="25035"/>
                  <a:pt x="108485" y="28764"/>
                  <a:pt x="108485" y="33380"/>
                </a:cubicBezTo>
                <a:cubicBezTo>
                  <a:pt x="108485" y="37996"/>
                  <a:pt x="104755" y="41725"/>
                  <a:pt x="100140" y="41725"/>
                </a:cubicBezTo>
                <a:lnTo>
                  <a:pt x="98053" y="41725"/>
                </a:lnTo>
                <a:cubicBezTo>
                  <a:pt x="89995" y="41725"/>
                  <a:pt x="83450" y="48270"/>
                  <a:pt x="83450" y="56329"/>
                </a:cubicBezTo>
                <a:lnTo>
                  <a:pt x="83450" y="58415"/>
                </a:lnTo>
                <a:lnTo>
                  <a:pt x="100140" y="58415"/>
                </a:lnTo>
                <a:cubicBezTo>
                  <a:pt x="109345" y="58415"/>
                  <a:pt x="116830" y="65899"/>
                  <a:pt x="116830" y="75105"/>
                </a:cubicBezTo>
                <a:lnTo>
                  <a:pt x="116830" y="91795"/>
                </a:lnTo>
                <a:cubicBezTo>
                  <a:pt x="116830" y="101000"/>
                  <a:pt x="109345" y="108485"/>
                  <a:pt x="100140" y="108485"/>
                </a:cubicBezTo>
                <a:lnTo>
                  <a:pt x="83450" y="108485"/>
                </a:lnTo>
                <a:cubicBezTo>
                  <a:pt x="74244" y="108485"/>
                  <a:pt x="66760" y="101000"/>
                  <a:pt x="66760" y="91795"/>
                </a:cubicBezTo>
                <a:lnTo>
                  <a:pt x="66760" y="56329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2" name="Text 40"/>
          <p:cNvSpPr/>
          <p:nvPr/>
        </p:nvSpPr>
        <p:spPr>
          <a:xfrm>
            <a:off x="4706814" y="4931877"/>
            <a:ext cx="3060462" cy="4005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"Speaking both languages fluently — code and policy"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8111701" y="1840066"/>
            <a:ext cx="3746891" cy="3863721"/>
          </a:xfrm>
          <a:custGeom>
            <a:avLst/>
            <a:gdLst/>
            <a:ahLst/>
            <a:cxnLst/>
            <a:rect l="l" t="t" r="r" b="b"/>
            <a:pathLst>
              <a:path w="3746891" h="3863721">
                <a:moveTo>
                  <a:pt x="100154" y="0"/>
                </a:moveTo>
                <a:lnTo>
                  <a:pt x="3646737" y="0"/>
                </a:lnTo>
                <a:cubicBezTo>
                  <a:pt x="3702051" y="0"/>
                  <a:pt x="3746891" y="44841"/>
                  <a:pt x="3746891" y="100154"/>
                </a:cubicBezTo>
                <a:lnTo>
                  <a:pt x="3746891" y="3763566"/>
                </a:lnTo>
                <a:cubicBezTo>
                  <a:pt x="3746891" y="3818880"/>
                  <a:pt x="3702051" y="3863721"/>
                  <a:pt x="3646737" y="3863721"/>
                </a:cubicBezTo>
                <a:lnTo>
                  <a:pt x="100154" y="3863721"/>
                </a:lnTo>
                <a:cubicBezTo>
                  <a:pt x="44841" y="3863721"/>
                  <a:pt x="0" y="3818880"/>
                  <a:pt x="0" y="3763566"/>
                </a:cubicBezTo>
                <a:lnTo>
                  <a:pt x="0" y="100154"/>
                </a:lnTo>
                <a:cubicBezTo>
                  <a:pt x="0" y="44841"/>
                  <a:pt x="44841" y="0"/>
                  <a:pt x="100154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282773" y="2011138"/>
            <a:ext cx="400559" cy="400559"/>
          </a:xfrm>
          <a:custGeom>
            <a:avLst/>
            <a:gdLst/>
            <a:ahLst/>
            <a:cxnLst/>
            <a:rect l="l" t="t" r="r" b="b"/>
            <a:pathLst>
              <a:path w="400559" h="400559">
                <a:moveTo>
                  <a:pt x="100140" y="0"/>
                </a:moveTo>
                <a:lnTo>
                  <a:pt x="300419" y="0"/>
                </a:lnTo>
                <a:cubicBezTo>
                  <a:pt x="355724" y="0"/>
                  <a:pt x="400559" y="44834"/>
                  <a:pt x="400559" y="100140"/>
                </a:cubicBezTo>
                <a:lnTo>
                  <a:pt x="400559" y="300419"/>
                </a:lnTo>
                <a:cubicBezTo>
                  <a:pt x="400559" y="355724"/>
                  <a:pt x="355724" y="400559"/>
                  <a:pt x="300419" y="400559"/>
                </a:cubicBezTo>
                <a:lnTo>
                  <a:pt x="100140" y="400559"/>
                </a:lnTo>
                <a:cubicBezTo>
                  <a:pt x="44834" y="400559"/>
                  <a:pt x="0" y="355724"/>
                  <a:pt x="0" y="300419"/>
                </a:cubicBezTo>
                <a:lnTo>
                  <a:pt x="0" y="100140"/>
                </a:lnTo>
                <a:cubicBezTo>
                  <a:pt x="0" y="44834"/>
                  <a:pt x="44834" y="0"/>
                  <a:pt x="100140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45" name="Text 43"/>
          <p:cNvSpPr/>
          <p:nvPr/>
        </p:nvSpPr>
        <p:spPr>
          <a:xfrm>
            <a:off x="8364463" y="2077897"/>
            <a:ext cx="333799" cy="2670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77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03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8783471" y="2094587"/>
            <a:ext cx="1493749" cy="2336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14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Proven Practitioner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8282773" y="2545216"/>
            <a:ext cx="3471507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Core Focus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8282773" y="2812255"/>
            <a:ext cx="3471507" cy="6509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Not just theory and talk — demonstrated execution at real scale with measurable results. Building and shipping actual systems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8282773" y="3563302"/>
            <a:ext cx="3471507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Proof Points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8299463" y="3863721"/>
            <a:ext cx="133520" cy="133520"/>
          </a:xfrm>
          <a:custGeom>
            <a:avLst/>
            <a:gdLst/>
            <a:ahLst/>
            <a:cxnLst/>
            <a:rect l="l" t="t" r="r" b="b"/>
            <a:pathLst>
              <a:path w="133520" h="133520">
                <a:moveTo>
                  <a:pt x="66760" y="133520"/>
                </a:moveTo>
                <a:cubicBezTo>
                  <a:pt x="103605" y="133520"/>
                  <a:pt x="133520" y="103605"/>
                  <a:pt x="133520" y="66760"/>
                </a:cubicBezTo>
                <a:cubicBezTo>
                  <a:pt x="133520" y="29914"/>
                  <a:pt x="103605" y="0"/>
                  <a:pt x="66760" y="0"/>
                </a:cubicBezTo>
                <a:cubicBezTo>
                  <a:pt x="29914" y="0"/>
                  <a:pt x="0" y="29914"/>
                  <a:pt x="0" y="66760"/>
                </a:cubicBezTo>
                <a:cubicBezTo>
                  <a:pt x="0" y="103605"/>
                  <a:pt x="29914" y="133520"/>
                  <a:pt x="66760" y="133520"/>
                </a:cubicBezTo>
                <a:close/>
                <a:moveTo>
                  <a:pt x="88770" y="55468"/>
                </a:moveTo>
                <a:lnTo>
                  <a:pt x="67907" y="88848"/>
                </a:lnTo>
                <a:cubicBezTo>
                  <a:pt x="66812" y="90595"/>
                  <a:pt x="64934" y="91690"/>
                  <a:pt x="62874" y="91795"/>
                </a:cubicBezTo>
                <a:cubicBezTo>
                  <a:pt x="60814" y="91899"/>
                  <a:pt x="58832" y="90960"/>
                  <a:pt x="57606" y="89291"/>
                </a:cubicBezTo>
                <a:lnTo>
                  <a:pt x="45089" y="72601"/>
                </a:lnTo>
                <a:cubicBezTo>
                  <a:pt x="43003" y="69837"/>
                  <a:pt x="43576" y="65925"/>
                  <a:pt x="46341" y="63839"/>
                </a:cubicBezTo>
                <a:cubicBezTo>
                  <a:pt x="49105" y="61753"/>
                  <a:pt x="53017" y="62326"/>
                  <a:pt x="55103" y="65091"/>
                </a:cubicBezTo>
                <a:lnTo>
                  <a:pt x="62144" y="74479"/>
                </a:lnTo>
                <a:lnTo>
                  <a:pt x="78156" y="48844"/>
                </a:lnTo>
                <a:cubicBezTo>
                  <a:pt x="79981" y="45923"/>
                  <a:pt x="83841" y="45011"/>
                  <a:pt x="86788" y="46862"/>
                </a:cubicBezTo>
                <a:cubicBezTo>
                  <a:pt x="89734" y="48714"/>
                  <a:pt x="90621" y="52547"/>
                  <a:pt x="88770" y="55494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1" name="Text 49"/>
          <p:cNvSpPr/>
          <p:nvPr/>
        </p:nvSpPr>
        <p:spPr>
          <a:xfrm>
            <a:off x="8516432" y="3830341"/>
            <a:ext cx="2161347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SIBARU: 500K+ data autonomous AI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8299463" y="4097380"/>
            <a:ext cx="133520" cy="133520"/>
          </a:xfrm>
          <a:custGeom>
            <a:avLst/>
            <a:gdLst/>
            <a:ahLst/>
            <a:cxnLst/>
            <a:rect l="l" t="t" r="r" b="b"/>
            <a:pathLst>
              <a:path w="133520" h="133520">
                <a:moveTo>
                  <a:pt x="66760" y="133520"/>
                </a:moveTo>
                <a:cubicBezTo>
                  <a:pt x="103605" y="133520"/>
                  <a:pt x="133520" y="103605"/>
                  <a:pt x="133520" y="66760"/>
                </a:cubicBezTo>
                <a:cubicBezTo>
                  <a:pt x="133520" y="29914"/>
                  <a:pt x="103605" y="0"/>
                  <a:pt x="66760" y="0"/>
                </a:cubicBezTo>
                <a:cubicBezTo>
                  <a:pt x="29914" y="0"/>
                  <a:pt x="0" y="29914"/>
                  <a:pt x="0" y="66760"/>
                </a:cubicBezTo>
                <a:cubicBezTo>
                  <a:pt x="0" y="103605"/>
                  <a:pt x="29914" y="133520"/>
                  <a:pt x="66760" y="133520"/>
                </a:cubicBezTo>
                <a:close/>
                <a:moveTo>
                  <a:pt x="88770" y="55468"/>
                </a:moveTo>
                <a:lnTo>
                  <a:pt x="67907" y="88848"/>
                </a:lnTo>
                <a:cubicBezTo>
                  <a:pt x="66812" y="90595"/>
                  <a:pt x="64934" y="91690"/>
                  <a:pt x="62874" y="91795"/>
                </a:cubicBezTo>
                <a:cubicBezTo>
                  <a:pt x="60814" y="91899"/>
                  <a:pt x="58832" y="90960"/>
                  <a:pt x="57606" y="89291"/>
                </a:cubicBezTo>
                <a:lnTo>
                  <a:pt x="45089" y="72601"/>
                </a:lnTo>
                <a:cubicBezTo>
                  <a:pt x="43003" y="69837"/>
                  <a:pt x="43576" y="65925"/>
                  <a:pt x="46341" y="63839"/>
                </a:cubicBezTo>
                <a:cubicBezTo>
                  <a:pt x="49105" y="61753"/>
                  <a:pt x="53017" y="62326"/>
                  <a:pt x="55103" y="65091"/>
                </a:cubicBezTo>
                <a:lnTo>
                  <a:pt x="62144" y="74479"/>
                </a:lnTo>
                <a:lnTo>
                  <a:pt x="78156" y="48844"/>
                </a:lnTo>
                <a:cubicBezTo>
                  <a:pt x="79981" y="45923"/>
                  <a:pt x="83841" y="45011"/>
                  <a:pt x="86788" y="46862"/>
                </a:cubicBezTo>
                <a:cubicBezTo>
                  <a:pt x="89734" y="48714"/>
                  <a:pt x="90621" y="52547"/>
                  <a:pt x="88770" y="55494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3" name="Text 51"/>
          <p:cNvSpPr/>
          <p:nvPr/>
        </p:nvSpPr>
        <p:spPr>
          <a:xfrm>
            <a:off x="8516432" y="4064000"/>
            <a:ext cx="1610579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50+ technical certifications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8299463" y="4331039"/>
            <a:ext cx="133520" cy="133520"/>
          </a:xfrm>
          <a:custGeom>
            <a:avLst/>
            <a:gdLst/>
            <a:ahLst/>
            <a:cxnLst/>
            <a:rect l="l" t="t" r="r" b="b"/>
            <a:pathLst>
              <a:path w="133520" h="133520">
                <a:moveTo>
                  <a:pt x="66760" y="133520"/>
                </a:moveTo>
                <a:cubicBezTo>
                  <a:pt x="103605" y="133520"/>
                  <a:pt x="133520" y="103605"/>
                  <a:pt x="133520" y="66760"/>
                </a:cubicBezTo>
                <a:cubicBezTo>
                  <a:pt x="133520" y="29914"/>
                  <a:pt x="103605" y="0"/>
                  <a:pt x="66760" y="0"/>
                </a:cubicBezTo>
                <a:cubicBezTo>
                  <a:pt x="29914" y="0"/>
                  <a:pt x="0" y="29914"/>
                  <a:pt x="0" y="66760"/>
                </a:cubicBezTo>
                <a:cubicBezTo>
                  <a:pt x="0" y="103605"/>
                  <a:pt x="29914" y="133520"/>
                  <a:pt x="66760" y="133520"/>
                </a:cubicBezTo>
                <a:close/>
                <a:moveTo>
                  <a:pt x="88770" y="55468"/>
                </a:moveTo>
                <a:lnTo>
                  <a:pt x="67907" y="88848"/>
                </a:lnTo>
                <a:cubicBezTo>
                  <a:pt x="66812" y="90595"/>
                  <a:pt x="64934" y="91690"/>
                  <a:pt x="62874" y="91795"/>
                </a:cubicBezTo>
                <a:cubicBezTo>
                  <a:pt x="60814" y="91899"/>
                  <a:pt x="58832" y="90960"/>
                  <a:pt x="57606" y="89291"/>
                </a:cubicBezTo>
                <a:lnTo>
                  <a:pt x="45089" y="72601"/>
                </a:lnTo>
                <a:cubicBezTo>
                  <a:pt x="43003" y="69837"/>
                  <a:pt x="43576" y="65925"/>
                  <a:pt x="46341" y="63839"/>
                </a:cubicBezTo>
                <a:cubicBezTo>
                  <a:pt x="49105" y="61753"/>
                  <a:pt x="53017" y="62326"/>
                  <a:pt x="55103" y="65091"/>
                </a:cubicBezTo>
                <a:lnTo>
                  <a:pt x="62144" y="74479"/>
                </a:lnTo>
                <a:lnTo>
                  <a:pt x="78156" y="48844"/>
                </a:lnTo>
                <a:cubicBezTo>
                  <a:pt x="79981" y="45923"/>
                  <a:pt x="83841" y="45011"/>
                  <a:pt x="86788" y="46862"/>
                </a:cubicBezTo>
                <a:cubicBezTo>
                  <a:pt x="89734" y="48714"/>
                  <a:pt x="90621" y="52547"/>
                  <a:pt x="88770" y="55494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5" name="Text 53"/>
          <p:cNvSpPr/>
          <p:nvPr/>
        </p:nvSpPr>
        <p:spPr>
          <a:xfrm>
            <a:off x="8516432" y="4297659"/>
            <a:ext cx="1335195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AGIRI implementation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8299463" y="4564698"/>
            <a:ext cx="133520" cy="133520"/>
          </a:xfrm>
          <a:custGeom>
            <a:avLst/>
            <a:gdLst/>
            <a:ahLst/>
            <a:cxnLst/>
            <a:rect l="l" t="t" r="r" b="b"/>
            <a:pathLst>
              <a:path w="133520" h="133520">
                <a:moveTo>
                  <a:pt x="66760" y="133520"/>
                </a:moveTo>
                <a:cubicBezTo>
                  <a:pt x="103605" y="133520"/>
                  <a:pt x="133520" y="103605"/>
                  <a:pt x="133520" y="66760"/>
                </a:cubicBezTo>
                <a:cubicBezTo>
                  <a:pt x="133520" y="29914"/>
                  <a:pt x="103605" y="0"/>
                  <a:pt x="66760" y="0"/>
                </a:cubicBezTo>
                <a:cubicBezTo>
                  <a:pt x="29914" y="0"/>
                  <a:pt x="0" y="29914"/>
                  <a:pt x="0" y="66760"/>
                </a:cubicBezTo>
                <a:cubicBezTo>
                  <a:pt x="0" y="103605"/>
                  <a:pt x="29914" y="133520"/>
                  <a:pt x="66760" y="133520"/>
                </a:cubicBezTo>
                <a:close/>
                <a:moveTo>
                  <a:pt x="88770" y="55468"/>
                </a:moveTo>
                <a:lnTo>
                  <a:pt x="67907" y="88848"/>
                </a:lnTo>
                <a:cubicBezTo>
                  <a:pt x="66812" y="90595"/>
                  <a:pt x="64934" y="91690"/>
                  <a:pt x="62874" y="91795"/>
                </a:cubicBezTo>
                <a:cubicBezTo>
                  <a:pt x="60814" y="91899"/>
                  <a:pt x="58832" y="90960"/>
                  <a:pt x="57606" y="89291"/>
                </a:cubicBezTo>
                <a:lnTo>
                  <a:pt x="45089" y="72601"/>
                </a:lnTo>
                <a:cubicBezTo>
                  <a:pt x="43003" y="69837"/>
                  <a:pt x="43576" y="65925"/>
                  <a:pt x="46341" y="63839"/>
                </a:cubicBezTo>
                <a:cubicBezTo>
                  <a:pt x="49105" y="61753"/>
                  <a:pt x="53017" y="62326"/>
                  <a:pt x="55103" y="65091"/>
                </a:cubicBezTo>
                <a:lnTo>
                  <a:pt x="62144" y="74479"/>
                </a:lnTo>
                <a:lnTo>
                  <a:pt x="78156" y="48844"/>
                </a:lnTo>
                <a:cubicBezTo>
                  <a:pt x="79981" y="45923"/>
                  <a:pt x="83841" y="45011"/>
                  <a:pt x="86788" y="46862"/>
                </a:cubicBezTo>
                <a:cubicBezTo>
                  <a:pt x="89734" y="48714"/>
                  <a:pt x="90621" y="52547"/>
                  <a:pt x="88770" y="55494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7" name="Text 55"/>
          <p:cNvSpPr/>
          <p:nvPr/>
        </p:nvSpPr>
        <p:spPr>
          <a:xfrm>
            <a:off x="8516432" y="4531318"/>
            <a:ext cx="1986103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Real government AI deployments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8282773" y="4831737"/>
            <a:ext cx="3404747" cy="400559"/>
          </a:xfrm>
          <a:custGeom>
            <a:avLst/>
            <a:gdLst/>
            <a:ahLst/>
            <a:cxnLst/>
            <a:rect l="l" t="t" r="r" b="b"/>
            <a:pathLst>
              <a:path w="3404747" h="400559">
                <a:moveTo>
                  <a:pt x="66761" y="0"/>
                </a:moveTo>
                <a:lnTo>
                  <a:pt x="3337986" y="0"/>
                </a:lnTo>
                <a:cubicBezTo>
                  <a:pt x="3374857" y="0"/>
                  <a:pt x="3404747" y="29890"/>
                  <a:pt x="3404747" y="66761"/>
                </a:cubicBezTo>
                <a:lnTo>
                  <a:pt x="3404747" y="333797"/>
                </a:lnTo>
                <a:cubicBezTo>
                  <a:pt x="3404747" y="370669"/>
                  <a:pt x="3374857" y="400559"/>
                  <a:pt x="3337986" y="400559"/>
                </a:cubicBezTo>
                <a:lnTo>
                  <a:pt x="66761" y="400559"/>
                </a:lnTo>
                <a:cubicBezTo>
                  <a:pt x="29915" y="400559"/>
                  <a:pt x="0" y="370644"/>
                  <a:pt x="0" y="333797"/>
                </a:cubicBezTo>
                <a:lnTo>
                  <a:pt x="0" y="66761"/>
                </a:lnTo>
                <a:cubicBezTo>
                  <a:pt x="0" y="29915"/>
                  <a:pt x="29915" y="0"/>
                  <a:pt x="66761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59" name="Shape 57"/>
          <p:cNvSpPr/>
          <p:nvPr/>
        </p:nvSpPr>
        <p:spPr>
          <a:xfrm>
            <a:off x="8407948" y="4961084"/>
            <a:ext cx="116830" cy="133520"/>
          </a:xfrm>
          <a:custGeom>
            <a:avLst/>
            <a:gdLst/>
            <a:ahLst/>
            <a:cxnLst/>
            <a:rect l="l" t="t" r="r" b="b"/>
            <a:pathLst>
              <a:path w="116830" h="133520">
                <a:moveTo>
                  <a:pt x="0" y="56329"/>
                </a:moveTo>
                <a:cubicBezTo>
                  <a:pt x="0" y="39039"/>
                  <a:pt x="14004" y="25035"/>
                  <a:pt x="31294" y="25035"/>
                </a:cubicBezTo>
                <a:lnTo>
                  <a:pt x="33380" y="25035"/>
                </a:lnTo>
                <a:cubicBezTo>
                  <a:pt x="37996" y="25035"/>
                  <a:pt x="41725" y="28764"/>
                  <a:pt x="41725" y="33380"/>
                </a:cubicBezTo>
                <a:cubicBezTo>
                  <a:pt x="41725" y="37996"/>
                  <a:pt x="37996" y="41725"/>
                  <a:pt x="33380" y="41725"/>
                </a:cubicBezTo>
                <a:lnTo>
                  <a:pt x="31294" y="41725"/>
                </a:lnTo>
                <a:cubicBezTo>
                  <a:pt x="23236" y="41725"/>
                  <a:pt x="16690" y="48270"/>
                  <a:pt x="16690" y="56329"/>
                </a:cubicBezTo>
                <a:lnTo>
                  <a:pt x="16690" y="58415"/>
                </a:lnTo>
                <a:lnTo>
                  <a:pt x="33380" y="58415"/>
                </a:lnTo>
                <a:cubicBezTo>
                  <a:pt x="42585" y="58415"/>
                  <a:pt x="50070" y="65899"/>
                  <a:pt x="50070" y="75105"/>
                </a:cubicBezTo>
                <a:lnTo>
                  <a:pt x="50070" y="91795"/>
                </a:lnTo>
                <a:cubicBezTo>
                  <a:pt x="50070" y="101000"/>
                  <a:pt x="42585" y="108485"/>
                  <a:pt x="33380" y="108485"/>
                </a:cubicBezTo>
                <a:lnTo>
                  <a:pt x="16690" y="108485"/>
                </a:lnTo>
                <a:cubicBezTo>
                  <a:pt x="7484" y="108485"/>
                  <a:pt x="0" y="101000"/>
                  <a:pt x="0" y="91795"/>
                </a:cubicBezTo>
                <a:lnTo>
                  <a:pt x="0" y="56329"/>
                </a:lnTo>
                <a:close/>
                <a:moveTo>
                  <a:pt x="66760" y="56329"/>
                </a:moveTo>
                <a:cubicBezTo>
                  <a:pt x="66760" y="39039"/>
                  <a:pt x="80764" y="25035"/>
                  <a:pt x="98053" y="25035"/>
                </a:cubicBezTo>
                <a:lnTo>
                  <a:pt x="100140" y="25035"/>
                </a:lnTo>
                <a:cubicBezTo>
                  <a:pt x="104755" y="25035"/>
                  <a:pt x="108485" y="28764"/>
                  <a:pt x="108485" y="33380"/>
                </a:cubicBezTo>
                <a:cubicBezTo>
                  <a:pt x="108485" y="37996"/>
                  <a:pt x="104755" y="41725"/>
                  <a:pt x="100140" y="41725"/>
                </a:cubicBezTo>
                <a:lnTo>
                  <a:pt x="98053" y="41725"/>
                </a:lnTo>
                <a:cubicBezTo>
                  <a:pt x="89995" y="41725"/>
                  <a:pt x="83450" y="48270"/>
                  <a:pt x="83450" y="56329"/>
                </a:cubicBezTo>
                <a:lnTo>
                  <a:pt x="83450" y="58415"/>
                </a:lnTo>
                <a:lnTo>
                  <a:pt x="100140" y="58415"/>
                </a:lnTo>
                <a:cubicBezTo>
                  <a:pt x="109345" y="58415"/>
                  <a:pt x="116830" y="65899"/>
                  <a:pt x="116830" y="75105"/>
                </a:cubicBezTo>
                <a:lnTo>
                  <a:pt x="116830" y="91795"/>
                </a:lnTo>
                <a:cubicBezTo>
                  <a:pt x="116830" y="101000"/>
                  <a:pt x="109345" y="108485"/>
                  <a:pt x="100140" y="108485"/>
                </a:cubicBezTo>
                <a:lnTo>
                  <a:pt x="83450" y="108485"/>
                </a:lnTo>
                <a:cubicBezTo>
                  <a:pt x="74244" y="108485"/>
                  <a:pt x="66760" y="101000"/>
                  <a:pt x="66760" y="91795"/>
                </a:cubicBezTo>
                <a:lnTo>
                  <a:pt x="66760" y="56329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60" name="Text 58"/>
          <p:cNvSpPr/>
          <p:nvPr/>
        </p:nvSpPr>
        <p:spPr>
          <a:xfrm>
            <a:off x="8593679" y="4931877"/>
            <a:ext cx="3060462" cy="2002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"Show, don't tell — the work speaks for itself"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337971" y="5845651"/>
            <a:ext cx="11516057" cy="675943"/>
          </a:xfrm>
          <a:custGeom>
            <a:avLst/>
            <a:gdLst/>
            <a:ahLst/>
            <a:cxnLst/>
            <a:rect l="l" t="t" r="r" b="b"/>
            <a:pathLst>
              <a:path w="11516057" h="675943">
                <a:moveTo>
                  <a:pt x="66763" y="0"/>
                </a:moveTo>
                <a:lnTo>
                  <a:pt x="11449295" y="0"/>
                </a:lnTo>
                <a:cubicBezTo>
                  <a:pt x="11486167" y="0"/>
                  <a:pt x="11516057" y="29891"/>
                  <a:pt x="11516057" y="66763"/>
                </a:cubicBezTo>
                <a:lnTo>
                  <a:pt x="11516057" y="609180"/>
                </a:lnTo>
                <a:cubicBezTo>
                  <a:pt x="11516057" y="646052"/>
                  <a:pt x="11486167" y="675943"/>
                  <a:pt x="11449295" y="675943"/>
                </a:cubicBezTo>
                <a:lnTo>
                  <a:pt x="66763" y="675943"/>
                </a:lnTo>
                <a:cubicBezTo>
                  <a:pt x="29891" y="675943"/>
                  <a:pt x="0" y="646052"/>
                  <a:pt x="0" y="609180"/>
                </a:cubicBezTo>
                <a:lnTo>
                  <a:pt x="0" y="66763"/>
                </a:lnTo>
                <a:cubicBezTo>
                  <a:pt x="0" y="29915"/>
                  <a:pt x="29915" y="0"/>
                  <a:pt x="66763" y="0"/>
                </a:cubicBezTo>
                <a:close/>
              </a:path>
            </a:pathLst>
          </a:custGeom>
          <a:solidFill>
            <a:srgbClr val="E0FBFC">
              <a:alpha val="10196"/>
            </a:srgbClr>
          </a:solidFill>
          <a:ln w="12700">
            <a:solidFill>
              <a:srgbClr val="E0FBFC">
                <a:alpha val="30196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484008" y="6012550"/>
            <a:ext cx="150209" cy="133520"/>
          </a:xfrm>
          <a:custGeom>
            <a:avLst/>
            <a:gdLst/>
            <a:ahLst/>
            <a:cxnLst/>
            <a:rect l="l" t="t" r="r" b="b"/>
            <a:pathLst>
              <a:path w="150209" h="133520">
                <a:moveTo>
                  <a:pt x="109397" y="25035"/>
                </a:moveTo>
                <a:cubicBezTo>
                  <a:pt x="105068" y="25035"/>
                  <a:pt x="100870" y="26208"/>
                  <a:pt x="97193" y="28347"/>
                </a:cubicBezTo>
                <a:cubicBezTo>
                  <a:pt x="93072" y="24174"/>
                  <a:pt x="88274" y="20680"/>
                  <a:pt x="82980" y="18046"/>
                </a:cubicBezTo>
                <a:cubicBezTo>
                  <a:pt x="90334" y="11787"/>
                  <a:pt x="99696" y="8345"/>
                  <a:pt x="109397" y="8345"/>
                </a:cubicBezTo>
                <a:cubicBezTo>
                  <a:pt x="131929" y="8345"/>
                  <a:pt x="150209" y="26600"/>
                  <a:pt x="150209" y="49157"/>
                </a:cubicBezTo>
                <a:cubicBezTo>
                  <a:pt x="150209" y="59979"/>
                  <a:pt x="145907" y="70359"/>
                  <a:pt x="138266" y="77999"/>
                </a:cubicBezTo>
                <a:lnTo>
                  <a:pt x="119724" y="96541"/>
                </a:lnTo>
                <a:cubicBezTo>
                  <a:pt x="112083" y="104182"/>
                  <a:pt x="101704" y="108485"/>
                  <a:pt x="90882" y="108485"/>
                </a:cubicBezTo>
                <a:cubicBezTo>
                  <a:pt x="68351" y="108485"/>
                  <a:pt x="50070" y="90230"/>
                  <a:pt x="50070" y="67672"/>
                </a:cubicBezTo>
                <a:cubicBezTo>
                  <a:pt x="50070" y="67281"/>
                  <a:pt x="50070" y="66890"/>
                  <a:pt x="50096" y="66499"/>
                </a:cubicBezTo>
                <a:cubicBezTo>
                  <a:pt x="50226" y="61883"/>
                  <a:pt x="54060" y="58258"/>
                  <a:pt x="58676" y="58389"/>
                </a:cubicBezTo>
                <a:cubicBezTo>
                  <a:pt x="63291" y="58519"/>
                  <a:pt x="66916" y="62353"/>
                  <a:pt x="66786" y="66968"/>
                </a:cubicBezTo>
                <a:cubicBezTo>
                  <a:pt x="66786" y="67203"/>
                  <a:pt x="66786" y="67438"/>
                  <a:pt x="66786" y="67646"/>
                </a:cubicBezTo>
                <a:cubicBezTo>
                  <a:pt x="66786" y="80972"/>
                  <a:pt x="77582" y="91769"/>
                  <a:pt x="90908" y="91769"/>
                </a:cubicBezTo>
                <a:cubicBezTo>
                  <a:pt x="97297" y="91769"/>
                  <a:pt x="103425" y="89239"/>
                  <a:pt x="107963" y="84701"/>
                </a:cubicBezTo>
                <a:lnTo>
                  <a:pt x="126505" y="66160"/>
                </a:lnTo>
                <a:cubicBezTo>
                  <a:pt x="131016" y="61648"/>
                  <a:pt x="133572" y="55494"/>
                  <a:pt x="133572" y="49105"/>
                </a:cubicBezTo>
                <a:cubicBezTo>
                  <a:pt x="133572" y="35779"/>
                  <a:pt x="122775" y="24983"/>
                  <a:pt x="109449" y="24983"/>
                </a:cubicBezTo>
                <a:close/>
                <a:moveTo>
                  <a:pt x="71767" y="45193"/>
                </a:moveTo>
                <a:cubicBezTo>
                  <a:pt x="71271" y="44985"/>
                  <a:pt x="70776" y="44698"/>
                  <a:pt x="70332" y="44385"/>
                </a:cubicBezTo>
                <a:cubicBezTo>
                  <a:pt x="67047" y="42690"/>
                  <a:pt x="63291" y="41725"/>
                  <a:pt x="59354" y="41725"/>
                </a:cubicBezTo>
                <a:cubicBezTo>
                  <a:pt x="52964" y="41725"/>
                  <a:pt x="46836" y="44254"/>
                  <a:pt x="42299" y="48792"/>
                </a:cubicBezTo>
                <a:lnTo>
                  <a:pt x="23757" y="67333"/>
                </a:lnTo>
                <a:cubicBezTo>
                  <a:pt x="19246" y="71845"/>
                  <a:pt x="16690" y="77999"/>
                  <a:pt x="16690" y="84389"/>
                </a:cubicBezTo>
                <a:cubicBezTo>
                  <a:pt x="16690" y="97714"/>
                  <a:pt x="27486" y="108511"/>
                  <a:pt x="40812" y="108511"/>
                </a:cubicBezTo>
                <a:cubicBezTo>
                  <a:pt x="45115" y="108511"/>
                  <a:pt x="49314" y="107363"/>
                  <a:pt x="52991" y="105225"/>
                </a:cubicBezTo>
                <a:cubicBezTo>
                  <a:pt x="57111" y="109397"/>
                  <a:pt x="61909" y="112892"/>
                  <a:pt x="67229" y="115526"/>
                </a:cubicBezTo>
                <a:cubicBezTo>
                  <a:pt x="59875" y="121758"/>
                  <a:pt x="50539" y="125227"/>
                  <a:pt x="40812" y="125227"/>
                </a:cubicBezTo>
                <a:cubicBezTo>
                  <a:pt x="18281" y="125227"/>
                  <a:pt x="0" y="106972"/>
                  <a:pt x="0" y="84415"/>
                </a:cubicBezTo>
                <a:cubicBezTo>
                  <a:pt x="0" y="73592"/>
                  <a:pt x="4303" y="63213"/>
                  <a:pt x="11944" y="55572"/>
                </a:cubicBezTo>
                <a:lnTo>
                  <a:pt x="30485" y="37031"/>
                </a:lnTo>
                <a:cubicBezTo>
                  <a:pt x="38126" y="29390"/>
                  <a:pt x="48505" y="25087"/>
                  <a:pt x="59328" y="25087"/>
                </a:cubicBezTo>
                <a:cubicBezTo>
                  <a:pt x="81911" y="25087"/>
                  <a:pt x="100140" y="43498"/>
                  <a:pt x="100140" y="66003"/>
                </a:cubicBezTo>
                <a:cubicBezTo>
                  <a:pt x="100140" y="66343"/>
                  <a:pt x="100140" y="66682"/>
                  <a:pt x="100140" y="67021"/>
                </a:cubicBezTo>
                <a:cubicBezTo>
                  <a:pt x="100035" y="71636"/>
                  <a:pt x="96202" y="75261"/>
                  <a:pt x="91586" y="75157"/>
                </a:cubicBezTo>
                <a:cubicBezTo>
                  <a:pt x="86970" y="75053"/>
                  <a:pt x="83345" y="71219"/>
                  <a:pt x="83450" y="66603"/>
                </a:cubicBezTo>
                <a:cubicBezTo>
                  <a:pt x="83450" y="66395"/>
                  <a:pt x="83450" y="66212"/>
                  <a:pt x="83450" y="66003"/>
                </a:cubicBezTo>
                <a:cubicBezTo>
                  <a:pt x="83450" y="57215"/>
                  <a:pt x="78756" y="49496"/>
                  <a:pt x="71767" y="45245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63" name="Text 61"/>
          <p:cNvSpPr/>
          <p:nvPr/>
        </p:nvSpPr>
        <p:spPr>
          <a:xfrm>
            <a:off x="686429" y="5983343"/>
            <a:ext cx="11096667" cy="4005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1" b="1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Power of Three:</a:t>
            </a:r>
            <a:pPr>
              <a:lnSpc>
                <a:spcPct val="130000"/>
              </a:lnSpc>
            </a:pPr>
            <a:r>
              <a:rPr lang="en-US" sz="1051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Every piece of content should clearly map to at least one pillar. The best content touches on all three — governance expertise, bridge-building capability, and proven execution.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2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spc="50" kern="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05 / CHANNEL STRATEGY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7150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EEF0F2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Where to Show Up — And How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17500" y="984250"/>
            <a:ext cx="762000" cy="31750"/>
          </a:xfrm>
          <a:custGeom>
            <a:avLst/>
            <a:gdLst/>
            <a:ahLst/>
            <a:cxnLst/>
            <a:rect l="l" t="t" r="r" b="b"/>
            <a:pathLst>
              <a:path w="762000" h="31750">
                <a:moveTo>
                  <a:pt x="0" y="0"/>
                </a:moveTo>
                <a:lnTo>
                  <a:pt x="762000" y="0"/>
                </a:lnTo>
                <a:lnTo>
                  <a:pt x="762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" name="Shape 3"/>
          <p:cNvSpPr/>
          <p:nvPr/>
        </p:nvSpPr>
        <p:spPr>
          <a:xfrm>
            <a:off x="321469" y="1146969"/>
            <a:ext cx="5707063" cy="5294313"/>
          </a:xfrm>
          <a:custGeom>
            <a:avLst/>
            <a:gdLst/>
            <a:ahLst/>
            <a:cxnLst/>
            <a:rect l="l" t="t" r="r" b="b"/>
            <a:pathLst>
              <a:path w="5707063" h="5294313">
                <a:moveTo>
                  <a:pt x="95245" y="0"/>
                </a:moveTo>
                <a:lnTo>
                  <a:pt x="5611818" y="0"/>
                </a:lnTo>
                <a:cubicBezTo>
                  <a:pt x="5664420" y="0"/>
                  <a:pt x="5707063" y="42642"/>
                  <a:pt x="5707063" y="95245"/>
                </a:cubicBezTo>
                <a:lnTo>
                  <a:pt x="5707063" y="5199068"/>
                </a:lnTo>
                <a:cubicBezTo>
                  <a:pt x="5707063" y="5251670"/>
                  <a:pt x="5664420" y="5294313"/>
                  <a:pt x="5611818" y="5294313"/>
                </a:cubicBezTo>
                <a:lnTo>
                  <a:pt x="95245" y="5294313"/>
                </a:lnTo>
                <a:cubicBezTo>
                  <a:pt x="42642" y="5294313"/>
                  <a:pt x="0" y="5251670"/>
                  <a:pt x="0" y="5199068"/>
                </a:cubicBezTo>
                <a:lnTo>
                  <a:pt x="0" y="95245"/>
                </a:lnTo>
                <a:cubicBezTo>
                  <a:pt x="0" y="42678"/>
                  <a:pt x="42678" y="0"/>
                  <a:pt x="95245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84187" y="132556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0077B5">
              <a:alpha val="20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91344" y="1420813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154781" y="11906"/>
                </a:moveTo>
                <a:lnTo>
                  <a:pt x="11869" y="11906"/>
                </a:lnTo>
                <a:cubicBezTo>
                  <a:pt x="5321" y="11906"/>
                  <a:pt x="0" y="17301"/>
                  <a:pt x="0" y="23924"/>
                </a:cubicBezTo>
                <a:lnTo>
                  <a:pt x="0" y="166576"/>
                </a:lnTo>
                <a:cubicBezTo>
                  <a:pt x="0" y="173199"/>
                  <a:pt x="5321" y="178594"/>
                  <a:pt x="11869" y="178594"/>
                </a:cubicBezTo>
                <a:lnTo>
                  <a:pt x="154781" y="178594"/>
                </a:lnTo>
                <a:cubicBezTo>
                  <a:pt x="161330" y="178594"/>
                  <a:pt x="166688" y="173199"/>
                  <a:pt x="166688" y="166576"/>
                </a:cubicBezTo>
                <a:lnTo>
                  <a:pt x="166688" y="23924"/>
                </a:lnTo>
                <a:cubicBezTo>
                  <a:pt x="166688" y="17301"/>
                  <a:pt x="161330" y="11906"/>
                  <a:pt x="154781" y="11906"/>
                </a:cubicBezTo>
                <a:close/>
                <a:moveTo>
                  <a:pt x="50378" y="154781"/>
                </a:moveTo>
                <a:lnTo>
                  <a:pt x="25673" y="154781"/>
                </a:lnTo>
                <a:lnTo>
                  <a:pt x="25673" y="75233"/>
                </a:lnTo>
                <a:lnTo>
                  <a:pt x="50416" y="75233"/>
                </a:lnTo>
                <a:lnTo>
                  <a:pt x="50416" y="154781"/>
                </a:lnTo>
                <a:lnTo>
                  <a:pt x="50378" y="154781"/>
                </a:lnTo>
                <a:close/>
                <a:moveTo>
                  <a:pt x="38026" y="35719"/>
                </a:moveTo>
                <a:cubicBezTo>
                  <a:pt x="45932" y="35719"/>
                  <a:pt x="52350" y="42137"/>
                  <a:pt x="52350" y="50043"/>
                </a:cubicBezTo>
                <a:cubicBezTo>
                  <a:pt x="52350" y="57949"/>
                  <a:pt x="45932" y="64368"/>
                  <a:pt x="38026" y="64368"/>
                </a:cubicBezTo>
                <a:cubicBezTo>
                  <a:pt x="30120" y="64368"/>
                  <a:pt x="23701" y="57949"/>
                  <a:pt x="23701" y="50043"/>
                </a:cubicBezTo>
                <a:cubicBezTo>
                  <a:pt x="23701" y="42137"/>
                  <a:pt x="30120" y="35719"/>
                  <a:pt x="38026" y="35719"/>
                </a:cubicBezTo>
                <a:close/>
                <a:moveTo>
                  <a:pt x="142987" y="154781"/>
                </a:moveTo>
                <a:lnTo>
                  <a:pt x="118281" y="154781"/>
                </a:lnTo>
                <a:lnTo>
                  <a:pt x="118281" y="116086"/>
                </a:lnTo>
                <a:cubicBezTo>
                  <a:pt x="118281" y="106859"/>
                  <a:pt x="118095" y="94990"/>
                  <a:pt x="105445" y="94990"/>
                </a:cubicBezTo>
                <a:cubicBezTo>
                  <a:pt x="92571" y="94990"/>
                  <a:pt x="90599" y="105035"/>
                  <a:pt x="90599" y="115416"/>
                </a:cubicBezTo>
                <a:lnTo>
                  <a:pt x="90599" y="154781"/>
                </a:lnTo>
                <a:lnTo>
                  <a:pt x="65894" y="154781"/>
                </a:lnTo>
                <a:lnTo>
                  <a:pt x="65894" y="75233"/>
                </a:lnTo>
                <a:lnTo>
                  <a:pt x="89595" y="75233"/>
                </a:lnTo>
                <a:lnTo>
                  <a:pt x="89595" y="86097"/>
                </a:lnTo>
                <a:lnTo>
                  <a:pt x="89929" y="86097"/>
                </a:lnTo>
                <a:cubicBezTo>
                  <a:pt x="93241" y="79846"/>
                  <a:pt x="101315" y="73261"/>
                  <a:pt x="113333" y="73261"/>
                </a:cubicBezTo>
                <a:cubicBezTo>
                  <a:pt x="138336" y="73261"/>
                  <a:pt x="142987" y="89743"/>
                  <a:pt x="142987" y="111175"/>
                </a:cubicBezTo>
                <a:lnTo>
                  <a:pt x="142987" y="154781"/>
                </a:lnTo>
                <a:close/>
              </a:path>
            </a:pathLst>
          </a:custGeom>
          <a:solidFill>
            <a:srgbClr val="0077B5"/>
          </a:solidFill>
          <a:ln/>
        </p:spPr>
      </p:sp>
      <p:sp>
        <p:nvSpPr>
          <p:cNvPr id="8" name="Text 6"/>
          <p:cNvSpPr/>
          <p:nvPr/>
        </p:nvSpPr>
        <p:spPr>
          <a:xfrm>
            <a:off x="960438" y="1309688"/>
            <a:ext cx="237331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LinkedIn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60438" y="1531938"/>
            <a:ext cx="2357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Primary Platform — Professional Audience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84187" y="1849438"/>
            <a:ext cx="5445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Content Strategy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31813" y="2135188"/>
            <a:ext cx="63500" cy="127000"/>
          </a:xfrm>
          <a:custGeom>
            <a:avLst/>
            <a:gdLst/>
            <a:ahLst/>
            <a:cxnLst/>
            <a:rect l="l" t="t" r="r" b="b"/>
            <a:pathLst>
              <a:path w="63500" h="127000">
                <a:moveTo>
                  <a:pt x="61292" y="57894"/>
                </a:moveTo>
                <a:cubicBezTo>
                  <a:pt x="64393" y="60995"/>
                  <a:pt x="64393" y="66030"/>
                  <a:pt x="61292" y="69131"/>
                </a:cubicBezTo>
                <a:lnTo>
                  <a:pt x="21605" y="108818"/>
                </a:lnTo>
                <a:cubicBezTo>
                  <a:pt x="18504" y="111919"/>
                  <a:pt x="13469" y="111919"/>
                  <a:pt x="10368" y="108818"/>
                </a:cubicBezTo>
                <a:cubicBezTo>
                  <a:pt x="7268" y="105718"/>
                  <a:pt x="7268" y="100682"/>
                  <a:pt x="10368" y="97582"/>
                </a:cubicBezTo>
                <a:lnTo>
                  <a:pt x="44450" y="63500"/>
                </a:lnTo>
                <a:lnTo>
                  <a:pt x="10393" y="29418"/>
                </a:lnTo>
                <a:cubicBezTo>
                  <a:pt x="7293" y="26318"/>
                  <a:pt x="7293" y="21282"/>
                  <a:pt x="10393" y="18182"/>
                </a:cubicBezTo>
                <a:cubicBezTo>
                  <a:pt x="13494" y="15081"/>
                  <a:pt x="18529" y="15081"/>
                  <a:pt x="21630" y="18182"/>
                </a:cubicBezTo>
                <a:lnTo>
                  <a:pt x="61317" y="57869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2" name="Text 10"/>
          <p:cNvSpPr/>
          <p:nvPr/>
        </p:nvSpPr>
        <p:spPr>
          <a:xfrm>
            <a:off x="706438" y="2103438"/>
            <a:ext cx="2111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Thought leadership on AI governance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31813" y="2357438"/>
            <a:ext cx="63500" cy="127000"/>
          </a:xfrm>
          <a:custGeom>
            <a:avLst/>
            <a:gdLst/>
            <a:ahLst/>
            <a:cxnLst/>
            <a:rect l="l" t="t" r="r" b="b"/>
            <a:pathLst>
              <a:path w="63500" h="127000">
                <a:moveTo>
                  <a:pt x="61292" y="57894"/>
                </a:moveTo>
                <a:cubicBezTo>
                  <a:pt x="64393" y="60995"/>
                  <a:pt x="64393" y="66030"/>
                  <a:pt x="61292" y="69131"/>
                </a:cubicBezTo>
                <a:lnTo>
                  <a:pt x="21605" y="108818"/>
                </a:lnTo>
                <a:cubicBezTo>
                  <a:pt x="18504" y="111919"/>
                  <a:pt x="13469" y="111919"/>
                  <a:pt x="10368" y="108818"/>
                </a:cubicBezTo>
                <a:cubicBezTo>
                  <a:pt x="7268" y="105718"/>
                  <a:pt x="7268" y="100682"/>
                  <a:pt x="10368" y="97582"/>
                </a:cubicBezTo>
                <a:lnTo>
                  <a:pt x="44450" y="63500"/>
                </a:lnTo>
                <a:lnTo>
                  <a:pt x="10393" y="29418"/>
                </a:lnTo>
                <a:cubicBezTo>
                  <a:pt x="7293" y="26318"/>
                  <a:pt x="7293" y="21282"/>
                  <a:pt x="10393" y="18182"/>
                </a:cubicBezTo>
                <a:cubicBezTo>
                  <a:pt x="13494" y="15081"/>
                  <a:pt x="18529" y="15081"/>
                  <a:pt x="21630" y="18182"/>
                </a:cubicBezTo>
                <a:lnTo>
                  <a:pt x="61317" y="57869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4" name="Text 12"/>
          <p:cNvSpPr/>
          <p:nvPr/>
        </p:nvSpPr>
        <p:spPr>
          <a:xfrm>
            <a:off x="706438" y="2325688"/>
            <a:ext cx="2198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Behind-the-scenes from ministry work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31813" y="2579688"/>
            <a:ext cx="63500" cy="127000"/>
          </a:xfrm>
          <a:custGeom>
            <a:avLst/>
            <a:gdLst/>
            <a:ahLst/>
            <a:cxnLst/>
            <a:rect l="l" t="t" r="r" b="b"/>
            <a:pathLst>
              <a:path w="63500" h="127000">
                <a:moveTo>
                  <a:pt x="61292" y="57894"/>
                </a:moveTo>
                <a:cubicBezTo>
                  <a:pt x="64393" y="60995"/>
                  <a:pt x="64393" y="66030"/>
                  <a:pt x="61292" y="69131"/>
                </a:cubicBezTo>
                <a:lnTo>
                  <a:pt x="21605" y="108818"/>
                </a:lnTo>
                <a:cubicBezTo>
                  <a:pt x="18504" y="111919"/>
                  <a:pt x="13469" y="111919"/>
                  <a:pt x="10368" y="108818"/>
                </a:cubicBezTo>
                <a:cubicBezTo>
                  <a:pt x="7268" y="105718"/>
                  <a:pt x="7268" y="100682"/>
                  <a:pt x="10368" y="97582"/>
                </a:cubicBezTo>
                <a:lnTo>
                  <a:pt x="44450" y="63500"/>
                </a:lnTo>
                <a:lnTo>
                  <a:pt x="10393" y="29418"/>
                </a:lnTo>
                <a:cubicBezTo>
                  <a:pt x="7293" y="26318"/>
                  <a:pt x="7293" y="21282"/>
                  <a:pt x="10393" y="18182"/>
                </a:cubicBezTo>
                <a:cubicBezTo>
                  <a:pt x="13494" y="15081"/>
                  <a:pt x="18529" y="15081"/>
                  <a:pt x="21630" y="18182"/>
                </a:cubicBezTo>
                <a:lnTo>
                  <a:pt x="61317" y="57869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6" name="Text 14"/>
          <p:cNvSpPr/>
          <p:nvPr/>
        </p:nvSpPr>
        <p:spPr>
          <a:xfrm>
            <a:off x="706438" y="2547938"/>
            <a:ext cx="2071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Research insights and policy analysis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31813" y="2801938"/>
            <a:ext cx="63500" cy="127000"/>
          </a:xfrm>
          <a:custGeom>
            <a:avLst/>
            <a:gdLst/>
            <a:ahLst/>
            <a:cxnLst/>
            <a:rect l="l" t="t" r="r" b="b"/>
            <a:pathLst>
              <a:path w="63500" h="127000">
                <a:moveTo>
                  <a:pt x="61292" y="57894"/>
                </a:moveTo>
                <a:cubicBezTo>
                  <a:pt x="64393" y="60995"/>
                  <a:pt x="64393" y="66030"/>
                  <a:pt x="61292" y="69131"/>
                </a:cubicBezTo>
                <a:lnTo>
                  <a:pt x="21605" y="108818"/>
                </a:lnTo>
                <a:cubicBezTo>
                  <a:pt x="18504" y="111919"/>
                  <a:pt x="13469" y="111919"/>
                  <a:pt x="10368" y="108818"/>
                </a:cubicBezTo>
                <a:cubicBezTo>
                  <a:pt x="7268" y="105718"/>
                  <a:pt x="7268" y="100682"/>
                  <a:pt x="10368" y="97582"/>
                </a:cubicBezTo>
                <a:lnTo>
                  <a:pt x="44450" y="63500"/>
                </a:lnTo>
                <a:lnTo>
                  <a:pt x="10393" y="29418"/>
                </a:lnTo>
                <a:cubicBezTo>
                  <a:pt x="7293" y="26318"/>
                  <a:pt x="7293" y="21282"/>
                  <a:pt x="10393" y="18182"/>
                </a:cubicBezTo>
                <a:cubicBezTo>
                  <a:pt x="13494" y="15081"/>
                  <a:pt x="18529" y="15081"/>
                  <a:pt x="21630" y="18182"/>
                </a:cubicBezTo>
                <a:lnTo>
                  <a:pt x="61317" y="57869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18" name="Text 16"/>
          <p:cNvSpPr/>
          <p:nvPr/>
        </p:nvSpPr>
        <p:spPr>
          <a:xfrm>
            <a:off x="706438" y="2770188"/>
            <a:ext cx="1817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Speaking engagement highlights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84187" y="3055938"/>
            <a:ext cx="2643188" cy="603250"/>
          </a:xfrm>
          <a:custGeom>
            <a:avLst/>
            <a:gdLst/>
            <a:ahLst/>
            <a:cxnLst/>
            <a:rect l="l" t="t" r="r" b="b"/>
            <a:pathLst>
              <a:path w="2643188" h="603250">
                <a:moveTo>
                  <a:pt x="63498" y="0"/>
                </a:moveTo>
                <a:lnTo>
                  <a:pt x="2579689" y="0"/>
                </a:lnTo>
                <a:cubicBezTo>
                  <a:pt x="2614758" y="0"/>
                  <a:pt x="2643188" y="28429"/>
                  <a:pt x="2643188" y="63498"/>
                </a:cubicBezTo>
                <a:lnTo>
                  <a:pt x="2643188" y="539752"/>
                </a:lnTo>
                <a:cubicBezTo>
                  <a:pt x="2643188" y="574821"/>
                  <a:pt x="2614758" y="603250"/>
                  <a:pt x="2579689" y="603250"/>
                </a:cubicBezTo>
                <a:lnTo>
                  <a:pt x="63498" y="603250"/>
                </a:lnTo>
                <a:cubicBezTo>
                  <a:pt x="28429" y="603250"/>
                  <a:pt x="0" y="574821"/>
                  <a:pt x="0" y="539752"/>
                </a:cubicBezTo>
                <a:lnTo>
                  <a:pt x="0" y="63498"/>
                </a:lnTo>
                <a:cubicBezTo>
                  <a:pt x="0" y="28453"/>
                  <a:pt x="28453" y="0"/>
                  <a:pt x="63498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579438" y="3151188"/>
            <a:ext cx="2516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Frequency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79438" y="3373438"/>
            <a:ext cx="2516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2-3 posts/week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3222625" y="3055938"/>
            <a:ext cx="2643188" cy="603250"/>
          </a:xfrm>
          <a:custGeom>
            <a:avLst/>
            <a:gdLst/>
            <a:ahLst/>
            <a:cxnLst/>
            <a:rect l="l" t="t" r="r" b="b"/>
            <a:pathLst>
              <a:path w="2643188" h="603250">
                <a:moveTo>
                  <a:pt x="63498" y="0"/>
                </a:moveTo>
                <a:lnTo>
                  <a:pt x="2579689" y="0"/>
                </a:lnTo>
                <a:cubicBezTo>
                  <a:pt x="2614758" y="0"/>
                  <a:pt x="2643188" y="28429"/>
                  <a:pt x="2643188" y="63498"/>
                </a:cubicBezTo>
                <a:lnTo>
                  <a:pt x="2643188" y="539752"/>
                </a:lnTo>
                <a:cubicBezTo>
                  <a:pt x="2643188" y="574821"/>
                  <a:pt x="2614758" y="603250"/>
                  <a:pt x="2579689" y="603250"/>
                </a:cubicBezTo>
                <a:lnTo>
                  <a:pt x="63498" y="603250"/>
                </a:lnTo>
                <a:cubicBezTo>
                  <a:pt x="28429" y="603250"/>
                  <a:pt x="0" y="574821"/>
                  <a:pt x="0" y="539752"/>
                </a:cubicBezTo>
                <a:lnTo>
                  <a:pt x="0" y="63498"/>
                </a:lnTo>
                <a:cubicBezTo>
                  <a:pt x="0" y="28453"/>
                  <a:pt x="28453" y="0"/>
                  <a:pt x="63498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3317875" y="3151188"/>
            <a:ext cx="2516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Best Time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3317875" y="3373438"/>
            <a:ext cx="2516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Tue-Thu, 8-10 AM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84187" y="3754438"/>
            <a:ext cx="5445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Content Mix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84187" y="4008438"/>
            <a:ext cx="627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Text posts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614975" y="4008438"/>
            <a:ext cx="317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40%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84187" y="4262438"/>
            <a:ext cx="5381625" cy="63500"/>
          </a:xfrm>
          <a:custGeom>
            <a:avLst/>
            <a:gdLst/>
            <a:ahLst/>
            <a:cxnLst/>
            <a:rect l="l" t="t" r="r" b="b"/>
            <a:pathLst>
              <a:path w="5381625" h="63500">
                <a:moveTo>
                  <a:pt x="31750" y="0"/>
                </a:moveTo>
                <a:lnTo>
                  <a:pt x="5349875" y="0"/>
                </a:lnTo>
                <a:cubicBezTo>
                  <a:pt x="5367398" y="0"/>
                  <a:pt x="5381625" y="14227"/>
                  <a:pt x="5381625" y="31750"/>
                </a:cubicBezTo>
                <a:lnTo>
                  <a:pt x="5381625" y="31750"/>
                </a:lnTo>
                <a:cubicBezTo>
                  <a:pt x="5381625" y="49273"/>
                  <a:pt x="5367398" y="63500"/>
                  <a:pt x="5349875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484187" y="4262438"/>
            <a:ext cx="2151063" cy="63500"/>
          </a:xfrm>
          <a:custGeom>
            <a:avLst/>
            <a:gdLst/>
            <a:ahLst/>
            <a:cxnLst/>
            <a:rect l="l" t="t" r="r" b="b"/>
            <a:pathLst>
              <a:path w="2151063" h="63500">
                <a:moveTo>
                  <a:pt x="31750" y="0"/>
                </a:moveTo>
                <a:lnTo>
                  <a:pt x="2119313" y="0"/>
                </a:lnTo>
                <a:cubicBezTo>
                  <a:pt x="2136836" y="0"/>
                  <a:pt x="2151063" y="14227"/>
                  <a:pt x="2151063" y="31750"/>
                </a:cubicBezTo>
                <a:lnTo>
                  <a:pt x="2151063" y="31750"/>
                </a:lnTo>
                <a:cubicBezTo>
                  <a:pt x="2151063" y="49273"/>
                  <a:pt x="2136836" y="63500"/>
                  <a:pt x="2119313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0" name="Text 28"/>
          <p:cNvSpPr/>
          <p:nvPr/>
        </p:nvSpPr>
        <p:spPr>
          <a:xfrm>
            <a:off x="484187" y="4389438"/>
            <a:ext cx="603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Carousels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5611502" y="4389438"/>
            <a:ext cx="317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30%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484187" y="4643438"/>
            <a:ext cx="5381625" cy="63500"/>
          </a:xfrm>
          <a:custGeom>
            <a:avLst/>
            <a:gdLst/>
            <a:ahLst/>
            <a:cxnLst/>
            <a:rect l="l" t="t" r="r" b="b"/>
            <a:pathLst>
              <a:path w="5381625" h="63500">
                <a:moveTo>
                  <a:pt x="31750" y="0"/>
                </a:moveTo>
                <a:lnTo>
                  <a:pt x="5349875" y="0"/>
                </a:lnTo>
                <a:cubicBezTo>
                  <a:pt x="5367398" y="0"/>
                  <a:pt x="5381625" y="14227"/>
                  <a:pt x="5381625" y="31750"/>
                </a:cubicBezTo>
                <a:lnTo>
                  <a:pt x="5381625" y="31750"/>
                </a:lnTo>
                <a:cubicBezTo>
                  <a:pt x="5381625" y="49273"/>
                  <a:pt x="5367398" y="63500"/>
                  <a:pt x="5349875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484187" y="4643438"/>
            <a:ext cx="1611313" cy="63500"/>
          </a:xfrm>
          <a:custGeom>
            <a:avLst/>
            <a:gdLst/>
            <a:ahLst/>
            <a:cxnLst/>
            <a:rect l="l" t="t" r="r" b="b"/>
            <a:pathLst>
              <a:path w="1611313" h="63500">
                <a:moveTo>
                  <a:pt x="31750" y="0"/>
                </a:moveTo>
                <a:lnTo>
                  <a:pt x="1579563" y="0"/>
                </a:lnTo>
                <a:cubicBezTo>
                  <a:pt x="1597086" y="0"/>
                  <a:pt x="1611313" y="14227"/>
                  <a:pt x="1611313" y="31750"/>
                </a:cubicBezTo>
                <a:lnTo>
                  <a:pt x="1611313" y="31750"/>
                </a:lnTo>
                <a:cubicBezTo>
                  <a:pt x="1611313" y="49273"/>
                  <a:pt x="1597086" y="63500"/>
                  <a:pt x="1579563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4" name="Text 32"/>
          <p:cNvSpPr/>
          <p:nvPr/>
        </p:nvSpPr>
        <p:spPr>
          <a:xfrm>
            <a:off x="484187" y="4770438"/>
            <a:ext cx="4365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Videos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5614851" y="4770438"/>
            <a:ext cx="317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20%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484187" y="5024438"/>
            <a:ext cx="5381625" cy="63500"/>
          </a:xfrm>
          <a:custGeom>
            <a:avLst/>
            <a:gdLst/>
            <a:ahLst/>
            <a:cxnLst/>
            <a:rect l="l" t="t" r="r" b="b"/>
            <a:pathLst>
              <a:path w="5381625" h="63500">
                <a:moveTo>
                  <a:pt x="31750" y="0"/>
                </a:moveTo>
                <a:lnTo>
                  <a:pt x="5349875" y="0"/>
                </a:lnTo>
                <a:cubicBezTo>
                  <a:pt x="5367398" y="0"/>
                  <a:pt x="5381625" y="14227"/>
                  <a:pt x="5381625" y="31750"/>
                </a:cubicBezTo>
                <a:lnTo>
                  <a:pt x="5381625" y="31750"/>
                </a:lnTo>
                <a:cubicBezTo>
                  <a:pt x="5381625" y="49273"/>
                  <a:pt x="5367398" y="63500"/>
                  <a:pt x="5349875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484187" y="5024438"/>
            <a:ext cx="1079500" cy="63500"/>
          </a:xfrm>
          <a:custGeom>
            <a:avLst/>
            <a:gdLst/>
            <a:ahLst/>
            <a:cxnLst/>
            <a:rect l="l" t="t" r="r" b="b"/>
            <a:pathLst>
              <a:path w="1079500" h="63500">
                <a:moveTo>
                  <a:pt x="31750" y="0"/>
                </a:moveTo>
                <a:lnTo>
                  <a:pt x="1047750" y="0"/>
                </a:lnTo>
                <a:cubicBezTo>
                  <a:pt x="1065273" y="0"/>
                  <a:pt x="1079500" y="14227"/>
                  <a:pt x="1079500" y="31750"/>
                </a:cubicBezTo>
                <a:lnTo>
                  <a:pt x="1079500" y="31750"/>
                </a:lnTo>
                <a:cubicBezTo>
                  <a:pt x="1079500" y="49273"/>
                  <a:pt x="1065273" y="63500"/>
                  <a:pt x="1047750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38" name="Text 36"/>
          <p:cNvSpPr/>
          <p:nvPr/>
        </p:nvSpPr>
        <p:spPr>
          <a:xfrm>
            <a:off x="484187" y="5151438"/>
            <a:ext cx="476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Articles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5639222" y="5151438"/>
            <a:ext cx="293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10%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484187" y="5405438"/>
            <a:ext cx="5381625" cy="63500"/>
          </a:xfrm>
          <a:custGeom>
            <a:avLst/>
            <a:gdLst/>
            <a:ahLst/>
            <a:cxnLst/>
            <a:rect l="l" t="t" r="r" b="b"/>
            <a:pathLst>
              <a:path w="5381625" h="63500">
                <a:moveTo>
                  <a:pt x="31750" y="0"/>
                </a:moveTo>
                <a:lnTo>
                  <a:pt x="5349875" y="0"/>
                </a:lnTo>
                <a:cubicBezTo>
                  <a:pt x="5367398" y="0"/>
                  <a:pt x="5381625" y="14227"/>
                  <a:pt x="5381625" y="31750"/>
                </a:cubicBezTo>
                <a:lnTo>
                  <a:pt x="5381625" y="31750"/>
                </a:lnTo>
                <a:cubicBezTo>
                  <a:pt x="5381625" y="49273"/>
                  <a:pt x="5367398" y="63500"/>
                  <a:pt x="5349875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484187" y="5405438"/>
            <a:ext cx="539750" cy="63500"/>
          </a:xfrm>
          <a:custGeom>
            <a:avLst/>
            <a:gdLst/>
            <a:ahLst/>
            <a:cxnLst/>
            <a:rect l="l" t="t" r="r" b="b"/>
            <a:pathLst>
              <a:path w="539750" h="63500">
                <a:moveTo>
                  <a:pt x="31750" y="0"/>
                </a:moveTo>
                <a:lnTo>
                  <a:pt x="508000" y="0"/>
                </a:lnTo>
                <a:cubicBezTo>
                  <a:pt x="525523" y="0"/>
                  <a:pt x="539750" y="14227"/>
                  <a:pt x="539750" y="31750"/>
                </a:cubicBezTo>
                <a:lnTo>
                  <a:pt x="539750" y="31750"/>
                </a:lnTo>
                <a:cubicBezTo>
                  <a:pt x="539750" y="49273"/>
                  <a:pt x="525523" y="63500"/>
                  <a:pt x="508000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2" name="Shape 40"/>
          <p:cNvSpPr/>
          <p:nvPr/>
        </p:nvSpPr>
        <p:spPr>
          <a:xfrm>
            <a:off x="6163469" y="1146969"/>
            <a:ext cx="5707063" cy="2039938"/>
          </a:xfrm>
          <a:custGeom>
            <a:avLst/>
            <a:gdLst/>
            <a:ahLst/>
            <a:cxnLst/>
            <a:rect l="l" t="t" r="r" b="b"/>
            <a:pathLst>
              <a:path w="5707063" h="2039938">
                <a:moveTo>
                  <a:pt x="95245" y="0"/>
                </a:moveTo>
                <a:lnTo>
                  <a:pt x="5611818" y="0"/>
                </a:lnTo>
                <a:cubicBezTo>
                  <a:pt x="5664420" y="0"/>
                  <a:pt x="5707063" y="42642"/>
                  <a:pt x="5707063" y="95245"/>
                </a:cubicBezTo>
                <a:lnTo>
                  <a:pt x="5707063" y="1944693"/>
                </a:lnTo>
                <a:cubicBezTo>
                  <a:pt x="5707063" y="1997295"/>
                  <a:pt x="5664420" y="2039938"/>
                  <a:pt x="5611818" y="2039938"/>
                </a:cubicBezTo>
                <a:lnTo>
                  <a:pt x="95245" y="2039938"/>
                </a:lnTo>
                <a:cubicBezTo>
                  <a:pt x="42642" y="2039938"/>
                  <a:pt x="0" y="1997295"/>
                  <a:pt x="0" y="1944693"/>
                </a:cubicBezTo>
                <a:lnTo>
                  <a:pt x="0" y="95245"/>
                </a:lnTo>
                <a:cubicBezTo>
                  <a:pt x="0" y="42678"/>
                  <a:pt x="42678" y="0"/>
                  <a:pt x="95245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326188" y="1357313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6415484" y="144462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199" y="78135"/>
                </a:moveTo>
                <a:lnTo>
                  <a:pt x="44927" y="78135"/>
                </a:lnTo>
                <a:cubicBezTo>
                  <a:pt x="45737" y="96134"/>
                  <a:pt x="49727" y="112709"/>
                  <a:pt x="55392" y="124848"/>
                </a:cubicBezTo>
                <a:cubicBezTo>
                  <a:pt x="58573" y="131685"/>
                  <a:pt x="62006" y="136513"/>
                  <a:pt x="65187" y="139471"/>
                </a:cubicBezTo>
                <a:cubicBezTo>
                  <a:pt x="68312" y="142401"/>
                  <a:pt x="70461" y="142875"/>
                  <a:pt x="71577" y="142875"/>
                </a:cubicBezTo>
                <a:cubicBezTo>
                  <a:pt x="72693" y="142875"/>
                  <a:pt x="74842" y="142401"/>
                  <a:pt x="77967" y="139471"/>
                </a:cubicBezTo>
                <a:cubicBezTo>
                  <a:pt x="81149" y="136513"/>
                  <a:pt x="84581" y="131657"/>
                  <a:pt x="87762" y="124848"/>
                </a:cubicBezTo>
                <a:cubicBezTo>
                  <a:pt x="93427" y="112709"/>
                  <a:pt x="97417" y="96134"/>
                  <a:pt x="98227" y="78135"/>
                </a:cubicBezTo>
                <a:close/>
                <a:moveTo>
                  <a:pt x="44900" y="64740"/>
                </a:moveTo>
                <a:lnTo>
                  <a:pt x="98171" y="64740"/>
                </a:lnTo>
                <a:cubicBezTo>
                  <a:pt x="97389" y="46741"/>
                  <a:pt x="93399" y="30166"/>
                  <a:pt x="87734" y="18027"/>
                </a:cubicBezTo>
                <a:cubicBezTo>
                  <a:pt x="84553" y="11218"/>
                  <a:pt x="81121" y="6362"/>
                  <a:pt x="77939" y="3404"/>
                </a:cubicBezTo>
                <a:cubicBezTo>
                  <a:pt x="74814" y="474"/>
                  <a:pt x="72665" y="0"/>
                  <a:pt x="71549" y="0"/>
                </a:cubicBezTo>
                <a:cubicBezTo>
                  <a:pt x="70433" y="0"/>
                  <a:pt x="68284" y="474"/>
                  <a:pt x="65159" y="3404"/>
                </a:cubicBezTo>
                <a:cubicBezTo>
                  <a:pt x="61978" y="6362"/>
                  <a:pt x="58545" y="11218"/>
                  <a:pt x="55364" y="18027"/>
                </a:cubicBezTo>
                <a:cubicBezTo>
                  <a:pt x="49699" y="30166"/>
                  <a:pt x="45709" y="46741"/>
                  <a:pt x="44900" y="64740"/>
                </a:cubicBezTo>
                <a:close/>
                <a:moveTo>
                  <a:pt x="31505" y="64740"/>
                </a:moveTo>
                <a:cubicBezTo>
                  <a:pt x="32482" y="40853"/>
                  <a:pt x="38649" y="18669"/>
                  <a:pt x="47662" y="4102"/>
                </a:cubicBezTo>
                <a:cubicBezTo>
                  <a:pt x="21961" y="13199"/>
                  <a:pt x="3042" y="36612"/>
                  <a:pt x="419" y="64740"/>
                </a:cubicBezTo>
                <a:lnTo>
                  <a:pt x="31505" y="64740"/>
                </a:lnTo>
                <a:close/>
                <a:moveTo>
                  <a:pt x="419" y="78135"/>
                </a:moveTo>
                <a:cubicBezTo>
                  <a:pt x="3042" y="106263"/>
                  <a:pt x="21961" y="129676"/>
                  <a:pt x="47662" y="138773"/>
                </a:cubicBezTo>
                <a:cubicBezTo>
                  <a:pt x="38649" y="124206"/>
                  <a:pt x="32482" y="102022"/>
                  <a:pt x="31505" y="78135"/>
                </a:cubicBezTo>
                <a:lnTo>
                  <a:pt x="419" y="78135"/>
                </a:lnTo>
                <a:close/>
                <a:moveTo>
                  <a:pt x="111593" y="78135"/>
                </a:moveTo>
                <a:cubicBezTo>
                  <a:pt x="110617" y="102022"/>
                  <a:pt x="104449" y="124206"/>
                  <a:pt x="95436" y="138773"/>
                </a:cubicBezTo>
                <a:cubicBezTo>
                  <a:pt x="121137" y="129648"/>
                  <a:pt x="140057" y="106263"/>
                  <a:pt x="142680" y="78135"/>
                </a:cubicBezTo>
                <a:lnTo>
                  <a:pt x="111593" y="78135"/>
                </a:lnTo>
                <a:close/>
                <a:moveTo>
                  <a:pt x="142680" y="64740"/>
                </a:moveTo>
                <a:cubicBezTo>
                  <a:pt x="140057" y="36612"/>
                  <a:pt x="121137" y="13199"/>
                  <a:pt x="95436" y="4102"/>
                </a:cubicBezTo>
                <a:cubicBezTo>
                  <a:pt x="104449" y="18669"/>
                  <a:pt x="110617" y="40853"/>
                  <a:pt x="111593" y="64740"/>
                </a:cubicBezTo>
                <a:lnTo>
                  <a:pt x="142680" y="6474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5" name="Text 43"/>
          <p:cNvSpPr/>
          <p:nvPr/>
        </p:nvSpPr>
        <p:spPr>
          <a:xfrm>
            <a:off x="6738938" y="1309688"/>
            <a:ext cx="1563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Website: heyibnu.com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6738938" y="1531938"/>
            <a:ext cx="1555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Home Base &amp; Landing Page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6350000" y="1845469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48" name="Text 46"/>
          <p:cNvSpPr/>
          <p:nvPr/>
        </p:nvSpPr>
        <p:spPr>
          <a:xfrm>
            <a:off x="6524625" y="1817688"/>
            <a:ext cx="5246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Clear bio and brand statement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6350000" y="2099469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0" name="Text 48"/>
          <p:cNvSpPr/>
          <p:nvPr/>
        </p:nvSpPr>
        <p:spPr>
          <a:xfrm>
            <a:off x="6524625" y="2071688"/>
            <a:ext cx="5246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Portfolio of projects and research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6350000" y="2353469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2" name="Text 50"/>
          <p:cNvSpPr/>
          <p:nvPr/>
        </p:nvSpPr>
        <p:spPr>
          <a:xfrm>
            <a:off x="6524625" y="2325688"/>
            <a:ext cx="5246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Speaking topics and booking info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6350000" y="2607469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4" name="Text 52"/>
          <p:cNvSpPr/>
          <p:nvPr/>
        </p:nvSpPr>
        <p:spPr>
          <a:xfrm>
            <a:off x="6524625" y="2579688"/>
            <a:ext cx="5246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Publications and media coverage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6350000" y="2861469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6" name="Text 54"/>
          <p:cNvSpPr/>
          <p:nvPr/>
        </p:nvSpPr>
        <p:spPr>
          <a:xfrm>
            <a:off x="6524625" y="2833688"/>
            <a:ext cx="5246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Contact and inquiry forms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6163469" y="3321844"/>
            <a:ext cx="5707063" cy="1738313"/>
          </a:xfrm>
          <a:custGeom>
            <a:avLst/>
            <a:gdLst/>
            <a:ahLst/>
            <a:cxnLst/>
            <a:rect l="l" t="t" r="r" b="b"/>
            <a:pathLst>
              <a:path w="5707063" h="1738313">
                <a:moveTo>
                  <a:pt x="95242" y="0"/>
                </a:moveTo>
                <a:lnTo>
                  <a:pt x="5611820" y="0"/>
                </a:lnTo>
                <a:cubicBezTo>
                  <a:pt x="5664386" y="0"/>
                  <a:pt x="5707063" y="42677"/>
                  <a:pt x="5707063" y="95242"/>
                </a:cubicBezTo>
                <a:lnTo>
                  <a:pt x="5707063" y="1643070"/>
                </a:lnTo>
                <a:cubicBezTo>
                  <a:pt x="5707063" y="1695671"/>
                  <a:pt x="5664421" y="1738313"/>
                  <a:pt x="5611820" y="1738313"/>
                </a:cubicBezTo>
                <a:lnTo>
                  <a:pt x="95242" y="1738313"/>
                </a:lnTo>
                <a:cubicBezTo>
                  <a:pt x="42677" y="1738313"/>
                  <a:pt x="0" y="1695636"/>
                  <a:pt x="0" y="1643070"/>
                </a:cubicBezTo>
                <a:lnTo>
                  <a:pt x="0" y="95242"/>
                </a:lnTo>
                <a:cubicBezTo>
                  <a:pt x="0" y="42677"/>
                  <a:pt x="42677" y="0"/>
                  <a:pt x="95242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6326188" y="3532188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59" name="Shape 57"/>
          <p:cNvSpPr/>
          <p:nvPr/>
        </p:nvSpPr>
        <p:spPr>
          <a:xfrm>
            <a:off x="6415484" y="3619500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0" y="116086"/>
                </a:moveTo>
                <a:lnTo>
                  <a:pt x="0" y="33486"/>
                </a:lnTo>
                <a:cubicBezTo>
                  <a:pt x="0" y="29775"/>
                  <a:pt x="2986" y="26789"/>
                  <a:pt x="6697" y="26789"/>
                </a:cubicBezTo>
                <a:cubicBezTo>
                  <a:pt x="10409" y="26789"/>
                  <a:pt x="13395" y="29775"/>
                  <a:pt x="13395" y="33486"/>
                </a:cubicBezTo>
                <a:lnTo>
                  <a:pt x="13395" y="113854"/>
                </a:lnTo>
                <a:cubicBezTo>
                  <a:pt x="13395" y="117565"/>
                  <a:pt x="16380" y="120551"/>
                  <a:pt x="20092" y="120551"/>
                </a:cubicBezTo>
                <a:cubicBezTo>
                  <a:pt x="23803" y="120551"/>
                  <a:pt x="26789" y="117565"/>
                  <a:pt x="26789" y="113854"/>
                </a:cubicBezTo>
                <a:lnTo>
                  <a:pt x="26789" y="26789"/>
                </a:lnTo>
                <a:cubicBezTo>
                  <a:pt x="26789" y="16939"/>
                  <a:pt x="34798" y="8930"/>
                  <a:pt x="44648" y="8930"/>
                </a:cubicBezTo>
                <a:lnTo>
                  <a:pt x="125016" y="8930"/>
                </a:lnTo>
                <a:cubicBezTo>
                  <a:pt x="134866" y="8930"/>
                  <a:pt x="142875" y="16939"/>
                  <a:pt x="142875" y="26789"/>
                </a:cubicBezTo>
                <a:lnTo>
                  <a:pt x="142875" y="116086"/>
                </a:lnTo>
                <a:cubicBezTo>
                  <a:pt x="142875" y="125936"/>
                  <a:pt x="134866" y="133945"/>
                  <a:pt x="125016" y="133945"/>
                </a:cubicBezTo>
                <a:lnTo>
                  <a:pt x="17859" y="133945"/>
                </a:lnTo>
                <a:cubicBezTo>
                  <a:pt x="8009" y="133945"/>
                  <a:pt x="0" y="125936"/>
                  <a:pt x="0" y="116086"/>
                </a:cubicBezTo>
                <a:close/>
                <a:moveTo>
                  <a:pt x="44648" y="35719"/>
                </a:moveTo>
                <a:lnTo>
                  <a:pt x="44648" y="53578"/>
                </a:lnTo>
                <a:cubicBezTo>
                  <a:pt x="44648" y="58517"/>
                  <a:pt x="48639" y="62508"/>
                  <a:pt x="53578" y="62508"/>
                </a:cubicBezTo>
                <a:lnTo>
                  <a:pt x="71438" y="62508"/>
                </a:lnTo>
                <a:cubicBezTo>
                  <a:pt x="76377" y="62508"/>
                  <a:pt x="80367" y="58517"/>
                  <a:pt x="80367" y="53578"/>
                </a:cubicBezTo>
                <a:lnTo>
                  <a:pt x="80367" y="35719"/>
                </a:lnTo>
                <a:cubicBezTo>
                  <a:pt x="80367" y="30780"/>
                  <a:pt x="76377" y="26789"/>
                  <a:pt x="71438" y="26789"/>
                </a:cubicBezTo>
                <a:lnTo>
                  <a:pt x="53578" y="26789"/>
                </a:lnTo>
                <a:cubicBezTo>
                  <a:pt x="48639" y="26789"/>
                  <a:pt x="44648" y="30780"/>
                  <a:pt x="44648" y="35719"/>
                </a:cubicBezTo>
                <a:close/>
                <a:moveTo>
                  <a:pt x="51346" y="102691"/>
                </a:moveTo>
                <a:cubicBezTo>
                  <a:pt x="47634" y="102691"/>
                  <a:pt x="44648" y="105677"/>
                  <a:pt x="44648" y="109389"/>
                </a:cubicBezTo>
                <a:cubicBezTo>
                  <a:pt x="44648" y="113100"/>
                  <a:pt x="47634" y="116086"/>
                  <a:pt x="51346" y="116086"/>
                </a:cubicBezTo>
                <a:lnTo>
                  <a:pt x="118318" y="116086"/>
                </a:lnTo>
                <a:cubicBezTo>
                  <a:pt x="122030" y="116086"/>
                  <a:pt x="125016" y="113100"/>
                  <a:pt x="125016" y="109389"/>
                </a:cubicBezTo>
                <a:cubicBezTo>
                  <a:pt x="125016" y="105677"/>
                  <a:pt x="122030" y="102691"/>
                  <a:pt x="118318" y="102691"/>
                </a:cubicBezTo>
                <a:lnTo>
                  <a:pt x="51346" y="102691"/>
                </a:lnTo>
                <a:close/>
                <a:moveTo>
                  <a:pt x="44648" y="82600"/>
                </a:moveTo>
                <a:cubicBezTo>
                  <a:pt x="44648" y="86311"/>
                  <a:pt x="47634" y="89297"/>
                  <a:pt x="51346" y="89297"/>
                </a:cubicBezTo>
                <a:lnTo>
                  <a:pt x="118318" y="89297"/>
                </a:lnTo>
                <a:cubicBezTo>
                  <a:pt x="122030" y="89297"/>
                  <a:pt x="125016" y="86311"/>
                  <a:pt x="125016" y="82600"/>
                </a:cubicBezTo>
                <a:cubicBezTo>
                  <a:pt x="125016" y="78888"/>
                  <a:pt x="122030" y="75902"/>
                  <a:pt x="118318" y="75902"/>
                </a:cubicBezTo>
                <a:lnTo>
                  <a:pt x="51346" y="75902"/>
                </a:lnTo>
                <a:cubicBezTo>
                  <a:pt x="47634" y="75902"/>
                  <a:pt x="44648" y="78888"/>
                  <a:pt x="44648" y="82600"/>
                </a:cubicBezTo>
                <a:close/>
                <a:moveTo>
                  <a:pt x="100459" y="49113"/>
                </a:moveTo>
                <a:cubicBezTo>
                  <a:pt x="96748" y="49113"/>
                  <a:pt x="93762" y="52099"/>
                  <a:pt x="93762" y="55811"/>
                </a:cubicBezTo>
                <a:cubicBezTo>
                  <a:pt x="93762" y="59522"/>
                  <a:pt x="96748" y="62508"/>
                  <a:pt x="100459" y="62508"/>
                </a:cubicBezTo>
                <a:lnTo>
                  <a:pt x="118318" y="62508"/>
                </a:lnTo>
                <a:cubicBezTo>
                  <a:pt x="122030" y="62508"/>
                  <a:pt x="125016" y="59522"/>
                  <a:pt x="125016" y="55811"/>
                </a:cubicBezTo>
                <a:cubicBezTo>
                  <a:pt x="125016" y="52099"/>
                  <a:pt x="122030" y="49113"/>
                  <a:pt x="118318" y="49113"/>
                </a:cubicBezTo>
                <a:lnTo>
                  <a:pt x="100459" y="49113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60" name="Text 58"/>
          <p:cNvSpPr/>
          <p:nvPr/>
        </p:nvSpPr>
        <p:spPr>
          <a:xfrm>
            <a:off x="6738938" y="3484563"/>
            <a:ext cx="11588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Newsletter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6738938" y="3706813"/>
            <a:ext cx="1150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Thought Leadership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6326188" y="3992563"/>
            <a:ext cx="5445125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Worth starting?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Yes — but with minimal effort, maximum impact approach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6326188" y="4262438"/>
            <a:ext cx="5445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Start with monthly frequency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6326188" y="4484688"/>
            <a:ext cx="5445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Repurpose LinkedIn content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6326188" y="4706938"/>
            <a:ext cx="5445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Focus on AI governance insights</a:t>
            </a:r>
            <a:endParaRPr lang="en-US" sz="1600" dirty="0"/>
          </a:p>
        </p:txBody>
      </p:sp>
      <p:sp>
        <p:nvSpPr>
          <p:cNvPr id="66" name="Shape 64"/>
          <p:cNvSpPr/>
          <p:nvPr/>
        </p:nvSpPr>
        <p:spPr>
          <a:xfrm>
            <a:off x="6163469" y="5195094"/>
            <a:ext cx="5707063" cy="1246188"/>
          </a:xfrm>
          <a:custGeom>
            <a:avLst/>
            <a:gdLst/>
            <a:ahLst/>
            <a:cxnLst/>
            <a:rect l="l" t="t" r="r" b="b"/>
            <a:pathLst>
              <a:path w="5707063" h="1246188">
                <a:moveTo>
                  <a:pt x="95246" y="0"/>
                </a:moveTo>
                <a:lnTo>
                  <a:pt x="5611816" y="0"/>
                </a:lnTo>
                <a:cubicBezTo>
                  <a:pt x="5664419" y="0"/>
                  <a:pt x="5707063" y="42643"/>
                  <a:pt x="5707063" y="95246"/>
                </a:cubicBezTo>
                <a:lnTo>
                  <a:pt x="5707063" y="1150941"/>
                </a:lnTo>
                <a:cubicBezTo>
                  <a:pt x="5707063" y="1203544"/>
                  <a:pt x="5664419" y="1246187"/>
                  <a:pt x="5611816" y="1246188"/>
                </a:cubicBezTo>
                <a:lnTo>
                  <a:pt x="95246" y="1246188"/>
                </a:lnTo>
                <a:cubicBezTo>
                  <a:pt x="42643" y="1246188"/>
                  <a:pt x="0" y="1203544"/>
                  <a:pt x="0" y="1150941"/>
                </a:cubicBezTo>
                <a:lnTo>
                  <a:pt x="0" y="95246"/>
                </a:lnTo>
                <a:cubicBezTo>
                  <a:pt x="0" y="42643"/>
                  <a:pt x="42643" y="0"/>
                  <a:pt x="95246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6326188" y="5405438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98C1D9">
              <a:alpha val="20000"/>
            </a:srgbClr>
          </a:solidFill>
          <a:ln/>
        </p:spPr>
      </p:sp>
      <p:sp>
        <p:nvSpPr>
          <p:cNvPr id="68" name="Shape 66"/>
          <p:cNvSpPr/>
          <p:nvPr/>
        </p:nvSpPr>
        <p:spPr>
          <a:xfrm>
            <a:off x="6433344" y="5492750"/>
            <a:ext cx="107156" cy="142875"/>
          </a:xfrm>
          <a:custGeom>
            <a:avLst/>
            <a:gdLst/>
            <a:ahLst/>
            <a:cxnLst/>
            <a:rect l="l" t="t" r="r" b="b"/>
            <a:pathLst>
              <a:path w="107156" h="142875">
                <a:moveTo>
                  <a:pt x="53578" y="0"/>
                </a:moveTo>
                <a:cubicBezTo>
                  <a:pt x="38788" y="0"/>
                  <a:pt x="26789" y="11999"/>
                  <a:pt x="26789" y="26789"/>
                </a:cubicBezTo>
                <a:lnTo>
                  <a:pt x="26789" y="62508"/>
                </a:lnTo>
                <a:cubicBezTo>
                  <a:pt x="26789" y="77298"/>
                  <a:pt x="38788" y="89297"/>
                  <a:pt x="53578" y="89297"/>
                </a:cubicBezTo>
                <a:cubicBezTo>
                  <a:pt x="68368" y="89297"/>
                  <a:pt x="80367" y="77298"/>
                  <a:pt x="80367" y="62508"/>
                </a:cubicBezTo>
                <a:lnTo>
                  <a:pt x="80367" y="26789"/>
                </a:lnTo>
                <a:cubicBezTo>
                  <a:pt x="80367" y="11999"/>
                  <a:pt x="68368" y="0"/>
                  <a:pt x="53578" y="0"/>
                </a:cubicBezTo>
                <a:close/>
                <a:moveTo>
                  <a:pt x="13395" y="51346"/>
                </a:moveTo>
                <a:cubicBezTo>
                  <a:pt x="13395" y="47634"/>
                  <a:pt x="10409" y="44648"/>
                  <a:pt x="6697" y="44648"/>
                </a:cubicBezTo>
                <a:cubicBezTo>
                  <a:pt x="2986" y="44648"/>
                  <a:pt x="0" y="47634"/>
                  <a:pt x="0" y="51346"/>
                </a:cubicBezTo>
                <a:lnTo>
                  <a:pt x="0" y="62508"/>
                </a:lnTo>
                <a:cubicBezTo>
                  <a:pt x="0" y="89827"/>
                  <a:pt x="20455" y="112375"/>
                  <a:pt x="46881" y="115667"/>
                </a:cubicBezTo>
                <a:lnTo>
                  <a:pt x="46881" y="129480"/>
                </a:lnTo>
                <a:lnTo>
                  <a:pt x="33486" y="129480"/>
                </a:lnTo>
                <a:cubicBezTo>
                  <a:pt x="29775" y="129480"/>
                  <a:pt x="26789" y="132466"/>
                  <a:pt x="26789" y="136178"/>
                </a:cubicBezTo>
                <a:cubicBezTo>
                  <a:pt x="26789" y="139889"/>
                  <a:pt x="29775" y="142875"/>
                  <a:pt x="33486" y="142875"/>
                </a:cubicBezTo>
                <a:lnTo>
                  <a:pt x="73670" y="142875"/>
                </a:lnTo>
                <a:cubicBezTo>
                  <a:pt x="77381" y="142875"/>
                  <a:pt x="80367" y="139889"/>
                  <a:pt x="80367" y="136178"/>
                </a:cubicBezTo>
                <a:cubicBezTo>
                  <a:pt x="80367" y="132466"/>
                  <a:pt x="77381" y="129480"/>
                  <a:pt x="73670" y="129480"/>
                </a:cubicBezTo>
                <a:lnTo>
                  <a:pt x="60275" y="129480"/>
                </a:lnTo>
                <a:lnTo>
                  <a:pt x="60275" y="115667"/>
                </a:lnTo>
                <a:cubicBezTo>
                  <a:pt x="86702" y="112375"/>
                  <a:pt x="107156" y="89827"/>
                  <a:pt x="107156" y="62508"/>
                </a:cubicBezTo>
                <a:lnTo>
                  <a:pt x="107156" y="51346"/>
                </a:lnTo>
                <a:cubicBezTo>
                  <a:pt x="107156" y="47634"/>
                  <a:pt x="104170" y="44648"/>
                  <a:pt x="100459" y="44648"/>
                </a:cubicBezTo>
                <a:cubicBezTo>
                  <a:pt x="96748" y="44648"/>
                  <a:pt x="93762" y="47634"/>
                  <a:pt x="93762" y="51346"/>
                </a:cubicBezTo>
                <a:lnTo>
                  <a:pt x="93762" y="62508"/>
                </a:lnTo>
                <a:cubicBezTo>
                  <a:pt x="93762" y="84693"/>
                  <a:pt x="75763" y="102691"/>
                  <a:pt x="53578" y="102691"/>
                </a:cubicBezTo>
                <a:cubicBezTo>
                  <a:pt x="31393" y="102691"/>
                  <a:pt x="13395" y="84693"/>
                  <a:pt x="13395" y="62508"/>
                </a:cubicBezTo>
                <a:lnTo>
                  <a:pt x="13395" y="51346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69" name="Text 67"/>
          <p:cNvSpPr/>
          <p:nvPr/>
        </p:nvSpPr>
        <p:spPr>
          <a:xfrm>
            <a:off x="6738938" y="5357813"/>
            <a:ext cx="1254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Speaking Circuit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6738938" y="5580063"/>
            <a:ext cx="1246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Offline Brand Building</a:t>
            </a:r>
            <a:endParaRPr lang="en-US" sz="1600" dirty="0"/>
          </a:p>
        </p:txBody>
      </p:sp>
      <p:sp>
        <p:nvSpPr>
          <p:cNvPr id="71" name="Text 69"/>
          <p:cNvSpPr/>
          <p:nvPr/>
        </p:nvSpPr>
        <p:spPr>
          <a:xfrm>
            <a:off x="6326188" y="5865813"/>
            <a:ext cx="5445125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Target: 1-2 speaking engagements per quarter. Prioritize events that align with all three brand pillars.</a:t>
            </a:r>
            <a:endParaRPr lang="en-US" sz="1600" dirty="0"/>
          </a:p>
        </p:txBody>
      </p:sp>
      <p:sp>
        <p:nvSpPr>
          <p:cNvPr id="72" name="Shape 70"/>
          <p:cNvSpPr/>
          <p:nvPr/>
        </p:nvSpPr>
        <p:spPr>
          <a:xfrm>
            <a:off x="321469" y="6576219"/>
            <a:ext cx="11549063" cy="452438"/>
          </a:xfrm>
          <a:custGeom>
            <a:avLst/>
            <a:gdLst/>
            <a:ahLst/>
            <a:cxnLst/>
            <a:rect l="l" t="t" r="r" b="b"/>
            <a:pathLst>
              <a:path w="11549063" h="452438">
                <a:moveTo>
                  <a:pt x="63500" y="0"/>
                </a:moveTo>
                <a:lnTo>
                  <a:pt x="11485563" y="0"/>
                </a:lnTo>
                <a:cubicBezTo>
                  <a:pt x="11520633" y="0"/>
                  <a:pt x="11549063" y="28430"/>
                  <a:pt x="11549063" y="63500"/>
                </a:cubicBezTo>
                <a:lnTo>
                  <a:pt x="11549063" y="388938"/>
                </a:lnTo>
                <a:cubicBezTo>
                  <a:pt x="11549063" y="424008"/>
                  <a:pt x="11520633" y="452438"/>
                  <a:pt x="11485563" y="452438"/>
                </a:cubicBezTo>
                <a:lnTo>
                  <a:pt x="63500" y="452438"/>
                </a:lnTo>
                <a:cubicBezTo>
                  <a:pt x="28430" y="452438"/>
                  <a:pt x="0" y="424008"/>
                  <a:pt x="0" y="38893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468313" y="6734969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15875" y="15875"/>
                </a:moveTo>
                <a:cubicBezTo>
                  <a:pt x="15875" y="11485"/>
                  <a:pt x="12328" y="7938"/>
                  <a:pt x="7938" y="7938"/>
                </a:cubicBezTo>
                <a:cubicBezTo>
                  <a:pt x="3547" y="7938"/>
                  <a:pt x="0" y="11485"/>
                  <a:pt x="0" y="15875"/>
                </a:cubicBezTo>
                <a:lnTo>
                  <a:pt x="0" y="99219"/>
                </a:lnTo>
                <a:cubicBezTo>
                  <a:pt x="0" y="110182"/>
                  <a:pt x="8880" y="119063"/>
                  <a:pt x="19844" y="119063"/>
                </a:cubicBezTo>
                <a:lnTo>
                  <a:pt x="119063" y="119063"/>
                </a:lnTo>
                <a:cubicBezTo>
                  <a:pt x="123453" y="119063"/>
                  <a:pt x="127000" y="115515"/>
                  <a:pt x="127000" y="111125"/>
                </a:cubicBezTo>
                <a:cubicBezTo>
                  <a:pt x="127000" y="106735"/>
                  <a:pt x="123453" y="103188"/>
                  <a:pt x="119063" y="103188"/>
                </a:cubicBezTo>
                <a:lnTo>
                  <a:pt x="19844" y="103188"/>
                </a:lnTo>
                <a:cubicBezTo>
                  <a:pt x="17661" y="103188"/>
                  <a:pt x="15875" y="101402"/>
                  <a:pt x="15875" y="99219"/>
                </a:cubicBezTo>
                <a:lnTo>
                  <a:pt x="15875" y="15875"/>
                </a:lnTo>
                <a:close/>
                <a:moveTo>
                  <a:pt x="116731" y="37356"/>
                </a:moveTo>
                <a:cubicBezTo>
                  <a:pt x="119831" y="34255"/>
                  <a:pt x="119831" y="29220"/>
                  <a:pt x="116731" y="26119"/>
                </a:cubicBezTo>
                <a:cubicBezTo>
                  <a:pt x="113630" y="23019"/>
                  <a:pt x="108595" y="23019"/>
                  <a:pt x="105494" y="26119"/>
                </a:cubicBezTo>
                <a:lnTo>
                  <a:pt x="79375" y="52263"/>
                </a:lnTo>
                <a:lnTo>
                  <a:pt x="65137" y="38050"/>
                </a:lnTo>
                <a:cubicBezTo>
                  <a:pt x="62037" y="34950"/>
                  <a:pt x="57001" y="34950"/>
                  <a:pt x="53901" y="38050"/>
                </a:cubicBezTo>
                <a:lnTo>
                  <a:pt x="30088" y="61863"/>
                </a:lnTo>
                <a:cubicBezTo>
                  <a:pt x="26988" y="64963"/>
                  <a:pt x="26988" y="69999"/>
                  <a:pt x="30088" y="73099"/>
                </a:cubicBezTo>
                <a:cubicBezTo>
                  <a:pt x="33189" y="76200"/>
                  <a:pt x="38224" y="76200"/>
                  <a:pt x="41325" y="73099"/>
                </a:cubicBezTo>
                <a:lnTo>
                  <a:pt x="59531" y="54893"/>
                </a:lnTo>
                <a:lnTo>
                  <a:pt x="73769" y="69131"/>
                </a:lnTo>
                <a:cubicBezTo>
                  <a:pt x="76870" y="72231"/>
                  <a:pt x="81905" y="72231"/>
                  <a:pt x="85006" y="69131"/>
                </a:cubicBezTo>
                <a:lnTo>
                  <a:pt x="116756" y="37381"/>
                </a:lnTo>
                <a:close/>
              </a:path>
            </a:pathLst>
          </a:custGeom>
          <a:solidFill>
            <a:srgbClr val="E0FBFC"/>
          </a:solidFill>
          <a:ln/>
        </p:spPr>
      </p:sp>
      <p:sp>
        <p:nvSpPr>
          <p:cNvPr id="74" name="Text 72"/>
          <p:cNvSpPr/>
          <p:nvPr/>
        </p:nvSpPr>
        <p:spPr>
          <a:xfrm>
            <a:off x="650875" y="6707188"/>
            <a:ext cx="11152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Channel Priority: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LinkedIn (primary) → Website (home base) → Speaking (credibility) → Newsletter (depth). Don't spread thin — master one before expanding.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2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spc="50" kern="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06 / CONTENT STRATEGY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7150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EEF0F2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What to Produce — And Why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17500" y="984250"/>
            <a:ext cx="762000" cy="31750"/>
          </a:xfrm>
          <a:custGeom>
            <a:avLst/>
            <a:gdLst/>
            <a:ahLst/>
            <a:cxnLst/>
            <a:rect l="l" t="t" r="r" b="b"/>
            <a:pathLst>
              <a:path w="762000" h="31750">
                <a:moveTo>
                  <a:pt x="0" y="0"/>
                </a:moveTo>
                <a:lnTo>
                  <a:pt x="762000" y="0"/>
                </a:lnTo>
                <a:lnTo>
                  <a:pt x="762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" name="Shape 3"/>
          <p:cNvSpPr/>
          <p:nvPr/>
        </p:nvSpPr>
        <p:spPr>
          <a:xfrm>
            <a:off x="321469" y="1146969"/>
            <a:ext cx="11549063" cy="468313"/>
          </a:xfrm>
          <a:custGeom>
            <a:avLst/>
            <a:gdLst/>
            <a:ahLst/>
            <a:cxnLst/>
            <a:rect l="l" t="t" r="r" b="b"/>
            <a:pathLst>
              <a:path w="11549063" h="468313">
                <a:moveTo>
                  <a:pt x="95250" y="0"/>
                </a:moveTo>
                <a:lnTo>
                  <a:pt x="11453812" y="0"/>
                </a:lnTo>
                <a:cubicBezTo>
                  <a:pt x="11506418" y="0"/>
                  <a:pt x="11549063" y="42645"/>
                  <a:pt x="11549063" y="95250"/>
                </a:cubicBezTo>
                <a:lnTo>
                  <a:pt x="11549063" y="373062"/>
                </a:lnTo>
                <a:cubicBezTo>
                  <a:pt x="11549063" y="425668"/>
                  <a:pt x="11506418" y="468312"/>
                  <a:pt x="11453812" y="468313"/>
                </a:cubicBezTo>
                <a:lnTo>
                  <a:pt x="95250" y="468313"/>
                </a:lnTo>
                <a:cubicBezTo>
                  <a:pt x="42645" y="468313"/>
                  <a:pt x="0" y="425668"/>
                  <a:pt x="0" y="373062"/>
                </a:cubicBezTo>
                <a:lnTo>
                  <a:pt x="0" y="95250"/>
                </a:lnTo>
                <a:cubicBezTo>
                  <a:pt x="0" y="42645"/>
                  <a:pt x="42645" y="0"/>
                  <a:pt x="95250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2438" y="1277938"/>
            <a:ext cx="11350625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Framework for content decisions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eliminate decision fatigue by categorizing every piece of content by its strategic purpose. No more thinking from zero every time.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21469" y="1750219"/>
            <a:ext cx="3762375" cy="4389438"/>
          </a:xfrm>
          <a:custGeom>
            <a:avLst/>
            <a:gdLst/>
            <a:ahLst/>
            <a:cxnLst/>
            <a:rect l="l" t="t" r="r" b="b"/>
            <a:pathLst>
              <a:path w="3762375" h="4389438">
                <a:moveTo>
                  <a:pt x="95263" y="0"/>
                </a:moveTo>
                <a:lnTo>
                  <a:pt x="3667112" y="0"/>
                </a:lnTo>
                <a:cubicBezTo>
                  <a:pt x="3719724" y="0"/>
                  <a:pt x="3762375" y="42651"/>
                  <a:pt x="3762375" y="95263"/>
                </a:cubicBezTo>
                <a:lnTo>
                  <a:pt x="3762375" y="4294174"/>
                </a:lnTo>
                <a:cubicBezTo>
                  <a:pt x="3762375" y="4346787"/>
                  <a:pt x="3719724" y="4389438"/>
                  <a:pt x="3667112" y="4389438"/>
                </a:cubicBezTo>
                <a:lnTo>
                  <a:pt x="95263" y="4389438"/>
                </a:lnTo>
                <a:cubicBezTo>
                  <a:pt x="42651" y="4389438"/>
                  <a:pt x="0" y="4346787"/>
                  <a:pt x="0" y="4294174"/>
                </a:cubicBezTo>
                <a:lnTo>
                  <a:pt x="0" y="95263"/>
                </a:lnTo>
                <a:cubicBezTo>
                  <a:pt x="0" y="42686"/>
                  <a:pt x="42686" y="0"/>
                  <a:pt x="95263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84187" y="19129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95313" y="2024062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142999" y="5860"/>
                </a:moveTo>
                <a:cubicBezTo>
                  <a:pt x="146565" y="7441"/>
                  <a:pt x="148828" y="10976"/>
                  <a:pt x="148828" y="14883"/>
                </a:cubicBezTo>
                <a:lnTo>
                  <a:pt x="148828" y="143867"/>
                </a:lnTo>
                <a:cubicBezTo>
                  <a:pt x="148828" y="147774"/>
                  <a:pt x="146565" y="151309"/>
                  <a:pt x="142999" y="152890"/>
                </a:cubicBezTo>
                <a:cubicBezTo>
                  <a:pt x="139433" y="154471"/>
                  <a:pt x="135310" y="153882"/>
                  <a:pt x="132364" y="151309"/>
                </a:cubicBezTo>
                <a:lnTo>
                  <a:pt x="117915" y="138689"/>
                </a:lnTo>
                <a:cubicBezTo>
                  <a:pt x="104397" y="126876"/>
                  <a:pt x="87312" y="119993"/>
                  <a:pt x="69422" y="119156"/>
                </a:cubicBezTo>
                <a:lnTo>
                  <a:pt x="69422" y="148828"/>
                </a:lnTo>
                <a:cubicBezTo>
                  <a:pt x="69422" y="154316"/>
                  <a:pt x="64988" y="158750"/>
                  <a:pt x="59500" y="158750"/>
                </a:cubicBezTo>
                <a:lnTo>
                  <a:pt x="49578" y="158750"/>
                </a:lnTo>
                <a:cubicBezTo>
                  <a:pt x="44090" y="158750"/>
                  <a:pt x="39656" y="154316"/>
                  <a:pt x="39656" y="148828"/>
                </a:cubicBezTo>
                <a:lnTo>
                  <a:pt x="39656" y="119062"/>
                </a:lnTo>
                <a:cubicBezTo>
                  <a:pt x="17766" y="119062"/>
                  <a:pt x="0" y="101296"/>
                  <a:pt x="0" y="79375"/>
                </a:cubicBezTo>
                <a:cubicBezTo>
                  <a:pt x="0" y="57454"/>
                  <a:pt x="17766" y="39688"/>
                  <a:pt x="39688" y="39688"/>
                </a:cubicBezTo>
                <a:lnTo>
                  <a:pt x="65887" y="39688"/>
                </a:lnTo>
                <a:cubicBezTo>
                  <a:pt x="85049" y="39625"/>
                  <a:pt x="103529" y="32649"/>
                  <a:pt x="117946" y="20061"/>
                </a:cubicBezTo>
                <a:lnTo>
                  <a:pt x="132395" y="7441"/>
                </a:lnTo>
                <a:cubicBezTo>
                  <a:pt x="135310" y="4868"/>
                  <a:pt x="139495" y="4279"/>
                  <a:pt x="143030" y="5860"/>
                </a:cubicBezTo>
                <a:close/>
                <a:moveTo>
                  <a:pt x="69453" y="99219"/>
                </a:moveTo>
                <a:lnTo>
                  <a:pt x="69453" y="99281"/>
                </a:lnTo>
                <a:cubicBezTo>
                  <a:pt x="91250" y="100118"/>
                  <a:pt x="112179" y="108117"/>
                  <a:pt x="128984" y="122039"/>
                </a:cubicBezTo>
                <a:lnTo>
                  <a:pt x="128984" y="36680"/>
                </a:lnTo>
                <a:cubicBezTo>
                  <a:pt x="112179" y="50602"/>
                  <a:pt x="91250" y="58601"/>
                  <a:pt x="69453" y="59438"/>
                </a:cubicBezTo>
                <a:lnTo>
                  <a:pt x="69453" y="99219"/>
                </a:lnTo>
                <a:close/>
              </a:path>
            </a:pathLst>
          </a:custGeom>
          <a:solidFill>
            <a:srgbClr val="E0FBFC"/>
          </a:solidFill>
          <a:ln/>
        </p:spPr>
      </p:sp>
      <p:sp>
        <p:nvSpPr>
          <p:cNvPr id="10" name="Text 8"/>
          <p:cNvSpPr/>
          <p:nvPr/>
        </p:nvSpPr>
        <p:spPr>
          <a:xfrm>
            <a:off x="960438" y="1992313"/>
            <a:ext cx="14525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Awareness Content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84187" y="2420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Purpose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84187" y="2674938"/>
            <a:ext cx="3500438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Wide reach, entry point for new audiences. Makes the brand discoverable.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84187" y="3182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Examples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84187" y="3436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Hot takes on AI news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4187" y="3659187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Simple explainers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84187" y="38814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Contrarian opinions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84187" y="410368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Industry trend analysis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84187" y="43894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Characteristics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84187" y="46434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Easy to consume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84187" y="486568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Shareable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84187" y="5087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Opinionated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84187" y="531018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Timely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84187" y="5595938"/>
            <a:ext cx="3436938" cy="381000"/>
          </a:xfrm>
          <a:custGeom>
            <a:avLst/>
            <a:gdLst/>
            <a:ahLst/>
            <a:cxnLst/>
            <a:rect l="l" t="t" r="r" b="b"/>
            <a:pathLst>
              <a:path w="3436938" h="381000">
                <a:moveTo>
                  <a:pt x="63501" y="0"/>
                </a:moveTo>
                <a:lnTo>
                  <a:pt x="3373436" y="0"/>
                </a:lnTo>
                <a:cubicBezTo>
                  <a:pt x="3408507" y="0"/>
                  <a:pt x="3436938" y="28430"/>
                  <a:pt x="3436938" y="63501"/>
                </a:cubicBezTo>
                <a:lnTo>
                  <a:pt x="3436938" y="317499"/>
                </a:lnTo>
                <a:cubicBezTo>
                  <a:pt x="3436938" y="352570"/>
                  <a:pt x="3408507" y="381000"/>
                  <a:pt x="3373436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579438" y="5691188"/>
            <a:ext cx="3309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Target: 40% of content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216115" y="1750219"/>
            <a:ext cx="3762375" cy="4389438"/>
          </a:xfrm>
          <a:custGeom>
            <a:avLst/>
            <a:gdLst/>
            <a:ahLst/>
            <a:cxnLst/>
            <a:rect l="l" t="t" r="r" b="b"/>
            <a:pathLst>
              <a:path w="3762375" h="4389438">
                <a:moveTo>
                  <a:pt x="95263" y="0"/>
                </a:moveTo>
                <a:lnTo>
                  <a:pt x="3667112" y="0"/>
                </a:lnTo>
                <a:cubicBezTo>
                  <a:pt x="3719724" y="0"/>
                  <a:pt x="3762375" y="42651"/>
                  <a:pt x="3762375" y="95263"/>
                </a:cubicBezTo>
                <a:lnTo>
                  <a:pt x="3762375" y="4294174"/>
                </a:lnTo>
                <a:cubicBezTo>
                  <a:pt x="3762375" y="4346787"/>
                  <a:pt x="3719724" y="4389438"/>
                  <a:pt x="3667112" y="4389438"/>
                </a:cubicBezTo>
                <a:lnTo>
                  <a:pt x="95263" y="4389438"/>
                </a:lnTo>
                <a:cubicBezTo>
                  <a:pt x="42651" y="4389438"/>
                  <a:pt x="0" y="4346787"/>
                  <a:pt x="0" y="4294174"/>
                </a:cubicBezTo>
                <a:lnTo>
                  <a:pt x="0" y="95263"/>
                </a:lnTo>
                <a:cubicBezTo>
                  <a:pt x="0" y="42686"/>
                  <a:pt x="42686" y="0"/>
                  <a:pt x="95263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378833" y="19129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4499880" y="2024062"/>
            <a:ext cx="138906" cy="158750"/>
          </a:xfrm>
          <a:custGeom>
            <a:avLst/>
            <a:gdLst/>
            <a:ahLst/>
            <a:cxnLst/>
            <a:rect l="l" t="t" r="r" b="b"/>
            <a:pathLst>
              <a:path w="138906" h="158750">
                <a:moveTo>
                  <a:pt x="76243" y="-8031"/>
                </a:moveTo>
                <a:cubicBezTo>
                  <a:pt x="72089" y="-10573"/>
                  <a:pt x="66849" y="-10573"/>
                  <a:pt x="62694" y="-8031"/>
                </a:cubicBezTo>
                <a:cubicBezTo>
                  <a:pt x="55128" y="-3411"/>
                  <a:pt x="50447" y="-2170"/>
                  <a:pt x="41579" y="-2356"/>
                </a:cubicBezTo>
                <a:cubicBezTo>
                  <a:pt x="36711" y="-2480"/>
                  <a:pt x="32184" y="155"/>
                  <a:pt x="29828" y="4434"/>
                </a:cubicBezTo>
                <a:cubicBezTo>
                  <a:pt x="25580" y="12216"/>
                  <a:pt x="22138" y="15658"/>
                  <a:pt x="14356" y="19906"/>
                </a:cubicBezTo>
                <a:cubicBezTo>
                  <a:pt x="10077" y="22231"/>
                  <a:pt x="7472" y="26789"/>
                  <a:pt x="7565" y="31657"/>
                </a:cubicBezTo>
                <a:cubicBezTo>
                  <a:pt x="7782" y="40525"/>
                  <a:pt x="6511" y="45207"/>
                  <a:pt x="1891" y="52772"/>
                </a:cubicBezTo>
                <a:cubicBezTo>
                  <a:pt x="-651" y="56927"/>
                  <a:pt x="-651" y="62167"/>
                  <a:pt x="1891" y="66322"/>
                </a:cubicBezTo>
                <a:cubicBezTo>
                  <a:pt x="6511" y="73887"/>
                  <a:pt x="7751" y="78569"/>
                  <a:pt x="7565" y="87437"/>
                </a:cubicBezTo>
                <a:cubicBezTo>
                  <a:pt x="7441" y="92304"/>
                  <a:pt x="10077" y="96831"/>
                  <a:pt x="14356" y="99188"/>
                </a:cubicBezTo>
                <a:cubicBezTo>
                  <a:pt x="21208" y="102939"/>
                  <a:pt x="24681" y="106040"/>
                  <a:pt x="28339" y="112055"/>
                </a:cubicBezTo>
                <a:lnTo>
                  <a:pt x="13240" y="142162"/>
                </a:lnTo>
                <a:cubicBezTo>
                  <a:pt x="11410" y="145852"/>
                  <a:pt x="12898" y="150316"/>
                  <a:pt x="16557" y="152146"/>
                </a:cubicBezTo>
                <a:lnTo>
                  <a:pt x="43222" y="165478"/>
                </a:lnTo>
                <a:cubicBezTo>
                  <a:pt x="46788" y="167246"/>
                  <a:pt x="51129" y="165912"/>
                  <a:pt x="53051" y="162440"/>
                </a:cubicBezTo>
                <a:lnTo>
                  <a:pt x="69422" y="132953"/>
                </a:lnTo>
                <a:lnTo>
                  <a:pt x="85793" y="162440"/>
                </a:lnTo>
                <a:cubicBezTo>
                  <a:pt x="87716" y="165912"/>
                  <a:pt x="92056" y="167277"/>
                  <a:pt x="95622" y="165478"/>
                </a:cubicBezTo>
                <a:lnTo>
                  <a:pt x="122287" y="152146"/>
                </a:lnTo>
                <a:cubicBezTo>
                  <a:pt x="125977" y="150316"/>
                  <a:pt x="127465" y="145852"/>
                  <a:pt x="125605" y="142162"/>
                </a:cubicBezTo>
                <a:lnTo>
                  <a:pt x="110536" y="112024"/>
                </a:lnTo>
                <a:cubicBezTo>
                  <a:pt x="114164" y="106009"/>
                  <a:pt x="117667" y="102908"/>
                  <a:pt x="124520" y="99157"/>
                </a:cubicBezTo>
                <a:cubicBezTo>
                  <a:pt x="128798" y="96831"/>
                  <a:pt x="131403" y="92273"/>
                  <a:pt x="131310" y="87406"/>
                </a:cubicBezTo>
                <a:cubicBezTo>
                  <a:pt x="131093" y="78538"/>
                  <a:pt x="132364" y="73856"/>
                  <a:pt x="136984" y="66291"/>
                </a:cubicBezTo>
                <a:cubicBezTo>
                  <a:pt x="139526" y="62136"/>
                  <a:pt x="139526" y="56896"/>
                  <a:pt x="136984" y="52741"/>
                </a:cubicBezTo>
                <a:cubicBezTo>
                  <a:pt x="132364" y="45176"/>
                  <a:pt x="131124" y="40494"/>
                  <a:pt x="131310" y="31626"/>
                </a:cubicBezTo>
                <a:cubicBezTo>
                  <a:pt x="131434" y="26758"/>
                  <a:pt x="128798" y="22231"/>
                  <a:pt x="124520" y="19875"/>
                </a:cubicBezTo>
                <a:cubicBezTo>
                  <a:pt x="116737" y="15627"/>
                  <a:pt x="113295" y="12185"/>
                  <a:pt x="109048" y="4403"/>
                </a:cubicBezTo>
                <a:cubicBezTo>
                  <a:pt x="106722" y="124"/>
                  <a:pt x="102164" y="-2480"/>
                  <a:pt x="97296" y="-2387"/>
                </a:cubicBezTo>
                <a:cubicBezTo>
                  <a:pt x="88429" y="-2170"/>
                  <a:pt x="83747" y="-3442"/>
                  <a:pt x="76181" y="-8062"/>
                </a:cubicBezTo>
                <a:close/>
                <a:moveTo>
                  <a:pt x="69453" y="29766"/>
                </a:moveTo>
                <a:cubicBezTo>
                  <a:pt x="85881" y="29766"/>
                  <a:pt x="99219" y="43103"/>
                  <a:pt x="99219" y="59531"/>
                </a:cubicBezTo>
                <a:cubicBezTo>
                  <a:pt x="99219" y="75959"/>
                  <a:pt x="85881" y="89297"/>
                  <a:pt x="69453" y="89297"/>
                </a:cubicBezTo>
                <a:cubicBezTo>
                  <a:pt x="53025" y="89297"/>
                  <a:pt x="39688" y="75959"/>
                  <a:pt x="39688" y="59531"/>
                </a:cubicBezTo>
                <a:cubicBezTo>
                  <a:pt x="39688" y="43103"/>
                  <a:pt x="53025" y="29766"/>
                  <a:pt x="69453" y="29766"/>
                </a:cubicBezTo>
                <a:close/>
              </a:path>
            </a:pathLst>
          </a:custGeom>
          <a:solidFill>
            <a:srgbClr val="E0FBFC"/>
          </a:solidFill>
          <a:ln/>
        </p:spPr>
      </p:sp>
      <p:sp>
        <p:nvSpPr>
          <p:cNvPr id="28" name="Text 26"/>
          <p:cNvSpPr/>
          <p:nvPr/>
        </p:nvSpPr>
        <p:spPr>
          <a:xfrm>
            <a:off x="4855083" y="1992313"/>
            <a:ext cx="13970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Credibility Content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4378833" y="2420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Purpose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378833" y="2674938"/>
            <a:ext cx="3500438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Deep dive expertise demonstration. Smaller reach but higher impact per viewer.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378833" y="3182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Examples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4378833" y="3436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Research paper summaries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4378833" y="3659187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Technical deep dives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4378833" y="38814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Case study breakdowns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4378833" y="410368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Methodology explanations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4378833" y="43894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Characteristics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4378833" y="46434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Substantial depth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4378833" y="486568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Evidence-based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4378833" y="5087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Technical precision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4378833" y="531018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Original insights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4378833" y="5595938"/>
            <a:ext cx="3436938" cy="381000"/>
          </a:xfrm>
          <a:custGeom>
            <a:avLst/>
            <a:gdLst/>
            <a:ahLst/>
            <a:cxnLst/>
            <a:rect l="l" t="t" r="r" b="b"/>
            <a:pathLst>
              <a:path w="3436938" h="381000">
                <a:moveTo>
                  <a:pt x="63501" y="0"/>
                </a:moveTo>
                <a:lnTo>
                  <a:pt x="3373436" y="0"/>
                </a:lnTo>
                <a:cubicBezTo>
                  <a:pt x="3408507" y="0"/>
                  <a:pt x="3436938" y="28430"/>
                  <a:pt x="3436938" y="63501"/>
                </a:cubicBezTo>
                <a:lnTo>
                  <a:pt x="3436938" y="317499"/>
                </a:lnTo>
                <a:cubicBezTo>
                  <a:pt x="3436938" y="352570"/>
                  <a:pt x="3408507" y="381000"/>
                  <a:pt x="3373436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4474083" y="5691188"/>
            <a:ext cx="3309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Target: 40% of content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8110761" y="1750219"/>
            <a:ext cx="3762375" cy="4389438"/>
          </a:xfrm>
          <a:custGeom>
            <a:avLst/>
            <a:gdLst/>
            <a:ahLst/>
            <a:cxnLst/>
            <a:rect l="l" t="t" r="r" b="b"/>
            <a:pathLst>
              <a:path w="3762375" h="4389438">
                <a:moveTo>
                  <a:pt x="95263" y="0"/>
                </a:moveTo>
                <a:lnTo>
                  <a:pt x="3667112" y="0"/>
                </a:lnTo>
                <a:cubicBezTo>
                  <a:pt x="3719724" y="0"/>
                  <a:pt x="3762375" y="42651"/>
                  <a:pt x="3762375" y="95263"/>
                </a:cubicBezTo>
                <a:lnTo>
                  <a:pt x="3762375" y="4294174"/>
                </a:lnTo>
                <a:cubicBezTo>
                  <a:pt x="3762375" y="4346787"/>
                  <a:pt x="3719724" y="4389438"/>
                  <a:pt x="3667112" y="4389438"/>
                </a:cubicBezTo>
                <a:lnTo>
                  <a:pt x="95263" y="4389438"/>
                </a:lnTo>
                <a:cubicBezTo>
                  <a:pt x="42651" y="4389438"/>
                  <a:pt x="0" y="4346787"/>
                  <a:pt x="0" y="4294174"/>
                </a:cubicBezTo>
                <a:lnTo>
                  <a:pt x="0" y="95263"/>
                </a:lnTo>
                <a:cubicBezTo>
                  <a:pt x="0" y="42686"/>
                  <a:pt x="42686" y="0"/>
                  <a:pt x="95263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273479" y="19129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45" name="Shape 43"/>
          <p:cNvSpPr/>
          <p:nvPr/>
        </p:nvSpPr>
        <p:spPr>
          <a:xfrm>
            <a:off x="8384604" y="2024062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4724" y="27006"/>
                </a:moveTo>
                <a:lnTo>
                  <a:pt x="79375" y="33424"/>
                </a:lnTo>
                <a:lnTo>
                  <a:pt x="84026" y="27006"/>
                </a:lnTo>
                <a:cubicBezTo>
                  <a:pt x="91777" y="16278"/>
                  <a:pt x="104242" y="9922"/>
                  <a:pt x="117481" y="9922"/>
                </a:cubicBezTo>
                <a:cubicBezTo>
                  <a:pt x="140271" y="9922"/>
                  <a:pt x="158750" y="28401"/>
                  <a:pt x="158750" y="51191"/>
                </a:cubicBezTo>
                <a:lnTo>
                  <a:pt x="158750" y="51997"/>
                </a:lnTo>
                <a:cubicBezTo>
                  <a:pt x="158750" y="86785"/>
                  <a:pt x="115373" y="127186"/>
                  <a:pt x="92739" y="144456"/>
                </a:cubicBezTo>
                <a:cubicBezTo>
                  <a:pt x="88894" y="147371"/>
                  <a:pt x="84181" y="148828"/>
                  <a:pt x="79375" y="148828"/>
                </a:cubicBezTo>
                <a:cubicBezTo>
                  <a:pt x="74569" y="148828"/>
                  <a:pt x="69825" y="147402"/>
                  <a:pt x="66011" y="144456"/>
                </a:cubicBezTo>
                <a:cubicBezTo>
                  <a:pt x="43377" y="127186"/>
                  <a:pt x="0" y="86785"/>
                  <a:pt x="0" y="51997"/>
                </a:cubicBezTo>
                <a:lnTo>
                  <a:pt x="0" y="51191"/>
                </a:lnTo>
                <a:cubicBezTo>
                  <a:pt x="0" y="28401"/>
                  <a:pt x="18479" y="9922"/>
                  <a:pt x="41269" y="9922"/>
                </a:cubicBezTo>
                <a:cubicBezTo>
                  <a:pt x="54508" y="9922"/>
                  <a:pt x="66973" y="16278"/>
                  <a:pt x="74724" y="27006"/>
                </a:cubicBezTo>
                <a:close/>
              </a:path>
            </a:pathLst>
          </a:custGeom>
          <a:solidFill>
            <a:srgbClr val="E0FBFC"/>
          </a:solidFill>
          <a:ln/>
        </p:spPr>
      </p:sp>
      <p:sp>
        <p:nvSpPr>
          <p:cNvPr id="46" name="Text 44"/>
          <p:cNvSpPr/>
          <p:nvPr/>
        </p:nvSpPr>
        <p:spPr>
          <a:xfrm>
            <a:off x="8749729" y="1992313"/>
            <a:ext cx="15398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Relationship Content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8273479" y="2420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Purpose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8273479" y="2674938"/>
            <a:ext cx="3500438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Personal, behind-the-scenes content that makes the brand feel human and approachable.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8273479" y="3182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Examples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8273479" y="3436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Day-in-the-life posts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8273479" y="3659187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Personal stories &amp; lessons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8273479" y="38814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Behind-the-scenes ministry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8273479" y="410368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Journey and struggles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8273479" y="43894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Characteristics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8273479" y="46434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Authentic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8273479" y="486568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Vulnerable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8273479" y="5087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Relatable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8273479" y="531018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Story-driven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8273479" y="5595938"/>
            <a:ext cx="3436938" cy="381000"/>
          </a:xfrm>
          <a:custGeom>
            <a:avLst/>
            <a:gdLst/>
            <a:ahLst/>
            <a:cxnLst/>
            <a:rect l="l" t="t" r="r" b="b"/>
            <a:pathLst>
              <a:path w="3436938" h="381000">
                <a:moveTo>
                  <a:pt x="63501" y="0"/>
                </a:moveTo>
                <a:lnTo>
                  <a:pt x="3373436" y="0"/>
                </a:lnTo>
                <a:cubicBezTo>
                  <a:pt x="3408507" y="0"/>
                  <a:pt x="3436938" y="28430"/>
                  <a:pt x="3436938" y="63501"/>
                </a:cubicBezTo>
                <a:lnTo>
                  <a:pt x="3436938" y="317499"/>
                </a:lnTo>
                <a:cubicBezTo>
                  <a:pt x="3436938" y="352570"/>
                  <a:pt x="3408507" y="381000"/>
                  <a:pt x="3373436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60" name="Text 58"/>
          <p:cNvSpPr/>
          <p:nvPr/>
        </p:nvSpPr>
        <p:spPr>
          <a:xfrm>
            <a:off x="8368729" y="5691188"/>
            <a:ext cx="3309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Target: 20% of content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321469" y="6274594"/>
            <a:ext cx="5707063" cy="2087563"/>
          </a:xfrm>
          <a:custGeom>
            <a:avLst/>
            <a:gdLst/>
            <a:ahLst/>
            <a:cxnLst/>
            <a:rect l="l" t="t" r="r" b="b"/>
            <a:pathLst>
              <a:path w="5707063" h="2087563">
                <a:moveTo>
                  <a:pt x="95255" y="0"/>
                </a:moveTo>
                <a:lnTo>
                  <a:pt x="5611807" y="0"/>
                </a:lnTo>
                <a:cubicBezTo>
                  <a:pt x="5664415" y="0"/>
                  <a:pt x="5707063" y="42647"/>
                  <a:pt x="5707063" y="95255"/>
                </a:cubicBezTo>
                <a:lnTo>
                  <a:pt x="5707063" y="1992307"/>
                </a:lnTo>
                <a:cubicBezTo>
                  <a:pt x="5707063" y="2044915"/>
                  <a:pt x="5664415" y="2087563"/>
                  <a:pt x="5611807" y="2087562"/>
                </a:cubicBezTo>
                <a:lnTo>
                  <a:pt x="95255" y="2087563"/>
                </a:lnTo>
                <a:cubicBezTo>
                  <a:pt x="42647" y="2087562"/>
                  <a:pt x="0" y="2044915"/>
                  <a:pt x="0" y="1992307"/>
                </a:cubicBezTo>
                <a:lnTo>
                  <a:pt x="0" y="95255"/>
                </a:lnTo>
                <a:cubicBezTo>
                  <a:pt x="0" y="42647"/>
                  <a:pt x="42647" y="0"/>
                  <a:pt x="95255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472281" y="6445250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42500" y="16743"/>
                </a:moveTo>
                <a:cubicBezTo>
                  <a:pt x="55392" y="-5581"/>
                  <a:pt x="87623" y="-5581"/>
                  <a:pt x="100515" y="16743"/>
                </a:cubicBezTo>
                <a:lnTo>
                  <a:pt x="110923" y="34770"/>
                </a:lnTo>
                <a:lnTo>
                  <a:pt x="118653" y="30305"/>
                </a:lnTo>
                <a:cubicBezTo>
                  <a:pt x="120997" y="28938"/>
                  <a:pt x="123927" y="29133"/>
                  <a:pt x="126076" y="30780"/>
                </a:cubicBezTo>
                <a:cubicBezTo>
                  <a:pt x="128225" y="32426"/>
                  <a:pt x="129174" y="35216"/>
                  <a:pt x="128476" y="37840"/>
                </a:cubicBezTo>
                <a:lnTo>
                  <a:pt x="121918" y="62229"/>
                </a:lnTo>
                <a:cubicBezTo>
                  <a:pt x="120969" y="65801"/>
                  <a:pt x="117286" y="67921"/>
                  <a:pt x="113714" y="66973"/>
                </a:cubicBezTo>
                <a:lnTo>
                  <a:pt x="89325" y="60443"/>
                </a:lnTo>
                <a:cubicBezTo>
                  <a:pt x="86702" y="59745"/>
                  <a:pt x="84776" y="57541"/>
                  <a:pt x="84413" y="54862"/>
                </a:cubicBezTo>
                <a:cubicBezTo>
                  <a:pt x="84051" y="52183"/>
                  <a:pt x="85362" y="49532"/>
                  <a:pt x="87706" y="48192"/>
                </a:cubicBezTo>
                <a:lnTo>
                  <a:pt x="95436" y="43728"/>
                </a:lnTo>
                <a:lnTo>
                  <a:pt x="85027" y="25701"/>
                </a:lnTo>
                <a:cubicBezTo>
                  <a:pt x="79000" y="15292"/>
                  <a:pt x="63987" y="15292"/>
                  <a:pt x="57959" y="25701"/>
                </a:cubicBezTo>
                <a:lnTo>
                  <a:pt x="56480" y="28240"/>
                </a:lnTo>
                <a:cubicBezTo>
                  <a:pt x="54025" y="32510"/>
                  <a:pt x="48555" y="33961"/>
                  <a:pt x="44286" y="31505"/>
                </a:cubicBezTo>
                <a:cubicBezTo>
                  <a:pt x="40016" y="29049"/>
                  <a:pt x="38565" y="23580"/>
                  <a:pt x="41021" y="19283"/>
                </a:cubicBezTo>
                <a:lnTo>
                  <a:pt x="42500" y="16743"/>
                </a:lnTo>
                <a:close/>
                <a:moveTo>
                  <a:pt x="125490" y="77884"/>
                </a:moveTo>
                <a:cubicBezTo>
                  <a:pt x="129760" y="75428"/>
                  <a:pt x="135229" y="76879"/>
                  <a:pt x="137685" y="81149"/>
                </a:cubicBezTo>
                <a:lnTo>
                  <a:pt x="139164" y="83688"/>
                </a:lnTo>
                <a:cubicBezTo>
                  <a:pt x="152056" y="106012"/>
                  <a:pt x="135954" y="133917"/>
                  <a:pt x="110170" y="133917"/>
                </a:cubicBezTo>
                <a:lnTo>
                  <a:pt x="89353" y="133917"/>
                </a:lnTo>
                <a:lnTo>
                  <a:pt x="89353" y="142847"/>
                </a:lnTo>
                <a:cubicBezTo>
                  <a:pt x="89353" y="145554"/>
                  <a:pt x="87734" y="148010"/>
                  <a:pt x="85223" y="149042"/>
                </a:cubicBezTo>
                <a:cubicBezTo>
                  <a:pt x="82711" y="150075"/>
                  <a:pt x="79837" y="149516"/>
                  <a:pt x="77912" y="147591"/>
                </a:cubicBezTo>
                <a:lnTo>
                  <a:pt x="60052" y="129732"/>
                </a:lnTo>
                <a:cubicBezTo>
                  <a:pt x="57429" y="127109"/>
                  <a:pt x="57429" y="122867"/>
                  <a:pt x="60052" y="120272"/>
                </a:cubicBezTo>
                <a:lnTo>
                  <a:pt x="77912" y="102412"/>
                </a:lnTo>
                <a:cubicBezTo>
                  <a:pt x="79837" y="100487"/>
                  <a:pt x="82711" y="99929"/>
                  <a:pt x="85223" y="100961"/>
                </a:cubicBezTo>
                <a:cubicBezTo>
                  <a:pt x="87734" y="101994"/>
                  <a:pt x="89353" y="104449"/>
                  <a:pt x="89353" y="107156"/>
                </a:cubicBezTo>
                <a:lnTo>
                  <a:pt x="89353" y="116086"/>
                </a:lnTo>
                <a:lnTo>
                  <a:pt x="110170" y="116086"/>
                </a:lnTo>
                <a:cubicBezTo>
                  <a:pt x="122197" y="116086"/>
                  <a:pt x="129732" y="103054"/>
                  <a:pt x="123704" y="92646"/>
                </a:cubicBezTo>
                <a:lnTo>
                  <a:pt x="122225" y="90106"/>
                </a:lnTo>
                <a:cubicBezTo>
                  <a:pt x="119769" y="85837"/>
                  <a:pt x="121221" y="80367"/>
                  <a:pt x="125490" y="77912"/>
                </a:cubicBezTo>
                <a:close/>
                <a:moveTo>
                  <a:pt x="14232" y="65689"/>
                </a:moveTo>
                <a:lnTo>
                  <a:pt x="6502" y="61224"/>
                </a:lnTo>
                <a:cubicBezTo>
                  <a:pt x="4158" y="59857"/>
                  <a:pt x="2846" y="57234"/>
                  <a:pt x="3209" y="54555"/>
                </a:cubicBezTo>
                <a:cubicBezTo>
                  <a:pt x="3572" y="51876"/>
                  <a:pt x="5497" y="49671"/>
                  <a:pt x="8120" y="48974"/>
                </a:cubicBezTo>
                <a:lnTo>
                  <a:pt x="32510" y="42416"/>
                </a:lnTo>
                <a:cubicBezTo>
                  <a:pt x="36082" y="41467"/>
                  <a:pt x="39765" y="43588"/>
                  <a:pt x="40714" y="47160"/>
                </a:cubicBezTo>
                <a:lnTo>
                  <a:pt x="47244" y="71549"/>
                </a:lnTo>
                <a:cubicBezTo>
                  <a:pt x="47941" y="74172"/>
                  <a:pt x="46992" y="76935"/>
                  <a:pt x="44844" y="78609"/>
                </a:cubicBezTo>
                <a:cubicBezTo>
                  <a:pt x="42695" y="80283"/>
                  <a:pt x="39765" y="80451"/>
                  <a:pt x="37421" y="79084"/>
                </a:cubicBezTo>
                <a:lnTo>
                  <a:pt x="29691" y="74619"/>
                </a:lnTo>
                <a:lnTo>
                  <a:pt x="19283" y="92646"/>
                </a:lnTo>
                <a:cubicBezTo>
                  <a:pt x="13255" y="103054"/>
                  <a:pt x="20789" y="116086"/>
                  <a:pt x="32817" y="116086"/>
                </a:cubicBezTo>
                <a:lnTo>
                  <a:pt x="35775" y="116086"/>
                </a:lnTo>
                <a:cubicBezTo>
                  <a:pt x="40714" y="116086"/>
                  <a:pt x="44704" y="120076"/>
                  <a:pt x="44704" y="125016"/>
                </a:cubicBezTo>
                <a:cubicBezTo>
                  <a:pt x="44704" y="129955"/>
                  <a:pt x="40714" y="133945"/>
                  <a:pt x="35775" y="133945"/>
                </a:cubicBezTo>
                <a:lnTo>
                  <a:pt x="32817" y="133945"/>
                </a:lnTo>
                <a:cubicBezTo>
                  <a:pt x="7060" y="133945"/>
                  <a:pt x="-9041" y="106040"/>
                  <a:pt x="3851" y="83716"/>
                </a:cubicBezTo>
                <a:lnTo>
                  <a:pt x="14232" y="65689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63" name="Text 61"/>
          <p:cNvSpPr/>
          <p:nvPr/>
        </p:nvSpPr>
        <p:spPr>
          <a:xfrm>
            <a:off x="635000" y="6405563"/>
            <a:ext cx="53340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Repurposing Strategy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452438" y="6754813"/>
            <a:ext cx="2584958" cy="1389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One research paper = multiple content pieces: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452438" y="7024688"/>
            <a:ext cx="5508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1. LinkedIn carousel (key findings)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452438" y="7278688"/>
            <a:ext cx="5508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2. Newsletter deep dive (full analysis)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452438" y="7532687"/>
            <a:ext cx="5508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3. Twitter/X thread (provocative takeaways)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452438" y="7786688"/>
            <a:ext cx="5508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4. Speaking material (presentation slides)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452438" y="8040688"/>
            <a:ext cx="5508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5. Blog post (SEO-optimized summary)</a:t>
            </a:r>
            <a:endParaRPr lang="en-US" sz="1600" dirty="0"/>
          </a:p>
        </p:txBody>
      </p:sp>
      <p:sp>
        <p:nvSpPr>
          <p:cNvPr id="70" name="Shape 68"/>
          <p:cNvSpPr/>
          <p:nvPr/>
        </p:nvSpPr>
        <p:spPr>
          <a:xfrm>
            <a:off x="6163469" y="6274594"/>
            <a:ext cx="5707063" cy="2087563"/>
          </a:xfrm>
          <a:custGeom>
            <a:avLst/>
            <a:gdLst/>
            <a:ahLst/>
            <a:cxnLst/>
            <a:rect l="l" t="t" r="r" b="b"/>
            <a:pathLst>
              <a:path w="5707063" h="2087563">
                <a:moveTo>
                  <a:pt x="95255" y="0"/>
                </a:moveTo>
                <a:lnTo>
                  <a:pt x="5611807" y="0"/>
                </a:lnTo>
                <a:cubicBezTo>
                  <a:pt x="5664415" y="0"/>
                  <a:pt x="5707063" y="42647"/>
                  <a:pt x="5707063" y="95255"/>
                </a:cubicBezTo>
                <a:lnTo>
                  <a:pt x="5707063" y="1992307"/>
                </a:lnTo>
                <a:cubicBezTo>
                  <a:pt x="5707063" y="2044915"/>
                  <a:pt x="5664415" y="2087563"/>
                  <a:pt x="5611807" y="2087562"/>
                </a:cubicBezTo>
                <a:lnTo>
                  <a:pt x="95255" y="2087563"/>
                </a:lnTo>
                <a:cubicBezTo>
                  <a:pt x="42647" y="2087562"/>
                  <a:pt x="0" y="2044915"/>
                  <a:pt x="0" y="1992307"/>
                </a:cubicBezTo>
                <a:lnTo>
                  <a:pt x="0" y="95255"/>
                </a:lnTo>
                <a:cubicBezTo>
                  <a:pt x="0" y="42647"/>
                  <a:pt x="42647" y="0"/>
                  <a:pt x="95255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6332141" y="6445250"/>
            <a:ext cx="107156" cy="142875"/>
          </a:xfrm>
          <a:custGeom>
            <a:avLst/>
            <a:gdLst/>
            <a:ahLst/>
            <a:cxnLst/>
            <a:rect l="l" t="t" r="r" b="b"/>
            <a:pathLst>
              <a:path w="107156" h="142875">
                <a:moveTo>
                  <a:pt x="81735" y="107156"/>
                </a:moveTo>
                <a:cubicBezTo>
                  <a:pt x="83772" y="100933"/>
                  <a:pt x="87846" y="95297"/>
                  <a:pt x="92450" y="90441"/>
                </a:cubicBezTo>
                <a:cubicBezTo>
                  <a:pt x="101575" y="80842"/>
                  <a:pt x="107156" y="67866"/>
                  <a:pt x="107156" y="53578"/>
                </a:cubicBezTo>
                <a:cubicBezTo>
                  <a:pt x="107156" y="23999"/>
                  <a:pt x="83158" y="0"/>
                  <a:pt x="53578" y="0"/>
                </a:cubicBezTo>
                <a:cubicBezTo>
                  <a:pt x="23999" y="0"/>
                  <a:pt x="0" y="23999"/>
                  <a:pt x="0" y="53578"/>
                </a:cubicBezTo>
                <a:cubicBezTo>
                  <a:pt x="0" y="67866"/>
                  <a:pt x="5581" y="80842"/>
                  <a:pt x="14706" y="90441"/>
                </a:cubicBezTo>
                <a:cubicBezTo>
                  <a:pt x="19310" y="95297"/>
                  <a:pt x="23413" y="100933"/>
                  <a:pt x="25422" y="107156"/>
                </a:cubicBezTo>
                <a:lnTo>
                  <a:pt x="81707" y="107156"/>
                </a:lnTo>
                <a:close/>
                <a:moveTo>
                  <a:pt x="80367" y="120551"/>
                </a:moveTo>
                <a:lnTo>
                  <a:pt x="26789" y="120551"/>
                </a:lnTo>
                <a:lnTo>
                  <a:pt x="26789" y="125016"/>
                </a:lnTo>
                <a:cubicBezTo>
                  <a:pt x="26789" y="137350"/>
                  <a:pt x="36779" y="147340"/>
                  <a:pt x="49113" y="147340"/>
                </a:cubicBezTo>
                <a:lnTo>
                  <a:pt x="58043" y="147340"/>
                </a:lnTo>
                <a:cubicBezTo>
                  <a:pt x="70377" y="147340"/>
                  <a:pt x="80367" y="137350"/>
                  <a:pt x="80367" y="125016"/>
                </a:cubicBezTo>
                <a:lnTo>
                  <a:pt x="80367" y="120551"/>
                </a:lnTo>
                <a:close/>
                <a:moveTo>
                  <a:pt x="51346" y="31254"/>
                </a:moveTo>
                <a:cubicBezTo>
                  <a:pt x="40239" y="31254"/>
                  <a:pt x="31254" y="40239"/>
                  <a:pt x="31254" y="51346"/>
                </a:cubicBezTo>
                <a:cubicBezTo>
                  <a:pt x="31254" y="55057"/>
                  <a:pt x="28268" y="58043"/>
                  <a:pt x="24557" y="58043"/>
                </a:cubicBezTo>
                <a:cubicBezTo>
                  <a:pt x="20845" y="58043"/>
                  <a:pt x="17859" y="55057"/>
                  <a:pt x="17859" y="51346"/>
                </a:cubicBezTo>
                <a:cubicBezTo>
                  <a:pt x="17859" y="32845"/>
                  <a:pt x="32845" y="17859"/>
                  <a:pt x="51346" y="17859"/>
                </a:cubicBezTo>
                <a:cubicBezTo>
                  <a:pt x="55057" y="17859"/>
                  <a:pt x="58043" y="20845"/>
                  <a:pt x="58043" y="24557"/>
                </a:cubicBezTo>
                <a:cubicBezTo>
                  <a:pt x="58043" y="28268"/>
                  <a:pt x="55057" y="31254"/>
                  <a:pt x="51346" y="31254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72" name="Text 70"/>
          <p:cNvSpPr/>
          <p:nvPr/>
        </p:nvSpPr>
        <p:spPr>
          <a:xfrm>
            <a:off x="6477000" y="6405563"/>
            <a:ext cx="53340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Content Decision Framework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6294438" y="6723063"/>
            <a:ext cx="5508625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Before creating any content, ask:</a:t>
            </a:r>
            <a:endParaRPr lang="en-US" sz="1600" dirty="0"/>
          </a:p>
        </p:txBody>
      </p:sp>
      <p:sp>
        <p:nvSpPr>
          <p:cNvPr id="74" name="Text 72"/>
          <p:cNvSpPr/>
          <p:nvPr/>
        </p:nvSpPr>
        <p:spPr>
          <a:xfrm>
            <a:off x="6294438" y="7024688"/>
            <a:ext cx="230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Q1:</a:t>
            </a:r>
            <a:endParaRPr lang="en-US" sz="1600" dirty="0"/>
          </a:p>
        </p:txBody>
      </p:sp>
      <p:sp>
        <p:nvSpPr>
          <p:cNvPr id="75" name="Text 73"/>
          <p:cNvSpPr/>
          <p:nvPr/>
        </p:nvSpPr>
        <p:spPr>
          <a:xfrm>
            <a:off x="6525369" y="7024688"/>
            <a:ext cx="1539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Which audience is this for?</a:t>
            </a:r>
            <a:endParaRPr lang="en-US" sz="1600" dirty="0"/>
          </a:p>
        </p:txBody>
      </p:sp>
      <p:sp>
        <p:nvSpPr>
          <p:cNvPr id="76" name="Text 74"/>
          <p:cNvSpPr/>
          <p:nvPr/>
        </p:nvSpPr>
        <p:spPr>
          <a:xfrm>
            <a:off x="6294438" y="7278688"/>
            <a:ext cx="254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Q2:</a:t>
            </a:r>
            <a:endParaRPr lang="en-US" sz="1600" dirty="0"/>
          </a:p>
        </p:txBody>
      </p:sp>
      <p:sp>
        <p:nvSpPr>
          <p:cNvPr id="77" name="Text 75"/>
          <p:cNvSpPr/>
          <p:nvPr/>
        </p:nvSpPr>
        <p:spPr>
          <a:xfrm>
            <a:off x="6549740" y="7278688"/>
            <a:ext cx="19923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Which brand pillar does it support?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6294438" y="7532687"/>
            <a:ext cx="261937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Q3:</a:t>
            </a:r>
            <a:endParaRPr lang="en-US" sz="1600" dirty="0"/>
          </a:p>
        </p:txBody>
      </p:sp>
      <p:sp>
        <p:nvSpPr>
          <p:cNvPr id="79" name="Text 77"/>
          <p:cNvSpPr/>
          <p:nvPr/>
        </p:nvSpPr>
        <p:spPr>
          <a:xfrm>
            <a:off x="6553026" y="7532687"/>
            <a:ext cx="1627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type of content is this?</a:t>
            </a:r>
            <a:endParaRPr lang="en-US" sz="1600" dirty="0"/>
          </a:p>
        </p:txBody>
      </p:sp>
      <p:sp>
        <p:nvSpPr>
          <p:cNvPr id="80" name="Text 78"/>
          <p:cNvSpPr/>
          <p:nvPr/>
        </p:nvSpPr>
        <p:spPr>
          <a:xfrm>
            <a:off x="6294438" y="7786688"/>
            <a:ext cx="254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Q4:</a:t>
            </a:r>
            <a:endParaRPr lang="en-US" sz="1600" dirty="0"/>
          </a:p>
        </p:txBody>
      </p:sp>
      <p:sp>
        <p:nvSpPr>
          <p:cNvPr id="81" name="Text 79"/>
          <p:cNvSpPr/>
          <p:nvPr/>
        </p:nvSpPr>
        <p:spPr>
          <a:xfrm>
            <a:off x="6549616" y="7786688"/>
            <a:ext cx="1389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Can this be repurposed?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2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spc="50" kern="0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07 / SIGNATURE CONTENT SERIES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7150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EEF0F2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Becoming Recognizable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17500" y="984250"/>
            <a:ext cx="762000" cy="31750"/>
          </a:xfrm>
          <a:custGeom>
            <a:avLst/>
            <a:gdLst/>
            <a:ahLst/>
            <a:cxnLst/>
            <a:rect l="l" t="t" r="r" b="b"/>
            <a:pathLst>
              <a:path w="762000" h="31750">
                <a:moveTo>
                  <a:pt x="0" y="0"/>
                </a:moveTo>
                <a:lnTo>
                  <a:pt x="762000" y="0"/>
                </a:lnTo>
                <a:lnTo>
                  <a:pt x="762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5" name="Shape 3"/>
          <p:cNvSpPr/>
          <p:nvPr/>
        </p:nvSpPr>
        <p:spPr>
          <a:xfrm>
            <a:off x="321469" y="1146969"/>
            <a:ext cx="11549063" cy="468313"/>
          </a:xfrm>
          <a:custGeom>
            <a:avLst/>
            <a:gdLst/>
            <a:ahLst/>
            <a:cxnLst/>
            <a:rect l="l" t="t" r="r" b="b"/>
            <a:pathLst>
              <a:path w="11549063" h="468313">
                <a:moveTo>
                  <a:pt x="95250" y="0"/>
                </a:moveTo>
                <a:lnTo>
                  <a:pt x="11453812" y="0"/>
                </a:lnTo>
                <a:cubicBezTo>
                  <a:pt x="11506418" y="0"/>
                  <a:pt x="11549063" y="42645"/>
                  <a:pt x="11549063" y="95250"/>
                </a:cubicBezTo>
                <a:lnTo>
                  <a:pt x="11549063" y="373062"/>
                </a:lnTo>
                <a:cubicBezTo>
                  <a:pt x="11549063" y="425668"/>
                  <a:pt x="11506418" y="468312"/>
                  <a:pt x="11453812" y="468313"/>
                </a:cubicBezTo>
                <a:lnTo>
                  <a:pt x="95250" y="468313"/>
                </a:lnTo>
                <a:cubicBezTo>
                  <a:pt x="42645" y="468313"/>
                  <a:pt x="0" y="425668"/>
                  <a:pt x="0" y="373062"/>
                </a:cubicBezTo>
                <a:lnTo>
                  <a:pt x="0" y="95250"/>
                </a:lnTo>
                <a:cubicBezTo>
                  <a:pt x="0" y="42645"/>
                  <a:pt x="42645" y="0"/>
                  <a:pt x="95250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2438" y="1277938"/>
            <a:ext cx="11350625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Consistency in format &gt; consistency in frequency.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Better to have one strong series than many sporadic ones. These become the "hooks" that make Subkhan instantly recognizable.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21469" y="1750219"/>
            <a:ext cx="3762375" cy="4183063"/>
          </a:xfrm>
          <a:custGeom>
            <a:avLst/>
            <a:gdLst/>
            <a:ahLst/>
            <a:cxnLst/>
            <a:rect l="l" t="t" r="r" b="b"/>
            <a:pathLst>
              <a:path w="3762375" h="4183063">
                <a:moveTo>
                  <a:pt x="95263" y="0"/>
                </a:moveTo>
                <a:lnTo>
                  <a:pt x="3667112" y="0"/>
                </a:lnTo>
                <a:cubicBezTo>
                  <a:pt x="3719724" y="0"/>
                  <a:pt x="3762375" y="42651"/>
                  <a:pt x="3762375" y="95263"/>
                </a:cubicBezTo>
                <a:lnTo>
                  <a:pt x="3762375" y="4087799"/>
                </a:lnTo>
                <a:cubicBezTo>
                  <a:pt x="3762375" y="4140412"/>
                  <a:pt x="3719724" y="4183063"/>
                  <a:pt x="3667112" y="4183063"/>
                </a:cubicBezTo>
                <a:lnTo>
                  <a:pt x="95263" y="4183063"/>
                </a:lnTo>
                <a:cubicBezTo>
                  <a:pt x="42651" y="4183063"/>
                  <a:pt x="0" y="4140412"/>
                  <a:pt x="0" y="4087799"/>
                </a:cubicBezTo>
                <a:lnTo>
                  <a:pt x="0" y="95263"/>
                </a:lnTo>
                <a:cubicBezTo>
                  <a:pt x="0" y="42686"/>
                  <a:pt x="42686" y="0"/>
                  <a:pt x="95263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84187" y="19129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95313" y="2024062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37207" y="17363"/>
                </a:moveTo>
                <a:cubicBezTo>
                  <a:pt x="37207" y="7782"/>
                  <a:pt x="44990" y="0"/>
                  <a:pt x="54570" y="0"/>
                </a:cubicBezTo>
                <a:lnTo>
                  <a:pt x="62012" y="0"/>
                </a:lnTo>
                <a:cubicBezTo>
                  <a:pt x="67500" y="0"/>
                  <a:pt x="71934" y="4434"/>
                  <a:pt x="71934" y="9922"/>
                </a:cubicBezTo>
                <a:lnTo>
                  <a:pt x="71934" y="148828"/>
                </a:lnTo>
                <a:cubicBezTo>
                  <a:pt x="71934" y="154316"/>
                  <a:pt x="67500" y="158750"/>
                  <a:pt x="62012" y="158750"/>
                </a:cubicBezTo>
                <a:lnTo>
                  <a:pt x="52090" y="158750"/>
                </a:lnTo>
                <a:cubicBezTo>
                  <a:pt x="42850" y="158750"/>
                  <a:pt x="35068" y="152425"/>
                  <a:pt x="32866" y="143867"/>
                </a:cubicBezTo>
                <a:cubicBezTo>
                  <a:pt x="32649" y="143867"/>
                  <a:pt x="32463" y="143867"/>
                  <a:pt x="32246" y="143867"/>
                </a:cubicBezTo>
                <a:cubicBezTo>
                  <a:pt x="18542" y="143867"/>
                  <a:pt x="7441" y="132767"/>
                  <a:pt x="7441" y="119062"/>
                </a:cubicBezTo>
                <a:cubicBezTo>
                  <a:pt x="7441" y="113481"/>
                  <a:pt x="9302" y="108334"/>
                  <a:pt x="12402" y="104180"/>
                </a:cubicBezTo>
                <a:cubicBezTo>
                  <a:pt x="6387" y="99653"/>
                  <a:pt x="2480" y="92459"/>
                  <a:pt x="2480" y="84336"/>
                </a:cubicBezTo>
                <a:cubicBezTo>
                  <a:pt x="2480" y="74755"/>
                  <a:pt x="7938" y="66415"/>
                  <a:pt x="15875" y="62291"/>
                </a:cubicBezTo>
                <a:cubicBezTo>
                  <a:pt x="13674" y="58570"/>
                  <a:pt x="12402" y="54229"/>
                  <a:pt x="12402" y="49609"/>
                </a:cubicBezTo>
                <a:cubicBezTo>
                  <a:pt x="12402" y="35905"/>
                  <a:pt x="23502" y="24805"/>
                  <a:pt x="37207" y="24805"/>
                </a:cubicBezTo>
                <a:lnTo>
                  <a:pt x="37207" y="17363"/>
                </a:lnTo>
                <a:close/>
                <a:moveTo>
                  <a:pt x="121543" y="17363"/>
                </a:moveTo>
                <a:lnTo>
                  <a:pt x="121543" y="24805"/>
                </a:lnTo>
                <a:cubicBezTo>
                  <a:pt x="135248" y="24805"/>
                  <a:pt x="146348" y="35905"/>
                  <a:pt x="146348" y="49609"/>
                </a:cubicBezTo>
                <a:cubicBezTo>
                  <a:pt x="146348" y="54260"/>
                  <a:pt x="145076" y="58601"/>
                  <a:pt x="142875" y="62291"/>
                </a:cubicBezTo>
                <a:cubicBezTo>
                  <a:pt x="150844" y="66415"/>
                  <a:pt x="156270" y="74724"/>
                  <a:pt x="156270" y="84336"/>
                </a:cubicBezTo>
                <a:cubicBezTo>
                  <a:pt x="156270" y="92459"/>
                  <a:pt x="152363" y="99653"/>
                  <a:pt x="146348" y="104180"/>
                </a:cubicBezTo>
                <a:cubicBezTo>
                  <a:pt x="149448" y="108334"/>
                  <a:pt x="151309" y="113481"/>
                  <a:pt x="151309" y="119062"/>
                </a:cubicBezTo>
                <a:cubicBezTo>
                  <a:pt x="151309" y="132767"/>
                  <a:pt x="140208" y="143867"/>
                  <a:pt x="126504" y="143867"/>
                </a:cubicBezTo>
                <a:cubicBezTo>
                  <a:pt x="126287" y="143867"/>
                  <a:pt x="126101" y="143867"/>
                  <a:pt x="125884" y="143867"/>
                </a:cubicBezTo>
                <a:cubicBezTo>
                  <a:pt x="123682" y="152425"/>
                  <a:pt x="115900" y="158750"/>
                  <a:pt x="106660" y="158750"/>
                </a:cubicBezTo>
                <a:lnTo>
                  <a:pt x="96738" y="158750"/>
                </a:lnTo>
                <a:cubicBezTo>
                  <a:pt x="91250" y="158750"/>
                  <a:pt x="86816" y="154316"/>
                  <a:pt x="86816" y="148828"/>
                </a:cubicBezTo>
                <a:lnTo>
                  <a:pt x="86816" y="9922"/>
                </a:lnTo>
                <a:cubicBezTo>
                  <a:pt x="86816" y="4434"/>
                  <a:pt x="91250" y="0"/>
                  <a:pt x="96738" y="0"/>
                </a:cubicBezTo>
                <a:lnTo>
                  <a:pt x="104180" y="0"/>
                </a:lnTo>
                <a:cubicBezTo>
                  <a:pt x="113760" y="0"/>
                  <a:pt x="121543" y="7782"/>
                  <a:pt x="121543" y="17363"/>
                </a:cubicBezTo>
                <a:close/>
              </a:path>
            </a:pathLst>
          </a:custGeom>
          <a:solidFill>
            <a:srgbClr val="E0FBFC"/>
          </a:solidFill>
          <a:ln/>
        </p:spPr>
      </p:sp>
      <p:sp>
        <p:nvSpPr>
          <p:cNvPr id="10" name="Text 8"/>
          <p:cNvSpPr/>
          <p:nvPr/>
        </p:nvSpPr>
        <p:spPr>
          <a:xfrm>
            <a:off x="960438" y="1992313"/>
            <a:ext cx="16589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AI Governance Weekly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84187" y="2420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Format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84187" y="2674938"/>
            <a:ext cx="3500438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Weekly insights on AI governance developments in Indonesia and globally, from an insider's perspective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84187" y="3182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Content Structure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84187" y="3436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1 Indonesia development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4187" y="3659187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1 Global development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84187" y="38814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1 Practical implication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84187" y="410368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1 Question for audience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84187" y="43894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Brand Pillars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84187" y="4643438"/>
            <a:ext cx="857250" cy="254000"/>
          </a:xfrm>
          <a:custGeom>
            <a:avLst/>
            <a:gdLst/>
            <a:ahLst/>
            <a:cxnLst/>
            <a:rect l="l" t="t" r="r" b="b"/>
            <a:pathLst>
              <a:path w="857250" h="254000">
                <a:moveTo>
                  <a:pt x="127000" y="0"/>
                </a:moveTo>
                <a:lnTo>
                  <a:pt x="730250" y="0"/>
                </a:lnTo>
                <a:cubicBezTo>
                  <a:pt x="800343" y="0"/>
                  <a:pt x="857250" y="56907"/>
                  <a:pt x="857250" y="127000"/>
                </a:cubicBezTo>
                <a:lnTo>
                  <a:pt x="857250" y="127000"/>
                </a:lnTo>
                <a:cubicBezTo>
                  <a:pt x="857250" y="197093"/>
                  <a:pt x="800343" y="254000"/>
                  <a:pt x="730250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484187" y="4643438"/>
            <a:ext cx="920750" cy="254000"/>
          </a:xfrm>
          <a:prstGeom prst="rect">
            <a:avLst/>
          </a:prstGeom>
          <a:noFill/>
          <a:ln/>
        </p:spPr>
        <p:txBody>
          <a:bodyPr wrap="square" lIns="95250" tIns="31750" rIns="95250" bIns="3175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Governance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1402829" y="4643438"/>
            <a:ext cx="952500" cy="254000"/>
          </a:xfrm>
          <a:custGeom>
            <a:avLst/>
            <a:gdLst/>
            <a:ahLst/>
            <a:cxnLst/>
            <a:rect l="l" t="t" r="r" b="b"/>
            <a:pathLst>
              <a:path w="952500" h="254000">
                <a:moveTo>
                  <a:pt x="127000" y="0"/>
                </a:moveTo>
                <a:lnTo>
                  <a:pt x="825500" y="0"/>
                </a:lnTo>
                <a:cubicBezTo>
                  <a:pt x="895593" y="0"/>
                  <a:pt x="952500" y="56907"/>
                  <a:pt x="952500" y="127000"/>
                </a:cubicBezTo>
                <a:lnTo>
                  <a:pt x="952500" y="127000"/>
                </a:lnTo>
                <a:cubicBezTo>
                  <a:pt x="952500" y="197093"/>
                  <a:pt x="895593" y="254000"/>
                  <a:pt x="825500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1402829" y="4643438"/>
            <a:ext cx="1016000" cy="254000"/>
          </a:xfrm>
          <a:prstGeom prst="rect">
            <a:avLst/>
          </a:prstGeom>
          <a:noFill/>
          <a:ln/>
        </p:spPr>
        <p:txBody>
          <a:bodyPr wrap="square" lIns="95250" tIns="31750" rIns="95250" bIns="3175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Bridge Builder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84187" y="4992688"/>
            <a:ext cx="3436938" cy="571500"/>
          </a:xfrm>
          <a:custGeom>
            <a:avLst/>
            <a:gdLst/>
            <a:ahLst/>
            <a:cxnLst/>
            <a:rect l="l" t="t" r="r" b="b"/>
            <a:pathLst>
              <a:path w="3436938" h="571500">
                <a:moveTo>
                  <a:pt x="63499" y="0"/>
                </a:moveTo>
                <a:lnTo>
                  <a:pt x="3373438" y="0"/>
                </a:lnTo>
                <a:cubicBezTo>
                  <a:pt x="3408508" y="0"/>
                  <a:pt x="3436938" y="28430"/>
                  <a:pt x="3436938" y="63499"/>
                </a:cubicBezTo>
                <a:lnTo>
                  <a:pt x="3436938" y="508001"/>
                </a:lnTo>
                <a:cubicBezTo>
                  <a:pt x="3436938" y="543070"/>
                  <a:pt x="3408508" y="571500"/>
                  <a:pt x="3373438" y="571500"/>
                </a:cubicBezTo>
                <a:lnTo>
                  <a:pt x="63499" y="571500"/>
                </a:lnTo>
                <a:cubicBezTo>
                  <a:pt x="28430" y="571500"/>
                  <a:pt x="0" y="543070"/>
                  <a:pt x="0" y="50800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579438" y="5087938"/>
            <a:ext cx="3309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Frequency: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Weekly (every Monday)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79438" y="5278438"/>
            <a:ext cx="3309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Platform: LinkedIn + Newsletter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4216115" y="1750219"/>
            <a:ext cx="3762375" cy="4183063"/>
          </a:xfrm>
          <a:custGeom>
            <a:avLst/>
            <a:gdLst/>
            <a:ahLst/>
            <a:cxnLst/>
            <a:rect l="l" t="t" r="r" b="b"/>
            <a:pathLst>
              <a:path w="3762375" h="4183063">
                <a:moveTo>
                  <a:pt x="95263" y="0"/>
                </a:moveTo>
                <a:lnTo>
                  <a:pt x="3667112" y="0"/>
                </a:lnTo>
                <a:cubicBezTo>
                  <a:pt x="3719724" y="0"/>
                  <a:pt x="3762375" y="42651"/>
                  <a:pt x="3762375" y="95263"/>
                </a:cubicBezTo>
                <a:lnTo>
                  <a:pt x="3762375" y="4087799"/>
                </a:lnTo>
                <a:cubicBezTo>
                  <a:pt x="3762375" y="4140412"/>
                  <a:pt x="3719724" y="4183063"/>
                  <a:pt x="3667112" y="4183063"/>
                </a:cubicBezTo>
                <a:lnTo>
                  <a:pt x="95263" y="4183063"/>
                </a:lnTo>
                <a:cubicBezTo>
                  <a:pt x="42651" y="4183063"/>
                  <a:pt x="0" y="4140412"/>
                  <a:pt x="0" y="4087799"/>
                </a:cubicBezTo>
                <a:lnTo>
                  <a:pt x="0" y="95263"/>
                </a:lnTo>
                <a:cubicBezTo>
                  <a:pt x="0" y="42686"/>
                  <a:pt x="42686" y="0"/>
                  <a:pt x="95263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378833" y="19129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4509802" y="2024062"/>
            <a:ext cx="119063" cy="158750"/>
          </a:xfrm>
          <a:custGeom>
            <a:avLst/>
            <a:gdLst/>
            <a:ahLst/>
            <a:cxnLst/>
            <a:rect l="l" t="t" r="r" b="b"/>
            <a:pathLst>
              <a:path w="119063" h="158750">
                <a:moveTo>
                  <a:pt x="19844" y="0"/>
                </a:moveTo>
                <a:cubicBezTo>
                  <a:pt x="8899" y="0"/>
                  <a:pt x="0" y="8899"/>
                  <a:pt x="0" y="19844"/>
                </a:cubicBezTo>
                <a:lnTo>
                  <a:pt x="0" y="138906"/>
                </a:lnTo>
                <a:cubicBezTo>
                  <a:pt x="0" y="149851"/>
                  <a:pt x="8899" y="158750"/>
                  <a:pt x="19844" y="158750"/>
                </a:cubicBezTo>
                <a:lnTo>
                  <a:pt x="99219" y="158750"/>
                </a:lnTo>
                <a:cubicBezTo>
                  <a:pt x="110164" y="158750"/>
                  <a:pt x="119062" y="149851"/>
                  <a:pt x="119062" y="138906"/>
                </a:cubicBezTo>
                <a:lnTo>
                  <a:pt x="119062" y="19844"/>
                </a:lnTo>
                <a:cubicBezTo>
                  <a:pt x="119062" y="8899"/>
                  <a:pt x="110164" y="0"/>
                  <a:pt x="99219" y="0"/>
                </a:cubicBezTo>
                <a:lnTo>
                  <a:pt x="19844" y="0"/>
                </a:lnTo>
                <a:close/>
                <a:moveTo>
                  <a:pt x="54570" y="109141"/>
                </a:moveTo>
                <a:lnTo>
                  <a:pt x="64492" y="109141"/>
                </a:lnTo>
                <a:cubicBezTo>
                  <a:pt x="69980" y="109141"/>
                  <a:pt x="74414" y="113574"/>
                  <a:pt x="74414" y="119062"/>
                </a:cubicBezTo>
                <a:lnTo>
                  <a:pt x="74414" y="143867"/>
                </a:lnTo>
                <a:lnTo>
                  <a:pt x="44648" y="143867"/>
                </a:lnTo>
                <a:lnTo>
                  <a:pt x="44648" y="119062"/>
                </a:lnTo>
                <a:cubicBezTo>
                  <a:pt x="44648" y="113574"/>
                  <a:pt x="49082" y="109141"/>
                  <a:pt x="54570" y="109141"/>
                </a:cubicBezTo>
                <a:close/>
                <a:moveTo>
                  <a:pt x="29766" y="34727"/>
                </a:moveTo>
                <a:cubicBezTo>
                  <a:pt x="29766" y="31998"/>
                  <a:pt x="31998" y="29766"/>
                  <a:pt x="34727" y="29766"/>
                </a:cubicBezTo>
                <a:lnTo>
                  <a:pt x="44648" y="29766"/>
                </a:lnTo>
                <a:cubicBezTo>
                  <a:pt x="47377" y="29766"/>
                  <a:pt x="49609" y="31998"/>
                  <a:pt x="49609" y="34727"/>
                </a:cubicBezTo>
                <a:lnTo>
                  <a:pt x="49609" y="44648"/>
                </a:lnTo>
                <a:cubicBezTo>
                  <a:pt x="49609" y="47377"/>
                  <a:pt x="47377" y="49609"/>
                  <a:pt x="44648" y="49609"/>
                </a:cubicBezTo>
                <a:lnTo>
                  <a:pt x="34727" y="49609"/>
                </a:lnTo>
                <a:cubicBezTo>
                  <a:pt x="31998" y="49609"/>
                  <a:pt x="29766" y="47377"/>
                  <a:pt x="29766" y="44648"/>
                </a:cubicBezTo>
                <a:lnTo>
                  <a:pt x="29766" y="34727"/>
                </a:lnTo>
                <a:close/>
                <a:moveTo>
                  <a:pt x="74414" y="29766"/>
                </a:moveTo>
                <a:lnTo>
                  <a:pt x="84336" y="29766"/>
                </a:lnTo>
                <a:cubicBezTo>
                  <a:pt x="87064" y="29766"/>
                  <a:pt x="89297" y="31998"/>
                  <a:pt x="89297" y="34727"/>
                </a:cubicBezTo>
                <a:lnTo>
                  <a:pt x="89297" y="44648"/>
                </a:lnTo>
                <a:cubicBezTo>
                  <a:pt x="89297" y="47377"/>
                  <a:pt x="87064" y="49609"/>
                  <a:pt x="84336" y="49609"/>
                </a:cubicBezTo>
                <a:lnTo>
                  <a:pt x="74414" y="49609"/>
                </a:lnTo>
                <a:cubicBezTo>
                  <a:pt x="71686" y="49609"/>
                  <a:pt x="69453" y="47377"/>
                  <a:pt x="69453" y="44648"/>
                </a:cubicBezTo>
                <a:lnTo>
                  <a:pt x="69453" y="34727"/>
                </a:lnTo>
                <a:cubicBezTo>
                  <a:pt x="69453" y="31998"/>
                  <a:pt x="71686" y="29766"/>
                  <a:pt x="74414" y="29766"/>
                </a:cubicBezTo>
                <a:close/>
                <a:moveTo>
                  <a:pt x="29766" y="74414"/>
                </a:moveTo>
                <a:cubicBezTo>
                  <a:pt x="29766" y="71686"/>
                  <a:pt x="31998" y="69453"/>
                  <a:pt x="34727" y="69453"/>
                </a:cubicBezTo>
                <a:lnTo>
                  <a:pt x="44648" y="69453"/>
                </a:lnTo>
                <a:cubicBezTo>
                  <a:pt x="47377" y="69453"/>
                  <a:pt x="49609" y="71686"/>
                  <a:pt x="49609" y="74414"/>
                </a:cubicBezTo>
                <a:lnTo>
                  <a:pt x="49609" y="84336"/>
                </a:lnTo>
                <a:cubicBezTo>
                  <a:pt x="49609" y="87064"/>
                  <a:pt x="47377" y="89297"/>
                  <a:pt x="44648" y="89297"/>
                </a:cubicBezTo>
                <a:lnTo>
                  <a:pt x="34727" y="89297"/>
                </a:lnTo>
                <a:cubicBezTo>
                  <a:pt x="31998" y="89297"/>
                  <a:pt x="29766" y="87064"/>
                  <a:pt x="29766" y="84336"/>
                </a:cubicBezTo>
                <a:lnTo>
                  <a:pt x="29766" y="74414"/>
                </a:lnTo>
                <a:close/>
                <a:moveTo>
                  <a:pt x="74414" y="69453"/>
                </a:moveTo>
                <a:lnTo>
                  <a:pt x="84336" y="69453"/>
                </a:lnTo>
                <a:cubicBezTo>
                  <a:pt x="87064" y="69453"/>
                  <a:pt x="89297" y="71686"/>
                  <a:pt x="89297" y="74414"/>
                </a:cubicBezTo>
                <a:lnTo>
                  <a:pt x="89297" y="84336"/>
                </a:lnTo>
                <a:cubicBezTo>
                  <a:pt x="89297" y="87064"/>
                  <a:pt x="87064" y="89297"/>
                  <a:pt x="84336" y="89297"/>
                </a:cubicBezTo>
                <a:lnTo>
                  <a:pt x="74414" y="89297"/>
                </a:lnTo>
                <a:cubicBezTo>
                  <a:pt x="71686" y="89297"/>
                  <a:pt x="69453" y="87064"/>
                  <a:pt x="69453" y="84336"/>
                </a:cubicBezTo>
                <a:lnTo>
                  <a:pt x="69453" y="74414"/>
                </a:lnTo>
                <a:cubicBezTo>
                  <a:pt x="69453" y="71686"/>
                  <a:pt x="71686" y="69453"/>
                  <a:pt x="74414" y="69453"/>
                </a:cubicBezTo>
                <a:close/>
              </a:path>
            </a:pathLst>
          </a:custGeom>
          <a:solidFill>
            <a:srgbClr val="E0FBFC"/>
          </a:solidFill>
          <a:ln/>
        </p:spPr>
      </p:sp>
      <p:sp>
        <p:nvSpPr>
          <p:cNvPr id="29" name="Text 27"/>
          <p:cNvSpPr/>
          <p:nvPr/>
        </p:nvSpPr>
        <p:spPr>
          <a:xfrm>
            <a:off x="4855083" y="1992313"/>
            <a:ext cx="1309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From the Ministry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378833" y="2420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Format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378833" y="2674938"/>
            <a:ext cx="3500438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Stories from the field about how technology actually works (or doesn't work) inside government bureaucracy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4378833" y="3182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Content Structure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4378833" y="3436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Real scenario (anonymized)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4378833" y="3659187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The technical challenge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4378833" y="38814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The bureaucratic reality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4378833" y="410368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Lesson learned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4378833" y="43894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Brand Pillars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4378833" y="4643438"/>
            <a:ext cx="952500" cy="254000"/>
          </a:xfrm>
          <a:custGeom>
            <a:avLst/>
            <a:gdLst/>
            <a:ahLst/>
            <a:cxnLst/>
            <a:rect l="l" t="t" r="r" b="b"/>
            <a:pathLst>
              <a:path w="952500" h="254000">
                <a:moveTo>
                  <a:pt x="127000" y="0"/>
                </a:moveTo>
                <a:lnTo>
                  <a:pt x="825500" y="0"/>
                </a:lnTo>
                <a:cubicBezTo>
                  <a:pt x="895593" y="0"/>
                  <a:pt x="952500" y="56907"/>
                  <a:pt x="952500" y="127000"/>
                </a:cubicBezTo>
                <a:lnTo>
                  <a:pt x="952500" y="127000"/>
                </a:lnTo>
                <a:cubicBezTo>
                  <a:pt x="952500" y="197093"/>
                  <a:pt x="895593" y="254000"/>
                  <a:pt x="825500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4378833" y="4643438"/>
            <a:ext cx="1016000" cy="254000"/>
          </a:xfrm>
          <a:prstGeom prst="rect">
            <a:avLst/>
          </a:prstGeom>
          <a:noFill/>
          <a:ln/>
        </p:spPr>
        <p:txBody>
          <a:bodyPr wrap="square" lIns="95250" tIns="31750" rIns="95250" bIns="3175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Bridge Builder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5395268" y="4643438"/>
            <a:ext cx="817563" cy="254000"/>
          </a:xfrm>
          <a:custGeom>
            <a:avLst/>
            <a:gdLst/>
            <a:ahLst/>
            <a:cxnLst/>
            <a:rect l="l" t="t" r="r" b="b"/>
            <a:pathLst>
              <a:path w="817563" h="254000">
                <a:moveTo>
                  <a:pt x="127000" y="0"/>
                </a:moveTo>
                <a:lnTo>
                  <a:pt x="690563" y="0"/>
                </a:lnTo>
                <a:cubicBezTo>
                  <a:pt x="760656" y="0"/>
                  <a:pt x="817563" y="56907"/>
                  <a:pt x="817563" y="127000"/>
                </a:cubicBezTo>
                <a:lnTo>
                  <a:pt x="817563" y="127000"/>
                </a:lnTo>
                <a:cubicBezTo>
                  <a:pt x="817563" y="197093"/>
                  <a:pt x="760656" y="254000"/>
                  <a:pt x="690563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5395268" y="4643438"/>
            <a:ext cx="881063" cy="254000"/>
          </a:xfrm>
          <a:prstGeom prst="rect">
            <a:avLst/>
          </a:prstGeom>
          <a:noFill/>
          <a:ln/>
        </p:spPr>
        <p:txBody>
          <a:bodyPr wrap="square" lIns="95250" tIns="31750" rIns="95250" bIns="3175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Practitioner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4378833" y="4992688"/>
            <a:ext cx="3436938" cy="571500"/>
          </a:xfrm>
          <a:custGeom>
            <a:avLst/>
            <a:gdLst/>
            <a:ahLst/>
            <a:cxnLst/>
            <a:rect l="l" t="t" r="r" b="b"/>
            <a:pathLst>
              <a:path w="3436938" h="571500">
                <a:moveTo>
                  <a:pt x="63499" y="0"/>
                </a:moveTo>
                <a:lnTo>
                  <a:pt x="3373438" y="0"/>
                </a:lnTo>
                <a:cubicBezTo>
                  <a:pt x="3408508" y="0"/>
                  <a:pt x="3436938" y="28430"/>
                  <a:pt x="3436938" y="63499"/>
                </a:cubicBezTo>
                <a:lnTo>
                  <a:pt x="3436938" y="508001"/>
                </a:lnTo>
                <a:cubicBezTo>
                  <a:pt x="3436938" y="543070"/>
                  <a:pt x="3408508" y="571500"/>
                  <a:pt x="3373438" y="571500"/>
                </a:cubicBezTo>
                <a:lnTo>
                  <a:pt x="63499" y="571500"/>
                </a:lnTo>
                <a:cubicBezTo>
                  <a:pt x="28430" y="571500"/>
                  <a:pt x="0" y="543070"/>
                  <a:pt x="0" y="50800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4474083" y="5087938"/>
            <a:ext cx="3309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Frequency: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Bi-weekly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4474083" y="5278438"/>
            <a:ext cx="3309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Platform: LinkedIn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8110761" y="1750219"/>
            <a:ext cx="3762375" cy="4183063"/>
          </a:xfrm>
          <a:custGeom>
            <a:avLst/>
            <a:gdLst/>
            <a:ahLst/>
            <a:cxnLst/>
            <a:rect l="l" t="t" r="r" b="b"/>
            <a:pathLst>
              <a:path w="3762375" h="4183063">
                <a:moveTo>
                  <a:pt x="95263" y="0"/>
                </a:moveTo>
                <a:lnTo>
                  <a:pt x="3667112" y="0"/>
                </a:lnTo>
                <a:cubicBezTo>
                  <a:pt x="3719724" y="0"/>
                  <a:pt x="3762375" y="42651"/>
                  <a:pt x="3762375" y="95263"/>
                </a:cubicBezTo>
                <a:lnTo>
                  <a:pt x="3762375" y="4087799"/>
                </a:lnTo>
                <a:cubicBezTo>
                  <a:pt x="3762375" y="4140412"/>
                  <a:pt x="3719724" y="4183063"/>
                  <a:pt x="3667112" y="4183063"/>
                </a:cubicBezTo>
                <a:lnTo>
                  <a:pt x="95263" y="4183063"/>
                </a:lnTo>
                <a:cubicBezTo>
                  <a:pt x="42651" y="4183063"/>
                  <a:pt x="0" y="4140412"/>
                  <a:pt x="0" y="4087799"/>
                </a:cubicBezTo>
                <a:lnTo>
                  <a:pt x="0" y="95263"/>
                </a:lnTo>
                <a:cubicBezTo>
                  <a:pt x="0" y="42686"/>
                  <a:pt x="42686" y="0"/>
                  <a:pt x="95263" y="0"/>
                </a:cubicBezTo>
                <a:close/>
              </a:path>
            </a:pathLst>
          </a:custGeom>
          <a:solidFill>
            <a:srgbClr val="98C1D9">
              <a:alpha val="10196"/>
            </a:srgbClr>
          </a:solidFill>
          <a:ln w="12700">
            <a:solidFill>
              <a:srgbClr val="98C1D9">
                <a:alpha val="30196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273479" y="19129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95250" y="0"/>
                </a:moveTo>
                <a:lnTo>
                  <a:pt x="285750" y="0"/>
                </a:lnTo>
                <a:cubicBezTo>
                  <a:pt x="338320" y="0"/>
                  <a:pt x="381000" y="42680"/>
                  <a:pt x="381000" y="95250"/>
                </a:cubicBezTo>
                <a:lnTo>
                  <a:pt x="381000" y="285750"/>
                </a:lnTo>
                <a:cubicBezTo>
                  <a:pt x="381000" y="338320"/>
                  <a:pt x="338320" y="381000"/>
                  <a:pt x="285750" y="381000"/>
                </a:cubicBezTo>
                <a:lnTo>
                  <a:pt x="95250" y="381000"/>
                </a:lnTo>
                <a:cubicBezTo>
                  <a:pt x="42680" y="381000"/>
                  <a:pt x="0" y="338320"/>
                  <a:pt x="0" y="285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98C1D9">
              <a:alpha val="30196"/>
            </a:srgbClr>
          </a:solidFill>
          <a:ln/>
        </p:spPr>
      </p:sp>
      <p:sp>
        <p:nvSpPr>
          <p:cNvPr id="47" name="Shape 45"/>
          <p:cNvSpPr/>
          <p:nvPr/>
        </p:nvSpPr>
        <p:spPr>
          <a:xfrm>
            <a:off x="8394526" y="2024062"/>
            <a:ext cx="138906" cy="158750"/>
          </a:xfrm>
          <a:custGeom>
            <a:avLst/>
            <a:gdLst/>
            <a:ahLst/>
            <a:cxnLst/>
            <a:rect l="l" t="t" r="r" b="b"/>
            <a:pathLst>
              <a:path w="138906" h="158750">
                <a:moveTo>
                  <a:pt x="89297" y="0"/>
                </a:moveTo>
                <a:lnTo>
                  <a:pt x="39688" y="0"/>
                </a:lnTo>
                <a:cubicBezTo>
                  <a:pt x="34199" y="0"/>
                  <a:pt x="29766" y="4434"/>
                  <a:pt x="29766" y="9922"/>
                </a:cubicBezTo>
                <a:cubicBezTo>
                  <a:pt x="29766" y="15410"/>
                  <a:pt x="34199" y="19844"/>
                  <a:pt x="39688" y="19844"/>
                </a:cubicBezTo>
                <a:lnTo>
                  <a:pt x="39688" y="66818"/>
                </a:lnTo>
                <a:lnTo>
                  <a:pt x="2325" y="132178"/>
                </a:lnTo>
                <a:cubicBezTo>
                  <a:pt x="806" y="134875"/>
                  <a:pt x="0" y="137883"/>
                  <a:pt x="0" y="140984"/>
                </a:cubicBezTo>
                <a:cubicBezTo>
                  <a:pt x="0" y="150813"/>
                  <a:pt x="7938" y="158750"/>
                  <a:pt x="17766" y="158750"/>
                </a:cubicBezTo>
                <a:lnTo>
                  <a:pt x="121140" y="158750"/>
                </a:lnTo>
                <a:cubicBezTo>
                  <a:pt x="130938" y="158750"/>
                  <a:pt x="138906" y="150813"/>
                  <a:pt x="138906" y="140984"/>
                </a:cubicBezTo>
                <a:cubicBezTo>
                  <a:pt x="138906" y="137883"/>
                  <a:pt x="138100" y="134844"/>
                  <a:pt x="136581" y="132178"/>
                </a:cubicBezTo>
                <a:lnTo>
                  <a:pt x="99219" y="66818"/>
                </a:lnTo>
                <a:lnTo>
                  <a:pt x="99219" y="19844"/>
                </a:lnTo>
                <a:cubicBezTo>
                  <a:pt x="104707" y="19844"/>
                  <a:pt x="109141" y="15410"/>
                  <a:pt x="109141" y="9922"/>
                </a:cubicBezTo>
                <a:cubicBezTo>
                  <a:pt x="109141" y="4434"/>
                  <a:pt x="104707" y="0"/>
                  <a:pt x="99219" y="0"/>
                </a:cubicBezTo>
                <a:lnTo>
                  <a:pt x="89297" y="0"/>
                </a:lnTo>
                <a:close/>
                <a:moveTo>
                  <a:pt x="59531" y="66818"/>
                </a:moveTo>
                <a:lnTo>
                  <a:pt x="59531" y="19844"/>
                </a:lnTo>
                <a:lnTo>
                  <a:pt x="79375" y="19844"/>
                </a:lnTo>
                <a:lnTo>
                  <a:pt x="79375" y="66818"/>
                </a:lnTo>
                <a:cubicBezTo>
                  <a:pt x="79375" y="70259"/>
                  <a:pt x="80274" y="73670"/>
                  <a:pt x="81979" y="76677"/>
                </a:cubicBezTo>
                <a:lnTo>
                  <a:pt x="94878" y="99219"/>
                </a:lnTo>
                <a:lnTo>
                  <a:pt x="44028" y="99219"/>
                </a:lnTo>
                <a:lnTo>
                  <a:pt x="56927" y="76677"/>
                </a:lnTo>
                <a:cubicBezTo>
                  <a:pt x="58632" y="73670"/>
                  <a:pt x="59531" y="70290"/>
                  <a:pt x="59531" y="66818"/>
                </a:cubicBezTo>
                <a:close/>
              </a:path>
            </a:pathLst>
          </a:custGeom>
          <a:solidFill>
            <a:srgbClr val="E0FBFC"/>
          </a:solidFill>
          <a:ln/>
        </p:spPr>
      </p:sp>
      <p:sp>
        <p:nvSpPr>
          <p:cNvPr id="48" name="Text 46"/>
          <p:cNvSpPr/>
          <p:nvPr/>
        </p:nvSpPr>
        <p:spPr>
          <a:xfrm>
            <a:off x="8749729" y="1992313"/>
            <a:ext cx="13652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Research to Policy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8273479" y="2420938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Format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8273479" y="2674938"/>
            <a:ext cx="3500438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How academic findings can be translated into actionable policy recommendations that government can actually implement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8273479" y="3389313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Content Structure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8273479" y="3643313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Research finding summary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8273479" y="3865563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Policy context in Indonesia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8273479" y="4087812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Actionable recommendations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8273479" y="4310063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Implementation pathway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8273479" y="4595813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98C1D9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Brand Pillars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8273479" y="4849813"/>
            <a:ext cx="857250" cy="254000"/>
          </a:xfrm>
          <a:custGeom>
            <a:avLst/>
            <a:gdLst/>
            <a:ahLst/>
            <a:cxnLst/>
            <a:rect l="l" t="t" r="r" b="b"/>
            <a:pathLst>
              <a:path w="857250" h="254000">
                <a:moveTo>
                  <a:pt x="127000" y="0"/>
                </a:moveTo>
                <a:lnTo>
                  <a:pt x="730250" y="0"/>
                </a:lnTo>
                <a:cubicBezTo>
                  <a:pt x="800343" y="0"/>
                  <a:pt x="857250" y="56907"/>
                  <a:pt x="857250" y="127000"/>
                </a:cubicBezTo>
                <a:lnTo>
                  <a:pt x="857250" y="127000"/>
                </a:lnTo>
                <a:cubicBezTo>
                  <a:pt x="857250" y="197093"/>
                  <a:pt x="800343" y="254000"/>
                  <a:pt x="730250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58" name="Text 56"/>
          <p:cNvSpPr/>
          <p:nvPr/>
        </p:nvSpPr>
        <p:spPr>
          <a:xfrm>
            <a:off x="8273479" y="4849813"/>
            <a:ext cx="920750" cy="254000"/>
          </a:xfrm>
          <a:prstGeom prst="rect">
            <a:avLst/>
          </a:prstGeom>
          <a:noFill/>
          <a:ln/>
        </p:spPr>
        <p:txBody>
          <a:bodyPr wrap="square" lIns="95250" tIns="31750" rIns="95250" bIns="3175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Governance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9192121" y="4849813"/>
            <a:ext cx="952500" cy="254000"/>
          </a:xfrm>
          <a:custGeom>
            <a:avLst/>
            <a:gdLst/>
            <a:ahLst/>
            <a:cxnLst/>
            <a:rect l="l" t="t" r="r" b="b"/>
            <a:pathLst>
              <a:path w="952500" h="254000">
                <a:moveTo>
                  <a:pt x="127000" y="0"/>
                </a:moveTo>
                <a:lnTo>
                  <a:pt x="825500" y="0"/>
                </a:lnTo>
                <a:cubicBezTo>
                  <a:pt x="895593" y="0"/>
                  <a:pt x="952500" y="56907"/>
                  <a:pt x="952500" y="127000"/>
                </a:cubicBezTo>
                <a:lnTo>
                  <a:pt x="952500" y="127000"/>
                </a:lnTo>
                <a:cubicBezTo>
                  <a:pt x="952500" y="197093"/>
                  <a:pt x="895593" y="254000"/>
                  <a:pt x="825500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60" name="Text 58"/>
          <p:cNvSpPr/>
          <p:nvPr/>
        </p:nvSpPr>
        <p:spPr>
          <a:xfrm>
            <a:off x="9192121" y="4849813"/>
            <a:ext cx="1016000" cy="254000"/>
          </a:xfrm>
          <a:prstGeom prst="rect">
            <a:avLst/>
          </a:prstGeom>
          <a:noFill/>
          <a:ln/>
        </p:spPr>
        <p:txBody>
          <a:bodyPr wrap="square" lIns="95250" tIns="31750" rIns="95250" bIns="3175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Bridge Builder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8273479" y="5199063"/>
            <a:ext cx="3436938" cy="571500"/>
          </a:xfrm>
          <a:custGeom>
            <a:avLst/>
            <a:gdLst/>
            <a:ahLst/>
            <a:cxnLst/>
            <a:rect l="l" t="t" r="r" b="b"/>
            <a:pathLst>
              <a:path w="3436938" h="571500">
                <a:moveTo>
                  <a:pt x="63499" y="0"/>
                </a:moveTo>
                <a:lnTo>
                  <a:pt x="3373438" y="0"/>
                </a:lnTo>
                <a:cubicBezTo>
                  <a:pt x="3408508" y="0"/>
                  <a:pt x="3436938" y="28430"/>
                  <a:pt x="3436938" y="63499"/>
                </a:cubicBezTo>
                <a:lnTo>
                  <a:pt x="3436938" y="508001"/>
                </a:lnTo>
                <a:cubicBezTo>
                  <a:pt x="3436938" y="543070"/>
                  <a:pt x="3408508" y="571500"/>
                  <a:pt x="3373438" y="571500"/>
                </a:cubicBezTo>
                <a:lnTo>
                  <a:pt x="63499" y="571500"/>
                </a:lnTo>
                <a:cubicBezTo>
                  <a:pt x="28430" y="571500"/>
                  <a:pt x="0" y="543070"/>
                  <a:pt x="0" y="508001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1A1F2E">
              <a:alpha val="50196"/>
            </a:srgbClr>
          </a:solidFill>
          <a:ln/>
        </p:spPr>
      </p:sp>
      <p:sp>
        <p:nvSpPr>
          <p:cNvPr id="62" name="Text 60"/>
          <p:cNvSpPr/>
          <p:nvPr/>
        </p:nvSpPr>
        <p:spPr>
          <a:xfrm>
            <a:off x="8368729" y="5294313"/>
            <a:ext cx="3309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Frequency: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Monthly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8368729" y="5484813"/>
            <a:ext cx="3309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Platform: Newsletter + Medium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321469" y="6068219"/>
            <a:ext cx="5707063" cy="1404938"/>
          </a:xfrm>
          <a:custGeom>
            <a:avLst/>
            <a:gdLst/>
            <a:ahLst/>
            <a:cxnLst/>
            <a:rect l="l" t="t" r="r" b="b"/>
            <a:pathLst>
              <a:path w="5707063" h="1404938">
                <a:moveTo>
                  <a:pt x="63503" y="0"/>
                </a:moveTo>
                <a:lnTo>
                  <a:pt x="5643559" y="0"/>
                </a:lnTo>
                <a:cubicBezTo>
                  <a:pt x="5678631" y="0"/>
                  <a:pt x="5707062" y="28431"/>
                  <a:pt x="5707062" y="63503"/>
                </a:cubicBezTo>
                <a:lnTo>
                  <a:pt x="5707063" y="1341434"/>
                </a:lnTo>
                <a:cubicBezTo>
                  <a:pt x="5707062" y="1376506"/>
                  <a:pt x="5678631" y="1404938"/>
                  <a:pt x="5643559" y="1404938"/>
                </a:cubicBezTo>
                <a:lnTo>
                  <a:pt x="63503" y="1404938"/>
                </a:lnTo>
                <a:cubicBezTo>
                  <a:pt x="28431" y="1404938"/>
                  <a:pt x="0" y="1376506"/>
                  <a:pt x="0" y="1341434"/>
                </a:cubicBezTo>
                <a:lnTo>
                  <a:pt x="0" y="63503"/>
                </a:lnTo>
                <a:cubicBezTo>
                  <a:pt x="0" y="28431"/>
                  <a:pt x="28431" y="0"/>
                  <a:pt x="63503" y="0"/>
                </a:cubicBezTo>
                <a:close/>
              </a:path>
            </a:pathLst>
          </a:custGeom>
          <a:solidFill>
            <a:srgbClr val="E0FBFC">
              <a:alpha val="10196"/>
            </a:srgbClr>
          </a:solidFill>
          <a:ln w="12700">
            <a:solidFill>
              <a:srgbClr val="E0FBFC">
                <a:alpha val="30196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463352" y="6238875"/>
            <a:ext cx="160734" cy="142875"/>
          </a:xfrm>
          <a:custGeom>
            <a:avLst/>
            <a:gdLst/>
            <a:ahLst/>
            <a:cxnLst/>
            <a:rect l="l" t="t" r="r" b="b"/>
            <a:pathLst>
              <a:path w="160734" h="142875">
                <a:moveTo>
                  <a:pt x="86367" y="-5274"/>
                </a:moveTo>
                <a:cubicBezTo>
                  <a:pt x="85223" y="-7507"/>
                  <a:pt x="82907" y="-8930"/>
                  <a:pt x="80395" y="-8930"/>
                </a:cubicBezTo>
                <a:cubicBezTo>
                  <a:pt x="77884" y="-8930"/>
                  <a:pt x="75567" y="-7507"/>
                  <a:pt x="74423" y="-5274"/>
                </a:cubicBezTo>
                <a:lnTo>
                  <a:pt x="53885" y="34965"/>
                </a:lnTo>
                <a:lnTo>
                  <a:pt x="9265" y="42053"/>
                </a:lnTo>
                <a:cubicBezTo>
                  <a:pt x="6781" y="42444"/>
                  <a:pt x="4716" y="44202"/>
                  <a:pt x="3935" y="46602"/>
                </a:cubicBezTo>
                <a:cubicBezTo>
                  <a:pt x="3153" y="49002"/>
                  <a:pt x="3795" y="51625"/>
                  <a:pt x="5553" y="53411"/>
                </a:cubicBezTo>
                <a:lnTo>
                  <a:pt x="37477" y="85362"/>
                </a:lnTo>
                <a:lnTo>
                  <a:pt x="30445" y="129983"/>
                </a:lnTo>
                <a:cubicBezTo>
                  <a:pt x="30054" y="132466"/>
                  <a:pt x="31086" y="134978"/>
                  <a:pt x="33124" y="136457"/>
                </a:cubicBezTo>
                <a:cubicBezTo>
                  <a:pt x="35161" y="137936"/>
                  <a:pt x="37840" y="138159"/>
                  <a:pt x="40100" y="137015"/>
                </a:cubicBezTo>
                <a:lnTo>
                  <a:pt x="80395" y="116532"/>
                </a:lnTo>
                <a:lnTo>
                  <a:pt x="120662" y="137015"/>
                </a:lnTo>
                <a:cubicBezTo>
                  <a:pt x="122895" y="138159"/>
                  <a:pt x="125602" y="137936"/>
                  <a:pt x="127639" y="136457"/>
                </a:cubicBezTo>
                <a:cubicBezTo>
                  <a:pt x="129676" y="134978"/>
                  <a:pt x="130708" y="132494"/>
                  <a:pt x="130318" y="129983"/>
                </a:cubicBezTo>
                <a:lnTo>
                  <a:pt x="123258" y="85362"/>
                </a:lnTo>
                <a:lnTo>
                  <a:pt x="155181" y="53411"/>
                </a:lnTo>
                <a:cubicBezTo>
                  <a:pt x="156967" y="51625"/>
                  <a:pt x="157581" y="49002"/>
                  <a:pt x="156800" y="46602"/>
                </a:cubicBezTo>
                <a:cubicBezTo>
                  <a:pt x="156018" y="44202"/>
                  <a:pt x="153981" y="42444"/>
                  <a:pt x="151470" y="42053"/>
                </a:cubicBezTo>
                <a:lnTo>
                  <a:pt x="106877" y="34965"/>
                </a:lnTo>
                <a:lnTo>
                  <a:pt x="86367" y="-5274"/>
                </a:ln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66" name="Text 64"/>
          <p:cNvSpPr/>
          <p:nvPr/>
        </p:nvSpPr>
        <p:spPr>
          <a:xfrm>
            <a:off x="635000" y="6199188"/>
            <a:ext cx="53340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E0FB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Why Signature Series Matter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452438" y="6484938"/>
            <a:ext cx="5508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Recognition: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Audience knows what to expect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452438" y="6707188"/>
            <a:ext cx="5508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Consistency: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Easier to maintain than ad-hoc content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452438" y="6929438"/>
            <a:ext cx="5508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Authority: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Positions as expert in specific areas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452438" y="7151688"/>
            <a:ext cx="5508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→ </a:t>
            </a:r>
            <a:pPr>
              <a:lnSpc>
                <a:spcPct val="130000"/>
              </a:lnSpc>
            </a:pPr>
            <a:r>
              <a:rPr lang="en-US" sz="1000" b="1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Efficiency: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Template reduces creation friction</a:t>
            </a:r>
            <a:endParaRPr lang="en-US" sz="1600" dirty="0"/>
          </a:p>
        </p:txBody>
      </p:sp>
      <p:sp>
        <p:nvSpPr>
          <p:cNvPr id="71" name="Shape 69"/>
          <p:cNvSpPr/>
          <p:nvPr/>
        </p:nvSpPr>
        <p:spPr>
          <a:xfrm>
            <a:off x="6163469" y="6068219"/>
            <a:ext cx="5707063" cy="1404938"/>
          </a:xfrm>
          <a:custGeom>
            <a:avLst/>
            <a:gdLst/>
            <a:ahLst/>
            <a:cxnLst/>
            <a:rect l="l" t="t" r="r" b="b"/>
            <a:pathLst>
              <a:path w="5707063" h="1404938">
                <a:moveTo>
                  <a:pt x="63503" y="0"/>
                </a:moveTo>
                <a:lnTo>
                  <a:pt x="5643559" y="0"/>
                </a:lnTo>
                <a:cubicBezTo>
                  <a:pt x="5678631" y="0"/>
                  <a:pt x="5707062" y="28431"/>
                  <a:pt x="5707062" y="63503"/>
                </a:cubicBezTo>
                <a:lnTo>
                  <a:pt x="5707063" y="1341434"/>
                </a:lnTo>
                <a:cubicBezTo>
                  <a:pt x="5707062" y="1376506"/>
                  <a:pt x="5678631" y="1404938"/>
                  <a:pt x="5643559" y="1404938"/>
                </a:cubicBezTo>
                <a:lnTo>
                  <a:pt x="63503" y="1404938"/>
                </a:lnTo>
                <a:cubicBezTo>
                  <a:pt x="28431" y="1404938"/>
                  <a:pt x="0" y="1376506"/>
                  <a:pt x="0" y="1341434"/>
                </a:cubicBezTo>
                <a:lnTo>
                  <a:pt x="0" y="63503"/>
                </a:lnTo>
                <a:cubicBezTo>
                  <a:pt x="0" y="28431"/>
                  <a:pt x="28431" y="0"/>
                  <a:pt x="63503" y="0"/>
                </a:cubicBezTo>
                <a:close/>
              </a:path>
            </a:pathLst>
          </a:custGeom>
          <a:solidFill>
            <a:srgbClr val="3D5A80">
              <a:alpha val="20000"/>
            </a:srgbClr>
          </a:solidFill>
          <a:ln w="12700">
            <a:solidFill>
              <a:srgbClr val="3D5A80">
                <a:alpha val="4000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6314281" y="623887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71438" y="142875"/>
                </a:moveTo>
                <a:cubicBezTo>
                  <a:pt x="110865" y="142875"/>
                  <a:pt x="142875" y="110865"/>
                  <a:pt x="142875" y="71438"/>
                </a:cubicBezTo>
                <a:cubicBezTo>
                  <a:pt x="142875" y="32010"/>
                  <a:pt x="110865" y="0"/>
                  <a:pt x="71438" y="0"/>
                </a:cubicBezTo>
                <a:cubicBezTo>
                  <a:pt x="32010" y="0"/>
                  <a:pt x="0" y="32010"/>
                  <a:pt x="0" y="71438"/>
                </a:cubicBezTo>
                <a:cubicBezTo>
                  <a:pt x="0" y="110865"/>
                  <a:pt x="32010" y="142875"/>
                  <a:pt x="71437" y="142875"/>
                </a:cubicBezTo>
                <a:close/>
                <a:moveTo>
                  <a:pt x="71438" y="37951"/>
                </a:moveTo>
                <a:cubicBezTo>
                  <a:pt x="75149" y="37951"/>
                  <a:pt x="78135" y="40937"/>
                  <a:pt x="78135" y="44648"/>
                </a:cubicBezTo>
                <a:lnTo>
                  <a:pt x="78135" y="75902"/>
                </a:lnTo>
                <a:cubicBezTo>
                  <a:pt x="78135" y="79614"/>
                  <a:pt x="75149" y="82600"/>
                  <a:pt x="71438" y="82600"/>
                </a:cubicBezTo>
                <a:cubicBezTo>
                  <a:pt x="67726" y="82600"/>
                  <a:pt x="64740" y="79614"/>
                  <a:pt x="64740" y="75902"/>
                </a:cubicBezTo>
                <a:lnTo>
                  <a:pt x="64740" y="44648"/>
                </a:lnTo>
                <a:cubicBezTo>
                  <a:pt x="64740" y="40937"/>
                  <a:pt x="67726" y="37951"/>
                  <a:pt x="71438" y="37951"/>
                </a:cubicBezTo>
                <a:close/>
                <a:moveTo>
                  <a:pt x="63987" y="98227"/>
                </a:moveTo>
                <a:cubicBezTo>
                  <a:pt x="63817" y="95461"/>
                  <a:pt x="65197" y="92830"/>
                  <a:pt x="67567" y="91396"/>
                </a:cubicBezTo>
                <a:cubicBezTo>
                  <a:pt x="69938" y="89962"/>
                  <a:pt x="72909" y="89962"/>
                  <a:pt x="75280" y="91396"/>
                </a:cubicBezTo>
                <a:cubicBezTo>
                  <a:pt x="77651" y="92830"/>
                  <a:pt x="79030" y="95461"/>
                  <a:pt x="78860" y="98227"/>
                </a:cubicBezTo>
                <a:cubicBezTo>
                  <a:pt x="79030" y="100992"/>
                  <a:pt x="77651" y="103623"/>
                  <a:pt x="75280" y="105057"/>
                </a:cubicBezTo>
                <a:cubicBezTo>
                  <a:pt x="72909" y="106492"/>
                  <a:pt x="69938" y="106492"/>
                  <a:pt x="67567" y="105057"/>
                </a:cubicBezTo>
                <a:cubicBezTo>
                  <a:pt x="65197" y="103623"/>
                  <a:pt x="63817" y="100992"/>
                  <a:pt x="63987" y="98227"/>
                </a:cubicBezTo>
                <a:close/>
              </a:path>
            </a:pathLst>
          </a:custGeom>
          <a:solidFill>
            <a:srgbClr val="98C1D9"/>
          </a:solidFill>
          <a:ln/>
        </p:spPr>
      </p:sp>
      <p:sp>
        <p:nvSpPr>
          <p:cNvPr id="73" name="Text 71"/>
          <p:cNvSpPr/>
          <p:nvPr/>
        </p:nvSpPr>
        <p:spPr>
          <a:xfrm>
            <a:off x="6477000" y="6199188"/>
            <a:ext cx="53340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EEF0F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Important Principle</a:t>
            </a:r>
            <a:endParaRPr lang="en-US" sz="1600" dirty="0"/>
          </a:p>
        </p:txBody>
      </p:sp>
      <p:sp>
        <p:nvSpPr>
          <p:cNvPr id="74" name="Text 72"/>
          <p:cNvSpPr/>
          <p:nvPr/>
        </p:nvSpPr>
        <p:spPr>
          <a:xfrm>
            <a:off x="6294438" y="6484938"/>
            <a:ext cx="5508625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E0FB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Consistency in format beats consistency in frequency.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EEF0F2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It's better to publish "AI Governance Weekly" every other week reliably than to post sporadically with no pattern. Audience should know: "Monday means AI Governance Weekly from Subkhan."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 Branding Strategy Deck — Subkhan Ibnu Aji</dc:title>
  <dc:subject>Personal Branding Strategy Deck — Subkhan Ibnu Aji</dc:subject>
  <dc:creator>Kimi</dc:creator>
  <cp:lastModifiedBy>Kimi</cp:lastModifiedBy>
  <cp:revision>1</cp:revision>
  <dcterms:created xsi:type="dcterms:W3CDTF">2026-03-01T11:40:42Z</dcterms:created>
  <dcterms:modified xsi:type="dcterms:W3CDTF">2026-03-01T11:40:42Z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{"Label":"Personal Branding Strategy Deck — Subkhan Ibnu Aji","ContentProducer":"001191110108MACG2KBH8F10000","ProduceID":"19ca8e5c-8ae2-8c4f-8000-00003d06e97a","ReservedCode1":"","ContentPropagator":"001191110108MACG2KBH8F20000","PropagateID":"19ca8e5c-8ae2-8c4f-8000-00003d06e97a","ReservedCode2":""}</vt:lpwstr>
  </property>
</Properties>
</file>