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embeddedFontLst>
    <p:embeddedFont>
      <p:font typeface="MiSans" charset="-122" pitchFamily="34"/>
      <p:regular r:id="rId19"/>
    </p:embeddedFont>
    <p:embeddedFont>
      <p:font typeface="Liter" charset="-122" pitchFamily="34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cdn.dribbble.com/3988629352c9cc2439ffb328c8ab76fe6abef402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12500" b="1250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4">
                  <a:alpha val="95000"/>
                </a:srgbClr>
              </a:gs>
              <a:gs pos="50000">
                <a:srgbClr val="3D5A80">
                  <a:alpha val="40000"/>
                </a:srgbClr>
              </a:gs>
              <a:gs pos="100000">
                <a:srgbClr val="1A1D24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381000"/>
            <a:ext cx="38100" cy="609600"/>
          </a:xfrm>
          <a:custGeom>
            <a:avLst/>
            <a:gdLst/>
            <a:ahLst/>
            <a:cxnLst/>
            <a:rect l="l" t="t" r="r" b="b"/>
            <a:pathLst>
              <a:path w="38100" h="609600">
                <a:moveTo>
                  <a:pt x="0" y="0"/>
                </a:moveTo>
                <a:lnTo>
                  <a:pt x="38100" y="0"/>
                </a:lnTo>
                <a:lnTo>
                  <a:pt x="381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" name="Text 2"/>
          <p:cNvSpPr/>
          <p:nvPr/>
        </p:nvSpPr>
        <p:spPr>
          <a:xfrm>
            <a:off x="533400" y="457200"/>
            <a:ext cx="2857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36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Intelligence Briefing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33400" y="723900"/>
            <a:ext cx="2847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CONFIDENTIAL • FOR INTERNAL USE ONLY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817415"/>
            <a:ext cx="11887200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Job Market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Timing</a:t>
            </a:r>
            <a:pPr>
              <a:lnSpc>
                <a:spcPct val="80000"/>
              </a:lnSpc>
            </a:pPr>
            <a:r>
              <a:rPr lang="en-US" sz="72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Deck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859485"/>
            <a:ext cx="1524000" cy="57150"/>
          </a:xfrm>
          <a:custGeom>
            <a:avLst/>
            <a:gdLst/>
            <a:ahLst/>
            <a:cxnLst/>
            <a:rect l="l" t="t" r="r" b="b"/>
            <a:pathLst>
              <a:path w="1524000" h="57150">
                <a:moveTo>
                  <a:pt x="0" y="0"/>
                </a:moveTo>
                <a:lnTo>
                  <a:pt x="1524000" y="0"/>
                </a:lnTo>
                <a:lnTo>
                  <a:pt x="1524000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221435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Kapan dan Bagaimana Masuk ke Market — Strategic Intelligence untuk Pivot Karir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15528" y="597217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42863" y="0"/>
                </a:moveTo>
                <a:cubicBezTo>
                  <a:pt x="48790" y="0"/>
                  <a:pt x="53578" y="4789"/>
                  <a:pt x="53578" y="10716"/>
                </a:cubicBezTo>
                <a:lnTo>
                  <a:pt x="53578" y="21431"/>
                </a:lnTo>
                <a:lnTo>
                  <a:pt x="96441" y="21431"/>
                </a:lnTo>
                <a:lnTo>
                  <a:pt x="96441" y="10716"/>
                </a:lnTo>
                <a:cubicBezTo>
                  <a:pt x="96441" y="4789"/>
                  <a:pt x="101229" y="0"/>
                  <a:pt x="107156" y="0"/>
                </a:cubicBezTo>
                <a:cubicBezTo>
                  <a:pt x="113083" y="0"/>
                  <a:pt x="117872" y="4789"/>
                  <a:pt x="117872" y="10716"/>
                </a:cubicBezTo>
                <a:lnTo>
                  <a:pt x="117872" y="21431"/>
                </a:lnTo>
                <a:lnTo>
                  <a:pt x="128588" y="21431"/>
                </a:lnTo>
                <a:cubicBezTo>
                  <a:pt x="140408" y="21431"/>
                  <a:pt x="150019" y="31042"/>
                  <a:pt x="150019" y="42863"/>
                </a:cubicBezTo>
                <a:lnTo>
                  <a:pt x="150019" y="139303"/>
                </a:lnTo>
                <a:cubicBezTo>
                  <a:pt x="150019" y="151124"/>
                  <a:pt x="140408" y="160734"/>
                  <a:pt x="128588" y="160734"/>
                </a:cubicBezTo>
                <a:lnTo>
                  <a:pt x="21431" y="160734"/>
                </a:lnTo>
                <a:cubicBezTo>
                  <a:pt x="9611" y="160734"/>
                  <a:pt x="0" y="151124"/>
                  <a:pt x="0" y="139303"/>
                </a:cubicBezTo>
                <a:lnTo>
                  <a:pt x="0" y="42863"/>
                </a:lnTo>
                <a:cubicBezTo>
                  <a:pt x="0" y="31042"/>
                  <a:pt x="9611" y="21431"/>
                  <a:pt x="21431" y="21431"/>
                </a:cubicBezTo>
                <a:lnTo>
                  <a:pt x="32147" y="21431"/>
                </a:lnTo>
                <a:lnTo>
                  <a:pt x="32147" y="10716"/>
                </a:lnTo>
                <a:cubicBezTo>
                  <a:pt x="32147" y="4789"/>
                  <a:pt x="36935" y="0"/>
                  <a:pt x="42863" y="0"/>
                </a:cubicBezTo>
                <a:close/>
                <a:moveTo>
                  <a:pt x="21431" y="80367"/>
                </a:moveTo>
                <a:lnTo>
                  <a:pt x="21431" y="91083"/>
                </a:lnTo>
                <a:cubicBezTo>
                  <a:pt x="21431" y="94030"/>
                  <a:pt x="23842" y="96441"/>
                  <a:pt x="26789" y="96441"/>
                </a:cubicBezTo>
                <a:lnTo>
                  <a:pt x="37505" y="96441"/>
                </a:lnTo>
                <a:cubicBezTo>
                  <a:pt x="40451" y="96441"/>
                  <a:pt x="42863" y="94030"/>
                  <a:pt x="42863" y="91083"/>
                </a:cubicBezTo>
                <a:lnTo>
                  <a:pt x="42863" y="80367"/>
                </a:lnTo>
                <a:cubicBezTo>
                  <a:pt x="42863" y="77420"/>
                  <a:pt x="40451" y="75009"/>
                  <a:pt x="37505" y="75009"/>
                </a:cubicBezTo>
                <a:lnTo>
                  <a:pt x="26789" y="75009"/>
                </a:lnTo>
                <a:cubicBezTo>
                  <a:pt x="23842" y="75009"/>
                  <a:pt x="21431" y="77420"/>
                  <a:pt x="21431" y="80367"/>
                </a:cubicBezTo>
                <a:close/>
                <a:moveTo>
                  <a:pt x="64294" y="80367"/>
                </a:moveTo>
                <a:lnTo>
                  <a:pt x="64294" y="91083"/>
                </a:lnTo>
                <a:cubicBezTo>
                  <a:pt x="64294" y="94030"/>
                  <a:pt x="66705" y="96441"/>
                  <a:pt x="69652" y="96441"/>
                </a:cubicBezTo>
                <a:lnTo>
                  <a:pt x="80367" y="96441"/>
                </a:lnTo>
                <a:cubicBezTo>
                  <a:pt x="83314" y="96441"/>
                  <a:pt x="85725" y="94030"/>
                  <a:pt x="85725" y="91083"/>
                </a:cubicBezTo>
                <a:lnTo>
                  <a:pt x="85725" y="80367"/>
                </a:lnTo>
                <a:cubicBezTo>
                  <a:pt x="85725" y="77420"/>
                  <a:pt x="83314" y="75009"/>
                  <a:pt x="80367" y="75009"/>
                </a:cubicBezTo>
                <a:lnTo>
                  <a:pt x="69652" y="75009"/>
                </a:lnTo>
                <a:cubicBezTo>
                  <a:pt x="66705" y="75009"/>
                  <a:pt x="64294" y="77420"/>
                  <a:pt x="64294" y="80367"/>
                </a:cubicBezTo>
                <a:close/>
                <a:moveTo>
                  <a:pt x="112514" y="75009"/>
                </a:moveTo>
                <a:cubicBezTo>
                  <a:pt x="109567" y="75009"/>
                  <a:pt x="107156" y="77420"/>
                  <a:pt x="107156" y="80367"/>
                </a:cubicBezTo>
                <a:lnTo>
                  <a:pt x="107156" y="91083"/>
                </a:lnTo>
                <a:cubicBezTo>
                  <a:pt x="107156" y="94030"/>
                  <a:pt x="109567" y="96441"/>
                  <a:pt x="112514" y="96441"/>
                </a:cubicBezTo>
                <a:lnTo>
                  <a:pt x="123230" y="96441"/>
                </a:lnTo>
                <a:cubicBezTo>
                  <a:pt x="126176" y="96441"/>
                  <a:pt x="128588" y="94030"/>
                  <a:pt x="128588" y="91083"/>
                </a:cubicBezTo>
                <a:lnTo>
                  <a:pt x="128588" y="80367"/>
                </a:lnTo>
                <a:cubicBezTo>
                  <a:pt x="128588" y="77420"/>
                  <a:pt x="126176" y="75009"/>
                  <a:pt x="123230" y="75009"/>
                </a:cubicBezTo>
                <a:lnTo>
                  <a:pt x="112514" y="75009"/>
                </a:lnTo>
                <a:close/>
                <a:moveTo>
                  <a:pt x="21431" y="123230"/>
                </a:moveTo>
                <a:lnTo>
                  <a:pt x="21431" y="133945"/>
                </a:lnTo>
                <a:cubicBezTo>
                  <a:pt x="21431" y="136892"/>
                  <a:pt x="23842" y="139303"/>
                  <a:pt x="26789" y="139303"/>
                </a:cubicBezTo>
                <a:lnTo>
                  <a:pt x="37505" y="139303"/>
                </a:lnTo>
                <a:cubicBezTo>
                  <a:pt x="40451" y="139303"/>
                  <a:pt x="42863" y="136892"/>
                  <a:pt x="42863" y="133945"/>
                </a:cubicBezTo>
                <a:lnTo>
                  <a:pt x="42863" y="123230"/>
                </a:lnTo>
                <a:cubicBezTo>
                  <a:pt x="42863" y="120283"/>
                  <a:pt x="40451" y="117872"/>
                  <a:pt x="37505" y="117872"/>
                </a:cubicBezTo>
                <a:lnTo>
                  <a:pt x="26789" y="117872"/>
                </a:lnTo>
                <a:cubicBezTo>
                  <a:pt x="23842" y="117872"/>
                  <a:pt x="21431" y="120283"/>
                  <a:pt x="21431" y="123230"/>
                </a:cubicBezTo>
                <a:close/>
                <a:moveTo>
                  <a:pt x="69652" y="117872"/>
                </a:moveTo>
                <a:cubicBezTo>
                  <a:pt x="66705" y="117872"/>
                  <a:pt x="64294" y="120283"/>
                  <a:pt x="64294" y="123230"/>
                </a:cubicBezTo>
                <a:lnTo>
                  <a:pt x="64294" y="133945"/>
                </a:lnTo>
                <a:cubicBezTo>
                  <a:pt x="64294" y="136892"/>
                  <a:pt x="66705" y="139303"/>
                  <a:pt x="69652" y="139303"/>
                </a:cubicBezTo>
                <a:lnTo>
                  <a:pt x="80367" y="139303"/>
                </a:lnTo>
                <a:cubicBezTo>
                  <a:pt x="83314" y="139303"/>
                  <a:pt x="85725" y="136892"/>
                  <a:pt x="85725" y="133945"/>
                </a:cubicBezTo>
                <a:lnTo>
                  <a:pt x="85725" y="123230"/>
                </a:lnTo>
                <a:cubicBezTo>
                  <a:pt x="85725" y="120283"/>
                  <a:pt x="83314" y="117872"/>
                  <a:pt x="80367" y="117872"/>
                </a:cubicBezTo>
                <a:lnTo>
                  <a:pt x="69652" y="117872"/>
                </a:lnTo>
                <a:close/>
                <a:moveTo>
                  <a:pt x="107156" y="123230"/>
                </a:moveTo>
                <a:lnTo>
                  <a:pt x="107156" y="133945"/>
                </a:lnTo>
                <a:cubicBezTo>
                  <a:pt x="107156" y="136892"/>
                  <a:pt x="109567" y="139303"/>
                  <a:pt x="112514" y="139303"/>
                </a:cubicBezTo>
                <a:lnTo>
                  <a:pt x="123230" y="139303"/>
                </a:lnTo>
                <a:cubicBezTo>
                  <a:pt x="126176" y="139303"/>
                  <a:pt x="128588" y="136892"/>
                  <a:pt x="128588" y="133945"/>
                </a:cubicBezTo>
                <a:lnTo>
                  <a:pt x="128588" y="123230"/>
                </a:lnTo>
                <a:cubicBezTo>
                  <a:pt x="128588" y="120283"/>
                  <a:pt x="126176" y="117872"/>
                  <a:pt x="123230" y="117872"/>
                </a:cubicBezTo>
                <a:lnTo>
                  <a:pt x="112514" y="117872"/>
                </a:lnTo>
                <a:cubicBezTo>
                  <a:pt x="109567" y="117872"/>
                  <a:pt x="107156" y="120283"/>
                  <a:pt x="107156" y="12323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8"/>
          <p:cNvSpPr/>
          <p:nvPr/>
        </p:nvSpPr>
        <p:spPr>
          <a:xfrm>
            <a:off x="709613" y="5943600"/>
            <a:ext cx="885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Maret 2026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94097" y="627697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75009" y="83046"/>
                </a:moveTo>
                <a:cubicBezTo>
                  <a:pt x="97187" y="83046"/>
                  <a:pt x="115193" y="65040"/>
                  <a:pt x="115193" y="42863"/>
                </a:cubicBezTo>
                <a:cubicBezTo>
                  <a:pt x="115193" y="20685"/>
                  <a:pt x="97187" y="2679"/>
                  <a:pt x="75009" y="2679"/>
                </a:cubicBezTo>
                <a:cubicBezTo>
                  <a:pt x="52831" y="2679"/>
                  <a:pt x="34826" y="20685"/>
                  <a:pt x="34826" y="42863"/>
                </a:cubicBezTo>
                <a:cubicBezTo>
                  <a:pt x="34826" y="65040"/>
                  <a:pt x="52831" y="83046"/>
                  <a:pt x="75009" y="83046"/>
                </a:cubicBezTo>
                <a:close/>
                <a:moveTo>
                  <a:pt x="65064" y="101798"/>
                </a:moveTo>
                <a:cubicBezTo>
                  <a:pt x="32080" y="101798"/>
                  <a:pt x="5358" y="128521"/>
                  <a:pt x="5358" y="161505"/>
                </a:cubicBezTo>
                <a:cubicBezTo>
                  <a:pt x="5358" y="166996"/>
                  <a:pt x="9811" y="171450"/>
                  <a:pt x="15303" y="171450"/>
                </a:cubicBezTo>
                <a:lnTo>
                  <a:pt x="99521" y="171450"/>
                </a:lnTo>
                <a:cubicBezTo>
                  <a:pt x="87399" y="157185"/>
                  <a:pt x="80367" y="138801"/>
                  <a:pt x="80367" y="119345"/>
                </a:cubicBezTo>
                <a:lnTo>
                  <a:pt x="80367" y="108931"/>
                </a:lnTo>
                <a:cubicBezTo>
                  <a:pt x="80367" y="106487"/>
                  <a:pt x="80702" y="104076"/>
                  <a:pt x="81338" y="101798"/>
                </a:cubicBezTo>
                <a:lnTo>
                  <a:pt x="65064" y="101798"/>
                </a:lnTo>
                <a:close/>
                <a:moveTo>
                  <a:pt x="149115" y="163581"/>
                </a:moveTo>
                <a:lnTo>
                  <a:pt x="144661" y="165690"/>
                </a:lnTo>
                <a:lnTo>
                  <a:pt x="144661" y="102703"/>
                </a:lnTo>
                <a:lnTo>
                  <a:pt x="176808" y="113418"/>
                </a:lnTo>
                <a:lnTo>
                  <a:pt x="176808" y="119982"/>
                </a:lnTo>
                <a:cubicBezTo>
                  <a:pt x="176808" y="138667"/>
                  <a:pt x="166025" y="155644"/>
                  <a:pt x="149115" y="163614"/>
                </a:cubicBezTo>
                <a:close/>
                <a:moveTo>
                  <a:pt x="141279" y="86897"/>
                </a:moveTo>
                <a:lnTo>
                  <a:pt x="103774" y="99387"/>
                </a:lnTo>
                <a:cubicBezTo>
                  <a:pt x="99387" y="100861"/>
                  <a:pt x="96441" y="104946"/>
                  <a:pt x="96441" y="109567"/>
                </a:cubicBezTo>
                <a:lnTo>
                  <a:pt x="96441" y="119982"/>
                </a:lnTo>
                <a:cubicBezTo>
                  <a:pt x="96441" y="144895"/>
                  <a:pt x="110840" y="167566"/>
                  <a:pt x="133343" y="178147"/>
                </a:cubicBezTo>
                <a:lnTo>
                  <a:pt x="139538" y="181061"/>
                </a:lnTo>
                <a:cubicBezTo>
                  <a:pt x="141145" y="181797"/>
                  <a:pt x="142886" y="182199"/>
                  <a:pt x="144627" y="182199"/>
                </a:cubicBezTo>
                <a:cubicBezTo>
                  <a:pt x="146369" y="182199"/>
                  <a:pt x="148144" y="181797"/>
                  <a:pt x="149717" y="181061"/>
                </a:cubicBezTo>
                <a:lnTo>
                  <a:pt x="155912" y="178147"/>
                </a:lnTo>
                <a:cubicBezTo>
                  <a:pt x="178482" y="167532"/>
                  <a:pt x="192881" y="144862"/>
                  <a:pt x="192881" y="119948"/>
                </a:cubicBezTo>
                <a:lnTo>
                  <a:pt x="192881" y="109534"/>
                </a:lnTo>
                <a:cubicBezTo>
                  <a:pt x="192881" y="104913"/>
                  <a:pt x="189934" y="100827"/>
                  <a:pt x="185548" y="99354"/>
                </a:cubicBezTo>
                <a:lnTo>
                  <a:pt x="148043" y="86864"/>
                </a:lnTo>
                <a:cubicBezTo>
                  <a:pt x="145833" y="86127"/>
                  <a:pt x="143455" y="86127"/>
                  <a:pt x="141279" y="8686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0"/>
          <p:cNvSpPr/>
          <p:nvPr/>
        </p:nvSpPr>
        <p:spPr>
          <a:xfrm>
            <a:off x="709613" y="6248400"/>
            <a:ext cx="1647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Prepared for: Subkhan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0309175" y="5791200"/>
            <a:ext cx="1504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b="1" spc="53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 EMPLOYERS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290125" y="6019800"/>
            <a:ext cx="1524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 Companies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309175" y="6286500"/>
            <a:ext cx="1504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Entry Focus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6231" y="356231"/>
            <a:ext cx="53435" cy="356231"/>
          </a:xfrm>
          <a:custGeom>
            <a:avLst/>
            <a:gdLst/>
            <a:ahLst/>
            <a:cxnLst/>
            <a:rect l="l" t="t" r="r" b="b"/>
            <a:pathLst>
              <a:path w="53435" h="356231">
                <a:moveTo>
                  <a:pt x="0" y="0"/>
                </a:moveTo>
                <a:lnTo>
                  <a:pt x="53435" y="0"/>
                </a:lnTo>
                <a:lnTo>
                  <a:pt x="53435" y="356231"/>
                </a:lnTo>
                <a:lnTo>
                  <a:pt x="0" y="356231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16535" y="445289"/>
            <a:ext cx="1781154" cy="1781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b="1" spc="196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When NOT to Apply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6231" y="819331"/>
            <a:ext cx="11639842" cy="356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24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Red Periods — Kapan Tidak Apply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6231" y="1246808"/>
            <a:ext cx="11559690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Sama pentingnya dengan tahu kapan apply, tahu kapan tidak apply menghemat energi dan menjaga reputasi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4042" y="1638662"/>
            <a:ext cx="5628447" cy="1816777"/>
          </a:xfrm>
          <a:custGeom>
            <a:avLst/>
            <a:gdLst/>
            <a:ahLst/>
            <a:cxnLst/>
            <a:rect l="l" t="t" r="r" b="b"/>
            <a:pathLst>
              <a:path w="5628447" h="1816777">
                <a:moveTo>
                  <a:pt x="0" y="0"/>
                </a:moveTo>
                <a:lnTo>
                  <a:pt x="5557193" y="0"/>
                </a:lnTo>
                <a:cubicBezTo>
                  <a:pt x="5596546" y="0"/>
                  <a:pt x="5628447" y="31902"/>
                  <a:pt x="5628447" y="71254"/>
                </a:cubicBezTo>
                <a:lnTo>
                  <a:pt x="5628447" y="1745523"/>
                </a:lnTo>
                <a:cubicBezTo>
                  <a:pt x="5628447" y="1784876"/>
                  <a:pt x="5596546" y="1816777"/>
                  <a:pt x="5557193" y="1816777"/>
                </a:cubicBez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4902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374042" y="1638662"/>
            <a:ext cx="35623" cy="1816777"/>
          </a:xfrm>
          <a:custGeom>
            <a:avLst/>
            <a:gdLst/>
            <a:ahLst/>
            <a:cxnLst/>
            <a:rect l="l" t="t" r="r" b="b"/>
            <a:pathLst>
              <a:path w="35623" h="1816777">
                <a:moveTo>
                  <a:pt x="0" y="0"/>
                </a:moveTo>
                <a:lnTo>
                  <a:pt x="35623" y="0"/>
                </a:lnTo>
                <a:lnTo>
                  <a:pt x="35623" y="1816777"/>
                </a:ln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" name="Shape 6"/>
          <p:cNvSpPr/>
          <p:nvPr/>
        </p:nvSpPr>
        <p:spPr>
          <a:xfrm>
            <a:off x="569969" y="1816777"/>
            <a:ext cx="498723" cy="498723"/>
          </a:xfrm>
          <a:custGeom>
            <a:avLst/>
            <a:gdLst/>
            <a:ahLst/>
            <a:cxnLst/>
            <a:rect l="l" t="t" r="r" b="b"/>
            <a:pathLst>
              <a:path w="498723" h="498723">
                <a:moveTo>
                  <a:pt x="249362" y="0"/>
                </a:moveTo>
                <a:lnTo>
                  <a:pt x="249362" y="0"/>
                </a:lnTo>
                <a:cubicBezTo>
                  <a:pt x="387080" y="0"/>
                  <a:pt x="498723" y="111643"/>
                  <a:pt x="498723" y="249362"/>
                </a:cubicBezTo>
                <a:lnTo>
                  <a:pt x="498723" y="249362"/>
                </a:lnTo>
                <a:cubicBezTo>
                  <a:pt x="498723" y="387080"/>
                  <a:pt x="387080" y="498723"/>
                  <a:pt x="249362" y="498723"/>
                </a:cubicBezTo>
                <a:lnTo>
                  <a:pt x="249362" y="498723"/>
                </a:lnTo>
                <a:cubicBezTo>
                  <a:pt x="111643" y="498723"/>
                  <a:pt x="0" y="387080"/>
                  <a:pt x="0" y="249362"/>
                </a:cubicBezTo>
                <a:lnTo>
                  <a:pt x="0" y="249362"/>
                </a:lnTo>
                <a:cubicBezTo>
                  <a:pt x="0" y="111643"/>
                  <a:pt x="111643" y="0"/>
                  <a:pt x="249362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85744" y="1959270"/>
            <a:ext cx="267173" cy="213738"/>
          </a:xfrm>
          <a:custGeom>
            <a:avLst/>
            <a:gdLst/>
            <a:ahLst/>
            <a:cxnLst/>
            <a:rect l="l" t="t" r="r" b="b"/>
            <a:pathLst>
              <a:path w="267173" h="213738"/>
            </a:pathLst>
          </a:custGeom>
          <a:solidFill>
            <a:srgbClr val="E07A5F"/>
          </a:solidFill>
          <a:ln/>
        </p:spPr>
      </p:sp>
      <p:sp>
        <p:nvSpPr>
          <p:cNvPr id="10" name="Text 8"/>
          <p:cNvSpPr/>
          <p:nvPr/>
        </p:nvSpPr>
        <p:spPr>
          <a:xfrm>
            <a:off x="1211185" y="1816777"/>
            <a:ext cx="4702247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Desember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11185" y="2137385"/>
            <a:ext cx="4684435" cy="46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Hampir semua perusahaan dalam </a:t>
            </a:r>
            <a:pPr>
              <a:lnSpc>
                <a:spcPct val="140000"/>
              </a:lnSpc>
            </a:pPr>
            <a:r>
              <a:rPr lang="en-US" sz="1122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hiring freeze</a:t>
            </a:r>
            <a:pPr>
              <a:lnSpc>
                <a:spcPct val="14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Budget sudah locked, decision makers fokus year-end activities.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211185" y="2707354"/>
            <a:ext cx="4613189" cy="569969"/>
          </a:xfrm>
          <a:custGeom>
            <a:avLst/>
            <a:gdLst/>
            <a:ahLst/>
            <a:cxnLst/>
            <a:rect l="l" t="t" r="r" b="b"/>
            <a:pathLst>
              <a:path w="4613189" h="569969">
                <a:moveTo>
                  <a:pt x="35623" y="0"/>
                </a:moveTo>
                <a:lnTo>
                  <a:pt x="4577566" y="0"/>
                </a:lnTo>
                <a:cubicBezTo>
                  <a:pt x="4597240" y="0"/>
                  <a:pt x="4613189" y="15949"/>
                  <a:pt x="4613189" y="35623"/>
                </a:cubicBezTo>
                <a:lnTo>
                  <a:pt x="4613189" y="534346"/>
                </a:lnTo>
                <a:cubicBezTo>
                  <a:pt x="4613189" y="554020"/>
                  <a:pt x="4597240" y="569969"/>
                  <a:pt x="4577566" y="569969"/>
                </a:cubicBezTo>
                <a:lnTo>
                  <a:pt x="35623" y="569969"/>
                </a:lnTo>
                <a:cubicBezTo>
                  <a:pt x="15949" y="569969"/>
                  <a:pt x="0" y="554020"/>
                  <a:pt x="0" y="534346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318054" y="2814224"/>
            <a:ext cx="4461791" cy="356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b="1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Risk:</a:t>
            </a:r>
            <a:pPr>
              <a:lnSpc>
                <a:spcPct val="120000"/>
              </a:lnSpc>
            </a:pPr>
            <a:r>
              <a:rPr lang="en-US" sz="98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Email ke hiring manager akan </a:t>
            </a:r>
            <a:pPr>
              <a:lnSpc>
                <a:spcPct val="120000"/>
              </a:lnSpc>
            </a:pPr>
            <a:r>
              <a:rPr lang="en-US" sz="982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tenggelam</a:t>
            </a:r>
            <a:pPr>
              <a:lnSpc>
                <a:spcPct val="120000"/>
              </a:lnSpc>
            </a:pPr>
            <a:r>
              <a:rPr lang="en-US" sz="98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antara holiday backlog. Follow-up di Januari lebih efektif.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74042" y="3597931"/>
            <a:ext cx="5628447" cy="1816777"/>
          </a:xfrm>
          <a:custGeom>
            <a:avLst/>
            <a:gdLst/>
            <a:ahLst/>
            <a:cxnLst/>
            <a:rect l="l" t="t" r="r" b="b"/>
            <a:pathLst>
              <a:path w="5628447" h="1816777">
                <a:moveTo>
                  <a:pt x="0" y="0"/>
                </a:moveTo>
                <a:lnTo>
                  <a:pt x="5557193" y="0"/>
                </a:lnTo>
                <a:cubicBezTo>
                  <a:pt x="5596546" y="0"/>
                  <a:pt x="5628447" y="31902"/>
                  <a:pt x="5628447" y="71254"/>
                </a:cubicBezTo>
                <a:lnTo>
                  <a:pt x="5628447" y="1745523"/>
                </a:lnTo>
                <a:cubicBezTo>
                  <a:pt x="5628447" y="1784876"/>
                  <a:pt x="5596546" y="1816777"/>
                  <a:pt x="5557193" y="1816777"/>
                </a:cubicBez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4902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374042" y="3597931"/>
            <a:ext cx="35623" cy="1816777"/>
          </a:xfrm>
          <a:custGeom>
            <a:avLst/>
            <a:gdLst/>
            <a:ahLst/>
            <a:cxnLst/>
            <a:rect l="l" t="t" r="r" b="b"/>
            <a:pathLst>
              <a:path w="35623" h="1816777">
                <a:moveTo>
                  <a:pt x="0" y="0"/>
                </a:moveTo>
                <a:lnTo>
                  <a:pt x="35623" y="0"/>
                </a:lnTo>
                <a:lnTo>
                  <a:pt x="35623" y="1816777"/>
                </a:ln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6" name="Shape 14"/>
          <p:cNvSpPr/>
          <p:nvPr/>
        </p:nvSpPr>
        <p:spPr>
          <a:xfrm>
            <a:off x="569969" y="3776047"/>
            <a:ext cx="498723" cy="498723"/>
          </a:xfrm>
          <a:custGeom>
            <a:avLst/>
            <a:gdLst/>
            <a:ahLst/>
            <a:cxnLst/>
            <a:rect l="l" t="t" r="r" b="b"/>
            <a:pathLst>
              <a:path w="498723" h="498723">
                <a:moveTo>
                  <a:pt x="249362" y="0"/>
                </a:moveTo>
                <a:lnTo>
                  <a:pt x="249362" y="0"/>
                </a:lnTo>
                <a:cubicBezTo>
                  <a:pt x="387080" y="0"/>
                  <a:pt x="498723" y="111643"/>
                  <a:pt x="498723" y="249362"/>
                </a:cubicBezTo>
                <a:lnTo>
                  <a:pt x="498723" y="249362"/>
                </a:lnTo>
                <a:cubicBezTo>
                  <a:pt x="498723" y="387080"/>
                  <a:pt x="387080" y="498723"/>
                  <a:pt x="249362" y="498723"/>
                </a:cubicBezTo>
                <a:lnTo>
                  <a:pt x="249362" y="498723"/>
                </a:lnTo>
                <a:cubicBezTo>
                  <a:pt x="111643" y="498723"/>
                  <a:pt x="0" y="387080"/>
                  <a:pt x="0" y="249362"/>
                </a:cubicBezTo>
                <a:lnTo>
                  <a:pt x="0" y="249362"/>
                </a:lnTo>
                <a:cubicBezTo>
                  <a:pt x="0" y="111643"/>
                  <a:pt x="111643" y="0"/>
                  <a:pt x="249362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5744" y="3918539"/>
            <a:ext cx="267173" cy="213738"/>
          </a:xfrm>
          <a:custGeom>
            <a:avLst/>
            <a:gdLst/>
            <a:ahLst/>
            <a:cxnLst/>
            <a:rect l="l" t="t" r="r" b="b"/>
            <a:pathLst>
              <a:path w="267173" h="213738"/>
            </a:pathLst>
          </a:custGeom>
          <a:solidFill>
            <a:srgbClr val="E07A5F"/>
          </a:solidFill>
          <a:ln/>
        </p:spPr>
      </p:sp>
      <p:sp>
        <p:nvSpPr>
          <p:cNvPr id="18" name="Text 16"/>
          <p:cNvSpPr/>
          <p:nvPr/>
        </p:nvSpPr>
        <p:spPr>
          <a:xfrm>
            <a:off x="1211185" y="3776047"/>
            <a:ext cx="4702247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Ramadan Peak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11185" y="4096654"/>
            <a:ext cx="4684435" cy="46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 minggu terakhir Ramadan</a:t>
            </a:r>
            <a:pPr>
              <a:lnSpc>
                <a:spcPct val="14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decision makers Indonesia sulit dijangkau, proses melambat drastis.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211185" y="4666624"/>
            <a:ext cx="4613189" cy="569969"/>
          </a:xfrm>
          <a:custGeom>
            <a:avLst/>
            <a:gdLst/>
            <a:ahLst/>
            <a:cxnLst/>
            <a:rect l="l" t="t" r="r" b="b"/>
            <a:pathLst>
              <a:path w="4613189" h="569969">
                <a:moveTo>
                  <a:pt x="35623" y="0"/>
                </a:moveTo>
                <a:lnTo>
                  <a:pt x="4577566" y="0"/>
                </a:lnTo>
                <a:cubicBezTo>
                  <a:pt x="4597240" y="0"/>
                  <a:pt x="4613189" y="15949"/>
                  <a:pt x="4613189" y="35623"/>
                </a:cubicBezTo>
                <a:lnTo>
                  <a:pt x="4613189" y="534346"/>
                </a:lnTo>
                <a:cubicBezTo>
                  <a:pt x="4613189" y="554020"/>
                  <a:pt x="4597240" y="569969"/>
                  <a:pt x="4577566" y="569969"/>
                </a:cubicBezTo>
                <a:lnTo>
                  <a:pt x="35623" y="569969"/>
                </a:lnTo>
                <a:cubicBezTo>
                  <a:pt x="15949" y="569969"/>
                  <a:pt x="0" y="554020"/>
                  <a:pt x="0" y="534346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318054" y="4773493"/>
            <a:ext cx="4461791" cy="356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Banyak yang ambil cuti, meeting schedules disrupted. </a:t>
            </a:r>
            <a:pPr>
              <a:lnSpc>
                <a:spcPct val="120000"/>
              </a:lnSpc>
            </a:pPr>
            <a:r>
              <a:rPr lang="en-US" sz="982" b="1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Save your energy untuk pasca-Lebaran.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02313" y="1638662"/>
            <a:ext cx="5628447" cy="1816777"/>
          </a:xfrm>
          <a:custGeom>
            <a:avLst/>
            <a:gdLst/>
            <a:ahLst/>
            <a:cxnLst/>
            <a:rect l="l" t="t" r="r" b="b"/>
            <a:pathLst>
              <a:path w="5628447" h="1816777">
                <a:moveTo>
                  <a:pt x="0" y="0"/>
                </a:moveTo>
                <a:lnTo>
                  <a:pt x="5557193" y="0"/>
                </a:lnTo>
                <a:cubicBezTo>
                  <a:pt x="5596546" y="0"/>
                  <a:pt x="5628447" y="31902"/>
                  <a:pt x="5628447" y="71254"/>
                </a:cubicBezTo>
                <a:lnTo>
                  <a:pt x="5628447" y="1745523"/>
                </a:lnTo>
                <a:cubicBezTo>
                  <a:pt x="5628447" y="1784876"/>
                  <a:pt x="5596546" y="1816777"/>
                  <a:pt x="5557193" y="1816777"/>
                </a:cubicBez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4902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6202313" y="1638662"/>
            <a:ext cx="35623" cy="1816777"/>
          </a:xfrm>
          <a:custGeom>
            <a:avLst/>
            <a:gdLst/>
            <a:ahLst/>
            <a:cxnLst/>
            <a:rect l="l" t="t" r="r" b="b"/>
            <a:pathLst>
              <a:path w="35623" h="1816777">
                <a:moveTo>
                  <a:pt x="0" y="0"/>
                </a:moveTo>
                <a:lnTo>
                  <a:pt x="35623" y="0"/>
                </a:lnTo>
                <a:lnTo>
                  <a:pt x="35623" y="1816777"/>
                </a:ln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4" name="Shape 22"/>
          <p:cNvSpPr/>
          <p:nvPr/>
        </p:nvSpPr>
        <p:spPr>
          <a:xfrm>
            <a:off x="6398240" y="1816777"/>
            <a:ext cx="498723" cy="498723"/>
          </a:xfrm>
          <a:custGeom>
            <a:avLst/>
            <a:gdLst/>
            <a:ahLst/>
            <a:cxnLst/>
            <a:rect l="l" t="t" r="r" b="b"/>
            <a:pathLst>
              <a:path w="498723" h="498723">
                <a:moveTo>
                  <a:pt x="249362" y="0"/>
                </a:moveTo>
                <a:lnTo>
                  <a:pt x="249362" y="0"/>
                </a:lnTo>
                <a:cubicBezTo>
                  <a:pt x="387080" y="0"/>
                  <a:pt x="498723" y="111643"/>
                  <a:pt x="498723" y="249362"/>
                </a:cubicBezTo>
                <a:lnTo>
                  <a:pt x="498723" y="249362"/>
                </a:lnTo>
                <a:cubicBezTo>
                  <a:pt x="498723" y="387080"/>
                  <a:pt x="387080" y="498723"/>
                  <a:pt x="249362" y="498723"/>
                </a:cubicBezTo>
                <a:lnTo>
                  <a:pt x="249362" y="498723"/>
                </a:lnTo>
                <a:cubicBezTo>
                  <a:pt x="111643" y="498723"/>
                  <a:pt x="0" y="387080"/>
                  <a:pt x="0" y="249362"/>
                </a:cubicBezTo>
                <a:lnTo>
                  <a:pt x="0" y="249362"/>
                </a:lnTo>
                <a:cubicBezTo>
                  <a:pt x="0" y="111643"/>
                  <a:pt x="111643" y="0"/>
                  <a:pt x="249362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514015" y="1959270"/>
            <a:ext cx="267173" cy="213738"/>
          </a:xfrm>
          <a:custGeom>
            <a:avLst/>
            <a:gdLst/>
            <a:ahLst/>
            <a:cxnLst/>
            <a:rect l="l" t="t" r="r" b="b"/>
            <a:pathLst>
              <a:path w="267173" h="213738"/>
            </a:pathLst>
          </a:custGeom>
          <a:solidFill>
            <a:srgbClr val="E07A5F"/>
          </a:solidFill>
          <a:ln/>
        </p:spPr>
      </p:sp>
      <p:sp>
        <p:nvSpPr>
          <p:cNvPr id="26" name="Text 24"/>
          <p:cNvSpPr/>
          <p:nvPr/>
        </p:nvSpPr>
        <p:spPr>
          <a:xfrm>
            <a:off x="7039455" y="1816777"/>
            <a:ext cx="4702247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Pasca-Lebaran Pertama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039455" y="2137385"/>
            <a:ext cx="4684435" cy="46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 minggu pertama setelah Lebaran</a:t>
            </a:r>
            <a:pPr>
              <a:lnSpc>
                <a:spcPct val="14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semua orang overwhelmed dengan backlog.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039455" y="2707354"/>
            <a:ext cx="4613189" cy="569969"/>
          </a:xfrm>
          <a:custGeom>
            <a:avLst/>
            <a:gdLst/>
            <a:ahLst/>
            <a:cxnLst/>
            <a:rect l="l" t="t" r="r" b="b"/>
            <a:pathLst>
              <a:path w="4613189" h="569969">
                <a:moveTo>
                  <a:pt x="35623" y="0"/>
                </a:moveTo>
                <a:lnTo>
                  <a:pt x="4577566" y="0"/>
                </a:lnTo>
                <a:cubicBezTo>
                  <a:pt x="4597240" y="0"/>
                  <a:pt x="4613189" y="15949"/>
                  <a:pt x="4613189" y="35623"/>
                </a:cubicBezTo>
                <a:lnTo>
                  <a:pt x="4613189" y="534346"/>
                </a:lnTo>
                <a:cubicBezTo>
                  <a:pt x="4613189" y="554020"/>
                  <a:pt x="4597240" y="569969"/>
                  <a:pt x="4577566" y="569969"/>
                </a:cubicBezTo>
                <a:lnTo>
                  <a:pt x="35623" y="569969"/>
                </a:lnTo>
                <a:cubicBezTo>
                  <a:pt x="15949" y="569969"/>
                  <a:pt x="0" y="554020"/>
                  <a:pt x="0" y="534346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7146324" y="2814224"/>
            <a:ext cx="4461791" cy="356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b="1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Recommendation:</a:t>
            </a:r>
            <a:pPr>
              <a:lnSpc>
                <a:spcPct val="120000"/>
              </a:lnSpc>
            </a:pPr>
            <a:r>
              <a:rPr lang="en-US" sz="98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Tunggu seminggu sebelum outreach. Minggu kedua pasca-Lebaran lebih responsive.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202313" y="3597931"/>
            <a:ext cx="5628447" cy="1816777"/>
          </a:xfrm>
          <a:custGeom>
            <a:avLst/>
            <a:gdLst/>
            <a:ahLst/>
            <a:cxnLst/>
            <a:rect l="l" t="t" r="r" b="b"/>
            <a:pathLst>
              <a:path w="5628447" h="1816777">
                <a:moveTo>
                  <a:pt x="0" y="0"/>
                </a:moveTo>
                <a:lnTo>
                  <a:pt x="5557193" y="0"/>
                </a:lnTo>
                <a:cubicBezTo>
                  <a:pt x="5596546" y="0"/>
                  <a:pt x="5628447" y="31902"/>
                  <a:pt x="5628447" y="71254"/>
                </a:cubicBezTo>
                <a:lnTo>
                  <a:pt x="5628447" y="1745523"/>
                </a:lnTo>
                <a:cubicBezTo>
                  <a:pt x="5628447" y="1784876"/>
                  <a:pt x="5596546" y="1816777"/>
                  <a:pt x="5557193" y="1816777"/>
                </a:cubicBez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4902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6202313" y="3597931"/>
            <a:ext cx="35623" cy="1816777"/>
          </a:xfrm>
          <a:custGeom>
            <a:avLst/>
            <a:gdLst/>
            <a:ahLst/>
            <a:cxnLst/>
            <a:rect l="l" t="t" r="r" b="b"/>
            <a:pathLst>
              <a:path w="35623" h="1816777">
                <a:moveTo>
                  <a:pt x="0" y="0"/>
                </a:moveTo>
                <a:lnTo>
                  <a:pt x="35623" y="0"/>
                </a:lnTo>
                <a:lnTo>
                  <a:pt x="35623" y="1816777"/>
                </a:lnTo>
                <a:lnTo>
                  <a:pt x="0" y="1816777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2" name="Shape 30"/>
          <p:cNvSpPr/>
          <p:nvPr/>
        </p:nvSpPr>
        <p:spPr>
          <a:xfrm>
            <a:off x="6398240" y="3776047"/>
            <a:ext cx="498723" cy="498723"/>
          </a:xfrm>
          <a:custGeom>
            <a:avLst/>
            <a:gdLst/>
            <a:ahLst/>
            <a:cxnLst/>
            <a:rect l="l" t="t" r="r" b="b"/>
            <a:pathLst>
              <a:path w="498723" h="498723">
                <a:moveTo>
                  <a:pt x="249362" y="0"/>
                </a:moveTo>
                <a:lnTo>
                  <a:pt x="249362" y="0"/>
                </a:lnTo>
                <a:cubicBezTo>
                  <a:pt x="387080" y="0"/>
                  <a:pt x="498723" y="111643"/>
                  <a:pt x="498723" y="249362"/>
                </a:cubicBezTo>
                <a:lnTo>
                  <a:pt x="498723" y="249362"/>
                </a:lnTo>
                <a:cubicBezTo>
                  <a:pt x="498723" y="387080"/>
                  <a:pt x="387080" y="498723"/>
                  <a:pt x="249362" y="498723"/>
                </a:cubicBezTo>
                <a:lnTo>
                  <a:pt x="249362" y="498723"/>
                </a:lnTo>
                <a:cubicBezTo>
                  <a:pt x="111643" y="498723"/>
                  <a:pt x="0" y="387080"/>
                  <a:pt x="0" y="249362"/>
                </a:cubicBezTo>
                <a:lnTo>
                  <a:pt x="0" y="249362"/>
                </a:lnTo>
                <a:cubicBezTo>
                  <a:pt x="0" y="111643"/>
                  <a:pt x="111643" y="0"/>
                  <a:pt x="249362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6554091" y="3918539"/>
            <a:ext cx="187021" cy="213738"/>
          </a:xfrm>
          <a:custGeom>
            <a:avLst/>
            <a:gdLst/>
            <a:ahLst/>
            <a:cxnLst/>
            <a:rect l="l" t="t" r="r" b="b"/>
            <a:pathLst>
              <a:path w="187021" h="213738">
                <a:moveTo>
                  <a:pt x="120228" y="26717"/>
                </a:moveTo>
                <a:lnTo>
                  <a:pt x="146945" y="26717"/>
                </a:lnTo>
                <a:lnTo>
                  <a:pt x="146945" y="200380"/>
                </a:lnTo>
                <a:cubicBezTo>
                  <a:pt x="146945" y="207769"/>
                  <a:pt x="152915" y="213738"/>
                  <a:pt x="160304" y="213738"/>
                </a:cubicBezTo>
                <a:lnTo>
                  <a:pt x="173663" y="213738"/>
                </a:lnTo>
                <a:cubicBezTo>
                  <a:pt x="181052" y="213738"/>
                  <a:pt x="187021" y="207769"/>
                  <a:pt x="187021" y="200380"/>
                </a:cubicBezTo>
                <a:cubicBezTo>
                  <a:pt x="187021" y="192991"/>
                  <a:pt x="181052" y="187021"/>
                  <a:pt x="173663" y="187021"/>
                </a:cubicBezTo>
                <a:lnTo>
                  <a:pt x="173663" y="26717"/>
                </a:lnTo>
                <a:cubicBezTo>
                  <a:pt x="173663" y="11981"/>
                  <a:pt x="161681" y="0"/>
                  <a:pt x="146945" y="0"/>
                </a:cubicBezTo>
                <a:lnTo>
                  <a:pt x="106869" y="0"/>
                </a:lnTo>
                <a:lnTo>
                  <a:pt x="106869" y="0"/>
                </a:lnTo>
                <a:lnTo>
                  <a:pt x="40076" y="0"/>
                </a:lnTo>
                <a:cubicBezTo>
                  <a:pt x="25340" y="0"/>
                  <a:pt x="13359" y="11981"/>
                  <a:pt x="13359" y="26717"/>
                </a:cubicBezTo>
                <a:lnTo>
                  <a:pt x="13359" y="187021"/>
                </a:lnTo>
                <a:cubicBezTo>
                  <a:pt x="5970" y="187021"/>
                  <a:pt x="0" y="192991"/>
                  <a:pt x="0" y="200380"/>
                </a:cubicBezTo>
                <a:cubicBezTo>
                  <a:pt x="0" y="207769"/>
                  <a:pt x="5970" y="213738"/>
                  <a:pt x="13359" y="213738"/>
                </a:cubicBezTo>
                <a:lnTo>
                  <a:pt x="106869" y="213738"/>
                </a:lnTo>
                <a:cubicBezTo>
                  <a:pt x="114258" y="213738"/>
                  <a:pt x="120228" y="207769"/>
                  <a:pt x="120228" y="200380"/>
                </a:cubicBezTo>
                <a:lnTo>
                  <a:pt x="120228" y="26717"/>
                </a:lnTo>
                <a:close/>
                <a:moveTo>
                  <a:pt x="66793" y="106869"/>
                </a:moveTo>
                <a:cubicBezTo>
                  <a:pt x="66793" y="99496"/>
                  <a:pt x="72779" y="93511"/>
                  <a:pt x="80152" y="93511"/>
                </a:cubicBezTo>
                <a:cubicBezTo>
                  <a:pt x="87525" y="93511"/>
                  <a:pt x="93511" y="99496"/>
                  <a:pt x="93511" y="106869"/>
                </a:cubicBezTo>
                <a:cubicBezTo>
                  <a:pt x="93511" y="114242"/>
                  <a:pt x="87525" y="120228"/>
                  <a:pt x="80152" y="120228"/>
                </a:cubicBezTo>
                <a:cubicBezTo>
                  <a:pt x="72779" y="120228"/>
                  <a:pt x="66793" y="114242"/>
                  <a:pt x="66793" y="10686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4" name="Text 32"/>
          <p:cNvSpPr/>
          <p:nvPr/>
        </p:nvSpPr>
        <p:spPr>
          <a:xfrm>
            <a:off x="7039455" y="3776047"/>
            <a:ext cx="4702247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Pasca-Resign Tanpa Offer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039455" y="4096654"/>
            <a:ext cx="4684435" cy="46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Bargaining position turun drastis</a:t>
            </a:r>
            <a:pPr>
              <a:lnSpc>
                <a:spcPct val="14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jangan resign sebelum ada offer konkret.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7039455" y="4666624"/>
            <a:ext cx="4613189" cy="569969"/>
          </a:xfrm>
          <a:custGeom>
            <a:avLst/>
            <a:gdLst/>
            <a:ahLst/>
            <a:cxnLst/>
            <a:rect l="l" t="t" r="r" b="b"/>
            <a:pathLst>
              <a:path w="4613189" h="569969">
                <a:moveTo>
                  <a:pt x="35623" y="0"/>
                </a:moveTo>
                <a:lnTo>
                  <a:pt x="4577566" y="0"/>
                </a:lnTo>
                <a:cubicBezTo>
                  <a:pt x="4597240" y="0"/>
                  <a:pt x="4613189" y="15949"/>
                  <a:pt x="4613189" y="35623"/>
                </a:cubicBezTo>
                <a:lnTo>
                  <a:pt x="4613189" y="534346"/>
                </a:lnTo>
                <a:cubicBezTo>
                  <a:pt x="4613189" y="554020"/>
                  <a:pt x="4597240" y="569969"/>
                  <a:pt x="4577566" y="569969"/>
                </a:cubicBezTo>
                <a:lnTo>
                  <a:pt x="35623" y="569969"/>
                </a:lnTo>
                <a:cubicBezTo>
                  <a:pt x="15949" y="569969"/>
                  <a:pt x="0" y="554020"/>
                  <a:pt x="0" y="534346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7146324" y="4773493"/>
            <a:ext cx="4461791" cy="356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Negotiation power Anda sangat berkurang ketika tidak punya current employment. </a:t>
            </a:r>
            <a:pPr>
              <a:lnSpc>
                <a:spcPct val="120000"/>
              </a:lnSpc>
            </a:pPr>
            <a:r>
              <a:rPr lang="en-US" sz="982" b="1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Always secure offer first.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188954" y="5561654"/>
            <a:ext cx="5637353" cy="1077598"/>
          </a:xfrm>
          <a:custGeom>
            <a:avLst/>
            <a:gdLst/>
            <a:ahLst/>
            <a:cxnLst/>
            <a:rect l="l" t="t" r="r" b="b"/>
            <a:pathLst>
              <a:path w="5637353" h="1077598">
                <a:moveTo>
                  <a:pt x="71251" y="0"/>
                </a:moveTo>
                <a:lnTo>
                  <a:pt x="5566102" y="0"/>
                </a:lnTo>
                <a:cubicBezTo>
                  <a:pt x="5605453" y="0"/>
                  <a:pt x="5637353" y="31900"/>
                  <a:pt x="5637353" y="71251"/>
                </a:cubicBezTo>
                <a:lnTo>
                  <a:pt x="5637353" y="1006347"/>
                </a:lnTo>
                <a:cubicBezTo>
                  <a:pt x="5637353" y="1045698"/>
                  <a:pt x="5605453" y="1077598"/>
                  <a:pt x="5566102" y="1077598"/>
                </a:cubicBezTo>
                <a:lnTo>
                  <a:pt x="71251" y="1077598"/>
                </a:lnTo>
                <a:cubicBezTo>
                  <a:pt x="31900" y="1077598"/>
                  <a:pt x="0" y="1045698"/>
                  <a:pt x="0" y="1006347"/>
                </a:cubicBezTo>
                <a:lnTo>
                  <a:pt x="0" y="71251"/>
                </a:lnTo>
                <a:cubicBezTo>
                  <a:pt x="0" y="31900"/>
                  <a:pt x="31900" y="0"/>
                  <a:pt x="71251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358164" y="5753128"/>
            <a:ext cx="160304" cy="160304"/>
          </a:xfrm>
          <a:custGeom>
            <a:avLst/>
            <a:gdLst/>
            <a:ahLst/>
            <a:cxnLst/>
            <a:rect l="l" t="t" r="r" b="b"/>
            <a:pathLst>
              <a:path w="160304" h="160304">
                <a:moveTo>
                  <a:pt x="114968" y="129151"/>
                </a:moveTo>
                <a:lnTo>
                  <a:pt x="31153" y="45336"/>
                </a:lnTo>
                <a:cubicBezTo>
                  <a:pt x="24140" y="55167"/>
                  <a:pt x="20038" y="67190"/>
                  <a:pt x="20038" y="80152"/>
                </a:cubicBezTo>
                <a:cubicBezTo>
                  <a:pt x="20038" y="113340"/>
                  <a:pt x="46964" y="140266"/>
                  <a:pt x="80152" y="140266"/>
                </a:cubicBezTo>
                <a:cubicBezTo>
                  <a:pt x="93145" y="140266"/>
                  <a:pt x="105168" y="136164"/>
                  <a:pt x="114968" y="129151"/>
                </a:cubicBezTo>
                <a:close/>
                <a:moveTo>
                  <a:pt x="129151" y="114968"/>
                </a:moveTo>
                <a:cubicBezTo>
                  <a:pt x="136164" y="105137"/>
                  <a:pt x="140266" y="93114"/>
                  <a:pt x="140266" y="80152"/>
                </a:cubicBezTo>
                <a:cubicBezTo>
                  <a:pt x="140266" y="46964"/>
                  <a:pt x="113340" y="20038"/>
                  <a:pt x="80152" y="20038"/>
                </a:cubicBezTo>
                <a:cubicBezTo>
                  <a:pt x="67159" y="20038"/>
                  <a:pt x="55136" y="24140"/>
                  <a:pt x="45336" y="31153"/>
                </a:cubicBezTo>
                <a:lnTo>
                  <a:pt x="129151" y="114968"/>
                </a:lnTo>
                <a:close/>
                <a:moveTo>
                  <a:pt x="0" y="80152"/>
                </a:moveTo>
                <a:cubicBezTo>
                  <a:pt x="0" y="35915"/>
                  <a:pt x="35915" y="0"/>
                  <a:pt x="80152" y="0"/>
                </a:cubicBezTo>
                <a:cubicBezTo>
                  <a:pt x="124389" y="0"/>
                  <a:pt x="160304" y="35915"/>
                  <a:pt x="160304" y="80152"/>
                </a:cubicBezTo>
                <a:cubicBezTo>
                  <a:pt x="160304" y="124389"/>
                  <a:pt x="124389" y="160304"/>
                  <a:pt x="80152" y="160304"/>
                </a:cubicBezTo>
                <a:cubicBezTo>
                  <a:pt x="35915" y="160304"/>
                  <a:pt x="0" y="124389"/>
                  <a:pt x="0" y="80152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0" name="Text 38"/>
          <p:cNvSpPr/>
          <p:nvPr/>
        </p:nvSpPr>
        <p:spPr>
          <a:xfrm>
            <a:off x="6540732" y="5708599"/>
            <a:ext cx="5218782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 Company Q4 Freeze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335899" y="6064830"/>
            <a:ext cx="5414709" cy="427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Microsoft dan Google punya </a:t>
            </a:r>
            <a:pPr>
              <a:lnSpc>
                <a:spcPct val="130000"/>
              </a:lnSpc>
            </a:pPr>
            <a:r>
              <a:rPr lang="en-US" sz="1122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headcount freeze di Q4</a:t>
            </a:r>
            <a:pPr>
              <a:lnSpc>
                <a:spcPct val="130000"/>
              </a:lnSpc>
            </a:pPr>
            <a:r>
              <a:rPr lang="en-US" sz="1122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(Okt–Des). Apply di periode ini hanya membuang waktu — posisi tidak akan di-review sampai Januari.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2219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Readiness Assessment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Personal Timing Readiness Checklist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3335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hanya soal kapan market ready — tapi kapan Subkhan ready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7526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Semua ini harus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ter-centang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sebelum mulai outreach serius: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90525" y="2143125"/>
            <a:ext cx="5619750" cy="1752600"/>
          </a:xfrm>
          <a:custGeom>
            <a:avLst/>
            <a:gdLst/>
            <a:ahLst/>
            <a:cxnLst/>
            <a:rect l="l" t="t" r="r" b="b"/>
            <a:pathLst>
              <a:path w="5619750" h="1752600">
                <a:moveTo>
                  <a:pt x="76203" y="0"/>
                </a:moveTo>
                <a:lnTo>
                  <a:pt x="5543547" y="0"/>
                </a:lnTo>
                <a:cubicBezTo>
                  <a:pt x="5585633" y="0"/>
                  <a:pt x="5619750" y="34117"/>
                  <a:pt x="5619750" y="76203"/>
                </a:cubicBezTo>
                <a:lnTo>
                  <a:pt x="5619750" y="1676397"/>
                </a:lnTo>
                <a:cubicBezTo>
                  <a:pt x="5619750" y="1718483"/>
                  <a:pt x="5585633" y="1752600"/>
                  <a:pt x="5543547" y="1752600"/>
                </a:cubicBezTo>
                <a:lnTo>
                  <a:pt x="76203" y="1752600"/>
                </a:lnTo>
                <a:cubicBezTo>
                  <a:pt x="34117" y="1752600"/>
                  <a:pt x="0" y="1718483"/>
                  <a:pt x="0" y="16763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25400">
            <a:solidFill>
              <a:srgbClr val="98C1D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52450" y="23050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9" name="Shape 7"/>
          <p:cNvSpPr/>
          <p:nvPr/>
        </p:nvSpPr>
        <p:spPr>
          <a:xfrm>
            <a:off x="697706" y="243840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344" y="92273"/>
                </a:moveTo>
                <a:cubicBezTo>
                  <a:pt x="58702" y="92273"/>
                  <a:pt x="38695" y="72267"/>
                  <a:pt x="38695" y="47625"/>
                </a:cubicBezTo>
                <a:cubicBezTo>
                  <a:pt x="38695" y="22983"/>
                  <a:pt x="58702" y="2977"/>
                  <a:pt x="83344" y="2977"/>
                </a:cubicBezTo>
                <a:cubicBezTo>
                  <a:pt x="107986" y="2977"/>
                  <a:pt x="127992" y="22983"/>
                  <a:pt x="127992" y="47625"/>
                </a:cubicBezTo>
                <a:cubicBezTo>
                  <a:pt x="127992" y="72267"/>
                  <a:pt x="107986" y="92273"/>
                  <a:pt x="83344" y="92273"/>
                </a:cubicBezTo>
                <a:close/>
                <a:moveTo>
                  <a:pt x="71996" y="113109"/>
                </a:moveTo>
                <a:lnTo>
                  <a:pt x="94692" y="113109"/>
                </a:lnTo>
                <a:cubicBezTo>
                  <a:pt x="98301" y="113109"/>
                  <a:pt x="101203" y="116012"/>
                  <a:pt x="101203" y="119621"/>
                </a:cubicBezTo>
                <a:cubicBezTo>
                  <a:pt x="101203" y="121183"/>
                  <a:pt x="100645" y="122672"/>
                  <a:pt x="99640" y="123862"/>
                </a:cubicBezTo>
                <a:lnTo>
                  <a:pt x="89446" y="135768"/>
                </a:lnTo>
                <a:lnTo>
                  <a:pt x="100980" y="178594"/>
                </a:lnTo>
                <a:lnTo>
                  <a:pt x="101203" y="178594"/>
                </a:lnTo>
                <a:lnTo>
                  <a:pt x="114077" y="127062"/>
                </a:lnTo>
                <a:cubicBezTo>
                  <a:pt x="114895" y="123825"/>
                  <a:pt x="118207" y="121853"/>
                  <a:pt x="121332" y="123044"/>
                </a:cubicBezTo>
                <a:cubicBezTo>
                  <a:pt x="144363" y="131825"/>
                  <a:pt x="160734" y="154149"/>
                  <a:pt x="160734" y="180268"/>
                </a:cubicBezTo>
                <a:cubicBezTo>
                  <a:pt x="160734" y="185886"/>
                  <a:pt x="156158" y="190463"/>
                  <a:pt x="150540" y="190463"/>
                </a:cubicBezTo>
                <a:lnTo>
                  <a:pt x="16148" y="190500"/>
                </a:lnTo>
                <a:cubicBezTo>
                  <a:pt x="10530" y="190500"/>
                  <a:pt x="5953" y="185924"/>
                  <a:pt x="5953" y="180305"/>
                </a:cubicBezTo>
                <a:cubicBezTo>
                  <a:pt x="5953" y="154186"/>
                  <a:pt x="22324" y="131862"/>
                  <a:pt x="45355" y="123081"/>
                </a:cubicBezTo>
                <a:cubicBezTo>
                  <a:pt x="48481" y="121890"/>
                  <a:pt x="51792" y="123862"/>
                  <a:pt x="52611" y="127099"/>
                </a:cubicBezTo>
                <a:lnTo>
                  <a:pt x="65484" y="178631"/>
                </a:lnTo>
                <a:lnTo>
                  <a:pt x="65708" y="178631"/>
                </a:lnTo>
                <a:lnTo>
                  <a:pt x="77242" y="135806"/>
                </a:lnTo>
                <a:lnTo>
                  <a:pt x="67047" y="123899"/>
                </a:lnTo>
                <a:cubicBezTo>
                  <a:pt x="66042" y="122709"/>
                  <a:pt x="65484" y="121221"/>
                  <a:pt x="65484" y="119658"/>
                </a:cubicBezTo>
                <a:cubicBezTo>
                  <a:pt x="65484" y="116049"/>
                  <a:pt x="68387" y="113147"/>
                  <a:pt x="71996" y="113147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0" name="Text 8"/>
          <p:cNvSpPr/>
          <p:nvPr/>
        </p:nvSpPr>
        <p:spPr>
          <a:xfrm>
            <a:off x="1162050" y="2305050"/>
            <a:ext cx="4772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Personal Brand Assets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62050" y="2671763"/>
            <a:ext cx="13335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Live dan polished: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81100" y="3009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3" name="Text 11"/>
          <p:cNvSpPr/>
          <p:nvPr/>
        </p:nvSpPr>
        <p:spPr>
          <a:xfrm>
            <a:off x="1428750" y="2971800"/>
            <a:ext cx="1885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LinkedIn profile optimized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181100" y="3276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5" name="Text 13"/>
          <p:cNvSpPr/>
          <p:nvPr/>
        </p:nvSpPr>
        <p:spPr>
          <a:xfrm>
            <a:off x="1428750" y="3238500"/>
            <a:ext cx="1543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Personal website live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181100" y="3543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7" name="Text 15"/>
          <p:cNvSpPr/>
          <p:nvPr/>
        </p:nvSpPr>
        <p:spPr>
          <a:xfrm>
            <a:off x="1428750" y="3505200"/>
            <a:ext cx="1685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Speaker Kit deck ready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85763" y="4024313"/>
            <a:ext cx="5629275" cy="1152525"/>
          </a:xfrm>
          <a:custGeom>
            <a:avLst/>
            <a:gdLst/>
            <a:ahLst/>
            <a:cxnLst/>
            <a:rect l="l" t="t" r="r" b="b"/>
            <a:pathLst>
              <a:path w="5629275" h="1152525">
                <a:moveTo>
                  <a:pt x="76205" y="0"/>
                </a:moveTo>
                <a:lnTo>
                  <a:pt x="5553070" y="0"/>
                </a:lnTo>
                <a:cubicBezTo>
                  <a:pt x="5595157" y="0"/>
                  <a:pt x="5629275" y="34118"/>
                  <a:pt x="5629275" y="76205"/>
                </a:cubicBezTo>
                <a:lnTo>
                  <a:pt x="5629275" y="1076320"/>
                </a:lnTo>
                <a:cubicBezTo>
                  <a:pt x="5629275" y="1118407"/>
                  <a:pt x="5595157" y="1152525"/>
                  <a:pt x="5553070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2925" y="41814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00088" y="431482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0" y="23812"/>
                </a:moveTo>
                <a:cubicBezTo>
                  <a:pt x="0" y="10678"/>
                  <a:pt x="10678" y="0"/>
                  <a:pt x="23812" y="0"/>
                </a:cubicBezTo>
                <a:lnTo>
                  <a:pt x="79437" y="0"/>
                </a:lnTo>
                <a:cubicBezTo>
                  <a:pt x="85762" y="0"/>
                  <a:pt x="91827" y="2493"/>
                  <a:pt x="96292" y="6958"/>
                </a:cubicBezTo>
                <a:lnTo>
                  <a:pt x="135917" y="46620"/>
                </a:lnTo>
                <a:cubicBezTo>
                  <a:pt x="140382" y="51085"/>
                  <a:pt x="142875" y="57150"/>
                  <a:pt x="142875" y="63475"/>
                </a:cubicBezTo>
                <a:lnTo>
                  <a:pt x="142875" y="166688"/>
                </a:lnTo>
                <a:cubicBezTo>
                  <a:pt x="142875" y="179822"/>
                  <a:pt x="132197" y="190500"/>
                  <a:pt x="119063" y="190500"/>
                </a:cubicBezTo>
                <a:lnTo>
                  <a:pt x="23812" y="190500"/>
                </a:lnTo>
                <a:cubicBezTo>
                  <a:pt x="10678" y="190500"/>
                  <a:pt x="0" y="179822"/>
                  <a:pt x="0" y="166688"/>
                </a:cubicBezTo>
                <a:lnTo>
                  <a:pt x="0" y="23812"/>
                </a:lnTo>
                <a:close/>
                <a:moveTo>
                  <a:pt x="77391" y="21766"/>
                </a:moveTo>
                <a:lnTo>
                  <a:pt x="77391" y="56555"/>
                </a:lnTo>
                <a:cubicBezTo>
                  <a:pt x="77391" y="61503"/>
                  <a:pt x="81372" y="65484"/>
                  <a:pt x="86320" y="65484"/>
                </a:cubicBezTo>
                <a:lnTo>
                  <a:pt x="121109" y="65484"/>
                </a:lnTo>
                <a:lnTo>
                  <a:pt x="77391" y="21766"/>
                </a:lnTo>
                <a:close/>
                <a:moveTo>
                  <a:pt x="44648" y="95250"/>
                </a:moveTo>
                <a:cubicBezTo>
                  <a:pt x="39700" y="95250"/>
                  <a:pt x="35719" y="99231"/>
                  <a:pt x="35719" y="104180"/>
                </a:cubicBezTo>
                <a:cubicBezTo>
                  <a:pt x="35719" y="109128"/>
                  <a:pt x="39700" y="113109"/>
                  <a:pt x="44648" y="113109"/>
                </a:cubicBezTo>
                <a:lnTo>
                  <a:pt x="98227" y="113109"/>
                </a:lnTo>
                <a:cubicBezTo>
                  <a:pt x="103175" y="113109"/>
                  <a:pt x="107156" y="109128"/>
                  <a:pt x="107156" y="104180"/>
                </a:cubicBezTo>
                <a:cubicBezTo>
                  <a:pt x="107156" y="99231"/>
                  <a:pt x="103175" y="95250"/>
                  <a:pt x="98227" y="95250"/>
                </a:cubicBezTo>
                <a:lnTo>
                  <a:pt x="44648" y="95250"/>
                </a:lnTo>
                <a:close/>
                <a:moveTo>
                  <a:pt x="44648" y="130969"/>
                </a:moveTo>
                <a:cubicBezTo>
                  <a:pt x="39700" y="130969"/>
                  <a:pt x="35719" y="134950"/>
                  <a:pt x="35719" y="139898"/>
                </a:cubicBezTo>
                <a:cubicBezTo>
                  <a:pt x="35719" y="144847"/>
                  <a:pt x="39700" y="148828"/>
                  <a:pt x="44648" y="148828"/>
                </a:cubicBezTo>
                <a:lnTo>
                  <a:pt x="98227" y="148828"/>
                </a:lnTo>
                <a:cubicBezTo>
                  <a:pt x="103175" y="148828"/>
                  <a:pt x="107156" y="144847"/>
                  <a:pt x="107156" y="139898"/>
                </a:cubicBezTo>
                <a:cubicBezTo>
                  <a:pt x="107156" y="134950"/>
                  <a:pt x="103175" y="130969"/>
                  <a:pt x="98227" y="130969"/>
                </a:cubicBezTo>
                <a:lnTo>
                  <a:pt x="44648" y="13096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1" name="Text 19"/>
          <p:cNvSpPr/>
          <p:nvPr/>
        </p:nvSpPr>
        <p:spPr>
          <a:xfrm>
            <a:off x="1152525" y="4181475"/>
            <a:ext cx="4791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Public Writing Portfolio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52525" y="4524375"/>
            <a:ext cx="47815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Dua tulisan publik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bisa dilinked — policy brief atau op-ed yang menunjukkan expertise.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85763" y="5300663"/>
            <a:ext cx="5629275" cy="1152525"/>
          </a:xfrm>
          <a:custGeom>
            <a:avLst/>
            <a:gdLst/>
            <a:ahLst/>
            <a:cxnLst/>
            <a:rect l="l" t="t" r="r" b="b"/>
            <a:pathLst>
              <a:path w="5629275" h="1152525">
                <a:moveTo>
                  <a:pt x="76205" y="0"/>
                </a:moveTo>
                <a:lnTo>
                  <a:pt x="5553070" y="0"/>
                </a:lnTo>
                <a:cubicBezTo>
                  <a:pt x="5595157" y="0"/>
                  <a:pt x="5629275" y="34118"/>
                  <a:pt x="5629275" y="76205"/>
                </a:cubicBezTo>
                <a:lnTo>
                  <a:pt x="5629275" y="1076320"/>
                </a:lnTo>
                <a:cubicBezTo>
                  <a:pt x="5629275" y="1118407"/>
                  <a:pt x="5595157" y="1152525"/>
                  <a:pt x="5553070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2925" y="54578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76275" y="55911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29766"/>
                </a:moveTo>
                <a:cubicBezTo>
                  <a:pt x="0" y="19906"/>
                  <a:pt x="8000" y="11906"/>
                  <a:pt x="17859" y="11906"/>
                </a:cubicBezTo>
                <a:lnTo>
                  <a:pt x="53578" y="11906"/>
                </a:lnTo>
                <a:cubicBezTo>
                  <a:pt x="63438" y="11906"/>
                  <a:pt x="71438" y="19906"/>
                  <a:pt x="71438" y="29766"/>
                </a:cubicBezTo>
                <a:lnTo>
                  <a:pt x="71438" y="35719"/>
                </a:lnTo>
                <a:lnTo>
                  <a:pt x="119063" y="35719"/>
                </a:lnTo>
                <a:lnTo>
                  <a:pt x="119063" y="29766"/>
                </a:lnTo>
                <a:cubicBezTo>
                  <a:pt x="119063" y="19906"/>
                  <a:pt x="127062" y="11906"/>
                  <a:pt x="136922" y="11906"/>
                </a:cubicBezTo>
                <a:lnTo>
                  <a:pt x="172641" y="11906"/>
                </a:lnTo>
                <a:cubicBezTo>
                  <a:pt x="182500" y="11906"/>
                  <a:pt x="190500" y="19906"/>
                  <a:pt x="190500" y="29766"/>
                </a:cubicBezTo>
                <a:lnTo>
                  <a:pt x="190500" y="65484"/>
                </a:lnTo>
                <a:cubicBezTo>
                  <a:pt x="190500" y="75344"/>
                  <a:pt x="182500" y="83344"/>
                  <a:pt x="172641" y="83344"/>
                </a:cubicBezTo>
                <a:lnTo>
                  <a:pt x="136922" y="83344"/>
                </a:lnTo>
                <a:cubicBezTo>
                  <a:pt x="127062" y="83344"/>
                  <a:pt x="119063" y="75344"/>
                  <a:pt x="119063" y="65484"/>
                </a:cubicBezTo>
                <a:lnTo>
                  <a:pt x="119063" y="59531"/>
                </a:lnTo>
                <a:lnTo>
                  <a:pt x="71438" y="59531"/>
                </a:lnTo>
                <a:lnTo>
                  <a:pt x="71438" y="65484"/>
                </a:lnTo>
                <a:cubicBezTo>
                  <a:pt x="71438" y="68200"/>
                  <a:pt x="70805" y="70805"/>
                  <a:pt x="69726" y="73112"/>
                </a:cubicBezTo>
                <a:lnTo>
                  <a:pt x="95250" y="107156"/>
                </a:lnTo>
                <a:lnTo>
                  <a:pt x="125016" y="107156"/>
                </a:lnTo>
                <a:cubicBezTo>
                  <a:pt x="134875" y="107156"/>
                  <a:pt x="142875" y="115156"/>
                  <a:pt x="142875" y="125016"/>
                </a:cubicBezTo>
                <a:lnTo>
                  <a:pt x="142875" y="160734"/>
                </a:lnTo>
                <a:cubicBezTo>
                  <a:pt x="142875" y="170594"/>
                  <a:pt x="134875" y="178594"/>
                  <a:pt x="125016" y="178594"/>
                </a:cubicBezTo>
                <a:lnTo>
                  <a:pt x="89297" y="178594"/>
                </a:lnTo>
                <a:cubicBezTo>
                  <a:pt x="79437" y="178594"/>
                  <a:pt x="71438" y="170594"/>
                  <a:pt x="71438" y="160734"/>
                </a:cubicBezTo>
                <a:lnTo>
                  <a:pt x="71438" y="125016"/>
                </a:lnTo>
                <a:cubicBezTo>
                  <a:pt x="71438" y="122300"/>
                  <a:pt x="72070" y="119695"/>
                  <a:pt x="73149" y="117388"/>
                </a:cubicBezTo>
                <a:lnTo>
                  <a:pt x="47625" y="83344"/>
                </a:lnTo>
                <a:lnTo>
                  <a:pt x="17859" y="83344"/>
                </a:lnTo>
                <a:cubicBezTo>
                  <a:pt x="8000" y="83344"/>
                  <a:pt x="0" y="75344"/>
                  <a:pt x="0" y="65484"/>
                </a:cubicBezTo>
                <a:lnTo>
                  <a:pt x="0" y="29766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6" name="Text 24"/>
          <p:cNvSpPr/>
          <p:nvPr/>
        </p:nvSpPr>
        <p:spPr>
          <a:xfrm>
            <a:off x="1152525" y="5457825"/>
            <a:ext cx="4791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AGIRI Pilot Data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52525" y="5800725"/>
            <a:ext cx="47815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yang bisa disebutkan sebagai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work-in-progress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menunjukkan ongoing research dan thought leadership.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76963" y="2138363"/>
            <a:ext cx="5629275" cy="1152525"/>
          </a:xfrm>
          <a:custGeom>
            <a:avLst/>
            <a:gdLst/>
            <a:ahLst/>
            <a:cxnLst/>
            <a:rect l="l" t="t" r="r" b="b"/>
            <a:pathLst>
              <a:path w="5629275" h="1152525">
                <a:moveTo>
                  <a:pt x="76205" y="0"/>
                </a:moveTo>
                <a:lnTo>
                  <a:pt x="5553070" y="0"/>
                </a:lnTo>
                <a:cubicBezTo>
                  <a:pt x="5595157" y="0"/>
                  <a:pt x="5629275" y="34118"/>
                  <a:pt x="5629275" y="76205"/>
                </a:cubicBezTo>
                <a:lnTo>
                  <a:pt x="5629275" y="1076320"/>
                </a:lnTo>
                <a:cubicBezTo>
                  <a:pt x="5629275" y="1118407"/>
                  <a:pt x="5595157" y="1152525"/>
                  <a:pt x="5553070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34125" y="22955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443663" y="2428875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19063" y="5953"/>
                </a:moveTo>
                <a:cubicBezTo>
                  <a:pt x="140419" y="5953"/>
                  <a:pt x="157758" y="23292"/>
                  <a:pt x="157758" y="44648"/>
                </a:cubicBezTo>
                <a:cubicBezTo>
                  <a:pt x="157758" y="66005"/>
                  <a:pt x="140419" y="83344"/>
                  <a:pt x="119063" y="83344"/>
                </a:cubicBezTo>
                <a:cubicBezTo>
                  <a:pt x="97706" y="83344"/>
                  <a:pt x="80367" y="66005"/>
                  <a:pt x="80367" y="44648"/>
                </a:cubicBezTo>
                <a:cubicBezTo>
                  <a:pt x="80367" y="23292"/>
                  <a:pt x="97706" y="5953"/>
                  <a:pt x="119063" y="5953"/>
                </a:cubicBezTo>
                <a:close/>
                <a:moveTo>
                  <a:pt x="35719" y="32742"/>
                </a:moveTo>
                <a:cubicBezTo>
                  <a:pt x="50504" y="32742"/>
                  <a:pt x="62508" y="44746"/>
                  <a:pt x="62508" y="59531"/>
                </a:cubicBezTo>
                <a:cubicBezTo>
                  <a:pt x="62508" y="74317"/>
                  <a:pt x="50504" y="86320"/>
                  <a:pt x="35719" y="86320"/>
                </a:cubicBezTo>
                <a:cubicBezTo>
                  <a:pt x="20933" y="86320"/>
                  <a:pt x="8930" y="74317"/>
                  <a:pt x="8930" y="59531"/>
                </a:cubicBezTo>
                <a:cubicBezTo>
                  <a:pt x="8930" y="44746"/>
                  <a:pt x="20933" y="32742"/>
                  <a:pt x="35719" y="32742"/>
                </a:cubicBezTo>
                <a:close/>
                <a:moveTo>
                  <a:pt x="0" y="154781"/>
                </a:moveTo>
                <a:cubicBezTo>
                  <a:pt x="0" y="128476"/>
                  <a:pt x="21320" y="107156"/>
                  <a:pt x="47625" y="107156"/>
                </a:cubicBezTo>
                <a:cubicBezTo>
                  <a:pt x="52388" y="107156"/>
                  <a:pt x="57001" y="107863"/>
                  <a:pt x="61354" y="109165"/>
                </a:cubicBezTo>
                <a:cubicBezTo>
                  <a:pt x="49113" y="122858"/>
                  <a:pt x="41672" y="140940"/>
                  <a:pt x="41672" y="160734"/>
                </a:cubicBezTo>
                <a:lnTo>
                  <a:pt x="41672" y="166688"/>
                </a:lnTo>
                <a:cubicBezTo>
                  <a:pt x="41672" y="170929"/>
                  <a:pt x="42565" y="174947"/>
                  <a:pt x="44165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54781"/>
                </a:lnTo>
                <a:close/>
                <a:moveTo>
                  <a:pt x="193960" y="178594"/>
                </a:moveTo>
                <a:cubicBezTo>
                  <a:pt x="195560" y="174947"/>
                  <a:pt x="196453" y="170929"/>
                  <a:pt x="196453" y="166688"/>
                </a:cubicBezTo>
                <a:lnTo>
                  <a:pt x="196453" y="160734"/>
                </a:lnTo>
                <a:cubicBezTo>
                  <a:pt x="196453" y="140940"/>
                  <a:pt x="189012" y="122858"/>
                  <a:pt x="176771" y="109165"/>
                </a:cubicBezTo>
                <a:cubicBezTo>
                  <a:pt x="181124" y="107863"/>
                  <a:pt x="185738" y="107156"/>
                  <a:pt x="190500" y="107156"/>
                </a:cubicBezTo>
                <a:cubicBezTo>
                  <a:pt x="216805" y="107156"/>
                  <a:pt x="238125" y="128476"/>
                  <a:pt x="238125" y="154781"/>
                </a:cubicBezTo>
                <a:lnTo>
                  <a:pt x="238125" y="166688"/>
                </a:lnTo>
                <a:cubicBezTo>
                  <a:pt x="238125" y="173273"/>
                  <a:pt x="232804" y="178594"/>
                  <a:pt x="226219" y="178594"/>
                </a:cubicBezTo>
                <a:lnTo>
                  <a:pt x="193960" y="178594"/>
                </a:lnTo>
                <a:close/>
                <a:moveTo>
                  <a:pt x="175617" y="59531"/>
                </a:moveTo>
                <a:cubicBezTo>
                  <a:pt x="175617" y="44746"/>
                  <a:pt x="187621" y="32742"/>
                  <a:pt x="202406" y="32742"/>
                </a:cubicBezTo>
                <a:cubicBezTo>
                  <a:pt x="217192" y="32742"/>
                  <a:pt x="229195" y="44746"/>
                  <a:pt x="229195" y="59531"/>
                </a:cubicBezTo>
                <a:cubicBezTo>
                  <a:pt x="229195" y="74317"/>
                  <a:pt x="217192" y="86320"/>
                  <a:pt x="202406" y="86320"/>
                </a:cubicBezTo>
                <a:cubicBezTo>
                  <a:pt x="187621" y="86320"/>
                  <a:pt x="175617" y="74317"/>
                  <a:pt x="175617" y="59531"/>
                </a:cubicBezTo>
                <a:close/>
                <a:moveTo>
                  <a:pt x="59531" y="160734"/>
                </a:moveTo>
                <a:cubicBezTo>
                  <a:pt x="59531" y="127843"/>
                  <a:pt x="86171" y="101203"/>
                  <a:pt x="119063" y="101203"/>
                </a:cubicBezTo>
                <a:cubicBezTo>
                  <a:pt x="151954" y="101203"/>
                  <a:pt x="178594" y="127843"/>
                  <a:pt x="178594" y="160734"/>
                </a:cubicBezTo>
                <a:lnTo>
                  <a:pt x="178594" y="166688"/>
                </a:lnTo>
                <a:cubicBezTo>
                  <a:pt x="178594" y="173273"/>
                  <a:pt x="173273" y="178594"/>
                  <a:pt x="166688" y="178594"/>
                </a:cubicBezTo>
                <a:lnTo>
                  <a:pt x="71438" y="178594"/>
                </a:lnTo>
                <a:cubicBezTo>
                  <a:pt x="64852" y="178594"/>
                  <a:pt x="59531" y="173273"/>
                  <a:pt x="59531" y="166688"/>
                </a:cubicBezTo>
                <a:lnTo>
                  <a:pt x="59531" y="160734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1" name="Text 29"/>
          <p:cNvSpPr/>
          <p:nvPr/>
        </p:nvSpPr>
        <p:spPr>
          <a:xfrm>
            <a:off x="6943725" y="2295525"/>
            <a:ext cx="4791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Senior References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943725" y="2638425"/>
            <a:ext cx="47815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Minimal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dua tokoh senior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bisa dihubungi tanpa notice — mereka yang bisa memberikan strong endorsement.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81725" y="3419475"/>
            <a:ext cx="5619750" cy="1581150"/>
          </a:xfrm>
          <a:custGeom>
            <a:avLst/>
            <a:gdLst/>
            <a:ahLst/>
            <a:cxnLst/>
            <a:rect l="l" t="t" r="r" b="b"/>
            <a:pathLst>
              <a:path w="5619750" h="1581150">
                <a:moveTo>
                  <a:pt x="76196" y="0"/>
                </a:moveTo>
                <a:lnTo>
                  <a:pt x="5543554" y="0"/>
                </a:lnTo>
                <a:cubicBezTo>
                  <a:pt x="5585636" y="0"/>
                  <a:pt x="5619750" y="34114"/>
                  <a:pt x="5619750" y="76196"/>
                </a:cubicBezTo>
                <a:lnTo>
                  <a:pt x="5619750" y="1504954"/>
                </a:lnTo>
                <a:cubicBezTo>
                  <a:pt x="5619750" y="1547036"/>
                  <a:pt x="5585636" y="1581150"/>
                  <a:pt x="5543554" y="1581150"/>
                </a:cubicBezTo>
                <a:lnTo>
                  <a:pt x="76196" y="1581150"/>
                </a:lnTo>
                <a:cubicBezTo>
                  <a:pt x="34114" y="1581150"/>
                  <a:pt x="0" y="1547036"/>
                  <a:pt x="0" y="150495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E07A5F">
              <a:alpha val="14902"/>
            </a:srgbClr>
          </a:solidFill>
          <a:ln w="25400">
            <a:solidFill>
              <a:srgbClr val="E07A5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43650" y="35814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465094" y="371475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7156" y="-11906"/>
                </a:moveTo>
                <a:cubicBezTo>
                  <a:pt x="126870" y="-11906"/>
                  <a:pt x="142875" y="4099"/>
                  <a:pt x="142875" y="23812"/>
                </a:cubicBezTo>
                <a:cubicBezTo>
                  <a:pt x="142875" y="43526"/>
                  <a:pt x="126870" y="59531"/>
                  <a:pt x="107156" y="59531"/>
                </a:cubicBezTo>
                <a:cubicBezTo>
                  <a:pt x="87443" y="59531"/>
                  <a:pt x="71438" y="43526"/>
                  <a:pt x="71438" y="23813"/>
                </a:cubicBezTo>
                <a:cubicBezTo>
                  <a:pt x="71438" y="4099"/>
                  <a:pt x="87443" y="-11906"/>
                  <a:pt x="107156" y="-11906"/>
                </a:cubicBezTo>
                <a:close/>
                <a:moveTo>
                  <a:pt x="17859" y="113109"/>
                </a:moveTo>
                <a:cubicBezTo>
                  <a:pt x="17859" y="87027"/>
                  <a:pt x="35347" y="64219"/>
                  <a:pt x="61429" y="51755"/>
                </a:cubicBezTo>
                <a:cubicBezTo>
                  <a:pt x="70842" y="67121"/>
                  <a:pt x="87809" y="77391"/>
                  <a:pt x="107156" y="77391"/>
                </a:cubicBezTo>
                <a:cubicBezTo>
                  <a:pt x="127881" y="77391"/>
                  <a:pt x="145889" y="65596"/>
                  <a:pt x="154781" y="48369"/>
                </a:cubicBezTo>
                <a:cubicBezTo>
                  <a:pt x="160660" y="44165"/>
                  <a:pt x="167841" y="41672"/>
                  <a:pt x="175617" y="41672"/>
                </a:cubicBezTo>
                <a:lnTo>
                  <a:pt x="182873" y="41672"/>
                </a:lnTo>
                <a:cubicBezTo>
                  <a:pt x="186742" y="41672"/>
                  <a:pt x="189570" y="45318"/>
                  <a:pt x="188640" y="49076"/>
                </a:cubicBezTo>
                <a:lnTo>
                  <a:pt x="182277" y="74488"/>
                </a:lnTo>
                <a:cubicBezTo>
                  <a:pt x="185961" y="79102"/>
                  <a:pt x="189049" y="84051"/>
                  <a:pt x="191356" y="89297"/>
                </a:cubicBezTo>
                <a:lnTo>
                  <a:pt x="199430" y="89297"/>
                </a:lnTo>
                <a:cubicBezTo>
                  <a:pt x="204378" y="89297"/>
                  <a:pt x="208359" y="93278"/>
                  <a:pt x="208359" y="98227"/>
                </a:cubicBezTo>
                <a:lnTo>
                  <a:pt x="208359" y="139898"/>
                </a:lnTo>
                <a:cubicBezTo>
                  <a:pt x="208359" y="144847"/>
                  <a:pt x="204378" y="148828"/>
                  <a:pt x="199430" y="148828"/>
                </a:cubicBezTo>
                <a:lnTo>
                  <a:pt x="184547" y="148828"/>
                </a:lnTo>
                <a:cubicBezTo>
                  <a:pt x="178408" y="157014"/>
                  <a:pt x="170222" y="163562"/>
                  <a:pt x="160734" y="167692"/>
                </a:cubicBezTo>
                <a:lnTo>
                  <a:pt x="160734" y="178594"/>
                </a:lnTo>
                <a:cubicBezTo>
                  <a:pt x="160734" y="185179"/>
                  <a:pt x="155414" y="190500"/>
                  <a:pt x="148828" y="190500"/>
                </a:cubicBezTo>
                <a:lnTo>
                  <a:pt x="136550" y="190500"/>
                </a:lnTo>
                <a:cubicBezTo>
                  <a:pt x="131229" y="190500"/>
                  <a:pt x="126578" y="186965"/>
                  <a:pt x="125090" y="181868"/>
                </a:cubicBezTo>
                <a:lnTo>
                  <a:pt x="122448" y="172641"/>
                </a:lnTo>
                <a:lnTo>
                  <a:pt x="91827" y="172641"/>
                </a:lnTo>
                <a:lnTo>
                  <a:pt x="89185" y="181868"/>
                </a:lnTo>
                <a:cubicBezTo>
                  <a:pt x="87734" y="186965"/>
                  <a:pt x="83083" y="190500"/>
                  <a:pt x="77763" y="190500"/>
                </a:cubicBezTo>
                <a:lnTo>
                  <a:pt x="65484" y="190500"/>
                </a:lnTo>
                <a:cubicBezTo>
                  <a:pt x="58899" y="190500"/>
                  <a:pt x="53578" y="185179"/>
                  <a:pt x="53578" y="178594"/>
                </a:cubicBezTo>
                <a:lnTo>
                  <a:pt x="53578" y="167692"/>
                </a:lnTo>
                <a:cubicBezTo>
                  <a:pt x="32556" y="158502"/>
                  <a:pt x="17859" y="137517"/>
                  <a:pt x="17859" y="113109"/>
                </a:cubicBezTo>
                <a:close/>
                <a:moveTo>
                  <a:pt x="157758" y="119063"/>
                </a:moveTo>
                <a:cubicBezTo>
                  <a:pt x="162686" y="119063"/>
                  <a:pt x="166688" y="115061"/>
                  <a:pt x="166688" y="110133"/>
                </a:cubicBezTo>
                <a:cubicBezTo>
                  <a:pt x="166688" y="105204"/>
                  <a:pt x="162686" y="101203"/>
                  <a:pt x="157758" y="101203"/>
                </a:cubicBezTo>
                <a:cubicBezTo>
                  <a:pt x="152829" y="101203"/>
                  <a:pt x="148828" y="105204"/>
                  <a:pt x="148828" y="110133"/>
                </a:cubicBezTo>
                <a:cubicBezTo>
                  <a:pt x="148828" y="115061"/>
                  <a:pt x="152829" y="119063"/>
                  <a:pt x="157758" y="11906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6" name="Text 34"/>
          <p:cNvSpPr/>
          <p:nvPr/>
        </p:nvSpPr>
        <p:spPr>
          <a:xfrm>
            <a:off x="6953250" y="3581400"/>
            <a:ext cx="4772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Financial Runway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953250" y="3924300"/>
            <a:ext cx="47625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Minimal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6 bulan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living expenses jika proses berjalan lebih lama dari ekspektasi.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953250" y="4495800"/>
            <a:ext cx="4686300" cy="342900"/>
          </a:xfrm>
          <a:custGeom>
            <a:avLst/>
            <a:gdLst/>
            <a:ahLst/>
            <a:cxnLst/>
            <a:rect l="l" t="t" r="r" b="b"/>
            <a:pathLst>
              <a:path w="4686300" h="342900">
                <a:moveTo>
                  <a:pt x="38100" y="0"/>
                </a:moveTo>
                <a:lnTo>
                  <a:pt x="4648200" y="0"/>
                </a:lnTo>
                <a:cubicBezTo>
                  <a:pt x="4669242" y="0"/>
                  <a:pt x="4686300" y="17058"/>
                  <a:pt x="4686300" y="38100"/>
                </a:cubicBezTo>
                <a:lnTo>
                  <a:pt x="4686300" y="304800"/>
                </a:lnTo>
                <a:cubicBezTo>
                  <a:pt x="4686300" y="325842"/>
                  <a:pt x="4669242" y="342900"/>
                  <a:pt x="464820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029450" y="4572000"/>
            <a:ext cx="4600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Hiring process bisa 3–6 bulan, ditambah notice period 1–3 bulan.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191250" y="5124450"/>
            <a:ext cx="5619750" cy="1143000"/>
          </a:xfrm>
          <a:custGeom>
            <a:avLst/>
            <a:gdLst/>
            <a:ahLst/>
            <a:cxnLst/>
            <a:rect l="l" t="t" r="r" b="b"/>
            <a:pathLst>
              <a:path w="5619750" h="1143000">
                <a:moveTo>
                  <a:pt x="0" y="0"/>
                </a:moveTo>
                <a:lnTo>
                  <a:pt x="5543546" y="0"/>
                </a:lnTo>
                <a:cubicBezTo>
                  <a:pt x="5585632" y="0"/>
                  <a:pt x="5619750" y="34118"/>
                  <a:pt x="5619750" y="76204"/>
                </a:cubicBezTo>
                <a:lnTo>
                  <a:pt x="5619750" y="1066796"/>
                </a:lnTo>
                <a:cubicBezTo>
                  <a:pt x="5619750" y="1108882"/>
                  <a:pt x="5585632" y="1143000"/>
                  <a:pt x="5543546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>
              <a:alpha val="1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6191250" y="512445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2" name="Shape 40"/>
          <p:cNvSpPr/>
          <p:nvPr/>
        </p:nvSpPr>
        <p:spPr>
          <a:xfrm>
            <a:off x="6343650" y="53149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ubicBezTo>
                  <a:pt x="0" y="42680"/>
                  <a:pt x="42680" y="0"/>
                  <a:pt x="95250" y="0"/>
                </a:cubicBezTo>
                <a:close/>
                <a:moveTo>
                  <a:pt x="86320" y="44648"/>
                </a:moveTo>
                <a:lnTo>
                  <a:pt x="86320" y="95250"/>
                </a:lnTo>
                <a:cubicBezTo>
                  <a:pt x="86320" y="98227"/>
                  <a:pt x="87809" y="101017"/>
                  <a:pt x="90301" y="102691"/>
                </a:cubicBezTo>
                <a:lnTo>
                  <a:pt x="126020" y="126504"/>
                </a:lnTo>
                <a:cubicBezTo>
                  <a:pt x="130113" y="129257"/>
                  <a:pt x="135657" y="128141"/>
                  <a:pt x="138410" y="124011"/>
                </a:cubicBezTo>
                <a:cubicBezTo>
                  <a:pt x="141163" y="119881"/>
                  <a:pt x="140047" y="114374"/>
                  <a:pt x="135917" y="111621"/>
                </a:cubicBezTo>
                <a:lnTo>
                  <a:pt x="104180" y="90488"/>
                </a:lnTo>
                <a:lnTo>
                  <a:pt x="104180" y="44648"/>
                </a:lnTo>
                <a:cubicBezTo>
                  <a:pt x="104180" y="39700"/>
                  <a:pt x="100199" y="35719"/>
                  <a:pt x="95250" y="35719"/>
                </a:cubicBezTo>
                <a:cubicBezTo>
                  <a:pt x="90301" y="35719"/>
                  <a:pt x="86320" y="39700"/>
                  <a:pt x="86320" y="44648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3" name="Text 41"/>
          <p:cNvSpPr/>
          <p:nvPr/>
        </p:nvSpPr>
        <p:spPr>
          <a:xfrm>
            <a:off x="6626349" y="5276850"/>
            <a:ext cx="5114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Deadline: September 2026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626349" y="5619750"/>
            <a:ext cx="5105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Semua ini harus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ready sebelum September 2026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bulan dimana outreach serius ke 10 perusahaan target dimulai.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cdn.dribbble.com/3988629352c9cc2439ffb328c8ab76fe6abef402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12494" b="12494"/>
          <a:stretch/>
        </p:blipFill>
        <p:spPr>
          <a:xfrm>
            <a:off x="0" y="0"/>
            <a:ext cx="12192000" cy="6859122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9122"/>
          </a:xfrm>
          <a:custGeom>
            <a:avLst/>
            <a:gdLst/>
            <a:ahLst/>
            <a:cxnLst/>
            <a:rect l="l" t="t" r="r" b="b"/>
            <a:pathLst>
              <a:path w="12192000" h="6859122">
                <a:moveTo>
                  <a:pt x="0" y="0"/>
                </a:moveTo>
                <a:lnTo>
                  <a:pt x="12192000" y="0"/>
                </a:lnTo>
                <a:lnTo>
                  <a:pt x="12192000" y="6859122"/>
                </a:lnTo>
                <a:lnTo>
                  <a:pt x="0" y="6859122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4">
                  <a:alpha val="95000"/>
                </a:srgbClr>
              </a:gs>
              <a:gs pos="50000">
                <a:srgbClr val="3D5A80">
                  <a:alpha val="30000"/>
                </a:srgbClr>
              </a:gs>
              <a:gs pos="100000">
                <a:srgbClr val="1A1D24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59116" y="359116"/>
            <a:ext cx="53867" cy="359116"/>
          </a:xfrm>
          <a:custGeom>
            <a:avLst/>
            <a:gdLst/>
            <a:ahLst/>
            <a:cxnLst/>
            <a:rect l="l" t="t" r="r" b="b"/>
            <a:pathLst>
              <a:path w="53867" h="359116">
                <a:moveTo>
                  <a:pt x="0" y="0"/>
                </a:moveTo>
                <a:lnTo>
                  <a:pt x="53867" y="0"/>
                </a:lnTo>
                <a:lnTo>
                  <a:pt x="53867" y="359116"/>
                </a:lnTo>
                <a:lnTo>
                  <a:pt x="0" y="359116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" name="Text 2"/>
          <p:cNvSpPr/>
          <p:nvPr/>
        </p:nvSpPr>
        <p:spPr>
          <a:xfrm>
            <a:off x="520719" y="448895"/>
            <a:ext cx="1167128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spc="198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Action Plan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59116" y="825968"/>
            <a:ext cx="11635370" cy="3591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45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12-Month Timing Roadmap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59116" y="1256907"/>
            <a:ext cx="11554568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Kalender konkret dari Maret 2026 hingga Maret 2027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63605" y="1656424"/>
            <a:ext cx="3716854" cy="2055941"/>
          </a:xfrm>
          <a:custGeom>
            <a:avLst/>
            <a:gdLst/>
            <a:ahLst/>
            <a:cxnLst/>
            <a:rect l="l" t="t" r="r" b="b"/>
            <a:pathLst>
              <a:path w="3716854" h="2055941">
                <a:moveTo>
                  <a:pt x="71814" y="0"/>
                </a:moveTo>
                <a:lnTo>
                  <a:pt x="3645040" y="0"/>
                </a:lnTo>
                <a:cubicBezTo>
                  <a:pt x="3684702" y="0"/>
                  <a:pt x="3716854" y="32152"/>
                  <a:pt x="3716854" y="71814"/>
                </a:cubicBezTo>
                <a:lnTo>
                  <a:pt x="3716854" y="1984127"/>
                </a:lnTo>
                <a:cubicBezTo>
                  <a:pt x="3716854" y="2023789"/>
                  <a:pt x="3684702" y="2055941"/>
                  <a:pt x="3645040" y="2055941"/>
                </a:cubicBezTo>
                <a:lnTo>
                  <a:pt x="71814" y="2055941"/>
                </a:lnTo>
                <a:cubicBezTo>
                  <a:pt x="32152" y="2055941"/>
                  <a:pt x="0" y="2023789"/>
                  <a:pt x="0" y="1984127"/>
                </a:cubicBezTo>
                <a:lnTo>
                  <a:pt x="0" y="71814"/>
                </a:lnTo>
                <a:cubicBezTo>
                  <a:pt x="0" y="32152"/>
                  <a:pt x="32152" y="0"/>
                  <a:pt x="71814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1741" y="1804560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10" name="Text 7"/>
          <p:cNvSpPr/>
          <p:nvPr/>
        </p:nvSpPr>
        <p:spPr>
          <a:xfrm>
            <a:off x="606710" y="1894339"/>
            <a:ext cx="33218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Q2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50415" y="1804560"/>
            <a:ext cx="700277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050415" y="1984118"/>
            <a:ext cx="71823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Mar–Mei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11741" y="2343234"/>
            <a:ext cx="3501384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Foundation Phase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11741" y="2720306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598293" y="2756218"/>
            <a:ext cx="98757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99034" y="2702351"/>
            <a:ext cx="214572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Finalisasi personal brand assets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11741" y="3025555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589175" y="3061467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99034" y="3007599"/>
            <a:ext cx="1894339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Bangun visibility di LinkedIn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511741" y="3330804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587772" y="3366716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99034" y="3312848"/>
            <a:ext cx="1660913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Mulai conference circuit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4236731" y="1656424"/>
            <a:ext cx="3716854" cy="2055941"/>
          </a:xfrm>
          <a:custGeom>
            <a:avLst/>
            <a:gdLst/>
            <a:ahLst/>
            <a:cxnLst/>
            <a:rect l="l" t="t" r="r" b="b"/>
            <a:pathLst>
              <a:path w="3716854" h="2055941">
                <a:moveTo>
                  <a:pt x="71814" y="0"/>
                </a:moveTo>
                <a:lnTo>
                  <a:pt x="3645040" y="0"/>
                </a:lnTo>
                <a:cubicBezTo>
                  <a:pt x="3684702" y="0"/>
                  <a:pt x="3716854" y="32152"/>
                  <a:pt x="3716854" y="71814"/>
                </a:cubicBezTo>
                <a:lnTo>
                  <a:pt x="3716854" y="1984127"/>
                </a:lnTo>
                <a:cubicBezTo>
                  <a:pt x="3716854" y="2023789"/>
                  <a:pt x="3684702" y="2055941"/>
                  <a:pt x="3645040" y="2055941"/>
                </a:cubicBezTo>
                <a:lnTo>
                  <a:pt x="71814" y="2055941"/>
                </a:lnTo>
                <a:cubicBezTo>
                  <a:pt x="32152" y="2055941"/>
                  <a:pt x="0" y="2023789"/>
                  <a:pt x="0" y="1984127"/>
                </a:cubicBezTo>
                <a:lnTo>
                  <a:pt x="0" y="71814"/>
                </a:lnTo>
                <a:cubicBezTo>
                  <a:pt x="0" y="32152"/>
                  <a:pt x="32152" y="0"/>
                  <a:pt x="71814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384867" y="1804560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5" name="Text 22"/>
          <p:cNvSpPr/>
          <p:nvPr/>
        </p:nvSpPr>
        <p:spPr>
          <a:xfrm>
            <a:off x="4477451" y="1894339"/>
            <a:ext cx="33218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1A1D2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Q3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4923541" y="1804560"/>
            <a:ext cx="700277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4923541" y="1984118"/>
            <a:ext cx="71823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Jun–Agu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4384867" y="2343234"/>
            <a:ext cx="3501384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Network Building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384867" y="2720306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4471419" y="2756218"/>
            <a:ext cx="98757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4672160" y="2702351"/>
            <a:ext cx="2046963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Mulai informational interviews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4384867" y="3025555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4462301" y="3061467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4672160" y="3007599"/>
            <a:ext cx="2325278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 2–3 contacts per company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4384867" y="3330804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6" name="Text 33"/>
          <p:cNvSpPr/>
          <p:nvPr/>
        </p:nvSpPr>
        <p:spPr>
          <a:xfrm>
            <a:off x="4460898" y="3366716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4672160" y="3312848"/>
            <a:ext cx="2343234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Submit paper AGIRI ke conference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8114346" y="1660913"/>
            <a:ext cx="3707876" cy="2046963"/>
          </a:xfrm>
          <a:custGeom>
            <a:avLst/>
            <a:gdLst/>
            <a:ahLst/>
            <a:cxnLst/>
            <a:rect l="l" t="t" r="r" b="b"/>
            <a:pathLst>
              <a:path w="3707876" h="2046963">
                <a:moveTo>
                  <a:pt x="71828" y="0"/>
                </a:moveTo>
                <a:lnTo>
                  <a:pt x="3636048" y="0"/>
                </a:lnTo>
                <a:cubicBezTo>
                  <a:pt x="3675718" y="0"/>
                  <a:pt x="3707876" y="32158"/>
                  <a:pt x="3707876" y="71828"/>
                </a:cubicBezTo>
                <a:lnTo>
                  <a:pt x="3707876" y="1975135"/>
                </a:lnTo>
                <a:cubicBezTo>
                  <a:pt x="3707876" y="2014805"/>
                  <a:pt x="3675718" y="2046963"/>
                  <a:pt x="3636048" y="2046963"/>
                </a:cubicBezTo>
                <a:lnTo>
                  <a:pt x="71828" y="2046963"/>
                </a:lnTo>
                <a:cubicBezTo>
                  <a:pt x="32158" y="2046963"/>
                  <a:pt x="0" y="2014805"/>
                  <a:pt x="0" y="1975135"/>
                </a:cubicBezTo>
                <a:lnTo>
                  <a:pt x="0" y="71828"/>
                </a:lnTo>
                <a:cubicBezTo>
                  <a:pt x="0" y="32158"/>
                  <a:pt x="32158" y="0"/>
                  <a:pt x="71828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25400">
            <a:solidFill>
              <a:srgbClr val="E07A5F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8266971" y="1813538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0" name="Text 37"/>
          <p:cNvSpPr/>
          <p:nvPr/>
        </p:nvSpPr>
        <p:spPr>
          <a:xfrm>
            <a:off x="8359766" y="1903317"/>
            <a:ext cx="33218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Q4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8805645" y="1813538"/>
            <a:ext cx="71823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8805645" y="1993096"/>
            <a:ext cx="736189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Sep–Nov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8266971" y="2352212"/>
            <a:ext cx="3483429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Serious Outreach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8266971" y="2729284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45" name="Text 42"/>
          <p:cNvSpPr/>
          <p:nvPr/>
        </p:nvSpPr>
        <p:spPr>
          <a:xfrm>
            <a:off x="8353523" y="2765196"/>
            <a:ext cx="98757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46" name="Text 43"/>
          <p:cNvSpPr/>
          <p:nvPr/>
        </p:nvSpPr>
        <p:spPr>
          <a:xfrm>
            <a:off x="8554264" y="2724795"/>
            <a:ext cx="1934248" cy="188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Outreach serius ke 10 target</a:t>
            </a:r>
            <a:endParaRPr lang="en-US" sz="1600" dirty="0"/>
          </a:p>
        </p:txBody>
      </p:sp>
      <p:sp>
        <p:nvSpPr>
          <p:cNvPr id="47" name="Shape 44"/>
          <p:cNvSpPr/>
          <p:nvPr/>
        </p:nvSpPr>
        <p:spPr>
          <a:xfrm>
            <a:off x="8266971" y="3034533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48" name="Text 45"/>
          <p:cNvSpPr/>
          <p:nvPr/>
        </p:nvSpPr>
        <p:spPr>
          <a:xfrm>
            <a:off x="8344405" y="3070445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8554264" y="3016577"/>
            <a:ext cx="2459947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Manfaatkan budget planning season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8266971" y="3339782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51" name="Text 48"/>
          <p:cNvSpPr/>
          <p:nvPr/>
        </p:nvSpPr>
        <p:spPr>
          <a:xfrm>
            <a:off x="8343002" y="3375694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52" name="Text 49"/>
          <p:cNvSpPr/>
          <p:nvPr/>
        </p:nvSpPr>
        <p:spPr>
          <a:xfrm>
            <a:off x="8554264" y="3321826"/>
            <a:ext cx="1463399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Secure referral paths</a:t>
            </a: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363605" y="3864990"/>
            <a:ext cx="3716854" cy="1984118"/>
          </a:xfrm>
          <a:custGeom>
            <a:avLst/>
            <a:gdLst/>
            <a:ahLst/>
            <a:cxnLst/>
            <a:rect l="l" t="t" r="r" b="b"/>
            <a:pathLst>
              <a:path w="3716854" h="1984118">
                <a:moveTo>
                  <a:pt x="71825" y="0"/>
                </a:moveTo>
                <a:lnTo>
                  <a:pt x="3645029" y="0"/>
                </a:lnTo>
                <a:cubicBezTo>
                  <a:pt x="3684670" y="0"/>
                  <a:pt x="3716854" y="32184"/>
                  <a:pt x="3716854" y="71825"/>
                </a:cubicBezTo>
                <a:lnTo>
                  <a:pt x="3716854" y="1912293"/>
                </a:lnTo>
                <a:cubicBezTo>
                  <a:pt x="3716854" y="1951961"/>
                  <a:pt x="3684697" y="1984118"/>
                  <a:pt x="3645029" y="1984118"/>
                </a:cubicBezTo>
                <a:lnTo>
                  <a:pt x="71825" y="1984118"/>
                </a:lnTo>
                <a:cubicBezTo>
                  <a:pt x="32184" y="1984118"/>
                  <a:pt x="0" y="1951934"/>
                  <a:pt x="0" y="1912293"/>
                </a:cubicBezTo>
                <a:lnTo>
                  <a:pt x="0" y="71825"/>
                </a:lnTo>
                <a:cubicBezTo>
                  <a:pt x="0" y="32157"/>
                  <a:pt x="32157" y="0"/>
                  <a:pt x="71825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511741" y="4013125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55" name="Shape 52"/>
          <p:cNvSpPr/>
          <p:nvPr/>
        </p:nvSpPr>
        <p:spPr>
          <a:xfrm>
            <a:off x="614987" y="4138816"/>
            <a:ext cx="224448" cy="179558"/>
          </a:xfrm>
          <a:custGeom>
            <a:avLst/>
            <a:gdLst/>
            <a:ahLst/>
            <a:cxnLst/>
            <a:rect l="l" t="t" r="r" b="b"/>
            <a:pathLst>
              <a:path w="224448" h="179558"/>
            </a:pathLst>
          </a:custGeom>
          <a:solidFill>
            <a:srgbClr val="F0F4F8"/>
          </a:solidFill>
          <a:ln/>
        </p:spPr>
      </p:sp>
      <p:sp>
        <p:nvSpPr>
          <p:cNvPr id="56" name="Text 53"/>
          <p:cNvSpPr/>
          <p:nvPr/>
        </p:nvSpPr>
        <p:spPr>
          <a:xfrm>
            <a:off x="1050415" y="4013125"/>
            <a:ext cx="825968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1050415" y="4192683"/>
            <a:ext cx="84392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Desember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511741" y="4551800"/>
            <a:ext cx="3501384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Pause</a:t>
            </a:r>
            <a:endParaRPr lang="en-US" sz="1600" dirty="0"/>
          </a:p>
        </p:txBody>
      </p:sp>
      <p:sp>
        <p:nvSpPr>
          <p:cNvPr id="59" name="Shape 56"/>
          <p:cNvSpPr/>
          <p:nvPr/>
        </p:nvSpPr>
        <p:spPr>
          <a:xfrm>
            <a:off x="538675" y="4946828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0" name="Text 57"/>
          <p:cNvSpPr/>
          <p:nvPr/>
        </p:nvSpPr>
        <p:spPr>
          <a:xfrm>
            <a:off x="763122" y="4910916"/>
            <a:ext cx="141851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Pause outreach aktif</a:t>
            </a: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538675" y="5234121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2" name="Text 59"/>
          <p:cNvSpPr/>
          <p:nvPr/>
        </p:nvSpPr>
        <p:spPr>
          <a:xfrm>
            <a:off x="763122" y="5198209"/>
            <a:ext cx="180456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Evaluasi pipeline yang ada</a:t>
            </a:r>
            <a:endParaRPr lang="en-US" sz="1600" dirty="0"/>
          </a:p>
        </p:txBody>
      </p:sp>
      <p:sp>
        <p:nvSpPr>
          <p:cNvPr id="63" name="Shape 60"/>
          <p:cNvSpPr/>
          <p:nvPr/>
        </p:nvSpPr>
        <p:spPr>
          <a:xfrm>
            <a:off x="538675" y="5521414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4" name="Text 61"/>
          <p:cNvSpPr/>
          <p:nvPr/>
        </p:nvSpPr>
        <p:spPr>
          <a:xfrm>
            <a:off x="763122" y="5485502"/>
            <a:ext cx="205594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Persiapkan materials untuk Q1</a:t>
            </a:r>
            <a:endParaRPr lang="en-US" sz="1600" dirty="0"/>
          </a:p>
        </p:txBody>
      </p:sp>
      <p:sp>
        <p:nvSpPr>
          <p:cNvPr id="65" name="Shape 62"/>
          <p:cNvSpPr/>
          <p:nvPr/>
        </p:nvSpPr>
        <p:spPr>
          <a:xfrm>
            <a:off x="4241220" y="3869479"/>
            <a:ext cx="7586333" cy="1975140"/>
          </a:xfrm>
          <a:custGeom>
            <a:avLst/>
            <a:gdLst/>
            <a:ahLst/>
            <a:cxnLst/>
            <a:rect l="l" t="t" r="r" b="b"/>
            <a:pathLst>
              <a:path w="7586333" h="1975140">
                <a:moveTo>
                  <a:pt x="71816" y="0"/>
                </a:moveTo>
                <a:lnTo>
                  <a:pt x="7514517" y="0"/>
                </a:lnTo>
                <a:cubicBezTo>
                  <a:pt x="7554180" y="0"/>
                  <a:pt x="7586333" y="32153"/>
                  <a:pt x="7586333" y="71816"/>
                </a:cubicBezTo>
                <a:lnTo>
                  <a:pt x="7586333" y="1903324"/>
                </a:lnTo>
                <a:cubicBezTo>
                  <a:pt x="7586333" y="1942987"/>
                  <a:pt x="7554180" y="1975140"/>
                  <a:pt x="7514517" y="1975140"/>
                </a:cubicBezTo>
                <a:lnTo>
                  <a:pt x="71816" y="1975140"/>
                </a:lnTo>
                <a:cubicBezTo>
                  <a:pt x="32153" y="1975140"/>
                  <a:pt x="0" y="1942987"/>
                  <a:pt x="0" y="1903324"/>
                </a:cubicBezTo>
                <a:lnTo>
                  <a:pt x="0" y="71816"/>
                </a:lnTo>
                <a:cubicBezTo>
                  <a:pt x="0" y="32180"/>
                  <a:pt x="32180" y="0"/>
                  <a:pt x="71816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 w="25400">
            <a:solidFill>
              <a:srgbClr val="98C1D9"/>
            </a:solidFill>
            <a:prstDash val="solid"/>
          </a:ln>
        </p:spPr>
      </p:sp>
      <p:sp>
        <p:nvSpPr>
          <p:cNvPr id="66" name="Shape 63"/>
          <p:cNvSpPr/>
          <p:nvPr/>
        </p:nvSpPr>
        <p:spPr>
          <a:xfrm>
            <a:off x="4393845" y="4022103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7" name="Text 64"/>
          <p:cNvSpPr/>
          <p:nvPr/>
        </p:nvSpPr>
        <p:spPr>
          <a:xfrm>
            <a:off x="4503964" y="4111882"/>
            <a:ext cx="296271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1A1D2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Q1</a:t>
            </a:r>
            <a:endParaRPr lang="en-US" sz="1600" dirty="0"/>
          </a:p>
        </p:txBody>
      </p:sp>
      <p:sp>
        <p:nvSpPr>
          <p:cNvPr id="68" name="Text 65"/>
          <p:cNvSpPr/>
          <p:nvPr/>
        </p:nvSpPr>
        <p:spPr>
          <a:xfrm>
            <a:off x="4932519" y="4022103"/>
            <a:ext cx="691299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2027</a:t>
            </a:r>
            <a:endParaRPr lang="en-US" sz="1600" dirty="0"/>
          </a:p>
        </p:txBody>
      </p:sp>
      <p:sp>
        <p:nvSpPr>
          <p:cNvPr id="69" name="Text 66"/>
          <p:cNvSpPr/>
          <p:nvPr/>
        </p:nvSpPr>
        <p:spPr>
          <a:xfrm>
            <a:off x="4932519" y="4201661"/>
            <a:ext cx="709255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Jan–Mar</a:t>
            </a:r>
            <a:endParaRPr lang="en-US" sz="1600" dirty="0"/>
          </a:p>
        </p:txBody>
      </p:sp>
      <p:sp>
        <p:nvSpPr>
          <p:cNvPr id="70" name="Text 67"/>
          <p:cNvSpPr/>
          <p:nvPr/>
        </p:nvSpPr>
        <p:spPr>
          <a:xfrm>
            <a:off x="4393845" y="4560778"/>
            <a:ext cx="7361885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72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Application Peak</a:t>
            </a: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4393845" y="4937850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72" name="Text 69"/>
          <p:cNvSpPr/>
          <p:nvPr/>
        </p:nvSpPr>
        <p:spPr>
          <a:xfrm>
            <a:off x="4480397" y="4973761"/>
            <a:ext cx="98757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73" name="Text 70"/>
          <p:cNvSpPr/>
          <p:nvPr/>
        </p:nvSpPr>
        <p:spPr>
          <a:xfrm>
            <a:off x="4681138" y="4919894"/>
            <a:ext cx="2136742" cy="430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Formal application ke posisi yang sudah warm</a:t>
            </a:r>
            <a:endParaRPr lang="en-US" sz="1600" dirty="0"/>
          </a:p>
        </p:txBody>
      </p:sp>
      <p:sp>
        <p:nvSpPr>
          <p:cNvPr id="74" name="Shape 71"/>
          <p:cNvSpPr/>
          <p:nvPr/>
        </p:nvSpPr>
        <p:spPr>
          <a:xfrm>
            <a:off x="6856176" y="4937850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75" name="Text 72"/>
          <p:cNvSpPr/>
          <p:nvPr/>
        </p:nvSpPr>
        <p:spPr>
          <a:xfrm>
            <a:off x="6933611" y="4973761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76" name="Text 73"/>
          <p:cNvSpPr/>
          <p:nvPr/>
        </p:nvSpPr>
        <p:spPr>
          <a:xfrm>
            <a:off x="7143469" y="4919894"/>
            <a:ext cx="1660913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Leverage Q1 hiring peak</a:t>
            </a:r>
            <a:endParaRPr lang="en-US" sz="1600" dirty="0"/>
          </a:p>
        </p:txBody>
      </p:sp>
      <p:sp>
        <p:nvSpPr>
          <p:cNvPr id="77" name="Shape 74"/>
          <p:cNvSpPr/>
          <p:nvPr/>
        </p:nvSpPr>
        <p:spPr>
          <a:xfrm>
            <a:off x="9318578" y="4937850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107735" y="0"/>
                </a:moveTo>
                <a:lnTo>
                  <a:pt x="107735" y="0"/>
                </a:lnTo>
                <a:cubicBezTo>
                  <a:pt x="167195" y="0"/>
                  <a:pt x="215470" y="48274"/>
                  <a:pt x="215470" y="107735"/>
                </a:cubicBezTo>
                <a:lnTo>
                  <a:pt x="215470" y="107735"/>
                </a:lnTo>
                <a:cubicBezTo>
                  <a:pt x="215470" y="167195"/>
                  <a:pt x="167195" y="215470"/>
                  <a:pt x="107735" y="215470"/>
                </a:cubicBezTo>
                <a:lnTo>
                  <a:pt x="107735" y="215470"/>
                </a:lnTo>
                <a:cubicBezTo>
                  <a:pt x="48274" y="215470"/>
                  <a:pt x="0" y="167195"/>
                  <a:pt x="0" y="107735"/>
                </a:cubicBezTo>
                <a:lnTo>
                  <a:pt x="0" y="107735"/>
                </a:lnTo>
                <a:cubicBezTo>
                  <a:pt x="0" y="48274"/>
                  <a:pt x="48274" y="0"/>
                  <a:pt x="107735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78" name="Text 75"/>
          <p:cNvSpPr/>
          <p:nvPr/>
        </p:nvSpPr>
        <p:spPr>
          <a:xfrm>
            <a:off x="9394610" y="4973761"/>
            <a:ext cx="116713" cy="143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8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79" name="Text 76"/>
          <p:cNvSpPr/>
          <p:nvPr/>
        </p:nvSpPr>
        <p:spPr>
          <a:xfrm>
            <a:off x="9605871" y="4919894"/>
            <a:ext cx="2136742" cy="430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Interview rounds dan negotiation</a:t>
            </a:r>
            <a:endParaRPr lang="en-US" sz="1600" dirty="0"/>
          </a:p>
        </p:txBody>
      </p:sp>
      <p:sp>
        <p:nvSpPr>
          <p:cNvPr id="80" name="Shape 77"/>
          <p:cNvSpPr/>
          <p:nvPr/>
        </p:nvSpPr>
        <p:spPr>
          <a:xfrm>
            <a:off x="368094" y="6006221"/>
            <a:ext cx="11455811" cy="843923"/>
          </a:xfrm>
          <a:custGeom>
            <a:avLst/>
            <a:gdLst/>
            <a:ahLst/>
            <a:cxnLst/>
            <a:rect l="l" t="t" r="r" b="b"/>
            <a:pathLst>
              <a:path w="11455811" h="843923">
                <a:moveTo>
                  <a:pt x="71826" y="0"/>
                </a:moveTo>
                <a:lnTo>
                  <a:pt x="11383985" y="0"/>
                </a:lnTo>
                <a:cubicBezTo>
                  <a:pt x="11423654" y="0"/>
                  <a:pt x="11455811" y="32158"/>
                  <a:pt x="11455811" y="71826"/>
                </a:cubicBezTo>
                <a:lnTo>
                  <a:pt x="11455811" y="772097"/>
                </a:lnTo>
                <a:cubicBezTo>
                  <a:pt x="11455811" y="811766"/>
                  <a:pt x="11423654" y="843923"/>
                  <a:pt x="11383985" y="843923"/>
                </a:cubicBezTo>
                <a:lnTo>
                  <a:pt x="71826" y="843923"/>
                </a:lnTo>
                <a:cubicBezTo>
                  <a:pt x="32158" y="843923"/>
                  <a:pt x="0" y="811766"/>
                  <a:pt x="0" y="772097"/>
                </a:cubicBezTo>
                <a:lnTo>
                  <a:pt x="0" y="71826"/>
                </a:lnTo>
                <a:cubicBezTo>
                  <a:pt x="0" y="32184"/>
                  <a:pt x="32184" y="0"/>
                  <a:pt x="71826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25400">
            <a:solidFill>
              <a:srgbClr val="E07A5F"/>
            </a:solidFill>
            <a:prstDash val="solid"/>
          </a:ln>
        </p:spPr>
      </p:sp>
      <p:sp>
        <p:nvSpPr>
          <p:cNvPr id="81" name="Shape 78"/>
          <p:cNvSpPr/>
          <p:nvPr/>
        </p:nvSpPr>
        <p:spPr>
          <a:xfrm>
            <a:off x="520719" y="6176801"/>
            <a:ext cx="502763" cy="502763"/>
          </a:xfrm>
          <a:custGeom>
            <a:avLst/>
            <a:gdLst/>
            <a:ahLst/>
            <a:cxnLst/>
            <a:rect l="l" t="t" r="r" b="b"/>
            <a:pathLst>
              <a:path w="502763" h="502763">
                <a:moveTo>
                  <a:pt x="251381" y="0"/>
                </a:moveTo>
                <a:lnTo>
                  <a:pt x="251381" y="0"/>
                </a:lnTo>
                <a:cubicBezTo>
                  <a:pt x="390123" y="0"/>
                  <a:pt x="502763" y="112640"/>
                  <a:pt x="502763" y="251381"/>
                </a:cubicBezTo>
                <a:lnTo>
                  <a:pt x="502763" y="251381"/>
                </a:lnTo>
                <a:cubicBezTo>
                  <a:pt x="502763" y="390123"/>
                  <a:pt x="390123" y="502763"/>
                  <a:pt x="251381" y="502763"/>
                </a:cubicBezTo>
                <a:lnTo>
                  <a:pt x="251381" y="502763"/>
                </a:lnTo>
                <a:cubicBezTo>
                  <a:pt x="112640" y="502763"/>
                  <a:pt x="0" y="390123"/>
                  <a:pt x="0" y="251381"/>
                </a:cubicBezTo>
                <a:lnTo>
                  <a:pt x="0" y="251381"/>
                </a:lnTo>
                <a:cubicBezTo>
                  <a:pt x="0" y="112640"/>
                  <a:pt x="112640" y="0"/>
                  <a:pt x="251381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2" name="Shape 79"/>
          <p:cNvSpPr/>
          <p:nvPr/>
        </p:nvSpPr>
        <p:spPr>
          <a:xfrm>
            <a:off x="664365" y="6320448"/>
            <a:ext cx="215470" cy="215470"/>
          </a:xfrm>
          <a:custGeom>
            <a:avLst/>
            <a:gdLst/>
            <a:ahLst/>
            <a:cxnLst/>
            <a:rect l="l" t="t" r="r" b="b"/>
            <a:pathLst>
              <a:path w="215470" h="215470">
                <a:moveTo>
                  <a:pt x="53867" y="134669"/>
                </a:moveTo>
                <a:lnTo>
                  <a:pt x="10311" y="134669"/>
                </a:lnTo>
                <a:cubicBezTo>
                  <a:pt x="-168" y="134669"/>
                  <a:pt x="-6607" y="123264"/>
                  <a:pt x="-1220" y="114258"/>
                </a:cubicBezTo>
                <a:lnTo>
                  <a:pt x="21042" y="77140"/>
                </a:lnTo>
                <a:cubicBezTo>
                  <a:pt x="24703" y="71038"/>
                  <a:pt x="31268" y="67334"/>
                  <a:pt x="38381" y="67334"/>
                </a:cubicBezTo>
                <a:lnTo>
                  <a:pt x="78360" y="67334"/>
                </a:lnTo>
                <a:cubicBezTo>
                  <a:pt x="110386" y="13088"/>
                  <a:pt x="158151" y="10353"/>
                  <a:pt x="190093" y="15024"/>
                </a:cubicBezTo>
                <a:cubicBezTo>
                  <a:pt x="195480" y="15824"/>
                  <a:pt x="199688" y="20032"/>
                  <a:pt x="200446" y="25377"/>
                </a:cubicBezTo>
                <a:cubicBezTo>
                  <a:pt x="205117" y="57318"/>
                  <a:pt x="202382" y="105084"/>
                  <a:pt x="148135" y="137109"/>
                </a:cubicBezTo>
                <a:lnTo>
                  <a:pt x="148135" y="177089"/>
                </a:lnTo>
                <a:cubicBezTo>
                  <a:pt x="148135" y="184201"/>
                  <a:pt x="144432" y="190767"/>
                  <a:pt x="138330" y="194428"/>
                </a:cubicBezTo>
                <a:lnTo>
                  <a:pt x="101212" y="216690"/>
                </a:lnTo>
                <a:cubicBezTo>
                  <a:pt x="92248" y="222077"/>
                  <a:pt x="80801" y="215596"/>
                  <a:pt x="80801" y="205159"/>
                </a:cubicBezTo>
                <a:lnTo>
                  <a:pt x="80801" y="161602"/>
                </a:lnTo>
                <a:cubicBezTo>
                  <a:pt x="80801" y="146747"/>
                  <a:pt x="68723" y="134669"/>
                  <a:pt x="53867" y="134669"/>
                </a:cubicBezTo>
                <a:lnTo>
                  <a:pt x="53825" y="134669"/>
                </a:lnTo>
                <a:close/>
                <a:moveTo>
                  <a:pt x="168336" y="67334"/>
                </a:moveTo>
                <a:cubicBezTo>
                  <a:pt x="168336" y="56185"/>
                  <a:pt x="159284" y="47134"/>
                  <a:pt x="148135" y="47134"/>
                </a:cubicBezTo>
                <a:cubicBezTo>
                  <a:pt x="136987" y="47134"/>
                  <a:pt x="127935" y="56185"/>
                  <a:pt x="127935" y="67334"/>
                </a:cubicBezTo>
                <a:cubicBezTo>
                  <a:pt x="127935" y="78483"/>
                  <a:pt x="136987" y="87535"/>
                  <a:pt x="148135" y="87535"/>
                </a:cubicBezTo>
                <a:cubicBezTo>
                  <a:pt x="159284" y="87535"/>
                  <a:pt x="168336" y="78483"/>
                  <a:pt x="168336" y="67334"/>
                </a:cubicBezTo>
                <a:close/>
              </a:path>
            </a:pathLst>
          </a:custGeom>
          <a:solidFill>
            <a:srgbClr val="F0F4F8"/>
          </a:solidFill>
          <a:ln/>
        </p:spPr>
      </p:sp>
      <p:sp>
        <p:nvSpPr>
          <p:cNvPr id="83" name="Text 80"/>
          <p:cNvSpPr/>
          <p:nvPr/>
        </p:nvSpPr>
        <p:spPr>
          <a:xfrm>
            <a:off x="1167128" y="6158845"/>
            <a:ext cx="10593932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Apa yang Harus Dilakukan Minggu Depan</a:t>
            </a:r>
            <a:endParaRPr lang="en-US" sz="1600" dirty="0"/>
          </a:p>
        </p:txBody>
      </p:sp>
      <p:sp>
        <p:nvSpPr>
          <p:cNvPr id="84" name="Shape 81"/>
          <p:cNvSpPr/>
          <p:nvPr/>
        </p:nvSpPr>
        <p:spPr>
          <a:xfrm>
            <a:off x="1185084" y="6517962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141009" y="78164"/>
                </a:moveTo>
                <a:cubicBezTo>
                  <a:pt x="144516" y="74657"/>
                  <a:pt x="144516" y="68962"/>
                  <a:pt x="141009" y="65455"/>
                </a:cubicBezTo>
                <a:lnTo>
                  <a:pt x="96120" y="20565"/>
                </a:lnTo>
                <a:cubicBezTo>
                  <a:pt x="92613" y="17058"/>
                  <a:pt x="86917" y="17058"/>
                  <a:pt x="83410" y="20565"/>
                </a:cubicBezTo>
                <a:cubicBezTo>
                  <a:pt x="79903" y="24072"/>
                  <a:pt x="79903" y="29767"/>
                  <a:pt x="83410" y="33274"/>
                </a:cubicBezTo>
                <a:lnTo>
                  <a:pt x="112981" y="62845"/>
                </a:lnTo>
                <a:lnTo>
                  <a:pt x="8978" y="62845"/>
                </a:lnTo>
                <a:cubicBezTo>
                  <a:pt x="4012" y="62845"/>
                  <a:pt x="0" y="66857"/>
                  <a:pt x="0" y="71823"/>
                </a:cubicBezTo>
                <a:cubicBezTo>
                  <a:pt x="0" y="76789"/>
                  <a:pt x="4012" y="80801"/>
                  <a:pt x="8978" y="80801"/>
                </a:cubicBezTo>
                <a:lnTo>
                  <a:pt x="112981" y="80801"/>
                </a:lnTo>
                <a:lnTo>
                  <a:pt x="83410" y="110372"/>
                </a:lnTo>
                <a:cubicBezTo>
                  <a:pt x="79903" y="113879"/>
                  <a:pt x="79903" y="119575"/>
                  <a:pt x="83410" y="123082"/>
                </a:cubicBezTo>
                <a:cubicBezTo>
                  <a:pt x="86917" y="126589"/>
                  <a:pt x="92613" y="126589"/>
                  <a:pt x="96120" y="123082"/>
                </a:cubicBezTo>
                <a:lnTo>
                  <a:pt x="141009" y="7819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5" name="Text 82"/>
          <p:cNvSpPr/>
          <p:nvPr/>
        </p:nvSpPr>
        <p:spPr>
          <a:xfrm>
            <a:off x="1418510" y="6482050"/>
            <a:ext cx="4399175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Audit personal brand assets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identify gaps yang perlu diperbaiki</a:t>
            </a:r>
            <a:endParaRPr lang="en-US" sz="1600" dirty="0"/>
          </a:p>
        </p:txBody>
      </p:sp>
      <p:sp>
        <p:nvSpPr>
          <p:cNvPr id="86" name="Shape 83"/>
          <p:cNvSpPr/>
          <p:nvPr/>
        </p:nvSpPr>
        <p:spPr>
          <a:xfrm>
            <a:off x="6509966" y="6517962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141009" y="78164"/>
                </a:moveTo>
                <a:cubicBezTo>
                  <a:pt x="144516" y="74657"/>
                  <a:pt x="144516" y="68962"/>
                  <a:pt x="141009" y="65455"/>
                </a:cubicBezTo>
                <a:lnTo>
                  <a:pt x="96120" y="20565"/>
                </a:lnTo>
                <a:cubicBezTo>
                  <a:pt x="92613" y="17058"/>
                  <a:pt x="86917" y="17058"/>
                  <a:pt x="83410" y="20565"/>
                </a:cubicBezTo>
                <a:cubicBezTo>
                  <a:pt x="79903" y="24072"/>
                  <a:pt x="79903" y="29767"/>
                  <a:pt x="83410" y="33274"/>
                </a:cubicBezTo>
                <a:lnTo>
                  <a:pt x="112981" y="62845"/>
                </a:lnTo>
                <a:lnTo>
                  <a:pt x="8978" y="62845"/>
                </a:lnTo>
                <a:cubicBezTo>
                  <a:pt x="4012" y="62845"/>
                  <a:pt x="0" y="66857"/>
                  <a:pt x="0" y="71823"/>
                </a:cubicBezTo>
                <a:cubicBezTo>
                  <a:pt x="0" y="76789"/>
                  <a:pt x="4012" y="80801"/>
                  <a:pt x="8978" y="80801"/>
                </a:cubicBezTo>
                <a:lnTo>
                  <a:pt x="112981" y="80801"/>
                </a:lnTo>
                <a:lnTo>
                  <a:pt x="83410" y="110372"/>
                </a:lnTo>
                <a:cubicBezTo>
                  <a:pt x="79903" y="113879"/>
                  <a:pt x="79903" y="119575"/>
                  <a:pt x="83410" y="123082"/>
                </a:cubicBezTo>
                <a:cubicBezTo>
                  <a:pt x="86917" y="126589"/>
                  <a:pt x="92613" y="126589"/>
                  <a:pt x="96120" y="123082"/>
                </a:cubicBezTo>
                <a:lnTo>
                  <a:pt x="141009" y="7819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7" name="Text 84"/>
          <p:cNvSpPr/>
          <p:nvPr/>
        </p:nvSpPr>
        <p:spPr>
          <a:xfrm>
            <a:off x="6743391" y="6482050"/>
            <a:ext cx="4345308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3 orang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setiap target company untuk mulai engage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2219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Foundation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Kenapa Timing Matters Lebih dari yang Dikira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00050" y="1562100"/>
            <a:ext cx="5581650" cy="1543050"/>
          </a:xfrm>
          <a:custGeom>
            <a:avLst/>
            <a:gdLst/>
            <a:ahLst/>
            <a:cxnLst/>
            <a:rect l="l" t="t" r="r" b="b"/>
            <a:pathLst>
              <a:path w="5581650" h="1543050">
                <a:moveTo>
                  <a:pt x="0" y="0"/>
                </a:moveTo>
                <a:lnTo>
                  <a:pt x="5505454" y="0"/>
                </a:lnTo>
                <a:cubicBezTo>
                  <a:pt x="5547536" y="0"/>
                  <a:pt x="5581650" y="34114"/>
                  <a:pt x="5581650" y="76196"/>
                </a:cubicBezTo>
                <a:lnTo>
                  <a:pt x="5581650" y="1466854"/>
                </a:lnTo>
                <a:cubicBezTo>
                  <a:pt x="5581650" y="1508936"/>
                  <a:pt x="5547536" y="1543050"/>
                  <a:pt x="5505454" y="1543050"/>
                </a:cubicBez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  <a:solidFill>
            <a:srgbClr val="3D5A80">
              <a:alpha val="14902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00050" y="1562100"/>
            <a:ext cx="38100" cy="1543050"/>
          </a:xfrm>
          <a:custGeom>
            <a:avLst/>
            <a:gdLst/>
            <a:ahLst/>
            <a:cxnLst/>
            <a:rect l="l" t="t" r="r" b="b"/>
            <a:pathLst>
              <a:path w="38100" h="1543050">
                <a:moveTo>
                  <a:pt x="0" y="0"/>
                </a:moveTo>
                <a:lnTo>
                  <a:pt x="38100" y="0"/>
                </a:lnTo>
                <a:lnTo>
                  <a:pt x="38100" y="1543050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" name="Shape 5"/>
          <p:cNvSpPr/>
          <p:nvPr/>
        </p:nvSpPr>
        <p:spPr>
          <a:xfrm>
            <a:off x="647700" y="17907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71525" y="1943100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/>
            </a:pathLst>
          </a:custGeom>
          <a:solidFill>
            <a:srgbClr val="E07A5F"/>
          </a:solidFill>
          <a:ln/>
        </p:spPr>
      </p:sp>
      <p:sp>
        <p:nvSpPr>
          <p:cNvPr id="9" name="Text 7"/>
          <p:cNvSpPr/>
          <p:nvPr/>
        </p:nvSpPr>
        <p:spPr>
          <a:xfrm>
            <a:off x="1333500" y="1790700"/>
            <a:ext cx="4514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Late Applicant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33500" y="2133600"/>
            <a:ext cx="44958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Apply di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highlight>
                  <a:srgbClr val="E07A5F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peak hiring season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ketika hiring manager sudah review 50+ aplikasi sebelumnya: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harder to stand out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 Anda adalah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cold lead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tanpa context.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00050" y="3295650"/>
            <a:ext cx="5581650" cy="1543050"/>
          </a:xfrm>
          <a:custGeom>
            <a:avLst/>
            <a:gdLst/>
            <a:ahLst/>
            <a:cxnLst/>
            <a:rect l="l" t="t" r="r" b="b"/>
            <a:pathLst>
              <a:path w="5581650" h="1543050">
                <a:moveTo>
                  <a:pt x="0" y="0"/>
                </a:moveTo>
                <a:lnTo>
                  <a:pt x="5505454" y="0"/>
                </a:lnTo>
                <a:cubicBezTo>
                  <a:pt x="5547536" y="0"/>
                  <a:pt x="5581650" y="34114"/>
                  <a:pt x="5581650" y="76196"/>
                </a:cubicBezTo>
                <a:lnTo>
                  <a:pt x="5581650" y="1466854"/>
                </a:lnTo>
                <a:cubicBezTo>
                  <a:pt x="5581650" y="1508936"/>
                  <a:pt x="5547536" y="1543050"/>
                  <a:pt x="5505454" y="1543050"/>
                </a:cubicBez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  <a:solidFill>
            <a:srgbClr val="3D5A80">
              <a:alpha val="14902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00050" y="3295650"/>
            <a:ext cx="38100" cy="1543050"/>
          </a:xfrm>
          <a:custGeom>
            <a:avLst/>
            <a:gdLst/>
            <a:ahLst/>
            <a:cxnLst/>
            <a:rect l="l" t="t" r="r" b="b"/>
            <a:pathLst>
              <a:path w="38100" h="1543050">
                <a:moveTo>
                  <a:pt x="0" y="0"/>
                </a:moveTo>
                <a:lnTo>
                  <a:pt x="38100" y="0"/>
                </a:lnTo>
                <a:lnTo>
                  <a:pt x="38100" y="1543050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3" name="Shape 11"/>
          <p:cNvSpPr/>
          <p:nvPr/>
        </p:nvSpPr>
        <p:spPr>
          <a:xfrm>
            <a:off x="647700" y="35242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85813" y="367665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20060" y="38040"/>
                </a:moveTo>
                <a:lnTo>
                  <a:pt x="68000" y="95905"/>
                </a:lnTo>
                <a:cubicBezTo>
                  <a:pt x="65946" y="98182"/>
                  <a:pt x="66035" y="101709"/>
                  <a:pt x="68223" y="103897"/>
                </a:cubicBezTo>
                <a:cubicBezTo>
                  <a:pt x="81841" y="117515"/>
                  <a:pt x="103942" y="117515"/>
                  <a:pt x="117559" y="103897"/>
                </a:cubicBezTo>
                <a:lnTo>
                  <a:pt x="131758" y="89699"/>
                </a:lnTo>
                <a:cubicBezTo>
                  <a:pt x="133633" y="87823"/>
                  <a:pt x="135999" y="86797"/>
                  <a:pt x="138410" y="86618"/>
                </a:cubicBezTo>
                <a:cubicBezTo>
                  <a:pt x="141446" y="86350"/>
                  <a:pt x="144572" y="87377"/>
                  <a:pt x="146893" y="89699"/>
                </a:cubicBezTo>
                <a:lnTo>
                  <a:pt x="225743" y="167878"/>
                </a:lnTo>
                <a:lnTo>
                  <a:pt x="257175" y="142875"/>
                </a:lnTo>
                <a:lnTo>
                  <a:pt x="257175" y="14288"/>
                </a:lnTo>
                <a:lnTo>
                  <a:pt x="207169" y="42863"/>
                </a:lnTo>
                <a:lnTo>
                  <a:pt x="196542" y="35763"/>
                </a:lnTo>
                <a:cubicBezTo>
                  <a:pt x="189488" y="31075"/>
                  <a:pt x="181228" y="28575"/>
                  <a:pt x="172745" y="28575"/>
                </a:cubicBezTo>
                <a:lnTo>
                  <a:pt x="141312" y="28575"/>
                </a:lnTo>
                <a:cubicBezTo>
                  <a:pt x="140821" y="28575"/>
                  <a:pt x="140285" y="28575"/>
                  <a:pt x="139794" y="28620"/>
                </a:cubicBezTo>
                <a:cubicBezTo>
                  <a:pt x="132249" y="29021"/>
                  <a:pt x="125150" y="32415"/>
                  <a:pt x="120060" y="38040"/>
                </a:cubicBezTo>
                <a:close/>
                <a:moveTo>
                  <a:pt x="52060" y="81573"/>
                </a:moveTo>
                <a:lnTo>
                  <a:pt x="99745" y="28575"/>
                </a:lnTo>
                <a:lnTo>
                  <a:pt x="82064" y="28575"/>
                </a:lnTo>
                <a:cubicBezTo>
                  <a:pt x="70678" y="28575"/>
                  <a:pt x="59784" y="33084"/>
                  <a:pt x="51748" y="41121"/>
                </a:cubicBezTo>
                <a:lnTo>
                  <a:pt x="50006" y="42863"/>
                </a:lnTo>
                <a:lnTo>
                  <a:pt x="0" y="14288"/>
                </a:lnTo>
                <a:lnTo>
                  <a:pt x="0" y="142875"/>
                </a:lnTo>
                <a:lnTo>
                  <a:pt x="69830" y="201052"/>
                </a:lnTo>
                <a:cubicBezTo>
                  <a:pt x="80099" y="209624"/>
                  <a:pt x="93047" y="214313"/>
                  <a:pt x="106397" y="214313"/>
                </a:cubicBezTo>
                <a:lnTo>
                  <a:pt x="113407" y="214313"/>
                </a:lnTo>
                <a:lnTo>
                  <a:pt x="110282" y="211187"/>
                </a:lnTo>
                <a:cubicBezTo>
                  <a:pt x="106085" y="206990"/>
                  <a:pt x="106085" y="200204"/>
                  <a:pt x="110282" y="196051"/>
                </a:cubicBezTo>
                <a:cubicBezTo>
                  <a:pt x="114479" y="191899"/>
                  <a:pt x="121265" y="191854"/>
                  <a:pt x="125417" y="196051"/>
                </a:cubicBezTo>
                <a:lnTo>
                  <a:pt x="143723" y="214357"/>
                </a:lnTo>
                <a:lnTo>
                  <a:pt x="147742" y="214357"/>
                </a:lnTo>
                <a:cubicBezTo>
                  <a:pt x="156270" y="214357"/>
                  <a:pt x="164619" y="212437"/>
                  <a:pt x="172209" y="208865"/>
                </a:cubicBezTo>
                <a:lnTo>
                  <a:pt x="160288" y="196900"/>
                </a:lnTo>
                <a:cubicBezTo>
                  <a:pt x="156091" y="192703"/>
                  <a:pt x="156091" y="185916"/>
                  <a:pt x="160288" y="181764"/>
                </a:cubicBezTo>
                <a:cubicBezTo>
                  <a:pt x="164485" y="177611"/>
                  <a:pt x="171271" y="177567"/>
                  <a:pt x="175424" y="181764"/>
                </a:cubicBezTo>
                <a:lnTo>
                  <a:pt x="189711" y="196051"/>
                </a:lnTo>
                <a:lnTo>
                  <a:pt x="197525" y="188238"/>
                </a:lnTo>
                <a:cubicBezTo>
                  <a:pt x="201498" y="184264"/>
                  <a:pt x="202659" y="178504"/>
                  <a:pt x="200918" y="173459"/>
                </a:cubicBezTo>
                <a:lnTo>
                  <a:pt x="139348" y="112380"/>
                </a:lnTo>
                <a:lnTo>
                  <a:pt x="132695" y="119033"/>
                </a:lnTo>
                <a:cubicBezTo>
                  <a:pt x="110683" y="141044"/>
                  <a:pt x="75054" y="141044"/>
                  <a:pt x="53042" y="119033"/>
                </a:cubicBezTo>
                <a:cubicBezTo>
                  <a:pt x="42773" y="108764"/>
                  <a:pt x="42371" y="92288"/>
                  <a:pt x="52060" y="81528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5" name="Text 13"/>
          <p:cNvSpPr/>
          <p:nvPr/>
        </p:nvSpPr>
        <p:spPr>
          <a:xfrm>
            <a:off x="1333500" y="3524250"/>
            <a:ext cx="4514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Strategic Candidate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33500" y="3867150"/>
            <a:ext cx="44958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Building relationship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highlight>
                  <a:srgbClr val="98C1D9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3 bulan sebelum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posisi resmi dibuka: masuk sebagai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warm candidate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implicit endorsement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dari network internal.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5763" y="5033963"/>
            <a:ext cx="5591175" cy="619125"/>
          </a:xfrm>
          <a:custGeom>
            <a:avLst/>
            <a:gdLst/>
            <a:ahLst/>
            <a:cxnLst/>
            <a:rect l="l" t="t" r="r" b="b"/>
            <a:pathLst>
              <a:path w="5591175" h="619125">
                <a:moveTo>
                  <a:pt x="76202" y="0"/>
                </a:moveTo>
                <a:lnTo>
                  <a:pt x="5514973" y="0"/>
                </a:lnTo>
                <a:cubicBezTo>
                  <a:pt x="5557058" y="0"/>
                  <a:pt x="5591175" y="34117"/>
                  <a:pt x="5591175" y="76202"/>
                </a:cubicBezTo>
                <a:lnTo>
                  <a:pt x="5591175" y="542923"/>
                </a:lnTo>
                <a:cubicBezTo>
                  <a:pt x="5591175" y="585008"/>
                  <a:pt x="5557058" y="619125"/>
                  <a:pt x="5514973" y="619125"/>
                </a:cubicBezTo>
                <a:lnTo>
                  <a:pt x="76202" y="619125"/>
                </a:lnTo>
                <a:cubicBezTo>
                  <a:pt x="34117" y="619125"/>
                  <a:pt x="0" y="585008"/>
                  <a:pt x="0" y="542923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8650" y="52482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9" name="Text 17"/>
          <p:cNvSpPr/>
          <p:nvPr/>
        </p:nvSpPr>
        <p:spPr>
          <a:xfrm>
            <a:off x="933450" y="5229225"/>
            <a:ext cx="4600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 Insight: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Timing bukan detail — ini adalah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 itu sendiri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215063" y="1566863"/>
            <a:ext cx="5591175" cy="4905375"/>
          </a:xfrm>
          <a:custGeom>
            <a:avLst/>
            <a:gdLst/>
            <a:ahLst/>
            <a:cxnLst/>
            <a:rect l="l" t="t" r="r" b="b"/>
            <a:pathLst>
              <a:path w="5591175" h="4905375">
                <a:moveTo>
                  <a:pt x="76180" y="0"/>
                </a:moveTo>
                <a:lnTo>
                  <a:pt x="5514995" y="0"/>
                </a:lnTo>
                <a:cubicBezTo>
                  <a:pt x="5557068" y="0"/>
                  <a:pt x="5591175" y="34107"/>
                  <a:pt x="5591175" y="76180"/>
                </a:cubicBezTo>
                <a:lnTo>
                  <a:pt x="5591175" y="4829195"/>
                </a:lnTo>
                <a:cubicBezTo>
                  <a:pt x="5591175" y="4871268"/>
                  <a:pt x="5557068" y="4905375"/>
                  <a:pt x="5514995" y="4905375"/>
                </a:cubicBezTo>
                <a:lnTo>
                  <a:pt x="76180" y="4905375"/>
                </a:lnTo>
                <a:cubicBezTo>
                  <a:pt x="34107" y="4905375"/>
                  <a:pt x="0" y="4871268"/>
                  <a:pt x="0" y="4829195"/>
                </a:cubicBezTo>
                <a:lnTo>
                  <a:pt x="0" y="76180"/>
                </a:lnTo>
                <a:cubicBezTo>
                  <a:pt x="0" y="34135"/>
                  <a:pt x="34135" y="0"/>
                  <a:pt x="76180" y="0"/>
                </a:cubicBezTo>
                <a:close/>
              </a:path>
            </a:pathLst>
          </a:custGeom>
          <a:solidFill>
            <a:srgbClr val="3D5A80">
              <a:alpha val="10196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77000" y="18383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8575" y="28575"/>
                </a:moveTo>
                <a:cubicBezTo>
                  <a:pt x="28575" y="20672"/>
                  <a:pt x="22190" y="14288"/>
                  <a:pt x="14288" y="14288"/>
                </a:cubicBezTo>
                <a:cubicBezTo>
                  <a:pt x="6385" y="14288"/>
                  <a:pt x="0" y="20672"/>
                  <a:pt x="0" y="28575"/>
                </a:cubicBezTo>
                <a:lnTo>
                  <a:pt x="0" y="178594"/>
                </a:lnTo>
                <a:cubicBezTo>
                  <a:pt x="0" y="198328"/>
                  <a:pt x="15984" y="214313"/>
                  <a:pt x="35719" y="214313"/>
                </a:cubicBezTo>
                <a:lnTo>
                  <a:pt x="214313" y="214313"/>
                </a:lnTo>
                <a:cubicBezTo>
                  <a:pt x="222215" y="214313"/>
                  <a:pt x="228600" y="207928"/>
                  <a:pt x="228600" y="200025"/>
                </a:cubicBezTo>
                <a:cubicBezTo>
                  <a:pt x="228600" y="192122"/>
                  <a:pt x="222215" y="185738"/>
                  <a:pt x="214313" y="185738"/>
                </a:cubicBezTo>
                <a:lnTo>
                  <a:pt x="35719" y="185738"/>
                </a:lnTo>
                <a:cubicBezTo>
                  <a:pt x="31790" y="185738"/>
                  <a:pt x="28575" y="182523"/>
                  <a:pt x="28575" y="178594"/>
                </a:cubicBezTo>
                <a:lnTo>
                  <a:pt x="28575" y="28575"/>
                </a:lnTo>
                <a:close/>
                <a:moveTo>
                  <a:pt x="210116" y="67241"/>
                </a:moveTo>
                <a:cubicBezTo>
                  <a:pt x="215697" y="61659"/>
                  <a:pt x="215697" y="52596"/>
                  <a:pt x="210116" y="47015"/>
                </a:cubicBezTo>
                <a:cubicBezTo>
                  <a:pt x="204534" y="41434"/>
                  <a:pt x="195471" y="41434"/>
                  <a:pt x="189890" y="47015"/>
                </a:cubicBezTo>
                <a:lnTo>
                  <a:pt x="142875" y="94074"/>
                </a:lnTo>
                <a:lnTo>
                  <a:pt x="117247" y="68491"/>
                </a:lnTo>
                <a:cubicBezTo>
                  <a:pt x="111666" y="62910"/>
                  <a:pt x="102602" y="62910"/>
                  <a:pt x="97021" y="68491"/>
                </a:cubicBezTo>
                <a:lnTo>
                  <a:pt x="54159" y="111353"/>
                </a:lnTo>
                <a:cubicBezTo>
                  <a:pt x="48578" y="116934"/>
                  <a:pt x="48578" y="125998"/>
                  <a:pt x="54159" y="131579"/>
                </a:cubicBezTo>
                <a:cubicBezTo>
                  <a:pt x="59740" y="137160"/>
                  <a:pt x="68803" y="137160"/>
                  <a:pt x="74384" y="131579"/>
                </a:cubicBezTo>
                <a:lnTo>
                  <a:pt x="107156" y="98807"/>
                </a:lnTo>
                <a:lnTo>
                  <a:pt x="132784" y="124435"/>
                </a:lnTo>
                <a:cubicBezTo>
                  <a:pt x="138366" y="130016"/>
                  <a:pt x="147429" y="130016"/>
                  <a:pt x="153010" y="124435"/>
                </a:cubicBezTo>
                <a:lnTo>
                  <a:pt x="210160" y="67285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2" name="Text 20"/>
          <p:cNvSpPr/>
          <p:nvPr/>
        </p:nvSpPr>
        <p:spPr>
          <a:xfrm>
            <a:off x="6734175" y="1800225"/>
            <a:ext cx="4953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Impact Analysis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48425" y="2590800"/>
            <a:ext cx="13811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Cold Application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913120" y="2571750"/>
            <a:ext cx="771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5-10%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448425" y="2952750"/>
            <a:ext cx="5124450" cy="114300"/>
          </a:xfrm>
          <a:custGeom>
            <a:avLst/>
            <a:gdLst/>
            <a:ahLst/>
            <a:cxnLst/>
            <a:rect l="l" t="t" r="r" b="b"/>
            <a:pathLst>
              <a:path w="5124450" h="114300">
                <a:moveTo>
                  <a:pt x="57150" y="0"/>
                </a:moveTo>
                <a:lnTo>
                  <a:pt x="5067300" y="0"/>
                </a:lnTo>
                <a:cubicBezTo>
                  <a:pt x="5098842" y="0"/>
                  <a:pt x="5124450" y="25608"/>
                  <a:pt x="5124450" y="57150"/>
                </a:cubicBezTo>
                <a:lnTo>
                  <a:pt x="5124450" y="57150"/>
                </a:lnTo>
                <a:cubicBezTo>
                  <a:pt x="5124450" y="88692"/>
                  <a:pt x="5098842" y="114300"/>
                  <a:pt x="50673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2B2D42"/>
          </a:solidFill>
          <a:ln/>
        </p:spPr>
      </p:sp>
      <p:sp>
        <p:nvSpPr>
          <p:cNvPr id="26" name="Shape 24"/>
          <p:cNvSpPr/>
          <p:nvPr/>
        </p:nvSpPr>
        <p:spPr>
          <a:xfrm>
            <a:off x="6448425" y="2952750"/>
            <a:ext cx="514350" cy="114300"/>
          </a:xfrm>
          <a:custGeom>
            <a:avLst/>
            <a:gdLst/>
            <a:ahLst/>
            <a:cxnLst/>
            <a:rect l="l" t="t" r="r" b="b"/>
            <a:pathLst>
              <a:path w="514350" h="114300">
                <a:moveTo>
                  <a:pt x="57150" y="0"/>
                </a:moveTo>
                <a:lnTo>
                  <a:pt x="457200" y="0"/>
                </a:lnTo>
                <a:cubicBezTo>
                  <a:pt x="488742" y="0"/>
                  <a:pt x="514350" y="25608"/>
                  <a:pt x="514350" y="57150"/>
                </a:cubicBezTo>
                <a:lnTo>
                  <a:pt x="514350" y="57150"/>
                </a:lnTo>
                <a:cubicBezTo>
                  <a:pt x="514350" y="88692"/>
                  <a:pt x="488742" y="114300"/>
                  <a:pt x="4572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7" name="Text 25"/>
          <p:cNvSpPr/>
          <p:nvPr/>
        </p:nvSpPr>
        <p:spPr>
          <a:xfrm>
            <a:off x="6448425" y="3143250"/>
            <a:ext cx="519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Response rate tanpa network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448425" y="3905250"/>
            <a:ext cx="1228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Warm Referral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724704" y="3886200"/>
            <a:ext cx="9620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40-60%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448425" y="4267200"/>
            <a:ext cx="5124450" cy="114300"/>
          </a:xfrm>
          <a:custGeom>
            <a:avLst/>
            <a:gdLst/>
            <a:ahLst/>
            <a:cxnLst/>
            <a:rect l="l" t="t" r="r" b="b"/>
            <a:pathLst>
              <a:path w="5124450" h="114300">
                <a:moveTo>
                  <a:pt x="57150" y="0"/>
                </a:moveTo>
                <a:lnTo>
                  <a:pt x="5067300" y="0"/>
                </a:lnTo>
                <a:cubicBezTo>
                  <a:pt x="5098842" y="0"/>
                  <a:pt x="5124450" y="25608"/>
                  <a:pt x="5124450" y="57150"/>
                </a:cubicBezTo>
                <a:lnTo>
                  <a:pt x="5124450" y="57150"/>
                </a:lnTo>
                <a:cubicBezTo>
                  <a:pt x="5124450" y="88692"/>
                  <a:pt x="5098842" y="114300"/>
                  <a:pt x="50673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2B2D42"/>
          </a:solidFill>
          <a:ln/>
        </p:spPr>
      </p:sp>
      <p:sp>
        <p:nvSpPr>
          <p:cNvPr id="31" name="Shape 29"/>
          <p:cNvSpPr/>
          <p:nvPr/>
        </p:nvSpPr>
        <p:spPr>
          <a:xfrm>
            <a:off x="6448425" y="4267200"/>
            <a:ext cx="3076575" cy="114300"/>
          </a:xfrm>
          <a:custGeom>
            <a:avLst/>
            <a:gdLst/>
            <a:ahLst/>
            <a:cxnLst/>
            <a:rect l="l" t="t" r="r" b="b"/>
            <a:pathLst>
              <a:path w="3076575" h="114300">
                <a:moveTo>
                  <a:pt x="57150" y="0"/>
                </a:moveTo>
                <a:lnTo>
                  <a:pt x="3019425" y="0"/>
                </a:lnTo>
                <a:cubicBezTo>
                  <a:pt x="3050967" y="0"/>
                  <a:pt x="3076575" y="25608"/>
                  <a:pt x="3076575" y="57150"/>
                </a:cubicBezTo>
                <a:lnTo>
                  <a:pt x="3076575" y="57150"/>
                </a:lnTo>
                <a:cubicBezTo>
                  <a:pt x="3076575" y="88692"/>
                  <a:pt x="3050967" y="114300"/>
                  <a:pt x="3019425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2" name="Text 30"/>
          <p:cNvSpPr/>
          <p:nvPr/>
        </p:nvSpPr>
        <p:spPr>
          <a:xfrm>
            <a:off x="6448425" y="4457700"/>
            <a:ext cx="519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Response rate dengan internal endorsement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48425" y="5219700"/>
            <a:ext cx="2057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Pre-Position Relationship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0742116" y="5200650"/>
            <a:ext cx="9429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3D5A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70-85%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448425" y="5581650"/>
            <a:ext cx="5124450" cy="114300"/>
          </a:xfrm>
          <a:custGeom>
            <a:avLst/>
            <a:gdLst/>
            <a:ahLst/>
            <a:cxnLst/>
            <a:rect l="l" t="t" r="r" b="b"/>
            <a:pathLst>
              <a:path w="5124450" h="114300">
                <a:moveTo>
                  <a:pt x="57150" y="0"/>
                </a:moveTo>
                <a:lnTo>
                  <a:pt x="5067300" y="0"/>
                </a:lnTo>
                <a:cubicBezTo>
                  <a:pt x="5098842" y="0"/>
                  <a:pt x="5124450" y="25608"/>
                  <a:pt x="5124450" y="57150"/>
                </a:cubicBezTo>
                <a:lnTo>
                  <a:pt x="5124450" y="57150"/>
                </a:lnTo>
                <a:cubicBezTo>
                  <a:pt x="5124450" y="88692"/>
                  <a:pt x="5098842" y="114300"/>
                  <a:pt x="50673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2B2D42"/>
          </a:solidFill>
          <a:ln/>
        </p:spPr>
      </p:sp>
      <p:sp>
        <p:nvSpPr>
          <p:cNvPr id="36" name="Shape 34"/>
          <p:cNvSpPr/>
          <p:nvPr/>
        </p:nvSpPr>
        <p:spPr>
          <a:xfrm>
            <a:off x="6448425" y="5581650"/>
            <a:ext cx="4352925" cy="114300"/>
          </a:xfrm>
          <a:custGeom>
            <a:avLst/>
            <a:gdLst/>
            <a:ahLst/>
            <a:cxnLst/>
            <a:rect l="l" t="t" r="r" b="b"/>
            <a:pathLst>
              <a:path w="4352925" h="114300">
                <a:moveTo>
                  <a:pt x="57150" y="0"/>
                </a:moveTo>
                <a:lnTo>
                  <a:pt x="4295775" y="0"/>
                </a:lnTo>
                <a:cubicBezTo>
                  <a:pt x="4327317" y="0"/>
                  <a:pt x="4352925" y="25608"/>
                  <a:pt x="4352925" y="57150"/>
                </a:cubicBezTo>
                <a:lnTo>
                  <a:pt x="4352925" y="57150"/>
                </a:lnTo>
                <a:cubicBezTo>
                  <a:pt x="4352925" y="88692"/>
                  <a:pt x="4327317" y="114300"/>
                  <a:pt x="4295775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37" name="Text 35"/>
          <p:cNvSpPr/>
          <p:nvPr/>
        </p:nvSpPr>
        <p:spPr>
          <a:xfrm>
            <a:off x="6448425" y="5772150"/>
            <a:ext cx="519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Interview rate ketika sudah dikenal sebelum posisi ada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2162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Hiring Ecosystem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Anatomy of a Hiring Cycle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4097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Siklus yang berlaku di mayoritas perusahaan target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2133600"/>
            <a:ext cx="11430000" cy="38100"/>
          </a:xfrm>
          <a:custGeom>
            <a:avLst/>
            <a:gdLst/>
            <a:ahLst/>
            <a:cxnLst/>
            <a:rect l="l" t="t" r="r" b="b"/>
            <a:pathLst>
              <a:path w="11430000" h="38100">
                <a:moveTo>
                  <a:pt x="0" y="0"/>
                </a:moveTo>
                <a:lnTo>
                  <a:pt x="11430000" y="0"/>
                </a:lnTo>
                <a:lnTo>
                  <a:pt x="11430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D5A80"/>
              </a:gs>
              <a:gs pos="50000">
                <a:srgbClr val="98C1D9"/>
              </a:gs>
              <a:gs pos="100000">
                <a:srgbClr val="E07A5F"/>
              </a:gs>
            </a:gsLst>
            <a:lin ang="0" scaled="1"/>
          </a:gradFill>
          <a:ln/>
        </p:spPr>
      </p:sp>
      <p:sp>
        <p:nvSpPr>
          <p:cNvPr id="7" name="Text 5"/>
          <p:cNvSpPr/>
          <p:nvPr/>
        </p:nvSpPr>
        <p:spPr>
          <a:xfrm>
            <a:off x="338138" y="2552700"/>
            <a:ext cx="2828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Budget Planning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47663" y="2895600"/>
            <a:ext cx="2809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Okt–Nov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42900" y="3162300"/>
            <a:ext cx="28194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Headcount untuk tahun depan diputuskan. </a:t>
            </a:r>
            <a:pPr algn="ctr">
              <a:lnSpc>
                <a:spcPct val="11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Window untuk memastikan nama Anda di radar decision makers</a:t>
            </a:r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sebelum posisi resmi dibuat.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233738" y="2552700"/>
            <a:ext cx="2828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Job Posting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243263" y="2895600"/>
            <a:ext cx="2809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Jan–Mar &amp; Jul–Sep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238500" y="3162300"/>
            <a:ext cx="28194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Posisi mulai muncul di LinkedIn dan job boards. </a:t>
            </a:r>
            <a:pPr algn="ctr">
              <a:lnSpc>
                <a:spcPct val="11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Tapi kandidat terbaik sudah dalam pipeline sejak budget planning.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129338" y="2552700"/>
            <a:ext cx="2828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Interview Process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138863" y="2895600"/>
            <a:ext cx="2809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6–12 Minggu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134100" y="3162300"/>
            <a:ext cx="28194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Untuk senior roles di konsultan dan international org bisa lebih panjang. Multiple rounds dengan berbagai stakeholders.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024938" y="2552700"/>
            <a:ext cx="2828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Offer &amp; Onboarding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034463" y="2895600"/>
            <a:ext cx="2809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1–3 Bulan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029700" y="3162300"/>
            <a:ext cx="281940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Untuk ASN yang butuh proses resign, perlu </a:t>
            </a:r>
            <a:pPr algn="ctr">
              <a:lnSpc>
                <a:spcPct val="11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buffer 1–3 bulan ekstra</a:t>
            </a:r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Negotiation dan notice period harus diperhitungkan.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90525" y="5129213"/>
            <a:ext cx="11410950" cy="1343025"/>
          </a:xfrm>
          <a:custGeom>
            <a:avLst/>
            <a:gdLst/>
            <a:ahLst/>
            <a:cxnLst/>
            <a:rect l="l" t="t" r="r" b="b"/>
            <a:pathLst>
              <a:path w="11410950" h="1343025">
                <a:moveTo>
                  <a:pt x="76203" y="0"/>
                </a:moveTo>
                <a:lnTo>
                  <a:pt x="11334747" y="0"/>
                </a:lnTo>
                <a:cubicBezTo>
                  <a:pt x="11376833" y="0"/>
                  <a:pt x="11410950" y="34117"/>
                  <a:pt x="11410950" y="76203"/>
                </a:cubicBezTo>
                <a:lnTo>
                  <a:pt x="11410950" y="1266822"/>
                </a:lnTo>
                <a:cubicBezTo>
                  <a:pt x="11410950" y="1308908"/>
                  <a:pt x="11376833" y="1343025"/>
                  <a:pt x="1133474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E07A5F">
              <a:alpha val="14902"/>
            </a:srgbClr>
          </a:solidFill>
          <a:ln w="25400">
            <a:solidFill>
              <a:srgbClr val="E07A5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90550" y="5329238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1" name="Shape 19"/>
          <p:cNvSpPr/>
          <p:nvPr/>
        </p:nvSpPr>
        <p:spPr>
          <a:xfrm>
            <a:off x="742950" y="5481638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F0F4F8"/>
          </a:solidFill>
          <a:ln/>
        </p:spPr>
      </p:sp>
      <p:sp>
        <p:nvSpPr>
          <p:cNvPr id="22" name="Text 20"/>
          <p:cNvSpPr/>
          <p:nvPr/>
        </p:nvSpPr>
        <p:spPr>
          <a:xfrm>
            <a:off x="1276350" y="5329238"/>
            <a:ext cx="10439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Implication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76350" y="5710238"/>
            <a:ext cx="1041082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Untuk posisi yang mau dimasuki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Q1 2027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outreach harus dimulai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Q3 2026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Jika Anda mulai apply ketika posisi sudah ter-posting, Anda sudah terlambat 3–6 bulan.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466850" y="184785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85750" y="0"/>
                </a:lnTo>
                <a:cubicBezTo>
                  <a:pt x="443460" y="0"/>
                  <a:pt x="571500" y="128040"/>
                  <a:pt x="571500" y="285750"/>
                </a:cubicBezTo>
                <a:lnTo>
                  <a:pt x="571500" y="285750"/>
                </a:lnTo>
                <a:cubicBezTo>
                  <a:pt x="571500" y="443460"/>
                  <a:pt x="443460" y="571500"/>
                  <a:pt x="285750" y="571500"/>
                </a:cubicBezTo>
                <a:lnTo>
                  <a:pt x="285750" y="571500"/>
                </a:lnTo>
                <a:cubicBezTo>
                  <a:pt x="128040" y="571500"/>
                  <a:pt x="0" y="443460"/>
                  <a:pt x="0" y="285750"/>
                </a:cubicBezTo>
                <a:lnTo>
                  <a:pt x="0" y="285750"/>
                </a:lnTo>
                <a:cubicBezTo>
                  <a:pt x="0" y="128040"/>
                  <a:pt x="128040" y="0"/>
                  <a:pt x="285750" y="0"/>
                </a:cubicBezTo>
                <a:close/>
              </a:path>
            </a:pathLst>
          </a:custGeom>
          <a:solidFill>
            <a:srgbClr val="3D5A80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578843" y="1981200"/>
            <a:ext cx="342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362450" y="184785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85750" y="0"/>
                </a:lnTo>
                <a:cubicBezTo>
                  <a:pt x="443460" y="0"/>
                  <a:pt x="571500" y="128040"/>
                  <a:pt x="571500" y="285750"/>
                </a:cubicBezTo>
                <a:lnTo>
                  <a:pt x="571500" y="285750"/>
                </a:lnTo>
                <a:cubicBezTo>
                  <a:pt x="571500" y="443460"/>
                  <a:pt x="443460" y="571500"/>
                  <a:pt x="285750" y="571500"/>
                </a:cubicBezTo>
                <a:lnTo>
                  <a:pt x="285750" y="571500"/>
                </a:lnTo>
                <a:cubicBezTo>
                  <a:pt x="128040" y="571500"/>
                  <a:pt x="0" y="443460"/>
                  <a:pt x="0" y="285750"/>
                </a:cubicBezTo>
                <a:lnTo>
                  <a:pt x="0" y="285750"/>
                </a:lnTo>
                <a:cubicBezTo>
                  <a:pt x="0" y="128040"/>
                  <a:pt x="128040" y="0"/>
                  <a:pt x="285750" y="0"/>
                </a:cubicBezTo>
                <a:close/>
              </a:path>
            </a:pathLst>
          </a:custGeom>
          <a:solidFill>
            <a:srgbClr val="98C1D9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55096" y="198120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1A1D2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258050" y="184785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85750" y="0"/>
                </a:lnTo>
                <a:cubicBezTo>
                  <a:pt x="443460" y="0"/>
                  <a:pt x="571500" y="128040"/>
                  <a:pt x="571500" y="285750"/>
                </a:cubicBezTo>
                <a:lnTo>
                  <a:pt x="571500" y="285750"/>
                </a:lnTo>
                <a:cubicBezTo>
                  <a:pt x="571500" y="443460"/>
                  <a:pt x="443460" y="571500"/>
                  <a:pt x="285750" y="571500"/>
                </a:cubicBezTo>
                <a:lnTo>
                  <a:pt x="285750" y="571500"/>
                </a:lnTo>
                <a:cubicBezTo>
                  <a:pt x="128040" y="571500"/>
                  <a:pt x="0" y="443460"/>
                  <a:pt x="0" y="285750"/>
                </a:cubicBezTo>
                <a:lnTo>
                  <a:pt x="0" y="285750"/>
                </a:lnTo>
                <a:cubicBezTo>
                  <a:pt x="0" y="128040"/>
                  <a:pt x="128040" y="0"/>
                  <a:pt x="285750" y="0"/>
                </a:cubicBezTo>
                <a:close/>
              </a:path>
            </a:pathLst>
          </a:custGeom>
          <a:solidFill>
            <a:srgbClr val="E07A5F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47719" y="198120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10153650" y="184785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85750" y="0"/>
                </a:lnTo>
                <a:cubicBezTo>
                  <a:pt x="443460" y="0"/>
                  <a:pt x="571500" y="128040"/>
                  <a:pt x="571500" y="285750"/>
                </a:cubicBezTo>
                <a:lnTo>
                  <a:pt x="571500" y="285750"/>
                </a:lnTo>
                <a:cubicBezTo>
                  <a:pt x="571500" y="443460"/>
                  <a:pt x="443460" y="571500"/>
                  <a:pt x="285750" y="571500"/>
                </a:cubicBezTo>
                <a:lnTo>
                  <a:pt x="285750" y="571500"/>
                </a:lnTo>
                <a:cubicBezTo>
                  <a:pt x="128040" y="571500"/>
                  <a:pt x="0" y="443460"/>
                  <a:pt x="0" y="285750"/>
                </a:cubicBezTo>
                <a:lnTo>
                  <a:pt x="0" y="285750"/>
                </a:lnTo>
                <a:cubicBezTo>
                  <a:pt x="0" y="128040"/>
                  <a:pt x="128040" y="0"/>
                  <a:pt x="285750" y="0"/>
                </a:cubicBezTo>
                <a:close/>
              </a:path>
            </a:pathLst>
          </a:custGeom>
          <a:solidFill>
            <a:srgbClr val="3D5A80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243542" y="198120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2228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Industry Intelligence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Kalender Hiring: Konsultan Internasional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3335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McKinsey, Deloitte, PwC — Experienced Hire Track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757363"/>
            <a:ext cx="3695700" cy="1228725"/>
          </a:xfrm>
          <a:custGeom>
            <a:avLst/>
            <a:gdLst/>
            <a:ahLst/>
            <a:cxnLst/>
            <a:rect l="l" t="t" r="r" b="b"/>
            <a:pathLst>
              <a:path w="3695700" h="1228725">
                <a:moveTo>
                  <a:pt x="76206" y="0"/>
                </a:moveTo>
                <a:lnTo>
                  <a:pt x="3619494" y="0"/>
                </a:lnTo>
                <a:cubicBezTo>
                  <a:pt x="3661582" y="0"/>
                  <a:pt x="3695700" y="34118"/>
                  <a:pt x="3695700" y="76206"/>
                </a:cubicBezTo>
                <a:lnTo>
                  <a:pt x="3695700" y="1152519"/>
                </a:lnTo>
                <a:cubicBezTo>
                  <a:pt x="3695700" y="1194607"/>
                  <a:pt x="3661582" y="1228725"/>
                  <a:pt x="3619494" y="1228725"/>
                </a:cubicBezTo>
                <a:lnTo>
                  <a:pt x="76206" y="1228725"/>
                </a:lnTo>
                <a:cubicBezTo>
                  <a:pt x="34118" y="1228725"/>
                  <a:pt x="0" y="1194607"/>
                  <a:pt x="0" y="1152519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738" y="19526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8" name="Text 6"/>
          <p:cNvSpPr/>
          <p:nvPr/>
        </p:nvSpPr>
        <p:spPr>
          <a:xfrm>
            <a:off x="895350" y="1914525"/>
            <a:ext cx="952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Peak Hiring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2925" y="2295525"/>
            <a:ext cx="571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Wave 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34196" y="2295525"/>
            <a:ext cx="666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Feb–Apr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2925" y="2600325"/>
            <a:ext cx="5905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Wave 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317528" y="2600325"/>
            <a:ext cx="676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Aug–Okt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240188" y="1757363"/>
            <a:ext cx="3695700" cy="1228725"/>
          </a:xfrm>
          <a:custGeom>
            <a:avLst/>
            <a:gdLst/>
            <a:ahLst/>
            <a:cxnLst/>
            <a:rect l="l" t="t" r="r" b="b"/>
            <a:pathLst>
              <a:path w="3695700" h="1228725">
                <a:moveTo>
                  <a:pt x="76206" y="0"/>
                </a:moveTo>
                <a:lnTo>
                  <a:pt x="3619494" y="0"/>
                </a:lnTo>
                <a:cubicBezTo>
                  <a:pt x="3661582" y="0"/>
                  <a:pt x="3695700" y="34118"/>
                  <a:pt x="3695700" y="76206"/>
                </a:cubicBezTo>
                <a:lnTo>
                  <a:pt x="3695700" y="1152519"/>
                </a:lnTo>
                <a:cubicBezTo>
                  <a:pt x="3695700" y="1194607"/>
                  <a:pt x="3661582" y="1228725"/>
                  <a:pt x="3619494" y="1228725"/>
                </a:cubicBezTo>
                <a:lnTo>
                  <a:pt x="76206" y="1228725"/>
                </a:lnTo>
                <a:cubicBezTo>
                  <a:pt x="34118" y="1228725"/>
                  <a:pt x="0" y="1194607"/>
                  <a:pt x="0" y="1152519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56881" y="1952625"/>
            <a:ext cx="119063" cy="190500"/>
          </a:xfrm>
          <a:custGeom>
            <a:avLst/>
            <a:gdLst/>
            <a:ahLst/>
            <a:cxnLst/>
            <a:rect l="l" t="t" r="r" b="b"/>
            <a:pathLst>
              <a:path w="119063" h="190500">
                <a:moveTo>
                  <a:pt x="50602" y="8930"/>
                </a:moveTo>
                <a:cubicBezTo>
                  <a:pt x="50602" y="3981"/>
                  <a:pt x="54583" y="0"/>
                  <a:pt x="59531" y="0"/>
                </a:cubicBezTo>
                <a:cubicBezTo>
                  <a:pt x="64480" y="0"/>
                  <a:pt x="68461" y="3981"/>
                  <a:pt x="68461" y="8930"/>
                </a:cubicBezTo>
                <a:lnTo>
                  <a:pt x="68461" y="23812"/>
                </a:lnTo>
                <a:lnTo>
                  <a:pt x="89297" y="23812"/>
                </a:lnTo>
                <a:cubicBezTo>
                  <a:pt x="95883" y="23812"/>
                  <a:pt x="101203" y="29133"/>
                  <a:pt x="101203" y="35719"/>
                </a:cubicBezTo>
                <a:cubicBezTo>
                  <a:pt x="101203" y="42304"/>
                  <a:pt x="95883" y="47625"/>
                  <a:pt x="89297" y="47625"/>
                </a:cubicBezTo>
                <a:lnTo>
                  <a:pt x="46546" y="47625"/>
                </a:lnTo>
                <a:cubicBezTo>
                  <a:pt x="37281" y="47625"/>
                  <a:pt x="29766" y="55141"/>
                  <a:pt x="29766" y="64405"/>
                </a:cubicBezTo>
                <a:cubicBezTo>
                  <a:pt x="29766" y="72777"/>
                  <a:pt x="35905" y="79846"/>
                  <a:pt x="44165" y="81037"/>
                </a:cubicBezTo>
                <a:lnTo>
                  <a:pt x="78246" y="85911"/>
                </a:lnTo>
                <a:cubicBezTo>
                  <a:pt x="98264" y="88776"/>
                  <a:pt x="113109" y="105891"/>
                  <a:pt x="113109" y="126095"/>
                </a:cubicBezTo>
                <a:cubicBezTo>
                  <a:pt x="113109" y="148530"/>
                  <a:pt x="94915" y="166688"/>
                  <a:pt x="72517" y="166688"/>
                </a:cubicBezTo>
                <a:lnTo>
                  <a:pt x="68461" y="166688"/>
                </a:lnTo>
                <a:lnTo>
                  <a:pt x="68461" y="181570"/>
                </a:lnTo>
                <a:cubicBezTo>
                  <a:pt x="68461" y="186519"/>
                  <a:pt x="64480" y="190500"/>
                  <a:pt x="59531" y="190500"/>
                </a:cubicBezTo>
                <a:cubicBezTo>
                  <a:pt x="54583" y="190500"/>
                  <a:pt x="50602" y="186519"/>
                  <a:pt x="50602" y="181570"/>
                </a:cubicBezTo>
                <a:lnTo>
                  <a:pt x="50602" y="166688"/>
                </a:lnTo>
                <a:lnTo>
                  <a:pt x="23812" y="166688"/>
                </a:lnTo>
                <a:cubicBezTo>
                  <a:pt x="17227" y="166688"/>
                  <a:pt x="11906" y="161367"/>
                  <a:pt x="11906" y="154781"/>
                </a:cubicBezTo>
                <a:cubicBezTo>
                  <a:pt x="11906" y="148196"/>
                  <a:pt x="17227" y="142875"/>
                  <a:pt x="23812" y="142875"/>
                </a:cubicBezTo>
                <a:lnTo>
                  <a:pt x="72517" y="142875"/>
                </a:lnTo>
                <a:cubicBezTo>
                  <a:pt x="81781" y="142875"/>
                  <a:pt x="89297" y="135359"/>
                  <a:pt x="89297" y="126095"/>
                </a:cubicBezTo>
                <a:cubicBezTo>
                  <a:pt x="89297" y="117723"/>
                  <a:pt x="83158" y="110654"/>
                  <a:pt x="74898" y="109463"/>
                </a:cubicBezTo>
                <a:lnTo>
                  <a:pt x="40816" y="104589"/>
                </a:lnTo>
                <a:cubicBezTo>
                  <a:pt x="20799" y="101761"/>
                  <a:pt x="5953" y="84609"/>
                  <a:pt x="5953" y="64405"/>
                </a:cubicBezTo>
                <a:cubicBezTo>
                  <a:pt x="5953" y="42007"/>
                  <a:pt x="24147" y="23812"/>
                  <a:pt x="46546" y="23812"/>
                </a:cubicBezTo>
                <a:lnTo>
                  <a:pt x="50602" y="23812"/>
                </a:lnTo>
                <a:lnTo>
                  <a:pt x="50602" y="893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5" name="Text 13"/>
          <p:cNvSpPr/>
          <p:nvPr/>
        </p:nvSpPr>
        <p:spPr>
          <a:xfrm>
            <a:off x="4749775" y="1914525"/>
            <a:ext cx="1352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Budget Approval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397350" y="2295525"/>
            <a:ext cx="34956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Nov–Des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397350" y="2638425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Headcount finalized untuk FY berikutnya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00050" y="3143250"/>
            <a:ext cx="7534275" cy="1143000"/>
          </a:xfrm>
          <a:custGeom>
            <a:avLst/>
            <a:gdLst/>
            <a:ahLst/>
            <a:cxnLst/>
            <a:rect l="l" t="t" r="r" b="b"/>
            <a:pathLst>
              <a:path w="7534275" h="1143000">
                <a:moveTo>
                  <a:pt x="0" y="0"/>
                </a:moveTo>
                <a:lnTo>
                  <a:pt x="7458071" y="0"/>
                </a:lnTo>
                <a:cubicBezTo>
                  <a:pt x="7500157" y="0"/>
                  <a:pt x="7534275" y="34118"/>
                  <a:pt x="7534275" y="76204"/>
                </a:cubicBezTo>
                <a:lnTo>
                  <a:pt x="7534275" y="1066796"/>
                </a:lnTo>
                <a:cubicBezTo>
                  <a:pt x="7534275" y="1108882"/>
                  <a:pt x="7500157" y="1143000"/>
                  <a:pt x="7458071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400050" y="314325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0" name="Shape 18"/>
          <p:cNvSpPr/>
          <p:nvPr/>
        </p:nvSpPr>
        <p:spPr>
          <a:xfrm>
            <a:off x="571500" y="3333750"/>
            <a:ext cx="161925" cy="190500"/>
          </a:xfrm>
          <a:custGeom>
            <a:avLst/>
            <a:gdLst/>
            <a:ahLst/>
            <a:cxnLst/>
            <a:rect l="l" t="t" r="r" b="b"/>
            <a:pathLst>
              <a:path w="161925" h="190500"/>
            </a:pathLst>
          </a:custGeom>
          <a:solidFill>
            <a:srgbClr val="E07A5F"/>
          </a:solidFill>
          <a:ln/>
        </p:spPr>
      </p:sp>
      <p:sp>
        <p:nvSpPr>
          <p:cNvPr id="21" name="Text 19"/>
          <p:cNvSpPr/>
          <p:nvPr/>
        </p:nvSpPr>
        <p:spPr>
          <a:xfrm>
            <a:off x="850181" y="3295650"/>
            <a:ext cx="7019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Dead Period: Juni–Juli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50181" y="3638550"/>
            <a:ext cx="7010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Partner vacation season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global firms. Hiring committee jarang meet, decision making melambat.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Jangan expect response cepat di periode ini.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00050" y="4438650"/>
            <a:ext cx="7534275" cy="1143000"/>
          </a:xfrm>
          <a:custGeom>
            <a:avLst/>
            <a:gdLst/>
            <a:ahLst/>
            <a:cxnLst/>
            <a:rect l="l" t="t" r="r" b="b"/>
            <a:pathLst>
              <a:path w="7534275" h="1143000">
                <a:moveTo>
                  <a:pt x="0" y="0"/>
                </a:moveTo>
                <a:lnTo>
                  <a:pt x="7458071" y="0"/>
                </a:lnTo>
                <a:cubicBezTo>
                  <a:pt x="7500157" y="0"/>
                  <a:pt x="7534275" y="34118"/>
                  <a:pt x="7534275" y="76204"/>
                </a:cubicBezTo>
                <a:lnTo>
                  <a:pt x="7534275" y="1066796"/>
                </a:lnTo>
                <a:cubicBezTo>
                  <a:pt x="7534275" y="1108882"/>
                  <a:pt x="7500157" y="1143000"/>
                  <a:pt x="7458071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>
              <a:alpha val="1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400050" y="443865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5" name="Shape 23"/>
          <p:cNvSpPr/>
          <p:nvPr/>
        </p:nvSpPr>
        <p:spPr>
          <a:xfrm>
            <a:off x="552450" y="46291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66688" y="95250"/>
                </a:moveTo>
                <a:cubicBezTo>
                  <a:pt x="166688" y="55823"/>
                  <a:pt x="134677" y="23812"/>
                  <a:pt x="95250" y="23812"/>
                </a:cubicBezTo>
                <a:cubicBezTo>
                  <a:pt x="55823" y="23812"/>
                  <a:pt x="23813" y="55823"/>
                  <a:pt x="23812" y="95250"/>
                </a:cubicBezTo>
                <a:cubicBezTo>
                  <a:pt x="23812" y="134677"/>
                  <a:pt x="55823" y="166688"/>
                  <a:pt x="95250" y="166688"/>
                </a:cubicBezTo>
                <a:cubicBezTo>
                  <a:pt x="134677" y="166688"/>
                  <a:pt x="166688" y="134677"/>
                  <a:pt x="166688" y="95250"/>
                </a:cubicBezTo>
                <a:close/>
                <a:moveTo>
                  <a:pt x="0" y="95250"/>
                </a:moveTo>
                <a:cubicBezTo>
                  <a:pt x="0" y="42680"/>
                  <a:pt x="42680" y="0"/>
                  <a:pt x="95250" y="0"/>
                </a:cubicBez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lose/>
                <a:moveTo>
                  <a:pt x="95250" y="125016"/>
                </a:moveTo>
                <a:cubicBezTo>
                  <a:pt x="111678" y="125016"/>
                  <a:pt x="125016" y="111678"/>
                  <a:pt x="125016" y="95250"/>
                </a:cubicBezTo>
                <a:cubicBezTo>
                  <a:pt x="125016" y="78822"/>
                  <a:pt x="111678" y="65484"/>
                  <a:pt x="95250" y="65484"/>
                </a:cubicBezTo>
                <a:cubicBezTo>
                  <a:pt x="78822" y="65484"/>
                  <a:pt x="65484" y="78822"/>
                  <a:pt x="65484" y="95250"/>
                </a:cubicBezTo>
                <a:cubicBezTo>
                  <a:pt x="65484" y="111678"/>
                  <a:pt x="78822" y="125016"/>
                  <a:pt x="95250" y="125016"/>
                </a:cubicBezTo>
                <a:close/>
                <a:moveTo>
                  <a:pt x="95250" y="41672"/>
                </a:moveTo>
                <a:cubicBezTo>
                  <a:pt x="124821" y="41672"/>
                  <a:pt x="148828" y="65679"/>
                  <a:pt x="148828" y="95250"/>
                </a:cubicBezTo>
                <a:cubicBezTo>
                  <a:pt x="148828" y="124821"/>
                  <a:pt x="124821" y="148828"/>
                  <a:pt x="95250" y="148828"/>
                </a:cubicBezTo>
                <a:cubicBezTo>
                  <a:pt x="65679" y="148828"/>
                  <a:pt x="41672" y="124821"/>
                  <a:pt x="41672" y="95250"/>
                </a:cubicBezTo>
                <a:cubicBezTo>
                  <a:pt x="41672" y="65679"/>
                  <a:pt x="65679" y="41672"/>
                  <a:pt x="95250" y="41672"/>
                </a:cubicBezTo>
                <a:close/>
                <a:moveTo>
                  <a:pt x="83344" y="95250"/>
                </a:moveTo>
                <a:cubicBezTo>
                  <a:pt x="83344" y="88679"/>
                  <a:pt x="88679" y="83344"/>
                  <a:pt x="95250" y="83344"/>
                </a:cubicBezTo>
                <a:cubicBezTo>
                  <a:pt x="101821" y="83344"/>
                  <a:pt x="107156" y="88679"/>
                  <a:pt x="107156" y="95250"/>
                </a:cubicBezTo>
                <a:cubicBezTo>
                  <a:pt x="107156" y="101821"/>
                  <a:pt x="101821" y="107156"/>
                  <a:pt x="95250" y="107156"/>
                </a:cubicBezTo>
                <a:cubicBezTo>
                  <a:pt x="88679" y="107156"/>
                  <a:pt x="83344" y="101821"/>
                  <a:pt x="83344" y="9525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6" name="Text 24"/>
          <p:cNvSpPr/>
          <p:nvPr/>
        </p:nvSpPr>
        <p:spPr>
          <a:xfrm>
            <a:off x="834033" y="4591050"/>
            <a:ext cx="7038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Optimal Outreach Timing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34033" y="4933950"/>
            <a:ext cx="70294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September–Oktober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posisi yang dibuka awal tahun berikutnya. Ini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highlight>
                  <a:srgbClr val="98C1D9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sweet spot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budget sudah approved, hiring managers mulai plan, tapi belum overwhelmed dengan applications.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132713" y="1757363"/>
            <a:ext cx="3676650" cy="4714875"/>
          </a:xfrm>
          <a:custGeom>
            <a:avLst/>
            <a:gdLst/>
            <a:ahLst/>
            <a:cxnLst/>
            <a:rect l="l" t="t" r="r" b="b"/>
            <a:pathLst>
              <a:path w="3676650" h="4714875">
                <a:moveTo>
                  <a:pt x="76217" y="0"/>
                </a:moveTo>
                <a:lnTo>
                  <a:pt x="3600433" y="0"/>
                </a:lnTo>
                <a:cubicBezTo>
                  <a:pt x="3642527" y="0"/>
                  <a:pt x="3676650" y="34123"/>
                  <a:pt x="3676650" y="76217"/>
                </a:cubicBezTo>
                <a:lnTo>
                  <a:pt x="3676650" y="4638658"/>
                </a:lnTo>
                <a:cubicBezTo>
                  <a:pt x="3676650" y="4680752"/>
                  <a:pt x="3642527" y="4714875"/>
                  <a:pt x="3600433" y="4714875"/>
                </a:cubicBezTo>
                <a:lnTo>
                  <a:pt x="76217" y="4714875"/>
                </a:lnTo>
                <a:cubicBezTo>
                  <a:pt x="34123" y="4714875"/>
                  <a:pt x="0" y="4680752"/>
                  <a:pt x="0" y="4638658"/>
                </a:cubicBezTo>
                <a:lnTo>
                  <a:pt x="0" y="76217"/>
                </a:lnTo>
                <a:cubicBezTo>
                  <a:pt x="0" y="34152"/>
                  <a:pt x="34152" y="0"/>
                  <a:pt x="76217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351788" y="19907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83344" y="59531"/>
                </a:moveTo>
                <a:cubicBezTo>
                  <a:pt x="83344" y="52960"/>
                  <a:pt x="88679" y="47625"/>
                  <a:pt x="95250" y="47625"/>
                </a:cubicBezTo>
                <a:cubicBezTo>
                  <a:pt x="101821" y="47625"/>
                  <a:pt x="107156" y="52960"/>
                  <a:pt x="107156" y="59531"/>
                </a:cubicBezTo>
                <a:cubicBezTo>
                  <a:pt x="107156" y="66102"/>
                  <a:pt x="101821" y="71438"/>
                  <a:pt x="95250" y="71438"/>
                </a:cubicBezTo>
                <a:cubicBezTo>
                  <a:pt x="88679" y="71438"/>
                  <a:pt x="83344" y="66102"/>
                  <a:pt x="83344" y="59531"/>
                </a:cubicBezTo>
                <a:close/>
                <a:moveTo>
                  <a:pt x="80367" y="83344"/>
                </a:moveTo>
                <a:lnTo>
                  <a:pt x="98227" y="83344"/>
                </a:lnTo>
                <a:cubicBezTo>
                  <a:pt x="103175" y="83344"/>
                  <a:pt x="107156" y="87325"/>
                  <a:pt x="107156" y="92273"/>
                </a:cubicBezTo>
                <a:lnTo>
                  <a:pt x="107156" y="125016"/>
                </a:lnTo>
                <a:lnTo>
                  <a:pt x="110133" y="125016"/>
                </a:lnTo>
                <a:cubicBezTo>
                  <a:pt x="115081" y="125016"/>
                  <a:pt x="119063" y="128997"/>
                  <a:pt x="119063" y="133945"/>
                </a:cubicBezTo>
                <a:cubicBezTo>
                  <a:pt x="119063" y="138894"/>
                  <a:pt x="115081" y="142875"/>
                  <a:pt x="110133" y="142875"/>
                </a:cubicBezTo>
                <a:lnTo>
                  <a:pt x="80367" y="142875"/>
                </a:lnTo>
                <a:cubicBezTo>
                  <a:pt x="75419" y="142875"/>
                  <a:pt x="71438" y="138894"/>
                  <a:pt x="71438" y="133945"/>
                </a:cubicBezTo>
                <a:cubicBezTo>
                  <a:pt x="71438" y="128997"/>
                  <a:pt x="75419" y="125016"/>
                  <a:pt x="80367" y="125016"/>
                </a:cubicBezTo>
                <a:lnTo>
                  <a:pt x="89297" y="125016"/>
                </a:lnTo>
                <a:lnTo>
                  <a:pt x="89297" y="101203"/>
                </a:lnTo>
                <a:lnTo>
                  <a:pt x="80367" y="101203"/>
                </a:lnTo>
                <a:cubicBezTo>
                  <a:pt x="75419" y="101203"/>
                  <a:pt x="71438" y="97222"/>
                  <a:pt x="71438" y="92273"/>
                </a:cubicBezTo>
                <a:cubicBezTo>
                  <a:pt x="71438" y="87325"/>
                  <a:pt x="75419" y="83344"/>
                  <a:pt x="80367" y="8334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0" name="Text 28"/>
          <p:cNvSpPr/>
          <p:nvPr/>
        </p:nvSpPr>
        <p:spPr>
          <a:xfrm>
            <a:off x="8566100" y="1952625"/>
            <a:ext cx="3143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Characteristics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327975" y="3176588"/>
            <a:ext cx="3286125" cy="9525"/>
          </a:xfrm>
          <a:custGeom>
            <a:avLst/>
            <a:gdLst/>
            <a:ahLst/>
            <a:cxnLst/>
            <a:rect l="l" t="t" r="r" b="b"/>
            <a:pathLst>
              <a:path w="3286125" h="9525">
                <a:moveTo>
                  <a:pt x="0" y="0"/>
                </a:moveTo>
                <a:lnTo>
                  <a:pt x="3286125" y="0"/>
                </a:lnTo>
                <a:lnTo>
                  <a:pt x="32861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3D5A80">
              <a:alpha val="30196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8327975" y="2371725"/>
            <a:ext cx="3352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EXPERIENCED HIRE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327975" y="2600325"/>
            <a:ext cx="3362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Rolling basis — posisi bisa muncul kapan saja dan sering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tutup dalam minggu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327975" y="4138613"/>
            <a:ext cx="3286125" cy="9525"/>
          </a:xfrm>
          <a:custGeom>
            <a:avLst/>
            <a:gdLst/>
            <a:ahLst/>
            <a:cxnLst/>
            <a:rect l="l" t="t" r="r" b="b"/>
            <a:pathLst>
              <a:path w="3286125" h="9525">
                <a:moveTo>
                  <a:pt x="0" y="0"/>
                </a:moveTo>
                <a:lnTo>
                  <a:pt x="3286125" y="0"/>
                </a:lnTo>
                <a:lnTo>
                  <a:pt x="32861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3D5A80">
              <a:alpha val="3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8327975" y="3333750"/>
            <a:ext cx="3352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NETWORKING EVENTS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327975" y="3562350"/>
            <a:ext cx="3362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Forum digital government dan SPBE — dihadiri partner public sector practice.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327975" y="4295775"/>
            <a:ext cx="3352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REFERRAL POWER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327975" y="4524375"/>
            <a:ext cx="3362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80%+ experienced hires dari internal referral.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Cold apply hampir tidak efektif.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6878" y="376878"/>
            <a:ext cx="56532" cy="376878"/>
          </a:xfrm>
          <a:custGeom>
            <a:avLst/>
            <a:gdLst/>
            <a:ahLst/>
            <a:cxnLst/>
            <a:rect l="l" t="t" r="r" b="b"/>
            <a:pathLst>
              <a:path w="56532" h="376878">
                <a:moveTo>
                  <a:pt x="0" y="0"/>
                </a:moveTo>
                <a:lnTo>
                  <a:pt x="56532" y="0"/>
                </a:lnTo>
                <a:lnTo>
                  <a:pt x="56532" y="376878"/>
                </a:lnTo>
                <a:lnTo>
                  <a:pt x="0" y="376878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46473" y="471097"/>
            <a:ext cx="2204736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b="1" spc="208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Industry Intelligence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6878" y="866819"/>
            <a:ext cx="11607839" cy="376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71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Kalender Hiring: International Organizations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6878" y="1319073"/>
            <a:ext cx="11523042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World Bank, ADB, GIZ — Siklus Paling Berbeda dari Swasta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589" y="1738349"/>
            <a:ext cx="5615481" cy="3589762"/>
          </a:xfrm>
          <a:custGeom>
            <a:avLst/>
            <a:gdLst/>
            <a:ahLst/>
            <a:cxnLst/>
            <a:rect l="l" t="t" r="r" b="b"/>
            <a:pathLst>
              <a:path w="5615481" h="3589762">
                <a:moveTo>
                  <a:pt x="75385" y="0"/>
                </a:moveTo>
                <a:lnTo>
                  <a:pt x="5540096" y="0"/>
                </a:lnTo>
                <a:cubicBezTo>
                  <a:pt x="5581730" y="0"/>
                  <a:pt x="5615481" y="33751"/>
                  <a:pt x="5615481" y="75385"/>
                </a:cubicBezTo>
                <a:lnTo>
                  <a:pt x="5615481" y="3514377"/>
                </a:lnTo>
                <a:cubicBezTo>
                  <a:pt x="5615481" y="3556011"/>
                  <a:pt x="5581730" y="3589762"/>
                  <a:pt x="5540096" y="3589762"/>
                </a:cubicBezTo>
                <a:lnTo>
                  <a:pt x="75385" y="3589762"/>
                </a:lnTo>
                <a:cubicBezTo>
                  <a:pt x="33751" y="3589762"/>
                  <a:pt x="0" y="3556011"/>
                  <a:pt x="0" y="3514377"/>
                </a:cubicBezTo>
                <a:lnTo>
                  <a:pt x="0" y="75385"/>
                </a:lnTo>
                <a:cubicBezTo>
                  <a:pt x="0" y="33779"/>
                  <a:pt x="33779" y="0"/>
                  <a:pt x="75385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3005" y="1950343"/>
            <a:ext cx="226127" cy="226127"/>
          </a:xfrm>
          <a:custGeom>
            <a:avLst/>
            <a:gdLst/>
            <a:ahLst/>
            <a:cxnLst/>
            <a:rect l="l" t="t" r="r" b="b"/>
            <a:pathLst>
              <a:path w="226127" h="226127">
                <a:moveTo>
                  <a:pt x="155418" y="123663"/>
                </a:moveTo>
                <a:lnTo>
                  <a:pt x="71106" y="123663"/>
                </a:lnTo>
                <a:cubicBezTo>
                  <a:pt x="72387" y="152150"/>
                  <a:pt x="78703" y="178384"/>
                  <a:pt x="87668" y="197596"/>
                </a:cubicBezTo>
                <a:cubicBezTo>
                  <a:pt x="92703" y="208416"/>
                  <a:pt x="98135" y="216057"/>
                  <a:pt x="103170" y="220739"/>
                </a:cubicBezTo>
                <a:cubicBezTo>
                  <a:pt x="108117" y="225376"/>
                  <a:pt x="111518" y="226127"/>
                  <a:pt x="113284" y="226127"/>
                </a:cubicBezTo>
                <a:cubicBezTo>
                  <a:pt x="115051" y="226127"/>
                  <a:pt x="118452" y="225376"/>
                  <a:pt x="123398" y="220739"/>
                </a:cubicBezTo>
                <a:cubicBezTo>
                  <a:pt x="128433" y="216057"/>
                  <a:pt x="133865" y="208372"/>
                  <a:pt x="138900" y="197596"/>
                </a:cubicBezTo>
                <a:cubicBezTo>
                  <a:pt x="147866" y="178384"/>
                  <a:pt x="154181" y="152150"/>
                  <a:pt x="155462" y="123663"/>
                </a:cubicBezTo>
                <a:close/>
                <a:moveTo>
                  <a:pt x="71062" y="102464"/>
                </a:moveTo>
                <a:lnTo>
                  <a:pt x="155374" y="102464"/>
                </a:lnTo>
                <a:cubicBezTo>
                  <a:pt x="154137" y="73977"/>
                  <a:pt x="147822" y="47743"/>
                  <a:pt x="138856" y="28531"/>
                </a:cubicBezTo>
                <a:cubicBezTo>
                  <a:pt x="133821" y="17754"/>
                  <a:pt x="128389" y="10070"/>
                  <a:pt x="123354" y="5388"/>
                </a:cubicBezTo>
                <a:cubicBezTo>
                  <a:pt x="118407" y="751"/>
                  <a:pt x="115007" y="0"/>
                  <a:pt x="113240" y="0"/>
                </a:cubicBezTo>
                <a:cubicBezTo>
                  <a:pt x="111473" y="0"/>
                  <a:pt x="108073" y="751"/>
                  <a:pt x="103126" y="5388"/>
                </a:cubicBezTo>
                <a:cubicBezTo>
                  <a:pt x="98091" y="10070"/>
                  <a:pt x="92659" y="17754"/>
                  <a:pt x="87624" y="28531"/>
                </a:cubicBezTo>
                <a:cubicBezTo>
                  <a:pt x="78659" y="47743"/>
                  <a:pt x="72343" y="73977"/>
                  <a:pt x="71062" y="102464"/>
                </a:cubicBezTo>
                <a:close/>
                <a:moveTo>
                  <a:pt x="49863" y="102464"/>
                </a:moveTo>
                <a:cubicBezTo>
                  <a:pt x="51409" y="64658"/>
                  <a:pt x="61169" y="29547"/>
                  <a:pt x="75434" y="6492"/>
                </a:cubicBezTo>
                <a:cubicBezTo>
                  <a:pt x="34758" y="20890"/>
                  <a:pt x="4814" y="57945"/>
                  <a:pt x="662" y="102464"/>
                </a:cubicBezTo>
                <a:lnTo>
                  <a:pt x="49863" y="102464"/>
                </a:lnTo>
                <a:close/>
                <a:moveTo>
                  <a:pt x="662" y="123663"/>
                </a:moveTo>
                <a:cubicBezTo>
                  <a:pt x="4814" y="168182"/>
                  <a:pt x="34758" y="205237"/>
                  <a:pt x="75434" y="219634"/>
                </a:cubicBezTo>
                <a:cubicBezTo>
                  <a:pt x="61169" y="196580"/>
                  <a:pt x="51409" y="161469"/>
                  <a:pt x="49863" y="123663"/>
                </a:cubicBezTo>
                <a:lnTo>
                  <a:pt x="662" y="123663"/>
                </a:lnTo>
                <a:close/>
                <a:moveTo>
                  <a:pt x="176617" y="123663"/>
                </a:moveTo>
                <a:cubicBezTo>
                  <a:pt x="175072" y="161469"/>
                  <a:pt x="165311" y="196580"/>
                  <a:pt x="151046" y="219634"/>
                </a:cubicBezTo>
                <a:cubicBezTo>
                  <a:pt x="191722" y="205192"/>
                  <a:pt x="221666" y="168182"/>
                  <a:pt x="225818" y="123663"/>
                </a:cubicBezTo>
                <a:lnTo>
                  <a:pt x="176617" y="123663"/>
                </a:lnTo>
                <a:close/>
                <a:moveTo>
                  <a:pt x="225818" y="102464"/>
                </a:moveTo>
                <a:cubicBezTo>
                  <a:pt x="221666" y="57945"/>
                  <a:pt x="191722" y="20890"/>
                  <a:pt x="151046" y="6492"/>
                </a:cubicBezTo>
                <a:cubicBezTo>
                  <a:pt x="165311" y="29547"/>
                  <a:pt x="175072" y="64658"/>
                  <a:pt x="176617" y="102464"/>
                </a:cubicBezTo>
                <a:lnTo>
                  <a:pt x="225818" y="102464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8" name="Text 6"/>
          <p:cNvSpPr/>
          <p:nvPr/>
        </p:nvSpPr>
        <p:spPr>
          <a:xfrm>
            <a:off x="970461" y="1931499"/>
            <a:ext cx="1639419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World Bank &amp; ADB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74739" y="2346065"/>
            <a:ext cx="5229181" cy="942195"/>
          </a:xfrm>
          <a:custGeom>
            <a:avLst/>
            <a:gdLst/>
            <a:ahLst/>
            <a:cxnLst/>
            <a:rect l="l" t="t" r="r" b="b"/>
            <a:pathLst>
              <a:path w="5229181" h="942195">
                <a:moveTo>
                  <a:pt x="37688" y="0"/>
                </a:moveTo>
                <a:lnTo>
                  <a:pt x="5191493" y="0"/>
                </a:lnTo>
                <a:cubicBezTo>
                  <a:pt x="5212307" y="0"/>
                  <a:pt x="5229181" y="16873"/>
                  <a:pt x="5229181" y="37688"/>
                </a:cubicBezTo>
                <a:lnTo>
                  <a:pt x="5229181" y="904507"/>
                </a:lnTo>
                <a:cubicBezTo>
                  <a:pt x="5229181" y="925321"/>
                  <a:pt x="5212307" y="942195"/>
                  <a:pt x="5191493" y="942195"/>
                </a:cubicBezTo>
                <a:lnTo>
                  <a:pt x="37688" y="942195"/>
                </a:lnTo>
                <a:cubicBezTo>
                  <a:pt x="16873" y="942195"/>
                  <a:pt x="0" y="925321"/>
                  <a:pt x="0" y="904507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87802" y="2459128"/>
            <a:ext cx="5069008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FISCAL YEAR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7802" y="2685255"/>
            <a:ext cx="5087852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April–Maret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7802" y="2986757"/>
            <a:ext cx="5069008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Peak hiring: </a:t>
            </a:r>
            <a:pPr>
              <a:lnSpc>
                <a:spcPct val="120000"/>
              </a:lnSpc>
            </a:pPr>
            <a:r>
              <a:rPr lang="en-US" sz="1039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April–Juni</a:t>
            </a:r>
            <a:pPr>
              <a:lnSpc>
                <a:spcPct val="120000"/>
              </a:lnSpc>
            </a:pPr>
            <a:r>
              <a:rPr lang="en-US" sz="1039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Januari!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74739" y="3401323"/>
            <a:ext cx="5229181" cy="942195"/>
          </a:xfrm>
          <a:custGeom>
            <a:avLst/>
            <a:gdLst/>
            <a:ahLst/>
            <a:cxnLst/>
            <a:rect l="l" t="t" r="r" b="b"/>
            <a:pathLst>
              <a:path w="5229181" h="942195">
                <a:moveTo>
                  <a:pt x="37688" y="0"/>
                </a:moveTo>
                <a:lnTo>
                  <a:pt x="5191493" y="0"/>
                </a:lnTo>
                <a:cubicBezTo>
                  <a:pt x="5212307" y="0"/>
                  <a:pt x="5229181" y="16873"/>
                  <a:pt x="5229181" y="37688"/>
                </a:cubicBezTo>
                <a:lnTo>
                  <a:pt x="5229181" y="904507"/>
                </a:lnTo>
                <a:cubicBezTo>
                  <a:pt x="5229181" y="925321"/>
                  <a:pt x="5212307" y="942195"/>
                  <a:pt x="5191493" y="942195"/>
                </a:cubicBezTo>
                <a:lnTo>
                  <a:pt x="37688" y="942195"/>
                </a:lnTo>
                <a:cubicBezTo>
                  <a:pt x="16873" y="942195"/>
                  <a:pt x="0" y="925321"/>
                  <a:pt x="0" y="904507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87802" y="3514386"/>
            <a:ext cx="5069008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RECRUITMENT TIMELINE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87802" y="3740513"/>
            <a:ext cx="5087852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±75 hari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7802" y="4042015"/>
            <a:ext cx="5069008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Dari advertisement ke selection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74739" y="4456581"/>
            <a:ext cx="5229181" cy="678380"/>
          </a:xfrm>
          <a:custGeom>
            <a:avLst/>
            <a:gdLst/>
            <a:ahLst/>
            <a:cxnLst/>
            <a:rect l="l" t="t" r="r" b="b"/>
            <a:pathLst>
              <a:path w="5229181" h="678380">
                <a:moveTo>
                  <a:pt x="37691" y="0"/>
                </a:moveTo>
                <a:lnTo>
                  <a:pt x="5191490" y="0"/>
                </a:lnTo>
                <a:cubicBezTo>
                  <a:pt x="5212306" y="0"/>
                  <a:pt x="5229181" y="16875"/>
                  <a:pt x="5229181" y="37691"/>
                </a:cubicBezTo>
                <a:lnTo>
                  <a:pt x="5229181" y="640689"/>
                </a:lnTo>
                <a:cubicBezTo>
                  <a:pt x="5229181" y="661505"/>
                  <a:pt x="5212306" y="678380"/>
                  <a:pt x="5191490" y="678380"/>
                </a:cubicBezTo>
                <a:lnTo>
                  <a:pt x="37691" y="678380"/>
                </a:lnTo>
                <a:cubicBezTo>
                  <a:pt x="16875" y="678380"/>
                  <a:pt x="0" y="661505"/>
                  <a:pt x="0" y="640689"/>
                </a:cubicBezTo>
                <a:lnTo>
                  <a:pt x="0" y="37691"/>
                </a:lnTo>
                <a:cubicBezTo>
                  <a:pt x="0" y="16889"/>
                  <a:pt x="16889" y="0"/>
                  <a:pt x="37691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87802" y="4569645"/>
            <a:ext cx="5069008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CONTRACT TYPES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7802" y="4795771"/>
            <a:ext cx="5078430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STC/ETC: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Project-based, bisa muncul kapan saja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95722" y="5483573"/>
            <a:ext cx="5606059" cy="1375604"/>
          </a:xfrm>
          <a:custGeom>
            <a:avLst/>
            <a:gdLst/>
            <a:ahLst/>
            <a:cxnLst/>
            <a:rect l="l" t="t" r="r" b="b"/>
            <a:pathLst>
              <a:path w="5606059" h="1375604">
                <a:moveTo>
                  <a:pt x="0" y="0"/>
                </a:moveTo>
                <a:lnTo>
                  <a:pt x="5530689" y="0"/>
                </a:lnTo>
                <a:cubicBezTo>
                  <a:pt x="5572315" y="0"/>
                  <a:pt x="5606059" y="33744"/>
                  <a:pt x="5606059" y="75369"/>
                </a:cubicBezTo>
                <a:lnTo>
                  <a:pt x="5606059" y="1300235"/>
                </a:lnTo>
                <a:cubicBezTo>
                  <a:pt x="5606059" y="1341860"/>
                  <a:pt x="5572315" y="1375604"/>
                  <a:pt x="5530689" y="1375604"/>
                </a:cubicBezTo>
                <a:lnTo>
                  <a:pt x="0" y="1375604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395722" y="5483573"/>
            <a:ext cx="37688" cy="1375604"/>
          </a:xfrm>
          <a:custGeom>
            <a:avLst/>
            <a:gdLst/>
            <a:ahLst/>
            <a:cxnLst/>
            <a:rect l="l" t="t" r="r" b="b"/>
            <a:pathLst>
              <a:path w="37688" h="1375604">
                <a:moveTo>
                  <a:pt x="0" y="0"/>
                </a:moveTo>
                <a:lnTo>
                  <a:pt x="37688" y="0"/>
                </a:lnTo>
                <a:lnTo>
                  <a:pt x="37688" y="1375604"/>
                </a:lnTo>
                <a:lnTo>
                  <a:pt x="0" y="1375604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Shape 20"/>
          <p:cNvSpPr/>
          <p:nvPr/>
        </p:nvSpPr>
        <p:spPr>
          <a:xfrm>
            <a:off x="546473" y="5672012"/>
            <a:ext cx="188439" cy="188439"/>
          </a:xfrm>
          <a:custGeom>
            <a:avLst/>
            <a:gdLst/>
            <a:ahLst/>
            <a:cxnLst/>
            <a:rect l="l" t="t" r="r" b="b"/>
            <a:pathLst>
              <a:path w="188439" h="188439">
                <a:moveTo>
                  <a:pt x="94219" y="188439"/>
                </a:moveTo>
                <a:cubicBezTo>
                  <a:pt x="146221" y="188439"/>
                  <a:pt x="188439" y="146221"/>
                  <a:pt x="188439" y="94219"/>
                </a:cubicBezTo>
                <a:cubicBezTo>
                  <a:pt x="188439" y="42218"/>
                  <a:pt x="146221" y="0"/>
                  <a:pt x="94219" y="0"/>
                </a:cubicBezTo>
                <a:cubicBezTo>
                  <a:pt x="42218" y="0"/>
                  <a:pt x="0" y="42218"/>
                  <a:pt x="0" y="94219"/>
                </a:cubicBezTo>
                <a:cubicBezTo>
                  <a:pt x="0" y="146221"/>
                  <a:pt x="42218" y="188439"/>
                  <a:pt x="94219" y="188439"/>
                </a:cubicBezTo>
                <a:close/>
                <a:moveTo>
                  <a:pt x="94219" y="50054"/>
                </a:moveTo>
                <a:cubicBezTo>
                  <a:pt x="99114" y="50054"/>
                  <a:pt x="103053" y="53992"/>
                  <a:pt x="103053" y="58887"/>
                </a:cubicBezTo>
                <a:lnTo>
                  <a:pt x="103053" y="100108"/>
                </a:lnTo>
                <a:cubicBezTo>
                  <a:pt x="103053" y="105003"/>
                  <a:pt x="99114" y="108941"/>
                  <a:pt x="94219" y="108941"/>
                </a:cubicBezTo>
                <a:cubicBezTo>
                  <a:pt x="89324" y="108941"/>
                  <a:pt x="85386" y="105003"/>
                  <a:pt x="85386" y="100108"/>
                </a:cubicBezTo>
                <a:lnTo>
                  <a:pt x="85386" y="58887"/>
                </a:lnTo>
                <a:cubicBezTo>
                  <a:pt x="85386" y="53992"/>
                  <a:pt x="89324" y="50054"/>
                  <a:pt x="94219" y="50054"/>
                </a:cubicBezTo>
                <a:close/>
                <a:moveTo>
                  <a:pt x="84393" y="129552"/>
                </a:moveTo>
                <a:cubicBezTo>
                  <a:pt x="84169" y="125904"/>
                  <a:pt x="85988" y="122434"/>
                  <a:pt x="89115" y="120542"/>
                </a:cubicBezTo>
                <a:cubicBezTo>
                  <a:pt x="92242" y="118651"/>
                  <a:pt x="96160" y="118651"/>
                  <a:pt x="99287" y="120542"/>
                </a:cubicBezTo>
                <a:cubicBezTo>
                  <a:pt x="102414" y="122434"/>
                  <a:pt x="104233" y="125904"/>
                  <a:pt x="104009" y="129552"/>
                </a:cubicBezTo>
                <a:cubicBezTo>
                  <a:pt x="104233" y="133199"/>
                  <a:pt x="102414" y="136670"/>
                  <a:pt x="99287" y="138561"/>
                </a:cubicBezTo>
                <a:cubicBezTo>
                  <a:pt x="96160" y="140453"/>
                  <a:pt x="92242" y="140453"/>
                  <a:pt x="89115" y="138561"/>
                </a:cubicBezTo>
                <a:cubicBezTo>
                  <a:pt x="85988" y="136670"/>
                  <a:pt x="84169" y="133199"/>
                  <a:pt x="84393" y="12955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3" name="Text 21"/>
          <p:cNvSpPr/>
          <p:nvPr/>
        </p:nvSpPr>
        <p:spPr>
          <a:xfrm>
            <a:off x="825009" y="5634325"/>
            <a:ext cx="5116117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Warning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25009" y="5973515"/>
            <a:ext cx="5106696" cy="734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International org sering posting posisi dengan </a:t>
            </a:r>
            <a:pPr>
              <a:lnSpc>
                <a:spcPct val="140000"/>
              </a:lnSpc>
            </a:pPr>
            <a:r>
              <a:rPr lang="en-US" sz="118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closing date sangat cepat (7–14 hari)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Harus sudah punya semua dokumen siap </a:t>
            </a:r>
            <a:pPr>
              <a:lnSpc>
                <a:spcPct val="140000"/>
              </a:lnSpc>
            </a:pPr>
            <a:r>
              <a:rPr lang="en-US" sz="1187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sebelum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posisi muncul, bukan sesudah.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95961" y="1738349"/>
            <a:ext cx="5615481" cy="2119938"/>
          </a:xfrm>
          <a:custGeom>
            <a:avLst/>
            <a:gdLst/>
            <a:ahLst/>
            <a:cxnLst/>
            <a:rect l="l" t="t" r="r" b="b"/>
            <a:pathLst>
              <a:path w="5615481" h="2119938">
                <a:moveTo>
                  <a:pt x="75385" y="0"/>
                </a:moveTo>
                <a:lnTo>
                  <a:pt x="5540096" y="0"/>
                </a:lnTo>
                <a:cubicBezTo>
                  <a:pt x="5581730" y="0"/>
                  <a:pt x="5615481" y="33751"/>
                  <a:pt x="5615481" y="75385"/>
                </a:cubicBezTo>
                <a:lnTo>
                  <a:pt x="5615481" y="2044553"/>
                </a:lnTo>
                <a:cubicBezTo>
                  <a:pt x="5615481" y="2086187"/>
                  <a:pt x="5581730" y="2119938"/>
                  <a:pt x="5540096" y="2119938"/>
                </a:cubicBezTo>
                <a:lnTo>
                  <a:pt x="75385" y="2119938"/>
                </a:lnTo>
                <a:cubicBezTo>
                  <a:pt x="33751" y="2119938"/>
                  <a:pt x="0" y="2086187"/>
                  <a:pt x="0" y="2044553"/>
                </a:cubicBezTo>
                <a:lnTo>
                  <a:pt x="0" y="75385"/>
                </a:lnTo>
                <a:cubicBezTo>
                  <a:pt x="0" y="33779"/>
                  <a:pt x="33779" y="0"/>
                  <a:pt x="75385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3244" y="1950343"/>
            <a:ext cx="254393" cy="226127"/>
          </a:xfrm>
          <a:custGeom>
            <a:avLst/>
            <a:gdLst/>
            <a:ahLst/>
            <a:cxnLst/>
            <a:rect l="l" t="t" r="r" b="b"/>
            <a:pathLst>
              <a:path w="254393" h="226127">
                <a:moveTo>
                  <a:pt x="118761" y="37629"/>
                </a:moveTo>
                <a:lnTo>
                  <a:pt x="67264" y="94867"/>
                </a:lnTo>
                <a:cubicBezTo>
                  <a:pt x="65232" y="97120"/>
                  <a:pt x="65321" y="100609"/>
                  <a:pt x="67485" y="102773"/>
                </a:cubicBezTo>
                <a:cubicBezTo>
                  <a:pt x="80955" y="116243"/>
                  <a:pt x="102817" y="116243"/>
                  <a:pt x="116287" y="102773"/>
                </a:cubicBezTo>
                <a:lnTo>
                  <a:pt x="130332" y="88728"/>
                </a:lnTo>
                <a:cubicBezTo>
                  <a:pt x="132187" y="86873"/>
                  <a:pt x="134528" y="85857"/>
                  <a:pt x="136913" y="85681"/>
                </a:cubicBezTo>
                <a:cubicBezTo>
                  <a:pt x="139916" y="85416"/>
                  <a:pt x="143007" y="86432"/>
                  <a:pt x="145304" y="88728"/>
                </a:cubicBezTo>
                <a:lnTo>
                  <a:pt x="223300" y="166062"/>
                </a:lnTo>
                <a:lnTo>
                  <a:pt x="254393" y="141329"/>
                </a:lnTo>
                <a:lnTo>
                  <a:pt x="254393" y="14133"/>
                </a:lnTo>
                <a:lnTo>
                  <a:pt x="204927" y="42399"/>
                </a:lnTo>
                <a:lnTo>
                  <a:pt x="194416" y="35376"/>
                </a:lnTo>
                <a:cubicBezTo>
                  <a:pt x="187438" y="30739"/>
                  <a:pt x="179267" y="28266"/>
                  <a:pt x="170876" y="28266"/>
                </a:cubicBezTo>
                <a:lnTo>
                  <a:pt x="139783" y="28266"/>
                </a:lnTo>
                <a:cubicBezTo>
                  <a:pt x="139298" y="28266"/>
                  <a:pt x="138768" y="28266"/>
                  <a:pt x="138282" y="28310"/>
                </a:cubicBezTo>
                <a:cubicBezTo>
                  <a:pt x="130818" y="28707"/>
                  <a:pt x="123796" y="32064"/>
                  <a:pt x="118761" y="37629"/>
                </a:cubicBezTo>
                <a:close/>
                <a:moveTo>
                  <a:pt x="51497" y="80690"/>
                </a:moveTo>
                <a:lnTo>
                  <a:pt x="98665" y="28266"/>
                </a:lnTo>
                <a:lnTo>
                  <a:pt x="81176" y="28266"/>
                </a:lnTo>
                <a:cubicBezTo>
                  <a:pt x="69914" y="28266"/>
                  <a:pt x="59137" y="32727"/>
                  <a:pt x="51188" y="40676"/>
                </a:cubicBezTo>
                <a:lnTo>
                  <a:pt x="49465" y="42399"/>
                </a:lnTo>
                <a:lnTo>
                  <a:pt x="0" y="14133"/>
                </a:lnTo>
                <a:lnTo>
                  <a:pt x="0" y="141329"/>
                </a:lnTo>
                <a:lnTo>
                  <a:pt x="69075" y="198877"/>
                </a:lnTo>
                <a:cubicBezTo>
                  <a:pt x="79233" y="207356"/>
                  <a:pt x="92041" y="211994"/>
                  <a:pt x="105246" y="211994"/>
                </a:cubicBezTo>
                <a:lnTo>
                  <a:pt x="112180" y="211994"/>
                </a:lnTo>
                <a:lnTo>
                  <a:pt x="109088" y="208902"/>
                </a:lnTo>
                <a:cubicBezTo>
                  <a:pt x="104937" y="204751"/>
                  <a:pt x="104937" y="198038"/>
                  <a:pt x="109088" y="193930"/>
                </a:cubicBezTo>
                <a:cubicBezTo>
                  <a:pt x="113240" y="189823"/>
                  <a:pt x="119953" y="189779"/>
                  <a:pt x="124061" y="193930"/>
                </a:cubicBezTo>
                <a:lnTo>
                  <a:pt x="142168" y="212038"/>
                </a:lnTo>
                <a:lnTo>
                  <a:pt x="146143" y="212038"/>
                </a:lnTo>
                <a:cubicBezTo>
                  <a:pt x="154579" y="212038"/>
                  <a:pt x="162838" y="210139"/>
                  <a:pt x="170346" y="206606"/>
                </a:cubicBezTo>
                <a:lnTo>
                  <a:pt x="158554" y="194769"/>
                </a:lnTo>
                <a:cubicBezTo>
                  <a:pt x="154402" y="190618"/>
                  <a:pt x="154402" y="183905"/>
                  <a:pt x="158554" y="179797"/>
                </a:cubicBezTo>
                <a:cubicBezTo>
                  <a:pt x="162705" y="175690"/>
                  <a:pt x="169418" y="175646"/>
                  <a:pt x="173526" y="179797"/>
                </a:cubicBezTo>
                <a:lnTo>
                  <a:pt x="187659" y="193930"/>
                </a:lnTo>
                <a:lnTo>
                  <a:pt x="195388" y="186201"/>
                </a:lnTo>
                <a:cubicBezTo>
                  <a:pt x="199318" y="182271"/>
                  <a:pt x="200467" y="176573"/>
                  <a:pt x="198744" y="171582"/>
                </a:cubicBezTo>
                <a:lnTo>
                  <a:pt x="137840" y="111164"/>
                </a:lnTo>
                <a:lnTo>
                  <a:pt x="131260" y="117745"/>
                </a:lnTo>
                <a:cubicBezTo>
                  <a:pt x="109486" y="139518"/>
                  <a:pt x="74242" y="139518"/>
                  <a:pt x="52468" y="117745"/>
                </a:cubicBezTo>
                <a:cubicBezTo>
                  <a:pt x="42310" y="107587"/>
                  <a:pt x="41913" y="91290"/>
                  <a:pt x="51497" y="80646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7" name="Text 25"/>
          <p:cNvSpPr/>
          <p:nvPr/>
        </p:nvSpPr>
        <p:spPr>
          <a:xfrm>
            <a:off x="6784833" y="1931499"/>
            <a:ext cx="1026992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GIZ Pattern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389111" y="2346065"/>
            <a:ext cx="5304556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Mengikuti </a:t>
            </a:r>
            <a:pPr>
              <a:lnSpc>
                <a:spcPct val="140000"/>
              </a:lnSpc>
            </a:pPr>
            <a:r>
              <a:rPr lang="en-US" sz="1187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project funding cycle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dari German government. Sering ada </a:t>
            </a:r>
            <a:pPr>
              <a:lnSpc>
                <a:spcPct val="140000"/>
              </a:lnSpc>
            </a:pPr>
            <a:r>
              <a:rPr lang="en-US" sz="1187" b="1" dirty="0">
                <a:solidFill>
                  <a:srgbClr val="F0F4F8">
                    <a:alpha val="80000"/>
                  </a:srgbClr>
                </a:solidFill>
                <a:highlight>
                  <a:srgbClr val="98C1D9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hiring surge di awal tahun kalender 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ketika annual allocations released.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89111" y="2949070"/>
            <a:ext cx="5229181" cy="716068"/>
          </a:xfrm>
          <a:custGeom>
            <a:avLst/>
            <a:gdLst/>
            <a:ahLst/>
            <a:cxnLst/>
            <a:rect l="l" t="t" r="r" b="b"/>
            <a:pathLst>
              <a:path w="5229181" h="716068">
                <a:moveTo>
                  <a:pt x="37687" y="0"/>
                </a:moveTo>
                <a:lnTo>
                  <a:pt x="5191494" y="0"/>
                </a:lnTo>
                <a:cubicBezTo>
                  <a:pt x="5212308" y="0"/>
                  <a:pt x="5229181" y="16873"/>
                  <a:pt x="5229181" y="37687"/>
                </a:cubicBezTo>
                <a:lnTo>
                  <a:pt x="5229181" y="678381"/>
                </a:lnTo>
                <a:cubicBezTo>
                  <a:pt x="5229181" y="699195"/>
                  <a:pt x="5212308" y="716068"/>
                  <a:pt x="5191494" y="716068"/>
                </a:cubicBezTo>
                <a:lnTo>
                  <a:pt x="37687" y="716068"/>
                </a:lnTo>
                <a:cubicBezTo>
                  <a:pt x="16873" y="716068"/>
                  <a:pt x="0" y="699195"/>
                  <a:pt x="0" y="678381"/>
                </a:cubicBezTo>
                <a:lnTo>
                  <a:pt x="0" y="37687"/>
                </a:lnTo>
                <a:cubicBezTo>
                  <a:pt x="0" y="16887"/>
                  <a:pt x="16887" y="0"/>
                  <a:pt x="37687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6502174" y="3062133"/>
            <a:ext cx="5069008" cy="188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9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PEAK HIRING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502174" y="3288260"/>
            <a:ext cx="5087852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Januari–Maret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10094" y="4013750"/>
            <a:ext cx="5606059" cy="1375604"/>
          </a:xfrm>
          <a:custGeom>
            <a:avLst/>
            <a:gdLst/>
            <a:ahLst/>
            <a:cxnLst/>
            <a:rect l="l" t="t" r="r" b="b"/>
            <a:pathLst>
              <a:path w="5606059" h="1375604">
                <a:moveTo>
                  <a:pt x="0" y="0"/>
                </a:moveTo>
                <a:lnTo>
                  <a:pt x="5530689" y="0"/>
                </a:lnTo>
                <a:cubicBezTo>
                  <a:pt x="5572315" y="0"/>
                  <a:pt x="5606059" y="33744"/>
                  <a:pt x="5606059" y="75369"/>
                </a:cubicBezTo>
                <a:lnTo>
                  <a:pt x="5606059" y="1300235"/>
                </a:lnTo>
                <a:cubicBezTo>
                  <a:pt x="5606059" y="1341860"/>
                  <a:pt x="5572315" y="1375604"/>
                  <a:pt x="5530689" y="1375604"/>
                </a:cubicBezTo>
                <a:lnTo>
                  <a:pt x="0" y="1375604"/>
                </a:lnTo>
                <a:lnTo>
                  <a:pt x="0" y="0"/>
                </a:lnTo>
                <a:close/>
              </a:path>
            </a:pathLst>
          </a:custGeom>
          <a:solidFill>
            <a:srgbClr val="98C1D9">
              <a:alpha val="1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6210094" y="4013750"/>
            <a:ext cx="37688" cy="1375604"/>
          </a:xfrm>
          <a:custGeom>
            <a:avLst/>
            <a:gdLst/>
            <a:ahLst/>
            <a:cxnLst/>
            <a:rect l="l" t="t" r="r" b="b"/>
            <a:pathLst>
              <a:path w="37688" h="1375604">
                <a:moveTo>
                  <a:pt x="0" y="0"/>
                </a:moveTo>
                <a:lnTo>
                  <a:pt x="37688" y="0"/>
                </a:lnTo>
                <a:lnTo>
                  <a:pt x="37688" y="1375604"/>
                </a:lnTo>
                <a:lnTo>
                  <a:pt x="0" y="1375604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4" name="Shape 32"/>
          <p:cNvSpPr/>
          <p:nvPr/>
        </p:nvSpPr>
        <p:spPr>
          <a:xfrm>
            <a:off x="6372622" y="4202189"/>
            <a:ext cx="164884" cy="188439"/>
          </a:xfrm>
          <a:custGeom>
            <a:avLst/>
            <a:gdLst/>
            <a:ahLst/>
            <a:cxnLst/>
            <a:rect l="l" t="t" r="r" b="b"/>
            <a:pathLst>
              <a:path w="164884" h="188439">
                <a:moveTo>
                  <a:pt x="164884" y="75744"/>
                </a:moveTo>
                <a:cubicBezTo>
                  <a:pt x="159437" y="79350"/>
                  <a:pt x="153180" y="82258"/>
                  <a:pt x="146666" y="84577"/>
                </a:cubicBezTo>
                <a:cubicBezTo>
                  <a:pt x="129368" y="90760"/>
                  <a:pt x="106659" y="94219"/>
                  <a:pt x="82442" y="94219"/>
                </a:cubicBezTo>
                <a:cubicBezTo>
                  <a:pt x="58225" y="94219"/>
                  <a:pt x="35480" y="90723"/>
                  <a:pt x="18218" y="84577"/>
                </a:cubicBezTo>
                <a:cubicBezTo>
                  <a:pt x="11741" y="82258"/>
                  <a:pt x="5447" y="79350"/>
                  <a:pt x="0" y="75744"/>
                </a:cubicBezTo>
                <a:lnTo>
                  <a:pt x="0" y="105997"/>
                </a:lnTo>
                <a:cubicBezTo>
                  <a:pt x="0" y="122264"/>
                  <a:pt x="36915" y="135440"/>
                  <a:pt x="82442" y="135440"/>
                </a:cubicBezTo>
                <a:cubicBezTo>
                  <a:pt x="127969" y="135440"/>
                  <a:pt x="164884" y="122264"/>
                  <a:pt x="164884" y="105997"/>
                </a:cubicBezTo>
                <a:lnTo>
                  <a:pt x="164884" y="75744"/>
                </a:lnTo>
                <a:close/>
                <a:moveTo>
                  <a:pt x="164884" y="47110"/>
                </a:moveTo>
                <a:lnTo>
                  <a:pt x="164884" y="29444"/>
                </a:lnTo>
                <a:cubicBezTo>
                  <a:pt x="164884" y="13176"/>
                  <a:pt x="127969" y="0"/>
                  <a:pt x="82442" y="0"/>
                </a:cubicBezTo>
                <a:cubicBezTo>
                  <a:pt x="36915" y="0"/>
                  <a:pt x="0" y="13176"/>
                  <a:pt x="0" y="29444"/>
                </a:cubicBezTo>
                <a:lnTo>
                  <a:pt x="0" y="47110"/>
                </a:lnTo>
                <a:cubicBezTo>
                  <a:pt x="0" y="63377"/>
                  <a:pt x="36915" y="76553"/>
                  <a:pt x="82442" y="76553"/>
                </a:cubicBezTo>
                <a:cubicBezTo>
                  <a:pt x="127969" y="76553"/>
                  <a:pt x="164884" y="63377"/>
                  <a:pt x="164884" y="47110"/>
                </a:cubicBezTo>
                <a:close/>
                <a:moveTo>
                  <a:pt x="146666" y="143464"/>
                </a:moveTo>
                <a:cubicBezTo>
                  <a:pt x="129405" y="149610"/>
                  <a:pt x="106696" y="153107"/>
                  <a:pt x="82442" y="153107"/>
                </a:cubicBezTo>
                <a:cubicBezTo>
                  <a:pt x="58188" y="153107"/>
                  <a:pt x="35480" y="149610"/>
                  <a:pt x="18218" y="143464"/>
                </a:cubicBezTo>
                <a:cubicBezTo>
                  <a:pt x="11741" y="141145"/>
                  <a:pt x="5447" y="138238"/>
                  <a:pt x="0" y="134631"/>
                </a:cubicBezTo>
                <a:lnTo>
                  <a:pt x="0" y="158995"/>
                </a:lnTo>
                <a:cubicBezTo>
                  <a:pt x="0" y="175263"/>
                  <a:pt x="36915" y="188439"/>
                  <a:pt x="82442" y="188439"/>
                </a:cubicBezTo>
                <a:cubicBezTo>
                  <a:pt x="127969" y="188439"/>
                  <a:pt x="164884" y="175263"/>
                  <a:pt x="164884" y="158995"/>
                </a:cubicBezTo>
                <a:lnTo>
                  <a:pt x="164884" y="134631"/>
                </a:lnTo>
                <a:cubicBezTo>
                  <a:pt x="159437" y="138238"/>
                  <a:pt x="153180" y="141145"/>
                  <a:pt x="146666" y="14346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5" name="Text 33"/>
          <p:cNvSpPr/>
          <p:nvPr/>
        </p:nvSpPr>
        <p:spPr>
          <a:xfrm>
            <a:off x="6639381" y="4164501"/>
            <a:ext cx="5116117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ADB CMS System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639381" y="4503691"/>
            <a:ext cx="5106696" cy="734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ADB menggunakan </a:t>
            </a:r>
            <a:pPr>
              <a:lnSpc>
                <a:spcPct val="140000"/>
              </a:lnSpc>
            </a:pPr>
            <a:r>
              <a:rPr lang="en-US" sz="1187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Consultant Management System (CMS)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consulting gigs di-post secara terpisah dari staff positions. </a:t>
            </a:r>
            <a:pPr>
              <a:lnSpc>
                <a:spcPct val="140000"/>
              </a:lnSpc>
            </a:pPr>
            <a:r>
              <a:rPr lang="en-US" sz="118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Wajib register dan setup alerts.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195961" y="5544816"/>
            <a:ext cx="5615481" cy="1215431"/>
          </a:xfrm>
          <a:custGeom>
            <a:avLst/>
            <a:gdLst/>
            <a:ahLst/>
            <a:cxnLst/>
            <a:rect l="l" t="t" r="r" b="b"/>
            <a:pathLst>
              <a:path w="5615481" h="1215431">
                <a:moveTo>
                  <a:pt x="75381" y="0"/>
                </a:moveTo>
                <a:lnTo>
                  <a:pt x="5540100" y="0"/>
                </a:lnTo>
                <a:cubicBezTo>
                  <a:pt x="5581731" y="0"/>
                  <a:pt x="5615481" y="33749"/>
                  <a:pt x="5615481" y="75381"/>
                </a:cubicBezTo>
                <a:lnTo>
                  <a:pt x="5615481" y="1140050"/>
                </a:lnTo>
                <a:cubicBezTo>
                  <a:pt x="5615481" y="1181682"/>
                  <a:pt x="5581731" y="1215431"/>
                  <a:pt x="5540100" y="1215431"/>
                </a:cubicBezTo>
                <a:lnTo>
                  <a:pt x="75381" y="1215431"/>
                </a:lnTo>
                <a:cubicBezTo>
                  <a:pt x="33749" y="1215431"/>
                  <a:pt x="0" y="1181682"/>
                  <a:pt x="0" y="1140050"/>
                </a:cubicBezTo>
                <a:lnTo>
                  <a:pt x="0" y="75381"/>
                </a:lnTo>
                <a:cubicBezTo>
                  <a:pt x="0" y="33749"/>
                  <a:pt x="33749" y="0"/>
                  <a:pt x="75381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374978" y="5747388"/>
            <a:ext cx="169595" cy="169595"/>
          </a:xfrm>
          <a:custGeom>
            <a:avLst/>
            <a:gdLst/>
            <a:ahLst/>
            <a:cxnLst/>
            <a:rect l="l" t="t" r="r" b="b"/>
            <a:pathLst>
              <a:path w="169595" h="169595">
                <a:moveTo>
                  <a:pt x="84798" y="0"/>
                </a:moveTo>
                <a:cubicBezTo>
                  <a:pt x="131599" y="0"/>
                  <a:pt x="169595" y="37996"/>
                  <a:pt x="169595" y="84798"/>
                </a:cubicBezTo>
                <a:cubicBezTo>
                  <a:pt x="169595" y="131599"/>
                  <a:pt x="131599" y="169595"/>
                  <a:pt x="84798" y="169595"/>
                </a:cubicBezTo>
                <a:cubicBezTo>
                  <a:pt x="37996" y="169595"/>
                  <a:pt x="0" y="131599"/>
                  <a:pt x="0" y="84798"/>
                </a:cubicBezTo>
                <a:cubicBezTo>
                  <a:pt x="0" y="37996"/>
                  <a:pt x="37996" y="0"/>
                  <a:pt x="84798" y="0"/>
                </a:cubicBezTo>
                <a:close/>
                <a:moveTo>
                  <a:pt x="76848" y="39749"/>
                </a:moveTo>
                <a:lnTo>
                  <a:pt x="76848" y="84798"/>
                </a:lnTo>
                <a:cubicBezTo>
                  <a:pt x="76848" y="87447"/>
                  <a:pt x="78173" y="89932"/>
                  <a:pt x="80392" y="91422"/>
                </a:cubicBezTo>
                <a:lnTo>
                  <a:pt x="112191" y="112622"/>
                </a:lnTo>
                <a:cubicBezTo>
                  <a:pt x="115835" y="115073"/>
                  <a:pt x="120770" y="114079"/>
                  <a:pt x="123221" y="110402"/>
                </a:cubicBezTo>
                <a:cubicBezTo>
                  <a:pt x="125673" y="106726"/>
                  <a:pt x="124679" y="101823"/>
                  <a:pt x="121002" y="99372"/>
                </a:cubicBezTo>
                <a:lnTo>
                  <a:pt x="92747" y="80558"/>
                </a:lnTo>
                <a:lnTo>
                  <a:pt x="92747" y="39749"/>
                </a:lnTo>
                <a:cubicBezTo>
                  <a:pt x="92747" y="35343"/>
                  <a:pt x="89203" y="31799"/>
                  <a:pt x="84798" y="31799"/>
                </a:cubicBezTo>
                <a:cubicBezTo>
                  <a:pt x="80392" y="31799"/>
                  <a:pt x="76848" y="35343"/>
                  <a:pt x="76848" y="39749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9" name="Text 37"/>
          <p:cNvSpPr/>
          <p:nvPr/>
        </p:nvSpPr>
        <p:spPr>
          <a:xfrm>
            <a:off x="6568128" y="5700278"/>
            <a:ext cx="5172649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5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 Reality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351423" y="6077156"/>
            <a:ext cx="1432136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ADB Hiring Process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0977673" y="6077156"/>
            <a:ext cx="753756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4–6 bulan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351423" y="6378658"/>
            <a:ext cx="1554621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World Bank Selection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1096331" y="6378658"/>
            <a:ext cx="640692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±75 hari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8667" y="338667"/>
            <a:ext cx="50800" cy="338667"/>
          </a:xfrm>
          <a:custGeom>
            <a:avLst/>
            <a:gdLst/>
            <a:ahLst/>
            <a:cxnLst/>
            <a:rect l="l" t="t" r="r" b="b"/>
            <a:pathLst>
              <a:path w="50800" h="338667">
                <a:moveTo>
                  <a:pt x="0" y="0"/>
                </a:moveTo>
                <a:lnTo>
                  <a:pt x="50800" y="0"/>
                </a:lnTo>
                <a:lnTo>
                  <a:pt x="50800" y="338667"/>
                </a:lnTo>
                <a:lnTo>
                  <a:pt x="0" y="338667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491067" y="423333"/>
            <a:ext cx="1981200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b="1" spc="187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Industry Intelligence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8667" y="778933"/>
            <a:ext cx="11667067" cy="3386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Kalender Hiring: Tech Companies &amp; Think Tanks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8667" y="1185333"/>
            <a:ext cx="11590867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Microsoft, Google, CSIS, Prakarsa — Pola yang Berbeda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42900" y="1562100"/>
            <a:ext cx="5664200" cy="2531533"/>
          </a:xfrm>
          <a:custGeom>
            <a:avLst/>
            <a:gdLst/>
            <a:ahLst/>
            <a:cxnLst/>
            <a:rect l="l" t="t" r="r" b="b"/>
            <a:pathLst>
              <a:path w="5664200" h="2531533">
                <a:moveTo>
                  <a:pt x="67744" y="0"/>
                </a:moveTo>
                <a:lnTo>
                  <a:pt x="5596456" y="0"/>
                </a:lnTo>
                <a:cubicBezTo>
                  <a:pt x="5633870" y="0"/>
                  <a:pt x="5664200" y="30330"/>
                  <a:pt x="5664200" y="67744"/>
                </a:cubicBezTo>
                <a:lnTo>
                  <a:pt x="5664200" y="2463790"/>
                </a:lnTo>
                <a:cubicBezTo>
                  <a:pt x="5664200" y="2501203"/>
                  <a:pt x="5633870" y="2531533"/>
                  <a:pt x="5596456" y="2531533"/>
                </a:cubicBezTo>
                <a:lnTo>
                  <a:pt x="67744" y="2531533"/>
                </a:lnTo>
                <a:cubicBezTo>
                  <a:pt x="30330" y="2531533"/>
                  <a:pt x="0" y="2501203"/>
                  <a:pt x="0" y="2463790"/>
                </a:cubicBezTo>
                <a:lnTo>
                  <a:pt x="0" y="67744"/>
                </a:lnTo>
                <a:cubicBezTo>
                  <a:pt x="0" y="30330"/>
                  <a:pt x="30330" y="0"/>
                  <a:pt x="67744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6467" y="17526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/>
            </a:pathLst>
          </a:custGeom>
          <a:solidFill>
            <a:srgbClr val="98C1D9"/>
          </a:solidFill>
          <a:ln/>
        </p:spPr>
      </p:sp>
      <p:sp>
        <p:nvSpPr>
          <p:cNvPr id="8" name="Text 6"/>
          <p:cNvSpPr/>
          <p:nvPr/>
        </p:nvSpPr>
        <p:spPr>
          <a:xfrm>
            <a:off x="872067" y="1735667"/>
            <a:ext cx="1566333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Microsoft Indonesia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16467" y="2108200"/>
            <a:ext cx="5317067" cy="846667"/>
          </a:xfrm>
          <a:custGeom>
            <a:avLst/>
            <a:gdLst/>
            <a:ahLst/>
            <a:cxnLst/>
            <a:rect l="l" t="t" r="r" b="b"/>
            <a:pathLst>
              <a:path w="5317067" h="846667">
                <a:moveTo>
                  <a:pt x="33867" y="0"/>
                </a:moveTo>
                <a:lnTo>
                  <a:pt x="5283200" y="0"/>
                </a:lnTo>
                <a:cubicBezTo>
                  <a:pt x="5301904" y="0"/>
                  <a:pt x="5317067" y="15163"/>
                  <a:pt x="5317067" y="33867"/>
                </a:cubicBezTo>
                <a:lnTo>
                  <a:pt x="5317067" y="812800"/>
                </a:lnTo>
                <a:cubicBezTo>
                  <a:pt x="5317067" y="831504"/>
                  <a:pt x="5301904" y="846667"/>
                  <a:pt x="5283200" y="846667"/>
                </a:cubicBezTo>
                <a:lnTo>
                  <a:pt x="33867" y="846667"/>
                </a:lnTo>
                <a:cubicBezTo>
                  <a:pt x="15163" y="846667"/>
                  <a:pt x="0" y="831504"/>
                  <a:pt x="0" y="812800"/>
                </a:cubicBezTo>
                <a:lnTo>
                  <a:pt x="0" y="33867"/>
                </a:lnTo>
                <a:cubicBezTo>
                  <a:pt x="0" y="15163"/>
                  <a:pt x="15163" y="0"/>
                  <a:pt x="33867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18067" y="2209800"/>
            <a:ext cx="5173133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PEAK HIRING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18067" y="2413000"/>
            <a:ext cx="5190067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Q1 (Jan–Mar)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8067" y="2683933"/>
            <a:ext cx="5173133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Setelah budget approval global di Oktober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20700" y="3060700"/>
            <a:ext cx="5308600" cy="855133"/>
          </a:xfrm>
          <a:custGeom>
            <a:avLst/>
            <a:gdLst/>
            <a:ahLst/>
            <a:cxnLst/>
            <a:rect l="l" t="t" r="r" b="b"/>
            <a:pathLst>
              <a:path w="5308600" h="855133">
                <a:moveTo>
                  <a:pt x="33863" y="0"/>
                </a:moveTo>
                <a:lnTo>
                  <a:pt x="5274737" y="0"/>
                </a:lnTo>
                <a:cubicBezTo>
                  <a:pt x="5293439" y="0"/>
                  <a:pt x="5308600" y="15161"/>
                  <a:pt x="5308600" y="33863"/>
                </a:cubicBezTo>
                <a:lnTo>
                  <a:pt x="5308600" y="821270"/>
                </a:lnTo>
                <a:cubicBezTo>
                  <a:pt x="5308600" y="839972"/>
                  <a:pt x="5293439" y="855133"/>
                  <a:pt x="5274737" y="855133"/>
                </a:cubicBezTo>
                <a:lnTo>
                  <a:pt x="33863" y="855133"/>
                </a:lnTo>
                <a:cubicBezTo>
                  <a:pt x="15161" y="855133"/>
                  <a:pt x="0" y="839972"/>
                  <a:pt x="0" y="821270"/>
                </a:cubicBezTo>
                <a:lnTo>
                  <a:pt x="0" y="33863"/>
                </a:lnTo>
                <a:cubicBezTo>
                  <a:pt x="0" y="15174"/>
                  <a:pt x="15174" y="0"/>
                  <a:pt x="33863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12700">
            <a:solidFill>
              <a:srgbClr val="E07A5F">
                <a:alpha val="4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6533" y="3166533"/>
            <a:ext cx="5156200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HEADCOUNT FREEZE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26533" y="3369733"/>
            <a:ext cx="5173133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Q4 (Okt–Des)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26533" y="3640667"/>
            <a:ext cx="5156200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Apply paling lambat September</a:t>
            </a:r>
            <a:pPr>
              <a:lnSpc>
                <a:spcPct val="120000"/>
              </a:lnSpc>
            </a:pPr>
            <a:r>
              <a:rPr lang="en-US" sz="933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masuk sebelum freeze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42900" y="4237567"/>
            <a:ext cx="5664200" cy="1464733"/>
          </a:xfrm>
          <a:custGeom>
            <a:avLst/>
            <a:gdLst/>
            <a:ahLst/>
            <a:cxnLst/>
            <a:rect l="l" t="t" r="r" b="b"/>
            <a:pathLst>
              <a:path w="5664200" h="1464733">
                <a:moveTo>
                  <a:pt x="67729" y="0"/>
                </a:moveTo>
                <a:lnTo>
                  <a:pt x="5596471" y="0"/>
                </a:lnTo>
                <a:cubicBezTo>
                  <a:pt x="5633877" y="0"/>
                  <a:pt x="5664200" y="30323"/>
                  <a:pt x="5664200" y="67729"/>
                </a:cubicBezTo>
                <a:lnTo>
                  <a:pt x="5664200" y="1397004"/>
                </a:lnTo>
                <a:cubicBezTo>
                  <a:pt x="5664200" y="1434410"/>
                  <a:pt x="5633877" y="1464733"/>
                  <a:pt x="5596471" y="1464733"/>
                </a:cubicBezTo>
                <a:lnTo>
                  <a:pt x="67729" y="1464733"/>
                </a:lnTo>
                <a:cubicBezTo>
                  <a:pt x="30323" y="1464733"/>
                  <a:pt x="0" y="1434410"/>
                  <a:pt x="0" y="1397004"/>
                </a:cubicBezTo>
                <a:lnTo>
                  <a:pt x="0" y="67729"/>
                </a:lnTo>
                <a:cubicBezTo>
                  <a:pt x="0" y="30348"/>
                  <a:pt x="30348" y="0"/>
                  <a:pt x="67729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467" y="4428067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/>
            </a:pathLst>
          </a:custGeom>
          <a:solidFill>
            <a:srgbClr val="98C1D9"/>
          </a:solidFill>
          <a:ln/>
        </p:spPr>
      </p:sp>
      <p:sp>
        <p:nvSpPr>
          <p:cNvPr id="19" name="Text 17"/>
          <p:cNvSpPr/>
          <p:nvPr/>
        </p:nvSpPr>
        <p:spPr>
          <a:xfrm>
            <a:off x="872067" y="4411133"/>
            <a:ext cx="618067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Google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16467" y="4783667"/>
            <a:ext cx="914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Hiring Wave 1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310188" y="4783667"/>
            <a:ext cx="592667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Jan–Mar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16467" y="5054600"/>
            <a:ext cx="9398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Hiring Wave 2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352984" y="5054600"/>
            <a:ext cx="550333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Jul–Sep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16467" y="5325533"/>
            <a:ext cx="931333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Freeze Period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305557" y="5325533"/>
            <a:ext cx="592667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Okt–Des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355600" y="5842000"/>
            <a:ext cx="5655733" cy="1016000"/>
          </a:xfrm>
          <a:custGeom>
            <a:avLst/>
            <a:gdLst/>
            <a:ahLst/>
            <a:cxnLst/>
            <a:rect l="l" t="t" r="r" b="b"/>
            <a:pathLst>
              <a:path w="5655733" h="1016000">
                <a:moveTo>
                  <a:pt x="0" y="0"/>
                </a:moveTo>
                <a:lnTo>
                  <a:pt x="5587997" y="0"/>
                </a:lnTo>
                <a:cubicBezTo>
                  <a:pt x="5625407" y="0"/>
                  <a:pt x="5655733" y="30327"/>
                  <a:pt x="5655733" y="67737"/>
                </a:cubicBezTo>
                <a:lnTo>
                  <a:pt x="5655733" y="948263"/>
                </a:lnTo>
                <a:cubicBezTo>
                  <a:pt x="5655733" y="985673"/>
                  <a:pt x="5625407" y="1016000"/>
                  <a:pt x="5587997" y="1016000"/>
                </a:cubicBez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355600" y="5842000"/>
            <a:ext cx="33867" cy="1016000"/>
          </a:xfrm>
          <a:custGeom>
            <a:avLst/>
            <a:gdLst/>
            <a:ahLst/>
            <a:cxnLst/>
            <a:rect l="l" t="t" r="r" b="b"/>
            <a:pathLst>
              <a:path w="33867" h="1016000">
                <a:moveTo>
                  <a:pt x="0" y="0"/>
                </a:moveTo>
                <a:lnTo>
                  <a:pt x="33867" y="0"/>
                </a:lnTo>
                <a:lnTo>
                  <a:pt x="33867" y="1016000"/>
                </a:ln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8" name="Shape 26"/>
          <p:cNvSpPr/>
          <p:nvPr/>
        </p:nvSpPr>
        <p:spPr>
          <a:xfrm>
            <a:off x="491067" y="6011333"/>
            <a:ext cx="169333" cy="169333"/>
          </a:xfrm>
          <a:custGeom>
            <a:avLst/>
            <a:gdLst/>
            <a:ahLst/>
            <a:cxnLst/>
            <a:rect l="l" t="t" r="r" b="b"/>
            <a:pathLst>
              <a:path w="169333" h="169333">
                <a:moveTo>
                  <a:pt x="78945" y="1687"/>
                </a:moveTo>
                <a:cubicBezTo>
                  <a:pt x="82418" y="-562"/>
                  <a:pt x="86916" y="-562"/>
                  <a:pt x="90388" y="1687"/>
                </a:cubicBezTo>
                <a:lnTo>
                  <a:pt x="164472" y="49312"/>
                </a:lnTo>
                <a:cubicBezTo>
                  <a:pt x="168407" y="51858"/>
                  <a:pt x="170226" y="56687"/>
                  <a:pt x="168903" y="61185"/>
                </a:cubicBezTo>
                <a:cubicBezTo>
                  <a:pt x="167580" y="65683"/>
                  <a:pt x="163446" y="68792"/>
                  <a:pt x="158750" y="68792"/>
                </a:cubicBezTo>
                <a:lnTo>
                  <a:pt x="148167" y="68792"/>
                </a:lnTo>
                <a:lnTo>
                  <a:pt x="148167" y="137583"/>
                </a:lnTo>
                <a:lnTo>
                  <a:pt x="165100" y="150283"/>
                </a:lnTo>
                <a:cubicBezTo>
                  <a:pt x="167779" y="152268"/>
                  <a:pt x="169333" y="155410"/>
                  <a:pt x="169333" y="158750"/>
                </a:cubicBezTo>
                <a:cubicBezTo>
                  <a:pt x="169333" y="164604"/>
                  <a:pt x="164604" y="169333"/>
                  <a:pt x="158750" y="169333"/>
                </a:cubicBezTo>
                <a:lnTo>
                  <a:pt x="10583" y="169333"/>
                </a:lnTo>
                <a:cubicBezTo>
                  <a:pt x="4729" y="169333"/>
                  <a:pt x="0" y="164604"/>
                  <a:pt x="0" y="158750"/>
                </a:cubicBezTo>
                <a:cubicBezTo>
                  <a:pt x="0" y="155410"/>
                  <a:pt x="1554" y="152268"/>
                  <a:pt x="4233" y="150283"/>
                </a:cubicBezTo>
                <a:lnTo>
                  <a:pt x="21167" y="137583"/>
                </a:lnTo>
                <a:lnTo>
                  <a:pt x="21167" y="137583"/>
                </a:lnTo>
                <a:lnTo>
                  <a:pt x="21167" y="68792"/>
                </a:lnTo>
                <a:lnTo>
                  <a:pt x="10583" y="68792"/>
                </a:lnTo>
                <a:cubicBezTo>
                  <a:pt x="5887" y="68792"/>
                  <a:pt x="1753" y="65683"/>
                  <a:pt x="430" y="61185"/>
                </a:cubicBezTo>
                <a:cubicBezTo>
                  <a:pt x="-893" y="56687"/>
                  <a:pt x="926" y="51825"/>
                  <a:pt x="4862" y="49312"/>
                </a:cubicBezTo>
                <a:lnTo>
                  <a:pt x="78945" y="1687"/>
                </a:lnTo>
                <a:close/>
                <a:moveTo>
                  <a:pt x="111125" y="68792"/>
                </a:moveTo>
                <a:lnTo>
                  <a:pt x="111125" y="137583"/>
                </a:lnTo>
                <a:lnTo>
                  <a:pt x="132292" y="137583"/>
                </a:lnTo>
                <a:lnTo>
                  <a:pt x="132292" y="68792"/>
                </a:lnTo>
                <a:lnTo>
                  <a:pt x="111125" y="68792"/>
                </a:lnTo>
                <a:close/>
                <a:moveTo>
                  <a:pt x="74083" y="137583"/>
                </a:moveTo>
                <a:lnTo>
                  <a:pt x="95250" y="137583"/>
                </a:lnTo>
                <a:lnTo>
                  <a:pt x="95250" y="68792"/>
                </a:lnTo>
                <a:lnTo>
                  <a:pt x="74083" y="68792"/>
                </a:lnTo>
                <a:lnTo>
                  <a:pt x="74083" y="137583"/>
                </a:lnTo>
                <a:close/>
                <a:moveTo>
                  <a:pt x="37042" y="68792"/>
                </a:moveTo>
                <a:lnTo>
                  <a:pt x="37042" y="137583"/>
                </a:lnTo>
                <a:lnTo>
                  <a:pt x="58208" y="137583"/>
                </a:lnTo>
                <a:lnTo>
                  <a:pt x="58208" y="68792"/>
                </a:lnTo>
                <a:lnTo>
                  <a:pt x="37042" y="6879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9" name="Text 27"/>
          <p:cNvSpPr/>
          <p:nvPr/>
        </p:nvSpPr>
        <p:spPr>
          <a:xfrm>
            <a:off x="741759" y="5977467"/>
            <a:ext cx="5207000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Affairs Roles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41759" y="6282267"/>
            <a:ext cx="5198533" cy="440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Lebih sedikit dan </a:t>
            </a:r>
            <a:pPr>
              <a:lnSpc>
                <a:spcPct val="140000"/>
              </a:lnSpc>
            </a:pPr>
            <a:r>
              <a:rPr lang="en-US" sz="106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turnover rendah</a:t>
            </a:r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Harus sudah </a:t>
            </a:r>
            <a:pPr>
              <a:lnSpc>
                <a:spcPct val="140000"/>
              </a:lnSpc>
            </a:pPr>
            <a:r>
              <a:rPr lang="en-US" sz="1067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visible sebelum posisi ada</a:t>
            </a:r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Network dengan Government Affairs team jauh-jauh hari.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184900" y="1562100"/>
            <a:ext cx="5664200" cy="2599267"/>
          </a:xfrm>
          <a:custGeom>
            <a:avLst/>
            <a:gdLst/>
            <a:ahLst/>
            <a:cxnLst/>
            <a:rect l="l" t="t" r="r" b="b"/>
            <a:pathLst>
              <a:path w="5664200" h="2599267">
                <a:moveTo>
                  <a:pt x="67737" y="0"/>
                </a:moveTo>
                <a:lnTo>
                  <a:pt x="5596463" y="0"/>
                </a:lnTo>
                <a:cubicBezTo>
                  <a:pt x="5633873" y="0"/>
                  <a:pt x="5664200" y="30327"/>
                  <a:pt x="5664200" y="67737"/>
                </a:cubicBezTo>
                <a:lnTo>
                  <a:pt x="5664200" y="2531530"/>
                </a:lnTo>
                <a:cubicBezTo>
                  <a:pt x="5664200" y="2568915"/>
                  <a:pt x="5633848" y="2599267"/>
                  <a:pt x="5596463" y="2599267"/>
                </a:cubicBezTo>
                <a:lnTo>
                  <a:pt x="67737" y="2599267"/>
                </a:lnTo>
                <a:cubicBezTo>
                  <a:pt x="30327" y="2599267"/>
                  <a:pt x="0" y="2568940"/>
                  <a:pt x="0" y="2531530"/>
                </a:cubicBezTo>
                <a:lnTo>
                  <a:pt x="0" y="67737"/>
                </a:lnTo>
                <a:cubicBezTo>
                  <a:pt x="0" y="30327"/>
                  <a:pt x="30327" y="0"/>
                  <a:pt x="67737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83867" y="1752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47625" y="22225"/>
                </a:moveTo>
                <a:cubicBezTo>
                  <a:pt x="47625" y="9962"/>
                  <a:pt x="57587" y="0"/>
                  <a:pt x="69850" y="0"/>
                </a:cubicBezTo>
                <a:lnTo>
                  <a:pt x="79375" y="0"/>
                </a:lnTo>
                <a:cubicBezTo>
                  <a:pt x="86400" y="0"/>
                  <a:pt x="92075" y="5675"/>
                  <a:pt x="92075" y="12700"/>
                </a:cubicBezTo>
                <a:lnTo>
                  <a:pt x="92075" y="190500"/>
                </a:lnTo>
                <a:cubicBezTo>
                  <a:pt x="92075" y="197525"/>
                  <a:pt x="86400" y="203200"/>
                  <a:pt x="79375" y="203200"/>
                </a:cubicBezTo>
                <a:lnTo>
                  <a:pt x="66675" y="203200"/>
                </a:lnTo>
                <a:cubicBezTo>
                  <a:pt x="54848" y="203200"/>
                  <a:pt x="44887" y="195104"/>
                  <a:pt x="42069" y="184150"/>
                </a:cubicBezTo>
                <a:cubicBezTo>
                  <a:pt x="41791" y="184150"/>
                  <a:pt x="41553" y="184150"/>
                  <a:pt x="41275" y="184150"/>
                </a:cubicBezTo>
                <a:cubicBezTo>
                  <a:pt x="23733" y="184150"/>
                  <a:pt x="9525" y="169942"/>
                  <a:pt x="9525" y="152400"/>
                </a:cubicBezTo>
                <a:cubicBezTo>
                  <a:pt x="9525" y="145256"/>
                  <a:pt x="11906" y="138668"/>
                  <a:pt x="15875" y="133350"/>
                </a:cubicBezTo>
                <a:cubicBezTo>
                  <a:pt x="8176" y="127556"/>
                  <a:pt x="3175" y="118348"/>
                  <a:pt x="3175" y="107950"/>
                </a:cubicBezTo>
                <a:cubicBezTo>
                  <a:pt x="3175" y="95687"/>
                  <a:pt x="10160" y="85011"/>
                  <a:pt x="20320" y="79732"/>
                </a:cubicBezTo>
                <a:cubicBezTo>
                  <a:pt x="17502" y="74970"/>
                  <a:pt x="15875" y="69413"/>
                  <a:pt x="15875" y="63500"/>
                </a:cubicBezTo>
                <a:cubicBezTo>
                  <a:pt x="15875" y="45958"/>
                  <a:pt x="30083" y="31750"/>
                  <a:pt x="47625" y="31750"/>
                </a:cubicBezTo>
                <a:lnTo>
                  <a:pt x="47625" y="22225"/>
                </a:lnTo>
                <a:close/>
                <a:moveTo>
                  <a:pt x="155575" y="22225"/>
                </a:moveTo>
                <a:lnTo>
                  <a:pt x="155575" y="31750"/>
                </a:lnTo>
                <a:cubicBezTo>
                  <a:pt x="173117" y="31750"/>
                  <a:pt x="187325" y="45958"/>
                  <a:pt x="187325" y="63500"/>
                </a:cubicBezTo>
                <a:cubicBezTo>
                  <a:pt x="187325" y="69453"/>
                  <a:pt x="185698" y="75009"/>
                  <a:pt x="182880" y="79732"/>
                </a:cubicBezTo>
                <a:cubicBezTo>
                  <a:pt x="193080" y="85011"/>
                  <a:pt x="200025" y="95647"/>
                  <a:pt x="200025" y="107950"/>
                </a:cubicBezTo>
                <a:cubicBezTo>
                  <a:pt x="200025" y="118348"/>
                  <a:pt x="195024" y="127556"/>
                  <a:pt x="187325" y="133350"/>
                </a:cubicBezTo>
                <a:cubicBezTo>
                  <a:pt x="191294" y="138668"/>
                  <a:pt x="193675" y="145256"/>
                  <a:pt x="193675" y="152400"/>
                </a:cubicBezTo>
                <a:cubicBezTo>
                  <a:pt x="193675" y="169942"/>
                  <a:pt x="179467" y="184150"/>
                  <a:pt x="161925" y="184150"/>
                </a:cubicBezTo>
                <a:cubicBezTo>
                  <a:pt x="161647" y="184150"/>
                  <a:pt x="161409" y="184150"/>
                  <a:pt x="161131" y="184150"/>
                </a:cubicBezTo>
                <a:cubicBezTo>
                  <a:pt x="158313" y="195104"/>
                  <a:pt x="148352" y="203200"/>
                  <a:pt x="136525" y="203200"/>
                </a:cubicBezTo>
                <a:lnTo>
                  <a:pt x="123825" y="203200"/>
                </a:lnTo>
                <a:cubicBezTo>
                  <a:pt x="116800" y="203200"/>
                  <a:pt x="111125" y="197525"/>
                  <a:pt x="111125" y="190500"/>
                </a:cubicBezTo>
                <a:lnTo>
                  <a:pt x="111125" y="12700"/>
                </a:lnTo>
                <a:cubicBezTo>
                  <a:pt x="111125" y="5675"/>
                  <a:pt x="116800" y="0"/>
                  <a:pt x="123825" y="0"/>
                </a:cubicBezTo>
                <a:lnTo>
                  <a:pt x="133350" y="0"/>
                </a:lnTo>
                <a:cubicBezTo>
                  <a:pt x="145613" y="0"/>
                  <a:pt x="155575" y="9962"/>
                  <a:pt x="155575" y="22225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3" name="Text 31"/>
          <p:cNvSpPr/>
          <p:nvPr/>
        </p:nvSpPr>
        <p:spPr>
          <a:xfrm>
            <a:off x="6714067" y="1735667"/>
            <a:ext cx="982133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Think Tanks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58467" y="2108200"/>
            <a:ext cx="5384800" cy="2201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7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Paling tidak predictable</a:t>
            </a:r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karena tergantung grant cycle dan project funding.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58467" y="2463800"/>
            <a:ext cx="5317067" cy="812800"/>
          </a:xfrm>
          <a:custGeom>
            <a:avLst/>
            <a:gdLst/>
            <a:ahLst/>
            <a:cxnLst/>
            <a:rect l="l" t="t" r="r" b="b"/>
            <a:pathLst>
              <a:path w="5317067" h="812800">
                <a:moveTo>
                  <a:pt x="33869" y="0"/>
                </a:moveTo>
                <a:lnTo>
                  <a:pt x="5283197" y="0"/>
                </a:lnTo>
                <a:cubicBezTo>
                  <a:pt x="5301903" y="0"/>
                  <a:pt x="5317067" y="15164"/>
                  <a:pt x="5317067" y="33869"/>
                </a:cubicBezTo>
                <a:lnTo>
                  <a:pt x="5317067" y="778931"/>
                </a:lnTo>
                <a:cubicBezTo>
                  <a:pt x="5317067" y="797636"/>
                  <a:pt x="5301903" y="812800"/>
                  <a:pt x="5283197" y="812800"/>
                </a:cubicBezTo>
                <a:lnTo>
                  <a:pt x="33869" y="812800"/>
                </a:lnTo>
                <a:cubicBezTo>
                  <a:pt x="15164" y="812800"/>
                  <a:pt x="0" y="797636"/>
                  <a:pt x="0" y="778931"/>
                </a:cubicBezTo>
                <a:lnTo>
                  <a:pt x="0" y="33869"/>
                </a:lnTo>
                <a:cubicBezTo>
                  <a:pt x="0" y="15176"/>
                  <a:pt x="15176" y="0"/>
                  <a:pt x="33869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6460067" y="2565400"/>
            <a:ext cx="5173133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CSIS PATTERN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60067" y="2768600"/>
            <a:ext cx="51816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Hiring setelah mendapat grant baru — </a:t>
            </a:r>
            <a:pPr>
              <a:lnSpc>
                <a:spcPct val="130000"/>
              </a:lnSpc>
            </a:pPr>
            <a:r>
              <a:rPr lang="en-US" sz="1067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pantau publikasi dan launch program baru</a:t>
            </a:r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sebagai sinyal.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58467" y="3378200"/>
            <a:ext cx="5317067" cy="609600"/>
          </a:xfrm>
          <a:custGeom>
            <a:avLst/>
            <a:gdLst/>
            <a:ahLst/>
            <a:cxnLst/>
            <a:rect l="l" t="t" r="r" b="b"/>
            <a:pathLst>
              <a:path w="5317067" h="609600">
                <a:moveTo>
                  <a:pt x="33869" y="0"/>
                </a:moveTo>
                <a:lnTo>
                  <a:pt x="5283197" y="0"/>
                </a:lnTo>
                <a:cubicBezTo>
                  <a:pt x="5301903" y="0"/>
                  <a:pt x="5317067" y="15164"/>
                  <a:pt x="5317067" y="33869"/>
                </a:cubicBezTo>
                <a:lnTo>
                  <a:pt x="5317067" y="575731"/>
                </a:lnTo>
                <a:cubicBezTo>
                  <a:pt x="5317067" y="594436"/>
                  <a:pt x="5301903" y="609600"/>
                  <a:pt x="5283197" y="609600"/>
                </a:cubicBezTo>
                <a:lnTo>
                  <a:pt x="33869" y="609600"/>
                </a:lnTo>
                <a:cubicBezTo>
                  <a:pt x="15164" y="609600"/>
                  <a:pt x="0" y="594436"/>
                  <a:pt x="0" y="575731"/>
                </a:cubicBezTo>
                <a:lnTo>
                  <a:pt x="0" y="33869"/>
                </a:lnTo>
                <a:cubicBezTo>
                  <a:pt x="0" y="15176"/>
                  <a:pt x="15176" y="0"/>
                  <a:pt x="33869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6460067" y="3479800"/>
            <a:ext cx="5173133" cy="169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3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PRAKARSA &amp; SIMILAR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60067" y="3683000"/>
            <a:ext cx="51816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Sering hiring dari </a:t>
            </a:r>
            <a:pPr>
              <a:lnSpc>
                <a:spcPct val="130000"/>
              </a:lnSpc>
            </a:pPr>
            <a:r>
              <a:rPr lang="en-US" sz="1067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 dan referral</a:t>
            </a:r>
            <a:pPr>
              <a:lnSpc>
                <a:spcPct val="13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jarang posting di job boards.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97600" y="4301067"/>
            <a:ext cx="5655733" cy="1016000"/>
          </a:xfrm>
          <a:custGeom>
            <a:avLst/>
            <a:gdLst/>
            <a:ahLst/>
            <a:cxnLst/>
            <a:rect l="l" t="t" r="r" b="b"/>
            <a:pathLst>
              <a:path w="5655733" h="1016000">
                <a:moveTo>
                  <a:pt x="0" y="0"/>
                </a:moveTo>
                <a:lnTo>
                  <a:pt x="5587997" y="0"/>
                </a:lnTo>
                <a:cubicBezTo>
                  <a:pt x="5625407" y="0"/>
                  <a:pt x="5655733" y="30327"/>
                  <a:pt x="5655733" y="67737"/>
                </a:cubicBezTo>
                <a:lnTo>
                  <a:pt x="5655733" y="948263"/>
                </a:lnTo>
                <a:cubicBezTo>
                  <a:pt x="5655733" y="985673"/>
                  <a:pt x="5625407" y="1016000"/>
                  <a:pt x="5587997" y="1016000"/>
                </a:cubicBez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>
              <a:alpha val="1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197600" y="4301067"/>
            <a:ext cx="33867" cy="1016000"/>
          </a:xfrm>
          <a:custGeom>
            <a:avLst/>
            <a:gdLst/>
            <a:ahLst/>
            <a:cxnLst/>
            <a:rect l="l" t="t" r="r" b="b"/>
            <a:pathLst>
              <a:path w="33867" h="1016000">
                <a:moveTo>
                  <a:pt x="0" y="0"/>
                </a:moveTo>
                <a:lnTo>
                  <a:pt x="33867" y="0"/>
                </a:lnTo>
                <a:lnTo>
                  <a:pt x="33867" y="1016000"/>
                </a:ln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3" name="Shape 41"/>
          <p:cNvSpPr/>
          <p:nvPr/>
        </p:nvSpPr>
        <p:spPr>
          <a:xfrm>
            <a:off x="6347883" y="4470400"/>
            <a:ext cx="148167" cy="169333"/>
          </a:xfrm>
          <a:custGeom>
            <a:avLst/>
            <a:gdLst/>
            <a:ahLst/>
            <a:cxnLst/>
            <a:rect l="l" t="t" r="r" b="b"/>
            <a:pathLst>
              <a:path w="148167" h="169333">
                <a:moveTo>
                  <a:pt x="42333" y="0"/>
                </a:moveTo>
                <a:cubicBezTo>
                  <a:pt x="48187" y="0"/>
                  <a:pt x="52917" y="4729"/>
                  <a:pt x="52917" y="10583"/>
                </a:cubicBezTo>
                <a:lnTo>
                  <a:pt x="52917" y="21167"/>
                </a:lnTo>
                <a:lnTo>
                  <a:pt x="95250" y="21167"/>
                </a:lnTo>
                <a:lnTo>
                  <a:pt x="95250" y="10583"/>
                </a:lnTo>
                <a:cubicBezTo>
                  <a:pt x="95250" y="4729"/>
                  <a:pt x="99979" y="0"/>
                  <a:pt x="105833" y="0"/>
                </a:cubicBezTo>
                <a:cubicBezTo>
                  <a:pt x="111687" y="0"/>
                  <a:pt x="116417" y="4729"/>
                  <a:pt x="116417" y="10583"/>
                </a:cubicBezTo>
                <a:lnTo>
                  <a:pt x="116417" y="21167"/>
                </a:lnTo>
                <a:lnTo>
                  <a:pt x="127000" y="21167"/>
                </a:lnTo>
                <a:cubicBezTo>
                  <a:pt x="138675" y="21167"/>
                  <a:pt x="148167" y="30659"/>
                  <a:pt x="148167" y="42333"/>
                </a:cubicBezTo>
                <a:lnTo>
                  <a:pt x="148167" y="137583"/>
                </a:lnTo>
                <a:cubicBezTo>
                  <a:pt x="148167" y="149258"/>
                  <a:pt x="138675" y="158750"/>
                  <a:pt x="127000" y="158750"/>
                </a:cubicBezTo>
                <a:lnTo>
                  <a:pt x="21167" y="158750"/>
                </a:lnTo>
                <a:cubicBezTo>
                  <a:pt x="9492" y="158750"/>
                  <a:pt x="0" y="149258"/>
                  <a:pt x="0" y="137583"/>
                </a:cubicBezTo>
                <a:lnTo>
                  <a:pt x="0" y="42333"/>
                </a:lnTo>
                <a:cubicBezTo>
                  <a:pt x="0" y="30659"/>
                  <a:pt x="9492" y="21167"/>
                  <a:pt x="21167" y="21167"/>
                </a:cubicBezTo>
                <a:lnTo>
                  <a:pt x="31750" y="21167"/>
                </a:lnTo>
                <a:lnTo>
                  <a:pt x="31750" y="10583"/>
                </a:lnTo>
                <a:cubicBezTo>
                  <a:pt x="31750" y="4729"/>
                  <a:pt x="36479" y="0"/>
                  <a:pt x="42333" y="0"/>
                </a:cubicBezTo>
                <a:close/>
                <a:moveTo>
                  <a:pt x="101997" y="75638"/>
                </a:moveTo>
                <a:cubicBezTo>
                  <a:pt x="104312" y="71934"/>
                  <a:pt x="103188" y="67039"/>
                  <a:pt x="99483" y="64691"/>
                </a:cubicBezTo>
                <a:cubicBezTo>
                  <a:pt x="95779" y="62342"/>
                  <a:pt x="90884" y="63500"/>
                  <a:pt x="88536" y="67204"/>
                </a:cubicBezTo>
                <a:lnTo>
                  <a:pt x="68229" y="99715"/>
                </a:lnTo>
                <a:lnTo>
                  <a:pt x="59300" y="87809"/>
                </a:lnTo>
                <a:cubicBezTo>
                  <a:pt x="56654" y="84303"/>
                  <a:pt x="51693" y="83575"/>
                  <a:pt x="48187" y="86221"/>
                </a:cubicBezTo>
                <a:cubicBezTo>
                  <a:pt x="44682" y="88867"/>
                  <a:pt x="43954" y="93828"/>
                  <a:pt x="46600" y="97334"/>
                </a:cubicBezTo>
                <a:lnTo>
                  <a:pt x="62475" y="118500"/>
                </a:lnTo>
                <a:cubicBezTo>
                  <a:pt x="64029" y="120584"/>
                  <a:pt x="66543" y="121774"/>
                  <a:pt x="69155" y="121675"/>
                </a:cubicBezTo>
                <a:cubicBezTo>
                  <a:pt x="71768" y="121576"/>
                  <a:pt x="74149" y="120187"/>
                  <a:pt x="75539" y="117938"/>
                </a:cubicBezTo>
                <a:lnTo>
                  <a:pt x="101997" y="75605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4" name="Text 42"/>
          <p:cNvSpPr/>
          <p:nvPr/>
        </p:nvSpPr>
        <p:spPr>
          <a:xfrm>
            <a:off x="6595599" y="4436533"/>
            <a:ext cx="5198533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Optimal Timing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595599" y="4741333"/>
            <a:ext cx="5190067" cy="440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7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Pasca conference season</a:t>
            </a:r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(April dan Oktober) ketika mereka baru bertemu potential funders dan grant decisions finalized.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184900" y="5456767"/>
            <a:ext cx="5664200" cy="1058333"/>
          </a:xfrm>
          <a:custGeom>
            <a:avLst/>
            <a:gdLst/>
            <a:ahLst/>
            <a:cxnLst/>
            <a:rect l="l" t="t" r="r" b="b"/>
            <a:pathLst>
              <a:path w="5664200" h="1058333">
                <a:moveTo>
                  <a:pt x="67733" y="0"/>
                </a:moveTo>
                <a:lnTo>
                  <a:pt x="5596467" y="0"/>
                </a:lnTo>
                <a:cubicBezTo>
                  <a:pt x="5633875" y="0"/>
                  <a:pt x="5664200" y="30325"/>
                  <a:pt x="5664200" y="67733"/>
                </a:cubicBezTo>
                <a:lnTo>
                  <a:pt x="5664200" y="990600"/>
                </a:lnTo>
                <a:cubicBezTo>
                  <a:pt x="5664200" y="1028008"/>
                  <a:pt x="5633875" y="1058333"/>
                  <a:pt x="5596467" y="1058333"/>
                </a:cubicBezTo>
                <a:lnTo>
                  <a:pt x="67733" y="1058333"/>
                </a:lnTo>
                <a:cubicBezTo>
                  <a:pt x="30325" y="1058333"/>
                  <a:pt x="0" y="1028008"/>
                  <a:pt x="0" y="990600"/>
                </a:cubicBezTo>
                <a:lnTo>
                  <a:pt x="0" y="67733"/>
                </a:lnTo>
                <a:cubicBezTo>
                  <a:pt x="0" y="30350"/>
                  <a:pt x="30350" y="0"/>
                  <a:pt x="67733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364817" y="56388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8" name="Text 46"/>
          <p:cNvSpPr/>
          <p:nvPr/>
        </p:nvSpPr>
        <p:spPr>
          <a:xfrm>
            <a:off x="6519333" y="5596467"/>
            <a:ext cx="5266267" cy="237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324600" y="5935133"/>
            <a:ext cx="5452533" cy="440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Tech companies: </a:t>
            </a:r>
            <a:pPr>
              <a:lnSpc>
                <a:spcPct val="140000"/>
              </a:lnSpc>
            </a:pPr>
            <a:r>
              <a:rPr lang="en-US" sz="1067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predictable &amp; structured</a:t>
            </a:r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Think tanks: </a:t>
            </a:r>
            <a:pPr>
              <a:lnSpc>
                <a:spcPct val="140000"/>
              </a:lnSpc>
            </a:pPr>
            <a:r>
              <a:rPr lang="en-US" sz="1067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grant-dependent &amp; network-driven</a:t>
            </a:r>
            <a:pPr>
              <a:lnSpc>
                <a:spcPct val="140000"/>
              </a:lnSpc>
            </a:pPr>
            <a:r>
              <a:rPr lang="en-US" sz="1067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Adjust approach accordingly.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1943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Leading Indicators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Sinyal Market yang Harus Dipantau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3335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hanya job posting — ada leading indicators yang muncul jauh sebelum posisi resmi dibuka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757363"/>
            <a:ext cx="5610225" cy="1800225"/>
          </a:xfrm>
          <a:custGeom>
            <a:avLst/>
            <a:gdLst/>
            <a:ahLst/>
            <a:cxnLst/>
            <a:rect l="l" t="t" r="r" b="b"/>
            <a:pathLst>
              <a:path w="5610225" h="1800225">
                <a:moveTo>
                  <a:pt x="76204" y="0"/>
                </a:moveTo>
                <a:lnTo>
                  <a:pt x="5534021" y="0"/>
                </a:lnTo>
                <a:cubicBezTo>
                  <a:pt x="5576108" y="0"/>
                  <a:pt x="5610225" y="34117"/>
                  <a:pt x="5610225" y="76204"/>
                </a:cubicBezTo>
                <a:lnTo>
                  <a:pt x="5610225" y="1724021"/>
                </a:lnTo>
                <a:cubicBezTo>
                  <a:pt x="5610225" y="1766108"/>
                  <a:pt x="5576108" y="1800225"/>
                  <a:pt x="5534021" y="1800225"/>
                </a:cubicBezTo>
                <a:lnTo>
                  <a:pt x="76204" y="1800225"/>
                </a:lnTo>
                <a:cubicBezTo>
                  <a:pt x="34117" y="1800225"/>
                  <a:pt x="0" y="1766108"/>
                  <a:pt x="0" y="17240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81025" y="19526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8188" y="20859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23812" y="0"/>
                </a:moveTo>
                <a:cubicBezTo>
                  <a:pt x="10678" y="0"/>
                  <a:pt x="0" y="10678"/>
                  <a:pt x="0" y="23812"/>
                </a:cubicBezTo>
                <a:lnTo>
                  <a:pt x="0" y="166688"/>
                </a:lnTo>
                <a:cubicBezTo>
                  <a:pt x="0" y="179822"/>
                  <a:pt x="10678" y="190500"/>
                  <a:pt x="23812" y="190500"/>
                </a:cubicBezTo>
                <a:lnTo>
                  <a:pt x="119063" y="190500"/>
                </a:lnTo>
                <a:cubicBezTo>
                  <a:pt x="132197" y="190500"/>
                  <a:pt x="142875" y="179822"/>
                  <a:pt x="142875" y="166688"/>
                </a:cubicBezTo>
                <a:lnTo>
                  <a:pt x="142875" y="23812"/>
                </a:lnTo>
                <a:cubicBezTo>
                  <a:pt x="142875" y="10678"/>
                  <a:pt x="132197" y="0"/>
                  <a:pt x="119063" y="0"/>
                </a:cubicBezTo>
                <a:lnTo>
                  <a:pt x="23812" y="0"/>
                </a:lnTo>
                <a:close/>
                <a:moveTo>
                  <a:pt x="65484" y="130969"/>
                </a:moveTo>
                <a:lnTo>
                  <a:pt x="77391" y="130969"/>
                </a:lnTo>
                <a:cubicBezTo>
                  <a:pt x="83976" y="130969"/>
                  <a:pt x="89297" y="136289"/>
                  <a:pt x="89297" y="142875"/>
                </a:cubicBezTo>
                <a:lnTo>
                  <a:pt x="89297" y="172641"/>
                </a:lnTo>
                <a:lnTo>
                  <a:pt x="53578" y="172641"/>
                </a:lnTo>
                <a:lnTo>
                  <a:pt x="53578" y="142875"/>
                </a:lnTo>
                <a:cubicBezTo>
                  <a:pt x="53578" y="136289"/>
                  <a:pt x="58899" y="130969"/>
                  <a:pt x="65484" y="130969"/>
                </a:cubicBezTo>
                <a:close/>
                <a:moveTo>
                  <a:pt x="35719" y="41672"/>
                </a:moveTo>
                <a:cubicBezTo>
                  <a:pt x="35719" y="38398"/>
                  <a:pt x="38398" y="35719"/>
                  <a:pt x="41672" y="35719"/>
                </a:cubicBezTo>
                <a:lnTo>
                  <a:pt x="53578" y="35719"/>
                </a:lnTo>
                <a:cubicBezTo>
                  <a:pt x="56852" y="35719"/>
                  <a:pt x="59531" y="38398"/>
                  <a:pt x="59531" y="41672"/>
                </a:cubicBezTo>
                <a:lnTo>
                  <a:pt x="59531" y="53578"/>
                </a:lnTo>
                <a:cubicBezTo>
                  <a:pt x="59531" y="56852"/>
                  <a:pt x="56852" y="59531"/>
                  <a:pt x="53578" y="59531"/>
                </a:cubicBezTo>
                <a:lnTo>
                  <a:pt x="41672" y="59531"/>
                </a:lnTo>
                <a:cubicBezTo>
                  <a:pt x="38398" y="59531"/>
                  <a:pt x="35719" y="56852"/>
                  <a:pt x="35719" y="53578"/>
                </a:cubicBezTo>
                <a:lnTo>
                  <a:pt x="35719" y="41672"/>
                </a:lnTo>
                <a:close/>
                <a:moveTo>
                  <a:pt x="89297" y="35719"/>
                </a:moveTo>
                <a:lnTo>
                  <a:pt x="101203" y="35719"/>
                </a:lnTo>
                <a:cubicBezTo>
                  <a:pt x="104477" y="35719"/>
                  <a:pt x="107156" y="38398"/>
                  <a:pt x="107156" y="41672"/>
                </a:cubicBezTo>
                <a:lnTo>
                  <a:pt x="107156" y="53578"/>
                </a:lnTo>
                <a:cubicBezTo>
                  <a:pt x="107156" y="56852"/>
                  <a:pt x="104477" y="59531"/>
                  <a:pt x="101203" y="59531"/>
                </a:cubicBezTo>
                <a:lnTo>
                  <a:pt x="89297" y="59531"/>
                </a:lnTo>
                <a:cubicBezTo>
                  <a:pt x="86023" y="59531"/>
                  <a:pt x="83344" y="56852"/>
                  <a:pt x="83344" y="53578"/>
                </a:cubicBezTo>
                <a:lnTo>
                  <a:pt x="83344" y="41672"/>
                </a:lnTo>
                <a:cubicBezTo>
                  <a:pt x="83344" y="38398"/>
                  <a:pt x="86023" y="35719"/>
                  <a:pt x="89297" y="35719"/>
                </a:cubicBezTo>
                <a:close/>
                <a:moveTo>
                  <a:pt x="35719" y="89297"/>
                </a:moveTo>
                <a:cubicBezTo>
                  <a:pt x="35719" y="86023"/>
                  <a:pt x="38398" y="83344"/>
                  <a:pt x="41672" y="83344"/>
                </a:cubicBezTo>
                <a:lnTo>
                  <a:pt x="53578" y="83344"/>
                </a:lnTo>
                <a:cubicBezTo>
                  <a:pt x="56852" y="83344"/>
                  <a:pt x="59531" y="86023"/>
                  <a:pt x="59531" y="89297"/>
                </a:cubicBezTo>
                <a:lnTo>
                  <a:pt x="59531" y="101203"/>
                </a:lnTo>
                <a:cubicBezTo>
                  <a:pt x="59531" y="104477"/>
                  <a:pt x="56852" y="107156"/>
                  <a:pt x="53578" y="107156"/>
                </a:cubicBezTo>
                <a:lnTo>
                  <a:pt x="41672" y="107156"/>
                </a:lnTo>
                <a:cubicBezTo>
                  <a:pt x="38398" y="107156"/>
                  <a:pt x="35719" y="104477"/>
                  <a:pt x="35719" y="101203"/>
                </a:cubicBezTo>
                <a:lnTo>
                  <a:pt x="35719" y="89297"/>
                </a:lnTo>
                <a:close/>
                <a:moveTo>
                  <a:pt x="89297" y="83344"/>
                </a:moveTo>
                <a:lnTo>
                  <a:pt x="101203" y="83344"/>
                </a:lnTo>
                <a:cubicBezTo>
                  <a:pt x="104477" y="83344"/>
                  <a:pt x="107156" y="86023"/>
                  <a:pt x="107156" y="89297"/>
                </a:cubicBezTo>
                <a:lnTo>
                  <a:pt x="107156" y="101203"/>
                </a:lnTo>
                <a:cubicBezTo>
                  <a:pt x="107156" y="104477"/>
                  <a:pt x="104477" y="107156"/>
                  <a:pt x="101203" y="107156"/>
                </a:cubicBezTo>
                <a:lnTo>
                  <a:pt x="89297" y="107156"/>
                </a:lnTo>
                <a:cubicBezTo>
                  <a:pt x="86023" y="107156"/>
                  <a:pt x="83344" y="104477"/>
                  <a:pt x="83344" y="101203"/>
                </a:cubicBezTo>
                <a:lnTo>
                  <a:pt x="83344" y="89297"/>
                </a:lnTo>
                <a:cubicBezTo>
                  <a:pt x="83344" y="86023"/>
                  <a:pt x="86023" y="83344"/>
                  <a:pt x="89297" y="8334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9" name="Text 7"/>
          <p:cNvSpPr/>
          <p:nvPr/>
        </p:nvSpPr>
        <p:spPr>
          <a:xfrm>
            <a:off x="1152525" y="2047875"/>
            <a:ext cx="2419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Sinyal Ekspansi Perusahaan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0075" y="25622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1" name="Text 9"/>
          <p:cNvSpPr/>
          <p:nvPr/>
        </p:nvSpPr>
        <p:spPr>
          <a:xfrm>
            <a:off x="847725" y="2524125"/>
            <a:ext cx="4733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Announcement investasi baru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especially di Indonesia operations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00075" y="28670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3" name="Text 11"/>
          <p:cNvSpPr/>
          <p:nvPr/>
        </p:nvSpPr>
        <p:spPr>
          <a:xfrm>
            <a:off x="847725" y="2828925"/>
            <a:ext cx="44005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Kontrak pemerintah baru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directly translates to hiring needs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00075" y="31718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5" name="Text 13"/>
          <p:cNvSpPr/>
          <p:nvPr/>
        </p:nvSpPr>
        <p:spPr>
          <a:xfrm>
            <a:off x="847725" y="3133725"/>
            <a:ext cx="4610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Restructuring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yang biasanya diikuti hiring untuk new structure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85763" y="3719512"/>
            <a:ext cx="5610225" cy="2924175"/>
          </a:xfrm>
          <a:custGeom>
            <a:avLst/>
            <a:gdLst/>
            <a:ahLst/>
            <a:cxnLst/>
            <a:rect l="l" t="t" r="r" b="b"/>
            <a:pathLst>
              <a:path w="5610225" h="2924175">
                <a:moveTo>
                  <a:pt x="76204" y="0"/>
                </a:moveTo>
                <a:lnTo>
                  <a:pt x="5534021" y="0"/>
                </a:lnTo>
                <a:cubicBezTo>
                  <a:pt x="5576079" y="0"/>
                  <a:pt x="5610225" y="34146"/>
                  <a:pt x="5610225" y="76204"/>
                </a:cubicBezTo>
                <a:lnTo>
                  <a:pt x="5610225" y="2847971"/>
                </a:lnTo>
                <a:cubicBezTo>
                  <a:pt x="5610225" y="2890057"/>
                  <a:pt x="5576107" y="2924175"/>
                  <a:pt x="5534021" y="2924175"/>
                </a:cubicBezTo>
                <a:lnTo>
                  <a:pt x="76204" y="2924175"/>
                </a:lnTo>
                <a:cubicBezTo>
                  <a:pt x="34146" y="2924175"/>
                  <a:pt x="0" y="2890029"/>
                  <a:pt x="0" y="284797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81025" y="39147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26281" y="404812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54781" y="11906"/>
                </a:moveTo>
                <a:lnTo>
                  <a:pt x="11869" y="11906"/>
                </a:lnTo>
                <a:cubicBezTo>
                  <a:pt x="5321" y="11906"/>
                  <a:pt x="0" y="17301"/>
                  <a:pt x="0" y="23924"/>
                </a:cubicBezTo>
                <a:lnTo>
                  <a:pt x="0" y="166576"/>
                </a:lnTo>
                <a:cubicBezTo>
                  <a:pt x="0" y="173199"/>
                  <a:pt x="5321" y="178594"/>
                  <a:pt x="11869" y="178594"/>
                </a:cubicBezTo>
                <a:lnTo>
                  <a:pt x="154781" y="178594"/>
                </a:lnTo>
                <a:cubicBezTo>
                  <a:pt x="161330" y="178594"/>
                  <a:pt x="166688" y="173199"/>
                  <a:pt x="166688" y="166576"/>
                </a:cubicBezTo>
                <a:lnTo>
                  <a:pt x="166688" y="23924"/>
                </a:lnTo>
                <a:cubicBezTo>
                  <a:pt x="166688" y="17301"/>
                  <a:pt x="161330" y="11906"/>
                  <a:pt x="154781" y="11906"/>
                </a:cubicBezTo>
                <a:close/>
                <a:moveTo>
                  <a:pt x="50378" y="154781"/>
                </a:moveTo>
                <a:lnTo>
                  <a:pt x="25673" y="154781"/>
                </a:lnTo>
                <a:lnTo>
                  <a:pt x="25673" y="75233"/>
                </a:lnTo>
                <a:lnTo>
                  <a:pt x="50416" y="75233"/>
                </a:lnTo>
                <a:lnTo>
                  <a:pt x="50416" y="154781"/>
                </a:lnTo>
                <a:lnTo>
                  <a:pt x="50378" y="154781"/>
                </a:lnTo>
                <a:close/>
                <a:moveTo>
                  <a:pt x="38026" y="35719"/>
                </a:moveTo>
                <a:cubicBezTo>
                  <a:pt x="45932" y="35719"/>
                  <a:pt x="52350" y="42137"/>
                  <a:pt x="52350" y="50043"/>
                </a:cubicBezTo>
                <a:cubicBezTo>
                  <a:pt x="52350" y="57949"/>
                  <a:pt x="45932" y="64368"/>
                  <a:pt x="38026" y="64368"/>
                </a:cubicBezTo>
                <a:cubicBezTo>
                  <a:pt x="30120" y="64368"/>
                  <a:pt x="23701" y="57949"/>
                  <a:pt x="23701" y="50043"/>
                </a:cubicBezTo>
                <a:cubicBezTo>
                  <a:pt x="23701" y="42137"/>
                  <a:pt x="30120" y="35719"/>
                  <a:pt x="38026" y="35719"/>
                </a:cubicBezTo>
                <a:close/>
                <a:moveTo>
                  <a:pt x="142987" y="154781"/>
                </a:moveTo>
                <a:lnTo>
                  <a:pt x="118281" y="154781"/>
                </a:lnTo>
                <a:lnTo>
                  <a:pt x="118281" y="116086"/>
                </a:lnTo>
                <a:cubicBezTo>
                  <a:pt x="118281" y="106859"/>
                  <a:pt x="118095" y="94990"/>
                  <a:pt x="105445" y="94990"/>
                </a:cubicBezTo>
                <a:cubicBezTo>
                  <a:pt x="92571" y="94990"/>
                  <a:pt x="90599" y="105035"/>
                  <a:pt x="90599" y="115416"/>
                </a:cubicBezTo>
                <a:lnTo>
                  <a:pt x="90599" y="154781"/>
                </a:lnTo>
                <a:lnTo>
                  <a:pt x="65894" y="154781"/>
                </a:lnTo>
                <a:lnTo>
                  <a:pt x="65894" y="75233"/>
                </a:lnTo>
                <a:lnTo>
                  <a:pt x="89595" y="75233"/>
                </a:lnTo>
                <a:lnTo>
                  <a:pt x="89595" y="86097"/>
                </a:lnTo>
                <a:lnTo>
                  <a:pt x="89929" y="86097"/>
                </a:lnTo>
                <a:cubicBezTo>
                  <a:pt x="93241" y="79846"/>
                  <a:pt x="101315" y="73261"/>
                  <a:pt x="113333" y="73261"/>
                </a:cubicBezTo>
                <a:cubicBezTo>
                  <a:pt x="138336" y="73261"/>
                  <a:pt x="142987" y="89743"/>
                  <a:pt x="142987" y="111175"/>
                </a:cubicBezTo>
                <a:lnTo>
                  <a:pt x="142987" y="15478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9" name="Text 17"/>
          <p:cNvSpPr/>
          <p:nvPr/>
        </p:nvSpPr>
        <p:spPr>
          <a:xfrm>
            <a:off x="1152525" y="4010025"/>
            <a:ext cx="1495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LinkedIn Activity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81025" y="4486275"/>
            <a:ext cx="52959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Ketika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hiring manager mulai posting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tentang: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81025" y="4848225"/>
            <a:ext cx="5219700" cy="381000"/>
          </a:xfrm>
          <a:custGeom>
            <a:avLst/>
            <a:gdLst/>
            <a:ahLst/>
            <a:cxnLst/>
            <a:rect l="l" t="t" r="r" b="b"/>
            <a:pathLst>
              <a:path w="5219700" h="381000">
                <a:moveTo>
                  <a:pt x="38100" y="0"/>
                </a:moveTo>
                <a:lnTo>
                  <a:pt x="5181600" y="0"/>
                </a:lnTo>
                <a:cubicBezTo>
                  <a:pt x="5202628" y="0"/>
                  <a:pt x="5219700" y="17072"/>
                  <a:pt x="5219700" y="38100"/>
                </a:cubicBezTo>
                <a:lnTo>
                  <a:pt x="5219700" y="342900"/>
                </a:lnTo>
                <a:cubicBezTo>
                  <a:pt x="5219700" y="363928"/>
                  <a:pt x="5202628" y="381000"/>
                  <a:pt x="518160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57225" y="4924425"/>
            <a:ext cx="5143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Team expansion plans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81025" y="5305425"/>
            <a:ext cx="5219700" cy="381000"/>
          </a:xfrm>
          <a:custGeom>
            <a:avLst/>
            <a:gdLst/>
            <a:ahLst/>
            <a:cxnLst/>
            <a:rect l="l" t="t" r="r" b="b"/>
            <a:pathLst>
              <a:path w="5219700" h="381000">
                <a:moveTo>
                  <a:pt x="38100" y="0"/>
                </a:moveTo>
                <a:lnTo>
                  <a:pt x="5181600" y="0"/>
                </a:lnTo>
                <a:cubicBezTo>
                  <a:pt x="5202628" y="0"/>
                  <a:pt x="5219700" y="17072"/>
                  <a:pt x="5219700" y="38100"/>
                </a:cubicBezTo>
                <a:lnTo>
                  <a:pt x="5219700" y="342900"/>
                </a:lnTo>
                <a:cubicBezTo>
                  <a:pt x="5219700" y="363928"/>
                  <a:pt x="5202628" y="381000"/>
                  <a:pt x="518160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57225" y="5381625"/>
            <a:ext cx="5143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Skills gap di organisasi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81025" y="5762625"/>
            <a:ext cx="5219700" cy="381000"/>
          </a:xfrm>
          <a:custGeom>
            <a:avLst/>
            <a:gdLst/>
            <a:ahLst/>
            <a:cxnLst/>
            <a:rect l="l" t="t" r="r" b="b"/>
            <a:pathLst>
              <a:path w="5219700" h="381000">
                <a:moveTo>
                  <a:pt x="38100" y="0"/>
                </a:moveTo>
                <a:lnTo>
                  <a:pt x="5181600" y="0"/>
                </a:lnTo>
                <a:cubicBezTo>
                  <a:pt x="5202628" y="0"/>
                  <a:pt x="5219700" y="17072"/>
                  <a:pt x="5219700" y="38100"/>
                </a:cubicBezTo>
                <a:lnTo>
                  <a:pt x="5219700" y="342900"/>
                </a:lnTo>
                <a:cubicBezTo>
                  <a:pt x="5219700" y="363928"/>
                  <a:pt x="5202628" y="381000"/>
                  <a:pt x="518160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57225" y="5838825"/>
            <a:ext cx="5143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New project wins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81025" y="6257925"/>
            <a:ext cx="528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Itu sinyal konkret hiring akan datang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96013" y="1757363"/>
            <a:ext cx="5610225" cy="3171825"/>
          </a:xfrm>
          <a:custGeom>
            <a:avLst/>
            <a:gdLst/>
            <a:ahLst/>
            <a:cxnLst/>
            <a:rect l="l" t="t" r="r" b="b"/>
            <a:pathLst>
              <a:path w="5610225" h="3171825">
                <a:moveTo>
                  <a:pt x="76187" y="0"/>
                </a:moveTo>
                <a:lnTo>
                  <a:pt x="5534038" y="0"/>
                </a:lnTo>
                <a:cubicBezTo>
                  <a:pt x="5576115" y="0"/>
                  <a:pt x="5610225" y="34110"/>
                  <a:pt x="5610225" y="76187"/>
                </a:cubicBezTo>
                <a:lnTo>
                  <a:pt x="5610225" y="3095638"/>
                </a:lnTo>
                <a:cubicBezTo>
                  <a:pt x="5610225" y="3137715"/>
                  <a:pt x="5576115" y="3171825"/>
                  <a:pt x="5534038" y="3171825"/>
                </a:cubicBezTo>
                <a:lnTo>
                  <a:pt x="76187" y="3171825"/>
                </a:lnTo>
                <a:cubicBezTo>
                  <a:pt x="34110" y="3171825"/>
                  <a:pt x="0" y="3137715"/>
                  <a:pt x="0" y="3095638"/>
                </a:cubicBezTo>
                <a:lnTo>
                  <a:pt x="0" y="76187"/>
                </a:lnTo>
                <a:cubicBezTo>
                  <a:pt x="0" y="34138"/>
                  <a:pt x="34138" y="0"/>
                  <a:pt x="76187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91275" y="19526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536531" y="208597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23812" y="11906"/>
                </a:moveTo>
                <a:cubicBezTo>
                  <a:pt x="23812" y="5321"/>
                  <a:pt x="18492" y="0"/>
                  <a:pt x="11906" y="0"/>
                </a:cubicBezTo>
                <a:cubicBezTo>
                  <a:pt x="5321" y="0"/>
                  <a:pt x="0" y="5321"/>
                  <a:pt x="0" y="11906"/>
                </a:cubicBezTo>
                <a:lnTo>
                  <a:pt x="0" y="178594"/>
                </a:lnTo>
                <a:cubicBezTo>
                  <a:pt x="0" y="185179"/>
                  <a:pt x="5321" y="190500"/>
                  <a:pt x="11906" y="190500"/>
                </a:cubicBezTo>
                <a:cubicBezTo>
                  <a:pt x="18492" y="190500"/>
                  <a:pt x="23812" y="185179"/>
                  <a:pt x="23812" y="178594"/>
                </a:cubicBezTo>
                <a:lnTo>
                  <a:pt x="23812" y="133350"/>
                </a:lnTo>
                <a:lnTo>
                  <a:pt x="47141" y="126355"/>
                </a:lnTo>
                <a:cubicBezTo>
                  <a:pt x="62731" y="121667"/>
                  <a:pt x="79549" y="123118"/>
                  <a:pt x="94097" y="130411"/>
                </a:cubicBezTo>
                <a:cubicBezTo>
                  <a:pt x="109984" y="138373"/>
                  <a:pt x="128513" y="139340"/>
                  <a:pt x="145145" y="133090"/>
                </a:cubicBezTo>
                <a:lnTo>
                  <a:pt x="158948" y="127918"/>
                </a:lnTo>
                <a:cubicBezTo>
                  <a:pt x="163599" y="126169"/>
                  <a:pt x="166688" y="121741"/>
                  <a:pt x="166688" y="116756"/>
                </a:cubicBezTo>
                <a:lnTo>
                  <a:pt x="166688" y="24594"/>
                </a:lnTo>
                <a:cubicBezTo>
                  <a:pt x="166688" y="16036"/>
                  <a:pt x="157683" y="10455"/>
                  <a:pt x="150019" y="14287"/>
                </a:cubicBezTo>
                <a:lnTo>
                  <a:pt x="145628" y="16483"/>
                </a:lnTo>
                <a:cubicBezTo>
                  <a:pt x="128922" y="24854"/>
                  <a:pt x="109240" y="24854"/>
                  <a:pt x="92497" y="16483"/>
                </a:cubicBezTo>
                <a:cubicBezTo>
                  <a:pt x="78953" y="9711"/>
                  <a:pt x="63364" y="8372"/>
                  <a:pt x="48890" y="12725"/>
                </a:cubicBezTo>
                <a:lnTo>
                  <a:pt x="23812" y="20241"/>
                </a:lnTo>
                <a:lnTo>
                  <a:pt x="23812" y="11906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1" name="Text 29"/>
          <p:cNvSpPr/>
          <p:nvPr/>
        </p:nvSpPr>
        <p:spPr>
          <a:xfrm>
            <a:off x="6962775" y="2047875"/>
            <a:ext cx="3076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Budget Cycle Pemerintah Indonesia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91275" y="2524125"/>
            <a:ext cx="5219700" cy="1600200"/>
          </a:xfrm>
          <a:custGeom>
            <a:avLst/>
            <a:gdLst/>
            <a:ahLst/>
            <a:cxnLst/>
            <a:rect l="l" t="t" r="r" b="b"/>
            <a:pathLst>
              <a:path w="5219700" h="1600200">
                <a:moveTo>
                  <a:pt x="38101" y="0"/>
                </a:moveTo>
                <a:lnTo>
                  <a:pt x="5181599" y="0"/>
                </a:lnTo>
                <a:cubicBezTo>
                  <a:pt x="5202642" y="0"/>
                  <a:pt x="5219700" y="17058"/>
                  <a:pt x="5219700" y="38101"/>
                </a:cubicBezTo>
                <a:lnTo>
                  <a:pt x="5219700" y="1562099"/>
                </a:lnTo>
                <a:cubicBezTo>
                  <a:pt x="5219700" y="1583142"/>
                  <a:pt x="5202642" y="1600200"/>
                  <a:pt x="5181599" y="1600200"/>
                </a:cubicBezTo>
                <a:lnTo>
                  <a:pt x="38101" y="1600200"/>
                </a:lnTo>
                <a:cubicBezTo>
                  <a:pt x="17058" y="1600200"/>
                  <a:pt x="0" y="1583142"/>
                  <a:pt x="0" y="15620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6543675" y="2676525"/>
            <a:ext cx="4981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APBN TIMELINE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543675" y="2943225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Draft presented to DPR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894963" y="2943225"/>
            <a:ext cx="638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Agustus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43675" y="3209925"/>
            <a:ext cx="1162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House approval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0685562" y="3209925"/>
            <a:ext cx="8477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September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543675" y="3476625"/>
            <a:ext cx="866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Law signed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0890275" y="3476625"/>
            <a:ext cx="647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Oktober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543675" y="3743325"/>
            <a:ext cx="904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DIPA issued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0837664" y="3743325"/>
            <a:ext cx="695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Nov–Des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391275" y="4238625"/>
            <a:ext cx="52959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APBN menentukan berapa banyak proyek konsultan dan tech yang akan dijalankan tahun berikutnya —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directly affects hiring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semua tier target.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210300" y="5086350"/>
            <a:ext cx="5600700" cy="1143000"/>
          </a:xfrm>
          <a:custGeom>
            <a:avLst/>
            <a:gdLst/>
            <a:ahLst/>
            <a:cxnLst/>
            <a:rect l="l" t="t" r="r" b="b"/>
            <a:pathLst>
              <a:path w="5600700" h="1143000">
                <a:moveTo>
                  <a:pt x="0" y="0"/>
                </a:moveTo>
                <a:lnTo>
                  <a:pt x="5524496" y="0"/>
                </a:lnTo>
                <a:cubicBezTo>
                  <a:pt x="5566582" y="0"/>
                  <a:pt x="5600700" y="34118"/>
                  <a:pt x="5600700" y="76204"/>
                </a:cubicBezTo>
                <a:lnTo>
                  <a:pt x="5600700" y="1066796"/>
                </a:lnTo>
                <a:cubicBezTo>
                  <a:pt x="5600700" y="1108882"/>
                  <a:pt x="5566582" y="1143000"/>
                  <a:pt x="5524496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6210300" y="508635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5" name="Shape 43"/>
          <p:cNvSpPr/>
          <p:nvPr/>
        </p:nvSpPr>
        <p:spPr>
          <a:xfrm>
            <a:off x="6338888" y="527685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30969" y="0"/>
                </a:moveTo>
                <a:cubicBezTo>
                  <a:pt x="130969" y="-6586"/>
                  <a:pt x="125648" y="-11906"/>
                  <a:pt x="119063" y="-11906"/>
                </a:cubicBezTo>
                <a:cubicBezTo>
                  <a:pt x="112477" y="-11906"/>
                  <a:pt x="107156" y="-6586"/>
                  <a:pt x="107156" y="0"/>
                </a:cubicBezTo>
                <a:lnTo>
                  <a:pt x="107156" y="23812"/>
                </a:lnTo>
                <a:lnTo>
                  <a:pt x="71438" y="23812"/>
                </a:lnTo>
                <a:cubicBezTo>
                  <a:pt x="51718" y="23812"/>
                  <a:pt x="35719" y="39812"/>
                  <a:pt x="35719" y="59531"/>
                </a:cubicBezTo>
                <a:lnTo>
                  <a:pt x="35719" y="142875"/>
                </a:lnTo>
                <a:cubicBezTo>
                  <a:pt x="35719" y="162595"/>
                  <a:pt x="51718" y="178594"/>
                  <a:pt x="71438" y="178594"/>
                </a:cubicBezTo>
                <a:lnTo>
                  <a:pt x="166688" y="178594"/>
                </a:lnTo>
                <a:cubicBezTo>
                  <a:pt x="186407" y="178594"/>
                  <a:pt x="202406" y="162595"/>
                  <a:pt x="202406" y="142875"/>
                </a:cubicBezTo>
                <a:lnTo>
                  <a:pt x="202406" y="59531"/>
                </a:lnTo>
                <a:cubicBezTo>
                  <a:pt x="202406" y="39812"/>
                  <a:pt x="186407" y="23812"/>
                  <a:pt x="166688" y="23812"/>
                </a:cubicBezTo>
                <a:lnTo>
                  <a:pt x="130969" y="23812"/>
                </a:lnTo>
                <a:lnTo>
                  <a:pt x="130969" y="0"/>
                </a:lnTo>
                <a:close/>
                <a:moveTo>
                  <a:pt x="59531" y="136922"/>
                </a:moveTo>
                <a:cubicBezTo>
                  <a:pt x="59531" y="131973"/>
                  <a:pt x="63512" y="127992"/>
                  <a:pt x="68461" y="127992"/>
                </a:cubicBezTo>
                <a:lnTo>
                  <a:pt x="80367" y="127992"/>
                </a:lnTo>
                <a:cubicBezTo>
                  <a:pt x="85316" y="127992"/>
                  <a:pt x="89297" y="131973"/>
                  <a:pt x="89297" y="136922"/>
                </a:cubicBezTo>
                <a:cubicBezTo>
                  <a:pt x="89297" y="141870"/>
                  <a:pt x="85316" y="145852"/>
                  <a:pt x="80367" y="145852"/>
                </a:cubicBezTo>
                <a:lnTo>
                  <a:pt x="68461" y="145852"/>
                </a:lnTo>
                <a:cubicBezTo>
                  <a:pt x="63512" y="145852"/>
                  <a:pt x="59531" y="141870"/>
                  <a:pt x="59531" y="136922"/>
                </a:cubicBezTo>
                <a:close/>
                <a:moveTo>
                  <a:pt x="104180" y="136922"/>
                </a:moveTo>
                <a:cubicBezTo>
                  <a:pt x="104180" y="131973"/>
                  <a:pt x="108161" y="127992"/>
                  <a:pt x="113109" y="127992"/>
                </a:cubicBezTo>
                <a:lnTo>
                  <a:pt x="125016" y="127992"/>
                </a:lnTo>
                <a:cubicBezTo>
                  <a:pt x="129964" y="127992"/>
                  <a:pt x="133945" y="131973"/>
                  <a:pt x="133945" y="136922"/>
                </a:cubicBezTo>
                <a:cubicBezTo>
                  <a:pt x="133945" y="141870"/>
                  <a:pt x="129964" y="145852"/>
                  <a:pt x="125016" y="145852"/>
                </a:cubicBezTo>
                <a:lnTo>
                  <a:pt x="113109" y="145852"/>
                </a:lnTo>
                <a:cubicBezTo>
                  <a:pt x="108161" y="145852"/>
                  <a:pt x="104180" y="141870"/>
                  <a:pt x="104180" y="136922"/>
                </a:cubicBezTo>
                <a:close/>
                <a:moveTo>
                  <a:pt x="148828" y="136922"/>
                </a:moveTo>
                <a:cubicBezTo>
                  <a:pt x="148828" y="131973"/>
                  <a:pt x="152809" y="127992"/>
                  <a:pt x="157758" y="127992"/>
                </a:cubicBezTo>
                <a:lnTo>
                  <a:pt x="169664" y="127992"/>
                </a:lnTo>
                <a:cubicBezTo>
                  <a:pt x="174613" y="127992"/>
                  <a:pt x="178594" y="131973"/>
                  <a:pt x="178594" y="136922"/>
                </a:cubicBezTo>
                <a:cubicBezTo>
                  <a:pt x="178594" y="141870"/>
                  <a:pt x="174613" y="145852"/>
                  <a:pt x="169664" y="145852"/>
                </a:cubicBezTo>
                <a:lnTo>
                  <a:pt x="157758" y="145852"/>
                </a:lnTo>
                <a:cubicBezTo>
                  <a:pt x="152809" y="145852"/>
                  <a:pt x="148828" y="141870"/>
                  <a:pt x="148828" y="136922"/>
                </a:cubicBezTo>
                <a:close/>
                <a:moveTo>
                  <a:pt x="83344" y="65484"/>
                </a:moveTo>
                <a:cubicBezTo>
                  <a:pt x="93201" y="65484"/>
                  <a:pt x="101203" y="73487"/>
                  <a:pt x="101203" y="83344"/>
                </a:cubicBezTo>
                <a:cubicBezTo>
                  <a:pt x="101203" y="93201"/>
                  <a:pt x="93201" y="101203"/>
                  <a:pt x="83344" y="101203"/>
                </a:cubicBezTo>
                <a:cubicBezTo>
                  <a:pt x="73487" y="101203"/>
                  <a:pt x="65484" y="93201"/>
                  <a:pt x="65484" y="83344"/>
                </a:cubicBezTo>
                <a:cubicBezTo>
                  <a:pt x="65484" y="73487"/>
                  <a:pt x="73487" y="65484"/>
                  <a:pt x="83344" y="65484"/>
                </a:cubicBezTo>
                <a:close/>
                <a:moveTo>
                  <a:pt x="136922" y="83344"/>
                </a:moveTo>
                <a:cubicBezTo>
                  <a:pt x="136922" y="73487"/>
                  <a:pt x="144924" y="65484"/>
                  <a:pt x="154781" y="65484"/>
                </a:cubicBezTo>
                <a:cubicBezTo>
                  <a:pt x="164638" y="65484"/>
                  <a:pt x="172641" y="73487"/>
                  <a:pt x="172641" y="83344"/>
                </a:cubicBezTo>
                <a:cubicBezTo>
                  <a:pt x="172641" y="93201"/>
                  <a:pt x="164638" y="101203"/>
                  <a:pt x="154781" y="101203"/>
                </a:cubicBezTo>
                <a:cubicBezTo>
                  <a:pt x="144924" y="101203"/>
                  <a:pt x="136922" y="93201"/>
                  <a:pt x="136922" y="83344"/>
                </a:cubicBezTo>
                <a:close/>
                <a:moveTo>
                  <a:pt x="23812" y="83344"/>
                </a:moveTo>
                <a:cubicBezTo>
                  <a:pt x="23812" y="76758"/>
                  <a:pt x="18492" y="71438"/>
                  <a:pt x="11906" y="71438"/>
                </a:cubicBezTo>
                <a:cubicBezTo>
                  <a:pt x="5321" y="71438"/>
                  <a:pt x="0" y="76758"/>
                  <a:pt x="0" y="83344"/>
                </a:cubicBezTo>
                <a:lnTo>
                  <a:pt x="0" y="119063"/>
                </a:lnTo>
                <a:cubicBezTo>
                  <a:pt x="0" y="125648"/>
                  <a:pt x="5321" y="130969"/>
                  <a:pt x="11906" y="130969"/>
                </a:cubicBezTo>
                <a:cubicBezTo>
                  <a:pt x="18492" y="130969"/>
                  <a:pt x="23812" y="125648"/>
                  <a:pt x="23812" y="119063"/>
                </a:cubicBezTo>
                <a:lnTo>
                  <a:pt x="23812" y="83344"/>
                </a:lnTo>
                <a:close/>
                <a:moveTo>
                  <a:pt x="226219" y="71438"/>
                </a:moveTo>
                <a:cubicBezTo>
                  <a:pt x="219633" y="71438"/>
                  <a:pt x="214313" y="76758"/>
                  <a:pt x="214313" y="83344"/>
                </a:cubicBezTo>
                <a:lnTo>
                  <a:pt x="214313" y="119063"/>
                </a:lnTo>
                <a:cubicBezTo>
                  <a:pt x="214313" y="125648"/>
                  <a:pt x="219633" y="130969"/>
                  <a:pt x="226219" y="130969"/>
                </a:cubicBezTo>
                <a:cubicBezTo>
                  <a:pt x="232804" y="130969"/>
                  <a:pt x="238125" y="125648"/>
                  <a:pt x="238125" y="119063"/>
                </a:cubicBezTo>
                <a:lnTo>
                  <a:pt x="238125" y="83344"/>
                </a:lnTo>
                <a:cubicBezTo>
                  <a:pt x="238125" y="76758"/>
                  <a:pt x="232804" y="71438"/>
                  <a:pt x="226219" y="71438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6" name="Text 44"/>
          <p:cNvSpPr/>
          <p:nvPr/>
        </p:nvSpPr>
        <p:spPr>
          <a:xfrm>
            <a:off x="6644283" y="5238750"/>
            <a:ext cx="5095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Global AI Policy Momentum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644283" y="5581650"/>
            <a:ext cx="50863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Setiap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major AI regulation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atau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national strategy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diumumkan biasanya diikuti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highlight>
                  <a:srgbClr val="E07A5F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hiring surge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advisory dan policy roles.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1619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90-Day Rule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Pre-Application Window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3335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Apa yang harus dilakukan 3 bulan sebelum apply secara formal untuk memaksimalkan chances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2133600"/>
            <a:ext cx="11430000" cy="38100"/>
          </a:xfrm>
          <a:custGeom>
            <a:avLst/>
            <a:gdLst/>
            <a:ahLst/>
            <a:cxnLst/>
            <a:rect l="l" t="t" r="r" b="b"/>
            <a:pathLst>
              <a:path w="11430000" h="38100">
                <a:moveTo>
                  <a:pt x="0" y="0"/>
                </a:moveTo>
                <a:lnTo>
                  <a:pt x="11430000" y="0"/>
                </a:lnTo>
                <a:lnTo>
                  <a:pt x="11430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D5A80"/>
              </a:gs>
              <a:gs pos="50000">
                <a:srgbClr val="98C1D9"/>
              </a:gs>
              <a:gs pos="100000">
                <a:srgbClr val="E07A5F"/>
              </a:gs>
            </a:gsLst>
            <a:lin ang="0" scaled="1"/>
          </a:gradFill>
          <a:ln/>
        </p:spPr>
      </p:sp>
      <p:sp>
        <p:nvSpPr>
          <p:cNvPr id="7" name="Text 5"/>
          <p:cNvSpPr/>
          <p:nvPr/>
        </p:nvSpPr>
        <p:spPr>
          <a:xfrm>
            <a:off x="333375" y="2628900"/>
            <a:ext cx="3781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Network Identification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5763" y="2976563"/>
            <a:ext cx="3676650" cy="1876425"/>
          </a:xfrm>
          <a:custGeom>
            <a:avLst/>
            <a:gdLst/>
            <a:ahLst/>
            <a:cxnLst/>
            <a:rect l="l" t="t" r="r" b="b"/>
            <a:pathLst>
              <a:path w="3676650" h="1876425">
                <a:moveTo>
                  <a:pt x="76202" y="0"/>
                </a:moveTo>
                <a:lnTo>
                  <a:pt x="3600448" y="0"/>
                </a:lnTo>
                <a:cubicBezTo>
                  <a:pt x="3642533" y="0"/>
                  <a:pt x="3676650" y="34117"/>
                  <a:pt x="3676650" y="76202"/>
                </a:cubicBezTo>
                <a:lnTo>
                  <a:pt x="3676650" y="1800223"/>
                </a:lnTo>
                <a:cubicBezTo>
                  <a:pt x="3676650" y="1842308"/>
                  <a:pt x="3642533" y="1876425"/>
                  <a:pt x="3600448" y="1876425"/>
                </a:cubicBezTo>
                <a:lnTo>
                  <a:pt x="76202" y="1876425"/>
                </a:lnTo>
                <a:cubicBezTo>
                  <a:pt x="34117" y="1876425"/>
                  <a:pt x="0" y="1842308"/>
                  <a:pt x="0" y="18002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2925" y="3133725"/>
            <a:ext cx="343852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dan mulai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engage dengan 2–3 orang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dalam perusahaan target di LinkedIn.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70309" y="37719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1" name="Text 9"/>
          <p:cNvSpPr/>
          <p:nvPr/>
        </p:nvSpPr>
        <p:spPr>
          <a:xfrm>
            <a:off x="785813" y="3743325"/>
            <a:ext cx="1543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Comment on their posts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70309" y="40005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3" name="Text 11"/>
          <p:cNvSpPr/>
          <p:nvPr/>
        </p:nvSpPr>
        <p:spPr>
          <a:xfrm>
            <a:off x="785813" y="3971925"/>
            <a:ext cx="1457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Share relevant content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70309" y="42291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5" name="Text 13"/>
          <p:cNvSpPr/>
          <p:nvPr/>
        </p:nvSpPr>
        <p:spPr>
          <a:xfrm>
            <a:off x="785813" y="4200525"/>
            <a:ext cx="1657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Mulai ada di radar mereka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2925" y="4505325"/>
            <a:ext cx="3429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minta referral — build familiarity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206850" y="2628900"/>
            <a:ext cx="3781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Informational Interviews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259238" y="2976563"/>
            <a:ext cx="3676650" cy="2219325"/>
          </a:xfrm>
          <a:custGeom>
            <a:avLst/>
            <a:gdLst/>
            <a:ahLst/>
            <a:cxnLst/>
            <a:rect l="l" t="t" r="r" b="b"/>
            <a:pathLst>
              <a:path w="3676650" h="2219325">
                <a:moveTo>
                  <a:pt x="76189" y="0"/>
                </a:moveTo>
                <a:lnTo>
                  <a:pt x="3600461" y="0"/>
                </a:lnTo>
                <a:cubicBezTo>
                  <a:pt x="3642511" y="0"/>
                  <a:pt x="3676650" y="34139"/>
                  <a:pt x="3676650" y="76189"/>
                </a:cubicBezTo>
                <a:lnTo>
                  <a:pt x="3676650" y="2143136"/>
                </a:lnTo>
                <a:cubicBezTo>
                  <a:pt x="3676650" y="2185214"/>
                  <a:pt x="3642539" y="2219325"/>
                  <a:pt x="3600461" y="2219325"/>
                </a:cubicBezTo>
                <a:lnTo>
                  <a:pt x="76189" y="2219325"/>
                </a:lnTo>
                <a:cubicBezTo>
                  <a:pt x="34139" y="2219325"/>
                  <a:pt x="0" y="2185186"/>
                  <a:pt x="0" y="2143136"/>
                </a:cubicBezTo>
                <a:lnTo>
                  <a:pt x="0" y="76189"/>
                </a:lnTo>
                <a:cubicBezTo>
                  <a:pt x="0" y="34111"/>
                  <a:pt x="34111" y="0"/>
                  <a:pt x="76189" y="0"/>
                </a:cubicBezTo>
                <a:close/>
              </a:path>
            </a:pathLst>
          </a:custGeom>
          <a:solidFill>
            <a:srgbClr val="98C1D9">
              <a:alpha val="14902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16400" y="3133725"/>
            <a:ext cx="343852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Minta informational interview dengan framing: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416400" y="3495675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38103" y="0"/>
                </a:moveTo>
                <a:lnTo>
                  <a:pt x="3324222" y="0"/>
                </a:lnTo>
                <a:cubicBezTo>
                  <a:pt x="3345266" y="0"/>
                  <a:pt x="3362325" y="17059"/>
                  <a:pt x="3362325" y="38103"/>
                </a:cubicBezTo>
                <a:lnTo>
                  <a:pt x="3362325" y="647697"/>
                </a:lnTo>
                <a:cubicBezTo>
                  <a:pt x="3362325" y="668741"/>
                  <a:pt x="3345266" y="685800"/>
                  <a:pt x="3324222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4530700" y="3609975"/>
            <a:ext cx="3209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"Saya sedang riset tentang industri ini, bukan sedang mencari kerja"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416400" y="4295775"/>
            <a:ext cx="34385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genuine dan effective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orang lebih terbuka membantu ketika tidak merasa di-"ask" untuk referal.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080325" y="2628900"/>
            <a:ext cx="3781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Secure Referral Path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132713" y="2976563"/>
            <a:ext cx="3676650" cy="1743075"/>
          </a:xfrm>
          <a:custGeom>
            <a:avLst/>
            <a:gdLst/>
            <a:ahLst/>
            <a:cxnLst/>
            <a:rect l="l" t="t" r="r" b="b"/>
            <a:pathLst>
              <a:path w="3676650" h="1743075">
                <a:moveTo>
                  <a:pt x="76207" y="0"/>
                </a:moveTo>
                <a:lnTo>
                  <a:pt x="3600443" y="0"/>
                </a:lnTo>
                <a:cubicBezTo>
                  <a:pt x="3642531" y="0"/>
                  <a:pt x="3676650" y="34119"/>
                  <a:pt x="3676650" y="76207"/>
                </a:cubicBezTo>
                <a:lnTo>
                  <a:pt x="3676650" y="1666868"/>
                </a:lnTo>
                <a:cubicBezTo>
                  <a:pt x="3676650" y="1708956"/>
                  <a:pt x="3642531" y="1743075"/>
                  <a:pt x="3600443" y="1743075"/>
                </a:cubicBezTo>
                <a:lnTo>
                  <a:pt x="76207" y="1743075"/>
                </a:lnTo>
                <a:cubicBezTo>
                  <a:pt x="34119" y="1743075"/>
                  <a:pt x="0" y="1708956"/>
                  <a:pt x="0" y="1666868"/>
                </a:cubicBezTo>
                <a:lnTo>
                  <a:pt x="0" y="76207"/>
                </a:lnTo>
                <a:cubicBezTo>
                  <a:pt x="0" y="34119"/>
                  <a:pt x="34119" y="0"/>
                  <a:pt x="76207" y="0"/>
                </a:cubicBezTo>
                <a:close/>
              </a:path>
            </a:pathLst>
          </a:custGeom>
          <a:solidFill>
            <a:srgbClr val="E07A5F">
              <a:alpha val="14902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89875" y="3133725"/>
            <a:ext cx="343852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orang dari network internal yang bisa: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299400" y="3533775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7" name="Text 25"/>
          <p:cNvSpPr/>
          <p:nvPr/>
        </p:nvSpPr>
        <p:spPr>
          <a:xfrm>
            <a:off x="8556575" y="3495675"/>
            <a:ext cx="2124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Submit referral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secara formal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299400" y="3838575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9" name="Text 27"/>
          <p:cNvSpPr/>
          <p:nvPr/>
        </p:nvSpPr>
        <p:spPr>
          <a:xfrm>
            <a:off x="8556575" y="3800475"/>
            <a:ext cx="2790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Mention nama Anda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ke hiring manager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280350" y="4143375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Text 29"/>
          <p:cNvSpPr/>
          <p:nvPr/>
        </p:nvSpPr>
        <p:spPr>
          <a:xfrm>
            <a:off x="8519368" y="4105275"/>
            <a:ext cx="3209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Provide insider context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tentang posisi yang akan dibuka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390525" y="5210175"/>
            <a:ext cx="11410950" cy="1304925"/>
          </a:xfrm>
          <a:custGeom>
            <a:avLst/>
            <a:gdLst/>
            <a:ahLst/>
            <a:cxnLst/>
            <a:rect l="l" t="t" r="r" b="b"/>
            <a:pathLst>
              <a:path w="11410950" h="1304925">
                <a:moveTo>
                  <a:pt x="76195" y="0"/>
                </a:moveTo>
                <a:lnTo>
                  <a:pt x="11334755" y="0"/>
                </a:lnTo>
                <a:cubicBezTo>
                  <a:pt x="11376808" y="0"/>
                  <a:pt x="11410950" y="34142"/>
                  <a:pt x="11410950" y="76195"/>
                </a:cubicBezTo>
                <a:lnTo>
                  <a:pt x="11410950" y="1228730"/>
                </a:lnTo>
                <a:cubicBezTo>
                  <a:pt x="11410950" y="1270783"/>
                  <a:pt x="11376808" y="1304925"/>
                  <a:pt x="11334755" y="1304925"/>
                </a:cubicBezTo>
                <a:lnTo>
                  <a:pt x="76195" y="1304925"/>
                </a:lnTo>
                <a:cubicBezTo>
                  <a:pt x="34142" y="1304925"/>
                  <a:pt x="0" y="1270783"/>
                  <a:pt x="0" y="1228730"/>
                </a:cubicBezTo>
                <a:lnTo>
                  <a:pt x="0" y="76195"/>
                </a:lnTo>
                <a:cubicBezTo>
                  <a:pt x="0" y="34142"/>
                  <a:pt x="34142" y="0"/>
                  <a:pt x="76195" y="0"/>
                </a:cubicBezTo>
                <a:close/>
              </a:path>
            </a:pathLst>
          </a:custGeom>
          <a:solidFill>
            <a:srgbClr val="98C1D9">
              <a:alpha val="14902"/>
            </a:srgbClr>
          </a:solidFill>
          <a:ln w="25400">
            <a:solidFill>
              <a:srgbClr val="98C1D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90550" y="5593556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4" name="Shape 32"/>
          <p:cNvSpPr/>
          <p:nvPr/>
        </p:nvSpPr>
        <p:spPr>
          <a:xfrm>
            <a:off x="742950" y="5745956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64428" y="0"/>
                </a:moveTo>
                <a:lnTo>
                  <a:pt x="164440" y="0"/>
                </a:lnTo>
                <a:cubicBezTo>
                  <a:pt x="176272" y="0"/>
                  <a:pt x="185916" y="9733"/>
                  <a:pt x="185470" y="21521"/>
                </a:cubicBezTo>
                <a:cubicBezTo>
                  <a:pt x="185380" y="23887"/>
                  <a:pt x="185291" y="26253"/>
                  <a:pt x="185157" y="28575"/>
                </a:cubicBezTo>
                <a:lnTo>
                  <a:pt x="207303" y="28575"/>
                </a:lnTo>
                <a:cubicBezTo>
                  <a:pt x="218956" y="28575"/>
                  <a:pt x="229225" y="38219"/>
                  <a:pt x="228332" y="50810"/>
                </a:cubicBezTo>
                <a:cubicBezTo>
                  <a:pt x="224983" y="97110"/>
                  <a:pt x="201320" y="122560"/>
                  <a:pt x="175647" y="135865"/>
                </a:cubicBezTo>
                <a:cubicBezTo>
                  <a:pt x="168593" y="139526"/>
                  <a:pt x="161404" y="142250"/>
                  <a:pt x="154573" y="144259"/>
                </a:cubicBezTo>
                <a:cubicBezTo>
                  <a:pt x="145554" y="157029"/>
                  <a:pt x="136178" y="163770"/>
                  <a:pt x="128721" y="167387"/>
                </a:cubicBezTo>
                <a:lnTo>
                  <a:pt x="128721" y="200025"/>
                </a:lnTo>
                <a:lnTo>
                  <a:pt x="157296" y="200025"/>
                </a:lnTo>
                <a:cubicBezTo>
                  <a:pt x="165199" y="200025"/>
                  <a:pt x="171584" y="206410"/>
                  <a:pt x="171584" y="214313"/>
                </a:cubicBezTo>
                <a:cubicBezTo>
                  <a:pt x="171584" y="222215"/>
                  <a:pt x="165199" y="228600"/>
                  <a:pt x="157296" y="228600"/>
                </a:cubicBezTo>
                <a:lnTo>
                  <a:pt x="71571" y="228600"/>
                </a:lnTo>
                <a:cubicBezTo>
                  <a:pt x="63669" y="228600"/>
                  <a:pt x="57284" y="222215"/>
                  <a:pt x="57284" y="214313"/>
                </a:cubicBezTo>
                <a:cubicBezTo>
                  <a:pt x="57284" y="206410"/>
                  <a:pt x="63669" y="200025"/>
                  <a:pt x="71571" y="200025"/>
                </a:cubicBezTo>
                <a:lnTo>
                  <a:pt x="100146" y="200025"/>
                </a:lnTo>
                <a:lnTo>
                  <a:pt x="100146" y="167387"/>
                </a:lnTo>
                <a:cubicBezTo>
                  <a:pt x="93003" y="163949"/>
                  <a:pt x="84118" y="157564"/>
                  <a:pt x="75456" y="145822"/>
                </a:cubicBezTo>
                <a:cubicBezTo>
                  <a:pt x="67241" y="143679"/>
                  <a:pt x="58311" y="140419"/>
                  <a:pt x="49604" y="135508"/>
                </a:cubicBezTo>
                <a:cubicBezTo>
                  <a:pt x="25450" y="121980"/>
                  <a:pt x="3661" y="96485"/>
                  <a:pt x="536" y="50721"/>
                </a:cubicBezTo>
                <a:cubicBezTo>
                  <a:pt x="-313" y="38174"/>
                  <a:pt x="9912" y="28530"/>
                  <a:pt x="21565" y="28530"/>
                </a:cubicBezTo>
                <a:lnTo>
                  <a:pt x="43711" y="28530"/>
                </a:lnTo>
                <a:cubicBezTo>
                  <a:pt x="43577" y="26209"/>
                  <a:pt x="43488" y="23887"/>
                  <a:pt x="43398" y="21476"/>
                </a:cubicBezTo>
                <a:cubicBezTo>
                  <a:pt x="42952" y="9644"/>
                  <a:pt x="52596" y="-45"/>
                  <a:pt x="64428" y="-45"/>
                </a:cubicBezTo>
                <a:close/>
                <a:moveTo>
                  <a:pt x="45318" y="50006"/>
                </a:moveTo>
                <a:lnTo>
                  <a:pt x="21922" y="50006"/>
                </a:lnTo>
                <a:cubicBezTo>
                  <a:pt x="24691" y="87823"/>
                  <a:pt x="42059" y="106754"/>
                  <a:pt x="59963" y="116800"/>
                </a:cubicBezTo>
                <a:cubicBezTo>
                  <a:pt x="53533" y="100146"/>
                  <a:pt x="48220" y="78403"/>
                  <a:pt x="45318" y="50006"/>
                </a:cubicBezTo>
                <a:close/>
                <a:moveTo>
                  <a:pt x="169664" y="114657"/>
                </a:moveTo>
                <a:cubicBezTo>
                  <a:pt x="187747" y="104031"/>
                  <a:pt x="204088" y="85145"/>
                  <a:pt x="206856" y="50006"/>
                </a:cubicBezTo>
                <a:lnTo>
                  <a:pt x="183505" y="50006"/>
                </a:lnTo>
                <a:cubicBezTo>
                  <a:pt x="180737" y="77197"/>
                  <a:pt x="175736" y="98316"/>
                  <a:pt x="169664" y="114657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5" name="Text 33"/>
          <p:cNvSpPr/>
          <p:nvPr/>
        </p:nvSpPr>
        <p:spPr>
          <a:xfrm>
            <a:off x="1276350" y="5410200"/>
            <a:ext cx="10420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Result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276350" y="5753100"/>
            <a:ext cx="1041082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Ketika aplikasi masuk, nama Anda bukan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cold lead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tapi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warm candidate dengan context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hiring manager sudah pernah dengar nama Anda, ada implicit endorsement dari internal, dan Anda masuk dengan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significant advantage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4F8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860500" y="1771650"/>
            <a:ext cx="723900" cy="723900"/>
          </a:xfrm>
          <a:custGeom>
            <a:avLst/>
            <a:gdLst/>
            <a:ahLst/>
            <a:cxnLst/>
            <a:rect l="l" t="t" r="r" b="b"/>
            <a:pathLst>
              <a:path w="723900" h="723900">
                <a:moveTo>
                  <a:pt x="361950" y="0"/>
                </a:moveTo>
                <a:lnTo>
                  <a:pt x="361950" y="0"/>
                </a:lnTo>
                <a:cubicBezTo>
                  <a:pt x="561716" y="0"/>
                  <a:pt x="723900" y="162184"/>
                  <a:pt x="723900" y="361950"/>
                </a:cubicBezTo>
                <a:lnTo>
                  <a:pt x="723900" y="361950"/>
                </a:lnTo>
                <a:cubicBezTo>
                  <a:pt x="723900" y="561716"/>
                  <a:pt x="561716" y="723900"/>
                  <a:pt x="361950" y="723900"/>
                </a:cubicBezTo>
                <a:lnTo>
                  <a:pt x="361950" y="723900"/>
                </a:lnTo>
                <a:cubicBezTo>
                  <a:pt x="162184" y="723900"/>
                  <a:pt x="0" y="561716"/>
                  <a:pt x="0" y="361950"/>
                </a:cubicBezTo>
                <a:lnTo>
                  <a:pt x="0" y="361950"/>
                </a:lnTo>
                <a:cubicBezTo>
                  <a:pt x="0" y="162184"/>
                  <a:pt x="162184" y="0"/>
                  <a:pt x="361950" y="0"/>
                </a:cubicBezTo>
                <a:close/>
              </a:path>
            </a:pathLst>
          </a:custGeom>
          <a:solidFill>
            <a:srgbClr val="3D5A80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004864" y="1885950"/>
            <a:ext cx="438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962001" y="2038350"/>
            <a:ext cx="523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5733976" y="1771650"/>
            <a:ext cx="723900" cy="723900"/>
          </a:xfrm>
          <a:custGeom>
            <a:avLst/>
            <a:gdLst/>
            <a:ahLst/>
            <a:cxnLst/>
            <a:rect l="l" t="t" r="r" b="b"/>
            <a:pathLst>
              <a:path w="723900" h="723900">
                <a:moveTo>
                  <a:pt x="361950" y="0"/>
                </a:moveTo>
                <a:lnTo>
                  <a:pt x="361950" y="0"/>
                </a:lnTo>
                <a:cubicBezTo>
                  <a:pt x="561716" y="0"/>
                  <a:pt x="723900" y="162184"/>
                  <a:pt x="723900" y="361950"/>
                </a:cubicBezTo>
                <a:lnTo>
                  <a:pt x="723900" y="361950"/>
                </a:lnTo>
                <a:cubicBezTo>
                  <a:pt x="723900" y="561716"/>
                  <a:pt x="561716" y="723900"/>
                  <a:pt x="361950" y="723900"/>
                </a:cubicBezTo>
                <a:lnTo>
                  <a:pt x="361950" y="723900"/>
                </a:lnTo>
                <a:cubicBezTo>
                  <a:pt x="162184" y="723900"/>
                  <a:pt x="0" y="561716"/>
                  <a:pt x="0" y="361950"/>
                </a:cubicBezTo>
                <a:lnTo>
                  <a:pt x="0" y="361950"/>
                </a:lnTo>
                <a:cubicBezTo>
                  <a:pt x="0" y="162184"/>
                  <a:pt x="162184" y="0"/>
                  <a:pt x="361950" y="0"/>
                </a:cubicBezTo>
                <a:close/>
              </a:path>
            </a:pathLst>
          </a:custGeom>
          <a:solidFill>
            <a:srgbClr val="98C1D9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878339" y="1885950"/>
            <a:ext cx="438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1A1D2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5835476" y="2038350"/>
            <a:ext cx="523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1A1D2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9607451" y="1771650"/>
            <a:ext cx="723900" cy="723900"/>
          </a:xfrm>
          <a:custGeom>
            <a:avLst/>
            <a:gdLst/>
            <a:ahLst/>
            <a:cxnLst/>
            <a:rect l="l" t="t" r="r" b="b"/>
            <a:pathLst>
              <a:path w="723900" h="723900">
                <a:moveTo>
                  <a:pt x="361950" y="0"/>
                </a:moveTo>
                <a:lnTo>
                  <a:pt x="361950" y="0"/>
                </a:lnTo>
                <a:cubicBezTo>
                  <a:pt x="561716" y="0"/>
                  <a:pt x="723900" y="162184"/>
                  <a:pt x="723900" y="361950"/>
                </a:cubicBezTo>
                <a:lnTo>
                  <a:pt x="723900" y="361950"/>
                </a:lnTo>
                <a:cubicBezTo>
                  <a:pt x="723900" y="561716"/>
                  <a:pt x="561716" y="723900"/>
                  <a:pt x="361950" y="723900"/>
                </a:cubicBezTo>
                <a:lnTo>
                  <a:pt x="361950" y="723900"/>
                </a:lnTo>
                <a:cubicBezTo>
                  <a:pt x="162184" y="723900"/>
                  <a:pt x="0" y="561716"/>
                  <a:pt x="0" y="361950"/>
                </a:cubicBezTo>
                <a:lnTo>
                  <a:pt x="0" y="361950"/>
                </a:lnTo>
                <a:cubicBezTo>
                  <a:pt x="0" y="162184"/>
                  <a:pt x="162184" y="0"/>
                  <a:pt x="361950" y="0"/>
                </a:cubicBezTo>
                <a:close/>
              </a:path>
            </a:pathLst>
          </a:custGeom>
          <a:solidFill>
            <a:srgbClr val="E07A5F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751814" y="1885950"/>
            <a:ext cx="438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9708952" y="2038350"/>
            <a:ext cx="523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7150" cy="381000"/>
          </a:xfrm>
          <a:custGeom>
            <a:avLst/>
            <a:gdLst/>
            <a:ahLst/>
            <a:cxnLst/>
            <a:rect l="l" t="t" r="r" b="b"/>
            <a:pathLst>
              <a:path w="57150" h="381000">
                <a:moveTo>
                  <a:pt x="0" y="0"/>
                </a:moveTo>
                <a:lnTo>
                  <a:pt x="57150" y="0"/>
                </a:lnTo>
                <a:lnTo>
                  <a:pt x="571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476250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210" kern="0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Anchor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Timeline sebagai Timing Anchor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3335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Fall 2027 PhD entry target memberikan struktur yang jelas untuk semua timing decision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90525" y="1762125"/>
            <a:ext cx="3667125" cy="4705350"/>
          </a:xfrm>
          <a:custGeom>
            <a:avLst/>
            <a:gdLst/>
            <a:ahLst/>
            <a:cxnLst/>
            <a:rect l="l" t="t" r="r" b="b"/>
            <a:pathLst>
              <a:path w="3667125" h="4705350">
                <a:moveTo>
                  <a:pt x="76203" y="0"/>
                </a:moveTo>
                <a:lnTo>
                  <a:pt x="3590922" y="0"/>
                </a:lnTo>
                <a:cubicBezTo>
                  <a:pt x="3632980" y="0"/>
                  <a:pt x="3667125" y="34145"/>
                  <a:pt x="3667125" y="76203"/>
                </a:cubicBezTo>
                <a:lnTo>
                  <a:pt x="3667125" y="4629147"/>
                </a:lnTo>
                <a:cubicBezTo>
                  <a:pt x="3667125" y="4671205"/>
                  <a:pt x="3632980" y="4705350"/>
                  <a:pt x="3590922" y="4705350"/>
                </a:cubicBezTo>
                <a:lnTo>
                  <a:pt x="76203" y="4705350"/>
                </a:lnTo>
                <a:cubicBezTo>
                  <a:pt x="34145" y="4705350"/>
                  <a:pt x="0" y="4671205"/>
                  <a:pt x="0" y="46291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25400">
            <a:solidFill>
              <a:srgbClr val="3D5A8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0550" y="1962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82017" y="2076450"/>
            <a:ext cx="2667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8250" y="2095500"/>
            <a:ext cx="1809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98C1D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Sesuai Rencana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0550" y="2647950"/>
            <a:ext cx="3267075" cy="685800"/>
          </a:xfrm>
          <a:custGeom>
            <a:avLst/>
            <a:gdLst/>
            <a:ahLst/>
            <a:cxnLst/>
            <a:rect l="l" t="t" r="r" b="b"/>
            <a:pathLst>
              <a:path w="3267075" h="6858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647697"/>
                </a:lnTo>
                <a:cubicBezTo>
                  <a:pt x="3267075" y="668741"/>
                  <a:pt x="3250016" y="685800"/>
                  <a:pt x="3228972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704850" y="27622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SCENARIO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04850" y="2990850"/>
            <a:ext cx="3114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Dapat beasiswa dan PhD sesuai rencana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0550" y="3448050"/>
            <a:ext cx="3267075" cy="914400"/>
          </a:xfrm>
          <a:custGeom>
            <a:avLst/>
            <a:gdLst/>
            <a:ahLst/>
            <a:cxnLst/>
            <a:rect l="l" t="t" r="r" b="b"/>
            <a:pathLst>
              <a:path w="3267075" h="9144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876297"/>
                </a:lnTo>
                <a:cubicBezTo>
                  <a:pt x="3267075" y="897341"/>
                  <a:pt x="3250016" y="914400"/>
                  <a:pt x="3228972" y="914400"/>
                </a:cubicBezTo>
                <a:lnTo>
                  <a:pt x="38103" y="914400"/>
                </a:lnTo>
                <a:cubicBezTo>
                  <a:pt x="17059" y="914400"/>
                  <a:pt x="0" y="897341"/>
                  <a:pt x="0" y="8762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704850" y="35623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CAREER PIVOT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04850" y="3790950"/>
            <a:ext cx="3114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 international org atau konsultan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pasca-PhD 2030–2031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90550" y="4476750"/>
            <a:ext cx="3267075" cy="914400"/>
          </a:xfrm>
          <a:custGeom>
            <a:avLst/>
            <a:gdLst/>
            <a:ahLst/>
            <a:cxnLst/>
            <a:rect l="l" t="t" r="r" b="b"/>
            <a:pathLst>
              <a:path w="3267075" h="9144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876297"/>
                </a:lnTo>
                <a:cubicBezTo>
                  <a:pt x="3267075" y="897341"/>
                  <a:pt x="3250016" y="914400"/>
                  <a:pt x="3228972" y="914400"/>
                </a:cubicBezTo>
                <a:lnTo>
                  <a:pt x="38103" y="914400"/>
                </a:lnTo>
                <a:cubicBezTo>
                  <a:pt x="17059" y="914400"/>
                  <a:pt x="0" y="897341"/>
                  <a:pt x="0" y="8762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704850" y="45910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ADVANTAGE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04850" y="4819650"/>
            <a:ext cx="3114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Leverage akademis penuh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PhD credential membuka doors yang berbeda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90550" y="5848350"/>
            <a:ext cx="3267075" cy="419100"/>
          </a:xfrm>
          <a:custGeom>
            <a:avLst/>
            <a:gdLst/>
            <a:ahLst/>
            <a:cxnLst/>
            <a:rect l="l" t="t" r="r" b="b"/>
            <a:pathLst>
              <a:path w="3267075" h="419100">
                <a:moveTo>
                  <a:pt x="38100" y="0"/>
                </a:moveTo>
                <a:lnTo>
                  <a:pt x="3228975" y="0"/>
                </a:lnTo>
                <a:cubicBezTo>
                  <a:pt x="3250017" y="0"/>
                  <a:pt x="3267075" y="17058"/>
                  <a:pt x="3267075" y="38100"/>
                </a:cubicBezTo>
                <a:lnTo>
                  <a:pt x="3267075" y="381000"/>
                </a:lnTo>
                <a:cubicBezTo>
                  <a:pt x="3267075" y="402042"/>
                  <a:pt x="3250017" y="419100"/>
                  <a:pt x="322897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704850" y="5967413"/>
            <a:ext cx="1002953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Outreach Start: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679674" y="5967413"/>
            <a:ext cx="601340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Q3 2026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264000" y="1762125"/>
            <a:ext cx="3667125" cy="4705350"/>
          </a:xfrm>
          <a:custGeom>
            <a:avLst/>
            <a:gdLst/>
            <a:ahLst/>
            <a:cxnLst/>
            <a:rect l="l" t="t" r="r" b="b"/>
            <a:pathLst>
              <a:path w="3667125" h="4705350">
                <a:moveTo>
                  <a:pt x="76203" y="0"/>
                </a:moveTo>
                <a:lnTo>
                  <a:pt x="3590922" y="0"/>
                </a:lnTo>
                <a:cubicBezTo>
                  <a:pt x="3632980" y="0"/>
                  <a:pt x="3667125" y="34145"/>
                  <a:pt x="3667125" y="76203"/>
                </a:cubicBezTo>
                <a:lnTo>
                  <a:pt x="3667125" y="4629147"/>
                </a:lnTo>
                <a:cubicBezTo>
                  <a:pt x="3667125" y="4671205"/>
                  <a:pt x="3632980" y="4705350"/>
                  <a:pt x="3590922" y="4705350"/>
                </a:cubicBezTo>
                <a:lnTo>
                  <a:pt x="76203" y="4705350"/>
                </a:lnTo>
                <a:cubicBezTo>
                  <a:pt x="34145" y="4705350"/>
                  <a:pt x="0" y="4671205"/>
                  <a:pt x="0" y="46291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E07A5F">
              <a:alpha val="14902"/>
            </a:srgbClr>
          </a:solidFill>
          <a:ln w="25400">
            <a:solidFill>
              <a:srgbClr val="E07A5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64025" y="1962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4655121" y="2076450"/>
            <a:ext cx="2667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111725" y="2095500"/>
            <a:ext cx="1247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Tertunda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464025" y="2647950"/>
            <a:ext cx="3267075" cy="685800"/>
          </a:xfrm>
          <a:custGeom>
            <a:avLst/>
            <a:gdLst/>
            <a:ahLst/>
            <a:cxnLst/>
            <a:rect l="l" t="t" r="r" b="b"/>
            <a:pathLst>
              <a:path w="3267075" h="6858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647697"/>
                </a:lnTo>
                <a:cubicBezTo>
                  <a:pt x="3267075" y="668741"/>
                  <a:pt x="3250016" y="685800"/>
                  <a:pt x="3228972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578325" y="27622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SCENARIO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578325" y="2990850"/>
            <a:ext cx="3114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PhD tertunda (tidak dapat beasiswa, dll)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64025" y="3448050"/>
            <a:ext cx="3267075" cy="914400"/>
          </a:xfrm>
          <a:custGeom>
            <a:avLst/>
            <a:gdLst/>
            <a:ahLst/>
            <a:cxnLst/>
            <a:rect l="l" t="t" r="r" b="b"/>
            <a:pathLst>
              <a:path w="3267075" h="9144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876297"/>
                </a:lnTo>
                <a:cubicBezTo>
                  <a:pt x="3267075" y="897341"/>
                  <a:pt x="3250016" y="914400"/>
                  <a:pt x="3228972" y="914400"/>
                </a:cubicBezTo>
                <a:lnTo>
                  <a:pt x="38103" y="914400"/>
                </a:lnTo>
                <a:cubicBezTo>
                  <a:pt x="17059" y="914400"/>
                  <a:pt x="0" y="897341"/>
                  <a:pt x="0" y="8762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4578325" y="35623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CAREER PIVOT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578325" y="3790950"/>
            <a:ext cx="3114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Pivot yang bisa dilakukan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2025–2026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menghalangi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PhD application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64025" y="4476750"/>
            <a:ext cx="3267075" cy="914400"/>
          </a:xfrm>
          <a:custGeom>
            <a:avLst/>
            <a:gdLst/>
            <a:ahLst/>
            <a:cxnLst/>
            <a:rect l="l" t="t" r="r" b="b"/>
            <a:pathLst>
              <a:path w="3267075" h="9144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876297"/>
                </a:lnTo>
                <a:cubicBezTo>
                  <a:pt x="3267075" y="897341"/>
                  <a:pt x="3250016" y="914400"/>
                  <a:pt x="3228972" y="914400"/>
                </a:cubicBezTo>
                <a:lnTo>
                  <a:pt x="38103" y="914400"/>
                </a:lnTo>
                <a:cubicBezTo>
                  <a:pt x="17059" y="914400"/>
                  <a:pt x="0" y="897341"/>
                  <a:pt x="0" y="8762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4578325" y="45910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CONSTRAINT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578325" y="4819650"/>
            <a:ext cx="3114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Role harus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relevant untuk PhD application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bisa di-exit dalam 1–2 tahun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464025" y="5848350"/>
            <a:ext cx="3267075" cy="419100"/>
          </a:xfrm>
          <a:custGeom>
            <a:avLst/>
            <a:gdLst/>
            <a:ahLst/>
            <a:cxnLst/>
            <a:rect l="l" t="t" r="r" b="b"/>
            <a:pathLst>
              <a:path w="3267075" h="419100">
                <a:moveTo>
                  <a:pt x="38100" y="0"/>
                </a:moveTo>
                <a:lnTo>
                  <a:pt x="3228975" y="0"/>
                </a:lnTo>
                <a:cubicBezTo>
                  <a:pt x="3250017" y="0"/>
                  <a:pt x="3267075" y="17058"/>
                  <a:pt x="3267075" y="38100"/>
                </a:cubicBezTo>
                <a:lnTo>
                  <a:pt x="3267075" y="381000"/>
                </a:lnTo>
                <a:cubicBezTo>
                  <a:pt x="3267075" y="402042"/>
                  <a:pt x="3250017" y="419100"/>
                  <a:pt x="322897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4578325" y="5967413"/>
            <a:ext cx="1002953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Outreach Start: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5553149" y="5967413"/>
            <a:ext cx="597322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Q2 2025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137475" y="1762125"/>
            <a:ext cx="3667125" cy="4705350"/>
          </a:xfrm>
          <a:custGeom>
            <a:avLst/>
            <a:gdLst/>
            <a:ahLst/>
            <a:cxnLst/>
            <a:rect l="l" t="t" r="r" b="b"/>
            <a:pathLst>
              <a:path w="3667125" h="4705350">
                <a:moveTo>
                  <a:pt x="76203" y="0"/>
                </a:moveTo>
                <a:lnTo>
                  <a:pt x="3590922" y="0"/>
                </a:lnTo>
                <a:cubicBezTo>
                  <a:pt x="3632980" y="0"/>
                  <a:pt x="3667125" y="34145"/>
                  <a:pt x="3667125" y="76203"/>
                </a:cubicBezTo>
                <a:lnTo>
                  <a:pt x="3667125" y="4629147"/>
                </a:lnTo>
                <a:cubicBezTo>
                  <a:pt x="3667125" y="4671205"/>
                  <a:pt x="3632980" y="4705350"/>
                  <a:pt x="3590922" y="4705350"/>
                </a:cubicBezTo>
                <a:lnTo>
                  <a:pt x="76203" y="4705350"/>
                </a:lnTo>
                <a:cubicBezTo>
                  <a:pt x="34145" y="4705350"/>
                  <a:pt x="0" y="4671205"/>
                  <a:pt x="0" y="46291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25400">
            <a:solidFill>
              <a:srgbClr val="3D5A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337500" y="1962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3D5A80">
              <a:alpha val="3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8524503" y="2076450"/>
            <a:ext cx="2762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0F4F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985200" y="2095500"/>
            <a:ext cx="1285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4F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Offer Pre-PhD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337500" y="2647950"/>
            <a:ext cx="3267075" cy="685800"/>
          </a:xfrm>
          <a:custGeom>
            <a:avLst/>
            <a:gdLst/>
            <a:ahLst/>
            <a:cxnLst/>
            <a:rect l="l" t="t" r="r" b="b"/>
            <a:pathLst>
              <a:path w="3267075" h="685800">
                <a:moveTo>
                  <a:pt x="38103" y="0"/>
                </a:moveTo>
                <a:lnTo>
                  <a:pt x="3228972" y="0"/>
                </a:lnTo>
                <a:cubicBezTo>
                  <a:pt x="3250016" y="0"/>
                  <a:pt x="3267075" y="17059"/>
                  <a:pt x="3267075" y="38103"/>
                </a:cubicBezTo>
                <a:lnTo>
                  <a:pt x="3267075" y="647697"/>
                </a:lnTo>
                <a:cubicBezTo>
                  <a:pt x="3267075" y="668741"/>
                  <a:pt x="3250016" y="685800"/>
                  <a:pt x="3228972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8451800" y="27622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SCENARIO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8451800" y="2990850"/>
            <a:ext cx="3114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Dapat offer yang sangat baik sebelum PhD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337500" y="3448050"/>
            <a:ext cx="3267075" cy="1600200"/>
          </a:xfrm>
          <a:custGeom>
            <a:avLst/>
            <a:gdLst/>
            <a:ahLst/>
            <a:cxnLst/>
            <a:rect l="l" t="t" r="r" b="b"/>
            <a:pathLst>
              <a:path w="3267075" h="1600200">
                <a:moveTo>
                  <a:pt x="38101" y="0"/>
                </a:moveTo>
                <a:lnTo>
                  <a:pt x="3228974" y="0"/>
                </a:lnTo>
                <a:cubicBezTo>
                  <a:pt x="3250017" y="0"/>
                  <a:pt x="3267075" y="17058"/>
                  <a:pt x="3267075" y="38101"/>
                </a:cubicBezTo>
                <a:lnTo>
                  <a:pt x="3267075" y="1562099"/>
                </a:lnTo>
                <a:cubicBezTo>
                  <a:pt x="3267075" y="1583142"/>
                  <a:pt x="3250017" y="1600200"/>
                  <a:pt x="3228974" y="1600200"/>
                </a:cubicBezTo>
                <a:lnTo>
                  <a:pt x="38101" y="1600200"/>
                </a:lnTo>
                <a:cubicBezTo>
                  <a:pt x="17058" y="1600200"/>
                  <a:pt x="0" y="1583142"/>
                  <a:pt x="0" y="15620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4">
              <a:alpha val="5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8451800" y="35623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DECISION FRAMEWORK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451800" y="3790950"/>
            <a:ext cx="3114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Evaluasi: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451800" y="40957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Apakah role ini akan tetap ada pasca-PhD?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451800" y="4324350"/>
            <a:ext cx="3105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Apakah PhD akan membuka doors lebih besar?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451800" y="4743450"/>
            <a:ext cx="3105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4F8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Opportunity cost menunda PhD?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337500" y="5848350"/>
            <a:ext cx="3267075" cy="419100"/>
          </a:xfrm>
          <a:custGeom>
            <a:avLst/>
            <a:gdLst/>
            <a:ahLst/>
            <a:cxnLst/>
            <a:rect l="l" t="t" r="r" b="b"/>
            <a:pathLst>
              <a:path w="3267075" h="419100">
                <a:moveTo>
                  <a:pt x="38100" y="0"/>
                </a:moveTo>
                <a:lnTo>
                  <a:pt x="3228975" y="0"/>
                </a:lnTo>
                <a:cubicBezTo>
                  <a:pt x="3250017" y="0"/>
                  <a:pt x="3267075" y="17058"/>
                  <a:pt x="3267075" y="38100"/>
                </a:cubicBezTo>
                <a:lnTo>
                  <a:pt x="3267075" y="381000"/>
                </a:lnTo>
                <a:cubicBezTo>
                  <a:pt x="3267075" y="402042"/>
                  <a:pt x="3250017" y="419100"/>
                  <a:pt x="322897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5A80">
              <a:alpha val="30196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8451800" y="5967413"/>
            <a:ext cx="1002953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4F8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Outreach Start: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9426625" y="5967413"/>
            <a:ext cx="711994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98C1D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Immediate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Market Timing Deck</dc:title>
  <dc:subject>Job Market Timing Deck</dc:subject>
  <dc:creator>Kimi</dc:creator>
  <cp:lastModifiedBy>Kimi</cp:lastModifiedBy>
  <cp:revision>1</cp:revision>
  <dcterms:created xsi:type="dcterms:W3CDTF">2026-03-01T12:54:52Z</dcterms:created>
  <dcterms:modified xsi:type="dcterms:W3CDTF">2026-03-01T12:54:52Z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{"Label":"Job Market Timing Deck","ContentProducer":"001191110108MACG2KBH8F10000","ProduceID":"19ca9715-6f62-858d-8000-00006077b162","ReservedCode1":"","ContentPropagator":"001191110108MACG2KBH8F20000","PropagateID":"19ca9715-6f62-858d-8000-00006077b162","ReservedCode2":""}</vt:lpwstr>
  </property>
</Properties>
</file>