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embeddedFontLst>
    <p:embeddedFont>
      <p:font typeface="Liter" charset="-122" pitchFamily="34"/>
      <p:regular r:id="rId21"/>
    </p:embeddedFont>
    <p:embeddedFont>
      <p:font typeface="Oranienbaum" charset="-122" pitchFamily="34"/>
      <p:regular r:id="rId22"/>
    </p:embeddedFont>
    <p:embeddedFont>
      <p:font typeface="Sorts Mill Goudy" charset="-122" pitchFamily="34"/>
      <p:regular r:id="rId23"/>
    </p:embeddedFont>
    <p:embeddedFont>
      <p:font typeface="Quattrocento Sans" charset="-122" pitchFamily="34"/>
      <p:regular r:id="rId2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Relationship Id="rId21" Type="http://schemas.openxmlformats.org/officeDocument/2006/relationships/font" Target="fonts/font1.fntdata"/><Relationship Id="rId22" Type="http://schemas.openxmlformats.org/officeDocument/2006/relationships/font" Target="fonts/font2.fntdata"/><Relationship Id="rId23" Type="http://schemas.openxmlformats.org/officeDocument/2006/relationships/font" Target="fonts/font3.fntdata"/><Relationship Id="rId2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ages.adsttc.com/b3c3236371097cdb41eb2b9b174e9bb2b6d79fd6.jpg">    </p:cNvPr>
          <p:cNvPicPr>
            <a:picLocks noChangeAspect="1"/>
          </p:cNvPicPr>
          <p:nvPr/>
        </p:nvPicPr>
        <p:blipFill>
          <a:blip r:embed="rId1">
            <a:alphaModFix amt="40000"/>
          </a:blip>
          <a:srcRect l="0" r="0" t="21875" b="21875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2C3E50">
                  <a:alpha val="85000"/>
                </a:srgbClr>
              </a:gs>
              <a:gs pos="100000">
                <a:srgbClr val="1A1D21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5763" y="385763"/>
            <a:ext cx="447675" cy="447675"/>
          </a:xfrm>
          <a:custGeom>
            <a:avLst/>
            <a:gdLst/>
            <a:ahLst/>
            <a:cxnLst/>
            <a:rect l="l" t="t" r="r" b="b"/>
            <a:pathLst>
              <a:path w="447675" h="447675">
                <a:moveTo>
                  <a:pt x="0" y="0"/>
                </a:moveTo>
                <a:lnTo>
                  <a:pt x="447675" y="0"/>
                </a:lnTo>
                <a:lnTo>
                  <a:pt x="447675" y="447675"/>
                </a:lnTo>
                <a:lnTo>
                  <a:pt x="0" y="447675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C9A962">
                <a:alpha val="50196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14350" y="5143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" name="Text 3"/>
          <p:cNvSpPr/>
          <p:nvPr/>
        </p:nvSpPr>
        <p:spPr>
          <a:xfrm>
            <a:off x="952500" y="438150"/>
            <a:ext cx="14954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315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Confidential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952500" y="628650"/>
            <a:ext cx="14859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5F0">
                    <a:alpha val="6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 Strategic Review Only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0251579" y="381000"/>
            <a:ext cx="15621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10000"/>
              </a:lnSpc>
            </a:pPr>
            <a:r>
              <a:rPr lang="en-US" sz="900" spc="45" kern="0" dirty="0">
                <a:solidFill>
                  <a:srgbClr val="F5F5F0">
                    <a:alpha val="4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MEMO REF: INV-2026-001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0251579" y="571500"/>
            <a:ext cx="15621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10000"/>
              </a:lnSpc>
            </a:pPr>
            <a:r>
              <a:rPr lang="en-US" sz="900" dirty="0">
                <a:solidFill>
                  <a:srgbClr val="F5F5F0">
                    <a:alpha val="4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Date: March 2026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00050" y="1183035"/>
            <a:ext cx="38100" cy="3105150"/>
          </a:xfrm>
          <a:custGeom>
            <a:avLst/>
            <a:gdLst/>
            <a:ahLst/>
            <a:cxnLst/>
            <a:rect l="l" t="t" r="r" b="b"/>
            <a:pathLst>
              <a:path w="38100" h="3105150">
                <a:moveTo>
                  <a:pt x="0" y="0"/>
                </a:moveTo>
                <a:lnTo>
                  <a:pt x="38100" y="0"/>
                </a:lnTo>
                <a:lnTo>
                  <a:pt x="38100" y="3105150"/>
                </a:lnTo>
                <a:lnTo>
                  <a:pt x="0" y="31051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1" name="Text 8"/>
          <p:cNvSpPr/>
          <p:nvPr/>
        </p:nvSpPr>
        <p:spPr>
          <a:xfrm>
            <a:off x="647700" y="1183035"/>
            <a:ext cx="45529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spc="300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Investment Memorandum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47700" y="1525935"/>
            <a:ext cx="4933950" cy="26098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F5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Case for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F5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Investing in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[Your Name]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09600" y="4512841"/>
            <a:ext cx="6496050" cy="619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F5F5F0">
                    <a:alpha val="70000"/>
                  </a:srgbClr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 rigorous self-analysis using institutional investment frameworks to evaluate human capital as an investable asset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14363" y="5441528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8" y="0"/>
                </a:moveTo>
                <a:lnTo>
                  <a:pt x="185738" y="0"/>
                </a:lnTo>
                <a:cubicBezTo>
                  <a:pt x="288249" y="0"/>
                  <a:pt x="371475" y="83226"/>
                  <a:pt x="371475" y="185738"/>
                </a:cubicBezTo>
                <a:lnTo>
                  <a:pt x="371475" y="185738"/>
                </a:lnTo>
                <a:cubicBezTo>
                  <a:pt x="371475" y="288249"/>
                  <a:pt x="288249" y="371475"/>
                  <a:pt x="185738" y="371475"/>
                </a:cubicBezTo>
                <a:lnTo>
                  <a:pt x="185738" y="371475"/>
                </a:lnTo>
                <a:cubicBezTo>
                  <a:pt x="83226" y="371475"/>
                  <a:pt x="0" y="288249"/>
                  <a:pt x="0" y="185738"/>
                </a:cubicBezTo>
                <a:lnTo>
                  <a:pt x="0" y="185738"/>
                </a:lnTo>
                <a:cubicBezTo>
                  <a:pt x="0" y="83226"/>
                  <a:pt x="83226" y="0"/>
                  <a:pt x="1857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44141" y="5560591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58341" y="64591"/>
                </a:moveTo>
                <a:cubicBezTo>
                  <a:pt x="41091" y="64591"/>
                  <a:pt x="27087" y="50587"/>
                  <a:pt x="27087" y="33338"/>
                </a:cubicBezTo>
                <a:cubicBezTo>
                  <a:pt x="27087" y="16088"/>
                  <a:pt x="41091" y="2084"/>
                  <a:pt x="58341" y="2084"/>
                </a:cubicBezTo>
                <a:cubicBezTo>
                  <a:pt x="75590" y="2084"/>
                  <a:pt x="89595" y="16088"/>
                  <a:pt x="89595" y="33337"/>
                </a:cubicBezTo>
                <a:cubicBezTo>
                  <a:pt x="89595" y="50587"/>
                  <a:pt x="75590" y="64591"/>
                  <a:pt x="58341" y="64591"/>
                </a:cubicBezTo>
                <a:close/>
                <a:moveTo>
                  <a:pt x="50397" y="79177"/>
                </a:moveTo>
                <a:lnTo>
                  <a:pt x="66284" y="79177"/>
                </a:lnTo>
                <a:cubicBezTo>
                  <a:pt x="68811" y="79177"/>
                  <a:pt x="70842" y="81208"/>
                  <a:pt x="70842" y="83734"/>
                </a:cubicBezTo>
                <a:cubicBezTo>
                  <a:pt x="70842" y="84828"/>
                  <a:pt x="70452" y="85870"/>
                  <a:pt x="69748" y="86704"/>
                </a:cubicBezTo>
                <a:lnTo>
                  <a:pt x="62612" y="95038"/>
                </a:lnTo>
                <a:lnTo>
                  <a:pt x="70686" y="125016"/>
                </a:lnTo>
                <a:lnTo>
                  <a:pt x="70842" y="125016"/>
                </a:lnTo>
                <a:lnTo>
                  <a:pt x="79854" y="88943"/>
                </a:lnTo>
                <a:cubicBezTo>
                  <a:pt x="80427" y="86678"/>
                  <a:pt x="82745" y="85297"/>
                  <a:pt x="84932" y="86131"/>
                </a:cubicBezTo>
                <a:cubicBezTo>
                  <a:pt x="101054" y="92277"/>
                  <a:pt x="112514" y="107904"/>
                  <a:pt x="112514" y="126188"/>
                </a:cubicBezTo>
                <a:cubicBezTo>
                  <a:pt x="112514" y="130120"/>
                  <a:pt x="109311" y="133324"/>
                  <a:pt x="105378" y="133324"/>
                </a:cubicBezTo>
                <a:lnTo>
                  <a:pt x="11303" y="133350"/>
                </a:lnTo>
                <a:cubicBezTo>
                  <a:pt x="7371" y="133350"/>
                  <a:pt x="4167" y="130146"/>
                  <a:pt x="4167" y="126214"/>
                </a:cubicBezTo>
                <a:cubicBezTo>
                  <a:pt x="4167" y="107930"/>
                  <a:pt x="15627" y="92303"/>
                  <a:pt x="31749" y="86157"/>
                </a:cubicBezTo>
                <a:cubicBezTo>
                  <a:pt x="33937" y="85323"/>
                  <a:pt x="36255" y="86704"/>
                  <a:pt x="36828" y="88969"/>
                </a:cubicBezTo>
                <a:lnTo>
                  <a:pt x="45839" y="125042"/>
                </a:lnTo>
                <a:lnTo>
                  <a:pt x="45995" y="125042"/>
                </a:lnTo>
                <a:lnTo>
                  <a:pt x="54069" y="95064"/>
                </a:lnTo>
                <a:lnTo>
                  <a:pt x="46933" y="86730"/>
                </a:lnTo>
                <a:cubicBezTo>
                  <a:pt x="46230" y="85896"/>
                  <a:pt x="45839" y="84854"/>
                  <a:pt x="45839" y="83760"/>
                </a:cubicBezTo>
                <a:cubicBezTo>
                  <a:pt x="45839" y="81234"/>
                  <a:pt x="47871" y="79203"/>
                  <a:pt x="50397" y="79203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6" name="Text 13"/>
          <p:cNvSpPr/>
          <p:nvPr/>
        </p:nvSpPr>
        <p:spPr>
          <a:xfrm>
            <a:off x="1104900" y="5455816"/>
            <a:ext cx="15525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F5F5F0">
                    <a:alpha val="5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Subject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104900" y="5608216"/>
            <a:ext cx="15621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 Professional Profile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2901107" y="5436766"/>
            <a:ext cx="9525" cy="381000"/>
          </a:xfrm>
          <a:custGeom>
            <a:avLst/>
            <a:gdLst/>
            <a:ahLst/>
            <a:cxnLst/>
            <a:rect l="l" t="t" r="r" b="b"/>
            <a:pathLst>
              <a:path w="9525" h="381000">
                <a:moveTo>
                  <a:pt x="0" y="0"/>
                </a:moveTo>
                <a:lnTo>
                  <a:pt x="9525" y="0"/>
                </a:lnTo>
                <a:lnTo>
                  <a:pt x="9525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19" name="Shape 16"/>
          <p:cNvSpPr/>
          <p:nvPr/>
        </p:nvSpPr>
        <p:spPr>
          <a:xfrm>
            <a:off x="3220194" y="5441528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8" y="0"/>
                </a:moveTo>
                <a:lnTo>
                  <a:pt x="185738" y="0"/>
                </a:lnTo>
                <a:cubicBezTo>
                  <a:pt x="288249" y="0"/>
                  <a:pt x="371475" y="83226"/>
                  <a:pt x="371475" y="185738"/>
                </a:cubicBezTo>
                <a:lnTo>
                  <a:pt x="371475" y="185738"/>
                </a:lnTo>
                <a:cubicBezTo>
                  <a:pt x="371475" y="288249"/>
                  <a:pt x="288249" y="371475"/>
                  <a:pt x="185738" y="371475"/>
                </a:cubicBezTo>
                <a:lnTo>
                  <a:pt x="185738" y="371475"/>
                </a:lnTo>
                <a:cubicBezTo>
                  <a:pt x="83226" y="371475"/>
                  <a:pt x="0" y="288249"/>
                  <a:pt x="0" y="185738"/>
                </a:cubicBezTo>
                <a:lnTo>
                  <a:pt x="0" y="185738"/>
                </a:lnTo>
                <a:cubicBezTo>
                  <a:pt x="0" y="83226"/>
                  <a:pt x="83226" y="0"/>
                  <a:pt x="1857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3341638" y="5560591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52090" y="12502"/>
                </a:moveTo>
                <a:lnTo>
                  <a:pt x="81260" y="12502"/>
                </a:lnTo>
                <a:cubicBezTo>
                  <a:pt x="82406" y="12502"/>
                  <a:pt x="83344" y="13439"/>
                  <a:pt x="83344" y="14585"/>
                </a:cubicBezTo>
                <a:lnTo>
                  <a:pt x="83344" y="25003"/>
                </a:lnTo>
                <a:lnTo>
                  <a:pt x="50006" y="25003"/>
                </a:lnTo>
                <a:lnTo>
                  <a:pt x="50006" y="14585"/>
                </a:lnTo>
                <a:cubicBezTo>
                  <a:pt x="50006" y="13439"/>
                  <a:pt x="50944" y="12502"/>
                  <a:pt x="52090" y="12502"/>
                </a:cubicBezTo>
                <a:close/>
                <a:moveTo>
                  <a:pt x="37505" y="14585"/>
                </a:moveTo>
                <a:lnTo>
                  <a:pt x="37505" y="25003"/>
                </a:lnTo>
                <a:lnTo>
                  <a:pt x="16669" y="25003"/>
                </a:lnTo>
                <a:cubicBezTo>
                  <a:pt x="7475" y="25003"/>
                  <a:pt x="0" y="32478"/>
                  <a:pt x="0" y="41672"/>
                </a:cubicBezTo>
                <a:lnTo>
                  <a:pt x="0" y="66675"/>
                </a:lnTo>
                <a:lnTo>
                  <a:pt x="133350" y="66675"/>
                </a:lnTo>
                <a:lnTo>
                  <a:pt x="133350" y="41672"/>
                </a:lnTo>
                <a:cubicBezTo>
                  <a:pt x="133350" y="32478"/>
                  <a:pt x="125875" y="25003"/>
                  <a:pt x="116681" y="25003"/>
                </a:cubicBezTo>
                <a:lnTo>
                  <a:pt x="95845" y="25003"/>
                </a:lnTo>
                <a:lnTo>
                  <a:pt x="95845" y="14585"/>
                </a:lnTo>
                <a:cubicBezTo>
                  <a:pt x="95845" y="6537"/>
                  <a:pt x="89308" y="0"/>
                  <a:pt x="81260" y="0"/>
                </a:cubicBezTo>
                <a:lnTo>
                  <a:pt x="52090" y="0"/>
                </a:lnTo>
                <a:cubicBezTo>
                  <a:pt x="44042" y="0"/>
                  <a:pt x="37505" y="6537"/>
                  <a:pt x="37505" y="14585"/>
                </a:cubicBezTo>
                <a:close/>
                <a:moveTo>
                  <a:pt x="133350" y="79177"/>
                </a:moveTo>
                <a:lnTo>
                  <a:pt x="83344" y="79177"/>
                </a:lnTo>
                <a:lnTo>
                  <a:pt x="83344" y="83344"/>
                </a:lnTo>
                <a:cubicBezTo>
                  <a:pt x="83344" y="87954"/>
                  <a:pt x="79619" y="91678"/>
                  <a:pt x="75009" y="91678"/>
                </a:cubicBezTo>
                <a:lnTo>
                  <a:pt x="58341" y="91678"/>
                </a:lnTo>
                <a:cubicBezTo>
                  <a:pt x="53731" y="91678"/>
                  <a:pt x="50006" y="87954"/>
                  <a:pt x="50006" y="83344"/>
                </a:cubicBezTo>
                <a:lnTo>
                  <a:pt x="50006" y="79177"/>
                </a:lnTo>
                <a:lnTo>
                  <a:pt x="0" y="79177"/>
                </a:lnTo>
                <a:lnTo>
                  <a:pt x="0" y="108347"/>
                </a:lnTo>
                <a:cubicBezTo>
                  <a:pt x="0" y="117541"/>
                  <a:pt x="7475" y="125016"/>
                  <a:pt x="16669" y="125016"/>
                </a:cubicBezTo>
                <a:lnTo>
                  <a:pt x="116681" y="125016"/>
                </a:lnTo>
                <a:cubicBezTo>
                  <a:pt x="125875" y="125016"/>
                  <a:pt x="133350" y="117541"/>
                  <a:pt x="133350" y="108347"/>
                </a:cubicBezTo>
                <a:lnTo>
                  <a:pt x="133350" y="79177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Text 18"/>
          <p:cNvSpPr/>
          <p:nvPr/>
        </p:nvSpPr>
        <p:spPr>
          <a:xfrm>
            <a:off x="3710732" y="5455816"/>
            <a:ext cx="1600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F5F5F0">
                    <a:alpha val="5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Sector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3710732" y="5608216"/>
            <a:ext cx="16097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Consulting / Tech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562451" y="5436766"/>
            <a:ext cx="9525" cy="381000"/>
          </a:xfrm>
          <a:custGeom>
            <a:avLst/>
            <a:gdLst/>
            <a:ahLst/>
            <a:cxnLst/>
            <a:rect l="l" t="t" r="r" b="b"/>
            <a:pathLst>
              <a:path w="9525" h="381000">
                <a:moveTo>
                  <a:pt x="0" y="0"/>
                </a:moveTo>
                <a:lnTo>
                  <a:pt x="9525" y="0"/>
                </a:lnTo>
                <a:lnTo>
                  <a:pt x="9525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24" name="Shape 21"/>
          <p:cNvSpPr/>
          <p:nvPr/>
        </p:nvSpPr>
        <p:spPr>
          <a:xfrm>
            <a:off x="5881539" y="5441528"/>
            <a:ext cx="371475" cy="371475"/>
          </a:xfrm>
          <a:custGeom>
            <a:avLst/>
            <a:gdLst/>
            <a:ahLst/>
            <a:cxnLst/>
            <a:rect l="l" t="t" r="r" b="b"/>
            <a:pathLst>
              <a:path w="371475" h="371475">
                <a:moveTo>
                  <a:pt x="185738" y="0"/>
                </a:moveTo>
                <a:lnTo>
                  <a:pt x="185738" y="0"/>
                </a:lnTo>
                <a:cubicBezTo>
                  <a:pt x="288249" y="0"/>
                  <a:pt x="371475" y="83226"/>
                  <a:pt x="371475" y="185738"/>
                </a:cubicBezTo>
                <a:lnTo>
                  <a:pt x="371475" y="185738"/>
                </a:lnTo>
                <a:cubicBezTo>
                  <a:pt x="371475" y="288249"/>
                  <a:pt x="288249" y="371475"/>
                  <a:pt x="185738" y="371475"/>
                </a:cubicBezTo>
                <a:lnTo>
                  <a:pt x="185738" y="371475"/>
                </a:lnTo>
                <a:cubicBezTo>
                  <a:pt x="83226" y="371475"/>
                  <a:pt x="0" y="288249"/>
                  <a:pt x="0" y="185738"/>
                </a:cubicBezTo>
                <a:lnTo>
                  <a:pt x="0" y="185738"/>
                </a:lnTo>
                <a:cubicBezTo>
                  <a:pt x="0" y="83226"/>
                  <a:pt x="83226" y="0"/>
                  <a:pt x="185737" y="0"/>
                </a:cubicBezTo>
                <a:close/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C9A962">
                <a:alpha val="40000"/>
              </a:srgbClr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6002982" y="5560591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91652" y="72926"/>
                </a:moveTo>
                <a:lnTo>
                  <a:pt x="41932" y="72926"/>
                </a:lnTo>
                <a:cubicBezTo>
                  <a:pt x="42688" y="89725"/>
                  <a:pt x="46412" y="105195"/>
                  <a:pt x="51699" y="116525"/>
                </a:cubicBezTo>
                <a:cubicBezTo>
                  <a:pt x="54668" y="122906"/>
                  <a:pt x="57872" y="127412"/>
                  <a:pt x="60841" y="130173"/>
                </a:cubicBezTo>
                <a:cubicBezTo>
                  <a:pt x="63758" y="132907"/>
                  <a:pt x="65763" y="133350"/>
                  <a:pt x="66805" y="133350"/>
                </a:cubicBezTo>
                <a:cubicBezTo>
                  <a:pt x="67847" y="133350"/>
                  <a:pt x="69852" y="132907"/>
                  <a:pt x="72770" y="130173"/>
                </a:cubicBezTo>
                <a:cubicBezTo>
                  <a:pt x="75739" y="127412"/>
                  <a:pt x="78942" y="122880"/>
                  <a:pt x="81911" y="116525"/>
                </a:cubicBezTo>
                <a:cubicBezTo>
                  <a:pt x="87198" y="105195"/>
                  <a:pt x="90923" y="89725"/>
                  <a:pt x="91678" y="72926"/>
                </a:cubicBezTo>
                <a:close/>
                <a:moveTo>
                  <a:pt x="41906" y="60424"/>
                </a:moveTo>
                <a:lnTo>
                  <a:pt x="91626" y="60424"/>
                </a:lnTo>
                <a:cubicBezTo>
                  <a:pt x="90897" y="43625"/>
                  <a:pt x="87172" y="28155"/>
                  <a:pt x="81885" y="16825"/>
                </a:cubicBezTo>
                <a:cubicBezTo>
                  <a:pt x="78916" y="10470"/>
                  <a:pt x="75713" y="5938"/>
                  <a:pt x="72743" y="3177"/>
                </a:cubicBezTo>
                <a:cubicBezTo>
                  <a:pt x="69826" y="443"/>
                  <a:pt x="67821" y="0"/>
                  <a:pt x="66779" y="0"/>
                </a:cubicBezTo>
                <a:cubicBezTo>
                  <a:pt x="65737" y="0"/>
                  <a:pt x="63732" y="443"/>
                  <a:pt x="60815" y="3177"/>
                </a:cubicBezTo>
                <a:cubicBezTo>
                  <a:pt x="57846" y="5938"/>
                  <a:pt x="54642" y="10470"/>
                  <a:pt x="51673" y="16825"/>
                </a:cubicBezTo>
                <a:cubicBezTo>
                  <a:pt x="46386" y="28155"/>
                  <a:pt x="42662" y="43625"/>
                  <a:pt x="41906" y="60424"/>
                </a:cubicBezTo>
                <a:close/>
                <a:moveTo>
                  <a:pt x="29405" y="60424"/>
                </a:moveTo>
                <a:cubicBezTo>
                  <a:pt x="30316" y="38130"/>
                  <a:pt x="36072" y="17424"/>
                  <a:pt x="44485" y="3829"/>
                </a:cubicBezTo>
                <a:cubicBezTo>
                  <a:pt x="20497" y="12319"/>
                  <a:pt x="2839" y="34171"/>
                  <a:pt x="391" y="60424"/>
                </a:cubicBezTo>
                <a:lnTo>
                  <a:pt x="29405" y="60424"/>
                </a:lnTo>
                <a:close/>
                <a:moveTo>
                  <a:pt x="391" y="72926"/>
                </a:moveTo>
                <a:cubicBezTo>
                  <a:pt x="2839" y="99179"/>
                  <a:pt x="20497" y="121031"/>
                  <a:pt x="44485" y="129521"/>
                </a:cubicBezTo>
                <a:cubicBezTo>
                  <a:pt x="36072" y="115926"/>
                  <a:pt x="30316" y="95220"/>
                  <a:pt x="29405" y="72926"/>
                </a:cubicBezTo>
                <a:lnTo>
                  <a:pt x="391" y="72926"/>
                </a:lnTo>
                <a:close/>
                <a:moveTo>
                  <a:pt x="104154" y="72926"/>
                </a:moveTo>
                <a:cubicBezTo>
                  <a:pt x="103242" y="95220"/>
                  <a:pt x="97486" y="115926"/>
                  <a:pt x="89074" y="129521"/>
                </a:cubicBezTo>
                <a:cubicBezTo>
                  <a:pt x="113061" y="121005"/>
                  <a:pt x="130719" y="99179"/>
                  <a:pt x="133168" y="72926"/>
                </a:cubicBezTo>
                <a:lnTo>
                  <a:pt x="104154" y="72926"/>
                </a:lnTo>
                <a:close/>
                <a:moveTo>
                  <a:pt x="133168" y="60424"/>
                </a:moveTo>
                <a:cubicBezTo>
                  <a:pt x="130719" y="34171"/>
                  <a:pt x="113061" y="12319"/>
                  <a:pt x="89074" y="3829"/>
                </a:cubicBezTo>
                <a:cubicBezTo>
                  <a:pt x="97486" y="17424"/>
                  <a:pt x="103242" y="38130"/>
                  <a:pt x="104154" y="60424"/>
                </a:cubicBezTo>
                <a:lnTo>
                  <a:pt x="133168" y="60424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6" name="Text 23"/>
          <p:cNvSpPr/>
          <p:nvPr/>
        </p:nvSpPr>
        <p:spPr>
          <a:xfrm>
            <a:off x="6372076" y="5455816"/>
            <a:ext cx="122872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F5F5F0">
                    <a:alpha val="5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Region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6372076" y="5608216"/>
            <a:ext cx="1238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Global / Asia-Pacific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381000" y="6167438"/>
            <a:ext cx="11430000" cy="9525"/>
          </a:xfrm>
          <a:custGeom>
            <a:avLst/>
            <a:gdLst/>
            <a:ahLst/>
            <a:cxnLst/>
            <a:rect l="l" t="t" r="r" b="b"/>
            <a:pathLst>
              <a:path w="11430000" h="9525">
                <a:moveTo>
                  <a:pt x="0" y="0"/>
                </a:moveTo>
                <a:lnTo>
                  <a:pt x="11430000" y="0"/>
                </a:lnTo>
                <a:lnTo>
                  <a:pt x="11430000" y="9525"/>
                </a:lnTo>
                <a:lnTo>
                  <a:pt x="0" y="9525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29" name="Text 26"/>
          <p:cNvSpPr/>
          <p:nvPr/>
        </p:nvSpPr>
        <p:spPr>
          <a:xfrm>
            <a:off x="381000" y="6324600"/>
            <a:ext cx="70008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dirty="0">
                <a:solidFill>
                  <a:srgbClr val="F5F5F0">
                    <a:alpha val="4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This document contains forward-looking statements subject to risks and uncertainties. Past performance does not guarantee future results.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9701882" y="63627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1" name="Text 28"/>
          <p:cNvSpPr/>
          <p:nvPr/>
        </p:nvSpPr>
        <p:spPr>
          <a:xfrm>
            <a:off x="9854282" y="6324600"/>
            <a:ext cx="20097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spc="45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INSTITUTIONAL GRADE ANALYSIS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8954" y="318954"/>
            <a:ext cx="47843" cy="255163"/>
          </a:xfrm>
          <a:custGeom>
            <a:avLst/>
            <a:gdLst/>
            <a:ahLst/>
            <a:cxnLst/>
            <a:rect l="l" t="t" r="r" b="b"/>
            <a:pathLst>
              <a:path w="47843" h="255163">
                <a:moveTo>
                  <a:pt x="0" y="0"/>
                </a:moveTo>
                <a:lnTo>
                  <a:pt x="47843" y="0"/>
                </a:lnTo>
                <a:lnTo>
                  <a:pt x="47843" y="255163"/>
                </a:lnTo>
                <a:lnTo>
                  <a:pt x="0" y="255163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62483" y="366797"/>
            <a:ext cx="1371500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spc="176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Return Analysis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8954" y="637907"/>
            <a:ext cx="11697622" cy="3189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60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Projected Returns: Specific, Not Vague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8954" y="1020651"/>
            <a:ext cx="11617884" cy="191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Concrete, measurable return projections across financial, career, reputational, and personal dimensions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8954" y="1355553"/>
            <a:ext cx="6283385" cy="2344309"/>
          </a:xfrm>
          <a:custGeom>
            <a:avLst/>
            <a:gdLst/>
            <a:ahLst/>
            <a:cxnLst/>
            <a:rect l="l" t="t" r="r" b="b"/>
            <a:pathLst>
              <a:path w="6283385" h="2344309">
                <a:moveTo>
                  <a:pt x="0" y="0"/>
                </a:moveTo>
                <a:lnTo>
                  <a:pt x="6283385" y="0"/>
                </a:lnTo>
                <a:lnTo>
                  <a:pt x="6283385" y="2344309"/>
                </a:lnTo>
                <a:lnTo>
                  <a:pt x="0" y="234430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922" dist="7974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18954" y="1355553"/>
            <a:ext cx="6283385" cy="31895"/>
          </a:xfrm>
          <a:custGeom>
            <a:avLst/>
            <a:gdLst/>
            <a:ahLst/>
            <a:cxnLst/>
            <a:rect l="l" t="t" r="r" b="b"/>
            <a:pathLst>
              <a:path w="6283385" h="31895">
                <a:moveTo>
                  <a:pt x="0" y="0"/>
                </a:moveTo>
                <a:lnTo>
                  <a:pt x="6283385" y="0"/>
                </a:lnTo>
                <a:lnTo>
                  <a:pt x="6283385" y="31895"/>
                </a:lnTo>
                <a:lnTo>
                  <a:pt x="0" y="31895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Text 6"/>
          <p:cNvSpPr/>
          <p:nvPr/>
        </p:nvSpPr>
        <p:spPr>
          <a:xfrm>
            <a:off x="446535" y="1499082"/>
            <a:ext cx="6107961" cy="223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6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Return Timeline with Milestones</a:t>
            </a:r>
            <a:endParaRPr lang="en-US" sz="1600" dirty="0"/>
          </a:p>
        </p:txBody>
      </p:sp>
      <p:pic>
        <p:nvPicPr>
          <p:cNvPr id="9" name="Image 0" descr="https://kimi-img.moonshot.cn/pub/slides/26-03-02-12:44:00-d6ihb446toicpud067v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46535" y="1818035"/>
            <a:ext cx="4935806" cy="1754245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18954" y="3827443"/>
            <a:ext cx="3093850" cy="3030059"/>
          </a:xfrm>
          <a:custGeom>
            <a:avLst/>
            <a:gdLst/>
            <a:ahLst/>
            <a:cxnLst/>
            <a:rect l="l" t="t" r="r" b="b"/>
            <a:pathLst>
              <a:path w="3093850" h="3030059">
                <a:moveTo>
                  <a:pt x="0" y="0"/>
                </a:moveTo>
                <a:lnTo>
                  <a:pt x="3093850" y="0"/>
                </a:lnTo>
                <a:lnTo>
                  <a:pt x="3093850" y="3030059"/>
                </a:lnTo>
                <a:lnTo>
                  <a:pt x="0" y="3030059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5D6D7E"/>
              </a:gs>
            </a:gsLst>
            <a:lin ang="2700000" scaled="1"/>
          </a:gradFill>
          <a:ln/>
        </p:spPr>
      </p:sp>
      <p:sp>
        <p:nvSpPr>
          <p:cNvPr id="11" name="Shape 8"/>
          <p:cNvSpPr/>
          <p:nvPr/>
        </p:nvSpPr>
        <p:spPr>
          <a:xfrm>
            <a:off x="470457" y="3970972"/>
            <a:ext cx="191372" cy="191372"/>
          </a:xfrm>
          <a:custGeom>
            <a:avLst/>
            <a:gdLst/>
            <a:ahLst/>
            <a:cxnLst/>
            <a:rect l="l" t="t" r="r" b="b"/>
            <a:pathLst>
              <a:path w="191372" h="191372">
                <a:moveTo>
                  <a:pt x="23922" y="23922"/>
                </a:moveTo>
                <a:cubicBezTo>
                  <a:pt x="23922" y="17306"/>
                  <a:pt x="18577" y="11961"/>
                  <a:pt x="11961" y="11961"/>
                </a:cubicBezTo>
                <a:cubicBezTo>
                  <a:pt x="5345" y="11961"/>
                  <a:pt x="0" y="17306"/>
                  <a:pt x="0" y="23922"/>
                </a:cubicBezTo>
                <a:lnTo>
                  <a:pt x="0" y="149509"/>
                </a:lnTo>
                <a:cubicBezTo>
                  <a:pt x="0" y="166030"/>
                  <a:pt x="13381" y="179411"/>
                  <a:pt x="29902" y="179411"/>
                </a:cubicBezTo>
                <a:lnTo>
                  <a:pt x="179411" y="179411"/>
                </a:lnTo>
                <a:cubicBezTo>
                  <a:pt x="186027" y="179411"/>
                  <a:pt x="191372" y="174066"/>
                  <a:pt x="191372" y="167451"/>
                </a:cubicBezTo>
                <a:cubicBezTo>
                  <a:pt x="191372" y="160835"/>
                  <a:pt x="186027" y="155490"/>
                  <a:pt x="179411" y="155490"/>
                </a:cubicBezTo>
                <a:lnTo>
                  <a:pt x="29902" y="155490"/>
                </a:lnTo>
                <a:cubicBezTo>
                  <a:pt x="26613" y="155490"/>
                  <a:pt x="23922" y="152799"/>
                  <a:pt x="23922" y="149509"/>
                </a:cubicBezTo>
                <a:lnTo>
                  <a:pt x="23922" y="23922"/>
                </a:lnTo>
                <a:close/>
                <a:moveTo>
                  <a:pt x="175898" y="56290"/>
                </a:moveTo>
                <a:cubicBezTo>
                  <a:pt x="180570" y="51618"/>
                  <a:pt x="180570" y="44031"/>
                  <a:pt x="175898" y="39358"/>
                </a:cubicBezTo>
                <a:cubicBezTo>
                  <a:pt x="171226" y="34686"/>
                  <a:pt x="163638" y="34686"/>
                  <a:pt x="158966" y="39358"/>
                </a:cubicBezTo>
                <a:lnTo>
                  <a:pt x="119608" y="78754"/>
                </a:lnTo>
                <a:lnTo>
                  <a:pt x="98153" y="57337"/>
                </a:lnTo>
                <a:cubicBezTo>
                  <a:pt x="93481" y="52665"/>
                  <a:pt x="85893" y="52665"/>
                  <a:pt x="81221" y="57337"/>
                </a:cubicBezTo>
                <a:lnTo>
                  <a:pt x="45339" y="93219"/>
                </a:lnTo>
                <a:cubicBezTo>
                  <a:pt x="40667" y="97891"/>
                  <a:pt x="40667" y="105479"/>
                  <a:pt x="45339" y="110151"/>
                </a:cubicBezTo>
                <a:cubicBezTo>
                  <a:pt x="50011" y="114823"/>
                  <a:pt x="57599" y="114823"/>
                  <a:pt x="62271" y="110151"/>
                </a:cubicBezTo>
                <a:lnTo>
                  <a:pt x="89706" y="82716"/>
                </a:lnTo>
                <a:lnTo>
                  <a:pt x="111160" y="104171"/>
                </a:lnTo>
                <a:cubicBezTo>
                  <a:pt x="115832" y="108843"/>
                  <a:pt x="123420" y="108843"/>
                  <a:pt x="128092" y="104171"/>
                </a:cubicBezTo>
                <a:lnTo>
                  <a:pt x="175935" y="56328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2" name="Text 9"/>
          <p:cNvSpPr/>
          <p:nvPr/>
        </p:nvSpPr>
        <p:spPr>
          <a:xfrm>
            <a:off x="781436" y="3955024"/>
            <a:ext cx="1164181" cy="223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Financial Returns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6535" y="4273978"/>
            <a:ext cx="2838687" cy="318954"/>
          </a:xfrm>
          <a:custGeom>
            <a:avLst/>
            <a:gdLst/>
            <a:ahLst/>
            <a:cxnLst/>
            <a:rect l="l" t="t" r="r" b="b"/>
            <a:pathLst>
              <a:path w="2838687" h="318954">
                <a:moveTo>
                  <a:pt x="0" y="0"/>
                </a:moveTo>
                <a:lnTo>
                  <a:pt x="2838687" y="0"/>
                </a:lnTo>
                <a:lnTo>
                  <a:pt x="2838687" y="318954"/>
                </a:lnTo>
                <a:lnTo>
                  <a:pt x="0" y="318954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510326" y="4353716"/>
            <a:ext cx="837253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12-Month Salary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2939356" y="4337768"/>
            <a:ext cx="342875" cy="191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$175K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446535" y="4656722"/>
            <a:ext cx="2838687" cy="318954"/>
          </a:xfrm>
          <a:custGeom>
            <a:avLst/>
            <a:gdLst/>
            <a:ahLst/>
            <a:cxnLst/>
            <a:rect l="l" t="t" r="r" b="b"/>
            <a:pathLst>
              <a:path w="2838687" h="318954">
                <a:moveTo>
                  <a:pt x="0" y="0"/>
                </a:moveTo>
                <a:lnTo>
                  <a:pt x="2838687" y="0"/>
                </a:lnTo>
                <a:lnTo>
                  <a:pt x="2838687" y="318954"/>
                </a:lnTo>
                <a:lnTo>
                  <a:pt x="0" y="318954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510326" y="4736460"/>
            <a:ext cx="869148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36-Month Salary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2898927" y="4720513"/>
            <a:ext cx="382744" cy="191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$240K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446535" y="5039466"/>
            <a:ext cx="2838687" cy="318954"/>
          </a:xfrm>
          <a:custGeom>
            <a:avLst/>
            <a:gdLst/>
            <a:ahLst/>
            <a:cxnLst/>
            <a:rect l="l" t="t" r="r" b="b"/>
            <a:pathLst>
              <a:path w="2838687" h="318954">
                <a:moveTo>
                  <a:pt x="0" y="0"/>
                </a:moveTo>
                <a:lnTo>
                  <a:pt x="2838687" y="0"/>
                </a:lnTo>
                <a:lnTo>
                  <a:pt x="2838687" y="318954"/>
                </a:lnTo>
                <a:lnTo>
                  <a:pt x="0" y="318954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20" name="Text 17"/>
          <p:cNvSpPr/>
          <p:nvPr/>
        </p:nvSpPr>
        <p:spPr>
          <a:xfrm>
            <a:off x="510326" y="5119205"/>
            <a:ext cx="885096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60-Month Salary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2904658" y="5103257"/>
            <a:ext cx="382744" cy="1913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$320K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450522" y="5426198"/>
            <a:ext cx="2830713" cy="358823"/>
          </a:xfrm>
          <a:custGeom>
            <a:avLst/>
            <a:gdLst/>
            <a:ahLst/>
            <a:cxnLst/>
            <a:rect l="l" t="t" r="r" b="b"/>
            <a:pathLst>
              <a:path w="2830713" h="358823">
                <a:moveTo>
                  <a:pt x="0" y="0"/>
                </a:moveTo>
                <a:lnTo>
                  <a:pt x="2830713" y="0"/>
                </a:lnTo>
                <a:lnTo>
                  <a:pt x="2830713" y="358823"/>
                </a:lnTo>
                <a:lnTo>
                  <a:pt x="0" y="358823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20000"/>
            </a:srgbClr>
          </a:solidFill>
          <a:ln w="12700">
            <a:solidFill>
              <a:srgbClr val="C9A962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18300" y="5525871"/>
            <a:ext cx="653855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5-Year Total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2791155" y="5493975"/>
            <a:ext cx="502352" cy="223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6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$1.2M+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3508801" y="3843390"/>
            <a:ext cx="3093850" cy="3014111"/>
          </a:xfrm>
          <a:custGeom>
            <a:avLst/>
            <a:gdLst/>
            <a:ahLst/>
            <a:cxnLst/>
            <a:rect l="l" t="t" r="r" b="b"/>
            <a:pathLst>
              <a:path w="3093850" h="3014111">
                <a:moveTo>
                  <a:pt x="0" y="0"/>
                </a:moveTo>
                <a:lnTo>
                  <a:pt x="3093850" y="0"/>
                </a:lnTo>
                <a:lnTo>
                  <a:pt x="3093850" y="3014111"/>
                </a:lnTo>
                <a:lnTo>
                  <a:pt x="0" y="301411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922" dist="7974" dir="5400000">
              <a:srgbClr val="000000">
                <a:alpha val="10196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3508801" y="3843390"/>
            <a:ext cx="3093850" cy="31895"/>
          </a:xfrm>
          <a:custGeom>
            <a:avLst/>
            <a:gdLst/>
            <a:ahLst/>
            <a:cxnLst/>
            <a:rect l="l" t="t" r="r" b="b"/>
            <a:pathLst>
              <a:path w="3093850" h="31895">
                <a:moveTo>
                  <a:pt x="0" y="0"/>
                </a:moveTo>
                <a:lnTo>
                  <a:pt x="3093850" y="0"/>
                </a:lnTo>
                <a:lnTo>
                  <a:pt x="3093850" y="31895"/>
                </a:lnTo>
                <a:lnTo>
                  <a:pt x="0" y="31895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7" name="Shape 24"/>
          <p:cNvSpPr/>
          <p:nvPr/>
        </p:nvSpPr>
        <p:spPr>
          <a:xfrm>
            <a:off x="3660304" y="4002867"/>
            <a:ext cx="191372" cy="191372"/>
          </a:xfrm>
          <a:custGeom>
            <a:avLst/>
            <a:gdLst/>
            <a:ahLst/>
            <a:cxnLst/>
            <a:rect l="l" t="t" r="r" b="b"/>
            <a:pathLst>
              <a:path w="191372" h="191372">
                <a:moveTo>
                  <a:pt x="74755" y="17941"/>
                </a:moveTo>
                <a:lnTo>
                  <a:pt x="116617" y="17941"/>
                </a:lnTo>
                <a:cubicBezTo>
                  <a:pt x="118262" y="17941"/>
                  <a:pt x="119608" y="19287"/>
                  <a:pt x="119608" y="20931"/>
                </a:cubicBezTo>
                <a:lnTo>
                  <a:pt x="119608" y="35882"/>
                </a:lnTo>
                <a:lnTo>
                  <a:pt x="71765" y="35882"/>
                </a:lnTo>
                <a:lnTo>
                  <a:pt x="71765" y="20931"/>
                </a:lnTo>
                <a:cubicBezTo>
                  <a:pt x="71765" y="19287"/>
                  <a:pt x="73110" y="17941"/>
                  <a:pt x="74755" y="17941"/>
                </a:cubicBezTo>
                <a:close/>
                <a:moveTo>
                  <a:pt x="53823" y="20931"/>
                </a:moveTo>
                <a:lnTo>
                  <a:pt x="53823" y="35882"/>
                </a:lnTo>
                <a:lnTo>
                  <a:pt x="23922" y="35882"/>
                </a:lnTo>
                <a:cubicBezTo>
                  <a:pt x="10727" y="35882"/>
                  <a:pt x="0" y="46610"/>
                  <a:pt x="0" y="59804"/>
                </a:cubicBezTo>
                <a:lnTo>
                  <a:pt x="0" y="95686"/>
                </a:lnTo>
                <a:lnTo>
                  <a:pt x="191372" y="95686"/>
                </a:lnTo>
                <a:lnTo>
                  <a:pt x="191372" y="59804"/>
                </a:lnTo>
                <a:cubicBezTo>
                  <a:pt x="191372" y="46610"/>
                  <a:pt x="180645" y="35882"/>
                  <a:pt x="167451" y="35882"/>
                </a:cubicBezTo>
                <a:lnTo>
                  <a:pt x="137549" y="35882"/>
                </a:lnTo>
                <a:lnTo>
                  <a:pt x="137549" y="20931"/>
                </a:lnTo>
                <a:cubicBezTo>
                  <a:pt x="137549" y="9382"/>
                  <a:pt x="128167" y="0"/>
                  <a:pt x="116617" y="0"/>
                </a:cubicBezTo>
                <a:lnTo>
                  <a:pt x="74755" y="0"/>
                </a:lnTo>
                <a:cubicBezTo>
                  <a:pt x="63205" y="0"/>
                  <a:pt x="53823" y="9382"/>
                  <a:pt x="53823" y="20931"/>
                </a:cubicBezTo>
                <a:close/>
                <a:moveTo>
                  <a:pt x="191372" y="113627"/>
                </a:moveTo>
                <a:lnTo>
                  <a:pt x="119608" y="113627"/>
                </a:lnTo>
                <a:lnTo>
                  <a:pt x="119608" y="119608"/>
                </a:lnTo>
                <a:cubicBezTo>
                  <a:pt x="119608" y="126223"/>
                  <a:pt x="114263" y="131568"/>
                  <a:pt x="107647" y="131568"/>
                </a:cubicBezTo>
                <a:lnTo>
                  <a:pt x="83725" y="131568"/>
                </a:lnTo>
                <a:cubicBezTo>
                  <a:pt x="77110" y="131568"/>
                  <a:pt x="71765" y="126223"/>
                  <a:pt x="71765" y="119608"/>
                </a:cubicBezTo>
                <a:lnTo>
                  <a:pt x="71765" y="113627"/>
                </a:lnTo>
                <a:lnTo>
                  <a:pt x="0" y="113627"/>
                </a:lnTo>
                <a:lnTo>
                  <a:pt x="0" y="155490"/>
                </a:lnTo>
                <a:cubicBezTo>
                  <a:pt x="0" y="168684"/>
                  <a:pt x="10727" y="179411"/>
                  <a:pt x="23922" y="179411"/>
                </a:cubicBezTo>
                <a:lnTo>
                  <a:pt x="167451" y="179411"/>
                </a:lnTo>
                <a:cubicBezTo>
                  <a:pt x="180645" y="179411"/>
                  <a:pt x="191372" y="168684"/>
                  <a:pt x="191372" y="155490"/>
                </a:cubicBezTo>
                <a:lnTo>
                  <a:pt x="191372" y="113627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8" name="Text 25"/>
          <p:cNvSpPr/>
          <p:nvPr/>
        </p:nvSpPr>
        <p:spPr>
          <a:xfrm>
            <a:off x="3971283" y="3986920"/>
            <a:ext cx="1020651" cy="223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Career Returns</a:t>
            </a: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3636382" y="4305873"/>
            <a:ext cx="2838687" cy="414640"/>
          </a:xfrm>
          <a:custGeom>
            <a:avLst/>
            <a:gdLst/>
            <a:ahLst/>
            <a:cxnLst/>
            <a:rect l="l" t="t" r="r" b="b"/>
            <a:pathLst>
              <a:path w="2838687" h="414640">
                <a:moveTo>
                  <a:pt x="0" y="0"/>
                </a:moveTo>
                <a:lnTo>
                  <a:pt x="2838687" y="0"/>
                </a:lnTo>
                <a:lnTo>
                  <a:pt x="2838687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0" name="Text 27"/>
          <p:cNvSpPr/>
          <p:nvPr/>
        </p:nvSpPr>
        <p:spPr>
          <a:xfrm>
            <a:off x="3700173" y="4369664"/>
            <a:ext cx="2766922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Roles Unlocked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3700173" y="4529141"/>
            <a:ext cx="2758948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Director → VP → SVP → C-Suite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3636382" y="4784303"/>
            <a:ext cx="2838687" cy="414640"/>
          </a:xfrm>
          <a:custGeom>
            <a:avLst/>
            <a:gdLst/>
            <a:ahLst/>
            <a:cxnLst/>
            <a:rect l="l" t="t" r="r" b="b"/>
            <a:pathLst>
              <a:path w="2838687" h="414640">
                <a:moveTo>
                  <a:pt x="0" y="0"/>
                </a:moveTo>
                <a:lnTo>
                  <a:pt x="2838687" y="0"/>
                </a:lnTo>
                <a:lnTo>
                  <a:pt x="2838687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3" name="Text 30"/>
          <p:cNvSpPr/>
          <p:nvPr/>
        </p:nvSpPr>
        <p:spPr>
          <a:xfrm>
            <a:off x="3700173" y="4848094"/>
            <a:ext cx="2766922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Geographic Optionality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3700173" y="5007571"/>
            <a:ext cx="2758948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Global roles in 5+ cities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3636382" y="5262734"/>
            <a:ext cx="2838687" cy="414640"/>
          </a:xfrm>
          <a:custGeom>
            <a:avLst/>
            <a:gdLst/>
            <a:ahLst/>
            <a:cxnLst/>
            <a:rect l="l" t="t" r="r" b="b"/>
            <a:pathLst>
              <a:path w="2838687" h="414640">
                <a:moveTo>
                  <a:pt x="0" y="0"/>
                </a:moveTo>
                <a:lnTo>
                  <a:pt x="2838687" y="0"/>
                </a:lnTo>
                <a:lnTo>
                  <a:pt x="2838687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6" name="Text 33"/>
          <p:cNvSpPr/>
          <p:nvPr/>
        </p:nvSpPr>
        <p:spPr>
          <a:xfrm>
            <a:off x="3700173" y="5326525"/>
            <a:ext cx="2766922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Sector Flexibility</a:t>
            </a:r>
            <a:endParaRPr lang="en-US" sz="1600" dirty="0"/>
          </a:p>
        </p:txBody>
      </p:sp>
      <p:sp>
        <p:nvSpPr>
          <p:cNvPr id="37" name="Text 34"/>
          <p:cNvSpPr/>
          <p:nvPr/>
        </p:nvSpPr>
        <p:spPr>
          <a:xfrm>
            <a:off x="3700173" y="5486001"/>
            <a:ext cx="2758948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Tech, consulting, finance, healthcare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3652330" y="5741164"/>
            <a:ext cx="2822739" cy="255163"/>
          </a:xfrm>
          <a:custGeom>
            <a:avLst/>
            <a:gdLst/>
            <a:ahLst/>
            <a:cxnLst/>
            <a:rect l="l" t="t" r="r" b="b"/>
            <a:pathLst>
              <a:path w="2822739" h="255163">
                <a:moveTo>
                  <a:pt x="0" y="0"/>
                </a:moveTo>
                <a:lnTo>
                  <a:pt x="2822739" y="0"/>
                </a:lnTo>
                <a:lnTo>
                  <a:pt x="2822739" y="255163"/>
                </a:lnTo>
                <a:lnTo>
                  <a:pt x="0" y="255163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10196"/>
            </a:srgbClr>
          </a:solidFill>
          <a:ln/>
        </p:spPr>
      </p:sp>
      <p:sp>
        <p:nvSpPr>
          <p:cNvPr id="39" name="Shape 36"/>
          <p:cNvSpPr/>
          <p:nvPr/>
        </p:nvSpPr>
        <p:spPr>
          <a:xfrm>
            <a:off x="3652330" y="5741164"/>
            <a:ext cx="31895" cy="255163"/>
          </a:xfrm>
          <a:custGeom>
            <a:avLst/>
            <a:gdLst/>
            <a:ahLst/>
            <a:cxnLst/>
            <a:rect l="l" t="t" r="r" b="b"/>
            <a:pathLst>
              <a:path w="31895" h="255163">
                <a:moveTo>
                  <a:pt x="0" y="0"/>
                </a:moveTo>
                <a:lnTo>
                  <a:pt x="31895" y="0"/>
                </a:lnTo>
                <a:lnTo>
                  <a:pt x="31895" y="255163"/>
                </a:lnTo>
                <a:lnTo>
                  <a:pt x="0" y="255163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0" name="Text 37"/>
          <p:cNvSpPr/>
          <p:nvPr/>
        </p:nvSpPr>
        <p:spPr>
          <a:xfrm>
            <a:off x="3732068" y="5804955"/>
            <a:ext cx="2727053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Negotiation Power: 2-3x improvement</a:t>
            </a:r>
            <a:endParaRPr lang="en-US" sz="1600" dirty="0"/>
          </a:p>
        </p:txBody>
      </p:sp>
      <p:sp>
        <p:nvSpPr>
          <p:cNvPr id="41" name="Shape 38"/>
          <p:cNvSpPr/>
          <p:nvPr/>
        </p:nvSpPr>
        <p:spPr>
          <a:xfrm>
            <a:off x="6746553" y="1339605"/>
            <a:ext cx="5127179" cy="2424047"/>
          </a:xfrm>
          <a:custGeom>
            <a:avLst/>
            <a:gdLst/>
            <a:ahLst/>
            <a:cxnLst/>
            <a:rect l="l" t="t" r="r" b="b"/>
            <a:pathLst>
              <a:path w="5127179" h="2424047">
                <a:moveTo>
                  <a:pt x="0" y="0"/>
                </a:moveTo>
                <a:lnTo>
                  <a:pt x="5127179" y="0"/>
                </a:lnTo>
                <a:lnTo>
                  <a:pt x="5127179" y="2424047"/>
                </a:lnTo>
                <a:lnTo>
                  <a:pt x="0" y="242404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922" dist="7974" dir="5400000">
              <a:srgbClr val="000000">
                <a:alpha val="10196"/>
              </a:srgbClr>
            </a:outerShdw>
          </a:effectLst>
        </p:spPr>
      </p:sp>
      <p:sp>
        <p:nvSpPr>
          <p:cNvPr id="42" name="Shape 39"/>
          <p:cNvSpPr/>
          <p:nvPr/>
        </p:nvSpPr>
        <p:spPr>
          <a:xfrm>
            <a:off x="6746553" y="1339605"/>
            <a:ext cx="31895" cy="2424047"/>
          </a:xfrm>
          <a:custGeom>
            <a:avLst/>
            <a:gdLst/>
            <a:ahLst/>
            <a:cxnLst/>
            <a:rect l="l" t="t" r="r" b="b"/>
            <a:pathLst>
              <a:path w="31895" h="2424047">
                <a:moveTo>
                  <a:pt x="0" y="0"/>
                </a:moveTo>
                <a:lnTo>
                  <a:pt x="31895" y="0"/>
                </a:lnTo>
                <a:lnTo>
                  <a:pt x="31895" y="2424047"/>
                </a:lnTo>
                <a:lnTo>
                  <a:pt x="0" y="2424047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3" name="Shape 40"/>
          <p:cNvSpPr/>
          <p:nvPr/>
        </p:nvSpPr>
        <p:spPr>
          <a:xfrm>
            <a:off x="6925965" y="1483134"/>
            <a:ext cx="167451" cy="191372"/>
          </a:xfrm>
          <a:custGeom>
            <a:avLst/>
            <a:gdLst/>
            <a:ahLst/>
            <a:cxnLst/>
            <a:rect l="l" t="t" r="r" b="b"/>
            <a:pathLst>
              <a:path w="167451" h="191372">
                <a:moveTo>
                  <a:pt x="91911" y="-9681"/>
                </a:moveTo>
                <a:cubicBezTo>
                  <a:pt x="86902" y="-12746"/>
                  <a:pt x="80586" y="-12746"/>
                  <a:pt x="75577" y="-9681"/>
                </a:cubicBezTo>
                <a:cubicBezTo>
                  <a:pt x="66457" y="-4112"/>
                  <a:pt x="60813" y="-2616"/>
                  <a:pt x="50123" y="-2841"/>
                </a:cubicBezTo>
                <a:cubicBezTo>
                  <a:pt x="44255" y="-2990"/>
                  <a:pt x="38798" y="187"/>
                  <a:pt x="35957" y="5345"/>
                </a:cubicBezTo>
                <a:cubicBezTo>
                  <a:pt x="30836" y="14727"/>
                  <a:pt x="26687" y="18876"/>
                  <a:pt x="17306" y="23996"/>
                </a:cubicBezTo>
                <a:cubicBezTo>
                  <a:pt x="12148" y="26800"/>
                  <a:pt x="9008" y="32294"/>
                  <a:pt x="9120" y="38162"/>
                </a:cubicBezTo>
                <a:cubicBezTo>
                  <a:pt x="9382" y="48852"/>
                  <a:pt x="7849" y="54496"/>
                  <a:pt x="2280" y="63616"/>
                </a:cubicBezTo>
                <a:cubicBezTo>
                  <a:pt x="-785" y="68625"/>
                  <a:pt x="-785" y="74942"/>
                  <a:pt x="2280" y="79950"/>
                </a:cubicBezTo>
                <a:cubicBezTo>
                  <a:pt x="7849" y="89070"/>
                  <a:pt x="9344" y="94714"/>
                  <a:pt x="9120" y="105404"/>
                </a:cubicBezTo>
                <a:cubicBezTo>
                  <a:pt x="8971" y="111272"/>
                  <a:pt x="12148" y="116730"/>
                  <a:pt x="17306" y="119570"/>
                </a:cubicBezTo>
                <a:cubicBezTo>
                  <a:pt x="25566" y="124093"/>
                  <a:pt x="29752" y="127831"/>
                  <a:pt x="34163" y="135082"/>
                </a:cubicBezTo>
                <a:lnTo>
                  <a:pt x="15960" y="171375"/>
                </a:lnTo>
                <a:cubicBezTo>
                  <a:pt x="13755" y="175823"/>
                  <a:pt x="15549" y="181205"/>
                  <a:pt x="19960" y="183411"/>
                </a:cubicBezTo>
                <a:lnTo>
                  <a:pt x="52104" y="199483"/>
                </a:lnTo>
                <a:cubicBezTo>
                  <a:pt x="56402" y="201614"/>
                  <a:pt x="61635" y="200006"/>
                  <a:pt x="63953" y="195820"/>
                </a:cubicBezTo>
                <a:lnTo>
                  <a:pt x="83688" y="160274"/>
                </a:lnTo>
                <a:lnTo>
                  <a:pt x="103423" y="195820"/>
                </a:lnTo>
                <a:cubicBezTo>
                  <a:pt x="105741" y="200006"/>
                  <a:pt x="110973" y="201651"/>
                  <a:pt x="115272" y="199483"/>
                </a:cubicBezTo>
                <a:lnTo>
                  <a:pt x="147416" y="183411"/>
                </a:lnTo>
                <a:cubicBezTo>
                  <a:pt x="151864" y="181205"/>
                  <a:pt x="153658" y="175823"/>
                  <a:pt x="151416" y="171375"/>
                </a:cubicBezTo>
                <a:lnTo>
                  <a:pt x="133250" y="135044"/>
                </a:lnTo>
                <a:cubicBezTo>
                  <a:pt x="137623" y="127793"/>
                  <a:pt x="141847" y="124055"/>
                  <a:pt x="150108" y="119533"/>
                </a:cubicBezTo>
                <a:cubicBezTo>
                  <a:pt x="155266" y="116730"/>
                  <a:pt x="158405" y="111235"/>
                  <a:pt x="158293" y="105367"/>
                </a:cubicBezTo>
                <a:cubicBezTo>
                  <a:pt x="158032" y="94677"/>
                  <a:pt x="159564" y="89033"/>
                  <a:pt x="165133" y="79913"/>
                </a:cubicBezTo>
                <a:cubicBezTo>
                  <a:pt x="168198" y="74904"/>
                  <a:pt x="168198" y="68587"/>
                  <a:pt x="165133" y="63579"/>
                </a:cubicBezTo>
                <a:cubicBezTo>
                  <a:pt x="159564" y="54459"/>
                  <a:pt x="158069" y="48815"/>
                  <a:pt x="158293" y="38125"/>
                </a:cubicBezTo>
                <a:cubicBezTo>
                  <a:pt x="158443" y="32257"/>
                  <a:pt x="155266" y="26800"/>
                  <a:pt x="150108" y="23959"/>
                </a:cubicBezTo>
                <a:cubicBezTo>
                  <a:pt x="140726" y="18838"/>
                  <a:pt x="136577" y="14689"/>
                  <a:pt x="131456" y="5308"/>
                </a:cubicBezTo>
                <a:cubicBezTo>
                  <a:pt x="128653" y="150"/>
                  <a:pt x="123158" y="-2990"/>
                  <a:pt x="117290" y="-2878"/>
                </a:cubicBezTo>
                <a:cubicBezTo>
                  <a:pt x="106600" y="-2616"/>
                  <a:pt x="100956" y="-4149"/>
                  <a:pt x="91836" y="-9718"/>
                </a:cubicBezTo>
                <a:close/>
                <a:moveTo>
                  <a:pt x="83725" y="35882"/>
                </a:moveTo>
                <a:cubicBezTo>
                  <a:pt x="103529" y="35882"/>
                  <a:pt x="119608" y="51961"/>
                  <a:pt x="119608" y="71765"/>
                </a:cubicBezTo>
                <a:cubicBezTo>
                  <a:pt x="119608" y="91569"/>
                  <a:pt x="103529" y="107647"/>
                  <a:pt x="83725" y="107647"/>
                </a:cubicBezTo>
                <a:cubicBezTo>
                  <a:pt x="63921" y="107647"/>
                  <a:pt x="47843" y="91569"/>
                  <a:pt x="47843" y="71765"/>
                </a:cubicBezTo>
                <a:cubicBezTo>
                  <a:pt x="47843" y="51961"/>
                  <a:pt x="63921" y="35882"/>
                  <a:pt x="83725" y="35882"/>
                </a:cubicBez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4" name="Text 41"/>
          <p:cNvSpPr/>
          <p:nvPr/>
        </p:nvSpPr>
        <p:spPr>
          <a:xfrm>
            <a:off x="7224983" y="1467186"/>
            <a:ext cx="1403396" cy="223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Reputational Returns</a:t>
            </a:r>
            <a:endParaRPr lang="en-US" sz="1600" dirty="0"/>
          </a:p>
        </p:txBody>
      </p:sp>
      <p:sp>
        <p:nvSpPr>
          <p:cNvPr id="45" name="Shape 42"/>
          <p:cNvSpPr/>
          <p:nvPr/>
        </p:nvSpPr>
        <p:spPr>
          <a:xfrm>
            <a:off x="6890082" y="1786140"/>
            <a:ext cx="4856068" cy="414640"/>
          </a:xfrm>
          <a:custGeom>
            <a:avLst/>
            <a:gdLst/>
            <a:ahLst/>
            <a:cxnLst/>
            <a:rect l="l" t="t" r="r" b="b"/>
            <a:pathLst>
              <a:path w="4856068" h="414640">
                <a:moveTo>
                  <a:pt x="0" y="0"/>
                </a:moveTo>
                <a:lnTo>
                  <a:pt x="4856068" y="0"/>
                </a:lnTo>
                <a:lnTo>
                  <a:pt x="4856068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6" name="Shape 43"/>
          <p:cNvSpPr/>
          <p:nvPr/>
        </p:nvSpPr>
        <p:spPr>
          <a:xfrm>
            <a:off x="6985768" y="1881826"/>
            <a:ext cx="95686" cy="127581"/>
          </a:xfrm>
          <a:custGeom>
            <a:avLst/>
            <a:gdLst/>
            <a:ahLst/>
            <a:cxnLst/>
            <a:rect l="l" t="t" r="r" b="b"/>
            <a:pathLst>
              <a:path w="95686" h="127581">
                <a:moveTo>
                  <a:pt x="47843" y="0"/>
                </a:moveTo>
                <a:cubicBezTo>
                  <a:pt x="34636" y="0"/>
                  <a:pt x="23922" y="10715"/>
                  <a:pt x="23922" y="23922"/>
                </a:cubicBezTo>
                <a:lnTo>
                  <a:pt x="23922" y="55817"/>
                </a:lnTo>
                <a:cubicBezTo>
                  <a:pt x="23922" y="69024"/>
                  <a:pt x="34636" y="79738"/>
                  <a:pt x="47843" y="79738"/>
                </a:cubicBezTo>
                <a:cubicBezTo>
                  <a:pt x="61050" y="79738"/>
                  <a:pt x="71765" y="69024"/>
                  <a:pt x="71765" y="55817"/>
                </a:cubicBezTo>
                <a:lnTo>
                  <a:pt x="71765" y="23922"/>
                </a:lnTo>
                <a:cubicBezTo>
                  <a:pt x="71765" y="10715"/>
                  <a:pt x="61050" y="0"/>
                  <a:pt x="47843" y="0"/>
                </a:cubicBezTo>
                <a:close/>
                <a:moveTo>
                  <a:pt x="11961" y="45850"/>
                </a:moveTo>
                <a:cubicBezTo>
                  <a:pt x="11961" y="42535"/>
                  <a:pt x="9295" y="39869"/>
                  <a:pt x="5980" y="39869"/>
                </a:cubicBezTo>
                <a:cubicBezTo>
                  <a:pt x="2666" y="39869"/>
                  <a:pt x="0" y="42535"/>
                  <a:pt x="0" y="45850"/>
                </a:cubicBezTo>
                <a:lnTo>
                  <a:pt x="0" y="55817"/>
                </a:lnTo>
                <a:cubicBezTo>
                  <a:pt x="0" y="80212"/>
                  <a:pt x="18265" y="100346"/>
                  <a:pt x="41863" y="103286"/>
                </a:cubicBezTo>
                <a:lnTo>
                  <a:pt x="41863" y="115621"/>
                </a:lnTo>
                <a:lnTo>
                  <a:pt x="29902" y="115621"/>
                </a:lnTo>
                <a:cubicBezTo>
                  <a:pt x="26588" y="115621"/>
                  <a:pt x="23922" y="118287"/>
                  <a:pt x="23922" y="121601"/>
                </a:cubicBezTo>
                <a:cubicBezTo>
                  <a:pt x="23922" y="124915"/>
                  <a:pt x="26588" y="127581"/>
                  <a:pt x="29902" y="127581"/>
                </a:cubicBezTo>
                <a:lnTo>
                  <a:pt x="65784" y="127581"/>
                </a:lnTo>
                <a:cubicBezTo>
                  <a:pt x="69098" y="127581"/>
                  <a:pt x="71765" y="124915"/>
                  <a:pt x="71765" y="121601"/>
                </a:cubicBezTo>
                <a:cubicBezTo>
                  <a:pt x="71765" y="118287"/>
                  <a:pt x="69098" y="115621"/>
                  <a:pt x="65784" y="115621"/>
                </a:cubicBezTo>
                <a:lnTo>
                  <a:pt x="53823" y="115621"/>
                </a:lnTo>
                <a:lnTo>
                  <a:pt x="53823" y="103286"/>
                </a:lnTo>
                <a:cubicBezTo>
                  <a:pt x="77421" y="100346"/>
                  <a:pt x="95686" y="80212"/>
                  <a:pt x="95686" y="55817"/>
                </a:cubicBezTo>
                <a:lnTo>
                  <a:pt x="95686" y="45850"/>
                </a:lnTo>
                <a:cubicBezTo>
                  <a:pt x="95686" y="42535"/>
                  <a:pt x="93020" y="39869"/>
                  <a:pt x="89706" y="39869"/>
                </a:cubicBezTo>
                <a:cubicBezTo>
                  <a:pt x="86392" y="39869"/>
                  <a:pt x="83725" y="42535"/>
                  <a:pt x="83725" y="45850"/>
                </a:cubicBezTo>
                <a:lnTo>
                  <a:pt x="83725" y="55817"/>
                </a:lnTo>
                <a:cubicBezTo>
                  <a:pt x="83725" y="75627"/>
                  <a:pt x="67653" y="91699"/>
                  <a:pt x="47843" y="91699"/>
                </a:cubicBezTo>
                <a:cubicBezTo>
                  <a:pt x="28033" y="91699"/>
                  <a:pt x="11961" y="75627"/>
                  <a:pt x="11961" y="55817"/>
                </a:cubicBezTo>
                <a:lnTo>
                  <a:pt x="11961" y="4585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7" name="Text 44"/>
          <p:cNvSpPr/>
          <p:nvPr/>
        </p:nvSpPr>
        <p:spPr>
          <a:xfrm>
            <a:off x="7177140" y="1849931"/>
            <a:ext cx="1387448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Speaking Opportunities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7177140" y="2009407"/>
            <a:ext cx="1379474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3-5 keynotes/year by Y3</a:t>
            </a: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6890082" y="2264570"/>
            <a:ext cx="4856068" cy="414640"/>
          </a:xfrm>
          <a:custGeom>
            <a:avLst/>
            <a:gdLst/>
            <a:ahLst/>
            <a:cxnLst/>
            <a:rect l="l" t="t" r="r" b="b"/>
            <a:pathLst>
              <a:path w="4856068" h="414640">
                <a:moveTo>
                  <a:pt x="0" y="0"/>
                </a:moveTo>
                <a:lnTo>
                  <a:pt x="4856068" y="0"/>
                </a:lnTo>
                <a:lnTo>
                  <a:pt x="4856068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0" name="Shape 47"/>
          <p:cNvSpPr/>
          <p:nvPr/>
        </p:nvSpPr>
        <p:spPr>
          <a:xfrm>
            <a:off x="6961847" y="2360256"/>
            <a:ext cx="143529" cy="127581"/>
          </a:xfrm>
          <a:custGeom>
            <a:avLst/>
            <a:gdLst/>
            <a:ahLst/>
            <a:cxnLst/>
            <a:rect l="l" t="t" r="r" b="b"/>
            <a:pathLst>
              <a:path w="143529" h="127581">
                <a:moveTo>
                  <a:pt x="67005" y="21230"/>
                </a:moveTo>
                <a:lnTo>
                  <a:pt x="37950" y="53524"/>
                </a:lnTo>
                <a:cubicBezTo>
                  <a:pt x="36804" y="54795"/>
                  <a:pt x="36854" y="56764"/>
                  <a:pt x="38075" y="57985"/>
                </a:cubicBezTo>
                <a:cubicBezTo>
                  <a:pt x="45675" y="65585"/>
                  <a:pt x="58010" y="65585"/>
                  <a:pt x="65610" y="57985"/>
                </a:cubicBezTo>
                <a:lnTo>
                  <a:pt x="73534" y="50061"/>
                </a:lnTo>
                <a:cubicBezTo>
                  <a:pt x="74580" y="49014"/>
                  <a:pt x="75901" y="48441"/>
                  <a:pt x="77247" y="48341"/>
                </a:cubicBezTo>
                <a:cubicBezTo>
                  <a:pt x="78941" y="48192"/>
                  <a:pt x="80685" y="48765"/>
                  <a:pt x="81981" y="50061"/>
                </a:cubicBezTo>
                <a:lnTo>
                  <a:pt x="125987" y="93693"/>
                </a:lnTo>
                <a:lnTo>
                  <a:pt x="143529" y="79738"/>
                </a:lnTo>
                <a:lnTo>
                  <a:pt x="143529" y="7974"/>
                </a:lnTo>
                <a:lnTo>
                  <a:pt x="115621" y="23922"/>
                </a:lnTo>
                <a:lnTo>
                  <a:pt x="109690" y="19960"/>
                </a:lnTo>
                <a:cubicBezTo>
                  <a:pt x="105753" y="17343"/>
                  <a:pt x="101143" y="15948"/>
                  <a:pt x="96409" y="15948"/>
                </a:cubicBezTo>
                <a:lnTo>
                  <a:pt x="78866" y="15948"/>
                </a:lnTo>
                <a:cubicBezTo>
                  <a:pt x="78592" y="15948"/>
                  <a:pt x="78293" y="15948"/>
                  <a:pt x="78019" y="15973"/>
                </a:cubicBezTo>
                <a:cubicBezTo>
                  <a:pt x="73808" y="16197"/>
                  <a:pt x="69846" y="18091"/>
                  <a:pt x="67005" y="21230"/>
                </a:cubicBezTo>
                <a:close/>
                <a:moveTo>
                  <a:pt x="29055" y="45526"/>
                </a:moveTo>
                <a:lnTo>
                  <a:pt x="55667" y="15948"/>
                </a:lnTo>
                <a:lnTo>
                  <a:pt x="45800" y="15948"/>
                </a:lnTo>
                <a:cubicBezTo>
                  <a:pt x="39446" y="15948"/>
                  <a:pt x="33366" y="18464"/>
                  <a:pt x="28880" y="22950"/>
                </a:cubicBezTo>
                <a:lnTo>
                  <a:pt x="27908" y="23922"/>
                </a:lnTo>
                <a:lnTo>
                  <a:pt x="0" y="7974"/>
                </a:lnTo>
                <a:lnTo>
                  <a:pt x="0" y="79738"/>
                </a:lnTo>
                <a:lnTo>
                  <a:pt x="38972" y="112207"/>
                </a:lnTo>
                <a:cubicBezTo>
                  <a:pt x="44703" y="116991"/>
                  <a:pt x="51930" y="119608"/>
                  <a:pt x="59380" y="119608"/>
                </a:cubicBezTo>
                <a:lnTo>
                  <a:pt x="63292" y="119608"/>
                </a:lnTo>
                <a:lnTo>
                  <a:pt x="61548" y="117863"/>
                </a:lnTo>
                <a:cubicBezTo>
                  <a:pt x="59206" y="115521"/>
                  <a:pt x="59206" y="111733"/>
                  <a:pt x="61548" y="109416"/>
                </a:cubicBezTo>
                <a:cubicBezTo>
                  <a:pt x="63890" y="107099"/>
                  <a:pt x="67678" y="107074"/>
                  <a:pt x="69995" y="109416"/>
                </a:cubicBezTo>
                <a:lnTo>
                  <a:pt x="80212" y="119633"/>
                </a:lnTo>
                <a:lnTo>
                  <a:pt x="82454" y="119633"/>
                </a:lnTo>
                <a:cubicBezTo>
                  <a:pt x="87214" y="119633"/>
                  <a:pt x="91874" y="118561"/>
                  <a:pt x="96110" y="116568"/>
                </a:cubicBezTo>
                <a:lnTo>
                  <a:pt x="89457" y="109889"/>
                </a:lnTo>
                <a:cubicBezTo>
                  <a:pt x="87114" y="107547"/>
                  <a:pt x="87114" y="103760"/>
                  <a:pt x="89457" y="101442"/>
                </a:cubicBezTo>
                <a:cubicBezTo>
                  <a:pt x="91799" y="99125"/>
                  <a:pt x="95586" y="99100"/>
                  <a:pt x="97904" y="101442"/>
                </a:cubicBezTo>
                <a:lnTo>
                  <a:pt x="105878" y="109416"/>
                </a:lnTo>
                <a:lnTo>
                  <a:pt x="110238" y="105055"/>
                </a:lnTo>
                <a:cubicBezTo>
                  <a:pt x="112456" y="102838"/>
                  <a:pt x="113104" y="99623"/>
                  <a:pt x="112132" y="96807"/>
                </a:cubicBezTo>
                <a:lnTo>
                  <a:pt x="77770" y="62719"/>
                </a:lnTo>
                <a:lnTo>
                  <a:pt x="74057" y="66432"/>
                </a:lnTo>
                <a:cubicBezTo>
                  <a:pt x="61772" y="78717"/>
                  <a:pt x="41888" y="78717"/>
                  <a:pt x="29603" y="66432"/>
                </a:cubicBezTo>
                <a:cubicBezTo>
                  <a:pt x="23872" y="60701"/>
                  <a:pt x="23647" y="51506"/>
                  <a:pt x="29055" y="4550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1" name="Text 48"/>
          <p:cNvSpPr/>
          <p:nvPr/>
        </p:nvSpPr>
        <p:spPr>
          <a:xfrm>
            <a:off x="7177140" y="2328361"/>
            <a:ext cx="1826009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Advisory Roles</a:t>
            </a:r>
            <a:endParaRPr lang="en-US" sz="1600" dirty="0"/>
          </a:p>
        </p:txBody>
      </p:sp>
      <p:sp>
        <p:nvSpPr>
          <p:cNvPr id="52" name="Text 49"/>
          <p:cNvSpPr/>
          <p:nvPr/>
        </p:nvSpPr>
        <p:spPr>
          <a:xfrm>
            <a:off x="7177140" y="2487838"/>
            <a:ext cx="1818035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2-3 board/advisory positions by Y5</a:t>
            </a:r>
            <a:endParaRPr lang="en-US" sz="1600" dirty="0"/>
          </a:p>
        </p:txBody>
      </p:sp>
      <p:sp>
        <p:nvSpPr>
          <p:cNvPr id="53" name="Shape 50"/>
          <p:cNvSpPr/>
          <p:nvPr/>
        </p:nvSpPr>
        <p:spPr>
          <a:xfrm>
            <a:off x="6890082" y="2743001"/>
            <a:ext cx="4856068" cy="414640"/>
          </a:xfrm>
          <a:custGeom>
            <a:avLst/>
            <a:gdLst/>
            <a:ahLst/>
            <a:cxnLst/>
            <a:rect l="l" t="t" r="r" b="b"/>
            <a:pathLst>
              <a:path w="4856068" h="414640">
                <a:moveTo>
                  <a:pt x="0" y="0"/>
                </a:moveTo>
                <a:lnTo>
                  <a:pt x="4856068" y="0"/>
                </a:lnTo>
                <a:lnTo>
                  <a:pt x="4856068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4" name="Shape 51"/>
          <p:cNvSpPr/>
          <p:nvPr/>
        </p:nvSpPr>
        <p:spPr>
          <a:xfrm>
            <a:off x="6969821" y="2838687"/>
            <a:ext cx="127581" cy="127581"/>
          </a:xfrm>
          <a:custGeom>
            <a:avLst/>
            <a:gdLst/>
            <a:ahLst/>
            <a:cxnLst/>
            <a:rect l="l" t="t" r="r" b="b"/>
            <a:pathLst>
              <a:path w="127581" h="127581">
                <a:moveTo>
                  <a:pt x="93070" y="6753"/>
                </a:moveTo>
                <a:cubicBezTo>
                  <a:pt x="96807" y="2467"/>
                  <a:pt x="102215" y="0"/>
                  <a:pt x="107921" y="0"/>
                </a:cubicBezTo>
                <a:cubicBezTo>
                  <a:pt x="118785" y="0"/>
                  <a:pt x="127606" y="8821"/>
                  <a:pt x="127606" y="19685"/>
                </a:cubicBezTo>
                <a:cubicBezTo>
                  <a:pt x="127606" y="25367"/>
                  <a:pt x="125139" y="30799"/>
                  <a:pt x="120853" y="34537"/>
                </a:cubicBezTo>
                <a:lnTo>
                  <a:pt x="70693" y="78193"/>
                </a:lnTo>
                <a:lnTo>
                  <a:pt x="68027" y="75502"/>
                </a:lnTo>
                <a:lnTo>
                  <a:pt x="52079" y="59555"/>
                </a:lnTo>
                <a:lnTo>
                  <a:pt x="49388" y="56888"/>
                </a:lnTo>
                <a:lnTo>
                  <a:pt x="93070" y="6753"/>
                </a:lnTo>
                <a:close/>
                <a:moveTo>
                  <a:pt x="40143" y="64538"/>
                </a:moveTo>
                <a:cubicBezTo>
                  <a:pt x="40368" y="64787"/>
                  <a:pt x="46846" y="71266"/>
                  <a:pt x="59555" y="83974"/>
                </a:cubicBezTo>
                <a:lnTo>
                  <a:pt x="63018" y="87438"/>
                </a:lnTo>
                <a:lnTo>
                  <a:pt x="58757" y="105927"/>
                </a:lnTo>
                <a:cubicBezTo>
                  <a:pt x="57785" y="110188"/>
                  <a:pt x="54546" y="113577"/>
                  <a:pt x="50335" y="114749"/>
                </a:cubicBezTo>
                <a:lnTo>
                  <a:pt x="8024" y="126585"/>
                </a:lnTo>
                <a:lnTo>
                  <a:pt x="31023" y="103585"/>
                </a:lnTo>
                <a:cubicBezTo>
                  <a:pt x="31322" y="103610"/>
                  <a:pt x="31596" y="103635"/>
                  <a:pt x="31895" y="103635"/>
                </a:cubicBezTo>
                <a:cubicBezTo>
                  <a:pt x="36306" y="103635"/>
                  <a:pt x="39869" y="100072"/>
                  <a:pt x="39869" y="95661"/>
                </a:cubicBezTo>
                <a:cubicBezTo>
                  <a:pt x="39869" y="91251"/>
                  <a:pt x="36306" y="87687"/>
                  <a:pt x="31895" y="87687"/>
                </a:cubicBezTo>
                <a:cubicBezTo>
                  <a:pt x="27485" y="87687"/>
                  <a:pt x="23922" y="91251"/>
                  <a:pt x="23922" y="95661"/>
                </a:cubicBezTo>
                <a:cubicBezTo>
                  <a:pt x="23922" y="95960"/>
                  <a:pt x="23946" y="96259"/>
                  <a:pt x="23971" y="96533"/>
                </a:cubicBezTo>
                <a:lnTo>
                  <a:pt x="972" y="119558"/>
                </a:lnTo>
                <a:lnTo>
                  <a:pt x="12833" y="77247"/>
                </a:lnTo>
                <a:cubicBezTo>
                  <a:pt x="14004" y="73035"/>
                  <a:pt x="17393" y="69796"/>
                  <a:pt x="21654" y="68824"/>
                </a:cubicBezTo>
                <a:lnTo>
                  <a:pt x="40143" y="64538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5" name="Text 52"/>
          <p:cNvSpPr/>
          <p:nvPr/>
        </p:nvSpPr>
        <p:spPr>
          <a:xfrm>
            <a:off x="7177140" y="2806791"/>
            <a:ext cx="1762218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Thought Leadership</a:t>
            </a:r>
            <a:endParaRPr lang="en-US" sz="1600" dirty="0"/>
          </a:p>
        </p:txBody>
      </p:sp>
      <p:sp>
        <p:nvSpPr>
          <p:cNvPr id="56" name="Text 53"/>
          <p:cNvSpPr/>
          <p:nvPr/>
        </p:nvSpPr>
        <p:spPr>
          <a:xfrm>
            <a:off x="7177140" y="2966268"/>
            <a:ext cx="1754245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Target: 10K+ followers, recognized expert</a:t>
            </a:r>
            <a:endParaRPr lang="en-US" sz="1600" dirty="0"/>
          </a:p>
        </p:txBody>
      </p:sp>
      <p:sp>
        <p:nvSpPr>
          <p:cNvPr id="57" name="Shape 54"/>
          <p:cNvSpPr/>
          <p:nvPr/>
        </p:nvSpPr>
        <p:spPr>
          <a:xfrm>
            <a:off x="6890082" y="3221431"/>
            <a:ext cx="4856068" cy="414640"/>
          </a:xfrm>
          <a:custGeom>
            <a:avLst/>
            <a:gdLst/>
            <a:ahLst/>
            <a:cxnLst/>
            <a:rect l="l" t="t" r="r" b="b"/>
            <a:pathLst>
              <a:path w="4856068" h="414640">
                <a:moveTo>
                  <a:pt x="0" y="0"/>
                </a:moveTo>
                <a:lnTo>
                  <a:pt x="4856068" y="0"/>
                </a:lnTo>
                <a:lnTo>
                  <a:pt x="4856068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8" name="Shape 55"/>
          <p:cNvSpPr/>
          <p:nvPr/>
        </p:nvSpPr>
        <p:spPr>
          <a:xfrm>
            <a:off x="6961847" y="3317117"/>
            <a:ext cx="143529" cy="127581"/>
          </a:xfrm>
          <a:custGeom>
            <a:avLst/>
            <a:gdLst/>
            <a:ahLst/>
            <a:cxnLst/>
            <a:rect l="l" t="t" r="r" b="b"/>
            <a:pathLst>
              <a:path w="143529" h="127581">
                <a:moveTo>
                  <a:pt x="61797" y="21928"/>
                </a:moveTo>
                <a:lnTo>
                  <a:pt x="81732" y="21928"/>
                </a:lnTo>
                <a:lnTo>
                  <a:pt x="81732" y="33889"/>
                </a:lnTo>
                <a:lnTo>
                  <a:pt x="61797" y="33889"/>
                </a:lnTo>
                <a:lnTo>
                  <a:pt x="61797" y="21928"/>
                </a:lnTo>
                <a:close/>
                <a:moveTo>
                  <a:pt x="59804" y="7974"/>
                </a:moveTo>
                <a:cubicBezTo>
                  <a:pt x="53200" y="7974"/>
                  <a:pt x="47843" y="13331"/>
                  <a:pt x="47843" y="19935"/>
                </a:cubicBezTo>
                <a:lnTo>
                  <a:pt x="47843" y="35882"/>
                </a:lnTo>
                <a:cubicBezTo>
                  <a:pt x="47843" y="42486"/>
                  <a:pt x="53200" y="47843"/>
                  <a:pt x="59804" y="47843"/>
                </a:cubicBezTo>
                <a:lnTo>
                  <a:pt x="63791" y="47843"/>
                </a:lnTo>
                <a:lnTo>
                  <a:pt x="63791" y="55817"/>
                </a:lnTo>
                <a:lnTo>
                  <a:pt x="7974" y="55817"/>
                </a:lnTo>
                <a:cubicBezTo>
                  <a:pt x="3563" y="55817"/>
                  <a:pt x="0" y="59380"/>
                  <a:pt x="0" y="63791"/>
                </a:cubicBezTo>
                <a:cubicBezTo>
                  <a:pt x="0" y="68201"/>
                  <a:pt x="3563" y="71765"/>
                  <a:pt x="7974" y="71765"/>
                </a:cubicBezTo>
                <a:lnTo>
                  <a:pt x="31895" y="71765"/>
                </a:lnTo>
                <a:lnTo>
                  <a:pt x="31895" y="79738"/>
                </a:lnTo>
                <a:lnTo>
                  <a:pt x="27908" y="79738"/>
                </a:lnTo>
                <a:cubicBezTo>
                  <a:pt x="21305" y="79738"/>
                  <a:pt x="15948" y="85096"/>
                  <a:pt x="15948" y="91699"/>
                </a:cubicBezTo>
                <a:lnTo>
                  <a:pt x="15948" y="107647"/>
                </a:lnTo>
                <a:cubicBezTo>
                  <a:pt x="15948" y="114250"/>
                  <a:pt x="21305" y="119608"/>
                  <a:pt x="27908" y="119608"/>
                </a:cubicBezTo>
                <a:lnTo>
                  <a:pt x="51830" y="119608"/>
                </a:lnTo>
                <a:cubicBezTo>
                  <a:pt x="58433" y="119608"/>
                  <a:pt x="63791" y="114250"/>
                  <a:pt x="63791" y="107647"/>
                </a:cubicBezTo>
                <a:lnTo>
                  <a:pt x="63791" y="91699"/>
                </a:lnTo>
                <a:cubicBezTo>
                  <a:pt x="63791" y="85096"/>
                  <a:pt x="58433" y="79738"/>
                  <a:pt x="51830" y="79738"/>
                </a:cubicBezTo>
                <a:lnTo>
                  <a:pt x="47843" y="79738"/>
                </a:lnTo>
                <a:lnTo>
                  <a:pt x="47843" y="71765"/>
                </a:lnTo>
                <a:lnTo>
                  <a:pt x="95686" y="71765"/>
                </a:lnTo>
                <a:lnTo>
                  <a:pt x="95686" y="79738"/>
                </a:lnTo>
                <a:lnTo>
                  <a:pt x="91699" y="79738"/>
                </a:lnTo>
                <a:cubicBezTo>
                  <a:pt x="85096" y="79738"/>
                  <a:pt x="79738" y="85096"/>
                  <a:pt x="79738" y="91699"/>
                </a:cubicBezTo>
                <a:lnTo>
                  <a:pt x="79738" y="107647"/>
                </a:lnTo>
                <a:cubicBezTo>
                  <a:pt x="79738" y="114250"/>
                  <a:pt x="85096" y="119608"/>
                  <a:pt x="91699" y="119608"/>
                </a:cubicBezTo>
                <a:lnTo>
                  <a:pt x="115621" y="119608"/>
                </a:lnTo>
                <a:cubicBezTo>
                  <a:pt x="122224" y="119608"/>
                  <a:pt x="127581" y="114250"/>
                  <a:pt x="127581" y="107647"/>
                </a:cubicBezTo>
                <a:lnTo>
                  <a:pt x="127581" y="91699"/>
                </a:lnTo>
                <a:cubicBezTo>
                  <a:pt x="127581" y="85096"/>
                  <a:pt x="122224" y="79738"/>
                  <a:pt x="115621" y="79738"/>
                </a:cubicBezTo>
                <a:lnTo>
                  <a:pt x="111634" y="79738"/>
                </a:lnTo>
                <a:lnTo>
                  <a:pt x="111634" y="71765"/>
                </a:lnTo>
                <a:lnTo>
                  <a:pt x="135555" y="71765"/>
                </a:lnTo>
                <a:cubicBezTo>
                  <a:pt x="139966" y="71765"/>
                  <a:pt x="143529" y="68201"/>
                  <a:pt x="143529" y="63791"/>
                </a:cubicBezTo>
                <a:cubicBezTo>
                  <a:pt x="143529" y="59380"/>
                  <a:pt x="139966" y="55817"/>
                  <a:pt x="135555" y="55817"/>
                </a:cubicBezTo>
                <a:lnTo>
                  <a:pt x="79738" y="55817"/>
                </a:lnTo>
                <a:lnTo>
                  <a:pt x="79738" y="47843"/>
                </a:lnTo>
                <a:lnTo>
                  <a:pt x="83725" y="47843"/>
                </a:lnTo>
                <a:cubicBezTo>
                  <a:pt x="90329" y="47843"/>
                  <a:pt x="95686" y="42486"/>
                  <a:pt x="95686" y="35882"/>
                </a:cubicBezTo>
                <a:lnTo>
                  <a:pt x="95686" y="19935"/>
                </a:lnTo>
                <a:cubicBezTo>
                  <a:pt x="95686" y="13331"/>
                  <a:pt x="90329" y="7974"/>
                  <a:pt x="83725" y="7974"/>
                </a:cubicBezTo>
                <a:lnTo>
                  <a:pt x="59804" y="7974"/>
                </a:lnTo>
                <a:close/>
                <a:moveTo>
                  <a:pt x="111634" y="93693"/>
                </a:moveTo>
                <a:lnTo>
                  <a:pt x="113627" y="93693"/>
                </a:lnTo>
                <a:lnTo>
                  <a:pt x="113627" y="105653"/>
                </a:lnTo>
                <a:lnTo>
                  <a:pt x="93693" y="105653"/>
                </a:lnTo>
                <a:lnTo>
                  <a:pt x="93693" y="93693"/>
                </a:lnTo>
                <a:lnTo>
                  <a:pt x="111634" y="93693"/>
                </a:lnTo>
                <a:close/>
                <a:moveTo>
                  <a:pt x="47843" y="93693"/>
                </a:moveTo>
                <a:lnTo>
                  <a:pt x="49836" y="93693"/>
                </a:lnTo>
                <a:lnTo>
                  <a:pt x="49836" y="105653"/>
                </a:lnTo>
                <a:lnTo>
                  <a:pt x="29902" y="105653"/>
                </a:lnTo>
                <a:lnTo>
                  <a:pt x="29902" y="93693"/>
                </a:lnTo>
                <a:lnTo>
                  <a:pt x="47843" y="93693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9" name="Text 56"/>
          <p:cNvSpPr/>
          <p:nvPr/>
        </p:nvSpPr>
        <p:spPr>
          <a:xfrm>
            <a:off x="7177140" y="3285222"/>
            <a:ext cx="1499082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Quality</a:t>
            </a:r>
            <a:endParaRPr lang="en-US" sz="1600" dirty="0"/>
          </a:p>
        </p:txBody>
      </p:sp>
      <p:sp>
        <p:nvSpPr>
          <p:cNvPr id="60" name="Text 57"/>
          <p:cNvSpPr/>
          <p:nvPr/>
        </p:nvSpPr>
        <p:spPr>
          <a:xfrm>
            <a:off x="7177140" y="3444698"/>
            <a:ext cx="1491108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Access to C-suite across industries</a:t>
            </a:r>
            <a:endParaRPr lang="en-US" sz="1600" dirty="0"/>
          </a:p>
        </p:txBody>
      </p:sp>
      <p:sp>
        <p:nvSpPr>
          <p:cNvPr id="61" name="Shape 58"/>
          <p:cNvSpPr/>
          <p:nvPr/>
        </p:nvSpPr>
        <p:spPr>
          <a:xfrm>
            <a:off x="6746553" y="3859338"/>
            <a:ext cx="5127179" cy="1945617"/>
          </a:xfrm>
          <a:custGeom>
            <a:avLst/>
            <a:gdLst/>
            <a:ahLst/>
            <a:cxnLst/>
            <a:rect l="l" t="t" r="r" b="b"/>
            <a:pathLst>
              <a:path w="5127179" h="1945617">
                <a:moveTo>
                  <a:pt x="0" y="0"/>
                </a:moveTo>
                <a:lnTo>
                  <a:pt x="5127179" y="0"/>
                </a:lnTo>
                <a:lnTo>
                  <a:pt x="5127179" y="1945617"/>
                </a:lnTo>
                <a:lnTo>
                  <a:pt x="0" y="194561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922" dist="7974" dir="5400000">
              <a:srgbClr val="000000">
                <a:alpha val="10196"/>
              </a:srgbClr>
            </a:outerShdw>
          </a:effectLst>
        </p:spPr>
      </p:sp>
      <p:sp>
        <p:nvSpPr>
          <p:cNvPr id="62" name="Shape 59"/>
          <p:cNvSpPr/>
          <p:nvPr/>
        </p:nvSpPr>
        <p:spPr>
          <a:xfrm>
            <a:off x="6746553" y="3859338"/>
            <a:ext cx="31895" cy="1945617"/>
          </a:xfrm>
          <a:custGeom>
            <a:avLst/>
            <a:gdLst/>
            <a:ahLst/>
            <a:cxnLst/>
            <a:rect l="l" t="t" r="r" b="b"/>
            <a:pathLst>
              <a:path w="31895" h="1945617">
                <a:moveTo>
                  <a:pt x="0" y="0"/>
                </a:moveTo>
                <a:lnTo>
                  <a:pt x="31895" y="0"/>
                </a:lnTo>
                <a:lnTo>
                  <a:pt x="31895" y="1945617"/>
                </a:lnTo>
                <a:lnTo>
                  <a:pt x="0" y="1945617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63" name="Shape 60"/>
          <p:cNvSpPr/>
          <p:nvPr/>
        </p:nvSpPr>
        <p:spPr>
          <a:xfrm>
            <a:off x="6914004" y="4002867"/>
            <a:ext cx="191372" cy="191372"/>
          </a:xfrm>
          <a:custGeom>
            <a:avLst/>
            <a:gdLst/>
            <a:ahLst/>
            <a:cxnLst/>
            <a:rect l="l" t="t" r="r" b="b"/>
            <a:pathLst>
              <a:path w="191372" h="191372">
                <a:moveTo>
                  <a:pt x="90079" y="32556"/>
                </a:moveTo>
                <a:lnTo>
                  <a:pt x="95686" y="40293"/>
                </a:lnTo>
                <a:lnTo>
                  <a:pt x="101293" y="32556"/>
                </a:lnTo>
                <a:cubicBezTo>
                  <a:pt x="110637" y="19623"/>
                  <a:pt x="125663" y="11961"/>
                  <a:pt x="141623" y="11961"/>
                </a:cubicBezTo>
                <a:cubicBezTo>
                  <a:pt x="169095" y="11961"/>
                  <a:pt x="191372" y="34238"/>
                  <a:pt x="191372" y="61710"/>
                </a:cubicBezTo>
                <a:lnTo>
                  <a:pt x="191372" y="62682"/>
                </a:lnTo>
                <a:cubicBezTo>
                  <a:pt x="191372" y="104619"/>
                  <a:pt x="139081" y="153322"/>
                  <a:pt x="111796" y="174141"/>
                </a:cubicBezTo>
                <a:cubicBezTo>
                  <a:pt x="107161" y="177655"/>
                  <a:pt x="101480" y="179411"/>
                  <a:pt x="95686" y="179411"/>
                </a:cubicBezTo>
                <a:cubicBezTo>
                  <a:pt x="89893" y="179411"/>
                  <a:pt x="84174" y="177692"/>
                  <a:pt x="79576" y="174141"/>
                </a:cubicBezTo>
                <a:cubicBezTo>
                  <a:pt x="52291" y="153322"/>
                  <a:pt x="0" y="104619"/>
                  <a:pt x="0" y="62682"/>
                </a:cubicBezTo>
                <a:lnTo>
                  <a:pt x="0" y="61710"/>
                </a:lnTo>
                <a:cubicBezTo>
                  <a:pt x="0" y="34238"/>
                  <a:pt x="22277" y="11961"/>
                  <a:pt x="49749" y="11961"/>
                </a:cubicBezTo>
                <a:cubicBezTo>
                  <a:pt x="65709" y="11961"/>
                  <a:pt x="80735" y="19623"/>
                  <a:pt x="90079" y="32556"/>
                </a:cubicBez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64" name="Text 61"/>
          <p:cNvSpPr/>
          <p:nvPr/>
        </p:nvSpPr>
        <p:spPr>
          <a:xfrm>
            <a:off x="7224983" y="3986920"/>
            <a:ext cx="1124311" cy="2232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Personal Returns</a:t>
            </a:r>
            <a:endParaRPr lang="en-US" sz="1600" dirty="0"/>
          </a:p>
        </p:txBody>
      </p:sp>
      <p:sp>
        <p:nvSpPr>
          <p:cNvPr id="65" name="Shape 62"/>
          <p:cNvSpPr/>
          <p:nvPr/>
        </p:nvSpPr>
        <p:spPr>
          <a:xfrm>
            <a:off x="6890082" y="4305873"/>
            <a:ext cx="4856068" cy="414640"/>
          </a:xfrm>
          <a:custGeom>
            <a:avLst/>
            <a:gdLst/>
            <a:ahLst/>
            <a:cxnLst/>
            <a:rect l="l" t="t" r="r" b="b"/>
            <a:pathLst>
              <a:path w="4856068" h="414640">
                <a:moveTo>
                  <a:pt x="0" y="0"/>
                </a:moveTo>
                <a:lnTo>
                  <a:pt x="4856068" y="0"/>
                </a:lnTo>
                <a:lnTo>
                  <a:pt x="4856068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6" name="Shape 63"/>
          <p:cNvSpPr/>
          <p:nvPr/>
        </p:nvSpPr>
        <p:spPr>
          <a:xfrm>
            <a:off x="6969821" y="4401559"/>
            <a:ext cx="127581" cy="127581"/>
          </a:xfrm>
          <a:custGeom>
            <a:avLst/>
            <a:gdLst/>
            <a:ahLst/>
            <a:cxnLst/>
            <a:rect l="l" t="t" r="r" b="b"/>
            <a:pathLst>
              <a:path w="127581" h="127581">
                <a:moveTo>
                  <a:pt x="63791" y="127581"/>
                </a:moveTo>
                <a:cubicBezTo>
                  <a:pt x="98998" y="127581"/>
                  <a:pt x="127581" y="98998"/>
                  <a:pt x="127581" y="63791"/>
                </a:cubicBezTo>
                <a:cubicBezTo>
                  <a:pt x="127581" y="28584"/>
                  <a:pt x="98998" y="0"/>
                  <a:pt x="63791" y="0"/>
                </a:cubicBezTo>
                <a:cubicBezTo>
                  <a:pt x="28584" y="0"/>
                  <a:pt x="0" y="28584"/>
                  <a:pt x="0" y="63791"/>
                </a:cubicBezTo>
                <a:cubicBezTo>
                  <a:pt x="0" y="98998"/>
                  <a:pt x="28584" y="127581"/>
                  <a:pt x="63791" y="127581"/>
                </a:cubicBezTo>
                <a:close/>
                <a:moveTo>
                  <a:pt x="76424" y="81009"/>
                </a:moveTo>
                <a:lnTo>
                  <a:pt x="40467" y="94839"/>
                </a:lnTo>
                <a:cubicBezTo>
                  <a:pt x="35633" y="96708"/>
                  <a:pt x="30874" y="91948"/>
                  <a:pt x="32743" y="87114"/>
                </a:cubicBezTo>
                <a:lnTo>
                  <a:pt x="46572" y="51157"/>
                </a:lnTo>
                <a:cubicBezTo>
                  <a:pt x="47395" y="49039"/>
                  <a:pt x="49039" y="47395"/>
                  <a:pt x="51157" y="46572"/>
                </a:cubicBezTo>
                <a:lnTo>
                  <a:pt x="87114" y="32743"/>
                </a:lnTo>
                <a:cubicBezTo>
                  <a:pt x="91948" y="30874"/>
                  <a:pt x="96708" y="35633"/>
                  <a:pt x="94839" y="40467"/>
                </a:cubicBezTo>
                <a:lnTo>
                  <a:pt x="81009" y="76424"/>
                </a:lnTo>
                <a:cubicBezTo>
                  <a:pt x="80212" y="78542"/>
                  <a:pt x="78542" y="80187"/>
                  <a:pt x="76424" y="81009"/>
                </a:cubicBezTo>
                <a:close/>
                <a:moveTo>
                  <a:pt x="71765" y="63791"/>
                </a:moveTo>
                <a:cubicBezTo>
                  <a:pt x="71765" y="59390"/>
                  <a:pt x="68192" y="55817"/>
                  <a:pt x="63791" y="55817"/>
                </a:cubicBezTo>
                <a:cubicBezTo>
                  <a:pt x="59390" y="55817"/>
                  <a:pt x="55817" y="59390"/>
                  <a:pt x="55817" y="63791"/>
                </a:cubicBezTo>
                <a:cubicBezTo>
                  <a:pt x="55817" y="68192"/>
                  <a:pt x="59390" y="71765"/>
                  <a:pt x="63791" y="71765"/>
                </a:cubicBezTo>
                <a:cubicBezTo>
                  <a:pt x="68192" y="71765"/>
                  <a:pt x="71765" y="68192"/>
                  <a:pt x="71765" y="6379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7" name="Text 64"/>
          <p:cNvSpPr/>
          <p:nvPr/>
        </p:nvSpPr>
        <p:spPr>
          <a:xfrm>
            <a:off x="7177140" y="4369664"/>
            <a:ext cx="2527707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Autonomy &amp; Flexibility</a:t>
            </a:r>
            <a:endParaRPr lang="en-US" sz="1600" dirty="0"/>
          </a:p>
        </p:txBody>
      </p:sp>
      <p:sp>
        <p:nvSpPr>
          <p:cNvPr id="68" name="Text 65"/>
          <p:cNvSpPr/>
          <p:nvPr/>
        </p:nvSpPr>
        <p:spPr>
          <a:xfrm>
            <a:off x="7177140" y="4529141"/>
            <a:ext cx="2519733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Choice of projects, location independence, schedule control</a:t>
            </a:r>
            <a:endParaRPr lang="en-US" sz="1600" dirty="0"/>
          </a:p>
        </p:txBody>
      </p:sp>
      <p:sp>
        <p:nvSpPr>
          <p:cNvPr id="69" name="Shape 66"/>
          <p:cNvSpPr/>
          <p:nvPr/>
        </p:nvSpPr>
        <p:spPr>
          <a:xfrm>
            <a:off x="6890082" y="4784303"/>
            <a:ext cx="4856068" cy="414640"/>
          </a:xfrm>
          <a:custGeom>
            <a:avLst/>
            <a:gdLst/>
            <a:ahLst/>
            <a:cxnLst/>
            <a:rect l="l" t="t" r="r" b="b"/>
            <a:pathLst>
              <a:path w="4856068" h="414640">
                <a:moveTo>
                  <a:pt x="0" y="0"/>
                </a:moveTo>
                <a:lnTo>
                  <a:pt x="4856068" y="0"/>
                </a:lnTo>
                <a:lnTo>
                  <a:pt x="4856068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0" name="Shape 67"/>
          <p:cNvSpPr/>
          <p:nvPr/>
        </p:nvSpPr>
        <p:spPr>
          <a:xfrm>
            <a:off x="6969821" y="4879990"/>
            <a:ext cx="127581" cy="127581"/>
          </a:xfrm>
          <a:custGeom>
            <a:avLst/>
            <a:gdLst/>
            <a:ahLst/>
            <a:cxnLst/>
            <a:rect l="l" t="t" r="r" b="b"/>
            <a:pathLst>
              <a:path w="127581" h="127581">
                <a:moveTo>
                  <a:pt x="111634" y="63791"/>
                </a:moveTo>
                <a:cubicBezTo>
                  <a:pt x="111634" y="37385"/>
                  <a:pt x="90196" y="15948"/>
                  <a:pt x="63791" y="15948"/>
                </a:cubicBezTo>
                <a:cubicBezTo>
                  <a:pt x="37385" y="15948"/>
                  <a:pt x="15948" y="37385"/>
                  <a:pt x="15948" y="63791"/>
                </a:cubicBezTo>
                <a:cubicBezTo>
                  <a:pt x="15948" y="90196"/>
                  <a:pt x="37385" y="111634"/>
                  <a:pt x="63791" y="111634"/>
                </a:cubicBezTo>
                <a:cubicBezTo>
                  <a:pt x="90196" y="111634"/>
                  <a:pt x="111634" y="90196"/>
                  <a:pt x="111634" y="63791"/>
                </a:cubicBezTo>
                <a:close/>
                <a:moveTo>
                  <a:pt x="0" y="63791"/>
                </a:moveTo>
                <a:cubicBezTo>
                  <a:pt x="0" y="28584"/>
                  <a:pt x="28584" y="0"/>
                  <a:pt x="63791" y="0"/>
                </a:cubicBezTo>
                <a:cubicBezTo>
                  <a:pt x="98998" y="0"/>
                  <a:pt x="127581" y="28584"/>
                  <a:pt x="127581" y="63791"/>
                </a:cubicBezTo>
                <a:cubicBezTo>
                  <a:pt x="127581" y="98998"/>
                  <a:pt x="98998" y="127581"/>
                  <a:pt x="63791" y="127581"/>
                </a:cubicBezTo>
                <a:cubicBezTo>
                  <a:pt x="28584" y="127581"/>
                  <a:pt x="0" y="98998"/>
                  <a:pt x="0" y="63791"/>
                </a:cubicBezTo>
                <a:close/>
                <a:moveTo>
                  <a:pt x="63791" y="83725"/>
                </a:moveTo>
                <a:cubicBezTo>
                  <a:pt x="74793" y="83725"/>
                  <a:pt x="83725" y="74793"/>
                  <a:pt x="83725" y="63791"/>
                </a:cubicBezTo>
                <a:cubicBezTo>
                  <a:pt x="83725" y="52789"/>
                  <a:pt x="74793" y="43856"/>
                  <a:pt x="63791" y="43856"/>
                </a:cubicBezTo>
                <a:cubicBezTo>
                  <a:pt x="52789" y="43856"/>
                  <a:pt x="43856" y="52789"/>
                  <a:pt x="43856" y="63791"/>
                </a:cubicBezTo>
                <a:cubicBezTo>
                  <a:pt x="43856" y="74793"/>
                  <a:pt x="52789" y="83725"/>
                  <a:pt x="63791" y="83725"/>
                </a:cubicBezTo>
                <a:close/>
                <a:moveTo>
                  <a:pt x="63791" y="27908"/>
                </a:moveTo>
                <a:cubicBezTo>
                  <a:pt x="83595" y="27908"/>
                  <a:pt x="99673" y="43987"/>
                  <a:pt x="99673" y="63791"/>
                </a:cubicBezTo>
                <a:cubicBezTo>
                  <a:pt x="99673" y="83595"/>
                  <a:pt x="83595" y="99673"/>
                  <a:pt x="63791" y="99673"/>
                </a:cubicBezTo>
                <a:cubicBezTo>
                  <a:pt x="43987" y="99673"/>
                  <a:pt x="27908" y="83595"/>
                  <a:pt x="27908" y="63791"/>
                </a:cubicBezTo>
                <a:cubicBezTo>
                  <a:pt x="27908" y="43987"/>
                  <a:pt x="43987" y="27908"/>
                  <a:pt x="63791" y="27908"/>
                </a:cubicBezTo>
                <a:close/>
                <a:moveTo>
                  <a:pt x="55817" y="63791"/>
                </a:moveTo>
                <a:cubicBezTo>
                  <a:pt x="55817" y="59390"/>
                  <a:pt x="59390" y="55817"/>
                  <a:pt x="63791" y="55817"/>
                </a:cubicBezTo>
                <a:cubicBezTo>
                  <a:pt x="68192" y="55817"/>
                  <a:pt x="71765" y="59390"/>
                  <a:pt x="71765" y="63791"/>
                </a:cubicBezTo>
                <a:cubicBezTo>
                  <a:pt x="71765" y="68192"/>
                  <a:pt x="68192" y="71765"/>
                  <a:pt x="63791" y="71765"/>
                </a:cubicBezTo>
                <a:cubicBezTo>
                  <a:pt x="59390" y="71765"/>
                  <a:pt x="55817" y="68192"/>
                  <a:pt x="55817" y="6379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71" name="Text 68"/>
          <p:cNvSpPr/>
          <p:nvPr/>
        </p:nvSpPr>
        <p:spPr>
          <a:xfrm>
            <a:off x="7177140" y="4848094"/>
            <a:ext cx="1937643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Impact Measurement</a:t>
            </a:r>
            <a:endParaRPr lang="en-US" sz="1600" dirty="0"/>
          </a:p>
        </p:txBody>
      </p:sp>
      <p:sp>
        <p:nvSpPr>
          <p:cNvPr id="72" name="Text 69"/>
          <p:cNvSpPr/>
          <p:nvPr/>
        </p:nvSpPr>
        <p:spPr>
          <a:xfrm>
            <a:off x="7177140" y="5007571"/>
            <a:ext cx="1929669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 line of sight to organizational outcomes</a:t>
            </a:r>
            <a:endParaRPr lang="en-US" sz="1600" dirty="0"/>
          </a:p>
        </p:txBody>
      </p:sp>
      <p:sp>
        <p:nvSpPr>
          <p:cNvPr id="73" name="Shape 70"/>
          <p:cNvSpPr/>
          <p:nvPr/>
        </p:nvSpPr>
        <p:spPr>
          <a:xfrm>
            <a:off x="6890082" y="5262734"/>
            <a:ext cx="4856068" cy="414640"/>
          </a:xfrm>
          <a:custGeom>
            <a:avLst/>
            <a:gdLst/>
            <a:ahLst/>
            <a:cxnLst/>
            <a:rect l="l" t="t" r="r" b="b"/>
            <a:pathLst>
              <a:path w="4856068" h="414640">
                <a:moveTo>
                  <a:pt x="0" y="0"/>
                </a:moveTo>
                <a:lnTo>
                  <a:pt x="4856068" y="0"/>
                </a:lnTo>
                <a:lnTo>
                  <a:pt x="4856068" y="414640"/>
                </a:lnTo>
                <a:lnTo>
                  <a:pt x="0" y="41464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4" name="Shape 71"/>
          <p:cNvSpPr/>
          <p:nvPr/>
        </p:nvSpPr>
        <p:spPr>
          <a:xfrm>
            <a:off x="6953873" y="5358420"/>
            <a:ext cx="159477" cy="127581"/>
          </a:xfrm>
          <a:custGeom>
            <a:avLst/>
            <a:gdLst/>
            <a:ahLst/>
            <a:cxnLst/>
            <a:rect l="l" t="t" r="r" b="b"/>
            <a:pathLst>
              <a:path w="159477" h="127581">
                <a:moveTo>
                  <a:pt x="29453" y="15549"/>
                </a:moveTo>
                <a:cubicBezTo>
                  <a:pt x="25292" y="14154"/>
                  <a:pt x="23024" y="9618"/>
                  <a:pt x="24420" y="5457"/>
                </a:cubicBezTo>
                <a:cubicBezTo>
                  <a:pt x="25815" y="1296"/>
                  <a:pt x="30326" y="-972"/>
                  <a:pt x="34512" y="399"/>
                </a:cubicBezTo>
                <a:lnTo>
                  <a:pt x="62669" y="9793"/>
                </a:lnTo>
                <a:cubicBezTo>
                  <a:pt x="66133" y="3937"/>
                  <a:pt x="72537" y="0"/>
                  <a:pt x="79838" y="0"/>
                </a:cubicBezTo>
                <a:cubicBezTo>
                  <a:pt x="90852" y="0"/>
                  <a:pt x="99773" y="8921"/>
                  <a:pt x="99773" y="19935"/>
                </a:cubicBezTo>
                <a:cubicBezTo>
                  <a:pt x="99773" y="20682"/>
                  <a:pt x="99723" y="21405"/>
                  <a:pt x="99648" y="22127"/>
                </a:cubicBezTo>
                <a:lnTo>
                  <a:pt x="130198" y="32319"/>
                </a:lnTo>
                <a:cubicBezTo>
                  <a:pt x="134384" y="33714"/>
                  <a:pt x="136627" y="38225"/>
                  <a:pt x="135231" y="42411"/>
                </a:cubicBezTo>
                <a:cubicBezTo>
                  <a:pt x="133836" y="46597"/>
                  <a:pt x="129326" y="48840"/>
                  <a:pt x="125139" y="47444"/>
                </a:cubicBezTo>
                <a:lnTo>
                  <a:pt x="91375" y="36181"/>
                </a:lnTo>
                <a:cubicBezTo>
                  <a:pt x="90254" y="36979"/>
                  <a:pt x="89058" y="37651"/>
                  <a:pt x="87787" y="38225"/>
                </a:cubicBezTo>
                <a:lnTo>
                  <a:pt x="87787" y="119633"/>
                </a:lnTo>
                <a:cubicBezTo>
                  <a:pt x="87787" y="124043"/>
                  <a:pt x="84224" y="127606"/>
                  <a:pt x="79813" y="127606"/>
                </a:cubicBezTo>
                <a:lnTo>
                  <a:pt x="31970" y="127606"/>
                </a:lnTo>
                <a:cubicBezTo>
                  <a:pt x="27560" y="127606"/>
                  <a:pt x="23996" y="124043"/>
                  <a:pt x="23996" y="119633"/>
                </a:cubicBezTo>
                <a:cubicBezTo>
                  <a:pt x="23996" y="115222"/>
                  <a:pt x="27560" y="111659"/>
                  <a:pt x="31970" y="111659"/>
                </a:cubicBezTo>
                <a:lnTo>
                  <a:pt x="71839" y="111659"/>
                </a:lnTo>
                <a:lnTo>
                  <a:pt x="71839" y="38225"/>
                </a:lnTo>
                <a:cubicBezTo>
                  <a:pt x="66606" y="35932"/>
                  <a:pt x="62570" y="31497"/>
                  <a:pt x="60825" y="26015"/>
                </a:cubicBezTo>
                <a:lnTo>
                  <a:pt x="29453" y="15549"/>
                </a:lnTo>
                <a:close/>
                <a:moveTo>
                  <a:pt x="50036" y="71765"/>
                </a:moveTo>
                <a:lnTo>
                  <a:pt x="31970" y="40816"/>
                </a:lnTo>
                <a:lnTo>
                  <a:pt x="13929" y="71765"/>
                </a:lnTo>
                <a:lnTo>
                  <a:pt x="50036" y="71765"/>
                </a:lnTo>
                <a:close/>
                <a:moveTo>
                  <a:pt x="31995" y="95686"/>
                </a:moveTo>
                <a:cubicBezTo>
                  <a:pt x="16321" y="95686"/>
                  <a:pt x="3289" y="87214"/>
                  <a:pt x="598" y="76026"/>
                </a:cubicBezTo>
                <a:cubicBezTo>
                  <a:pt x="-50" y="73285"/>
                  <a:pt x="847" y="70469"/>
                  <a:pt x="2268" y="68027"/>
                </a:cubicBezTo>
                <a:lnTo>
                  <a:pt x="25990" y="27360"/>
                </a:lnTo>
                <a:cubicBezTo>
                  <a:pt x="27236" y="25217"/>
                  <a:pt x="29528" y="23922"/>
                  <a:pt x="31995" y="23922"/>
                </a:cubicBezTo>
                <a:cubicBezTo>
                  <a:pt x="34462" y="23922"/>
                  <a:pt x="36754" y="25242"/>
                  <a:pt x="38000" y="27360"/>
                </a:cubicBezTo>
                <a:lnTo>
                  <a:pt x="61722" y="68027"/>
                </a:lnTo>
                <a:cubicBezTo>
                  <a:pt x="63143" y="70469"/>
                  <a:pt x="64040" y="73285"/>
                  <a:pt x="63392" y="76026"/>
                </a:cubicBezTo>
                <a:cubicBezTo>
                  <a:pt x="60701" y="87189"/>
                  <a:pt x="47669" y="95686"/>
                  <a:pt x="31995" y="95686"/>
                </a:cubicBezTo>
                <a:close/>
                <a:moveTo>
                  <a:pt x="127382" y="72711"/>
                </a:moveTo>
                <a:lnTo>
                  <a:pt x="109341" y="103660"/>
                </a:lnTo>
                <a:lnTo>
                  <a:pt x="145448" y="103660"/>
                </a:lnTo>
                <a:lnTo>
                  <a:pt x="127407" y="72711"/>
                </a:lnTo>
                <a:close/>
                <a:moveTo>
                  <a:pt x="158779" y="107921"/>
                </a:moveTo>
                <a:cubicBezTo>
                  <a:pt x="156088" y="119109"/>
                  <a:pt x="143056" y="127581"/>
                  <a:pt x="127382" y="127581"/>
                </a:cubicBezTo>
                <a:cubicBezTo>
                  <a:pt x="111709" y="127581"/>
                  <a:pt x="98676" y="119109"/>
                  <a:pt x="95985" y="107921"/>
                </a:cubicBezTo>
                <a:cubicBezTo>
                  <a:pt x="95337" y="105180"/>
                  <a:pt x="96234" y="102364"/>
                  <a:pt x="97655" y="99922"/>
                </a:cubicBezTo>
                <a:lnTo>
                  <a:pt x="121377" y="59256"/>
                </a:lnTo>
                <a:cubicBezTo>
                  <a:pt x="122623" y="57113"/>
                  <a:pt x="124915" y="55817"/>
                  <a:pt x="127382" y="55817"/>
                </a:cubicBezTo>
                <a:cubicBezTo>
                  <a:pt x="129849" y="55817"/>
                  <a:pt x="132141" y="57138"/>
                  <a:pt x="133387" y="59256"/>
                </a:cubicBezTo>
                <a:lnTo>
                  <a:pt x="157110" y="99922"/>
                </a:lnTo>
                <a:cubicBezTo>
                  <a:pt x="158530" y="102364"/>
                  <a:pt x="159427" y="105180"/>
                  <a:pt x="158779" y="10792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75" name="Text 72"/>
          <p:cNvSpPr/>
          <p:nvPr/>
        </p:nvSpPr>
        <p:spPr>
          <a:xfrm>
            <a:off x="7177140" y="5326525"/>
            <a:ext cx="1929669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Work-Life Integration</a:t>
            </a:r>
            <a:endParaRPr lang="en-US" sz="1600" dirty="0"/>
          </a:p>
        </p:txBody>
      </p:sp>
      <p:sp>
        <p:nvSpPr>
          <p:cNvPr id="76" name="Text 73"/>
          <p:cNvSpPr/>
          <p:nvPr/>
        </p:nvSpPr>
        <p:spPr>
          <a:xfrm>
            <a:off x="7177140" y="5486001"/>
            <a:ext cx="1921695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Financial security enabling intentional choices</a:t>
            </a:r>
            <a:endParaRPr lang="en-US" sz="1600" dirty="0"/>
          </a:p>
        </p:txBody>
      </p:sp>
      <p:sp>
        <p:nvSpPr>
          <p:cNvPr id="77" name="Shape 74"/>
          <p:cNvSpPr/>
          <p:nvPr/>
        </p:nvSpPr>
        <p:spPr>
          <a:xfrm>
            <a:off x="6730605" y="5900641"/>
            <a:ext cx="5143126" cy="956861"/>
          </a:xfrm>
          <a:custGeom>
            <a:avLst/>
            <a:gdLst/>
            <a:ahLst/>
            <a:cxnLst/>
            <a:rect l="l" t="t" r="r" b="b"/>
            <a:pathLst>
              <a:path w="5143126" h="956861">
                <a:moveTo>
                  <a:pt x="0" y="0"/>
                </a:moveTo>
                <a:lnTo>
                  <a:pt x="5143126" y="0"/>
                </a:lnTo>
                <a:lnTo>
                  <a:pt x="5143126" y="956861"/>
                </a:lnTo>
                <a:lnTo>
                  <a:pt x="0" y="956861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C9A962"/>
              </a:gs>
              <a:gs pos="100000">
                <a:srgbClr val="C9A962">
                  <a:alpha val="80000"/>
                </a:srgbClr>
              </a:gs>
            </a:gsLst>
            <a:lin ang="0" scaled="1"/>
          </a:gradFill>
          <a:ln/>
        </p:spPr>
      </p:sp>
      <p:sp>
        <p:nvSpPr>
          <p:cNvPr id="78" name="Text 75"/>
          <p:cNvSpPr/>
          <p:nvPr/>
        </p:nvSpPr>
        <p:spPr>
          <a:xfrm>
            <a:off x="6858187" y="6028222"/>
            <a:ext cx="1180128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3" spc="38" kern="0" dirty="0">
                <a:solidFill>
                  <a:srgbClr val="FFFFFF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Total 5-Year Return</a:t>
            </a:r>
            <a:endParaRPr lang="en-US" sz="1600" dirty="0"/>
          </a:p>
        </p:txBody>
      </p:sp>
      <p:sp>
        <p:nvSpPr>
          <p:cNvPr id="79" name="Text 76"/>
          <p:cNvSpPr/>
          <p:nvPr/>
        </p:nvSpPr>
        <p:spPr>
          <a:xfrm>
            <a:off x="6858187" y="6187699"/>
            <a:ext cx="1275814" cy="3189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60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$1.2M+</a:t>
            </a:r>
            <a:endParaRPr lang="en-US" sz="1600" dirty="0"/>
          </a:p>
        </p:txBody>
      </p:sp>
      <p:sp>
        <p:nvSpPr>
          <p:cNvPr id="80" name="Text 77"/>
          <p:cNvSpPr/>
          <p:nvPr/>
        </p:nvSpPr>
        <p:spPr>
          <a:xfrm>
            <a:off x="11009816" y="6044170"/>
            <a:ext cx="733593" cy="1275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10000"/>
              </a:lnSpc>
            </a:pPr>
            <a:r>
              <a:rPr lang="en-US" sz="753" spc="38" kern="0" dirty="0">
                <a:solidFill>
                  <a:srgbClr val="FFFFFF">
                    <a:alpha val="8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ROI Multiple</a:t>
            </a:r>
            <a:endParaRPr lang="en-US" sz="1600" dirty="0"/>
          </a:p>
        </p:txBody>
      </p:sp>
      <p:sp>
        <p:nvSpPr>
          <p:cNvPr id="81" name="Text 78"/>
          <p:cNvSpPr/>
          <p:nvPr/>
        </p:nvSpPr>
        <p:spPr>
          <a:xfrm>
            <a:off x="10938052" y="6203647"/>
            <a:ext cx="805358" cy="2870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884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4.2x</a:t>
            </a:r>
            <a:endParaRPr lang="en-US" sz="1600" dirty="0"/>
          </a:p>
        </p:txBody>
      </p:sp>
      <p:sp>
        <p:nvSpPr>
          <p:cNvPr id="82" name="Text 79"/>
          <p:cNvSpPr/>
          <p:nvPr/>
        </p:nvSpPr>
        <p:spPr>
          <a:xfrm>
            <a:off x="6858187" y="6570443"/>
            <a:ext cx="4943780" cy="1594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9" dirty="0">
                <a:solidFill>
                  <a:srgbClr val="FFFFFF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Conservative estimate. Bull case: 6-8x return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1304" y="331304"/>
            <a:ext cx="49696" cy="265043"/>
          </a:xfrm>
          <a:custGeom>
            <a:avLst/>
            <a:gdLst/>
            <a:ahLst/>
            <a:cxnLst/>
            <a:rect l="l" t="t" r="r" b="b"/>
            <a:pathLst>
              <a:path w="49696" h="265043">
                <a:moveTo>
                  <a:pt x="0" y="0"/>
                </a:moveTo>
                <a:lnTo>
                  <a:pt x="49696" y="0"/>
                </a:lnTo>
                <a:lnTo>
                  <a:pt x="49696" y="265043"/>
                </a:lnTo>
                <a:lnTo>
                  <a:pt x="0" y="265043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80391" y="381000"/>
            <a:ext cx="1689652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spc="183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Support Ecosystem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1304" y="662609"/>
            <a:ext cx="11678478" cy="331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48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Investment Team: Who's Behind This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31304" y="1060174"/>
            <a:ext cx="11595652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Quality of support ecosystem as a signal of investability and execution capability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31304" y="1408043"/>
            <a:ext cx="5698435" cy="2700130"/>
          </a:xfrm>
          <a:custGeom>
            <a:avLst/>
            <a:gdLst/>
            <a:ahLst/>
            <a:cxnLst/>
            <a:rect l="l" t="t" r="r" b="b"/>
            <a:pathLst>
              <a:path w="5698435" h="2700130">
                <a:moveTo>
                  <a:pt x="0" y="0"/>
                </a:moveTo>
                <a:lnTo>
                  <a:pt x="5698435" y="0"/>
                </a:lnTo>
                <a:lnTo>
                  <a:pt x="5698435" y="2700130"/>
                </a:lnTo>
                <a:lnTo>
                  <a:pt x="0" y="27001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848" dist="8283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31304" y="1408043"/>
            <a:ext cx="5698435" cy="33130"/>
          </a:xfrm>
          <a:custGeom>
            <a:avLst/>
            <a:gdLst/>
            <a:ahLst/>
            <a:cxnLst/>
            <a:rect l="l" t="t" r="r" b="b"/>
            <a:pathLst>
              <a:path w="5698435" h="33130">
                <a:moveTo>
                  <a:pt x="0" y="0"/>
                </a:moveTo>
                <a:lnTo>
                  <a:pt x="5698435" y="0"/>
                </a:lnTo>
                <a:lnTo>
                  <a:pt x="5698435" y="33130"/>
                </a:lnTo>
                <a:lnTo>
                  <a:pt x="0" y="3313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Shape 6"/>
          <p:cNvSpPr/>
          <p:nvPr/>
        </p:nvSpPr>
        <p:spPr>
          <a:xfrm>
            <a:off x="463826" y="1557130"/>
            <a:ext cx="397565" cy="397565"/>
          </a:xfrm>
          <a:custGeom>
            <a:avLst/>
            <a:gdLst/>
            <a:ahLst/>
            <a:cxnLst/>
            <a:rect l="l" t="t" r="r" b="b"/>
            <a:pathLst>
              <a:path w="397565" h="397565">
                <a:moveTo>
                  <a:pt x="0" y="0"/>
                </a:moveTo>
                <a:lnTo>
                  <a:pt x="397565" y="0"/>
                </a:lnTo>
                <a:lnTo>
                  <a:pt x="397565" y="397565"/>
                </a:lnTo>
                <a:lnTo>
                  <a:pt x="0" y="397565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9" name="Shape 7"/>
          <p:cNvSpPr/>
          <p:nvPr/>
        </p:nvSpPr>
        <p:spPr>
          <a:xfrm>
            <a:off x="590136" y="1673087"/>
            <a:ext cx="144946" cy="165652"/>
          </a:xfrm>
          <a:custGeom>
            <a:avLst/>
            <a:gdLst/>
            <a:ahLst/>
            <a:cxnLst/>
            <a:rect l="l" t="t" r="r" b="b"/>
            <a:pathLst>
              <a:path w="144946" h="165652">
                <a:moveTo>
                  <a:pt x="72473" y="80238"/>
                </a:moveTo>
                <a:cubicBezTo>
                  <a:pt x="51045" y="80238"/>
                  <a:pt x="33648" y="62841"/>
                  <a:pt x="33648" y="41413"/>
                </a:cubicBezTo>
                <a:cubicBezTo>
                  <a:pt x="33648" y="19985"/>
                  <a:pt x="51045" y="2588"/>
                  <a:pt x="72473" y="2588"/>
                </a:cubicBezTo>
                <a:cubicBezTo>
                  <a:pt x="93901" y="2588"/>
                  <a:pt x="111298" y="19985"/>
                  <a:pt x="111298" y="41413"/>
                </a:cubicBezTo>
                <a:cubicBezTo>
                  <a:pt x="111298" y="62841"/>
                  <a:pt x="93901" y="80238"/>
                  <a:pt x="72473" y="80238"/>
                </a:cubicBezTo>
                <a:close/>
                <a:moveTo>
                  <a:pt x="62605" y="98356"/>
                </a:moveTo>
                <a:lnTo>
                  <a:pt x="82341" y="98356"/>
                </a:lnTo>
                <a:cubicBezTo>
                  <a:pt x="85479" y="98356"/>
                  <a:pt x="88003" y="100880"/>
                  <a:pt x="88003" y="104018"/>
                </a:cubicBezTo>
                <a:cubicBezTo>
                  <a:pt x="88003" y="105377"/>
                  <a:pt x="87517" y="106671"/>
                  <a:pt x="86644" y="107706"/>
                </a:cubicBezTo>
                <a:lnTo>
                  <a:pt x="77779" y="118060"/>
                </a:lnTo>
                <a:lnTo>
                  <a:pt x="87809" y="155299"/>
                </a:lnTo>
                <a:lnTo>
                  <a:pt x="88003" y="155299"/>
                </a:lnTo>
                <a:lnTo>
                  <a:pt x="99197" y="110489"/>
                </a:lnTo>
                <a:cubicBezTo>
                  <a:pt x="99909" y="107674"/>
                  <a:pt x="102788" y="105959"/>
                  <a:pt x="105506" y="106994"/>
                </a:cubicBezTo>
                <a:cubicBezTo>
                  <a:pt x="125533" y="114630"/>
                  <a:pt x="139769" y="134042"/>
                  <a:pt x="139769" y="156755"/>
                </a:cubicBezTo>
                <a:cubicBezTo>
                  <a:pt x="139769" y="161640"/>
                  <a:pt x="135789" y="165620"/>
                  <a:pt x="130904" y="165620"/>
                </a:cubicBezTo>
                <a:lnTo>
                  <a:pt x="14042" y="165652"/>
                </a:lnTo>
                <a:cubicBezTo>
                  <a:pt x="9156" y="165652"/>
                  <a:pt x="5177" y="161673"/>
                  <a:pt x="5177" y="156787"/>
                </a:cubicBezTo>
                <a:cubicBezTo>
                  <a:pt x="5177" y="134075"/>
                  <a:pt x="19412" y="114662"/>
                  <a:pt x="39439" y="107027"/>
                </a:cubicBezTo>
                <a:cubicBezTo>
                  <a:pt x="42157" y="105992"/>
                  <a:pt x="45037" y="107706"/>
                  <a:pt x="45748" y="110521"/>
                </a:cubicBezTo>
                <a:lnTo>
                  <a:pt x="56943" y="155331"/>
                </a:lnTo>
                <a:lnTo>
                  <a:pt x="57137" y="155331"/>
                </a:lnTo>
                <a:lnTo>
                  <a:pt x="67167" y="118092"/>
                </a:lnTo>
                <a:lnTo>
                  <a:pt x="58302" y="107739"/>
                </a:lnTo>
                <a:cubicBezTo>
                  <a:pt x="57428" y="106703"/>
                  <a:pt x="56943" y="105409"/>
                  <a:pt x="56943" y="104050"/>
                </a:cubicBezTo>
                <a:cubicBezTo>
                  <a:pt x="56943" y="100912"/>
                  <a:pt x="59467" y="98388"/>
                  <a:pt x="62605" y="98388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0" name="Text 8"/>
          <p:cNvSpPr/>
          <p:nvPr/>
        </p:nvSpPr>
        <p:spPr>
          <a:xfrm>
            <a:off x="960783" y="1557130"/>
            <a:ext cx="2012674" cy="2319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4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Mentors &amp; Advisors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783" y="1789043"/>
            <a:ext cx="1987826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guidance &amp; domain expertise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80391" y="2054087"/>
            <a:ext cx="5416826" cy="596348"/>
          </a:xfrm>
          <a:custGeom>
            <a:avLst/>
            <a:gdLst/>
            <a:ahLst/>
            <a:cxnLst/>
            <a:rect l="l" t="t" r="r" b="b"/>
            <a:pathLst>
              <a:path w="5416826" h="596348">
                <a:moveTo>
                  <a:pt x="0" y="0"/>
                </a:moveTo>
                <a:lnTo>
                  <a:pt x="5416826" y="0"/>
                </a:lnTo>
                <a:lnTo>
                  <a:pt x="5416826" y="596348"/>
                </a:lnTo>
                <a:lnTo>
                  <a:pt x="0" y="59634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13" name="Shape 11"/>
          <p:cNvSpPr/>
          <p:nvPr/>
        </p:nvSpPr>
        <p:spPr>
          <a:xfrm>
            <a:off x="480391" y="2054087"/>
            <a:ext cx="33130" cy="596348"/>
          </a:xfrm>
          <a:custGeom>
            <a:avLst/>
            <a:gdLst/>
            <a:ahLst/>
            <a:cxnLst/>
            <a:rect l="l" t="t" r="r" b="b"/>
            <a:pathLst>
              <a:path w="33130" h="596348">
                <a:moveTo>
                  <a:pt x="0" y="0"/>
                </a:moveTo>
                <a:lnTo>
                  <a:pt x="33130" y="0"/>
                </a:lnTo>
                <a:lnTo>
                  <a:pt x="33130" y="596348"/>
                </a:lnTo>
                <a:lnTo>
                  <a:pt x="0" y="596348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4" name="Text 12"/>
          <p:cNvSpPr/>
          <p:nvPr/>
        </p:nvSpPr>
        <p:spPr>
          <a:xfrm>
            <a:off x="596348" y="2153478"/>
            <a:ext cx="1466022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 Executive Mentor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339371" y="2153478"/>
            <a:ext cx="455543" cy="198783"/>
          </a:xfrm>
          <a:custGeom>
            <a:avLst/>
            <a:gdLst/>
            <a:ahLst/>
            <a:cxnLst/>
            <a:rect l="l" t="t" r="r" b="b"/>
            <a:pathLst>
              <a:path w="455543" h="198783">
                <a:moveTo>
                  <a:pt x="0" y="0"/>
                </a:moveTo>
                <a:lnTo>
                  <a:pt x="455543" y="0"/>
                </a:lnTo>
                <a:lnTo>
                  <a:pt x="455543" y="198783"/>
                </a:lnTo>
                <a:lnTo>
                  <a:pt x="0" y="198783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6" name="Text 14"/>
          <p:cNvSpPr/>
          <p:nvPr/>
        </p:nvSpPr>
        <p:spPr>
          <a:xfrm>
            <a:off x="5339371" y="2153478"/>
            <a:ext cx="505239" cy="198783"/>
          </a:xfrm>
          <a:prstGeom prst="rect">
            <a:avLst/>
          </a:prstGeom>
          <a:noFill/>
          <a:ln/>
        </p:spPr>
        <p:txBody>
          <a:bodyPr wrap="square" lIns="66261" tIns="33130" rIns="66261" bIns="33130" rtlCol="0" anchor="ctr"/>
          <a:lstStyle/>
          <a:p>
            <a:pPr>
              <a:lnSpc>
                <a:spcPct val="110000"/>
              </a:lnSpc>
            </a:pPr>
            <a:r>
              <a:rPr lang="en-US" sz="78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C-Suite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96348" y="2385391"/>
            <a:ext cx="525945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25+ years in Fortune 100. Provides leadership coaching and organizational navigation.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80391" y="2716696"/>
            <a:ext cx="5416826" cy="596348"/>
          </a:xfrm>
          <a:custGeom>
            <a:avLst/>
            <a:gdLst/>
            <a:ahLst/>
            <a:cxnLst/>
            <a:rect l="l" t="t" r="r" b="b"/>
            <a:pathLst>
              <a:path w="5416826" h="596348">
                <a:moveTo>
                  <a:pt x="0" y="0"/>
                </a:moveTo>
                <a:lnTo>
                  <a:pt x="5416826" y="0"/>
                </a:lnTo>
                <a:lnTo>
                  <a:pt x="5416826" y="596348"/>
                </a:lnTo>
                <a:lnTo>
                  <a:pt x="0" y="59634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19" name="Shape 17"/>
          <p:cNvSpPr/>
          <p:nvPr/>
        </p:nvSpPr>
        <p:spPr>
          <a:xfrm>
            <a:off x="480391" y="2716696"/>
            <a:ext cx="33130" cy="596348"/>
          </a:xfrm>
          <a:custGeom>
            <a:avLst/>
            <a:gdLst/>
            <a:ahLst/>
            <a:cxnLst/>
            <a:rect l="l" t="t" r="r" b="b"/>
            <a:pathLst>
              <a:path w="33130" h="596348">
                <a:moveTo>
                  <a:pt x="0" y="0"/>
                </a:moveTo>
                <a:lnTo>
                  <a:pt x="33130" y="0"/>
                </a:lnTo>
                <a:lnTo>
                  <a:pt x="33130" y="596348"/>
                </a:lnTo>
                <a:lnTo>
                  <a:pt x="0" y="596348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0" name="Text 18"/>
          <p:cNvSpPr/>
          <p:nvPr/>
        </p:nvSpPr>
        <p:spPr>
          <a:xfrm>
            <a:off x="596348" y="2816087"/>
            <a:ext cx="1416326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Industry Expert Advisor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328047" y="2816087"/>
            <a:ext cx="472109" cy="198783"/>
          </a:xfrm>
          <a:custGeom>
            <a:avLst/>
            <a:gdLst/>
            <a:ahLst/>
            <a:cxnLst/>
            <a:rect l="l" t="t" r="r" b="b"/>
            <a:pathLst>
              <a:path w="472109" h="198783">
                <a:moveTo>
                  <a:pt x="0" y="0"/>
                </a:moveTo>
                <a:lnTo>
                  <a:pt x="472109" y="0"/>
                </a:lnTo>
                <a:lnTo>
                  <a:pt x="472109" y="198783"/>
                </a:lnTo>
                <a:lnTo>
                  <a:pt x="0" y="198783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2" name="Text 20"/>
          <p:cNvSpPr/>
          <p:nvPr/>
        </p:nvSpPr>
        <p:spPr>
          <a:xfrm>
            <a:off x="5328047" y="2816087"/>
            <a:ext cx="521804" cy="198783"/>
          </a:xfrm>
          <a:prstGeom prst="rect">
            <a:avLst/>
          </a:prstGeom>
          <a:noFill/>
          <a:ln/>
        </p:spPr>
        <p:txBody>
          <a:bodyPr wrap="square" lIns="66261" tIns="33130" rIns="66261" bIns="33130" rtlCol="0" anchor="ctr"/>
          <a:lstStyle/>
          <a:p>
            <a:pPr>
              <a:lnSpc>
                <a:spcPct val="110000"/>
              </a:lnSpc>
            </a:pPr>
            <a:r>
              <a:rPr lang="en-US" sz="78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Domain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96348" y="3048000"/>
            <a:ext cx="525945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Recognized thought leader in target sector. Provides market intelligence and trend insights.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80391" y="3379304"/>
            <a:ext cx="5416826" cy="596348"/>
          </a:xfrm>
          <a:custGeom>
            <a:avLst/>
            <a:gdLst/>
            <a:ahLst/>
            <a:cxnLst/>
            <a:rect l="l" t="t" r="r" b="b"/>
            <a:pathLst>
              <a:path w="5416826" h="596348">
                <a:moveTo>
                  <a:pt x="0" y="0"/>
                </a:moveTo>
                <a:lnTo>
                  <a:pt x="5416826" y="0"/>
                </a:lnTo>
                <a:lnTo>
                  <a:pt x="5416826" y="596348"/>
                </a:lnTo>
                <a:lnTo>
                  <a:pt x="0" y="59634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5" name="Shape 23"/>
          <p:cNvSpPr/>
          <p:nvPr/>
        </p:nvSpPr>
        <p:spPr>
          <a:xfrm>
            <a:off x="480391" y="3379304"/>
            <a:ext cx="33130" cy="596348"/>
          </a:xfrm>
          <a:custGeom>
            <a:avLst/>
            <a:gdLst/>
            <a:ahLst/>
            <a:cxnLst/>
            <a:rect l="l" t="t" r="r" b="b"/>
            <a:pathLst>
              <a:path w="33130" h="596348">
                <a:moveTo>
                  <a:pt x="0" y="0"/>
                </a:moveTo>
                <a:lnTo>
                  <a:pt x="33130" y="0"/>
                </a:lnTo>
                <a:lnTo>
                  <a:pt x="33130" y="596348"/>
                </a:lnTo>
                <a:lnTo>
                  <a:pt x="0" y="596348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6" name="Text 24"/>
          <p:cNvSpPr/>
          <p:nvPr/>
        </p:nvSpPr>
        <p:spPr>
          <a:xfrm>
            <a:off x="596348" y="3478696"/>
            <a:ext cx="1374913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Skills Mentor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257580" y="3478696"/>
            <a:ext cx="538370" cy="198783"/>
          </a:xfrm>
          <a:custGeom>
            <a:avLst/>
            <a:gdLst/>
            <a:ahLst/>
            <a:cxnLst/>
            <a:rect l="l" t="t" r="r" b="b"/>
            <a:pathLst>
              <a:path w="538370" h="198783">
                <a:moveTo>
                  <a:pt x="0" y="0"/>
                </a:moveTo>
                <a:lnTo>
                  <a:pt x="538370" y="0"/>
                </a:lnTo>
                <a:lnTo>
                  <a:pt x="538370" y="198783"/>
                </a:lnTo>
                <a:lnTo>
                  <a:pt x="0" y="198783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8" name="Text 26"/>
          <p:cNvSpPr/>
          <p:nvPr/>
        </p:nvSpPr>
        <p:spPr>
          <a:xfrm>
            <a:off x="5257580" y="3478696"/>
            <a:ext cx="588065" cy="198783"/>
          </a:xfrm>
          <a:prstGeom prst="rect">
            <a:avLst/>
          </a:prstGeom>
          <a:noFill/>
          <a:ln/>
        </p:spPr>
        <p:txBody>
          <a:bodyPr wrap="square" lIns="66261" tIns="33130" rIns="66261" bIns="33130" rtlCol="0" anchor="ctr"/>
          <a:lstStyle/>
          <a:p>
            <a:pPr>
              <a:lnSpc>
                <a:spcPct val="110000"/>
              </a:lnSpc>
            </a:pPr>
            <a:r>
              <a:rPr lang="en-US" sz="783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96348" y="3710609"/>
            <a:ext cx="525945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AI/ML practitioner. Guides technical skill development and project execution.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162261" y="1408043"/>
            <a:ext cx="5698435" cy="2700130"/>
          </a:xfrm>
          <a:custGeom>
            <a:avLst/>
            <a:gdLst/>
            <a:ahLst/>
            <a:cxnLst/>
            <a:rect l="l" t="t" r="r" b="b"/>
            <a:pathLst>
              <a:path w="5698435" h="2700130">
                <a:moveTo>
                  <a:pt x="0" y="0"/>
                </a:moveTo>
                <a:lnTo>
                  <a:pt x="5698435" y="0"/>
                </a:lnTo>
                <a:lnTo>
                  <a:pt x="5698435" y="2700130"/>
                </a:lnTo>
                <a:lnTo>
                  <a:pt x="0" y="270013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848" dist="8283" dir="5400000">
              <a:srgbClr val="000000">
                <a:alpha val="10196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162261" y="1408043"/>
            <a:ext cx="5698435" cy="33130"/>
          </a:xfrm>
          <a:custGeom>
            <a:avLst/>
            <a:gdLst/>
            <a:ahLst/>
            <a:cxnLst/>
            <a:rect l="l" t="t" r="r" b="b"/>
            <a:pathLst>
              <a:path w="5698435" h="33130">
                <a:moveTo>
                  <a:pt x="0" y="0"/>
                </a:moveTo>
                <a:lnTo>
                  <a:pt x="5698435" y="0"/>
                </a:lnTo>
                <a:lnTo>
                  <a:pt x="5698435" y="33130"/>
                </a:lnTo>
                <a:lnTo>
                  <a:pt x="0" y="3313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2" name="Shape 30"/>
          <p:cNvSpPr/>
          <p:nvPr/>
        </p:nvSpPr>
        <p:spPr>
          <a:xfrm>
            <a:off x="6294783" y="1557130"/>
            <a:ext cx="397565" cy="397565"/>
          </a:xfrm>
          <a:custGeom>
            <a:avLst/>
            <a:gdLst/>
            <a:ahLst/>
            <a:cxnLst/>
            <a:rect l="l" t="t" r="r" b="b"/>
            <a:pathLst>
              <a:path w="397565" h="397565">
                <a:moveTo>
                  <a:pt x="0" y="0"/>
                </a:moveTo>
                <a:lnTo>
                  <a:pt x="397565" y="0"/>
                </a:lnTo>
                <a:lnTo>
                  <a:pt x="397565" y="397565"/>
                </a:lnTo>
                <a:lnTo>
                  <a:pt x="0" y="397565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3" name="Shape 31"/>
          <p:cNvSpPr/>
          <p:nvPr/>
        </p:nvSpPr>
        <p:spPr>
          <a:xfrm>
            <a:off x="6390033" y="1673087"/>
            <a:ext cx="207065" cy="165652"/>
          </a:xfrm>
          <a:custGeom>
            <a:avLst/>
            <a:gdLst/>
            <a:ahLst/>
            <a:cxnLst/>
            <a:rect l="l" t="t" r="r" b="b"/>
            <a:pathLst>
              <a:path w="207065" h="165652">
                <a:moveTo>
                  <a:pt x="44001" y="41413"/>
                </a:moveTo>
                <a:cubicBezTo>
                  <a:pt x="44001" y="19985"/>
                  <a:pt x="61398" y="2588"/>
                  <a:pt x="82826" y="2588"/>
                </a:cubicBezTo>
                <a:cubicBezTo>
                  <a:pt x="104254" y="2588"/>
                  <a:pt x="121651" y="19985"/>
                  <a:pt x="121651" y="41413"/>
                </a:cubicBezTo>
                <a:cubicBezTo>
                  <a:pt x="121651" y="62841"/>
                  <a:pt x="104254" y="80238"/>
                  <a:pt x="82826" y="80238"/>
                </a:cubicBezTo>
                <a:cubicBezTo>
                  <a:pt x="61398" y="80238"/>
                  <a:pt x="44001" y="62841"/>
                  <a:pt x="44001" y="41413"/>
                </a:cubicBezTo>
                <a:close/>
                <a:moveTo>
                  <a:pt x="15530" y="156043"/>
                </a:moveTo>
                <a:cubicBezTo>
                  <a:pt x="15530" y="124174"/>
                  <a:pt x="41348" y="98356"/>
                  <a:pt x="73217" y="98356"/>
                </a:cubicBezTo>
                <a:lnTo>
                  <a:pt x="92435" y="98356"/>
                </a:lnTo>
                <a:cubicBezTo>
                  <a:pt x="124304" y="98356"/>
                  <a:pt x="150122" y="124174"/>
                  <a:pt x="150122" y="156043"/>
                </a:cubicBezTo>
                <a:cubicBezTo>
                  <a:pt x="150122" y="161349"/>
                  <a:pt x="145819" y="165652"/>
                  <a:pt x="140513" y="165652"/>
                </a:cubicBezTo>
                <a:lnTo>
                  <a:pt x="25139" y="165652"/>
                </a:lnTo>
                <a:cubicBezTo>
                  <a:pt x="19833" y="165652"/>
                  <a:pt x="15530" y="161349"/>
                  <a:pt x="15530" y="156043"/>
                </a:cubicBezTo>
                <a:close/>
                <a:moveTo>
                  <a:pt x="198136" y="42934"/>
                </a:moveTo>
                <a:lnTo>
                  <a:pt x="172252" y="84347"/>
                </a:lnTo>
                <a:cubicBezTo>
                  <a:pt x="170894" y="86514"/>
                  <a:pt x="168564" y="87873"/>
                  <a:pt x="166008" y="88003"/>
                </a:cubicBezTo>
                <a:cubicBezTo>
                  <a:pt x="163452" y="88132"/>
                  <a:pt x="160993" y="86967"/>
                  <a:pt x="159473" y="84897"/>
                </a:cubicBezTo>
                <a:lnTo>
                  <a:pt x="143943" y="64190"/>
                </a:lnTo>
                <a:cubicBezTo>
                  <a:pt x="141354" y="60761"/>
                  <a:pt x="142066" y="55908"/>
                  <a:pt x="145496" y="53319"/>
                </a:cubicBezTo>
                <a:cubicBezTo>
                  <a:pt x="148925" y="50731"/>
                  <a:pt x="153778" y="51443"/>
                  <a:pt x="156367" y="54872"/>
                </a:cubicBezTo>
                <a:lnTo>
                  <a:pt x="165102" y="66520"/>
                </a:lnTo>
                <a:lnTo>
                  <a:pt x="184967" y="34716"/>
                </a:lnTo>
                <a:cubicBezTo>
                  <a:pt x="187232" y="31092"/>
                  <a:pt x="192021" y="29960"/>
                  <a:pt x="195677" y="32257"/>
                </a:cubicBezTo>
                <a:cubicBezTo>
                  <a:pt x="199333" y="34554"/>
                  <a:pt x="200433" y="39310"/>
                  <a:pt x="198136" y="42966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4" name="Text 32"/>
          <p:cNvSpPr/>
          <p:nvPr/>
        </p:nvSpPr>
        <p:spPr>
          <a:xfrm>
            <a:off x="6791739" y="1557130"/>
            <a:ext cx="2070652" cy="2319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4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Accountability Partners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791739" y="1789043"/>
            <a:ext cx="2045804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Execution discipline &amp; progress tracking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294783" y="2054087"/>
            <a:ext cx="5433391" cy="596348"/>
          </a:xfrm>
          <a:custGeom>
            <a:avLst/>
            <a:gdLst/>
            <a:ahLst/>
            <a:cxnLst/>
            <a:rect l="l" t="t" r="r" b="b"/>
            <a:pathLst>
              <a:path w="5433391" h="596348">
                <a:moveTo>
                  <a:pt x="0" y="0"/>
                </a:moveTo>
                <a:lnTo>
                  <a:pt x="5433391" y="0"/>
                </a:lnTo>
                <a:lnTo>
                  <a:pt x="5433391" y="596348"/>
                </a:lnTo>
                <a:lnTo>
                  <a:pt x="0" y="59634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7" name="Shape 35"/>
          <p:cNvSpPr/>
          <p:nvPr/>
        </p:nvSpPr>
        <p:spPr>
          <a:xfrm>
            <a:off x="6419022" y="2186609"/>
            <a:ext cx="115957" cy="132522"/>
          </a:xfrm>
          <a:custGeom>
            <a:avLst/>
            <a:gdLst/>
            <a:ahLst/>
            <a:cxnLst/>
            <a:rect l="l" t="t" r="r" b="b"/>
            <a:pathLst>
              <a:path w="115957" h="132522">
                <a:moveTo>
                  <a:pt x="33130" y="0"/>
                </a:moveTo>
                <a:cubicBezTo>
                  <a:pt x="37712" y="0"/>
                  <a:pt x="41413" y="3701"/>
                  <a:pt x="41413" y="8283"/>
                </a:cubicBezTo>
                <a:lnTo>
                  <a:pt x="41413" y="16565"/>
                </a:lnTo>
                <a:lnTo>
                  <a:pt x="74543" y="16565"/>
                </a:lnTo>
                <a:lnTo>
                  <a:pt x="74543" y="8283"/>
                </a:lnTo>
                <a:cubicBezTo>
                  <a:pt x="74543" y="3701"/>
                  <a:pt x="78245" y="0"/>
                  <a:pt x="82826" y="0"/>
                </a:cubicBezTo>
                <a:cubicBezTo>
                  <a:pt x="87407" y="0"/>
                  <a:pt x="91109" y="3701"/>
                  <a:pt x="91109" y="8283"/>
                </a:cubicBezTo>
                <a:lnTo>
                  <a:pt x="91109" y="16565"/>
                </a:lnTo>
                <a:lnTo>
                  <a:pt x="99391" y="16565"/>
                </a:lnTo>
                <a:cubicBezTo>
                  <a:pt x="108528" y="16565"/>
                  <a:pt x="115957" y="23994"/>
                  <a:pt x="115957" y="33130"/>
                </a:cubicBezTo>
                <a:lnTo>
                  <a:pt x="115957" y="107674"/>
                </a:lnTo>
                <a:cubicBezTo>
                  <a:pt x="115957" y="116811"/>
                  <a:pt x="108528" y="124239"/>
                  <a:pt x="99391" y="124239"/>
                </a:cubicBezTo>
                <a:lnTo>
                  <a:pt x="16565" y="124239"/>
                </a:lnTo>
                <a:cubicBezTo>
                  <a:pt x="7428" y="124239"/>
                  <a:pt x="0" y="116811"/>
                  <a:pt x="0" y="107674"/>
                </a:cubicBezTo>
                <a:lnTo>
                  <a:pt x="0" y="33130"/>
                </a:lnTo>
                <a:cubicBezTo>
                  <a:pt x="0" y="23994"/>
                  <a:pt x="7428" y="16565"/>
                  <a:pt x="16565" y="16565"/>
                </a:cubicBezTo>
                <a:lnTo>
                  <a:pt x="24848" y="16565"/>
                </a:lnTo>
                <a:lnTo>
                  <a:pt x="24848" y="8283"/>
                </a:lnTo>
                <a:cubicBezTo>
                  <a:pt x="24848" y="3701"/>
                  <a:pt x="28549" y="0"/>
                  <a:pt x="33130" y="0"/>
                </a:cubicBezTo>
                <a:close/>
                <a:moveTo>
                  <a:pt x="79824" y="59195"/>
                </a:moveTo>
                <a:cubicBezTo>
                  <a:pt x="81635" y="56296"/>
                  <a:pt x="80755" y="52465"/>
                  <a:pt x="77857" y="50627"/>
                </a:cubicBezTo>
                <a:cubicBezTo>
                  <a:pt x="74958" y="48790"/>
                  <a:pt x="71127" y="49696"/>
                  <a:pt x="69289" y="52595"/>
                </a:cubicBezTo>
                <a:lnTo>
                  <a:pt x="53397" y="78038"/>
                </a:lnTo>
                <a:lnTo>
                  <a:pt x="46408" y="68720"/>
                </a:lnTo>
                <a:cubicBezTo>
                  <a:pt x="44338" y="65976"/>
                  <a:pt x="40455" y="65407"/>
                  <a:pt x="37712" y="67477"/>
                </a:cubicBezTo>
                <a:cubicBezTo>
                  <a:pt x="34968" y="69548"/>
                  <a:pt x="34399" y="73431"/>
                  <a:pt x="36469" y="76174"/>
                </a:cubicBezTo>
                <a:lnTo>
                  <a:pt x="48893" y="92739"/>
                </a:lnTo>
                <a:cubicBezTo>
                  <a:pt x="50110" y="94370"/>
                  <a:pt x="52077" y="95302"/>
                  <a:pt x="54122" y="95224"/>
                </a:cubicBezTo>
                <a:cubicBezTo>
                  <a:pt x="56166" y="95146"/>
                  <a:pt x="58030" y="94059"/>
                  <a:pt x="59117" y="92299"/>
                </a:cubicBezTo>
                <a:lnTo>
                  <a:pt x="79824" y="59169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8" name="Text 36"/>
          <p:cNvSpPr/>
          <p:nvPr/>
        </p:nvSpPr>
        <p:spPr>
          <a:xfrm>
            <a:off x="6626087" y="2153478"/>
            <a:ext cx="1507435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Weekly Check-in Partner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394174" y="2385391"/>
            <a:ext cx="529258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Peer with similar ambition. Weekly 30-min calls to review progress and blockers.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294783" y="2716696"/>
            <a:ext cx="5433391" cy="596348"/>
          </a:xfrm>
          <a:custGeom>
            <a:avLst/>
            <a:gdLst/>
            <a:ahLst/>
            <a:cxnLst/>
            <a:rect l="l" t="t" r="r" b="b"/>
            <a:pathLst>
              <a:path w="5433391" h="596348">
                <a:moveTo>
                  <a:pt x="0" y="0"/>
                </a:moveTo>
                <a:lnTo>
                  <a:pt x="5433391" y="0"/>
                </a:lnTo>
                <a:lnTo>
                  <a:pt x="5433391" y="596348"/>
                </a:lnTo>
                <a:lnTo>
                  <a:pt x="0" y="59634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1" name="Shape 39"/>
          <p:cNvSpPr/>
          <p:nvPr/>
        </p:nvSpPr>
        <p:spPr>
          <a:xfrm>
            <a:off x="6410739" y="2849217"/>
            <a:ext cx="132522" cy="132522"/>
          </a:xfrm>
          <a:custGeom>
            <a:avLst/>
            <a:gdLst/>
            <a:ahLst/>
            <a:cxnLst/>
            <a:rect l="l" t="t" r="r" b="b"/>
            <a:pathLst>
              <a:path w="132522" h="132522">
                <a:moveTo>
                  <a:pt x="34632" y="9396"/>
                </a:moveTo>
                <a:cubicBezTo>
                  <a:pt x="37453" y="11363"/>
                  <a:pt x="38126" y="15245"/>
                  <a:pt x="36159" y="18041"/>
                </a:cubicBezTo>
                <a:lnTo>
                  <a:pt x="21664" y="38747"/>
                </a:lnTo>
                <a:cubicBezTo>
                  <a:pt x="20603" y="40248"/>
                  <a:pt x="18946" y="41206"/>
                  <a:pt x="17109" y="41361"/>
                </a:cubicBezTo>
                <a:cubicBezTo>
                  <a:pt x="15271" y="41517"/>
                  <a:pt x="13459" y="40895"/>
                  <a:pt x="12165" y="39601"/>
                </a:cubicBezTo>
                <a:lnTo>
                  <a:pt x="1812" y="29248"/>
                </a:lnTo>
                <a:cubicBezTo>
                  <a:pt x="-595" y="26815"/>
                  <a:pt x="-595" y="22881"/>
                  <a:pt x="1812" y="20448"/>
                </a:cubicBezTo>
                <a:cubicBezTo>
                  <a:pt x="4219" y="18015"/>
                  <a:pt x="8179" y="18041"/>
                  <a:pt x="10612" y="20448"/>
                </a:cubicBezTo>
                <a:lnTo>
                  <a:pt x="15737" y="25573"/>
                </a:lnTo>
                <a:lnTo>
                  <a:pt x="25987" y="10923"/>
                </a:lnTo>
                <a:cubicBezTo>
                  <a:pt x="27954" y="8101"/>
                  <a:pt x="31836" y="7428"/>
                  <a:pt x="34632" y="9396"/>
                </a:cubicBezTo>
                <a:close/>
                <a:moveTo>
                  <a:pt x="34632" y="50809"/>
                </a:moveTo>
                <a:cubicBezTo>
                  <a:pt x="37453" y="52776"/>
                  <a:pt x="38126" y="56658"/>
                  <a:pt x="36159" y="59454"/>
                </a:cubicBezTo>
                <a:lnTo>
                  <a:pt x="21664" y="80160"/>
                </a:lnTo>
                <a:cubicBezTo>
                  <a:pt x="20603" y="81661"/>
                  <a:pt x="18946" y="82619"/>
                  <a:pt x="17109" y="82774"/>
                </a:cubicBezTo>
                <a:cubicBezTo>
                  <a:pt x="15271" y="82930"/>
                  <a:pt x="13459" y="82308"/>
                  <a:pt x="12165" y="81014"/>
                </a:cubicBezTo>
                <a:lnTo>
                  <a:pt x="1812" y="70661"/>
                </a:lnTo>
                <a:cubicBezTo>
                  <a:pt x="-621" y="68228"/>
                  <a:pt x="-621" y="64294"/>
                  <a:pt x="1812" y="61887"/>
                </a:cubicBezTo>
                <a:cubicBezTo>
                  <a:pt x="4245" y="59479"/>
                  <a:pt x="8179" y="59454"/>
                  <a:pt x="10586" y="61887"/>
                </a:cubicBezTo>
                <a:lnTo>
                  <a:pt x="15711" y="67011"/>
                </a:lnTo>
                <a:lnTo>
                  <a:pt x="25961" y="52362"/>
                </a:lnTo>
                <a:cubicBezTo>
                  <a:pt x="27928" y="49540"/>
                  <a:pt x="31810" y="48867"/>
                  <a:pt x="34606" y="50835"/>
                </a:cubicBezTo>
                <a:close/>
                <a:moveTo>
                  <a:pt x="57978" y="24848"/>
                </a:moveTo>
                <a:cubicBezTo>
                  <a:pt x="57978" y="20267"/>
                  <a:pt x="61680" y="16565"/>
                  <a:pt x="66261" y="16565"/>
                </a:cubicBezTo>
                <a:lnTo>
                  <a:pt x="124239" y="16565"/>
                </a:lnTo>
                <a:cubicBezTo>
                  <a:pt x="128820" y="16565"/>
                  <a:pt x="132522" y="20267"/>
                  <a:pt x="132522" y="24848"/>
                </a:cubicBezTo>
                <a:cubicBezTo>
                  <a:pt x="132522" y="29429"/>
                  <a:pt x="128820" y="33130"/>
                  <a:pt x="124239" y="33130"/>
                </a:cubicBezTo>
                <a:lnTo>
                  <a:pt x="66261" y="33130"/>
                </a:lnTo>
                <a:cubicBezTo>
                  <a:pt x="61680" y="33130"/>
                  <a:pt x="57978" y="29429"/>
                  <a:pt x="57978" y="24848"/>
                </a:cubicBezTo>
                <a:close/>
                <a:moveTo>
                  <a:pt x="57978" y="66261"/>
                </a:moveTo>
                <a:cubicBezTo>
                  <a:pt x="57978" y="61680"/>
                  <a:pt x="61680" y="57978"/>
                  <a:pt x="66261" y="57978"/>
                </a:cubicBezTo>
                <a:lnTo>
                  <a:pt x="124239" y="57978"/>
                </a:lnTo>
                <a:cubicBezTo>
                  <a:pt x="128820" y="57978"/>
                  <a:pt x="132522" y="61680"/>
                  <a:pt x="132522" y="66261"/>
                </a:cubicBezTo>
                <a:cubicBezTo>
                  <a:pt x="132522" y="70842"/>
                  <a:pt x="128820" y="74543"/>
                  <a:pt x="124239" y="74543"/>
                </a:cubicBezTo>
                <a:lnTo>
                  <a:pt x="66261" y="74543"/>
                </a:lnTo>
                <a:cubicBezTo>
                  <a:pt x="61680" y="74543"/>
                  <a:pt x="57978" y="70842"/>
                  <a:pt x="57978" y="66261"/>
                </a:cubicBezTo>
                <a:close/>
                <a:moveTo>
                  <a:pt x="41413" y="107674"/>
                </a:moveTo>
                <a:cubicBezTo>
                  <a:pt x="41413" y="103093"/>
                  <a:pt x="45114" y="99391"/>
                  <a:pt x="49696" y="99391"/>
                </a:cubicBezTo>
                <a:lnTo>
                  <a:pt x="124239" y="99391"/>
                </a:lnTo>
                <a:cubicBezTo>
                  <a:pt x="128820" y="99391"/>
                  <a:pt x="132522" y="103093"/>
                  <a:pt x="132522" y="107674"/>
                </a:cubicBezTo>
                <a:cubicBezTo>
                  <a:pt x="132522" y="112255"/>
                  <a:pt x="128820" y="115957"/>
                  <a:pt x="124239" y="115957"/>
                </a:cubicBezTo>
                <a:lnTo>
                  <a:pt x="49696" y="115957"/>
                </a:lnTo>
                <a:cubicBezTo>
                  <a:pt x="45114" y="115957"/>
                  <a:pt x="41413" y="112255"/>
                  <a:pt x="41413" y="107674"/>
                </a:cubicBezTo>
                <a:close/>
                <a:moveTo>
                  <a:pt x="16565" y="97321"/>
                </a:moveTo>
                <a:cubicBezTo>
                  <a:pt x="22279" y="97321"/>
                  <a:pt x="26918" y="101960"/>
                  <a:pt x="26918" y="107674"/>
                </a:cubicBezTo>
                <a:cubicBezTo>
                  <a:pt x="26918" y="113388"/>
                  <a:pt x="22279" y="118027"/>
                  <a:pt x="16565" y="118027"/>
                </a:cubicBezTo>
                <a:cubicBezTo>
                  <a:pt x="10851" y="118027"/>
                  <a:pt x="6212" y="113388"/>
                  <a:pt x="6212" y="107674"/>
                </a:cubicBezTo>
                <a:cubicBezTo>
                  <a:pt x="6212" y="101960"/>
                  <a:pt x="10851" y="97321"/>
                  <a:pt x="16565" y="9732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2" name="Text 40"/>
          <p:cNvSpPr/>
          <p:nvPr/>
        </p:nvSpPr>
        <p:spPr>
          <a:xfrm>
            <a:off x="6626087" y="2816087"/>
            <a:ext cx="1432891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Quarterly Review Board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394174" y="3048000"/>
            <a:ext cx="529258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3-person panel (mentor + 2 peers). Quarterly 2-hour deep dive on goals and trajectory.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294783" y="3379304"/>
            <a:ext cx="5433391" cy="596348"/>
          </a:xfrm>
          <a:custGeom>
            <a:avLst/>
            <a:gdLst/>
            <a:ahLst/>
            <a:cxnLst/>
            <a:rect l="l" t="t" r="r" b="b"/>
            <a:pathLst>
              <a:path w="5433391" h="596348">
                <a:moveTo>
                  <a:pt x="0" y="0"/>
                </a:moveTo>
                <a:lnTo>
                  <a:pt x="5433391" y="0"/>
                </a:lnTo>
                <a:lnTo>
                  <a:pt x="5433391" y="596348"/>
                </a:lnTo>
                <a:lnTo>
                  <a:pt x="0" y="59634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5" name="Shape 43"/>
          <p:cNvSpPr/>
          <p:nvPr/>
        </p:nvSpPr>
        <p:spPr>
          <a:xfrm>
            <a:off x="6410739" y="3511826"/>
            <a:ext cx="132522" cy="132522"/>
          </a:xfrm>
          <a:custGeom>
            <a:avLst/>
            <a:gdLst/>
            <a:ahLst/>
            <a:cxnLst/>
            <a:rect l="l" t="t" r="r" b="b"/>
            <a:pathLst>
              <a:path w="132522" h="132522">
                <a:moveTo>
                  <a:pt x="8283" y="8283"/>
                </a:moveTo>
                <a:cubicBezTo>
                  <a:pt x="12864" y="8283"/>
                  <a:pt x="16565" y="11984"/>
                  <a:pt x="16565" y="16565"/>
                </a:cubicBezTo>
                <a:lnTo>
                  <a:pt x="16565" y="103533"/>
                </a:lnTo>
                <a:cubicBezTo>
                  <a:pt x="16565" y="105810"/>
                  <a:pt x="18429" y="107674"/>
                  <a:pt x="20707" y="107674"/>
                </a:cubicBezTo>
                <a:lnTo>
                  <a:pt x="124239" y="107674"/>
                </a:lnTo>
                <a:cubicBezTo>
                  <a:pt x="128820" y="107674"/>
                  <a:pt x="132522" y="111375"/>
                  <a:pt x="132522" y="115957"/>
                </a:cubicBezTo>
                <a:cubicBezTo>
                  <a:pt x="132522" y="120538"/>
                  <a:pt x="128820" y="124239"/>
                  <a:pt x="124239" y="124239"/>
                </a:cubicBezTo>
                <a:lnTo>
                  <a:pt x="20707" y="124239"/>
                </a:lnTo>
                <a:cubicBezTo>
                  <a:pt x="9266" y="124239"/>
                  <a:pt x="0" y="114973"/>
                  <a:pt x="0" y="103533"/>
                </a:cubicBezTo>
                <a:lnTo>
                  <a:pt x="0" y="16565"/>
                </a:lnTo>
                <a:cubicBezTo>
                  <a:pt x="0" y="11984"/>
                  <a:pt x="3701" y="8283"/>
                  <a:pt x="8283" y="8283"/>
                </a:cubicBezTo>
                <a:close/>
                <a:moveTo>
                  <a:pt x="33130" y="24848"/>
                </a:moveTo>
                <a:cubicBezTo>
                  <a:pt x="33130" y="20267"/>
                  <a:pt x="36832" y="16565"/>
                  <a:pt x="41413" y="16565"/>
                </a:cubicBezTo>
                <a:lnTo>
                  <a:pt x="91109" y="16565"/>
                </a:lnTo>
                <a:cubicBezTo>
                  <a:pt x="95690" y="16565"/>
                  <a:pt x="99391" y="20267"/>
                  <a:pt x="99391" y="24848"/>
                </a:cubicBezTo>
                <a:cubicBezTo>
                  <a:pt x="99391" y="29429"/>
                  <a:pt x="95690" y="33130"/>
                  <a:pt x="91109" y="33130"/>
                </a:cubicBezTo>
                <a:lnTo>
                  <a:pt x="41413" y="33130"/>
                </a:lnTo>
                <a:cubicBezTo>
                  <a:pt x="36832" y="33130"/>
                  <a:pt x="33130" y="29429"/>
                  <a:pt x="33130" y="24848"/>
                </a:cubicBezTo>
                <a:close/>
                <a:moveTo>
                  <a:pt x="41413" y="45554"/>
                </a:moveTo>
                <a:lnTo>
                  <a:pt x="74543" y="45554"/>
                </a:lnTo>
                <a:cubicBezTo>
                  <a:pt x="79125" y="45554"/>
                  <a:pt x="82826" y="49256"/>
                  <a:pt x="82826" y="53837"/>
                </a:cubicBezTo>
                <a:cubicBezTo>
                  <a:pt x="82826" y="58418"/>
                  <a:pt x="79125" y="62120"/>
                  <a:pt x="74543" y="62120"/>
                </a:cubicBezTo>
                <a:lnTo>
                  <a:pt x="41413" y="62120"/>
                </a:lnTo>
                <a:cubicBezTo>
                  <a:pt x="36832" y="62120"/>
                  <a:pt x="33130" y="58418"/>
                  <a:pt x="33130" y="53837"/>
                </a:cubicBezTo>
                <a:cubicBezTo>
                  <a:pt x="33130" y="49256"/>
                  <a:pt x="36832" y="45554"/>
                  <a:pt x="41413" y="45554"/>
                </a:cubicBezTo>
                <a:close/>
                <a:moveTo>
                  <a:pt x="41413" y="74543"/>
                </a:moveTo>
                <a:lnTo>
                  <a:pt x="107674" y="74543"/>
                </a:lnTo>
                <a:cubicBezTo>
                  <a:pt x="112255" y="74543"/>
                  <a:pt x="115957" y="78245"/>
                  <a:pt x="115957" y="82826"/>
                </a:cubicBezTo>
                <a:cubicBezTo>
                  <a:pt x="115957" y="87407"/>
                  <a:pt x="112255" y="91109"/>
                  <a:pt x="107674" y="91109"/>
                </a:cubicBezTo>
                <a:lnTo>
                  <a:pt x="41413" y="91109"/>
                </a:lnTo>
                <a:cubicBezTo>
                  <a:pt x="36832" y="91109"/>
                  <a:pt x="33130" y="87407"/>
                  <a:pt x="33130" y="82826"/>
                </a:cubicBezTo>
                <a:cubicBezTo>
                  <a:pt x="33130" y="78245"/>
                  <a:pt x="36832" y="74543"/>
                  <a:pt x="41413" y="74543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6" name="Text 44"/>
          <p:cNvSpPr/>
          <p:nvPr/>
        </p:nvSpPr>
        <p:spPr>
          <a:xfrm>
            <a:off x="6626087" y="3478696"/>
            <a:ext cx="1532283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Progress Tracking System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394174" y="3710609"/>
            <a:ext cx="529258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Public commitment to metrics. Monthly published updates on LinkedIn.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331304" y="4257261"/>
            <a:ext cx="5698435" cy="2435087"/>
          </a:xfrm>
          <a:custGeom>
            <a:avLst/>
            <a:gdLst/>
            <a:ahLst/>
            <a:cxnLst/>
            <a:rect l="l" t="t" r="r" b="b"/>
            <a:pathLst>
              <a:path w="5698435" h="2435087">
                <a:moveTo>
                  <a:pt x="0" y="0"/>
                </a:moveTo>
                <a:lnTo>
                  <a:pt x="5698435" y="0"/>
                </a:lnTo>
                <a:lnTo>
                  <a:pt x="5698435" y="2435087"/>
                </a:lnTo>
                <a:lnTo>
                  <a:pt x="0" y="243508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848" dist="8283" dir="5400000">
              <a:srgbClr val="000000">
                <a:alpha val="10196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331304" y="4257261"/>
            <a:ext cx="5698435" cy="33130"/>
          </a:xfrm>
          <a:custGeom>
            <a:avLst/>
            <a:gdLst/>
            <a:ahLst/>
            <a:cxnLst/>
            <a:rect l="l" t="t" r="r" b="b"/>
            <a:pathLst>
              <a:path w="5698435" h="33130">
                <a:moveTo>
                  <a:pt x="0" y="0"/>
                </a:moveTo>
                <a:lnTo>
                  <a:pt x="5698435" y="0"/>
                </a:lnTo>
                <a:lnTo>
                  <a:pt x="5698435" y="33130"/>
                </a:lnTo>
                <a:lnTo>
                  <a:pt x="0" y="3313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50" name="Shape 48"/>
          <p:cNvSpPr/>
          <p:nvPr/>
        </p:nvSpPr>
        <p:spPr>
          <a:xfrm>
            <a:off x="463826" y="4406348"/>
            <a:ext cx="397565" cy="397565"/>
          </a:xfrm>
          <a:custGeom>
            <a:avLst/>
            <a:gdLst/>
            <a:ahLst/>
            <a:cxnLst/>
            <a:rect l="l" t="t" r="r" b="b"/>
            <a:pathLst>
              <a:path w="397565" h="397565">
                <a:moveTo>
                  <a:pt x="0" y="0"/>
                </a:moveTo>
                <a:lnTo>
                  <a:pt x="397565" y="0"/>
                </a:lnTo>
                <a:lnTo>
                  <a:pt x="397565" y="397565"/>
                </a:lnTo>
                <a:lnTo>
                  <a:pt x="0" y="397565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51" name="Shape 49"/>
          <p:cNvSpPr/>
          <p:nvPr/>
        </p:nvSpPr>
        <p:spPr>
          <a:xfrm>
            <a:off x="590136" y="4522304"/>
            <a:ext cx="144946" cy="165652"/>
          </a:xfrm>
          <a:custGeom>
            <a:avLst/>
            <a:gdLst/>
            <a:ahLst/>
            <a:cxnLst/>
            <a:rect l="l" t="t" r="r" b="b"/>
            <a:pathLst>
              <a:path w="144946" h="165652">
                <a:moveTo>
                  <a:pt x="93179" y="20707"/>
                </a:moveTo>
                <a:lnTo>
                  <a:pt x="113886" y="20707"/>
                </a:lnTo>
                <a:lnTo>
                  <a:pt x="113886" y="155299"/>
                </a:lnTo>
                <a:cubicBezTo>
                  <a:pt x="113886" y="161026"/>
                  <a:pt x="118512" y="165652"/>
                  <a:pt x="124239" y="165652"/>
                </a:cubicBezTo>
                <a:lnTo>
                  <a:pt x="134592" y="165652"/>
                </a:lnTo>
                <a:cubicBezTo>
                  <a:pt x="140319" y="165652"/>
                  <a:pt x="144946" y="161026"/>
                  <a:pt x="144946" y="155299"/>
                </a:cubicBezTo>
                <a:cubicBezTo>
                  <a:pt x="144946" y="149572"/>
                  <a:pt x="140319" y="144946"/>
                  <a:pt x="134592" y="144946"/>
                </a:cubicBezTo>
                <a:lnTo>
                  <a:pt x="134592" y="20707"/>
                </a:lnTo>
                <a:cubicBezTo>
                  <a:pt x="134592" y="9286"/>
                  <a:pt x="125307" y="0"/>
                  <a:pt x="113886" y="0"/>
                </a:cubicBezTo>
                <a:lnTo>
                  <a:pt x="82826" y="0"/>
                </a:lnTo>
                <a:lnTo>
                  <a:pt x="82826" y="0"/>
                </a:lnTo>
                <a:lnTo>
                  <a:pt x="31060" y="0"/>
                </a:lnTo>
                <a:cubicBezTo>
                  <a:pt x="19639" y="0"/>
                  <a:pt x="10353" y="9286"/>
                  <a:pt x="10353" y="20707"/>
                </a:cubicBezTo>
                <a:lnTo>
                  <a:pt x="10353" y="144946"/>
                </a:lnTo>
                <a:cubicBezTo>
                  <a:pt x="4627" y="144946"/>
                  <a:pt x="0" y="149572"/>
                  <a:pt x="0" y="155299"/>
                </a:cubicBezTo>
                <a:cubicBezTo>
                  <a:pt x="0" y="161026"/>
                  <a:pt x="4627" y="165652"/>
                  <a:pt x="10353" y="165652"/>
                </a:cubicBezTo>
                <a:lnTo>
                  <a:pt x="82826" y="165652"/>
                </a:lnTo>
                <a:cubicBezTo>
                  <a:pt x="88553" y="165652"/>
                  <a:pt x="93179" y="161026"/>
                  <a:pt x="93179" y="155299"/>
                </a:cubicBezTo>
                <a:lnTo>
                  <a:pt x="93179" y="20707"/>
                </a:lnTo>
                <a:close/>
                <a:moveTo>
                  <a:pt x="51766" y="82826"/>
                </a:moveTo>
                <a:cubicBezTo>
                  <a:pt x="51766" y="77112"/>
                  <a:pt x="56405" y="72473"/>
                  <a:pt x="62120" y="72473"/>
                </a:cubicBezTo>
                <a:cubicBezTo>
                  <a:pt x="67834" y="72473"/>
                  <a:pt x="72473" y="77112"/>
                  <a:pt x="72473" y="82826"/>
                </a:cubicBezTo>
                <a:cubicBezTo>
                  <a:pt x="72473" y="88540"/>
                  <a:pt x="67834" y="93179"/>
                  <a:pt x="62120" y="93179"/>
                </a:cubicBezTo>
                <a:cubicBezTo>
                  <a:pt x="56405" y="93179"/>
                  <a:pt x="51766" y="88540"/>
                  <a:pt x="51766" y="82826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2" name="Text 50"/>
          <p:cNvSpPr/>
          <p:nvPr/>
        </p:nvSpPr>
        <p:spPr>
          <a:xfrm>
            <a:off x="960783" y="4406348"/>
            <a:ext cx="1805609" cy="2319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4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Champions &amp; Sponsors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960783" y="4638261"/>
            <a:ext cx="1780761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Door-openers &amp; active endorsers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463826" y="4903304"/>
            <a:ext cx="5433391" cy="496957"/>
          </a:xfrm>
          <a:custGeom>
            <a:avLst/>
            <a:gdLst/>
            <a:ahLst/>
            <a:cxnLst/>
            <a:rect l="l" t="t" r="r" b="b"/>
            <a:pathLst>
              <a:path w="5433391" h="496957">
                <a:moveTo>
                  <a:pt x="0" y="0"/>
                </a:moveTo>
                <a:lnTo>
                  <a:pt x="5433391" y="0"/>
                </a:lnTo>
                <a:lnTo>
                  <a:pt x="5433391" y="496957"/>
                </a:lnTo>
                <a:lnTo>
                  <a:pt x="0" y="496957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5" name="Shape 53"/>
          <p:cNvSpPr/>
          <p:nvPr/>
        </p:nvSpPr>
        <p:spPr>
          <a:xfrm>
            <a:off x="530087" y="4969565"/>
            <a:ext cx="265043" cy="265043"/>
          </a:xfrm>
          <a:custGeom>
            <a:avLst/>
            <a:gdLst/>
            <a:ahLst/>
            <a:cxnLst/>
            <a:rect l="l" t="t" r="r" b="b"/>
            <a:pathLst>
              <a:path w="265043" h="265043">
                <a:moveTo>
                  <a:pt x="0" y="0"/>
                </a:moveTo>
                <a:lnTo>
                  <a:pt x="265043" y="0"/>
                </a:lnTo>
                <a:lnTo>
                  <a:pt x="265043" y="265043"/>
                </a:lnTo>
                <a:lnTo>
                  <a:pt x="0" y="265043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6" name="Text 54"/>
          <p:cNvSpPr/>
          <p:nvPr/>
        </p:nvSpPr>
        <p:spPr>
          <a:xfrm>
            <a:off x="501098" y="4969565"/>
            <a:ext cx="323022" cy="2650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13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894522" y="4969565"/>
            <a:ext cx="3810000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Former CEO Sponsor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894522" y="5168348"/>
            <a:ext cx="3801717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Provides introductions to C-suite network. Active endorser for senior roles.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463826" y="5466522"/>
            <a:ext cx="5433391" cy="496957"/>
          </a:xfrm>
          <a:custGeom>
            <a:avLst/>
            <a:gdLst/>
            <a:ahLst/>
            <a:cxnLst/>
            <a:rect l="l" t="t" r="r" b="b"/>
            <a:pathLst>
              <a:path w="5433391" h="496957">
                <a:moveTo>
                  <a:pt x="0" y="0"/>
                </a:moveTo>
                <a:lnTo>
                  <a:pt x="5433391" y="0"/>
                </a:lnTo>
                <a:lnTo>
                  <a:pt x="5433391" y="496957"/>
                </a:lnTo>
                <a:lnTo>
                  <a:pt x="0" y="496957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0" name="Shape 58"/>
          <p:cNvSpPr/>
          <p:nvPr/>
        </p:nvSpPr>
        <p:spPr>
          <a:xfrm>
            <a:off x="530087" y="5532783"/>
            <a:ext cx="265043" cy="265043"/>
          </a:xfrm>
          <a:custGeom>
            <a:avLst/>
            <a:gdLst/>
            <a:ahLst/>
            <a:cxnLst/>
            <a:rect l="l" t="t" r="r" b="b"/>
            <a:pathLst>
              <a:path w="265043" h="265043">
                <a:moveTo>
                  <a:pt x="0" y="0"/>
                </a:moveTo>
                <a:lnTo>
                  <a:pt x="265043" y="0"/>
                </a:lnTo>
                <a:lnTo>
                  <a:pt x="265043" y="265043"/>
                </a:lnTo>
                <a:lnTo>
                  <a:pt x="0" y="265043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1" name="Text 59"/>
          <p:cNvSpPr/>
          <p:nvPr/>
        </p:nvSpPr>
        <p:spPr>
          <a:xfrm>
            <a:off x="501098" y="5532783"/>
            <a:ext cx="323022" cy="2650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13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894522" y="5532783"/>
            <a:ext cx="3677478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Board Member Champion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894522" y="5731565"/>
            <a:ext cx="3669196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Nominates for advisory roles. Opens doors to board-level opportunities.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463826" y="6029739"/>
            <a:ext cx="5433391" cy="496957"/>
          </a:xfrm>
          <a:custGeom>
            <a:avLst/>
            <a:gdLst/>
            <a:ahLst/>
            <a:cxnLst/>
            <a:rect l="l" t="t" r="r" b="b"/>
            <a:pathLst>
              <a:path w="5433391" h="496957">
                <a:moveTo>
                  <a:pt x="0" y="0"/>
                </a:moveTo>
                <a:lnTo>
                  <a:pt x="5433391" y="0"/>
                </a:lnTo>
                <a:lnTo>
                  <a:pt x="5433391" y="496957"/>
                </a:lnTo>
                <a:lnTo>
                  <a:pt x="0" y="496957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5" name="Shape 63"/>
          <p:cNvSpPr/>
          <p:nvPr/>
        </p:nvSpPr>
        <p:spPr>
          <a:xfrm>
            <a:off x="530087" y="6096000"/>
            <a:ext cx="265043" cy="265043"/>
          </a:xfrm>
          <a:custGeom>
            <a:avLst/>
            <a:gdLst/>
            <a:ahLst/>
            <a:cxnLst/>
            <a:rect l="l" t="t" r="r" b="b"/>
            <a:pathLst>
              <a:path w="265043" h="265043">
                <a:moveTo>
                  <a:pt x="0" y="0"/>
                </a:moveTo>
                <a:lnTo>
                  <a:pt x="265043" y="0"/>
                </a:lnTo>
                <a:lnTo>
                  <a:pt x="265043" y="265043"/>
                </a:lnTo>
                <a:lnTo>
                  <a:pt x="0" y="265043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6" name="Text 64"/>
          <p:cNvSpPr/>
          <p:nvPr/>
        </p:nvSpPr>
        <p:spPr>
          <a:xfrm>
            <a:off x="501098" y="6096000"/>
            <a:ext cx="323022" cy="26504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13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894522" y="6096000"/>
            <a:ext cx="3197087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Industry Influencer Advocate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894522" y="6294783"/>
            <a:ext cx="3188804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Amplifies thought leadership. Invites to speaking opportunities.</a:t>
            </a:r>
            <a:endParaRPr lang="en-US" sz="1600" dirty="0"/>
          </a:p>
        </p:txBody>
      </p:sp>
      <p:sp>
        <p:nvSpPr>
          <p:cNvPr id="69" name="Shape 67"/>
          <p:cNvSpPr/>
          <p:nvPr/>
        </p:nvSpPr>
        <p:spPr>
          <a:xfrm>
            <a:off x="6162261" y="4240696"/>
            <a:ext cx="5698435" cy="2451652"/>
          </a:xfrm>
          <a:custGeom>
            <a:avLst/>
            <a:gdLst/>
            <a:ahLst/>
            <a:cxnLst/>
            <a:rect l="l" t="t" r="r" b="b"/>
            <a:pathLst>
              <a:path w="5698435" h="2451652">
                <a:moveTo>
                  <a:pt x="0" y="0"/>
                </a:moveTo>
                <a:lnTo>
                  <a:pt x="5698435" y="0"/>
                </a:lnTo>
                <a:lnTo>
                  <a:pt x="5698435" y="2451652"/>
                </a:lnTo>
                <a:lnTo>
                  <a:pt x="0" y="2451652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1A1D21"/>
              </a:gs>
            </a:gsLst>
            <a:lin ang="2700000" scaled="1"/>
          </a:gradFill>
          <a:ln/>
        </p:spPr>
      </p:sp>
      <p:sp>
        <p:nvSpPr>
          <p:cNvPr id="70" name="Shape 68"/>
          <p:cNvSpPr/>
          <p:nvPr/>
        </p:nvSpPr>
        <p:spPr>
          <a:xfrm>
            <a:off x="6294783" y="4373217"/>
            <a:ext cx="397565" cy="397565"/>
          </a:xfrm>
          <a:custGeom>
            <a:avLst/>
            <a:gdLst/>
            <a:ahLst/>
            <a:cxnLst/>
            <a:rect l="l" t="t" r="r" b="b"/>
            <a:pathLst>
              <a:path w="397565" h="397565">
                <a:moveTo>
                  <a:pt x="0" y="0"/>
                </a:moveTo>
                <a:lnTo>
                  <a:pt x="397565" y="0"/>
                </a:lnTo>
                <a:lnTo>
                  <a:pt x="397565" y="397565"/>
                </a:lnTo>
                <a:lnTo>
                  <a:pt x="0" y="397565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71" name="Shape 69"/>
          <p:cNvSpPr/>
          <p:nvPr/>
        </p:nvSpPr>
        <p:spPr>
          <a:xfrm>
            <a:off x="6390033" y="4489174"/>
            <a:ext cx="207065" cy="165652"/>
          </a:xfrm>
          <a:custGeom>
            <a:avLst/>
            <a:gdLst/>
            <a:ahLst/>
            <a:cxnLst/>
            <a:rect l="l" t="t" r="r" b="b"/>
            <a:pathLst>
              <a:path w="207065" h="165652">
                <a:moveTo>
                  <a:pt x="103533" y="5177"/>
                </a:moveTo>
                <a:cubicBezTo>
                  <a:pt x="122103" y="5177"/>
                  <a:pt x="137181" y="20254"/>
                  <a:pt x="137181" y="38825"/>
                </a:cubicBezTo>
                <a:cubicBezTo>
                  <a:pt x="137181" y="57396"/>
                  <a:pt x="122103" y="72473"/>
                  <a:pt x="103533" y="72473"/>
                </a:cubicBezTo>
                <a:cubicBezTo>
                  <a:pt x="84962" y="72473"/>
                  <a:pt x="69885" y="57396"/>
                  <a:pt x="69885" y="38825"/>
                </a:cubicBezTo>
                <a:cubicBezTo>
                  <a:pt x="69885" y="20254"/>
                  <a:pt x="84962" y="5177"/>
                  <a:pt x="103533" y="5177"/>
                </a:cubicBezTo>
                <a:close/>
                <a:moveTo>
                  <a:pt x="31060" y="28471"/>
                </a:moveTo>
                <a:cubicBezTo>
                  <a:pt x="43917" y="28471"/>
                  <a:pt x="54355" y="38910"/>
                  <a:pt x="54355" y="51766"/>
                </a:cubicBezTo>
                <a:cubicBezTo>
                  <a:pt x="54355" y="64623"/>
                  <a:pt x="43917" y="75061"/>
                  <a:pt x="31060" y="75061"/>
                </a:cubicBezTo>
                <a:cubicBezTo>
                  <a:pt x="18203" y="75061"/>
                  <a:pt x="7765" y="64623"/>
                  <a:pt x="7765" y="51766"/>
                </a:cubicBezTo>
                <a:cubicBezTo>
                  <a:pt x="7765" y="38910"/>
                  <a:pt x="18203" y="28471"/>
                  <a:pt x="31060" y="28471"/>
                </a:cubicBezTo>
                <a:close/>
                <a:moveTo>
                  <a:pt x="0" y="134592"/>
                </a:moveTo>
                <a:cubicBezTo>
                  <a:pt x="0" y="111718"/>
                  <a:pt x="18539" y="93179"/>
                  <a:pt x="41413" y="93179"/>
                </a:cubicBezTo>
                <a:cubicBezTo>
                  <a:pt x="45554" y="93179"/>
                  <a:pt x="49566" y="93794"/>
                  <a:pt x="53352" y="94926"/>
                </a:cubicBezTo>
                <a:cubicBezTo>
                  <a:pt x="42707" y="106833"/>
                  <a:pt x="36236" y="122557"/>
                  <a:pt x="36236" y="139769"/>
                </a:cubicBezTo>
                <a:lnTo>
                  <a:pt x="36236" y="144946"/>
                </a:lnTo>
                <a:cubicBezTo>
                  <a:pt x="36236" y="148634"/>
                  <a:pt x="37013" y="152128"/>
                  <a:pt x="38404" y="155299"/>
                </a:cubicBezTo>
                <a:lnTo>
                  <a:pt x="10353" y="155299"/>
                </a:lnTo>
                <a:cubicBezTo>
                  <a:pt x="4627" y="155299"/>
                  <a:pt x="0" y="150672"/>
                  <a:pt x="0" y="144946"/>
                </a:cubicBezTo>
                <a:lnTo>
                  <a:pt x="0" y="134592"/>
                </a:lnTo>
                <a:close/>
                <a:moveTo>
                  <a:pt x="168661" y="155299"/>
                </a:moveTo>
                <a:cubicBezTo>
                  <a:pt x="170052" y="152128"/>
                  <a:pt x="170829" y="148634"/>
                  <a:pt x="170829" y="144946"/>
                </a:cubicBezTo>
                <a:lnTo>
                  <a:pt x="170829" y="139769"/>
                </a:lnTo>
                <a:cubicBezTo>
                  <a:pt x="170829" y="122557"/>
                  <a:pt x="164358" y="106833"/>
                  <a:pt x="153714" y="94926"/>
                </a:cubicBezTo>
                <a:cubicBezTo>
                  <a:pt x="157499" y="93794"/>
                  <a:pt x="161511" y="93179"/>
                  <a:pt x="165652" y="93179"/>
                </a:cubicBezTo>
                <a:cubicBezTo>
                  <a:pt x="188526" y="93179"/>
                  <a:pt x="207065" y="111718"/>
                  <a:pt x="207065" y="134592"/>
                </a:cubicBezTo>
                <a:lnTo>
                  <a:pt x="207065" y="144946"/>
                </a:lnTo>
                <a:cubicBezTo>
                  <a:pt x="207065" y="150672"/>
                  <a:pt x="202439" y="155299"/>
                  <a:pt x="196712" y="155299"/>
                </a:cubicBezTo>
                <a:lnTo>
                  <a:pt x="168661" y="155299"/>
                </a:lnTo>
                <a:close/>
                <a:moveTo>
                  <a:pt x="152711" y="51766"/>
                </a:moveTo>
                <a:cubicBezTo>
                  <a:pt x="152711" y="38910"/>
                  <a:pt x="163149" y="28471"/>
                  <a:pt x="176005" y="28471"/>
                </a:cubicBezTo>
                <a:cubicBezTo>
                  <a:pt x="188862" y="28471"/>
                  <a:pt x="199300" y="38910"/>
                  <a:pt x="199300" y="51766"/>
                </a:cubicBezTo>
                <a:cubicBezTo>
                  <a:pt x="199300" y="64623"/>
                  <a:pt x="188862" y="75061"/>
                  <a:pt x="176005" y="75061"/>
                </a:cubicBezTo>
                <a:cubicBezTo>
                  <a:pt x="163149" y="75061"/>
                  <a:pt x="152711" y="64623"/>
                  <a:pt x="152711" y="51766"/>
                </a:cubicBezTo>
                <a:close/>
                <a:moveTo>
                  <a:pt x="51766" y="139769"/>
                </a:moveTo>
                <a:cubicBezTo>
                  <a:pt x="51766" y="111168"/>
                  <a:pt x="74932" y="88003"/>
                  <a:pt x="103533" y="88003"/>
                </a:cubicBezTo>
                <a:cubicBezTo>
                  <a:pt x="132133" y="88003"/>
                  <a:pt x="155299" y="111168"/>
                  <a:pt x="155299" y="139769"/>
                </a:cubicBezTo>
                <a:lnTo>
                  <a:pt x="155299" y="144946"/>
                </a:lnTo>
                <a:cubicBezTo>
                  <a:pt x="155299" y="150672"/>
                  <a:pt x="150672" y="155299"/>
                  <a:pt x="144946" y="155299"/>
                </a:cubicBezTo>
                <a:lnTo>
                  <a:pt x="62120" y="155299"/>
                </a:lnTo>
                <a:cubicBezTo>
                  <a:pt x="56393" y="155299"/>
                  <a:pt x="51766" y="150672"/>
                  <a:pt x="51766" y="144946"/>
                </a:cubicBezTo>
                <a:lnTo>
                  <a:pt x="51766" y="139769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2" name="Text 70"/>
          <p:cNvSpPr/>
          <p:nvPr/>
        </p:nvSpPr>
        <p:spPr>
          <a:xfrm>
            <a:off x="6791739" y="4373217"/>
            <a:ext cx="2145196" cy="2319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4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Learning Network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6791739" y="4605130"/>
            <a:ext cx="2120348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Peer acceleration &amp; knowledge exchange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6294783" y="4870174"/>
            <a:ext cx="2667000" cy="795130"/>
          </a:xfrm>
          <a:custGeom>
            <a:avLst/>
            <a:gdLst/>
            <a:ahLst/>
            <a:cxnLst/>
            <a:rect l="l" t="t" r="r" b="b"/>
            <a:pathLst>
              <a:path w="2667000" h="795130">
                <a:moveTo>
                  <a:pt x="0" y="0"/>
                </a:moveTo>
                <a:lnTo>
                  <a:pt x="2667000" y="0"/>
                </a:lnTo>
                <a:lnTo>
                  <a:pt x="2667000" y="795130"/>
                </a:lnTo>
                <a:lnTo>
                  <a:pt x="0" y="79513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6402457" y="5002696"/>
            <a:ext cx="149087" cy="132522"/>
          </a:xfrm>
          <a:custGeom>
            <a:avLst/>
            <a:gdLst/>
            <a:ahLst/>
            <a:cxnLst/>
            <a:rect l="l" t="t" r="r" b="b"/>
            <a:pathLst>
              <a:path w="149087" h="132522">
                <a:moveTo>
                  <a:pt x="16565" y="33130"/>
                </a:moveTo>
                <a:cubicBezTo>
                  <a:pt x="16565" y="17131"/>
                  <a:pt x="29555" y="4141"/>
                  <a:pt x="45554" y="4141"/>
                </a:cubicBezTo>
                <a:cubicBezTo>
                  <a:pt x="61554" y="4141"/>
                  <a:pt x="74543" y="17131"/>
                  <a:pt x="74543" y="33130"/>
                </a:cubicBezTo>
                <a:cubicBezTo>
                  <a:pt x="74543" y="49130"/>
                  <a:pt x="61554" y="62120"/>
                  <a:pt x="45554" y="62120"/>
                </a:cubicBezTo>
                <a:cubicBezTo>
                  <a:pt x="29555" y="62120"/>
                  <a:pt x="16565" y="49130"/>
                  <a:pt x="16565" y="33130"/>
                </a:cubicBezTo>
                <a:close/>
                <a:moveTo>
                  <a:pt x="0" y="120098"/>
                </a:moveTo>
                <a:cubicBezTo>
                  <a:pt x="0" y="94939"/>
                  <a:pt x="20396" y="74543"/>
                  <a:pt x="45554" y="74543"/>
                </a:cubicBezTo>
                <a:cubicBezTo>
                  <a:pt x="70713" y="74543"/>
                  <a:pt x="91109" y="94939"/>
                  <a:pt x="91109" y="120098"/>
                </a:cubicBezTo>
                <a:lnTo>
                  <a:pt x="91109" y="121651"/>
                </a:lnTo>
                <a:cubicBezTo>
                  <a:pt x="91109" y="127656"/>
                  <a:pt x="86243" y="132522"/>
                  <a:pt x="80238" y="132522"/>
                </a:cubicBezTo>
                <a:lnTo>
                  <a:pt x="10871" y="132522"/>
                </a:lnTo>
                <a:cubicBezTo>
                  <a:pt x="4866" y="132522"/>
                  <a:pt x="0" y="127656"/>
                  <a:pt x="0" y="121651"/>
                </a:cubicBezTo>
                <a:lnTo>
                  <a:pt x="0" y="120098"/>
                </a:lnTo>
                <a:close/>
                <a:moveTo>
                  <a:pt x="111815" y="16565"/>
                </a:moveTo>
                <a:cubicBezTo>
                  <a:pt x="125529" y="16565"/>
                  <a:pt x="136663" y="27699"/>
                  <a:pt x="136663" y="41413"/>
                </a:cubicBezTo>
                <a:cubicBezTo>
                  <a:pt x="136663" y="55127"/>
                  <a:pt x="125529" y="66261"/>
                  <a:pt x="111815" y="66261"/>
                </a:cubicBezTo>
                <a:cubicBezTo>
                  <a:pt x="98101" y="66261"/>
                  <a:pt x="86967" y="55127"/>
                  <a:pt x="86967" y="41413"/>
                </a:cubicBezTo>
                <a:cubicBezTo>
                  <a:pt x="86967" y="27699"/>
                  <a:pt x="98101" y="16565"/>
                  <a:pt x="111815" y="16565"/>
                </a:cubicBezTo>
                <a:close/>
                <a:moveTo>
                  <a:pt x="111815" y="78685"/>
                </a:moveTo>
                <a:cubicBezTo>
                  <a:pt x="132392" y="78685"/>
                  <a:pt x="149087" y="95379"/>
                  <a:pt x="149087" y="115957"/>
                </a:cubicBezTo>
                <a:lnTo>
                  <a:pt x="149087" y="121754"/>
                </a:lnTo>
                <a:cubicBezTo>
                  <a:pt x="149087" y="127707"/>
                  <a:pt x="144273" y="132522"/>
                  <a:pt x="138320" y="132522"/>
                </a:cubicBezTo>
                <a:lnTo>
                  <a:pt x="100841" y="132522"/>
                </a:lnTo>
                <a:cubicBezTo>
                  <a:pt x="102549" y="129286"/>
                  <a:pt x="103533" y="125585"/>
                  <a:pt x="103533" y="121651"/>
                </a:cubicBezTo>
                <a:lnTo>
                  <a:pt x="103533" y="120098"/>
                </a:lnTo>
                <a:cubicBezTo>
                  <a:pt x="103533" y="106768"/>
                  <a:pt x="99029" y="94499"/>
                  <a:pt x="91497" y="84716"/>
                </a:cubicBezTo>
                <a:cubicBezTo>
                  <a:pt x="97347" y="80911"/>
                  <a:pt x="104335" y="78685"/>
                  <a:pt x="111815" y="78685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76" name="Text 74"/>
          <p:cNvSpPr/>
          <p:nvPr/>
        </p:nvSpPr>
        <p:spPr>
          <a:xfrm>
            <a:off x="6626087" y="4969565"/>
            <a:ext cx="1300370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Executive Peer Group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6394174" y="5234609"/>
            <a:ext cx="2526196" cy="331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 senior professionals. Monthly meetups for challenge-solving.</a:t>
            </a:r>
            <a:endParaRPr lang="en-US" sz="1600" dirty="0"/>
          </a:p>
        </p:txBody>
      </p:sp>
      <p:sp>
        <p:nvSpPr>
          <p:cNvPr id="78" name="Shape 76"/>
          <p:cNvSpPr/>
          <p:nvPr/>
        </p:nvSpPr>
        <p:spPr>
          <a:xfrm>
            <a:off x="9061174" y="4870174"/>
            <a:ext cx="2667000" cy="795130"/>
          </a:xfrm>
          <a:custGeom>
            <a:avLst/>
            <a:gdLst/>
            <a:ahLst/>
            <a:cxnLst/>
            <a:rect l="l" t="t" r="r" b="b"/>
            <a:pathLst>
              <a:path w="2667000" h="795130">
                <a:moveTo>
                  <a:pt x="0" y="0"/>
                </a:moveTo>
                <a:lnTo>
                  <a:pt x="2667000" y="0"/>
                </a:lnTo>
                <a:lnTo>
                  <a:pt x="2667000" y="795130"/>
                </a:lnTo>
                <a:lnTo>
                  <a:pt x="0" y="79513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79" name="Shape 77"/>
          <p:cNvSpPr/>
          <p:nvPr/>
        </p:nvSpPr>
        <p:spPr>
          <a:xfrm>
            <a:off x="9160565" y="5002696"/>
            <a:ext cx="165652" cy="132522"/>
          </a:xfrm>
          <a:custGeom>
            <a:avLst/>
            <a:gdLst/>
            <a:ahLst/>
            <a:cxnLst/>
            <a:rect l="l" t="t" r="r" b="b"/>
            <a:pathLst>
              <a:path w="165652" h="132522">
                <a:moveTo>
                  <a:pt x="16565" y="24848"/>
                </a:moveTo>
                <a:cubicBezTo>
                  <a:pt x="16565" y="15711"/>
                  <a:pt x="23994" y="8283"/>
                  <a:pt x="33130" y="8283"/>
                </a:cubicBezTo>
                <a:lnTo>
                  <a:pt x="132522" y="8283"/>
                </a:lnTo>
                <a:cubicBezTo>
                  <a:pt x="141658" y="8283"/>
                  <a:pt x="149087" y="15711"/>
                  <a:pt x="149087" y="24848"/>
                </a:cubicBezTo>
                <a:lnTo>
                  <a:pt x="149087" y="86967"/>
                </a:lnTo>
                <a:lnTo>
                  <a:pt x="132522" y="86967"/>
                </a:lnTo>
                <a:lnTo>
                  <a:pt x="132522" y="24848"/>
                </a:lnTo>
                <a:lnTo>
                  <a:pt x="33130" y="24848"/>
                </a:lnTo>
                <a:lnTo>
                  <a:pt x="33130" y="86967"/>
                </a:lnTo>
                <a:lnTo>
                  <a:pt x="16565" y="86967"/>
                </a:lnTo>
                <a:lnTo>
                  <a:pt x="16565" y="24848"/>
                </a:lnTo>
                <a:close/>
                <a:moveTo>
                  <a:pt x="0" y="104361"/>
                </a:moveTo>
                <a:cubicBezTo>
                  <a:pt x="0" y="101617"/>
                  <a:pt x="2226" y="99391"/>
                  <a:pt x="4970" y="99391"/>
                </a:cubicBezTo>
                <a:lnTo>
                  <a:pt x="160683" y="99391"/>
                </a:lnTo>
                <a:cubicBezTo>
                  <a:pt x="163426" y="99391"/>
                  <a:pt x="165652" y="101617"/>
                  <a:pt x="165652" y="104361"/>
                </a:cubicBezTo>
                <a:cubicBezTo>
                  <a:pt x="165652" y="115335"/>
                  <a:pt x="156748" y="124239"/>
                  <a:pt x="145774" y="124239"/>
                </a:cubicBezTo>
                <a:lnTo>
                  <a:pt x="19878" y="124239"/>
                </a:lnTo>
                <a:cubicBezTo>
                  <a:pt x="8904" y="124239"/>
                  <a:pt x="0" y="115335"/>
                  <a:pt x="0" y="104361"/>
                </a:cubicBezTo>
                <a:close/>
                <a:moveTo>
                  <a:pt x="72732" y="54096"/>
                </a:moveTo>
                <a:lnTo>
                  <a:pt x="64708" y="62120"/>
                </a:lnTo>
                <a:lnTo>
                  <a:pt x="72732" y="70143"/>
                </a:lnTo>
                <a:cubicBezTo>
                  <a:pt x="75165" y="72576"/>
                  <a:pt x="75165" y="76511"/>
                  <a:pt x="72732" y="78918"/>
                </a:cubicBezTo>
                <a:cubicBezTo>
                  <a:pt x="70299" y="81325"/>
                  <a:pt x="66364" y="81351"/>
                  <a:pt x="63957" y="78918"/>
                </a:cubicBezTo>
                <a:lnTo>
                  <a:pt x="51533" y="66494"/>
                </a:lnTo>
                <a:cubicBezTo>
                  <a:pt x="49100" y="64061"/>
                  <a:pt x="49100" y="60127"/>
                  <a:pt x="51533" y="57719"/>
                </a:cubicBezTo>
                <a:lnTo>
                  <a:pt x="63957" y="45296"/>
                </a:lnTo>
                <a:cubicBezTo>
                  <a:pt x="66390" y="42862"/>
                  <a:pt x="70325" y="42862"/>
                  <a:pt x="72732" y="45296"/>
                </a:cubicBezTo>
                <a:cubicBezTo>
                  <a:pt x="75139" y="47729"/>
                  <a:pt x="75165" y="51663"/>
                  <a:pt x="72732" y="54070"/>
                </a:cubicBezTo>
                <a:close/>
                <a:moveTo>
                  <a:pt x="101721" y="45296"/>
                </a:moveTo>
                <a:lnTo>
                  <a:pt x="114145" y="57719"/>
                </a:lnTo>
                <a:cubicBezTo>
                  <a:pt x="116578" y="60152"/>
                  <a:pt x="116578" y="64087"/>
                  <a:pt x="114145" y="66494"/>
                </a:cubicBezTo>
                <a:lnTo>
                  <a:pt x="101721" y="78918"/>
                </a:lnTo>
                <a:cubicBezTo>
                  <a:pt x="99288" y="81351"/>
                  <a:pt x="95354" y="81351"/>
                  <a:pt x="92946" y="78918"/>
                </a:cubicBezTo>
                <a:cubicBezTo>
                  <a:pt x="90539" y="76485"/>
                  <a:pt x="90513" y="72550"/>
                  <a:pt x="92946" y="70143"/>
                </a:cubicBezTo>
                <a:lnTo>
                  <a:pt x="100970" y="62120"/>
                </a:lnTo>
                <a:lnTo>
                  <a:pt x="92946" y="54096"/>
                </a:lnTo>
                <a:cubicBezTo>
                  <a:pt x="90513" y="51663"/>
                  <a:pt x="90513" y="47729"/>
                  <a:pt x="92946" y="45321"/>
                </a:cubicBezTo>
                <a:cubicBezTo>
                  <a:pt x="95379" y="42914"/>
                  <a:pt x="99314" y="42888"/>
                  <a:pt x="101721" y="4532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80" name="Text 78"/>
          <p:cNvSpPr/>
          <p:nvPr/>
        </p:nvSpPr>
        <p:spPr>
          <a:xfrm>
            <a:off x="9392478" y="4969565"/>
            <a:ext cx="1316935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Community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9160565" y="5234609"/>
            <a:ext cx="2526196" cy="331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AI/ML practitioner group. Bi-weekly knowledge sharing.</a:t>
            </a:r>
            <a:endParaRPr lang="en-US" sz="1600" dirty="0"/>
          </a:p>
        </p:txBody>
      </p:sp>
      <p:sp>
        <p:nvSpPr>
          <p:cNvPr id="82" name="Shape 80"/>
          <p:cNvSpPr/>
          <p:nvPr/>
        </p:nvSpPr>
        <p:spPr>
          <a:xfrm>
            <a:off x="6294783" y="5764696"/>
            <a:ext cx="2667000" cy="795130"/>
          </a:xfrm>
          <a:custGeom>
            <a:avLst/>
            <a:gdLst/>
            <a:ahLst/>
            <a:cxnLst/>
            <a:rect l="l" t="t" r="r" b="b"/>
            <a:pathLst>
              <a:path w="2667000" h="795130">
                <a:moveTo>
                  <a:pt x="0" y="0"/>
                </a:moveTo>
                <a:lnTo>
                  <a:pt x="2667000" y="0"/>
                </a:lnTo>
                <a:lnTo>
                  <a:pt x="2667000" y="795130"/>
                </a:lnTo>
                <a:lnTo>
                  <a:pt x="0" y="79513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83" name="Shape 81"/>
          <p:cNvSpPr/>
          <p:nvPr/>
        </p:nvSpPr>
        <p:spPr>
          <a:xfrm>
            <a:off x="6402457" y="5897217"/>
            <a:ext cx="149087" cy="132522"/>
          </a:xfrm>
          <a:custGeom>
            <a:avLst/>
            <a:gdLst/>
            <a:ahLst/>
            <a:cxnLst/>
            <a:rect l="l" t="t" r="r" b="b"/>
            <a:pathLst>
              <a:path w="149087" h="132522">
                <a:moveTo>
                  <a:pt x="12424" y="50679"/>
                </a:moveTo>
                <a:lnTo>
                  <a:pt x="66571" y="72965"/>
                </a:lnTo>
                <a:cubicBezTo>
                  <a:pt x="69108" y="74000"/>
                  <a:pt x="71800" y="74543"/>
                  <a:pt x="74543" y="74543"/>
                </a:cubicBezTo>
                <a:cubicBezTo>
                  <a:pt x="77287" y="74543"/>
                  <a:pt x="79979" y="74000"/>
                  <a:pt x="82515" y="72965"/>
                </a:cubicBezTo>
                <a:lnTo>
                  <a:pt x="145256" y="47133"/>
                </a:lnTo>
                <a:cubicBezTo>
                  <a:pt x="147586" y="46176"/>
                  <a:pt x="149087" y="43924"/>
                  <a:pt x="149087" y="41413"/>
                </a:cubicBezTo>
                <a:cubicBezTo>
                  <a:pt x="149087" y="38902"/>
                  <a:pt x="147586" y="36651"/>
                  <a:pt x="145256" y="35693"/>
                </a:cubicBezTo>
                <a:lnTo>
                  <a:pt x="82515" y="9861"/>
                </a:lnTo>
                <a:cubicBezTo>
                  <a:pt x="79979" y="8826"/>
                  <a:pt x="77287" y="8283"/>
                  <a:pt x="74543" y="8283"/>
                </a:cubicBezTo>
                <a:cubicBezTo>
                  <a:pt x="71800" y="8283"/>
                  <a:pt x="69108" y="8826"/>
                  <a:pt x="66571" y="9861"/>
                </a:cubicBezTo>
                <a:lnTo>
                  <a:pt x="3831" y="35693"/>
                </a:lnTo>
                <a:cubicBezTo>
                  <a:pt x="1501" y="36651"/>
                  <a:pt x="0" y="38902"/>
                  <a:pt x="0" y="41413"/>
                </a:cubicBezTo>
                <a:lnTo>
                  <a:pt x="0" y="118027"/>
                </a:lnTo>
                <a:cubicBezTo>
                  <a:pt x="0" y="121470"/>
                  <a:pt x="2769" y="124239"/>
                  <a:pt x="6212" y="124239"/>
                </a:cubicBezTo>
                <a:cubicBezTo>
                  <a:pt x="9654" y="124239"/>
                  <a:pt x="12424" y="121470"/>
                  <a:pt x="12424" y="118027"/>
                </a:cubicBezTo>
                <a:lnTo>
                  <a:pt x="12424" y="50679"/>
                </a:lnTo>
                <a:close/>
                <a:moveTo>
                  <a:pt x="24848" y="69237"/>
                </a:moveTo>
                <a:lnTo>
                  <a:pt x="24848" y="99391"/>
                </a:lnTo>
                <a:cubicBezTo>
                  <a:pt x="24848" y="113109"/>
                  <a:pt x="47107" y="124239"/>
                  <a:pt x="74543" y="124239"/>
                </a:cubicBezTo>
                <a:cubicBezTo>
                  <a:pt x="101980" y="124239"/>
                  <a:pt x="124239" y="113109"/>
                  <a:pt x="124239" y="99391"/>
                </a:cubicBezTo>
                <a:lnTo>
                  <a:pt x="124239" y="69212"/>
                </a:lnTo>
                <a:lnTo>
                  <a:pt x="87252" y="84457"/>
                </a:lnTo>
                <a:cubicBezTo>
                  <a:pt x="83214" y="86113"/>
                  <a:pt x="78918" y="86967"/>
                  <a:pt x="74543" y="86967"/>
                </a:cubicBezTo>
                <a:cubicBezTo>
                  <a:pt x="70169" y="86967"/>
                  <a:pt x="65873" y="86113"/>
                  <a:pt x="61835" y="84457"/>
                </a:cubicBezTo>
                <a:lnTo>
                  <a:pt x="24848" y="69212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84" name="Text 82"/>
          <p:cNvSpPr/>
          <p:nvPr/>
        </p:nvSpPr>
        <p:spPr>
          <a:xfrm>
            <a:off x="6626087" y="5864087"/>
            <a:ext cx="1002196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Alumni Network</a:t>
            </a:r>
            <a:endParaRPr lang="en-US" sz="1600" dirty="0"/>
          </a:p>
        </p:txBody>
      </p:sp>
      <p:sp>
        <p:nvSpPr>
          <p:cNvPr id="85" name="Text 83"/>
          <p:cNvSpPr/>
          <p:nvPr/>
        </p:nvSpPr>
        <p:spPr>
          <a:xfrm>
            <a:off x="6394174" y="6129130"/>
            <a:ext cx="2526196" cy="165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MBA alumni. 500+ members, active in 3 cities.</a:t>
            </a:r>
            <a:endParaRPr lang="en-US" sz="1600" dirty="0"/>
          </a:p>
        </p:txBody>
      </p:sp>
      <p:sp>
        <p:nvSpPr>
          <p:cNvPr id="86" name="Shape 84"/>
          <p:cNvSpPr/>
          <p:nvPr/>
        </p:nvSpPr>
        <p:spPr>
          <a:xfrm>
            <a:off x="9061174" y="5764696"/>
            <a:ext cx="2667000" cy="795130"/>
          </a:xfrm>
          <a:custGeom>
            <a:avLst/>
            <a:gdLst/>
            <a:ahLst/>
            <a:cxnLst/>
            <a:rect l="l" t="t" r="r" b="b"/>
            <a:pathLst>
              <a:path w="2667000" h="795130">
                <a:moveTo>
                  <a:pt x="0" y="0"/>
                </a:moveTo>
                <a:lnTo>
                  <a:pt x="2667000" y="0"/>
                </a:lnTo>
                <a:lnTo>
                  <a:pt x="2667000" y="795130"/>
                </a:lnTo>
                <a:lnTo>
                  <a:pt x="0" y="79513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87" name="Shape 85"/>
          <p:cNvSpPr/>
          <p:nvPr/>
        </p:nvSpPr>
        <p:spPr>
          <a:xfrm>
            <a:off x="9177130" y="5897217"/>
            <a:ext cx="132522" cy="132522"/>
          </a:xfrm>
          <a:custGeom>
            <a:avLst/>
            <a:gdLst/>
            <a:ahLst/>
            <a:cxnLst/>
            <a:rect l="l" t="t" r="r" b="b"/>
            <a:pathLst>
              <a:path w="132522" h="132522">
                <a:moveTo>
                  <a:pt x="91083" y="72473"/>
                </a:moveTo>
                <a:lnTo>
                  <a:pt x="41672" y="72473"/>
                </a:lnTo>
                <a:cubicBezTo>
                  <a:pt x="42422" y="89167"/>
                  <a:pt x="46124" y="104542"/>
                  <a:pt x="51378" y="115801"/>
                </a:cubicBezTo>
                <a:cubicBezTo>
                  <a:pt x="54329" y="122143"/>
                  <a:pt x="57512" y="126620"/>
                  <a:pt x="60463" y="129364"/>
                </a:cubicBezTo>
                <a:cubicBezTo>
                  <a:pt x="63362" y="132082"/>
                  <a:pt x="65355" y="132522"/>
                  <a:pt x="66390" y="132522"/>
                </a:cubicBezTo>
                <a:cubicBezTo>
                  <a:pt x="67426" y="132522"/>
                  <a:pt x="69419" y="132082"/>
                  <a:pt x="72318" y="129364"/>
                </a:cubicBezTo>
                <a:cubicBezTo>
                  <a:pt x="75268" y="126620"/>
                  <a:pt x="78452" y="122117"/>
                  <a:pt x="81403" y="115801"/>
                </a:cubicBezTo>
                <a:cubicBezTo>
                  <a:pt x="86657" y="104542"/>
                  <a:pt x="90358" y="89167"/>
                  <a:pt x="91109" y="72473"/>
                </a:cubicBezTo>
                <a:close/>
                <a:moveTo>
                  <a:pt x="41646" y="60049"/>
                </a:moveTo>
                <a:lnTo>
                  <a:pt x="91057" y="60049"/>
                </a:lnTo>
                <a:cubicBezTo>
                  <a:pt x="90332" y="43354"/>
                  <a:pt x="86631" y="27980"/>
                  <a:pt x="81377" y="16721"/>
                </a:cubicBezTo>
                <a:cubicBezTo>
                  <a:pt x="78426" y="10405"/>
                  <a:pt x="75242" y="5901"/>
                  <a:pt x="72292" y="3158"/>
                </a:cubicBezTo>
                <a:cubicBezTo>
                  <a:pt x="69393" y="440"/>
                  <a:pt x="67400" y="0"/>
                  <a:pt x="66364" y="0"/>
                </a:cubicBezTo>
                <a:cubicBezTo>
                  <a:pt x="65329" y="0"/>
                  <a:pt x="63336" y="440"/>
                  <a:pt x="60437" y="3158"/>
                </a:cubicBezTo>
                <a:cubicBezTo>
                  <a:pt x="57486" y="5901"/>
                  <a:pt x="54303" y="10405"/>
                  <a:pt x="51352" y="16721"/>
                </a:cubicBezTo>
                <a:cubicBezTo>
                  <a:pt x="46098" y="27980"/>
                  <a:pt x="42397" y="43354"/>
                  <a:pt x="41646" y="60049"/>
                </a:cubicBezTo>
                <a:close/>
                <a:moveTo>
                  <a:pt x="29222" y="60049"/>
                </a:moveTo>
                <a:cubicBezTo>
                  <a:pt x="30128" y="37893"/>
                  <a:pt x="35848" y="17316"/>
                  <a:pt x="44208" y="3805"/>
                </a:cubicBezTo>
                <a:cubicBezTo>
                  <a:pt x="20370" y="12243"/>
                  <a:pt x="2821" y="33959"/>
                  <a:pt x="388" y="60049"/>
                </a:cubicBezTo>
                <a:lnTo>
                  <a:pt x="29222" y="60049"/>
                </a:lnTo>
                <a:close/>
                <a:moveTo>
                  <a:pt x="388" y="72473"/>
                </a:moveTo>
                <a:cubicBezTo>
                  <a:pt x="2821" y="98563"/>
                  <a:pt x="20370" y="120279"/>
                  <a:pt x="44208" y="128717"/>
                </a:cubicBezTo>
                <a:cubicBezTo>
                  <a:pt x="35848" y="115206"/>
                  <a:pt x="30128" y="94629"/>
                  <a:pt x="29222" y="72473"/>
                </a:cubicBezTo>
                <a:lnTo>
                  <a:pt x="388" y="72473"/>
                </a:lnTo>
                <a:close/>
                <a:moveTo>
                  <a:pt x="103507" y="72473"/>
                </a:moveTo>
                <a:cubicBezTo>
                  <a:pt x="102601" y="94629"/>
                  <a:pt x="96881" y="115206"/>
                  <a:pt x="88520" y="128717"/>
                </a:cubicBezTo>
                <a:cubicBezTo>
                  <a:pt x="112359" y="120253"/>
                  <a:pt x="129908" y="98563"/>
                  <a:pt x="132341" y="72473"/>
                </a:cubicBezTo>
                <a:lnTo>
                  <a:pt x="103507" y="72473"/>
                </a:lnTo>
                <a:close/>
                <a:moveTo>
                  <a:pt x="132341" y="60049"/>
                </a:moveTo>
                <a:cubicBezTo>
                  <a:pt x="129908" y="33959"/>
                  <a:pt x="112359" y="12243"/>
                  <a:pt x="88520" y="3805"/>
                </a:cubicBezTo>
                <a:cubicBezTo>
                  <a:pt x="96881" y="17316"/>
                  <a:pt x="102601" y="37893"/>
                  <a:pt x="103507" y="60049"/>
                </a:cubicBezTo>
                <a:lnTo>
                  <a:pt x="132341" y="60049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88" name="Text 86"/>
          <p:cNvSpPr/>
          <p:nvPr/>
        </p:nvSpPr>
        <p:spPr>
          <a:xfrm>
            <a:off x="9392478" y="5864087"/>
            <a:ext cx="1225826" cy="198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3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Industry Association</a:t>
            </a:r>
            <a:endParaRPr lang="en-US" sz="1600" dirty="0"/>
          </a:p>
        </p:txBody>
      </p:sp>
      <p:sp>
        <p:nvSpPr>
          <p:cNvPr id="89" name="Text 87"/>
          <p:cNvSpPr/>
          <p:nvPr/>
        </p:nvSpPr>
        <p:spPr>
          <a:xfrm>
            <a:off x="9160565" y="6129130"/>
            <a:ext cx="2526196" cy="331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3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Professional body. Quarterly conferences, working groups.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47625" cy="254000"/>
          </a:xfrm>
          <a:custGeom>
            <a:avLst/>
            <a:gdLst/>
            <a:ahLst/>
            <a:cxnLst/>
            <a:rect l="l" t="t" r="r" b="b"/>
            <a:pathLst>
              <a:path w="47625" h="254000">
                <a:moveTo>
                  <a:pt x="0" y="0"/>
                </a:moveTo>
                <a:lnTo>
                  <a:pt x="47625" y="0"/>
                </a:lnTo>
                <a:lnTo>
                  <a:pt x="47625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60375" y="365125"/>
            <a:ext cx="10636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175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Verification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350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Due Diligence Package: Everything to Verify This Thesis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0160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Structured evidence inventory available for scrutiny and verification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349375"/>
            <a:ext cx="5715000" cy="3540125"/>
          </a:xfrm>
          <a:custGeom>
            <a:avLst/>
            <a:gdLst/>
            <a:ahLst/>
            <a:cxnLst/>
            <a:rect l="l" t="t" r="r" b="b"/>
            <a:pathLst>
              <a:path w="5715000" h="3540125">
                <a:moveTo>
                  <a:pt x="0" y="0"/>
                </a:moveTo>
                <a:lnTo>
                  <a:pt x="5715000" y="0"/>
                </a:lnTo>
                <a:lnTo>
                  <a:pt x="5715000" y="3540125"/>
                </a:lnTo>
                <a:lnTo>
                  <a:pt x="0" y="35401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17500" y="1349375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0" y="0"/>
                </a:moveTo>
                <a:lnTo>
                  <a:pt x="5715000" y="0"/>
                </a:lnTo>
                <a:lnTo>
                  <a:pt x="5715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Shape 6"/>
          <p:cNvSpPr/>
          <p:nvPr/>
        </p:nvSpPr>
        <p:spPr>
          <a:xfrm>
            <a:off x="444500" y="14922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9" name="Shape 7"/>
          <p:cNvSpPr/>
          <p:nvPr/>
        </p:nvSpPr>
        <p:spPr>
          <a:xfrm>
            <a:off x="545703" y="1603375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17363" y="69949"/>
                </a:moveTo>
                <a:lnTo>
                  <a:pt x="10046" y="91839"/>
                </a:lnTo>
                <a:lnTo>
                  <a:pt x="10046" y="29766"/>
                </a:lnTo>
                <a:cubicBezTo>
                  <a:pt x="10046" y="18821"/>
                  <a:pt x="18945" y="9922"/>
                  <a:pt x="29890" y="9922"/>
                </a:cubicBezTo>
                <a:lnTo>
                  <a:pt x="72895" y="9922"/>
                </a:lnTo>
                <a:cubicBezTo>
                  <a:pt x="77174" y="9922"/>
                  <a:pt x="81359" y="11317"/>
                  <a:pt x="84801" y="13891"/>
                </a:cubicBezTo>
                <a:lnTo>
                  <a:pt x="96707" y="22820"/>
                </a:lnTo>
                <a:cubicBezTo>
                  <a:pt x="98413" y="24123"/>
                  <a:pt x="100521" y="24805"/>
                  <a:pt x="102660" y="24805"/>
                </a:cubicBezTo>
                <a:lnTo>
                  <a:pt x="139030" y="24805"/>
                </a:lnTo>
                <a:cubicBezTo>
                  <a:pt x="149975" y="24805"/>
                  <a:pt x="158874" y="33703"/>
                  <a:pt x="158874" y="44648"/>
                </a:cubicBezTo>
                <a:lnTo>
                  <a:pt x="158874" y="49609"/>
                </a:lnTo>
                <a:lnTo>
                  <a:pt x="45579" y="49609"/>
                </a:lnTo>
                <a:cubicBezTo>
                  <a:pt x="32773" y="49609"/>
                  <a:pt x="21394" y="57795"/>
                  <a:pt x="17332" y="69949"/>
                </a:cubicBezTo>
                <a:close/>
                <a:moveTo>
                  <a:pt x="148146" y="138906"/>
                </a:moveTo>
                <a:lnTo>
                  <a:pt x="30696" y="138906"/>
                </a:lnTo>
                <a:cubicBezTo>
                  <a:pt x="20526" y="138906"/>
                  <a:pt x="13364" y="128953"/>
                  <a:pt x="16588" y="119311"/>
                </a:cubicBezTo>
                <a:lnTo>
                  <a:pt x="31471" y="74662"/>
                </a:lnTo>
                <a:cubicBezTo>
                  <a:pt x="33486" y="68585"/>
                  <a:pt x="39191" y="64492"/>
                  <a:pt x="45579" y="64492"/>
                </a:cubicBezTo>
                <a:lnTo>
                  <a:pt x="163029" y="64492"/>
                </a:lnTo>
                <a:cubicBezTo>
                  <a:pt x="173199" y="64492"/>
                  <a:pt x="180361" y="74445"/>
                  <a:pt x="177136" y="84088"/>
                </a:cubicBezTo>
                <a:lnTo>
                  <a:pt x="162254" y="128736"/>
                </a:lnTo>
                <a:cubicBezTo>
                  <a:pt x="160238" y="134813"/>
                  <a:pt x="154533" y="138906"/>
                  <a:pt x="148146" y="138906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0" name="Text 8"/>
          <p:cNvSpPr/>
          <p:nvPr/>
        </p:nvSpPr>
        <p:spPr>
          <a:xfrm>
            <a:off x="920750" y="1571625"/>
            <a:ext cx="1309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Portfolio of Work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60375" y="1968500"/>
            <a:ext cx="5445125" cy="571500"/>
          </a:xfrm>
          <a:custGeom>
            <a:avLst/>
            <a:gdLst/>
            <a:ahLst/>
            <a:cxnLst/>
            <a:rect l="l" t="t" r="r" b="b"/>
            <a:pathLst>
              <a:path w="5445125" h="571500">
                <a:moveTo>
                  <a:pt x="0" y="0"/>
                </a:moveTo>
                <a:lnTo>
                  <a:pt x="5445125" y="0"/>
                </a:lnTo>
                <a:lnTo>
                  <a:pt x="5445125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12" name="Shape 10"/>
          <p:cNvSpPr/>
          <p:nvPr/>
        </p:nvSpPr>
        <p:spPr>
          <a:xfrm>
            <a:off x="460375" y="1968500"/>
            <a:ext cx="31750" cy="571500"/>
          </a:xfrm>
          <a:custGeom>
            <a:avLst/>
            <a:gdLst/>
            <a:ahLst/>
            <a:cxnLst/>
            <a:rect l="l" t="t" r="r" b="b"/>
            <a:pathLst>
              <a:path w="31750" h="571500">
                <a:moveTo>
                  <a:pt x="0" y="0"/>
                </a:moveTo>
                <a:lnTo>
                  <a:pt x="31750" y="0"/>
                </a:lnTo>
                <a:lnTo>
                  <a:pt x="3175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3" name="Text 11"/>
          <p:cNvSpPr/>
          <p:nvPr/>
        </p:nvSpPr>
        <p:spPr>
          <a:xfrm>
            <a:off x="571500" y="2063750"/>
            <a:ext cx="1770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Initiative Case Studies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371083" y="2063750"/>
            <a:ext cx="436563" cy="190500"/>
          </a:xfrm>
          <a:custGeom>
            <a:avLst/>
            <a:gdLst/>
            <a:ahLst/>
            <a:cxnLst/>
            <a:rect l="l" t="t" r="r" b="b"/>
            <a:pathLst>
              <a:path w="436563" h="190500">
                <a:moveTo>
                  <a:pt x="0" y="0"/>
                </a:moveTo>
                <a:lnTo>
                  <a:pt x="436563" y="0"/>
                </a:lnTo>
                <a:lnTo>
                  <a:pt x="436563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5" name="Text 13"/>
          <p:cNvSpPr/>
          <p:nvPr/>
        </p:nvSpPr>
        <p:spPr>
          <a:xfrm>
            <a:off x="5371083" y="2063750"/>
            <a:ext cx="484187" cy="190500"/>
          </a:xfrm>
          <a:prstGeom prst="rect">
            <a:avLst/>
          </a:prstGeom>
          <a:noFill/>
          <a:ln/>
        </p:spPr>
        <p:txBody>
          <a:bodyPr wrap="square" lIns="63500" tIns="31750" rIns="63500" bIns="3175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 Docs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71500" y="2286000"/>
            <a:ext cx="5294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Detailed documentation of 12 major projects: objectives, approach, outcomes, lessons learned.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60375" y="2603500"/>
            <a:ext cx="5445125" cy="571500"/>
          </a:xfrm>
          <a:custGeom>
            <a:avLst/>
            <a:gdLst/>
            <a:ahLst/>
            <a:cxnLst/>
            <a:rect l="l" t="t" r="r" b="b"/>
            <a:pathLst>
              <a:path w="5445125" h="571500">
                <a:moveTo>
                  <a:pt x="0" y="0"/>
                </a:moveTo>
                <a:lnTo>
                  <a:pt x="5445125" y="0"/>
                </a:lnTo>
                <a:lnTo>
                  <a:pt x="5445125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18" name="Shape 16"/>
          <p:cNvSpPr/>
          <p:nvPr/>
        </p:nvSpPr>
        <p:spPr>
          <a:xfrm>
            <a:off x="460375" y="2603500"/>
            <a:ext cx="31750" cy="571500"/>
          </a:xfrm>
          <a:custGeom>
            <a:avLst/>
            <a:gdLst/>
            <a:ahLst/>
            <a:cxnLst/>
            <a:rect l="l" t="t" r="r" b="b"/>
            <a:pathLst>
              <a:path w="31750" h="571500">
                <a:moveTo>
                  <a:pt x="0" y="0"/>
                </a:moveTo>
                <a:lnTo>
                  <a:pt x="31750" y="0"/>
                </a:lnTo>
                <a:lnTo>
                  <a:pt x="3175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19" name="Text 17"/>
          <p:cNvSpPr/>
          <p:nvPr/>
        </p:nvSpPr>
        <p:spPr>
          <a:xfrm>
            <a:off x="571500" y="2698750"/>
            <a:ext cx="1603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Quantified Results Database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378710" y="2698750"/>
            <a:ext cx="428625" cy="190500"/>
          </a:xfrm>
          <a:custGeom>
            <a:avLst/>
            <a:gdLst/>
            <a:ahLst/>
            <a:cxnLst/>
            <a:rect l="l" t="t" r="r" b="b"/>
            <a:pathLst>
              <a:path w="428625" h="190500">
                <a:moveTo>
                  <a:pt x="0" y="0"/>
                </a:moveTo>
                <a:lnTo>
                  <a:pt x="428625" y="0"/>
                </a:lnTo>
                <a:lnTo>
                  <a:pt x="428625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1" name="Text 19"/>
          <p:cNvSpPr/>
          <p:nvPr/>
        </p:nvSpPr>
        <p:spPr>
          <a:xfrm>
            <a:off x="5378710" y="2698750"/>
            <a:ext cx="476250" cy="190500"/>
          </a:xfrm>
          <a:prstGeom prst="rect">
            <a:avLst/>
          </a:prstGeom>
          <a:noFill/>
          <a:ln/>
        </p:spPr>
        <p:txBody>
          <a:bodyPr wrap="square" lIns="63500" tIns="31750" rIns="63500" bIns="3175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Metrics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71500" y="2921000"/>
            <a:ext cx="5294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Spreadsheet of 50+ measurable outcomes: revenue impact, cost savings, efficiency gains.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60375" y="3238500"/>
            <a:ext cx="5445125" cy="571500"/>
          </a:xfrm>
          <a:custGeom>
            <a:avLst/>
            <a:gdLst/>
            <a:ahLst/>
            <a:cxnLst/>
            <a:rect l="l" t="t" r="r" b="b"/>
            <a:pathLst>
              <a:path w="5445125" h="571500">
                <a:moveTo>
                  <a:pt x="0" y="0"/>
                </a:moveTo>
                <a:lnTo>
                  <a:pt x="5445125" y="0"/>
                </a:lnTo>
                <a:lnTo>
                  <a:pt x="5445125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4" name="Shape 22"/>
          <p:cNvSpPr/>
          <p:nvPr/>
        </p:nvSpPr>
        <p:spPr>
          <a:xfrm>
            <a:off x="460375" y="3238500"/>
            <a:ext cx="31750" cy="571500"/>
          </a:xfrm>
          <a:custGeom>
            <a:avLst/>
            <a:gdLst/>
            <a:ahLst/>
            <a:cxnLst/>
            <a:rect l="l" t="t" r="r" b="b"/>
            <a:pathLst>
              <a:path w="31750" h="571500">
                <a:moveTo>
                  <a:pt x="0" y="0"/>
                </a:moveTo>
                <a:lnTo>
                  <a:pt x="31750" y="0"/>
                </a:lnTo>
                <a:lnTo>
                  <a:pt x="3175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5" name="Text 23"/>
          <p:cNvSpPr/>
          <p:nvPr/>
        </p:nvSpPr>
        <p:spPr>
          <a:xfrm>
            <a:off x="571500" y="3333750"/>
            <a:ext cx="17065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Work Samples &amp; Deliverables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336108" y="3333750"/>
            <a:ext cx="476250" cy="190500"/>
          </a:xfrm>
          <a:custGeom>
            <a:avLst/>
            <a:gdLst/>
            <a:ahLst/>
            <a:cxnLst/>
            <a:rect l="l" t="t" r="r" b="b"/>
            <a:pathLst>
              <a:path w="476250" h="190500">
                <a:moveTo>
                  <a:pt x="0" y="0"/>
                </a:moveTo>
                <a:lnTo>
                  <a:pt x="476250" y="0"/>
                </a:lnTo>
                <a:lnTo>
                  <a:pt x="47625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7" name="Text 25"/>
          <p:cNvSpPr/>
          <p:nvPr/>
        </p:nvSpPr>
        <p:spPr>
          <a:xfrm>
            <a:off x="5336108" y="3333750"/>
            <a:ext cx="523875" cy="190500"/>
          </a:xfrm>
          <a:prstGeom prst="rect">
            <a:avLst/>
          </a:prstGeom>
          <a:noFill/>
          <a:ln/>
        </p:spPr>
        <p:txBody>
          <a:bodyPr wrap="square" lIns="63500" tIns="31750" rIns="63500" bIns="3175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Portfolio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71500" y="3556000"/>
            <a:ext cx="5294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Anonymized strategy decks, analysis reports, implementation plans.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17500" y="5032375"/>
            <a:ext cx="5715000" cy="2301875"/>
          </a:xfrm>
          <a:custGeom>
            <a:avLst/>
            <a:gdLst/>
            <a:ahLst/>
            <a:cxnLst/>
            <a:rect l="l" t="t" r="r" b="b"/>
            <a:pathLst>
              <a:path w="5715000" h="2301875">
                <a:moveTo>
                  <a:pt x="0" y="0"/>
                </a:moveTo>
                <a:lnTo>
                  <a:pt x="5715000" y="0"/>
                </a:lnTo>
                <a:lnTo>
                  <a:pt x="5715000" y="2301875"/>
                </a:lnTo>
                <a:lnTo>
                  <a:pt x="0" y="230187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17500" y="5032375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0" y="0"/>
                </a:moveTo>
                <a:lnTo>
                  <a:pt x="5715000" y="0"/>
                </a:lnTo>
                <a:lnTo>
                  <a:pt x="5715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1" name="Shape 29"/>
          <p:cNvSpPr/>
          <p:nvPr/>
        </p:nvSpPr>
        <p:spPr>
          <a:xfrm>
            <a:off x="444500" y="51752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2" name="Shape 30"/>
          <p:cNvSpPr/>
          <p:nvPr/>
        </p:nvSpPr>
        <p:spPr>
          <a:xfrm>
            <a:off x="565547" y="5286375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0" y="66973"/>
                </a:moveTo>
                <a:cubicBezTo>
                  <a:pt x="0" y="46416"/>
                  <a:pt x="16650" y="29766"/>
                  <a:pt x="37207" y="29766"/>
                </a:cubicBezTo>
                <a:lnTo>
                  <a:pt x="39688" y="29766"/>
                </a:lnTo>
                <a:cubicBezTo>
                  <a:pt x="45176" y="29766"/>
                  <a:pt x="49609" y="34199"/>
                  <a:pt x="49609" y="39688"/>
                </a:cubicBezTo>
                <a:cubicBezTo>
                  <a:pt x="49609" y="45176"/>
                  <a:pt x="45176" y="49609"/>
                  <a:pt x="39688" y="49609"/>
                </a:cubicBezTo>
                <a:lnTo>
                  <a:pt x="37207" y="49609"/>
                </a:lnTo>
                <a:cubicBezTo>
                  <a:pt x="27626" y="49609"/>
                  <a:pt x="19844" y="57392"/>
                  <a:pt x="19844" y="66973"/>
                </a:cubicBezTo>
                <a:lnTo>
                  <a:pt x="19844" y="69453"/>
                </a:lnTo>
                <a:lnTo>
                  <a:pt x="39688" y="69453"/>
                </a:lnTo>
                <a:cubicBezTo>
                  <a:pt x="50633" y="69453"/>
                  <a:pt x="59531" y="78352"/>
                  <a:pt x="59531" y="89297"/>
                </a:cubicBezTo>
                <a:lnTo>
                  <a:pt x="59531" y="109141"/>
                </a:lnTo>
                <a:cubicBezTo>
                  <a:pt x="59531" y="120086"/>
                  <a:pt x="50633" y="128984"/>
                  <a:pt x="39688" y="128984"/>
                </a:cubicBezTo>
                <a:lnTo>
                  <a:pt x="19844" y="128984"/>
                </a:lnTo>
                <a:cubicBezTo>
                  <a:pt x="8899" y="128984"/>
                  <a:pt x="0" y="120086"/>
                  <a:pt x="0" y="109141"/>
                </a:cubicBezTo>
                <a:lnTo>
                  <a:pt x="0" y="66973"/>
                </a:lnTo>
                <a:close/>
                <a:moveTo>
                  <a:pt x="79375" y="66973"/>
                </a:moveTo>
                <a:cubicBezTo>
                  <a:pt x="79375" y="46416"/>
                  <a:pt x="96025" y="29766"/>
                  <a:pt x="116582" y="29766"/>
                </a:cubicBezTo>
                <a:lnTo>
                  <a:pt x="119062" y="29766"/>
                </a:lnTo>
                <a:cubicBezTo>
                  <a:pt x="124551" y="29766"/>
                  <a:pt x="128984" y="34199"/>
                  <a:pt x="128984" y="39688"/>
                </a:cubicBezTo>
                <a:cubicBezTo>
                  <a:pt x="128984" y="45176"/>
                  <a:pt x="124551" y="49609"/>
                  <a:pt x="119062" y="49609"/>
                </a:cubicBezTo>
                <a:lnTo>
                  <a:pt x="116582" y="49609"/>
                </a:lnTo>
                <a:cubicBezTo>
                  <a:pt x="107001" y="49609"/>
                  <a:pt x="99219" y="57392"/>
                  <a:pt x="99219" y="66973"/>
                </a:cubicBezTo>
                <a:lnTo>
                  <a:pt x="99219" y="69453"/>
                </a:lnTo>
                <a:lnTo>
                  <a:pt x="119062" y="69453"/>
                </a:lnTo>
                <a:cubicBezTo>
                  <a:pt x="130008" y="69453"/>
                  <a:pt x="138906" y="78352"/>
                  <a:pt x="138906" y="89297"/>
                </a:cubicBezTo>
                <a:lnTo>
                  <a:pt x="138906" y="109141"/>
                </a:lnTo>
                <a:cubicBezTo>
                  <a:pt x="138906" y="120086"/>
                  <a:pt x="130008" y="128984"/>
                  <a:pt x="119062" y="128984"/>
                </a:cubicBezTo>
                <a:lnTo>
                  <a:pt x="99219" y="128984"/>
                </a:lnTo>
                <a:cubicBezTo>
                  <a:pt x="88274" y="128984"/>
                  <a:pt x="79375" y="120086"/>
                  <a:pt x="79375" y="109141"/>
                </a:cubicBezTo>
                <a:lnTo>
                  <a:pt x="79375" y="66973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3" name="Text 31"/>
          <p:cNvSpPr/>
          <p:nvPr/>
        </p:nvSpPr>
        <p:spPr>
          <a:xfrm>
            <a:off x="920750" y="5254625"/>
            <a:ext cx="2024062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References &amp; Endorsements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44500" y="565150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0" y="0"/>
                </a:moveTo>
                <a:lnTo>
                  <a:pt x="5461000" y="0"/>
                </a:lnTo>
                <a:lnTo>
                  <a:pt x="5461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5" name="Shape 33"/>
          <p:cNvSpPr/>
          <p:nvPr/>
        </p:nvSpPr>
        <p:spPr>
          <a:xfrm>
            <a:off x="509984" y="5746750"/>
            <a:ext cx="178594" cy="142875"/>
          </a:xfrm>
          <a:custGeom>
            <a:avLst/>
            <a:gdLst/>
            <a:ahLst/>
            <a:cxnLst/>
            <a:rect l="l" t="t" r="r" b="b"/>
            <a:pathLst>
              <a:path w="178594" h="142875">
                <a:moveTo>
                  <a:pt x="37951" y="35719"/>
                </a:moveTo>
                <a:cubicBezTo>
                  <a:pt x="37951" y="17237"/>
                  <a:pt x="52956" y="2232"/>
                  <a:pt x="71438" y="2232"/>
                </a:cubicBezTo>
                <a:cubicBezTo>
                  <a:pt x="89919" y="2232"/>
                  <a:pt x="104924" y="17237"/>
                  <a:pt x="104924" y="35719"/>
                </a:cubicBezTo>
                <a:cubicBezTo>
                  <a:pt x="104924" y="54200"/>
                  <a:pt x="89919" y="69205"/>
                  <a:pt x="71438" y="69205"/>
                </a:cubicBezTo>
                <a:cubicBezTo>
                  <a:pt x="52956" y="69205"/>
                  <a:pt x="37951" y="54200"/>
                  <a:pt x="37951" y="35719"/>
                </a:cubicBezTo>
                <a:close/>
                <a:moveTo>
                  <a:pt x="13395" y="134587"/>
                </a:moveTo>
                <a:cubicBezTo>
                  <a:pt x="13395" y="107100"/>
                  <a:pt x="35663" y="84832"/>
                  <a:pt x="63150" y="84832"/>
                </a:cubicBezTo>
                <a:lnTo>
                  <a:pt x="79725" y="84832"/>
                </a:lnTo>
                <a:cubicBezTo>
                  <a:pt x="107212" y="84832"/>
                  <a:pt x="129480" y="107100"/>
                  <a:pt x="129480" y="134587"/>
                </a:cubicBezTo>
                <a:cubicBezTo>
                  <a:pt x="129480" y="139164"/>
                  <a:pt x="125769" y="142875"/>
                  <a:pt x="121193" y="142875"/>
                </a:cubicBezTo>
                <a:lnTo>
                  <a:pt x="21682" y="142875"/>
                </a:lnTo>
                <a:cubicBezTo>
                  <a:pt x="17106" y="142875"/>
                  <a:pt x="13395" y="139164"/>
                  <a:pt x="13395" y="134587"/>
                </a:cubicBezTo>
                <a:close/>
                <a:moveTo>
                  <a:pt x="170892" y="37030"/>
                </a:moveTo>
                <a:lnTo>
                  <a:pt x="148568" y="72749"/>
                </a:lnTo>
                <a:cubicBezTo>
                  <a:pt x="147396" y="74619"/>
                  <a:pt x="145386" y="75791"/>
                  <a:pt x="143182" y="75902"/>
                </a:cubicBezTo>
                <a:cubicBezTo>
                  <a:pt x="140977" y="76014"/>
                  <a:pt x="138857" y="75009"/>
                  <a:pt x="137545" y="73223"/>
                </a:cubicBezTo>
                <a:lnTo>
                  <a:pt x="124151" y="55364"/>
                </a:lnTo>
                <a:cubicBezTo>
                  <a:pt x="121918" y="52406"/>
                  <a:pt x="122532" y="48220"/>
                  <a:pt x="125490" y="45988"/>
                </a:cubicBezTo>
                <a:cubicBezTo>
                  <a:pt x="128448" y="43755"/>
                  <a:pt x="132634" y="44369"/>
                  <a:pt x="134866" y="47327"/>
                </a:cubicBezTo>
                <a:lnTo>
                  <a:pt x="142401" y="57373"/>
                </a:lnTo>
                <a:lnTo>
                  <a:pt x="159534" y="29942"/>
                </a:lnTo>
                <a:cubicBezTo>
                  <a:pt x="161488" y="26817"/>
                  <a:pt x="165618" y="25840"/>
                  <a:pt x="168771" y="27822"/>
                </a:cubicBezTo>
                <a:cubicBezTo>
                  <a:pt x="171924" y="29803"/>
                  <a:pt x="172873" y="33905"/>
                  <a:pt x="170892" y="37058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6" name="Text 34"/>
          <p:cNvSpPr/>
          <p:nvPr/>
        </p:nvSpPr>
        <p:spPr>
          <a:xfrm>
            <a:off x="781844" y="5715000"/>
            <a:ext cx="2698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 Manager References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781844" y="5905500"/>
            <a:ext cx="2690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 former managers available for detailed conversations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444500" y="619125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0" y="0"/>
                </a:moveTo>
                <a:lnTo>
                  <a:pt x="5461000" y="0"/>
                </a:lnTo>
                <a:lnTo>
                  <a:pt x="5461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9" name="Shape 37"/>
          <p:cNvSpPr/>
          <p:nvPr/>
        </p:nvSpPr>
        <p:spPr>
          <a:xfrm>
            <a:off x="509984" y="6286500"/>
            <a:ext cx="178594" cy="142875"/>
          </a:xfrm>
          <a:custGeom>
            <a:avLst/>
            <a:gdLst/>
            <a:ahLst/>
            <a:cxnLst/>
            <a:rect l="l" t="t" r="r" b="b"/>
            <a:pathLst>
              <a:path w="178594" h="142875">
                <a:moveTo>
                  <a:pt x="89297" y="4465"/>
                </a:moveTo>
                <a:cubicBezTo>
                  <a:pt x="105314" y="4465"/>
                  <a:pt x="118318" y="17469"/>
                  <a:pt x="118318" y="33486"/>
                </a:cubicBezTo>
                <a:cubicBezTo>
                  <a:pt x="118318" y="49504"/>
                  <a:pt x="105314" y="62508"/>
                  <a:pt x="89297" y="62508"/>
                </a:cubicBezTo>
                <a:cubicBezTo>
                  <a:pt x="73279" y="62508"/>
                  <a:pt x="60275" y="49504"/>
                  <a:pt x="60275" y="33486"/>
                </a:cubicBezTo>
                <a:cubicBezTo>
                  <a:pt x="60275" y="17469"/>
                  <a:pt x="73279" y="4465"/>
                  <a:pt x="89297" y="4465"/>
                </a:cubicBezTo>
                <a:close/>
                <a:moveTo>
                  <a:pt x="26789" y="24557"/>
                </a:moveTo>
                <a:cubicBezTo>
                  <a:pt x="37878" y="24557"/>
                  <a:pt x="46881" y="33559"/>
                  <a:pt x="46881" y="44648"/>
                </a:cubicBezTo>
                <a:cubicBezTo>
                  <a:pt x="46881" y="55737"/>
                  <a:pt x="37878" y="64740"/>
                  <a:pt x="26789" y="64740"/>
                </a:cubicBezTo>
                <a:cubicBezTo>
                  <a:pt x="15700" y="64740"/>
                  <a:pt x="6697" y="55737"/>
                  <a:pt x="6697" y="44648"/>
                </a:cubicBezTo>
                <a:cubicBezTo>
                  <a:pt x="6697" y="33559"/>
                  <a:pt x="15700" y="24557"/>
                  <a:pt x="26789" y="24557"/>
                </a:cubicBezTo>
                <a:close/>
                <a:moveTo>
                  <a:pt x="0" y="116086"/>
                </a:moveTo>
                <a:cubicBezTo>
                  <a:pt x="0" y="96357"/>
                  <a:pt x="15990" y="80367"/>
                  <a:pt x="35719" y="80367"/>
                </a:cubicBezTo>
                <a:cubicBezTo>
                  <a:pt x="39291" y="80367"/>
                  <a:pt x="42751" y="80897"/>
                  <a:pt x="46016" y="81874"/>
                </a:cubicBezTo>
                <a:cubicBezTo>
                  <a:pt x="36835" y="92143"/>
                  <a:pt x="31254" y="105705"/>
                  <a:pt x="31254" y="120551"/>
                </a:cubicBezTo>
                <a:lnTo>
                  <a:pt x="31254" y="125016"/>
                </a:lnTo>
                <a:cubicBezTo>
                  <a:pt x="31254" y="128197"/>
                  <a:pt x="31924" y="131211"/>
                  <a:pt x="33124" y="133945"/>
                </a:cubicBezTo>
                <a:lnTo>
                  <a:pt x="8930" y="133945"/>
                </a:lnTo>
                <a:cubicBezTo>
                  <a:pt x="3990" y="133945"/>
                  <a:pt x="0" y="129955"/>
                  <a:pt x="0" y="125016"/>
                </a:cubicBezTo>
                <a:lnTo>
                  <a:pt x="0" y="116086"/>
                </a:lnTo>
                <a:close/>
                <a:moveTo>
                  <a:pt x="145470" y="133945"/>
                </a:moveTo>
                <a:cubicBezTo>
                  <a:pt x="146670" y="131211"/>
                  <a:pt x="147340" y="128197"/>
                  <a:pt x="147340" y="125016"/>
                </a:cubicBezTo>
                <a:lnTo>
                  <a:pt x="147340" y="120551"/>
                </a:lnTo>
                <a:cubicBezTo>
                  <a:pt x="147340" y="105705"/>
                  <a:pt x="141759" y="92143"/>
                  <a:pt x="132578" y="81874"/>
                </a:cubicBezTo>
                <a:cubicBezTo>
                  <a:pt x="135843" y="80897"/>
                  <a:pt x="139303" y="80367"/>
                  <a:pt x="142875" y="80367"/>
                </a:cubicBezTo>
                <a:cubicBezTo>
                  <a:pt x="162604" y="80367"/>
                  <a:pt x="178594" y="96357"/>
                  <a:pt x="178594" y="116086"/>
                </a:cubicBezTo>
                <a:lnTo>
                  <a:pt x="178594" y="125016"/>
                </a:lnTo>
                <a:cubicBezTo>
                  <a:pt x="178594" y="129955"/>
                  <a:pt x="174603" y="133945"/>
                  <a:pt x="169664" y="133945"/>
                </a:cubicBezTo>
                <a:lnTo>
                  <a:pt x="145470" y="133945"/>
                </a:lnTo>
                <a:close/>
                <a:moveTo>
                  <a:pt x="131713" y="44648"/>
                </a:moveTo>
                <a:cubicBezTo>
                  <a:pt x="131713" y="33559"/>
                  <a:pt x="140716" y="24557"/>
                  <a:pt x="151805" y="24557"/>
                </a:cubicBezTo>
                <a:cubicBezTo>
                  <a:pt x="162894" y="24557"/>
                  <a:pt x="171896" y="33559"/>
                  <a:pt x="171896" y="44648"/>
                </a:cubicBezTo>
                <a:cubicBezTo>
                  <a:pt x="171896" y="55737"/>
                  <a:pt x="162894" y="64740"/>
                  <a:pt x="151805" y="64740"/>
                </a:cubicBezTo>
                <a:cubicBezTo>
                  <a:pt x="140716" y="64740"/>
                  <a:pt x="131713" y="55737"/>
                  <a:pt x="131713" y="44648"/>
                </a:cubicBezTo>
                <a:close/>
                <a:moveTo>
                  <a:pt x="44648" y="120551"/>
                </a:moveTo>
                <a:cubicBezTo>
                  <a:pt x="44648" y="95883"/>
                  <a:pt x="64629" y="75902"/>
                  <a:pt x="89297" y="75902"/>
                </a:cubicBezTo>
                <a:cubicBezTo>
                  <a:pt x="113965" y="75902"/>
                  <a:pt x="133945" y="95883"/>
                  <a:pt x="133945" y="120551"/>
                </a:cubicBezTo>
                <a:lnTo>
                  <a:pt x="133945" y="125016"/>
                </a:lnTo>
                <a:cubicBezTo>
                  <a:pt x="133945" y="129955"/>
                  <a:pt x="129955" y="133945"/>
                  <a:pt x="125016" y="133945"/>
                </a:cubicBezTo>
                <a:lnTo>
                  <a:pt x="53578" y="133945"/>
                </a:lnTo>
                <a:cubicBezTo>
                  <a:pt x="48639" y="133945"/>
                  <a:pt x="44648" y="129955"/>
                  <a:pt x="44648" y="125016"/>
                </a:cubicBezTo>
                <a:lnTo>
                  <a:pt x="44648" y="120551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0" name="Text 38"/>
          <p:cNvSpPr/>
          <p:nvPr/>
        </p:nvSpPr>
        <p:spPr>
          <a:xfrm>
            <a:off x="781844" y="6254750"/>
            <a:ext cx="3087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Peer Testimonials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781844" y="6445250"/>
            <a:ext cx="3079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 written recommendations from colleagues and collaborators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44500" y="673100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0" y="0"/>
                </a:moveTo>
                <a:lnTo>
                  <a:pt x="5461000" y="0"/>
                </a:lnTo>
                <a:lnTo>
                  <a:pt x="5461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3" name="Shape 41"/>
          <p:cNvSpPr/>
          <p:nvPr/>
        </p:nvSpPr>
        <p:spPr>
          <a:xfrm>
            <a:off x="518914" y="6826250"/>
            <a:ext cx="160734" cy="142875"/>
          </a:xfrm>
          <a:custGeom>
            <a:avLst/>
            <a:gdLst/>
            <a:ahLst/>
            <a:cxnLst/>
            <a:rect l="l" t="t" r="r" b="b"/>
            <a:pathLst>
              <a:path w="160734" h="142875">
                <a:moveTo>
                  <a:pt x="86367" y="-5274"/>
                </a:moveTo>
                <a:cubicBezTo>
                  <a:pt x="85223" y="-7507"/>
                  <a:pt x="82907" y="-8930"/>
                  <a:pt x="80395" y="-8930"/>
                </a:cubicBezTo>
                <a:cubicBezTo>
                  <a:pt x="77884" y="-8930"/>
                  <a:pt x="75567" y="-7507"/>
                  <a:pt x="74423" y="-5274"/>
                </a:cubicBezTo>
                <a:lnTo>
                  <a:pt x="53885" y="34965"/>
                </a:lnTo>
                <a:lnTo>
                  <a:pt x="9265" y="42053"/>
                </a:lnTo>
                <a:cubicBezTo>
                  <a:pt x="6781" y="42444"/>
                  <a:pt x="4716" y="44202"/>
                  <a:pt x="3935" y="46602"/>
                </a:cubicBezTo>
                <a:cubicBezTo>
                  <a:pt x="3153" y="49002"/>
                  <a:pt x="3795" y="51625"/>
                  <a:pt x="5553" y="53411"/>
                </a:cubicBezTo>
                <a:lnTo>
                  <a:pt x="37477" y="85362"/>
                </a:lnTo>
                <a:lnTo>
                  <a:pt x="30445" y="129983"/>
                </a:lnTo>
                <a:cubicBezTo>
                  <a:pt x="30054" y="132466"/>
                  <a:pt x="31086" y="134978"/>
                  <a:pt x="33124" y="136457"/>
                </a:cubicBezTo>
                <a:cubicBezTo>
                  <a:pt x="35161" y="137936"/>
                  <a:pt x="37840" y="138159"/>
                  <a:pt x="40100" y="137015"/>
                </a:cubicBezTo>
                <a:lnTo>
                  <a:pt x="80395" y="116532"/>
                </a:lnTo>
                <a:lnTo>
                  <a:pt x="120662" y="137015"/>
                </a:lnTo>
                <a:cubicBezTo>
                  <a:pt x="122895" y="138159"/>
                  <a:pt x="125602" y="137936"/>
                  <a:pt x="127639" y="136457"/>
                </a:cubicBezTo>
                <a:cubicBezTo>
                  <a:pt x="129676" y="134978"/>
                  <a:pt x="130708" y="132494"/>
                  <a:pt x="130318" y="129983"/>
                </a:cubicBezTo>
                <a:lnTo>
                  <a:pt x="123258" y="85362"/>
                </a:lnTo>
                <a:lnTo>
                  <a:pt x="155181" y="53411"/>
                </a:lnTo>
                <a:cubicBezTo>
                  <a:pt x="156967" y="51625"/>
                  <a:pt x="157581" y="49002"/>
                  <a:pt x="156800" y="46602"/>
                </a:cubicBezTo>
                <a:cubicBezTo>
                  <a:pt x="156018" y="44202"/>
                  <a:pt x="153981" y="42444"/>
                  <a:pt x="151470" y="42053"/>
                </a:cubicBezTo>
                <a:lnTo>
                  <a:pt x="106877" y="34965"/>
                </a:lnTo>
                <a:lnTo>
                  <a:pt x="86367" y="-5274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4" name="Text 42"/>
          <p:cNvSpPr/>
          <p:nvPr/>
        </p:nvSpPr>
        <p:spPr>
          <a:xfrm>
            <a:off x="781844" y="6794500"/>
            <a:ext cx="2635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Client/Stakeholder Feedback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781844" y="6985000"/>
            <a:ext cx="2627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 testimonials from internal and external stakeholders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159500" y="1349375"/>
            <a:ext cx="5715000" cy="2841625"/>
          </a:xfrm>
          <a:custGeom>
            <a:avLst/>
            <a:gdLst/>
            <a:ahLst/>
            <a:cxnLst/>
            <a:rect l="l" t="t" r="r" b="b"/>
            <a:pathLst>
              <a:path w="5715000" h="2841625">
                <a:moveTo>
                  <a:pt x="0" y="0"/>
                </a:moveTo>
                <a:lnTo>
                  <a:pt x="5715000" y="0"/>
                </a:lnTo>
                <a:lnTo>
                  <a:pt x="5715000" y="2841625"/>
                </a:lnTo>
                <a:lnTo>
                  <a:pt x="0" y="28416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6159500" y="1349375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0" y="0"/>
                </a:moveTo>
                <a:lnTo>
                  <a:pt x="5715000" y="0"/>
                </a:lnTo>
                <a:lnTo>
                  <a:pt x="5715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8" name="Shape 46"/>
          <p:cNvSpPr/>
          <p:nvPr/>
        </p:nvSpPr>
        <p:spPr>
          <a:xfrm>
            <a:off x="6286500" y="14922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9" name="Shape 47"/>
          <p:cNvSpPr/>
          <p:nvPr/>
        </p:nvSpPr>
        <p:spPr>
          <a:xfrm>
            <a:off x="6397625" y="160337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44741" y="0"/>
                </a:moveTo>
                <a:lnTo>
                  <a:pt x="114195" y="0"/>
                </a:lnTo>
                <a:cubicBezTo>
                  <a:pt x="122411" y="0"/>
                  <a:pt x="129108" y="6759"/>
                  <a:pt x="128798" y="14945"/>
                </a:cubicBezTo>
                <a:cubicBezTo>
                  <a:pt x="128736" y="16588"/>
                  <a:pt x="128674" y="18231"/>
                  <a:pt x="128581" y="19844"/>
                </a:cubicBezTo>
                <a:lnTo>
                  <a:pt x="143960" y="19844"/>
                </a:lnTo>
                <a:cubicBezTo>
                  <a:pt x="152053" y="19844"/>
                  <a:pt x="159184" y="26541"/>
                  <a:pt x="158564" y="35285"/>
                </a:cubicBezTo>
                <a:cubicBezTo>
                  <a:pt x="156239" y="67438"/>
                  <a:pt x="139805" y="85111"/>
                  <a:pt x="121977" y="94351"/>
                </a:cubicBezTo>
                <a:cubicBezTo>
                  <a:pt x="117078" y="96893"/>
                  <a:pt x="112086" y="98785"/>
                  <a:pt x="107342" y="100180"/>
                </a:cubicBezTo>
                <a:cubicBezTo>
                  <a:pt x="101079" y="109048"/>
                  <a:pt x="94568" y="113729"/>
                  <a:pt x="89390" y="116241"/>
                </a:cubicBezTo>
                <a:lnTo>
                  <a:pt x="89390" y="138906"/>
                </a:lnTo>
                <a:lnTo>
                  <a:pt x="109234" y="138906"/>
                </a:lnTo>
                <a:cubicBezTo>
                  <a:pt x="114722" y="138906"/>
                  <a:pt x="119156" y="143340"/>
                  <a:pt x="119156" y="148828"/>
                </a:cubicBezTo>
                <a:cubicBezTo>
                  <a:pt x="119156" y="154316"/>
                  <a:pt x="114722" y="158750"/>
                  <a:pt x="109234" y="158750"/>
                </a:cubicBezTo>
                <a:lnTo>
                  <a:pt x="49702" y="158750"/>
                </a:lnTo>
                <a:cubicBezTo>
                  <a:pt x="44214" y="158750"/>
                  <a:pt x="39781" y="154316"/>
                  <a:pt x="39781" y="148828"/>
                </a:cubicBezTo>
                <a:cubicBezTo>
                  <a:pt x="39781" y="143340"/>
                  <a:pt x="44214" y="138906"/>
                  <a:pt x="49702" y="138906"/>
                </a:cubicBezTo>
                <a:lnTo>
                  <a:pt x="69546" y="138906"/>
                </a:lnTo>
                <a:lnTo>
                  <a:pt x="69546" y="116241"/>
                </a:lnTo>
                <a:cubicBezTo>
                  <a:pt x="64585" y="113854"/>
                  <a:pt x="58415" y="109420"/>
                  <a:pt x="52400" y="101265"/>
                </a:cubicBezTo>
                <a:cubicBezTo>
                  <a:pt x="46695" y="99777"/>
                  <a:pt x="40494" y="97513"/>
                  <a:pt x="34448" y="94103"/>
                </a:cubicBezTo>
                <a:cubicBezTo>
                  <a:pt x="17673" y="84708"/>
                  <a:pt x="2542" y="67004"/>
                  <a:pt x="372" y="35223"/>
                </a:cubicBezTo>
                <a:cubicBezTo>
                  <a:pt x="-217" y="26510"/>
                  <a:pt x="6883" y="19813"/>
                  <a:pt x="14976" y="19813"/>
                </a:cubicBezTo>
                <a:lnTo>
                  <a:pt x="30355" y="19813"/>
                </a:lnTo>
                <a:cubicBezTo>
                  <a:pt x="30262" y="18200"/>
                  <a:pt x="30200" y="16588"/>
                  <a:pt x="30138" y="14914"/>
                </a:cubicBezTo>
                <a:cubicBezTo>
                  <a:pt x="29828" y="6697"/>
                  <a:pt x="36525" y="-31"/>
                  <a:pt x="44741" y="-31"/>
                </a:cubicBezTo>
                <a:close/>
                <a:moveTo>
                  <a:pt x="31471" y="34727"/>
                </a:moveTo>
                <a:lnTo>
                  <a:pt x="15224" y="34727"/>
                </a:lnTo>
                <a:cubicBezTo>
                  <a:pt x="17146" y="60989"/>
                  <a:pt x="29208" y="74135"/>
                  <a:pt x="41641" y="81111"/>
                </a:cubicBezTo>
                <a:cubicBezTo>
                  <a:pt x="37176" y="69546"/>
                  <a:pt x="33486" y="54446"/>
                  <a:pt x="31471" y="34727"/>
                </a:cubicBezTo>
                <a:close/>
                <a:moveTo>
                  <a:pt x="117822" y="79623"/>
                </a:moveTo>
                <a:cubicBezTo>
                  <a:pt x="130380" y="72244"/>
                  <a:pt x="141728" y="59128"/>
                  <a:pt x="143650" y="34727"/>
                </a:cubicBezTo>
                <a:lnTo>
                  <a:pt x="127434" y="34727"/>
                </a:lnTo>
                <a:cubicBezTo>
                  <a:pt x="125512" y="53609"/>
                  <a:pt x="122039" y="68275"/>
                  <a:pt x="117822" y="7962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0" name="Text 48"/>
          <p:cNvSpPr/>
          <p:nvPr/>
        </p:nvSpPr>
        <p:spPr>
          <a:xfrm>
            <a:off x="6762750" y="1571625"/>
            <a:ext cx="2127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Track Record Documentation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286500" y="196850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0" y="0"/>
                </a:moveTo>
                <a:lnTo>
                  <a:pt x="5461000" y="0"/>
                </a:lnTo>
                <a:lnTo>
                  <a:pt x="5461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2" name="Shape 50"/>
          <p:cNvSpPr/>
          <p:nvPr/>
        </p:nvSpPr>
        <p:spPr>
          <a:xfrm>
            <a:off x="6350000" y="20320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0" y="0"/>
                </a:moveTo>
                <a:lnTo>
                  <a:pt x="254000" y="0"/>
                </a:lnTo>
                <a:lnTo>
                  <a:pt x="254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3" name="Text 51"/>
          <p:cNvSpPr/>
          <p:nvPr/>
        </p:nvSpPr>
        <p:spPr>
          <a:xfrm>
            <a:off x="6318250" y="2032000"/>
            <a:ext cx="317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699250" y="2032000"/>
            <a:ext cx="3579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Progression Timeline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699250" y="2222500"/>
            <a:ext cx="3571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8-year trajectory: 4 promotions, 3 role expansions, compensation growth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286500" y="250825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0" y="0"/>
                </a:moveTo>
                <a:lnTo>
                  <a:pt x="5461000" y="0"/>
                </a:lnTo>
                <a:lnTo>
                  <a:pt x="5461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7" name="Shape 55"/>
          <p:cNvSpPr/>
          <p:nvPr/>
        </p:nvSpPr>
        <p:spPr>
          <a:xfrm>
            <a:off x="6350000" y="257175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0" y="0"/>
                </a:moveTo>
                <a:lnTo>
                  <a:pt x="254000" y="0"/>
                </a:lnTo>
                <a:lnTo>
                  <a:pt x="254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8" name="Text 56"/>
          <p:cNvSpPr/>
          <p:nvPr/>
        </p:nvSpPr>
        <p:spPr>
          <a:xfrm>
            <a:off x="6318250" y="2571750"/>
            <a:ext cx="317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699250" y="2571750"/>
            <a:ext cx="3055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Awards &amp; Recognition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6699250" y="2762250"/>
            <a:ext cx="304800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 internal awards, 2 industry recognitions, 1 publication feature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6286500" y="304800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0" y="0"/>
                </a:moveTo>
                <a:lnTo>
                  <a:pt x="5461000" y="0"/>
                </a:lnTo>
                <a:lnTo>
                  <a:pt x="5461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2" name="Shape 60"/>
          <p:cNvSpPr/>
          <p:nvPr/>
        </p:nvSpPr>
        <p:spPr>
          <a:xfrm>
            <a:off x="6350000" y="311150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0" y="0"/>
                </a:moveTo>
                <a:lnTo>
                  <a:pt x="254000" y="0"/>
                </a:lnTo>
                <a:lnTo>
                  <a:pt x="254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3" name="Text 61"/>
          <p:cNvSpPr/>
          <p:nvPr/>
        </p:nvSpPr>
        <p:spPr>
          <a:xfrm>
            <a:off x="6318250" y="3111500"/>
            <a:ext cx="317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6699250" y="3111500"/>
            <a:ext cx="3516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Performance Reviews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6699250" y="3302000"/>
            <a:ext cx="35083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 years of documented performance: consistently exceeds expectations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6286500" y="3587750"/>
            <a:ext cx="5461000" cy="476250"/>
          </a:xfrm>
          <a:custGeom>
            <a:avLst/>
            <a:gdLst/>
            <a:ahLst/>
            <a:cxnLst/>
            <a:rect l="l" t="t" r="r" b="b"/>
            <a:pathLst>
              <a:path w="5461000" h="476250">
                <a:moveTo>
                  <a:pt x="0" y="0"/>
                </a:moveTo>
                <a:lnTo>
                  <a:pt x="5461000" y="0"/>
                </a:lnTo>
                <a:lnTo>
                  <a:pt x="5461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7" name="Shape 65"/>
          <p:cNvSpPr/>
          <p:nvPr/>
        </p:nvSpPr>
        <p:spPr>
          <a:xfrm>
            <a:off x="6350000" y="3651250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0" y="0"/>
                </a:moveTo>
                <a:lnTo>
                  <a:pt x="254000" y="0"/>
                </a:lnTo>
                <a:lnTo>
                  <a:pt x="254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8" name="Text 66"/>
          <p:cNvSpPr/>
          <p:nvPr/>
        </p:nvSpPr>
        <p:spPr>
          <a:xfrm>
            <a:off x="6318250" y="3651250"/>
            <a:ext cx="317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6699250" y="3651250"/>
            <a:ext cx="3706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360-Degree Feedback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6699250" y="3841750"/>
            <a:ext cx="3698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Aggregated feedback from 50+ colleagues: leadership, impact, collaboration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6159500" y="4333875"/>
            <a:ext cx="5715000" cy="1825625"/>
          </a:xfrm>
          <a:custGeom>
            <a:avLst/>
            <a:gdLst/>
            <a:ahLst/>
            <a:cxnLst/>
            <a:rect l="l" t="t" r="r" b="b"/>
            <a:pathLst>
              <a:path w="5715000" h="1825625">
                <a:moveTo>
                  <a:pt x="0" y="0"/>
                </a:moveTo>
                <a:lnTo>
                  <a:pt x="5715000" y="0"/>
                </a:lnTo>
                <a:lnTo>
                  <a:pt x="5715000" y="1825625"/>
                </a:lnTo>
                <a:lnTo>
                  <a:pt x="0" y="18256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72" name="Shape 70"/>
          <p:cNvSpPr/>
          <p:nvPr/>
        </p:nvSpPr>
        <p:spPr>
          <a:xfrm>
            <a:off x="6159500" y="4333875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0" y="0"/>
                </a:moveTo>
                <a:lnTo>
                  <a:pt x="5715000" y="0"/>
                </a:lnTo>
                <a:lnTo>
                  <a:pt x="5715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73" name="Shape 71"/>
          <p:cNvSpPr/>
          <p:nvPr/>
        </p:nvSpPr>
        <p:spPr>
          <a:xfrm>
            <a:off x="6286500" y="44767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74" name="Shape 72"/>
          <p:cNvSpPr/>
          <p:nvPr/>
        </p:nvSpPr>
        <p:spPr>
          <a:xfrm>
            <a:off x="6397625" y="458787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14257" y="5674"/>
                </a:moveTo>
                <a:lnTo>
                  <a:pt x="98723" y="21208"/>
                </a:lnTo>
                <a:lnTo>
                  <a:pt x="137573" y="60058"/>
                </a:lnTo>
                <a:lnTo>
                  <a:pt x="153107" y="44524"/>
                </a:lnTo>
                <a:cubicBezTo>
                  <a:pt x="159897" y="37734"/>
                  <a:pt x="159897" y="26758"/>
                  <a:pt x="153107" y="19968"/>
                </a:cubicBezTo>
                <a:lnTo>
                  <a:pt x="138813" y="5674"/>
                </a:lnTo>
                <a:cubicBezTo>
                  <a:pt x="132023" y="-1116"/>
                  <a:pt x="121047" y="-1116"/>
                  <a:pt x="114257" y="5674"/>
                </a:cubicBezTo>
                <a:close/>
                <a:moveTo>
                  <a:pt x="86599" y="30138"/>
                </a:moveTo>
                <a:lnTo>
                  <a:pt x="86444" y="30169"/>
                </a:lnTo>
                <a:lnTo>
                  <a:pt x="41765" y="43563"/>
                </a:lnTo>
                <a:cubicBezTo>
                  <a:pt x="35595" y="45424"/>
                  <a:pt x="30696" y="50136"/>
                  <a:pt x="28649" y="56276"/>
                </a:cubicBezTo>
                <a:lnTo>
                  <a:pt x="1178" y="138224"/>
                </a:lnTo>
                <a:cubicBezTo>
                  <a:pt x="279" y="140922"/>
                  <a:pt x="589" y="143867"/>
                  <a:pt x="1953" y="146286"/>
                </a:cubicBezTo>
                <a:lnTo>
                  <a:pt x="50136" y="98103"/>
                </a:lnTo>
                <a:cubicBezTo>
                  <a:pt x="49795" y="96862"/>
                  <a:pt x="49640" y="95591"/>
                  <a:pt x="49640" y="94258"/>
                </a:cubicBezTo>
                <a:cubicBezTo>
                  <a:pt x="49640" y="86041"/>
                  <a:pt x="56307" y="79375"/>
                  <a:pt x="64523" y="79375"/>
                </a:cubicBezTo>
                <a:cubicBezTo>
                  <a:pt x="72740" y="79375"/>
                  <a:pt x="79406" y="86041"/>
                  <a:pt x="79406" y="94258"/>
                </a:cubicBezTo>
                <a:cubicBezTo>
                  <a:pt x="79406" y="102474"/>
                  <a:pt x="72740" y="109141"/>
                  <a:pt x="64523" y="109141"/>
                </a:cubicBezTo>
                <a:cubicBezTo>
                  <a:pt x="63190" y="109141"/>
                  <a:pt x="61888" y="108955"/>
                  <a:pt x="60678" y="108645"/>
                </a:cubicBezTo>
                <a:lnTo>
                  <a:pt x="12495" y="156797"/>
                </a:lnTo>
                <a:cubicBezTo>
                  <a:pt x="14914" y="158161"/>
                  <a:pt x="17828" y="158471"/>
                  <a:pt x="20557" y="157572"/>
                </a:cubicBezTo>
                <a:lnTo>
                  <a:pt x="102505" y="130101"/>
                </a:lnTo>
                <a:cubicBezTo>
                  <a:pt x="108614" y="128054"/>
                  <a:pt x="113357" y="123155"/>
                  <a:pt x="115218" y="116985"/>
                </a:cubicBezTo>
                <a:lnTo>
                  <a:pt x="128612" y="72306"/>
                </a:lnTo>
                <a:lnTo>
                  <a:pt x="128643" y="72151"/>
                </a:lnTo>
                <a:lnTo>
                  <a:pt x="86630" y="30138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75" name="Text 73"/>
          <p:cNvSpPr/>
          <p:nvPr/>
        </p:nvSpPr>
        <p:spPr>
          <a:xfrm>
            <a:off x="6762750" y="4556125"/>
            <a:ext cx="2008187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Public Intellectual Footprint</a:t>
            </a:r>
            <a:endParaRPr lang="en-US" sz="1600" dirty="0"/>
          </a:p>
        </p:txBody>
      </p:sp>
      <p:sp>
        <p:nvSpPr>
          <p:cNvPr id="76" name="Shape 74"/>
          <p:cNvSpPr/>
          <p:nvPr/>
        </p:nvSpPr>
        <p:spPr>
          <a:xfrm>
            <a:off x="6286500" y="4953000"/>
            <a:ext cx="2698750" cy="508000"/>
          </a:xfrm>
          <a:custGeom>
            <a:avLst/>
            <a:gdLst/>
            <a:ahLst/>
            <a:cxnLst/>
            <a:rect l="l" t="t" r="r" b="b"/>
            <a:pathLst>
              <a:path w="2698750" h="508000">
                <a:moveTo>
                  <a:pt x="0" y="0"/>
                </a:moveTo>
                <a:lnTo>
                  <a:pt x="2698750" y="0"/>
                </a:lnTo>
                <a:lnTo>
                  <a:pt x="2698750" y="508000"/>
                </a:lnTo>
                <a:lnTo>
                  <a:pt x="0" y="5080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7" name="Text 75"/>
          <p:cNvSpPr/>
          <p:nvPr/>
        </p:nvSpPr>
        <p:spPr>
          <a:xfrm>
            <a:off x="6302375" y="5016500"/>
            <a:ext cx="2667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8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6326188" y="5270500"/>
            <a:ext cx="26193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Published Articles</a:t>
            </a:r>
            <a:endParaRPr lang="en-US" sz="1600" dirty="0"/>
          </a:p>
        </p:txBody>
      </p:sp>
      <p:sp>
        <p:nvSpPr>
          <p:cNvPr id="79" name="Shape 77"/>
          <p:cNvSpPr/>
          <p:nvPr/>
        </p:nvSpPr>
        <p:spPr>
          <a:xfrm>
            <a:off x="9048750" y="4953000"/>
            <a:ext cx="2698750" cy="508000"/>
          </a:xfrm>
          <a:custGeom>
            <a:avLst/>
            <a:gdLst/>
            <a:ahLst/>
            <a:cxnLst/>
            <a:rect l="l" t="t" r="r" b="b"/>
            <a:pathLst>
              <a:path w="2698750" h="508000">
                <a:moveTo>
                  <a:pt x="0" y="0"/>
                </a:moveTo>
                <a:lnTo>
                  <a:pt x="2698750" y="0"/>
                </a:lnTo>
                <a:lnTo>
                  <a:pt x="2698750" y="508000"/>
                </a:lnTo>
                <a:lnTo>
                  <a:pt x="0" y="5080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80" name="Text 78"/>
          <p:cNvSpPr/>
          <p:nvPr/>
        </p:nvSpPr>
        <p:spPr>
          <a:xfrm>
            <a:off x="9064625" y="5016500"/>
            <a:ext cx="2667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5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9088438" y="5270500"/>
            <a:ext cx="26193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Speaking Engagements</a:t>
            </a:r>
            <a:endParaRPr lang="en-US" sz="1600" dirty="0"/>
          </a:p>
        </p:txBody>
      </p:sp>
      <p:sp>
        <p:nvSpPr>
          <p:cNvPr id="82" name="Shape 80"/>
          <p:cNvSpPr/>
          <p:nvPr/>
        </p:nvSpPr>
        <p:spPr>
          <a:xfrm>
            <a:off x="6286500" y="5524500"/>
            <a:ext cx="2698750" cy="508000"/>
          </a:xfrm>
          <a:custGeom>
            <a:avLst/>
            <a:gdLst/>
            <a:ahLst/>
            <a:cxnLst/>
            <a:rect l="l" t="t" r="r" b="b"/>
            <a:pathLst>
              <a:path w="2698750" h="508000">
                <a:moveTo>
                  <a:pt x="0" y="0"/>
                </a:moveTo>
                <a:lnTo>
                  <a:pt x="2698750" y="0"/>
                </a:lnTo>
                <a:lnTo>
                  <a:pt x="2698750" y="508000"/>
                </a:lnTo>
                <a:lnTo>
                  <a:pt x="0" y="5080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83" name="Text 81"/>
          <p:cNvSpPr/>
          <p:nvPr/>
        </p:nvSpPr>
        <p:spPr>
          <a:xfrm>
            <a:off x="6302375" y="5588000"/>
            <a:ext cx="2667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2.5K</a:t>
            </a:r>
            <a:endParaRPr lang="en-US" sz="1600" dirty="0"/>
          </a:p>
        </p:txBody>
      </p:sp>
      <p:sp>
        <p:nvSpPr>
          <p:cNvPr id="84" name="Text 82"/>
          <p:cNvSpPr/>
          <p:nvPr/>
        </p:nvSpPr>
        <p:spPr>
          <a:xfrm>
            <a:off x="6326188" y="5842000"/>
            <a:ext cx="26193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LinkedIn Followers</a:t>
            </a:r>
            <a:endParaRPr lang="en-US" sz="1600" dirty="0"/>
          </a:p>
        </p:txBody>
      </p:sp>
      <p:sp>
        <p:nvSpPr>
          <p:cNvPr id="85" name="Shape 83"/>
          <p:cNvSpPr/>
          <p:nvPr/>
        </p:nvSpPr>
        <p:spPr>
          <a:xfrm>
            <a:off x="9048750" y="5524500"/>
            <a:ext cx="2698750" cy="508000"/>
          </a:xfrm>
          <a:custGeom>
            <a:avLst/>
            <a:gdLst/>
            <a:ahLst/>
            <a:cxnLst/>
            <a:rect l="l" t="t" r="r" b="b"/>
            <a:pathLst>
              <a:path w="2698750" h="508000">
                <a:moveTo>
                  <a:pt x="0" y="0"/>
                </a:moveTo>
                <a:lnTo>
                  <a:pt x="2698750" y="0"/>
                </a:lnTo>
                <a:lnTo>
                  <a:pt x="2698750" y="508000"/>
                </a:lnTo>
                <a:lnTo>
                  <a:pt x="0" y="5080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86" name="Text 84"/>
          <p:cNvSpPr/>
          <p:nvPr/>
        </p:nvSpPr>
        <p:spPr>
          <a:xfrm>
            <a:off x="9064625" y="5588000"/>
            <a:ext cx="26670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50K+</a:t>
            </a:r>
            <a:endParaRPr lang="en-US" sz="1600" dirty="0"/>
          </a:p>
        </p:txBody>
      </p:sp>
      <p:sp>
        <p:nvSpPr>
          <p:cNvPr id="87" name="Text 85"/>
          <p:cNvSpPr/>
          <p:nvPr/>
        </p:nvSpPr>
        <p:spPr>
          <a:xfrm>
            <a:off x="9088438" y="5842000"/>
            <a:ext cx="26193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Content Views</a:t>
            </a:r>
            <a:endParaRPr lang="en-US" sz="1600" dirty="0"/>
          </a:p>
        </p:txBody>
      </p:sp>
      <p:sp>
        <p:nvSpPr>
          <p:cNvPr id="88" name="Shape 86"/>
          <p:cNvSpPr/>
          <p:nvPr/>
        </p:nvSpPr>
        <p:spPr>
          <a:xfrm>
            <a:off x="6159500" y="6286500"/>
            <a:ext cx="5715000" cy="1047750"/>
          </a:xfrm>
          <a:custGeom>
            <a:avLst/>
            <a:gdLst/>
            <a:ahLst/>
            <a:cxnLst/>
            <a:rect l="l" t="t" r="r" b="b"/>
            <a:pathLst>
              <a:path w="5715000" h="1047750">
                <a:moveTo>
                  <a:pt x="0" y="0"/>
                </a:moveTo>
                <a:lnTo>
                  <a:pt x="5715000" y="0"/>
                </a:lnTo>
                <a:lnTo>
                  <a:pt x="5715000" y="1047750"/>
                </a:lnTo>
                <a:lnTo>
                  <a:pt x="0" y="104775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1A1D21"/>
              </a:gs>
            </a:gsLst>
            <a:lin ang="2700000" scaled="1"/>
          </a:gradFill>
          <a:ln/>
        </p:spPr>
      </p:sp>
      <p:sp>
        <p:nvSpPr>
          <p:cNvPr id="89" name="Shape 87"/>
          <p:cNvSpPr/>
          <p:nvPr/>
        </p:nvSpPr>
        <p:spPr>
          <a:xfrm>
            <a:off x="6298406" y="642937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88999" y="-2977"/>
                </a:moveTo>
                <a:cubicBezTo>
                  <a:pt x="86730" y="-5283"/>
                  <a:pt x="83418" y="-6214"/>
                  <a:pt x="80293" y="-5358"/>
                </a:cubicBezTo>
                <a:cubicBezTo>
                  <a:pt x="77167" y="-4502"/>
                  <a:pt x="74749" y="-2084"/>
                  <a:pt x="73968" y="1042"/>
                </a:cubicBezTo>
                <a:lnTo>
                  <a:pt x="68275" y="23440"/>
                </a:lnTo>
                <a:cubicBezTo>
                  <a:pt x="67866" y="25078"/>
                  <a:pt x="66191" y="26045"/>
                  <a:pt x="64591" y="25561"/>
                </a:cubicBezTo>
                <a:lnTo>
                  <a:pt x="42342" y="19310"/>
                </a:lnTo>
                <a:cubicBezTo>
                  <a:pt x="39216" y="18417"/>
                  <a:pt x="35868" y="19310"/>
                  <a:pt x="33598" y="21580"/>
                </a:cubicBezTo>
                <a:cubicBezTo>
                  <a:pt x="31328" y="23850"/>
                  <a:pt x="30435" y="27198"/>
                  <a:pt x="31328" y="30324"/>
                </a:cubicBezTo>
                <a:lnTo>
                  <a:pt x="37616" y="52574"/>
                </a:lnTo>
                <a:cubicBezTo>
                  <a:pt x="38063" y="54173"/>
                  <a:pt x="37095" y="55848"/>
                  <a:pt x="35496" y="56257"/>
                </a:cubicBezTo>
                <a:lnTo>
                  <a:pt x="13060" y="61950"/>
                </a:lnTo>
                <a:cubicBezTo>
                  <a:pt x="9934" y="62731"/>
                  <a:pt x="7479" y="65187"/>
                  <a:pt x="6623" y="68312"/>
                </a:cubicBezTo>
                <a:cubicBezTo>
                  <a:pt x="5767" y="71438"/>
                  <a:pt x="6697" y="74749"/>
                  <a:pt x="9004" y="77019"/>
                </a:cubicBezTo>
                <a:lnTo>
                  <a:pt x="25561" y="93129"/>
                </a:lnTo>
                <a:cubicBezTo>
                  <a:pt x="26752" y="94283"/>
                  <a:pt x="26752" y="96217"/>
                  <a:pt x="25561" y="97408"/>
                </a:cubicBezTo>
                <a:lnTo>
                  <a:pt x="9041" y="113519"/>
                </a:lnTo>
                <a:cubicBezTo>
                  <a:pt x="6734" y="115788"/>
                  <a:pt x="5804" y="119100"/>
                  <a:pt x="6660" y="122225"/>
                </a:cubicBezTo>
                <a:cubicBezTo>
                  <a:pt x="7516" y="125350"/>
                  <a:pt x="9971" y="127769"/>
                  <a:pt x="13097" y="128588"/>
                </a:cubicBezTo>
                <a:lnTo>
                  <a:pt x="35496" y="134280"/>
                </a:lnTo>
                <a:cubicBezTo>
                  <a:pt x="37133" y="134689"/>
                  <a:pt x="38100" y="136364"/>
                  <a:pt x="37616" y="137964"/>
                </a:cubicBezTo>
                <a:lnTo>
                  <a:pt x="31328" y="160176"/>
                </a:lnTo>
                <a:cubicBezTo>
                  <a:pt x="30435" y="163302"/>
                  <a:pt x="31328" y="166650"/>
                  <a:pt x="33598" y="168920"/>
                </a:cubicBezTo>
                <a:cubicBezTo>
                  <a:pt x="35868" y="171190"/>
                  <a:pt x="39216" y="172083"/>
                  <a:pt x="42342" y="171190"/>
                </a:cubicBezTo>
                <a:lnTo>
                  <a:pt x="64591" y="164902"/>
                </a:lnTo>
                <a:cubicBezTo>
                  <a:pt x="66191" y="164455"/>
                  <a:pt x="67866" y="165422"/>
                  <a:pt x="68275" y="167022"/>
                </a:cubicBezTo>
                <a:lnTo>
                  <a:pt x="73968" y="189421"/>
                </a:lnTo>
                <a:cubicBezTo>
                  <a:pt x="74749" y="192546"/>
                  <a:pt x="77205" y="195002"/>
                  <a:pt x="80330" y="195858"/>
                </a:cubicBezTo>
                <a:cubicBezTo>
                  <a:pt x="83455" y="196714"/>
                  <a:pt x="86767" y="195783"/>
                  <a:pt x="89036" y="193477"/>
                </a:cubicBezTo>
                <a:lnTo>
                  <a:pt x="105147" y="176919"/>
                </a:lnTo>
                <a:cubicBezTo>
                  <a:pt x="106300" y="175729"/>
                  <a:pt x="108235" y="175729"/>
                  <a:pt x="109426" y="176919"/>
                </a:cubicBezTo>
                <a:lnTo>
                  <a:pt x="125499" y="193477"/>
                </a:lnTo>
                <a:cubicBezTo>
                  <a:pt x="127769" y="195783"/>
                  <a:pt x="131080" y="196714"/>
                  <a:pt x="134206" y="195858"/>
                </a:cubicBezTo>
                <a:cubicBezTo>
                  <a:pt x="137331" y="195002"/>
                  <a:pt x="139750" y="192546"/>
                  <a:pt x="140568" y="189421"/>
                </a:cubicBezTo>
                <a:lnTo>
                  <a:pt x="146261" y="167060"/>
                </a:lnTo>
                <a:cubicBezTo>
                  <a:pt x="146670" y="165422"/>
                  <a:pt x="148344" y="164455"/>
                  <a:pt x="149944" y="164939"/>
                </a:cubicBezTo>
                <a:lnTo>
                  <a:pt x="172194" y="171227"/>
                </a:lnTo>
                <a:cubicBezTo>
                  <a:pt x="175320" y="172120"/>
                  <a:pt x="178668" y="171227"/>
                  <a:pt x="180938" y="168957"/>
                </a:cubicBezTo>
                <a:cubicBezTo>
                  <a:pt x="183207" y="166687"/>
                  <a:pt x="184100" y="163339"/>
                  <a:pt x="183207" y="160213"/>
                </a:cubicBezTo>
                <a:lnTo>
                  <a:pt x="176919" y="137964"/>
                </a:lnTo>
                <a:cubicBezTo>
                  <a:pt x="176473" y="136364"/>
                  <a:pt x="177440" y="134689"/>
                  <a:pt x="179040" y="134280"/>
                </a:cubicBezTo>
                <a:lnTo>
                  <a:pt x="201439" y="128588"/>
                </a:lnTo>
                <a:cubicBezTo>
                  <a:pt x="204564" y="127806"/>
                  <a:pt x="207020" y="125350"/>
                  <a:pt x="207876" y="122225"/>
                </a:cubicBezTo>
                <a:cubicBezTo>
                  <a:pt x="208731" y="119100"/>
                  <a:pt x="207801" y="115751"/>
                  <a:pt x="205494" y="113519"/>
                </a:cubicBezTo>
                <a:lnTo>
                  <a:pt x="188937" y="97408"/>
                </a:lnTo>
                <a:cubicBezTo>
                  <a:pt x="187747" y="96255"/>
                  <a:pt x="187747" y="94320"/>
                  <a:pt x="188937" y="93129"/>
                </a:cubicBezTo>
                <a:lnTo>
                  <a:pt x="205494" y="77019"/>
                </a:lnTo>
                <a:cubicBezTo>
                  <a:pt x="207801" y="74749"/>
                  <a:pt x="208731" y="71437"/>
                  <a:pt x="207876" y="68312"/>
                </a:cubicBezTo>
                <a:cubicBezTo>
                  <a:pt x="207020" y="65187"/>
                  <a:pt x="204564" y="62768"/>
                  <a:pt x="201439" y="61950"/>
                </a:cubicBezTo>
                <a:lnTo>
                  <a:pt x="179040" y="56257"/>
                </a:lnTo>
                <a:cubicBezTo>
                  <a:pt x="177403" y="55848"/>
                  <a:pt x="176436" y="54173"/>
                  <a:pt x="176919" y="52574"/>
                </a:cubicBezTo>
                <a:lnTo>
                  <a:pt x="183207" y="30324"/>
                </a:lnTo>
                <a:cubicBezTo>
                  <a:pt x="184100" y="27198"/>
                  <a:pt x="183207" y="23850"/>
                  <a:pt x="180938" y="21580"/>
                </a:cubicBezTo>
                <a:cubicBezTo>
                  <a:pt x="178668" y="19310"/>
                  <a:pt x="175320" y="18417"/>
                  <a:pt x="172194" y="19310"/>
                </a:cubicBezTo>
                <a:lnTo>
                  <a:pt x="149944" y="25598"/>
                </a:lnTo>
                <a:cubicBezTo>
                  <a:pt x="148344" y="26045"/>
                  <a:pt x="146670" y="25078"/>
                  <a:pt x="146261" y="23478"/>
                </a:cubicBezTo>
                <a:lnTo>
                  <a:pt x="140568" y="1042"/>
                </a:lnTo>
                <a:cubicBezTo>
                  <a:pt x="139787" y="-2084"/>
                  <a:pt x="137331" y="-4539"/>
                  <a:pt x="134206" y="-5395"/>
                </a:cubicBezTo>
                <a:cubicBezTo>
                  <a:pt x="131080" y="-6251"/>
                  <a:pt x="127769" y="-5321"/>
                  <a:pt x="125499" y="-3014"/>
                </a:cubicBezTo>
                <a:lnTo>
                  <a:pt x="109389" y="13581"/>
                </a:lnTo>
                <a:cubicBezTo>
                  <a:pt x="108235" y="14771"/>
                  <a:pt x="106300" y="14771"/>
                  <a:pt x="105110" y="13581"/>
                </a:cubicBezTo>
                <a:lnTo>
                  <a:pt x="88999" y="-2977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0" name="Text 88"/>
          <p:cNvSpPr/>
          <p:nvPr/>
        </p:nvSpPr>
        <p:spPr>
          <a:xfrm>
            <a:off x="6619875" y="6413500"/>
            <a:ext cx="1889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Assessments &amp; Certifications</a:t>
            </a:r>
            <a:endParaRPr lang="en-US" sz="1600" dirty="0"/>
          </a:p>
        </p:txBody>
      </p:sp>
      <p:sp>
        <p:nvSpPr>
          <p:cNvPr id="91" name="Shape 89"/>
          <p:cNvSpPr/>
          <p:nvPr/>
        </p:nvSpPr>
        <p:spPr>
          <a:xfrm>
            <a:off x="6286500" y="6699250"/>
            <a:ext cx="1111250" cy="222250"/>
          </a:xfrm>
          <a:custGeom>
            <a:avLst/>
            <a:gdLst/>
            <a:ahLst/>
            <a:cxnLst/>
            <a:rect l="l" t="t" r="r" b="b"/>
            <a:pathLst>
              <a:path w="1111250" h="222250">
                <a:moveTo>
                  <a:pt x="0" y="0"/>
                </a:moveTo>
                <a:lnTo>
                  <a:pt x="1111250" y="0"/>
                </a:lnTo>
                <a:lnTo>
                  <a:pt x="1111250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2" name="Text 90"/>
          <p:cNvSpPr/>
          <p:nvPr/>
        </p:nvSpPr>
        <p:spPr>
          <a:xfrm>
            <a:off x="6286500" y="6699250"/>
            <a:ext cx="1158875" cy="222250"/>
          </a:xfrm>
          <a:prstGeom prst="rect">
            <a:avLst/>
          </a:prstGeom>
          <a:noFill/>
          <a:ln/>
        </p:spPr>
        <p:txBody>
          <a:bodyPr wrap="square" lIns="95250" tIns="47625" rIns="95250" bIns="47625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MBA - Top 15 Program</a:t>
            </a:r>
            <a:endParaRPr lang="en-US" sz="1600" dirty="0"/>
          </a:p>
        </p:txBody>
      </p:sp>
      <p:sp>
        <p:nvSpPr>
          <p:cNvPr id="93" name="Shape 91"/>
          <p:cNvSpPr/>
          <p:nvPr/>
        </p:nvSpPr>
        <p:spPr>
          <a:xfrm>
            <a:off x="7464723" y="6699250"/>
            <a:ext cx="746125" cy="222250"/>
          </a:xfrm>
          <a:custGeom>
            <a:avLst/>
            <a:gdLst/>
            <a:ahLst/>
            <a:cxnLst/>
            <a:rect l="l" t="t" r="r" b="b"/>
            <a:pathLst>
              <a:path w="746125" h="222250">
                <a:moveTo>
                  <a:pt x="0" y="0"/>
                </a:moveTo>
                <a:lnTo>
                  <a:pt x="746125" y="0"/>
                </a:lnTo>
                <a:lnTo>
                  <a:pt x="746125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94" name="Text 92"/>
          <p:cNvSpPr/>
          <p:nvPr/>
        </p:nvSpPr>
        <p:spPr>
          <a:xfrm>
            <a:off x="7464723" y="6699250"/>
            <a:ext cx="793750" cy="222250"/>
          </a:xfrm>
          <a:prstGeom prst="rect">
            <a:avLst/>
          </a:prstGeom>
          <a:noFill/>
          <a:ln/>
        </p:spPr>
        <p:txBody>
          <a:bodyPr wrap="square" lIns="95250" tIns="47625" rIns="95250" bIns="47625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PMP Certified</a:t>
            </a:r>
            <a:endParaRPr lang="en-US" sz="1600" dirty="0"/>
          </a:p>
        </p:txBody>
      </p:sp>
      <p:sp>
        <p:nvSpPr>
          <p:cNvPr id="95" name="Shape 93"/>
          <p:cNvSpPr/>
          <p:nvPr/>
        </p:nvSpPr>
        <p:spPr>
          <a:xfrm>
            <a:off x="8272735" y="6699250"/>
            <a:ext cx="1222375" cy="222250"/>
          </a:xfrm>
          <a:custGeom>
            <a:avLst/>
            <a:gdLst/>
            <a:ahLst/>
            <a:cxnLst/>
            <a:rect l="l" t="t" r="r" b="b"/>
            <a:pathLst>
              <a:path w="1222375" h="222250">
                <a:moveTo>
                  <a:pt x="0" y="0"/>
                </a:moveTo>
                <a:lnTo>
                  <a:pt x="1222375" y="0"/>
                </a:lnTo>
                <a:lnTo>
                  <a:pt x="1222375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8272735" y="6699250"/>
            <a:ext cx="1270000" cy="222250"/>
          </a:xfrm>
          <a:prstGeom prst="rect">
            <a:avLst/>
          </a:prstGeom>
          <a:noFill/>
          <a:ln/>
        </p:spPr>
        <p:txBody>
          <a:bodyPr wrap="square" lIns="95250" tIns="47625" rIns="95250" bIns="47625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Analytics Certificate</a:t>
            </a:r>
            <a:endParaRPr lang="en-US" sz="1600" dirty="0"/>
          </a:p>
        </p:txBody>
      </p:sp>
      <p:sp>
        <p:nvSpPr>
          <p:cNvPr id="97" name="Shape 95"/>
          <p:cNvSpPr/>
          <p:nvPr/>
        </p:nvSpPr>
        <p:spPr>
          <a:xfrm>
            <a:off x="9558424" y="6699250"/>
            <a:ext cx="698500" cy="222250"/>
          </a:xfrm>
          <a:custGeom>
            <a:avLst/>
            <a:gdLst/>
            <a:ahLst/>
            <a:cxnLst/>
            <a:rect l="l" t="t" r="r" b="b"/>
            <a:pathLst>
              <a:path w="698500" h="222250">
                <a:moveTo>
                  <a:pt x="0" y="0"/>
                </a:moveTo>
                <a:lnTo>
                  <a:pt x="698500" y="0"/>
                </a:lnTo>
                <a:lnTo>
                  <a:pt x="698500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98" name="Text 96"/>
          <p:cNvSpPr/>
          <p:nvPr/>
        </p:nvSpPr>
        <p:spPr>
          <a:xfrm>
            <a:off x="9558424" y="6699250"/>
            <a:ext cx="746125" cy="222250"/>
          </a:xfrm>
          <a:prstGeom prst="rect">
            <a:avLst/>
          </a:prstGeom>
          <a:noFill/>
          <a:ln/>
        </p:spPr>
        <p:txBody>
          <a:bodyPr wrap="square" lIns="95250" tIns="47625" rIns="95250" bIns="47625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Agile/Scrum</a:t>
            </a:r>
            <a:endParaRPr lang="en-US" sz="1600" dirty="0"/>
          </a:p>
        </p:txBody>
      </p:sp>
      <p:sp>
        <p:nvSpPr>
          <p:cNvPr id="99" name="Shape 97"/>
          <p:cNvSpPr/>
          <p:nvPr/>
        </p:nvSpPr>
        <p:spPr>
          <a:xfrm>
            <a:off x="10323587" y="6699250"/>
            <a:ext cx="1158875" cy="222250"/>
          </a:xfrm>
          <a:custGeom>
            <a:avLst/>
            <a:gdLst/>
            <a:ahLst/>
            <a:cxnLst/>
            <a:rect l="l" t="t" r="r" b="b"/>
            <a:pathLst>
              <a:path w="1158875" h="222250">
                <a:moveTo>
                  <a:pt x="0" y="0"/>
                </a:moveTo>
                <a:lnTo>
                  <a:pt x="1158875" y="0"/>
                </a:lnTo>
                <a:lnTo>
                  <a:pt x="1158875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100" name="Text 98"/>
          <p:cNvSpPr/>
          <p:nvPr/>
        </p:nvSpPr>
        <p:spPr>
          <a:xfrm>
            <a:off x="10323587" y="6699250"/>
            <a:ext cx="1206500" cy="222250"/>
          </a:xfrm>
          <a:prstGeom prst="rect">
            <a:avLst/>
          </a:prstGeom>
          <a:noFill/>
          <a:ln/>
        </p:spPr>
        <p:txBody>
          <a:bodyPr wrap="square" lIns="95250" tIns="47625" rIns="95250" bIns="47625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Leadership Assessment</a:t>
            </a:r>
            <a:endParaRPr lang="en-US" sz="1600" dirty="0"/>
          </a:p>
        </p:txBody>
      </p:sp>
      <p:sp>
        <p:nvSpPr>
          <p:cNvPr id="101" name="Shape 99"/>
          <p:cNvSpPr/>
          <p:nvPr/>
        </p:nvSpPr>
        <p:spPr>
          <a:xfrm>
            <a:off x="6286500" y="6985000"/>
            <a:ext cx="769938" cy="222250"/>
          </a:xfrm>
          <a:custGeom>
            <a:avLst/>
            <a:gdLst/>
            <a:ahLst/>
            <a:cxnLst/>
            <a:rect l="l" t="t" r="r" b="b"/>
            <a:pathLst>
              <a:path w="769938" h="222250">
                <a:moveTo>
                  <a:pt x="0" y="0"/>
                </a:moveTo>
                <a:lnTo>
                  <a:pt x="769938" y="0"/>
                </a:lnTo>
                <a:lnTo>
                  <a:pt x="769938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102" name="Text 100"/>
          <p:cNvSpPr/>
          <p:nvPr/>
        </p:nvSpPr>
        <p:spPr>
          <a:xfrm>
            <a:off x="6286500" y="6985000"/>
            <a:ext cx="817563" cy="222250"/>
          </a:xfrm>
          <a:prstGeom prst="rect">
            <a:avLst/>
          </a:prstGeom>
          <a:noFill/>
          <a:ln/>
        </p:spPr>
        <p:txBody>
          <a:bodyPr wrap="square" lIns="95250" tIns="47625" rIns="95250" bIns="47625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360 Feedback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47625" cy="254000"/>
          </a:xfrm>
          <a:custGeom>
            <a:avLst/>
            <a:gdLst/>
            <a:ahLst/>
            <a:cxnLst/>
            <a:rect l="l" t="t" r="r" b="b"/>
            <a:pathLst>
              <a:path w="47625" h="254000">
                <a:moveTo>
                  <a:pt x="0" y="0"/>
                </a:moveTo>
                <a:lnTo>
                  <a:pt x="47625" y="0"/>
                </a:lnTo>
                <a:lnTo>
                  <a:pt x="47625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60375" y="365125"/>
            <a:ext cx="1031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175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Request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350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Ask: What We're Seeking — Specifically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0160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Precise articulation of investment needs with clear success metrics and investor returns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333500"/>
            <a:ext cx="5715000" cy="2968625"/>
          </a:xfrm>
          <a:custGeom>
            <a:avLst/>
            <a:gdLst/>
            <a:ahLst/>
            <a:cxnLst/>
            <a:rect l="l" t="t" r="r" b="b"/>
            <a:pathLst>
              <a:path w="5715000" h="2968625">
                <a:moveTo>
                  <a:pt x="0" y="0"/>
                </a:moveTo>
                <a:lnTo>
                  <a:pt x="5715000" y="0"/>
                </a:lnTo>
                <a:lnTo>
                  <a:pt x="5715000" y="2968625"/>
                </a:lnTo>
                <a:lnTo>
                  <a:pt x="0" y="2968625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1A1D21"/>
              </a:gs>
            </a:gsLst>
            <a:lin ang="2700000" scaled="1"/>
          </a:gra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44500" y="14605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8" name="Shape 6"/>
          <p:cNvSpPr/>
          <p:nvPr/>
        </p:nvSpPr>
        <p:spPr>
          <a:xfrm>
            <a:off x="565547" y="1571625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69453" y="76895"/>
                </a:moveTo>
                <a:cubicBezTo>
                  <a:pt x="89988" y="76895"/>
                  <a:pt x="106660" y="60223"/>
                  <a:pt x="106660" y="39688"/>
                </a:cubicBezTo>
                <a:cubicBezTo>
                  <a:pt x="106660" y="19152"/>
                  <a:pt x="89988" y="2480"/>
                  <a:pt x="69453" y="2480"/>
                </a:cubicBezTo>
                <a:cubicBezTo>
                  <a:pt x="48918" y="2480"/>
                  <a:pt x="32246" y="19152"/>
                  <a:pt x="32246" y="39688"/>
                </a:cubicBezTo>
                <a:cubicBezTo>
                  <a:pt x="32246" y="60223"/>
                  <a:pt x="48918" y="76895"/>
                  <a:pt x="69453" y="76895"/>
                </a:cubicBezTo>
                <a:close/>
                <a:moveTo>
                  <a:pt x="60244" y="94258"/>
                </a:moveTo>
                <a:cubicBezTo>
                  <a:pt x="29704" y="94258"/>
                  <a:pt x="4961" y="119000"/>
                  <a:pt x="4961" y="149541"/>
                </a:cubicBezTo>
                <a:cubicBezTo>
                  <a:pt x="4961" y="154626"/>
                  <a:pt x="9085" y="158750"/>
                  <a:pt x="14170" y="158750"/>
                </a:cubicBezTo>
                <a:lnTo>
                  <a:pt x="124737" y="158750"/>
                </a:lnTo>
                <a:cubicBezTo>
                  <a:pt x="129822" y="158750"/>
                  <a:pt x="133945" y="154626"/>
                  <a:pt x="133945" y="149541"/>
                </a:cubicBezTo>
                <a:cubicBezTo>
                  <a:pt x="133945" y="119000"/>
                  <a:pt x="109203" y="94258"/>
                  <a:pt x="78662" y="94258"/>
                </a:cubicBezTo>
                <a:lnTo>
                  <a:pt x="60244" y="94258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920750" y="1460500"/>
            <a:ext cx="1730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From Self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20750" y="1682750"/>
            <a:ext cx="1706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commitment &amp; allocation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44500" y="1936750"/>
            <a:ext cx="5461000" cy="571500"/>
          </a:xfrm>
          <a:custGeom>
            <a:avLst/>
            <a:gdLst/>
            <a:ahLst/>
            <a:cxnLst/>
            <a:rect l="l" t="t" r="r" b="b"/>
            <a:pathLst>
              <a:path w="5461000" h="571500">
                <a:moveTo>
                  <a:pt x="0" y="0"/>
                </a:moveTo>
                <a:lnTo>
                  <a:pt x="5461000" y="0"/>
                </a:lnTo>
                <a:lnTo>
                  <a:pt x="54610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539750" y="2032000"/>
            <a:ext cx="1087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 Commitment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47605" y="2032000"/>
            <a:ext cx="42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18h/wk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39750" y="2254250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Protected development time. Non-negotiable calendar blocks.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44500" y="2571750"/>
            <a:ext cx="5461000" cy="571500"/>
          </a:xfrm>
          <a:custGeom>
            <a:avLst/>
            <a:gdLst/>
            <a:ahLst/>
            <a:cxnLst/>
            <a:rect l="l" t="t" r="r" b="b"/>
            <a:pathLst>
              <a:path w="5461000" h="571500">
                <a:moveTo>
                  <a:pt x="0" y="0"/>
                </a:moveTo>
                <a:lnTo>
                  <a:pt x="5461000" y="0"/>
                </a:lnTo>
                <a:lnTo>
                  <a:pt x="54610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539750" y="2667000"/>
            <a:ext cx="1119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Financial Allocation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406368" y="2667000"/>
            <a:ext cx="468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$25K/yr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39750" y="2889250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Dedicated investment fund. No diversion for consumption.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44500" y="3206750"/>
            <a:ext cx="5461000" cy="571500"/>
          </a:xfrm>
          <a:custGeom>
            <a:avLst/>
            <a:gdLst/>
            <a:ahLst/>
            <a:cxnLst/>
            <a:rect l="l" t="t" r="r" b="b"/>
            <a:pathLst>
              <a:path w="5461000" h="571500">
                <a:moveTo>
                  <a:pt x="0" y="0"/>
                </a:moveTo>
                <a:lnTo>
                  <a:pt x="5461000" y="0"/>
                </a:lnTo>
                <a:lnTo>
                  <a:pt x="54610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539750" y="3302000"/>
            <a:ext cx="1174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Lifestyle Adjustment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279368" y="3302000"/>
            <a:ext cx="5953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Trade-offs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39750" y="3524250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Reduced leisure, delayed gratification, focused priorities.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48469" y="3877469"/>
            <a:ext cx="5453063" cy="293688"/>
          </a:xfrm>
          <a:custGeom>
            <a:avLst/>
            <a:gdLst/>
            <a:ahLst/>
            <a:cxnLst/>
            <a:rect l="l" t="t" r="r" b="b"/>
            <a:pathLst>
              <a:path w="5453063" h="293688">
                <a:moveTo>
                  <a:pt x="0" y="0"/>
                </a:moveTo>
                <a:lnTo>
                  <a:pt x="5453063" y="0"/>
                </a:lnTo>
                <a:lnTo>
                  <a:pt x="5453063" y="293688"/>
                </a:lnTo>
                <a:lnTo>
                  <a:pt x="0" y="293688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20000"/>
            </a:srgbClr>
          </a:solidFill>
          <a:ln w="12700">
            <a:solidFill>
              <a:srgbClr val="C9A962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1813" y="3964781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55563" y="111125"/>
                </a:moveTo>
                <a:cubicBezTo>
                  <a:pt x="86228" y="111125"/>
                  <a:pt x="111125" y="86228"/>
                  <a:pt x="111125" y="55563"/>
                </a:cubicBezTo>
                <a:cubicBezTo>
                  <a:pt x="111125" y="24897"/>
                  <a:pt x="86228" y="0"/>
                  <a:pt x="55563" y="0"/>
                </a:cubicBezTo>
                <a:cubicBezTo>
                  <a:pt x="24897" y="0"/>
                  <a:pt x="0" y="24897"/>
                  <a:pt x="0" y="55563"/>
                </a:cubicBezTo>
                <a:cubicBezTo>
                  <a:pt x="0" y="86228"/>
                  <a:pt x="24897" y="111125"/>
                  <a:pt x="55562" y="111125"/>
                </a:cubicBezTo>
                <a:close/>
                <a:moveTo>
                  <a:pt x="73881" y="46165"/>
                </a:moveTo>
                <a:lnTo>
                  <a:pt x="56517" y="73946"/>
                </a:lnTo>
                <a:cubicBezTo>
                  <a:pt x="55606" y="75400"/>
                  <a:pt x="54043" y="76312"/>
                  <a:pt x="52329" y="76398"/>
                </a:cubicBezTo>
                <a:cubicBezTo>
                  <a:pt x="50614" y="76485"/>
                  <a:pt x="48964" y="75704"/>
                  <a:pt x="47944" y="74315"/>
                </a:cubicBezTo>
                <a:lnTo>
                  <a:pt x="37526" y="60424"/>
                </a:lnTo>
                <a:cubicBezTo>
                  <a:pt x="35790" y="58124"/>
                  <a:pt x="36268" y="54868"/>
                  <a:pt x="38568" y="53132"/>
                </a:cubicBezTo>
                <a:cubicBezTo>
                  <a:pt x="40869" y="51395"/>
                  <a:pt x="44124" y="51873"/>
                  <a:pt x="45861" y="54173"/>
                </a:cubicBezTo>
                <a:lnTo>
                  <a:pt x="51721" y="61987"/>
                </a:lnTo>
                <a:lnTo>
                  <a:pt x="65047" y="40652"/>
                </a:lnTo>
                <a:cubicBezTo>
                  <a:pt x="66566" y="38221"/>
                  <a:pt x="69779" y="37461"/>
                  <a:pt x="72231" y="39002"/>
                </a:cubicBezTo>
                <a:cubicBezTo>
                  <a:pt x="74684" y="40543"/>
                  <a:pt x="75422" y="43734"/>
                  <a:pt x="73881" y="46186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5" name="Text 23"/>
          <p:cNvSpPr/>
          <p:nvPr/>
        </p:nvSpPr>
        <p:spPr>
          <a:xfrm>
            <a:off x="698500" y="3944937"/>
            <a:ext cx="5191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90%+ adherence to development plan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159500" y="1349375"/>
            <a:ext cx="5715000" cy="2952750"/>
          </a:xfrm>
          <a:custGeom>
            <a:avLst/>
            <a:gdLst/>
            <a:ahLst/>
            <a:cxnLst/>
            <a:rect l="l" t="t" r="r" b="b"/>
            <a:pathLst>
              <a:path w="5715000" h="2952750">
                <a:moveTo>
                  <a:pt x="0" y="0"/>
                </a:moveTo>
                <a:lnTo>
                  <a:pt x="5715000" y="0"/>
                </a:lnTo>
                <a:lnTo>
                  <a:pt x="5715000" y="2952750"/>
                </a:lnTo>
                <a:lnTo>
                  <a:pt x="0" y="29527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159500" y="1349375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0" y="0"/>
                </a:moveTo>
                <a:lnTo>
                  <a:pt x="5715000" y="0"/>
                </a:lnTo>
                <a:lnTo>
                  <a:pt x="5715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8" name="Shape 26"/>
          <p:cNvSpPr/>
          <p:nvPr/>
        </p:nvSpPr>
        <p:spPr>
          <a:xfrm>
            <a:off x="6286500" y="14922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9" name="Shape 27"/>
          <p:cNvSpPr/>
          <p:nvPr/>
        </p:nvSpPr>
        <p:spPr>
          <a:xfrm>
            <a:off x="6417469" y="1603375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19844" y="0"/>
                </a:moveTo>
                <a:cubicBezTo>
                  <a:pt x="8899" y="0"/>
                  <a:pt x="0" y="8899"/>
                  <a:pt x="0" y="19844"/>
                </a:cubicBezTo>
                <a:lnTo>
                  <a:pt x="0" y="138906"/>
                </a:lnTo>
                <a:cubicBezTo>
                  <a:pt x="0" y="149851"/>
                  <a:pt x="8899" y="158750"/>
                  <a:pt x="19844" y="158750"/>
                </a:cubicBezTo>
                <a:lnTo>
                  <a:pt x="99219" y="158750"/>
                </a:lnTo>
                <a:cubicBezTo>
                  <a:pt x="110164" y="158750"/>
                  <a:pt x="119062" y="149851"/>
                  <a:pt x="119062" y="138906"/>
                </a:cubicBezTo>
                <a:lnTo>
                  <a:pt x="119062" y="19844"/>
                </a:lnTo>
                <a:cubicBezTo>
                  <a:pt x="119062" y="8899"/>
                  <a:pt x="110164" y="0"/>
                  <a:pt x="99219" y="0"/>
                </a:cubicBezTo>
                <a:lnTo>
                  <a:pt x="19844" y="0"/>
                </a:lnTo>
                <a:close/>
                <a:moveTo>
                  <a:pt x="54570" y="109141"/>
                </a:moveTo>
                <a:lnTo>
                  <a:pt x="64492" y="109141"/>
                </a:lnTo>
                <a:cubicBezTo>
                  <a:pt x="69980" y="109141"/>
                  <a:pt x="74414" y="113574"/>
                  <a:pt x="74414" y="119062"/>
                </a:cubicBezTo>
                <a:lnTo>
                  <a:pt x="74414" y="143867"/>
                </a:lnTo>
                <a:lnTo>
                  <a:pt x="44648" y="143867"/>
                </a:lnTo>
                <a:lnTo>
                  <a:pt x="44648" y="119062"/>
                </a:lnTo>
                <a:cubicBezTo>
                  <a:pt x="44648" y="113574"/>
                  <a:pt x="49082" y="109141"/>
                  <a:pt x="54570" y="109141"/>
                </a:cubicBezTo>
                <a:close/>
                <a:moveTo>
                  <a:pt x="29766" y="34727"/>
                </a:moveTo>
                <a:cubicBezTo>
                  <a:pt x="29766" y="31998"/>
                  <a:pt x="31998" y="29766"/>
                  <a:pt x="34727" y="29766"/>
                </a:cubicBezTo>
                <a:lnTo>
                  <a:pt x="44648" y="29766"/>
                </a:lnTo>
                <a:cubicBezTo>
                  <a:pt x="47377" y="29766"/>
                  <a:pt x="49609" y="31998"/>
                  <a:pt x="49609" y="34727"/>
                </a:cubicBezTo>
                <a:lnTo>
                  <a:pt x="49609" y="44648"/>
                </a:lnTo>
                <a:cubicBezTo>
                  <a:pt x="49609" y="47377"/>
                  <a:pt x="47377" y="49609"/>
                  <a:pt x="44648" y="49609"/>
                </a:cubicBezTo>
                <a:lnTo>
                  <a:pt x="34727" y="49609"/>
                </a:lnTo>
                <a:cubicBezTo>
                  <a:pt x="31998" y="49609"/>
                  <a:pt x="29766" y="47377"/>
                  <a:pt x="29766" y="44648"/>
                </a:cubicBezTo>
                <a:lnTo>
                  <a:pt x="29766" y="34727"/>
                </a:lnTo>
                <a:close/>
                <a:moveTo>
                  <a:pt x="74414" y="29766"/>
                </a:moveTo>
                <a:lnTo>
                  <a:pt x="84336" y="29766"/>
                </a:lnTo>
                <a:cubicBezTo>
                  <a:pt x="87064" y="29766"/>
                  <a:pt x="89297" y="31998"/>
                  <a:pt x="89297" y="34727"/>
                </a:cubicBezTo>
                <a:lnTo>
                  <a:pt x="89297" y="44648"/>
                </a:lnTo>
                <a:cubicBezTo>
                  <a:pt x="89297" y="47377"/>
                  <a:pt x="87064" y="49609"/>
                  <a:pt x="84336" y="49609"/>
                </a:cubicBezTo>
                <a:lnTo>
                  <a:pt x="74414" y="49609"/>
                </a:lnTo>
                <a:cubicBezTo>
                  <a:pt x="71686" y="49609"/>
                  <a:pt x="69453" y="47377"/>
                  <a:pt x="69453" y="44648"/>
                </a:cubicBezTo>
                <a:lnTo>
                  <a:pt x="69453" y="34727"/>
                </a:lnTo>
                <a:cubicBezTo>
                  <a:pt x="69453" y="31998"/>
                  <a:pt x="71686" y="29766"/>
                  <a:pt x="74414" y="29766"/>
                </a:cubicBezTo>
                <a:close/>
                <a:moveTo>
                  <a:pt x="29766" y="74414"/>
                </a:moveTo>
                <a:cubicBezTo>
                  <a:pt x="29766" y="71686"/>
                  <a:pt x="31998" y="69453"/>
                  <a:pt x="34727" y="69453"/>
                </a:cubicBezTo>
                <a:lnTo>
                  <a:pt x="44648" y="69453"/>
                </a:lnTo>
                <a:cubicBezTo>
                  <a:pt x="47377" y="69453"/>
                  <a:pt x="49609" y="71686"/>
                  <a:pt x="49609" y="74414"/>
                </a:cubicBezTo>
                <a:lnTo>
                  <a:pt x="49609" y="84336"/>
                </a:lnTo>
                <a:cubicBezTo>
                  <a:pt x="49609" y="87064"/>
                  <a:pt x="47377" y="89297"/>
                  <a:pt x="44648" y="89297"/>
                </a:cubicBezTo>
                <a:lnTo>
                  <a:pt x="34727" y="89297"/>
                </a:lnTo>
                <a:cubicBezTo>
                  <a:pt x="31998" y="89297"/>
                  <a:pt x="29766" y="87064"/>
                  <a:pt x="29766" y="84336"/>
                </a:cubicBezTo>
                <a:lnTo>
                  <a:pt x="29766" y="74414"/>
                </a:lnTo>
                <a:close/>
                <a:moveTo>
                  <a:pt x="74414" y="69453"/>
                </a:moveTo>
                <a:lnTo>
                  <a:pt x="84336" y="69453"/>
                </a:lnTo>
                <a:cubicBezTo>
                  <a:pt x="87064" y="69453"/>
                  <a:pt x="89297" y="71686"/>
                  <a:pt x="89297" y="74414"/>
                </a:cubicBezTo>
                <a:lnTo>
                  <a:pt x="89297" y="84336"/>
                </a:lnTo>
                <a:cubicBezTo>
                  <a:pt x="89297" y="87064"/>
                  <a:pt x="87064" y="89297"/>
                  <a:pt x="84336" y="89297"/>
                </a:cubicBezTo>
                <a:lnTo>
                  <a:pt x="74414" y="89297"/>
                </a:lnTo>
                <a:cubicBezTo>
                  <a:pt x="71686" y="89297"/>
                  <a:pt x="69453" y="87064"/>
                  <a:pt x="69453" y="84336"/>
                </a:cubicBezTo>
                <a:lnTo>
                  <a:pt x="69453" y="74414"/>
                </a:lnTo>
                <a:cubicBezTo>
                  <a:pt x="69453" y="71686"/>
                  <a:pt x="71686" y="69453"/>
                  <a:pt x="74414" y="6945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0" name="Text 28"/>
          <p:cNvSpPr/>
          <p:nvPr/>
        </p:nvSpPr>
        <p:spPr>
          <a:xfrm>
            <a:off x="6762750" y="1492250"/>
            <a:ext cx="1936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From Employer/Sponsor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762750" y="1714500"/>
            <a:ext cx="1912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Organizational support &amp; development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02375" y="1968500"/>
            <a:ext cx="5445125" cy="539750"/>
          </a:xfrm>
          <a:custGeom>
            <a:avLst/>
            <a:gdLst/>
            <a:ahLst/>
            <a:cxnLst/>
            <a:rect l="l" t="t" r="r" b="b"/>
            <a:pathLst>
              <a:path w="5445125" h="539750">
                <a:moveTo>
                  <a:pt x="0" y="0"/>
                </a:moveTo>
                <a:lnTo>
                  <a:pt x="5445125" y="0"/>
                </a:lnTo>
                <a:lnTo>
                  <a:pt x="5445125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3" name="Shape 31"/>
          <p:cNvSpPr/>
          <p:nvPr/>
        </p:nvSpPr>
        <p:spPr>
          <a:xfrm>
            <a:off x="6302375" y="1968500"/>
            <a:ext cx="31750" cy="539750"/>
          </a:xfrm>
          <a:custGeom>
            <a:avLst/>
            <a:gdLst/>
            <a:ahLst/>
            <a:cxnLst/>
            <a:rect l="l" t="t" r="r" b="b"/>
            <a:pathLst>
              <a:path w="31750" h="539750">
                <a:moveTo>
                  <a:pt x="0" y="0"/>
                </a:moveTo>
                <a:lnTo>
                  <a:pt x="31750" y="0"/>
                </a:lnTo>
                <a:lnTo>
                  <a:pt x="31750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4" name="Text 32"/>
          <p:cNvSpPr/>
          <p:nvPr/>
        </p:nvSpPr>
        <p:spPr>
          <a:xfrm>
            <a:off x="6413500" y="2063750"/>
            <a:ext cx="5302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Development Budget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413500" y="2254250"/>
            <a:ext cx="5294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$15-20K annually for courses, conferences, certifications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02375" y="2571750"/>
            <a:ext cx="5445125" cy="539750"/>
          </a:xfrm>
          <a:custGeom>
            <a:avLst/>
            <a:gdLst/>
            <a:ahLst/>
            <a:cxnLst/>
            <a:rect l="l" t="t" r="r" b="b"/>
            <a:pathLst>
              <a:path w="5445125" h="539750">
                <a:moveTo>
                  <a:pt x="0" y="0"/>
                </a:moveTo>
                <a:lnTo>
                  <a:pt x="5445125" y="0"/>
                </a:lnTo>
                <a:lnTo>
                  <a:pt x="5445125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7" name="Shape 35"/>
          <p:cNvSpPr/>
          <p:nvPr/>
        </p:nvSpPr>
        <p:spPr>
          <a:xfrm>
            <a:off x="6302375" y="2571750"/>
            <a:ext cx="31750" cy="539750"/>
          </a:xfrm>
          <a:custGeom>
            <a:avLst/>
            <a:gdLst/>
            <a:ahLst/>
            <a:cxnLst/>
            <a:rect l="l" t="t" r="r" b="b"/>
            <a:pathLst>
              <a:path w="31750" h="539750">
                <a:moveTo>
                  <a:pt x="0" y="0"/>
                </a:moveTo>
                <a:lnTo>
                  <a:pt x="31750" y="0"/>
                </a:lnTo>
                <a:lnTo>
                  <a:pt x="31750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38" name="Text 36"/>
          <p:cNvSpPr/>
          <p:nvPr/>
        </p:nvSpPr>
        <p:spPr>
          <a:xfrm>
            <a:off x="6413500" y="2667000"/>
            <a:ext cx="5302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Stretch Assignments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13500" y="2857500"/>
            <a:ext cx="5294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High-visibility projects with P&amp;L impact. Cross-functional scope.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02375" y="3175000"/>
            <a:ext cx="5445125" cy="539750"/>
          </a:xfrm>
          <a:custGeom>
            <a:avLst/>
            <a:gdLst/>
            <a:ahLst/>
            <a:cxnLst/>
            <a:rect l="l" t="t" r="r" b="b"/>
            <a:pathLst>
              <a:path w="5445125" h="539750">
                <a:moveTo>
                  <a:pt x="0" y="0"/>
                </a:moveTo>
                <a:lnTo>
                  <a:pt x="5445125" y="0"/>
                </a:lnTo>
                <a:lnTo>
                  <a:pt x="5445125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1" name="Shape 39"/>
          <p:cNvSpPr/>
          <p:nvPr/>
        </p:nvSpPr>
        <p:spPr>
          <a:xfrm>
            <a:off x="6302375" y="3175000"/>
            <a:ext cx="31750" cy="539750"/>
          </a:xfrm>
          <a:custGeom>
            <a:avLst/>
            <a:gdLst/>
            <a:ahLst/>
            <a:cxnLst/>
            <a:rect l="l" t="t" r="r" b="b"/>
            <a:pathLst>
              <a:path w="31750" h="539750">
                <a:moveTo>
                  <a:pt x="0" y="0"/>
                </a:moveTo>
                <a:lnTo>
                  <a:pt x="31750" y="0"/>
                </a:lnTo>
                <a:lnTo>
                  <a:pt x="31750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2" name="Text 40"/>
          <p:cNvSpPr/>
          <p:nvPr/>
        </p:nvSpPr>
        <p:spPr>
          <a:xfrm>
            <a:off x="6413500" y="3270250"/>
            <a:ext cx="5302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Introductions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13500" y="3460750"/>
            <a:ext cx="5294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Access to senior leadership, external partners, board members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02375" y="3810000"/>
            <a:ext cx="5445125" cy="285750"/>
          </a:xfrm>
          <a:custGeom>
            <a:avLst/>
            <a:gdLst/>
            <a:ahLst/>
            <a:cxnLst/>
            <a:rect l="l" t="t" r="r" b="b"/>
            <a:pathLst>
              <a:path w="5445125" h="285750">
                <a:moveTo>
                  <a:pt x="0" y="0"/>
                </a:moveTo>
                <a:lnTo>
                  <a:pt x="5445125" y="0"/>
                </a:lnTo>
                <a:lnTo>
                  <a:pt x="5445125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10196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6302375" y="3810000"/>
            <a:ext cx="31750" cy="285750"/>
          </a:xfrm>
          <a:custGeom>
            <a:avLst/>
            <a:gdLst/>
            <a:ahLst/>
            <a:cxnLst/>
            <a:rect l="l" t="t" r="r" b="b"/>
            <a:pathLst>
              <a:path w="31750" h="285750">
                <a:moveTo>
                  <a:pt x="0" y="0"/>
                </a:moveTo>
                <a:lnTo>
                  <a:pt x="31750" y="0"/>
                </a:lnTo>
                <a:lnTo>
                  <a:pt x="31750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6" name="Shape 44"/>
          <p:cNvSpPr/>
          <p:nvPr/>
        </p:nvSpPr>
        <p:spPr>
          <a:xfrm>
            <a:off x="6397625" y="3893344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55563" y="111125"/>
                </a:moveTo>
                <a:cubicBezTo>
                  <a:pt x="86228" y="111125"/>
                  <a:pt x="111125" y="86228"/>
                  <a:pt x="111125" y="55563"/>
                </a:cubicBezTo>
                <a:cubicBezTo>
                  <a:pt x="111125" y="24897"/>
                  <a:pt x="86228" y="0"/>
                  <a:pt x="55563" y="0"/>
                </a:cubicBezTo>
                <a:cubicBezTo>
                  <a:pt x="24897" y="0"/>
                  <a:pt x="0" y="24897"/>
                  <a:pt x="0" y="55563"/>
                </a:cubicBezTo>
                <a:cubicBezTo>
                  <a:pt x="0" y="86228"/>
                  <a:pt x="24897" y="111125"/>
                  <a:pt x="55562" y="111125"/>
                </a:cubicBezTo>
                <a:close/>
                <a:moveTo>
                  <a:pt x="73881" y="46165"/>
                </a:moveTo>
                <a:lnTo>
                  <a:pt x="56517" y="73946"/>
                </a:lnTo>
                <a:cubicBezTo>
                  <a:pt x="55606" y="75400"/>
                  <a:pt x="54043" y="76312"/>
                  <a:pt x="52329" y="76398"/>
                </a:cubicBezTo>
                <a:cubicBezTo>
                  <a:pt x="50614" y="76485"/>
                  <a:pt x="48964" y="75704"/>
                  <a:pt x="47944" y="74315"/>
                </a:cubicBezTo>
                <a:lnTo>
                  <a:pt x="37526" y="60424"/>
                </a:lnTo>
                <a:cubicBezTo>
                  <a:pt x="35790" y="58124"/>
                  <a:pt x="36268" y="54868"/>
                  <a:pt x="38568" y="53132"/>
                </a:cubicBezTo>
                <a:cubicBezTo>
                  <a:pt x="40869" y="51395"/>
                  <a:pt x="44124" y="51873"/>
                  <a:pt x="45861" y="54173"/>
                </a:cubicBezTo>
                <a:lnTo>
                  <a:pt x="51721" y="61987"/>
                </a:lnTo>
                <a:lnTo>
                  <a:pt x="65047" y="40652"/>
                </a:lnTo>
                <a:cubicBezTo>
                  <a:pt x="66566" y="38221"/>
                  <a:pt x="69779" y="37461"/>
                  <a:pt x="72231" y="39002"/>
                </a:cubicBezTo>
                <a:cubicBezTo>
                  <a:pt x="74684" y="40543"/>
                  <a:pt x="75422" y="43734"/>
                  <a:pt x="73881" y="46186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7" name="Text 45"/>
          <p:cNvSpPr/>
          <p:nvPr/>
        </p:nvSpPr>
        <p:spPr>
          <a:xfrm>
            <a:off x="6564313" y="3873500"/>
            <a:ext cx="5175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Promotion to Director within 12-18 months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317500" y="4445000"/>
            <a:ext cx="5715000" cy="2905125"/>
          </a:xfrm>
          <a:custGeom>
            <a:avLst/>
            <a:gdLst/>
            <a:ahLst/>
            <a:cxnLst/>
            <a:rect l="l" t="t" r="r" b="b"/>
            <a:pathLst>
              <a:path w="5715000" h="2905125">
                <a:moveTo>
                  <a:pt x="0" y="0"/>
                </a:moveTo>
                <a:lnTo>
                  <a:pt x="5715000" y="0"/>
                </a:lnTo>
                <a:lnTo>
                  <a:pt x="5715000" y="2905125"/>
                </a:lnTo>
                <a:lnTo>
                  <a:pt x="0" y="29051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49" name="Shape 47"/>
          <p:cNvSpPr/>
          <p:nvPr/>
        </p:nvSpPr>
        <p:spPr>
          <a:xfrm>
            <a:off x="317500" y="4445000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0" y="0"/>
                </a:moveTo>
                <a:lnTo>
                  <a:pt x="5715000" y="0"/>
                </a:lnTo>
                <a:lnTo>
                  <a:pt x="5715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50" name="Shape 48"/>
          <p:cNvSpPr/>
          <p:nvPr/>
        </p:nvSpPr>
        <p:spPr>
          <a:xfrm>
            <a:off x="444500" y="45878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51" name="Shape 49"/>
          <p:cNvSpPr/>
          <p:nvPr/>
        </p:nvSpPr>
        <p:spPr>
          <a:xfrm>
            <a:off x="545703" y="4699000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83375" y="16495"/>
                </a:moveTo>
                <a:lnTo>
                  <a:pt x="47222" y="56679"/>
                </a:lnTo>
                <a:cubicBezTo>
                  <a:pt x="45796" y="58260"/>
                  <a:pt x="45858" y="60709"/>
                  <a:pt x="47377" y="62229"/>
                </a:cubicBezTo>
                <a:cubicBezTo>
                  <a:pt x="56834" y="71686"/>
                  <a:pt x="72182" y="71686"/>
                  <a:pt x="81638" y="62229"/>
                </a:cubicBezTo>
                <a:lnTo>
                  <a:pt x="91498" y="52369"/>
                </a:lnTo>
                <a:cubicBezTo>
                  <a:pt x="92801" y="51067"/>
                  <a:pt x="94444" y="50354"/>
                  <a:pt x="96118" y="50229"/>
                </a:cubicBezTo>
                <a:cubicBezTo>
                  <a:pt x="98227" y="50043"/>
                  <a:pt x="100397" y="50757"/>
                  <a:pt x="102009" y="52369"/>
                </a:cubicBezTo>
                <a:lnTo>
                  <a:pt x="156766" y="106660"/>
                </a:lnTo>
                <a:lnTo>
                  <a:pt x="178594" y="89297"/>
                </a:lnTo>
                <a:lnTo>
                  <a:pt x="178594" y="0"/>
                </a:lnTo>
                <a:lnTo>
                  <a:pt x="143867" y="19844"/>
                </a:lnTo>
                <a:lnTo>
                  <a:pt x="136488" y="14914"/>
                </a:lnTo>
                <a:cubicBezTo>
                  <a:pt x="131589" y="11658"/>
                  <a:pt x="125853" y="9922"/>
                  <a:pt x="119962" y="9922"/>
                </a:cubicBezTo>
                <a:lnTo>
                  <a:pt x="98134" y="9922"/>
                </a:lnTo>
                <a:cubicBezTo>
                  <a:pt x="97792" y="9922"/>
                  <a:pt x="97420" y="9922"/>
                  <a:pt x="97079" y="9953"/>
                </a:cubicBezTo>
                <a:cubicBezTo>
                  <a:pt x="91839" y="10232"/>
                  <a:pt x="86909" y="12588"/>
                  <a:pt x="83375" y="16495"/>
                </a:cubicBezTo>
                <a:close/>
                <a:moveTo>
                  <a:pt x="36153" y="46726"/>
                </a:moveTo>
                <a:lnTo>
                  <a:pt x="69267" y="9922"/>
                </a:lnTo>
                <a:lnTo>
                  <a:pt x="56989" y="9922"/>
                </a:lnTo>
                <a:cubicBezTo>
                  <a:pt x="49082" y="9922"/>
                  <a:pt x="41517" y="13053"/>
                  <a:pt x="35936" y="18635"/>
                </a:cubicBezTo>
                <a:lnTo>
                  <a:pt x="0" y="59531"/>
                </a:lnTo>
                <a:lnTo>
                  <a:pt x="0" y="168672"/>
                </a:lnTo>
                <a:lnTo>
                  <a:pt x="44648" y="126504"/>
                </a:lnTo>
                <a:lnTo>
                  <a:pt x="48493" y="129698"/>
                </a:lnTo>
                <a:cubicBezTo>
                  <a:pt x="55625" y="135651"/>
                  <a:pt x="64616" y="138906"/>
                  <a:pt x="73887" y="138906"/>
                </a:cubicBezTo>
                <a:lnTo>
                  <a:pt x="78755" y="138906"/>
                </a:lnTo>
                <a:lnTo>
                  <a:pt x="76584" y="136736"/>
                </a:lnTo>
                <a:cubicBezTo>
                  <a:pt x="73670" y="133821"/>
                  <a:pt x="73670" y="129108"/>
                  <a:pt x="76584" y="126225"/>
                </a:cubicBezTo>
                <a:cubicBezTo>
                  <a:pt x="79499" y="123341"/>
                  <a:pt x="84212" y="123310"/>
                  <a:pt x="87095" y="126225"/>
                </a:cubicBezTo>
                <a:lnTo>
                  <a:pt x="99808" y="138937"/>
                </a:lnTo>
                <a:lnTo>
                  <a:pt x="102598" y="138937"/>
                </a:lnTo>
                <a:cubicBezTo>
                  <a:pt x="108521" y="138937"/>
                  <a:pt x="114319" y="137604"/>
                  <a:pt x="119590" y="135124"/>
                </a:cubicBezTo>
                <a:lnTo>
                  <a:pt x="111311" y="126814"/>
                </a:lnTo>
                <a:cubicBezTo>
                  <a:pt x="108396" y="123899"/>
                  <a:pt x="108396" y="119187"/>
                  <a:pt x="111311" y="116303"/>
                </a:cubicBezTo>
                <a:cubicBezTo>
                  <a:pt x="114226" y="113419"/>
                  <a:pt x="118938" y="113388"/>
                  <a:pt x="121822" y="116303"/>
                </a:cubicBezTo>
                <a:lnTo>
                  <a:pt x="131744" y="126225"/>
                </a:lnTo>
                <a:lnTo>
                  <a:pt x="137170" y="120799"/>
                </a:lnTo>
                <a:cubicBezTo>
                  <a:pt x="139929" y="118039"/>
                  <a:pt x="140736" y="114040"/>
                  <a:pt x="139526" y="110536"/>
                </a:cubicBezTo>
                <a:lnTo>
                  <a:pt x="96769" y="68120"/>
                </a:lnTo>
                <a:lnTo>
                  <a:pt x="92149" y="72740"/>
                </a:lnTo>
                <a:cubicBezTo>
                  <a:pt x="76864" y="88026"/>
                  <a:pt x="52121" y="88026"/>
                  <a:pt x="36835" y="72740"/>
                </a:cubicBezTo>
                <a:cubicBezTo>
                  <a:pt x="29704" y="65608"/>
                  <a:pt x="29425" y="54167"/>
                  <a:pt x="36153" y="46695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2" name="Text 50"/>
          <p:cNvSpPr/>
          <p:nvPr/>
        </p:nvSpPr>
        <p:spPr>
          <a:xfrm>
            <a:off x="920750" y="4587875"/>
            <a:ext cx="1412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From Mentor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920750" y="4810125"/>
            <a:ext cx="1389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Guidance &amp; network access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444500" y="5064125"/>
            <a:ext cx="5461000" cy="571500"/>
          </a:xfrm>
          <a:custGeom>
            <a:avLst/>
            <a:gdLst/>
            <a:ahLst/>
            <a:cxnLst/>
            <a:rect l="l" t="t" r="r" b="b"/>
            <a:pathLst>
              <a:path w="5461000" h="571500">
                <a:moveTo>
                  <a:pt x="0" y="0"/>
                </a:moveTo>
                <a:lnTo>
                  <a:pt x="5461000" y="0"/>
                </a:lnTo>
                <a:lnTo>
                  <a:pt x="54610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5" name="Text 53"/>
          <p:cNvSpPr/>
          <p:nvPr/>
        </p:nvSpPr>
        <p:spPr>
          <a:xfrm>
            <a:off x="539750" y="5159375"/>
            <a:ext cx="1571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Monthly Time Commitment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5448288" y="5159375"/>
            <a:ext cx="428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2-3 hrs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539750" y="5381625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Structured check-ins: strategy, challenges, career navigation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444500" y="5699125"/>
            <a:ext cx="5461000" cy="539750"/>
          </a:xfrm>
          <a:custGeom>
            <a:avLst/>
            <a:gdLst/>
            <a:ahLst/>
            <a:cxnLst/>
            <a:rect l="l" t="t" r="r" b="b"/>
            <a:pathLst>
              <a:path w="5461000" h="539750">
                <a:moveTo>
                  <a:pt x="0" y="0"/>
                </a:moveTo>
                <a:lnTo>
                  <a:pt x="5461000" y="0"/>
                </a:lnTo>
                <a:lnTo>
                  <a:pt x="5461000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9" name="Text 57"/>
          <p:cNvSpPr/>
          <p:nvPr/>
        </p:nvSpPr>
        <p:spPr>
          <a:xfrm>
            <a:off x="539750" y="5794375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Specific Introductions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539750" y="5984875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3-5 warm introductions to relevant contacts per year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444500" y="6302375"/>
            <a:ext cx="5461000" cy="539750"/>
          </a:xfrm>
          <a:custGeom>
            <a:avLst/>
            <a:gdLst/>
            <a:ahLst/>
            <a:cxnLst/>
            <a:rect l="l" t="t" r="r" b="b"/>
            <a:pathLst>
              <a:path w="5461000" h="539750">
                <a:moveTo>
                  <a:pt x="0" y="0"/>
                </a:moveTo>
                <a:lnTo>
                  <a:pt x="5461000" y="0"/>
                </a:lnTo>
                <a:lnTo>
                  <a:pt x="5461000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2" name="Text 60"/>
          <p:cNvSpPr/>
          <p:nvPr/>
        </p:nvSpPr>
        <p:spPr>
          <a:xfrm>
            <a:off x="539750" y="6397625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Honest Feedback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539750" y="6588125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Brutal candor on blind spots, development areas, positioning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460375" y="6937375"/>
            <a:ext cx="5445125" cy="285750"/>
          </a:xfrm>
          <a:custGeom>
            <a:avLst/>
            <a:gdLst/>
            <a:ahLst/>
            <a:cxnLst/>
            <a:rect l="l" t="t" r="r" b="b"/>
            <a:pathLst>
              <a:path w="5445125" h="285750">
                <a:moveTo>
                  <a:pt x="0" y="0"/>
                </a:moveTo>
                <a:lnTo>
                  <a:pt x="5445125" y="0"/>
                </a:lnTo>
                <a:lnTo>
                  <a:pt x="5445125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5D6D7E">
              <a:alpha val="10196"/>
            </a:srgbClr>
          </a:solidFill>
          <a:ln/>
        </p:spPr>
      </p:sp>
      <p:sp>
        <p:nvSpPr>
          <p:cNvPr id="65" name="Shape 63"/>
          <p:cNvSpPr/>
          <p:nvPr/>
        </p:nvSpPr>
        <p:spPr>
          <a:xfrm>
            <a:off x="460375" y="6937375"/>
            <a:ext cx="31750" cy="285750"/>
          </a:xfrm>
          <a:custGeom>
            <a:avLst/>
            <a:gdLst/>
            <a:ahLst/>
            <a:cxnLst/>
            <a:rect l="l" t="t" r="r" b="b"/>
            <a:pathLst>
              <a:path w="31750" h="285750">
                <a:moveTo>
                  <a:pt x="0" y="0"/>
                </a:moveTo>
                <a:lnTo>
                  <a:pt x="31750" y="0"/>
                </a:lnTo>
                <a:lnTo>
                  <a:pt x="31750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66" name="Shape 64"/>
          <p:cNvSpPr/>
          <p:nvPr/>
        </p:nvSpPr>
        <p:spPr>
          <a:xfrm>
            <a:off x="555625" y="7020719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55563" y="111125"/>
                </a:moveTo>
                <a:cubicBezTo>
                  <a:pt x="86228" y="111125"/>
                  <a:pt x="111125" y="86228"/>
                  <a:pt x="111125" y="55563"/>
                </a:cubicBezTo>
                <a:cubicBezTo>
                  <a:pt x="111125" y="24897"/>
                  <a:pt x="86228" y="0"/>
                  <a:pt x="55563" y="0"/>
                </a:cubicBezTo>
                <a:cubicBezTo>
                  <a:pt x="24897" y="0"/>
                  <a:pt x="0" y="24897"/>
                  <a:pt x="0" y="55563"/>
                </a:cubicBezTo>
                <a:cubicBezTo>
                  <a:pt x="0" y="86228"/>
                  <a:pt x="24897" y="111125"/>
                  <a:pt x="55562" y="111125"/>
                </a:cubicBezTo>
                <a:close/>
                <a:moveTo>
                  <a:pt x="73881" y="46165"/>
                </a:moveTo>
                <a:lnTo>
                  <a:pt x="56517" y="73946"/>
                </a:lnTo>
                <a:cubicBezTo>
                  <a:pt x="55606" y="75400"/>
                  <a:pt x="54043" y="76312"/>
                  <a:pt x="52329" y="76398"/>
                </a:cubicBezTo>
                <a:cubicBezTo>
                  <a:pt x="50614" y="76485"/>
                  <a:pt x="48964" y="75704"/>
                  <a:pt x="47944" y="74315"/>
                </a:cubicBezTo>
                <a:lnTo>
                  <a:pt x="37526" y="60424"/>
                </a:lnTo>
                <a:cubicBezTo>
                  <a:pt x="35790" y="58124"/>
                  <a:pt x="36268" y="54868"/>
                  <a:pt x="38568" y="53132"/>
                </a:cubicBezTo>
                <a:cubicBezTo>
                  <a:pt x="40869" y="51395"/>
                  <a:pt x="44124" y="51873"/>
                  <a:pt x="45861" y="54173"/>
                </a:cubicBezTo>
                <a:lnTo>
                  <a:pt x="51721" y="61987"/>
                </a:lnTo>
                <a:lnTo>
                  <a:pt x="65047" y="40652"/>
                </a:lnTo>
                <a:cubicBezTo>
                  <a:pt x="66566" y="38221"/>
                  <a:pt x="69779" y="37461"/>
                  <a:pt x="72231" y="39002"/>
                </a:cubicBezTo>
                <a:cubicBezTo>
                  <a:pt x="74684" y="40543"/>
                  <a:pt x="75422" y="43734"/>
                  <a:pt x="73881" y="46186"/>
                </a:cubicBez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67" name="Text 65"/>
          <p:cNvSpPr/>
          <p:nvPr/>
        </p:nvSpPr>
        <p:spPr>
          <a:xfrm>
            <a:off x="722313" y="7000875"/>
            <a:ext cx="5175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Success Metric: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Monthly progress + 3+ valuable introductions/year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6159500" y="4445000"/>
            <a:ext cx="5715000" cy="2905125"/>
          </a:xfrm>
          <a:custGeom>
            <a:avLst/>
            <a:gdLst/>
            <a:ahLst/>
            <a:cxnLst/>
            <a:rect l="l" t="t" r="r" b="b"/>
            <a:pathLst>
              <a:path w="5715000" h="2905125">
                <a:moveTo>
                  <a:pt x="0" y="0"/>
                </a:moveTo>
                <a:lnTo>
                  <a:pt x="5715000" y="0"/>
                </a:lnTo>
                <a:lnTo>
                  <a:pt x="5715000" y="2905125"/>
                </a:lnTo>
                <a:lnTo>
                  <a:pt x="0" y="29051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69" name="Shape 67"/>
          <p:cNvSpPr/>
          <p:nvPr/>
        </p:nvSpPr>
        <p:spPr>
          <a:xfrm>
            <a:off x="6159500" y="4445000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0" y="0"/>
                </a:moveTo>
                <a:lnTo>
                  <a:pt x="5715000" y="0"/>
                </a:lnTo>
                <a:lnTo>
                  <a:pt x="5715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70" name="Shape 68"/>
          <p:cNvSpPr/>
          <p:nvPr/>
        </p:nvSpPr>
        <p:spPr>
          <a:xfrm>
            <a:off x="6286500" y="458787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71" name="Shape 69"/>
          <p:cNvSpPr/>
          <p:nvPr/>
        </p:nvSpPr>
        <p:spPr>
          <a:xfrm>
            <a:off x="6387703" y="4699000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89297" y="-4961"/>
                </a:moveTo>
                <a:cubicBezTo>
                  <a:pt x="85173" y="-4961"/>
                  <a:pt x="81855" y="-1643"/>
                  <a:pt x="81855" y="2480"/>
                </a:cubicBezTo>
                <a:lnTo>
                  <a:pt x="81855" y="6201"/>
                </a:lnTo>
                <a:lnTo>
                  <a:pt x="81297" y="6201"/>
                </a:lnTo>
                <a:cubicBezTo>
                  <a:pt x="69949" y="6201"/>
                  <a:pt x="60771" y="15410"/>
                  <a:pt x="60771" y="26727"/>
                </a:cubicBezTo>
                <a:cubicBezTo>
                  <a:pt x="60771" y="37083"/>
                  <a:pt x="68492" y="45827"/>
                  <a:pt x="78755" y="47098"/>
                </a:cubicBezTo>
                <a:lnTo>
                  <a:pt x="97668" y="49454"/>
                </a:lnTo>
                <a:cubicBezTo>
                  <a:pt x="99250" y="49640"/>
                  <a:pt x="100459" y="51005"/>
                  <a:pt x="100459" y="52617"/>
                </a:cubicBezTo>
                <a:cubicBezTo>
                  <a:pt x="100459" y="54384"/>
                  <a:pt x="99033" y="55780"/>
                  <a:pt x="97296" y="55780"/>
                </a:cubicBezTo>
                <a:lnTo>
                  <a:pt x="74414" y="55811"/>
                </a:lnTo>
                <a:cubicBezTo>
                  <a:pt x="69608" y="55811"/>
                  <a:pt x="65732" y="59686"/>
                  <a:pt x="65732" y="64492"/>
                </a:cubicBezTo>
                <a:cubicBezTo>
                  <a:pt x="65732" y="69298"/>
                  <a:pt x="69608" y="73174"/>
                  <a:pt x="74414" y="73174"/>
                </a:cubicBezTo>
                <a:lnTo>
                  <a:pt x="81855" y="73174"/>
                </a:lnTo>
                <a:lnTo>
                  <a:pt x="81855" y="76895"/>
                </a:lnTo>
                <a:cubicBezTo>
                  <a:pt x="81855" y="81018"/>
                  <a:pt x="85173" y="84336"/>
                  <a:pt x="89297" y="84336"/>
                </a:cubicBezTo>
                <a:cubicBezTo>
                  <a:pt x="93421" y="84336"/>
                  <a:pt x="96738" y="81018"/>
                  <a:pt x="96738" y="76895"/>
                </a:cubicBezTo>
                <a:lnTo>
                  <a:pt x="96738" y="73174"/>
                </a:lnTo>
                <a:lnTo>
                  <a:pt x="97296" y="73174"/>
                </a:lnTo>
                <a:cubicBezTo>
                  <a:pt x="108645" y="73174"/>
                  <a:pt x="117822" y="63965"/>
                  <a:pt x="117822" y="52648"/>
                </a:cubicBezTo>
                <a:cubicBezTo>
                  <a:pt x="117822" y="42292"/>
                  <a:pt x="110102" y="33548"/>
                  <a:pt x="99839" y="32277"/>
                </a:cubicBezTo>
                <a:lnTo>
                  <a:pt x="80925" y="29921"/>
                </a:lnTo>
                <a:cubicBezTo>
                  <a:pt x="79344" y="29735"/>
                  <a:pt x="78135" y="28370"/>
                  <a:pt x="78135" y="26758"/>
                </a:cubicBezTo>
                <a:cubicBezTo>
                  <a:pt x="78135" y="24991"/>
                  <a:pt x="79561" y="23595"/>
                  <a:pt x="81297" y="23595"/>
                </a:cubicBezTo>
                <a:lnTo>
                  <a:pt x="101699" y="23564"/>
                </a:lnTo>
                <a:cubicBezTo>
                  <a:pt x="106505" y="23564"/>
                  <a:pt x="110381" y="19689"/>
                  <a:pt x="110381" y="14883"/>
                </a:cubicBezTo>
                <a:cubicBezTo>
                  <a:pt x="110381" y="10077"/>
                  <a:pt x="106505" y="6201"/>
                  <a:pt x="101699" y="6201"/>
                </a:cubicBezTo>
                <a:lnTo>
                  <a:pt x="96738" y="6201"/>
                </a:lnTo>
                <a:lnTo>
                  <a:pt x="96738" y="2480"/>
                </a:lnTo>
                <a:cubicBezTo>
                  <a:pt x="96738" y="-1643"/>
                  <a:pt x="93421" y="-4961"/>
                  <a:pt x="89297" y="-4961"/>
                </a:cubicBezTo>
                <a:close/>
                <a:moveTo>
                  <a:pt x="33889" y="105885"/>
                </a:moveTo>
                <a:lnTo>
                  <a:pt x="20681" y="119062"/>
                </a:lnTo>
                <a:lnTo>
                  <a:pt x="9922" y="119062"/>
                </a:lnTo>
                <a:cubicBezTo>
                  <a:pt x="4434" y="119062"/>
                  <a:pt x="0" y="123496"/>
                  <a:pt x="0" y="128984"/>
                </a:cubicBezTo>
                <a:lnTo>
                  <a:pt x="0" y="148828"/>
                </a:lnTo>
                <a:cubicBezTo>
                  <a:pt x="0" y="154316"/>
                  <a:pt x="4434" y="158750"/>
                  <a:pt x="9922" y="158750"/>
                </a:cubicBezTo>
                <a:lnTo>
                  <a:pt x="109296" y="158750"/>
                </a:lnTo>
                <a:cubicBezTo>
                  <a:pt x="118287" y="158750"/>
                  <a:pt x="127062" y="155866"/>
                  <a:pt x="134317" y="150533"/>
                </a:cubicBezTo>
                <a:lnTo>
                  <a:pt x="173571" y="121605"/>
                </a:lnTo>
                <a:cubicBezTo>
                  <a:pt x="179090" y="117543"/>
                  <a:pt x="180268" y="109792"/>
                  <a:pt x="176206" y="104273"/>
                </a:cubicBezTo>
                <a:cubicBezTo>
                  <a:pt x="172145" y="98754"/>
                  <a:pt x="164393" y="97575"/>
                  <a:pt x="158874" y="101637"/>
                </a:cubicBezTo>
                <a:lnTo>
                  <a:pt x="121729" y="128984"/>
                </a:lnTo>
                <a:lnTo>
                  <a:pt x="86816" y="128984"/>
                </a:lnTo>
                <a:cubicBezTo>
                  <a:pt x="82693" y="128984"/>
                  <a:pt x="79375" y="125667"/>
                  <a:pt x="79375" y="121543"/>
                </a:cubicBezTo>
                <a:cubicBezTo>
                  <a:pt x="79375" y="117419"/>
                  <a:pt x="82693" y="114102"/>
                  <a:pt x="86816" y="114102"/>
                </a:cubicBezTo>
                <a:lnTo>
                  <a:pt x="109141" y="114102"/>
                </a:lnTo>
                <a:cubicBezTo>
                  <a:pt x="114629" y="114102"/>
                  <a:pt x="119062" y="109668"/>
                  <a:pt x="119062" y="104180"/>
                </a:cubicBezTo>
                <a:cubicBezTo>
                  <a:pt x="119062" y="98692"/>
                  <a:pt x="114629" y="94258"/>
                  <a:pt x="109141" y="94258"/>
                </a:cubicBezTo>
                <a:lnTo>
                  <a:pt x="61950" y="94258"/>
                </a:lnTo>
                <a:cubicBezTo>
                  <a:pt x="51439" y="94258"/>
                  <a:pt x="41331" y="98444"/>
                  <a:pt x="33889" y="105885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72" name="Text 70"/>
          <p:cNvSpPr/>
          <p:nvPr/>
        </p:nvSpPr>
        <p:spPr>
          <a:xfrm>
            <a:off x="6762750" y="4587875"/>
            <a:ext cx="1603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From Investor/Funder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6762750" y="4810125"/>
            <a:ext cx="1579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Capital &amp; strategic involvement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6286500" y="5064125"/>
            <a:ext cx="5461000" cy="571500"/>
          </a:xfrm>
          <a:custGeom>
            <a:avLst/>
            <a:gdLst/>
            <a:ahLst/>
            <a:cxnLst/>
            <a:rect l="l" t="t" r="r" b="b"/>
            <a:pathLst>
              <a:path w="5461000" h="571500">
                <a:moveTo>
                  <a:pt x="0" y="0"/>
                </a:moveTo>
                <a:lnTo>
                  <a:pt x="5461000" y="0"/>
                </a:lnTo>
                <a:lnTo>
                  <a:pt x="546100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5" name="Text 73"/>
          <p:cNvSpPr/>
          <p:nvPr/>
        </p:nvSpPr>
        <p:spPr>
          <a:xfrm>
            <a:off x="6381750" y="5159375"/>
            <a:ext cx="912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Capital Amount</a:t>
            </a:r>
            <a:endParaRPr lang="en-US" sz="1600" dirty="0"/>
          </a:p>
        </p:txBody>
      </p:sp>
      <p:sp>
        <p:nvSpPr>
          <p:cNvPr id="76" name="Text 74"/>
          <p:cNvSpPr/>
          <p:nvPr/>
        </p:nvSpPr>
        <p:spPr>
          <a:xfrm>
            <a:off x="11181023" y="5159375"/>
            <a:ext cx="53181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$50-100K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6381750" y="5381625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 career transition buffer, advanced education, or venture seed</a:t>
            </a:r>
            <a:endParaRPr lang="en-US" sz="1600" dirty="0"/>
          </a:p>
        </p:txBody>
      </p:sp>
      <p:sp>
        <p:nvSpPr>
          <p:cNvPr id="78" name="Shape 76"/>
          <p:cNvSpPr/>
          <p:nvPr/>
        </p:nvSpPr>
        <p:spPr>
          <a:xfrm>
            <a:off x="6286500" y="5699125"/>
            <a:ext cx="5461000" cy="539750"/>
          </a:xfrm>
          <a:custGeom>
            <a:avLst/>
            <a:gdLst/>
            <a:ahLst/>
            <a:cxnLst/>
            <a:rect l="l" t="t" r="r" b="b"/>
            <a:pathLst>
              <a:path w="5461000" h="539750">
                <a:moveTo>
                  <a:pt x="0" y="0"/>
                </a:moveTo>
                <a:lnTo>
                  <a:pt x="5461000" y="0"/>
                </a:lnTo>
                <a:lnTo>
                  <a:pt x="5461000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9" name="Text 77"/>
          <p:cNvSpPr/>
          <p:nvPr/>
        </p:nvSpPr>
        <p:spPr>
          <a:xfrm>
            <a:off x="6381750" y="5794375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</a:t>
            </a:r>
            <a:endParaRPr lang="en-US" sz="1600" dirty="0"/>
          </a:p>
        </p:txBody>
      </p:sp>
      <p:sp>
        <p:nvSpPr>
          <p:cNvPr id="80" name="Text 78"/>
          <p:cNvSpPr/>
          <p:nvPr/>
        </p:nvSpPr>
        <p:spPr>
          <a:xfrm>
            <a:off x="6381750" y="5984875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12-24 month horizon with quarterly milestone reviews</a:t>
            </a:r>
            <a:endParaRPr lang="en-US" sz="1600" dirty="0"/>
          </a:p>
        </p:txBody>
      </p:sp>
      <p:sp>
        <p:nvSpPr>
          <p:cNvPr id="81" name="Shape 79"/>
          <p:cNvSpPr/>
          <p:nvPr/>
        </p:nvSpPr>
        <p:spPr>
          <a:xfrm>
            <a:off x="6286500" y="6302375"/>
            <a:ext cx="5461000" cy="539750"/>
          </a:xfrm>
          <a:custGeom>
            <a:avLst/>
            <a:gdLst/>
            <a:ahLst/>
            <a:cxnLst/>
            <a:rect l="l" t="t" r="r" b="b"/>
            <a:pathLst>
              <a:path w="5461000" h="539750">
                <a:moveTo>
                  <a:pt x="0" y="0"/>
                </a:moveTo>
                <a:lnTo>
                  <a:pt x="5461000" y="0"/>
                </a:lnTo>
                <a:lnTo>
                  <a:pt x="5461000" y="539750"/>
                </a:lnTo>
                <a:lnTo>
                  <a:pt x="0" y="539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82" name="Text 80"/>
          <p:cNvSpPr/>
          <p:nvPr/>
        </p:nvSpPr>
        <p:spPr>
          <a:xfrm>
            <a:off x="6381750" y="6397625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Involvement Level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6381750" y="6588125"/>
            <a:ext cx="5326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Monthly updates, strategic guidance, network access</a:t>
            </a:r>
            <a:endParaRPr lang="en-US" sz="1600" dirty="0"/>
          </a:p>
        </p:txBody>
      </p:sp>
      <p:sp>
        <p:nvSpPr>
          <p:cNvPr id="84" name="Shape 82"/>
          <p:cNvSpPr/>
          <p:nvPr/>
        </p:nvSpPr>
        <p:spPr>
          <a:xfrm>
            <a:off x="6302375" y="6937375"/>
            <a:ext cx="5445125" cy="285750"/>
          </a:xfrm>
          <a:custGeom>
            <a:avLst/>
            <a:gdLst/>
            <a:ahLst/>
            <a:cxnLst/>
            <a:rect l="l" t="t" r="r" b="b"/>
            <a:pathLst>
              <a:path w="5445125" h="285750">
                <a:moveTo>
                  <a:pt x="0" y="0"/>
                </a:moveTo>
                <a:lnTo>
                  <a:pt x="5445125" y="0"/>
                </a:lnTo>
                <a:lnTo>
                  <a:pt x="5445125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>
              <a:alpha val="10196"/>
            </a:srgbClr>
          </a:solidFill>
          <a:ln/>
        </p:spPr>
      </p:sp>
      <p:sp>
        <p:nvSpPr>
          <p:cNvPr id="85" name="Shape 83"/>
          <p:cNvSpPr/>
          <p:nvPr/>
        </p:nvSpPr>
        <p:spPr>
          <a:xfrm>
            <a:off x="6302375" y="6937375"/>
            <a:ext cx="31750" cy="285750"/>
          </a:xfrm>
          <a:custGeom>
            <a:avLst/>
            <a:gdLst/>
            <a:ahLst/>
            <a:cxnLst/>
            <a:rect l="l" t="t" r="r" b="b"/>
            <a:pathLst>
              <a:path w="31750" h="285750">
                <a:moveTo>
                  <a:pt x="0" y="0"/>
                </a:moveTo>
                <a:lnTo>
                  <a:pt x="31750" y="0"/>
                </a:lnTo>
                <a:lnTo>
                  <a:pt x="31750" y="285750"/>
                </a:lnTo>
                <a:lnTo>
                  <a:pt x="0" y="285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6" name="Shape 84"/>
          <p:cNvSpPr/>
          <p:nvPr/>
        </p:nvSpPr>
        <p:spPr>
          <a:xfrm>
            <a:off x="6397625" y="7020719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55563" y="111125"/>
                </a:moveTo>
                <a:cubicBezTo>
                  <a:pt x="86228" y="111125"/>
                  <a:pt x="111125" y="86228"/>
                  <a:pt x="111125" y="55563"/>
                </a:cubicBezTo>
                <a:cubicBezTo>
                  <a:pt x="111125" y="24897"/>
                  <a:pt x="86228" y="0"/>
                  <a:pt x="55563" y="0"/>
                </a:cubicBezTo>
                <a:cubicBezTo>
                  <a:pt x="24897" y="0"/>
                  <a:pt x="0" y="24897"/>
                  <a:pt x="0" y="55563"/>
                </a:cubicBezTo>
                <a:cubicBezTo>
                  <a:pt x="0" y="86228"/>
                  <a:pt x="24897" y="111125"/>
                  <a:pt x="55562" y="111125"/>
                </a:cubicBezTo>
                <a:close/>
                <a:moveTo>
                  <a:pt x="73881" y="46165"/>
                </a:moveTo>
                <a:lnTo>
                  <a:pt x="56517" y="73946"/>
                </a:lnTo>
                <a:cubicBezTo>
                  <a:pt x="55606" y="75400"/>
                  <a:pt x="54043" y="76312"/>
                  <a:pt x="52329" y="76398"/>
                </a:cubicBezTo>
                <a:cubicBezTo>
                  <a:pt x="50614" y="76485"/>
                  <a:pt x="48964" y="75704"/>
                  <a:pt x="47944" y="74315"/>
                </a:cubicBezTo>
                <a:lnTo>
                  <a:pt x="37526" y="60424"/>
                </a:lnTo>
                <a:cubicBezTo>
                  <a:pt x="35790" y="58124"/>
                  <a:pt x="36268" y="54868"/>
                  <a:pt x="38568" y="53132"/>
                </a:cubicBezTo>
                <a:cubicBezTo>
                  <a:pt x="40869" y="51395"/>
                  <a:pt x="44124" y="51873"/>
                  <a:pt x="45861" y="54173"/>
                </a:cubicBezTo>
                <a:lnTo>
                  <a:pt x="51721" y="61987"/>
                </a:lnTo>
                <a:lnTo>
                  <a:pt x="65047" y="40652"/>
                </a:lnTo>
                <a:cubicBezTo>
                  <a:pt x="66566" y="38221"/>
                  <a:pt x="69779" y="37461"/>
                  <a:pt x="72231" y="39002"/>
                </a:cubicBezTo>
                <a:cubicBezTo>
                  <a:pt x="74684" y="40543"/>
                  <a:pt x="75422" y="43734"/>
                  <a:pt x="73881" y="46186"/>
                </a:cubicBez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7" name="Text 85"/>
          <p:cNvSpPr/>
          <p:nvPr/>
        </p:nvSpPr>
        <p:spPr>
          <a:xfrm>
            <a:off x="6564313" y="7000875"/>
            <a:ext cx="5175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Investor Return:</a:t>
            </a:r>
            <a:pPr>
              <a:lnSpc>
                <a:spcPct val="12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Advisory fees, equity, or success-based compensation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static.vecteezy.com/6a6f0e00e29631f50429d2096ace413ab63d0c10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59" r="59" t="0" b="0"/>
          <a:stretch/>
        </p:blipFill>
        <p:spPr>
          <a:xfrm>
            <a:off x="0" y="0"/>
            <a:ext cx="12192000" cy="6859096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9096"/>
          </a:xfrm>
          <a:custGeom>
            <a:avLst/>
            <a:gdLst/>
            <a:ahLst/>
            <a:cxnLst/>
            <a:rect l="l" t="t" r="r" b="b"/>
            <a:pathLst>
              <a:path w="12192000" h="6859096">
                <a:moveTo>
                  <a:pt x="0" y="0"/>
                </a:moveTo>
                <a:lnTo>
                  <a:pt x="12192000" y="0"/>
                </a:lnTo>
                <a:lnTo>
                  <a:pt x="12192000" y="6859096"/>
                </a:lnTo>
                <a:lnTo>
                  <a:pt x="0" y="6859096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2C3E50">
                  <a:alpha val="90000"/>
                </a:srgbClr>
              </a:gs>
              <a:gs pos="100000">
                <a:srgbClr val="1A1D21">
                  <a:alpha val="95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68391" y="-274101"/>
            <a:ext cx="35085" cy="1736702"/>
          </a:xfrm>
          <a:custGeom>
            <a:avLst/>
            <a:gdLst/>
            <a:ahLst/>
            <a:cxnLst/>
            <a:rect l="l" t="t" r="r" b="b"/>
            <a:pathLst>
              <a:path w="35085" h="1736702">
                <a:moveTo>
                  <a:pt x="0" y="0"/>
                </a:moveTo>
                <a:lnTo>
                  <a:pt x="35085" y="0"/>
                </a:lnTo>
                <a:lnTo>
                  <a:pt x="35085" y="1736702"/>
                </a:lnTo>
                <a:lnTo>
                  <a:pt x="0" y="1736702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" name="Text 2"/>
          <p:cNvSpPr/>
          <p:nvPr/>
        </p:nvSpPr>
        <p:spPr>
          <a:xfrm>
            <a:off x="596443" y="-274101"/>
            <a:ext cx="5332904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7" spc="290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Investment Conclusion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96443" y="6578"/>
            <a:ext cx="5534642" cy="13156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144" b="1" dirty="0">
                <a:solidFill>
                  <a:srgbClr val="F5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Simplest Version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4144" b="1" dirty="0">
                <a:solidFill>
                  <a:srgbClr val="F5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of Why This Makes Sense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355235" y="1677496"/>
            <a:ext cx="8972961" cy="2710308"/>
          </a:xfrm>
          <a:custGeom>
            <a:avLst/>
            <a:gdLst/>
            <a:ahLst/>
            <a:cxnLst/>
            <a:rect l="l" t="t" r="r" b="b"/>
            <a:pathLst>
              <a:path w="8972961" h="2710308">
                <a:moveTo>
                  <a:pt x="0" y="0"/>
                </a:moveTo>
                <a:lnTo>
                  <a:pt x="8972961" y="0"/>
                </a:lnTo>
                <a:lnTo>
                  <a:pt x="8972961" y="2710308"/>
                </a:lnTo>
                <a:lnTo>
                  <a:pt x="0" y="2710308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5098"/>
            </a:srgbClr>
          </a:solidFill>
          <a:ln w="12700">
            <a:solidFill>
              <a:srgbClr val="F5F5F0">
                <a:alpha val="10196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70129" y="1892391"/>
            <a:ext cx="8630883" cy="14297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381" b="1" dirty="0">
                <a:solidFill>
                  <a:srgbClr val="C9A962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This is an asymmetric bet on human capital compounding.</a:t>
            </a:r>
            <a:pPr>
              <a:lnSpc>
                <a:spcPct val="140000"/>
              </a:lnSpc>
            </a:pPr>
            <a:r>
              <a:rPr lang="en-US" sz="138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 The investment thesis rests on three pillars: (1) A rare skill-position combination in high-demand market, (2) A track record of converting capability into measurable outcomes, and (3) A disciplined approach to development with clear milestones and risk mitigation. The downside is capped—worst case, skills acquired remain valuable. The upside is uncapped—successful execution unlocks exponential career and financial trajectory.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70129" y="3462440"/>
            <a:ext cx="8543171" cy="8771"/>
          </a:xfrm>
          <a:custGeom>
            <a:avLst/>
            <a:gdLst/>
            <a:ahLst/>
            <a:cxnLst/>
            <a:rect l="l" t="t" r="r" b="b"/>
            <a:pathLst>
              <a:path w="8543171" h="8771">
                <a:moveTo>
                  <a:pt x="0" y="0"/>
                </a:moveTo>
                <a:lnTo>
                  <a:pt x="8543171" y="0"/>
                </a:lnTo>
                <a:lnTo>
                  <a:pt x="8543171" y="8771"/>
                </a:lnTo>
                <a:lnTo>
                  <a:pt x="0" y="8771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491188" y="3607165"/>
            <a:ext cx="2912046" cy="350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486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&lt;5%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39430" y="3993099"/>
            <a:ext cx="2815563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67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Have this skill combination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6214412" y="3607165"/>
            <a:ext cx="8771" cy="561358"/>
          </a:xfrm>
          <a:custGeom>
            <a:avLst/>
            <a:gdLst/>
            <a:ahLst/>
            <a:cxnLst/>
            <a:rect l="l" t="t" r="r" b="b"/>
            <a:pathLst>
              <a:path w="8771" h="561358">
                <a:moveTo>
                  <a:pt x="0" y="0"/>
                </a:moveTo>
                <a:lnTo>
                  <a:pt x="8771" y="0"/>
                </a:lnTo>
                <a:lnTo>
                  <a:pt x="8771" y="561358"/>
                </a:lnTo>
                <a:lnTo>
                  <a:pt x="0" y="561358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13" name="Shape 10"/>
          <p:cNvSpPr/>
          <p:nvPr/>
        </p:nvSpPr>
        <p:spPr>
          <a:xfrm>
            <a:off x="3469019" y="3607165"/>
            <a:ext cx="8771" cy="561358"/>
          </a:xfrm>
          <a:custGeom>
            <a:avLst/>
            <a:gdLst/>
            <a:ahLst/>
            <a:cxnLst/>
            <a:rect l="l" t="t" r="r" b="b"/>
            <a:pathLst>
              <a:path w="8771" h="561358">
                <a:moveTo>
                  <a:pt x="0" y="0"/>
                </a:moveTo>
                <a:lnTo>
                  <a:pt x="8771" y="0"/>
                </a:lnTo>
                <a:lnTo>
                  <a:pt x="8771" y="561358"/>
                </a:lnTo>
                <a:lnTo>
                  <a:pt x="0" y="561358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3394463" y="3607165"/>
            <a:ext cx="2894504" cy="350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486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4.2x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3442705" y="3993099"/>
            <a:ext cx="2798020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67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Projected 5-year ROI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280196" y="3607165"/>
            <a:ext cx="2912046" cy="3508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2486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12-18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328437" y="3993099"/>
            <a:ext cx="2815563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67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 window of opportunity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359620" y="4607085"/>
            <a:ext cx="4403154" cy="1561278"/>
          </a:xfrm>
          <a:custGeom>
            <a:avLst/>
            <a:gdLst/>
            <a:ahLst/>
            <a:cxnLst/>
            <a:rect l="l" t="t" r="r" b="b"/>
            <a:pathLst>
              <a:path w="4403154" h="1561278">
                <a:moveTo>
                  <a:pt x="0" y="0"/>
                </a:moveTo>
                <a:lnTo>
                  <a:pt x="4403154" y="0"/>
                </a:lnTo>
                <a:lnTo>
                  <a:pt x="4403154" y="1561278"/>
                </a:lnTo>
                <a:lnTo>
                  <a:pt x="0" y="1561278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20000"/>
            </a:srgbClr>
          </a:solidFill>
          <a:ln w="25400">
            <a:solidFill>
              <a:srgbClr val="C9A962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535045" y="4773738"/>
            <a:ext cx="210509" cy="210509"/>
          </a:xfrm>
          <a:custGeom>
            <a:avLst/>
            <a:gdLst/>
            <a:ahLst/>
            <a:cxnLst/>
            <a:rect l="l" t="t" r="r" b="b"/>
            <a:pathLst>
              <a:path w="210509" h="210509">
                <a:moveTo>
                  <a:pt x="105255" y="0"/>
                </a:moveTo>
                <a:cubicBezTo>
                  <a:pt x="111299" y="0"/>
                  <a:pt x="116849" y="3330"/>
                  <a:pt x="119727" y="8634"/>
                </a:cubicBezTo>
                <a:lnTo>
                  <a:pt x="208536" y="173095"/>
                </a:lnTo>
                <a:cubicBezTo>
                  <a:pt x="211291" y="178193"/>
                  <a:pt x="211167" y="184360"/>
                  <a:pt x="208207" y="189335"/>
                </a:cubicBezTo>
                <a:cubicBezTo>
                  <a:pt x="205247" y="194310"/>
                  <a:pt x="199861" y="197353"/>
                  <a:pt x="194063" y="197353"/>
                </a:cubicBezTo>
                <a:lnTo>
                  <a:pt x="16446" y="197353"/>
                </a:lnTo>
                <a:cubicBezTo>
                  <a:pt x="10649" y="197353"/>
                  <a:pt x="5304" y="194310"/>
                  <a:pt x="2302" y="189335"/>
                </a:cubicBezTo>
                <a:cubicBezTo>
                  <a:pt x="-699" y="184360"/>
                  <a:pt x="-781" y="178193"/>
                  <a:pt x="1974" y="173095"/>
                </a:cubicBezTo>
                <a:lnTo>
                  <a:pt x="90782" y="8634"/>
                </a:lnTo>
                <a:cubicBezTo>
                  <a:pt x="93660" y="3330"/>
                  <a:pt x="99211" y="0"/>
                  <a:pt x="105255" y="0"/>
                </a:cubicBezTo>
                <a:close/>
                <a:moveTo>
                  <a:pt x="105255" y="69073"/>
                </a:moveTo>
                <a:cubicBezTo>
                  <a:pt x="99786" y="69073"/>
                  <a:pt x="95387" y="73473"/>
                  <a:pt x="95387" y="78941"/>
                </a:cubicBezTo>
                <a:lnTo>
                  <a:pt x="95387" y="124990"/>
                </a:lnTo>
                <a:cubicBezTo>
                  <a:pt x="95387" y="130458"/>
                  <a:pt x="99786" y="134858"/>
                  <a:pt x="105255" y="134858"/>
                </a:cubicBezTo>
                <a:cubicBezTo>
                  <a:pt x="110723" y="134858"/>
                  <a:pt x="115122" y="130458"/>
                  <a:pt x="115122" y="124990"/>
                </a:cubicBezTo>
                <a:lnTo>
                  <a:pt x="115122" y="78941"/>
                </a:lnTo>
                <a:cubicBezTo>
                  <a:pt x="115122" y="73473"/>
                  <a:pt x="110723" y="69073"/>
                  <a:pt x="105255" y="69073"/>
                </a:cubicBezTo>
                <a:close/>
                <a:moveTo>
                  <a:pt x="116232" y="157882"/>
                </a:moveTo>
                <a:cubicBezTo>
                  <a:pt x="116482" y="153807"/>
                  <a:pt x="114450" y="149930"/>
                  <a:pt x="110957" y="147817"/>
                </a:cubicBezTo>
                <a:cubicBezTo>
                  <a:pt x="107464" y="145705"/>
                  <a:pt x="103087" y="145705"/>
                  <a:pt x="99594" y="147817"/>
                </a:cubicBezTo>
                <a:cubicBezTo>
                  <a:pt x="96100" y="149930"/>
                  <a:pt x="94068" y="153807"/>
                  <a:pt x="94318" y="157882"/>
                </a:cubicBezTo>
                <a:cubicBezTo>
                  <a:pt x="94068" y="161957"/>
                  <a:pt x="96100" y="165834"/>
                  <a:pt x="99594" y="167947"/>
                </a:cubicBezTo>
                <a:cubicBezTo>
                  <a:pt x="103087" y="170059"/>
                  <a:pt x="107464" y="170059"/>
                  <a:pt x="110957" y="167947"/>
                </a:cubicBezTo>
                <a:cubicBezTo>
                  <a:pt x="114450" y="165834"/>
                  <a:pt x="116482" y="161957"/>
                  <a:pt x="116232" y="157882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0" name="Text 17"/>
          <p:cNvSpPr/>
          <p:nvPr/>
        </p:nvSpPr>
        <p:spPr>
          <a:xfrm>
            <a:off x="877122" y="4756196"/>
            <a:ext cx="1192886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1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Why Act Now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08731" y="5107045"/>
            <a:ext cx="4175102" cy="912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05" dirty="0">
                <a:solidFill>
                  <a:srgbClr val="F5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conditions favor this profile today. Delay means competing in a more saturated landscape 2-3 years from now. The compounding clock starts when the investment is made—not when it's convenient.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4916271" y="4602699"/>
            <a:ext cx="4411925" cy="1570049"/>
          </a:xfrm>
          <a:custGeom>
            <a:avLst/>
            <a:gdLst/>
            <a:ahLst/>
            <a:cxnLst/>
            <a:rect l="l" t="t" r="r" b="b"/>
            <a:pathLst>
              <a:path w="4411925" h="1570049">
                <a:moveTo>
                  <a:pt x="0" y="0"/>
                </a:moveTo>
                <a:lnTo>
                  <a:pt x="4411925" y="0"/>
                </a:lnTo>
                <a:lnTo>
                  <a:pt x="4411925" y="1570049"/>
                </a:lnTo>
                <a:lnTo>
                  <a:pt x="0" y="1570049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5098"/>
            </a:srgbClr>
          </a:solidFill>
          <a:ln w="12700">
            <a:solidFill>
              <a:srgbClr val="F5F5F0">
                <a:alpha val="20000"/>
              </a:srgbClr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5087309" y="4764967"/>
            <a:ext cx="210509" cy="210509"/>
          </a:xfrm>
          <a:custGeom>
            <a:avLst/>
            <a:gdLst/>
            <a:ahLst/>
            <a:cxnLst/>
            <a:rect l="l" t="t" r="r" b="b"/>
            <a:pathLst>
              <a:path w="210509" h="210509">
                <a:moveTo>
                  <a:pt x="210509" y="39471"/>
                </a:moveTo>
                <a:cubicBezTo>
                  <a:pt x="210509" y="60110"/>
                  <a:pt x="186210" y="90906"/>
                  <a:pt x="175726" y="103199"/>
                </a:cubicBezTo>
                <a:cubicBezTo>
                  <a:pt x="174164" y="105008"/>
                  <a:pt x="171861" y="105707"/>
                  <a:pt x="169764" y="105255"/>
                </a:cubicBezTo>
                <a:lnTo>
                  <a:pt x="131568" y="105255"/>
                </a:lnTo>
                <a:cubicBezTo>
                  <a:pt x="124291" y="105255"/>
                  <a:pt x="118412" y="111134"/>
                  <a:pt x="118412" y="118412"/>
                </a:cubicBezTo>
                <a:cubicBezTo>
                  <a:pt x="118412" y="125689"/>
                  <a:pt x="124291" y="131568"/>
                  <a:pt x="131568" y="131568"/>
                </a:cubicBezTo>
                <a:lnTo>
                  <a:pt x="171039" y="131568"/>
                </a:lnTo>
                <a:cubicBezTo>
                  <a:pt x="192830" y="131568"/>
                  <a:pt x="210509" y="149248"/>
                  <a:pt x="210509" y="171039"/>
                </a:cubicBezTo>
                <a:cubicBezTo>
                  <a:pt x="210509" y="192830"/>
                  <a:pt x="192830" y="210509"/>
                  <a:pt x="171039" y="210509"/>
                </a:cubicBezTo>
                <a:lnTo>
                  <a:pt x="57397" y="210509"/>
                </a:lnTo>
                <a:cubicBezTo>
                  <a:pt x="60974" y="206439"/>
                  <a:pt x="65332" y="201217"/>
                  <a:pt x="69731" y="195379"/>
                </a:cubicBezTo>
                <a:cubicBezTo>
                  <a:pt x="72321" y="191925"/>
                  <a:pt x="74994" y="188143"/>
                  <a:pt x="77543" y="184196"/>
                </a:cubicBezTo>
                <a:lnTo>
                  <a:pt x="171039" y="184196"/>
                </a:lnTo>
                <a:cubicBezTo>
                  <a:pt x="178316" y="184196"/>
                  <a:pt x="184196" y="178316"/>
                  <a:pt x="184196" y="171039"/>
                </a:cubicBezTo>
                <a:cubicBezTo>
                  <a:pt x="184196" y="163761"/>
                  <a:pt x="178316" y="157882"/>
                  <a:pt x="171039" y="157882"/>
                </a:cubicBezTo>
                <a:lnTo>
                  <a:pt x="131568" y="157882"/>
                </a:lnTo>
                <a:cubicBezTo>
                  <a:pt x="109777" y="157882"/>
                  <a:pt x="92098" y="140203"/>
                  <a:pt x="92098" y="118412"/>
                </a:cubicBezTo>
                <a:cubicBezTo>
                  <a:pt x="92098" y="96621"/>
                  <a:pt x="109777" y="78941"/>
                  <a:pt x="131568" y="78941"/>
                </a:cubicBezTo>
                <a:lnTo>
                  <a:pt x="147932" y="78941"/>
                </a:lnTo>
                <a:cubicBezTo>
                  <a:pt x="139298" y="65990"/>
                  <a:pt x="131568" y="51106"/>
                  <a:pt x="131568" y="39471"/>
                </a:cubicBezTo>
                <a:cubicBezTo>
                  <a:pt x="131568" y="17679"/>
                  <a:pt x="149248" y="0"/>
                  <a:pt x="171039" y="0"/>
                </a:cubicBezTo>
                <a:cubicBezTo>
                  <a:pt x="192830" y="0"/>
                  <a:pt x="210509" y="17679"/>
                  <a:pt x="210509" y="39471"/>
                </a:cubicBezTo>
                <a:close/>
                <a:moveTo>
                  <a:pt x="48146" y="201094"/>
                </a:moveTo>
                <a:cubicBezTo>
                  <a:pt x="46583" y="202862"/>
                  <a:pt x="45186" y="204424"/>
                  <a:pt x="43993" y="205740"/>
                </a:cubicBezTo>
                <a:lnTo>
                  <a:pt x="43253" y="206562"/>
                </a:lnTo>
                <a:lnTo>
                  <a:pt x="43171" y="206480"/>
                </a:lnTo>
                <a:cubicBezTo>
                  <a:pt x="40704" y="208371"/>
                  <a:pt x="37168" y="208125"/>
                  <a:pt x="34948" y="205740"/>
                </a:cubicBezTo>
                <a:cubicBezTo>
                  <a:pt x="24587" y="194474"/>
                  <a:pt x="0" y="165488"/>
                  <a:pt x="0" y="144725"/>
                </a:cubicBezTo>
                <a:cubicBezTo>
                  <a:pt x="0" y="122934"/>
                  <a:pt x="17679" y="105255"/>
                  <a:pt x="39471" y="105255"/>
                </a:cubicBezTo>
                <a:cubicBezTo>
                  <a:pt x="61262" y="105255"/>
                  <a:pt x="78941" y="122934"/>
                  <a:pt x="78941" y="144725"/>
                </a:cubicBezTo>
                <a:cubicBezTo>
                  <a:pt x="78941" y="157060"/>
                  <a:pt x="70266" y="172272"/>
                  <a:pt x="61056" y="184977"/>
                </a:cubicBezTo>
                <a:cubicBezTo>
                  <a:pt x="56657" y="191021"/>
                  <a:pt x="52134" y="196489"/>
                  <a:pt x="48392" y="200806"/>
                </a:cubicBezTo>
                <a:lnTo>
                  <a:pt x="48146" y="201094"/>
                </a:lnTo>
                <a:close/>
                <a:moveTo>
                  <a:pt x="52627" y="144725"/>
                </a:moveTo>
                <a:cubicBezTo>
                  <a:pt x="52627" y="137464"/>
                  <a:pt x="46732" y="131568"/>
                  <a:pt x="39471" y="131568"/>
                </a:cubicBezTo>
                <a:cubicBezTo>
                  <a:pt x="32209" y="131568"/>
                  <a:pt x="26314" y="137464"/>
                  <a:pt x="26314" y="144725"/>
                </a:cubicBezTo>
                <a:cubicBezTo>
                  <a:pt x="26314" y="151987"/>
                  <a:pt x="32209" y="157882"/>
                  <a:pt x="39471" y="157882"/>
                </a:cubicBezTo>
                <a:cubicBezTo>
                  <a:pt x="46732" y="157882"/>
                  <a:pt x="52627" y="151987"/>
                  <a:pt x="52627" y="144725"/>
                </a:cubicBezTo>
                <a:close/>
                <a:moveTo>
                  <a:pt x="171039" y="52627"/>
                </a:moveTo>
                <a:cubicBezTo>
                  <a:pt x="178300" y="52627"/>
                  <a:pt x="184196" y="46732"/>
                  <a:pt x="184196" y="39471"/>
                </a:cubicBezTo>
                <a:cubicBezTo>
                  <a:pt x="184196" y="32209"/>
                  <a:pt x="178300" y="26314"/>
                  <a:pt x="171039" y="26314"/>
                </a:cubicBezTo>
                <a:cubicBezTo>
                  <a:pt x="163777" y="26314"/>
                  <a:pt x="157882" y="32209"/>
                  <a:pt x="157882" y="39471"/>
                </a:cubicBezTo>
                <a:cubicBezTo>
                  <a:pt x="157882" y="46732"/>
                  <a:pt x="163777" y="52627"/>
                  <a:pt x="171039" y="52627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4" name="Text 21"/>
          <p:cNvSpPr/>
          <p:nvPr/>
        </p:nvSpPr>
        <p:spPr>
          <a:xfrm>
            <a:off x="5429387" y="4747424"/>
            <a:ext cx="912207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81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Next Steps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5060996" y="5098273"/>
            <a:ext cx="149111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0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1.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5208667" y="5098273"/>
            <a:ext cx="2973445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05" dirty="0">
                <a:solidFill>
                  <a:srgbClr val="F5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Schedule 30-minute thesis review conversation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060996" y="5378953"/>
            <a:ext cx="175424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0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2.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5235598" y="5378953"/>
            <a:ext cx="2833105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05" dirty="0">
                <a:solidFill>
                  <a:srgbClr val="F5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Review due diligence package and references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5060996" y="5659632"/>
            <a:ext cx="175424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0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3.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5239230" y="5659632"/>
            <a:ext cx="3306751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05" dirty="0">
                <a:solidFill>
                  <a:srgbClr val="F5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Define specific investment terms and success metrics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350849" y="6392029"/>
            <a:ext cx="8981732" cy="8771"/>
          </a:xfrm>
          <a:custGeom>
            <a:avLst/>
            <a:gdLst/>
            <a:ahLst/>
            <a:cxnLst/>
            <a:rect l="l" t="t" r="r" b="b"/>
            <a:pathLst>
              <a:path w="8981732" h="8771">
                <a:moveTo>
                  <a:pt x="0" y="0"/>
                </a:moveTo>
                <a:lnTo>
                  <a:pt x="8981732" y="0"/>
                </a:lnTo>
                <a:lnTo>
                  <a:pt x="8981732" y="8771"/>
                </a:lnTo>
                <a:lnTo>
                  <a:pt x="0" y="8771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32" name="Shape 29"/>
          <p:cNvSpPr/>
          <p:nvPr/>
        </p:nvSpPr>
        <p:spPr>
          <a:xfrm>
            <a:off x="359620" y="6598153"/>
            <a:ext cx="473646" cy="473646"/>
          </a:xfrm>
          <a:custGeom>
            <a:avLst/>
            <a:gdLst/>
            <a:ahLst/>
            <a:cxnLst/>
            <a:rect l="l" t="t" r="r" b="b"/>
            <a:pathLst>
              <a:path w="473646" h="473646">
                <a:moveTo>
                  <a:pt x="0" y="0"/>
                </a:moveTo>
                <a:lnTo>
                  <a:pt x="473646" y="0"/>
                </a:lnTo>
                <a:lnTo>
                  <a:pt x="473646" y="473646"/>
                </a:lnTo>
                <a:lnTo>
                  <a:pt x="0" y="473646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 w="25400">
            <a:solidFill>
              <a:srgbClr val="C9A962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491188" y="6729721"/>
            <a:ext cx="210509" cy="210509"/>
          </a:xfrm>
          <a:custGeom>
            <a:avLst/>
            <a:gdLst/>
            <a:ahLst/>
            <a:cxnLst/>
            <a:rect l="l" t="t" r="r" b="b"/>
            <a:pathLst>
              <a:path w="210509" h="210509">
                <a:moveTo>
                  <a:pt x="26314" y="26314"/>
                </a:moveTo>
                <a:cubicBezTo>
                  <a:pt x="26314" y="19036"/>
                  <a:pt x="20434" y="13157"/>
                  <a:pt x="13157" y="13157"/>
                </a:cubicBezTo>
                <a:cubicBezTo>
                  <a:pt x="5879" y="13157"/>
                  <a:pt x="0" y="19036"/>
                  <a:pt x="0" y="26314"/>
                </a:cubicBezTo>
                <a:lnTo>
                  <a:pt x="0" y="164460"/>
                </a:lnTo>
                <a:cubicBezTo>
                  <a:pt x="0" y="182633"/>
                  <a:pt x="14719" y="197353"/>
                  <a:pt x="32892" y="197353"/>
                </a:cubicBezTo>
                <a:lnTo>
                  <a:pt x="197353" y="197353"/>
                </a:lnTo>
                <a:cubicBezTo>
                  <a:pt x="204630" y="197353"/>
                  <a:pt x="210509" y="191473"/>
                  <a:pt x="210509" y="184196"/>
                </a:cubicBezTo>
                <a:cubicBezTo>
                  <a:pt x="210509" y="176918"/>
                  <a:pt x="204630" y="171039"/>
                  <a:pt x="197353" y="171039"/>
                </a:cubicBezTo>
                <a:lnTo>
                  <a:pt x="32892" y="171039"/>
                </a:lnTo>
                <a:cubicBezTo>
                  <a:pt x="29274" y="171039"/>
                  <a:pt x="26314" y="168079"/>
                  <a:pt x="26314" y="164460"/>
                </a:cubicBezTo>
                <a:lnTo>
                  <a:pt x="26314" y="26314"/>
                </a:lnTo>
                <a:close/>
                <a:moveTo>
                  <a:pt x="193488" y="61919"/>
                </a:moveTo>
                <a:cubicBezTo>
                  <a:pt x="198627" y="56780"/>
                  <a:pt x="198627" y="48434"/>
                  <a:pt x="193488" y="43294"/>
                </a:cubicBezTo>
                <a:cubicBezTo>
                  <a:pt x="188348" y="38155"/>
                  <a:pt x="180002" y="38155"/>
                  <a:pt x="174863" y="43294"/>
                </a:cubicBezTo>
                <a:lnTo>
                  <a:pt x="131568" y="86630"/>
                </a:lnTo>
                <a:lnTo>
                  <a:pt x="107968" y="63071"/>
                </a:lnTo>
                <a:cubicBezTo>
                  <a:pt x="102829" y="57931"/>
                  <a:pt x="94483" y="57931"/>
                  <a:pt x="89343" y="63071"/>
                </a:cubicBezTo>
                <a:lnTo>
                  <a:pt x="49873" y="102541"/>
                </a:lnTo>
                <a:cubicBezTo>
                  <a:pt x="44733" y="107680"/>
                  <a:pt x="44733" y="116027"/>
                  <a:pt x="49873" y="121166"/>
                </a:cubicBezTo>
                <a:cubicBezTo>
                  <a:pt x="55012" y="126306"/>
                  <a:pt x="63358" y="126306"/>
                  <a:pt x="68498" y="121166"/>
                </a:cubicBezTo>
                <a:lnTo>
                  <a:pt x="98676" y="90988"/>
                </a:lnTo>
                <a:lnTo>
                  <a:pt x="122276" y="114588"/>
                </a:lnTo>
                <a:cubicBezTo>
                  <a:pt x="127416" y="119727"/>
                  <a:pt x="135762" y="119727"/>
                  <a:pt x="140901" y="114588"/>
                </a:cubicBezTo>
                <a:lnTo>
                  <a:pt x="193529" y="6196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4" name="Text 31"/>
          <p:cNvSpPr/>
          <p:nvPr/>
        </p:nvSpPr>
        <p:spPr>
          <a:xfrm>
            <a:off x="982377" y="6606924"/>
            <a:ext cx="2622596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67" spc="48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Investment Memo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982377" y="6817433"/>
            <a:ext cx="2640138" cy="2455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43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Case for Investing in [Your Name]</a:t>
            </a:r>
            <a:endParaRPr lang="en-US" sz="1600" dirty="0"/>
          </a:p>
        </p:txBody>
      </p:sp>
      <p:sp>
        <p:nvSpPr>
          <p:cNvPr id="36" name="Text 33"/>
          <p:cNvSpPr/>
          <p:nvPr/>
        </p:nvSpPr>
        <p:spPr>
          <a:xfrm>
            <a:off x="7689827" y="6536754"/>
            <a:ext cx="1640219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967" dirty="0">
                <a:solidFill>
                  <a:srgbClr val="F5F5F0">
                    <a:alpha val="5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Contact</a:t>
            </a:r>
            <a:endParaRPr lang="en-US" sz="1600" dirty="0"/>
          </a:p>
        </p:txBody>
      </p:sp>
      <p:sp>
        <p:nvSpPr>
          <p:cNvPr id="37" name="Text 34"/>
          <p:cNvSpPr/>
          <p:nvPr/>
        </p:nvSpPr>
        <p:spPr>
          <a:xfrm>
            <a:off x="7681056" y="6747263"/>
            <a:ext cx="1648990" cy="210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105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[your.email@domain.com]</a:t>
            </a:r>
            <a:endParaRPr lang="en-US" sz="1600" dirty="0"/>
          </a:p>
        </p:txBody>
      </p:sp>
      <p:sp>
        <p:nvSpPr>
          <p:cNvPr id="38" name="Text 35"/>
          <p:cNvSpPr/>
          <p:nvPr/>
        </p:nvSpPr>
        <p:spPr>
          <a:xfrm>
            <a:off x="7689827" y="6957773"/>
            <a:ext cx="1640219" cy="1754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967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[LinkedIn Profile URL]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9138" y="339138"/>
            <a:ext cx="50871" cy="271310"/>
          </a:xfrm>
          <a:custGeom>
            <a:avLst/>
            <a:gdLst/>
            <a:ahLst/>
            <a:cxnLst/>
            <a:rect l="l" t="t" r="r" b="b"/>
            <a:pathLst>
              <a:path w="50871" h="271310">
                <a:moveTo>
                  <a:pt x="0" y="0"/>
                </a:moveTo>
                <a:lnTo>
                  <a:pt x="50871" y="0"/>
                </a:lnTo>
                <a:lnTo>
                  <a:pt x="50871" y="271310"/>
                </a:lnTo>
                <a:lnTo>
                  <a:pt x="0" y="27131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91750" y="390008"/>
            <a:ext cx="1712645" cy="169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5" spc="187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Executive Summary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9138" y="678275"/>
            <a:ext cx="11666337" cy="3391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03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Thesis in 60 Seconds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39138" y="1085241"/>
            <a:ext cx="11581552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 concise overview of the investment opportunity, structured for rapid decision-making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56095" y="1424378"/>
            <a:ext cx="5672078" cy="2390921"/>
          </a:xfrm>
          <a:custGeom>
            <a:avLst/>
            <a:gdLst/>
            <a:ahLst/>
            <a:cxnLst/>
            <a:rect l="l" t="t" r="r" b="b"/>
            <a:pathLst>
              <a:path w="5672078" h="2390921">
                <a:moveTo>
                  <a:pt x="0" y="0"/>
                </a:moveTo>
                <a:lnTo>
                  <a:pt x="5672078" y="0"/>
                </a:lnTo>
                <a:lnTo>
                  <a:pt x="5672078" y="2390921"/>
                </a:lnTo>
                <a:lnTo>
                  <a:pt x="0" y="239092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5435" dist="8478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56095" y="1424378"/>
            <a:ext cx="33914" cy="2390921"/>
          </a:xfrm>
          <a:custGeom>
            <a:avLst/>
            <a:gdLst/>
            <a:ahLst/>
            <a:cxnLst/>
            <a:rect l="l" t="t" r="r" b="b"/>
            <a:pathLst>
              <a:path w="33914" h="2390921">
                <a:moveTo>
                  <a:pt x="0" y="0"/>
                </a:moveTo>
                <a:lnTo>
                  <a:pt x="33914" y="0"/>
                </a:lnTo>
                <a:lnTo>
                  <a:pt x="33914" y="2390921"/>
                </a:lnTo>
                <a:lnTo>
                  <a:pt x="0" y="2390921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Shape 6"/>
          <p:cNvSpPr/>
          <p:nvPr/>
        </p:nvSpPr>
        <p:spPr>
          <a:xfrm>
            <a:off x="508707" y="1560033"/>
            <a:ext cx="339138" cy="339138"/>
          </a:xfrm>
          <a:custGeom>
            <a:avLst/>
            <a:gdLst/>
            <a:ahLst/>
            <a:cxnLst/>
            <a:rect l="l" t="t" r="r" b="b"/>
            <a:pathLst>
              <a:path w="339138" h="339138">
                <a:moveTo>
                  <a:pt x="0" y="0"/>
                </a:moveTo>
                <a:lnTo>
                  <a:pt x="339138" y="0"/>
                </a:lnTo>
                <a:lnTo>
                  <a:pt x="339138" y="339138"/>
                </a:lnTo>
                <a:lnTo>
                  <a:pt x="0" y="339138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9" name="Shape 7"/>
          <p:cNvSpPr/>
          <p:nvPr/>
        </p:nvSpPr>
        <p:spPr>
          <a:xfrm>
            <a:off x="623166" y="1653296"/>
            <a:ext cx="114459" cy="152612"/>
          </a:xfrm>
          <a:custGeom>
            <a:avLst/>
            <a:gdLst/>
            <a:ahLst/>
            <a:cxnLst/>
            <a:rect l="l" t="t" r="r" b="b"/>
            <a:pathLst>
              <a:path w="114459" h="152612">
                <a:moveTo>
                  <a:pt x="87305" y="114459"/>
                </a:moveTo>
                <a:cubicBezTo>
                  <a:pt x="89481" y="107812"/>
                  <a:pt x="93833" y="101791"/>
                  <a:pt x="98751" y="96605"/>
                </a:cubicBezTo>
                <a:cubicBezTo>
                  <a:pt x="108498" y="86351"/>
                  <a:pt x="114459" y="72491"/>
                  <a:pt x="114459" y="57229"/>
                </a:cubicBezTo>
                <a:cubicBezTo>
                  <a:pt x="114459" y="25634"/>
                  <a:pt x="88825" y="0"/>
                  <a:pt x="57229" y="0"/>
                </a:cubicBezTo>
                <a:cubicBezTo>
                  <a:pt x="25634" y="0"/>
                  <a:pt x="0" y="25634"/>
                  <a:pt x="0" y="57229"/>
                </a:cubicBezTo>
                <a:cubicBezTo>
                  <a:pt x="0" y="72491"/>
                  <a:pt x="5961" y="86351"/>
                  <a:pt x="15708" y="96605"/>
                </a:cubicBezTo>
                <a:cubicBezTo>
                  <a:pt x="20626" y="101791"/>
                  <a:pt x="25008" y="107812"/>
                  <a:pt x="27154" y="114459"/>
                </a:cubicBezTo>
                <a:lnTo>
                  <a:pt x="87275" y="114459"/>
                </a:lnTo>
                <a:close/>
                <a:moveTo>
                  <a:pt x="85844" y="128766"/>
                </a:moveTo>
                <a:lnTo>
                  <a:pt x="28615" y="128766"/>
                </a:lnTo>
                <a:lnTo>
                  <a:pt x="28615" y="133535"/>
                </a:lnTo>
                <a:cubicBezTo>
                  <a:pt x="28615" y="146710"/>
                  <a:pt x="39286" y="157381"/>
                  <a:pt x="52460" y="157381"/>
                </a:cubicBezTo>
                <a:lnTo>
                  <a:pt x="61999" y="157381"/>
                </a:lnTo>
                <a:cubicBezTo>
                  <a:pt x="75173" y="157381"/>
                  <a:pt x="85844" y="146710"/>
                  <a:pt x="85844" y="133535"/>
                </a:cubicBezTo>
                <a:lnTo>
                  <a:pt x="85844" y="128766"/>
                </a:lnTo>
                <a:close/>
                <a:moveTo>
                  <a:pt x="54845" y="33384"/>
                </a:moveTo>
                <a:cubicBezTo>
                  <a:pt x="42982" y="33384"/>
                  <a:pt x="33384" y="42982"/>
                  <a:pt x="33384" y="54845"/>
                </a:cubicBezTo>
                <a:cubicBezTo>
                  <a:pt x="33384" y="58809"/>
                  <a:pt x="30195" y="61999"/>
                  <a:pt x="26230" y="61999"/>
                </a:cubicBezTo>
                <a:cubicBezTo>
                  <a:pt x="22266" y="61999"/>
                  <a:pt x="19076" y="58809"/>
                  <a:pt x="19076" y="54845"/>
                </a:cubicBezTo>
                <a:cubicBezTo>
                  <a:pt x="19076" y="35083"/>
                  <a:pt x="35083" y="19076"/>
                  <a:pt x="54845" y="19076"/>
                </a:cubicBezTo>
                <a:cubicBezTo>
                  <a:pt x="58809" y="19076"/>
                  <a:pt x="61999" y="22266"/>
                  <a:pt x="61999" y="26230"/>
                </a:cubicBezTo>
                <a:cubicBezTo>
                  <a:pt x="61999" y="30195"/>
                  <a:pt x="58809" y="33384"/>
                  <a:pt x="54845" y="33384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0" name="Text 8"/>
          <p:cNvSpPr/>
          <p:nvPr/>
        </p:nvSpPr>
        <p:spPr>
          <a:xfrm>
            <a:off x="949586" y="1560033"/>
            <a:ext cx="1356551" cy="2373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The Opportunity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49586" y="1831344"/>
            <a:ext cx="1322637" cy="1356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1" spc="40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Who &amp; Why Now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08707" y="2068740"/>
            <a:ext cx="5451638" cy="440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 professional with 8+ years</a:t>
            </a:r>
            <a:pPr>
              <a:lnSpc>
                <a:spcPct val="140000"/>
              </a:lnSpc>
            </a:pPr>
            <a:r>
              <a:rPr lang="en-US" sz="1068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of cross-functional experience spanning strategy, operations, and technology implementation.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25663" y="2645274"/>
            <a:ext cx="118698" cy="118698"/>
          </a:xfrm>
          <a:custGeom>
            <a:avLst/>
            <a:gdLst/>
            <a:ahLst/>
            <a:cxnLst/>
            <a:rect l="l" t="t" r="r" b="b"/>
            <a:pathLst>
              <a:path w="118698" h="118698">
                <a:moveTo>
                  <a:pt x="59349" y="118698"/>
                </a:moveTo>
                <a:cubicBezTo>
                  <a:pt x="92105" y="118698"/>
                  <a:pt x="118698" y="92105"/>
                  <a:pt x="118698" y="59349"/>
                </a:cubicBezTo>
                <a:cubicBezTo>
                  <a:pt x="118698" y="26593"/>
                  <a:pt x="92105" y="0"/>
                  <a:pt x="59349" y="0"/>
                </a:cubicBezTo>
                <a:cubicBezTo>
                  <a:pt x="26593" y="0"/>
                  <a:pt x="0" y="26593"/>
                  <a:pt x="0" y="59349"/>
                </a:cubicBezTo>
                <a:cubicBezTo>
                  <a:pt x="0" y="92105"/>
                  <a:pt x="26593" y="118698"/>
                  <a:pt x="59349" y="118698"/>
                </a:cubicBezTo>
                <a:close/>
                <a:moveTo>
                  <a:pt x="78916" y="49311"/>
                </a:moveTo>
                <a:lnTo>
                  <a:pt x="60369" y="78985"/>
                </a:lnTo>
                <a:cubicBezTo>
                  <a:pt x="59395" y="80539"/>
                  <a:pt x="57726" y="81512"/>
                  <a:pt x="55895" y="81605"/>
                </a:cubicBezTo>
                <a:cubicBezTo>
                  <a:pt x="54063" y="81698"/>
                  <a:pt x="52301" y="80863"/>
                  <a:pt x="51212" y="79379"/>
                </a:cubicBezTo>
                <a:lnTo>
                  <a:pt x="40084" y="64542"/>
                </a:lnTo>
                <a:cubicBezTo>
                  <a:pt x="38229" y="62085"/>
                  <a:pt x="38739" y="58607"/>
                  <a:pt x="41197" y="56753"/>
                </a:cubicBezTo>
                <a:cubicBezTo>
                  <a:pt x="43654" y="54898"/>
                  <a:pt x="47132" y="55408"/>
                  <a:pt x="48986" y="57865"/>
                </a:cubicBezTo>
                <a:lnTo>
                  <a:pt x="55246" y="66211"/>
                </a:lnTo>
                <a:lnTo>
                  <a:pt x="69480" y="43422"/>
                </a:lnTo>
                <a:cubicBezTo>
                  <a:pt x="71103" y="40826"/>
                  <a:pt x="74534" y="40014"/>
                  <a:pt x="77154" y="41660"/>
                </a:cubicBezTo>
                <a:cubicBezTo>
                  <a:pt x="79774" y="43306"/>
                  <a:pt x="80562" y="46714"/>
                  <a:pt x="78916" y="49334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4" name="Text 12"/>
          <p:cNvSpPr/>
          <p:nvPr/>
        </p:nvSpPr>
        <p:spPr>
          <a:xfrm>
            <a:off x="724907" y="2611360"/>
            <a:ext cx="4841191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Positioned at intersection of digital transformation and human capital optimization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25663" y="2899627"/>
            <a:ext cx="118698" cy="118698"/>
          </a:xfrm>
          <a:custGeom>
            <a:avLst/>
            <a:gdLst/>
            <a:ahLst/>
            <a:cxnLst/>
            <a:rect l="l" t="t" r="r" b="b"/>
            <a:pathLst>
              <a:path w="118698" h="118698">
                <a:moveTo>
                  <a:pt x="59349" y="118698"/>
                </a:moveTo>
                <a:cubicBezTo>
                  <a:pt x="92105" y="118698"/>
                  <a:pt x="118698" y="92105"/>
                  <a:pt x="118698" y="59349"/>
                </a:cubicBezTo>
                <a:cubicBezTo>
                  <a:pt x="118698" y="26593"/>
                  <a:pt x="92105" y="0"/>
                  <a:pt x="59349" y="0"/>
                </a:cubicBezTo>
                <a:cubicBezTo>
                  <a:pt x="26593" y="0"/>
                  <a:pt x="0" y="26593"/>
                  <a:pt x="0" y="59349"/>
                </a:cubicBezTo>
                <a:cubicBezTo>
                  <a:pt x="0" y="92105"/>
                  <a:pt x="26593" y="118698"/>
                  <a:pt x="59349" y="118698"/>
                </a:cubicBezTo>
                <a:close/>
                <a:moveTo>
                  <a:pt x="78916" y="49311"/>
                </a:moveTo>
                <a:lnTo>
                  <a:pt x="60369" y="78985"/>
                </a:lnTo>
                <a:cubicBezTo>
                  <a:pt x="59395" y="80539"/>
                  <a:pt x="57726" y="81512"/>
                  <a:pt x="55895" y="81605"/>
                </a:cubicBezTo>
                <a:cubicBezTo>
                  <a:pt x="54063" y="81698"/>
                  <a:pt x="52301" y="80863"/>
                  <a:pt x="51212" y="79379"/>
                </a:cubicBezTo>
                <a:lnTo>
                  <a:pt x="40084" y="64542"/>
                </a:lnTo>
                <a:cubicBezTo>
                  <a:pt x="38229" y="62085"/>
                  <a:pt x="38739" y="58607"/>
                  <a:pt x="41197" y="56753"/>
                </a:cubicBezTo>
                <a:cubicBezTo>
                  <a:pt x="43654" y="54898"/>
                  <a:pt x="47132" y="55408"/>
                  <a:pt x="48986" y="57865"/>
                </a:cubicBezTo>
                <a:lnTo>
                  <a:pt x="55246" y="66211"/>
                </a:lnTo>
                <a:lnTo>
                  <a:pt x="69480" y="43422"/>
                </a:lnTo>
                <a:cubicBezTo>
                  <a:pt x="71103" y="40826"/>
                  <a:pt x="74534" y="40014"/>
                  <a:pt x="77154" y="41660"/>
                </a:cubicBezTo>
                <a:cubicBezTo>
                  <a:pt x="79774" y="43306"/>
                  <a:pt x="80562" y="46714"/>
                  <a:pt x="78916" y="49334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6" name="Text 14"/>
          <p:cNvSpPr/>
          <p:nvPr/>
        </p:nvSpPr>
        <p:spPr>
          <a:xfrm>
            <a:off x="724907" y="2865713"/>
            <a:ext cx="4875104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Unique skill stack: strategic thinking + technical fluency + stakeholder management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25663" y="3153981"/>
            <a:ext cx="118698" cy="118698"/>
          </a:xfrm>
          <a:custGeom>
            <a:avLst/>
            <a:gdLst/>
            <a:ahLst/>
            <a:cxnLst/>
            <a:rect l="l" t="t" r="r" b="b"/>
            <a:pathLst>
              <a:path w="118698" h="118698">
                <a:moveTo>
                  <a:pt x="59349" y="118698"/>
                </a:moveTo>
                <a:cubicBezTo>
                  <a:pt x="92105" y="118698"/>
                  <a:pt x="118698" y="92105"/>
                  <a:pt x="118698" y="59349"/>
                </a:cubicBezTo>
                <a:cubicBezTo>
                  <a:pt x="118698" y="26593"/>
                  <a:pt x="92105" y="0"/>
                  <a:pt x="59349" y="0"/>
                </a:cubicBezTo>
                <a:cubicBezTo>
                  <a:pt x="26593" y="0"/>
                  <a:pt x="0" y="26593"/>
                  <a:pt x="0" y="59349"/>
                </a:cubicBezTo>
                <a:cubicBezTo>
                  <a:pt x="0" y="92105"/>
                  <a:pt x="26593" y="118698"/>
                  <a:pt x="59349" y="118698"/>
                </a:cubicBezTo>
                <a:close/>
                <a:moveTo>
                  <a:pt x="78916" y="49311"/>
                </a:moveTo>
                <a:lnTo>
                  <a:pt x="60369" y="78985"/>
                </a:lnTo>
                <a:cubicBezTo>
                  <a:pt x="59395" y="80539"/>
                  <a:pt x="57726" y="81512"/>
                  <a:pt x="55895" y="81605"/>
                </a:cubicBezTo>
                <a:cubicBezTo>
                  <a:pt x="54063" y="81698"/>
                  <a:pt x="52301" y="80863"/>
                  <a:pt x="51212" y="79379"/>
                </a:cubicBezTo>
                <a:lnTo>
                  <a:pt x="40084" y="64542"/>
                </a:lnTo>
                <a:cubicBezTo>
                  <a:pt x="38229" y="62085"/>
                  <a:pt x="38739" y="58607"/>
                  <a:pt x="41197" y="56753"/>
                </a:cubicBezTo>
                <a:cubicBezTo>
                  <a:pt x="43654" y="54898"/>
                  <a:pt x="47132" y="55408"/>
                  <a:pt x="48986" y="57865"/>
                </a:cubicBezTo>
                <a:lnTo>
                  <a:pt x="55246" y="66211"/>
                </a:lnTo>
                <a:lnTo>
                  <a:pt x="69480" y="43422"/>
                </a:lnTo>
                <a:cubicBezTo>
                  <a:pt x="71103" y="40826"/>
                  <a:pt x="74534" y="40014"/>
                  <a:pt x="77154" y="41660"/>
                </a:cubicBezTo>
                <a:cubicBezTo>
                  <a:pt x="79774" y="43306"/>
                  <a:pt x="80562" y="46714"/>
                  <a:pt x="78916" y="49334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8" name="Text 16"/>
          <p:cNvSpPr/>
          <p:nvPr/>
        </p:nvSpPr>
        <p:spPr>
          <a:xfrm>
            <a:off x="724907" y="3120067"/>
            <a:ext cx="4849669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timing: 73% of organizations report critical leadership gaps (Deloitte, 2025)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181712" y="1424378"/>
            <a:ext cx="5672078" cy="2390921"/>
          </a:xfrm>
          <a:custGeom>
            <a:avLst/>
            <a:gdLst/>
            <a:ahLst/>
            <a:cxnLst/>
            <a:rect l="l" t="t" r="r" b="b"/>
            <a:pathLst>
              <a:path w="5672078" h="2390921">
                <a:moveTo>
                  <a:pt x="0" y="0"/>
                </a:moveTo>
                <a:lnTo>
                  <a:pt x="5672078" y="0"/>
                </a:lnTo>
                <a:lnTo>
                  <a:pt x="5672078" y="2390921"/>
                </a:lnTo>
                <a:lnTo>
                  <a:pt x="0" y="239092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5435" dist="8478" dir="5400000">
              <a:srgbClr val="000000">
                <a:alpha val="10196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181712" y="1424378"/>
            <a:ext cx="33914" cy="2390921"/>
          </a:xfrm>
          <a:custGeom>
            <a:avLst/>
            <a:gdLst/>
            <a:ahLst/>
            <a:cxnLst/>
            <a:rect l="l" t="t" r="r" b="b"/>
            <a:pathLst>
              <a:path w="33914" h="2390921">
                <a:moveTo>
                  <a:pt x="0" y="0"/>
                </a:moveTo>
                <a:lnTo>
                  <a:pt x="33914" y="0"/>
                </a:lnTo>
                <a:lnTo>
                  <a:pt x="33914" y="2390921"/>
                </a:lnTo>
                <a:lnTo>
                  <a:pt x="0" y="2390921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Shape 19"/>
          <p:cNvSpPr/>
          <p:nvPr/>
        </p:nvSpPr>
        <p:spPr>
          <a:xfrm>
            <a:off x="6334324" y="1560033"/>
            <a:ext cx="339138" cy="339138"/>
          </a:xfrm>
          <a:custGeom>
            <a:avLst/>
            <a:gdLst/>
            <a:ahLst/>
            <a:cxnLst/>
            <a:rect l="l" t="t" r="r" b="b"/>
            <a:pathLst>
              <a:path w="339138" h="339138">
                <a:moveTo>
                  <a:pt x="0" y="0"/>
                </a:moveTo>
                <a:lnTo>
                  <a:pt x="339138" y="0"/>
                </a:lnTo>
                <a:lnTo>
                  <a:pt x="339138" y="339138"/>
                </a:lnTo>
                <a:lnTo>
                  <a:pt x="0" y="339138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2" name="Shape 20"/>
          <p:cNvSpPr/>
          <p:nvPr/>
        </p:nvSpPr>
        <p:spPr>
          <a:xfrm>
            <a:off x="6420168" y="1653296"/>
            <a:ext cx="171688" cy="152612"/>
          </a:xfrm>
          <a:custGeom>
            <a:avLst/>
            <a:gdLst/>
            <a:ahLst/>
            <a:cxnLst/>
            <a:rect l="l" t="t" r="r" b="b"/>
            <a:pathLst>
              <a:path w="171688" h="152612">
                <a:moveTo>
                  <a:pt x="85844" y="-4769"/>
                </a:moveTo>
                <a:cubicBezTo>
                  <a:pt x="81880" y="-4769"/>
                  <a:pt x="78691" y="-1580"/>
                  <a:pt x="78691" y="2385"/>
                </a:cubicBezTo>
                <a:lnTo>
                  <a:pt x="78691" y="5961"/>
                </a:lnTo>
                <a:lnTo>
                  <a:pt x="78154" y="5961"/>
                </a:lnTo>
                <a:cubicBezTo>
                  <a:pt x="67245" y="5961"/>
                  <a:pt x="58422" y="14814"/>
                  <a:pt x="58422" y="25694"/>
                </a:cubicBezTo>
                <a:cubicBezTo>
                  <a:pt x="58422" y="35649"/>
                  <a:pt x="65844" y="44055"/>
                  <a:pt x="75710" y="45277"/>
                </a:cubicBezTo>
                <a:lnTo>
                  <a:pt x="93892" y="47542"/>
                </a:lnTo>
                <a:cubicBezTo>
                  <a:pt x="95412" y="47721"/>
                  <a:pt x="96575" y="49033"/>
                  <a:pt x="96575" y="50583"/>
                </a:cubicBezTo>
                <a:cubicBezTo>
                  <a:pt x="96575" y="52282"/>
                  <a:pt x="95204" y="53623"/>
                  <a:pt x="93534" y="53623"/>
                </a:cubicBezTo>
                <a:lnTo>
                  <a:pt x="71537" y="53653"/>
                </a:lnTo>
                <a:cubicBezTo>
                  <a:pt x="66917" y="53653"/>
                  <a:pt x="63191" y="57379"/>
                  <a:pt x="63191" y="61999"/>
                </a:cubicBezTo>
                <a:cubicBezTo>
                  <a:pt x="63191" y="66619"/>
                  <a:pt x="66917" y="70345"/>
                  <a:pt x="71537" y="70345"/>
                </a:cubicBezTo>
                <a:lnTo>
                  <a:pt x="78691" y="70345"/>
                </a:lnTo>
                <a:lnTo>
                  <a:pt x="78691" y="73921"/>
                </a:lnTo>
                <a:cubicBezTo>
                  <a:pt x="78691" y="77886"/>
                  <a:pt x="81880" y="81075"/>
                  <a:pt x="85844" y="81075"/>
                </a:cubicBezTo>
                <a:cubicBezTo>
                  <a:pt x="89809" y="81075"/>
                  <a:pt x="92998" y="77886"/>
                  <a:pt x="92998" y="73921"/>
                </a:cubicBezTo>
                <a:lnTo>
                  <a:pt x="92998" y="70345"/>
                </a:lnTo>
                <a:lnTo>
                  <a:pt x="93534" y="70345"/>
                </a:lnTo>
                <a:cubicBezTo>
                  <a:pt x="104444" y="70345"/>
                  <a:pt x="113267" y="61492"/>
                  <a:pt x="113267" y="50612"/>
                </a:cubicBezTo>
                <a:cubicBezTo>
                  <a:pt x="113267" y="40657"/>
                  <a:pt x="105845" y="32251"/>
                  <a:pt x="95979" y="31029"/>
                </a:cubicBezTo>
                <a:lnTo>
                  <a:pt x="77796" y="28764"/>
                </a:lnTo>
                <a:cubicBezTo>
                  <a:pt x="76276" y="28585"/>
                  <a:pt x="75114" y="27273"/>
                  <a:pt x="75114" y="25723"/>
                </a:cubicBezTo>
                <a:cubicBezTo>
                  <a:pt x="75114" y="24024"/>
                  <a:pt x="76485" y="22683"/>
                  <a:pt x="78154" y="22683"/>
                </a:cubicBezTo>
                <a:lnTo>
                  <a:pt x="97767" y="22653"/>
                </a:lnTo>
                <a:cubicBezTo>
                  <a:pt x="102387" y="22653"/>
                  <a:pt x="106113" y="18927"/>
                  <a:pt x="106113" y="14307"/>
                </a:cubicBezTo>
                <a:cubicBezTo>
                  <a:pt x="106113" y="9687"/>
                  <a:pt x="102387" y="5961"/>
                  <a:pt x="97767" y="5961"/>
                </a:cubicBezTo>
                <a:lnTo>
                  <a:pt x="92998" y="5961"/>
                </a:lnTo>
                <a:lnTo>
                  <a:pt x="92998" y="2385"/>
                </a:lnTo>
                <a:cubicBezTo>
                  <a:pt x="92998" y="-1580"/>
                  <a:pt x="89809" y="-4769"/>
                  <a:pt x="85844" y="-4769"/>
                </a:cubicBezTo>
                <a:close/>
                <a:moveTo>
                  <a:pt x="32579" y="101791"/>
                </a:moveTo>
                <a:lnTo>
                  <a:pt x="19881" y="114459"/>
                </a:lnTo>
                <a:lnTo>
                  <a:pt x="9538" y="114459"/>
                </a:lnTo>
                <a:cubicBezTo>
                  <a:pt x="4262" y="114459"/>
                  <a:pt x="0" y="118721"/>
                  <a:pt x="0" y="123997"/>
                </a:cubicBezTo>
                <a:lnTo>
                  <a:pt x="0" y="143074"/>
                </a:lnTo>
                <a:cubicBezTo>
                  <a:pt x="0" y="148350"/>
                  <a:pt x="4262" y="152612"/>
                  <a:pt x="9538" y="152612"/>
                </a:cubicBezTo>
                <a:lnTo>
                  <a:pt x="105070" y="152612"/>
                </a:lnTo>
                <a:cubicBezTo>
                  <a:pt x="113714" y="152612"/>
                  <a:pt x="122149" y="149840"/>
                  <a:pt x="129124" y="144713"/>
                </a:cubicBezTo>
                <a:lnTo>
                  <a:pt x="166860" y="116903"/>
                </a:lnTo>
                <a:cubicBezTo>
                  <a:pt x="172165" y="112998"/>
                  <a:pt x="173298" y="105547"/>
                  <a:pt x="169393" y="100241"/>
                </a:cubicBezTo>
                <a:cubicBezTo>
                  <a:pt x="165489" y="94935"/>
                  <a:pt x="158037" y="93803"/>
                  <a:pt x="152731" y="97707"/>
                </a:cubicBezTo>
                <a:lnTo>
                  <a:pt x="117022" y="123997"/>
                </a:lnTo>
                <a:lnTo>
                  <a:pt x="83460" y="123997"/>
                </a:lnTo>
                <a:cubicBezTo>
                  <a:pt x="79495" y="123997"/>
                  <a:pt x="76306" y="120808"/>
                  <a:pt x="76306" y="116844"/>
                </a:cubicBezTo>
                <a:cubicBezTo>
                  <a:pt x="76306" y="112879"/>
                  <a:pt x="79495" y="109690"/>
                  <a:pt x="83460" y="109690"/>
                </a:cubicBezTo>
                <a:lnTo>
                  <a:pt x="104921" y="109690"/>
                </a:lnTo>
                <a:cubicBezTo>
                  <a:pt x="110197" y="109690"/>
                  <a:pt x="114459" y="105427"/>
                  <a:pt x="114459" y="100152"/>
                </a:cubicBezTo>
                <a:cubicBezTo>
                  <a:pt x="114459" y="94876"/>
                  <a:pt x="110197" y="90613"/>
                  <a:pt x="104921" y="90613"/>
                </a:cubicBezTo>
                <a:lnTo>
                  <a:pt x="59554" y="90613"/>
                </a:lnTo>
                <a:cubicBezTo>
                  <a:pt x="49450" y="90613"/>
                  <a:pt x="39733" y="94637"/>
                  <a:pt x="32579" y="101791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3" name="Text 21"/>
          <p:cNvSpPr/>
          <p:nvPr/>
        </p:nvSpPr>
        <p:spPr>
          <a:xfrm>
            <a:off x="6775203" y="1560033"/>
            <a:ext cx="1246331" cy="2373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The Ask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775203" y="1831344"/>
            <a:ext cx="1212417" cy="1356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1" spc="40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Investment Sought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34324" y="2068740"/>
            <a:ext cx="1729602" cy="746103"/>
          </a:xfrm>
          <a:custGeom>
            <a:avLst/>
            <a:gdLst/>
            <a:ahLst/>
            <a:cxnLst/>
            <a:rect l="l" t="t" r="r" b="b"/>
            <a:pathLst>
              <a:path w="1729602" h="746103">
                <a:moveTo>
                  <a:pt x="0" y="0"/>
                </a:moveTo>
                <a:lnTo>
                  <a:pt x="1729602" y="0"/>
                </a:lnTo>
                <a:lnTo>
                  <a:pt x="1729602" y="746103"/>
                </a:lnTo>
                <a:lnTo>
                  <a:pt x="0" y="746103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6" name="Text 24"/>
          <p:cNvSpPr/>
          <p:nvPr/>
        </p:nvSpPr>
        <p:spPr>
          <a:xfrm>
            <a:off x="6351281" y="2136567"/>
            <a:ext cx="1695688" cy="271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02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15-20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372477" y="2407878"/>
            <a:ext cx="1653296" cy="169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hrs/week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376716" y="2611360"/>
            <a:ext cx="1644818" cy="1356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0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8163150" y="2068740"/>
            <a:ext cx="1729602" cy="746103"/>
          </a:xfrm>
          <a:custGeom>
            <a:avLst/>
            <a:gdLst/>
            <a:ahLst/>
            <a:cxnLst/>
            <a:rect l="l" t="t" r="r" b="b"/>
            <a:pathLst>
              <a:path w="1729602" h="746103">
                <a:moveTo>
                  <a:pt x="0" y="0"/>
                </a:moveTo>
                <a:lnTo>
                  <a:pt x="1729602" y="0"/>
                </a:lnTo>
                <a:lnTo>
                  <a:pt x="1729602" y="746103"/>
                </a:lnTo>
                <a:lnTo>
                  <a:pt x="0" y="746103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0" name="Text 28"/>
          <p:cNvSpPr/>
          <p:nvPr/>
        </p:nvSpPr>
        <p:spPr>
          <a:xfrm>
            <a:off x="8180107" y="2136567"/>
            <a:ext cx="1695688" cy="271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02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$25K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8201303" y="2407878"/>
            <a:ext cx="1653296" cy="169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annually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205542" y="2611360"/>
            <a:ext cx="1644818" cy="1356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0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Financial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9991977" y="2068740"/>
            <a:ext cx="1729602" cy="746103"/>
          </a:xfrm>
          <a:custGeom>
            <a:avLst/>
            <a:gdLst/>
            <a:ahLst/>
            <a:cxnLst/>
            <a:rect l="l" t="t" r="r" b="b"/>
            <a:pathLst>
              <a:path w="1729602" h="746103">
                <a:moveTo>
                  <a:pt x="0" y="0"/>
                </a:moveTo>
                <a:lnTo>
                  <a:pt x="1729602" y="0"/>
                </a:lnTo>
                <a:lnTo>
                  <a:pt x="1729602" y="746103"/>
                </a:lnTo>
                <a:lnTo>
                  <a:pt x="0" y="746103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4" name="Text 32"/>
          <p:cNvSpPr/>
          <p:nvPr/>
        </p:nvSpPr>
        <p:spPr>
          <a:xfrm>
            <a:off x="10008934" y="2136567"/>
            <a:ext cx="1695688" cy="271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02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3-5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10030130" y="2407878"/>
            <a:ext cx="1653296" cy="169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mentors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0034369" y="2611360"/>
            <a:ext cx="1644818" cy="1356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801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334324" y="2916584"/>
            <a:ext cx="5451638" cy="44087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Investment allocated across </a:t>
            </a:r>
            <a:pPr>
              <a:lnSpc>
                <a:spcPct val="140000"/>
              </a:lnSpc>
            </a:pPr>
            <a:r>
              <a:rPr lang="en-US" sz="1068" dirty="0">
                <a:solidFill>
                  <a:srgbClr val="2C3E50"/>
                </a:solidFill>
                <a:highlight>
                  <a:srgbClr val="C9A962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 development, strategic visibility, and relationship deepening </a:t>
            </a:r>
            <a:pPr>
              <a:lnSpc>
                <a:spcPct val="140000"/>
              </a:lnSpc>
            </a:pPr>
            <a:r>
              <a:rPr lang="en-US" sz="10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 accelerate trajectory.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356095" y="3950954"/>
            <a:ext cx="5672078" cy="2568968"/>
          </a:xfrm>
          <a:custGeom>
            <a:avLst/>
            <a:gdLst/>
            <a:ahLst/>
            <a:cxnLst/>
            <a:rect l="l" t="t" r="r" b="b"/>
            <a:pathLst>
              <a:path w="5672078" h="2568968">
                <a:moveTo>
                  <a:pt x="0" y="0"/>
                </a:moveTo>
                <a:lnTo>
                  <a:pt x="5672078" y="0"/>
                </a:lnTo>
                <a:lnTo>
                  <a:pt x="5672078" y="2568968"/>
                </a:lnTo>
                <a:lnTo>
                  <a:pt x="0" y="256896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5435" dist="8478" dir="5400000">
              <a:srgbClr val="000000">
                <a:alpha val="10196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356095" y="3950954"/>
            <a:ext cx="33914" cy="2568968"/>
          </a:xfrm>
          <a:custGeom>
            <a:avLst/>
            <a:gdLst/>
            <a:ahLst/>
            <a:cxnLst/>
            <a:rect l="l" t="t" r="r" b="b"/>
            <a:pathLst>
              <a:path w="33914" h="2568968">
                <a:moveTo>
                  <a:pt x="0" y="0"/>
                </a:moveTo>
                <a:lnTo>
                  <a:pt x="33914" y="0"/>
                </a:lnTo>
                <a:lnTo>
                  <a:pt x="33914" y="2568968"/>
                </a:lnTo>
                <a:lnTo>
                  <a:pt x="0" y="2568968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0" name="Shape 38"/>
          <p:cNvSpPr/>
          <p:nvPr/>
        </p:nvSpPr>
        <p:spPr>
          <a:xfrm>
            <a:off x="508707" y="4086609"/>
            <a:ext cx="339138" cy="339138"/>
          </a:xfrm>
          <a:custGeom>
            <a:avLst/>
            <a:gdLst/>
            <a:ahLst/>
            <a:cxnLst/>
            <a:rect l="l" t="t" r="r" b="b"/>
            <a:pathLst>
              <a:path w="339138" h="339138">
                <a:moveTo>
                  <a:pt x="0" y="0"/>
                </a:moveTo>
                <a:lnTo>
                  <a:pt x="339138" y="0"/>
                </a:lnTo>
                <a:lnTo>
                  <a:pt x="339138" y="339138"/>
                </a:lnTo>
                <a:lnTo>
                  <a:pt x="0" y="339138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1" name="Shape 39"/>
          <p:cNvSpPr/>
          <p:nvPr/>
        </p:nvSpPr>
        <p:spPr>
          <a:xfrm>
            <a:off x="604089" y="4179872"/>
            <a:ext cx="152612" cy="152612"/>
          </a:xfrm>
          <a:custGeom>
            <a:avLst/>
            <a:gdLst/>
            <a:ahLst/>
            <a:cxnLst/>
            <a:rect l="l" t="t" r="r" b="b"/>
            <a:pathLst>
              <a:path w="152612" h="152612">
                <a:moveTo>
                  <a:pt x="19076" y="19076"/>
                </a:moveTo>
                <a:cubicBezTo>
                  <a:pt x="19076" y="13801"/>
                  <a:pt x="14814" y="9538"/>
                  <a:pt x="9538" y="9538"/>
                </a:cubicBezTo>
                <a:cubicBezTo>
                  <a:pt x="4262" y="9538"/>
                  <a:pt x="0" y="13801"/>
                  <a:pt x="0" y="19076"/>
                </a:cubicBezTo>
                <a:lnTo>
                  <a:pt x="0" y="119228"/>
                </a:lnTo>
                <a:cubicBezTo>
                  <a:pt x="0" y="132403"/>
                  <a:pt x="10671" y="143074"/>
                  <a:pt x="23846" y="143074"/>
                </a:cubicBezTo>
                <a:lnTo>
                  <a:pt x="143074" y="143074"/>
                </a:lnTo>
                <a:cubicBezTo>
                  <a:pt x="148350" y="143074"/>
                  <a:pt x="152612" y="138811"/>
                  <a:pt x="152612" y="133535"/>
                </a:cubicBezTo>
                <a:cubicBezTo>
                  <a:pt x="152612" y="128260"/>
                  <a:pt x="148350" y="123997"/>
                  <a:pt x="143074" y="123997"/>
                </a:cubicBezTo>
                <a:lnTo>
                  <a:pt x="23846" y="123997"/>
                </a:lnTo>
                <a:cubicBezTo>
                  <a:pt x="21223" y="123997"/>
                  <a:pt x="19076" y="121851"/>
                  <a:pt x="19076" y="119228"/>
                </a:cubicBezTo>
                <a:lnTo>
                  <a:pt x="19076" y="19076"/>
                </a:lnTo>
                <a:close/>
                <a:moveTo>
                  <a:pt x="140272" y="44889"/>
                </a:moveTo>
                <a:cubicBezTo>
                  <a:pt x="143998" y="41163"/>
                  <a:pt x="143998" y="35113"/>
                  <a:pt x="140272" y="31387"/>
                </a:cubicBezTo>
                <a:cubicBezTo>
                  <a:pt x="136546" y="27661"/>
                  <a:pt x="130495" y="27661"/>
                  <a:pt x="126769" y="31387"/>
                </a:cubicBezTo>
                <a:lnTo>
                  <a:pt x="95382" y="62803"/>
                </a:lnTo>
                <a:lnTo>
                  <a:pt x="78273" y="45724"/>
                </a:lnTo>
                <a:cubicBezTo>
                  <a:pt x="74547" y="41998"/>
                  <a:pt x="68497" y="41998"/>
                  <a:pt x="64771" y="45724"/>
                </a:cubicBezTo>
                <a:lnTo>
                  <a:pt x="36156" y="74339"/>
                </a:lnTo>
                <a:cubicBezTo>
                  <a:pt x="32430" y="78065"/>
                  <a:pt x="32430" y="84115"/>
                  <a:pt x="36156" y="87841"/>
                </a:cubicBezTo>
                <a:cubicBezTo>
                  <a:pt x="39882" y="91567"/>
                  <a:pt x="45933" y="91567"/>
                  <a:pt x="49659" y="87841"/>
                </a:cubicBezTo>
                <a:lnTo>
                  <a:pt x="71537" y="65963"/>
                </a:lnTo>
                <a:lnTo>
                  <a:pt x="88646" y="83072"/>
                </a:lnTo>
                <a:cubicBezTo>
                  <a:pt x="92372" y="86798"/>
                  <a:pt x="98423" y="86798"/>
                  <a:pt x="102149" y="83072"/>
                </a:cubicBezTo>
                <a:lnTo>
                  <a:pt x="140302" y="44919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2" name="Text 40"/>
          <p:cNvSpPr/>
          <p:nvPr/>
        </p:nvSpPr>
        <p:spPr>
          <a:xfrm>
            <a:off x="949586" y="4086609"/>
            <a:ext cx="1339594" cy="2373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The Return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949586" y="4357919"/>
            <a:ext cx="1305680" cy="1356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1" spc="40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Projected Outcomes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508707" y="4595316"/>
            <a:ext cx="5383811" cy="406965"/>
          </a:xfrm>
          <a:custGeom>
            <a:avLst/>
            <a:gdLst/>
            <a:ahLst/>
            <a:cxnLst/>
            <a:rect l="l" t="t" r="r" b="b"/>
            <a:pathLst>
              <a:path w="5383811" h="406965">
                <a:moveTo>
                  <a:pt x="0" y="0"/>
                </a:moveTo>
                <a:lnTo>
                  <a:pt x="5383811" y="0"/>
                </a:lnTo>
                <a:lnTo>
                  <a:pt x="5383811" y="406965"/>
                </a:lnTo>
                <a:lnTo>
                  <a:pt x="0" y="406965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5" name="Shape 43"/>
          <p:cNvSpPr/>
          <p:nvPr/>
        </p:nvSpPr>
        <p:spPr>
          <a:xfrm>
            <a:off x="576534" y="4663143"/>
            <a:ext cx="271310" cy="271310"/>
          </a:xfrm>
          <a:custGeom>
            <a:avLst/>
            <a:gdLst/>
            <a:ahLst/>
            <a:cxnLst/>
            <a:rect l="l" t="t" r="r" b="b"/>
            <a:pathLst>
              <a:path w="271310" h="271310">
                <a:moveTo>
                  <a:pt x="0" y="0"/>
                </a:moveTo>
                <a:lnTo>
                  <a:pt x="271310" y="0"/>
                </a:lnTo>
                <a:lnTo>
                  <a:pt x="271310" y="271310"/>
                </a:lnTo>
                <a:lnTo>
                  <a:pt x="0" y="27131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46" name="Text 44"/>
          <p:cNvSpPr/>
          <p:nvPr/>
        </p:nvSpPr>
        <p:spPr>
          <a:xfrm>
            <a:off x="546860" y="4663143"/>
            <a:ext cx="330659" cy="271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915672" y="4697057"/>
            <a:ext cx="508707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3487952" y="4697057"/>
            <a:ext cx="2407878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Director-level role, +35% compensation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508707" y="5070108"/>
            <a:ext cx="5383811" cy="406965"/>
          </a:xfrm>
          <a:custGeom>
            <a:avLst/>
            <a:gdLst/>
            <a:ahLst/>
            <a:cxnLst/>
            <a:rect l="l" t="t" r="r" b="b"/>
            <a:pathLst>
              <a:path w="5383811" h="406965">
                <a:moveTo>
                  <a:pt x="0" y="0"/>
                </a:moveTo>
                <a:lnTo>
                  <a:pt x="5383811" y="0"/>
                </a:lnTo>
                <a:lnTo>
                  <a:pt x="5383811" y="406965"/>
                </a:lnTo>
                <a:lnTo>
                  <a:pt x="0" y="406965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0" name="Shape 48"/>
          <p:cNvSpPr/>
          <p:nvPr/>
        </p:nvSpPr>
        <p:spPr>
          <a:xfrm>
            <a:off x="576534" y="5137936"/>
            <a:ext cx="271310" cy="271310"/>
          </a:xfrm>
          <a:custGeom>
            <a:avLst/>
            <a:gdLst/>
            <a:ahLst/>
            <a:cxnLst/>
            <a:rect l="l" t="t" r="r" b="b"/>
            <a:pathLst>
              <a:path w="271310" h="271310">
                <a:moveTo>
                  <a:pt x="0" y="0"/>
                </a:moveTo>
                <a:lnTo>
                  <a:pt x="271310" y="0"/>
                </a:lnTo>
                <a:lnTo>
                  <a:pt x="271310" y="271310"/>
                </a:lnTo>
                <a:lnTo>
                  <a:pt x="0" y="27131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51" name="Text 49"/>
          <p:cNvSpPr/>
          <p:nvPr/>
        </p:nvSpPr>
        <p:spPr>
          <a:xfrm>
            <a:off x="546860" y="5137936"/>
            <a:ext cx="330659" cy="271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24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915672" y="5171850"/>
            <a:ext cx="508707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3475631" y="5171850"/>
            <a:ext cx="2416356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VP/Head of function, thought leadership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508707" y="5544901"/>
            <a:ext cx="5383811" cy="406965"/>
          </a:xfrm>
          <a:custGeom>
            <a:avLst/>
            <a:gdLst/>
            <a:ahLst/>
            <a:cxnLst/>
            <a:rect l="l" t="t" r="r" b="b"/>
            <a:pathLst>
              <a:path w="5383811" h="406965">
                <a:moveTo>
                  <a:pt x="0" y="0"/>
                </a:moveTo>
                <a:lnTo>
                  <a:pt x="5383811" y="0"/>
                </a:lnTo>
                <a:lnTo>
                  <a:pt x="5383811" y="406965"/>
                </a:lnTo>
                <a:lnTo>
                  <a:pt x="0" y="406965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5" name="Shape 53"/>
          <p:cNvSpPr/>
          <p:nvPr/>
        </p:nvSpPr>
        <p:spPr>
          <a:xfrm>
            <a:off x="576534" y="5612729"/>
            <a:ext cx="271310" cy="271310"/>
          </a:xfrm>
          <a:custGeom>
            <a:avLst/>
            <a:gdLst/>
            <a:ahLst/>
            <a:cxnLst/>
            <a:rect l="l" t="t" r="r" b="b"/>
            <a:pathLst>
              <a:path w="271310" h="271310">
                <a:moveTo>
                  <a:pt x="0" y="0"/>
                </a:moveTo>
                <a:lnTo>
                  <a:pt x="271310" y="0"/>
                </a:lnTo>
                <a:lnTo>
                  <a:pt x="271310" y="271310"/>
                </a:lnTo>
                <a:lnTo>
                  <a:pt x="0" y="27131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56" name="Text 54"/>
          <p:cNvSpPr/>
          <p:nvPr/>
        </p:nvSpPr>
        <p:spPr>
          <a:xfrm>
            <a:off x="546860" y="5612729"/>
            <a:ext cx="330659" cy="271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3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915672" y="5646643"/>
            <a:ext cx="508707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3402637" y="5646643"/>
            <a:ext cx="2492662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C-suite or independent practice, 3x value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6164755" y="3950954"/>
            <a:ext cx="5689035" cy="2568968"/>
          </a:xfrm>
          <a:custGeom>
            <a:avLst/>
            <a:gdLst/>
            <a:ahLst/>
            <a:cxnLst/>
            <a:rect l="l" t="t" r="r" b="b"/>
            <a:pathLst>
              <a:path w="5689035" h="2568968">
                <a:moveTo>
                  <a:pt x="0" y="0"/>
                </a:moveTo>
                <a:lnTo>
                  <a:pt x="5689035" y="0"/>
                </a:lnTo>
                <a:lnTo>
                  <a:pt x="5689035" y="2568968"/>
                </a:lnTo>
                <a:lnTo>
                  <a:pt x="0" y="2568968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1A1D21"/>
              </a:gs>
            </a:gsLst>
            <a:lin ang="2700000" scaled="1"/>
          </a:gradFill>
          <a:ln/>
          <a:effectLst>
            <a:outerShdw sx="100000" sy="100000" kx="0" ky="0" algn="bl" rotWithShape="0" blurRad="25435" dist="8478" dir="5400000">
              <a:srgbClr val="000000">
                <a:alpha val="10196"/>
              </a:srgbClr>
            </a:outerShdw>
          </a:effectLst>
        </p:spPr>
      </p:sp>
      <p:sp>
        <p:nvSpPr>
          <p:cNvPr id="60" name="Shape 58"/>
          <p:cNvSpPr/>
          <p:nvPr/>
        </p:nvSpPr>
        <p:spPr>
          <a:xfrm>
            <a:off x="6300410" y="4086609"/>
            <a:ext cx="339138" cy="339138"/>
          </a:xfrm>
          <a:custGeom>
            <a:avLst/>
            <a:gdLst/>
            <a:ahLst/>
            <a:cxnLst/>
            <a:rect l="l" t="t" r="r" b="b"/>
            <a:pathLst>
              <a:path w="339138" h="339138">
                <a:moveTo>
                  <a:pt x="0" y="0"/>
                </a:moveTo>
                <a:lnTo>
                  <a:pt x="339138" y="0"/>
                </a:lnTo>
                <a:lnTo>
                  <a:pt x="339138" y="339138"/>
                </a:lnTo>
                <a:lnTo>
                  <a:pt x="0" y="339138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95792" y="4179872"/>
            <a:ext cx="152612" cy="152612"/>
          </a:xfrm>
          <a:custGeom>
            <a:avLst/>
            <a:gdLst/>
            <a:ahLst/>
            <a:cxnLst/>
            <a:rect l="l" t="t" r="r" b="b"/>
            <a:pathLst>
              <a:path w="152612" h="152612">
                <a:moveTo>
                  <a:pt x="76306" y="0"/>
                </a:moveTo>
                <a:cubicBezTo>
                  <a:pt x="118420" y="0"/>
                  <a:pt x="152612" y="34192"/>
                  <a:pt x="152612" y="76306"/>
                </a:cubicBezTo>
                <a:cubicBezTo>
                  <a:pt x="152612" y="118420"/>
                  <a:pt x="118420" y="152612"/>
                  <a:pt x="76306" y="152612"/>
                </a:cubicBezTo>
                <a:cubicBezTo>
                  <a:pt x="34192" y="152612"/>
                  <a:pt x="0" y="118420"/>
                  <a:pt x="0" y="76306"/>
                </a:cubicBezTo>
                <a:cubicBezTo>
                  <a:pt x="0" y="34192"/>
                  <a:pt x="34192" y="0"/>
                  <a:pt x="76306" y="0"/>
                </a:cubicBezTo>
                <a:close/>
                <a:moveTo>
                  <a:pt x="69152" y="35768"/>
                </a:moveTo>
                <a:lnTo>
                  <a:pt x="69152" y="76306"/>
                </a:lnTo>
                <a:cubicBezTo>
                  <a:pt x="69152" y="78691"/>
                  <a:pt x="70345" y="80926"/>
                  <a:pt x="72342" y="82267"/>
                </a:cubicBezTo>
                <a:lnTo>
                  <a:pt x="100956" y="101344"/>
                </a:lnTo>
                <a:cubicBezTo>
                  <a:pt x="104235" y="103550"/>
                  <a:pt x="108676" y="102655"/>
                  <a:pt x="110882" y="99347"/>
                </a:cubicBezTo>
                <a:cubicBezTo>
                  <a:pt x="113088" y="96038"/>
                  <a:pt x="112194" y="91627"/>
                  <a:pt x="108885" y="89421"/>
                </a:cubicBezTo>
                <a:lnTo>
                  <a:pt x="83460" y="72491"/>
                </a:lnTo>
                <a:lnTo>
                  <a:pt x="83460" y="35768"/>
                </a:lnTo>
                <a:cubicBezTo>
                  <a:pt x="83460" y="31804"/>
                  <a:pt x="80270" y="28615"/>
                  <a:pt x="76306" y="28615"/>
                </a:cubicBezTo>
                <a:cubicBezTo>
                  <a:pt x="72342" y="28615"/>
                  <a:pt x="69152" y="31804"/>
                  <a:pt x="69152" y="3576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2" name="Text 60"/>
          <p:cNvSpPr/>
          <p:nvPr/>
        </p:nvSpPr>
        <p:spPr>
          <a:xfrm>
            <a:off x="6741289" y="4086609"/>
            <a:ext cx="975021" cy="2373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35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Why Now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741289" y="4357919"/>
            <a:ext cx="941107" cy="1356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01" spc="40" kern="0" dirty="0">
                <a:solidFill>
                  <a:srgbClr val="C9A962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Critical Timing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6300410" y="4595316"/>
            <a:ext cx="5485552" cy="22043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68" b="1" dirty="0">
                <a:solidFill>
                  <a:srgbClr val="F5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Window of opportunity is 12-18 months.</a:t>
            </a:r>
            <a:pPr>
              <a:lnSpc>
                <a:spcPct val="140000"/>
              </a:lnSpc>
            </a:pPr>
            <a:r>
              <a:rPr lang="en-US" sz="1068" dirty="0">
                <a:solidFill>
                  <a:srgbClr val="F5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Three converging factors create asymmetric upside: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6300410" y="4934453"/>
            <a:ext cx="203483" cy="203483"/>
          </a:xfrm>
          <a:custGeom>
            <a:avLst/>
            <a:gdLst/>
            <a:ahLst/>
            <a:cxnLst/>
            <a:rect l="l" t="t" r="r" b="b"/>
            <a:pathLst>
              <a:path w="203483" h="203483">
                <a:moveTo>
                  <a:pt x="0" y="0"/>
                </a:moveTo>
                <a:lnTo>
                  <a:pt x="203483" y="0"/>
                </a:lnTo>
                <a:lnTo>
                  <a:pt x="203483" y="203483"/>
                </a:lnTo>
                <a:lnTo>
                  <a:pt x="0" y="203483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66" name="Text 64"/>
          <p:cNvSpPr/>
          <p:nvPr/>
        </p:nvSpPr>
        <p:spPr>
          <a:xfrm>
            <a:off x="6383273" y="4951410"/>
            <a:ext cx="93263" cy="169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6571720" y="4917497"/>
            <a:ext cx="4535967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F5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Industry inflection: AI adoption creating demand for human-AI orchestrators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6300410" y="5205764"/>
            <a:ext cx="203483" cy="203483"/>
          </a:xfrm>
          <a:custGeom>
            <a:avLst/>
            <a:gdLst/>
            <a:ahLst/>
            <a:cxnLst/>
            <a:rect l="l" t="t" r="r" b="b"/>
            <a:pathLst>
              <a:path w="203483" h="203483">
                <a:moveTo>
                  <a:pt x="0" y="0"/>
                </a:moveTo>
                <a:lnTo>
                  <a:pt x="203483" y="0"/>
                </a:lnTo>
                <a:lnTo>
                  <a:pt x="203483" y="203483"/>
                </a:lnTo>
                <a:lnTo>
                  <a:pt x="0" y="203483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69" name="Text 67"/>
          <p:cNvSpPr/>
          <p:nvPr/>
        </p:nvSpPr>
        <p:spPr>
          <a:xfrm>
            <a:off x="6371881" y="5222720"/>
            <a:ext cx="118698" cy="169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6571720" y="5188807"/>
            <a:ext cx="4188350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F5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inflection: Peak learning velocity + established credibility base</a:t>
            </a:r>
            <a:endParaRPr lang="en-US" sz="1600" dirty="0"/>
          </a:p>
        </p:txBody>
      </p:sp>
      <p:sp>
        <p:nvSpPr>
          <p:cNvPr id="71" name="Shape 69"/>
          <p:cNvSpPr/>
          <p:nvPr/>
        </p:nvSpPr>
        <p:spPr>
          <a:xfrm>
            <a:off x="6300410" y="5477074"/>
            <a:ext cx="203483" cy="203483"/>
          </a:xfrm>
          <a:custGeom>
            <a:avLst/>
            <a:gdLst/>
            <a:ahLst/>
            <a:cxnLst/>
            <a:rect l="l" t="t" r="r" b="b"/>
            <a:pathLst>
              <a:path w="203483" h="203483">
                <a:moveTo>
                  <a:pt x="0" y="0"/>
                </a:moveTo>
                <a:lnTo>
                  <a:pt x="203483" y="0"/>
                </a:lnTo>
                <a:lnTo>
                  <a:pt x="203483" y="203483"/>
                </a:lnTo>
                <a:lnTo>
                  <a:pt x="0" y="203483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72" name="Text 70"/>
          <p:cNvSpPr/>
          <p:nvPr/>
        </p:nvSpPr>
        <p:spPr>
          <a:xfrm>
            <a:off x="6370357" y="5494031"/>
            <a:ext cx="118698" cy="169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6571720" y="5460117"/>
            <a:ext cx="4595316" cy="203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8" dirty="0">
                <a:solidFill>
                  <a:srgbClr val="F5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inflection: Leadership shortage + compensation inflation in target roles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6300410" y="5786537"/>
            <a:ext cx="5417725" cy="8478"/>
          </a:xfrm>
          <a:custGeom>
            <a:avLst/>
            <a:gdLst/>
            <a:ahLst/>
            <a:cxnLst/>
            <a:rect l="l" t="t" r="r" b="b"/>
            <a:pathLst>
              <a:path w="5417725" h="8478">
                <a:moveTo>
                  <a:pt x="0" y="0"/>
                </a:moveTo>
                <a:lnTo>
                  <a:pt x="5417725" y="0"/>
                </a:lnTo>
                <a:lnTo>
                  <a:pt x="5417725" y="8478"/>
                </a:lnTo>
                <a:lnTo>
                  <a:pt x="0" y="8478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75" name="Shape 73"/>
          <p:cNvSpPr/>
          <p:nvPr/>
        </p:nvSpPr>
        <p:spPr>
          <a:xfrm>
            <a:off x="6317367" y="5913713"/>
            <a:ext cx="118698" cy="118698"/>
          </a:xfrm>
          <a:custGeom>
            <a:avLst/>
            <a:gdLst/>
            <a:ahLst/>
            <a:cxnLst/>
            <a:rect l="l" t="t" r="r" b="b"/>
            <a:pathLst>
              <a:path w="118698" h="118698">
                <a:moveTo>
                  <a:pt x="59349" y="0"/>
                </a:moveTo>
                <a:cubicBezTo>
                  <a:pt x="62757" y="0"/>
                  <a:pt x="65887" y="1878"/>
                  <a:pt x="67510" y="4868"/>
                </a:cubicBezTo>
                <a:lnTo>
                  <a:pt x="117585" y="97601"/>
                </a:lnTo>
                <a:cubicBezTo>
                  <a:pt x="119139" y="100476"/>
                  <a:pt x="119069" y="103954"/>
                  <a:pt x="117400" y="106759"/>
                </a:cubicBezTo>
                <a:cubicBezTo>
                  <a:pt x="115731" y="109564"/>
                  <a:pt x="112694" y="111280"/>
                  <a:pt x="109425" y="111280"/>
                </a:cubicBezTo>
                <a:lnTo>
                  <a:pt x="9273" y="111280"/>
                </a:lnTo>
                <a:cubicBezTo>
                  <a:pt x="6004" y="111280"/>
                  <a:pt x="2991" y="109564"/>
                  <a:pt x="1298" y="106759"/>
                </a:cubicBezTo>
                <a:cubicBezTo>
                  <a:pt x="-394" y="103954"/>
                  <a:pt x="-440" y="100476"/>
                  <a:pt x="1113" y="97601"/>
                </a:cubicBezTo>
                <a:lnTo>
                  <a:pt x="51189" y="4868"/>
                </a:lnTo>
                <a:cubicBezTo>
                  <a:pt x="52811" y="1878"/>
                  <a:pt x="55941" y="0"/>
                  <a:pt x="59349" y="0"/>
                </a:cubicBezTo>
                <a:close/>
                <a:moveTo>
                  <a:pt x="59349" y="38948"/>
                </a:moveTo>
                <a:cubicBezTo>
                  <a:pt x="56266" y="38948"/>
                  <a:pt x="53785" y="41428"/>
                  <a:pt x="53785" y="44512"/>
                </a:cubicBezTo>
                <a:lnTo>
                  <a:pt x="53785" y="70477"/>
                </a:lnTo>
                <a:cubicBezTo>
                  <a:pt x="53785" y="73560"/>
                  <a:pt x="56266" y="76041"/>
                  <a:pt x="59349" y="76041"/>
                </a:cubicBezTo>
                <a:cubicBezTo>
                  <a:pt x="62432" y="76041"/>
                  <a:pt x="64913" y="73560"/>
                  <a:pt x="64913" y="70477"/>
                </a:cubicBezTo>
                <a:lnTo>
                  <a:pt x="64913" y="44512"/>
                </a:lnTo>
                <a:cubicBezTo>
                  <a:pt x="64913" y="41428"/>
                  <a:pt x="62432" y="38948"/>
                  <a:pt x="59349" y="38948"/>
                </a:cubicBezTo>
                <a:close/>
                <a:moveTo>
                  <a:pt x="65539" y="89024"/>
                </a:moveTo>
                <a:cubicBezTo>
                  <a:pt x="65680" y="86726"/>
                  <a:pt x="64534" y="84540"/>
                  <a:pt x="62564" y="83349"/>
                </a:cubicBezTo>
                <a:cubicBezTo>
                  <a:pt x="60595" y="82157"/>
                  <a:pt x="58127" y="82157"/>
                  <a:pt x="56157" y="83349"/>
                </a:cubicBezTo>
                <a:cubicBezTo>
                  <a:pt x="54187" y="84540"/>
                  <a:pt x="53042" y="86726"/>
                  <a:pt x="53182" y="89024"/>
                </a:cubicBezTo>
                <a:cubicBezTo>
                  <a:pt x="53042" y="91321"/>
                  <a:pt x="54187" y="93507"/>
                  <a:pt x="56157" y="94699"/>
                </a:cubicBezTo>
                <a:cubicBezTo>
                  <a:pt x="58127" y="95890"/>
                  <a:pt x="60595" y="95890"/>
                  <a:pt x="62564" y="94699"/>
                </a:cubicBezTo>
                <a:cubicBezTo>
                  <a:pt x="64534" y="93507"/>
                  <a:pt x="65680" y="91321"/>
                  <a:pt x="65539" y="89024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76" name="Text 74"/>
          <p:cNvSpPr/>
          <p:nvPr/>
        </p:nvSpPr>
        <p:spPr>
          <a:xfrm>
            <a:off x="6498303" y="5892517"/>
            <a:ext cx="5279181" cy="16956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35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Cost of inaction: 2-3 year delay in reaching equivalent position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47625" cy="254000"/>
          </a:xfrm>
          <a:custGeom>
            <a:avLst/>
            <a:gdLst/>
            <a:ahLst/>
            <a:cxnLst/>
            <a:rect l="l" t="t" r="r" b="b"/>
            <a:pathLst>
              <a:path w="47625" h="254000">
                <a:moveTo>
                  <a:pt x="0" y="0"/>
                </a:moveTo>
                <a:lnTo>
                  <a:pt x="47625" y="0"/>
                </a:lnTo>
                <a:lnTo>
                  <a:pt x="47625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60375" y="365125"/>
            <a:ext cx="1381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175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Analysis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350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Demand Side: Why This Profile Is in High Demand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0160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Analyzing market forces creating premium demand for this skill-position combination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381125"/>
            <a:ext cx="6270625" cy="4683125"/>
          </a:xfrm>
          <a:custGeom>
            <a:avLst/>
            <a:gdLst/>
            <a:ahLst/>
            <a:cxnLst/>
            <a:rect l="l" t="t" r="r" b="b"/>
            <a:pathLst>
              <a:path w="6270625" h="4683125">
                <a:moveTo>
                  <a:pt x="0" y="0"/>
                </a:moveTo>
                <a:lnTo>
                  <a:pt x="6270625" y="0"/>
                </a:lnTo>
                <a:lnTo>
                  <a:pt x="6270625" y="4683125"/>
                </a:lnTo>
                <a:lnTo>
                  <a:pt x="0" y="46831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17500" y="1381125"/>
            <a:ext cx="6270625" cy="31750"/>
          </a:xfrm>
          <a:custGeom>
            <a:avLst/>
            <a:gdLst/>
            <a:ahLst/>
            <a:cxnLst/>
            <a:rect l="l" t="t" r="r" b="b"/>
            <a:pathLst>
              <a:path w="6270625" h="31750">
                <a:moveTo>
                  <a:pt x="0" y="0"/>
                </a:moveTo>
                <a:lnTo>
                  <a:pt x="6270625" y="0"/>
                </a:lnTo>
                <a:lnTo>
                  <a:pt x="6270625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Shape 6"/>
          <p:cNvSpPr/>
          <p:nvPr/>
        </p:nvSpPr>
        <p:spPr>
          <a:xfrm>
            <a:off x="476250" y="15557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9" name="Shape 7"/>
          <p:cNvSpPr/>
          <p:nvPr/>
        </p:nvSpPr>
        <p:spPr>
          <a:xfrm>
            <a:off x="587375" y="166687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89297" y="9922"/>
                </a:moveTo>
                <a:cubicBezTo>
                  <a:pt x="89297" y="15410"/>
                  <a:pt x="93731" y="19844"/>
                  <a:pt x="99219" y="19844"/>
                </a:cubicBezTo>
                <a:lnTo>
                  <a:pt x="111621" y="19844"/>
                </a:lnTo>
                <a:cubicBezTo>
                  <a:pt x="115745" y="19844"/>
                  <a:pt x="119062" y="23161"/>
                  <a:pt x="119062" y="27285"/>
                </a:cubicBezTo>
                <a:cubicBezTo>
                  <a:pt x="119062" y="31409"/>
                  <a:pt x="115745" y="34727"/>
                  <a:pt x="111621" y="34727"/>
                </a:cubicBezTo>
                <a:lnTo>
                  <a:pt x="9922" y="34727"/>
                </a:lnTo>
                <a:cubicBezTo>
                  <a:pt x="4434" y="34727"/>
                  <a:pt x="0" y="39160"/>
                  <a:pt x="0" y="44648"/>
                </a:cubicBezTo>
                <a:cubicBezTo>
                  <a:pt x="0" y="50136"/>
                  <a:pt x="4434" y="54570"/>
                  <a:pt x="9922" y="54570"/>
                </a:cubicBezTo>
                <a:lnTo>
                  <a:pt x="111621" y="54570"/>
                </a:lnTo>
                <a:cubicBezTo>
                  <a:pt x="126690" y="54570"/>
                  <a:pt x="138906" y="42354"/>
                  <a:pt x="138906" y="27285"/>
                </a:cubicBezTo>
                <a:cubicBezTo>
                  <a:pt x="138906" y="12216"/>
                  <a:pt x="126690" y="0"/>
                  <a:pt x="111621" y="0"/>
                </a:cubicBezTo>
                <a:lnTo>
                  <a:pt x="99219" y="0"/>
                </a:lnTo>
                <a:cubicBezTo>
                  <a:pt x="93731" y="0"/>
                  <a:pt x="89297" y="4434"/>
                  <a:pt x="89297" y="9922"/>
                </a:cubicBezTo>
                <a:close/>
                <a:moveTo>
                  <a:pt x="109141" y="119062"/>
                </a:moveTo>
                <a:cubicBezTo>
                  <a:pt x="109141" y="124551"/>
                  <a:pt x="113574" y="128984"/>
                  <a:pt x="119062" y="128984"/>
                </a:cubicBezTo>
                <a:lnTo>
                  <a:pt x="128984" y="128984"/>
                </a:lnTo>
                <a:cubicBezTo>
                  <a:pt x="145417" y="128984"/>
                  <a:pt x="158750" y="115652"/>
                  <a:pt x="158750" y="99219"/>
                </a:cubicBezTo>
                <a:cubicBezTo>
                  <a:pt x="158750" y="82786"/>
                  <a:pt x="145417" y="69453"/>
                  <a:pt x="128984" y="69453"/>
                </a:cubicBezTo>
                <a:lnTo>
                  <a:pt x="9922" y="69453"/>
                </a:lnTo>
                <a:cubicBezTo>
                  <a:pt x="4434" y="69453"/>
                  <a:pt x="0" y="73887"/>
                  <a:pt x="0" y="79375"/>
                </a:cubicBezTo>
                <a:cubicBezTo>
                  <a:pt x="0" y="84863"/>
                  <a:pt x="4434" y="89297"/>
                  <a:pt x="9922" y="89297"/>
                </a:cubicBezTo>
                <a:lnTo>
                  <a:pt x="128984" y="89297"/>
                </a:lnTo>
                <a:cubicBezTo>
                  <a:pt x="134472" y="89297"/>
                  <a:pt x="138906" y="93731"/>
                  <a:pt x="138906" y="99219"/>
                </a:cubicBezTo>
                <a:cubicBezTo>
                  <a:pt x="138906" y="104707"/>
                  <a:pt x="134472" y="109141"/>
                  <a:pt x="128984" y="109141"/>
                </a:cubicBezTo>
                <a:lnTo>
                  <a:pt x="119062" y="109141"/>
                </a:lnTo>
                <a:cubicBezTo>
                  <a:pt x="113574" y="109141"/>
                  <a:pt x="109141" y="113574"/>
                  <a:pt x="109141" y="119062"/>
                </a:cubicBezTo>
                <a:close/>
                <a:moveTo>
                  <a:pt x="39688" y="158750"/>
                </a:moveTo>
                <a:lnTo>
                  <a:pt x="52090" y="158750"/>
                </a:lnTo>
                <a:cubicBezTo>
                  <a:pt x="67159" y="158750"/>
                  <a:pt x="79375" y="146534"/>
                  <a:pt x="79375" y="131465"/>
                </a:cubicBezTo>
                <a:cubicBezTo>
                  <a:pt x="79375" y="116396"/>
                  <a:pt x="67159" y="104180"/>
                  <a:pt x="52090" y="104180"/>
                </a:cubicBezTo>
                <a:lnTo>
                  <a:pt x="9922" y="104180"/>
                </a:lnTo>
                <a:cubicBezTo>
                  <a:pt x="4434" y="104180"/>
                  <a:pt x="0" y="108614"/>
                  <a:pt x="0" y="114102"/>
                </a:cubicBezTo>
                <a:cubicBezTo>
                  <a:pt x="0" y="119590"/>
                  <a:pt x="4434" y="124023"/>
                  <a:pt x="9922" y="124023"/>
                </a:cubicBezTo>
                <a:lnTo>
                  <a:pt x="52090" y="124023"/>
                </a:lnTo>
                <a:cubicBezTo>
                  <a:pt x="56214" y="124023"/>
                  <a:pt x="59531" y="127341"/>
                  <a:pt x="59531" y="131465"/>
                </a:cubicBezTo>
                <a:cubicBezTo>
                  <a:pt x="59531" y="135589"/>
                  <a:pt x="56214" y="138906"/>
                  <a:pt x="52090" y="138906"/>
                </a:cubicBezTo>
                <a:lnTo>
                  <a:pt x="39688" y="138906"/>
                </a:lnTo>
                <a:cubicBezTo>
                  <a:pt x="34199" y="138906"/>
                  <a:pt x="29766" y="143340"/>
                  <a:pt x="29766" y="148828"/>
                </a:cubicBezTo>
                <a:cubicBezTo>
                  <a:pt x="29766" y="154316"/>
                  <a:pt x="34199" y="158750"/>
                  <a:pt x="39688" y="158750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0" name="Text 8"/>
          <p:cNvSpPr/>
          <p:nvPr/>
        </p:nvSpPr>
        <p:spPr>
          <a:xfrm>
            <a:off x="952500" y="1619250"/>
            <a:ext cx="165893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Industry Tailwinds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76250" y="2063750"/>
            <a:ext cx="6016625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Three macro trends are structurally increasing demand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for professionals who bridge strategy and execution: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76250" y="2397125"/>
            <a:ext cx="5953125" cy="730250"/>
          </a:xfrm>
          <a:custGeom>
            <a:avLst/>
            <a:gdLst/>
            <a:ahLst/>
            <a:cxnLst/>
            <a:rect l="l" t="t" r="r" b="b"/>
            <a:pathLst>
              <a:path w="5953125" h="730250">
                <a:moveTo>
                  <a:pt x="0" y="0"/>
                </a:moveTo>
                <a:lnTo>
                  <a:pt x="5953125" y="0"/>
                </a:lnTo>
                <a:lnTo>
                  <a:pt x="5953125" y="730250"/>
                </a:lnTo>
                <a:lnTo>
                  <a:pt x="0" y="730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13" name="Shape 11"/>
          <p:cNvSpPr/>
          <p:nvPr/>
        </p:nvSpPr>
        <p:spPr>
          <a:xfrm>
            <a:off x="571500" y="2492375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0" y="0"/>
                </a:moveTo>
                <a:lnTo>
                  <a:pt x="254000" y="0"/>
                </a:lnTo>
                <a:lnTo>
                  <a:pt x="254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4" name="Text 12"/>
          <p:cNvSpPr/>
          <p:nvPr/>
        </p:nvSpPr>
        <p:spPr>
          <a:xfrm>
            <a:off x="543719" y="2492375"/>
            <a:ext cx="3095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20750" y="2492375"/>
            <a:ext cx="5476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Digital Transformation Acceleration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20750" y="2714625"/>
            <a:ext cx="546893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67% of companies report stalled digital initiatives due to leadership gaps (McKinsey, 2025). Need for leaders who understand both business context and technical implementation.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76250" y="3222625"/>
            <a:ext cx="5953125" cy="730250"/>
          </a:xfrm>
          <a:custGeom>
            <a:avLst/>
            <a:gdLst/>
            <a:ahLst/>
            <a:cxnLst/>
            <a:rect l="l" t="t" r="r" b="b"/>
            <a:pathLst>
              <a:path w="5953125" h="730250">
                <a:moveTo>
                  <a:pt x="0" y="0"/>
                </a:moveTo>
                <a:lnTo>
                  <a:pt x="5953125" y="0"/>
                </a:lnTo>
                <a:lnTo>
                  <a:pt x="5953125" y="730250"/>
                </a:lnTo>
                <a:lnTo>
                  <a:pt x="0" y="730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18" name="Shape 16"/>
          <p:cNvSpPr/>
          <p:nvPr/>
        </p:nvSpPr>
        <p:spPr>
          <a:xfrm>
            <a:off x="571500" y="3317875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0" y="0"/>
                </a:moveTo>
                <a:lnTo>
                  <a:pt x="254000" y="0"/>
                </a:lnTo>
                <a:lnTo>
                  <a:pt x="254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9" name="Text 17"/>
          <p:cNvSpPr/>
          <p:nvPr/>
        </p:nvSpPr>
        <p:spPr>
          <a:xfrm>
            <a:off x="543719" y="3317875"/>
            <a:ext cx="3095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20750" y="3317875"/>
            <a:ext cx="5476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Human-AI Collaboration Models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20750" y="3540125"/>
            <a:ext cx="546893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Organizations shifting from "AI replacement" to "AI augmentation" need orchestrators who can design human-machine workflows. Premium of 40-60% for these skills.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476250" y="4048125"/>
            <a:ext cx="5953125" cy="730250"/>
          </a:xfrm>
          <a:custGeom>
            <a:avLst/>
            <a:gdLst/>
            <a:ahLst/>
            <a:cxnLst/>
            <a:rect l="l" t="t" r="r" b="b"/>
            <a:pathLst>
              <a:path w="5953125" h="730250">
                <a:moveTo>
                  <a:pt x="0" y="0"/>
                </a:moveTo>
                <a:lnTo>
                  <a:pt x="5953125" y="0"/>
                </a:lnTo>
                <a:lnTo>
                  <a:pt x="5953125" y="730250"/>
                </a:lnTo>
                <a:lnTo>
                  <a:pt x="0" y="730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3" name="Shape 21"/>
          <p:cNvSpPr/>
          <p:nvPr/>
        </p:nvSpPr>
        <p:spPr>
          <a:xfrm>
            <a:off x="571500" y="4143375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0" y="0"/>
                </a:moveTo>
                <a:lnTo>
                  <a:pt x="254000" y="0"/>
                </a:lnTo>
                <a:lnTo>
                  <a:pt x="25400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4" name="Text 22"/>
          <p:cNvSpPr/>
          <p:nvPr/>
        </p:nvSpPr>
        <p:spPr>
          <a:xfrm>
            <a:off x="543719" y="4143375"/>
            <a:ext cx="3095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20750" y="4143375"/>
            <a:ext cx="54768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Cross-Functional Integration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20750" y="4365625"/>
            <a:ext cx="5468938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Siloed organizations failing; demand rising for "T-shaped" professionals with deep expertise + broad organizational fluency.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317500" y="6191250"/>
            <a:ext cx="6270625" cy="666750"/>
          </a:xfrm>
          <a:custGeom>
            <a:avLst/>
            <a:gdLst/>
            <a:ahLst/>
            <a:cxnLst/>
            <a:rect l="l" t="t" r="r" b="b"/>
            <a:pathLst>
              <a:path w="6270625" h="666750">
                <a:moveTo>
                  <a:pt x="0" y="0"/>
                </a:moveTo>
                <a:lnTo>
                  <a:pt x="6270625" y="0"/>
                </a:lnTo>
                <a:lnTo>
                  <a:pt x="6270625" y="666750"/>
                </a:lnTo>
                <a:lnTo>
                  <a:pt x="0" y="66675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5D6D7E"/>
              </a:gs>
            </a:gsLst>
            <a:lin ang="0" scaled="1"/>
          </a:gradFill>
          <a:ln/>
        </p:spPr>
      </p:sp>
      <p:sp>
        <p:nvSpPr>
          <p:cNvPr id="28" name="Shape 26"/>
          <p:cNvSpPr/>
          <p:nvPr/>
        </p:nvSpPr>
        <p:spPr>
          <a:xfrm>
            <a:off x="468313" y="64293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1906" y="11906"/>
                </a:moveTo>
                <a:cubicBezTo>
                  <a:pt x="18492" y="11906"/>
                  <a:pt x="23812" y="17227"/>
                  <a:pt x="23812" y="23812"/>
                </a:cubicBezTo>
                <a:lnTo>
                  <a:pt x="23812" y="148828"/>
                </a:lnTo>
                <a:cubicBezTo>
                  <a:pt x="23812" y="152102"/>
                  <a:pt x="26491" y="154781"/>
                  <a:pt x="29766" y="154781"/>
                </a:cubicBezTo>
                <a:lnTo>
                  <a:pt x="178594" y="154781"/>
                </a:lnTo>
                <a:cubicBezTo>
                  <a:pt x="185179" y="154781"/>
                  <a:pt x="190500" y="160102"/>
                  <a:pt x="190500" y="166688"/>
                </a:cubicBezTo>
                <a:cubicBezTo>
                  <a:pt x="190500" y="173273"/>
                  <a:pt x="185179" y="178594"/>
                  <a:pt x="178594" y="178594"/>
                </a:cubicBezTo>
                <a:lnTo>
                  <a:pt x="29766" y="178594"/>
                </a:lnTo>
                <a:cubicBezTo>
                  <a:pt x="13320" y="178594"/>
                  <a:pt x="0" y="165274"/>
                  <a:pt x="0" y="148828"/>
                </a:cubicBezTo>
                <a:lnTo>
                  <a:pt x="0" y="23812"/>
                </a:lnTo>
                <a:cubicBezTo>
                  <a:pt x="0" y="17227"/>
                  <a:pt x="5321" y="11906"/>
                  <a:pt x="11906" y="11906"/>
                </a:cubicBezTo>
                <a:close/>
                <a:moveTo>
                  <a:pt x="47625" y="35719"/>
                </a:moveTo>
                <a:cubicBezTo>
                  <a:pt x="47625" y="29133"/>
                  <a:pt x="52946" y="23812"/>
                  <a:pt x="59531" y="23812"/>
                </a:cubicBezTo>
                <a:lnTo>
                  <a:pt x="130969" y="23812"/>
                </a:lnTo>
                <a:cubicBezTo>
                  <a:pt x="137554" y="23812"/>
                  <a:pt x="142875" y="29133"/>
                  <a:pt x="142875" y="35719"/>
                </a:cubicBezTo>
                <a:cubicBezTo>
                  <a:pt x="142875" y="42304"/>
                  <a:pt x="137554" y="47625"/>
                  <a:pt x="130969" y="47625"/>
                </a:cubicBezTo>
                <a:lnTo>
                  <a:pt x="59531" y="47625"/>
                </a:lnTo>
                <a:cubicBezTo>
                  <a:pt x="52946" y="47625"/>
                  <a:pt x="47625" y="42304"/>
                  <a:pt x="47625" y="35719"/>
                </a:cubicBezTo>
                <a:close/>
                <a:moveTo>
                  <a:pt x="59531" y="65484"/>
                </a:moveTo>
                <a:lnTo>
                  <a:pt x="107156" y="65484"/>
                </a:lnTo>
                <a:cubicBezTo>
                  <a:pt x="113742" y="65484"/>
                  <a:pt x="119063" y="70805"/>
                  <a:pt x="119063" y="77391"/>
                </a:cubicBezTo>
                <a:cubicBezTo>
                  <a:pt x="119063" y="83976"/>
                  <a:pt x="113742" y="89297"/>
                  <a:pt x="107156" y="89297"/>
                </a:cubicBezTo>
                <a:lnTo>
                  <a:pt x="59531" y="89297"/>
                </a:lnTo>
                <a:cubicBezTo>
                  <a:pt x="52946" y="89297"/>
                  <a:pt x="47625" y="83976"/>
                  <a:pt x="47625" y="77391"/>
                </a:cubicBezTo>
                <a:cubicBezTo>
                  <a:pt x="47625" y="70805"/>
                  <a:pt x="52946" y="65484"/>
                  <a:pt x="59531" y="65484"/>
                </a:cubicBezTo>
                <a:close/>
                <a:moveTo>
                  <a:pt x="59531" y="107156"/>
                </a:moveTo>
                <a:lnTo>
                  <a:pt x="154781" y="107156"/>
                </a:lnTo>
                <a:cubicBezTo>
                  <a:pt x="161367" y="107156"/>
                  <a:pt x="166688" y="112477"/>
                  <a:pt x="166688" y="119063"/>
                </a:cubicBezTo>
                <a:cubicBezTo>
                  <a:pt x="166688" y="125648"/>
                  <a:pt x="161367" y="130969"/>
                  <a:pt x="154781" y="130969"/>
                </a:cubicBezTo>
                <a:lnTo>
                  <a:pt x="59531" y="130969"/>
                </a:lnTo>
                <a:cubicBezTo>
                  <a:pt x="52946" y="130969"/>
                  <a:pt x="47625" y="125648"/>
                  <a:pt x="47625" y="119063"/>
                </a:cubicBezTo>
                <a:cubicBezTo>
                  <a:pt x="47625" y="112477"/>
                  <a:pt x="52946" y="107156"/>
                  <a:pt x="59531" y="107156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9" name="Text 27"/>
          <p:cNvSpPr/>
          <p:nvPr/>
        </p:nvSpPr>
        <p:spPr>
          <a:xfrm>
            <a:off x="777875" y="6318250"/>
            <a:ext cx="1404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44" kern="0" dirty="0">
                <a:solidFill>
                  <a:srgbClr val="F5F5F0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Growth Rate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777875" y="6477000"/>
            <a:ext cx="144462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F5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18-24% </a:t>
            </a:r>
            <a:pPr>
              <a:lnSpc>
                <a:spcPct val="110000"/>
              </a:lnSpc>
            </a:pPr>
            <a:r>
              <a:rPr lang="en-US" sz="1000" dirty="0">
                <a:solidFill>
                  <a:srgbClr val="F5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CAGR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087255" y="6318250"/>
            <a:ext cx="1373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875" spc="44" kern="0" dirty="0">
                <a:solidFill>
                  <a:srgbClr val="F5F5F0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Target Role Demand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047568" y="6477000"/>
            <a:ext cx="1412875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10000"/>
              </a:lnSpc>
            </a:pPr>
            <a:r>
              <a:rPr lang="en-US" sz="1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+47% </a:t>
            </a:r>
            <a:pPr algn="r">
              <a:lnSpc>
                <a:spcPct val="110000"/>
              </a:lnSpc>
            </a:pPr>
            <a:r>
              <a:rPr lang="en-US" sz="1000" dirty="0">
                <a:solidFill>
                  <a:srgbClr val="F5F5F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YoY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745325" y="1381125"/>
            <a:ext cx="5127625" cy="3286125"/>
          </a:xfrm>
          <a:custGeom>
            <a:avLst/>
            <a:gdLst/>
            <a:ahLst/>
            <a:cxnLst/>
            <a:rect l="l" t="t" r="r" b="b"/>
            <a:pathLst>
              <a:path w="5127625" h="3286125">
                <a:moveTo>
                  <a:pt x="0" y="0"/>
                </a:moveTo>
                <a:lnTo>
                  <a:pt x="5127625" y="0"/>
                </a:lnTo>
                <a:lnTo>
                  <a:pt x="5127625" y="3286125"/>
                </a:lnTo>
                <a:lnTo>
                  <a:pt x="0" y="32861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745325" y="1381125"/>
            <a:ext cx="5127625" cy="31750"/>
          </a:xfrm>
          <a:custGeom>
            <a:avLst/>
            <a:gdLst/>
            <a:ahLst/>
            <a:cxnLst/>
            <a:rect l="l" t="t" r="r" b="b"/>
            <a:pathLst>
              <a:path w="5127625" h="31750">
                <a:moveTo>
                  <a:pt x="0" y="0"/>
                </a:moveTo>
                <a:lnTo>
                  <a:pt x="5127625" y="0"/>
                </a:lnTo>
                <a:lnTo>
                  <a:pt x="5127625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5" name="Shape 33"/>
          <p:cNvSpPr/>
          <p:nvPr/>
        </p:nvSpPr>
        <p:spPr>
          <a:xfrm>
            <a:off x="6904075" y="155575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6" name="Shape 34"/>
          <p:cNvSpPr/>
          <p:nvPr/>
        </p:nvSpPr>
        <p:spPr>
          <a:xfrm>
            <a:off x="6995356" y="1666875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119062" y="9922"/>
                </a:moveTo>
                <a:lnTo>
                  <a:pt x="158750" y="9922"/>
                </a:lnTo>
                <a:cubicBezTo>
                  <a:pt x="164238" y="9922"/>
                  <a:pt x="168672" y="14356"/>
                  <a:pt x="168672" y="19844"/>
                </a:cubicBezTo>
                <a:cubicBezTo>
                  <a:pt x="168672" y="25332"/>
                  <a:pt x="164238" y="29766"/>
                  <a:pt x="158750" y="29766"/>
                </a:cubicBezTo>
                <a:lnTo>
                  <a:pt x="123527" y="29766"/>
                </a:lnTo>
                <a:cubicBezTo>
                  <a:pt x="121915" y="37765"/>
                  <a:pt x="116427" y="44369"/>
                  <a:pt x="109141" y="47532"/>
                </a:cubicBezTo>
                <a:lnTo>
                  <a:pt x="109141" y="138906"/>
                </a:lnTo>
                <a:lnTo>
                  <a:pt x="158750" y="138906"/>
                </a:lnTo>
                <a:cubicBezTo>
                  <a:pt x="164238" y="138906"/>
                  <a:pt x="168672" y="143340"/>
                  <a:pt x="168672" y="148828"/>
                </a:cubicBezTo>
                <a:cubicBezTo>
                  <a:pt x="168672" y="154316"/>
                  <a:pt x="164238" y="158750"/>
                  <a:pt x="158750" y="158750"/>
                </a:cubicBezTo>
                <a:lnTo>
                  <a:pt x="39688" y="158750"/>
                </a:lnTo>
                <a:cubicBezTo>
                  <a:pt x="34199" y="158750"/>
                  <a:pt x="29766" y="154316"/>
                  <a:pt x="29766" y="148828"/>
                </a:cubicBezTo>
                <a:cubicBezTo>
                  <a:pt x="29766" y="143340"/>
                  <a:pt x="34199" y="138906"/>
                  <a:pt x="39688" y="138906"/>
                </a:cubicBezTo>
                <a:lnTo>
                  <a:pt x="89297" y="138906"/>
                </a:lnTo>
                <a:lnTo>
                  <a:pt x="89297" y="47532"/>
                </a:lnTo>
                <a:cubicBezTo>
                  <a:pt x="82010" y="44338"/>
                  <a:pt x="76522" y="37734"/>
                  <a:pt x="74910" y="29766"/>
                </a:cubicBezTo>
                <a:lnTo>
                  <a:pt x="39688" y="29766"/>
                </a:lnTo>
                <a:cubicBezTo>
                  <a:pt x="34199" y="29766"/>
                  <a:pt x="29766" y="25332"/>
                  <a:pt x="29766" y="19844"/>
                </a:cubicBezTo>
                <a:cubicBezTo>
                  <a:pt x="29766" y="14356"/>
                  <a:pt x="34199" y="9922"/>
                  <a:pt x="39688" y="9922"/>
                </a:cubicBezTo>
                <a:lnTo>
                  <a:pt x="79375" y="9922"/>
                </a:lnTo>
                <a:cubicBezTo>
                  <a:pt x="83902" y="3907"/>
                  <a:pt x="91095" y="0"/>
                  <a:pt x="99219" y="0"/>
                </a:cubicBezTo>
                <a:cubicBezTo>
                  <a:pt x="107342" y="0"/>
                  <a:pt x="114536" y="3907"/>
                  <a:pt x="119062" y="9922"/>
                </a:cubicBezTo>
                <a:close/>
                <a:moveTo>
                  <a:pt x="136302" y="99219"/>
                </a:moveTo>
                <a:lnTo>
                  <a:pt x="181198" y="99219"/>
                </a:lnTo>
                <a:lnTo>
                  <a:pt x="158750" y="60709"/>
                </a:lnTo>
                <a:lnTo>
                  <a:pt x="136302" y="99219"/>
                </a:lnTo>
                <a:close/>
                <a:moveTo>
                  <a:pt x="158750" y="128984"/>
                </a:moveTo>
                <a:cubicBezTo>
                  <a:pt x="139247" y="128984"/>
                  <a:pt x="123031" y="118442"/>
                  <a:pt x="119683" y="104521"/>
                </a:cubicBezTo>
                <a:cubicBezTo>
                  <a:pt x="118876" y="101110"/>
                  <a:pt x="119993" y="97606"/>
                  <a:pt x="121760" y="94568"/>
                </a:cubicBezTo>
                <a:lnTo>
                  <a:pt x="151278" y="43966"/>
                </a:lnTo>
                <a:cubicBezTo>
                  <a:pt x="152828" y="41300"/>
                  <a:pt x="155680" y="39688"/>
                  <a:pt x="158750" y="39688"/>
                </a:cubicBezTo>
                <a:cubicBezTo>
                  <a:pt x="161820" y="39688"/>
                  <a:pt x="164672" y="41331"/>
                  <a:pt x="166222" y="43966"/>
                </a:cubicBezTo>
                <a:lnTo>
                  <a:pt x="195740" y="94568"/>
                </a:lnTo>
                <a:cubicBezTo>
                  <a:pt x="197507" y="97606"/>
                  <a:pt x="198624" y="101110"/>
                  <a:pt x="197817" y="104521"/>
                </a:cubicBezTo>
                <a:cubicBezTo>
                  <a:pt x="194469" y="118411"/>
                  <a:pt x="178253" y="128984"/>
                  <a:pt x="158750" y="128984"/>
                </a:cubicBezTo>
                <a:close/>
                <a:moveTo>
                  <a:pt x="39315" y="60709"/>
                </a:moveTo>
                <a:lnTo>
                  <a:pt x="16867" y="99219"/>
                </a:lnTo>
                <a:lnTo>
                  <a:pt x="61795" y="99219"/>
                </a:lnTo>
                <a:lnTo>
                  <a:pt x="39315" y="60709"/>
                </a:lnTo>
                <a:close/>
                <a:moveTo>
                  <a:pt x="279" y="104521"/>
                </a:moveTo>
                <a:cubicBezTo>
                  <a:pt x="-527" y="101110"/>
                  <a:pt x="589" y="97606"/>
                  <a:pt x="2356" y="94568"/>
                </a:cubicBezTo>
                <a:lnTo>
                  <a:pt x="31874" y="43966"/>
                </a:lnTo>
                <a:cubicBezTo>
                  <a:pt x="33424" y="41300"/>
                  <a:pt x="36277" y="39688"/>
                  <a:pt x="39346" y="39688"/>
                </a:cubicBezTo>
                <a:cubicBezTo>
                  <a:pt x="42416" y="39688"/>
                  <a:pt x="45269" y="41331"/>
                  <a:pt x="46819" y="43966"/>
                </a:cubicBezTo>
                <a:lnTo>
                  <a:pt x="76336" y="94568"/>
                </a:lnTo>
                <a:cubicBezTo>
                  <a:pt x="78104" y="97606"/>
                  <a:pt x="79220" y="101110"/>
                  <a:pt x="78414" y="104521"/>
                </a:cubicBezTo>
                <a:cubicBezTo>
                  <a:pt x="75065" y="118411"/>
                  <a:pt x="58849" y="128984"/>
                  <a:pt x="39346" y="128984"/>
                </a:cubicBezTo>
                <a:cubicBezTo>
                  <a:pt x="19844" y="128984"/>
                  <a:pt x="3628" y="118442"/>
                  <a:pt x="279" y="104521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7" name="Text 35"/>
          <p:cNvSpPr/>
          <p:nvPr/>
        </p:nvSpPr>
        <p:spPr>
          <a:xfrm>
            <a:off x="7380325" y="1619250"/>
            <a:ext cx="1817688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Supply Gap Analysis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904075" y="2079625"/>
            <a:ext cx="1643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+ Technical Fluency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11479175" y="2063750"/>
            <a:ext cx="31750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&lt;8%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904075" y="2349500"/>
            <a:ext cx="4810125" cy="95250"/>
          </a:xfrm>
          <a:custGeom>
            <a:avLst/>
            <a:gdLst/>
            <a:ahLst/>
            <a:cxnLst/>
            <a:rect l="l" t="t" r="r" b="b"/>
            <a:pathLst>
              <a:path w="4810125" h="95250">
                <a:moveTo>
                  <a:pt x="0" y="0"/>
                </a:moveTo>
                <a:lnTo>
                  <a:pt x="4810125" y="0"/>
                </a:lnTo>
                <a:lnTo>
                  <a:pt x="4810125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1" name="Shape 39"/>
          <p:cNvSpPr/>
          <p:nvPr/>
        </p:nvSpPr>
        <p:spPr>
          <a:xfrm>
            <a:off x="6904075" y="2349500"/>
            <a:ext cx="381000" cy="95250"/>
          </a:xfrm>
          <a:custGeom>
            <a:avLst/>
            <a:gdLst/>
            <a:ahLst/>
            <a:cxnLst/>
            <a:rect l="l" t="t" r="r" b="b"/>
            <a:pathLst>
              <a:path w="381000" h="95250">
                <a:moveTo>
                  <a:pt x="0" y="0"/>
                </a:moveTo>
                <a:lnTo>
                  <a:pt x="381000" y="0"/>
                </a:lnTo>
                <a:lnTo>
                  <a:pt x="381000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2" name="Text 40"/>
          <p:cNvSpPr/>
          <p:nvPr/>
        </p:nvSpPr>
        <p:spPr>
          <a:xfrm>
            <a:off x="6904075" y="2476500"/>
            <a:ext cx="4865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Of professionals have both deep strategic thinking and technical implementation skills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904075" y="2778125"/>
            <a:ext cx="1428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Cross-Sector Experience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11438682" y="2762250"/>
            <a:ext cx="357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&lt;12%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904075" y="3048000"/>
            <a:ext cx="4810125" cy="95250"/>
          </a:xfrm>
          <a:custGeom>
            <a:avLst/>
            <a:gdLst/>
            <a:ahLst/>
            <a:cxnLst/>
            <a:rect l="l" t="t" r="r" b="b"/>
            <a:pathLst>
              <a:path w="4810125" h="95250">
                <a:moveTo>
                  <a:pt x="0" y="0"/>
                </a:moveTo>
                <a:lnTo>
                  <a:pt x="4810125" y="0"/>
                </a:lnTo>
                <a:lnTo>
                  <a:pt x="4810125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6" name="Shape 44"/>
          <p:cNvSpPr/>
          <p:nvPr/>
        </p:nvSpPr>
        <p:spPr>
          <a:xfrm>
            <a:off x="6904075" y="3048000"/>
            <a:ext cx="579438" cy="95250"/>
          </a:xfrm>
          <a:custGeom>
            <a:avLst/>
            <a:gdLst/>
            <a:ahLst/>
            <a:cxnLst/>
            <a:rect l="l" t="t" r="r" b="b"/>
            <a:pathLst>
              <a:path w="579438" h="95250">
                <a:moveTo>
                  <a:pt x="0" y="0"/>
                </a:moveTo>
                <a:lnTo>
                  <a:pt x="579438" y="0"/>
                </a:lnTo>
                <a:lnTo>
                  <a:pt x="579438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7" name="Text 45"/>
          <p:cNvSpPr/>
          <p:nvPr/>
        </p:nvSpPr>
        <p:spPr>
          <a:xfrm>
            <a:off x="6904075" y="3175000"/>
            <a:ext cx="4865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Have meaningful experience across 3+ distinct industry contexts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904075" y="3476625"/>
            <a:ext cx="1404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Proven Scale Leadership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11439488" y="3460750"/>
            <a:ext cx="3571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&lt;15%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904075" y="3746500"/>
            <a:ext cx="4810125" cy="95250"/>
          </a:xfrm>
          <a:custGeom>
            <a:avLst/>
            <a:gdLst/>
            <a:ahLst/>
            <a:cxnLst/>
            <a:rect l="l" t="t" r="r" b="b"/>
            <a:pathLst>
              <a:path w="4810125" h="95250">
                <a:moveTo>
                  <a:pt x="0" y="0"/>
                </a:moveTo>
                <a:lnTo>
                  <a:pt x="4810125" y="0"/>
                </a:lnTo>
                <a:lnTo>
                  <a:pt x="4810125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1" name="Shape 49"/>
          <p:cNvSpPr/>
          <p:nvPr/>
        </p:nvSpPr>
        <p:spPr>
          <a:xfrm>
            <a:off x="6904075" y="3746500"/>
            <a:ext cx="722313" cy="95250"/>
          </a:xfrm>
          <a:custGeom>
            <a:avLst/>
            <a:gdLst/>
            <a:ahLst/>
            <a:cxnLst/>
            <a:rect l="l" t="t" r="r" b="b"/>
            <a:pathLst>
              <a:path w="722313" h="95250">
                <a:moveTo>
                  <a:pt x="0" y="0"/>
                </a:moveTo>
                <a:lnTo>
                  <a:pt x="722313" y="0"/>
                </a:lnTo>
                <a:lnTo>
                  <a:pt x="722313" y="95250"/>
                </a:lnTo>
                <a:lnTo>
                  <a:pt x="0" y="952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2" name="Text 50"/>
          <p:cNvSpPr/>
          <p:nvPr/>
        </p:nvSpPr>
        <p:spPr>
          <a:xfrm>
            <a:off x="6904075" y="3873500"/>
            <a:ext cx="4865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Have led initiatives impacting 100+ people or $10M+ budget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919950" y="4159250"/>
            <a:ext cx="4794250" cy="349250"/>
          </a:xfrm>
          <a:custGeom>
            <a:avLst/>
            <a:gdLst/>
            <a:ahLst/>
            <a:cxnLst/>
            <a:rect l="l" t="t" r="r" b="b"/>
            <a:pathLst>
              <a:path w="4794250" h="349250">
                <a:moveTo>
                  <a:pt x="0" y="0"/>
                </a:moveTo>
                <a:lnTo>
                  <a:pt x="4794250" y="0"/>
                </a:lnTo>
                <a:lnTo>
                  <a:pt x="4794250" y="349250"/>
                </a:lnTo>
                <a:lnTo>
                  <a:pt x="0" y="3492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10196"/>
            </a:srgbClr>
          </a:solidFill>
          <a:ln/>
        </p:spPr>
      </p:sp>
      <p:sp>
        <p:nvSpPr>
          <p:cNvPr id="54" name="Shape 52"/>
          <p:cNvSpPr/>
          <p:nvPr/>
        </p:nvSpPr>
        <p:spPr>
          <a:xfrm>
            <a:off x="6919950" y="4159250"/>
            <a:ext cx="31750" cy="349250"/>
          </a:xfrm>
          <a:custGeom>
            <a:avLst/>
            <a:gdLst/>
            <a:ahLst/>
            <a:cxnLst/>
            <a:rect l="l" t="t" r="r" b="b"/>
            <a:pathLst>
              <a:path w="31750" h="349250">
                <a:moveTo>
                  <a:pt x="0" y="0"/>
                </a:moveTo>
                <a:lnTo>
                  <a:pt x="31750" y="0"/>
                </a:lnTo>
                <a:lnTo>
                  <a:pt x="31750" y="349250"/>
                </a:lnTo>
                <a:lnTo>
                  <a:pt x="0" y="3492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5" name="Shape 53"/>
          <p:cNvSpPr/>
          <p:nvPr/>
        </p:nvSpPr>
        <p:spPr>
          <a:xfrm>
            <a:off x="7040004" y="4274344"/>
            <a:ext cx="125016" cy="111125"/>
          </a:xfrm>
          <a:custGeom>
            <a:avLst/>
            <a:gdLst/>
            <a:ahLst/>
            <a:cxnLst/>
            <a:rect l="l" t="t" r="r" b="b"/>
            <a:pathLst>
              <a:path w="125016" h="111125">
                <a:moveTo>
                  <a:pt x="67174" y="-4102"/>
                </a:moveTo>
                <a:cubicBezTo>
                  <a:pt x="66284" y="-5838"/>
                  <a:pt x="64483" y="-6945"/>
                  <a:pt x="62530" y="-6945"/>
                </a:cubicBezTo>
                <a:cubicBezTo>
                  <a:pt x="60576" y="-6945"/>
                  <a:pt x="58775" y="-5838"/>
                  <a:pt x="57885" y="-4102"/>
                </a:cubicBezTo>
                <a:lnTo>
                  <a:pt x="41911" y="27195"/>
                </a:lnTo>
                <a:lnTo>
                  <a:pt x="7206" y="32708"/>
                </a:lnTo>
                <a:cubicBezTo>
                  <a:pt x="5274" y="33012"/>
                  <a:pt x="3668" y="34379"/>
                  <a:pt x="3060" y="36246"/>
                </a:cubicBezTo>
                <a:cubicBezTo>
                  <a:pt x="2453" y="38112"/>
                  <a:pt x="2952" y="40153"/>
                  <a:pt x="4319" y="41542"/>
                </a:cubicBezTo>
                <a:lnTo>
                  <a:pt x="29149" y="66393"/>
                </a:lnTo>
                <a:lnTo>
                  <a:pt x="23679" y="101098"/>
                </a:lnTo>
                <a:cubicBezTo>
                  <a:pt x="23375" y="103029"/>
                  <a:pt x="24178" y="104983"/>
                  <a:pt x="25763" y="106133"/>
                </a:cubicBezTo>
                <a:cubicBezTo>
                  <a:pt x="27347" y="107283"/>
                  <a:pt x="29431" y="107457"/>
                  <a:pt x="31189" y="106567"/>
                </a:cubicBezTo>
                <a:lnTo>
                  <a:pt x="62530" y="90636"/>
                </a:lnTo>
                <a:lnTo>
                  <a:pt x="93849" y="106567"/>
                </a:lnTo>
                <a:cubicBezTo>
                  <a:pt x="95585" y="107457"/>
                  <a:pt x="97690" y="107283"/>
                  <a:pt x="99275" y="106133"/>
                </a:cubicBezTo>
                <a:cubicBezTo>
                  <a:pt x="100859" y="104983"/>
                  <a:pt x="101662" y="103051"/>
                  <a:pt x="101358" y="101098"/>
                </a:cubicBezTo>
                <a:lnTo>
                  <a:pt x="95867" y="66393"/>
                </a:lnTo>
                <a:lnTo>
                  <a:pt x="120697" y="41542"/>
                </a:lnTo>
                <a:cubicBezTo>
                  <a:pt x="122086" y="40153"/>
                  <a:pt x="122563" y="38112"/>
                  <a:pt x="121955" y="36246"/>
                </a:cubicBezTo>
                <a:cubicBezTo>
                  <a:pt x="121348" y="34379"/>
                  <a:pt x="119763" y="33012"/>
                  <a:pt x="117810" y="32708"/>
                </a:cubicBezTo>
                <a:lnTo>
                  <a:pt x="83127" y="27195"/>
                </a:lnTo>
                <a:lnTo>
                  <a:pt x="67174" y="-4102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6" name="Text 54"/>
          <p:cNvSpPr/>
          <p:nvPr/>
        </p:nvSpPr>
        <p:spPr>
          <a:xfrm>
            <a:off x="7213637" y="4254500"/>
            <a:ext cx="44608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This profile sits at intersection of all three rare attributes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6745325" y="4794250"/>
            <a:ext cx="5127625" cy="2063750"/>
          </a:xfrm>
          <a:custGeom>
            <a:avLst/>
            <a:gdLst/>
            <a:ahLst/>
            <a:cxnLst/>
            <a:rect l="l" t="t" r="r" b="b"/>
            <a:pathLst>
              <a:path w="5127625" h="2063750">
                <a:moveTo>
                  <a:pt x="0" y="0"/>
                </a:moveTo>
                <a:lnTo>
                  <a:pt x="5127625" y="0"/>
                </a:lnTo>
                <a:lnTo>
                  <a:pt x="5127625" y="2063750"/>
                </a:lnTo>
                <a:lnTo>
                  <a:pt x="0" y="20637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58" name="Shape 56"/>
          <p:cNvSpPr/>
          <p:nvPr/>
        </p:nvSpPr>
        <p:spPr>
          <a:xfrm>
            <a:off x="6904075" y="4953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0" y="0"/>
                </a:moveTo>
                <a:lnTo>
                  <a:pt x="381000" y="0"/>
                </a:lnTo>
                <a:lnTo>
                  <a:pt x="3810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59" name="Shape 57"/>
          <p:cNvSpPr/>
          <p:nvPr/>
        </p:nvSpPr>
        <p:spPr>
          <a:xfrm>
            <a:off x="7015200" y="506412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51309" y="17363"/>
                </a:moveTo>
                <a:cubicBezTo>
                  <a:pt x="151309" y="13240"/>
                  <a:pt x="147991" y="9922"/>
                  <a:pt x="143867" y="9922"/>
                </a:cubicBezTo>
                <a:cubicBezTo>
                  <a:pt x="139743" y="9922"/>
                  <a:pt x="136426" y="13240"/>
                  <a:pt x="136426" y="17363"/>
                </a:cubicBezTo>
                <a:lnTo>
                  <a:pt x="136426" y="141387"/>
                </a:lnTo>
                <a:cubicBezTo>
                  <a:pt x="136426" y="145510"/>
                  <a:pt x="139743" y="148828"/>
                  <a:pt x="143867" y="148828"/>
                </a:cubicBezTo>
                <a:cubicBezTo>
                  <a:pt x="147991" y="148828"/>
                  <a:pt x="151309" y="145510"/>
                  <a:pt x="151309" y="141387"/>
                </a:cubicBezTo>
                <a:lnTo>
                  <a:pt x="151309" y="17363"/>
                </a:lnTo>
                <a:close/>
                <a:moveTo>
                  <a:pt x="111621" y="39688"/>
                </a:moveTo>
                <a:cubicBezTo>
                  <a:pt x="107497" y="39688"/>
                  <a:pt x="104180" y="43005"/>
                  <a:pt x="104180" y="47129"/>
                </a:cubicBezTo>
                <a:lnTo>
                  <a:pt x="104180" y="141387"/>
                </a:lnTo>
                <a:cubicBezTo>
                  <a:pt x="104180" y="145510"/>
                  <a:pt x="107497" y="148828"/>
                  <a:pt x="111621" y="148828"/>
                </a:cubicBezTo>
                <a:cubicBezTo>
                  <a:pt x="115745" y="148828"/>
                  <a:pt x="119062" y="145510"/>
                  <a:pt x="119062" y="141387"/>
                </a:cubicBezTo>
                <a:lnTo>
                  <a:pt x="119062" y="47129"/>
                </a:lnTo>
                <a:cubicBezTo>
                  <a:pt x="119062" y="43005"/>
                  <a:pt x="115745" y="39688"/>
                  <a:pt x="111621" y="39688"/>
                </a:cubicBezTo>
                <a:close/>
                <a:moveTo>
                  <a:pt x="86816" y="76895"/>
                </a:moveTo>
                <a:cubicBezTo>
                  <a:pt x="86816" y="72771"/>
                  <a:pt x="83499" y="69453"/>
                  <a:pt x="79375" y="69453"/>
                </a:cubicBezTo>
                <a:cubicBezTo>
                  <a:pt x="75251" y="69453"/>
                  <a:pt x="71934" y="72771"/>
                  <a:pt x="71934" y="76895"/>
                </a:cubicBezTo>
                <a:lnTo>
                  <a:pt x="71934" y="141387"/>
                </a:lnTo>
                <a:cubicBezTo>
                  <a:pt x="71934" y="145510"/>
                  <a:pt x="75251" y="148828"/>
                  <a:pt x="79375" y="148828"/>
                </a:cubicBezTo>
                <a:cubicBezTo>
                  <a:pt x="83499" y="148828"/>
                  <a:pt x="86816" y="145510"/>
                  <a:pt x="86816" y="141387"/>
                </a:cubicBezTo>
                <a:lnTo>
                  <a:pt x="86816" y="76895"/>
                </a:lnTo>
                <a:close/>
                <a:moveTo>
                  <a:pt x="47129" y="99219"/>
                </a:moveTo>
                <a:cubicBezTo>
                  <a:pt x="43005" y="99219"/>
                  <a:pt x="39688" y="102536"/>
                  <a:pt x="39688" y="106660"/>
                </a:cubicBezTo>
                <a:lnTo>
                  <a:pt x="39688" y="141387"/>
                </a:lnTo>
                <a:cubicBezTo>
                  <a:pt x="39688" y="145510"/>
                  <a:pt x="43005" y="148828"/>
                  <a:pt x="47129" y="148828"/>
                </a:cubicBezTo>
                <a:cubicBezTo>
                  <a:pt x="51253" y="148828"/>
                  <a:pt x="54570" y="145510"/>
                  <a:pt x="54570" y="141387"/>
                </a:cubicBezTo>
                <a:lnTo>
                  <a:pt x="54570" y="106660"/>
                </a:lnTo>
                <a:cubicBezTo>
                  <a:pt x="54570" y="102536"/>
                  <a:pt x="51253" y="99219"/>
                  <a:pt x="47129" y="99219"/>
                </a:cubicBezTo>
                <a:close/>
                <a:moveTo>
                  <a:pt x="14883" y="119062"/>
                </a:moveTo>
                <a:cubicBezTo>
                  <a:pt x="10759" y="119062"/>
                  <a:pt x="7441" y="122380"/>
                  <a:pt x="7441" y="126504"/>
                </a:cubicBezTo>
                <a:lnTo>
                  <a:pt x="7441" y="141387"/>
                </a:lnTo>
                <a:cubicBezTo>
                  <a:pt x="7441" y="145510"/>
                  <a:pt x="10759" y="148828"/>
                  <a:pt x="14883" y="148828"/>
                </a:cubicBezTo>
                <a:cubicBezTo>
                  <a:pt x="19007" y="148828"/>
                  <a:pt x="22324" y="145510"/>
                  <a:pt x="22324" y="141387"/>
                </a:cubicBezTo>
                <a:lnTo>
                  <a:pt x="22324" y="126504"/>
                </a:lnTo>
                <a:cubicBezTo>
                  <a:pt x="22324" y="122380"/>
                  <a:pt x="19007" y="119062"/>
                  <a:pt x="14883" y="119062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0" name="Text 58"/>
          <p:cNvSpPr/>
          <p:nvPr/>
        </p:nvSpPr>
        <p:spPr>
          <a:xfrm>
            <a:off x="7380325" y="5016500"/>
            <a:ext cx="142875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Demand Signals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6923918" y="5492750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13395" y="17859"/>
                </a:moveTo>
                <a:cubicBezTo>
                  <a:pt x="6000" y="17859"/>
                  <a:pt x="0" y="23859"/>
                  <a:pt x="0" y="31254"/>
                </a:cubicBezTo>
                <a:cubicBezTo>
                  <a:pt x="0" y="35468"/>
                  <a:pt x="1981" y="39430"/>
                  <a:pt x="5358" y="41970"/>
                </a:cubicBezTo>
                <a:lnTo>
                  <a:pt x="63401" y="85502"/>
                </a:lnTo>
                <a:cubicBezTo>
                  <a:pt x="68173" y="89074"/>
                  <a:pt x="74702" y="89074"/>
                  <a:pt x="79474" y="85502"/>
                </a:cubicBezTo>
                <a:lnTo>
                  <a:pt x="137517" y="41970"/>
                </a:lnTo>
                <a:cubicBezTo>
                  <a:pt x="140894" y="39430"/>
                  <a:pt x="142875" y="35468"/>
                  <a:pt x="142875" y="31254"/>
                </a:cubicBezTo>
                <a:cubicBezTo>
                  <a:pt x="142875" y="23859"/>
                  <a:pt x="136875" y="17859"/>
                  <a:pt x="129480" y="17859"/>
                </a:cubicBezTo>
                <a:lnTo>
                  <a:pt x="13395" y="17859"/>
                </a:lnTo>
                <a:close/>
                <a:moveTo>
                  <a:pt x="0" y="54694"/>
                </a:moveTo>
                <a:lnTo>
                  <a:pt x="0" y="107156"/>
                </a:lnTo>
                <a:cubicBezTo>
                  <a:pt x="0" y="117007"/>
                  <a:pt x="8009" y="125016"/>
                  <a:pt x="17859" y="125016"/>
                </a:cubicBezTo>
                <a:lnTo>
                  <a:pt x="125016" y="125016"/>
                </a:lnTo>
                <a:cubicBezTo>
                  <a:pt x="134866" y="125016"/>
                  <a:pt x="142875" y="117007"/>
                  <a:pt x="142875" y="107156"/>
                </a:cubicBezTo>
                <a:lnTo>
                  <a:pt x="142875" y="54694"/>
                </a:lnTo>
                <a:lnTo>
                  <a:pt x="87511" y="96217"/>
                </a:lnTo>
                <a:cubicBezTo>
                  <a:pt x="77995" y="103361"/>
                  <a:pt x="64880" y="103361"/>
                  <a:pt x="55364" y="96217"/>
                </a:cubicBezTo>
                <a:lnTo>
                  <a:pt x="0" y="54694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2" name="Text 60"/>
          <p:cNvSpPr/>
          <p:nvPr/>
        </p:nvSpPr>
        <p:spPr>
          <a:xfrm>
            <a:off x="7177918" y="5461000"/>
            <a:ext cx="38576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Inbound Opportunities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7177918" y="5651500"/>
            <a:ext cx="38496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8-12 relevant inbound inquiries per quarter from recruiters and hiring managers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6950708" y="5937250"/>
            <a:ext cx="89297" cy="142875"/>
          </a:xfrm>
          <a:custGeom>
            <a:avLst/>
            <a:gdLst/>
            <a:ahLst/>
            <a:cxnLst/>
            <a:rect l="l" t="t" r="r" b="b"/>
            <a:pathLst>
              <a:path w="89297" h="142875">
                <a:moveTo>
                  <a:pt x="37951" y="6697"/>
                </a:moveTo>
                <a:cubicBezTo>
                  <a:pt x="37951" y="2986"/>
                  <a:pt x="40937" y="0"/>
                  <a:pt x="44648" y="0"/>
                </a:cubicBezTo>
                <a:cubicBezTo>
                  <a:pt x="48360" y="0"/>
                  <a:pt x="51346" y="2986"/>
                  <a:pt x="51346" y="6697"/>
                </a:cubicBezTo>
                <a:lnTo>
                  <a:pt x="51346" y="17859"/>
                </a:lnTo>
                <a:lnTo>
                  <a:pt x="66973" y="17859"/>
                </a:lnTo>
                <a:cubicBezTo>
                  <a:pt x="71912" y="17859"/>
                  <a:pt x="75902" y="21850"/>
                  <a:pt x="75902" y="26789"/>
                </a:cubicBezTo>
                <a:cubicBezTo>
                  <a:pt x="75902" y="31728"/>
                  <a:pt x="71912" y="35719"/>
                  <a:pt x="66973" y="35719"/>
                </a:cubicBezTo>
                <a:lnTo>
                  <a:pt x="34909" y="35719"/>
                </a:lnTo>
                <a:cubicBezTo>
                  <a:pt x="27961" y="35719"/>
                  <a:pt x="22324" y="41356"/>
                  <a:pt x="22324" y="48304"/>
                </a:cubicBezTo>
                <a:cubicBezTo>
                  <a:pt x="22324" y="54583"/>
                  <a:pt x="26929" y="59885"/>
                  <a:pt x="33124" y="60778"/>
                </a:cubicBezTo>
                <a:lnTo>
                  <a:pt x="58685" y="64433"/>
                </a:lnTo>
                <a:cubicBezTo>
                  <a:pt x="73698" y="66582"/>
                  <a:pt x="84832" y="79418"/>
                  <a:pt x="84832" y="94571"/>
                </a:cubicBezTo>
                <a:cubicBezTo>
                  <a:pt x="84832" y="111398"/>
                  <a:pt x="71186" y="125016"/>
                  <a:pt x="54387" y="125016"/>
                </a:cubicBezTo>
                <a:lnTo>
                  <a:pt x="51346" y="125016"/>
                </a:lnTo>
                <a:lnTo>
                  <a:pt x="51346" y="136178"/>
                </a:lnTo>
                <a:cubicBezTo>
                  <a:pt x="51346" y="139889"/>
                  <a:pt x="48360" y="142875"/>
                  <a:pt x="44648" y="142875"/>
                </a:cubicBezTo>
                <a:cubicBezTo>
                  <a:pt x="40937" y="142875"/>
                  <a:pt x="37951" y="139889"/>
                  <a:pt x="37951" y="136178"/>
                </a:cubicBezTo>
                <a:lnTo>
                  <a:pt x="37951" y="125016"/>
                </a:lnTo>
                <a:lnTo>
                  <a:pt x="17859" y="125016"/>
                </a:lnTo>
                <a:cubicBezTo>
                  <a:pt x="12920" y="125016"/>
                  <a:pt x="8930" y="121025"/>
                  <a:pt x="8930" y="116086"/>
                </a:cubicBezTo>
                <a:cubicBezTo>
                  <a:pt x="8930" y="111147"/>
                  <a:pt x="12920" y="107156"/>
                  <a:pt x="17859" y="107156"/>
                </a:cubicBezTo>
                <a:lnTo>
                  <a:pt x="54387" y="107156"/>
                </a:lnTo>
                <a:cubicBezTo>
                  <a:pt x="61336" y="107156"/>
                  <a:pt x="66973" y="101519"/>
                  <a:pt x="66973" y="94571"/>
                </a:cubicBezTo>
                <a:cubicBezTo>
                  <a:pt x="66973" y="88292"/>
                  <a:pt x="62368" y="82990"/>
                  <a:pt x="56173" y="82097"/>
                </a:cubicBezTo>
                <a:lnTo>
                  <a:pt x="30612" y="78442"/>
                </a:lnTo>
                <a:cubicBezTo>
                  <a:pt x="15599" y="76321"/>
                  <a:pt x="4465" y="63457"/>
                  <a:pt x="4465" y="48304"/>
                </a:cubicBezTo>
                <a:cubicBezTo>
                  <a:pt x="4465" y="31505"/>
                  <a:pt x="18111" y="17859"/>
                  <a:pt x="34909" y="17859"/>
                </a:cubicBezTo>
                <a:lnTo>
                  <a:pt x="37951" y="17859"/>
                </a:lnTo>
                <a:lnTo>
                  <a:pt x="37951" y="6697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5" name="Text 63"/>
          <p:cNvSpPr/>
          <p:nvPr/>
        </p:nvSpPr>
        <p:spPr>
          <a:xfrm>
            <a:off x="7177918" y="5905500"/>
            <a:ext cx="36353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Inflation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7177918" y="6096000"/>
            <a:ext cx="36274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roles showing 22-28% salary growth year-over-year in market data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6906059" y="6381750"/>
            <a:ext cx="178594" cy="142875"/>
          </a:xfrm>
          <a:custGeom>
            <a:avLst/>
            <a:gdLst/>
            <a:ahLst/>
            <a:cxnLst/>
            <a:rect l="l" t="t" r="r" b="b"/>
            <a:pathLst>
              <a:path w="178594" h="142875">
                <a:moveTo>
                  <a:pt x="89297" y="4465"/>
                </a:moveTo>
                <a:cubicBezTo>
                  <a:pt x="105314" y="4465"/>
                  <a:pt x="118318" y="17469"/>
                  <a:pt x="118318" y="33486"/>
                </a:cubicBezTo>
                <a:cubicBezTo>
                  <a:pt x="118318" y="49504"/>
                  <a:pt x="105314" y="62508"/>
                  <a:pt x="89297" y="62508"/>
                </a:cubicBezTo>
                <a:cubicBezTo>
                  <a:pt x="73279" y="62508"/>
                  <a:pt x="60275" y="49504"/>
                  <a:pt x="60275" y="33486"/>
                </a:cubicBezTo>
                <a:cubicBezTo>
                  <a:pt x="60275" y="17469"/>
                  <a:pt x="73279" y="4465"/>
                  <a:pt x="89297" y="4465"/>
                </a:cubicBezTo>
                <a:close/>
                <a:moveTo>
                  <a:pt x="26789" y="24557"/>
                </a:moveTo>
                <a:cubicBezTo>
                  <a:pt x="37878" y="24557"/>
                  <a:pt x="46881" y="33559"/>
                  <a:pt x="46881" y="44648"/>
                </a:cubicBezTo>
                <a:cubicBezTo>
                  <a:pt x="46881" y="55737"/>
                  <a:pt x="37878" y="64740"/>
                  <a:pt x="26789" y="64740"/>
                </a:cubicBezTo>
                <a:cubicBezTo>
                  <a:pt x="15700" y="64740"/>
                  <a:pt x="6697" y="55737"/>
                  <a:pt x="6697" y="44648"/>
                </a:cubicBezTo>
                <a:cubicBezTo>
                  <a:pt x="6697" y="33559"/>
                  <a:pt x="15700" y="24557"/>
                  <a:pt x="26789" y="24557"/>
                </a:cubicBezTo>
                <a:close/>
                <a:moveTo>
                  <a:pt x="0" y="116086"/>
                </a:moveTo>
                <a:cubicBezTo>
                  <a:pt x="0" y="96357"/>
                  <a:pt x="15990" y="80367"/>
                  <a:pt x="35719" y="80367"/>
                </a:cubicBezTo>
                <a:cubicBezTo>
                  <a:pt x="39291" y="80367"/>
                  <a:pt x="42751" y="80897"/>
                  <a:pt x="46016" y="81874"/>
                </a:cubicBezTo>
                <a:cubicBezTo>
                  <a:pt x="36835" y="92143"/>
                  <a:pt x="31254" y="105705"/>
                  <a:pt x="31254" y="120551"/>
                </a:cubicBezTo>
                <a:lnTo>
                  <a:pt x="31254" y="125016"/>
                </a:lnTo>
                <a:cubicBezTo>
                  <a:pt x="31254" y="128197"/>
                  <a:pt x="31924" y="131211"/>
                  <a:pt x="33124" y="133945"/>
                </a:cubicBezTo>
                <a:lnTo>
                  <a:pt x="8930" y="133945"/>
                </a:lnTo>
                <a:cubicBezTo>
                  <a:pt x="3990" y="133945"/>
                  <a:pt x="0" y="129955"/>
                  <a:pt x="0" y="125016"/>
                </a:cubicBezTo>
                <a:lnTo>
                  <a:pt x="0" y="116086"/>
                </a:lnTo>
                <a:close/>
                <a:moveTo>
                  <a:pt x="145470" y="133945"/>
                </a:moveTo>
                <a:cubicBezTo>
                  <a:pt x="146670" y="131211"/>
                  <a:pt x="147340" y="128197"/>
                  <a:pt x="147340" y="125016"/>
                </a:cubicBezTo>
                <a:lnTo>
                  <a:pt x="147340" y="120551"/>
                </a:lnTo>
                <a:cubicBezTo>
                  <a:pt x="147340" y="105705"/>
                  <a:pt x="141759" y="92143"/>
                  <a:pt x="132578" y="81874"/>
                </a:cubicBezTo>
                <a:cubicBezTo>
                  <a:pt x="135843" y="80897"/>
                  <a:pt x="139303" y="80367"/>
                  <a:pt x="142875" y="80367"/>
                </a:cubicBezTo>
                <a:cubicBezTo>
                  <a:pt x="162604" y="80367"/>
                  <a:pt x="178594" y="96357"/>
                  <a:pt x="178594" y="116086"/>
                </a:cubicBezTo>
                <a:lnTo>
                  <a:pt x="178594" y="125016"/>
                </a:lnTo>
                <a:cubicBezTo>
                  <a:pt x="178594" y="129955"/>
                  <a:pt x="174603" y="133945"/>
                  <a:pt x="169664" y="133945"/>
                </a:cubicBezTo>
                <a:lnTo>
                  <a:pt x="145470" y="133945"/>
                </a:lnTo>
                <a:close/>
                <a:moveTo>
                  <a:pt x="131713" y="44648"/>
                </a:moveTo>
                <a:cubicBezTo>
                  <a:pt x="131713" y="33559"/>
                  <a:pt x="140716" y="24557"/>
                  <a:pt x="151805" y="24557"/>
                </a:cubicBezTo>
                <a:cubicBezTo>
                  <a:pt x="162894" y="24557"/>
                  <a:pt x="171896" y="33559"/>
                  <a:pt x="171896" y="44648"/>
                </a:cubicBezTo>
                <a:cubicBezTo>
                  <a:pt x="171896" y="55737"/>
                  <a:pt x="162894" y="64740"/>
                  <a:pt x="151805" y="64740"/>
                </a:cubicBezTo>
                <a:cubicBezTo>
                  <a:pt x="140716" y="64740"/>
                  <a:pt x="131713" y="55737"/>
                  <a:pt x="131713" y="44648"/>
                </a:cubicBezTo>
                <a:close/>
                <a:moveTo>
                  <a:pt x="44648" y="120551"/>
                </a:moveTo>
                <a:cubicBezTo>
                  <a:pt x="44648" y="95883"/>
                  <a:pt x="64629" y="75902"/>
                  <a:pt x="89297" y="75902"/>
                </a:cubicBezTo>
                <a:cubicBezTo>
                  <a:pt x="113965" y="75902"/>
                  <a:pt x="133945" y="95883"/>
                  <a:pt x="133945" y="120551"/>
                </a:cubicBezTo>
                <a:lnTo>
                  <a:pt x="133945" y="125016"/>
                </a:lnTo>
                <a:cubicBezTo>
                  <a:pt x="133945" y="129955"/>
                  <a:pt x="129955" y="133945"/>
                  <a:pt x="125016" y="133945"/>
                </a:cubicBezTo>
                <a:lnTo>
                  <a:pt x="53578" y="133945"/>
                </a:lnTo>
                <a:cubicBezTo>
                  <a:pt x="48639" y="133945"/>
                  <a:pt x="44648" y="129955"/>
                  <a:pt x="44648" y="125016"/>
                </a:cubicBezTo>
                <a:lnTo>
                  <a:pt x="44648" y="120551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8" name="Text 66"/>
          <p:cNvSpPr/>
          <p:nvPr/>
        </p:nvSpPr>
        <p:spPr>
          <a:xfrm>
            <a:off x="7177918" y="6350000"/>
            <a:ext cx="37861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Talent War Intensity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7177918" y="6540500"/>
            <a:ext cx="3778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Average 45-day time-to-fill for similar positions vs. 90+ days for general roles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6207" y="326207"/>
            <a:ext cx="48931" cy="260966"/>
          </a:xfrm>
          <a:custGeom>
            <a:avLst/>
            <a:gdLst/>
            <a:ahLst/>
            <a:cxnLst/>
            <a:rect l="l" t="t" r="r" b="b"/>
            <a:pathLst>
              <a:path w="48931" h="260966">
                <a:moveTo>
                  <a:pt x="0" y="0"/>
                </a:moveTo>
                <a:lnTo>
                  <a:pt x="48931" y="0"/>
                </a:lnTo>
                <a:lnTo>
                  <a:pt x="48931" y="260966"/>
                </a:lnTo>
                <a:lnTo>
                  <a:pt x="0" y="260966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73001" y="375138"/>
            <a:ext cx="2038796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spc="180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Positioning Assessment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26207" y="652415"/>
            <a:ext cx="11686379" cy="32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12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Current Valuation &amp; Positioning: Where We Stand Today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26207" y="1043864"/>
            <a:ext cx="11604827" cy="195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7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Honest assessment of current market position without ego inflation or excessive humility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6207" y="1386381"/>
            <a:ext cx="6842199" cy="2397624"/>
          </a:xfrm>
          <a:custGeom>
            <a:avLst/>
            <a:gdLst/>
            <a:ahLst/>
            <a:cxnLst/>
            <a:rect l="l" t="t" r="r" b="b"/>
            <a:pathLst>
              <a:path w="6842199" h="2397624">
                <a:moveTo>
                  <a:pt x="0" y="0"/>
                </a:moveTo>
                <a:lnTo>
                  <a:pt x="6842199" y="0"/>
                </a:lnTo>
                <a:lnTo>
                  <a:pt x="6842199" y="2397624"/>
                </a:lnTo>
                <a:lnTo>
                  <a:pt x="0" y="239762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466" dist="8155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6207" y="1386381"/>
            <a:ext cx="6842199" cy="32621"/>
          </a:xfrm>
          <a:custGeom>
            <a:avLst/>
            <a:gdLst/>
            <a:ahLst/>
            <a:cxnLst/>
            <a:rect l="l" t="t" r="r" b="b"/>
            <a:pathLst>
              <a:path w="6842199" h="32621">
                <a:moveTo>
                  <a:pt x="0" y="0"/>
                </a:moveTo>
                <a:lnTo>
                  <a:pt x="6842199" y="0"/>
                </a:lnTo>
                <a:lnTo>
                  <a:pt x="6842199" y="32621"/>
                </a:lnTo>
                <a:lnTo>
                  <a:pt x="0" y="32621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Text 6"/>
          <p:cNvSpPr/>
          <p:nvPr/>
        </p:nvSpPr>
        <p:spPr>
          <a:xfrm>
            <a:off x="456690" y="1533175"/>
            <a:ext cx="6662785" cy="2283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4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Current Role vs. Market Rate Analysis</a:t>
            </a:r>
            <a:endParaRPr lang="en-US" sz="1600" dirty="0"/>
          </a:p>
        </p:txBody>
      </p:sp>
      <p:pic>
        <p:nvPicPr>
          <p:cNvPr id="9" name="Image 0" descr="https://kimi-img.moonshot.cn/pub/slides/26-03-02-12:43:58-d6ihb3kcoua042rcqsl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6690" y="1859382"/>
            <a:ext cx="5529215" cy="179414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26207" y="3914488"/>
            <a:ext cx="2218210" cy="848139"/>
          </a:xfrm>
          <a:custGeom>
            <a:avLst/>
            <a:gdLst/>
            <a:ahLst/>
            <a:cxnLst/>
            <a:rect l="l" t="t" r="r" b="b"/>
            <a:pathLst>
              <a:path w="2218210" h="848139">
                <a:moveTo>
                  <a:pt x="0" y="0"/>
                </a:moveTo>
                <a:lnTo>
                  <a:pt x="2218210" y="0"/>
                </a:lnTo>
                <a:lnTo>
                  <a:pt x="2218210" y="848139"/>
                </a:lnTo>
                <a:lnTo>
                  <a:pt x="0" y="848139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5D6D7E"/>
              </a:gs>
            </a:gsLst>
            <a:lin ang="2700000" scaled="1"/>
          </a:gradFill>
          <a:ln/>
        </p:spPr>
      </p:sp>
      <p:sp>
        <p:nvSpPr>
          <p:cNvPr id="11" name="Text 8"/>
          <p:cNvSpPr/>
          <p:nvPr/>
        </p:nvSpPr>
        <p:spPr>
          <a:xfrm>
            <a:off x="399604" y="4012351"/>
            <a:ext cx="2071417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1" spc="39" kern="0" dirty="0">
                <a:solidFill>
                  <a:srgbClr val="F5F5F0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Current Total Comp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62906" y="4175454"/>
            <a:ext cx="2144813" cy="29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926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$145K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399604" y="4501662"/>
            <a:ext cx="2071417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1" dirty="0">
                <a:solidFill>
                  <a:srgbClr val="F5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Base + Bonus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2648969" y="3922643"/>
            <a:ext cx="2201900" cy="831829"/>
          </a:xfrm>
          <a:custGeom>
            <a:avLst/>
            <a:gdLst/>
            <a:ahLst/>
            <a:cxnLst/>
            <a:rect l="l" t="t" r="r" b="b"/>
            <a:pathLst>
              <a:path w="2201900" h="831829">
                <a:moveTo>
                  <a:pt x="0" y="0"/>
                </a:moveTo>
                <a:lnTo>
                  <a:pt x="2201900" y="0"/>
                </a:lnTo>
                <a:lnTo>
                  <a:pt x="2201900" y="831829"/>
                </a:lnTo>
                <a:lnTo>
                  <a:pt x="0" y="83182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C9A96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730521" y="4028661"/>
            <a:ext cx="2038796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1" spc="39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Median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2693823" y="4191765"/>
            <a:ext cx="2112193" cy="29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926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$165K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2730521" y="4517972"/>
            <a:ext cx="2038796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1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+14% Gap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4963576" y="3922643"/>
            <a:ext cx="2201900" cy="831829"/>
          </a:xfrm>
          <a:custGeom>
            <a:avLst/>
            <a:gdLst/>
            <a:ahLst/>
            <a:cxnLst/>
            <a:rect l="l" t="t" r="r" b="b"/>
            <a:pathLst>
              <a:path w="2201900" h="831829">
                <a:moveTo>
                  <a:pt x="0" y="0"/>
                </a:moveTo>
                <a:lnTo>
                  <a:pt x="2201900" y="0"/>
                </a:lnTo>
                <a:lnTo>
                  <a:pt x="2201900" y="831829"/>
                </a:lnTo>
                <a:lnTo>
                  <a:pt x="0" y="83182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5D6D7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045128" y="4028661"/>
            <a:ext cx="2038796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1" spc="39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Market 75th %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008430" y="4191765"/>
            <a:ext cx="2112193" cy="29358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926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$195K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045128" y="4517972"/>
            <a:ext cx="2038796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1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in 12mo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326207" y="4893110"/>
            <a:ext cx="6842199" cy="1965399"/>
          </a:xfrm>
          <a:custGeom>
            <a:avLst/>
            <a:gdLst/>
            <a:ahLst/>
            <a:cxnLst/>
            <a:rect l="l" t="t" r="r" b="b"/>
            <a:pathLst>
              <a:path w="6842199" h="1965399">
                <a:moveTo>
                  <a:pt x="0" y="0"/>
                </a:moveTo>
                <a:lnTo>
                  <a:pt x="6842199" y="0"/>
                </a:lnTo>
                <a:lnTo>
                  <a:pt x="6842199" y="1965399"/>
                </a:lnTo>
                <a:lnTo>
                  <a:pt x="0" y="196539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466" dist="8155" dir="5400000">
              <a:srgbClr val="000000">
                <a:alpha val="10196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456690" y="5023593"/>
            <a:ext cx="6654630" cy="2283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6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Perceived vs. Intrinsic Value Gap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56690" y="5349801"/>
            <a:ext cx="1100950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Perceived Value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456690" y="5512904"/>
            <a:ext cx="1092795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71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How market sees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1631037" y="5366111"/>
            <a:ext cx="5406887" cy="260966"/>
          </a:xfrm>
          <a:custGeom>
            <a:avLst/>
            <a:gdLst/>
            <a:ahLst/>
            <a:cxnLst/>
            <a:rect l="l" t="t" r="r" b="b"/>
            <a:pathLst>
              <a:path w="5406887" h="260966">
                <a:moveTo>
                  <a:pt x="0" y="0"/>
                </a:moveTo>
                <a:lnTo>
                  <a:pt x="5406887" y="0"/>
                </a:lnTo>
                <a:lnTo>
                  <a:pt x="5406887" y="260966"/>
                </a:lnTo>
                <a:lnTo>
                  <a:pt x="0" y="260966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7" name="Shape 24"/>
          <p:cNvSpPr/>
          <p:nvPr/>
        </p:nvSpPr>
        <p:spPr>
          <a:xfrm>
            <a:off x="1631037" y="5366111"/>
            <a:ext cx="3514884" cy="260966"/>
          </a:xfrm>
          <a:custGeom>
            <a:avLst/>
            <a:gdLst/>
            <a:ahLst/>
            <a:cxnLst/>
            <a:rect l="l" t="t" r="r" b="b"/>
            <a:pathLst>
              <a:path w="3514884" h="260966">
                <a:moveTo>
                  <a:pt x="0" y="0"/>
                </a:moveTo>
                <a:lnTo>
                  <a:pt x="3514884" y="0"/>
                </a:lnTo>
                <a:lnTo>
                  <a:pt x="3514884" y="260966"/>
                </a:lnTo>
                <a:lnTo>
                  <a:pt x="0" y="260966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8" name="Text 25"/>
          <p:cNvSpPr/>
          <p:nvPr/>
        </p:nvSpPr>
        <p:spPr>
          <a:xfrm>
            <a:off x="4864949" y="5415042"/>
            <a:ext cx="277276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65%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456690" y="5741249"/>
            <a:ext cx="1100950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Intrinsic Value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456690" y="5904353"/>
            <a:ext cx="1092795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71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Actual capability</a:t>
            </a:r>
            <a:endParaRPr lang="en-US" sz="1600" dirty="0"/>
          </a:p>
        </p:txBody>
      </p:sp>
      <p:sp>
        <p:nvSpPr>
          <p:cNvPr id="31" name="Shape 28"/>
          <p:cNvSpPr/>
          <p:nvPr/>
        </p:nvSpPr>
        <p:spPr>
          <a:xfrm>
            <a:off x="1631037" y="5757560"/>
            <a:ext cx="5406887" cy="260966"/>
          </a:xfrm>
          <a:custGeom>
            <a:avLst/>
            <a:gdLst/>
            <a:ahLst/>
            <a:cxnLst/>
            <a:rect l="l" t="t" r="r" b="b"/>
            <a:pathLst>
              <a:path w="5406887" h="260966">
                <a:moveTo>
                  <a:pt x="0" y="0"/>
                </a:moveTo>
                <a:lnTo>
                  <a:pt x="5406887" y="0"/>
                </a:lnTo>
                <a:lnTo>
                  <a:pt x="5406887" y="260966"/>
                </a:lnTo>
                <a:lnTo>
                  <a:pt x="0" y="260966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2" name="Shape 29"/>
          <p:cNvSpPr/>
          <p:nvPr/>
        </p:nvSpPr>
        <p:spPr>
          <a:xfrm>
            <a:off x="1631037" y="5757560"/>
            <a:ext cx="4436420" cy="260966"/>
          </a:xfrm>
          <a:custGeom>
            <a:avLst/>
            <a:gdLst/>
            <a:ahLst/>
            <a:cxnLst/>
            <a:rect l="l" t="t" r="r" b="b"/>
            <a:pathLst>
              <a:path w="4436420" h="260966">
                <a:moveTo>
                  <a:pt x="0" y="0"/>
                </a:moveTo>
                <a:lnTo>
                  <a:pt x="4436420" y="0"/>
                </a:lnTo>
                <a:lnTo>
                  <a:pt x="4436420" y="260966"/>
                </a:lnTo>
                <a:lnTo>
                  <a:pt x="0" y="260966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3" name="Text 30"/>
          <p:cNvSpPr/>
          <p:nvPr/>
        </p:nvSpPr>
        <p:spPr>
          <a:xfrm>
            <a:off x="5787314" y="5806491"/>
            <a:ext cx="269121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82%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473001" y="6132698"/>
            <a:ext cx="6564923" cy="293587"/>
          </a:xfrm>
          <a:custGeom>
            <a:avLst/>
            <a:gdLst/>
            <a:ahLst/>
            <a:cxnLst/>
            <a:rect l="l" t="t" r="r" b="b"/>
            <a:pathLst>
              <a:path w="6564923" h="293587">
                <a:moveTo>
                  <a:pt x="0" y="0"/>
                </a:moveTo>
                <a:lnTo>
                  <a:pt x="6564923" y="0"/>
                </a:lnTo>
                <a:lnTo>
                  <a:pt x="6564923" y="293587"/>
                </a:lnTo>
                <a:lnTo>
                  <a:pt x="0" y="293587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10196"/>
            </a:srgbClr>
          </a:solidFill>
          <a:ln/>
        </p:spPr>
      </p:sp>
      <p:sp>
        <p:nvSpPr>
          <p:cNvPr id="35" name="Shape 32"/>
          <p:cNvSpPr/>
          <p:nvPr/>
        </p:nvSpPr>
        <p:spPr>
          <a:xfrm>
            <a:off x="473001" y="6132698"/>
            <a:ext cx="32621" cy="293587"/>
          </a:xfrm>
          <a:custGeom>
            <a:avLst/>
            <a:gdLst/>
            <a:ahLst/>
            <a:cxnLst/>
            <a:rect l="l" t="t" r="r" b="b"/>
            <a:pathLst>
              <a:path w="32621" h="293587">
                <a:moveTo>
                  <a:pt x="0" y="0"/>
                </a:moveTo>
                <a:lnTo>
                  <a:pt x="32621" y="0"/>
                </a:lnTo>
                <a:lnTo>
                  <a:pt x="32621" y="293587"/>
                </a:lnTo>
                <a:lnTo>
                  <a:pt x="0" y="293587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6" name="Shape 33"/>
          <p:cNvSpPr/>
          <p:nvPr/>
        </p:nvSpPr>
        <p:spPr>
          <a:xfrm>
            <a:off x="585134" y="6218328"/>
            <a:ext cx="85629" cy="114173"/>
          </a:xfrm>
          <a:custGeom>
            <a:avLst/>
            <a:gdLst/>
            <a:ahLst/>
            <a:cxnLst/>
            <a:rect l="l" t="t" r="r" b="b"/>
            <a:pathLst>
              <a:path w="85629" h="114173">
                <a:moveTo>
                  <a:pt x="47854" y="3880"/>
                </a:moveTo>
                <a:cubicBezTo>
                  <a:pt x="45067" y="1093"/>
                  <a:pt x="40540" y="1093"/>
                  <a:pt x="37753" y="3880"/>
                </a:cubicBezTo>
                <a:lnTo>
                  <a:pt x="2074" y="39559"/>
                </a:lnTo>
                <a:cubicBezTo>
                  <a:pt x="-714" y="42346"/>
                  <a:pt x="-714" y="46873"/>
                  <a:pt x="2074" y="49661"/>
                </a:cubicBezTo>
                <a:cubicBezTo>
                  <a:pt x="4861" y="52448"/>
                  <a:pt x="9388" y="52448"/>
                  <a:pt x="12175" y="49661"/>
                </a:cubicBezTo>
                <a:lnTo>
                  <a:pt x="35679" y="26157"/>
                </a:lnTo>
                <a:lnTo>
                  <a:pt x="35679" y="108821"/>
                </a:lnTo>
                <a:cubicBezTo>
                  <a:pt x="35679" y="112768"/>
                  <a:pt x="38868" y="115957"/>
                  <a:pt x="42815" y="115957"/>
                </a:cubicBezTo>
                <a:cubicBezTo>
                  <a:pt x="46762" y="115957"/>
                  <a:pt x="49951" y="112768"/>
                  <a:pt x="49951" y="108821"/>
                </a:cubicBezTo>
                <a:lnTo>
                  <a:pt x="49951" y="26157"/>
                </a:lnTo>
                <a:lnTo>
                  <a:pt x="73454" y="49661"/>
                </a:lnTo>
                <a:cubicBezTo>
                  <a:pt x="76241" y="52448"/>
                  <a:pt x="80768" y="52448"/>
                  <a:pt x="83556" y="49661"/>
                </a:cubicBezTo>
                <a:cubicBezTo>
                  <a:pt x="86343" y="46873"/>
                  <a:pt x="86343" y="42346"/>
                  <a:pt x="83556" y="39559"/>
                </a:cubicBezTo>
                <a:lnTo>
                  <a:pt x="47877" y="388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7" name="Text 34"/>
          <p:cNvSpPr/>
          <p:nvPr/>
        </p:nvSpPr>
        <p:spPr>
          <a:xfrm>
            <a:off x="743240" y="6197940"/>
            <a:ext cx="6286529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17% value gap</a:t>
            </a:r>
            <a:pPr>
              <a:lnSpc>
                <a:spcPct val="120000"/>
              </a:lnSpc>
            </a:pPr>
            <a:r>
              <a:rPr lang="en-US" sz="899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= significant upside opportunity through better positioning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7302712" y="1370071"/>
            <a:ext cx="4566903" cy="2422090"/>
          </a:xfrm>
          <a:custGeom>
            <a:avLst/>
            <a:gdLst/>
            <a:ahLst/>
            <a:cxnLst/>
            <a:rect l="l" t="t" r="r" b="b"/>
            <a:pathLst>
              <a:path w="4566903" h="2422090">
                <a:moveTo>
                  <a:pt x="0" y="0"/>
                </a:moveTo>
                <a:lnTo>
                  <a:pt x="4566903" y="0"/>
                </a:lnTo>
                <a:lnTo>
                  <a:pt x="4566903" y="2422090"/>
                </a:lnTo>
                <a:lnTo>
                  <a:pt x="0" y="242209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1A1D21"/>
              </a:gs>
            </a:gsLst>
            <a:lin ang="2700000" scaled="1"/>
          </a:gradFill>
          <a:ln/>
          <a:effectLst>
            <a:outerShdw sx="100000" sy="100000" kx="0" ky="0" algn="bl" rotWithShape="0" blurRad="24466" dist="8155" dir="5400000">
              <a:srgbClr val="000000">
                <a:alpha val="10196"/>
              </a:srgbClr>
            </a:outerShdw>
          </a:effectLst>
        </p:spPr>
      </p:sp>
      <p:sp>
        <p:nvSpPr>
          <p:cNvPr id="39" name="Shape 36"/>
          <p:cNvSpPr/>
          <p:nvPr/>
        </p:nvSpPr>
        <p:spPr>
          <a:xfrm>
            <a:off x="7433195" y="1500554"/>
            <a:ext cx="326207" cy="326207"/>
          </a:xfrm>
          <a:custGeom>
            <a:avLst/>
            <a:gdLst/>
            <a:ahLst/>
            <a:cxnLst/>
            <a:rect l="l" t="t" r="r" b="b"/>
            <a:pathLst>
              <a:path w="326207" h="326207">
                <a:moveTo>
                  <a:pt x="0" y="0"/>
                </a:moveTo>
                <a:lnTo>
                  <a:pt x="326207" y="0"/>
                </a:lnTo>
                <a:lnTo>
                  <a:pt x="326207" y="326207"/>
                </a:lnTo>
                <a:lnTo>
                  <a:pt x="0" y="326207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0" name="Shape 37"/>
          <p:cNvSpPr/>
          <p:nvPr/>
        </p:nvSpPr>
        <p:spPr>
          <a:xfrm>
            <a:off x="7531058" y="1598416"/>
            <a:ext cx="130483" cy="130483"/>
          </a:xfrm>
          <a:custGeom>
            <a:avLst/>
            <a:gdLst/>
            <a:ahLst/>
            <a:cxnLst/>
            <a:rect l="l" t="t" r="r" b="b"/>
            <a:pathLst>
              <a:path w="130483" h="130483">
                <a:moveTo>
                  <a:pt x="8283" y="24466"/>
                </a:moveTo>
                <a:lnTo>
                  <a:pt x="8283" y="62566"/>
                </a:lnTo>
                <a:cubicBezTo>
                  <a:pt x="8283" y="66898"/>
                  <a:pt x="9990" y="71052"/>
                  <a:pt x="13048" y="74110"/>
                </a:cubicBezTo>
                <a:lnTo>
                  <a:pt x="61979" y="123041"/>
                </a:lnTo>
                <a:cubicBezTo>
                  <a:pt x="68351" y="129413"/>
                  <a:pt x="78672" y="129413"/>
                  <a:pt x="85043" y="123041"/>
                </a:cubicBezTo>
                <a:lnTo>
                  <a:pt x="123143" y="84941"/>
                </a:lnTo>
                <a:cubicBezTo>
                  <a:pt x="129515" y="78570"/>
                  <a:pt x="129515" y="68249"/>
                  <a:pt x="123143" y="61877"/>
                </a:cubicBezTo>
                <a:lnTo>
                  <a:pt x="74212" y="12946"/>
                </a:lnTo>
                <a:cubicBezTo>
                  <a:pt x="71154" y="9863"/>
                  <a:pt x="67025" y="8155"/>
                  <a:pt x="62693" y="8155"/>
                </a:cubicBezTo>
                <a:lnTo>
                  <a:pt x="24593" y="8155"/>
                </a:lnTo>
                <a:cubicBezTo>
                  <a:pt x="15597" y="8155"/>
                  <a:pt x="8283" y="15469"/>
                  <a:pt x="8283" y="24466"/>
                </a:cubicBezTo>
                <a:close/>
                <a:moveTo>
                  <a:pt x="36826" y="28543"/>
                </a:moveTo>
                <a:cubicBezTo>
                  <a:pt x="41327" y="28543"/>
                  <a:pt x="44981" y="32197"/>
                  <a:pt x="44981" y="36698"/>
                </a:cubicBezTo>
                <a:cubicBezTo>
                  <a:pt x="44981" y="41199"/>
                  <a:pt x="41327" y="44854"/>
                  <a:pt x="36826" y="44854"/>
                </a:cubicBezTo>
                <a:cubicBezTo>
                  <a:pt x="32325" y="44854"/>
                  <a:pt x="28671" y="41199"/>
                  <a:pt x="28671" y="36698"/>
                </a:cubicBezTo>
                <a:cubicBezTo>
                  <a:pt x="28671" y="32197"/>
                  <a:pt x="32325" y="28543"/>
                  <a:pt x="36826" y="28543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1" name="Text 38"/>
          <p:cNvSpPr/>
          <p:nvPr/>
        </p:nvSpPr>
        <p:spPr>
          <a:xfrm>
            <a:off x="7857265" y="1549485"/>
            <a:ext cx="1745209" cy="2283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4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Positioning Assessment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7433195" y="2711599"/>
            <a:ext cx="4305937" cy="8155"/>
          </a:xfrm>
          <a:custGeom>
            <a:avLst/>
            <a:gdLst/>
            <a:ahLst/>
            <a:cxnLst/>
            <a:rect l="l" t="t" r="r" b="b"/>
            <a:pathLst>
              <a:path w="4305937" h="8155">
                <a:moveTo>
                  <a:pt x="0" y="0"/>
                </a:moveTo>
                <a:lnTo>
                  <a:pt x="4305937" y="0"/>
                </a:lnTo>
                <a:lnTo>
                  <a:pt x="4305937" y="8155"/>
                </a:lnTo>
                <a:lnTo>
                  <a:pt x="0" y="8155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43" name="Text 40"/>
          <p:cNvSpPr/>
          <p:nvPr/>
        </p:nvSpPr>
        <p:spPr>
          <a:xfrm>
            <a:off x="7335333" y="2022486"/>
            <a:ext cx="4501662" cy="39144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3082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UNDER-VALUED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7404652" y="2446555"/>
            <a:ext cx="4363023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99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 market position</a:t>
            </a:r>
            <a:endParaRPr lang="en-US" sz="1600" dirty="0"/>
          </a:p>
        </p:txBody>
      </p:sp>
      <p:sp>
        <p:nvSpPr>
          <p:cNvPr id="45" name="Shape 42"/>
          <p:cNvSpPr/>
          <p:nvPr/>
        </p:nvSpPr>
        <p:spPr>
          <a:xfrm>
            <a:off x="7449506" y="2846159"/>
            <a:ext cx="114173" cy="114173"/>
          </a:xfrm>
          <a:custGeom>
            <a:avLst/>
            <a:gdLst/>
            <a:ahLst/>
            <a:cxnLst/>
            <a:rect l="l" t="t" r="r" b="b"/>
            <a:pathLst>
              <a:path w="114173" h="114173">
                <a:moveTo>
                  <a:pt x="57086" y="114173"/>
                </a:moveTo>
                <a:cubicBezTo>
                  <a:pt x="88593" y="114173"/>
                  <a:pt x="114173" y="88593"/>
                  <a:pt x="114173" y="57086"/>
                </a:cubicBezTo>
                <a:cubicBezTo>
                  <a:pt x="114173" y="25580"/>
                  <a:pt x="88593" y="0"/>
                  <a:pt x="57086" y="0"/>
                </a:cubicBezTo>
                <a:cubicBezTo>
                  <a:pt x="25580" y="0"/>
                  <a:pt x="0" y="25580"/>
                  <a:pt x="0" y="57086"/>
                </a:cubicBezTo>
                <a:cubicBezTo>
                  <a:pt x="0" y="88593"/>
                  <a:pt x="25580" y="114173"/>
                  <a:pt x="57086" y="114173"/>
                </a:cubicBezTo>
                <a:close/>
                <a:moveTo>
                  <a:pt x="51734" y="76710"/>
                </a:moveTo>
                <a:lnTo>
                  <a:pt x="51734" y="62438"/>
                </a:lnTo>
                <a:lnTo>
                  <a:pt x="37463" y="62438"/>
                </a:lnTo>
                <a:cubicBezTo>
                  <a:pt x="34497" y="62438"/>
                  <a:pt x="32111" y="60052"/>
                  <a:pt x="32111" y="57086"/>
                </a:cubicBezTo>
                <a:cubicBezTo>
                  <a:pt x="32111" y="54120"/>
                  <a:pt x="34497" y="51734"/>
                  <a:pt x="37463" y="51734"/>
                </a:cubicBezTo>
                <a:lnTo>
                  <a:pt x="51734" y="51734"/>
                </a:lnTo>
                <a:lnTo>
                  <a:pt x="51734" y="37463"/>
                </a:lnTo>
                <a:cubicBezTo>
                  <a:pt x="51734" y="34497"/>
                  <a:pt x="54120" y="32111"/>
                  <a:pt x="57086" y="32111"/>
                </a:cubicBezTo>
                <a:cubicBezTo>
                  <a:pt x="60052" y="32111"/>
                  <a:pt x="62438" y="34497"/>
                  <a:pt x="62438" y="37463"/>
                </a:cubicBezTo>
                <a:lnTo>
                  <a:pt x="62438" y="51734"/>
                </a:lnTo>
                <a:lnTo>
                  <a:pt x="76710" y="51734"/>
                </a:lnTo>
                <a:cubicBezTo>
                  <a:pt x="79676" y="51734"/>
                  <a:pt x="82062" y="54120"/>
                  <a:pt x="82062" y="57086"/>
                </a:cubicBezTo>
                <a:cubicBezTo>
                  <a:pt x="82062" y="60052"/>
                  <a:pt x="79676" y="62438"/>
                  <a:pt x="76710" y="62438"/>
                </a:cubicBezTo>
                <a:lnTo>
                  <a:pt x="62438" y="62438"/>
                </a:lnTo>
                <a:lnTo>
                  <a:pt x="62438" y="76710"/>
                </a:lnTo>
                <a:cubicBezTo>
                  <a:pt x="62438" y="79676"/>
                  <a:pt x="60052" y="82062"/>
                  <a:pt x="57086" y="82062"/>
                </a:cubicBezTo>
                <a:cubicBezTo>
                  <a:pt x="54120" y="82062"/>
                  <a:pt x="51734" y="79676"/>
                  <a:pt x="51734" y="76710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6" name="Text 43"/>
          <p:cNvSpPr/>
          <p:nvPr/>
        </p:nvSpPr>
        <p:spPr>
          <a:xfrm>
            <a:off x="7641153" y="2813538"/>
            <a:ext cx="2299762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dirty="0">
                <a:solidFill>
                  <a:srgbClr val="F5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Capabilities exceed current role requirements</a:t>
            </a:r>
            <a:endParaRPr lang="en-US" sz="1600" dirty="0"/>
          </a:p>
        </p:txBody>
      </p:sp>
      <p:sp>
        <p:nvSpPr>
          <p:cNvPr id="47" name="Shape 44"/>
          <p:cNvSpPr/>
          <p:nvPr/>
        </p:nvSpPr>
        <p:spPr>
          <a:xfrm>
            <a:off x="7449506" y="3074504"/>
            <a:ext cx="114173" cy="114173"/>
          </a:xfrm>
          <a:custGeom>
            <a:avLst/>
            <a:gdLst/>
            <a:ahLst/>
            <a:cxnLst/>
            <a:rect l="l" t="t" r="r" b="b"/>
            <a:pathLst>
              <a:path w="114173" h="114173">
                <a:moveTo>
                  <a:pt x="57086" y="114173"/>
                </a:moveTo>
                <a:cubicBezTo>
                  <a:pt x="88593" y="114173"/>
                  <a:pt x="114173" y="88593"/>
                  <a:pt x="114173" y="57086"/>
                </a:cubicBezTo>
                <a:cubicBezTo>
                  <a:pt x="114173" y="25580"/>
                  <a:pt x="88593" y="0"/>
                  <a:pt x="57086" y="0"/>
                </a:cubicBezTo>
                <a:cubicBezTo>
                  <a:pt x="25580" y="0"/>
                  <a:pt x="0" y="25580"/>
                  <a:pt x="0" y="57086"/>
                </a:cubicBezTo>
                <a:cubicBezTo>
                  <a:pt x="0" y="88593"/>
                  <a:pt x="25580" y="114173"/>
                  <a:pt x="57086" y="114173"/>
                </a:cubicBezTo>
                <a:close/>
                <a:moveTo>
                  <a:pt x="51734" y="76710"/>
                </a:moveTo>
                <a:lnTo>
                  <a:pt x="51734" y="62438"/>
                </a:lnTo>
                <a:lnTo>
                  <a:pt x="37463" y="62438"/>
                </a:lnTo>
                <a:cubicBezTo>
                  <a:pt x="34497" y="62438"/>
                  <a:pt x="32111" y="60052"/>
                  <a:pt x="32111" y="57086"/>
                </a:cubicBezTo>
                <a:cubicBezTo>
                  <a:pt x="32111" y="54120"/>
                  <a:pt x="34497" y="51734"/>
                  <a:pt x="37463" y="51734"/>
                </a:cubicBezTo>
                <a:lnTo>
                  <a:pt x="51734" y="51734"/>
                </a:lnTo>
                <a:lnTo>
                  <a:pt x="51734" y="37463"/>
                </a:lnTo>
                <a:cubicBezTo>
                  <a:pt x="51734" y="34497"/>
                  <a:pt x="54120" y="32111"/>
                  <a:pt x="57086" y="32111"/>
                </a:cubicBezTo>
                <a:cubicBezTo>
                  <a:pt x="60052" y="32111"/>
                  <a:pt x="62438" y="34497"/>
                  <a:pt x="62438" y="37463"/>
                </a:cubicBezTo>
                <a:lnTo>
                  <a:pt x="62438" y="51734"/>
                </a:lnTo>
                <a:lnTo>
                  <a:pt x="76710" y="51734"/>
                </a:lnTo>
                <a:cubicBezTo>
                  <a:pt x="79676" y="51734"/>
                  <a:pt x="82062" y="54120"/>
                  <a:pt x="82062" y="57086"/>
                </a:cubicBezTo>
                <a:cubicBezTo>
                  <a:pt x="82062" y="60052"/>
                  <a:pt x="79676" y="62438"/>
                  <a:pt x="76710" y="62438"/>
                </a:cubicBezTo>
                <a:lnTo>
                  <a:pt x="62438" y="62438"/>
                </a:lnTo>
                <a:lnTo>
                  <a:pt x="62438" y="76710"/>
                </a:lnTo>
                <a:cubicBezTo>
                  <a:pt x="62438" y="79676"/>
                  <a:pt x="60052" y="82062"/>
                  <a:pt x="57086" y="82062"/>
                </a:cubicBezTo>
                <a:cubicBezTo>
                  <a:pt x="54120" y="82062"/>
                  <a:pt x="51734" y="79676"/>
                  <a:pt x="51734" y="76710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8" name="Text 45"/>
          <p:cNvSpPr/>
          <p:nvPr/>
        </p:nvSpPr>
        <p:spPr>
          <a:xfrm>
            <a:off x="7641153" y="3041884"/>
            <a:ext cx="2120348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dirty="0">
                <a:solidFill>
                  <a:srgbClr val="F5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Compensation below market for skill level</a:t>
            </a: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7449506" y="3302849"/>
            <a:ext cx="114173" cy="114173"/>
          </a:xfrm>
          <a:custGeom>
            <a:avLst/>
            <a:gdLst/>
            <a:ahLst/>
            <a:cxnLst/>
            <a:rect l="l" t="t" r="r" b="b"/>
            <a:pathLst>
              <a:path w="114173" h="114173">
                <a:moveTo>
                  <a:pt x="57086" y="114173"/>
                </a:moveTo>
                <a:cubicBezTo>
                  <a:pt x="88593" y="114173"/>
                  <a:pt x="114173" y="88593"/>
                  <a:pt x="114173" y="57086"/>
                </a:cubicBezTo>
                <a:cubicBezTo>
                  <a:pt x="114173" y="25580"/>
                  <a:pt x="88593" y="0"/>
                  <a:pt x="57086" y="0"/>
                </a:cubicBezTo>
                <a:cubicBezTo>
                  <a:pt x="25580" y="0"/>
                  <a:pt x="0" y="25580"/>
                  <a:pt x="0" y="57086"/>
                </a:cubicBezTo>
                <a:cubicBezTo>
                  <a:pt x="0" y="88593"/>
                  <a:pt x="25580" y="114173"/>
                  <a:pt x="57086" y="114173"/>
                </a:cubicBezTo>
                <a:close/>
                <a:moveTo>
                  <a:pt x="51734" y="76710"/>
                </a:moveTo>
                <a:lnTo>
                  <a:pt x="51734" y="62438"/>
                </a:lnTo>
                <a:lnTo>
                  <a:pt x="37463" y="62438"/>
                </a:lnTo>
                <a:cubicBezTo>
                  <a:pt x="34497" y="62438"/>
                  <a:pt x="32111" y="60052"/>
                  <a:pt x="32111" y="57086"/>
                </a:cubicBezTo>
                <a:cubicBezTo>
                  <a:pt x="32111" y="54120"/>
                  <a:pt x="34497" y="51734"/>
                  <a:pt x="37463" y="51734"/>
                </a:cubicBezTo>
                <a:lnTo>
                  <a:pt x="51734" y="51734"/>
                </a:lnTo>
                <a:lnTo>
                  <a:pt x="51734" y="37463"/>
                </a:lnTo>
                <a:cubicBezTo>
                  <a:pt x="51734" y="34497"/>
                  <a:pt x="54120" y="32111"/>
                  <a:pt x="57086" y="32111"/>
                </a:cubicBezTo>
                <a:cubicBezTo>
                  <a:pt x="60052" y="32111"/>
                  <a:pt x="62438" y="34497"/>
                  <a:pt x="62438" y="37463"/>
                </a:cubicBezTo>
                <a:lnTo>
                  <a:pt x="62438" y="51734"/>
                </a:lnTo>
                <a:lnTo>
                  <a:pt x="76710" y="51734"/>
                </a:lnTo>
                <a:cubicBezTo>
                  <a:pt x="79676" y="51734"/>
                  <a:pt x="82062" y="54120"/>
                  <a:pt x="82062" y="57086"/>
                </a:cubicBezTo>
                <a:cubicBezTo>
                  <a:pt x="82062" y="60052"/>
                  <a:pt x="79676" y="62438"/>
                  <a:pt x="76710" y="62438"/>
                </a:cubicBezTo>
                <a:lnTo>
                  <a:pt x="62438" y="62438"/>
                </a:lnTo>
                <a:lnTo>
                  <a:pt x="62438" y="76710"/>
                </a:lnTo>
                <a:cubicBezTo>
                  <a:pt x="62438" y="79676"/>
                  <a:pt x="60052" y="82062"/>
                  <a:pt x="57086" y="82062"/>
                </a:cubicBezTo>
                <a:cubicBezTo>
                  <a:pt x="54120" y="82062"/>
                  <a:pt x="51734" y="79676"/>
                  <a:pt x="51734" y="76710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0" name="Text 47"/>
          <p:cNvSpPr/>
          <p:nvPr/>
        </p:nvSpPr>
        <p:spPr>
          <a:xfrm>
            <a:off x="7641153" y="3270229"/>
            <a:ext cx="1981710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dirty="0">
                <a:solidFill>
                  <a:srgbClr val="F5F5F0">
                    <a:alpha val="9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Limited visibility outside immediate org</a:t>
            </a:r>
            <a:endParaRPr lang="en-US" sz="1600" dirty="0"/>
          </a:p>
        </p:txBody>
      </p:sp>
      <p:sp>
        <p:nvSpPr>
          <p:cNvPr id="51" name="Shape 48"/>
          <p:cNvSpPr/>
          <p:nvPr/>
        </p:nvSpPr>
        <p:spPr>
          <a:xfrm>
            <a:off x="7449506" y="3531195"/>
            <a:ext cx="114173" cy="114173"/>
          </a:xfrm>
          <a:custGeom>
            <a:avLst/>
            <a:gdLst/>
            <a:ahLst/>
            <a:cxnLst/>
            <a:rect l="l" t="t" r="r" b="b"/>
            <a:pathLst>
              <a:path w="114173" h="114173">
                <a:moveTo>
                  <a:pt x="57086" y="114173"/>
                </a:moveTo>
                <a:cubicBezTo>
                  <a:pt x="88593" y="114173"/>
                  <a:pt x="114173" y="88593"/>
                  <a:pt x="114173" y="57086"/>
                </a:cubicBezTo>
                <a:cubicBezTo>
                  <a:pt x="114173" y="25580"/>
                  <a:pt x="88593" y="0"/>
                  <a:pt x="57086" y="0"/>
                </a:cubicBezTo>
                <a:cubicBezTo>
                  <a:pt x="25580" y="0"/>
                  <a:pt x="0" y="25580"/>
                  <a:pt x="0" y="57086"/>
                </a:cubicBezTo>
                <a:cubicBezTo>
                  <a:pt x="0" y="88593"/>
                  <a:pt x="25580" y="114173"/>
                  <a:pt x="57086" y="114173"/>
                </a:cubicBezTo>
                <a:close/>
                <a:moveTo>
                  <a:pt x="37463" y="51734"/>
                </a:moveTo>
                <a:lnTo>
                  <a:pt x="76710" y="51734"/>
                </a:lnTo>
                <a:cubicBezTo>
                  <a:pt x="79676" y="51734"/>
                  <a:pt x="82062" y="54120"/>
                  <a:pt x="82062" y="57086"/>
                </a:cubicBezTo>
                <a:cubicBezTo>
                  <a:pt x="82062" y="60052"/>
                  <a:pt x="79676" y="62438"/>
                  <a:pt x="76710" y="62438"/>
                </a:cubicBezTo>
                <a:lnTo>
                  <a:pt x="37463" y="62438"/>
                </a:lnTo>
                <a:cubicBezTo>
                  <a:pt x="34497" y="62438"/>
                  <a:pt x="32111" y="60052"/>
                  <a:pt x="32111" y="57086"/>
                </a:cubicBezTo>
                <a:cubicBezTo>
                  <a:pt x="32111" y="54120"/>
                  <a:pt x="34497" y="51734"/>
                  <a:pt x="37463" y="51734"/>
                </a:cubicBezTo>
                <a:close/>
              </a:path>
            </a:pathLst>
          </a:custGeom>
          <a:solidFill>
            <a:srgbClr val="F5F5F0">
              <a:alpha val="50196"/>
            </a:srgbClr>
          </a:solidFill>
          <a:ln/>
        </p:spPr>
      </p:sp>
      <p:sp>
        <p:nvSpPr>
          <p:cNvPr id="52" name="Text 49"/>
          <p:cNvSpPr/>
          <p:nvPr/>
        </p:nvSpPr>
        <p:spPr>
          <a:xfrm>
            <a:off x="7641153" y="3498574"/>
            <a:ext cx="1834916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dirty="0">
                <a:solidFill>
                  <a:srgbClr val="F5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Portfolio not externally documented</a:t>
            </a:r>
            <a:endParaRPr lang="en-US" sz="1600" dirty="0"/>
          </a:p>
        </p:txBody>
      </p:sp>
      <p:sp>
        <p:nvSpPr>
          <p:cNvPr id="53" name="Shape 50"/>
          <p:cNvSpPr/>
          <p:nvPr/>
        </p:nvSpPr>
        <p:spPr>
          <a:xfrm>
            <a:off x="7302712" y="3922643"/>
            <a:ext cx="4566903" cy="2935866"/>
          </a:xfrm>
          <a:custGeom>
            <a:avLst/>
            <a:gdLst/>
            <a:ahLst/>
            <a:cxnLst/>
            <a:rect l="l" t="t" r="r" b="b"/>
            <a:pathLst>
              <a:path w="4566903" h="2935866">
                <a:moveTo>
                  <a:pt x="0" y="0"/>
                </a:moveTo>
                <a:lnTo>
                  <a:pt x="4566903" y="0"/>
                </a:lnTo>
                <a:lnTo>
                  <a:pt x="4566903" y="2935866"/>
                </a:lnTo>
                <a:lnTo>
                  <a:pt x="0" y="293586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466" dist="8155" dir="5400000">
              <a:srgbClr val="000000">
                <a:alpha val="10196"/>
              </a:srgbClr>
            </a:outerShdw>
          </a:effectLst>
        </p:spPr>
      </p:sp>
      <p:sp>
        <p:nvSpPr>
          <p:cNvPr id="54" name="Text 51"/>
          <p:cNvSpPr/>
          <p:nvPr/>
        </p:nvSpPr>
        <p:spPr>
          <a:xfrm>
            <a:off x="7433195" y="4053126"/>
            <a:ext cx="4379334" cy="2283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6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Comparable Transactions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7449506" y="4379334"/>
            <a:ext cx="4289627" cy="489311"/>
          </a:xfrm>
          <a:custGeom>
            <a:avLst/>
            <a:gdLst/>
            <a:ahLst/>
            <a:cxnLst/>
            <a:rect l="l" t="t" r="r" b="b"/>
            <a:pathLst>
              <a:path w="4289627" h="489311">
                <a:moveTo>
                  <a:pt x="0" y="0"/>
                </a:moveTo>
                <a:lnTo>
                  <a:pt x="4289627" y="0"/>
                </a:lnTo>
                <a:lnTo>
                  <a:pt x="4289627" y="489311"/>
                </a:lnTo>
                <a:lnTo>
                  <a:pt x="0" y="489311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6" name="Shape 53"/>
          <p:cNvSpPr/>
          <p:nvPr/>
        </p:nvSpPr>
        <p:spPr>
          <a:xfrm>
            <a:off x="7449506" y="4379334"/>
            <a:ext cx="32621" cy="489311"/>
          </a:xfrm>
          <a:custGeom>
            <a:avLst/>
            <a:gdLst/>
            <a:ahLst/>
            <a:cxnLst/>
            <a:rect l="l" t="t" r="r" b="b"/>
            <a:pathLst>
              <a:path w="32621" h="489311">
                <a:moveTo>
                  <a:pt x="0" y="0"/>
                </a:moveTo>
                <a:lnTo>
                  <a:pt x="32621" y="0"/>
                </a:lnTo>
                <a:lnTo>
                  <a:pt x="32621" y="489311"/>
                </a:lnTo>
                <a:lnTo>
                  <a:pt x="0" y="489311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7" name="Text 54"/>
          <p:cNvSpPr/>
          <p:nvPr/>
        </p:nvSpPr>
        <p:spPr>
          <a:xfrm>
            <a:off x="7531058" y="4460886"/>
            <a:ext cx="473001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Profile A</a:t>
            </a:r>
            <a:endParaRPr lang="en-US" sz="1600" dirty="0"/>
          </a:p>
        </p:txBody>
      </p:sp>
      <p:sp>
        <p:nvSpPr>
          <p:cNvPr id="58" name="Text 55"/>
          <p:cNvSpPr/>
          <p:nvPr/>
        </p:nvSpPr>
        <p:spPr>
          <a:xfrm>
            <a:off x="11382152" y="4444575"/>
            <a:ext cx="350673" cy="195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7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$175K</a:t>
            </a:r>
            <a:endParaRPr lang="en-US" sz="1600" dirty="0"/>
          </a:p>
        </p:txBody>
      </p:sp>
      <p:sp>
        <p:nvSpPr>
          <p:cNvPr id="59" name="Text 56"/>
          <p:cNvSpPr/>
          <p:nvPr/>
        </p:nvSpPr>
        <p:spPr>
          <a:xfrm>
            <a:off x="7531058" y="4672920"/>
            <a:ext cx="4191765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71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 yrs exp, consulting → tech, Director level</a:t>
            </a:r>
            <a:endParaRPr lang="en-US" sz="1600" dirty="0"/>
          </a:p>
        </p:txBody>
      </p:sp>
      <p:sp>
        <p:nvSpPr>
          <p:cNvPr id="60" name="Shape 57"/>
          <p:cNvSpPr/>
          <p:nvPr/>
        </p:nvSpPr>
        <p:spPr>
          <a:xfrm>
            <a:off x="7449506" y="4933886"/>
            <a:ext cx="4289627" cy="489311"/>
          </a:xfrm>
          <a:custGeom>
            <a:avLst/>
            <a:gdLst/>
            <a:ahLst/>
            <a:cxnLst/>
            <a:rect l="l" t="t" r="r" b="b"/>
            <a:pathLst>
              <a:path w="4289627" h="489311">
                <a:moveTo>
                  <a:pt x="0" y="0"/>
                </a:moveTo>
                <a:lnTo>
                  <a:pt x="4289627" y="0"/>
                </a:lnTo>
                <a:lnTo>
                  <a:pt x="4289627" y="489311"/>
                </a:lnTo>
                <a:lnTo>
                  <a:pt x="0" y="489311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1" name="Shape 58"/>
          <p:cNvSpPr/>
          <p:nvPr/>
        </p:nvSpPr>
        <p:spPr>
          <a:xfrm>
            <a:off x="7449506" y="4933886"/>
            <a:ext cx="32621" cy="489311"/>
          </a:xfrm>
          <a:custGeom>
            <a:avLst/>
            <a:gdLst/>
            <a:ahLst/>
            <a:cxnLst/>
            <a:rect l="l" t="t" r="r" b="b"/>
            <a:pathLst>
              <a:path w="32621" h="489311">
                <a:moveTo>
                  <a:pt x="0" y="0"/>
                </a:moveTo>
                <a:lnTo>
                  <a:pt x="32621" y="0"/>
                </a:lnTo>
                <a:lnTo>
                  <a:pt x="32621" y="489311"/>
                </a:lnTo>
                <a:lnTo>
                  <a:pt x="0" y="489311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62" name="Text 59"/>
          <p:cNvSpPr/>
          <p:nvPr/>
        </p:nvSpPr>
        <p:spPr>
          <a:xfrm>
            <a:off x="7531058" y="5015438"/>
            <a:ext cx="456690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Profile B</a:t>
            </a:r>
            <a:endParaRPr lang="en-US" sz="1600" dirty="0"/>
          </a:p>
        </p:txBody>
      </p:sp>
      <p:sp>
        <p:nvSpPr>
          <p:cNvPr id="63" name="Text 60"/>
          <p:cNvSpPr/>
          <p:nvPr/>
        </p:nvSpPr>
        <p:spPr>
          <a:xfrm>
            <a:off x="11375398" y="4999128"/>
            <a:ext cx="358828" cy="195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7" b="1" dirty="0">
                <a:solidFill>
                  <a:srgbClr val="5D6D7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$165K</a:t>
            </a:r>
            <a:endParaRPr lang="en-US" sz="1600" dirty="0"/>
          </a:p>
        </p:txBody>
      </p:sp>
      <p:sp>
        <p:nvSpPr>
          <p:cNvPr id="64" name="Text 61"/>
          <p:cNvSpPr/>
          <p:nvPr/>
        </p:nvSpPr>
        <p:spPr>
          <a:xfrm>
            <a:off x="7531058" y="5227473"/>
            <a:ext cx="4191765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71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7 yrs exp, ops background, Senior Manager</a:t>
            </a:r>
            <a:endParaRPr lang="en-US" sz="1600" dirty="0"/>
          </a:p>
        </p:txBody>
      </p:sp>
      <p:sp>
        <p:nvSpPr>
          <p:cNvPr id="65" name="Shape 62"/>
          <p:cNvSpPr/>
          <p:nvPr/>
        </p:nvSpPr>
        <p:spPr>
          <a:xfrm>
            <a:off x="7449506" y="5488439"/>
            <a:ext cx="4289627" cy="489311"/>
          </a:xfrm>
          <a:custGeom>
            <a:avLst/>
            <a:gdLst/>
            <a:ahLst/>
            <a:cxnLst/>
            <a:rect l="l" t="t" r="r" b="b"/>
            <a:pathLst>
              <a:path w="4289627" h="489311">
                <a:moveTo>
                  <a:pt x="0" y="0"/>
                </a:moveTo>
                <a:lnTo>
                  <a:pt x="4289627" y="0"/>
                </a:lnTo>
                <a:lnTo>
                  <a:pt x="4289627" y="489311"/>
                </a:lnTo>
                <a:lnTo>
                  <a:pt x="0" y="489311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6" name="Shape 63"/>
          <p:cNvSpPr/>
          <p:nvPr/>
        </p:nvSpPr>
        <p:spPr>
          <a:xfrm>
            <a:off x="7449506" y="5488439"/>
            <a:ext cx="32621" cy="489311"/>
          </a:xfrm>
          <a:custGeom>
            <a:avLst/>
            <a:gdLst/>
            <a:ahLst/>
            <a:cxnLst/>
            <a:rect l="l" t="t" r="r" b="b"/>
            <a:pathLst>
              <a:path w="32621" h="489311">
                <a:moveTo>
                  <a:pt x="0" y="0"/>
                </a:moveTo>
                <a:lnTo>
                  <a:pt x="32621" y="0"/>
                </a:lnTo>
                <a:lnTo>
                  <a:pt x="32621" y="489311"/>
                </a:lnTo>
                <a:lnTo>
                  <a:pt x="0" y="489311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67" name="Text 64"/>
          <p:cNvSpPr/>
          <p:nvPr/>
        </p:nvSpPr>
        <p:spPr>
          <a:xfrm>
            <a:off x="7531058" y="5569991"/>
            <a:ext cx="473001" cy="1631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9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Profile C</a:t>
            </a:r>
            <a:endParaRPr lang="en-US" sz="1600" dirty="0"/>
          </a:p>
        </p:txBody>
      </p:sp>
      <p:sp>
        <p:nvSpPr>
          <p:cNvPr id="68" name="Text 65"/>
          <p:cNvSpPr/>
          <p:nvPr/>
        </p:nvSpPr>
        <p:spPr>
          <a:xfrm>
            <a:off x="11368836" y="5553680"/>
            <a:ext cx="366983" cy="1957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7" b="1" dirty="0">
                <a:solidFill>
                  <a:srgbClr val="5D6D7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$190K</a:t>
            </a:r>
            <a:endParaRPr lang="en-US" sz="1600" dirty="0"/>
          </a:p>
        </p:txBody>
      </p:sp>
      <p:sp>
        <p:nvSpPr>
          <p:cNvPr id="69" name="Text 66"/>
          <p:cNvSpPr/>
          <p:nvPr/>
        </p:nvSpPr>
        <p:spPr>
          <a:xfrm>
            <a:off x="7531058" y="5782025"/>
            <a:ext cx="4191765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71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9 yrs exp, strategy + product, VP level</a:t>
            </a:r>
            <a:endParaRPr lang="en-US" sz="1600" dirty="0"/>
          </a:p>
        </p:txBody>
      </p:sp>
      <p:sp>
        <p:nvSpPr>
          <p:cNvPr id="70" name="Shape 67"/>
          <p:cNvSpPr/>
          <p:nvPr/>
        </p:nvSpPr>
        <p:spPr>
          <a:xfrm>
            <a:off x="7433195" y="6042991"/>
            <a:ext cx="4305937" cy="685035"/>
          </a:xfrm>
          <a:custGeom>
            <a:avLst/>
            <a:gdLst/>
            <a:ahLst/>
            <a:cxnLst/>
            <a:rect l="l" t="t" r="r" b="b"/>
            <a:pathLst>
              <a:path w="4305937" h="685035">
                <a:moveTo>
                  <a:pt x="0" y="0"/>
                </a:moveTo>
                <a:lnTo>
                  <a:pt x="4305937" y="0"/>
                </a:lnTo>
                <a:lnTo>
                  <a:pt x="4305937" y="685035"/>
                </a:lnTo>
                <a:lnTo>
                  <a:pt x="0" y="685035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71" name="Text 68"/>
          <p:cNvSpPr/>
          <p:nvPr/>
        </p:nvSpPr>
        <p:spPr>
          <a:xfrm>
            <a:off x="7473971" y="6108233"/>
            <a:ext cx="4224385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1" spc="39" kern="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This Profile Positioning</a:t>
            </a:r>
            <a:endParaRPr lang="en-US" sz="1600" dirty="0"/>
          </a:p>
        </p:txBody>
      </p:sp>
      <p:sp>
        <p:nvSpPr>
          <p:cNvPr id="72" name="Text 69"/>
          <p:cNvSpPr/>
          <p:nvPr/>
        </p:nvSpPr>
        <p:spPr>
          <a:xfrm>
            <a:off x="7461738" y="6271336"/>
            <a:ext cx="4248851" cy="22834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56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$160-180K Range</a:t>
            </a:r>
            <a:endParaRPr lang="en-US" sz="1600" dirty="0"/>
          </a:p>
        </p:txBody>
      </p:sp>
      <p:sp>
        <p:nvSpPr>
          <p:cNvPr id="73" name="Text 70"/>
          <p:cNvSpPr/>
          <p:nvPr/>
        </p:nvSpPr>
        <p:spPr>
          <a:xfrm>
            <a:off x="7473971" y="6532302"/>
            <a:ext cx="4224385" cy="1304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71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With proper positioning &amp; visibility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8537" y="318537"/>
            <a:ext cx="47781" cy="254830"/>
          </a:xfrm>
          <a:custGeom>
            <a:avLst/>
            <a:gdLst/>
            <a:ahLst/>
            <a:cxnLst/>
            <a:rect l="l" t="t" r="r" b="b"/>
            <a:pathLst>
              <a:path w="47781" h="254830">
                <a:moveTo>
                  <a:pt x="0" y="0"/>
                </a:moveTo>
                <a:lnTo>
                  <a:pt x="47781" y="0"/>
                </a:lnTo>
                <a:lnTo>
                  <a:pt x="47781" y="254830"/>
                </a:lnTo>
                <a:lnTo>
                  <a:pt x="0" y="25483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61879" y="366317"/>
            <a:ext cx="1377672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spc="176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Asset Inventory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8537" y="637074"/>
            <a:ext cx="11698268" cy="3185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7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The Asset Inventory: What's on the Balance Sheet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8537" y="1019318"/>
            <a:ext cx="11618634" cy="1911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3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Comprehensive inventory of tangible and intangible assets constituting the investment base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8537" y="1353782"/>
            <a:ext cx="5709774" cy="3201296"/>
          </a:xfrm>
          <a:custGeom>
            <a:avLst/>
            <a:gdLst/>
            <a:ahLst/>
            <a:cxnLst/>
            <a:rect l="l" t="t" r="r" b="b"/>
            <a:pathLst>
              <a:path w="5709774" h="3201296">
                <a:moveTo>
                  <a:pt x="0" y="0"/>
                </a:moveTo>
                <a:lnTo>
                  <a:pt x="5709774" y="0"/>
                </a:lnTo>
                <a:lnTo>
                  <a:pt x="5709774" y="3201296"/>
                </a:lnTo>
                <a:lnTo>
                  <a:pt x="0" y="320129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90" dist="7963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18537" y="1353782"/>
            <a:ext cx="5709774" cy="31854"/>
          </a:xfrm>
          <a:custGeom>
            <a:avLst/>
            <a:gdLst/>
            <a:ahLst/>
            <a:cxnLst/>
            <a:rect l="l" t="t" r="r" b="b"/>
            <a:pathLst>
              <a:path w="5709774" h="31854">
                <a:moveTo>
                  <a:pt x="0" y="0"/>
                </a:moveTo>
                <a:lnTo>
                  <a:pt x="5709774" y="0"/>
                </a:lnTo>
                <a:lnTo>
                  <a:pt x="5709774" y="31854"/>
                </a:lnTo>
                <a:lnTo>
                  <a:pt x="0" y="31854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Shape 6"/>
          <p:cNvSpPr/>
          <p:nvPr/>
        </p:nvSpPr>
        <p:spPr>
          <a:xfrm>
            <a:off x="445952" y="1497123"/>
            <a:ext cx="318537" cy="318537"/>
          </a:xfrm>
          <a:custGeom>
            <a:avLst/>
            <a:gdLst/>
            <a:ahLst/>
            <a:cxnLst/>
            <a:rect l="l" t="t" r="r" b="b"/>
            <a:pathLst>
              <a:path w="318537" h="318537">
                <a:moveTo>
                  <a:pt x="0" y="0"/>
                </a:moveTo>
                <a:lnTo>
                  <a:pt x="318537" y="0"/>
                </a:lnTo>
                <a:lnTo>
                  <a:pt x="318537" y="318537"/>
                </a:lnTo>
                <a:lnTo>
                  <a:pt x="0" y="318537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9" name="Shape 7"/>
          <p:cNvSpPr/>
          <p:nvPr/>
        </p:nvSpPr>
        <p:spPr>
          <a:xfrm>
            <a:off x="535540" y="1584721"/>
            <a:ext cx="143342" cy="143342"/>
          </a:xfrm>
          <a:custGeom>
            <a:avLst/>
            <a:gdLst/>
            <a:ahLst/>
            <a:cxnLst/>
            <a:rect l="l" t="t" r="r" b="b"/>
            <a:pathLst>
              <a:path w="143342" h="143342">
                <a:moveTo>
                  <a:pt x="62796" y="-700"/>
                </a:moveTo>
                <a:cubicBezTo>
                  <a:pt x="68339" y="-3892"/>
                  <a:pt x="75170" y="-3892"/>
                  <a:pt x="80714" y="-700"/>
                </a:cubicBezTo>
                <a:lnTo>
                  <a:pt x="129959" y="27716"/>
                </a:lnTo>
                <a:cubicBezTo>
                  <a:pt x="135503" y="30908"/>
                  <a:pt x="138918" y="36843"/>
                  <a:pt x="138918" y="43226"/>
                </a:cubicBezTo>
                <a:lnTo>
                  <a:pt x="138918" y="100059"/>
                </a:lnTo>
                <a:cubicBezTo>
                  <a:pt x="138918" y="106470"/>
                  <a:pt x="135503" y="112378"/>
                  <a:pt x="129959" y="115569"/>
                </a:cubicBezTo>
                <a:lnTo>
                  <a:pt x="80714" y="144042"/>
                </a:lnTo>
                <a:cubicBezTo>
                  <a:pt x="75170" y="147233"/>
                  <a:pt x="68339" y="147233"/>
                  <a:pt x="62796" y="144042"/>
                </a:cubicBezTo>
                <a:lnTo>
                  <a:pt x="13578" y="115625"/>
                </a:lnTo>
                <a:cubicBezTo>
                  <a:pt x="8035" y="112434"/>
                  <a:pt x="4619" y="106498"/>
                  <a:pt x="4619" y="100115"/>
                </a:cubicBezTo>
                <a:lnTo>
                  <a:pt x="4619" y="43282"/>
                </a:lnTo>
                <a:cubicBezTo>
                  <a:pt x="4619" y="36871"/>
                  <a:pt x="8035" y="30964"/>
                  <a:pt x="13578" y="27772"/>
                </a:cubicBezTo>
                <a:lnTo>
                  <a:pt x="62796" y="-700"/>
                </a:lnTo>
                <a:close/>
                <a:moveTo>
                  <a:pt x="120972" y="100087"/>
                </a:moveTo>
                <a:lnTo>
                  <a:pt x="120972" y="53585"/>
                </a:lnTo>
                <a:lnTo>
                  <a:pt x="80714" y="76822"/>
                </a:lnTo>
                <a:lnTo>
                  <a:pt x="80714" y="123324"/>
                </a:lnTo>
                <a:lnTo>
                  <a:pt x="120972" y="100087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0" name="Text 8"/>
          <p:cNvSpPr/>
          <p:nvPr/>
        </p:nvSpPr>
        <p:spPr>
          <a:xfrm>
            <a:off x="860050" y="1544904"/>
            <a:ext cx="907830" cy="222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4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Hard Assets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281367" y="1560831"/>
            <a:ext cx="621147" cy="191122"/>
          </a:xfrm>
          <a:custGeom>
            <a:avLst/>
            <a:gdLst/>
            <a:ahLst/>
            <a:cxnLst/>
            <a:rect l="l" t="t" r="r" b="b"/>
            <a:pathLst>
              <a:path w="621147" h="191122">
                <a:moveTo>
                  <a:pt x="0" y="0"/>
                </a:moveTo>
                <a:lnTo>
                  <a:pt x="621147" y="0"/>
                </a:lnTo>
                <a:lnTo>
                  <a:pt x="621147" y="191122"/>
                </a:lnTo>
                <a:lnTo>
                  <a:pt x="0" y="19112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12" name="Text 10"/>
          <p:cNvSpPr/>
          <p:nvPr/>
        </p:nvSpPr>
        <p:spPr>
          <a:xfrm>
            <a:off x="5281367" y="1560831"/>
            <a:ext cx="668927" cy="191122"/>
          </a:xfrm>
          <a:prstGeom prst="rect">
            <a:avLst/>
          </a:prstGeom>
          <a:noFill/>
          <a:ln/>
        </p:spPr>
        <p:txBody>
          <a:bodyPr wrap="square" lIns="63707" tIns="31854" rIns="63707" bIns="31854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Measurable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45952" y="1911221"/>
            <a:ext cx="1441379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Planning &amp; Analysis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614711" y="1911221"/>
            <a:ext cx="342427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Expert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45952" y="2102344"/>
            <a:ext cx="5454944" cy="63707"/>
          </a:xfrm>
          <a:custGeom>
            <a:avLst/>
            <a:gdLst/>
            <a:ahLst/>
            <a:cxnLst/>
            <a:rect l="l" t="t" r="r" b="b"/>
            <a:pathLst>
              <a:path w="5454944" h="63707">
                <a:moveTo>
                  <a:pt x="0" y="0"/>
                </a:moveTo>
                <a:lnTo>
                  <a:pt x="5454944" y="0"/>
                </a:lnTo>
                <a:lnTo>
                  <a:pt x="5454944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16" name="Shape 14"/>
          <p:cNvSpPr/>
          <p:nvPr/>
        </p:nvSpPr>
        <p:spPr>
          <a:xfrm>
            <a:off x="445952" y="2102344"/>
            <a:ext cx="4913432" cy="63707"/>
          </a:xfrm>
          <a:custGeom>
            <a:avLst/>
            <a:gdLst/>
            <a:ahLst/>
            <a:cxnLst/>
            <a:rect l="l" t="t" r="r" b="b"/>
            <a:pathLst>
              <a:path w="4913432" h="63707">
                <a:moveTo>
                  <a:pt x="0" y="0"/>
                </a:moveTo>
                <a:lnTo>
                  <a:pt x="4913432" y="0"/>
                </a:lnTo>
                <a:lnTo>
                  <a:pt x="4913432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7" name="Text 15"/>
          <p:cNvSpPr/>
          <p:nvPr/>
        </p:nvSpPr>
        <p:spPr>
          <a:xfrm>
            <a:off x="445952" y="2229758"/>
            <a:ext cx="1473233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Analytics &amp; Visualization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5478710" y="2229758"/>
            <a:ext cx="477805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Advanced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45952" y="2420880"/>
            <a:ext cx="5454944" cy="63707"/>
          </a:xfrm>
          <a:custGeom>
            <a:avLst/>
            <a:gdLst/>
            <a:ahLst/>
            <a:cxnLst/>
            <a:rect l="l" t="t" r="r" b="b"/>
            <a:pathLst>
              <a:path w="5454944" h="63707">
                <a:moveTo>
                  <a:pt x="0" y="0"/>
                </a:moveTo>
                <a:lnTo>
                  <a:pt x="5454944" y="0"/>
                </a:lnTo>
                <a:lnTo>
                  <a:pt x="5454944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0" name="Shape 18"/>
          <p:cNvSpPr/>
          <p:nvPr/>
        </p:nvSpPr>
        <p:spPr>
          <a:xfrm>
            <a:off x="445952" y="2420880"/>
            <a:ext cx="4363956" cy="63707"/>
          </a:xfrm>
          <a:custGeom>
            <a:avLst/>
            <a:gdLst/>
            <a:ahLst/>
            <a:cxnLst/>
            <a:rect l="l" t="t" r="r" b="b"/>
            <a:pathLst>
              <a:path w="4363956" h="63707">
                <a:moveTo>
                  <a:pt x="0" y="0"/>
                </a:moveTo>
                <a:lnTo>
                  <a:pt x="4363956" y="0"/>
                </a:lnTo>
                <a:lnTo>
                  <a:pt x="4363956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1" name="Text 19"/>
          <p:cNvSpPr/>
          <p:nvPr/>
        </p:nvSpPr>
        <p:spPr>
          <a:xfrm>
            <a:off x="445952" y="2548295"/>
            <a:ext cx="1505087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Project/Program Management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614711" y="2548295"/>
            <a:ext cx="342427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Expert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445952" y="2739417"/>
            <a:ext cx="5454944" cy="63707"/>
          </a:xfrm>
          <a:custGeom>
            <a:avLst/>
            <a:gdLst/>
            <a:ahLst/>
            <a:cxnLst/>
            <a:rect l="l" t="t" r="r" b="b"/>
            <a:pathLst>
              <a:path w="5454944" h="63707">
                <a:moveTo>
                  <a:pt x="0" y="0"/>
                </a:moveTo>
                <a:lnTo>
                  <a:pt x="5454944" y="0"/>
                </a:lnTo>
                <a:lnTo>
                  <a:pt x="5454944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4" name="Shape 22"/>
          <p:cNvSpPr/>
          <p:nvPr/>
        </p:nvSpPr>
        <p:spPr>
          <a:xfrm>
            <a:off x="445952" y="2739417"/>
            <a:ext cx="4801944" cy="63707"/>
          </a:xfrm>
          <a:custGeom>
            <a:avLst/>
            <a:gdLst/>
            <a:ahLst/>
            <a:cxnLst/>
            <a:rect l="l" t="t" r="r" b="b"/>
            <a:pathLst>
              <a:path w="4801944" h="63707">
                <a:moveTo>
                  <a:pt x="0" y="0"/>
                </a:moveTo>
                <a:lnTo>
                  <a:pt x="4801944" y="0"/>
                </a:lnTo>
                <a:lnTo>
                  <a:pt x="4801944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5" name="Text 23"/>
          <p:cNvSpPr/>
          <p:nvPr/>
        </p:nvSpPr>
        <p:spPr>
          <a:xfrm>
            <a:off x="445952" y="2866832"/>
            <a:ext cx="1282111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Stakeholder Management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614711" y="2866832"/>
            <a:ext cx="342427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Expert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45952" y="3057954"/>
            <a:ext cx="5454944" cy="63707"/>
          </a:xfrm>
          <a:custGeom>
            <a:avLst/>
            <a:gdLst/>
            <a:ahLst/>
            <a:cxnLst/>
            <a:rect l="l" t="t" r="r" b="b"/>
            <a:pathLst>
              <a:path w="5454944" h="63707">
                <a:moveTo>
                  <a:pt x="0" y="0"/>
                </a:moveTo>
                <a:lnTo>
                  <a:pt x="5454944" y="0"/>
                </a:lnTo>
                <a:lnTo>
                  <a:pt x="5454944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8" name="Shape 26"/>
          <p:cNvSpPr/>
          <p:nvPr/>
        </p:nvSpPr>
        <p:spPr>
          <a:xfrm>
            <a:off x="445952" y="3057954"/>
            <a:ext cx="5024920" cy="63707"/>
          </a:xfrm>
          <a:custGeom>
            <a:avLst/>
            <a:gdLst/>
            <a:ahLst/>
            <a:cxnLst/>
            <a:rect l="l" t="t" r="r" b="b"/>
            <a:pathLst>
              <a:path w="5024920" h="63707">
                <a:moveTo>
                  <a:pt x="0" y="0"/>
                </a:moveTo>
                <a:lnTo>
                  <a:pt x="5024920" y="0"/>
                </a:lnTo>
                <a:lnTo>
                  <a:pt x="5024920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9" name="Text 27"/>
          <p:cNvSpPr/>
          <p:nvPr/>
        </p:nvSpPr>
        <p:spPr>
          <a:xfrm>
            <a:off x="445952" y="3185369"/>
            <a:ext cx="1306001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 Implementation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322615" y="3185369"/>
            <a:ext cx="637074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5D6D7E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Intermediate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45952" y="3376491"/>
            <a:ext cx="5454944" cy="63707"/>
          </a:xfrm>
          <a:custGeom>
            <a:avLst/>
            <a:gdLst/>
            <a:ahLst/>
            <a:cxnLst/>
            <a:rect l="l" t="t" r="r" b="b"/>
            <a:pathLst>
              <a:path w="5454944" h="63707">
                <a:moveTo>
                  <a:pt x="0" y="0"/>
                </a:moveTo>
                <a:lnTo>
                  <a:pt x="5454944" y="0"/>
                </a:lnTo>
                <a:lnTo>
                  <a:pt x="5454944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2" name="Shape 30"/>
          <p:cNvSpPr/>
          <p:nvPr/>
        </p:nvSpPr>
        <p:spPr>
          <a:xfrm>
            <a:off x="445952" y="3376491"/>
            <a:ext cx="3543723" cy="63707"/>
          </a:xfrm>
          <a:custGeom>
            <a:avLst/>
            <a:gdLst/>
            <a:ahLst/>
            <a:cxnLst/>
            <a:rect l="l" t="t" r="r" b="b"/>
            <a:pathLst>
              <a:path w="3543723" h="63707">
                <a:moveTo>
                  <a:pt x="0" y="0"/>
                </a:moveTo>
                <a:lnTo>
                  <a:pt x="3543723" y="0"/>
                </a:lnTo>
                <a:lnTo>
                  <a:pt x="3543723" y="63707"/>
                </a:lnTo>
                <a:lnTo>
                  <a:pt x="0" y="63707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33" name="Shape 31"/>
          <p:cNvSpPr/>
          <p:nvPr/>
        </p:nvSpPr>
        <p:spPr>
          <a:xfrm>
            <a:off x="445952" y="3539741"/>
            <a:ext cx="5454944" cy="7963"/>
          </a:xfrm>
          <a:custGeom>
            <a:avLst/>
            <a:gdLst/>
            <a:ahLst/>
            <a:cxnLst/>
            <a:rect l="l" t="t" r="r" b="b"/>
            <a:pathLst>
              <a:path w="5454944" h="7963">
                <a:moveTo>
                  <a:pt x="0" y="0"/>
                </a:moveTo>
                <a:lnTo>
                  <a:pt x="5454944" y="0"/>
                </a:lnTo>
                <a:lnTo>
                  <a:pt x="5454944" y="7963"/>
                </a:lnTo>
                <a:lnTo>
                  <a:pt x="0" y="7963"/>
                </a:lnTo>
                <a:lnTo>
                  <a:pt x="0" y="0"/>
                </a:lnTo>
                <a:close/>
              </a:path>
            </a:pathLst>
          </a:custGeom>
          <a:solidFill>
            <a:srgbClr val="E5E5E5"/>
          </a:solidFill>
          <a:ln/>
        </p:spPr>
      </p:sp>
      <p:sp>
        <p:nvSpPr>
          <p:cNvPr id="34" name="Text 32"/>
          <p:cNvSpPr/>
          <p:nvPr/>
        </p:nvSpPr>
        <p:spPr>
          <a:xfrm>
            <a:off x="445952" y="3639284"/>
            <a:ext cx="5510688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Credentials &amp; Certifications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445952" y="3862260"/>
            <a:ext cx="1027282" cy="191122"/>
          </a:xfrm>
          <a:custGeom>
            <a:avLst/>
            <a:gdLst/>
            <a:ahLst/>
            <a:cxnLst/>
            <a:rect l="l" t="t" r="r" b="b"/>
            <a:pathLst>
              <a:path w="1027282" h="191122">
                <a:moveTo>
                  <a:pt x="0" y="0"/>
                </a:moveTo>
                <a:lnTo>
                  <a:pt x="1027282" y="0"/>
                </a:lnTo>
                <a:lnTo>
                  <a:pt x="1027282" y="191122"/>
                </a:lnTo>
                <a:lnTo>
                  <a:pt x="0" y="191122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36" name="Text 34"/>
          <p:cNvSpPr/>
          <p:nvPr/>
        </p:nvSpPr>
        <p:spPr>
          <a:xfrm>
            <a:off x="445952" y="3862260"/>
            <a:ext cx="1075062" cy="191122"/>
          </a:xfrm>
          <a:prstGeom prst="rect">
            <a:avLst/>
          </a:prstGeom>
          <a:noFill/>
          <a:ln/>
        </p:spPr>
        <p:txBody>
          <a:bodyPr wrap="square" lIns="63707" tIns="31854" rIns="63707" bIns="31854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MBA, Top-15 Program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1540736" y="3862260"/>
            <a:ext cx="684854" cy="191122"/>
          </a:xfrm>
          <a:custGeom>
            <a:avLst/>
            <a:gdLst/>
            <a:ahLst/>
            <a:cxnLst/>
            <a:rect l="l" t="t" r="r" b="b"/>
            <a:pathLst>
              <a:path w="684854" h="191122">
                <a:moveTo>
                  <a:pt x="0" y="0"/>
                </a:moveTo>
                <a:lnTo>
                  <a:pt x="684854" y="0"/>
                </a:lnTo>
                <a:lnTo>
                  <a:pt x="684854" y="191122"/>
                </a:lnTo>
                <a:lnTo>
                  <a:pt x="0" y="191122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38" name="Text 36"/>
          <p:cNvSpPr/>
          <p:nvPr/>
        </p:nvSpPr>
        <p:spPr>
          <a:xfrm>
            <a:off x="1540736" y="3862260"/>
            <a:ext cx="732635" cy="191122"/>
          </a:xfrm>
          <a:prstGeom prst="rect">
            <a:avLst/>
          </a:prstGeom>
          <a:noFill/>
          <a:ln/>
        </p:spPr>
        <p:txBody>
          <a:bodyPr wrap="square" lIns="63707" tIns="31854" rIns="63707" bIns="31854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PMP Certified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2287680" y="3862260"/>
            <a:ext cx="1162660" cy="191122"/>
          </a:xfrm>
          <a:custGeom>
            <a:avLst/>
            <a:gdLst/>
            <a:ahLst/>
            <a:cxnLst/>
            <a:rect l="l" t="t" r="r" b="b"/>
            <a:pathLst>
              <a:path w="1162660" h="191122">
                <a:moveTo>
                  <a:pt x="0" y="0"/>
                </a:moveTo>
                <a:lnTo>
                  <a:pt x="1162660" y="0"/>
                </a:lnTo>
                <a:lnTo>
                  <a:pt x="1162660" y="191122"/>
                </a:lnTo>
                <a:lnTo>
                  <a:pt x="0" y="191122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0" name="Text 38"/>
          <p:cNvSpPr/>
          <p:nvPr/>
        </p:nvSpPr>
        <p:spPr>
          <a:xfrm>
            <a:off x="2287680" y="3862260"/>
            <a:ext cx="1210440" cy="191122"/>
          </a:xfrm>
          <a:prstGeom prst="rect">
            <a:avLst/>
          </a:prstGeom>
          <a:noFill/>
          <a:ln/>
        </p:spPr>
        <p:txBody>
          <a:bodyPr wrap="square" lIns="63707" tIns="31854" rIns="63707" bIns="31854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Analytics Certificate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3513860" y="3862260"/>
            <a:ext cx="637074" cy="191122"/>
          </a:xfrm>
          <a:custGeom>
            <a:avLst/>
            <a:gdLst/>
            <a:ahLst/>
            <a:cxnLst/>
            <a:rect l="l" t="t" r="r" b="b"/>
            <a:pathLst>
              <a:path w="637074" h="191122">
                <a:moveTo>
                  <a:pt x="0" y="0"/>
                </a:moveTo>
                <a:lnTo>
                  <a:pt x="637074" y="0"/>
                </a:lnTo>
                <a:lnTo>
                  <a:pt x="637074" y="191122"/>
                </a:lnTo>
                <a:lnTo>
                  <a:pt x="0" y="191122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2" name="Text 40"/>
          <p:cNvSpPr/>
          <p:nvPr/>
        </p:nvSpPr>
        <p:spPr>
          <a:xfrm>
            <a:off x="3513860" y="3862260"/>
            <a:ext cx="684854" cy="191122"/>
          </a:xfrm>
          <a:prstGeom prst="rect">
            <a:avLst/>
          </a:prstGeom>
          <a:noFill/>
          <a:ln/>
        </p:spPr>
        <p:txBody>
          <a:bodyPr wrap="square" lIns="63707" tIns="31854" rIns="63707" bIns="31854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Agile/Scrum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158339" y="1353782"/>
            <a:ext cx="5709774" cy="3201296"/>
          </a:xfrm>
          <a:custGeom>
            <a:avLst/>
            <a:gdLst/>
            <a:ahLst/>
            <a:cxnLst/>
            <a:rect l="l" t="t" r="r" b="b"/>
            <a:pathLst>
              <a:path w="5709774" h="3201296">
                <a:moveTo>
                  <a:pt x="0" y="0"/>
                </a:moveTo>
                <a:lnTo>
                  <a:pt x="5709774" y="0"/>
                </a:lnTo>
                <a:lnTo>
                  <a:pt x="5709774" y="3201296"/>
                </a:lnTo>
                <a:lnTo>
                  <a:pt x="0" y="320129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90" dist="7963" dir="5400000">
              <a:srgbClr val="000000">
                <a:alpha val="10196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6158339" y="1353782"/>
            <a:ext cx="5709774" cy="31854"/>
          </a:xfrm>
          <a:custGeom>
            <a:avLst/>
            <a:gdLst/>
            <a:ahLst/>
            <a:cxnLst/>
            <a:rect l="l" t="t" r="r" b="b"/>
            <a:pathLst>
              <a:path w="5709774" h="31854">
                <a:moveTo>
                  <a:pt x="0" y="0"/>
                </a:moveTo>
                <a:lnTo>
                  <a:pt x="5709774" y="0"/>
                </a:lnTo>
                <a:lnTo>
                  <a:pt x="5709774" y="31854"/>
                </a:lnTo>
                <a:lnTo>
                  <a:pt x="0" y="31854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5" name="Shape 43"/>
          <p:cNvSpPr/>
          <p:nvPr/>
        </p:nvSpPr>
        <p:spPr>
          <a:xfrm>
            <a:off x="6285753" y="1497123"/>
            <a:ext cx="318537" cy="318537"/>
          </a:xfrm>
          <a:custGeom>
            <a:avLst/>
            <a:gdLst/>
            <a:ahLst/>
            <a:cxnLst/>
            <a:rect l="l" t="t" r="r" b="b"/>
            <a:pathLst>
              <a:path w="318537" h="318537">
                <a:moveTo>
                  <a:pt x="0" y="0"/>
                </a:moveTo>
                <a:lnTo>
                  <a:pt x="318537" y="0"/>
                </a:lnTo>
                <a:lnTo>
                  <a:pt x="318537" y="318537"/>
                </a:lnTo>
                <a:lnTo>
                  <a:pt x="0" y="318537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6" name="Shape 44"/>
          <p:cNvSpPr/>
          <p:nvPr/>
        </p:nvSpPr>
        <p:spPr>
          <a:xfrm>
            <a:off x="6357424" y="1584721"/>
            <a:ext cx="179177" cy="143342"/>
          </a:xfrm>
          <a:custGeom>
            <a:avLst/>
            <a:gdLst/>
            <a:ahLst/>
            <a:cxnLst/>
            <a:rect l="l" t="t" r="r" b="b"/>
            <a:pathLst>
              <a:path w="179177" h="143342">
                <a:moveTo>
                  <a:pt x="71811" y="2240"/>
                </a:moveTo>
                <a:cubicBezTo>
                  <a:pt x="90353" y="2240"/>
                  <a:pt x="105406" y="17293"/>
                  <a:pt x="105406" y="35835"/>
                </a:cubicBezTo>
                <a:cubicBezTo>
                  <a:pt x="105406" y="54377"/>
                  <a:pt x="90353" y="69431"/>
                  <a:pt x="71811" y="69431"/>
                </a:cubicBezTo>
                <a:cubicBezTo>
                  <a:pt x="53269" y="69431"/>
                  <a:pt x="38215" y="54377"/>
                  <a:pt x="38215" y="35835"/>
                </a:cubicBezTo>
                <a:cubicBezTo>
                  <a:pt x="38215" y="17293"/>
                  <a:pt x="53269" y="2240"/>
                  <a:pt x="71811" y="2240"/>
                </a:cubicBezTo>
                <a:close/>
                <a:moveTo>
                  <a:pt x="63468" y="85109"/>
                </a:moveTo>
                <a:lnTo>
                  <a:pt x="80098" y="85109"/>
                </a:lnTo>
                <a:lnTo>
                  <a:pt x="80518" y="85109"/>
                </a:lnTo>
                <a:cubicBezTo>
                  <a:pt x="76906" y="92612"/>
                  <a:pt x="78334" y="101403"/>
                  <a:pt x="83737" y="107366"/>
                </a:cubicBezTo>
                <a:cubicBezTo>
                  <a:pt x="78082" y="113609"/>
                  <a:pt x="76794" y="122988"/>
                  <a:pt x="81106" y="130715"/>
                </a:cubicBezTo>
                <a:lnTo>
                  <a:pt x="87405" y="142026"/>
                </a:lnTo>
                <a:cubicBezTo>
                  <a:pt x="87657" y="142474"/>
                  <a:pt x="87937" y="142922"/>
                  <a:pt x="88217" y="143342"/>
                </a:cubicBezTo>
                <a:lnTo>
                  <a:pt x="21865" y="143342"/>
                </a:lnTo>
                <a:cubicBezTo>
                  <a:pt x="17274" y="143342"/>
                  <a:pt x="13550" y="139618"/>
                  <a:pt x="13550" y="135027"/>
                </a:cubicBezTo>
                <a:cubicBezTo>
                  <a:pt x="13550" y="107450"/>
                  <a:pt x="35891" y="85109"/>
                  <a:pt x="63468" y="85109"/>
                </a:cubicBezTo>
                <a:close/>
                <a:moveTo>
                  <a:pt x="121112" y="69319"/>
                </a:moveTo>
                <a:cubicBezTo>
                  <a:pt x="121112" y="65596"/>
                  <a:pt x="124108" y="62600"/>
                  <a:pt x="127832" y="62600"/>
                </a:cubicBezTo>
                <a:lnTo>
                  <a:pt x="141270" y="62600"/>
                </a:lnTo>
                <a:cubicBezTo>
                  <a:pt x="144993" y="62600"/>
                  <a:pt x="147989" y="65596"/>
                  <a:pt x="147989" y="69319"/>
                </a:cubicBezTo>
                <a:lnTo>
                  <a:pt x="147989" y="71027"/>
                </a:lnTo>
                <a:cubicBezTo>
                  <a:pt x="147989" y="76318"/>
                  <a:pt x="154736" y="80210"/>
                  <a:pt x="159328" y="77578"/>
                </a:cubicBezTo>
                <a:lnTo>
                  <a:pt x="160727" y="76766"/>
                </a:lnTo>
                <a:cubicBezTo>
                  <a:pt x="163975" y="74890"/>
                  <a:pt x="168146" y="76038"/>
                  <a:pt x="169966" y="79314"/>
                </a:cubicBezTo>
                <a:lnTo>
                  <a:pt x="176237" y="90568"/>
                </a:lnTo>
                <a:cubicBezTo>
                  <a:pt x="177973" y="93704"/>
                  <a:pt x="176965" y="97623"/>
                  <a:pt x="173942" y="99527"/>
                </a:cubicBezTo>
                <a:lnTo>
                  <a:pt x="172626" y="100339"/>
                </a:lnTo>
                <a:cubicBezTo>
                  <a:pt x="168090" y="103167"/>
                  <a:pt x="168090" y="111510"/>
                  <a:pt x="172626" y="114365"/>
                </a:cubicBezTo>
                <a:lnTo>
                  <a:pt x="173914" y="115177"/>
                </a:lnTo>
                <a:cubicBezTo>
                  <a:pt x="176937" y="117081"/>
                  <a:pt x="177973" y="121000"/>
                  <a:pt x="176237" y="124136"/>
                </a:cubicBezTo>
                <a:lnTo>
                  <a:pt x="169938" y="135447"/>
                </a:lnTo>
                <a:cubicBezTo>
                  <a:pt x="168118" y="138722"/>
                  <a:pt x="163947" y="139898"/>
                  <a:pt x="160699" y="137994"/>
                </a:cubicBezTo>
                <a:lnTo>
                  <a:pt x="159328" y="137182"/>
                </a:lnTo>
                <a:cubicBezTo>
                  <a:pt x="154736" y="134523"/>
                  <a:pt x="147989" y="138442"/>
                  <a:pt x="147989" y="143734"/>
                </a:cubicBezTo>
                <a:lnTo>
                  <a:pt x="147989" y="145441"/>
                </a:lnTo>
                <a:cubicBezTo>
                  <a:pt x="147989" y="149165"/>
                  <a:pt x="144993" y="152160"/>
                  <a:pt x="141270" y="152160"/>
                </a:cubicBezTo>
                <a:lnTo>
                  <a:pt x="127832" y="152160"/>
                </a:lnTo>
                <a:cubicBezTo>
                  <a:pt x="124108" y="152160"/>
                  <a:pt x="121112" y="149165"/>
                  <a:pt x="121112" y="145441"/>
                </a:cubicBezTo>
                <a:lnTo>
                  <a:pt x="121112" y="143790"/>
                </a:lnTo>
                <a:cubicBezTo>
                  <a:pt x="121112" y="138470"/>
                  <a:pt x="114337" y="134551"/>
                  <a:pt x="109718" y="137210"/>
                </a:cubicBezTo>
                <a:lnTo>
                  <a:pt x="108374" y="137994"/>
                </a:lnTo>
                <a:cubicBezTo>
                  <a:pt x="105127" y="139870"/>
                  <a:pt x="100983" y="138722"/>
                  <a:pt x="99135" y="135447"/>
                </a:cubicBezTo>
                <a:lnTo>
                  <a:pt x="92808" y="124136"/>
                </a:lnTo>
                <a:cubicBezTo>
                  <a:pt x="91072" y="121000"/>
                  <a:pt x="92080" y="117053"/>
                  <a:pt x="95132" y="115149"/>
                </a:cubicBezTo>
                <a:lnTo>
                  <a:pt x="96364" y="114393"/>
                </a:lnTo>
                <a:cubicBezTo>
                  <a:pt x="100927" y="111566"/>
                  <a:pt x="100927" y="103167"/>
                  <a:pt x="96364" y="100339"/>
                </a:cubicBezTo>
                <a:lnTo>
                  <a:pt x="95104" y="99555"/>
                </a:lnTo>
                <a:cubicBezTo>
                  <a:pt x="92052" y="97651"/>
                  <a:pt x="91044" y="93704"/>
                  <a:pt x="92780" y="90568"/>
                </a:cubicBezTo>
                <a:lnTo>
                  <a:pt x="99079" y="79286"/>
                </a:lnTo>
                <a:cubicBezTo>
                  <a:pt x="100899" y="76010"/>
                  <a:pt x="105071" y="74862"/>
                  <a:pt x="108290" y="76738"/>
                </a:cubicBezTo>
                <a:lnTo>
                  <a:pt x="109634" y="77522"/>
                </a:lnTo>
                <a:cubicBezTo>
                  <a:pt x="114253" y="80182"/>
                  <a:pt x="121028" y="76262"/>
                  <a:pt x="121028" y="70943"/>
                </a:cubicBezTo>
                <a:lnTo>
                  <a:pt x="121028" y="69291"/>
                </a:lnTo>
                <a:close/>
                <a:moveTo>
                  <a:pt x="149081" y="107450"/>
                </a:moveTo>
                <a:cubicBezTo>
                  <a:pt x="149081" y="99415"/>
                  <a:pt x="142558" y="92892"/>
                  <a:pt x="134523" y="92892"/>
                </a:cubicBezTo>
                <a:cubicBezTo>
                  <a:pt x="126488" y="92892"/>
                  <a:pt x="119965" y="99415"/>
                  <a:pt x="119965" y="107450"/>
                </a:cubicBezTo>
                <a:cubicBezTo>
                  <a:pt x="119965" y="115485"/>
                  <a:pt x="126488" y="122008"/>
                  <a:pt x="134523" y="122008"/>
                </a:cubicBezTo>
                <a:cubicBezTo>
                  <a:pt x="142558" y="122008"/>
                  <a:pt x="149081" y="115485"/>
                  <a:pt x="149081" y="10745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7" name="Text 45"/>
          <p:cNvSpPr/>
          <p:nvPr/>
        </p:nvSpPr>
        <p:spPr>
          <a:xfrm>
            <a:off x="6699851" y="1544904"/>
            <a:ext cx="852086" cy="222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4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Soft Assets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11175668" y="1560831"/>
            <a:ext cx="565403" cy="191122"/>
          </a:xfrm>
          <a:custGeom>
            <a:avLst/>
            <a:gdLst/>
            <a:ahLst/>
            <a:cxnLst/>
            <a:rect l="l" t="t" r="r" b="b"/>
            <a:pathLst>
              <a:path w="565403" h="191122">
                <a:moveTo>
                  <a:pt x="0" y="0"/>
                </a:moveTo>
                <a:lnTo>
                  <a:pt x="565403" y="0"/>
                </a:lnTo>
                <a:lnTo>
                  <a:pt x="565403" y="191122"/>
                </a:lnTo>
                <a:lnTo>
                  <a:pt x="0" y="19112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9" name="Text 47"/>
          <p:cNvSpPr/>
          <p:nvPr/>
        </p:nvSpPr>
        <p:spPr>
          <a:xfrm>
            <a:off x="11175668" y="1560831"/>
            <a:ext cx="613184" cy="191122"/>
          </a:xfrm>
          <a:prstGeom prst="rect">
            <a:avLst/>
          </a:prstGeom>
          <a:noFill/>
          <a:ln/>
        </p:spPr>
        <p:txBody>
          <a:bodyPr wrap="square" lIns="63707" tIns="31854" rIns="63707" bIns="31854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Behavioral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285753" y="1911221"/>
            <a:ext cx="5454944" cy="445952"/>
          </a:xfrm>
          <a:custGeom>
            <a:avLst/>
            <a:gdLst/>
            <a:ahLst/>
            <a:cxnLst/>
            <a:rect l="l" t="t" r="r" b="b"/>
            <a:pathLst>
              <a:path w="5454944" h="445952">
                <a:moveTo>
                  <a:pt x="0" y="0"/>
                </a:moveTo>
                <a:lnTo>
                  <a:pt x="5454944" y="0"/>
                </a:lnTo>
                <a:lnTo>
                  <a:pt x="5454944" y="445952"/>
                </a:lnTo>
                <a:lnTo>
                  <a:pt x="0" y="44595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1" name="Text 49"/>
          <p:cNvSpPr/>
          <p:nvPr/>
        </p:nvSpPr>
        <p:spPr>
          <a:xfrm>
            <a:off x="6349461" y="1974929"/>
            <a:ext cx="1250257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Leadership Track Record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11536324" y="1990856"/>
            <a:ext cx="127415" cy="127415"/>
          </a:xfrm>
          <a:custGeom>
            <a:avLst/>
            <a:gdLst/>
            <a:ahLst/>
            <a:cxnLst/>
            <a:rect l="l" t="t" r="r" b="b"/>
            <a:pathLst>
              <a:path w="127415" h="127415">
                <a:moveTo>
                  <a:pt x="35910" y="0"/>
                </a:moveTo>
                <a:lnTo>
                  <a:pt x="91654" y="0"/>
                </a:lnTo>
                <a:cubicBezTo>
                  <a:pt x="98249" y="0"/>
                  <a:pt x="103624" y="5425"/>
                  <a:pt x="103375" y="11995"/>
                </a:cubicBezTo>
                <a:cubicBezTo>
                  <a:pt x="103325" y="13314"/>
                  <a:pt x="103276" y="14633"/>
                  <a:pt x="103201" y="15927"/>
                </a:cubicBezTo>
                <a:lnTo>
                  <a:pt x="115544" y="15927"/>
                </a:lnTo>
                <a:cubicBezTo>
                  <a:pt x="122039" y="15927"/>
                  <a:pt x="127763" y="21302"/>
                  <a:pt x="127265" y="28320"/>
                </a:cubicBezTo>
                <a:cubicBezTo>
                  <a:pt x="125399" y="54126"/>
                  <a:pt x="112210" y="68311"/>
                  <a:pt x="97900" y="75727"/>
                </a:cubicBezTo>
                <a:cubicBezTo>
                  <a:pt x="93968" y="77768"/>
                  <a:pt x="89962" y="79286"/>
                  <a:pt x="86154" y="80406"/>
                </a:cubicBezTo>
                <a:cubicBezTo>
                  <a:pt x="81127" y="87523"/>
                  <a:pt x="75901" y="91281"/>
                  <a:pt x="71745" y="93296"/>
                </a:cubicBezTo>
                <a:lnTo>
                  <a:pt x="71745" y="111488"/>
                </a:lnTo>
                <a:lnTo>
                  <a:pt x="87672" y="111488"/>
                </a:lnTo>
                <a:cubicBezTo>
                  <a:pt x="92077" y="111488"/>
                  <a:pt x="95636" y="115047"/>
                  <a:pt x="95636" y="119451"/>
                </a:cubicBezTo>
                <a:cubicBezTo>
                  <a:pt x="95636" y="123856"/>
                  <a:pt x="92077" y="127415"/>
                  <a:pt x="87672" y="127415"/>
                </a:cubicBezTo>
                <a:lnTo>
                  <a:pt x="39892" y="127415"/>
                </a:lnTo>
                <a:cubicBezTo>
                  <a:pt x="35487" y="127415"/>
                  <a:pt x="31928" y="123856"/>
                  <a:pt x="31928" y="119451"/>
                </a:cubicBezTo>
                <a:cubicBezTo>
                  <a:pt x="31928" y="115047"/>
                  <a:pt x="35487" y="111488"/>
                  <a:pt x="39892" y="111488"/>
                </a:cubicBezTo>
                <a:lnTo>
                  <a:pt x="55819" y="111488"/>
                </a:lnTo>
                <a:lnTo>
                  <a:pt x="55819" y="93296"/>
                </a:lnTo>
                <a:cubicBezTo>
                  <a:pt x="51837" y="91380"/>
                  <a:pt x="46885" y="87822"/>
                  <a:pt x="42057" y="81277"/>
                </a:cubicBezTo>
                <a:cubicBezTo>
                  <a:pt x="37478" y="80082"/>
                  <a:pt x="32501" y="78266"/>
                  <a:pt x="27648" y="75528"/>
                </a:cubicBezTo>
                <a:cubicBezTo>
                  <a:pt x="14185" y="67988"/>
                  <a:pt x="2041" y="53778"/>
                  <a:pt x="299" y="28270"/>
                </a:cubicBezTo>
                <a:cubicBezTo>
                  <a:pt x="-174" y="21277"/>
                  <a:pt x="5525" y="15902"/>
                  <a:pt x="12020" y="15902"/>
                </a:cubicBezTo>
                <a:lnTo>
                  <a:pt x="24363" y="15902"/>
                </a:lnTo>
                <a:cubicBezTo>
                  <a:pt x="24288" y="14608"/>
                  <a:pt x="24239" y="13314"/>
                  <a:pt x="24189" y="11970"/>
                </a:cubicBezTo>
                <a:cubicBezTo>
                  <a:pt x="23940" y="5375"/>
                  <a:pt x="29315" y="-25"/>
                  <a:pt x="35910" y="-25"/>
                </a:cubicBezTo>
                <a:close/>
                <a:moveTo>
                  <a:pt x="25259" y="27872"/>
                </a:moveTo>
                <a:lnTo>
                  <a:pt x="12219" y="27872"/>
                </a:lnTo>
                <a:cubicBezTo>
                  <a:pt x="13762" y="48950"/>
                  <a:pt x="23442" y="59502"/>
                  <a:pt x="33421" y="65101"/>
                </a:cubicBezTo>
                <a:cubicBezTo>
                  <a:pt x="29838" y="55819"/>
                  <a:pt x="26877" y="43699"/>
                  <a:pt x="25259" y="27872"/>
                </a:cubicBezTo>
                <a:close/>
                <a:moveTo>
                  <a:pt x="94566" y="63906"/>
                </a:moveTo>
                <a:cubicBezTo>
                  <a:pt x="104644" y="57984"/>
                  <a:pt x="113753" y="47457"/>
                  <a:pt x="115295" y="27872"/>
                </a:cubicBezTo>
                <a:lnTo>
                  <a:pt x="102280" y="27872"/>
                </a:lnTo>
                <a:cubicBezTo>
                  <a:pt x="100737" y="43027"/>
                  <a:pt x="97950" y="54798"/>
                  <a:pt x="94566" y="63906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3" name="Text 51"/>
          <p:cNvSpPr/>
          <p:nvPr/>
        </p:nvSpPr>
        <p:spPr>
          <a:xfrm>
            <a:off x="6349461" y="2166051"/>
            <a:ext cx="5375310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Led 12 cross-functional initiatives, 3 direct promotions, managed $8M+ budget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6285753" y="2420880"/>
            <a:ext cx="5454944" cy="445952"/>
          </a:xfrm>
          <a:custGeom>
            <a:avLst/>
            <a:gdLst/>
            <a:ahLst/>
            <a:cxnLst/>
            <a:rect l="l" t="t" r="r" b="b"/>
            <a:pathLst>
              <a:path w="5454944" h="445952">
                <a:moveTo>
                  <a:pt x="0" y="0"/>
                </a:moveTo>
                <a:lnTo>
                  <a:pt x="5454944" y="0"/>
                </a:lnTo>
                <a:lnTo>
                  <a:pt x="5454944" y="445952"/>
                </a:lnTo>
                <a:lnTo>
                  <a:pt x="0" y="44595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5" name="Text 53"/>
          <p:cNvSpPr/>
          <p:nvPr/>
        </p:nvSpPr>
        <p:spPr>
          <a:xfrm>
            <a:off x="6349461" y="2484588"/>
            <a:ext cx="1401562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Communication &amp; Influence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11528361" y="2500515"/>
            <a:ext cx="143342" cy="127415"/>
          </a:xfrm>
          <a:custGeom>
            <a:avLst/>
            <a:gdLst/>
            <a:ahLst/>
            <a:cxnLst/>
            <a:rect l="l" t="t" r="r" b="b"/>
            <a:pathLst>
              <a:path w="143342" h="127415">
                <a:moveTo>
                  <a:pt x="95561" y="35835"/>
                </a:moveTo>
                <a:cubicBezTo>
                  <a:pt x="95561" y="60024"/>
                  <a:pt x="74159" y="79634"/>
                  <a:pt x="47781" y="79634"/>
                </a:cubicBezTo>
                <a:cubicBezTo>
                  <a:pt x="41136" y="79634"/>
                  <a:pt x="34815" y="78390"/>
                  <a:pt x="29066" y="76150"/>
                </a:cubicBezTo>
                <a:lnTo>
                  <a:pt x="8760" y="86901"/>
                </a:lnTo>
                <a:cubicBezTo>
                  <a:pt x="6445" y="88120"/>
                  <a:pt x="3608" y="87697"/>
                  <a:pt x="1742" y="85856"/>
                </a:cubicBezTo>
                <a:cubicBezTo>
                  <a:pt x="-124" y="84014"/>
                  <a:pt x="-547" y="81152"/>
                  <a:pt x="697" y="78838"/>
                </a:cubicBezTo>
                <a:lnTo>
                  <a:pt x="9556" y="62115"/>
                </a:lnTo>
                <a:cubicBezTo>
                  <a:pt x="3559" y="54798"/>
                  <a:pt x="0" y="45690"/>
                  <a:pt x="0" y="35835"/>
                </a:cubicBezTo>
                <a:cubicBezTo>
                  <a:pt x="0" y="11647"/>
                  <a:pt x="21402" y="-7963"/>
                  <a:pt x="47781" y="-7963"/>
                </a:cubicBezTo>
                <a:cubicBezTo>
                  <a:pt x="74159" y="-7963"/>
                  <a:pt x="95561" y="11647"/>
                  <a:pt x="95561" y="35835"/>
                </a:cubicBezTo>
                <a:close/>
                <a:moveTo>
                  <a:pt x="95561" y="127415"/>
                </a:moveTo>
                <a:cubicBezTo>
                  <a:pt x="72144" y="127415"/>
                  <a:pt x="52658" y="111961"/>
                  <a:pt x="48577" y="91579"/>
                </a:cubicBezTo>
                <a:cubicBezTo>
                  <a:pt x="78440" y="91206"/>
                  <a:pt x="104395" y="69954"/>
                  <a:pt x="107257" y="41136"/>
                </a:cubicBezTo>
                <a:cubicBezTo>
                  <a:pt x="127987" y="45914"/>
                  <a:pt x="143342" y="63110"/>
                  <a:pt x="143342" y="83616"/>
                </a:cubicBezTo>
                <a:cubicBezTo>
                  <a:pt x="143342" y="93471"/>
                  <a:pt x="139783" y="102579"/>
                  <a:pt x="133785" y="109895"/>
                </a:cubicBezTo>
                <a:lnTo>
                  <a:pt x="142645" y="126618"/>
                </a:lnTo>
                <a:cubicBezTo>
                  <a:pt x="143864" y="128933"/>
                  <a:pt x="143441" y="131770"/>
                  <a:pt x="141600" y="133636"/>
                </a:cubicBezTo>
                <a:cubicBezTo>
                  <a:pt x="139758" y="135503"/>
                  <a:pt x="136896" y="135926"/>
                  <a:pt x="134582" y="134681"/>
                </a:cubicBezTo>
                <a:lnTo>
                  <a:pt x="114275" y="123931"/>
                </a:lnTo>
                <a:cubicBezTo>
                  <a:pt x="108527" y="126170"/>
                  <a:pt x="102206" y="127415"/>
                  <a:pt x="95561" y="127415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7" name="Text 55"/>
          <p:cNvSpPr/>
          <p:nvPr/>
        </p:nvSpPr>
        <p:spPr>
          <a:xfrm>
            <a:off x="6349461" y="2675710"/>
            <a:ext cx="5375310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Presented to C-suite 15+ times, 90%+ stakeholder satisfaction scores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6285753" y="2930540"/>
            <a:ext cx="5454944" cy="445952"/>
          </a:xfrm>
          <a:custGeom>
            <a:avLst/>
            <a:gdLst/>
            <a:ahLst/>
            <a:cxnLst/>
            <a:rect l="l" t="t" r="r" b="b"/>
            <a:pathLst>
              <a:path w="5454944" h="445952">
                <a:moveTo>
                  <a:pt x="0" y="0"/>
                </a:moveTo>
                <a:lnTo>
                  <a:pt x="5454944" y="0"/>
                </a:lnTo>
                <a:lnTo>
                  <a:pt x="5454944" y="445952"/>
                </a:lnTo>
                <a:lnTo>
                  <a:pt x="0" y="44595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9" name="Text 57"/>
          <p:cNvSpPr/>
          <p:nvPr/>
        </p:nvSpPr>
        <p:spPr>
          <a:xfrm>
            <a:off x="6349461" y="2994247"/>
            <a:ext cx="1234331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Problem-Solving Pattern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11536324" y="3010174"/>
            <a:ext cx="127415" cy="127415"/>
          </a:xfrm>
          <a:custGeom>
            <a:avLst/>
            <a:gdLst/>
            <a:ahLst/>
            <a:cxnLst/>
            <a:rect l="l" t="t" r="r" b="b"/>
            <a:pathLst>
              <a:path w="127415" h="127415">
                <a:moveTo>
                  <a:pt x="55744" y="0"/>
                </a:moveTo>
                <a:cubicBezTo>
                  <a:pt x="64529" y="0"/>
                  <a:pt x="71671" y="5350"/>
                  <a:pt x="71671" y="11945"/>
                </a:cubicBezTo>
                <a:cubicBezTo>
                  <a:pt x="71671" y="14533"/>
                  <a:pt x="70576" y="16922"/>
                  <a:pt x="68685" y="18888"/>
                </a:cubicBezTo>
                <a:cubicBezTo>
                  <a:pt x="67042" y="20605"/>
                  <a:pt x="65698" y="22696"/>
                  <a:pt x="65698" y="25085"/>
                </a:cubicBezTo>
                <a:cubicBezTo>
                  <a:pt x="65698" y="28818"/>
                  <a:pt x="68734" y="31854"/>
                  <a:pt x="72467" y="31854"/>
                </a:cubicBezTo>
                <a:lnTo>
                  <a:pt x="83616" y="31854"/>
                </a:lnTo>
                <a:cubicBezTo>
                  <a:pt x="90211" y="31854"/>
                  <a:pt x="95561" y="37204"/>
                  <a:pt x="95561" y="43799"/>
                </a:cubicBezTo>
                <a:lnTo>
                  <a:pt x="95561" y="54948"/>
                </a:lnTo>
                <a:cubicBezTo>
                  <a:pt x="95561" y="58680"/>
                  <a:pt x="98597" y="61717"/>
                  <a:pt x="102330" y="61717"/>
                </a:cubicBezTo>
                <a:cubicBezTo>
                  <a:pt x="104694" y="61717"/>
                  <a:pt x="106809" y="60373"/>
                  <a:pt x="108527" y="58730"/>
                </a:cubicBezTo>
                <a:cubicBezTo>
                  <a:pt x="110492" y="56864"/>
                  <a:pt x="112882" y="55744"/>
                  <a:pt x="115470" y="55744"/>
                </a:cubicBezTo>
                <a:cubicBezTo>
                  <a:pt x="122064" y="55744"/>
                  <a:pt x="127415" y="62886"/>
                  <a:pt x="127415" y="71671"/>
                </a:cubicBezTo>
                <a:cubicBezTo>
                  <a:pt x="127415" y="80455"/>
                  <a:pt x="122064" y="87598"/>
                  <a:pt x="115470" y="87598"/>
                </a:cubicBezTo>
                <a:cubicBezTo>
                  <a:pt x="112882" y="87598"/>
                  <a:pt x="110468" y="86503"/>
                  <a:pt x="108527" y="84611"/>
                </a:cubicBezTo>
                <a:cubicBezTo>
                  <a:pt x="106809" y="82969"/>
                  <a:pt x="104719" y="81625"/>
                  <a:pt x="102330" y="81625"/>
                </a:cubicBezTo>
                <a:cubicBezTo>
                  <a:pt x="98597" y="81625"/>
                  <a:pt x="95561" y="84661"/>
                  <a:pt x="95561" y="88394"/>
                </a:cubicBezTo>
                <a:lnTo>
                  <a:pt x="95561" y="115470"/>
                </a:lnTo>
                <a:cubicBezTo>
                  <a:pt x="95561" y="122064"/>
                  <a:pt x="90211" y="127415"/>
                  <a:pt x="83616" y="127415"/>
                </a:cubicBezTo>
                <a:lnTo>
                  <a:pt x="69481" y="127415"/>
                </a:lnTo>
                <a:cubicBezTo>
                  <a:pt x="66295" y="127415"/>
                  <a:pt x="63707" y="124827"/>
                  <a:pt x="63707" y="121641"/>
                </a:cubicBezTo>
                <a:cubicBezTo>
                  <a:pt x="63707" y="119352"/>
                  <a:pt x="65151" y="117336"/>
                  <a:pt x="66992" y="115967"/>
                </a:cubicBezTo>
                <a:cubicBezTo>
                  <a:pt x="69879" y="113802"/>
                  <a:pt x="71671" y="110816"/>
                  <a:pt x="71671" y="107506"/>
                </a:cubicBezTo>
                <a:cubicBezTo>
                  <a:pt x="71671" y="100911"/>
                  <a:pt x="64529" y="95561"/>
                  <a:pt x="55744" y="95561"/>
                </a:cubicBezTo>
                <a:cubicBezTo>
                  <a:pt x="46959" y="95561"/>
                  <a:pt x="39817" y="100911"/>
                  <a:pt x="39817" y="107506"/>
                </a:cubicBezTo>
                <a:cubicBezTo>
                  <a:pt x="39817" y="110816"/>
                  <a:pt x="41609" y="113802"/>
                  <a:pt x="44496" y="115967"/>
                </a:cubicBezTo>
                <a:cubicBezTo>
                  <a:pt x="46337" y="117336"/>
                  <a:pt x="47781" y="119327"/>
                  <a:pt x="47781" y="121641"/>
                </a:cubicBezTo>
                <a:cubicBezTo>
                  <a:pt x="47781" y="124827"/>
                  <a:pt x="45192" y="127415"/>
                  <a:pt x="42007" y="127415"/>
                </a:cubicBezTo>
                <a:lnTo>
                  <a:pt x="11945" y="127415"/>
                </a:lnTo>
                <a:cubicBezTo>
                  <a:pt x="5350" y="127415"/>
                  <a:pt x="0" y="122064"/>
                  <a:pt x="0" y="115470"/>
                </a:cubicBezTo>
                <a:lnTo>
                  <a:pt x="0" y="85408"/>
                </a:lnTo>
                <a:cubicBezTo>
                  <a:pt x="0" y="82222"/>
                  <a:pt x="2588" y="79634"/>
                  <a:pt x="5773" y="79634"/>
                </a:cubicBezTo>
                <a:cubicBezTo>
                  <a:pt x="8063" y="79634"/>
                  <a:pt x="10079" y="81078"/>
                  <a:pt x="11447" y="82919"/>
                </a:cubicBezTo>
                <a:cubicBezTo>
                  <a:pt x="13612" y="85806"/>
                  <a:pt x="16599" y="87598"/>
                  <a:pt x="19909" y="87598"/>
                </a:cubicBezTo>
                <a:cubicBezTo>
                  <a:pt x="26503" y="87598"/>
                  <a:pt x="31854" y="80455"/>
                  <a:pt x="31854" y="71671"/>
                </a:cubicBezTo>
                <a:cubicBezTo>
                  <a:pt x="31854" y="62886"/>
                  <a:pt x="26503" y="55744"/>
                  <a:pt x="19909" y="55744"/>
                </a:cubicBezTo>
                <a:cubicBezTo>
                  <a:pt x="16599" y="55744"/>
                  <a:pt x="13612" y="57536"/>
                  <a:pt x="11447" y="60422"/>
                </a:cubicBezTo>
                <a:cubicBezTo>
                  <a:pt x="10079" y="62264"/>
                  <a:pt x="8088" y="63707"/>
                  <a:pt x="5773" y="63707"/>
                </a:cubicBezTo>
                <a:cubicBezTo>
                  <a:pt x="2588" y="63707"/>
                  <a:pt x="0" y="61119"/>
                  <a:pt x="0" y="57934"/>
                </a:cubicBezTo>
                <a:lnTo>
                  <a:pt x="0" y="43799"/>
                </a:lnTo>
                <a:cubicBezTo>
                  <a:pt x="0" y="37204"/>
                  <a:pt x="5350" y="31854"/>
                  <a:pt x="11945" y="31854"/>
                </a:cubicBezTo>
                <a:lnTo>
                  <a:pt x="39021" y="31854"/>
                </a:lnTo>
                <a:cubicBezTo>
                  <a:pt x="42754" y="31854"/>
                  <a:pt x="45790" y="28818"/>
                  <a:pt x="45790" y="25085"/>
                </a:cubicBezTo>
                <a:cubicBezTo>
                  <a:pt x="45790" y="22721"/>
                  <a:pt x="44446" y="20605"/>
                  <a:pt x="42803" y="18888"/>
                </a:cubicBezTo>
                <a:cubicBezTo>
                  <a:pt x="40937" y="16922"/>
                  <a:pt x="39817" y="14533"/>
                  <a:pt x="39817" y="11945"/>
                </a:cubicBezTo>
                <a:cubicBezTo>
                  <a:pt x="39817" y="5350"/>
                  <a:pt x="46959" y="0"/>
                  <a:pt x="55744" y="0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1" name="Text 59"/>
          <p:cNvSpPr/>
          <p:nvPr/>
        </p:nvSpPr>
        <p:spPr>
          <a:xfrm>
            <a:off x="6349461" y="3185369"/>
            <a:ext cx="5375310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Structured, first-principles approach. Documented: 40% efficiency gains, $2.3M cost savings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6285753" y="3440199"/>
            <a:ext cx="5454944" cy="445952"/>
          </a:xfrm>
          <a:custGeom>
            <a:avLst/>
            <a:gdLst/>
            <a:ahLst/>
            <a:cxnLst/>
            <a:rect l="l" t="t" r="r" b="b"/>
            <a:pathLst>
              <a:path w="5454944" h="445952">
                <a:moveTo>
                  <a:pt x="0" y="0"/>
                </a:moveTo>
                <a:lnTo>
                  <a:pt x="5454944" y="0"/>
                </a:lnTo>
                <a:lnTo>
                  <a:pt x="5454944" y="445952"/>
                </a:lnTo>
                <a:lnTo>
                  <a:pt x="0" y="44595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3" name="Text 61"/>
          <p:cNvSpPr/>
          <p:nvPr/>
        </p:nvSpPr>
        <p:spPr>
          <a:xfrm>
            <a:off x="6349461" y="3503906"/>
            <a:ext cx="883940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Learning Velocity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11536324" y="3519833"/>
            <a:ext cx="127415" cy="127415"/>
          </a:xfrm>
          <a:custGeom>
            <a:avLst/>
            <a:gdLst/>
            <a:ahLst/>
            <a:cxnLst/>
            <a:rect l="l" t="t" r="r" b="b"/>
            <a:pathLst>
              <a:path w="127415" h="127415">
                <a:moveTo>
                  <a:pt x="31854" y="79634"/>
                </a:moveTo>
                <a:lnTo>
                  <a:pt x="6097" y="79634"/>
                </a:lnTo>
                <a:cubicBezTo>
                  <a:pt x="-100" y="79634"/>
                  <a:pt x="-3907" y="72890"/>
                  <a:pt x="-722" y="67565"/>
                </a:cubicBezTo>
                <a:lnTo>
                  <a:pt x="12443" y="45615"/>
                </a:lnTo>
                <a:cubicBezTo>
                  <a:pt x="14608" y="42007"/>
                  <a:pt x="18490" y="39817"/>
                  <a:pt x="22696" y="39817"/>
                </a:cubicBezTo>
                <a:lnTo>
                  <a:pt x="46337" y="39817"/>
                </a:lnTo>
                <a:cubicBezTo>
                  <a:pt x="65275" y="7739"/>
                  <a:pt x="93520" y="6122"/>
                  <a:pt x="112409" y="8884"/>
                </a:cubicBezTo>
                <a:cubicBezTo>
                  <a:pt x="115594" y="9357"/>
                  <a:pt x="118083" y="11846"/>
                  <a:pt x="118531" y="15006"/>
                </a:cubicBezTo>
                <a:cubicBezTo>
                  <a:pt x="121293" y="33894"/>
                  <a:pt x="119675" y="62140"/>
                  <a:pt x="87598" y="81078"/>
                </a:cubicBezTo>
                <a:lnTo>
                  <a:pt x="87598" y="104719"/>
                </a:lnTo>
                <a:cubicBezTo>
                  <a:pt x="87598" y="108925"/>
                  <a:pt x="85408" y="112807"/>
                  <a:pt x="81799" y="114972"/>
                </a:cubicBezTo>
                <a:lnTo>
                  <a:pt x="59850" y="128136"/>
                </a:lnTo>
                <a:cubicBezTo>
                  <a:pt x="54549" y="131322"/>
                  <a:pt x="47781" y="127489"/>
                  <a:pt x="47781" y="121318"/>
                </a:cubicBezTo>
                <a:lnTo>
                  <a:pt x="47781" y="95561"/>
                </a:lnTo>
                <a:cubicBezTo>
                  <a:pt x="47781" y="86776"/>
                  <a:pt x="40638" y="79634"/>
                  <a:pt x="31854" y="79634"/>
                </a:cubicBezTo>
                <a:lnTo>
                  <a:pt x="31829" y="79634"/>
                </a:lnTo>
                <a:close/>
                <a:moveTo>
                  <a:pt x="99543" y="39817"/>
                </a:moveTo>
                <a:cubicBezTo>
                  <a:pt x="99543" y="33224"/>
                  <a:pt x="94190" y="27872"/>
                  <a:pt x="87598" y="27872"/>
                </a:cubicBezTo>
                <a:cubicBezTo>
                  <a:pt x="81005" y="27872"/>
                  <a:pt x="75653" y="33224"/>
                  <a:pt x="75653" y="39817"/>
                </a:cubicBezTo>
                <a:cubicBezTo>
                  <a:pt x="75653" y="46410"/>
                  <a:pt x="81005" y="51762"/>
                  <a:pt x="87598" y="51762"/>
                </a:cubicBezTo>
                <a:cubicBezTo>
                  <a:pt x="94190" y="51762"/>
                  <a:pt x="99543" y="46410"/>
                  <a:pt x="99543" y="39817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5" name="Text 63"/>
          <p:cNvSpPr/>
          <p:nvPr/>
        </p:nvSpPr>
        <p:spPr>
          <a:xfrm>
            <a:off x="6349461" y="3695028"/>
            <a:ext cx="5375310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Consistently mastered new domains in 3-6 months. Self-taught: SQL, Python basics, design thinking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6301680" y="3981711"/>
            <a:ext cx="5439018" cy="445952"/>
          </a:xfrm>
          <a:custGeom>
            <a:avLst/>
            <a:gdLst/>
            <a:ahLst/>
            <a:cxnLst/>
            <a:rect l="l" t="t" r="r" b="b"/>
            <a:pathLst>
              <a:path w="5439018" h="445952">
                <a:moveTo>
                  <a:pt x="0" y="0"/>
                </a:moveTo>
                <a:lnTo>
                  <a:pt x="5439018" y="0"/>
                </a:lnTo>
                <a:lnTo>
                  <a:pt x="5439018" y="445952"/>
                </a:lnTo>
                <a:lnTo>
                  <a:pt x="0" y="445952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10196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6301680" y="3981711"/>
            <a:ext cx="31854" cy="445952"/>
          </a:xfrm>
          <a:custGeom>
            <a:avLst/>
            <a:gdLst/>
            <a:ahLst/>
            <a:cxnLst/>
            <a:rect l="l" t="t" r="r" b="b"/>
            <a:pathLst>
              <a:path w="31854" h="445952">
                <a:moveTo>
                  <a:pt x="0" y="0"/>
                </a:moveTo>
                <a:lnTo>
                  <a:pt x="31854" y="0"/>
                </a:lnTo>
                <a:lnTo>
                  <a:pt x="31854" y="445952"/>
                </a:lnTo>
                <a:lnTo>
                  <a:pt x="0" y="445952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8" name="Shape 66"/>
          <p:cNvSpPr/>
          <p:nvPr/>
        </p:nvSpPr>
        <p:spPr>
          <a:xfrm>
            <a:off x="6390273" y="4065327"/>
            <a:ext cx="125424" cy="111488"/>
          </a:xfrm>
          <a:custGeom>
            <a:avLst/>
            <a:gdLst/>
            <a:ahLst/>
            <a:cxnLst/>
            <a:rect l="l" t="t" r="r" b="b"/>
            <a:pathLst>
              <a:path w="125424" h="111488">
                <a:moveTo>
                  <a:pt x="67394" y="-4115"/>
                </a:moveTo>
                <a:cubicBezTo>
                  <a:pt x="66501" y="-5857"/>
                  <a:pt x="64693" y="-6968"/>
                  <a:pt x="62734" y="-6968"/>
                </a:cubicBezTo>
                <a:cubicBezTo>
                  <a:pt x="60774" y="-6968"/>
                  <a:pt x="58967" y="-5857"/>
                  <a:pt x="58074" y="-4115"/>
                </a:cubicBezTo>
                <a:lnTo>
                  <a:pt x="42047" y="27284"/>
                </a:lnTo>
                <a:lnTo>
                  <a:pt x="7229" y="32815"/>
                </a:lnTo>
                <a:cubicBezTo>
                  <a:pt x="5291" y="33120"/>
                  <a:pt x="3680" y="34492"/>
                  <a:pt x="3070" y="36364"/>
                </a:cubicBezTo>
                <a:cubicBezTo>
                  <a:pt x="2461" y="38237"/>
                  <a:pt x="2961" y="40284"/>
                  <a:pt x="4333" y="41677"/>
                </a:cubicBezTo>
                <a:lnTo>
                  <a:pt x="29244" y="66610"/>
                </a:lnTo>
                <a:lnTo>
                  <a:pt x="23757" y="101428"/>
                </a:lnTo>
                <a:cubicBezTo>
                  <a:pt x="23452" y="103366"/>
                  <a:pt x="24257" y="105326"/>
                  <a:pt x="25847" y="106480"/>
                </a:cubicBezTo>
                <a:cubicBezTo>
                  <a:pt x="27436" y="107634"/>
                  <a:pt x="29527" y="107808"/>
                  <a:pt x="31291" y="106915"/>
                </a:cubicBezTo>
                <a:lnTo>
                  <a:pt x="62734" y="90932"/>
                </a:lnTo>
                <a:lnTo>
                  <a:pt x="94155" y="106915"/>
                </a:lnTo>
                <a:cubicBezTo>
                  <a:pt x="95897" y="107808"/>
                  <a:pt x="98009" y="107634"/>
                  <a:pt x="99599" y="106480"/>
                </a:cubicBezTo>
                <a:cubicBezTo>
                  <a:pt x="101188" y="105326"/>
                  <a:pt x="101994" y="103388"/>
                  <a:pt x="101689" y="101428"/>
                </a:cubicBezTo>
                <a:lnTo>
                  <a:pt x="96180" y="66610"/>
                </a:lnTo>
                <a:lnTo>
                  <a:pt x="121091" y="41677"/>
                </a:lnTo>
                <a:cubicBezTo>
                  <a:pt x="122484" y="40284"/>
                  <a:pt x="122963" y="38237"/>
                  <a:pt x="122354" y="36364"/>
                </a:cubicBezTo>
                <a:cubicBezTo>
                  <a:pt x="121744" y="34492"/>
                  <a:pt x="120154" y="33120"/>
                  <a:pt x="118195" y="32815"/>
                </a:cubicBezTo>
                <a:lnTo>
                  <a:pt x="83398" y="27284"/>
                </a:lnTo>
                <a:lnTo>
                  <a:pt x="67394" y="-4115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9" name="Text 67"/>
          <p:cNvSpPr/>
          <p:nvPr/>
        </p:nvSpPr>
        <p:spPr>
          <a:xfrm>
            <a:off x="6564603" y="4045419"/>
            <a:ext cx="5168131" cy="3185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Differentiator:</a:t>
            </a:r>
            <a:pPr>
              <a:lnSpc>
                <a:spcPct val="120000"/>
              </a:lnSpc>
            </a:pPr>
            <a:r>
              <a:rPr lang="en-US" sz="878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Pattern of turning ambiguous problems into structured solutions with measurable outcomes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318537" y="4698419"/>
            <a:ext cx="5709774" cy="1998819"/>
          </a:xfrm>
          <a:custGeom>
            <a:avLst/>
            <a:gdLst/>
            <a:ahLst/>
            <a:cxnLst/>
            <a:rect l="l" t="t" r="r" b="b"/>
            <a:pathLst>
              <a:path w="5709774" h="1998819">
                <a:moveTo>
                  <a:pt x="0" y="0"/>
                </a:moveTo>
                <a:lnTo>
                  <a:pt x="5709774" y="0"/>
                </a:lnTo>
                <a:lnTo>
                  <a:pt x="5709774" y="1998819"/>
                </a:lnTo>
                <a:lnTo>
                  <a:pt x="0" y="199881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90" dist="7963" dir="5400000">
              <a:srgbClr val="000000">
                <a:alpha val="10196"/>
              </a:srgbClr>
            </a:outerShdw>
          </a:effectLst>
        </p:spPr>
      </p:sp>
      <p:sp>
        <p:nvSpPr>
          <p:cNvPr id="71" name="Shape 69"/>
          <p:cNvSpPr/>
          <p:nvPr/>
        </p:nvSpPr>
        <p:spPr>
          <a:xfrm>
            <a:off x="318537" y="4698419"/>
            <a:ext cx="5709774" cy="31854"/>
          </a:xfrm>
          <a:custGeom>
            <a:avLst/>
            <a:gdLst/>
            <a:ahLst/>
            <a:cxnLst/>
            <a:rect l="l" t="t" r="r" b="b"/>
            <a:pathLst>
              <a:path w="5709774" h="31854">
                <a:moveTo>
                  <a:pt x="0" y="0"/>
                </a:moveTo>
                <a:lnTo>
                  <a:pt x="5709774" y="0"/>
                </a:lnTo>
                <a:lnTo>
                  <a:pt x="5709774" y="31854"/>
                </a:lnTo>
                <a:lnTo>
                  <a:pt x="0" y="31854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72" name="Shape 70"/>
          <p:cNvSpPr/>
          <p:nvPr/>
        </p:nvSpPr>
        <p:spPr>
          <a:xfrm>
            <a:off x="445952" y="4841761"/>
            <a:ext cx="318537" cy="318537"/>
          </a:xfrm>
          <a:custGeom>
            <a:avLst/>
            <a:gdLst/>
            <a:ahLst/>
            <a:cxnLst/>
            <a:rect l="l" t="t" r="r" b="b"/>
            <a:pathLst>
              <a:path w="318537" h="318537">
                <a:moveTo>
                  <a:pt x="0" y="0"/>
                </a:moveTo>
                <a:lnTo>
                  <a:pt x="318537" y="0"/>
                </a:lnTo>
                <a:lnTo>
                  <a:pt x="318537" y="318537"/>
                </a:lnTo>
                <a:lnTo>
                  <a:pt x="0" y="318537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73" name="Shape 71"/>
          <p:cNvSpPr/>
          <p:nvPr/>
        </p:nvSpPr>
        <p:spPr>
          <a:xfrm>
            <a:off x="526581" y="4929359"/>
            <a:ext cx="161259" cy="143342"/>
          </a:xfrm>
          <a:custGeom>
            <a:avLst/>
            <a:gdLst/>
            <a:ahLst/>
            <a:cxnLst/>
            <a:rect l="l" t="t" r="r" b="b"/>
            <a:pathLst>
              <a:path w="161259" h="143342">
                <a:moveTo>
                  <a:pt x="69431" y="24637"/>
                </a:moveTo>
                <a:lnTo>
                  <a:pt x="91828" y="24637"/>
                </a:lnTo>
                <a:lnTo>
                  <a:pt x="91828" y="38075"/>
                </a:lnTo>
                <a:lnTo>
                  <a:pt x="69431" y="38075"/>
                </a:lnTo>
                <a:lnTo>
                  <a:pt x="69431" y="24637"/>
                </a:lnTo>
                <a:close/>
                <a:moveTo>
                  <a:pt x="67191" y="8959"/>
                </a:moveTo>
                <a:cubicBezTo>
                  <a:pt x="59772" y="8959"/>
                  <a:pt x="53753" y="14978"/>
                  <a:pt x="53753" y="22397"/>
                </a:cubicBezTo>
                <a:lnTo>
                  <a:pt x="53753" y="40315"/>
                </a:lnTo>
                <a:cubicBezTo>
                  <a:pt x="53753" y="47734"/>
                  <a:pt x="59772" y="53753"/>
                  <a:pt x="67191" y="53753"/>
                </a:cubicBezTo>
                <a:lnTo>
                  <a:pt x="71671" y="53753"/>
                </a:lnTo>
                <a:lnTo>
                  <a:pt x="71671" y="62712"/>
                </a:lnTo>
                <a:lnTo>
                  <a:pt x="8959" y="62712"/>
                </a:lnTo>
                <a:cubicBezTo>
                  <a:pt x="4003" y="62712"/>
                  <a:pt x="0" y="66715"/>
                  <a:pt x="0" y="71671"/>
                </a:cubicBezTo>
                <a:cubicBezTo>
                  <a:pt x="0" y="76626"/>
                  <a:pt x="4003" y="80630"/>
                  <a:pt x="8959" y="80630"/>
                </a:cubicBezTo>
                <a:lnTo>
                  <a:pt x="35835" y="80630"/>
                </a:lnTo>
                <a:lnTo>
                  <a:pt x="35835" y="89589"/>
                </a:lnTo>
                <a:lnTo>
                  <a:pt x="31356" y="89589"/>
                </a:lnTo>
                <a:cubicBezTo>
                  <a:pt x="23937" y="89589"/>
                  <a:pt x="17918" y="95608"/>
                  <a:pt x="17918" y="103027"/>
                </a:cubicBezTo>
                <a:lnTo>
                  <a:pt x="17918" y="120944"/>
                </a:lnTo>
                <a:cubicBezTo>
                  <a:pt x="17918" y="128364"/>
                  <a:pt x="23937" y="134383"/>
                  <a:pt x="31356" y="134383"/>
                </a:cubicBezTo>
                <a:lnTo>
                  <a:pt x="58233" y="134383"/>
                </a:lnTo>
                <a:cubicBezTo>
                  <a:pt x="65652" y="134383"/>
                  <a:pt x="71671" y="128364"/>
                  <a:pt x="71671" y="120944"/>
                </a:cubicBezTo>
                <a:lnTo>
                  <a:pt x="71671" y="103027"/>
                </a:lnTo>
                <a:cubicBezTo>
                  <a:pt x="71671" y="95608"/>
                  <a:pt x="65652" y="89589"/>
                  <a:pt x="58233" y="89589"/>
                </a:cubicBezTo>
                <a:lnTo>
                  <a:pt x="53753" y="89589"/>
                </a:lnTo>
                <a:lnTo>
                  <a:pt x="53753" y="80630"/>
                </a:lnTo>
                <a:lnTo>
                  <a:pt x="107506" y="80630"/>
                </a:lnTo>
                <a:lnTo>
                  <a:pt x="107506" y="89589"/>
                </a:lnTo>
                <a:lnTo>
                  <a:pt x="103027" y="89589"/>
                </a:lnTo>
                <a:cubicBezTo>
                  <a:pt x="95608" y="89589"/>
                  <a:pt x="89589" y="95608"/>
                  <a:pt x="89589" y="103027"/>
                </a:cubicBezTo>
                <a:lnTo>
                  <a:pt x="89589" y="120944"/>
                </a:lnTo>
                <a:cubicBezTo>
                  <a:pt x="89589" y="128364"/>
                  <a:pt x="95608" y="134383"/>
                  <a:pt x="103027" y="134383"/>
                </a:cubicBezTo>
                <a:lnTo>
                  <a:pt x="129903" y="134383"/>
                </a:lnTo>
                <a:cubicBezTo>
                  <a:pt x="137322" y="134383"/>
                  <a:pt x="143342" y="128364"/>
                  <a:pt x="143342" y="120944"/>
                </a:cubicBezTo>
                <a:lnTo>
                  <a:pt x="143342" y="103027"/>
                </a:lnTo>
                <a:cubicBezTo>
                  <a:pt x="143342" y="95608"/>
                  <a:pt x="137322" y="89589"/>
                  <a:pt x="129903" y="89589"/>
                </a:cubicBezTo>
                <a:lnTo>
                  <a:pt x="125424" y="89589"/>
                </a:lnTo>
                <a:lnTo>
                  <a:pt x="125424" y="80630"/>
                </a:lnTo>
                <a:lnTo>
                  <a:pt x="152300" y="80630"/>
                </a:lnTo>
                <a:cubicBezTo>
                  <a:pt x="157256" y="80630"/>
                  <a:pt x="161259" y="76626"/>
                  <a:pt x="161259" y="71671"/>
                </a:cubicBezTo>
                <a:cubicBezTo>
                  <a:pt x="161259" y="66715"/>
                  <a:pt x="157256" y="62712"/>
                  <a:pt x="152300" y="62712"/>
                </a:cubicBezTo>
                <a:lnTo>
                  <a:pt x="89589" y="62712"/>
                </a:lnTo>
                <a:lnTo>
                  <a:pt x="89589" y="53753"/>
                </a:lnTo>
                <a:lnTo>
                  <a:pt x="94068" y="53753"/>
                </a:lnTo>
                <a:cubicBezTo>
                  <a:pt x="101487" y="53753"/>
                  <a:pt x="107506" y="47734"/>
                  <a:pt x="107506" y="40315"/>
                </a:cubicBezTo>
                <a:lnTo>
                  <a:pt x="107506" y="22397"/>
                </a:lnTo>
                <a:cubicBezTo>
                  <a:pt x="107506" y="14978"/>
                  <a:pt x="101487" y="8959"/>
                  <a:pt x="94068" y="8959"/>
                </a:cubicBezTo>
                <a:lnTo>
                  <a:pt x="67191" y="8959"/>
                </a:lnTo>
                <a:close/>
                <a:moveTo>
                  <a:pt x="125424" y="105266"/>
                </a:moveTo>
                <a:lnTo>
                  <a:pt x="127664" y="105266"/>
                </a:lnTo>
                <a:lnTo>
                  <a:pt x="127664" y="118705"/>
                </a:lnTo>
                <a:lnTo>
                  <a:pt x="105266" y="118705"/>
                </a:lnTo>
                <a:lnTo>
                  <a:pt x="105266" y="105266"/>
                </a:lnTo>
                <a:lnTo>
                  <a:pt x="125424" y="105266"/>
                </a:lnTo>
                <a:close/>
                <a:moveTo>
                  <a:pt x="53753" y="105266"/>
                </a:moveTo>
                <a:lnTo>
                  <a:pt x="55993" y="105266"/>
                </a:lnTo>
                <a:lnTo>
                  <a:pt x="55993" y="118705"/>
                </a:lnTo>
                <a:lnTo>
                  <a:pt x="33596" y="118705"/>
                </a:lnTo>
                <a:lnTo>
                  <a:pt x="33596" y="105266"/>
                </a:lnTo>
                <a:lnTo>
                  <a:pt x="53753" y="105266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4" name="Text 72"/>
          <p:cNvSpPr/>
          <p:nvPr/>
        </p:nvSpPr>
        <p:spPr>
          <a:xfrm>
            <a:off x="860050" y="4889541"/>
            <a:ext cx="1170623" cy="222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4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Network Assets</a:t>
            </a:r>
            <a:endParaRPr lang="en-US" sz="1600" dirty="0"/>
          </a:p>
        </p:txBody>
      </p:sp>
      <p:sp>
        <p:nvSpPr>
          <p:cNvPr id="75" name="Shape 73"/>
          <p:cNvSpPr/>
          <p:nvPr/>
        </p:nvSpPr>
        <p:spPr>
          <a:xfrm>
            <a:off x="5362307" y="4905468"/>
            <a:ext cx="541513" cy="191122"/>
          </a:xfrm>
          <a:custGeom>
            <a:avLst/>
            <a:gdLst/>
            <a:ahLst/>
            <a:cxnLst/>
            <a:rect l="l" t="t" r="r" b="b"/>
            <a:pathLst>
              <a:path w="541513" h="191122">
                <a:moveTo>
                  <a:pt x="0" y="0"/>
                </a:moveTo>
                <a:lnTo>
                  <a:pt x="541513" y="0"/>
                </a:lnTo>
                <a:lnTo>
                  <a:pt x="541513" y="191122"/>
                </a:lnTo>
                <a:lnTo>
                  <a:pt x="0" y="19112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6" name="Text 74"/>
          <p:cNvSpPr/>
          <p:nvPr/>
        </p:nvSpPr>
        <p:spPr>
          <a:xfrm>
            <a:off x="5362307" y="4905468"/>
            <a:ext cx="589293" cy="191122"/>
          </a:xfrm>
          <a:prstGeom prst="rect">
            <a:avLst/>
          </a:prstGeom>
          <a:noFill/>
          <a:ln/>
        </p:spPr>
        <p:txBody>
          <a:bodyPr wrap="square" lIns="63707" tIns="31854" rIns="63707" bIns="31854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Relational</a:t>
            </a:r>
            <a:endParaRPr lang="en-US" sz="1600" dirty="0"/>
          </a:p>
        </p:txBody>
      </p:sp>
      <p:sp>
        <p:nvSpPr>
          <p:cNvPr id="77" name="Text 75"/>
          <p:cNvSpPr/>
          <p:nvPr/>
        </p:nvSpPr>
        <p:spPr>
          <a:xfrm>
            <a:off x="445952" y="5255859"/>
            <a:ext cx="2739417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Quality Indicators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445952" y="5478835"/>
            <a:ext cx="764489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C-Level Contacts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3048000" y="5478835"/>
            <a:ext cx="127415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</a:t>
            </a:r>
            <a:endParaRPr lang="en-US" sz="1600" dirty="0"/>
          </a:p>
        </p:txBody>
      </p:sp>
      <p:sp>
        <p:nvSpPr>
          <p:cNvPr id="80" name="Text 78"/>
          <p:cNvSpPr/>
          <p:nvPr/>
        </p:nvSpPr>
        <p:spPr>
          <a:xfrm>
            <a:off x="445952" y="5638103"/>
            <a:ext cx="780415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VP/Director Level</a:t>
            </a:r>
            <a:endParaRPr lang="en-US" sz="1600" dirty="0"/>
          </a:p>
        </p:txBody>
      </p:sp>
      <p:sp>
        <p:nvSpPr>
          <p:cNvPr id="81" name="Text 79"/>
          <p:cNvSpPr/>
          <p:nvPr/>
        </p:nvSpPr>
        <p:spPr>
          <a:xfrm>
            <a:off x="2979440" y="5638103"/>
            <a:ext cx="199086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45+</a:t>
            </a:r>
            <a:endParaRPr lang="en-US" sz="1600" dirty="0"/>
          </a:p>
        </p:txBody>
      </p:sp>
      <p:sp>
        <p:nvSpPr>
          <p:cNvPr id="82" name="Text 80"/>
          <p:cNvSpPr/>
          <p:nvPr/>
        </p:nvSpPr>
        <p:spPr>
          <a:xfrm>
            <a:off x="445952" y="5797372"/>
            <a:ext cx="668927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Cross-Industry</a:t>
            </a:r>
            <a:endParaRPr lang="en-US" sz="1600" dirty="0"/>
          </a:p>
        </p:txBody>
      </p:sp>
      <p:sp>
        <p:nvSpPr>
          <p:cNvPr id="83" name="Text 81"/>
          <p:cNvSpPr/>
          <p:nvPr/>
        </p:nvSpPr>
        <p:spPr>
          <a:xfrm>
            <a:off x="2751051" y="5797372"/>
            <a:ext cx="422061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 sectors</a:t>
            </a:r>
            <a:endParaRPr lang="en-US" sz="1600" dirty="0"/>
          </a:p>
        </p:txBody>
      </p:sp>
      <p:sp>
        <p:nvSpPr>
          <p:cNvPr id="84" name="Text 82"/>
          <p:cNvSpPr/>
          <p:nvPr/>
        </p:nvSpPr>
        <p:spPr>
          <a:xfrm>
            <a:off x="445952" y="5956640"/>
            <a:ext cx="796342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Geographic Reach</a:t>
            </a:r>
            <a:endParaRPr lang="en-US" sz="1600" dirty="0"/>
          </a:p>
        </p:txBody>
      </p:sp>
      <p:sp>
        <p:nvSpPr>
          <p:cNvPr id="85" name="Text 83"/>
          <p:cNvSpPr/>
          <p:nvPr/>
        </p:nvSpPr>
        <p:spPr>
          <a:xfrm>
            <a:off x="2565031" y="5956640"/>
            <a:ext cx="613184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APAC, US, EU</a:t>
            </a:r>
            <a:endParaRPr lang="en-US" sz="1600" dirty="0"/>
          </a:p>
        </p:txBody>
      </p:sp>
      <p:sp>
        <p:nvSpPr>
          <p:cNvPr id="86" name="Text 84"/>
          <p:cNvSpPr/>
          <p:nvPr/>
        </p:nvSpPr>
        <p:spPr>
          <a:xfrm>
            <a:off x="3222511" y="5255859"/>
            <a:ext cx="2739417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Institutional Affiliations</a:t>
            </a:r>
            <a:endParaRPr lang="en-US" sz="1600" dirty="0"/>
          </a:p>
        </p:txBody>
      </p:sp>
      <p:sp>
        <p:nvSpPr>
          <p:cNvPr id="87" name="Shape 85"/>
          <p:cNvSpPr/>
          <p:nvPr/>
        </p:nvSpPr>
        <p:spPr>
          <a:xfrm>
            <a:off x="3246401" y="5510688"/>
            <a:ext cx="71671" cy="95561"/>
          </a:xfrm>
          <a:custGeom>
            <a:avLst/>
            <a:gdLst/>
            <a:ahLst/>
            <a:cxnLst/>
            <a:rect l="l" t="t" r="r" b="b"/>
            <a:pathLst>
              <a:path w="71671" h="95561">
                <a:moveTo>
                  <a:pt x="11945" y="0"/>
                </a:moveTo>
                <a:cubicBezTo>
                  <a:pt x="5357" y="0"/>
                  <a:pt x="0" y="5357"/>
                  <a:pt x="0" y="11945"/>
                </a:cubicBezTo>
                <a:lnTo>
                  <a:pt x="0" y="83616"/>
                </a:lnTo>
                <a:cubicBezTo>
                  <a:pt x="0" y="90204"/>
                  <a:pt x="5357" y="95561"/>
                  <a:pt x="11945" y="95561"/>
                </a:cubicBezTo>
                <a:lnTo>
                  <a:pt x="59726" y="95561"/>
                </a:lnTo>
                <a:cubicBezTo>
                  <a:pt x="66314" y="95561"/>
                  <a:pt x="71671" y="90204"/>
                  <a:pt x="71671" y="83616"/>
                </a:cubicBezTo>
                <a:lnTo>
                  <a:pt x="71671" y="11945"/>
                </a:lnTo>
                <a:cubicBezTo>
                  <a:pt x="71671" y="5357"/>
                  <a:pt x="66314" y="0"/>
                  <a:pt x="59726" y="0"/>
                </a:cubicBezTo>
                <a:lnTo>
                  <a:pt x="11945" y="0"/>
                </a:lnTo>
                <a:close/>
                <a:moveTo>
                  <a:pt x="32849" y="65698"/>
                </a:moveTo>
                <a:lnTo>
                  <a:pt x="38822" y="65698"/>
                </a:lnTo>
                <a:cubicBezTo>
                  <a:pt x="42125" y="65698"/>
                  <a:pt x="44794" y="68367"/>
                  <a:pt x="44794" y="71671"/>
                </a:cubicBezTo>
                <a:lnTo>
                  <a:pt x="44794" y="86602"/>
                </a:lnTo>
                <a:lnTo>
                  <a:pt x="26877" y="86602"/>
                </a:lnTo>
                <a:lnTo>
                  <a:pt x="26877" y="71671"/>
                </a:lnTo>
                <a:cubicBezTo>
                  <a:pt x="26877" y="68367"/>
                  <a:pt x="29546" y="65698"/>
                  <a:pt x="32849" y="65698"/>
                </a:cubicBezTo>
                <a:close/>
                <a:moveTo>
                  <a:pt x="17918" y="20904"/>
                </a:moveTo>
                <a:cubicBezTo>
                  <a:pt x="17918" y="19262"/>
                  <a:pt x="19262" y="17918"/>
                  <a:pt x="20904" y="17918"/>
                </a:cubicBezTo>
                <a:lnTo>
                  <a:pt x="26877" y="17918"/>
                </a:lnTo>
                <a:cubicBezTo>
                  <a:pt x="28519" y="17918"/>
                  <a:pt x="29863" y="19262"/>
                  <a:pt x="29863" y="20904"/>
                </a:cubicBezTo>
                <a:lnTo>
                  <a:pt x="29863" y="26877"/>
                </a:lnTo>
                <a:cubicBezTo>
                  <a:pt x="29863" y="28519"/>
                  <a:pt x="28519" y="29863"/>
                  <a:pt x="26877" y="29863"/>
                </a:cubicBezTo>
                <a:lnTo>
                  <a:pt x="20904" y="29863"/>
                </a:lnTo>
                <a:cubicBezTo>
                  <a:pt x="19262" y="29863"/>
                  <a:pt x="17918" y="28519"/>
                  <a:pt x="17918" y="26877"/>
                </a:cubicBezTo>
                <a:lnTo>
                  <a:pt x="17918" y="20904"/>
                </a:lnTo>
                <a:close/>
                <a:moveTo>
                  <a:pt x="44794" y="17918"/>
                </a:moveTo>
                <a:lnTo>
                  <a:pt x="50767" y="17918"/>
                </a:lnTo>
                <a:cubicBezTo>
                  <a:pt x="52409" y="17918"/>
                  <a:pt x="53753" y="19262"/>
                  <a:pt x="53753" y="20904"/>
                </a:cubicBezTo>
                <a:lnTo>
                  <a:pt x="53753" y="26877"/>
                </a:lnTo>
                <a:cubicBezTo>
                  <a:pt x="53753" y="28519"/>
                  <a:pt x="52409" y="29863"/>
                  <a:pt x="50767" y="29863"/>
                </a:cubicBezTo>
                <a:lnTo>
                  <a:pt x="44794" y="29863"/>
                </a:lnTo>
                <a:cubicBezTo>
                  <a:pt x="43152" y="29863"/>
                  <a:pt x="41808" y="28519"/>
                  <a:pt x="41808" y="26877"/>
                </a:cubicBezTo>
                <a:lnTo>
                  <a:pt x="41808" y="20904"/>
                </a:lnTo>
                <a:cubicBezTo>
                  <a:pt x="41808" y="19262"/>
                  <a:pt x="43152" y="17918"/>
                  <a:pt x="44794" y="17918"/>
                </a:cubicBezTo>
                <a:close/>
                <a:moveTo>
                  <a:pt x="17918" y="44794"/>
                </a:moveTo>
                <a:cubicBezTo>
                  <a:pt x="17918" y="43152"/>
                  <a:pt x="19262" y="41808"/>
                  <a:pt x="20904" y="41808"/>
                </a:cubicBezTo>
                <a:lnTo>
                  <a:pt x="26877" y="41808"/>
                </a:lnTo>
                <a:cubicBezTo>
                  <a:pt x="28519" y="41808"/>
                  <a:pt x="29863" y="43152"/>
                  <a:pt x="29863" y="44794"/>
                </a:cubicBezTo>
                <a:lnTo>
                  <a:pt x="29863" y="50767"/>
                </a:lnTo>
                <a:cubicBezTo>
                  <a:pt x="29863" y="52409"/>
                  <a:pt x="28519" y="53753"/>
                  <a:pt x="26877" y="53753"/>
                </a:cubicBezTo>
                <a:lnTo>
                  <a:pt x="20904" y="53753"/>
                </a:lnTo>
                <a:cubicBezTo>
                  <a:pt x="19262" y="53753"/>
                  <a:pt x="17918" y="52409"/>
                  <a:pt x="17918" y="50767"/>
                </a:cubicBezTo>
                <a:lnTo>
                  <a:pt x="17918" y="44794"/>
                </a:lnTo>
                <a:close/>
                <a:moveTo>
                  <a:pt x="44794" y="41808"/>
                </a:moveTo>
                <a:lnTo>
                  <a:pt x="50767" y="41808"/>
                </a:lnTo>
                <a:cubicBezTo>
                  <a:pt x="52409" y="41808"/>
                  <a:pt x="53753" y="43152"/>
                  <a:pt x="53753" y="44794"/>
                </a:cubicBezTo>
                <a:lnTo>
                  <a:pt x="53753" y="50767"/>
                </a:lnTo>
                <a:cubicBezTo>
                  <a:pt x="53753" y="52409"/>
                  <a:pt x="52409" y="53753"/>
                  <a:pt x="50767" y="53753"/>
                </a:cubicBezTo>
                <a:lnTo>
                  <a:pt x="44794" y="53753"/>
                </a:lnTo>
                <a:cubicBezTo>
                  <a:pt x="43152" y="53753"/>
                  <a:pt x="41808" y="52409"/>
                  <a:pt x="41808" y="50767"/>
                </a:cubicBezTo>
                <a:lnTo>
                  <a:pt x="41808" y="44794"/>
                </a:lnTo>
                <a:cubicBezTo>
                  <a:pt x="41808" y="43152"/>
                  <a:pt x="43152" y="41808"/>
                  <a:pt x="44794" y="41808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88" name="Text 86"/>
          <p:cNvSpPr/>
          <p:nvPr/>
        </p:nvSpPr>
        <p:spPr>
          <a:xfrm>
            <a:off x="3405670" y="5478835"/>
            <a:ext cx="1736026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Alumni: Top-tier consulting, Fortune 500</a:t>
            </a:r>
            <a:endParaRPr lang="en-US" sz="1600" dirty="0"/>
          </a:p>
        </p:txBody>
      </p:sp>
      <p:sp>
        <p:nvSpPr>
          <p:cNvPr id="89" name="Shape 87"/>
          <p:cNvSpPr/>
          <p:nvPr/>
        </p:nvSpPr>
        <p:spPr>
          <a:xfrm>
            <a:off x="3222511" y="5669957"/>
            <a:ext cx="119451" cy="95561"/>
          </a:xfrm>
          <a:custGeom>
            <a:avLst/>
            <a:gdLst/>
            <a:ahLst/>
            <a:cxnLst/>
            <a:rect l="l" t="t" r="r" b="b"/>
            <a:pathLst>
              <a:path w="119451" h="95561">
                <a:moveTo>
                  <a:pt x="59726" y="2986"/>
                </a:moveTo>
                <a:cubicBezTo>
                  <a:pt x="70439" y="2986"/>
                  <a:pt x="79137" y="11684"/>
                  <a:pt x="79137" y="22397"/>
                </a:cubicBezTo>
                <a:cubicBezTo>
                  <a:pt x="79137" y="33110"/>
                  <a:pt x="70439" y="41808"/>
                  <a:pt x="59726" y="41808"/>
                </a:cubicBezTo>
                <a:cubicBezTo>
                  <a:pt x="49013" y="41808"/>
                  <a:pt x="40315" y="33110"/>
                  <a:pt x="40315" y="22397"/>
                </a:cubicBezTo>
                <a:cubicBezTo>
                  <a:pt x="40315" y="11684"/>
                  <a:pt x="49013" y="2986"/>
                  <a:pt x="59726" y="2986"/>
                </a:cubicBezTo>
                <a:close/>
                <a:moveTo>
                  <a:pt x="17918" y="16425"/>
                </a:moveTo>
                <a:cubicBezTo>
                  <a:pt x="25334" y="16425"/>
                  <a:pt x="31356" y="22446"/>
                  <a:pt x="31356" y="29863"/>
                </a:cubicBezTo>
                <a:cubicBezTo>
                  <a:pt x="31356" y="37280"/>
                  <a:pt x="25334" y="43301"/>
                  <a:pt x="17918" y="43301"/>
                </a:cubicBezTo>
                <a:cubicBezTo>
                  <a:pt x="10501" y="43301"/>
                  <a:pt x="4479" y="37280"/>
                  <a:pt x="4479" y="29863"/>
                </a:cubicBezTo>
                <a:cubicBezTo>
                  <a:pt x="4479" y="22446"/>
                  <a:pt x="10501" y="16425"/>
                  <a:pt x="17918" y="16425"/>
                </a:cubicBezTo>
                <a:close/>
                <a:moveTo>
                  <a:pt x="0" y="77643"/>
                </a:moveTo>
                <a:cubicBezTo>
                  <a:pt x="0" y="64448"/>
                  <a:pt x="10695" y="53753"/>
                  <a:pt x="23890" y="53753"/>
                </a:cubicBezTo>
                <a:cubicBezTo>
                  <a:pt x="26279" y="53753"/>
                  <a:pt x="28594" y="54108"/>
                  <a:pt x="30777" y="54761"/>
                </a:cubicBezTo>
                <a:cubicBezTo>
                  <a:pt x="24637" y="61629"/>
                  <a:pt x="20904" y="70700"/>
                  <a:pt x="20904" y="80630"/>
                </a:cubicBezTo>
                <a:lnTo>
                  <a:pt x="20904" y="83616"/>
                </a:lnTo>
                <a:cubicBezTo>
                  <a:pt x="20904" y="85744"/>
                  <a:pt x="21352" y="87759"/>
                  <a:pt x="22154" y="89589"/>
                </a:cubicBezTo>
                <a:lnTo>
                  <a:pt x="5973" y="89589"/>
                </a:lnTo>
                <a:cubicBezTo>
                  <a:pt x="2669" y="89589"/>
                  <a:pt x="0" y="86920"/>
                  <a:pt x="0" y="83616"/>
                </a:cubicBezTo>
                <a:lnTo>
                  <a:pt x="0" y="77643"/>
                </a:lnTo>
                <a:close/>
                <a:moveTo>
                  <a:pt x="97297" y="89589"/>
                </a:moveTo>
                <a:cubicBezTo>
                  <a:pt x="98099" y="87759"/>
                  <a:pt x="98547" y="85744"/>
                  <a:pt x="98547" y="83616"/>
                </a:cubicBezTo>
                <a:lnTo>
                  <a:pt x="98547" y="80630"/>
                </a:lnTo>
                <a:cubicBezTo>
                  <a:pt x="98547" y="70700"/>
                  <a:pt x="94815" y="61629"/>
                  <a:pt x="88674" y="54761"/>
                </a:cubicBezTo>
                <a:cubicBezTo>
                  <a:pt x="90858" y="54108"/>
                  <a:pt x="93172" y="53753"/>
                  <a:pt x="95561" y="53753"/>
                </a:cubicBezTo>
                <a:cubicBezTo>
                  <a:pt x="108757" y="53753"/>
                  <a:pt x="119451" y="64448"/>
                  <a:pt x="119451" y="77643"/>
                </a:cubicBezTo>
                <a:lnTo>
                  <a:pt x="119451" y="83616"/>
                </a:lnTo>
                <a:cubicBezTo>
                  <a:pt x="119451" y="86920"/>
                  <a:pt x="116782" y="89589"/>
                  <a:pt x="113479" y="89589"/>
                </a:cubicBezTo>
                <a:lnTo>
                  <a:pt x="97297" y="89589"/>
                </a:lnTo>
                <a:close/>
                <a:moveTo>
                  <a:pt x="88095" y="29863"/>
                </a:moveTo>
                <a:cubicBezTo>
                  <a:pt x="88095" y="22446"/>
                  <a:pt x="94117" y="16425"/>
                  <a:pt x="101534" y="16425"/>
                </a:cubicBezTo>
                <a:cubicBezTo>
                  <a:pt x="108950" y="16425"/>
                  <a:pt x="114972" y="22446"/>
                  <a:pt x="114972" y="29863"/>
                </a:cubicBezTo>
                <a:cubicBezTo>
                  <a:pt x="114972" y="37280"/>
                  <a:pt x="108950" y="43301"/>
                  <a:pt x="101534" y="43301"/>
                </a:cubicBezTo>
                <a:cubicBezTo>
                  <a:pt x="94117" y="43301"/>
                  <a:pt x="88095" y="37280"/>
                  <a:pt x="88095" y="29863"/>
                </a:cubicBezTo>
                <a:close/>
                <a:moveTo>
                  <a:pt x="29863" y="80630"/>
                </a:moveTo>
                <a:cubicBezTo>
                  <a:pt x="29863" y="64130"/>
                  <a:pt x="43226" y="50767"/>
                  <a:pt x="59726" y="50767"/>
                </a:cubicBezTo>
                <a:cubicBezTo>
                  <a:pt x="76225" y="50767"/>
                  <a:pt x="89589" y="64130"/>
                  <a:pt x="89589" y="80630"/>
                </a:cubicBezTo>
                <a:lnTo>
                  <a:pt x="89589" y="83616"/>
                </a:lnTo>
                <a:cubicBezTo>
                  <a:pt x="89589" y="86920"/>
                  <a:pt x="86920" y="89589"/>
                  <a:pt x="83616" y="89589"/>
                </a:cubicBezTo>
                <a:lnTo>
                  <a:pt x="35835" y="89589"/>
                </a:lnTo>
                <a:cubicBezTo>
                  <a:pt x="32532" y="89589"/>
                  <a:pt x="29863" y="86920"/>
                  <a:pt x="29863" y="83616"/>
                </a:cubicBezTo>
                <a:lnTo>
                  <a:pt x="29863" y="8063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0" name="Text 88"/>
          <p:cNvSpPr/>
          <p:nvPr/>
        </p:nvSpPr>
        <p:spPr>
          <a:xfrm>
            <a:off x="3405670" y="5638103"/>
            <a:ext cx="1544904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Member: 3 professional associations</a:t>
            </a:r>
            <a:endParaRPr lang="en-US" sz="1600" dirty="0"/>
          </a:p>
        </p:txBody>
      </p:sp>
      <p:sp>
        <p:nvSpPr>
          <p:cNvPr id="91" name="Shape 89"/>
          <p:cNvSpPr/>
          <p:nvPr/>
        </p:nvSpPr>
        <p:spPr>
          <a:xfrm>
            <a:off x="3228484" y="5829225"/>
            <a:ext cx="107506" cy="95561"/>
          </a:xfrm>
          <a:custGeom>
            <a:avLst/>
            <a:gdLst/>
            <a:ahLst/>
            <a:cxnLst/>
            <a:rect l="l" t="t" r="r" b="b"/>
            <a:pathLst>
              <a:path w="107506" h="95561">
                <a:moveTo>
                  <a:pt x="50188" y="15902"/>
                </a:moveTo>
                <a:lnTo>
                  <a:pt x="28426" y="40091"/>
                </a:lnTo>
                <a:cubicBezTo>
                  <a:pt x="27567" y="41043"/>
                  <a:pt x="27604" y="42517"/>
                  <a:pt x="28519" y="43432"/>
                </a:cubicBezTo>
                <a:cubicBezTo>
                  <a:pt x="34212" y="49124"/>
                  <a:pt x="43450" y="49124"/>
                  <a:pt x="49143" y="43432"/>
                </a:cubicBezTo>
                <a:lnTo>
                  <a:pt x="55078" y="37497"/>
                </a:lnTo>
                <a:cubicBezTo>
                  <a:pt x="55862" y="36713"/>
                  <a:pt x="56851" y="36283"/>
                  <a:pt x="57859" y="36209"/>
                </a:cubicBezTo>
                <a:cubicBezTo>
                  <a:pt x="59128" y="36097"/>
                  <a:pt x="60435" y="36526"/>
                  <a:pt x="61405" y="37497"/>
                </a:cubicBezTo>
                <a:lnTo>
                  <a:pt x="94367" y="70178"/>
                </a:lnTo>
                <a:lnTo>
                  <a:pt x="107506" y="59726"/>
                </a:lnTo>
                <a:lnTo>
                  <a:pt x="107506" y="5973"/>
                </a:lnTo>
                <a:lnTo>
                  <a:pt x="86602" y="17918"/>
                </a:lnTo>
                <a:lnTo>
                  <a:pt x="82160" y="14950"/>
                </a:lnTo>
                <a:cubicBezTo>
                  <a:pt x="79211" y="12990"/>
                  <a:pt x="75758" y="11945"/>
                  <a:pt x="72212" y="11945"/>
                </a:cubicBezTo>
                <a:lnTo>
                  <a:pt x="59072" y="11945"/>
                </a:lnTo>
                <a:cubicBezTo>
                  <a:pt x="58867" y="11945"/>
                  <a:pt x="58643" y="11945"/>
                  <a:pt x="58438" y="11964"/>
                </a:cubicBezTo>
                <a:cubicBezTo>
                  <a:pt x="55284" y="12132"/>
                  <a:pt x="52316" y="13550"/>
                  <a:pt x="50188" y="15902"/>
                </a:cubicBezTo>
                <a:close/>
                <a:moveTo>
                  <a:pt x="21763" y="34100"/>
                </a:moveTo>
                <a:lnTo>
                  <a:pt x="41696" y="11945"/>
                </a:lnTo>
                <a:lnTo>
                  <a:pt x="34305" y="11945"/>
                </a:lnTo>
                <a:cubicBezTo>
                  <a:pt x="29546" y="11945"/>
                  <a:pt x="24991" y="13830"/>
                  <a:pt x="21632" y="17190"/>
                </a:cubicBezTo>
                <a:lnTo>
                  <a:pt x="20904" y="17918"/>
                </a:lnTo>
                <a:lnTo>
                  <a:pt x="0" y="5973"/>
                </a:lnTo>
                <a:lnTo>
                  <a:pt x="0" y="59726"/>
                </a:lnTo>
                <a:lnTo>
                  <a:pt x="29191" y="84045"/>
                </a:lnTo>
                <a:cubicBezTo>
                  <a:pt x="33484" y="87629"/>
                  <a:pt x="38896" y="89589"/>
                  <a:pt x="44477" y="89589"/>
                </a:cubicBezTo>
                <a:lnTo>
                  <a:pt x="47407" y="89589"/>
                </a:lnTo>
                <a:lnTo>
                  <a:pt x="46101" y="88282"/>
                </a:lnTo>
                <a:cubicBezTo>
                  <a:pt x="44346" y="86528"/>
                  <a:pt x="44346" y="83691"/>
                  <a:pt x="46101" y="81955"/>
                </a:cubicBezTo>
                <a:cubicBezTo>
                  <a:pt x="47855" y="80219"/>
                  <a:pt x="50692" y="80200"/>
                  <a:pt x="52428" y="81955"/>
                </a:cubicBezTo>
                <a:lnTo>
                  <a:pt x="60080" y="89607"/>
                </a:lnTo>
                <a:lnTo>
                  <a:pt x="61760" y="89607"/>
                </a:lnTo>
                <a:cubicBezTo>
                  <a:pt x="65325" y="89607"/>
                  <a:pt x="68815" y="88805"/>
                  <a:pt x="71988" y="87311"/>
                </a:cubicBezTo>
                <a:lnTo>
                  <a:pt x="67005" y="82309"/>
                </a:lnTo>
                <a:cubicBezTo>
                  <a:pt x="65250" y="80555"/>
                  <a:pt x="65250" y="77718"/>
                  <a:pt x="67005" y="75982"/>
                </a:cubicBezTo>
                <a:cubicBezTo>
                  <a:pt x="68759" y="74246"/>
                  <a:pt x="71596" y="74228"/>
                  <a:pt x="73332" y="75982"/>
                </a:cubicBezTo>
                <a:lnTo>
                  <a:pt x="79304" y="81955"/>
                </a:lnTo>
                <a:lnTo>
                  <a:pt x="82571" y="78689"/>
                </a:lnTo>
                <a:cubicBezTo>
                  <a:pt x="84232" y="77027"/>
                  <a:pt x="84717" y="74620"/>
                  <a:pt x="83989" y="72511"/>
                </a:cubicBezTo>
                <a:lnTo>
                  <a:pt x="58251" y="46978"/>
                </a:lnTo>
                <a:lnTo>
                  <a:pt x="55470" y="49759"/>
                </a:lnTo>
                <a:cubicBezTo>
                  <a:pt x="46269" y="58960"/>
                  <a:pt x="31375" y="58960"/>
                  <a:pt x="22173" y="49759"/>
                </a:cubicBezTo>
                <a:cubicBezTo>
                  <a:pt x="17880" y="45466"/>
                  <a:pt x="17712" y="38579"/>
                  <a:pt x="21763" y="34081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2" name="Text 90"/>
          <p:cNvSpPr/>
          <p:nvPr/>
        </p:nvSpPr>
        <p:spPr>
          <a:xfrm>
            <a:off x="3405670" y="5797372"/>
            <a:ext cx="1417489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Active in 2 executive peer groups</a:t>
            </a:r>
            <a:endParaRPr lang="en-US" sz="1600" dirty="0"/>
          </a:p>
        </p:txBody>
      </p:sp>
      <p:sp>
        <p:nvSpPr>
          <p:cNvPr id="93" name="Shape 91"/>
          <p:cNvSpPr/>
          <p:nvPr/>
        </p:nvSpPr>
        <p:spPr>
          <a:xfrm>
            <a:off x="445952" y="6179616"/>
            <a:ext cx="5454944" cy="286683"/>
          </a:xfrm>
          <a:custGeom>
            <a:avLst/>
            <a:gdLst/>
            <a:ahLst/>
            <a:cxnLst/>
            <a:rect l="l" t="t" r="r" b="b"/>
            <a:pathLst>
              <a:path w="5454944" h="286683">
                <a:moveTo>
                  <a:pt x="0" y="0"/>
                </a:moveTo>
                <a:lnTo>
                  <a:pt x="5454944" y="0"/>
                </a:lnTo>
                <a:lnTo>
                  <a:pt x="5454944" y="286683"/>
                </a:lnTo>
                <a:lnTo>
                  <a:pt x="0" y="286683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94" name="Shape 92"/>
          <p:cNvSpPr/>
          <p:nvPr/>
        </p:nvSpPr>
        <p:spPr>
          <a:xfrm>
            <a:off x="539522" y="6263232"/>
            <a:ext cx="83616" cy="111488"/>
          </a:xfrm>
          <a:custGeom>
            <a:avLst/>
            <a:gdLst/>
            <a:ahLst/>
            <a:cxnLst/>
            <a:rect l="l" t="t" r="r" b="b"/>
            <a:pathLst>
              <a:path w="83616" h="111488">
                <a:moveTo>
                  <a:pt x="63779" y="83616"/>
                </a:moveTo>
                <a:cubicBezTo>
                  <a:pt x="65369" y="78760"/>
                  <a:pt x="68548" y="74362"/>
                  <a:pt x="72141" y="70573"/>
                </a:cubicBezTo>
                <a:cubicBezTo>
                  <a:pt x="79261" y="63082"/>
                  <a:pt x="83616" y="52957"/>
                  <a:pt x="83616" y="41808"/>
                </a:cubicBezTo>
                <a:cubicBezTo>
                  <a:pt x="83616" y="18726"/>
                  <a:pt x="64889" y="0"/>
                  <a:pt x="41808" y="0"/>
                </a:cubicBezTo>
                <a:cubicBezTo>
                  <a:pt x="18726" y="0"/>
                  <a:pt x="0" y="18726"/>
                  <a:pt x="0" y="41808"/>
                </a:cubicBezTo>
                <a:cubicBezTo>
                  <a:pt x="0" y="52957"/>
                  <a:pt x="4355" y="63082"/>
                  <a:pt x="11475" y="70573"/>
                </a:cubicBezTo>
                <a:cubicBezTo>
                  <a:pt x="15068" y="74362"/>
                  <a:pt x="18269" y="78760"/>
                  <a:pt x="19837" y="83616"/>
                </a:cubicBezTo>
                <a:lnTo>
                  <a:pt x="63757" y="83616"/>
                </a:lnTo>
                <a:close/>
                <a:moveTo>
                  <a:pt x="62712" y="94068"/>
                </a:moveTo>
                <a:lnTo>
                  <a:pt x="20904" y="94068"/>
                </a:lnTo>
                <a:lnTo>
                  <a:pt x="20904" y="97552"/>
                </a:lnTo>
                <a:cubicBezTo>
                  <a:pt x="20904" y="107176"/>
                  <a:pt x="28699" y="114972"/>
                  <a:pt x="38324" y="114972"/>
                </a:cubicBezTo>
                <a:lnTo>
                  <a:pt x="45292" y="114972"/>
                </a:lnTo>
                <a:cubicBezTo>
                  <a:pt x="54917" y="114972"/>
                  <a:pt x="62712" y="107176"/>
                  <a:pt x="62712" y="97552"/>
                </a:cubicBezTo>
                <a:lnTo>
                  <a:pt x="62712" y="94068"/>
                </a:lnTo>
                <a:close/>
                <a:moveTo>
                  <a:pt x="40066" y="24388"/>
                </a:moveTo>
                <a:cubicBezTo>
                  <a:pt x="31400" y="24388"/>
                  <a:pt x="24388" y="31400"/>
                  <a:pt x="24388" y="40066"/>
                </a:cubicBezTo>
                <a:cubicBezTo>
                  <a:pt x="24388" y="42962"/>
                  <a:pt x="22058" y="45292"/>
                  <a:pt x="19162" y="45292"/>
                </a:cubicBezTo>
                <a:cubicBezTo>
                  <a:pt x="16266" y="45292"/>
                  <a:pt x="13936" y="42962"/>
                  <a:pt x="13936" y="40066"/>
                </a:cubicBezTo>
                <a:cubicBezTo>
                  <a:pt x="13936" y="25629"/>
                  <a:pt x="25629" y="13936"/>
                  <a:pt x="40066" y="13936"/>
                </a:cubicBezTo>
                <a:cubicBezTo>
                  <a:pt x="42962" y="13936"/>
                  <a:pt x="45292" y="16266"/>
                  <a:pt x="45292" y="19162"/>
                </a:cubicBezTo>
                <a:cubicBezTo>
                  <a:pt x="45292" y="22058"/>
                  <a:pt x="42962" y="24388"/>
                  <a:pt x="40066" y="24388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5" name="Text 93"/>
          <p:cNvSpPr/>
          <p:nvPr/>
        </p:nvSpPr>
        <p:spPr>
          <a:xfrm>
            <a:off x="692948" y="6243323"/>
            <a:ext cx="5199985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 Value:</a:t>
            </a:r>
            <a:pPr>
              <a:lnSpc>
                <a:spcPct val="120000"/>
              </a:lnSpc>
            </a:pPr>
            <a:r>
              <a:rPr lang="en-US" sz="878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70% of past opportunities originated from warm introductions</a:t>
            </a:r>
            <a:endParaRPr lang="en-US" sz="1600" dirty="0"/>
          </a:p>
        </p:txBody>
      </p:sp>
      <p:sp>
        <p:nvSpPr>
          <p:cNvPr id="96" name="Shape 94"/>
          <p:cNvSpPr/>
          <p:nvPr/>
        </p:nvSpPr>
        <p:spPr>
          <a:xfrm>
            <a:off x="6158339" y="4682492"/>
            <a:ext cx="5709774" cy="2014746"/>
          </a:xfrm>
          <a:custGeom>
            <a:avLst/>
            <a:gdLst/>
            <a:ahLst/>
            <a:cxnLst/>
            <a:rect l="l" t="t" r="r" b="b"/>
            <a:pathLst>
              <a:path w="5709774" h="2014746">
                <a:moveTo>
                  <a:pt x="0" y="0"/>
                </a:moveTo>
                <a:lnTo>
                  <a:pt x="5709774" y="0"/>
                </a:lnTo>
                <a:lnTo>
                  <a:pt x="5709774" y="2014746"/>
                </a:lnTo>
                <a:lnTo>
                  <a:pt x="0" y="2014746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1A1D21"/>
              </a:gs>
            </a:gsLst>
            <a:lin ang="2700000" scaled="1"/>
          </a:gradFill>
          <a:ln/>
          <a:effectLst>
            <a:outerShdw sx="100000" sy="100000" kx="0" ky="0" algn="bl" rotWithShape="0" blurRad="23890" dist="7963" dir="5400000">
              <a:srgbClr val="000000">
                <a:alpha val="10196"/>
              </a:srgbClr>
            </a:outerShdw>
          </a:effectLst>
        </p:spPr>
      </p:sp>
      <p:sp>
        <p:nvSpPr>
          <p:cNvPr id="97" name="Shape 95"/>
          <p:cNvSpPr/>
          <p:nvPr/>
        </p:nvSpPr>
        <p:spPr>
          <a:xfrm>
            <a:off x="6285753" y="4809907"/>
            <a:ext cx="318537" cy="318537"/>
          </a:xfrm>
          <a:custGeom>
            <a:avLst/>
            <a:gdLst/>
            <a:ahLst/>
            <a:cxnLst/>
            <a:rect l="l" t="t" r="r" b="b"/>
            <a:pathLst>
              <a:path w="318537" h="318537">
                <a:moveTo>
                  <a:pt x="0" y="0"/>
                </a:moveTo>
                <a:lnTo>
                  <a:pt x="318537" y="0"/>
                </a:lnTo>
                <a:lnTo>
                  <a:pt x="318537" y="318537"/>
                </a:lnTo>
                <a:lnTo>
                  <a:pt x="0" y="318537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8" name="Shape 96"/>
          <p:cNvSpPr/>
          <p:nvPr/>
        </p:nvSpPr>
        <p:spPr>
          <a:xfrm>
            <a:off x="6384301" y="4897505"/>
            <a:ext cx="125424" cy="143342"/>
          </a:xfrm>
          <a:custGeom>
            <a:avLst/>
            <a:gdLst/>
            <a:ahLst/>
            <a:cxnLst/>
            <a:rect l="l" t="t" r="r" b="b"/>
            <a:pathLst>
              <a:path w="125424" h="143342">
                <a:moveTo>
                  <a:pt x="68843" y="-7251"/>
                </a:moveTo>
                <a:cubicBezTo>
                  <a:pt x="65092" y="-9547"/>
                  <a:pt x="60360" y="-9547"/>
                  <a:pt x="56609" y="-7251"/>
                </a:cubicBezTo>
                <a:cubicBezTo>
                  <a:pt x="49778" y="-3080"/>
                  <a:pt x="45550" y="-1960"/>
                  <a:pt x="37543" y="-2128"/>
                </a:cubicBezTo>
                <a:cubicBezTo>
                  <a:pt x="33148" y="-2240"/>
                  <a:pt x="29060" y="140"/>
                  <a:pt x="26933" y="4003"/>
                </a:cubicBezTo>
                <a:cubicBezTo>
                  <a:pt x="23097" y="11031"/>
                  <a:pt x="19989" y="14138"/>
                  <a:pt x="12962" y="17974"/>
                </a:cubicBezTo>
                <a:cubicBezTo>
                  <a:pt x="9099" y="20073"/>
                  <a:pt x="6747" y="24189"/>
                  <a:pt x="6831" y="28584"/>
                </a:cubicBezTo>
                <a:cubicBezTo>
                  <a:pt x="7027" y="36591"/>
                  <a:pt x="5879" y="40819"/>
                  <a:pt x="1708" y="47650"/>
                </a:cubicBezTo>
                <a:cubicBezTo>
                  <a:pt x="-588" y="51401"/>
                  <a:pt x="-588" y="56133"/>
                  <a:pt x="1708" y="59884"/>
                </a:cubicBezTo>
                <a:cubicBezTo>
                  <a:pt x="5879" y="66715"/>
                  <a:pt x="6999" y="70943"/>
                  <a:pt x="6831" y="78950"/>
                </a:cubicBezTo>
                <a:cubicBezTo>
                  <a:pt x="6719" y="83345"/>
                  <a:pt x="9099" y="87433"/>
                  <a:pt x="12962" y="89561"/>
                </a:cubicBezTo>
                <a:cubicBezTo>
                  <a:pt x="19150" y="92948"/>
                  <a:pt x="22285" y="95748"/>
                  <a:pt x="25589" y="101179"/>
                </a:cubicBezTo>
                <a:lnTo>
                  <a:pt x="11954" y="128364"/>
                </a:lnTo>
                <a:cubicBezTo>
                  <a:pt x="10303" y="131695"/>
                  <a:pt x="11647" y="135727"/>
                  <a:pt x="14950" y="137378"/>
                </a:cubicBezTo>
                <a:lnTo>
                  <a:pt x="39027" y="149417"/>
                </a:lnTo>
                <a:cubicBezTo>
                  <a:pt x="42247" y="151013"/>
                  <a:pt x="46166" y="149809"/>
                  <a:pt x="47902" y="146673"/>
                </a:cubicBezTo>
                <a:lnTo>
                  <a:pt x="62684" y="120049"/>
                </a:lnTo>
                <a:lnTo>
                  <a:pt x="77466" y="146673"/>
                </a:lnTo>
                <a:cubicBezTo>
                  <a:pt x="79202" y="149809"/>
                  <a:pt x="83121" y="151041"/>
                  <a:pt x="86341" y="149417"/>
                </a:cubicBezTo>
                <a:lnTo>
                  <a:pt x="110418" y="137378"/>
                </a:lnTo>
                <a:cubicBezTo>
                  <a:pt x="113749" y="135727"/>
                  <a:pt x="115093" y="131695"/>
                  <a:pt x="113413" y="128364"/>
                </a:cubicBezTo>
                <a:lnTo>
                  <a:pt x="99807" y="101151"/>
                </a:lnTo>
                <a:cubicBezTo>
                  <a:pt x="103083" y="95720"/>
                  <a:pt x="106246" y="92920"/>
                  <a:pt x="112434" y="89533"/>
                </a:cubicBezTo>
                <a:cubicBezTo>
                  <a:pt x="116297" y="87433"/>
                  <a:pt x="118649" y="83317"/>
                  <a:pt x="118565" y="78922"/>
                </a:cubicBezTo>
                <a:cubicBezTo>
                  <a:pt x="118369" y="70915"/>
                  <a:pt x="119517" y="66687"/>
                  <a:pt x="123688" y="59856"/>
                </a:cubicBezTo>
                <a:cubicBezTo>
                  <a:pt x="125984" y="56105"/>
                  <a:pt x="125984" y="51373"/>
                  <a:pt x="123688" y="47622"/>
                </a:cubicBezTo>
                <a:cubicBezTo>
                  <a:pt x="119517" y="40791"/>
                  <a:pt x="118397" y="36563"/>
                  <a:pt x="118565" y="28556"/>
                </a:cubicBezTo>
                <a:cubicBezTo>
                  <a:pt x="118677" y="24161"/>
                  <a:pt x="116297" y="20073"/>
                  <a:pt x="112434" y="17946"/>
                </a:cubicBezTo>
                <a:cubicBezTo>
                  <a:pt x="105406" y="14110"/>
                  <a:pt x="102299" y="11003"/>
                  <a:pt x="98463" y="3975"/>
                </a:cubicBezTo>
                <a:cubicBezTo>
                  <a:pt x="96364" y="112"/>
                  <a:pt x="92248" y="-2240"/>
                  <a:pt x="87853" y="-2156"/>
                </a:cubicBezTo>
                <a:cubicBezTo>
                  <a:pt x="79846" y="-1960"/>
                  <a:pt x="75618" y="-3108"/>
                  <a:pt x="68787" y="-7279"/>
                </a:cubicBezTo>
                <a:close/>
                <a:moveTo>
                  <a:pt x="62712" y="26877"/>
                </a:moveTo>
                <a:cubicBezTo>
                  <a:pt x="77546" y="26877"/>
                  <a:pt x="89589" y="38920"/>
                  <a:pt x="89589" y="53753"/>
                </a:cubicBezTo>
                <a:cubicBezTo>
                  <a:pt x="89589" y="68587"/>
                  <a:pt x="77546" y="80630"/>
                  <a:pt x="62712" y="80630"/>
                </a:cubicBezTo>
                <a:cubicBezTo>
                  <a:pt x="47878" y="80630"/>
                  <a:pt x="35835" y="68587"/>
                  <a:pt x="35835" y="53753"/>
                </a:cubicBezTo>
                <a:cubicBezTo>
                  <a:pt x="35835" y="38920"/>
                  <a:pt x="47878" y="26877"/>
                  <a:pt x="62712" y="26877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9" name="Text 97"/>
          <p:cNvSpPr/>
          <p:nvPr/>
        </p:nvSpPr>
        <p:spPr>
          <a:xfrm>
            <a:off x="6699851" y="4857688"/>
            <a:ext cx="1337855" cy="2229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4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Reputation Assets</a:t>
            </a:r>
            <a:endParaRPr lang="en-US" sz="1600" dirty="0"/>
          </a:p>
        </p:txBody>
      </p:sp>
      <p:sp>
        <p:nvSpPr>
          <p:cNvPr id="100" name="Shape 98"/>
          <p:cNvSpPr/>
          <p:nvPr/>
        </p:nvSpPr>
        <p:spPr>
          <a:xfrm>
            <a:off x="11156257" y="4873615"/>
            <a:ext cx="589293" cy="191122"/>
          </a:xfrm>
          <a:custGeom>
            <a:avLst/>
            <a:gdLst/>
            <a:ahLst/>
            <a:cxnLst/>
            <a:rect l="l" t="t" r="r" b="b"/>
            <a:pathLst>
              <a:path w="589293" h="191122">
                <a:moveTo>
                  <a:pt x="0" y="0"/>
                </a:moveTo>
                <a:lnTo>
                  <a:pt x="589293" y="0"/>
                </a:lnTo>
                <a:lnTo>
                  <a:pt x="589293" y="191122"/>
                </a:lnTo>
                <a:lnTo>
                  <a:pt x="0" y="191122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101" name="Text 99"/>
          <p:cNvSpPr/>
          <p:nvPr/>
        </p:nvSpPr>
        <p:spPr>
          <a:xfrm>
            <a:off x="11156257" y="4873615"/>
            <a:ext cx="637074" cy="191122"/>
          </a:xfrm>
          <a:prstGeom prst="rect">
            <a:avLst/>
          </a:prstGeom>
          <a:noFill/>
          <a:ln/>
        </p:spPr>
        <p:txBody>
          <a:bodyPr wrap="square" lIns="63707" tIns="31854" rIns="63707" bIns="31854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F5F5F0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Perception</a:t>
            </a:r>
            <a:endParaRPr lang="en-US" sz="1600" dirty="0"/>
          </a:p>
        </p:txBody>
      </p:sp>
      <p:sp>
        <p:nvSpPr>
          <p:cNvPr id="102" name="Shape 100"/>
          <p:cNvSpPr/>
          <p:nvPr/>
        </p:nvSpPr>
        <p:spPr>
          <a:xfrm>
            <a:off x="6285753" y="5224005"/>
            <a:ext cx="254830" cy="254830"/>
          </a:xfrm>
          <a:custGeom>
            <a:avLst/>
            <a:gdLst/>
            <a:ahLst/>
            <a:cxnLst/>
            <a:rect l="l" t="t" r="r" b="b"/>
            <a:pathLst>
              <a:path w="254830" h="254830">
                <a:moveTo>
                  <a:pt x="0" y="0"/>
                </a:moveTo>
                <a:lnTo>
                  <a:pt x="254830" y="0"/>
                </a:lnTo>
                <a:lnTo>
                  <a:pt x="254830" y="254830"/>
                </a:lnTo>
                <a:lnTo>
                  <a:pt x="0" y="254830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103" name="Shape 101"/>
          <p:cNvSpPr/>
          <p:nvPr/>
        </p:nvSpPr>
        <p:spPr>
          <a:xfrm>
            <a:off x="6352447" y="5295676"/>
            <a:ext cx="125424" cy="111488"/>
          </a:xfrm>
          <a:custGeom>
            <a:avLst/>
            <a:gdLst/>
            <a:ahLst/>
            <a:cxnLst/>
            <a:rect l="l" t="t" r="r" b="b"/>
            <a:pathLst>
              <a:path w="125424" h="111488">
                <a:moveTo>
                  <a:pt x="67394" y="-4115"/>
                </a:moveTo>
                <a:cubicBezTo>
                  <a:pt x="66501" y="-5857"/>
                  <a:pt x="64693" y="-6968"/>
                  <a:pt x="62734" y="-6968"/>
                </a:cubicBezTo>
                <a:cubicBezTo>
                  <a:pt x="60774" y="-6968"/>
                  <a:pt x="58967" y="-5857"/>
                  <a:pt x="58074" y="-4115"/>
                </a:cubicBezTo>
                <a:lnTo>
                  <a:pt x="42047" y="27284"/>
                </a:lnTo>
                <a:lnTo>
                  <a:pt x="7229" y="32815"/>
                </a:lnTo>
                <a:cubicBezTo>
                  <a:pt x="5291" y="33120"/>
                  <a:pt x="3680" y="34492"/>
                  <a:pt x="3070" y="36364"/>
                </a:cubicBezTo>
                <a:cubicBezTo>
                  <a:pt x="2461" y="38237"/>
                  <a:pt x="2961" y="40284"/>
                  <a:pt x="4333" y="41677"/>
                </a:cubicBezTo>
                <a:lnTo>
                  <a:pt x="29244" y="66610"/>
                </a:lnTo>
                <a:lnTo>
                  <a:pt x="23757" y="101428"/>
                </a:lnTo>
                <a:cubicBezTo>
                  <a:pt x="23452" y="103366"/>
                  <a:pt x="24257" y="105326"/>
                  <a:pt x="25847" y="106480"/>
                </a:cubicBezTo>
                <a:cubicBezTo>
                  <a:pt x="27436" y="107634"/>
                  <a:pt x="29527" y="107808"/>
                  <a:pt x="31291" y="106915"/>
                </a:cubicBezTo>
                <a:lnTo>
                  <a:pt x="62734" y="90932"/>
                </a:lnTo>
                <a:lnTo>
                  <a:pt x="94155" y="106915"/>
                </a:lnTo>
                <a:cubicBezTo>
                  <a:pt x="95897" y="107808"/>
                  <a:pt x="98009" y="107634"/>
                  <a:pt x="99599" y="106480"/>
                </a:cubicBezTo>
                <a:cubicBezTo>
                  <a:pt x="101188" y="105326"/>
                  <a:pt x="101994" y="103388"/>
                  <a:pt x="101689" y="101428"/>
                </a:cubicBezTo>
                <a:lnTo>
                  <a:pt x="96180" y="66610"/>
                </a:lnTo>
                <a:lnTo>
                  <a:pt x="121091" y="41677"/>
                </a:lnTo>
                <a:cubicBezTo>
                  <a:pt x="122484" y="40284"/>
                  <a:pt x="122963" y="38237"/>
                  <a:pt x="122354" y="36364"/>
                </a:cubicBezTo>
                <a:cubicBezTo>
                  <a:pt x="121744" y="34492"/>
                  <a:pt x="120154" y="33120"/>
                  <a:pt x="118195" y="32815"/>
                </a:cubicBezTo>
                <a:lnTo>
                  <a:pt x="83398" y="27284"/>
                </a:lnTo>
                <a:lnTo>
                  <a:pt x="67394" y="-4115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04" name="Text 102"/>
          <p:cNvSpPr/>
          <p:nvPr/>
        </p:nvSpPr>
        <p:spPr>
          <a:xfrm>
            <a:off x="6636144" y="5224005"/>
            <a:ext cx="4013565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Brand Recognition</a:t>
            </a:r>
            <a:endParaRPr lang="en-US" sz="1600" dirty="0"/>
          </a:p>
        </p:txBody>
      </p:sp>
      <p:sp>
        <p:nvSpPr>
          <p:cNvPr id="105" name="Text 103"/>
          <p:cNvSpPr/>
          <p:nvPr/>
        </p:nvSpPr>
        <p:spPr>
          <a:xfrm>
            <a:off x="6636144" y="5383274"/>
            <a:ext cx="4005602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Known as "go-to problem solver" within 3 organizations. Reputation for delivery under pressure.</a:t>
            </a:r>
            <a:endParaRPr lang="en-US" sz="1600" dirty="0"/>
          </a:p>
        </p:txBody>
      </p:sp>
      <p:sp>
        <p:nvSpPr>
          <p:cNvPr id="106" name="Shape 104"/>
          <p:cNvSpPr/>
          <p:nvPr/>
        </p:nvSpPr>
        <p:spPr>
          <a:xfrm>
            <a:off x="6285753" y="5574396"/>
            <a:ext cx="254830" cy="254830"/>
          </a:xfrm>
          <a:custGeom>
            <a:avLst/>
            <a:gdLst/>
            <a:ahLst/>
            <a:cxnLst/>
            <a:rect l="l" t="t" r="r" b="b"/>
            <a:pathLst>
              <a:path w="254830" h="254830">
                <a:moveTo>
                  <a:pt x="0" y="0"/>
                </a:moveTo>
                <a:lnTo>
                  <a:pt x="254830" y="0"/>
                </a:lnTo>
                <a:lnTo>
                  <a:pt x="254830" y="254830"/>
                </a:lnTo>
                <a:lnTo>
                  <a:pt x="0" y="254830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107" name="Shape 105"/>
          <p:cNvSpPr/>
          <p:nvPr/>
        </p:nvSpPr>
        <p:spPr>
          <a:xfrm>
            <a:off x="6366383" y="5646067"/>
            <a:ext cx="97552" cy="111488"/>
          </a:xfrm>
          <a:custGeom>
            <a:avLst/>
            <a:gdLst/>
            <a:ahLst/>
            <a:cxnLst/>
            <a:rect l="l" t="t" r="r" b="b"/>
            <a:pathLst>
              <a:path w="97552" h="111488">
                <a:moveTo>
                  <a:pt x="97552" y="64454"/>
                </a:moveTo>
                <a:cubicBezTo>
                  <a:pt x="97552" y="78891"/>
                  <a:pt x="85859" y="90584"/>
                  <a:pt x="71422" y="90584"/>
                </a:cubicBezTo>
                <a:lnTo>
                  <a:pt x="69680" y="90584"/>
                </a:lnTo>
                <a:cubicBezTo>
                  <a:pt x="65826" y="90584"/>
                  <a:pt x="62712" y="87470"/>
                  <a:pt x="62712" y="83616"/>
                </a:cubicBezTo>
                <a:cubicBezTo>
                  <a:pt x="62712" y="79762"/>
                  <a:pt x="65826" y="76648"/>
                  <a:pt x="69680" y="76648"/>
                </a:cubicBezTo>
                <a:lnTo>
                  <a:pt x="71422" y="76648"/>
                </a:lnTo>
                <a:cubicBezTo>
                  <a:pt x="78150" y="76648"/>
                  <a:pt x="83616" y="71182"/>
                  <a:pt x="83616" y="64454"/>
                </a:cubicBezTo>
                <a:lnTo>
                  <a:pt x="83616" y="62712"/>
                </a:lnTo>
                <a:lnTo>
                  <a:pt x="69680" y="62712"/>
                </a:lnTo>
                <a:cubicBezTo>
                  <a:pt x="61993" y="62712"/>
                  <a:pt x="55744" y="56463"/>
                  <a:pt x="55744" y="48776"/>
                </a:cubicBezTo>
                <a:lnTo>
                  <a:pt x="55744" y="34840"/>
                </a:lnTo>
                <a:cubicBezTo>
                  <a:pt x="55744" y="27153"/>
                  <a:pt x="61993" y="20904"/>
                  <a:pt x="69680" y="20904"/>
                </a:cubicBezTo>
                <a:lnTo>
                  <a:pt x="83616" y="20904"/>
                </a:lnTo>
                <a:cubicBezTo>
                  <a:pt x="91303" y="20904"/>
                  <a:pt x="97552" y="27153"/>
                  <a:pt x="97552" y="34840"/>
                </a:cubicBezTo>
                <a:lnTo>
                  <a:pt x="97552" y="64454"/>
                </a:lnTo>
                <a:close/>
                <a:moveTo>
                  <a:pt x="41808" y="64454"/>
                </a:moveTo>
                <a:cubicBezTo>
                  <a:pt x="41808" y="78891"/>
                  <a:pt x="30115" y="90584"/>
                  <a:pt x="15678" y="90584"/>
                </a:cubicBezTo>
                <a:lnTo>
                  <a:pt x="13936" y="90584"/>
                </a:lnTo>
                <a:cubicBezTo>
                  <a:pt x="10082" y="90584"/>
                  <a:pt x="6968" y="87470"/>
                  <a:pt x="6968" y="83616"/>
                </a:cubicBezTo>
                <a:cubicBezTo>
                  <a:pt x="6968" y="79762"/>
                  <a:pt x="10082" y="76648"/>
                  <a:pt x="13936" y="76648"/>
                </a:cubicBezTo>
                <a:lnTo>
                  <a:pt x="15678" y="76648"/>
                </a:lnTo>
                <a:cubicBezTo>
                  <a:pt x="22406" y="76648"/>
                  <a:pt x="27872" y="71182"/>
                  <a:pt x="27872" y="64454"/>
                </a:cubicBezTo>
                <a:lnTo>
                  <a:pt x="27872" y="62712"/>
                </a:lnTo>
                <a:lnTo>
                  <a:pt x="13936" y="62712"/>
                </a:lnTo>
                <a:cubicBezTo>
                  <a:pt x="6249" y="62712"/>
                  <a:pt x="0" y="56463"/>
                  <a:pt x="0" y="48776"/>
                </a:cubicBezTo>
                <a:lnTo>
                  <a:pt x="0" y="34840"/>
                </a:lnTo>
                <a:cubicBezTo>
                  <a:pt x="0" y="27153"/>
                  <a:pt x="6249" y="20904"/>
                  <a:pt x="13936" y="20904"/>
                </a:cubicBezTo>
                <a:lnTo>
                  <a:pt x="27872" y="20904"/>
                </a:lnTo>
                <a:cubicBezTo>
                  <a:pt x="35559" y="20904"/>
                  <a:pt x="41808" y="27153"/>
                  <a:pt x="41808" y="34840"/>
                </a:cubicBezTo>
                <a:lnTo>
                  <a:pt x="41808" y="64454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08" name="Text 106"/>
          <p:cNvSpPr/>
          <p:nvPr/>
        </p:nvSpPr>
        <p:spPr>
          <a:xfrm>
            <a:off x="6636144" y="5574396"/>
            <a:ext cx="3663174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Social Proof &amp; Testimonials</a:t>
            </a:r>
            <a:endParaRPr lang="en-US" sz="1600" dirty="0"/>
          </a:p>
        </p:txBody>
      </p:sp>
      <p:sp>
        <p:nvSpPr>
          <p:cNvPr id="109" name="Text 107"/>
          <p:cNvSpPr/>
          <p:nvPr/>
        </p:nvSpPr>
        <p:spPr>
          <a:xfrm>
            <a:off x="6636144" y="5733664"/>
            <a:ext cx="3655211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 written recommendations, 85+ LinkedIn endorsements, 4.9/5 internal feedback score</a:t>
            </a:r>
            <a:endParaRPr lang="en-US" sz="1600" dirty="0"/>
          </a:p>
        </p:txBody>
      </p:sp>
      <p:sp>
        <p:nvSpPr>
          <p:cNvPr id="110" name="Shape 108"/>
          <p:cNvSpPr/>
          <p:nvPr/>
        </p:nvSpPr>
        <p:spPr>
          <a:xfrm>
            <a:off x="6285753" y="5924786"/>
            <a:ext cx="254830" cy="254830"/>
          </a:xfrm>
          <a:custGeom>
            <a:avLst/>
            <a:gdLst/>
            <a:ahLst/>
            <a:cxnLst/>
            <a:rect l="l" t="t" r="r" b="b"/>
            <a:pathLst>
              <a:path w="254830" h="254830">
                <a:moveTo>
                  <a:pt x="0" y="0"/>
                </a:moveTo>
                <a:lnTo>
                  <a:pt x="254830" y="0"/>
                </a:lnTo>
                <a:lnTo>
                  <a:pt x="254830" y="254830"/>
                </a:lnTo>
                <a:lnTo>
                  <a:pt x="0" y="254830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20000"/>
            </a:srgbClr>
          </a:solidFill>
          <a:ln/>
        </p:spPr>
      </p:sp>
      <p:sp>
        <p:nvSpPr>
          <p:cNvPr id="111" name="Shape 109"/>
          <p:cNvSpPr/>
          <p:nvPr/>
        </p:nvSpPr>
        <p:spPr>
          <a:xfrm>
            <a:off x="6359415" y="5996457"/>
            <a:ext cx="111488" cy="111488"/>
          </a:xfrm>
          <a:custGeom>
            <a:avLst/>
            <a:gdLst/>
            <a:ahLst/>
            <a:cxnLst/>
            <a:rect l="l" t="t" r="r" b="b"/>
            <a:pathLst>
              <a:path w="111488" h="111488">
                <a:moveTo>
                  <a:pt x="81330" y="5901"/>
                </a:moveTo>
                <a:cubicBezTo>
                  <a:pt x="84596" y="2156"/>
                  <a:pt x="89321" y="0"/>
                  <a:pt x="94307" y="0"/>
                </a:cubicBezTo>
                <a:cubicBezTo>
                  <a:pt x="103801" y="0"/>
                  <a:pt x="111510" y="7708"/>
                  <a:pt x="111510" y="17202"/>
                </a:cubicBezTo>
                <a:cubicBezTo>
                  <a:pt x="111510" y="22167"/>
                  <a:pt x="109354" y="26914"/>
                  <a:pt x="105609" y="30180"/>
                </a:cubicBezTo>
                <a:lnTo>
                  <a:pt x="61776" y="68330"/>
                </a:lnTo>
                <a:lnTo>
                  <a:pt x="59446" y="65978"/>
                </a:lnTo>
                <a:lnTo>
                  <a:pt x="45510" y="52042"/>
                </a:lnTo>
                <a:lnTo>
                  <a:pt x="43158" y="49712"/>
                </a:lnTo>
                <a:lnTo>
                  <a:pt x="81330" y="5901"/>
                </a:lnTo>
                <a:close/>
                <a:moveTo>
                  <a:pt x="35079" y="56397"/>
                </a:moveTo>
                <a:cubicBezTo>
                  <a:pt x="35275" y="56615"/>
                  <a:pt x="40937" y="62276"/>
                  <a:pt x="52042" y="73382"/>
                </a:cubicBezTo>
                <a:lnTo>
                  <a:pt x="55069" y="76408"/>
                </a:lnTo>
                <a:lnTo>
                  <a:pt x="51345" y="92565"/>
                </a:lnTo>
                <a:cubicBezTo>
                  <a:pt x="50496" y="96289"/>
                  <a:pt x="47665" y="99250"/>
                  <a:pt x="43985" y="100274"/>
                </a:cubicBezTo>
                <a:lnTo>
                  <a:pt x="7012" y="110617"/>
                </a:lnTo>
                <a:lnTo>
                  <a:pt x="27110" y="90519"/>
                </a:lnTo>
                <a:cubicBezTo>
                  <a:pt x="27371" y="90540"/>
                  <a:pt x="27611" y="90562"/>
                  <a:pt x="27872" y="90562"/>
                </a:cubicBezTo>
                <a:cubicBezTo>
                  <a:pt x="31726" y="90562"/>
                  <a:pt x="34840" y="87448"/>
                  <a:pt x="34840" y="83594"/>
                </a:cubicBezTo>
                <a:cubicBezTo>
                  <a:pt x="34840" y="79740"/>
                  <a:pt x="31726" y="76626"/>
                  <a:pt x="27872" y="76626"/>
                </a:cubicBezTo>
                <a:cubicBezTo>
                  <a:pt x="24018" y="76626"/>
                  <a:pt x="20904" y="79740"/>
                  <a:pt x="20904" y="83594"/>
                </a:cubicBezTo>
                <a:cubicBezTo>
                  <a:pt x="20904" y="83855"/>
                  <a:pt x="20926" y="84117"/>
                  <a:pt x="20948" y="84356"/>
                </a:cubicBezTo>
                <a:lnTo>
                  <a:pt x="849" y="104476"/>
                </a:lnTo>
                <a:lnTo>
                  <a:pt x="11214" y="67502"/>
                </a:lnTo>
                <a:cubicBezTo>
                  <a:pt x="12238" y="63822"/>
                  <a:pt x="15199" y="60992"/>
                  <a:pt x="18922" y="60143"/>
                </a:cubicBezTo>
                <a:lnTo>
                  <a:pt x="35079" y="56397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12" name="Text 110"/>
          <p:cNvSpPr/>
          <p:nvPr/>
        </p:nvSpPr>
        <p:spPr>
          <a:xfrm>
            <a:off x="6636144" y="5924786"/>
            <a:ext cx="3902077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F5F5F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Thought Leadership Footprint</a:t>
            </a:r>
            <a:endParaRPr lang="en-US" sz="1600" dirty="0"/>
          </a:p>
        </p:txBody>
      </p:sp>
      <p:sp>
        <p:nvSpPr>
          <p:cNvPr id="113" name="Text 111"/>
          <p:cNvSpPr/>
          <p:nvPr/>
        </p:nvSpPr>
        <p:spPr>
          <a:xfrm>
            <a:off x="6636144" y="6084055"/>
            <a:ext cx="3894114" cy="12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2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Published 8 articles, spoke at 5 industry events, 2,500+ followers, content viewed 50K+ times</a:t>
            </a:r>
            <a:endParaRPr lang="en-US" sz="1600" dirty="0"/>
          </a:p>
        </p:txBody>
      </p:sp>
      <p:sp>
        <p:nvSpPr>
          <p:cNvPr id="114" name="Shape 112"/>
          <p:cNvSpPr/>
          <p:nvPr/>
        </p:nvSpPr>
        <p:spPr>
          <a:xfrm>
            <a:off x="6285753" y="6311012"/>
            <a:ext cx="5454944" cy="7963"/>
          </a:xfrm>
          <a:custGeom>
            <a:avLst/>
            <a:gdLst/>
            <a:ahLst/>
            <a:cxnLst/>
            <a:rect l="l" t="t" r="r" b="b"/>
            <a:pathLst>
              <a:path w="5454944" h="7963">
                <a:moveTo>
                  <a:pt x="0" y="0"/>
                </a:moveTo>
                <a:lnTo>
                  <a:pt x="5454944" y="0"/>
                </a:lnTo>
                <a:lnTo>
                  <a:pt x="5454944" y="7963"/>
                </a:lnTo>
                <a:lnTo>
                  <a:pt x="0" y="7963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20000"/>
            </a:srgbClr>
          </a:solidFill>
          <a:ln/>
        </p:spPr>
      </p:sp>
      <p:sp>
        <p:nvSpPr>
          <p:cNvPr id="115" name="Shape 113"/>
          <p:cNvSpPr/>
          <p:nvPr/>
        </p:nvSpPr>
        <p:spPr>
          <a:xfrm>
            <a:off x="6315616" y="6430464"/>
            <a:ext cx="83616" cy="111488"/>
          </a:xfrm>
          <a:custGeom>
            <a:avLst/>
            <a:gdLst/>
            <a:ahLst/>
            <a:cxnLst/>
            <a:rect l="l" t="t" r="r" b="b"/>
            <a:pathLst>
              <a:path w="83616" h="111488">
                <a:moveTo>
                  <a:pt x="46729" y="3789"/>
                </a:moveTo>
                <a:cubicBezTo>
                  <a:pt x="44007" y="1067"/>
                  <a:pt x="39587" y="1067"/>
                  <a:pt x="36865" y="3789"/>
                </a:cubicBezTo>
                <a:lnTo>
                  <a:pt x="2025" y="38629"/>
                </a:lnTo>
                <a:cubicBezTo>
                  <a:pt x="-697" y="41351"/>
                  <a:pt x="-697" y="45771"/>
                  <a:pt x="2025" y="48493"/>
                </a:cubicBezTo>
                <a:cubicBezTo>
                  <a:pt x="4747" y="51215"/>
                  <a:pt x="9167" y="51215"/>
                  <a:pt x="11889" y="48493"/>
                </a:cubicBezTo>
                <a:lnTo>
                  <a:pt x="34840" y="25542"/>
                </a:lnTo>
                <a:lnTo>
                  <a:pt x="34840" y="106262"/>
                </a:lnTo>
                <a:cubicBezTo>
                  <a:pt x="34840" y="110116"/>
                  <a:pt x="37954" y="113230"/>
                  <a:pt x="41808" y="113230"/>
                </a:cubicBezTo>
                <a:cubicBezTo>
                  <a:pt x="45662" y="113230"/>
                  <a:pt x="48776" y="110116"/>
                  <a:pt x="48776" y="106262"/>
                </a:cubicBezTo>
                <a:lnTo>
                  <a:pt x="48776" y="25542"/>
                </a:lnTo>
                <a:lnTo>
                  <a:pt x="71727" y="48493"/>
                </a:lnTo>
                <a:cubicBezTo>
                  <a:pt x="74449" y="51215"/>
                  <a:pt x="78869" y="51215"/>
                  <a:pt x="81591" y="48493"/>
                </a:cubicBezTo>
                <a:cubicBezTo>
                  <a:pt x="84313" y="45771"/>
                  <a:pt x="84313" y="41351"/>
                  <a:pt x="81591" y="38629"/>
                </a:cubicBezTo>
                <a:lnTo>
                  <a:pt x="46751" y="3789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16" name="Text 114"/>
          <p:cNvSpPr/>
          <p:nvPr/>
        </p:nvSpPr>
        <p:spPr>
          <a:xfrm>
            <a:off x="6469042" y="6410555"/>
            <a:ext cx="5327400" cy="1592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8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Growth Opportunity: Reputation currently concentrated internally; external amplification = 3-5x value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47625" cy="254000"/>
          </a:xfrm>
          <a:custGeom>
            <a:avLst/>
            <a:gdLst/>
            <a:ahLst/>
            <a:cxnLst/>
            <a:rect l="l" t="t" r="r" b="b"/>
            <a:pathLst>
              <a:path w="47625" h="254000">
                <a:moveTo>
                  <a:pt x="0" y="0"/>
                </a:moveTo>
                <a:lnTo>
                  <a:pt x="47625" y="0"/>
                </a:lnTo>
                <a:lnTo>
                  <a:pt x="47625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60375" y="365125"/>
            <a:ext cx="1936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175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Competitive Advantage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350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Competitive Moat: Why This Can't Be Easily Replicated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0160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Analysis of defensibility factors and durability against market forces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349375"/>
            <a:ext cx="5143500" cy="4365625"/>
          </a:xfrm>
          <a:custGeom>
            <a:avLst/>
            <a:gdLst/>
            <a:ahLst/>
            <a:cxnLst/>
            <a:rect l="l" t="t" r="r" b="b"/>
            <a:pathLst>
              <a:path w="5143500" h="4365625">
                <a:moveTo>
                  <a:pt x="0" y="0"/>
                </a:moveTo>
                <a:lnTo>
                  <a:pt x="5143500" y="0"/>
                </a:lnTo>
                <a:lnTo>
                  <a:pt x="5143500" y="4365625"/>
                </a:lnTo>
                <a:lnTo>
                  <a:pt x="0" y="43656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17500" y="1349375"/>
            <a:ext cx="5143500" cy="31750"/>
          </a:xfrm>
          <a:custGeom>
            <a:avLst/>
            <a:gdLst/>
            <a:ahLst/>
            <a:cxnLst/>
            <a:rect l="l" t="t" r="r" b="b"/>
            <a:pathLst>
              <a:path w="5143500" h="31750">
                <a:moveTo>
                  <a:pt x="0" y="0"/>
                </a:moveTo>
                <a:lnTo>
                  <a:pt x="5143500" y="0"/>
                </a:lnTo>
                <a:lnTo>
                  <a:pt x="51435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Text 6"/>
          <p:cNvSpPr/>
          <p:nvPr/>
        </p:nvSpPr>
        <p:spPr>
          <a:xfrm>
            <a:off x="444500" y="1492250"/>
            <a:ext cx="49688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Moat Strength Analysis</a:t>
            </a:r>
            <a:endParaRPr lang="en-US" sz="1600" dirty="0"/>
          </a:p>
        </p:txBody>
      </p:sp>
      <p:pic>
        <p:nvPicPr>
          <p:cNvPr id="9" name="Image 0" descr="https://kimi-img.moonshot.cn/pub/slides/26-03-02-12:43:58-d6ihb3id7defoo69dst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44500" y="1809750"/>
            <a:ext cx="3976687" cy="222250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17500" y="5843984"/>
            <a:ext cx="5143500" cy="952500"/>
          </a:xfrm>
          <a:custGeom>
            <a:avLst/>
            <a:gdLst/>
            <a:ahLst/>
            <a:cxnLst/>
            <a:rect l="l" t="t" r="r" b="b"/>
            <a:pathLst>
              <a:path w="5143500" h="952500">
                <a:moveTo>
                  <a:pt x="0" y="0"/>
                </a:moveTo>
                <a:lnTo>
                  <a:pt x="5143500" y="0"/>
                </a:lnTo>
                <a:lnTo>
                  <a:pt x="5143500" y="952500"/>
                </a:lnTo>
                <a:lnTo>
                  <a:pt x="0" y="9525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5D6D7E"/>
              </a:gs>
            </a:gsLst>
            <a:lin ang="0" scaled="1"/>
          </a:gradFill>
          <a:ln/>
        </p:spPr>
      </p:sp>
      <p:sp>
        <p:nvSpPr>
          <p:cNvPr id="11" name="Text 8"/>
          <p:cNvSpPr/>
          <p:nvPr/>
        </p:nvSpPr>
        <p:spPr>
          <a:xfrm>
            <a:off x="444500" y="5970984"/>
            <a:ext cx="120650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spc="38" kern="0" dirty="0">
                <a:solidFill>
                  <a:srgbClr val="F5F5F0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Overall Moat Rating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44500" y="6129734"/>
            <a:ext cx="1301750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STRONG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347952" y="5986859"/>
            <a:ext cx="98425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10000"/>
              </a:lnSpc>
            </a:pPr>
            <a:r>
              <a:rPr lang="en-US" sz="750" spc="38" kern="0" dirty="0">
                <a:solidFill>
                  <a:srgbClr val="F5F5F0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Durability Score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4276514" y="6145609"/>
            <a:ext cx="1055688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1875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7.8</a:t>
            </a:r>
            <a:pPr algn="r">
              <a:lnSpc>
                <a:spcPct val="100000"/>
              </a:lnSpc>
            </a:pPr>
            <a:r>
              <a:rPr lang="en-US" sz="1125" b="1" dirty="0">
                <a:solidFill>
                  <a:srgbClr val="FFFFFF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/10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444500" y="6510734"/>
            <a:ext cx="4945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F5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Defensible position with 3-5 year protection window under normal market conditions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5603875" y="1333500"/>
            <a:ext cx="6270625" cy="1293813"/>
          </a:xfrm>
          <a:custGeom>
            <a:avLst/>
            <a:gdLst/>
            <a:ahLst/>
            <a:cxnLst/>
            <a:rect l="l" t="t" r="r" b="b"/>
            <a:pathLst>
              <a:path w="6270625" h="1293813">
                <a:moveTo>
                  <a:pt x="0" y="0"/>
                </a:moveTo>
                <a:lnTo>
                  <a:pt x="6270625" y="0"/>
                </a:lnTo>
                <a:lnTo>
                  <a:pt x="6270625" y="1293813"/>
                </a:lnTo>
                <a:lnTo>
                  <a:pt x="0" y="12938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5603875" y="1333500"/>
            <a:ext cx="31750" cy="1293813"/>
          </a:xfrm>
          <a:custGeom>
            <a:avLst/>
            <a:gdLst/>
            <a:ahLst/>
            <a:cxnLst/>
            <a:rect l="l" t="t" r="r" b="b"/>
            <a:pathLst>
              <a:path w="31750" h="1293813">
                <a:moveTo>
                  <a:pt x="0" y="0"/>
                </a:moveTo>
                <a:lnTo>
                  <a:pt x="31750" y="0"/>
                </a:lnTo>
                <a:lnTo>
                  <a:pt x="31750" y="1293813"/>
                </a:lnTo>
                <a:lnTo>
                  <a:pt x="0" y="1293813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8" name="Shape 15"/>
          <p:cNvSpPr/>
          <p:nvPr/>
        </p:nvSpPr>
        <p:spPr>
          <a:xfrm>
            <a:off x="5746750" y="14605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0" y="0"/>
                </a:moveTo>
                <a:lnTo>
                  <a:pt x="317500" y="0"/>
                </a:lnTo>
                <a:lnTo>
                  <a:pt x="31750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9" name="Shape 16"/>
          <p:cNvSpPr/>
          <p:nvPr/>
        </p:nvSpPr>
        <p:spPr>
          <a:xfrm>
            <a:off x="5842000" y="15557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28947" y="8384"/>
                </a:moveTo>
                <a:cubicBezTo>
                  <a:pt x="30063" y="6871"/>
                  <a:pt x="31849" y="5953"/>
                  <a:pt x="33734" y="5953"/>
                </a:cubicBezTo>
                <a:lnTo>
                  <a:pt x="93266" y="5953"/>
                </a:lnTo>
                <a:cubicBezTo>
                  <a:pt x="95151" y="5953"/>
                  <a:pt x="96937" y="6846"/>
                  <a:pt x="98053" y="8384"/>
                </a:cubicBezTo>
                <a:lnTo>
                  <a:pt x="125834" y="46087"/>
                </a:lnTo>
                <a:cubicBezTo>
                  <a:pt x="127521" y="48369"/>
                  <a:pt x="127347" y="51519"/>
                  <a:pt x="125462" y="53628"/>
                </a:cubicBezTo>
                <a:lnTo>
                  <a:pt x="67915" y="117128"/>
                </a:lnTo>
                <a:cubicBezTo>
                  <a:pt x="66799" y="118368"/>
                  <a:pt x="65187" y="119087"/>
                  <a:pt x="63500" y="119087"/>
                </a:cubicBezTo>
                <a:cubicBezTo>
                  <a:pt x="61813" y="119087"/>
                  <a:pt x="60226" y="118368"/>
                  <a:pt x="59085" y="117128"/>
                </a:cubicBezTo>
                <a:lnTo>
                  <a:pt x="1538" y="53628"/>
                </a:lnTo>
                <a:cubicBezTo>
                  <a:pt x="-372" y="51519"/>
                  <a:pt x="-521" y="48369"/>
                  <a:pt x="1166" y="46087"/>
                </a:cubicBezTo>
                <a:lnTo>
                  <a:pt x="28947" y="8384"/>
                </a:lnTo>
                <a:close/>
                <a:moveTo>
                  <a:pt x="38497" y="18256"/>
                </a:moveTo>
                <a:cubicBezTo>
                  <a:pt x="37678" y="18876"/>
                  <a:pt x="37455" y="19993"/>
                  <a:pt x="37976" y="20861"/>
                </a:cubicBezTo>
                <a:lnTo>
                  <a:pt x="52214" y="44599"/>
                </a:lnTo>
                <a:lnTo>
                  <a:pt x="15701" y="47625"/>
                </a:lnTo>
                <a:cubicBezTo>
                  <a:pt x="14684" y="47699"/>
                  <a:pt x="13891" y="48568"/>
                  <a:pt x="13891" y="49609"/>
                </a:cubicBezTo>
                <a:cubicBezTo>
                  <a:pt x="13891" y="50651"/>
                  <a:pt x="14684" y="51495"/>
                  <a:pt x="15701" y="51594"/>
                </a:cubicBezTo>
                <a:lnTo>
                  <a:pt x="63326" y="55563"/>
                </a:lnTo>
                <a:cubicBezTo>
                  <a:pt x="63426" y="55563"/>
                  <a:pt x="63550" y="55563"/>
                  <a:pt x="63649" y="55563"/>
                </a:cubicBezTo>
                <a:lnTo>
                  <a:pt x="111274" y="51594"/>
                </a:lnTo>
                <a:cubicBezTo>
                  <a:pt x="112291" y="51519"/>
                  <a:pt x="113085" y="50651"/>
                  <a:pt x="113085" y="49609"/>
                </a:cubicBezTo>
                <a:cubicBezTo>
                  <a:pt x="113085" y="48568"/>
                  <a:pt x="112291" y="47724"/>
                  <a:pt x="111274" y="47625"/>
                </a:cubicBezTo>
                <a:lnTo>
                  <a:pt x="74761" y="44574"/>
                </a:lnTo>
                <a:lnTo>
                  <a:pt x="88999" y="20861"/>
                </a:lnTo>
                <a:cubicBezTo>
                  <a:pt x="89520" y="19993"/>
                  <a:pt x="89297" y="18852"/>
                  <a:pt x="88478" y="18256"/>
                </a:cubicBezTo>
                <a:cubicBezTo>
                  <a:pt x="87660" y="17661"/>
                  <a:pt x="86519" y="17760"/>
                  <a:pt x="85824" y="18504"/>
                </a:cubicBezTo>
                <a:lnTo>
                  <a:pt x="63500" y="42714"/>
                </a:lnTo>
                <a:lnTo>
                  <a:pt x="41151" y="18504"/>
                </a:lnTo>
                <a:cubicBezTo>
                  <a:pt x="40456" y="17760"/>
                  <a:pt x="39315" y="17661"/>
                  <a:pt x="38497" y="18256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20" name="Text 17"/>
          <p:cNvSpPr/>
          <p:nvPr/>
        </p:nvSpPr>
        <p:spPr>
          <a:xfrm>
            <a:off x="6159500" y="1460500"/>
            <a:ext cx="5659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Rare Combinations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6159500" y="1746250"/>
            <a:ext cx="564356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Position at intersection of 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2C3E50"/>
                </a:solidFill>
                <a:highlight>
                  <a:srgbClr val="C9A962">
                    <a:alpha val="2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strategy, operations, and technology fluency 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creates scarcity premium.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6159500" y="1990328"/>
            <a:ext cx="2762250" cy="508000"/>
          </a:xfrm>
          <a:custGeom>
            <a:avLst/>
            <a:gdLst/>
            <a:ahLst/>
            <a:cxnLst/>
            <a:rect l="l" t="t" r="r" b="b"/>
            <a:pathLst>
              <a:path w="2762250" h="508000">
                <a:moveTo>
                  <a:pt x="0" y="0"/>
                </a:moveTo>
                <a:lnTo>
                  <a:pt x="2762250" y="0"/>
                </a:lnTo>
                <a:lnTo>
                  <a:pt x="2762250" y="508000"/>
                </a:lnTo>
                <a:lnTo>
                  <a:pt x="0" y="5080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3" name="Text 20"/>
          <p:cNvSpPr/>
          <p:nvPr/>
        </p:nvSpPr>
        <p:spPr>
          <a:xfrm>
            <a:off x="6175375" y="2053828"/>
            <a:ext cx="2730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&lt;5%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6199188" y="2307828"/>
            <a:ext cx="268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Have all three</a:t>
            </a:r>
            <a:endParaRPr lang="en-US" sz="1600" dirty="0"/>
          </a:p>
        </p:txBody>
      </p:sp>
      <p:sp>
        <p:nvSpPr>
          <p:cNvPr id="25" name="Shape 22"/>
          <p:cNvSpPr/>
          <p:nvPr/>
        </p:nvSpPr>
        <p:spPr>
          <a:xfrm>
            <a:off x="8985250" y="1990328"/>
            <a:ext cx="2762250" cy="508000"/>
          </a:xfrm>
          <a:custGeom>
            <a:avLst/>
            <a:gdLst/>
            <a:ahLst/>
            <a:cxnLst/>
            <a:rect l="l" t="t" r="r" b="b"/>
            <a:pathLst>
              <a:path w="2762250" h="508000">
                <a:moveTo>
                  <a:pt x="0" y="0"/>
                </a:moveTo>
                <a:lnTo>
                  <a:pt x="2762250" y="0"/>
                </a:lnTo>
                <a:lnTo>
                  <a:pt x="2762250" y="508000"/>
                </a:lnTo>
                <a:lnTo>
                  <a:pt x="0" y="5080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6" name="Text 23"/>
          <p:cNvSpPr/>
          <p:nvPr/>
        </p:nvSpPr>
        <p:spPr>
          <a:xfrm>
            <a:off x="9001125" y="2053828"/>
            <a:ext cx="2730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8+ yrs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9024938" y="2307828"/>
            <a:ext cx="2682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 develop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5603875" y="2720578"/>
            <a:ext cx="6270625" cy="1325563"/>
          </a:xfrm>
          <a:custGeom>
            <a:avLst/>
            <a:gdLst/>
            <a:ahLst/>
            <a:cxnLst/>
            <a:rect l="l" t="t" r="r" b="b"/>
            <a:pathLst>
              <a:path w="6270625" h="1325563">
                <a:moveTo>
                  <a:pt x="0" y="0"/>
                </a:moveTo>
                <a:lnTo>
                  <a:pt x="6270625" y="0"/>
                </a:lnTo>
                <a:lnTo>
                  <a:pt x="6270625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29" name="Shape 26"/>
          <p:cNvSpPr/>
          <p:nvPr/>
        </p:nvSpPr>
        <p:spPr>
          <a:xfrm>
            <a:off x="5603875" y="2720578"/>
            <a:ext cx="31750" cy="1325563"/>
          </a:xfrm>
          <a:custGeom>
            <a:avLst/>
            <a:gdLst/>
            <a:ahLst/>
            <a:cxnLst/>
            <a:rect l="l" t="t" r="r" b="b"/>
            <a:pathLst>
              <a:path w="31750" h="1325563">
                <a:moveTo>
                  <a:pt x="0" y="0"/>
                </a:moveTo>
                <a:lnTo>
                  <a:pt x="31750" y="0"/>
                </a:lnTo>
                <a:lnTo>
                  <a:pt x="31750" y="1325563"/>
                </a:lnTo>
                <a:lnTo>
                  <a:pt x="0" y="1325563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30" name="Shape 27"/>
          <p:cNvSpPr/>
          <p:nvPr/>
        </p:nvSpPr>
        <p:spPr>
          <a:xfrm>
            <a:off x="5746750" y="2847578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0" y="0"/>
                </a:moveTo>
                <a:lnTo>
                  <a:pt x="317500" y="0"/>
                </a:lnTo>
                <a:lnTo>
                  <a:pt x="31750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31" name="Shape 28"/>
          <p:cNvSpPr/>
          <p:nvPr/>
        </p:nvSpPr>
        <p:spPr>
          <a:xfrm>
            <a:off x="5857875" y="2942828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7938" y="0"/>
                </a:moveTo>
                <a:cubicBezTo>
                  <a:pt x="3547" y="0"/>
                  <a:pt x="0" y="3547"/>
                  <a:pt x="0" y="7938"/>
                </a:cubicBezTo>
                <a:cubicBezTo>
                  <a:pt x="0" y="12328"/>
                  <a:pt x="3547" y="15875"/>
                  <a:pt x="7938" y="15875"/>
                </a:cubicBezTo>
                <a:lnTo>
                  <a:pt x="7938" y="18604"/>
                </a:lnTo>
                <a:cubicBezTo>
                  <a:pt x="7938" y="29121"/>
                  <a:pt x="12129" y="39216"/>
                  <a:pt x="19571" y="46658"/>
                </a:cubicBezTo>
                <a:lnTo>
                  <a:pt x="36413" y="63500"/>
                </a:lnTo>
                <a:lnTo>
                  <a:pt x="19571" y="80342"/>
                </a:lnTo>
                <a:cubicBezTo>
                  <a:pt x="12129" y="87784"/>
                  <a:pt x="7938" y="97879"/>
                  <a:pt x="7938" y="108396"/>
                </a:cubicBezTo>
                <a:lnTo>
                  <a:pt x="7938" y="111125"/>
                </a:lnTo>
                <a:cubicBezTo>
                  <a:pt x="3547" y="111125"/>
                  <a:pt x="0" y="114672"/>
                  <a:pt x="0" y="119063"/>
                </a:cubicBezTo>
                <a:cubicBezTo>
                  <a:pt x="0" y="123453"/>
                  <a:pt x="3547" y="127000"/>
                  <a:pt x="7938" y="127000"/>
                </a:cubicBezTo>
                <a:lnTo>
                  <a:pt x="87313" y="127000"/>
                </a:lnTo>
                <a:cubicBezTo>
                  <a:pt x="91703" y="127000"/>
                  <a:pt x="95250" y="123453"/>
                  <a:pt x="95250" y="119063"/>
                </a:cubicBezTo>
                <a:cubicBezTo>
                  <a:pt x="95250" y="114672"/>
                  <a:pt x="91703" y="111125"/>
                  <a:pt x="87313" y="111125"/>
                </a:cubicBezTo>
                <a:lnTo>
                  <a:pt x="87313" y="108396"/>
                </a:lnTo>
                <a:cubicBezTo>
                  <a:pt x="87313" y="97879"/>
                  <a:pt x="83121" y="87784"/>
                  <a:pt x="75679" y="80342"/>
                </a:cubicBezTo>
                <a:lnTo>
                  <a:pt x="58837" y="63500"/>
                </a:lnTo>
                <a:lnTo>
                  <a:pt x="75679" y="46658"/>
                </a:lnTo>
                <a:cubicBezTo>
                  <a:pt x="83121" y="39216"/>
                  <a:pt x="87313" y="29121"/>
                  <a:pt x="87313" y="18604"/>
                </a:cubicBezTo>
                <a:lnTo>
                  <a:pt x="87313" y="15875"/>
                </a:lnTo>
                <a:cubicBezTo>
                  <a:pt x="91703" y="15875"/>
                  <a:pt x="95250" y="12328"/>
                  <a:pt x="95250" y="7937"/>
                </a:cubicBezTo>
                <a:cubicBezTo>
                  <a:pt x="95250" y="3547"/>
                  <a:pt x="91703" y="0"/>
                  <a:pt x="87313" y="0"/>
                </a:cubicBezTo>
                <a:lnTo>
                  <a:pt x="7938" y="0"/>
                </a:lnTo>
                <a:close/>
                <a:moveTo>
                  <a:pt x="23812" y="18604"/>
                </a:moveTo>
                <a:lnTo>
                  <a:pt x="23812" y="15875"/>
                </a:lnTo>
                <a:lnTo>
                  <a:pt x="71438" y="15875"/>
                </a:lnTo>
                <a:lnTo>
                  <a:pt x="71438" y="18604"/>
                </a:lnTo>
                <a:cubicBezTo>
                  <a:pt x="71438" y="23316"/>
                  <a:pt x="70048" y="27880"/>
                  <a:pt x="67469" y="31750"/>
                </a:cubicBezTo>
                <a:lnTo>
                  <a:pt x="27781" y="31750"/>
                </a:lnTo>
                <a:cubicBezTo>
                  <a:pt x="25226" y="27880"/>
                  <a:pt x="23812" y="23316"/>
                  <a:pt x="23812" y="18604"/>
                </a:cubicBezTo>
                <a:close/>
                <a:moveTo>
                  <a:pt x="27781" y="95250"/>
                </a:moveTo>
                <a:cubicBezTo>
                  <a:pt x="28649" y="93935"/>
                  <a:pt x="29666" y="92695"/>
                  <a:pt x="30783" y="91554"/>
                </a:cubicBezTo>
                <a:lnTo>
                  <a:pt x="47625" y="74712"/>
                </a:lnTo>
                <a:lnTo>
                  <a:pt x="64467" y="91554"/>
                </a:lnTo>
                <a:cubicBezTo>
                  <a:pt x="65608" y="92695"/>
                  <a:pt x="66601" y="93935"/>
                  <a:pt x="67494" y="95250"/>
                </a:cubicBezTo>
                <a:lnTo>
                  <a:pt x="27781" y="9525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2" name="Text 29"/>
          <p:cNvSpPr/>
          <p:nvPr/>
        </p:nvSpPr>
        <p:spPr>
          <a:xfrm>
            <a:off x="6159500" y="2847578"/>
            <a:ext cx="5659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Accumulated Advantages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6159500" y="3133328"/>
            <a:ext cx="564356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Assets requiring </a:t>
            </a:r>
            <a:pPr>
              <a:lnSpc>
                <a:spcPct val="14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long time to build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and impossible to shortcut:</a:t>
            </a:r>
            <a:endParaRPr lang="en-US" sz="1600" dirty="0"/>
          </a:p>
        </p:txBody>
      </p:sp>
      <p:sp>
        <p:nvSpPr>
          <p:cNvPr id="34" name="Shape 31"/>
          <p:cNvSpPr/>
          <p:nvPr/>
        </p:nvSpPr>
        <p:spPr>
          <a:xfrm>
            <a:off x="6182320" y="3401219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5" name="Text 32"/>
          <p:cNvSpPr/>
          <p:nvPr/>
        </p:nvSpPr>
        <p:spPr>
          <a:xfrm>
            <a:off x="6361906" y="3377406"/>
            <a:ext cx="1928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Pattern recognition across 50+ projects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182320" y="3591719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7" name="Text 34"/>
          <p:cNvSpPr/>
          <p:nvPr/>
        </p:nvSpPr>
        <p:spPr>
          <a:xfrm>
            <a:off x="6361906" y="3567906"/>
            <a:ext cx="16589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Relationship trust built over years</a:t>
            </a:r>
            <a:endParaRPr lang="en-US" sz="1600" dirty="0"/>
          </a:p>
        </p:txBody>
      </p:sp>
      <p:sp>
        <p:nvSpPr>
          <p:cNvPr id="38" name="Shape 35"/>
          <p:cNvSpPr/>
          <p:nvPr/>
        </p:nvSpPr>
        <p:spPr>
          <a:xfrm>
            <a:off x="6182320" y="3782219"/>
            <a:ext cx="97234" cy="111125"/>
          </a:xfrm>
          <a:custGeom>
            <a:avLst/>
            <a:gdLst/>
            <a:ahLst/>
            <a:cxnLst/>
            <a:rect l="l" t="t" r="r" b="b"/>
            <a:pathLst>
              <a:path w="97234" h="111125">
                <a:moveTo>
                  <a:pt x="94369" y="15215"/>
                </a:moveTo>
                <a:cubicBezTo>
                  <a:pt x="97473" y="17472"/>
                  <a:pt x="98168" y="21813"/>
                  <a:pt x="95910" y="24916"/>
                </a:cubicBezTo>
                <a:lnTo>
                  <a:pt x="40348" y="101315"/>
                </a:lnTo>
                <a:cubicBezTo>
                  <a:pt x="39154" y="102964"/>
                  <a:pt x="37309" y="103984"/>
                  <a:pt x="35269" y="104158"/>
                </a:cubicBezTo>
                <a:cubicBezTo>
                  <a:pt x="33229" y="104332"/>
                  <a:pt x="31254" y="103572"/>
                  <a:pt x="29821" y="102140"/>
                </a:cubicBezTo>
                <a:lnTo>
                  <a:pt x="2040" y="74358"/>
                </a:lnTo>
                <a:cubicBezTo>
                  <a:pt x="-673" y="71645"/>
                  <a:pt x="-673" y="67239"/>
                  <a:pt x="2040" y="64526"/>
                </a:cubicBezTo>
                <a:cubicBezTo>
                  <a:pt x="4753" y="61813"/>
                  <a:pt x="9159" y="61813"/>
                  <a:pt x="11872" y="64526"/>
                </a:cubicBezTo>
                <a:lnTo>
                  <a:pt x="33902" y="86556"/>
                </a:lnTo>
                <a:lnTo>
                  <a:pt x="84689" y="16734"/>
                </a:lnTo>
                <a:cubicBezTo>
                  <a:pt x="86947" y="13630"/>
                  <a:pt x="91287" y="12936"/>
                  <a:pt x="94391" y="15193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9" name="Text 36"/>
          <p:cNvSpPr/>
          <p:nvPr/>
        </p:nvSpPr>
        <p:spPr>
          <a:xfrm>
            <a:off x="6361906" y="3758406"/>
            <a:ext cx="22304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Battle-tested frameworks and mental models</a:t>
            </a:r>
            <a:endParaRPr lang="en-US" sz="1600" dirty="0"/>
          </a:p>
        </p:txBody>
      </p:sp>
      <p:sp>
        <p:nvSpPr>
          <p:cNvPr id="40" name="Shape 37"/>
          <p:cNvSpPr/>
          <p:nvPr/>
        </p:nvSpPr>
        <p:spPr>
          <a:xfrm>
            <a:off x="5603875" y="4139406"/>
            <a:ext cx="6270625" cy="1262063"/>
          </a:xfrm>
          <a:custGeom>
            <a:avLst/>
            <a:gdLst/>
            <a:ahLst/>
            <a:cxnLst/>
            <a:rect l="l" t="t" r="r" b="b"/>
            <a:pathLst>
              <a:path w="6270625" h="1262063">
                <a:moveTo>
                  <a:pt x="0" y="0"/>
                </a:moveTo>
                <a:lnTo>
                  <a:pt x="6270625" y="0"/>
                </a:lnTo>
                <a:lnTo>
                  <a:pt x="6270625" y="1262063"/>
                </a:lnTo>
                <a:lnTo>
                  <a:pt x="0" y="126206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41" name="Shape 38"/>
          <p:cNvSpPr/>
          <p:nvPr/>
        </p:nvSpPr>
        <p:spPr>
          <a:xfrm>
            <a:off x="5603875" y="4139406"/>
            <a:ext cx="31750" cy="1262063"/>
          </a:xfrm>
          <a:custGeom>
            <a:avLst/>
            <a:gdLst/>
            <a:ahLst/>
            <a:cxnLst/>
            <a:rect l="l" t="t" r="r" b="b"/>
            <a:pathLst>
              <a:path w="31750" h="1262063">
                <a:moveTo>
                  <a:pt x="0" y="0"/>
                </a:moveTo>
                <a:lnTo>
                  <a:pt x="31750" y="0"/>
                </a:lnTo>
                <a:lnTo>
                  <a:pt x="31750" y="1262063"/>
                </a:lnTo>
                <a:lnTo>
                  <a:pt x="0" y="1262063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2" name="Shape 39"/>
          <p:cNvSpPr/>
          <p:nvPr/>
        </p:nvSpPr>
        <p:spPr>
          <a:xfrm>
            <a:off x="5746750" y="4266406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0" y="0"/>
                </a:moveTo>
                <a:lnTo>
                  <a:pt x="317500" y="0"/>
                </a:lnTo>
                <a:lnTo>
                  <a:pt x="31750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43" name="Shape 40"/>
          <p:cNvSpPr/>
          <p:nvPr/>
        </p:nvSpPr>
        <p:spPr>
          <a:xfrm>
            <a:off x="5857875" y="4361656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31750" y="23812"/>
                </a:moveTo>
                <a:lnTo>
                  <a:pt x="31750" y="39688"/>
                </a:lnTo>
                <a:lnTo>
                  <a:pt x="63500" y="39688"/>
                </a:lnTo>
                <a:lnTo>
                  <a:pt x="63500" y="23812"/>
                </a:lnTo>
                <a:cubicBezTo>
                  <a:pt x="63500" y="15056"/>
                  <a:pt x="56381" y="7938"/>
                  <a:pt x="47625" y="7938"/>
                </a:cubicBezTo>
                <a:cubicBezTo>
                  <a:pt x="38869" y="7938"/>
                  <a:pt x="31750" y="15056"/>
                  <a:pt x="31750" y="23812"/>
                </a:cubicBezTo>
                <a:close/>
                <a:moveTo>
                  <a:pt x="15875" y="39688"/>
                </a:moveTo>
                <a:lnTo>
                  <a:pt x="15875" y="23812"/>
                </a:lnTo>
                <a:cubicBezTo>
                  <a:pt x="15875" y="6276"/>
                  <a:pt x="30088" y="-7937"/>
                  <a:pt x="47625" y="-7937"/>
                </a:cubicBezTo>
                <a:cubicBezTo>
                  <a:pt x="65162" y="-7937"/>
                  <a:pt x="79375" y="6276"/>
                  <a:pt x="79375" y="23812"/>
                </a:cubicBezTo>
                <a:lnTo>
                  <a:pt x="79375" y="39688"/>
                </a:lnTo>
                <a:cubicBezTo>
                  <a:pt x="88131" y="39688"/>
                  <a:pt x="95250" y="46806"/>
                  <a:pt x="95250" y="55563"/>
                </a:cubicBezTo>
                <a:lnTo>
                  <a:pt x="95250" y="111125"/>
                </a:lnTo>
                <a:cubicBezTo>
                  <a:pt x="95250" y="119881"/>
                  <a:pt x="88131" y="127000"/>
                  <a:pt x="79375" y="127000"/>
                </a:cubicBezTo>
                <a:lnTo>
                  <a:pt x="15875" y="127000"/>
                </a:lnTo>
                <a:cubicBezTo>
                  <a:pt x="7119" y="127000"/>
                  <a:pt x="0" y="119881"/>
                  <a:pt x="0" y="111125"/>
                </a:cubicBezTo>
                <a:lnTo>
                  <a:pt x="0" y="55563"/>
                </a:lnTo>
                <a:cubicBezTo>
                  <a:pt x="0" y="46806"/>
                  <a:pt x="7119" y="39688"/>
                  <a:pt x="15875" y="3968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4" name="Text 41"/>
          <p:cNvSpPr/>
          <p:nvPr/>
        </p:nvSpPr>
        <p:spPr>
          <a:xfrm>
            <a:off x="6159500" y="4266406"/>
            <a:ext cx="5659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Switching Costs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6159500" y="4552156"/>
            <a:ext cx="5643563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Organizations that work with this profile experience: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6159500" y="4796234"/>
            <a:ext cx="2746375" cy="476250"/>
          </a:xfrm>
          <a:custGeom>
            <a:avLst/>
            <a:gdLst/>
            <a:ahLst/>
            <a:cxnLst/>
            <a:rect l="l" t="t" r="r" b="b"/>
            <a:pathLst>
              <a:path w="2746375" h="476250">
                <a:moveTo>
                  <a:pt x="0" y="0"/>
                </a:moveTo>
                <a:lnTo>
                  <a:pt x="2746375" y="0"/>
                </a:lnTo>
                <a:lnTo>
                  <a:pt x="2746375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7" name="Text 44"/>
          <p:cNvSpPr/>
          <p:nvPr/>
        </p:nvSpPr>
        <p:spPr>
          <a:xfrm>
            <a:off x="6183313" y="4859734"/>
            <a:ext cx="2698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6-12 mo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6199188" y="5081984"/>
            <a:ext cx="266700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 replace</a:t>
            </a:r>
            <a:endParaRPr lang="en-US" sz="1600" dirty="0"/>
          </a:p>
        </p:txBody>
      </p:sp>
      <p:sp>
        <p:nvSpPr>
          <p:cNvPr id="49" name="Shape 46"/>
          <p:cNvSpPr/>
          <p:nvPr/>
        </p:nvSpPr>
        <p:spPr>
          <a:xfrm>
            <a:off x="9001125" y="4796234"/>
            <a:ext cx="2746375" cy="476250"/>
          </a:xfrm>
          <a:custGeom>
            <a:avLst/>
            <a:gdLst/>
            <a:ahLst/>
            <a:cxnLst/>
            <a:rect l="l" t="t" r="r" b="b"/>
            <a:pathLst>
              <a:path w="2746375" h="476250">
                <a:moveTo>
                  <a:pt x="0" y="0"/>
                </a:moveTo>
                <a:lnTo>
                  <a:pt x="2746375" y="0"/>
                </a:lnTo>
                <a:lnTo>
                  <a:pt x="2746375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0" name="Text 47"/>
          <p:cNvSpPr/>
          <p:nvPr/>
        </p:nvSpPr>
        <p:spPr>
          <a:xfrm>
            <a:off x="9024938" y="4859734"/>
            <a:ext cx="26987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85%</a:t>
            </a:r>
            <a:endParaRPr lang="en-US" sz="1600" dirty="0"/>
          </a:p>
        </p:txBody>
      </p:sp>
      <p:sp>
        <p:nvSpPr>
          <p:cNvPr id="51" name="Text 48"/>
          <p:cNvSpPr/>
          <p:nvPr/>
        </p:nvSpPr>
        <p:spPr>
          <a:xfrm>
            <a:off x="9040813" y="5081984"/>
            <a:ext cx="2667000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Retention rate</a:t>
            </a:r>
            <a:endParaRPr lang="en-US" sz="1600" dirty="0"/>
          </a:p>
        </p:txBody>
      </p:sp>
      <p:sp>
        <p:nvSpPr>
          <p:cNvPr id="52" name="Shape 49"/>
          <p:cNvSpPr/>
          <p:nvPr/>
        </p:nvSpPr>
        <p:spPr>
          <a:xfrm>
            <a:off x="5595938" y="5502672"/>
            <a:ext cx="6270625" cy="1285875"/>
          </a:xfrm>
          <a:custGeom>
            <a:avLst/>
            <a:gdLst/>
            <a:ahLst/>
            <a:cxnLst/>
            <a:rect l="l" t="t" r="r" b="b"/>
            <a:pathLst>
              <a:path w="6270625" h="1285875">
                <a:moveTo>
                  <a:pt x="0" y="0"/>
                </a:moveTo>
                <a:lnTo>
                  <a:pt x="6270625" y="0"/>
                </a:lnTo>
                <a:lnTo>
                  <a:pt x="6270625" y="1285875"/>
                </a:lnTo>
                <a:lnTo>
                  <a:pt x="0" y="1285875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C9A962">
                  <a:alpha val="20000"/>
                </a:srgbClr>
              </a:gs>
              <a:gs pos="100000">
                <a:srgbClr val="C9A962">
                  <a:alpha val="5000"/>
                </a:srgbClr>
              </a:gs>
            </a:gsLst>
            <a:lin ang="2700000" scaled="1"/>
          </a:gradFill>
          <a:ln w="25400">
            <a:solidFill>
              <a:srgbClr val="C9A962"/>
            </a:solidFill>
            <a:prstDash val="solid"/>
          </a:ln>
        </p:spPr>
      </p:sp>
      <p:sp>
        <p:nvSpPr>
          <p:cNvPr id="53" name="Shape 50"/>
          <p:cNvSpPr/>
          <p:nvPr/>
        </p:nvSpPr>
        <p:spPr>
          <a:xfrm>
            <a:off x="5750719" y="5669359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71438" y="0"/>
                </a:moveTo>
                <a:cubicBezTo>
                  <a:pt x="72721" y="0"/>
                  <a:pt x="74005" y="279"/>
                  <a:pt x="75177" y="809"/>
                </a:cubicBezTo>
                <a:lnTo>
                  <a:pt x="127750" y="23106"/>
                </a:lnTo>
                <a:cubicBezTo>
                  <a:pt x="133890" y="25701"/>
                  <a:pt x="138466" y="31756"/>
                  <a:pt x="138438" y="39067"/>
                </a:cubicBezTo>
                <a:cubicBezTo>
                  <a:pt x="138299" y="66749"/>
                  <a:pt x="126913" y="117397"/>
                  <a:pt x="78832" y="140419"/>
                </a:cubicBezTo>
                <a:cubicBezTo>
                  <a:pt x="74172" y="142652"/>
                  <a:pt x="68759" y="142652"/>
                  <a:pt x="64098" y="140419"/>
                </a:cubicBezTo>
                <a:cubicBezTo>
                  <a:pt x="15990" y="117397"/>
                  <a:pt x="4632" y="66749"/>
                  <a:pt x="4493" y="39067"/>
                </a:cubicBezTo>
                <a:cubicBezTo>
                  <a:pt x="4465" y="31756"/>
                  <a:pt x="9041" y="25701"/>
                  <a:pt x="15180" y="23106"/>
                </a:cubicBezTo>
                <a:lnTo>
                  <a:pt x="67726" y="809"/>
                </a:lnTo>
                <a:cubicBezTo>
                  <a:pt x="68898" y="279"/>
                  <a:pt x="70154" y="0"/>
                  <a:pt x="71438" y="0"/>
                </a:cubicBezTo>
                <a:close/>
                <a:moveTo>
                  <a:pt x="71438" y="18641"/>
                </a:moveTo>
                <a:lnTo>
                  <a:pt x="71438" y="124151"/>
                </a:lnTo>
                <a:cubicBezTo>
                  <a:pt x="109947" y="105510"/>
                  <a:pt x="120300" y="64210"/>
                  <a:pt x="120551" y="39486"/>
                </a:cubicBezTo>
                <a:lnTo>
                  <a:pt x="71438" y="18669"/>
                </a:lnTo>
                <a:lnTo>
                  <a:pt x="71438" y="18669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4" name="Text 51"/>
          <p:cNvSpPr/>
          <p:nvPr/>
        </p:nvSpPr>
        <p:spPr>
          <a:xfrm>
            <a:off x="5953125" y="5637609"/>
            <a:ext cx="5849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Moat Durability Test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5730875" y="5923359"/>
            <a:ext cx="6000750" cy="222250"/>
          </a:xfrm>
          <a:custGeom>
            <a:avLst/>
            <a:gdLst/>
            <a:ahLst/>
            <a:cxnLst/>
            <a:rect l="l" t="t" r="r" b="b"/>
            <a:pathLst>
              <a:path w="6000750" h="222250">
                <a:moveTo>
                  <a:pt x="0" y="0"/>
                </a:moveTo>
                <a:lnTo>
                  <a:pt x="6000750" y="0"/>
                </a:lnTo>
                <a:lnTo>
                  <a:pt x="6000750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6" name="Text 53"/>
          <p:cNvSpPr/>
          <p:nvPr/>
        </p:nvSpPr>
        <p:spPr>
          <a:xfrm>
            <a:off x="5762625" y="5955109"/>
            <a:ext cx="11033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AI/Automation Threat</a:t>
            </a:r>
            <a:endParaRPr lang="en-US" sz="1600" dirty="0"/>
          </a:p>
        </p:txBody>
      </p:sp>
      <p:sp>
        <p:nvSpPr>
          <p:cNvPr id="57" name="Text 54"/>
          <p:cNvSpPr/>
          <p:nvPr/>
        </p:nvSpPr>
        <p:spPr>
          <a:xfrm>
            <a:off x="11329541" y="5955109"/>
            <a:ext cx="4286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00A63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LOW ✓</a:t>
            </a:r>
            <a:endParaRPr lang="en-US" sz="1600" dirty="0"/>
          </a:p>
        </p:txBody>
      </p:sp>
      <p:sp>
        <p:nvSpPr>
          <p:cNvPr id="58" name="Shape 55"/>
          <p:cNvSpPr/>
          <p:nvPr/>
        </p:nvSpPr>
        <p:spPr>
          <a:xfrm>
            <a:off x="5730875" y="6177359"/>
            <a:ext cx="6000750" cy="222250"/>
          </a:xfrm>
          <a:custGeom>
            <a:avLst/>
            <a:gdLst/>
            <a:ahLst/>
            <a:cxnLst/>
            <a:rect l="l" t="t" r="r" b="b"/>
            <a:pathLst>
              <a:path w="6000750" h="222250">
                <a:moveTo>
                  <a:pt x="0" y="0"/>
                </a:moveTo>
                <a:lnTo>
                  <a:pt x="6000750" y="0"/>
                </a:lnTo>
                <a:lnTo>
                  <a:pt x="6000750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9" name="Text 56"/>
          <p:cNvSpPr/>
          <p:nvPr/>
        </p:nvSpPr>
        <p:spPr>
          <a:xfrm>
            <a:off x="5762625" y="6209109"/>
            <a:ext cx="109537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Commoditization Risk</a:t>
            </a:r>
            <a:endParaRPr lang="en-US" sz="1600" dirty="0"/>
          </a:p>
        </p:txBody>
      </p:sp>
      <p:sp>
        <p:nvSpPr>
          <p:cNvPr id="60" name="Text 57"/>
          <p:cNvSpPr/>
          <p:nvPr/>
        </p:nvSpPr>
        <p:spPr>
          <a:xfrm>
            <a:off x="11131104" y="6209109"/>
            <a:ext cx="627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D0870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MEDIUM ▲</a:t>
            </a:r>
            <a:endParaRPr lang="en-US" sz="1600" dirty="0"/>
          </a:p>
        </p:txBody>
      </p:sp>
      <p:sp>
        <p:nvSpPr>
          <p:cNvPr id="61" name="Shape 58"/>
          <p:cNvSpPr/>
          <p:nvPr/>
        </p:nvSpPr>
        <p:spPr>
          <a:xfrm>
            <a:off x="5730875" y="6431359"/>
            <a:ext cx="6000750" cy="222250"/>
          </a:xfrm>
          <a:custGeom>
            <a:avLst/>
            <a:gdLst/>
            <a:ahLst/>
            <a:cxnLst/>
            <a:rect l="l" t="t" r="r" b="b"/>
            <a:pathLst>
              <a:path w="6000750" h="222250">
                <a:moveTo>
                  <a:pt x="0" y="0"/>
                </a:moveTo>
                <a:lnTo>
                  <a:pt x="6000750" y="0"/>
                </a:lnTo>
                <a:lnTo>
                  <a:pt x="6000750" y="222250"/>
                </a:lnTo>
                <a:lnTo>
                  <a:pt x="0" y="2222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2" name="Text 59"/>
          <p:cNvSpPr/>
          <p:nvPr/>
        </p:nvSpPr>
        <p:spPr>
          <a:xfrm>
            <a:off x="5762625" y="6463109"/>
            <a:ext cx="976312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Industry Disruption</a:t>
            </a:r>
            <a:endParaRPr lang="en-US" sz="1600" dirty="0"/>
          </a:p>
        </p:txBody>
      </p:sp>
      <p:sp>
        <p:nvSpPr>
          <p:cNvPr id="63" name="Text 60"/>
          <p:cNvSpPr/>
          <p:nvPr/>
        </p:nvSpPr>
        <p:spPr>
          <a:xfrm>
            <a:off x="11329541" y="6463109"/>
            <a:ext cx="4286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00A63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LOW ✓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47625" cy="254000"/>
          </a:xfrm>
          <a:custGeom>
            <a:avLst/>
            <a:gdLst/>
            <a:ahLst/>
            <a:cxnLst/>
            <a:rect l="l" t="t" r="r" b="b"/>
            <a:pathLst>
              <a:path w="47625" h="254000">
                <a:moveTo>
                  <a:pt x="0" y="0"/>
                </a:moveTo>
                <a:lnTo>
                  <a:pt x="47625" y="0"/>
                </a:lnTo>
                <a:lnTo>
                  <a:pt x="47625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60375" y="365125"/>
            <a:ext cx="1635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175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Growth Trajectory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350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Growth Thesis: The Compounding Story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0160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Three-scenario analysis with milestones, warning signs, and probability assessments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349375"/>
            <a:ext cx="11557000" cy="2333625"/>
          </a:xfrm>
          <a:custGeom>
            <a:avLst/>
            <a:gdLst/>
            <a:ahLst/>
            <a:cxnLst/>
            <a:rect l="l" t="t" r="r" b="b"/>
            <a:pathLst>
              <a:path w="11557000" h="2333625">
                <a:moveTo>
                  <a:pt x="0" y="0"/>
                </a:moveTo>
                <a:lnTo>
                  <a:pt x="11557000" y="0"/>
                </a:lnTo>
                <a:lnTo>
                  <a:pt x="11557000" y="2333625"/>
                </a:lnTo>
                <a:lnTo>
                  <a:pt x="0" y="23336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17500" y="1349375"/>
            <a:ext cx="11557000" cy="31750"/>
          </a:xfrm>
          <a:custGeom>
            <a:avLst/>
            <a:gdLst/>
            <a:ahLst/>
            <a:cxnLst/>
            <a:rect l="l" t="t" r="r" b="b"/>
            <a:pathLst>
              <a:path w="11557000" h="31750">
                <a:moveTo>
                  <a:pt x="0" y="0"/>
                </a:moveTo>
                <a:lnTo>
                  <a:pt x="11557000" y="0"/>
                </a:lnTo>
                <a:lnTo>
                  <a:pt x="11557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Text 6"/>
          <p:cNvSpPr/>
          <p:nvPr/>
        </p:nvSpPr>
        <p:spPr>
          <a:xfrm>
            <a:off x="444500" y="1492250"/>
            <a:ext cx="11382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Scenario Trajectory Analysis</a:t>
            </a:r>
            <a:endParaRPr lang="en-US" sz="1600" dirty="0"/>
          </a:p>
        </p:txBody>
      </p:sp>
      <p:pic>
        <p:nvPicPr>
          <p:cNvPr id="9" name="Image 0" descr="https://kimi-img.moonshot.cn/pub/slides/26-03-02-12:43:58-d6ihb3g51tqallfrh29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44500" y="1809750"/>
            <a:ext cx="9271000" cy="174625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17500" y="3825875"/>
            <a:ext cx="3770313" cy="3048000"/>
          </a:xfrm>
          <a:custGeom>
            <a:avLst/>
            <a:gdLst/>
            <a:ahLst/>
            <a:cxnLst/>
            <a:rect l="l" t="t" r="r" b="b"/>
            <a:pathLst>
              <a:path w="3770313" h="3048000">
                <a:moveTo>
                  <a:pt x="0" y="0"/>
                </a:moveTo>
                <a:lnTo>
                  <a:pt x="3770313" y="0"/>
                </a:lnTo>
                <a:lnTo>
                  <a:pt x="3770313" y="3048000"/>
                </a:lnTo>
                <a:lnTo>
                  <a:pt x="0" y="304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17500" y="3825875"/>
            <a:ext cx="3770313" cy="31750"/>
          </a:xfrm>
          <a:custGeom>
            <a:avLst/>
            <a:gdLst/>
            <a:ahLst/>
            <a:cxnLst/>
            <a:rect l="l" t="t" r="r" b="b"/>
            <a:pathLst>
              <a:path w="3770313" h="31750">
                <a:moveTo>
                  <a:pt x="0" y="0"/>
                </a:moveTo>
                <a:lnTo>
                  <a:pt x="3770313" y="0"/>
                </a:lnTo>
                <a:lnTo>
                  <a:pt x="3770313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12" name="Shape 9"/>
          <p:cNvSpPr/>
          <p:nvPr/>
        </p:nvSpPr>
        <p:spPr>
          <a:xfrm>
            <a:off x="444500" y="396875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0" y="0"/>
                </a:moveTo>
                <a:lnTo>
                  <a:pt x="317500" y="0"/>
                </a:lnTo>
                <a:lnTo>
                  <a:pt x="31750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13" name="Shape 10"/>
          <p:cNvSpPr/>
          <p:nvPr/>
        </p:nvSpPr>
        <p:spPr>
          <a:xfrm>
            <a:off x="539750" y="40640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5875" y="15875"/>
                </a:moveTo>
                <a:cubicBezTo>
                  <a:pt x="15875" y="11485"/>
                  <a:pt x="12328" y="7938"/>
                  <a:pt x="7938" y="7938"/>
                </a:cubicBezTo>
                <a:cubicBezTo>
                  <a:pt x="3547" y="7938"/>
                  <a:pt x="0" y="11485"/>
                  <a:pt x="0" y="15875"/>
                </a:cubicBezTo>
                <a:lnTo>
                  <a:pt x="0" y="99219"/>
                </a:lnTo>
                <a:cubicBezTo>
                  <a:pt x="0" y="110182"/>
                  <a:pt x="8880" y="119063"/>
                  <a:pt x="19844" y="119063"/>
                </a:cubicBezTo>
                <a:lnTo>
                  <a:pt x="119063" y="119063"/>
                </a:lnTo>
                <a:cubicBezTo>
                  <a:pt x="123453" y="119063"/>
                  <a:pt x="127000" y="115515"/>
                  <a:pt x="127000" y="111125"/>
                </a:cubicBezTo>
                <a:cubicBezTo>
                  <a:pt x="127000" y="106735"/>
                  <a:pt x="123453" y="103188"/>
                  <a:pt x="119063" y="103188"/>
                </a:cubicBezTo>
                <a:lnTo>
                  <a:pt x="19844" y="103188"/>
                </a:lnTo>
                <a:cubicBezTo>
                  <a:pt x="17661" y="103188"/>
                  <a:pt x="15875" y="101402"/>
                  <a:pt x="15875" y="99219"/>
                </a:cubicBezTo>
                <a:lnTo>
                  <a:pt x="15875" y="15875"/>
                </a:lnTo>
                <a:close/>
                <a:moveTo>
                  <a:pt x="116731" y="37356"/>
                </a:moveTo>
                <a:cubicBezTo>
                  <a:pt x="119831" y="34255"/>
                  <a:pt x="119831" y="29220"/>
                  <a:pt x="116731" y="26119"/>
                </a:cubicBezTo>
                <a:cubicBezTo>
                  <a:pt x="113630" y="23019"/>
                  <a:pt x="108595" y="23019"/>
                  <a:pt x="105494" y="26119"/>
                </a:cubicBezTo>
                <a:lnTo>
                  <a:pt x="79375" y="52263"/>
                </a:lnTo>
                <a:lnTo>
                  <a:pt x="65137" y="38050"/>
                </a:lnTo>
                <a:cubicBezTo>
                  <a:pt x="62037" y="34950"/>
                  <a:pt x="57001" y="34950"/>
                  <a:pt x="53901" y="38050"/>
                </a:cubicBezTo>
                <a:lnTo>
                  <a:pt x="30088" y="61863"/>
                </a:lnTo>
                <a:cubicBezTo>
                  <a:pt x="26988" y="64963"/>
                  <a:pt x="26988" y="69999"/>
                  <a:pt x="30088" y="73099"/>
                </a:cubicBezTo>
                <a:cubicBezTo>
                  <a:pt x="33189" y="76200"/>
                  <a:pt x="38224" y="76200"/>
                  <a:pt x="41325" y="73099"/>
                </a:cubicBezTo>
                <a:lnTo>
                  <a:pt x="59531" y="54893"/>
                </a:lnTo>
                <a:lnTo>
                  <a:pt x="73769" y="69131"/>
                </a:lnTo>
                <a:cubicBezTo>
                  <a:pt x="76870" y="72231"/>
                  <a:pt x="81905" y="72231"/>
                  <a:pt x="85006" y="69131"/>
                </a:cubicBezTo>
                <a:lnTo>
                  <a:pt x="116756" y="37381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4" name="Text 11"/>
          <p:cNvSpPr/>
          <p:nvPr/>
        </p:nvSpPr>
        <p:spPr>
          <a:xfrm>
            <a:off x="857250" y="4016375"/>
            <a:ext cx="682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Base Case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3420194" y="4032250"/>
            <a:ext cx="539750" cy="190500"/>
          </a:xfrm>
          <a:custGeom>
            <a:avLst/>
            <a:gdLst/>
            <a:ahLst/>
            <a:cxnLst/>
            <a:rect l="l" t="t" r="r" b="b"/>
            <a:pathLst>
              <a:path w="539750" h="190500">
                <a:moveTo>
                  <a:pt x="0" y="0"/>
                </a:moveTo>
                <a:lnTo>
                  <a:pt x="539750" y="0"/>
                </a:lnTo>
                <a:lnTo>
                  <a:pt x="53975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16" name="Text 13"/>
          <p:cNvSpPr/>
          <p:nvPr/>
        </p:nvSpPr>
        <p:spPr>
          <a:xfrm>
            <a:off x="3420194" y="4032250"/>
            <a:ext cx="587375" cy="190500"/>
          </a:xfrm>
          <a:prstGeom prst="rect">
            <a:avLst/>
          </a:prstGeom>
          <a:noFill/>
          <a:ln/>
        </p:spPr>
        <p:txBody>
          <a:bodyPr wrap="square" lIns="63500" tIns="31750" rIns="63500" bIns="3175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60% Prob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444500" y="4381500"/>
            <a:ext cx="3571875" cy="1825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Steady execution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of development plan with normal market conditions.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444500" y="4657328"/>
            <a:ext cx="3516313" cy="476250"/>
          </a:xfrm>
          <a:custGeom>
            <a:avLst/>
            <a:gdLst/>
            <a:ahLst/>
            <a:cxnLst/>
            <a:rect l="l" t="t" r="r" b="b"/>
            <a:pathLst>
              <a:path w="3516313" h="476250">
                <a:moveTo>
                  <a:pt x="0" y="0"/>
                </a:moveTo>
                <a:lnTo>
                  <a:pt x="3516313" y="0"/>
                </a:lnTo>
                <a:lnTo>
                  <a:pt x="3516313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19" name="Shape 16"/>
          <p:cNvSpPr/>
          <p:nvPr/>
        </p:nvSpPr>
        <p:spPr>
          <a:xfrm>
            <a:off x="508000" y="472082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0" name="Text 17"/>
          <p:cNvSpPr/>
          <p:nvPr/>
        </p:nvSpPr>
        <p:spPr>
          <a:xfrm>
            <a:off x="484187" y="4720828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762000" y="4736703"/>
            <a:ext cx="412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508000" y="4943078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 Manager/Director, $165-180K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444500" y="5197078"/>
            <a:ext cx="3516313" cy="476250"/>
          </a:xfrm>
          <a:custGeom>
            <a:avLst/>
            <a:gdLst/>
            <a:ahLst/>
            <a:cxnLst/>
            <a:rect l="l" t="t" r="r" b="b"/>
            <a:pathLst>
              <a:path w="3516313" h="476250">
                <a:moveTo>
                  <a:pt x="0" y="0"/>
                </a:moveTo>
                <a:lnTo>
                  <a:pt x="3516313" y="0"/>
                </a:lnTo>
                <a:lnTo>
                  <a:pt x="3516313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4" name="Shape 21"/>
          <p:cNvSpPr/>
          <p:nvPr/>
        </p:nvSpPr>
        <p:spPr>
          <a:xfrm>
            <a:off x="508000" y="526057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25" name="Text 22"/>
          <p:cNvSpPr/>
          <p:nvPr/>
        </p:nvSpPr>
        <p:spPr>
          <a:xfrm>
            <a:off x="484187" y="5260578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36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762000" y="5276453"/>
            <a:ext cx="412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08000" y="5482828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Director/VP, $200-240K, regional recognition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444500" y="5736828"/>
            <a:ext cx="3516313" cy="476250"/>
          </a:xfrm>
          <a:custGeom>
            <a:avLst/>
            <a:gdLst/>
            <a:ahLst/>
            <a:cxnLst/>
            <a:rect l="l" t="t" r="r" b="b"/>
            <a:pathLst>
              <a:path w="3516313" h="476250">
                <a:moveTo>
                  <a:pt x="0" y="0"/>
                </a:moveTo>
                <a:lnTo>
                  <a:pt x="3516313" y="0"/>
                </a:lnTo>
                <a:lnTo>
                  <a:pt x="3516313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9" name="Shape 26"/>
          <p:cNvSpPr/>
          <p:nvPr/>
        </p:nvSpPr>
        <p:spPr>
          <a:xfrm>
            <a:off x="508000" y="5800328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30" name="Text 27"/>
          <p:cNvSpPr/>
          <p:nvPr/>
        </p:nvSpPr>
        <p:spPr>
          <a:xfrm>
            <a:off x="484187" y="5800328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762000" y="5816203"/>
            <a:ext cx="412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508000" y="6022578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VP/Head of Function, $280-350K</a:t>
            </a:r>
            <a:endParaRPr lang="en-US" sz="1600" dirty="0"/>
          </a:p>
        </p:txBody>
      </p:sp>
      <p:sp>
        <p:nvSpPr>
          <p:cNvPr id="33" name="Shape 30"/>
          <p:cNvSpPr/>
          <p:nvPr/>
        </p:nvSpPr>
        <p:spPr>
          <a:xfrm>
            <a:off x="460375" y="6488906"/>
            <a:ext cx="3500438" cy="254000"/>
          </a:xfrm>
          <a:custGeom>
            <a:avLst/>
            <a:gdLst/>
            <a:ahLst/>
            <a:cxnLst/>
            <a:rect l="l" t="t" r="r" b="b"/>
            <a:pathLst>
              <a:path w="3500438" h="254000">
                <a:moveTo>
                  <a:pt x="0" y="0"/>
                </a:moveTo>
                <a:lnTo>
                  <a:pt x="3500438" y="0"/>
                </a:lnTo>
                <a:lnTo>
                  <a:pt x="3500438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>
              <a:alpha val="10196"/>
            </a:srgbClr>
          </a:solidFill>
          <a:ln/>
        </p:spPr>
      </p:sp>
      <p:sp>
        <p:nvSpPr>
          <p:cNvPr id="34" name="Shape 31"/>
          <p:cNvSpPr/>
          <p:nvPr/>
        </p:nvSpPr>
        <p:spPr>
          <a:xfrm>
            <a:off x="460375" y="6488906"/>
            <a:ext cx="31750" cy="254000"/>
          </a:xfrm>
          <a:custGeom>
            <a:avLst/>
            <a:gdLst/>
            <a:ahLst/>
            <a:cxnLst/>
            <a:rect l="l" t="t" r="r" b="b"/>
            <a:pathLst>
              <a:path w="31750" h="254000">
                <a:moveTo>
                  <a:pt x="0" y="0"/>
                </a:moveTo>
                <a:lnTo>
                  <a:pt x="31750" y="0"/>
                </a:lnTo>
                <a:lnTo>
                  <a:pt x="3175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35" name="Shape 32"/>
          <p:cNvSpPr/>
          <p:nvPr/>
        </p:nvSpPr>
        <p:spPr>
          <a:xfrm>
            <a:off x="557609" y="6564313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11906" y="5953"/>
                </a:moveTo>
                <a:cubicBezTo>
                  <a:pt x="11906" y="2660"/>
                  <a:pt x="9246" y="0"/>
                  <a:pt x="5953" y="0"/>
                </a:cubicBezTo>
                <a:cubicBezTo>
                  <a:pt x="2660" y="0"/>
                  <a:pt x="0" y="2660"/>
                  <a:pt x="0" y="5953"/>
                </a:cubicBezTo>
                <a:lnTo>
                  <a:pt x="0" y="89297"/>
                </a:lnTo>
                <a:cubicBezTo>
                  <a:pt x="0" y="92590"/>
                  <a:pt x="2660" y="95250"/>
                  <a:pt x="5953" y="95250"/>
                </a:cubicBezTo>
                <a:cubicBezTo>
                  <a:pt x="9246" y="95250"/>
                  <a:pt x="11906" y="92590"/>
                  <a:pt x="11906" y="89297"/>
                </a:cubicBezTo>
                <a:lnTo>
                  <a:pt x="11906" y="66675"/>
                </a:lnTo>
                <a:lnTo>
                  <a:pt x="23571" y="63178"/>
                </a:lnTo>
                <a:cubicBezTo>
                  <a:pt x="31366" y="60833"/>
                  <a:pt x="39774" y="61559"/>
                  <a:pt x="47048" y="65205"/>
                </a:cubicBezTo>
                <a:cubicBezTo>
                  <a:pt x="54992" y="69186"/>
                  <a:pt x="64257" y="69670"/>
                  <a:pt x="72572" y="66545"/>
                </a:cubicBezTo>
                <a:lnTo>
                  <a:pt x="79474" y="63959"/>
                </a:lnTo>
                <a:cubicBezTo>
                  <a:pt x="81800" y="63085"/>
                  <a:pt x="83344" y="60871"/>
                  <a:pt x="83344" y="58378"/>
                </a:cubicBezTo>
                <a:lnTo>
                  <a:pt x="83344" y="12297"/>
                </a:lnTo>
                <a:cubicBezTo>
                  <a:pt x="83344" y="8018"/>
                  <a:pt x="78842" y="5228"/>
                  <a:pt x="75009" y="7144"/>
                </a:cubicBezTo>
                <a:lnTo>
                  <a:pt x="72814" y="8241"/>
                </a:lnTo>
                <a:cubicBezTo>
                  <a:pt x="64461" y="12427"/>
                  <a:pt x="54620" y="12427"/>
                  <a:pt x="46248" y="8241"/>
                </a:cubicBezTo>
                <a:cubicBezTo>
                  <a:pt x="39477" y="4856"/>
                  <a:pt x="31682" y="4186"/>
                  <a:pt x="24445" y="6362"/>
                </a:cubicBezTo>
                <a:lnTo>
                  <a:pt x="11906" y="10120"/>
                </a:lnTo>
                <a:lnTo>
                  <a:pt x="11906" y="5953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36" name="Text 33"/>
          <p:cNvSpPr/>
          <p:nvPr/>
        </p:nvSpPr>
        <p:spPr>
          <a:xfrm>
            <a:off x="698500" y="6552406"/>
            <a:ext cx="32464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Milestones:</a:t>
            </a:r>
            <a:pPr>
              <a:lnSpc>
                <a:spcPct val="110000"/>
              </a:lnSpc>
            </a:pPr>
            <a:r>
              <a:rPr lang="en-US" sz="75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2 promotions, 3 published works, 10+ speaking engagements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4212146" y="3825875"/>
            <a:ext cx="3770313" cy="3048000"/>
          </a:xfrm>
          <a:custGeom>
            <a:avLst/>
            <a:gdLst/>
            <a:ahLst/>
            <a:cxnLst/>
            <a:rect l="l" t="t" r="r" b="b"/>
            <a:pathLst>
              <a:path w="3770313" h="3048000">
                <a:moveTo>
                  <a:pt x="0" y="0"/>
                </a:moveTo>
                <a:lnTo>
                  <a:pt x="3770313" y="0"/>
                </a:lnTo>
                <a:lnTo>
                  <a:pt x="3770313" y="3048000"/>
                </a:lnTo>
                <a:lnTo>
                  <a:pt x="0" y="304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38" name="Shape 35"/>
          <p:cNvSpPr/>
          <p:nvPr/>
        </p:nvSpPr>
        <p:spPr>
          <a:xfrm>
            <a:off x="4212146" y="3825875"/>
            <a:ext cx="3770313" cy="31750"/>
          </a:xfrm>
          <a:custGeom>
            <a:avLst/>
            <a:gdLst/>
            <a:ahLst/>
            <a:cxnLst/>
            <a:rect l="l" t="t" r="r" b="b"/>
            <a:pathLst>
              <a:path w="3770313" h="31750">
                <a:moveTo>
                  <a:pt x="0" y="0"/>
                </a:moveTo>
                <a:lnTo>
                  <a:pt x="3770313" y="0"/>
                </a:lnTo>
                <a:lnTo>
                  <a:pt x="3770313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9" name="Shape 36"/>
          <p:cNvSpPr/>
          <p:nvPr/>
        </p:nvSpPr>
        <p:spPr>
          <a:xfrm>
            <a:off x="4339146" y="396875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0" y="0"/>
                </a:moveTo>
                <a:lnTo>
                  <a:pt x="317500" y="0"/>
                </a:lnTo>
                <a:lnTo>
                  <a:pt x="31750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0" name="Shape 37"/>
          <p:cNvSpPr/>
          <p:nvPr/>
        </p:nvSpPr>
        <p:spPr>
          <a:xfrm>
            <a:off x="4434396" y="40640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31750" y="79375"/>
                </a:moveTo>
                <a:lnTo>
                  <a:pt x="6077" y="79375"/>
                </a:lnTo>
                <a:cubicBezTo>
                  <a:pt x="-99" y="79375"/>
                  <a:pt x="-3894" y="72653"/>
                  <a:pt x="-719" y="67345"/>
                </a:cubicBezTo>
                <a:lnTo>
                  <a:pt x="12402" y="45467"/>
                </a:lnTo>
                <a:cubicBezTo>
                  <a:pt x="14560" y="41870"/>
                  <a:pt x="18430" y="39688"/>
                  <a:pt x="22622" y="39688"/>
                </a:cubicBezTo>
                <a:lnTo>
                  <a:pt x="46186" y="39688"/>
                </a:lnTo>
                <a:cubicBezTo>
                  <a:pt x="65063" y="7714"/>
                  <a:pt x="93216" y="6102"/>
                  <a:pt x="112043" y="8855"/>
                </a:cubicBezTo>
                <a:cubicBezTo>
                  <a:pt x="115218" y="9327"/>
                  <a:pt x="117698" y="11807"/>
                  <a:pt x="118145" y="14957"/>
                </a:cubicBezTo>
                <a:cubicBezTo>
                  <a:pt x="120898" y="33784"/>
                  <a:pt x="119286" y="61937"/>
                  <a:pt x="87313" y="80814"/>
                </a:cubicBezTo>
                <a:lnTo>
                  <a:pt x="87313" y="104378"/>
                </a:lnTo>
                <a:cubicBezTo>
                  <a:pt x="87313" y="108570"/>
                  <a:pt x="85130" y="112440"/>
                  <a:pt x="81533" y="114598"/>
                </a:cubicBezTo>
                <a:lnTo>
                  <a:pt x="59655" y="127719"/>
                </a:lnTo>
                <a:cubicBezTo>
                  <a:pt x="54372" y="130894"/>
                  <a:pt x="47625" y="127074"/>
                  <a:pt x="47625" y="120923"/>
                </a:cubicBezTo>
                <a:lnTo>
                  <a:pt x="47625" y="95250"/>
                </a:lnTo>
                <a:cubicBezTo>
                  <a:pt x="47625" y="86494"/>
                  <a:pt x="40506" y="79375"/>
                  <a:pt x="31750" y="79375"/>
                </a:cubicBezTo>
                <a:lnTo>
                  <a:pt x="31725" y="79375"/>
                </a:lnTo>
                <a:close/>
                <a:moveTo>
                  <a:pt x="99219" y="39688"/>
                </a:moveTo>
                <a:cubicBezTo>
                  <a:pt x="99219" y="33116"/>
                  <a:pt x="93884" y="27781"/>
                  <a:pt x="87313" y="27781"/>
                </a:cubicBezTo>
                <a:cubicBezTo>
                  <a:pt x="80741" y="27781"/>
                  <a:pt x="75406" y="33116"/>
                  <a:pt x="75406" y="39688"/>
                </a:cubicBezTo>
                <a:cubicBezTo>
                  <a:pt x="75406" y="46259"/>
                  <a:pt x="80741" y="51594"/>
                  <a:pt x="87313" y="51594"/>
                </a:cubicBezTo>
                <a:cubicBezTo>
                  <a:pt x="93884" y="51594"/>
                  <a:pt x="99219" y="46259"/>
                  <a:pt x="99219" y="39688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41" name="Text 38"/>
          <p:cNvSpPr/>
          <p:nvPr/>
        </p:nvSpPr>
        <p:spPr>
          <a:xfrm>
            <a:off x="4751896" y="4016375"/>
            <a:ext cx="658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Bull Case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7322406" y="4032250"/>
            <a:ext cx="531813" cy="190500"/>
          </a:xfrm>
          <a:custGeom>
            <a:avLst/>
            <a:gdLst/>
            <a:ahLst/>
            <a:cxnLst/>
            <a:rect l="l" t="t" r="r" b="b"/>
            <a:pathLst>
              <a:path w="531813" h="190500">
                <a:moveTo>
                  <a:pt x="0" y="0"/>
                </a:moveTo>
                <a:lnTo>
                  <a:pt x="531813" y="0"/>
                </a:lnTo>
                <a:lnTo>
                  <a:pt x="531813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3" name="Text 40"/>
          <p:cNvSpPr/>
          <p:nvPr/>
        </p:nvSpPr>
        <p:spPr>
          <a:xfrm>
            <a:off x="7322406" y="4032250"/>
            <a:ext cx="579438" cy="190500"/>
          </a:xfrm>
          <a:prstGeom prst="rect">
            <a:avLst/>
          </a:prstGeom>
          <a:noFill/>
          <a:ln/>
        </p:spPr>
        <p:txBody>
          <a:bodyPr wrap="square" lIns="63500" tIns="31750" rIns="63500" bIns="3175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25% Prob</a:t>
            </a:r>
            <a:endParaRPr lang="en-US" sz="1600" dirty="0"/>
          </a:p>
        </p:txBody>
      </p:sp>
      <p:sp>
        <p:nvSpPr>
          <p:cNvPr id="44" name="Text 41"/>
          <p:cNvSpPr/>
          <p:nvPr/>
        </p:nvSpPr>
        <p:spPr>
          <a:xfrm>
            <a:off x="4339146" y="4381500"/>
            <a:ext cx="3571875" cy="365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bets succeed: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Thought leadership breakthrough + high-visibility project success.</a:t>
            </a:r>
            <a:endParaRPr lang="en-US" sz="1600" dirty="0"/>
          </a:p>
        </p:txBody>
      </p:sp>
      <p:sp>
        <p:nvSpPr>
          <p:cNvPr id="45" name="Shape 42"/>
          <p:cNvSpPr/>
          <p:nvPr/>
        </p:nvSpPr>
        <p:spPr>
          <a:xfrm>
            <a:off x="4339146" y="4837906"/>
            <a:ext cx="3516313" cy="476250"/>
          </a:xfrm>
          <a:custGeom>
            <a:avLst/>
            <a:gdLst/>
            <a:ahLst/>
            <a:cxnLst/>
            <a:rect l="l" t="t" r="r" b="b"/>
            <a:pathLst>
              <a:path w="3516313" h="476250">
                <a:moveTo>
                  <a:pt x="0" y="0"/>
                </a:moveTo>
                <a:lnTo>
                  <a:pt x="3516313" y="0"/>
                </a:lnTo>
                <a:lnTo>
                  <a:pt x="3516313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6" name="Shape 43"/>
          <p:cNvSpPr/>
          <p:nvPr/>
        </p:nvSpPr>
        <p:spPr>
          <a:xfrm>
            <a:off x="4402646" y="490140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7" name="Text 44"/>
          <p:cNvSpPr/>
          <p:nvPr/>
        </p:nvSpPr>
        <p:spPr>
          <a:xfrm>
            <a:off x="4378833" y="4901406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</a:t>
            </a:r>
            <a:endParaRPr lang="en-US" sz="1600" dirty="0"/>
          </a:p>
        </p:txBody>
      </p:sp>
      <p:sp>
        <p:nvSpPr>
          <p:cNvPr id="48" name="Text 45"/>
          <p:cNvSpPr/>
          <p:nvPr/>
        </p:nvSpPr>
        <p:spPr>
          <a:xfrm>
            <a:off x="4656646" y="4917281"/>
            <a:ext cx="412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4402646" y="5123656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Director/VP, $190-220K, industry recognition</a:t>
            </a:r>
            <a:endParaRPr lang="en-US" sz="1600" dirty="0"/>
          </a:p>
        </p:txBody>
      </p:sp>
      <p:sp>
        <p:nvSpPr>
          <p:cNvPr id="50" name="Shape 47"/>
          <p:cNvSpPr/>
          <p:nvPr/>
        </p:nvSpPr>
        <p:spPr>
          <a:xfrm>
            <a:off x="4339146" y="5377656"/>
            <a:ext cx="3516313" cy="476250"/>
          </a:xfrm>
          <a:custGeom>
            <a:avLst/>
            <a:gdLst/>
            <a:ahLst/>
            <a:cxnLst/>
            <a:rect l="l" t="t" r="r" b="b"/>
            <a:pathLst>
              <a:path w="3516313" h="476250">
                <a:moveTo>
                  <a:pt x="0" y="0"/>
                </a:moveTo>
                <a:lnTo>
                  <a:pt x="3516313" y="0"/>
                </a:lnTo>
                <a:lnTo>
                  <a:pt x="3516313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1" name="Shape 48"/>
          <p:cNvSpPr/>
          <p:nvPr/>
        </p:nvSpPr>
        <p:spPr>
          <a:xfrm>
            <a:off x="4402646" y="544115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2" name="Text 49"/>
          <p:cNvSpPr/>
          <p:nvPr/>
        </p:nvSpPr>
        <p:spPr>
          <a:xfrm>
            <a:off x="4378833" y="5441156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36</a:t>
            </a:r>
            <a:endParaRPr lang="en-US" sz="1600" dirty="0"/>
          </a:p>
        </p:txBody>
      </p:sp>
      <p:sp>
        <p:nvSpPr>
          <p:cNvPr id="53" name="Text 50"/>
          <p:cNvSpPr/>
          <p:nvPr/>
        </p:nvSpPr>
        <p:spPr>
          <a:xfrm>
            <a:off x="4656646" y="5457031"/>
            <a:ext cx="412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54" name="Text 51"/>
          <p:cNvSpPr/>
          <p:nvPr/>
        </p:nvSpPr>
        <p:spPr>
          <a:xfrm>
            <a:off x="4402646" y="5663406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VP/SVP, $280-380K, national thought leader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4339146" y="5917406"/>
            <a:ext cx="3516313" cy="476250"/>
          </a:xfrm>
          <a:custGeom>
            <a:avLst/>
            <a:gdLst/>
            <a:ahLst/>
            <a:cxnLst/>
            <a:rect l="l" t="t" r="r" b="b"/>
            <a:pathLst>
              <a:path w="3516313" h="476250">
                <a:moveTo>
                  <a:pt x="0" y="0"/>
                </a:moveTo>
                <a:lnTo>
                  <a:pt x="3516313" y="0"/>
                </a:lnTo>
                <a:lnTo>
                  <a:pt x="3516313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6" name="Shape 53"/>
          <p:cNvSpPr/>
          <p:nvPr/>
        </p:nvSpPr>
        <p:spPr>
          <a:xfrm>
            <a:off x="4402646" y="598090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7" name="Text 54"/>
          <p:cNvSpPr/>
          <p:nvPr/>
        </p:nvSpPr>
        <p:spPr>
          <a:xfrm>
            <a:off x="4378833" y="5980906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</a:t>
            </a:r>
            <a:endParaRPr lang="en-US" sz="1600" dirty="0"/>
          </a:p>
        </p:txBody>
      </p:sp>
      <p:sp>
        <p:nvSpPr>
          <p:cNvPr id="58" name="Text 55"/>
          <p:cNvSpPr/>
          <p:nvPr/>
        </p:nvSpPr>
        <p:spPr>
          <a:xfrm>
            <a:off x="4656646" y="5996781"/>
            <a:ext cx="412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59" name="Text 56"/>
          <p:cNvSpPr/>
          <p:nvPr/>
        </p:nvSpPr>
        <p:spPr>
          <a:xfrm>
            <a:off x="4402646" y="6203156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C-Suite or founder, $400K+ or equity</a:t>
            </a:r>
            <a:endParaRPr lang="en-US" sz="1600" dirty="0"/>
          </a:p>
        </p:txBody>
      </p:sp>
      <p:sp>
        <p:nvSpPr>
          <p:cNvPr id="60" name="Shape 57"/>
          <p:cNvSpPr/>
          <p:nvPr/>
        </p:nvSpPr>
        <p:spPr>
          <a:xfrm>
            <a:off x="4355021" y="6488906"/>
            <a:ext cx="3500438" cy="254000"/>
          </a:xfrm>
          <a:custGeom>
            <a:avLst/>
            <a:gdLst/>
            <a:ahLst/>
            <a:cxnLst/>
            <a:rect l="l" t="t" r="r" b="b"/>
            <a:pathLst>
              <a:path w="3500438" h="254000">
                <a:moveTo>
                  <a:pt x="0" y="0"/>
                </a:moveTo>
                <a:lnTo>
                  <a:pt x="3500438" y="0"/>
                </a:lnTo>
                <a:lnTo>
                  <a:pt x="3500438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>
              <a:alpha val="10196"/>
            </a:srgbClr>
          </a:solidFill>
          <a:ln/>
        </p:spPr>
      </p:sp>
      <p:sp>
        <p:nvSpPr>
          <p:cNvPr id="61" name="Shape 58"/>
          <p:cNvSpPr/>
          <p:nvPr/>
        </p:nvSpPr>
        <p:spPr>
          <a:xfrm>
            <a:off x="4355021" y="6488906"/>
            <a:ext cx="31750" cy="254000"/>
          </a:xfrm>
          <a:custGeom>
            <a:avLst/>
            <a:gdLst/>
            <a:ahLst/>
            <a:cxnLst/>
            <a:rect l="l" t="t" r="r" b="b"/>
            <a:pathLst>
              <a:path w="31750" h="254000">
                <a:moveTo>
                  <a:pt x="0" y="0"/>
                </a:moveTo>
                <a:lnTo>
                  <a:pt x="31750" y="0"/>
                </a:lnTo>
                <a:lnTo>
                  <a:pt x="3175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2" name="Shape 59"/>
          <p:cNvSpPr/>
          <p:nvPr/>
        </p:nvSpPr>
        <p:spPr>
          <a:xfrm>
            <a:off x="4452255" y="6564313"/>
            <a:ext cx="83344" cy="95250"/>
          </a:xfrm>
          <a:custGeom>
            <a:avLst/>
            <a:gdLst/>
            <a:ahLst/>
            <a:cxnLst/>
            <a:rect l="l" t="t" r="r" b="b"/>
            <a:pathLst>
              <a:path w="83344" h="95250">
                <a:moveTo>
                  <a:pt x="11906" y="5953"/>
                </a:moveTo>
                <a:cubicBezTo>
                  <a:pt x="11906" y="2660"/>
                  <a:pt x="9246" y="0"/>
                  <a:pt x="5953" y="0"/>
                </a:cubicBezTo>
                <a:cubicBezTo>
                  <a:pt x="2660" y="0"/>
                  <a:pt x="0" y="2660"/>
                  <a:pt x="0" y="5953"/>
                </a:cubicBezTo>
                <a:lnTo>
                  <a:pt x="0" y="89297"/>
                </a:lnTo>
                <a:cubicBezTo>
                  <a:pt x="0" y="92590"/>
                  <a:pt x="2660" y="95250"/>
                  <a:pt x="5953" y="95250"/>
                </a:cubicBezTo>
                <a:cubicBezTo>
                  <a:pt x="9246" y="95250"/>
                  <a:pt x="11906" y="92590"/>
                  <a:pt x="11906" y="89297"/>
                </a:cubicBezTo>
                <a:lnTo>
                  <a:pt x="11906" y="66675"/>
                </a:lnTo>
                <a:lnTo>
                  <a:pt x="23571" y="63178"/>
                </a:lnTo>
                <a:cubicBezTo>
                  <a:pt x="31366" y="60833"/>
                  <a:pt x="39774" y="61559"/>
                  <a:pt x="47048" y="65205"/>
                </a:cubicBezTo>
                <a:cubicBezTo>
                  <a:pt x="54992" y="69186"/>
                  <a:pt x="64257" y="69670"/>
                  <a:pt x="72572" y="66545"/>
                </a:cubicBezTo>
                <a:lnTo>
                  <a:pt x="79474" y="63959"/>
                </a:lnTo>
                <a:cubicBezTo>
                  <a:pt x="81800" y="63085"/>
                  <a:pt x="83344" y="60871"/>
                  <a:pt x="83344" y="58378"/>
                </a:cubicBezTo>
                <a:lnTo>
                  <a:pt x="83344" y="12297"/>
                </a:lnTo>
                <a:cubicBezTo>
                  <a:pt x="83344" y="8018"/>
                  <a:pt x="78842" y="5228"/>
                  <a:pt x="75009" y="7144"/>
                </a:cubicBezTo>
                <a:lnTo>
                  <a:pt x="72814" y="8241"/>
                </a:lnTo>
                <a:cubicBezTo>
                  <a:pt x="64461" y="12427"/>
                  <a:pt x="54620" y="12427"/>
                  <a:pt x="46248" y="8241"/>
                </a:cubicBezTo>
                <a:cubicBezTo>
                  <a:pt x="39477" y="4856"/>
                  <a:pt x="31682" y="4186"/>
                  <a:pt x="24445" y="6362"/>
                </a:cubicBezTo>
                <a:lnTo>
                  <a:pt x="11906" y="10120"/>
                </a:lnTo>
                <a:lnTo>
                  <a:pt x="11906" y="5953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3" name="Text 60"/>
          <p:cNvSpPr/>
          <p:nvPr/>
        </p:nvSpPr>
        <p:spPr>
          <a:xfrm>
            <a:off x="4593146" y="6552406"/>
            <a:ext cx="32464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Milestones:</a:t>
            </a:r>
            <a:pPr>
              <a:lnSpc>
                <a:spcPct val="110000"/>
              </a:lnSpc>
            </a:pPr>
            <a:r>
              <a:rPr lang="en-US" sz="75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Viral content, keynote invitations, board/advisory roles</a:t>
            </a:r>
            <a:endParaRPr lang="en-US" sz="1600" dirty="0"/>
          </a:p>
        </p:txBody>
      </p:sp>
      <p:sp>
        <p:nvSpPr>
          <p:cNvPr id="64" name="Shape 61"/>
          <p:cNvSpPr/>
          <p:nvPr/>
        </p:nvSpPr>
        <p:spPr>
          <a:xfrm>
            <a:off x="8106792" y="3825875"/>
            <a:ext cx="3770313" cy="3048000"/>
          </a:xfrm>
          <a:custGeom>
            <a:avLst/>
            <a:gdLst/>
            <a:ahLst/>
            <a:cxnLst/>
            <a:rect l="l" t="t" r="r" b="b"/>
            <a:pathLst>
              <a:path w="3770313" h="3048000">
                <a:moveTo>
                  <a:pt x="0" y="0"/>
                </a:moveTo>
                <a:lnTo>
                  <a:pt x="3770313" y="0"/>
                </a:lnTo>
                <a:lnTo>
                  <a:pt x="3770313" y="3048000"/>
                </a:lnTo>
                <a:lnTo>
                  <a:pt x="0" y="3048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65" name="Shape 62"/>
          <p:cNvSpPr/>
          <p:nvPr/>
        </p:nvSpPr>
        <p:spPr>
          <a:xfrm>
            <a:off x="8106792" y="3825875"/>
            <a:ext cx="3770313" cy="31750"/>
          </a:xfrm>
          <a:custGeom>
            <a:avLst/>
            <a:gdLst/>
            <a:ahLst/>
            <a:cxnLst/>
            <a:rect l="l" t="t" r="r" b="b"/>
            <a:pathLst>
              <a:path w="3770313" h="31750">
                <a:moveTo>
                  <a:pt x="0" y="0"/>
                </a:moveTo>
                <a:lnTo>
                  <a:pt x="3770313" y="0"/>
                </a:lnTo>
                <a:lnTo>
                  <a:pt x="3770313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66" name="Shape 63"/>
          <p:cNvSpPr/>
          <p:nvPr/>
        </p:nvSpPr>
        <p:spPr>
          <a:xfrm>
            <a:off x="8233792" y="396875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0" y="0"/>
                </a:moveTo>
                <a:lnTo>
                  <a:pt x="317500" y="0"/>
                </a:lnTo>
                <a:lnTo>
                  <a:pt x="31750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67" name="Shape 64"/>
          <p:cNvSpPr/>
          <p:nvPr/>
        </p:nvSpPr>
        <p:spPr>
          <a:xfrm>
            <a:off x="8329042" y="406400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0"/>
                </a:moveTo>
                <a:cubicBezTo>
                  <a:pt x="64641" y="0"/>
                  <a:pt x="65782" y="248"/>
                  <a:pt x="66824" y="719"/>
                </a:cubicBezTo>
                <a:lnTo>
                  <a:pt x="113556" y="20538"/>
                </a:lnTo>
                <a:cubicBezTo>
                  <a:pt x="119013" y="22845"/>
                  <a:pt x="123081" y="28228"/>
                  <a:pt x="123056" y="34727"/>
                </a:cubicBezTo>
                <a:cubicBezTo>
                  <a:pt x="122932" y="59333"/>
                  <a:pt x="112812" y="104353"/>
                  <a:pt x="70073" y="124817"/>
                </a:cubicBezTo>
                <a:cubicBezTo>
                  <a:pt x="65931" y="126802"/>
                  <a:pt x="61119" y="126802"/>
                  <a:pt x="56976" y="124817"/>
                </a:cubicBezTo>
                <a:cubicBezTo>
                  <a:pt x="14213" y="104353"/>
                  <a:pt x="4118" y="59333"/>
                  <a:pt x="3994" y="34727"/>
                </a:cubicBezTo>
                <a:cubicBezTo>
                  <a:pt x="3969" y="28228"/>
                  <a:pt x="8037" y="22845"/>
                  <a:pt x="13494" y="20538"/>
                </a:cubicBezTo>
                <a:lnTo>
                  <a:pt x="60201" y="719"/>
                </a:lnTo>
                <a:cubicBezTo>
                  <a:pt x="61243" y="248"/>
                  <a:pt x="62359" y="0"/>
                  <a:pt x="63500" y="0"/>
                </a:cubicBezTo>
                <a:close/>
                <a:moveTo>
                  <a:pt x="63500" y="16570"/>
                </a:moveTo>
                <a:lnTo>
                  <a:pt x="63500" y="110356"/>
                </a:lnTo>
                <a:cubicBezTo>
                  <a:pt x="97730" y="93787"/>
                  <a:pt x="106933" y="57076"/>
                  <a:pt x="107156" y="35099"/>
                </a:cubicBezTo>
                <a:lnTo>
                  <a:pt x="63500" y="16594"/>
                </a:lnTo>
                <a:lnTo>
                  <a:pt x="63500" y="16594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8" name="Text 65"/>
          <p:cNvSpPr/>
          <p:nvPr/>
        </p:nvSpPr>
        <p:spPr>
          <a:xfrm>
            <a:off x="8646542" y="4016375"/>
            <a:ext cx="6826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Bear Case</a:t>
            </a:r>
            <a:endParaRPr lang="en-US" sz="1600" dirty="0"/>
          </a:p>
        </p:txBody>
      </p:sp>
      <p:sp>
        <p:nvSpPr>
          <p:cNvPr id="69" name="Shape 66"/>
          <p:cNvSpPr/>
          <p:nvPr/>
        </p:nvSpPr>
        <p:spPr>
          <a:xfrm>
            <a:off x="11234291" y="4032250"/>
            <a:ext cx="515938" cy="190500"/>
          </a:xfrm>
          <a:custGeom>
            <a:avLst/>
            <a:gdLst/>
            <a:ahLst/>
            <a:cxnLst/>
            <a:rect l="l" t="t" r="r" b="b"/>
            <a:pathLst>
              <a:path w="515938" h="190500">
                <a:moveTo>
                  <a:pt x="0" y="0"/>
                </a:moveTo>
                <a:lnTo>
                  <a:pt x="515938" y="0"/>
                </a:lnTo>
                <a:lnTo>
                  <a:pt x="515938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70" name="Text 67"/>
          <p:cNvSpPr/>
          <p:nvPr/>
        </p:nvSpPr>
        <p:spPr>
          <a:xfrm>
            <a:off x="11234291" y="4032250"/>
            <a:ext cx="563563" cy="190500"/>
          </a:xfrm>
          <a:prstGeom prst="rect">
            <a:avLst/>
          </a:prstGeom>
          <a:noFill/>
          <a:ln/>
        </p:spPr>
        <p:txBody>
          <a:bodyPr wrap="square" lIns="63500" tIns="31750" rIns="63500" bIns="3175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FFFFFF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15% Prob</a:t>
            </a:r>
            <a:endParaRPr lang="en-US" sz="1600" dirty="0"/>
          </a:p>
        </p:txBody>
      </p:sp>
      <p:sp>
        <p:nvSpPr>
          <p:cNvPr id="71" name="Text 68"/>
          <p:cNvSpPr/>
          <p:nvPr/>
        </p:nvSpPr>
        <p:spPr>
          <a:xfrm>
            <a:off x="8233792" y="4381500"/>
            <a:ext cx="3571875" cy="3651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Market downturn</a:t>
            </a:r>
            <a:pPr>
              <a:lnSpc>
                <a:spcPct val="140000"/>
              </a:lnSpc>
            </a:pPr>
            <a:r>
              <a:rPr lang="en-US" sz="875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or key risks materialize. Conservative but still positive trajectory.</a:t>
            </a:r>
            <a:endParaRPr lang="en-US" sz="1600" dirty="0"/>
          </a:p>
        </p:txBody>
      </p:sp>
      <p:sp>
        <p:nvSpPr>
          <p:cNvPr id="72" name="Shape 69"/>
          <p:cNvSpPr/>
          <p:nvPr/>
        </p:nvSpPr>
        <p:spPr>
          <a:xfrm>
            <a:off x="8233792" y="4837906"/>
            <a:ext cx="3516313" cy="476250"/>
          </a:xfrm>
          <a:custGeom>
            <a:avLst/>
            <a:gdLst/>
            <a:ahLst/>
            <a:cxnLst/>
            <a:rect l="l" t="t" r="r" b="b"/>
            <a:pathLst>
              <a:path w="3516313" h="476250">
                <a:moveTo>
                  <a:pt x="0" y="0"/>
                </a:moveTo>
                <a:lnTo>
                  <a:pt x="3516313" y="0"/>
                </a:lnTo>
                <a:lnTo>
                  <a:pt x="3516313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3" name="Shape 70"/>
          <p:cNvSpPr/>
          <p:nvPr/>
        </p:nvSpPr>
        <p:spPr>
          <a:xfrm>
            <a:off x="8297292" y="490140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74" name="Text 71"/>
          <p:cNvSpPr/>
          <p:nvPr/>
        </p:nvSpPr>
        <p:spPr>
          <a:xfrm>
            <a:off x="8273479" y="4901406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</a:t>
            </a:r>
            <a:endParaRPr lang="en-US" sz="1600" dirty="0"/>
          </a:p>
        </p:txBody>
      </p:sp>
      <p:sp>
        <p:nvSpPr>
          <p:cNvPr id="75" name="Text 72"/>
          <p:cNvSpPr/>
          <p:nvPr/>
        </p:nvSpPr>
        <p:spPr>
          <a:xfrm>
            <a:off x="8551292" y="4917281"/>
            <a:ext cx="412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76" name="Text 73"/>
          <p:cNvSpPr/>
          <p:nvPr/>
        </p:nvSpPr>
        <p:spPr>
          <a:xfrm>
            <a:off x="8297292" y="5123656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Lateral move, $150-165K, skill building focus</a:t>
            </a:r>
            <a:endParaRPr lang="en-US" sz="1600" dirty="0"/>
          </a:p>
        </p:txBody>
      </p:sp>
      <p:sp>
        <p:nvSpPr>
          <p:cNvPr id="77" name="Shape 74"/>
          <p:cNvSpPr/>
          <p:nvPr/>
        </p:nvSpPr>
        <p:spPr>
          <a:xfrm>
            <a:off x="8233792" y="5377656"/>
            <a:ext cx="3516313" cy="476250"/>
          </a:xfrm>
          <a:custGeom>
            <a:avLst/>
            <a:gdLst/>
            <a:ahLst/>
            <a:cxnLst/>
            <a:rect l="l" t="t" r="r" b="b"/>
            <a:pathLst>
              <a:path w="3516313" h="476250">
                <a:moveTo>
                  <a:pt x="0" y="0"/>
                </a:moveTo>
                <a:lnTo>
                  <a:pt x="3516313" y="0"/>
                </a:lnTo>
                <a:lnTo>
                  <a:pt x="3516313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8" name="Shape 75"/>
          <p:cNvSpPr/>
          <p:nvPr/>
        </p:nvSpPr>
        <p:spPr>
          <a:xfrm>
            <a:off x="8297292" y="544115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79" name="Text 76"/>
          <p:cNvSpPr/>
          <p:nvPr/>
        </p:nvSpPr>
        <p:spPr>
          <a:xfrm>
            <a:off x="8273479" y="5441156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36</a:t>
            </a:r>
            <a:endParaRPr lang="en-US" sz="1600" dirty="0"/>
          </a:p>
        </p:txBody>
      </p:sp>
      <p:sp>
        <p:nvSpPr>
          <p:cNvPr id="80" name="Text 77"/>
          <p:cNvSpPr/>
          <p:nvPr/>
        </p:nvSpPr>
        <p:spPr>
          <a:xfrm>
            <a:off x="8551292" y="5457031"/>
            <a:ext cx="412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81" name="Text 78"/>
          <p:cNvSpPr/>
          <p:nvPr/>
        </p:nvSpPr>
        <p:spPr>
          <a:xfrm>
            <a:off x="8297292" y="5663406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Senior Manager, $175-200K, delayed promotion</a:t>
            </a:r>
            <a:endParaRPr lang="en-US" sz="1600" dirty="0"/>
          </a:p>
        </p:txBody>
      </p:sp>
      <p:sp>
        <p:nvSpPr>
          <p:cNvPr id="82" name="Shape 79"/>
          <p:cNvSpPr/>
          <p:nvPr/>
        </p:nvSpPr>
        <p:spPr>
          <a:xfrm>
            <a:off x="8233792" y="5917406"/>
            <a:ext cx="3516313" cy="476250"/>
          </a:xfrm>
          <a:custGeom>
            <a:avLst/>
            <a:gdLst/>
            <a:ahLst/>
            <a:cxnLst/>
            <a:rect l="l" t="t" r="r" b="b"/>
            <a:pathLst>
              <a:path w="3516313" h="476250">
                <a:moveTo>
                  <a:pt x="0" y="0"/>
                </a:moveTo>
                <a:lnTo>
                  <a:pt x="3516313" y="0"/>
                </a:lnTo>
                <a:lnTo>
                  <a:pt x="3516313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83" name="Shape 80"/>
          <p:cNvSpPr/>
          <p:nvPr/>
        </p:nvSpPr>
        <p:spPr>
          <a:xfrm>
            <a:off x="8297292" y="5980906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4" name="Text 81"/>
          <p:cNvSpPr/>
          <p:nvPr/>
        </p:nvSpPr>
        <p:spPr>
          <a:xfrm>
            <a:off x="8273479" y="5980906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60</a:t>
            </a:r>
            <a:endParaRPr lang="en-US" sz="1600" dirty="0"/>
          </a:p>
        </p:txBody>
      </p:sp>
      <p:sp>
        <p:nvSpPr>
          <p:cNvPr id="85" name="Text 82"/>
          <p:cNvSpPr/>
          <p:nvPr/>
        </p:nvSpPr>
        <p:spPr>
          <a:xfrm>
            <a:off x="8551292" y="5996781"/>
            <a:ext cx="4127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</a:t>
            </a:r>
            <a:endParaRPr lang="en-US" sz="1600" dirty="0"/>
          </a:p>
        </p:txBody>
      </p:sp>
      <p:sp>
        <p:nvSpPr>
          <p:cNvPr id="86" name="Text 83"/>
          <p:cNvSpPr/>
          <p:nvPr/>
        </p:nvSpPr>
        <p:spPr>
          <a:xfrm>
            <a:off x="8297292" y="6203156"/>
            <a:ext cx="3436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Director, $220-260K, stable but slower</a:t>
            </a:r>
            <a:endParaRPr lang="en-US" sz="1600" dirty="0"/>
          </a:p>
        </p:txBody>
      </p:sp>
      <p:sp>
        <p:nvSpPr>
          <p:cNvPr id="87" name="Shape 84"/>
          <p:cNvSpPr/>
          <p:nvPr/>
        </p:nvSpPr>
        <p:spPr>
          <a:xfrm>
            <a:off x="8249667" y="6488906"/>
            <a:ext cx="3500438" cy="254000"/>
          </a:xfrm>
          <a:custGeom>
            <a:avLst/>
            <a:gdLst/>
            <a:ahLst/>
            <a:cxnLst/>
            <a:rect l="l" t="t" r="r" b="b"/>
            <a:pathLst>
              <a:path w="3500438" h="254000">
                <a:moveTo>
                  <a:pt x="0" y="0"/>
                </a:moveTo>
                <a:lnTo>
                  <a:pt x="3500438" y="0"/>
                </a:lnTo>
                <a:lnTo>
                  <a:pt x="3500438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>
              <a:alpha val="10196"/>
            </a:srgbClr>
          </a:solidFill>
          <a:ln/>
        </p:spPr>
      </p:sp>
      <p:sp>
        <p:nvSpPr>
          <p:cNvPr id="88" name="Shape 85"/>
          <p:cNvSpPr/>
          <p:nvPr/>
        </p:nvSpPr>
        <p:spPr>
          <a:xfrm>
            <a:off x="8249667" y="6488906"/>
            <a:ext cx="31750" cy="254000"/>
          </a:xfrm>
          <a:custGeom>
            <a:avLst/>
            <a:gdLst/>
            <a:ahLst/>
            <a:cxnLst/>
            <a:rect l="l" t="t" r="r" b="b"/>
            <a:pathLst>
              <a:path w="31750" h="254000">
                <a:moveTo>
                  <a:pt x="0" y="0"/>
                </a:moveTo>
                <a:lnTo>
                  <a:pt x="31750" y="0"/>
                </a:lnTo>
                <a:lnTo>
                  <a:pt x="31750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9" name="Shape 86"/>
          <p:cNvSpPr/>
          <p:nvPr/>
        </p:nvSpPr>
        <p:spPr>
          <a:xfrm>
            <a:off x="8340948" y="6564313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47625" y="0"/>
                </a:moveTo>
                <a:cubicBezTo>
                  <a:pt x="50360" y="0"/>
                  <a:pt x="52871" y="1507"/>
                  <a:pt x="54173" y="3907"/>
                </a:cubicBezTo>
                <a:lnTo>
                  <a:pt x="94357" y="78321"/>
                </a:lnTo>
                <a:cubicBezTo>
                  <a:pt x="95603" y="80628"/>
                  <a:pt x="95548" y="83418"/>
                  <a:pt x="94208" y="85669"/>
                </a:cubicBezTo>
                <a:cubicBezTo>
                  <a:pt x="92869" y="87920"/>
                  <a:pt x="90432" y="89297"/>
                  <a:pt x="87809" y="89297"/>
                </a:cubicBezTo>
                <a:lnTo>
                  <a:pt x="7441" y="89297"/>
                </a:lnTo>
                <a:cubicBezTo>
                  <a:pt x="4818" y="89297"/>
                  <a:pt x="2400" y="87920"/>
                  <a:pt x="1042" y="85669"/>
                </a:cubicBezTo>
                <a:cubicBezTo>
                  <a:pt x="-316" y="83418"/>
                  <a:pt x="-353" y="80628"/>
                  <a:pt x="893" y="78321"/>
                </a:cubicBezTo>
                <a:lnTo>
                  <a:pt x="41077" y="3907"/>
                </a:lnTo>
                <a:cubicBezTo>
                  <a:pt x="42379" y="1507"/>
                  <a:pt x="44890" y="0"/>
                  <a:pt x="47625" y="0"/>
                </a:cubicBezTo>
                <a:close/>
                <a:moveTo>
                  <a:pt x="47625" y="31254"/>
                </a:moveTo>
                <a:cubicBezTo>
                  <a:pt x="45151" y="31254"/>
                  <a:pt x="43160" y="33244"/>
                  <a:pt x="43160" y="35719"/>
                </a:cubicBezTo>
                <a:lnTo>
                  <a:pt x="43160" y="56555"/>
                </a:lnTo>
                <a:cubicBezTo>
                  <a:pt x="43160" y="59029"/>
                  <a:pt x="45151" y="61020"/>
                  <a:pt x="47625" y="61020"/>
                </a:cubicBezTo>
                <a:cubicBezTo>
                  <a:pt x="50099" y="61020"/>
                  <a:pt x="52090" y="59029"/>
                  <a:pt x="52090" y="56555"/>
                </a:cubicBezTo>
                <a:lnTo>
                  <a:pt x="52090" y="35719"/>
                </a:lnTo>
                <a:cubicBezTo>
                  <a:pt x="52090" y="33244"/>
                  <a:pt x="50099" y="31254"/>
                  <a:pt x="47625" y="31254"/>
                </a:cubicBezTo>
                <a:close/>
                <a:moveTo>
                  <a:pt x="52592" y="71438"/>
                </a:moveTo>
                <a:cubicBezTo>
                  <a:pt x="52705" y="69594"/>
                  <a:pt x="51786" y="67840"/>
                  <a:pt x="50205" y="66884"/>
                </a:cubicBezTo>
                <a:cubicBezTo>
                  <a:pt x="48625" y="65928"/>
                  <a:pt x="46644" y="65928"/>
                  <a:pt x="45063" y="66884"/>
                </a:cubicBezTo>
                <a:cubicBezTo>
                  <a:pt x="43483" y="67840"/>
                  <a:pt x="42563" y="69594"/>
                  <a:pt x="42676" y="71437"/>
                </a:cubicBezTo>
                <a:cubicBezTo>
                  <a:pt x="42563" y="73281"/>
                  <a:pt x="43483" y="75035"/>
                  <a:pt x="45063" y="75991"/>
                </a:cubicBezTo>
                <a:cubicBezTo>
                  <a:pt x="46644" y="76947"/>
                  <a:pt x="48625" y="76947"/>
                  <a:pt x="50205" y="75991"/>
                </a:cubicBezTo>
                <a:cubicBezTo>
                  <a:pt x="51786" y="75035"/>
                  <a:pt x="52705" y="73281"/>
                  <a:pt x="52592" y="71438"/>
                </a:cubicBez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90" name="Text 87"/>
          <p:cNvSpPr/>
          <p:nvPr/>
        </p:nvSpPr>
        <p:spPr>
          <a:xfrm>
            <a:off x="8487792" y="6552406"/>
            <a:ext cx="32464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Triggers:</a:t>
            </a:r>
            <a:pPr>
              <a:lnSpc>
                <a:spcPct val="110000"/>
              </a:lnSpc>
            </a:pPr>
            <a:r>
              <a:rPr lang="en-US" sz="750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Economic recession, industry disruption, health/personal issues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5120" y="325120"/>
            <a:ext cx="48768" cy="260096"/>
          </a:xfrm>
          <a:custGeom>
            <a:avLst/>
            <a:gdLst/>
            <a:ahLst/>
            <a:cxnLst/>
            <a:rect l="l" t="t" r="r" b="b"/>
            <a:pathLst>
              <a:path w="48768" h="260096">
                <a:moveTo>
                  <a:pt x="0" y="0"/>
                </a:moveTo>
                <a:lnTo>
                  <a:pt x="48768" y="0"/>
                </a:lnTo>
                <a:lnTo>
                  <a:pt x="48768" y="260096"/>
                </a:lnTo>
                <a:lnTo>
                  <a:pt x="0" y="260096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71424" y="373888"/>
            <a:ext cx="1349248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spc="179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Risk Disclosure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25120" y="650240"/>
            <a:ext cx="11688064" cy="325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04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Risk Factors: What Could Go Wrong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25120" y="1040384"/>
            <a:ext cx="11606784" cy="195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24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Honest disclosure of risks with probability, impact assessment, and mitigation strategies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5120" y="1381760"/>
            <a:ext cx="5136896" cy="4494784"/>
          </a:xfrm>
          <a:custGeom>
            <a:avLst/>
            <a:gdLst/>
            <a:ahLst/>
            <a:cxnLst/>
            <a:rect l="l" t="t" r="r" b="b"/>
            <a:pathLst>
              <a:path w="5136896" h="4494784">
                <a:moveTo>
                  <a:pt x="0" y="0"/>
                </a:moveTo>
                <a:lnTo>
                  <a:pt x="5136896" y="0"/>
                </a:lnTo>
                <a:lnTo>
                  <a:pt x="5136896" y="4494784"/>
                </a:lnTo>
                <a:lnTo>
                  <a:pt x="0" y="449478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384" dist="8128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5120" y="1381760"/>
            <a:ext cx="5136896" cy="32512"/>
          </a:xfrm>
          <a:custGeom>
            <a:avLst/>
            <a:gdLst/>
            <a:ahLst/>
            <a:cxnLst/>
            <a:rect l="l" t="t" r="r" b="b"/>
            <a:pathLst>
              <a:path w="5136896" h="32512">
                <a:moveTo>
                  <a:pt x="0" y="0"/>
                </a:moveTo>
                <a:lnTo>
                  <a:pt x="5136896" y="0"/>
                </a:lnTo>
                <a:lnTo>
                  <a:pt x="5136896" y="32512"/>
                </a:lnTo>
                <a:lnTo>
                  <a:pt x="0" y="32512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Text 6"/>
          <p:cNvSpPr/>
          <p:nvPr/>
        </p:nvSpPr>
        <p:spPr>
          <a:xfrm>
            <a:off x="455168" y="1528064"/>
            <a:ext cx="4958080" cy="227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8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Risk Matrix</a:t>
            </a:r>
            <a:endParaRPr lang="en-US" sz="1600" dirty="0"/>
          </a:p>
        </p:txBody>
      </p:sp>
      <p:pic>
        <p:nvPicPr>
          <p:cNvPr id="9" name="Image 0" descr="https://kimi-img.moonshot.cn/pub/slides/26-03-02-12:43:58-d6ihb3i23rdckucfoo2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55168" y="1853184"/>
            <a:ext cx="4072128" cy="227584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25120" y="6002528"/>
            <a:ext cx="5136896" cy="861568"/>
          </a:xfrm>
          <a:custGeom>
            <a:avLst/>
            <a:gdLst/>
            <a:ahLst/>
            <a:cxnLst/>
            <a:rect l="l" t="t" r="r" b="b"/>
            <a:pathLst>
              <a:path w="5136896" h="861568">
                <a:moveTo>
                  <a:pt x="0" y="0"/>
                </a:moveTo>
                <a:lnTo>
                  <a:pt x="5136896" y="0"/>
                </a:lnTo>
                <a:lnTo>
                  <a:pt x="5136896" y="861568"/>
                </a:lnTo>
                <a:lnTo>
                  <a:pt x="0" y="861568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1A1D21"/>
              </a:gs>
            </a:gsLst>
            <a:lin ang="0" scaled="1"/>
          </a:gradFill>
          <a:ln/>
        </p:spPr>
      </p:sp>
      <p:sp>
        <p:nvSpPr>
          <p:cNvPr id="11" name="Shape 8"/>
          <p:cNvSpPr/>
          <p:nvPr/>
        </p:nvSpPr>
        <p:spPr>
          <a:xfrm>
            <a:off x="471424" y="6152896"/>
            <a:ext cx="113792" cy="113792"/>
          </a:xfrm>
          <a:custGeom>
            <a:avLst/>
            <a:gdLst/>
            <a:ahLst/>
            <a:cxnLst/>
            <a:rect l="l" t="t" r="r" b="b"/>
            <a:pathLst>
              <a:path w="113792" h="113792">
                <a:moveTo>
                  <a:pt x="56896" y="113792"/>
                </a:moveTo>
                <a:cubicBezTo>
                  <a:pt x="88298" y="113792"/>
                  <a:pt x="113792" y="88298"/>
                  <a:pt x="113792" y="56896"/>
                </a:cubicBezTo>
                <a:cubicBezTo>
                  <a:pt x="113792" y="25494"/>
                  <a:pt x="88298" y="0"/>
                  <a:pt x="56896" y="0"/>
                </a:cubicBezTo>
                <a:cubicBezTo>
                  <a:pt x="25494" y="0"/>
                  <a:pt x="0" y="25494"/>
                  <a:pt x="0" y="56896"/>
                </a:cubicBezTo>
                <a:cubicBezTo>
                  <a:pt x="0" y="88298"/>
                  <a:pt x="25494" y="113792"/>
                  <a:pt x="56896" y="113792"/>
                </a:cubicBezTo>
                <a:close/>
                <a:moveTo>
                  <a:pt x="56896" y="30226"/>
                </a:moveTo>
                <a:cubicBezTo>
                  <a:pt x="59852" y="30226"/>
                  <a:pt x="62230" y="32604"/>
                  <a:pt x="62230" y="35560"/>
                </a:cubicBezTo>
                <a:lnTo>
                  <a:pt x="62230" y="60452"/>
                </a:lnTo>
                <a:cubicBezTo>
                  <a:pt x="62230" y="63408"/>
                  <a:pt x="59852" y="65786"/>
                  <a:pt x="56896" y="65786"/>
                </a:cubicBezTo>
                <a:cubicBezTo>
                  <a:pt x="53940" y="65786"/>
                  <a:pt x="51562" y="63408"/>
                  <a:pt x="51562" y="60452"/>
                </a:cubicBezTo>
                <a:lnTo>
                  <a:pt x="51562" y="35560"/>
                </a:lnTo>
                <a:cubicBezTo>
                  <a:pt x="51562" y="32604"/>
                  <a:pt x="53940" y="30226"/>
                  <a:pt x="56896" y="30226"/>
                </a:cubicBezTo>
                <a:close/>
                <a:moveTo>
                  <a:pt x="50962" y="78232"/>
                </a:moveTo>
                <a:cubicBezTo>
                  <a:pt x="50827" y="76029"/>
                  <a:pt x="51925" y="73934"/>
                  <a:pt x="53814" y="72792"/>
                </a:cubicBezTo>
                <a:cubicBezTo>
                  <a:pt x="55702" y="71649"/>
                  <a:pt x="58068" y="71649"/>
                  <a:pt x="59956" y="72792"/>
                </a:cubicBezTo>
                <a:cubicBezTo>
                  <a:pt x="61844" y="73934"/>
                  <a:pt x="62943" y="76029"/>
                  <a:pt x="62808" y="78232"/>
                </a:cubicBezTo>
                <a:cubicBezTo>
                  <a:pt x="62943" y="80435"/>
                  <a:pt x="61844" y="82530"/>
                  <a:pt x="59956" y="83672"/>
                </a:cubicBezTo>
                <a:cubicBezTo>
                  <a:pt x="58068" y="84815"/>
                  <a:pt x="55702" y="84815"/>
                  <a:pt x="53814" y="83672"/>
                </a:cubicBezTo>
                <a:cubicBezTo>
                  <a:pt x="51925" y="82530"/>
                  <a:pt x="50827" y="80435"/>
                  <a:pt x="50962" y="78232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12" name="Text 9"/>
          <p:cNvSpPr/>
          <p:nvPr/>
        </p:nvSpPr>
        <p:spPr>
          <a:xfrm>
            <a:off x="643087" y="6132576"/>
            <a:ext cx="4745777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Risk Disclosure Principle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455168" y="6360160"/>
            <a:ext cx="4933696" cy="373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896" dirty="0">
                <a:solidFill>
                  <a:srgbClr val="F5F5F0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"The most credible investment memos are those that disclose risks with the same rigor as opportunities. Transparency builds trust."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608320" y="1365504"/>
            <a:ext cx="6258560" cy="1300480"/>
          </a:xfrm>
          <a:custGeom>
            <a:avLst/>
            <a:gdLst/>
            <a:ahLst/>
            <a:cxnLst/>
            <a:rect l="l" t="t" r="r" b="b"/>
            <a:pathLst>
              <a:path w="6258560" h="1300480">
                <a:moveTo>
                  <a:pt x="0" y="0"/>
                </a:moveTo>
                <a:lnTo>
                  <a:pt x="6258560" y="0"/>
                </a:lnTo>
                <a:lnTo>
                  <a:pt x="6258560" y="1300480"/>
                </a:lnTo>
                <a:lnTo>
                  <a:pt x="0" y="13004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384" dist="8128" dir="5400000">
              <a:srgbClr val="000000">
                <a:alpha val="10196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5608320" y="1365504"/>
            <a:ext cx="32512" cy="1300480"/>
          </a:xfrm>
          <a:custGeom>
            <a:avLst/>
            <a:gdLst/>
            <a:ahLst/>
            <a:cxnLst/>
            <a:rect l="l" t="t" r="r" b="b"/>
            <a:pathLst>
              <a:path w="32512" h="1300480">
                <a:moveTo>
                  <a:pt x="0" y="0"/>
                </a:moveTo>
                <a:lnTo>
                  <a:pt x="32512" y="0"/>
                </a:lnTo>
                <a:lnTo>
                  <a:pt x="32512" y="1300480"/>
                </a:lnTo>
                <a:lnTo>
                  <a:pt x="0" y="1300480"/>
                </a:lnTo>
                <a:lnTo>
                  <a:pt x="0" y="0"/>
                </a:ln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16" name="Shape 13"/>
          <p:cNvSpPr/>
          <p:nvPr/>
        </p:nvSpPr>
        <p:spPr>
          <a:xfrm>
            <a:off x="5754624" y="1495552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20">
                <a:moveTo>
                  <a:pt x="0" y="0"/>
                </a:moveTo>
                <a:lnTo>
                  <a:pt x="325120" y="0"/>
                </a:lnTo>
                <a:lnTo>
                  <a:pt x="325120" y="325120"/>
                </a:lnTo>
                <a:lnTo>
                  <a:pt x="0" y="325120"/>
                </a:lnTo>
                <a:lnTo>
                  <a:pt x="0" y="0"/>
                </a:ln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17" name="Shape 14"/>
          <p:cNvSpPr/>
          <p:nvPr/>
        </p:nvSpPr>
        <p:spPr>
          <a:xfrm>
            <a:off x="5852160" y="1593088"/>
            <a:ext cx="130048" cy="130048"/>
          </a:xfrm>
          <a:custGeom>
            <a:avLst/>
            <a:gdLst/>
            <a:ahLst/>
            <a:cxnLst/>
            <a:rect l="l" t="t" r="r" b="b"/>
            <a:pathLst>
              <a:path w="130048" h="130048">
                <a:moveTo>
                  <a:pt x="30480" y="14224"/>
                </a:moveTo>
                <a:cubicBezTo>
                  <a:pt x="30480" y="6375"/>
                  <a:pt x="36855" y="0"/>
                  <a:pt x="44704" y="0"/>
                </a:cubicBezTo>
                <a:lnTo>
                  <a:pt x="50800" y="0"/>
                </a:lnTo>
                <a:cubicBezTo>
                  <a:pt x="55296" y="0"/>
                  <a:pt x="58928" y="3632"/>
                  <a:pt x="58928" y="8128"/>
                </a:cubicBezTo>
                <a:lnTo>
                  <a:pt x="58928" y="121920"/>
                </a:lnTo>
                <a:cubicBezTo>
                  <a:pt x="58928" y="126416"/>
                  <a:pt x="55296" y="130048"/>
                  <a:pt x="50800" y="130048"/>
                </a:cubicBezTo>
                <a:lnTo>
                  <a:pt x="42672" y="130048"/>
                </a:lnTo>
                <a:cubicBezTo>
                  <a:pt x="35103" y="130048"/>
                  <a:pt x="28727" y="124866"/>
                  <a:pt x="26924" y="117856"/>
                </a:cubicBezTo>
                <a:cubicBezTo>
                  <a:pt x="26746" y="117856"/>
                  <a:pt x="26594" y="117856"/>
                  <a:pt x="26416" y="117856"/>
                </a:cubicBezTo>
                <a:cubicBezTo>
                  <a:pt x="15189" y="117856"/>
                  <a:pt x="6096" y="108763"/>
                  <a:pt x="6096" y="97536"/>
                </a:cubicBezTo>
                <a:cubicBezTo>
                  <a:pt x="6096" y="92964"/>
                  <a:pt x="7620" y="88748"/>
                  <a:pt x="10160" y="85344"/>
                </a:cubicBezTo>
                <a:cubicBezTo>
                  <a:pt x="5232" y="81636"/>
                  <a:pt x="2032" y="75743"/>
                  <a:pt x="2032" y="69088"/>
                </a:cubicBezTo>
                <a:cubicBezTo>
                  <a:pt x="2032" y="61239"/>
                  <a:pt x="6502" y="54407"/>
                  <a:pt x="13005" y="51029"/>
                </a:cubicBezTo>
                <a:cubicBezTo>
                  <a:pt x="11201" y="47981"/>
                  <a:pt x="10160" y="44425"/>
                  <a:pt x="10160" y="40640"/>
                </a:cubicBezTo>
                <a:cubicBezTo>
                  <a:pt x="10160" y="29413"/>
                  <a:pt x="19253" y="20320"/>
                  <a:pt x="30480" y="20320"/>
                </a:cubicBezTo>
                <a:lnTo>
                  <a:pt x="30480" y="14224"/>
                </a:lnTo>
                <a:close/>
                <a:moveTo>
                  <a:pt x="99568" y="14224"/>
                </a:moveTo>
                <a:lnTo>
                  <a:pt x="99568" y="20320"/>
                </a:lnTo>
                <a:cubicBezTo>
                  <a:pt x="110795" y="20320"/>
                  <a:pt x="119888" y="29413"/>
                  <a:pt x="119888" y="40640"/>
                </a:cubicBezTo>
                <a:cubicBezTo>
                  <a:pt x="119888" y="44450"/>
                  <a:pt x="118847" y="48006"/>
                  <a:pt x="117043" y="51029"/>
                </a:cubicBezTo>
                <a:cubicBezTo>
                  <a:pt x="123571" y="54407"/>
                  <a:pt x="128016" y="61214"/>
                  <a:pt x="128016" y="69088"/>
                </a:cubicBezTo>
                <a:cubicBezTo>
                  <a:pt x="128016" y="75743"/>
                  <a:pt x="124816" y="81636"/>
                  <a:pt x="119888" y="85344"/>
                </a:cubicBezTo>
                <a:cubicBezTo>
                  <a:pt x="122428" y="88748"/>
                  <a:pt x="123952" y="92964"/>
                  <a:pt x="123952" y="97536"/>
                </a:cubicBezTo>
                <a:cubicBezTo>
                  <a:pt x="123952" y="108763"/>
                  <a:pt x="114859" y="117856"/>
                  <a:pt x="103632" y="117856"/>
                </a:cubicBezTo>
                <a:cubicBezTo>
                  <a:pt x="103454" y="117856"/>
                  <a:pt x="103302" y="117856"/>
                  <a:pt x="103124" y="117856"/>
                </a:cubicBezTo>
                <a:cubicBezTo>
                  <a:pt x="101321" y="124866"/>
                  <a:pt x="94945" y="130048"/>
                  <a:pt x="87376" y="130048"/>
                </a:cubicBezTo>
                <a:lnTo>
                  <a:pt x="79248" y="130048"/>
                </a:lnTo>
                <a:cubicBezTo>
                  <a:pt x="74752" y="130048"/>
                  <a:pt x="71120" y="126416"/>
                  <a:pt x="71120" y="121920"/>
                </a:cubicBezTo>
                <a:lnTo>
                  <a:pt x="71120" y="8128"/>
                </a:lnTo>
                <a:cubicBezTo>
                  <a:pt x="71120" y="3632"/>
                  <a:pt x="74752" y="0"/>
                  <a:pt x="79248" y="0"/>
                </a:cubicBezTo>
                <a:lnTo>
                  <a:pt x="85344" y="0"/>
                </a:lnTo>
                <a:cubicBezTo>
                  <a:pt x="93193" y="0"/>
                  <a:pt x="99568" y="6375"/>
                  <a:pt x="99568" y="14224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18" name="Text 15"/>
          <p:cNvSpPr/>
          <p:nvPr/>
        </p:nvSpPr>
        <p:spPr>
          <a:xfrm>
            <a:off x="6177280" y="1495552"/>
            <a:ext cx="739648" cy="227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Skill Risks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10993057" y="1511808"/>
            <a:ext cx="357632" cy="195072"/>
          </a:xfrm>
          <a:custGeom>
            <a:avLst/>
            <a:gdLst/>
            <a:ahLst/>
            <a:cxnLst/>
            <a:rect l="l" t="t" r="r" b="b"/>
            <a:pathLst>
              <a:path w="357632" h="195072">
                <a:moveTo>
                  <a:pt x="0" y="0"/>
                </a:moveTo>
                <a:lnTo>
                  <a:pt x="357632" y="0"/>
                </a:lnTo>
                <a:lnTo>
                  <a:pt x="357632" y="195072"/>
                </a:lnTo>
                <a:lnTo>
                  <a:pt x="0" y="195072"/>
                </a:lnTo>
                <a:lnTo>
                  <a:pt x="0" y="0"/>
                </a:lnTo>
                <a:close/>
              </a:path>
            </a:pathLst>
          </a:custGeom>
          <a:solidFill>
            <a:srgbClr val="FFE2E2"/>
          </a:solidFill>
          <a:ln/>
        </p:spPr>
      </p:sp>
      <p:sp>
        <p:nvSpPr>
          <p:cNvPr id="20" name="Text 17"/>
          <p:cNvSpPr/>
          <p:nvPr/>
        </p:nvSpPr>
        <p:spPr>
          <a:xfrm>
            <a:off x="10993057" y="1511808"/>
            <a:ext cx="406400" cy="195072"/>
          </a:xfrm>
          <a:prstGeom prst="rect">
            <a:avLst/>
          </a:prstGeom>
          <a:noFill/>
          <a:ln/>
        </p:spPr>
        <p:txBody>
          <a:bodyPr wrap="square" lIns="65024" tIns="32512" rIns="65024" bIns="32512" rtlCol="0" anchor="ctr"/>
          <a:lstStyle/>
          <a:p>
            <a:pPr>
              <a:lnSpc>
                <a:spcPct val="110000"/>
              </a:lnSpc>
            </a:pPr>
            <a:r>
              <a:rPr lang="en-US" sz="768" b="1" dirty="0">
                <a:solidFill>
                  <a:srgbClr val="E7000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HIGH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11417681" y="1511808"/>
            <a:ext cx="325120" cy="195072"/>
          </a:xfrm>
          <a:custGeom>
            <a:avLst/>
            <a:gdLst/>
            <a:ahLst/>
            <a:cxnLst/>
            <a:rect l="l" t="t" r="r" b="b"/>
            <a:pathLst>
              <a:path w="325120" h="195072">
                <a:moveTo>
                  <a:pt x="0" y="0"/>
                </a:moveTo>
                <a:lnTo>
                  <a:pt x="325120" y="0"/>
                </a:lnTo>
                <a:lnTo>
                  <a:pt x="325120" y="195072"/>
                </a:lnTo>
                <a:lnTo>
                  <a:pt x="0" y="19507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2" name="Text 19"/>
          <p:cNvSpPr/>
          <p:nvPr/>
        </p:nvSpPr>
        <p:spPr>
          <a:xfrm>
            <a:off x="11417681" y="1511808"/>
            <a:ext cx="373888" cy="195072"/>
          </a:xfrm>
          <a:prstGeom prst="rect">
            <a:avLst/>
          </a:prstGeom>
          <a:noFill/>
          <a:ln/>
        </p:spPr>
        <p:txBody>
          <a:bodyPr wrap="square" lIns="65024" tIns="32512" rIns="65024" bIns="32512" rtlCol="0" anchor="ctr"/>
          <a:lstStyle/>
          <a:p>
            <a:pPr>
              <a:lnSpc>
                <a:spcPct val="110000"/>
              </a:lnSpc>
            </a:pPr>
            <a:r>
              <a:rPr lang="en-US" sz="7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40%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6185408" y="1788160"/>
            <a:ext cx="5551424" cy="422656"/>
          </a:xfrm>
          <a:custGeom>
            <a:avLst/>
            <a:gdLst/>
            <a:ahLst/>
            <a:cxnLst/>
            <a:rect l="l" t="t" r="r" b="b"/>
            <a:pathLst>
              <a:path w="5551424" h="422656">
                <a:moveTo>
                  <a:pt x="0" y="0"/>
                </a:moveTo>
                <a:lnTo>
                  <a:pt x="5551424" y="0"/>
                </a:lnTo>
                <a:lnTo>
                  <a:pt x="5551424" y="422656"/>
                </a:lnTo>
                <a:lnTo>
                  <a:pt x="0" y="422656"/>
                </a:lnTo>
                <a:lnTo>
                  <a:pt x="0" y="0"/>
                </a:lnTo>
                <a:close/>
              </a:path>
            </a:pathLst>
          </a:custGeom>
          <a:solidFill>
            <a:srgbClr val="FEF2F2"/>
          </a:solidFill>
          <a:ln/>
        </p:spPr>
      </p:sp>
      <p:sp>
        <p:nvSpPr>
          <p:cNvPr id="24" name="Shape 21"/>
          <p:cNvSpPr/>
          <p:nvPr/>
        </p:nvSpPr>
        <p:spPr>
          <a:xfrm>
            <a:off x="6185408" y="1788160"/>
            <a:ext cx="16256" cy="422656"/>
          </a:xfrm>
          <a:custGeom>
            <a:avLst/>
            <a:gdLst/>
            <a:ahLst/>
            <a:cxnLst/>
            <a:rect l="l" t="t" r="r" b="b"/>
            <a:pathLst>
              <a:path w="16256" h="422656">
                <a:moveTo>
                  <a:pt x="0" y="0"/>
                </a:moveTo>
                <a:lnTo>
                  <a:pt x="16256" y="0"/>
                </a:lnTo>
                <a:lnTo>
                  <a:pt x="16256" y="422656"/>
                </a:lnTo>
                <a:lnTo>
                  <a:pt x="0" y="422656"/>
                </a:lnTo>
                <a:lnTo>
                  <a:pt x="0" y="0"/>
                </a:lnTo>
                <a:close/>
              </a:path>
            </a:pathLst>
          </a:custGeom>
          <a:solidFill>
            <a:srgbClr val="FB2C36"/>
          </a:solidFill>
          <a:ln/>
        </p:spPr>
      </p:sp>
      <p:sp>
        <p:nvSpPr>
          <p:cNvPr id="25" name="Text 22"/>
          <p:cNvSpPr/>
          <p:nvPr/>
        </p:nvSpPr>
        <p:spPr>
          <a:xfrm>
            <a:off x="6258560" y="1853184"/>
            <a:ext cx="5470144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Gap: Technical depth in AI/ML implementation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6258560" y="2015744"/>
            <a:ext cx="5462016" cy="130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Current: Conceptual understanding. Required: Hands-on implementation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6177280" y="2243328"/>
            <a:ext cx="5559552" cy="292608"/>
          </a:xfrm>
          <a:custGeom>
            <a:avLst/>
            <a:gdLst/>
            <a:ahLst/>
            <a:cxnLst/>
            <a:rect l="l" t="t" r="r" b="b"/>
            <a:pathLst>
              <a:path w="5559552" h="292608">
                <a:moveTo>
                  <a:pt x="0" y="0"/>
                </a:moveTo>
                <a:lnTo>
                  <a:pt x="5559552" y="0"/>
                </a:lnTo>
                <a:lnTo>
                  <a:pt x="5559552" y="292608"/>
                </a:lnTo>
                <a:lnTo>
                  <a:pt x="0" y="29260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8" name="Shape 25"/>
          <p:cNvSpPr/>
          <p:nvPr/>
        </p:nvSpPr>
        <p:spPr>
          <a:xfrm>
            <a:off x="6258560" y="2328672"/>
            <a:ext cx="113792" cy="113792"/>
          </a:xfrm>
          <a:custGeom>
            <a:avLst/>
            <a:gdLst/>
            <a:ahLst/>
            <a:cxnLst/>
            <a:rect l="l" t="t" r="r" b="b"/>
            <a:pathLst>
              <a:path w="113792" h="113792">
                <a:moveTo>
                  <a:pt x="56896" y="0"/>
                </a:moveTo>
                <a:cubicBezTo>
                  <a:pt x="57918" y="0"/>
                  <a:pt x="58941" y="222"/>
                  <a:pt x="59874" y="645"/>
                </a:cubicBezTo>
                <a:lnTo>
                  <a:pt x="101746" y="18402"/>
                </a:lnTo>
                <a:cubicBezTo>
                  <a:pt x="106636" y="20469"/>
                  <a:pt x="110280" y="25292"/>
                  <a:pt x="110258" y="31115"/>
                </a:cubicBezTo>
                <a:cubicBezTo>
                  <a:pt x="110147" y="53162"/>
                  <a:pt x="101079" y="93501"/>
                  <a:pt x="62786" y="111836"/>
                </a:cubicBezTo>
                <a:cubicBezTo>
                  <a:pt x="59074" y="113614"/>
                  <a:pt x="54762" y="113614"/>
                  <a:pt x="51051" y="111836"/>
                </a:cubicBezTo>
                <a:cubicBezTo>
                  <a:pt x="12735" y="93501"/>
                  <a:pt x="3689" y="53162"/>
                  <a:pt x="3578" y="31115"/>
                </a:cubicBezTo>
                <a:cubicBezTo>
                  <a:pt x="3556" y="25292"/>
                  <a:pt x="7201" y="20469"/>
                  <a:pt x="12090" y="18402"/>
                </a:cubicBezTo>
                <a:lnTo>
                  <a:pt x="53940" y="645"/>
                </a:lnTo>
                <a:cubicBezTo>
                  <a:pt x="54874" y="222"/>
                  <a:pt x="55874" y="0"/>
                  <a:pt x="56896" y="0"/>
                </a:cubicBezTo>
                <a:close/>
                <a:moveTo>
                  <a:pt x="56896" y="14846"/>
                </a:moveTo>
                <a:lnTo>
                  <a:pt x="56896" y="98879"/>
                </a:lnTo>
                <a:cubicBezTo>
                  <a:pt x="87567" y="84033"/>
                  <a:pt x="95812" y="51140"/>
                  <a:pt x="96012" y="31448"/>
                </a:cubicBezTo>
                <a:lnTo>
                  <a:pt x="56896" y="14869"/>
                </a:lnTo>
                <a:lnTo>
                  <a:pt x="56896" y="14869"/>
                </a:lnTo>
                <a:close/>
              </a:path>
            </a:pathLst>
          </a:custGeom>
          <a:solidFill>
            <a:srgbClr val="00A63E"/>
          </a:solidFill>
          <a:ln/>
        </p:spPr>
      </p:sp>
      <p:sp>
        <p:nvSpPr>
          <p:cNvPr id="29" name="Text 26"/>
          <p:cNvSpPr/>
          <p:nvPr/>
        </p:nvSpPr>
        <p:spPr>
          <a:xfrm>
            <a:off x="6430223" y="2308352"/>
            <a:ext cx="5298481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Mitigation: $5K investment in certification + 2 projects</a:t>
            </a:r>
            <a:endParaRPr lang="en-US" sz="1600" dirty="0"/>
          </a:p>
        </p:txBody>
      </p:sp>
      <p:sp>
        <p:nvSpPr>
          <p:cNvPr id="30" name="Shape 27"/>
          <p:cNvSpPr/>
          <p:nvPr/>
        </p:nvSpPr>
        <p:spPr>
          <a:xfrm>
            <a:off x="5608320" y="2763520"/>
            <a:ext cx="6258560" cy="1300480"/>
          </a:xfrm>
          <a:custGeom>
            <a:avLst/>
            <a:gdLst/>
            <a:ahLst/>
            <a:cxnLst/>
            <a:rect l="l" t="t" r="r" b="b"/>
            <a:pathLst>
              <a:path w="6258560" h="1300480">
                <a:moveTo>
                  <a:pt x="0" y="0"/>
                </a:moveTo>
                <a:lnTo>
                  <a:pt x="6258560" y="0"/>
                </a:lnTo>
                <a:lnTo>
                  <a:pt x="6258560" y="1300480"/>
                </a:lnTo>
                <a:lnTo>
                  <a:pt x="0" y="13004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384" dist="8128" dir="5400000">
              <a:srgbClr val="000000">
                <a:alpha val="10196"/>
              </a:srgbClr>
            </a:outerShdw>
          </a:effectLst>
        </p:spPr>
      </p:sp>
      <p:sp>
        <p:nvSpPr>
          <p:cNvPr id="31" name="Shape 28"/>
          <p:cNvSpPr/>
          <p:nvPr/>
        </p:nvSpPr>
        <p:spPr>
          <a:xfrm>
            <a:off x="5608320" y="2763520"/>
            <a:ext cx="32512" cy="1300480"/>
          </a:xfrm>
          <a:custGeom>
            <a:avLst/>
            <a:gdLst/>
            <a:ahLst/>
            <a:cxnLst/>
            <a:rect l="l" t="t" r="r" b="b"/>
            <a:pathLst>
              <a:path w="32512" h="1300480">
                <a:moveTo>
                  <a:pt x="0" y="0"/>
                </a:moveTo>
                <a:lnTo>
                  <a:pt x="32512" y="0"/>
                </a:lnTo>
                <a:lnTo>
                  <a:pt x="32512" y="1300480"/>
                </a:lnTo>
                <a:lnTo>
                  <a:pt x="0" y="1300480"/>
                </a:lnTo>
                <a:lnTo>
                  <a:pt x="0" y="0"/>
                </a:lnTo>
                <a:close/>
              </a:path>
            </a:pathLst>
          </a:custGeom>
          <a:solidFill>
            <a:srgbClr val="F0B100"/>
          </a:solidFill>
          <a:ln/>
        </p:spPr>
      </p:sp>
      <p:sp>
        <p:nvSpPr>
          <p:cNvPr id="32" name="Shape 29"/>
          <p:cNvSpPr/>
          <p:nvPr/>
        </p:nvSpPr>
        <p:spPr>
          <a:xfrm>
            <a:off x="5754624" y="2893568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20">
                <a:moveTo>
                  <a:pt x="0" y="0"/>
                </a:moveTo>
                <a:lnTo>
                  <a:pt x="325120" y="0"/>
                </a:lnTo>
                <a:lnTo>
                  <a:pt x="325120" y="325120"/>
                </a:lnTo>
                <a:lnTo>
                  <a:pt x="0" y="325120"/>
                </a:lnTo>
                <a:lnTo>
                  <a:pt x="0" y="0"/>
                </a:lnTo>
                <a:close/>
              </a:path>
            </a:pathLst>
          </a:custGeom>
          <a:solidFill>
            <a:srgbClr val="F0B100"/>
          </a:solidFill>
          <a:ln/>
        </p:spPr>
      </p:sp>
      <p:sp>
        <p:nvSpPr>
          <p:cNvPr id="33" name="Shape 30"/>
          <p:cNvSpPr/>
          <p:nvPr/>
        </p:nvSpPr>
        <p:spPr>
          <a:xfrm>
            <a:off x="5852160" y="2991104"/>
            <a:ext cx="130048" cy="130048"/>
          </a:xfrm>
          <a:custGeom>
            <a:avLst/>
            <a:gdLst/>
            <a:ahLst/>
            <a:cxnLst/>
            <a:rect l="l" t="t" r="r" b="b"/>
            <a:pathLst>
              <a:path w="130048" h="130048">
                <a:moveTo>
                  <a:pt x="16256" y="16256"/>
                </a:moveTo>
                <a:cubicBezTo>
                  <a:pt x="16256" y="11760"/>
                  <a:pt x="12624" y="8128"/>
                  <a:pt x="8128" y="8128"/>
                </a:cubicBezTo>
                <a:cubicBezTo>
                  <a:pt x="3632" y="8128"/>
                  <a:pt x="0" y="11760"/>
                  <a:pt x="0" y="16256"/>
                </a:cubicBezTo>
                <a:lnTo>
                  <a:pt x="0" y="101600"/>
                </a:lnTo>
                <a:cubicBezTo>
                  <a:pt x="0" y="112827"/>
                  <a:pt x="9093" y="121920"/>
                  <a:pt x="20320" y="121920"/>
                </a:cubicBezTo>
                <a:lnTo>
                  <a:pt x="121920" y="121920"/>
                </a:lnTo>
                <a:cubicBezTo>
                  <a:pt x="126416" y="121920"/>
                  <a:pt x="130048" y="118288"/>
                  <a:pt x="130048" y="113792"/>
                </a:cubicBezTo>
                <a:cubicBezTo>
                  <a:pt x="130048" y="109296"/>
                  <a:pt x="126416" y="105664"/>
                  <a:pt x="121920" y="105664"/>
                </a:cubicBezTo>
                <a:lnTo>
                  <a:pt x="20320" y="105664"/>
                </a:lnTo>
                <a:cubicBezTo>
                  <a:pt x="18085" y="105664"/>
                  <a:pt x="16256" y="103835"/>
                  <a:pt x="16256" y="101600"/>
                </a:cubicBezTo>
                <a:lnTo>
                  <a:pt x="16256" y="16256"/>
                </a:lnTo>
                <a:close/>
                <a:moveTo>
                  <a:pt x="119532" y="38252"/>
                </a:moveTo>
                <a:cubicBezTo>
                  <a:pt x="122707" y="35077"/>
                  <a:pt x="122707" y="29921"/>
                  <a:pt x="119532" y="26746"/>
                </a:cubicBezTo>
                <a:cubicBezTo>
                  <a:pt x="116357" y="23571"/>
                  <a:pt x="111201" y="23571"/>
                  <a:pt x="108026" y="26746"/>
                </a:cubicBezTo>
                <a:lnTo>
                  <a:pt x="81280" y="53518"/>
                </a:lnTo>
                <a:lnTo>
                  <a:pt x="66700" y="38964"/>
                </a:lnTo>
                <a:cubicBezTo>
                  <a:pt x="63525" y="35789"/>
                  <a:pt x="58369" y="35789"/>
                  <a:pt x="55194" y="38964"/>
                </a:cubicBezTo>
                <a:lnTo>
                  <a:pt x="30810" y="63348"/>
                </a:lnTo>
                <a:cubicBezTo>
                  <a:pt x="27635" y="66523"/>
                  <a:pt x="27635" y="71679"/>
                  <a:pt x="30810" y="74854"/>
                </a:cubicBezTo>
                <a:cubicBezTo>
                  <a:pt x="33985" y="78029"/>
                  <a:pt x="39141" y="78029"/>
                  <a:pt x="42316" y="74854"/>
                </a:cubicBezTo>
                <a:lnTo>
                  <a:pt x="60960" y="56210"/>
                </a:lnTo>
                <a:lnTo>
                  <a:pt x="75540" y="70790"/>
                </a:lnTo>
                <a:cubicBezTo>
                  <a:pt x="78715" y="73965"/>
                  <a:pt x="83871" y="73965"/>
                  <a:pt x="87046" y="70790"/>
                </a:cubicBezTo>
                <a:lnTo>
                  <a:pt x="119558" y="38278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34" name="Text 31"/>
          <p:cNvSpPr/>
          <p:nvPr/>
        </p:nvSpPr>
        <p:spPr>
          <a:xfrm>
            <a:off x="6177280" y="2893568"/>
            <a:ext cx="902208" cy="227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Market Risks</a:t>
            </a:r>
            <a:endParaRPr lang="en-US" sz="1600" dirty="0"/>
          </a:p>
        </p:txBody>
      </p:sp>
      <p:sp>
        <p:nvSpPr>
          <p:cNvPr id="35" name="Shape 32"/>
          <p:cNvSpPr/>
          <p:nvPr/>
        </p:nvSpPr>
        <p:spPr>
          <a:xfrm>
            <a:off x="11031538" y="2909824"/>
            <a:ext cx="333248" cy="195072"/>
          </a:xfrm>
          <a:custGeom>
            <a:avLst/>
            <a:gdLst/>
            <a:ahLst/>
            <a:cxnLst/>
            <a:rect l="l" t="t" r="r" b="b"/>
            <a:pathLst>
              <a:path w="333248" h="195072">
                <a:moveTo>
                  <a:pt x="0" y="0"/>
                </a:moveTo>
                <a:lnTo>
                  <a:pt x="333248" y="0"/>
                </a:lnTo>
                <a:lnTo>
                  <a:pt x="333248" y="195072"/>
                </a:lnTo>
                <a:lnTo>
                  <a:pt x="0" y="195072"/>
                </a:lnTo>
                <a:lnTo>
                  <a:pt x="0" y="0"/>
                </a:lnTo>
                <a:close/>
              </a:path>
            </a:pathLst>
          </a:custGeom>
          <a:solidFill>
            <a:srgbClr val="FEF9C2"/>
          </a:solidFill>
          <a:ln/>
        </p:spPr>
      </p:sp>
      <p:sp>
        <p:nvSpPr>
          <p:cNvPr id="36" name="Text 33"/>
          <p:cNvSpPr/>
          <p:nvPr/>
        </p:nvSpPr>
        <p:spPr>
          <a:xfrm>
            <a:off x="11031538" y="2909824"/>
            <a:ext cx="382016" cy="195072"/>
          </a:xfrm>
          <a:prstGeom prst="rect">
            <a:avLst/>
          </a:prstGeom>
          <a:noFill/>
          <a:ln/>
        </p:spPr>
        <p:txBody>
          <a:bodyPr wrap="square" lIns="65024" tIns="32512" rIns="65024" bIns="32512" rtlCol="0" anchor="ctr"/>
          <a:lstStyle/>
          <a:p>
            <a:pPr>
              <a:lnSpc>
                <a:spcPct val="110000"/>
              </a:lnSpc>
            </a:pPr>
            <a:r>
              <a:rPr lang="en-US" sz="768" b="1" dirty="0">
                <a:solidFill>
                  <a:srgbClr val="A65F0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</a:t>
            </a:r>
            <a:endParaRPr lang="en-US" sz="1600" dirty="0"/>
          </a:p>
        </p:txBody>
      </p:sp>
      <p:sp>
        <p:nvSpPr>
          <p:cNvPr id="37" name="Shape 34"/>
          <p:cNvSpPr/>
          <p:nvPr/>
        </p:nvSpPr>
        <p:spPr>
          <a:xfrm>
            <a:off x="11428413" y="2909824"/>
            <a:ext cx="308864" cy="195072"/>
          </a:xfrm>
          <a:custGeom>
            <a:avLst/>
            <a:gdLst/>
            <a:ahLst/>
            <a:cxnLst/>
            <a:rect l="l" t="t" r="r" b="b"/>
            <a:pathLst>
              <a:path w="308864" h="195072">
                <a:moveTo>
                  <a:pt x="0" y="0"/>
                </a:moveTo>
                <a:lnTo>
                  <a:pt x="308864" y="0"/>
                </a:lnTo>
                <a:lnTo>
                  <a:pt x="308864" y="195072"/>
                </a:lnTo>
                <a:lnTo>
                  <a:pt x="0" y="19507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8" name="Text 35"/>
          <p:cNvSpPr/>
          <p:nvPr/>
        </p:nvSpPr>
        <p:spPr>
          <a:xfrm>
            <a:off x="11428413" y="2909824"/>
            <a:ext cx="357632" cy="195072"/>
          </a:xfrm>
          <a:prstGeom prst="rect">
            <a:avLst/>
          </a:prstGeom>
          <a:noFill/>
          <a:ln/>
        </p:spPr>
        <p:txBody>
          <a:bodyPr wrap="square" lIns="65024" tIns="32512" rIns="65024" bIns="32512" rtlCol="0" anchor="ctr"/>
          <a:lstStyle/>
          <a:p>
            <a:pPr>
              <a:lnSpc>
                <a:spcPct val="110000"/>
              </a:lnSpc>
            </a:pPr>
            <a:r>
              <a:rPr lang="en-US" sz="7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25%</a:t>
            </a:r>
            <a:endParaRPr lang="en-US" sz="1600" dirty="0"/>
          </a:p>
        </p:txBody>
      </p:sp>
      <p:sp>
        <p:nvSpPr>
          <p:cNvPr id="39" name="Shape 36"/>
          <p:cNvSpPr/>
          <p:nvPr/>
        </p:nvSpPr>
        <p:spPr>
          <a:xfrm>
            <a:off x="6185408" y="3186176"/>
            <a:ext cx="5551424" cy="422656"/>
          </a:xfrm>
          <a:custGeom>
            <a:avLst/>
            <a:gdLst/>
            <a:ahLst/>
            <a:cxnLst/>
            <a:rect l="l" t="t" r="r" b="b"/>
            <a:pathLst>
              <a:path w="5551424" h="422656">
                <a:moveTo>
                  <a:pt x="0" y="0"/>
                </a:moveTo>
                <a:lnTo>
                  <a:pt x="5551424" y="0"/>
                </a:lnTo>
                <a:lnTo>
                  <a:pt x="5551424" y="422656"/>
                </a:lnTo>
                <a:lnTo>
                  <a:pt x="0" y="422656"/>
                </a:lnTo>
                <a:lnTo>
                  <a:pt x="0" y="0"/>
                </a:lnTo>
                <a:close/>
              </a:path>
            </a:pathLst>
          </a:custGeom>
          <a:solidFill>
            <a:srgbClr val="FEFCE8"/>
          </a:solidFill>
          <a:ln/>
        </p:spPr>
      </p:sp>
      <p:sp>
        <p:nvSpPr>
          <p:cNvPr id="40" name="Shape 37"/>
          <p:cNvSpPr/>
          <p:nvPr/>
        </p:nvSpPr>
        <p:spPr>
          <a:xfrm>
            <a:off x="6185408" y="3186176"/>
            <a:ext cx="16256" cy="422656"/>
          </a:xfrm>
          <a:custGeom>
            <a:avLst/>
            <a:gdLst/>
            <a:ahLst/>
            <a:cxnLst/>
            <a:rect l="l" t="t" r="r" b="b"/>
            <a:pathLst>
              <a:path w="16256" h="422656">
                <a:moveTo>
                  <a:pt x="0" y="0"/>
                </a:moveTo>
                <a:lnTo>
                  <a:pt x="16256" y="0"/>
                </a:lnTo>
                <a:lnTo>
                  <a:pt x="16256" y="422656"/>
                </a:lnTo>
                <a:lnTo>
                  <a:pt x="0" y="422656"/>
                </a:lnTo>
                <a:lnTo>
                  <a:pt x="0" y="0"/>
                </a:lnTo>
                <a:close/>
              </a:path>
            </a:pathLst>
          </a:custGeom>
          <a:solidFill>
            <a:srgbClr val="F0B100"/>
          </a:solidFill>
          <a:ln/>
        </p:spPr>
      </p:sp>
      <p:sp>
        <p:nvSpPr>
          <p:cNvPr id="41" name="Text 38"/>
          <p:cNvSpPr/>
          <p:nvPr/>
        </p:nvSpPr>
        <p:spPr>
          <a:xfrm>
            <a:off x="6258560" y="3251200"/>
            <a:ext cx="5470144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Industry consolidation reducing leadership roles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6258560" y="3413760"/>
            <a:ext cx="5462016" cy="130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Economic downturn could freeze senior hiring for 12-18 months</a:t>
            </a:r>
            <a:endParaRPr lang="en-US" sz="1600" dirty="0"/>
          </a:p>
        </p:txBody>
      </p:sp>
      <p:sp>
        <p:nvSpPr>
          <p:cNvPr id="43" name="Shape 40"/>
          <p:cNvSpPr/>
          <p:nvPr/>
        </p:nvSpPr>
        <p:spPr>
          <a:xfrm>
            <a:off x="6177280" y="3641344"/>
            <a:ext cx="5559552" cy="292608"/>
          </a:xfrm>
          <a:custGeom>
            <a:avLst/>
            <a:gdLst/>
            <a:ahLst/>
            <a:cxnLst/>
            <a:rect l="l" t="t" r="r" b="b"/>
            <a:pathLst>
              <a:path w="5559552" h="292608">
                <a:moveTo>
                  <a:pt x="0" y="0"/>
                </a:moveTo>
                <a:lnTo>
                  <a:pt x="5559552" y="0"/>
                </a:lnTo>
                <a:lnTo>
                  <a:pt x="5559552" y="292608"/>
                </a:lnTo>
                <a:lnTo>
                  <a:pt x="0" y="29260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4" name="Shape 41"/>
          <p:cNvSpPr/>
          <p:nvPr/>
        </p:nvSpPr>
        <p:spPr>
          <a:xfrm>
            <a:off x="6258560" y="3726688"/>
            <a:ext cx="113792" cy="113792"/>
          </a:xfrm>
          <a:custGeom>
            <a:avLst/>
            <a:gdLst/>
            <a:ahLst/>
            <a:cxnLst/>
            <a:rect l="l" t="t" r="r" b="b"/>
            <a:pathLst>
              <a:path w="113792" h="113792">
                <a:moveTo>
                  <a:pt x="56896" y="0"/>
                </a:moveTo>
                <a:cubicBezTo>
                  <a:pt x="57918" y="0"/>
                  <a:pt x="58941" y="222"/>
                  <a:pt x="59874" y="645"/>
                </a:cubicBezTo>
                <a:lnTo>
                  <a:pt x="101746" y="18402"/>
                </a:lnTo>
                <a:cubicBezTo>
                  <a:pt x="106636" y="20469"/>
                  <a:pt x="110280" y="25292"/>
                  <a:pt x="110258" y="31115"/>
                </a:cubicBezTo>
                <a:cubicBezTo>
                  <a:pt x="110147" y="53162"/>
                  <a:pt x="101079" y="93501"/>
                  <a:pt x="62786" y="111836"/>
                </a:cubicBezTo>
                <a:cubicBezTo>
                  <a:pt x="59074" y="113614"/>
                  <a:pt x="54762" y="113614"/>
                  <a:pt x="51051" y="111836"/>
                </a:cubicBezTo>
                <a:cubicBezTo>
                  <a:pt x="12735" y="93501"/>
                  <a:pt x="3689" y="53162"/>
                  <a:pt x="3578" y="31115"/>
                </a:cubicBezTo>
                <a:cubicBezTo>
                  <a:pt x="3556" y="25292"/>
                  <a:pt x="7201" y="20469"/>
                  <a:pt x="12090" y="18402"/>
                </a:cubicBezTo>
                <a:lnTo>
                  <a:pt x="53940" y="645"/>
                </a:lnTo>
                <a:cubicBezTo>
                  <a:pt x="54874" y="222"/>
                  <a:pt x="55874" y="0"/>
                  <a:pt x="56896" y="0"/>
                </a:cubicBezTo>
                <a:close/>
                <a:moveTo>
                  <a:pt x="56896" y="14846"/>
                </a:moveTo>
                <a:lnTo>
                  <a:pt x="56896" y="98879"/>
                </a:lnTo>
                <a:cubicBezTo>
                  <a:pt x="87567" y="84033"/>
                  <a:pt x="95812" y="51140"/>
                  <a:pt x="96012" y="31448"/>
                </a:cubicBezTo>
                <a:lnTo>
                  <a:pt x="56896" y="14869"/>
                </a:lnTo>
                <a:lnTo>
                  <a:pt x="56896" y="14869"/>
                </a:lnTo>
                <a:close/>
              </a:path>
            </a:pathLst>
          </a:custGeom>
          <a:solidFill>
            <a:srgbClr val="00A63E"/>
          </a:solidFill>
          <a:ln/>
        </p:spPr>
      </p:sp>
      <p:sp>
        <p:nvSpPr>
          <p:cNvPr id="45" name="Text 42"/>
          <p:cNvSpPr/>
          <p:nvPr/>
        </p:nvSpPr>
        <p:spPr>
          <a:xfrm>
            <a:off x="6430223" y="3706368"/>
            <a:ext cx="5298481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Mitigation: Cross-sector positioning + advisory/consulting option</a:t>
            </a:r>
            <a:endParaRPr lang="en-US" sz="1600" dirty="0"/>
          </a:p>
        </p:txBody>
      </p:sp>
      <p:sp>
        <p:nvSpPr>
          <p:cNvPr id="46" name="Shape 43"/>
          <p:cNvSpPr/>
          <p:nvPr/>
        </p:nvSpPr>
        <p:spPr>
          <a:xfrm>
            <a:off x="5608320" y="4161536"/>
            <a:ext cx="6258560" cy="1300480"/>
          </a:xfrm>
          <a:custGeom>
            <a:avLst/>
            <a:gdLst/>
            <a:ahLst/>
            <a:cxnLst/>
            <a:rect l="l" t="t" r="r" b="b"/>
            <a:pathLst>
              <a:path w="6258560" h="1300480">
                <a:moveTo>
                  <a:pt x="0" y="0"/>
                </a:moveTo>
                <a:lnTo>
                  <a:pt x="6258560" y="0"/>
                </a:lnTo>
                <a:lnTo>
                  <a:pt x="6258560" y="1300480"/>
                </a:lnTo>
                <a:lnTo>
                  <a:pt x="0" y="13004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384" dist="8128" dir="5400000">
              <a:srgbClr val="000000">
                <a:alpha val="10196"/>
              </a:srgbClr>
            </a:outerShdw>
          </a:effectLst>
        </p:spPr>
      </p:sp>
      <p:sp>
        <p:nvSpPr>
          <p:cNvPr id="47" name="Shape 44"/>
          <p:cNvSpPr/>
          <p:nvPr/>
        </p:nvSpPr>
        <p:spPr>
          <a:xfrm>
            <a:off x="5608320" y="4161536"/>
            <a:ext cx="32512" cy="1300480"/>
          </a:xfrm>
          <a:custGeom>
            <a:avLst/>
            <a:gdLst/>
            <a:ahLst/>
            <a:cxnLst/>
            <a:rect l="l" t="t" r="r" b="b"/>
            <a:pathLst>
              <a:path w="32512" h="1300480">
                <a:moveTo>
                  <a:pt x="0" y="0"/>
                </a:moveTo>
                <a:lnTo>
                  <a:pt x="32512" y="0"/>
                </a:lnTo>
                <a:lnTo>
                  <a:pt x="32512" y="1300480"/>
                </a:lnTo>
                <a:lnTo>
                  <a:pt x="0" y="1300480"/>
                </a:lnTo>
                <a:lnTo>
                  <a:pt x="0" y="0"/>
                </a:lnTo>
                <a:close/>
              </a:path>
            </a:pathLst>
          </a:custGeom>
          <a:solidFill>
            <a:srgbClr val="FF6900"/>
          </a:solidFill>
          <a:ln/>
        </p:spPr>
      </p:sp>
      <p:sp>
        <p:nvSpPr>
          <p:cNvPr id="48" name="Shape 45"/>
          <p:cNvSpPr/>
          <p:nvPr/>
        </p:nvSpPr>
        <p:spPr>
          <a:xfrm>
            <a:off x="5754624" y="4291584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20">
                <a:moveTo>
                  <a:pt x="0" y="0"/>
                </a:moveTo>
                <a:lnTo>
                  <a:pt x="325120" y="0"/>
                </a:lnTo>
                <a:lnTo>
                  <a:pt x="325120" y="325120"/>
                </a:lnTo>
                <a:lnTo>
                  <a:pt x="0" y="325120"/>
                </a:lnTo>
                <a:lnTo>
                  <a:pt x="0" y="0"/>
                </a:lnTo>
                <a:close/>
              </a:path>
            </a:pathLst>
          </a:custGeom>
          <a:solidFill>
            <a:srgbClr val="FF6900"/>
          </a:solidFill>
          <a:ln/>
        </p:spPr>
      </p:sp>
      <p:sp>
        <p:nvSpPr>
          <p:cNvPr id="49" name="Shape 46"/>
          <p:cNvSpPr/>
          <p:nvPr/>
        </p:nvSpPr>
        <p:spPr>
          <a:xfrm>
            <a:off x="5844032" y="4389120"/>
            <a:ext cx="146304" cy="130048"/>
          </a:xfrm>
          <a:custGeom>
            <a:avLst/>
            <a:gdLst/>
            <a:ahLst/>
            <a:cxnLst/>
            <a:rect l="l" t="t" r="r" b="b"/>
            <a:pathLst>
              <a:path w="146304" h="130048">
                <a:moveTo>
                  <a:pt x="56896" y="2032"/>
                </a:moveTo>
                <a:cubicBezTo>
                  <a:pt x="73718" y="2032"/>
                  <a:pt x="87376" y="15690"/>
                  <a:pt x="87376" y="32512"/>
                </a:cubicBezTo>
                <a:cubicBezTo>
                  <a:pt x="87376" y="49334"/>
                  <a:pt x="73718" y="62992"/>
                  <a:pt x="56896" y="62992"/>
                </a:cubicBezTo>
                <a:cubicBezTo>
                  <a:pt x="40074" y="62992"/>
                  <a:pt x="26416" y="49334"/>
                  <a:pt x="26416" y="32512"/>
                </a:cubicBezTo>
                <a:cubicBezTo>
                  <a:pt x="26416" y="15690"/>
                  <a:pt x="40074" y="2032"/>
                  <a:pt x="56896" y="2032"/>
                </a:cubicBezTo>
                <a:close/>
                <a:moveTo>
                  <a:pt x="49352" y="77216"/>
                </a:moveTo>
                <a:lnTo>
                  <a:pt x="64440" y="77216"/>
                </a:lnTo>
                <a:cubicBezTo>
                  <a:pt x="65430" y="77216"/>
                  <a:pt x="66446" y="77241"/>
                  <a:pt x="67437" y="77318"/>
                </a:cubicBezTo>
                <a:cubicBezTo>
                  <a:pt x="63322" y="84480"/>
                  <a:pt x="60960" y="92761"/>
                  <a:pt x="60960" y="101600"/>
                </a:cubicBezTo>
                <a:cubicBezTo>
                  <a:pt x="60960" y="112217"/>
                  <a:pt x="64364" y="122047"/>
                  <a:pt x="70104" y="130048"/>
                </a:cubicBezTo>
                <a:lnTo>
                  <a:pt x="11608" y="130048"/>
                </a:lnTo>
                <a:cubicBezTo>
                  <a:pt x="7442" y="130048"/>
                  <a:pt x="4064" y="126670"/>
                  <a:pt x="4064" y="122504"/>
                </a:cubicBezTo>
                <a:cubicBezTo>
                  <a:pt x="4064" y="97485"/>
                  <a:pt x="24333" y="77216"/>
                  <a:pt x="49352" y="77216"/>
                </a:cubicBezTo>
                <a:close/>
                <a:moveTo>
                  <a:pt x="73152" y="101600"/>
                </a:moveTo>
                <a:cubicBezTo>
                  <a:pt x="73152" y="81413"/>
                  <a:pt x="89541" y="65024"/>
                  <a:pt x="109728" y="65024"/>
                </a:cubicBezTo>
                <a:cubicBezTo>
                  <a:pt x="129915" y="65024"/>
                  <a:pt x="146304" y="81413"/>
                  <a:pt x="146304" y="101600"/>
                </a:cubicBezTo>
                <a:cubicBezTo>
                  <a:pt x="146304" y="121787"/>
                  <a:pt x="129915" y="138176"/>
                  <a:pt x="109728" y="138176"/>
                </a:cubicBezTo>
                <a:cubicBezTo>
                  <a:pt x="89541" y="138176"/>
                  <a:pt x="73152" y="121787"/>
                  <a:pt x="73152" y="101600"/>
                </a:cubicBezTo>
                <a:close/>
                <a:moveTo>
                  <a:pt x="109728" y="81280"/>
                </a:moveTo>
                <a:cubicBezTo>
                  <a:pt x="107493" y="81280"/>
                  <a:pt x="105664" y="83109"/>
                  <a:pt x="105664" y="85344"/>
                </a:cubicBezTo>
                <a:lnTo>
                  <a:pt x="105664" y="101600"/>
                </a:lnTo>
                <a:cubicBezTo>
                  <a:pt x="105664" y="103835"/>
                  <a:pt x="107493" y="105664"/>
                  <a:pt x="109728" y="105664"/>
                </a:cubicBezTo>
                <a:lnTo>
                  <a:pt x="121920" y="105664"/>
                </a:lnTo>
                <a:cubicBezTo>
                  <a:pt x="124155" y="105664"/>
                  <a:pt x="125984" y="103835"/>
                  <a:pt x="125984" y="101600"/>
                </a:cubicBezTo>
                <a:cubicBezTo>
                  <a:pt x="125984" y="99365"/>
                  <a:pt x="124155" y="97536"/>
                  <a:pt x="121920" y="97536"/>
                </a:cubicBezTo>
                <a:lnTo>
                  <a:pt x="113792" y="97536"/>
                </a:lnTo>
                <a:lnTo>
                  <a:pt x="113792" y="85344"/>
                </a:lnTo>
                <a:cubicBezTo>
                  <a:pt x="113792" y="83109"/>
                  <a:pt x="111963" y="81280"/>
                  <a:pt x="109728" y="81280"/>
                </a:cubicBez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50" name="Text 47"/>
          <p:cNvSpPr/>
          <p:nvPr/>
        </p:nvSpPr>
        <p:spPr>
          <a:xfrm>
            <a:off x="6177280" y="4291584"/>
            <a:ext cx="1089152" cy="227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Execution Risks</a:t>
            </a:r>
            <a:endParaRPr lang="en-US" sz="1600" dirty="0"/>
          </a:p>
        </p:txBody>
      </p:sp>
      <p:sp>
        <p:nvSpPr>
          <p:cNvPr id="51" name="Shape 48"/>
          <p:cNvSpPr/>
          <p:nvPr/>
        </p:nvSpPr>
        <p:spPr>
          <a:xfrm>
            <a:off x="11018139" y="4307840"/>
            <a:ext cx="333248" cy="195072"/>
          </a:xfrm>
          <a:custGeom>
            <a:avLst/>
            <a:gdLst/>
            <a:ahLst/>
            <a:cxnLst/>
            <a:rect l="l" t="t" r="r" b="b"/>
            <a:pathLst>
              <a:path w="333248" h="195072">
                <a:moveTo>
                  <a:pt x="0" y="0"/>
                </a:moveTo>
                <a:lnTo>
                  <a:pt x="333248" y="0"/>
                </a:lnTo>
                <a:lnTo>
                  <a:pt x="333248" y="195072"/>
                </a:lnTo>
                <a:lnTo>
                  <a:pt x="0" y="195072"/>
                </a:lnTo>
                <a:lnTo>
                  <a:pt x="0" y="0"/>
                </a:lnTo>
                <a:close/>
              </a:path>
            </a:pathLst>
          </a:custGeom>
          <a:solidFill>
            <a:srgbClr val="FFEDD4"/>
          </a:solidFill>
          <a:ln/>
        </p:spPr>
      </p:sp>
      <p:sp>
        <p:nvSpPr>
          <p:cNvPr id="52" name="Text 49"/>
          <p:cNvSpPr/>
          <p:nvPr/>
        </p:nvSpPr>
        <p:spPr>
          <a:xfrm>
            <a:off x="11018139" y="4307840"/>
            <a:ext cx="382016" cy="195072"/>
          </a:xfrm>
          <a:prstGeom prst="rect">
            <a:avLst/>
          </a:prstGeom>
          <a:noFill/>
          <a:ln/>
        </p:spPr>
        <p:txBody>
          <a:bodyPr wrap="square" lIns="65024" tIns="32512" rIns="65024" bIns="32512" rtlCol="0" anchor="ctr"/>
          <a:lstStyle/>
          <a:p>
            <a:pPr>
              <a:lnSpc>
                <a:spcPct val="110000"/>
              </a:lnSpc>
            </a:pPr>
            <a:r>
              <a:rPr lang="en-US" sz="768" b="1" dirty="0">
                <a:solidFill>
                  <a:srgbClr val="F5490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</a:t>
            </a:r>
            <a:endParaRPr lang="en-US" sz="1600" dirty="0"/>
          </a:p>
        </p:txBody>
      </p:sp>
      <p:sp>
        <p:nvSpPr>
          <p:cNvPr id="53" name="Shape 50"/>
          <p:cNvSpPr/>
          <p:nvPr/>
        </p:nvSpPr>
        <p:spPr>
          <a:xfrm>
            <a:off x="11415014" y="4307840"/>
            <a:ext cx="325120" cy="195072"/>
          </a:xfrm>
          <a:custGeom>
            <a:avLst/>
            <a:gdLst/>
            <a:ahLst/>
            <a:cxnLst/>
            <a:rect l="l" t="t" r="r" b="b"/>
            <a:pathLst>
              <a:path w="325120" h="195072">
                <a:moveTo>
                  <a:pt x="0" y="0"/>
                </a:moveTo>
                <a:lnTo>
                  <a:pt x="325120" y="0"/>
                </a:lnTo>
                <a:lnTo>
                  <a:pt x="325120" y="195072"/>
                </a:lnTo>
                <a:lnTo>
                  <a:pt x="0" y="19507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4" name="Text 51"/>
          <p:cNvSpPr/>
          <p:nvPr/>
        </p:nvSpPr>
        <p:spPr>
          <a:xfrm>
            <a:off x="11415014" y="4307840"/>
            <a:ext cx="373888" cy="195072"/>
          </a:xfrm>
          <a:prstGeom prst="rect">
            <a:avLst/>
          </a:prstGeom>
          <a:noFill/>
          <a:ln/>
        </p:spPr>
        <p:txBody>
          <a:bodyPr wrap="square" lIns="65024" tIns="32512" rIns="65024" bIns="32512" rtlCol="0" anchor="ctr"/>
          <a:lstStyle/>
          <a:p>
            <a:pPr>
              <a:lnSpc>
                <a:spcPct val="110000"/>
              </a:lnSpc>
            </a:pPr>
            <a:r>
              <a:rPr lang="en-US" sz="7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30%</a:t>
            </a:r>
            <a:endParaRPr lang="en-US" sz="1600" dirty="0"/>
          </a:p>
        </p:txBody>
      </p:sp>
      <p:sp>
        <p:nvSpPr>
          <p:cNvPr id="55" name="Shape 52"/>
          <p:cNvSpPr/>
          <p:nvPr/>
        </p:nvSpPr>
        <p:spPr>
          <a:xfrm>
            <a:off x="6185408" y="4584192"/>
            <a:ext cx="5551424" cy="422656"/>
          </a:xfrm>
          <a:custGeom>
            <a:avLst/>
            <a:gdLst/>
            <a:ahLst/>
            <a:cxnLst/>
            <a:rect l="l" t="t" r="r" b="b"/>
            <a:pathLst>
              <a:path w="5551424" h="422656">
                <a:moveTo>
                  <a:pt x="0" y="0"/>
                </a:moveTo>
                <a:lnTo>
                  <a:pt x="5551424" y="0"/>
                </a:lnTo>
                <a:lnTo>
                  <a:pt x="5551424" y="422656"/>
                </a:lnTo>
                <a:lnTo>
                  <a:pt x="0" y="422656"/>
                </a:lnTo>
                <a:lnTo>
                  <a:pt x="0" y="0"/>
                </a:lnTo>
                <a:close/>
              </a:path>
            </a:pathLst>
          </a:custGeom>
          <a:solidFill>
            <a:srgbClr val="FFF7ED"/>
          </a:solidFill>
          <a:ln/>
        </p:spPr>
      </p:sp>
      <p:sp>
        <p:nvSpPr>
          <p:cNvPr id="56" name="Shape 53"/>
          <p:cNvSpPr/>
          <p:nvPr/>
        </p:nvSpPr>
        <p:spPr>
          <a:xfrm>
            <a:off x="6185408" y="4584192"/>
            <a:ext cx="16256" cy="422656"/>
          </a:xfrm>
          <a:custGeom>
            <a:avLst/>
            <a:gdLst/>
            <a:ahLst/>
            <a:cxnLst/>
            <a:rect l="l" t="t" r="r" b="b"/>
            <a:pathLst>
              <a:path w="16256" h="422656">
                <a:moveTo>
                  <a:pt x="0" y="0"/>
                </a:moveTo>
                <a:lnTo>
                  <a:pt x="16256" y="0"/>
                </a:lnTo>
                <a:lnTo>
                  <a:pt x="16256" y="422656"/>
                </a:lnTo>
                <a:lnTo>
                  <a:pt x="0" y="422656"/>
                </a:lnTo>
                <a:lnTo>
                  <a:pt x="0" y="0"/>
                </a:lnTo>
                <a:close/>
              </a:path>
            </a:pathLst>
          </a:custGeom>
          <a:solidFill>
            <a:srgbClr val="FF6900"/>
          </a:solidFill>
          <a:ln/>
        </p:spPr>
      </p:sp>
      <p:sp>
        <p:nvSpPr>
          <p:cNvPr id="57" name="Text 54"/>
          <p:cNvSpPr/>
          <p:nvPr/>
        </p:nvSpPr>
        <p:spPr>
          <a:xfrm>
            <a:off x="6258560" y="4649216"/>
            <a:ext cx="5470144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Tendency to overcommit; perfectionism causing delays</a:t>
            </a:r>
            <a:endParaRPr lang="en-US" sz="1600" dirty="0"/>
          </a:p>
        </p:txBody>
      </p:sp>
      <p:sp>
        <p:nvSpPr>
          <p:cNvPr id="58" name="Text 55"/>
          <p:cNvSpPr/>
          <p:nvPr/>
        </p:nvSpPr>
        <p:spPr>
          <a:xfrm>
            <a:off x="6258560" y="4811776"/>
            <a:ext cx="5462016" cy="130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Historical pattern: Taking on too much, quality suffers</a:t>
            </a:r>
            <a:endParaRPr lang="en-US" sz="1600" dirty="0"/>
          </a:p>
        </p:txBody>
      </p:sp>
      <p:sp>
        <p:nvSpPr>
          <p:cNvPr id="59" name="Shape 56"/>
          <p:cNvSpPr/>
          <p:nvPr/>
        </p:nvSpPr>
        <p:spPr>
          <a:xfrm>
            <a:off x="6177280" y="5039360"/>
            <a:ext cx="5559552" cy="292608"/>
          </a:xfrm>
          <a:custGeom>
            <a:avLst/>
            <a:gdLst/>
            <a:ahLst/>
            <a:cxnLst/>
            <a:rect l="l" t="t" r="r" b="b"/>
            <a:pathLst>
              <a:path w="5559552" h="292608">
                <a:moveTo>
                  <a:pt x="0" y="0"/>
                </a:moveTo>
                <a:lnTo>
                  <a:pt x="5559552" y="0"/>
                </a:lnTo>
                <a:lnTo>
                  <a:pt x="5559552" y="292608"/>
                </a:lnTo>
                <a:lnTo>
                  <a:pt x="0" y="29260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0" name="Shape 57"/>
          <p:cNvSpPr/>
          <p:nvPr/>
        </p:nvSpPr>
        <p:spPr>
          <a:xfrm>
            <a:off x="6258560" y="5124704"/>
            <a:ext cx="113792" cy="113792"/>
          </a:xfrm>
          <a:custGeom>
            <a:avLst/>
            <a:gdLst/>
            <a:ahLst/>
            <a:cxnLst/>
            <a:rect l="l" t="t" r="r" b="b"/>
            <a:pathLst>
              <a:path w="113792" h="113792">
                <a:moveTo>
                  <a:pt x="56896" y="0"/>
                </a:moveTo>
                <a:cubicBezTo>
                  <a:pt x="57918" y="0"/>
                  <a:pt x="58941" y="222"/>
                  <a:pt x="59874" y="645"/>
                </a:cubicBezTo>
                <a:lnTo>
                  <a:pt x="101746" y="18402"/>
                </a:lnTo>
                <a:cubicBezTo>
                  <a:pt x="106636" y="20469"/>
                  <a:pt x="110280" y="25292"/>
                  <a:pt x="110258" y="31115"/>
                </a:cubicBezTo>
                <a:cubicBezTo>
                  <a:pt x="110147" y="53162"/>
                  <a:pt x="101079" y="93501"/>
                  <a:pt x="62786" y="111836"/>
                </a:cubicBezTo>
                <a:cubicBezTo>
                  <a:pt x="59074" y="113614"/>
                  <a:pt x="54762" y="113614"/>
                  <a:pt x="51051" y="111836"/>
                </a:cubicBezTo>
                <a:cubicBezTo>
                  <a:pt x="12735" y="93501"/>
                  <a:pt x="3689" y="53162"/>
                  <a:pt x="3578" y="31115"/>
                </a:cubicBezTo>
                <a:cubicBezTo>
                  <a:pt x="3556" y="25292"/>
                  <a:pt x="7201" y="20469"/>
                  <a:pt x="12090" y="18402"/>
                </a:cubicBezTo>
                <a:lnTo>
                  <a:pt x="53940" y="645"/>
                </a:lnTo>
                <a:cubicBezTo>
                  <a:pt x="54874" y="222"/>
                  <a:pt x="55874" y="0"/>
                  <a:pt x="56896" y="0"/>
                </a:cubicBezTo>
                <a:close/>
                <a:moveTo>
                  <a:pt x="56896" y="14846"/>
                </a:moveTo>
                <a:lnTo>
                  <a:pt x="56896" y="98879"/>
                </a:lnTo>
                <a:cubicBezTo>
                  <a:pt x="87567" y="84033"/>
                  <a:pt x="95812" y="51140"/>
                  <a:pt x="96012" y="31448"/>
                </a:cubicBezTo>
                <a:lnTo>
                  <a:pt x="56896" y="14869"/>
                </a:lnTo>
                <a:lnTo>
                  <a:pt x="56896" y="14869"/>
                </a:lnTo>
                <a:close/>
              </a:path>
            </a:pathLst>
          </a:custGeom>
          <a:solidFill>
            <a:srgbClr val="00A63E"/>
          </a:solidFill>
          <a:ln/>
        </p:spPr>
      </p:sp>
      <p:sp>
        <p:nvSpPr>
          <p:cNvPr id="61" name="Text 58"/>
          <p:cNvSpPr/>
          <p:nvPr/>
        </p:nvSpPr>
        <p:spPr>
          <a:xfrm>
            <a:off x="6430223" y="5104384"/>
            <a:ext cx="5298481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Mitigation: Accountability partner + ruthless prioritization framework</a:t>
            </a:r>
            <a:endParaRPr lang="en-US" sz="1600" dirty="0"/>
          </a:p>
        </p:txBody>
      </p:sp>
      <p:sp>
        <p:nvSpPr>
          <p:cNvPr id="62" name="Shape 59"/>
          <p:cNvSpPr/>
          <p:nvPr/>
        </p:nvSpPr>
        <p:spPr>
          <a:xfrm>
            <a:off x="5608320" y="5559552"/>
            <a:ext cx="6258560" cy="1300480"/>
          </a:xfrm>
          <a:custGeom>
            <a:avLst/>
            <a:gdLst/>
            <a:ahLst/>
            <a:cxnLst/>
            <a:rect l="l" t="t" r="r" b="b"/>
            <a:pathLst>
              <a:path w="6258560" h="1300480">
                <a:moveTo>
                  <a:pt x="0" y="0"/>
                </a:moveTo>
                <a:lnTo>
                  <a:pt x="6258560" y="0"/>
                </a:lnTo>
                <a:lnTo>
                  <a:pt x="6258560" y="1300480"/>
                </a:lnTo>
                <a:lnTo>
                  <a:pt x="0" y="130048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4384" dist="8128" dir="5400000">
              <a:srgbClr val="000000">
                <a:alpha val="10196"/>
              </a:srgbClr>
            </a:outerShdw>
          </a:effectLst>
        </p:spPr>
      </p:sp>
      <p:sp>
        <p:nvSpPr>
          <p:cNvPr id="63" name="Shape 60"/>
          <p:cNvSpPr/>
          <p:nvPr/>
        </p:nvSpPr>
        <p:spPr>
          <a:xfrm>
            <a:off x="5608320" y="5559552"/>
            <a:ext cx="32512" cy="1300480"/>
          </a:xfrm>
          <a:custGeom>
            <a:avLst/>
            <a:gdLst/>
            <a:ahLst/>
            <a:cxnLst/>
            <a:rect l="l" t="t" r="r" b="b"/>
            <a:pathLst>
              <a:path w="32512" h="1300480">
                <a:moveTo>
                  <a:pt x="0" y="0"/>
                </a:moveTo>
                <a:lnTo>
                  <a:pt x="32512" y="0"/>
                </a:lnTo>
                <a:lnTo>
                  <a:pt x="32512" y="1300480"/>
                </a:lnTo>
                <a:lnTo>
                  <a:pt x="0" y="130048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64" name="Shape 61"/>
          <p:cNvSpPr/>
          <p:nvPr/>
        </p:nvSpPr>
        <p:spPr>
          <a:xfrm>
            <a:off x="5754624" y="5689600"/>
            <a:ext cx="325120" cy="325120"/>
          </a:xfrm>
          <a:custGeom>
            <a:avLst/>
            <a:gdLst/>
            <a:ahLst/>
            <a:cxnLst/>
            <a:rect l="l" t="t" r="r" b="b"/>
            <a:pathLst>
              <a:path w="325120" h="325120">
                <a:moveTo>
                  <a:pt x="0" y="0"/>
                </a:moveTo>
                <a:lnTo>
                  <a:pt x="325120" y="0"/>
                </a:lnTo>
                <a:lnTo>
                  <a:pt x="325120" y="325120"/>
                </a:lnTo>
                <a:lnTo>
                  <a:pt x="0" y="325120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65" name="Shape 62"/>
          <p:cNvSpPr/>
          <p:nvPr/>
        </p:nvSpPr>
        <p:spPr>
          <a:xfrm>
            <a:off x="5852160" y="5787136"/>
            <a:ext cx="130048" cy="130048"/>
          </a:xfrm>
          <a:custGeom>
            <a:avLst/>
            <a:gdLst/>
            <a:ahLst/>
            <a:cxnLst/>
            <a:rect l="l" t="t" r="r" b="b"/>
            <a:pathLst>
              <a:path w="130048" h="130048">
                <a:moveTo>
                  <a:pt x="115824" y="56896"/>
                </a:moveTo>
                <a:lnTo>
                  <a:pt x="79248" y="56896"/>
                </a:lnTo>
                <a:cubicBezTo>
                  <a:pt x="75870" y="56896"/>
                  <a:pt x="73152" y="54178"/>
                  <a:pt x="73152" y="50800"/>
                </a:cubicBezTo>
                <a:lnTo>
                  <a:pt x="73152" y="14224"/>
                </a:lnTo>
                <a:cubicBezTo>
                  <a:pt x="73152" y="11760"/>
                  <a:pt x="74625" y="9525"/>
                  <a:pt x="76911" y="8585"/>
                </a:cubicBezTo>
                <a:cubicBezTo>
                  <a:pt x="79197" y="7645"/>
                  <a:pt x="81813" y="8179"/>
                  <a:pt x="83566" y="9906"/>
                </a:cubicBezTo>
                <a:lnTo>
                  <a:pt x="93726" y="20066"/>
                </a:lnTo>
                <a:lnTo>
                  <a:pt x="112370" y="1422"/>
                </a:lnTo>
                <a:cubicBezTo>
                  <a:pt x="113284" y="508"/>
                  <a:pt x="114529" y="0"/>
                  <a:pt x="115824" y="0"/>
                </a:cubicBezTo>
                <a:cubicBezTo>
                  <a:pt x="117119" y="0"/>
                  <a:pt x="118364" y="508"/>
                  <a:pt x="119304" y="1448"/>
                </a:cubicBezTo>
                <a:lnTo>
                  <a:pt x="128626" y="10770"/>
                </a:lnTo>
                <a:cubicBezTo>
                  <a:pt x="129540" y="11684"/>
                  <a:pt x="130048" y="12929"/>
                  <a:pt x="130048" y="14224"/>
                </a:cubicBezTo>
                <a:cubicBezTo>
                  <a:pt x="130048" y="15519"/>
                  <a:pt x="129540" y="16764"/>
                  <a:pt x="128600" y="17704"/>
                </a:cubicBezTo>
                <a:lnTo>
                  <a:pt x="109982" y="36322"/>
                </a:lnTo>
                <a:lnTo>
                  <a:pt x="120142" y="46482"/>
                </a:lnTo>
                <a:cubicBezTo>
                  <a:pt x="121895" y="48235"/>
                  <a:pt x="122403" y="50851"/>
                  <a:pt x="121463" y="53137"/>
                </a:cubicBezTo>
                <a:cubicBezTo>
                  <a:pt x="120523" y="55423"/>
                  <a:pt x="118288" y="56896"/>
                  <a:pt x="115824" y="56896"/>
                </a:cubicBezTo>
                <a:close/>
                <a:moveTo>
                  <a:pt x="115824" y="73152"/>
                </a:moveTo>
                <a:cubicBezTo>
                  <a:pt x="118288" y="73152"/>
                  <a:pt x="120523" y="74625"/>
                  <a:pt x="121463" y="76911"/>
                </a:cubicBezTo>
                <a:cubicBezTo>
                  <a:pt x="122403" y="79197"/>
                  <a:pt x="121895" y="81813"/>
                  <a:pt x="120142" y="83566"/>
                </a:cubicBezTo>
                <a:lnTo>
                  <a:pt x="109982" y="93726"/>
                </a:lnTo>
                <a:lnTo>
                  <a:pt x="128626" y="112370"/>
                </a:lnTo>
                <a:cubicBezTo>
                  <a:pt x="129540" y="113284"/>
                  <a:pt x="130073" y="114529"/>
                  <a:pt x="130073" y="115849"/>
                </a:cubicBezTo>
                <a:cubicBezTo>
                  <a:pt x="130073" y="117170"/>
                  <a:pt x="129565" y="118389"/>
                  <a:pt x="128626" y="119329"/>
                </a:cubicBezTo>
                <a:lnTo>
                  <a:pt x="119304" y="128651"/>
                </a:lnTo>
                <a:cubicBezTo>
                  <a:pt x="118364" y="129540"/>
                  <a:pt x="117119" y="130048"/>
                  <a:pt x="115824" y="130048"/>
                </a:cubicBezTo>
                <a:cubicBezTo>
                  <a:pt x="114529" y="130048"/>
                  <a:pt x="113284" y="129540"/>
                  <a:pt x="112344" y="128600"/>
                </a:cubicBezTo>
                <a:lnTo>
                  <a:pt x="93726" y="109982"/>
                </a:lnTo>
                <a:lnTo>
                  <a:pt x="83566" y="120142"/>
                </a:lnTo>
                <a:cubicBezTo>
                  <a:pt x="81813" y="121895"/>
                  <a:pt x="79197" y="122403"/>
                  <a:pt x="76911" y="121463"/>
                </a:cubicBezTo>
                <a:cubicBezTo>
                  <a:pt x="74625" y="120523"/>
                  <a:pt x="73152" y="118288"/>
                  <a:pt x="73152" y="115824"/>
                </a:cubicBezTo>
                <a:lnTo>
                  <a:pt x="73152" y="79248"/>
                </a:lnTo>
                <a:cubicBezTo>
                  <a:pt x="73152" y="75870"/>
                  <a:pt x="75870" y="73152"/>
                  <a:pt x="79248" y="73152"/>
                </a:cubicBezTo>
                <a:lnTo>
                  <a:pt x="115824" y="73152"/>
                </a:lnTo>
                <a:close/>
                <a:moveTo>
                  <a:pt x="50800" y="73152"/>
                </a:moveTo>
                <a:cubicBezTo>
                  <a:pt x="54178" y="73152"/>
                  <a:pt x="56896" y="75870"/>
                  <a:pt x="56896" y="79248"/>
                </a:cubicBezTo>
                <a:lnTo>
                  <a:pt x="56896" y="115824"/>
                </a:lnTo>
                <a:cubicBezTo>
                  <a:pt x="56896" y="118288"/>
                  <a:pt x="55423" y="120523"/>
                  <a:pt x="53137" y="121463"/>
                </a:cubicBezTo>
                <a:cubicBezTo>
                  <a:pt x="50851" y="122403"/>
                  <a:pt x="48235" y="121895"/>
                  <a:pt x="46482" y="120142"/>
                </a:cubicBezTo>
                <a:lnTo>
                  <a:pt x="36322" y="109982"/>
                </a:lnTo>
                <a:lnTo>
                  <a:pt x="17678" y="128626"/>
                </a:lnTo>
                <a:cubicBezTo>
                  <a:pt x="16764" y="129540"/>
                  <a:pt x="15519" y="130048"/>
                  <a:pt x="14224" y="130048"/>
                </a:cubicBezTo>
                <a:cubicBezTo>
                  <a:pt x="12929" y="130048"/>
                  <a:pt x="11684" y="129540"/>
                  <a:pt x="10744" y="128600"/>
                </a:cubicBezTo>
                <a:lnTo>
                  <a:pt x="1448" y="119304"/>
                </a:lnTo>
                <a:cubicBezTo>
                  <a:pt x="508" y="118364"/>
                  <a:pt x="0" y="117119"/>
                  <a:pt x="0" y="115824"/>
                </a:cubicBezTo>
                <a:cubicBezTo>
                  <a:pt x="0" y="114529"/>
                  <a:pt x="508" y="113284"/>
                  <a:pt x="1448" y="112344"/>
                </a:cubicBezTo>
                <a:lnTo>
                  <a:pt x="20066" y="93726"/>
                </a:lnTo>
                <a:lnTo>
                  <a:pt x="9906" y="83566"/>
                </a:lnTo>
                <a:cubicBezTo>
                  <a:pt x="8153" y="81813"/>
                  <a:pt x="7645" y="79197"/>
                  <a:pt x="8585" y="76911"/>
                </a:cubicBezTo>
                <a:cubicBezTo>
                  <a:pt x="9525" y="74625"/>
                  <a:pt x="11760" y="73152"/>
                  <a:pt x="14224" y="73152"/>
                </a:cubicBezTo>
                <a:lnTo>
                  <a:pt x="50800" y="73152"/>
                </a:lnTo>
                <a:close/>
                <a:moveTo>
                  <a:pt x="14224" y="56896"/>
                </a:moveTo>
                <a:cubicBezTo>
                  <a:pt x="11760" y="56896"/>
                  <a:pt x="9525" y="55423"/>
                  <a:pt x="8585" y="53137"/>
                </a:cubicBezTo>
                <a:cubicBezTo>
                  <a:pt x="7645" y="50851"/>
                  <a:pt x="8179" y="48235"/>
                  <a:pt x="9906" y="46482"/>
                </a:cubicBezTo>
                <a:lnTo>
                  <a:pt x="20066" y="36322"/>
                </a:lnTo>
                <a:lnTo>
                  <a:pt x="1448" y="17704"/>
                </a:lnTo>
                <a:cubicBezTo>
                  <a:pt x="508" y="16764"/>
                  <a:pt x="0" y="15519"/>
                  <a:pt x="0" y="14224"/>
                </a:cubicBezTo>
                <a:cubicBezTo>
                  <a:pt x="0" y="12929"/>
                  <a:pt x="508" y="11684"/>
                  <a:pt x="1448" y="10744"/>
                </a:cubicBezTo>
                <a:lnTo>
                  <a:pt x="10744" y="1448"/>
                </a:lnTo>
                <a:cubicBezTo>
                  <a:pt x="11684" y="508"/>
                  <a:pt x="12929" y="0"/>
                  <a:pt x="14224" y="0"/>
                </a:cubicBezTo>
                <a:cubicBezTo>
                  <a:pt x="15519" y="0"/>
                  <a:pt x="16764" y="508"/>
                  <a:pt x="17704" y="1448"/>
                </a:cubicBezTo>
                <a:lnTo>
                  <a:pt x="36322" y="20066"/>
                </a:lnTo>
                <a:lnTo>
                  <a:pt x="46482" y="9906"/>
                </a:lnTo>
                <a:cubicBezTo>
                  <a:pt x="48235" y="8153"/>
                  <a:pt x="50851" y="7645"/>
                  <a:pt x="53137" y="8585"/>
                </a:cubicBezTo>
                <a:cubicBezTo>
                  <a:pt x="55423" y="9525"/>
                  <a:pt x="56896" y="11760"/>
                  <a:pt x="56896" y="14224"/>
                </a:cubicBezTo>
                <a:lnTo>
                  <a:pt x="56896" y="50800"/>
                </a:lnTo>
                <a:cubicBezTo>
                  <a:pt x="56896" y="54178"/>
                  <a:pt x="54178" y="56896"/>
                  <a:pt x="50800" y="56896"/>
                </a:cubicBezTo>
                <a:lnTo>
                  <a:pt x="14224" y="56896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6" name="Text 63"/>
          <p:cNvSpPr/>
          <p:nvPr/>
        </p:nvSpPr>
        <p:spPr>
          <a:xfrm>
            <a:off x="6177280" y="5689600"/>
            <a:ext cx="1381760" cy="227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52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Concentration Risks</a:t>
            </a:r>
            <a:endParaRPr lang="en-US" sz="1600" dirty="0"/>
          </a:p>
        </p:txBody>
      </p:sp>
      <p:sp>
        <p:nvSpPr>
          <p:cNvPr id="67" name="Shape 64"/>
          <p:cNvSpPr/>
          <p:nvPr/>
        </p:nvSpPr>
        <p:spPr>
          <a:xfrm>
            <a:off x="11025442" y="5705856"/>
            <a:ext cx="357632" cy="195072"/>
          </a:xfrm>
          <a:custGeom>
            <a:avLst/>
            <a:gdLst/>
            <a:ahLst/>
            <a:cxnLst/>
            <a:rect l="l" t="t" r="r" b="b"/>
            <a:pathLst>
              <a:path w="357632" h="195072">
                <a:moveTo>
                  <a:pt x="0" y="0"/>
                </a:moveTo>
                <a:lnTo>
                  <a:pt x="357632" y="0"/>
                </a:lnTo>
                <a:lnTo>
                  <a:pt x="357632" y="195072"/>
                </a:lnTo>
                <a:lnTo>
                  <a:pt x="0" y="195072"/>
                </a:lnTo>
                <a:lnTo>
                  <a:pt x="0" y="0"/>
                </a:lnTo>
                <a:close/>
              </a:path>
            </a:pathLst>
          </a:custGeom>
          <a:solidFill>
            <a:srgbClr val="5D6D7E">
              <a:alpha val="20000"/>
            </a:srgbClr>
          </a:solidFill>
          <a:ln/>
        </p:spPr>
      </p:sp>
      <p:sp>
        <p:nvSpPr>
          <p:cNvPr id="68" name="Text 65"/>
          <p:cNvSpPr/>
          <p:nvPr/>
        </p:nvSpPr>
        <p:spPr>
          <a:xfrm>
            <a:off x="11025442" y="5705856"/>
            <a:ext cx="406400" cy="195072"/>
          </a:xfrm>
          <a:prstGeom prst="rect">
            <a:avLst/>
          </a:prstGeom>
          <a:noFill/>
          <a:ln/>
        </p:spPr>
        <p:txBody>
          <a:bodyPr wrap="square" lIns="65024" tIns="32512" rIns="65024" bIns="32512" rtlCol="0" anchor="ctr"/>
          <a:lstStyle/>
          <a:p>
            <a:pPr>
              <a:lnSpc>
                <a:spcPct val="110000"/>
              </a:lnSpc>
            </a:pPr>
            <a:r>
              <a:rPr lang="en-US" sz="768" b="1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LOW</a:t>
            </a:r>
            <a:endParaRPr lang="en-US" sz="1600" dirty="0"/>
          </a:p>
        </p:txBody>
      </p:sp>
      <p:sp>
        <p:nvSpPr>
          <p:cNvPr id="69" name="Shape 66"/>
          <p:cNvSpPr/>
          <p:nvPr/>
        </p:nvSpPr>
        <p:spPr>
          <a:xfrm>
            <a:off x="11447145" y="5705856"/>
            <a:ext cx="292608" cy="195072"/>
          </a:xfrm>
          <a:custGeom>
            <a:avLst/>
            <a:gdLst/>
            <a:ahLst/>
            <a:cxnLst/>
            <a:rect l="l" t="t" r="r" b="b"/>
            <a:pathLst>
              <a:path w="292608" h="195072">
                <a:moveTo>
                  <a:pt x="0" y="0"/>
                </a:moveTo>
                <a:lnTo>
                  <a:pt x="292608" y="0"/>
                </a:lnTo>
                <a:lnTo>
                  <a:pt x="292608" y="195072"/>
                </a:lnTo>
                <a:lnTo>
                  <a:pt x="0" y="195072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0" name="Text 67"/>
          <p:cNvSpPr/>
          <p:nvPr/>
        </p:nvSpPr>
        <p:spPr>
          <a:xfrm>
            <a:off x="11447145" y="5705856"/>
            <a:ext cx="341376" cy="195072"/>
          </a:xfrm>
          <a:prstGeom prst="rect">
            <a:avLst/>
          </a:prstGeom>
          <a:noFill/>
          <a:ln/>
        </p:spPr>
        <p:txBody>
          <a:bodyPr wrap="square" lIns="65024" tIns="32512" rIns="65024" bIns="32512" rtlCol="0" anchor="ctr"/>
          <a:lstStyle/>
          <a:p>
            <a:pPr>
              <a:lnSpc>
                <a:spcPct val="110000"/>
              </a:lnSpc>
            </a:pPr>
            <a:r>
              <a:rPr lang="en-US" sz="7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15%</a:t>
            </a:r>
            <a:endParaRPr lang="en-US" sz="1600" dirty="0"/>
          </a:p>
        </p:txBody>
      </p:sp>
      <p:sp>
        <p:nvSpPr>
          <p:cNvPr id="71" name="Shape 68"/>
          <p:cNvSpPr/>
          <p:nvPr/>
        </p:nvSpPr>
        <p:spPr>
          <a:xfrm>
            <a:off x="6185408" y="5982208"/>
            <a:ext cx="5551424" cy="422656"/>
          </a:xfrm>
          <a:custGeom>
            <a:avLst/>
            <a:gdLst/>
            <a:ahLst/>
            <a:cxnLst/>
            <a:rect l="l" t="t" r="r" b="b"/>
            <a:pathLst>
              <a:path w="5551424" h="422656">
                <a:moveTo>
                  <a:pt x="0" y="0"/>
                </a:moveTo>
                <a:lnTo>
                  <a:pt x="5551424" y="0"/>
                </a:lnTo>
                <a:lnTo>
                  <a:pt x="5551424" y="422656"/>
                </a:lnTo>
                <a:lnTo>
                  <a:pt x="0" y="422656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2" name="Shape 69"/>
          <p:cNvSpPr/>
          <p:nvPr/>
        </p:nvSpPr>
        <p:spPr>
          <a:xfrm>
            <a:off x="6185408" y="5982208"/>
            <a:ext cx="16256" cy="422656"/>
          </a:xfrm>
          <a:custGeom>
            <a:avLst/>
            <a:gdLst/>
            <a:ahLst/>
            <a:cxnLst/>
            <a:rect l="l" t="t" r="r" b="b"/>
            <a:pathLst>
              <a:path w="16256" h="422656">
                <a:moveTo>
                  <a:pt x="0" y="0"/>
                </a:moveTo>
                <a:lnTo>
                  <a:pt x="16256" y="0"/>
                </a:lnTo>
                <a:lnTo>
                  <a:pt x="16256" y="422656"/>
                </a:lnTo>
                <a:lnTo>
                  <a:pt x="0" y="422656"/>
                </a:lnTo>
                <a:lnTo>
                  <a:pt x="0" y="0"/>
                </a:lnTo>
                <a:close/>
              </a:path>
            </a:pathLst>
          </a:custGeom>
          <a:solidFill>
            <a:srgbClr val="5D6D7E"/>
          </a:solidFill>
          <a:ln/>
        </p:spPr>
      </p:sp>
      <p:sp>
        <p:nvSpPr>
          <p:cNvPr id="73" name="Text 70"/>
          <p:cNvSpPr/>
          <p:nvPr/>
        </p:nvSpPr>
        <p:spPr>
          <a:xfrm>
            <a:off x="6258560" y="6047232"/>
            <a:ext cx="5470144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Over-dependence on single employer/industry</a:t>
            </a:r>
            <a:endParaRPr lang="en-US" sz="1600" dirty="0"/>
          </a:p>
        </p:txBody>
      </p:sp>
      <p:sp>
        <p:nvSpPr>
          <p:cNvPr id="74" name="Text 71"/>
          <p:cNvSpPr/>
          <p:nvPr/>
        </p:nvSpPr>
        <p:spPr>
          <a:xfrm>
            <a:off x="6258560" y="6209792"/>
            <a:ext cx="5462016" cy="130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68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85% of income from one source; 70% of network in one sector</a:t>
            </a:r>
            <a:endParaRPr lang="en-US" sz="1600" dirty="0"/>
          </a:p>
        </p:txBody>
      </p:sp>
      <p:sp>
        <p:nvSpPr>
          <p:cNvPr id="75" name="Shape 72"/>
          <p:cNvSpPr/>
          <p:nvPr/>
        </p:nvSpPr>
        <p:spPr>
          <a:xfrm>
            <a:off x="6177280" y="6437376"/>
            <a:ext cx="5559552" cy="292608"/>
          </a:xfrm>
          <a:custGeom>
            <a:avLst/>
            <a:gdLst/>
            <a:ahLst/>
            <a:cxnLst/>
            <a:rect l="l" t="t" r="r" b="b"/>
            <a:pathLst>
              <a:path w="5559552" h="292608">
                <a:moveTo>
                  <a:pt x="0" y="0"/>
                </a:moveTo>
                <a:lnTo>
                  <a:pt x="5559552" y="0"/>
                </a:lnTo>
                <a:lnTo>
                  <a:pt x="5559552" y="292608"/>
                </a:lnTo>
                <a:lnTo>
                  <a:pt x="0" y="292608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6" name="Shape 73"/>
          <p:cNvSpPr/>
          <p:nvPr/>
        </p:nvSpPr>
        <p:spPr>
          <a:xfrm>
            <a:off x="6258560" y="6522720"/>
            <a:ext cx="113792" cy="113792"/>
          </a:xfrm>
          <a:custGeom>
            <a:avLst/>
            <a:gdLst/>
            <a:ahLst/>
            <a:cxnLst/>
            <a:rect l="l" t="t" r="r" b="b"/>
            <a:pathLst>
              <a:path w="113792" h="113792">
                <a:moveTo>
                  <a:pt x="56896" y="0"/>
                </a:moveTo>
                <a:cubicBezTo>
                  <a:pt x="57918" y="0"/>
                  <a:pt x="58941" y="222"/>
                  <a:pt x="59874" y="645"/>
                </a:cubicBezTo>
                <a:lnTo>
                  <a:pt x="101746" y="18402"/>
                </a:lnTo>
                <a:cubicBezTo>
                  <a:pt x="106636" y="20469"/>
                  <a:pt x="110280" y="25292"/>
                  <a:pt x="110258" y="31115"/>
                </a:cubicBezTo>
                <a:cubicBezTo>
                  <a:pt x="110147" y="53162"/>
                  <a:pt x="101079" y="93501"/>
                  <a:pt x="62786" y="111836"/>
                </a:cubicBezTo>
                <a:cubicBezTo>
                  <a:pt x="59074" y="113614"/>
                  <a:pt x="54762" y="113614"/>
                  <a:pt x="51051" y="111836"/>
                </a:cubicBezTo>
                <a:cubicBezTo>
                  <a:pt x="12735" y="93501"/>
                  <a:pt x="3689" y="53162"/>
                  <a:pt x="3578" y="31115"/>
                </a:cubicBezTo>
                <a:cubicBezTo>
                  <a:pt x="3556" y="25292"/>
                  <a:pt x="7201" y="20469"/>
                  <a:pt x="12090" y="18402"/>
                </a:cubicBezTo>
                <a:lnTo>
                  <a:pt x="53940" y="645"/>
                </a:lnTo>
                <a:cubicBezTo>
                  <a:pt x="54874" y="222"/>
                  <a:pt x="55874" y="0"/>
                  <a:pt x="56896" y="0"/>
                </a:cubicBezTo>
                <a:close/>
                <a:moveTo>
                  <a:pt x="56896" y="14846"/>
                </a:moveTo>
                <a:lnTo>
                  <a:pt x="56896" y="98879"/>
                </a:lnTo>
                <a:cubicBezTo>
                  <a:pt x="87567" y="84033"/>
                  <a:pt x="95812" y="51140"/>
                  <a:pt x="96012" y="31448"/>
                </a:cubicBezTo>
                <a:lnTo>
                  <a:pt x="56896" y="14869"/>
                </a:lnTo>
                <a:lnTo>
                  <a:pt x="56896" y="14869"/>
                </a:lnTo>
                <a:close/>
              </a:path>
            </a:pathLst>
          </a:custGeom>
          <a:solidFill>
            <a:srgbClr val="00A63E"/>
          </a:solidFill>
          <a:ln/>
        </p:spPr>
      </p:sp>
      <p:sp>
        <p:nvSpPr>
          <p:cNvPr id="77" name="Text 74"/>
          <p:cNvSpPr/>
          <p:nvPr/>
        </p:nvSpPr>
        <p:spPr>
          <a:xfrm>
            <a:off x="6430223" y="6502400"/>
            <a:ext cx="5298481" cy="162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96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Mitigation: Diversify income (advisory), expand network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47625" cy="254000"/>
          </a:xfrm>
          <a:custGeom>
            <a:avLst/>
            <a:gdLst/>
            <a:ahLst/>
            <a:cxnLst/>
            <a:rect l="l" t="t" r="r" b="b"/>
            <a:pathLst>
              <a:path w="47625" h="254000">
                <a:moveTo>
                  <a:pt x="0" y="0"/>
                </a:moveTo>
                <a:lnTo>
                  <a:pt x="47625" y="0"/>
                </a:lnTo>
                <a:lnTo>
                  <a:pt x="47625" y="254000"/>
                </a:lnTo>
                <a:lnTo>
                  <a:pt x="0" y="2540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" name="Text 1"/>
          <p:cNvSpPr/>
          <p:nvPr/>
        </p:nvSpPr>
        <p:spPr>
          <a:xfrm>
            <a:off x="460375" y="365125"/>
            <a:ext cx="1619250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spc="175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Capital Allocation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35000"/>
            <a:ext cx="11699875" cy="317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Use of Investment: Where Every Hour and Dollar Will Go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016000"/>
            <a:ext cx="1162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5D6D7E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Detailed breakdown of investment allocation with expected returns per category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17500" y="1349375"/>
            <a:ext cx="5715000" cy="2333625"/>
          </a:xfrm>
          <a:custGeom>
            <a:avLst/>
            <a:gdLst/>
            <a:ahLst/>
            <a:cxnLst/>
            <a:rect l="l" t="t" r="r" b="b"/>
            <a:pathLst>
              <a:path w="5715000" h="2333625">
                <a:moveTo>
                  <a:pt x="0" y="0"/>
                </a:moveTo>
                <a:lnTo>
                  <a:pt x="5715000" y="0"/>
                </a:lnTo>
                <a:lnTo>
                  <a:pt x="5715000" y="2333625"/>
                </a:lnTo>
                <a:lnTo>
                  <a:pt x="0" y="23336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17500" y="1349375"/>
            <a:ext cx="5715000" cy="31750"/>
          </a:xfrm>
          <a:custGeom>
            <a:avLst/>
            <a:gdLst/>
            <a:ahLst/>
            <a:cxnLst/>
            <a:rect l="l" t="t" r="r" b="b"/>
            <a:pathLst>
              <a:path w="5715000" h="31750">
                <a:moveTo>
                  <a:pt x="0" y="0"/>
                </a:moveTo>
                <a:lnTo>
                  <a:pt x="5715000" y="0"/>
                </a:lnTo>
                <a:lnTo>
                  <a:pt x="5715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8" name="Text 6"/>
          <p:cNvSpPr/>
          <p:nvPr/>
        </p:nvSpPr>
        <p:spPr>
          <a:xfrm>
            <a:off x="444500" y="1492250"/>
            <a:ext cx="5540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Investment Allocation Breakdown</a:t>
            </a:r>
            <a:endParaRPr lang="en-US" sz="1600" dirty="0"/>
          </a:p>
        </p:txBody>
      </p:sp>
      <p:pic>
        <p:nvPicPr>
          <p:cNvPr id="9" name="Image 0" descr="https://kimi-img.moonshot.cn/pub/slides/26-03-02-12:43:58-d6ihb3jeqfpdbv5jd31g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44500" y="1809750"/>
            <a:ext cx="4445000" cy="1746250"/>
          </a:xfrm>
          <a:prstGeom prst="roundRect">
            <a:avLst>
              <a:gd name="adj" fmla="val 0"/>
            </a:avLst>
          </a:prstGeom>
        </p:spPr>
      </p:pic>
      <p:sp>
        <p:nvSpPr>
          <p:cNvPr id="10" name="Shape 7"/>
          <p:cNvSpPr/>
          <p:nvPr/>
        </p:nvSpPr>
        <p:spPr>
          <a:xfrm>
            <a:off x="317500" y="3810000"/>
            <a:ext cx="1841500" cy="825500"/>
          </a:xfrm>
          <a:custGeom>
            <a:avLst/>
            <a:gdLst/>
            <a:ahLst/>
            <a:cxnLst/>
            <a:rect l="l" t="t" r="r" b="b"/>
            <a:pathLst>
              <a:path w="1841500" h="825500">
                <a:moveTo>
                  <a:pt x="0" y="0"/>
                </a:moveTo>
                <a:lnTo>
                  <a:pt x="1841500" y="0"/>
                </a:lnTo>
                <a:lnTo>
                  <a:pt x="1841500" y="825500"/>
                </a:lnTo>
                <a:lnTo>
                  <a:pt x="0" y="8255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5D6D7E"/>
              </a:gs>
            </a:gsLst>
            <a:lin ang="2700000" scaled="1"/>
          </a:gradFill>
          <a:ln/>
        </p:spPr>
      </p:sp>
      <p:sp>
        <p:nvSpPr>
          <p:cNvPr id="11" name="Text 8"/>
          <p:cNvSpPr/>
          <p:nvPr/>
        </p:nvSpPr>
        <p:spPr>
          <a:xfrm>
            <a:off x="388938" y="3905250"/>
            <a:ext cx="1698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spc="38" kern="0" dirty="0">
                <a:solidFill>
                  <a:srgbClr val="F5F5F0">
                    <a:alpha val="70000"/>
                  </a:srgbClr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Total Investment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53219" y="4064000"/>
            <a:ext cx="17700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$25K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388938" y="4381500"/>
            <a:ext cx="1698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F5F5F0">
                    <a:alpha val="6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Annually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2262188" y="3817938"/>
            <a:ext cx="1825625" cy="809625"/>
          </a:xfrm>
          <a:custGeom>
            <a:avLst/>
            <a:gdLst/>
            <a:ahLst/>
            <a:cxnLst/>
            <a:rect l="l" t="t" r="r" b="b"/>
            <a:pathLst>
              <a:path w="1825625" h="809625">
                <a:moveTo>
                  <a:pt x="0" y="0"/>
                </a:moveTo>
                <a:lnTo>
                  <a:pt x="1825625" y="0"/>
                </a:lnTo>
                <a:lnTo>
                  <a:pt x="1825625" y="809625"/>
                </a:lnTo>
                <a:lnTo>
                  <a:pt x="0" y="8096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C9A962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2341563" y="3921125"/>
            <a:ext cx="1666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spc="38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Time Commitment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2305844" y="4079875"/>
            <a:ext cx="173831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18h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2341563" y="4397375"/>
            <a:ext cx="1666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C9A96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 Week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4198938" y="3817938"/>
            <a:ext cx="1825625" cy="809625"/>
          </a:xfrm>
          <a:custGeom>
            <a:avLst/>
            <a:gdLst/>
            <a:ahLst/>
            <a:cxnLst/>
            <a:rect l="l" t="t" r="r" b="b"/>
            <a:pathLst>
              <a:path w="1825625" h="809625">
                <a:moveTo>
                  <a:pt x="0" y="0"/>
                </a:moveTo>
                <a:lnTo>
                  <a:pt x="1825625" y="0"/>
                </a:lnTo>
                <a:lnTo>
                  <a:pt x="1825625" y="809625"/>
                </a:lnTo>
                <a:lnTo>
                  <a:pt x="0" y="8096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25400">
            <a:solidFill>
              <a:srgbClr val="5D6D7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278313" y="3921125"/>
            <a:ext cx="1666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spc="38" kern="0" dirty="0">
                <a:solidFill>
                  <a:srgbClr val="5D6D7E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Expected ROI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4242594" y="4079875"/>
            <a:ext cx="173831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1875" b="1" dirty="0">
                <a:solidFill>
                  <a:srgbClr val="2C3E50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4.2x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4278313" y="4397375"/>
            <a:ext cx="1666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5-Year Return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317500" y="4762500"/>
            <a:ext cx="5715000" cy="3143250"/>
          </a:xfrm>
          <a:custGeom>
            <a:avLst/>
            <a:gdLst/>
            <a:ahLst/>
            <a:cxnLst/>
            <a:rect l="l" t="t" r="r" b="b"/>
            <a:pathLst>
              <a:path w="5715000" h="3143250">
                <a:moveTo>
                  <a:pt x="0" y="0"/>
                </a:moveTo>
                <a:lnTo>
                  <a:pt x="5715000" y="0"/>
                </a:lnTo>
                <a:lnTo>
                  <a:pt x="5715000" y="3143250"/>
                </a:lnTo>
                <a:lnTo>
                  <a:pt x="0" y="31432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23" name="Text 20"/>
          <p:cNvSpPr/>
          <p:nvPr/>
        </p:nvSpPr>
        <p:spPr>
          <a:xfrm>
            <a:off x="444500" y="4889500"/>
            <a:ext cx="5532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Opportunity Cost Acknowledged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444500" y="5207000"/>
            <a:ext cx="5461000" cy="412750"/>
          </a:xfrm>
          <a:custGeom>
            <a:avLst/>
            <a:gdLst/>
            <a:ahLst/>
            <a:cxnLst/>
            <a:rect l="l" t="t" r="r" b="b"/>
            <a:pathLst>
              <a:path w="5461000" h="412750">
                <a:moveTo>
                  <a:pt x="0" y="0"/>
                </a:moveTo>
                <a:lnTo>
                  <a:pt x="5461000" y="0"/>
                </a:lnTo>
                <a:lnTo>
                  <a:pt x="5461000" y="412750"/>
                </a:lnTo>
                <a:lnTo>
                  <a:pt x="0" y="412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5" name="Shape 22"/>
          <p:cNvSpPr/>
          <p:nvPr/>
        </p:nvSpPr>
        <p:spPr>
          <a:xfrm>
            <a:off x="523875" y="5302250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55563" y="0"/>
                </a:moveTo>
                <a:cubicBezTo>
                  <a:pt x="86228" y="0"/>
                  <a:pt x="111125" y="24897"/>
                  <a:pt x="111125" y="55563"/>
                </a:cubicBezTo>
                <a:cubicBezTo>
                  <a:pt x="111125" y="86228"/>
                  <a:pt x="86228" y="111125"/>
                  <a:pt x="55563" y="111125"/>
                </a:cubicBezTo>
                <a:cubicBezTo>
                  <a:pt x="24897" y="111125"/>
                  <a:pt x="0" y="86228"/>
                  <a:pt x="0" y="55563"/>
                </a:cubicBezTo>
                <a:cubicBezTo>
                  <a:pt x="0" y="24897"/>
                  <a:pt x="24897" y="0"/>
                  <a:pt x="55562" y="0"/>
                </a:cubicBezTo>
                <a:close/>
                <a:moveTo>
                  <a:pt x="50354" y="26045"/>
                </a:moveTo>
                <a:lnTo>
                  <a:pt x="50354" y="55563"/>
                </a:lnTo>
                <a:cubicBezTo>
                  <a:pt x="50354" y="57299"/>
                  <a:pt x="51222" y="58927"/>
                  <a:pt x="52676" y="59903"/>
                </a:cubicBezTo>
                <a:lnTo>
                  <a:pt x="73512" y="73794"/>
                </a:lnTo>
                <a:cubicBezTo>
                  <a:pt x="75899" y="75400"/>
                  <a:pt x="79133" y="74749"/>
                  <a:pt x="80739" y="72340"/>
                </a:cubicBezTo>
                <a:cubicBezTo>
                  <a:pt x="82345" y="69931"/>
                  <a:pt x="81694" y="66718"/>
                  <a:pt x="79285" y="65112"/>
                </a:cubicBezTo>
                <a:lnTo>
                  <a:pt x="60771" y="52784"/>
                </a:lnTo>
                <a:lnTo>
                  <a:pt x="60771" y="26045"/>
                </a:lnTo>
                <a:cubicBezTo>
                  <a:pt x="60771" y="23158"/>
                  <a:pt x="58449" y="20836"/>
                  <a:pt x="55563" y="20836"/>
                </a:cubicBezTo>
                <a:cubicBezTo>
                  <a:pt x="52676" y="20836"/>
                  <a:pt x="50354" y="23158"/>
                  <a:pt x="50354" y="26045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26" name="Text 23"/>
          <p:cNvSpPr/>
          <p:nvPr/>
        </p:nvSpPr>
        <p:spPr>
          <a:xfrm>
            <a:off x="710406" y="5270500"/>
            <a:ext cx="30400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18 hrs/week = 936 hrs/year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710406" y="5429250"/>
            <a:ext cx="30321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 not spent on leisure, relationships, or immediate income generation</a:t>
            </a:r>
            <a:endParaRPr lang="en-US" sz="1600" dirty="0"/>
          </a:p>
        </p:txBody>
      </p:sp>
      <p:sp>
        <p:nvSpPr>
          <p:cNvPr id="28" name="Shape 25"/>
          <p:cNvSpPr/>
          <p:nvPr/>
        </p:nvSpPr>
        <p:spPr>
          <a:xfrm>
            <a:off x="444500" y="5683250"/>
            <a:ext cx="5461000" cy="412750"/>
          </a:xfrm>
          <a:custGeom>
            <a:avLst/>
            <a:gdLst/>
            <a:ahLst/>
            <a:cxnLst/>
            <a:rect l="l" t="t" r="r" b="b"/>
            <a:pathLst>
              <a:path w="5461000" h="412750">
                <a:moveTo>
                  <a:pt x="0" y="0"/>
                </a:moveTo>
                <a:lnTo>
                  <a:pt x="5461000" y="0"/>
                </a:lnTo>
                <a:lnTo>
                  <a:pt x="5461000" y="412750"/>
                </a:lnTo>
                <a:lnTo>
                  <a:pt x="0" y="412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29" name="Shape 26"/>
          <p:cNvSpPr/>
          <p:nvPr/>
        </p:nvSpPr>
        <p:spPr>
          <a:xfrm>
            <a:off x="544711" y="5778500"/>
            <a:ext cx="69453" cy="111125"/>
          </a:xfrm>
          <a:custGeom>
            <a:avLst/>
            <a:gdLst/>
            <a:ahLst/>
            <a:cxnLst/>
            <a:rect l="l" t="t" r="r" b="b"/>
            <a:pathLst>
              <a:path w="69453" h="111125">
                <a:moveTo>
                  <a:pt x="29518" y="5209"/>
                </a:moveTo>
                <a:cubicBezTo>
                  <a:pt x="29518" y="2322"/>
                  <a:pt x="31840" y="0"/>
                  <a:pt x="34727" y="0"/>
                </a:cubicBezTo>
                <a:cubicBezTo>
                  <a:pt x="37613" y="0"/>
                  <a:pt x="39936" y="2322"/>
                  <a:pt x="39936" y="5209"/>
                </a:cubicBezTo>
                <a:lnTo>
                  <a:pt x="39936" y="13891"/>
                </a:lnTo>
                <a:lnTo>
                  <a:pt x="52090" y="13891"/>
                </a:lnTo>
                <a:cubicBezTo>
                  <a:pt x="55931" y="13891"/>
                  <a:pt x="59035" y="16994"/>
                  <a:pt x="59035" y="20836"/>
                </a:cubicBezTo>
                <a:cubicBezTo>
                  <a:pt x="59035" y="24678"/>
                  <a:pt x="55931" y="27781"/>
                  <a:pt x="52090" y="27781"/>
                </a:cubicBezTo>
                <a:lnTo>
                  <a:pt x="27152" y="27781"/>
                </a:lnTo>
                <a:cubicBezTo>
                  <a:pt x="21748" y="27781"/>
                  <a:pt x="17363" y="32165"/>
                  <a:pt x="17363" y="37570"/>
                </a:cubicBezTo>
                <a:cubicBezTo>
                  <a:pt x="17363" y="42453"/>
                  <a:pt x="20944" y="46577"/>
                  <a:pt x="25763" y="47272"/>
                </a:cubicBezTo>
                <a:lnTo>
                  <a:pt x="45644" y="50115"/>
                </a:lnTo>
                <a:cubicBezTo>
                  <a:pt x="57321" y="51786"/>
                  <a:pt x="65980" y="61770"/>
                  <a:pt x="65980" y="73555"/>
                </a:cubicBezTo>
                <a:cubicBezTo>
                  <a:pt x="65980" y="86643"/>
                  <a:pt x="55367" y="97234"/>
                  <a:pt x="42301" y="97234"/>
                </a:cubicBezTo>
                <a:lnTo>
                  <a:pt x="39936" y="97234"/>
                </a:lnTo>
                <a:lnTo>
                  <a:pt x="39936" y="105916"/>
                </a:lnTo>
                <a:cubicBezTo>
                  <a:pt x="39936" y="108803"/>
                  <a:pt x="37613" y="111125"/>
                  <a:pt x="34727" y="111125"/>
                </a:cubicBezTo>
                <a:cubicBezTo>
                  <a:pt x="31840" y="111125"/>
                  <a:pt x="29518" y="108803"/>
                  <a:pt x="29518" y="105916"/>
                </a:cubicBezTo>
                <a:lnTo>
                  <a:pt x="29518" y="97234"/>
                </a:lnTo>
                <a:lnTo>
                  <a:pt x="13891" y="97234"/>
                </a:lnTo>
                <a:cubicBezTo>
                  <a:pt x="10049" y="97234"/>
                  <a:pt x="6945" y="94131"/>
                  <a:pt x="6945" y="90289"/>
                </a:cubicBezTo>
                <a:cubicBezTo>
                  <a:pt x="6945" y="86447"/>
                  <a:pt x="10049" y="83344"/>
                  <a:pt x="13891" y="83344"/>
                </a:cubicBezTo>
                <a:lnTo>
                  <a:pt x="42301" y="83344"/>
                </a:lnTo>
                <a:cubicBezTo>
                  <a:pt x="47706" y="83344"/>
                  <a:pt x="52090" y="78960"/>
                  <a:pt x="52090" y="73555"/>
                </a:cubicBezTo>
                <a:cubicBezTo>
                  <a:pt x="52090" y="68672"/>
                  <a:pt x="48509" y="64548"/>
                  <a:pt x="43690" y="63853"/>
                </a:cubicBezTo>
                <a:lnTo>
                  <a:pt x="23809" y="61010"/>
                </a:lnTo>
                <a:cubicBezTo>
                  <a:pt x="12133" y="59361"/>
                  <a:pt x="3473" y="49355"/>
                  <a:pt x="3473" y="37570"/>
                </a:cubicBezTo>
                <a:cubicBezTo>
                  <a:pt x="3473" y="24504"/>
                  <a:pt x="14086" y="13891"/>
                  <a:pt x="27152" y="13891"/>
                </a:cubicBezTo>
                <a:lnTo>
                  <a:pt x="29518" y="13891"/>
                </a:lnTo>
                <a:lnTo>
                  <a:pt x="29518" y="5209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0" name="Text 27"/>
          <p:cNvSpPr/>
          <p:nvPr/>
        </p:nvSpPr>
        <p:spPr>
          <a:xfrm>
            <a:off x="710406" y="5746750"/>
            <a:ext cx="2976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$25K = 17% of disposable income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710406" y="5905500"/>
            <a:ext cx="2968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Money not available for consumption, travel, or alternative investments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444500" y="6159500"/>
            <a:ext cx="5461000" cy="412750"/>
          </a:xfrm>
          <a:custGeom>
            <a:avLst/>
            <a:gdLst/>
            <a:ahLst/>
            <a:cxnLst/>
            <a:rect l="l" t="t" r="r" b="b"/>
            <a:pathLst>
              <a:path w="5461000" h="412750">
                <a:moveTo>
                  <a:pt x="0" y="0"/>
                </a:moveTo>
                <a:lnTo>
                  <a:pt x="5461000" y="0"/>
                </a:lnTo>
                <a:lnTo>
                  <a:pt x="5461000" y="412750"/>
                </a:lnTo>
                <a:lnTo>
                  <a:pt x="0" y="41275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33" name="Shape 30"/>
          <p:cNvSpPr/>
          <p:nvPr/>
        </p:nvSpPr>
        <p:spPr>
          <a:xfrm>
            <a:off x="509984" y="6254750"/>
            <a:ext cx="138906" cy="111125"/>
          </a:xfrm>
          <a:custGeom>
            <a:avLst/>
            <a:gdLst/>
            <a:ahLst/>
            <a:cxnLst/>
            <a:rect l="l" t="t" r="r" b="b"/>
            <a:pathLst>
              <a:path w="138906" h="111125">
                <a:moveTo>
                  <a:pt x="83344" y="6945"/>
                </a:moveTo>
                <a:lnTo>
                  <a:pt x="111125" y="6945"/>
                </a:lnTo>
                <a:cubicBezTo>
                  <a:pt x="114967" y="6945"/>
                  <a:pt x="118070" y="10049"/>
                  <a:pt x="118070" y="13891"/>
                </a:cubicBezTo>
                <a:cubicBezTo>
                  <a:pt x="118070" y="17732"/>
                  <a:pt x="114967" y="20836"/>
                  <a:pt x="111125" y="20836"/>
                </a:cubicBezTo>
                <a:lnTo>
                  <a:pt x="86469" y="20836"/>
                </a:lnTo>
                <a:cubicBezTo>
                  <a:pt x="85341" y="26436"/>
                  <a:pt x="81499" y="31059"/>
                  <a:pt x="76398" y="33272"/>
                </a:cubicBezTo>
                <a:lnTo>
                  <a:pt x="76398" y="97234"/>
                </a:lnTo>
                <a:lnTo>
                  <a:pt x="111125" y="97234"/>
                </a:lnTo>
                <a:cubicBezTo>
                  <a:pt x="114967" y="97234"/>
                  <a:pt x="118070" y="100338"/>
                  <a:pt x="118070" y="104180"/>
                </a:cubicBezTo>
                <a:cubicBezTo>
                  <a:pt x="118070" y="108021"/>
                  <a:pt x="114967" y="111125"/>
                  <a:pt x="111125" y="111125"/>
                </a:cubicBezTo>
                <a:lnTo>
                  <a:pt x="27781" y="111125"/>
                </a:lnTo>
                <a:cubicBezTo>
                  <a:pt x="23940" y="111125"/>
                  <a:pt x="20836" y="108021"/>
                  <a:pt x="20836" y="104180"/>
                </a:cubicBezTo>
                <a:cubicBezTo>
                  <a:pt x="20836" y="100338"/>
                  <a:pt x="23940" y="97234"/>
                  <a:pt x="27781" y="97234"/>
                </a:cubicBezTo>
                <a:lnTo>
                  <a:pt x="62508" y="97234"/>
                </a:lnTo>
                <a:lnTo>
                  <a:pt x="62508" y="33272"/>
                </a:lnTo>
                <a:cubicBezTo>
                  <a:pt x="57407" y="31037"/>
                  <a:pt x="53566" y="26414"/>
                  <a:pt x="52437" y="20836"/>
                </a:cubicBezTo>
                <a:lnTo>
                  <a:pt x="27781" y="20836"/>
                </a:lnTo>
                <a:cubicBezTo>
                  <a:pt x="23940" y="20836"/>
                  <a:pt x="20836" y="17732"/>
                  <a:pt x="20836" y="13891"/>
                </a:cubicBezTo>
                <a:cubicBezTo>
                  <a:pt x="20836" y="10049"/>
                  <a:pt x="23940" y="6945"/>
                  <a:pt x="27781" y="6945"/>
                </a:cubicBezTo>
                <a:lnTo>
                  <a:pt x="55563" y="6945"/>
                </a:lnTo>
                <a:cubicBezTo>
                  <a:pt x="58731" y="2735"/>
                  <a:pt x="63767" y="0"/>
                  <a:pt x="69453" y="0"/>
                </a:cubicBezTo>
                <a:cubicBezTo>
                  <a:pt x="75140" y="0"/>
                  <a:pt x="80175" y="2735"/>
                  <a:pt x="83344" y="6945"/>
                </a:cubicBezTo>
                <a:close/>
                <a:moveTo>
                  <a:pt x="95411" y="69453"/>
                </a:moveTo>
                <a:lnTo>
                  <a:pt x="126839" y="69453"/>
                </a:lnTo>
                <a:lnTo>
                  <a:pt x="111125" y="42497"/>
                </a:lnTo>
                <a:lnTo>
                  <a:pt x="95411" y="69453"/>
                </a:lnTo>
                <a:close/>
                <a:moveTo>
                  <a:pt x="111125" y="90289"/>
                </a:moveTo>
                <a:cubicBezTo>
                  <a:pt x="97473" y="90289"/>
                  <a:pt x="86122" y="82910"/>
                  <a:pt x="83778" y="73165"/>
                </a:cubicBezTo>
                <a:cubicBezTo>
                  <a:pt x="83214" y="70777"/>
                  <a:pt x="83995" y="68325"/>
                  <a:pt x="85232" y="66198"/>
                </a:cubicBezTo>
                <a:lnTo>
                  <a:pt x="105894" y="30776"/>
                </a:lnTo>
                <a:cubicBezTo>
                  <a:pt x="106980" y="28910"/>
                  <a:pt x="108976" y="27781"/>
                  <a:pt x="111125" y="27781"/>
                </a:cubicBezTo>
                <a:cubicBezTo>
                  <a:pt x="113274" y="27781"/>
                  <a:pt x="115270" y="28932"/>
                  <a:pt x="116356" y="30776"/>
                </a:cubicBezTo>
                <a:lnTo>
                  <a:pt x="137018" y="66198"/>
                </a:lnTo>
                <a:cubicBezTo>
                  <a:pt x="138255" y="68325"/>
                  <a:pt x="139036" y="70777"/>
                  <a:pt x="138472" y="73165"/>
                </a:cubicBezTo>
                <a:cubicBezTo>
                  <a:pt x="136128" y="82888"/>
                  <a:pt x="124777" y="90289"/>
                  <a:pt x="111125" y="90289"/>
                </a:cubicBezTo>
                <a:close/>
                <a:moveTo>
                  <a:pt x="27521" y="42497"/>
                </a:moveTo>
                <a:lnTo>
                  <a:pt x="11807" y="69453"/>
                </a:lnTo>
                <a:lnTo>
                  <a:pt x="43256" y="69453"/>
                </a:lnTo>
                <a:lnTo>
                  <a:pt x="27521" y="42497"/>
                </a:lnTo>
                <a:close/>
                <a:moveTo>
                  <a:pt x="195" y="73165"/>
                </a:moveTo>
                <a:cubicBezTo>
                  <a:pt x="-369" y="70777"/>
                  <a:pt x="412" y="68325"/>
                  <a:pt x="1650" y="66198"/>
                </a:cubicBezTo>
                <a:lnTo>
                  <a:pt x="22312" y="30776"/>
                </a:lnTo>
                <a:cubicBezTo>
                  <a:pt x="23397" y="28910"/>
                  <a:pt x="25394" y="27781"/>
                  <a:pt x="27543" y="27781"/>
                </a:cubicBezTo>
                <a:cubicBezTo>
                  <a:pt x="29691" y="27781"/>
                  <a:pt x="31688" y="28932"/>
                  <a:pt x="32773" y="30776"/>
                </a:cubicBezTo>
                <a:lnTo>
                  <a:pt x="53435" y="66198"/>
                </a:lnTo>
                <a:cubicBezTo>
                  <a:pt x="54673" y="68325"/>
                  <a:pt x="55454" y="70777"/>
                  <a:pt x="54890" y="73165"/>
                </a:cubicBezTo>
                <a:cubicBezTo>
                  <a:pt x="52546" y="82888"/>
                  <a:pt x="41194" y="90289"/>
                  <a:pt x="27543" y="90289"/>
                </a:cubicBezTo>
                <a:cubicBezTo>
                  <a:pt x="13891" y="90289"/>
                  <a:pt x="2539" y="82910"/>
                  <a:pt x="195" y="73165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34" name="Text 31"/>
          <p:cNvSpPr/>
          <p:nvPr/>
        </p:nvSpPr>
        <p:spPr>
          <a:xfrm>
            <a:off x="710406" y="6223000"/>
            <a:ext cx="22701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Trade-off consciously accepted</a:t>
            </a:r>
            <a:endParaRPr lang="en-US" sz="1600" dirty="0"/>
          </a:p>
        </p:txBody>
      </p:sp>
      <p:sp>
        <p:nvSpPr>
          <p:cNvPr id="35" name="Text 32"/>
          <p:cNvSpPr/>
          <p:nvPr/>
        </p:nvSpPr>
        <p:spPr>
          <a:xfrm>
            <a:off x="710406" y="6381750"/>
            <a:ext cx="226218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Short-term sacrifice for asymmetric long-term upside</a:t>
            </a:r>
            <a:endParaRPr lang="en-US" sz="1600" dirty="0"/>
          </a:p>
        </p:txBody>
      </p:sp>
      <p:sp>
        <p:nvSpPr>
          <p:cNvPr id="36" name="Shape 33"/>
          <p:cNvSpPr/>
          <p:nvPr/>
        </p:nvSpPr>
        <p:spPr>
          <a:xfrm>
            <a:off x="6175375" y="1333500"/>
            <a:ext cx="5699125" cy="2127250"/>
          </a:xfrm>
          <a:custGeom>
            <a:avLst/>
            <a:gdLst/>
            <a:ahLst/>
            <a:cxnLst/>
            <a:rect l="l" t="t" r="r" b="b"/>
            <a:pathLst>
              <a:path w="5699125" h="2127250">
                <a:moveTo>
                  <a:pt x="0" y="0"/>
                </a:moveTo>
                <a:lnTo>
                  <a:pt x="5699125" y="0"/>
                </a:lnTo>
                <a:lnTo>
                  <a:pt x="5699125" y="2127250"/>
                </a:lnTo>
                <a:lnTo>
                  <a:pt x="0" y="21272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37" name="Shape 34"/>
          <p:cNvSpPr/>
          <p:nvPr/>
        </p:nvSpPr>
        <p:spPr>
          <a:xfrm>
            <a:off x="6175375" y="1333500"/>
            <a:ext cx="31750" cy="2127250"/>
          </a:xfrm>
          <a:custGeom>
            <a:avLst/>
            <a:gdLst/>
            <a:ahLst/>
            <a:cxnLst/>
            <a:rect l="l" t="t" r="r" b="b"/>
            <a:pathLst>
              <a:path w="31750" h="2127250">
                <a:moveTo>
                  <a:pt x="0" y="0"/>
                </a:moveTo>
                <a:lnTo>
                  <a:pt x="31750" y="0"/>
                </a:lnTo>
                <a:lnTo>
                  <a:pt x="31750" y="2127250"/>
                </a:lnTo>
                <a:lnTo>
                  <a:pt x="0" y="212725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38" name="Shape 35"/>
          <p:cNvSpPr/>
          <p:nvPr/>
        </p:nvSpPr>
        <p:spPr>
          <a:xfrm>
            <a:off x="6318250" y="14605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0" y="0"/>
                </a:moveTo>
                <a:lnTo>
                  <a:pt x="317500" y="0"/>
                </a:lnTo>
                <a:lnTo>
                  <a:pt x="31750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2C3E50"/>
          </a:solidFill>
          <a:ln/>
        </p:spPr>
      </p:sp>
      <p:sp>
        <p:nvSpPr>
          <p:cNvPr id="39" name="Shape 36"/>
          <p:cNvSpPr/>
          <p:nvPr/>
        </p:nvSpPr>
        <p:spPr>
          <a:xfrm>
            <a:off x="6413500" y="15557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0"/>
                </a:moveTo>
                <a:cubicBezTo>
                  <a:pt x="98547" y="0"/>
                  <a:pt x="127000" y="28453"/>
                  <a:pt x="127000" y="63500"/>
                </a:cubicBezTo>
                <a:cubicBezTo>
                  <a:pt x="127000" y="98547"/>
                  <a:pt x="98547" y="127000"/>
                  <a:pt x="63500" y="127000"/>
                </a:cubicBezTo>
                <a:cubicBezTo>
                  <a:pt x="28453" y="127000"/>
                  <a:pt x="0" y="98547"/>
                  <a:pt x="0" y="63500"/>
                </a:cubicBezTo>
                <a:cubicBezTo>
                  <a:pt x="0" y="28453"/>
                  <a:pt x="28453" y="0"/>
                  <a:pt x="63500" y="0"/>
                </a:cubicBezTo>
                <a:close/>
                <a:moveTo>
                  <a:pt x="57547" y="29766"/>
                </a:moveTo>
                <a:lnTo>
                  <a:pt x="57547" y="63500"/>
                </a:lnTo>
                <a:cubicBezTo>
                  <a:pt x="57547" y="65484"/>
                  <a:pt x="58539" y="67345"/>
                  <a:pt x="60201" y="68461"/>
                </a:cubicBezTo>
                <a:lnTo>
                  <a:pt x="84013" y="84336"/>
                </a:lnTo>
                <a:cubicBezTo>
                  <a:pt x="86742" y="86171"/>
                  <a:pt x="90438" y="85427"/>
                  <a:pt x="92273" y="82674"/>
                </a:cubicBezTo>
                <a:cubicBezTo>
                  <a:pt x="94109" y="79921"/>
                  <a:pt x="93365" y="76250"/>
                  <a:pt x="90612" y="74414"/>
                </a:cubicBezTo>
                <a:lnTo>
                  <a:pt x="69453" y="60325"/>
                </a:lnTo>
                <a:lnTo>
                  <a:pt x="69453" y="29766"/>
                </a:lnTo>
                <a:cubicBezTo>
                  <a:pt x="69453" y="26467"/>
                  <a:pt x="66799" y="23812"/>
                  <a:pt x="63500" y="23812"/>
                </a:cubicBezTo>
                <a:cubicBezTo>
                  <a:pt x="60201" y="23812"/>
                  <a:pt x="57547" y="26467"/>
                  <a:pt x="57547" y="29766"/>
                </a:cubicBez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0" name="Text 37"/>
          <p:cNvSpPr/>
          <p:nvPr/>
        </p:nvSpPr>
        <p:spPr>
          <a:xfrm>
            <a:off x="6731000" y="1508125"/>
            <a:ext cx="112712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Time Investment</a:t>
            </a:r>
            <a:endParaRPr lang="en-US" sz="1600" dirty="0"/>
          </a:p>
        </p:txBody>
      </p:sp>
      <p:sp>
        <p:nvSpPr>
          <p:cNvPr id="41" name="Text 38"/>
          <p:cNvSpPr/>
          <p:nvPr/>
        </p:nvSpPr>
        <p:spPr>
          <a:xfrm>
            <a:off x="11294256" y="1508125"/>
            <a:ext cx="531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18h/wk</a:t>
            </a:r>
            <a:endParaRPr lang="en-US" sz="1600" dirty="0"/>
          </a:p>
        </p:txBody>
      </p:sp>
      <p:sp>
        <p:nvSpPr>
          <p:cNvPr id="42" name="Shape 39"/>
          <p:cNvSpPr/>
          <p:nvPr/>
        </p:nvSpPr>
        <p:spPr>
          <a:xfrm>
            <a:off x="6318250" y="1873250"/>
            <a:ext cx="5429250" cy="317500"/>
          </a:xfrm>
          <a:custGeom>
            <a:avLst/>
            <a:gdLst/>
            <a:ahLst/>
            <a:cxnLst/>
            <a:rect l="l" t="t" r="r" b="b"/>
            <a:pathLst>
              <a:path w="5429250" h="317500">
                <a:moveTo>
                  <a:pt x="0" y="0"/>
                </a:moveTo>
                <a:lnTo>
                  <a:pt x="5429250" y="0"/>
                </a:lnTo>
                <a:lnTo>
                  <a:pt x="542925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3" name="Shape 40"/>
          <p:cNvSpPr/>
          <p:nvPr/>
        </p:nvSpPr>
        <p:spPr>
          <a:xfrm>
            <a:off x="6381750" y="19367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4" name="Text 41"/>
          <p:cNvSpPr/>
          <p:nvPr/>
        </p:nvSpPr>
        <p:spPr>
          <a:xfrm>
            <a:off x="6357938" y="1936750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8h</a:t>
            </a:r>
            <a:endParaRPr lang="en-US" sz="1600" dirty="0"/>
          </a:p>
        </p:txBody>
      </p:sp>
      <p:sp>
        <p:nvSpPr>
          <p:cNvPr id="45" name="Text 42"/>
          <p:cNvSpPr/>
          <p:nvPr/>
        </p:nvSpPr>
        <p:spPr>
          <a:xfrm>
            <a:off x="6635750" y="1952625"/>
            <a:ext cx="658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 Building</a:t>
            </a:r>
            <a:endParaRPr lang="en-US" sz="1600" dirty="0"/>
          </a:p>
        </p:txBody>
      </p:sp>
      <p:sp>
        <p:nvSpPr>
          <p:cNvPr id="46" name="Text 43"/>
          <p:cNvSpPr/>
          <p:nvPr/>
        </p:nvSpPr>
        <p:spPr>
          <a:xfrm>
            <a:off x="10592904" y="1968500"/>
            <a:ext cx="1135063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Courses, practice, projects</a:t>
            </a:r>
            <a:endParaRPr lang="en-US" sz="1600" dirty="0"/>
          </a:p>
        </p:txBody>
      </p:sp>
      <p:sp>
        <p:nvSpPr>
          <p:cNvPr id="47" name="Shape 44"/>
          <p:cNvSpPr/>
          <p:nvPr/>
        </p:nvSpPr>
        <p:spPr>
          <a:xfrm>
            <a:off x="6318250" y="2254250"/>
            <a:ext cx="5429250" cy="317500"/>
          </a:xfrm>
          <a:custGeom>
            <a:avLst/>
            <a:gdLst/>
            <a:ahLst/>
            <a:cxnLst/>
            <a:rect l="l" t="t" r="r" b="b"/>
            <a:pathLst>
              <a:path w="5429250" h="317500">
                <a:moveTo>
                  <a:pt x="0" y="0"/>
                </a:moveTo>
                <a:lnTo>
                  <a:pt x="5429250" y="0"/>
                </a:lnTo>
                <a:lnTo>
                  <a:pt x="542925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48" name="Shape 45"/>
          <p:cNvSpPr/>
          <p:nvPr/>
        </p:nvSpPr>
        <p:spPr>
          <a:xfrm>
            <a:off x="6381750" y="23177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49" name="Text 46"/>
          <p:cNvSpPr/>
          <p:nvPr/>
        </p:nvSpPr>
        <p:spPr>
          <a:xfrm>
            <a:off x="6357938" y="2317750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5h</a:t>
            </a:r>
            <a:endParaRPr lang="en-US" sz="1600" dirty="0"/>
          </a:p>
        </p:txBody>
      </p:sp>
      <p:sp>
        <p:nvSpPr>
          <p:cNvPr id="50" name="Text 47"/>
          <p:cNvSpPr/>
          <p:nvPr/>
        </p:nvSpPr>
        <p:spPr>
          <a:xfrm>
            <a:off x="6635750" y="2333625"/>
            <a:ext cx="61118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Networking</a:t>
            </a:r>
            <a:endParaRPr lang="en-US" sz="1600" dirty="0"/>
          </a:p>
        </p:txBody>
      </p:sp>
      <p:sp>
        <p:nvSpPr>
          <p:cNvPr id="51" name="Text 48"/>
          <p:cNvSpPr/>
          <p:nvPr/>
        </p:nvSpPr>
        <p:spPr>
          <a:xfrm>
            <a:off x="10581432" y="2349500"/>
            <a:ext cx="1150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Meetings, events, outreach</a:t>
            </a:r>
            <a:endParaRPr lang="en-US" sz="1600" dirty="0"/>
          </a:p>
        </p:txBody>
      </p:sp>
      <p:sp>
        <p:nvSpPr>
          <p:cNvPr id="52" name="Shape 49"/>
          <p:cNvSpPr/>
          <p:nvPr/>
        </p:nvSpPr>
        <p:spPr>
          <a:xfrm>
            <a:off x="6318250" y="2635250"/>
            <a:ext cx="5429250" cy="317500"/>
          </a:xfrm>
          <a:custGeom>
            <a:avLst/>
            <a:gdLst/>
            <a:ahLst/>
            <a:cxnLst/>
            <a:rect l="l" t="t" r="r" b="b"/>
            <a:pathLst>
              <a:path w="5429250" h="317500">
                <a:moveTo>
                  <a:pt x="0" y="0"/>
                </a:moveTo>
                <a:lnTo>
                  <a:pt x="5429250" y="0"/>
                </a:lnTo>
                <a:lnTo>
                  <a:pt x="542925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3" name="Shape 50"/>
          <p:cNvSpPr/>
          <p:nvPr/>
        </p:nvSpPr>
        <p:spPr>
          <a:xfrm>
            <a:off x="6381750" y="26987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4" name="Text 51"/>
          <p:cNvSpPr/>
          <p:nvPr/>
        </p:nvSpPr>
        <p:spPr>
          <a:xfrm>
            <a:off x="6357938" y="2698750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3h</a:t>
            </a:r>
            <a:endParaRPr lang="en-US" sz="1600" dirty="0"/>
          </a:p>
        </p:txBody>
      </p:sp>
      <p:sp>
        <p:nvSpPr>
          <p:cNvPr id="55" name="Text 52"/>
          <p:cNvSpPr/>
          <p:nvPr/>
        </p:nvSpPr>
        <p:spPr>
          <a:xfrm>
            <a:off x="6635750" y="2714625"/>
            <a:ext cx="452438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Creating</a:t>
            </a:r>
            <a:endParaRPr lang="en-US" sz="1600" dirty="0"/>
          </a:p>
        </p:txBody>
      </p:sp>
      <p:sp>
        <p:nvSpPr>
          <p:cNvPr id="56" name="Text 53"/>
          <p:cNvSpPr/>
          <p:nvPr/>
        </p:nvSpPr>
        <p:spPr>
          <a:xfrm>
            <a:off x="10593090" y="2730500"/>
            <a:ext cx="1135063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Writing, speaking, building</a:t>
            </a:r>
            <a:endParaRPr lang="en-US" sz="1600" dirty="0"/>
          </a:p>
        </p:txBody>
      </p:sp>
      <p:sp>
        <p:nvSpPr>
          <p:cNvPr id="57" name="Shape 54"/>
          <p:cNvSpPr/>
          <p:nvPr/>
        </p:nvSpPr>
        <p:spPr>
          <a:xfrm>
            <a:off x="6318250" y="3016250"/>
            <a:ext cx="5429250" cy="317500"/>
          </a:xfrm>
          <a:custGeom>
            <a:avLst/>
            <a:gdLst/>
            <a:ahLst/>
            <a:cxnLst/>
            <a:rect l="l" t="t" r="r" b="b"/>
            <a:pathLst>
              <a:path w="5429250" h="317500">
                <a:moveTo>
                  <a:pt x="0" y="0"/>
                </a:moveTo>
                <a:lnTo>
                  <a:pt x="5429250" y="0"/>
                </a:lnTo>
                <a:lnTo>
                  <a:pt x="542925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58" name="Shape 55"/>
          <p:cNvSpPr/>
          <p:nvPr/>
        </p:nvSpPr>
        <p:spPr>
          <a:xfrm>
            <a:off x="6381750" y="30797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0"/>
                </a:moveTo>
                <a:lnTo>
                  <a:pt x="190500" y="0"/>
                </a:lnTo>
                <a:lnTo>
                  <a:pt x="190500" y="190500"/>
                </a:lnTo>
                <a:lnTo>
                  <a:pt x="0" y="190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59" name="Text 56"/>
          <p:cNvSpPr/>
          <p:nvPr/>
        </p:nvSpPr>
        <p:spPr>
          <a:xfrm>
            <a:off x="6357938" y="3079750"/>
            <a:ext cx="23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b="1" dirty="0">
                <a:solidFill>
                  <a:srgbClr val="FFFF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2h</a:t>
            </a:r>
            <a:endParaRPr lang="en-US" sz="1600" dirty="0"/>
          </a:p>
        </p:txBody>
      </p:sp>
      <p:sp>
        <p:nvSpPr>
          <p:cNvPr id="60" name="Text 57"/>
          <p:cNvSpPr/>
          <p:nvPr/>
        </p:nvSpPr>
        <p:spPr>
          <a:xfrm>
            <a:off x="6635750" y="3095625"/>
            <a:ext cx="531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Reflecting</a:t>
            </a:r>
            <a:endParaRPr lang="en-US" sz="1600" dirty="0"/>
          </a:p>
        </p:txBody>
      </p:sp>
      <p:sp>
        <p:nvSpPr>
          <p:cNvPr id="61" name="Text 58"/>
          <p:cNvSpPr/>
          <p:nvPr/>
        </p:nvSpPr>
        <p:spPr>
          <a:xfrm>
            <a:off x="10471919" y="3111500"/>
            <a:ext cx="1262063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Planning, reviewing, adjusting</a:t>
            </a:r>
            <a:endParaRPr lang="en-US" sz="1600" dirty="0"/>
          </a:p>
        </p:txBody>
      </p:sp>
      <p:sp>
        <p:nvSpPr>
          <p:cNvPr id="62" name="Shape 59"/>
          <p:cNvSpPr/>
          <p:nvPr/>
        </p:nvSpPr>
        <p:spPr>
          <a:xfrm>
            <a:off x="6175375" y="3556000"/>
            <a:ext cx="5699125" cy="3143250"/>
          </a:xfrm>
          <a:custGeom>
            <a:avLst/>
            <a:gdLst/>
            <a:ahLst/>
            <a:cxnLst/>
            <a:rect l="l" t="t" r="r" b="b"/>
            <a:pathLst>
              <a:path w="5699125" h="3143250">
                <a:moveTo>
                  <a:pt x="0" y="0"/>
                </a:moveTo>
                <a:lnTo>
                  <a:pt x="5699125" y="0"/>
                </a:lnTo>
                <a:lnTo>
                  <a:pt x="5699125" y="3143250"/>
                </a:lnTo>
                <a:lnTo>
                  <a:pt x="0" y="314325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  <a:effectLst>
            <a:outerShdw sx="100000" sy="100000" kx="0" ky="0" algn="bl" rotWithShape="0" blurRad="23813" dist="7938" dir="5400000">
              <a:srgbClr val="000000">
                <a:alpha val="10196"/>
              </a:srgbClr>
            </a:outerShdw>
          </a:effectLst>
        </p:spPr>
      </p:sp>
      <p:sp>
        <p:nvSpPr>
          <p:cNvPr id="63" name="Shape 60"/>
          <p:cNvSpPr/>
          <p:nvPr/>
        </p:nvSpPr>
        <p:spPr>
          <a:xfrm>
            <a:off x="6175375" y="3556000"/>
            <a:ext cx="31750" cy="3143250"/>
          </a:xfrm>
          <a:custGeom>
            <a:avLst/>
            <a:gdLst/>
            <a:ahLst/>
            <a:cxnLst/>
            <a:rect l="l" t="t" r="r" b="b"/>
            <a:pathLst>
              <a:path w="31750" h="3143250">
                <a:moveTo>
                  <a:pt x="0" y="0"/>
                </a:moveTo>
                <a:lnTo>
                  <a:pt x="31750" y="0"/>
                </a:lnTo>
                <a:lnTo>
                  <a:pt x="31750" y="3143250"/>
                </a:lnTo>
                <a:lnTo>
                  <a:pt x="0" y="314325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4" name="Shape 61"/>
          <p:cNvSpPr/>
          <p:nvPr/>
        </p:nvSpPr>
        <p:spPr>
          <a:xfrm>
            <a:off x="6318250" y="36830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0" y="0"/>
                </a:moveTo>
                <a:lnTo>
                  <a:pt x="317500" y="0"/>
                </a:lnTo>
                <a:lnTo>
                  <a:pt x="31750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65" name="Shape 62"/>
          <p:cNvSpPr/>
          <p:nvPr/>
        </p:nvSpPr>
        <p:spPr>
          <a:xfrm>
            <a:off x="6437313" y="3778250"/>
            <a:ext cx="79375" cy="127000"/>
          </a:xfrm>
          <a:custGeom>
            <a:avLst/>
            <a:gdLst/>
            <a:ahLst/>
            <a:cxnLst/>
            <a:rect l="l" t="t" r="r" b="b"/>
            <a:pathLst>
              <a:path w="79375" h="127000">
                <a:moveTo>
                  <a:pt x="33734" y="5953"/>
                </a:moveTo>
                <a:cubicBezTo>
                  <a:pt x="33734" y="2654"/>
                  <a:pt x="36388" y="0"/>
                  <a:pt x="39688" y="0"/>
                </a:cubicBezTo>
                <a:cubicBezTo>
                  <a:pt x="42987" y="0"/>
                  <a:pt x="45641" y="2654"/>
                  <a:pt x="45641" y="5953"/>
                </a:cubicBezTo>
                <a:lnTo>
                  <a:pt x="45641" y="15875"/>
                </a:lnTo>
                <a:lnTo>
                  <a:pt x="59531" y="15875"/>
                </a:lnTo>
                <a:cubicBezTo>
                  <a:pt x="63922" y="15875"/>
                  <a:pt x="67469" y="19422"/>
                  <a:pt x="67469" y="23812"/>
                </a:cubicBezTo>
                <a:cubicBezTo>
                  <a:pt x="67469" y="28203"/>
                  <a:pt x="63922" y="31750"/>
                  <a:pt x="59531" y="31750"/>
                </a:cubicBezTo>
                <a:lnTo>
                  <a:pt x="31031" y="31750"/>
                </a:lnTo>
                <a:cubicBezTo>
                  <a:pt x="24854" y="31750"/>
                  <a:pt x="19844" y="36761"/>
                  <a:pt x="19844" y="42937"/>
                </a:cubicBezTo>
                <a:cubicBezTo>
                  <a:pt x="19844" y="48518"/>
                  <a:pt x="23937" y="53231"/>
                  <a:pt x="29443" y="54025"/>
                </a:cubicBezTo>
                <a:lnTo>
                  <a:pt x="52164" y="57274"/>
                </a:lnTo>
                <a:cubicBezTo>
                  <a:pt x="65509" y="59184"/>
                  <a:pt x="75406" y="70594"/>
                  <a:pt x="75406" y="84063"/>
                </a:cubicBezTo>
                <a:cubicBezTo>
                  <a:pt x="75406" y="99020"/>
                  <a:pt x="63277" y="111125"/>
                  <a:pt x="48344" y="111125"/>
                </a:cubicBezTo>
                <a:lnTo>
                  <a:pt x="45641" y="111125"/>
                </a:lnTo>
                <a:lnTo>
                  <a:pt x="45641" y="121047"/>
                </a:lnTo>
                <a:cubicBezTo>
                  <a:pt x="45641" y="124346"/>
                  <a:pt x="42987" y="127000"/>
                  <a:pt x="39688" y="127000"/>
                </a:cubicBezTo>
                <a:cubicBezTo>
                  <a:pt x="36388" y="127000"/>
                  <a:pt x="33734" y="124346"/>
                  <a:pt x="33734" y="121047"/>
                </a:cubicBezTo>
                <a:lnTo>
                  <a:pt x="33734" y="111125"/>
                </a:lnTo>
                <a:lnTo>
                  <a:pt x="15875" y="111125"/>
                </a:lnTo>
                <a:cubicBezTo>
                  <a:pt x="11485" y="111125"/>
                  <a:pt x="7938" y="107578"/>
                  <a:pt x="7938" y="103188"/>
                </a:cubicBezTo>
                <a:cubicBezTo>
                  <a:pt x="7938" y="98797"/>
                  <a:pt x="11485" y="95250"/>
                  <a:pt x="15875" y="95250"/>
                </a:cubicBezTo>
                <a:lnTo>
                  <a:pt x="48344" y="95250"/>
                </a:lnTo>
                <a:cubicBezTo>
                  <a:pt x="54521" y="95250"/>
                  <a:pt x="59531" y="90239"/>
                  <a:pt x="59531" y="84063"/>
                </a:cubicBezTo>
                <a:cubicBezTo>
                  <a:pt x="59531" y="78482"/>
                  <a:pt x="55438" y="73769"/>
                  <a:pt x="49932" y="72975"/>
                </a:cubicBezTo>
                <a:lnTo>
                  <a:pt x="27211" y="69726"/>
                </a:lnTo>
                <a:cubicBezTo>
                  <a:pt x="13866" y="67841"/>
                  <a:pt x="3969" y="56406"/>
                  <a:pt x="3969" y="42937"/>
                </a:cubicBezTo>
                <a:cubicBezTo>
                  <a:pt x="3969" y="28004"/>
                  <a:pt x="16098" y="15875"/>
                  <a:pt x="31031" y="15875"/>
                </a:cubicBezTo>
                <a:lnTo>
                  <a:pt x="33734" y="15875"/>
                </a:lnTo>
                <a:lnTo>
                  <a:pt x="33734" y="5953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66" name="Text 63"/>
          <p:cNvSpPr/>
          <p:nvPr/>
        </p:nvSpPr>
        <p:spPr>
          <a:xfrm>
            <a:off x="6731000" y="3730625"/>
            <a:ext cx="1365250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2C3E5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Financial Investment</a:t>
            </a:r>
            <a:endParaRPr lang="en-US" sz="1600" dirty="0"/>
          </a:p>
        </p:txBody>
      </p:sp>
      <p:sp>
        <p:nvSpPr>
          <p:cNvPr id="67" name="Text 64"/>
          <p:cNvSpPr/>
          <p:nvPr/>
        </p:nvSpPr>
        <p:spPr>
          <a:xfrm>
            <a:off x="11437131" y="3730625"/>
            <a:ext cx="388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$25K</a:t>
            </a:r>
            <a:endParaRPr lang="en-US" sz="1600" dirty="0"/>
          </a:p>
        </p:txBody>
      </p:sp>
      <p:sp>
        <p:nvSpPr>
          <p:cNvPr id="68" name="Shape 65"/>
          <p:cNvSpPr/>
          <p:nvPr/>
        </p:nvSpPr>
        <p:spPr>
          <a:xfrm>
            <a:off x="6318250" y="4095750"/>
            <a:ext cx="5429250" cy="571500"/>
          </a:xfrm>
          <a:custGeom>
            <a:avLst/>
            <a:gdLst/>
            <a:ahLst/>
            <a:cxnLst/>
            <a:rect l="l" t="t" r="r" b="b"/>
            <a:pathLst>
              <a:path w="5429250" h="571500">
                <a:moveTo>
                  <a:pt x="0" y="0"/>
                </a:moveTo>
                <a:lnTo>
                  <a:pt x="5429250" y="0"/>
                </a:lnTo>
                <a:lnTo>
                  <a:pt x="542925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69" name="Text 66"/>
          <p:cNvSpPr/>
          <p:nvPr/>
        </p:nvSpPr>
        <p:spPr>
          <a:xfrm>
            <a:off x="6381750" y="4175125"/>
            <a:ext cx="129381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Education &amp; Certifications</a:t>
            </a:r>
            <a:endParaRPr lang="en-US" sz="1600" dirty="0"/>
          </a:p>
        </p:txBody>
      </p:sp>
      <p:sp>
        <p:nvSpPr>
          <p:cNvPr id="70" name="Text 67"/>
          <p:cNvSpPr/>
          <p:nvPr/>
        </p:nvSpPr>
        <p:spPr>
          <a:xfrm>
            <a:off x="11452820" y="4159250"/>
            <a:ext cx="293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$10K</a:t>
            </a:r>
            <a:endParaRPr lang="en-US" sz="1600" dirty="0"/>
          </a:p>
        </p:txBody>
      </p:sp>
      <p:sp>
        <p:nvSpPr>
          <p:cNvPr id="71" name="Shape 68"/>
          <p:cNvSpPr/>
          <p:nvPr/>
        </p:nvSpPr>
        <p:spPr>
          <a:xfrm>
            <a:off x="6381750" y="4381500"/>
            <a:ext cx="5302250" cy="63500"/>
          </a:xfrm>
          <a:custGeom>
            <a:avLst/>
            <a:gdLst/>
            <a:ahLst/>
            <a:cxnLst/>
            <a:rect l="l" t="t" r="r" b="b"/>
            <a:pathLst>
              <a:path w="5302250" h="63500">
                <a:moveTo>
                  <a:pt x="0" y="0"/>
                </a:moveTo>
                <a:lnTo>
                  <a:pt x="5302250" y="0"/>
                </a:lnTo>
                <a:lnTo>
                  <a:pt x="5302250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2" name="Shape 69"/>
          <p:cNvSpPr/>
          <p:nvPr/>
        </p:nvSpPr>
        <p:spPr>
          <a:xfrm>
            <a:off x="6381750" y="4381500"/>
            <a:ext cx="2119313" cy="63500"/>
          </a:xfrm>
          <a:custGeom>
            <a:avLst/>
            <a:gdLst/>
            <a:ahLst/>
            <a:cxnLst/>
            <a:rect l="l" t="t" r="r" b="b"/>
            <a:pathLst>
              <a:path w="2119313" h="63500">
                <a:moveTo>
                  <a:pt x="0" y="0"/>
                </a:moveTo>
                <a:lnTo>
                  <a:pt x="2119313" y="0"/>
                </a:lnTo>
                <a:lnTo>
                  <a:pt x="2119313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73" name="Text 70"/>
          <p:cNvSpPr/>
          <p:nvPr/>
        </p:nvSpPr>
        <p:spPr>
          <a:xfrm>
            <a:off x="6381750" y="4476750"/>
            <a:ext cx="5349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Executive course, AI/ML cert, leadership program</a:t>
            </a:r>
            <a:endParaRPr lang="en-US" sz="1600" dirty="0"/>
          </a:p>
        </p:txBody>
      </p:sp>
      <p:sp>
        <p:nvSpPr>
          <p:cNvPr id="74" name="Shape 71"/>
          <p:cNvSpPr/>
          <p:nvPr/>
        </p:nvSpPr>
        <p:spPr>
          <a:xfrm>
            <a:off x="6318250" y="4730750"/>
            <a:ext cx="5429250" cy="571500"/>
          </a:xfrm>
          <a:custGeom>
            <a:avLst/>
            <a:gdLst/>
            <a:ahLst/>
            <a:cxnLst/>
            <a:rect l="l" t="t" r="r" b="b"/>
            <a:pathLst>
              <a:path w="5429250" h="571500">
                <a:moveTo>
                  <a:pt x="0" y="0"/>
                </a:moveTo>
                <a:lnTo>
                  <a:pt x="5429250" y="0"/>
                </a:lnTo>
                <a:lnTo>
                  <a:pt x="542925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75" name="Text 72"/>
          <p:cNvSpPr/>
          <p:nvPr/>
        </p:nvSpPr>
        <p:spPr>
          <a:xfrm>
            <a:off x="6381750" y="4810125"/>
            <a:ext cx="1452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Branding &amp; Visibility</a:t>
            </a:r>
            <a:endParaRPr lang="en-US" sz="1600" dirty="0"/>
          </a:p>
        </p:txBody>
      </p:sp>
      <p:sp>
        <p:nvSpPr>
          <p:cNvPr id="76" name="Text 73"/>
          <p:cNvSpPr/>
          <p:nvPr/>
        </p:nvSpPr>
        <p:spPr>
          <a:xfrm>
            <a:off x="11490958" y="4794250"/>
            <a:ext cx="25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$8K</a:t>
            </a:r>
            <a:endParaRPr lang="en-US" sz="1600" dirty="0"/>
          </a:p>
        </p:txBody>
      </p:sp>
      <p:sp>
        <p:nvSpPr>
          <p:cNvPr id="77" name="Shape 74"/>
          <p:cNvSpPr/>
          <p:nvPr/>
        </p:nvSpPr>
        <p:spPr>
          <a:xfrm>
            <a:off x="6381750" y="5016500"/>
            <a:ext cx="5302250" cy="63500"/>
          </a:xfrm>
          <a:custGeom>
            <a:avLst/>
            <a:gdLst/>
            <a:ahLst/>
            <a:cxnLst/>
            <a:rect l="l" t="t" r="r" b="b"/>
            <a:pathLst>
              <a:path w="5302250" h="63500">
                <a:moveTo>
                  <a:pt x="0" y="0"/>
                </a:moveTo>
                <a:lnTo>
                  <a:pt x="5302250" y="0"/>
                </a:lnTo>
                <a:lnTo>
                  <a:pt x="5302250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78" name="Shape 75"/>
          <p:cNvSpPr/>
          <p:nvPr/>
        </p:nvSpPr>
        <p:spPr>
          <a:xfrm>
            <a:off x="6381750" y="5016500"/>
            <a:ext cx="1698625" cy="63500"/>
          </a:xfrm>
          <a:custGeom>
            <a:avLst/>
            <a:gdLst/>
            <a:ahLst/>
            <a:cxnLst/>
            <a:rect l="l" t="t" r="r" b="b"/>
            <a:pathLst>
              <a:path w="1698625" h="63500">
                <a:moveTo>
                  <a:pt x="0" y="0"/>
                </a:moveTo>
                <a:lnTo>
                  <a:pt x="1698625" y="0"/>
                </a:lnTo>
                <a:lnTo>
                  <a:pt x="1698625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79" name="Text 76"/>
          <p:cNvSpPr/>
          <p:nvPr/>
        </p:nvSpPr>
        <p:spPr>
          <a:xfrm>
            <a:off x="6381750" y="5111750"/>
            <a:ext cx="5349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Conference fees, speaking coaching, content production</a:t>
            </a:r>
            <a:endParaRPr lang="en-US" sz="1600" dirty="0"/>
          </a:p>
        </p:txBody>
      </p:sp>
      <p:sp>
        <p:nvSpPr>
          <p:cNvPr id="80" name="Shape 77"/>
          <p:cNvSpPr/>
          <p:nvPr/>
        </p:nvSpPr>
        <p:spPr>
          <a:xfrm>
            <a:off x="6318250" y="5365750"/>
            <a:ext cx="5429250" cy="571500"/>
          </a:xfrm>
          <a:custGeom>
            <a:avLst/>
            <a:gdLst/>
            <a:ahLst/>
            <a:cxnLst/>
            <a:rect l="l" t="t" r="r" b="b"/>
            <a:pathLst>
              <a:path w="5429250" h="571500">
                <a:moveTo>
                  <a:pt x="0" y="0"/>
                </a:moveTo>
                <a:lnTo>
                  <a:pt x="5429250" y="0"/>
                </a:lnTo>
                <a:lnTo>
                  <a:pt x="542925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81" name="Text 78"/>
          <p:cNvSpPr/>
          <p:nvPr/>
        </p:nvSpPr>
        <p:spPr>
          <a:xfrm>
            <a:off x="6381750" y="5445125"/>
            <a:ext cx="944563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Tools &amp; Resources</a:t>
            </a:r>
            <a:endParaRPr lang="en-US" sz="1600" dirty="0"/>
          </a:p>
        </p:txBody>
      </p:sp>
      <p:sp>
        <p:nvSpPr>
          <p:cNvPr id="82" name="Text 79"/>
          <p:cNvSpPr/>
          <p:nvPr/>
        </p:nvSpPr>
        <p:spPr>
          <a:xfrm>
            <a:off x="11489035" y="5429250"/>
            <a:ext cx="261937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$4K</a:t>
            </a:r>
            <a:endParaRPr lang="en-US" sz="1600" dirty="0"/>
          </a:p>
        </p:txBody>
      </p:sp>
      <p:sp>
        <p:nvSpPr>
          <p:cNvPr id="83" name="Shape 80"/>
          <p:cNvSpPr/>
          <p:nvPr/>
        </p:nvSpPr>
        <p:spPr>
          <a:xfrm>
            <a:off x="6381750" y="5651500"/>
            <a:ext cx="5302250" cy="63500"/>
          </a:xfrm>
          <a:custGeom>
            <a:avLst/>
            <a:gdLst/>
            <a:ahLst/>
            <a:cxnLst/>
            <a:rect l="l" t="t" r="r" b="b"/>
            <a:pathLst>
              <a:path w="5302250" h="63500">
                <a:moveTo>
                  <a:pt x="0" y="0"/>
                </a:moveTo>
                <a:lnTo>
                  <a:pt x="5302250" y="0"/>
                </a:lnTo>
                <a:lnTo>
                  <a:pt x="5302250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84" name="Shape 81"/>
          <p:cNvSpPr/>
          <p:nvPr/>
        </p:nvSpPr>
        <p:spPr>
          <a:xfrm>
            <a:off x="6381750" y="5651500"/>
            <a:ext cx="849313" cy="63500"/>
          </a:xfrm>
          <a:custGeom>
            <a:avLst/>
            <a:gdLst/>
            <a:ahLst/>
            <a:cxnLst/>
            <a:rect l="l" t="t" r="r" b="b"/>
            <a:pathLst>
              <a:path w="849313" h="63500">
                <a:moveTo>
                  <a:pt x="0" y="0"/>
                </a:moveTo>
                <a:lnTo>
                  <a:pt x="849313" y="0"/>
                </a:lnTo>
                <a:lnTo>
                  <a:pt x="849313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85" name="Text 82"/>
          <p:cNvSpPr/>
          <p:nvPr/>
        </p:nvSpPr>
        <p:spPr>
          <a:xfrm>
            <a:off x="6381750" y="5746750"/>
            <a:ext cx="5349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Software, subscriptions, equipment</a:t>
            </a:r>
            <a:endParaRPr lang="en-US" sz="1600" dirty="0"/>
          </a:p>
        </p:txBody>
      </p:sp>
      <p:sp>
        <p:nvSpPr>
          <p:cNvPr id="86" name="Shape 83"/>
          <p:cNvSpPr/>
          <p:nvPr/>
        </p:nvSpPr>
        <p:spPr>
          <a:xfrm>
            <a:off x="6318250" y="6000750"/>
            <a:ext cx="5429250" cy="571500"/>
          </a:xfrm>
          <a:custGeom>
            <a:avLst/>
            <a:gdLst/>
            <a:ahLst/>
            <a:cxnLst/>
            <a:rect l="l" t="t" r="r" b="b"/>
            <a:pathLst>
              <a:path w="5429250" h="571500">
                <a:moveTo>
                  <a:pt x="0" y="0"/>
                </a:moveTo>
                <a:lnTo>
                  <a:pt x="5429250" y="0"/>
                </a:lnTo>
                <a:lnTo>
                  <a:pt x="5429250" y="571500"/>
                </a:lnTo>
                <a:lnTo>
                  <a:pt x="0" y="571500"/>
                </a:lnTo>
                <a:lnTo>
                  <a:pt x="0" y="0"/>
                </a:lnTo>
                <a:close/>
              </a:path>
            </a:pathLst>
          </a:custGeom>
          <a:solidFill>
            <a:srgbClr val="FAFAF7"/>
          </a:solidFill>
          <a:ln/>
        </p:spPr>
      </p:sp>
      <p:sp>
        <p:nvSpPr>
          <p:cNvPr id="87" name="Text 84"/>
          <p:cNvSpPr/>
          <p:nvPr/>
        </p:nvSpPr>
        <p:spPr>
          <a:xfrm>
            <a:off x="6381750" y="6080125"/>
            <a:ext cx="1190625" cy="158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b="1" dirty="0">
                <a:solidFill>
                  <a:srgbClr val="2C3E50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Career Transition Buffer</a:t>
            </a:r>
            <a:endParaRPr lang="en-US" sz="1600" dirty="0"/>
          </a:p>
        </p:txBody>
      </p:sp>
      <p:sp>
        <p:nvSpPr>
          <p:cNvPr id="88" name="Text 85"/>
          <p:cNvSpPr/>
          <p:nvPr/>
        </p:nvSpPr>
        <p:spPr>
          <a:xfrm>
            <a:off x="11494740" y="6064250"/>
            <a:ext cx="25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$3K</a:t>
            </a:r>
            <a:endParaRPr lang="en-US" sz="1600" dirty="0"/>
          </a:p>
        </p:txBody>
      </p:sp>
      <p:sp>
        <p:nvSpPr>
          <p:cNvPr id="89" name="Shape 86"/>
          <p:cNvSpPr/>
          <p:nvPr/>
        </p:nvSpPr>
        <p:spPr>
          <a:xfrm>
            <a:off x="6381750" y="6286500"/>
            <a:ext cx="5302250" cy="63500"/>
          </a:xfrm>
          <a:custGeom>
            <a:avLst/>
            <a:gdLst/>
            <a:ahLst/>
            <a:cxnLst/>
            <a:rect l="l" t="t" r="r" b="b"/>
            <a:pathLst>
              <a:path w="5302250" h="63500">
                <a:moveTo>
                  <a:pt x="0" y="0"/>
                </a:moveTo>
                <a:lnTo>
                  <a:pt x="5302250" y="0"/>
                </a:lnTo>
                <a:lnTo>
                  <a:pt x="5302250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0" name="Shape 87"/>
          <p:cNvSpPr/>
          <p:nvPr/>
        </p:nvSpPr>
        <p:spPr>
          <a:xfrm>
            <a:off x="6381750" y="6286500"/>
            <a:ext cx="635000" cy="63500"/>
          </a:xfrm>
          <a:custGeom>
            <a:avLst/>
            <a:gdLst/>
            <a:ahLst/>
            <a:cxnLst/>
            <a:rect l="l" t="t" r="r" b="b"/>
            <a:pathLst>
              <a:path w="635000" h="63500">
                <a:moveTo>
                  <a:pt x="0" y="0"/>
                </a:moveTo>
                <a:lnTo>
                  <a:pt x="635000" y="0"/>
                </a:lnTo>
                <a:lnTo>
                  <a:pt x="635000" y="63500"/>
                </a:lnTo>
                <a:lnTo>
                  <a:pt x="0" y="63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1" name="Text 88"/>
          <p:cNvSpPr/>
          <p:nvPr/>
        </p:nvSpPr>
        <p:spPr>
          <a:xfrm>
            <a:off x="6381750" y="6381750"/>
            <a:ext cx="534987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dirty="0">
                <a:solidFill>
                  <a:srgbClr val="5D6D7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Interview prep, networking events, potential gap</a:t>
            </a:r>
            <a:endParaRPr lang="en-US" sz="1600" dirty="0"/>
          </a:p>
        </p:txBody>
      </p:sp>
      <p:sp>
        <p:nvSpPr>
          <p:cNvPr id="92" name="Shape 89"/>
          <p:cNvSpPr/>
          <p:nvPr/>
        </p:nvSpPr>
        <p:spPr>
          <a:xfrm>
            <a:off x="6159500" y="6794500"/>
            <a:ext cx="5715000" cy="1111250"/>
          </a:xfrm>
          <a:custGeom>
            <a:avLst/>
            <a:gdLst/>
            <a:ahLst/>
            <a:cxnLst/>
            <a:rect l="l" t="t" r="r" b="b"/>
            <a:pathLst>
              <a:path w="5715000" h="1111250">
                <a:moveTo>
                  <a:pt x="0" y="0"/>
                </a:moveTo>
                <a:lnTo>
                  <a:pt x="5715000" y="0"/>
                </a:lnTo>
                <a:lnTo>
                  <a:pt x="5715000" y="1111250"/>
                </a:lnTo>
                <a:lnTo>
                  <a:pt x="0" y="111125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2C3E50"/>
              </a:gs>
              <a:gs pos="100000">
                <a:srgbClr val="1A1D21"/>
              </a:gs>
            </a:gsLst>
            <a:lin ang="2700000" scaled="1"/>
          </a:gradFill>
          <a:ln/>
        </p:spPr>
      </p:sp>
      <p:sp>
        <p:nvSpPr>
          <p:cNvPr id="93" name="Shape 90"/>
          <p:cNvSpPr/>
          <p:nvPr/>
        </p:nvSpPr>
        <p:spPr>
          <a:xfrm>
            <a:off x="6286500" y="6921500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0" y="0"/>
                </a:moveTo>
                <a:lnTo>
                  <a:pt x="317500" y="0"/>
                </a:lnTo>
                <a:lnTo>
                  <a:pt x="31750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C9A962"/>
          </a:solidFill>
          <a:ln/>
        </p:spPr>
      </p:sp>
      <p:sp>
        <p:nvSpPr>
          <p:cNvPr id="94" name="Shape 91"/>
          <p:cNvSpPr/>
          <p:nvPr/>
        </p:nvSpPr>
        <p:spPr>
          <a:xfrm>
            <a:off x="6365875" y="7016750"/>
            <a:ext cx="158750" cy="127000"/>
          </a:xfrm>
          <a:custGeom>
            <a:avLst/>
            <a:gdLst/>
            <a:ahLst/>
            <a:cxnLst/>
            <a:rect l="l" t="t" r="r" b="b"/>
            <a:pathLst>
              <a:path w="158750" h="127000">
                <a:moveTo>
                  <a:pt x="79375" y="3969"/>
                </a:moveTo>
                <a:cubicBezTo>
                  <a:pt x="93613" y="3969"/>
                  <a:pt x="105172" y="15528"/>
                  <a:pt x="105172" y="29766"/>
                </a:cubicBezTo>
                <a:cubicBezTo>
                  <a:pt x="105172" y="44003"/>
                  <a:pt x="93613" y="55563"/>
                  <a:pt x="79375" y="55563"/>
                </a:cubicBezTo>
                <a:cubicBezTo>
                  <a:pt x="65137" y="55563"/>
                  <a:pt x="53578" y="44003"/>
                  <a:pt x="53578" y="29766"/>
                </a:cubicBezTo>
                <a:cubicBezTo>
                  <a:pt x="53578" y="15528"/>
                  <a:pt x="65137" y="3969"/>
                  <a:pt x="79375" y="3969"/>
                </a:cubicBezTo>
                <a:close/>
                <a:moveTo>
                  <a:pt x="23812" y="21828"/>
                </a:moveTo>
                <a:cubicBezTo>
                  <a:pt x="33669" y="21828"/>
                  <a:pt x="41672" y="29831"/>
                  <a:pt x="41672" y="39688"/>
                </a:cubicBezTo>
                <a:cubicBezTo>
                  <a:pt x="41672" y="49544"/>
                  <a:pt x="33669" y="57547"/>
                  <a:pt x="23812" y="57547"/>
                </a:cubicBezTo>
                <a:cubicBezTo>
                  <a:pt x="13956" y="57547"/>
                  <a:pt x="5953" y="49544"/>
                  <a:pt x="5953" y="39688"/>
                </a:cubicBezTo>
                <a:cubicBezTo>
                  <a:pt x="5953" y="29831"/>
                  <a:pt x="13956" y="21828"/>
                  <a:pt x="23812" y="21828"/>
                </a:cubicBezTo>
                <a:close/>
                <a:moveTo>
                  <a:pt x="0" y="103188"/>
                </a:moveTo>
                <a:cubicBezTo>
                  <a:pt x="0" y="85651"/>
                  <a:pt x="14213" y="71438"/>
                  <a:pt x="31750" y="71438"/>
                </a:cubicBezTo>
                <a:cubicBezTo>
                  <a:pt x="34925" y="71438"/>
                  <a:pt x="38001" y="71909"/>
                  <a:pt x="40903" y="72777"/>
                </a:cubicBezTo>
                <a:cubicBezTo>
                  <a:pt x="32742" y="81905"/>
                  <a:pt x="27781" y="93960"/>
                  <a:pt x="27781" y="107156"/>
                </a:cubicBezTo>
                <a:lnTo>
                  <a:pt x="27781" y="111125"/>
                </a:lnTo>
                <a:cubicBezTo>
                  <a:pt x="27781" y="113953"/>
                  <a:pt x="28377" y="116632"/>
                  <a:pt x="29443" y="119063"/>
                </a:cubicBezTo>
                <a:lnTo>
                  <a:pt x="7938" y="119063"/>
                </a:lnTo>
                <a:cubicBezTo>
                  <a:pt x="3547" y="119063"/>
                  <a:pt x="0" y="115515"/>
                  <a:pt x="0" y="111125"/>
                </a:cubicBezTo>
                <a:lnTo>
                  <a:pt x="0" y="103188"/>
                </a:lnTo>
                <a:close/>
                <a:moveTo>
                  <a:pt x="129307" y="119063"/>
                </a:moveTo>
                <a:cubicBezTo>
                  <a:pt x="130373" y="116632"/>
                  <a:pt x="130969" y="113953"/>
                  <a:pt x="130969" y="111125"/>
                </a:cubicBezTo>
                <a:lnTo>
                  <a:pt x="130969" y="107156"/>
                </a:lnTo>
                <a:cubicBezTo>
                  <a:pt x="130969" y="93960"/>
                  <a:pt x="126008" y="81905"/>
                  <a:pt x="117847" y="72777"/>
                </a:cubicBezTo>
                <a:cubicBezTo>
                  <a:pt x="120749" y="71909"/>
                  <a:pt x="123825" y="71438"/>
                  <a:pt x="127000" y="71438"/>
                </a:cubicBezTo>
                <a:cubicBezTo>
                  <a:pt x="144537" y="71438"/>
                  <a:pt x="158750" y="85651"/>
                  <a:pt x="158750" y="103188"/>
                </a:cubicBezTo>
                <a:lnTo>
                  <a:pt x="158750" y="111125"/>
                </a:lnTo>
                <a:cubicBezTo>
                  <a:pt x="158750" y="115515"/>
                  <a:pt x="155203" y="119063"/>
                  <a:pt x="150813" y="119063"/>
                </a:cubicBezTo>
                <a:lnTo>
                  <a:pt x="129307" y="119063"/>
                </a:lnTo>
                <a:close/>
                <a:moveTo>
                  <a:pt x="117078" y="39688"/>
                </a:moveTo>
                <a:cubicBezTo>
                  <a:pt x="117078" y="29831"/>
                  <a:pt x="125081" y="21828"/>
                  <a:pt x="134938" y="21828"/>
                </a:cubicBezTo>
                <a:cubicBezTo>
                  <a:pt x="144794" y="21828"/>
                  <a:pt x="152797" y="29831"/>
                  <a:pt x="152797" y="39687"/>
                </a:cubicBezTo>
                <a:cubicBezTo>
                  <a:pt x="152797" y="49544"/>
                  <a:pt x="144794" y="57547"/>
                  <a:pt x="134938" y="57547"/>
                </a:cubicBezTo>
                <a:cubicBezTo>
                  <a:pt x="125081" y="57547"/>
                  <a:pt x="117078" y="49544"/>
                  <a:pt x="117078" y="39688"/>
                </a:cubicBezTo>
                <a:close/>
                <a:moveTo>
                  <a:pt x="39688" y="107156"/>
                </a:moveTo>
                <a:cubicBezTo>
                  <a:pt x="39688" y="85229"/>
                  <a:pt x="57448" y="67469"/>
                  <a:pt x="79375" y="67469"/>
                </a:cubicBezTo>
                <a:cubicBezTo>
                  <a:pt x="101302" y="67469"/>
                  <a:pt x="119063" y="85229"/>
                  <a:pt x="119063" y="107156"/>
                </a:cubicBezTo>
                <a:lnTo>
                  <a:pt x="119063" y="111125"/>
                </a:lnTo>
                <a:cubicBezTo>
                  <a:pt x="119063" y="115515"/>
                  <a:pt x="115515" y="119063"/>
                  <a:pt x="111125" y="119063"/>
                </a:cubicBezTo>
                <a:lnTo>
                  <a:pt x="47625" y="119063"/>
                </a:lnTo>
                <a:cubicBezTo>
                  <a:pt x="43235" y="119063"/>
                  <a:pt x="39688" y="115515"/>
                  <a:pt x="39688" y="111125"/>
                </a:cubicBezTo>
                <a:lnTo>
                  <a:pt x="39688" y="107156"/>
                </a:lnTo>
                <a:close/>
              </a:path>
            </a:pathLst>
          </a:custGeom>
          <a:solidFill>
            <a:srgbClr val="FFFFFF"/>
          </a:solidFill>
          <a:ln/>
        </p:spPr>
      </p:sp>
      <p:sp>
        <p:nvSpPr>
          <p:cNvPr id="95" name="Text 92"/>
          <p:cNvSpPr/>
          <p:nvPr/>
        </p:nvSpPr>
        <p:spPr>
          <a:xfrm>
            <a:off x="6699250" y="6969125"/>
            <a:ext cx="16589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rgbClr val="F5F5F0"/>
                </a:solidFill>
                <a:latin typeface="Sorts Mill Goudy" pitchFamily="34" charset="0"/>
                <a:ea typeface="Sorts Mill Goudy" pitchFamily="34" charset="-122"/>
                <a:cs typeface="Sorts Mill Goudy" pitchFamily="34" charset="-120"/>
              </a:rPr>
              <a:t>Social Capital Investment</a:t>
            </a:r>
            <a:endParaRPr lang="en-US" sz="1600" dirty="0"/>
          </a:p>
        </p:txBody>
      </p:sp>
      <p:sp>
        <p:nvSpPr>
          <p:cNvPr id="96" name="Shape 93"/>
          <p:cNvSpPr/>
          <p:nvPr/>
        </p:nvSpPr>
        <p:spPr>
          <a:xfrm>
            <a:off x="6286500" y="7302500"/>
            <a:ext cx="1778000" cy="476250"/>
          </a:xfrm>
          <a:custGeom>
            <a:avLst/>
            <a:gdLst/>
            <a:ahLst/>
            <a:cxnLst/>
            <a:rect l="l" t="t" r="r" b="b"/>
            <a:pathLst>
              <a:path w="1778000" h="476250">
                <a:moveTo>
                  <a:pt x="0" y="0"/>
                </a:moveTo>
                <a:lnTo>
                  <a:pt x="1778000" y="0"/>
                </a:lnTo>
                <a:lnTo>
                  <a:pt x="1778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97" name="Text 94"/>
          <p:cNvSpPr/>
          <p:nvPr/>
        </p:nvSpPr>
        <p:spPr>
          <a:xfrm>
            <a:off x="6310313" y="7366000"/>
            <a:ext cx="1730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3-5</a:t>
            </a:r>
            <a:endParaRPr lang="en-US" sz="1600" dirty="0"/>
          </a:p>
        </p:txBody>
      </p:sp>
      <p:sp>
        <p:nvSpPr>
          <p:cNvPr id="98" name="Text 95"/>
          <p:cNvSpPr/>
          <p:nvPr/>
        </p:nvSpPr>
        <p:spPr>
          <a:xfrm>
            <a:off x="6326188" y="7588250"/>
            <a:ext cx="1698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Mentors</a:t>
            </a:r>
            <a:endParaRPr lang="en-US" sz="1600" dirty="0"/>
          </a:p>
        </p:txBody>
      </p:sp>
      <p:sp>
        <p:nvSpPr>
          <p:cNvPr id="99" name="Shape 96"/>
          <p:cNvSpPr/>
          <p:nvPr/>
        </p:nvSpPr>
        <p:spPr>
          <a:xfrm>
            <a:off x="8128000" y="7302500"/>
            <a:ext cx="1778000" cy="476250"/>
          </a:xfrm>
          <a:custGeom>
            <a:avLst/>
            <a:gdLst/>
            <a:ahLst/>
            <a:cxnLst/>
            <a:rect l="l" t="t" r="r" b="b"/>
            <a:pathLst>
              <a:path w="1778000" h="476250">
                <a:moveTo>
                  <a:pt x="0" y="0"/>
                </a:moveTo>
                <a:lnTo>
                  <a:pt x="1778000" y="0"/>
                </a:lnTo>
                <a:lnTo>
                  <a:pt x="1778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100" name="Text 97"/>
          <p:cNvSpPr/>
          <p:nvPr/>
        </p:nvSpPr>
        <p:spPr>
          <a:xfrm>
            <a:off x="8151813" y="7366000"/>
            <a:ext cx="1730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</a:t>
            </a:r>
            <a:endParaRPr lang="en-US" sz="1600" dirty="0"/>
          </a:p>
        </p:txBody>
      </p:sp>
      <p:sp>
        <p:nvSpPr>
          <p:cNvPr id="101" name="Text 98"/>
          <p:cNvSpPr/>
          <p:nvPr/>
        </p:nvSpPr>
        <p:spPr>
          <a:xfrm>
            <a:off x="8167687" y="7588250"/>
            <a:ext cx="1698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Peer Groups</a:t>
            </a:r>
            <a:endParaRPr lang="en-US" sz="1600" dirty="0"/>
          </a:p>
        </p:txBody>
      </p:sp>
      <p:sp>
        <p:nvSpPr>
          <p:cNvPr id="102" name="Shape 99"/>
          <p:cNvSpPr/>
          <p:nvPr/>
        </p:nvSpPr>
        <p:spPr>
          <a:xfrm>
            <a:off x="9969500" y="7302500"/>
            <a:ext cx="1778000" cy="476250"/>
          </a:xfrm>
          <a:custGeom>
            <a:avLst/>
            <a:gdLst/>
            <a:ahLst/>
            <a:cxnLst/>
            <a:rect l="l" t="t" r="r" b="b"/>
            <a:pathLst>
              <a:path w="1778000" h="476250">
                <a:moveTo>
                  <a:pt x="0" y="0"/>
                </a:moveTo>
                <a:lnTo>
                  <a:pt x="1778000" y="0"/>
                </a:lnTo>
                <a:lnTo>
                  <a:pt x="1778000" y="476250"/>
                </a:lnTo>
                <a:lnTo>
                  <a:pt x="0" y="476250"/>
                </a:lnTo>
                <a:lnTo>
                  <a:pt x="0" y="0"/>
                </a:lnTo>
                <a:close/>
              </a:path>
            </a:pathLst>
          </a:custGeom>
          <a:solidFill>
            <a:srgbClr val="F5F5F0">
              <a:alpha val="10196"/>
            </a:srgbClr>
          </a:solidFill>
          <a:ln/>
        </p:spPr>
      </p:sp>
      <p:sp>
        <p:nvSpPr>
          <p:cNvPr id="103" name="Text 100"/>
          <p:cNvSpPr/>
          <p:nvPr/>
        </p:nvSpPr>
        <p:spPr>
          <a:xfrm>
            <a:off x="9993313" y="7366000"/>
            <a:ext cx="1730375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50" b="1" dirty="0">
                <a:solidFill>
                  <a:srgbClr val="C9A962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20+</a:t>
            </a:r>
            <a:endParaRPr lang="en-US" sz="1600" dirty="0"/>
          </a:p>
        </p:txBody>
      </p:sp>
      <p:sp>
        <p:nvSpPr>
          <p:cNvPr id="104" name="Text 101"/>
          <p:cNvSpPr/>
          <p:nvPr/>
        </p:nvSpPr>
        <p:spPr>
          <a:xfrm>
            <a:off x="10009188" y="7588250"/>
            <a:ext cx="1698625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750" dirty="0">
                <a:solidFill>
                  <a:srgbClr val="F5F5F0">
                    <a:alpha val="7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Deepened Relationships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Investment Memo: The Case for Investing in Me</dc:title>
  <dc:subject>Investment Memo: The Case for Investing in Me</dc:subject>
  <dc:creator>Kimi</dc:creator>
  <cp:lastModifiedBy>Kimi</cp:lastModifiedBy>
  <cp:revision>1</cp:revision>
  <dcterms:created xsi:type="dcterms:W3CDTF">2026-03-02T04:44:19Z</dcterms:created>
  <dcterms:modified xsi:type="dcterms:W3CDTF">2026-03-02T04:44:19Z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{"Label":"Investment Memo: The Case for Investing in Me","ContentProducer":"001191110108MACG2KBH8F10000","ProduceID":"19cacd27-8182-88f1-8000-00001995c12f","ReservedCode1":"","ContentPropagator":"001191110108MACG2KBH8F20000","PropagateID":"19cacd27-8182-88f1-8000-00001995c12f","ReservedCode2":""}</vt:lpwstr>
  </property>
</Properties>
</file>