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embeddedFontLst>
    <p:embeddedFont>
      <p:font typeface="Quattrocento Sans" charset="-122" pitchFamily="34"/>
      <p:regular r:id="rId22"/>
    </p:embeddedFont>
    <p:embeddedFont>
      <p:font typeface="Liter" charset="-122" pitchFamily="34"/>
      <p:regular r:id="rId23"/>
    </p:embeddedFont>
    <p:embeddedFont>
      <p:font typeface="Hedvig Letters Sans" charset="-122" pitchFamily="34"/>
      <p:regular r:id="rId24"/>
    </p:embeddedFont>
    <p:embeddedFont>
      <p:font typeface="MiSans" charset="-122" pitchFamily="34"/>
      <p:regular r:id="rId25"/>
    </p:embeddedFont>
    <p:embeddedFont>
      <p:font typeface="Noto Sans SC" charset="-122" pitchFamily="34"/>
      <p:regular r:id="rId26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openxmlformats.org/officeDocument/2006/relationships/font" Target="fonts/font1.fntdata"/><Relationship Id="rId23" Type="http://schemas.openxmlformats.org/officeDocument/2006/relationships/font" Target="fonts/font2.fntdata"/><Relationship Id="rId24" Type="http://schemas.openxmlformats.org/officeDocument/2006/relationships/font" Target="fonts/font3.fntdata"/><Relationship Id="rId25" Type="http://schemas.openxmlformats.org/officeDocument/2006/relationships/font" Target="fonts/font4.fntdata"/><Relationship Id="rId26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shutterstock.com/2a9272aec31b0a8ebf03e1b081d5f8640c18324c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385763"/>
            <a:ext cx="2990850" cy="390525"/>
          </a:xfrm>
          <a:custGeom>
            <a:avLst/>
            <a:gdLst/>
            <a:ahLst/>
            <a:cxnLst/>
            <a:rect l="l" t="t" r="r" b="b"/>
            <a:pathLst>
              <a:path w="2990850" h="390525">
                <a:moveTo>
                  <a:pt x="195263" y="0"/>
                </a:moveTo>
                <a:lnTo>
                  <a:pt x="2795588" y="0"/>
                </a:lnTo>
                <a:cubicBezTo>
                  <a:pt x="2903356" y="0"/>
                  <a:pt x="2990850" y="87494"/>
                  <a:pt x="2990850" y="195263"/>
                </a:cubicBezTo>
                <a:lnTo>
                  <a:pt x="2990850" y="195263"/>
                </a:lnTo>
                <a:cubicBezTo>
                  <a:pt x="2990850" y="303031"/>
                  <a:pt x="2903356" y="390525"/>
                  <a:pt x="2795588" y="390525"/>
                </a:cubicBezTo>
                <a:lnTo>
                  <a:pt x="195263" y="390525"/>
                </a:lnTo>
                <a:cubicBezTo>
                  <a:pt x="87494" y="390525"/>
                  <a:pt x="0" y="303031"/>
                  <a:pt x="0" y="195263"/>
                </a:cubicBezTo>
                <a:lnTo>
                  <a:pt x="0" y="195263"/>
                </a:lnTo>
                <a:cubicBezTo>
                  <a:pt x="0" y="87494"/>
                  <a:pt x="87494" y="0"/>
                  <a:pt x="195262" y="0"/>
                </a:cubicBezTo>
                <a:close/>
              </a:path>
            </a:pathLst>
          </a:custGeom>
          <a:solidFill>
            <a:srgbClr val="E07A5F">
              <a:alpha val="14902"/>
            </a:srgbClr>
          </a:solidFill>
          <a:ln w="12700">
            <a:solidFill>
              <a:srgbClr val="E07A5F">
                <a:alpha val="40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6269" y="495300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21431" y="0"/>
                </a:moveTo>
                <a:cubicBezTo>
                  <a:pt x="9611" y="0"/>
                  <a:pt x="0" y="9611"/>
                  <a:pt x="0" y="21431"/>
                </a:cubicBezTo>
                <a:lnTo>
                  <a:pt x="0" y="150019"/>
                </a:lnTo>
                <a:cubicBezTo>
                  <a:pt x="0" y="161839"/>
                  <a:pt x="9611" y="171450"/>
                  <a:pt x="21431" y="171450"/>
                </a:cubicBezTo>
                <a:lnTo>
                  <a:pt x="107156" y="171450"/>
                </a:lnTo>
                <a:cubicBezTo>
                  <a:pt x="118977" y="171450"/>
                  <a:pt x="128588" y="161839"/>
                  <a:pt x="128588" y="150019"/>
                </a:cubicBezTo>
                <a:lnTo>
                  <a:pt x="128588" y="21431"/>
                </a:lnTo>
                <a:cubicBezTo>
                  <a:pt x="128588" y="9611"/>
                  <a:pt x="118977" y="0"/>
                  <a:pt x="107156" y="0"/>
                </a:cubicBezTo>
                <a:lnTo>
                  <a:pt x="21431" y="0"/>
                </a:lnTo>
                <a:close/>
                <a:moveTo>
                  <a:pt x="32147" y="21431"/>
                </a:moveTo>
                <a:lnTo>
                  <a:pt x="96441" y="21431"/>
                </a:lnTo>
                <a:cubicBezTo>
                  <a:pt x="102368" y="21431"/>
                  <a:pt x="107156" y="26220"/>
                  <a:pt x="107156" y="32147"/>
                </a:cubicBezTo>
                <a:lnTo>
                  <a:pt x="107156" y="42863"/>
                </a:lnTo>
                <a:cubicBezTo>
                  <a:pt x="107156" y="48790"/>
                  <a:pt x="102368" y="53578"/>
                  <a:pt x="96441" y="53578"/>
                </a:cubicBezTo>
                <a:lnTo>
                  <a:pt x="32147" y="53578"/>
                </a:lnTo>
                <a:cubicBezTo>
                  <a:pt x="26220" y="53578"/>
                  <a:pt x="21431" y="48790"/>
                  <a:pt x="21431" y="42863"/>
                </a:cubicBezTo>
                <a:lnTo>
                  <a:pt x="21431" y="32147"/>
                </a:lnTo>
                <a:cubicBezTo>
                  <a:pt x="21431" y="26220"/>
                  <a:pt x="26220" y="21431"/>
                  <a:pt x="32147" y="21431"/>
                </a:cubicBezTo>
                <a:close/>
                <a:moveTo>
                  <a:pt x="37505" y="77688"/>
                </a:moveTo>
                <a:cubicBezTo>
                  <a:pt x="37505" y="82124"/>
                  <a:pt x="33904" y="85725"/>
                  <a:pt x="29468" y="85725"/>
                </a:cubicBezTo>
                <a:cubicBezTo>
                  <a:pt x="25032" y="85725"/>
                  <a:pt x="21431" y="82124"/>
                  <a:pt x="21431" y="77688"/>
                </a:cubicBezTo>
                <a:cubicBezTo>
                  <a:pt x="21431" y="73253"/>
                  <a:pt x="25032" y="69652"/>
                  <a:pt x="29468" y="69652"/>
                </a:cubicBezTo>
                <a:cubicBezTo>
                  <a:pt x="33904" y="69652"/>
                  <a:pt x="37505" y="73253"/>
                  <a:pt x="37505" y="77688"/>
                </a:cubicBezTo>
                <a:close/>
                <a:moveTo>
                  <a:pt x="64294" y="85725"/>
                </a:moveTo>
                <a:cubicBezTo>
                  <a:pt x="59858" y="85725"/>
                  <a:pt x="56257" y="82124"/>
                  <a:pt x="56257" y="77688"/>
                </a:cubicBezTo>
                <a:cubicBezTo>
                  <a:pt x="56257" y="73253"/>
                  <a:pt x="59858" y="69652"/>
                  <a:pt x="64294" y="69652"/>
                </a:cubicBezTo>
                <a:cubicBezTo>
                  <a:pt x="68729" y="69652"/>
                  <a:pt x="72330" y="73253"/>
                  <a:pt x="72330" y="77688"/>
                </a:cubicBezTo>
                <a:cubicBezTo>
                  <a:pt x="72330" y="82124"/>
                  <a:pt x="68729" y="85725"/>
                  <a:pt x="64294" y="85725"/>
                </a:cubicBezTo>
                <a:close/>
                <a:moveTo>
                  <a:pt x="107156" y="77688"/>
                </a:moveTo>
                <a:cubicBezTo>
                  <a:pt x="107156" y="82124"/>
                  <a:pt x="103555" y="85725"/>
                  <a:pt x="99120" y="85725"/>
                </a:cubicBezTo>
                <a:cubicBezTo>
                  <a:pt x="94684" y="85725"/>
                  <a:pt x="91083" y="82124"/>
                  <a:pt x="91083" y="77688"/>
                </a:cubicBezTo>
                <a:cubicBezTo>
                  <a:pt x="91083" y="73253"/>
                  <a:pt x="94684" y="69652"/>
                  <a:pt x="99120" y="69652"/>
                </a:cubicBezTo>
                <a:cubicBezTo>
                  <a:pt x="103555" y="69652"/>
                  <a:pt x="107156" y="73253"/>
                  <a:pt x="107156" y="77688"/>
                </a:cubicBezTo>
                <a:close/>
                <a:moveTo>
                  <a:pt x="29468" y="117872"/>
                </a:moveTo>
                <a:cubicBezTo>
                  <a:pt x="25032" y="117872"/>
                  <a:pt x="21431" y="114271"/>
                  <a:pt x="21431" y="109835"/>
                </a:cubicBezTo>
                <a:cubicBezTo>
                  <a:pt x="21431" y="105400"/>
                  <a:pt x="25032" y="101798"/>
                  <a:pt x="29468" y="101798"/>
                </a:cubicBezTo>
                <a:cubicBezTo>
                  <a:pt x="33904" y="101798"/>
                  <a:pt x="37505" y="105400"/>
                  <a:pt x="37505" y="109835"/>
                </a:cubicBezTo>
                <a:cubicBezTo>
                  <a:pt x="37505" y="114271"/>
                  <a:pt x="33904" y="117872"/>
                  <a:pt x="29468" y="117872"/>
                </a:cubicBezTo>
                <a:close/>
                <a:moveTo>
                  <a:pt x="72330" y="109835"/>
                </a:moveTo>
                <a:cubicBezTo>
                  <a:pt x="72330" y="114271"/>
                  <a:pt x="68729" y="117872"/>
                  <a:pt x="64294" y="117872"/>
                </a:cubicBezTo>
                <a:cubicBezTo>
                  <a:pt x="59858" y="117872"/>
                  <a:pt x="56257" y="114271"/>
                  <a:pt x="56257" y="109835"/>
                </a:cubicBezTo>
                <a:cubicBezTo>
                  <a:pt x="56257" y="105400"/>
                  <a:pt x="59858" y="101798"/>
                  <a:pt x="64294" y="101798"/>
                </a:cubicBezTo>
                <a:cubicBezTo>
                  <a:pt x="68729" y="101798"/>
                  <a:pt x="72330" y="105400"/>
                  <a:pt x="72330" y="109835"/>
                </a:cubicBezTo>
                <a:close/>
                <a:moveTo>
                  <a:pt x="99120" y="117872"/>
                </a:moveTo>
                <a:cubicBezTo>
                  <a:pt x="94684" y="117872"/>
                  <a:pt x="91083" y="114271"/>
                  <a:pt x="91083" y="109835"/>
                </a:cubicBezTo>
                <a:cubicBezTo>
                  <a:pt x="91083" y="105400"/>
                  <a:pt x="94684" y="101798"/>
                  <a:pt x="99120" y="101798"/>
                </a:cubicBezTo>
                <a:cubicBezTo>
                  <a:pt x="103555" y="101798"/>
                  <a:pt x="107156" y="105400"/>
                  <a:pt x="107156" y="109835"/>
                </a:cubicBezTo>
                <a:cubicBezTo>
                  <a:pt x="107156" y="114271"/>
                  <a:pt x="103555" y="117872"/>
                  <a:pt x="99120" y="117872"/>
                </a:cubicBezTo>
                <a:close/>
                <a:moveTo>
                  <a:pt x="21431" y="141982"/>
                </a:moveTo>
                <a:cubicBezTo>
                  <a:pt x="21431" y="137528"/>
                  <a:pt x="25014" y="133945"/>
                  <a:pt x="29468" y="133945"/>
                </a:cubicBezTo>
                <a:lnTo>
                  <a:pt x="66973" y="133945"/>
                </a:lnTo>
                <a:cubicBezTo>
                  <a:pt x="71426" y="133945"/>
                  <a:pt x="75009" y="137528"/>
                  <a:pt x="75009" y="141982"/>
                </a:cubicBezTo>
                <a:cubicBezTo>
                  <a:pt x="75009" y="146436"/>
                  <a:pt x="71426" y="150019"/>
                  <a:pt x="66973" y="150019"/>
                </a:cubicBezTo>
                <a:lnTo>
                  <a:pt x="29468" y="150019"/>
                </a:lnTo>
                <a:cubicBezTo>
                  <a:pt x="25014" y="150019"/>
                  <a:pt x="21431" y="146436"/>
                  <a:pt x="21431" y="141982"/>
                </a:cubicBezTo>
                <a:close/>
                <a:moveTo>
                  <a:pt x="99120" y="133945"/>
                </a:moveTo>
                <a:cubicBezTo>
                  <a:pt x="103573" y="133945"/>
                  <a:pt x="107156" y="137528"/>
                  <a:pt x="107156" y="141982"/>
                </a:cubicBezTo>
                <a:cubicBezTo>
                  <a:pt x="107156" y="146436"/>
                  <a:pt x="103573" y="150019"/>
                  <a:pt x="99120" y="150019"/>
                </a:cubicBezTo>
                <a:cubicBezTo>
                  <a:pt x="94666" y="150019"/>
                  <a:pt x="91083" y="146436"/>
                  <a:pt x="91083" y="141982"/>
                </a:cubicBezTo>
                <a:cubicBezTo>
                  <a:pt x="91083" y="137528"/>
                  <a:pt x="94666" y="133945"/>
                  <a:pt x="99120" y="13394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" name="Text 3"/>
          <p:cNvSpPr/>
          <p:nvPr/>
        </p:nvSpPr>
        <p:spPr>
          <a:xfrm>
            <a:off x="909638" y="466725"/>
            <a:ext cx="2343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Financial Planning Tool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1390650"/>
            <a:ext cx="11887200" cy="2609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Financial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Runway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Calculator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639494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9" name="Text 6"/>
          <p:cNvSpPr/>
          <p:nvPr/>
        </p:nvSpPr>
        <p:spPr>
          <a:xfrm>
            <a:off x="1524000" y="4301356"/>
            <a:ext cx="2581275" cy="714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dirty="0">
                <a:solidFill>
                  <a:srgbClr val="8D99AE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How Long Can You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2250" dirty="0">
                <a:solidFill>
                  <a:srgbClr val="8D99AE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Actually Survive?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81000" y="5320531"/>
            <a:ext cx="64960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cold, honest financial math framework for making calculated decisions about career transitions, entrepreneurship, and life pivots.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381000" y="5944419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40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385763" y="6182544"/>
            <a:ext cx="523875" cy="523875"/>
          </a:xfrm>
          <a:custGeom>
            <a:avLst/>
            <a:gdLst/>
            <a:ahLst/>
            <a:cxnLst/>
            <a:rect l="l" t="t" r="r" b="b"/>
            <a:pathLst>
              <a:path w="523875" h="523875">
                <a:moveTo>
                  <a:pt x="261937" y="0"/>
                </a:moveTo>
                <a:lnTo>
                  <a:pt x="261937" y="0"/>
                </a:lnTo>
                <a:cubicBezTo>
                  <a:pt x="406505" y="0"/>
                  <a:pt x="523875" y="117370"/>
                  <a:pt x="523875" y="261937"/>
                </a:cubicBezTo>
                <a:lnTo>
                  <a:pt x="523875" y="261937"/>
                </a:lnTo>
                <a:cubicBezTo>
                  <a:pt x="523875" y="406505"/>
                  <a:pt x="406505" y="523875"/>
                  <a:pt x="261937" y="523875"/>
                </a:cubicBezTo>
                <a:lnTo>
                  <a:pt x="261937" y="523875"/>
                </a:lnTo>
                <a:cubicBezTo>
                  <a:pt x="117370" y="523875"/>
                  <a:pt x="0" y="406505"/>
                  <a:pt x="0" y="261938"/>
                </a:cubicBezTo>
                <a:lnTo>
                  <a:pt x="0" y="261937"/>
                </a:lnTo>
                <a:cubicBezTo>
                  <a:pt x="0" y="117370"/>
                  <a:pt x="117370" y="0"/>
                  <a:pt x="261937" y="0"/>
                </a:cubicBezTo>
                <a:close/>
              </a:path>
            </a:pathLst>
          </a:custGeom>
          <a:solidFill>
            <a:srgbClr val="4A5C6A">
              <a:alpha val="40000"/>
            </a:srgbClr>
          </a:solidFill>
          <a:ln w="12700">
            <a:solidFill>
              <a:srgbClr val="8D99AE">
                <a:alpha val="30196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52450" y="634923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4" name="Text 11"/>
          <p:cNvSpPr/>
          <p:nvPr/>
        </p:nvSpPr>
        <p:spPr>
          <a:xfrm>
            <a:off x="1066800" y="6234931"/>
            <a:ext cx="2400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Decision-Enabling Data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66800" y="6463531"/>
            <a:ext cx="2390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Know your numbers. Own your choices.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0225534" y="6349231"/>
            <a:ext cx="1581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2026 Financial Framework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6099" y="336099"/>
            <a:ext cx="33610" cy="336099"/>
          </a:xfrm>
          <a:custGeom>
            <a:avLst/>
            <a:gdLst/>
            <a:ahLst/>
            <a:cxnLst/>
            <a:rect l="l" t="t" r="r" b="b"/>
            <a:pathLst>
              <a:path w="33610" h="336099">
                <a:moveTo>
                  <a:pt x="0" y="0"/>
                </a:moveTo>
                <a:lnTo>
                  <a:pt x="33610" y="0"/>
                </a:lnTo>
                <a:lnTo>
                  <a:pt x="33610" y="336099"/>
                </a:lnTo>
                <a:lnTo>
                  <a:pt x="0" y="336099"/>
                </a:lnTo>
                <a:lnTo>
                  <a:pt x="0" y="0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3" name="Text 1"/>
          <p:cNvSpPr/>
          <p:nvPr/>
        </p:nvSpPr>
        <p:spPr>
          <a:xfrm>
            <a:off x="470539" y="420124"/>
            <a:ext cx="1562861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b="1" spc="93" kern="0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Non-Negotiable Rule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6099" y="773028"/>
            <a:ext cx="11721461" cy="4033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176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Never Touch the Last 3 Months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36099" y="1344397"/>
            <a:ext cx="6243043" cy="3831531"/>
          </a:xfrm>
          <a:custGeom>
            <a:avLst/>
            <a:gdLst/>
            <a:ahLst/>
            <a:cxnLst/>
            <a:rect l="l" t="t" r="r" b="b"/>
            <a:pathLst>
              <a:path w="6243043" h="3831531">
                <a:moveTo>
                  <a:pt x="67205" y="0"/>
                </a:moveTo>
                <a:lnTo>
                  <a:pt x="6175838" y="0"/>
                </a:lnTo>
                <a:cubicBezTo>
                  <a:pt x="6212955" y="0"/>
                  <a:pt x="6243043" y="30089"/>
                  <a:pt x="6243043" y="67205"/>
                </a:cubicBezTo>
                <a:lnTo>
                  <a:pt x="6243043" y="3764326"/>
                </a:lnTo>
                <a:cubicBezTo>
                  <a:pt x="6243043" y="3801443"/>
                  <a:pt x="6212955" y="3831531"/>
                  <a:pt x="6175838" y="3831531"/>
                </a:cubicBezTo>
                <a:lnTo>
                  <a:pt x="67205" y="3831531"/>
                </a:lnTo>
                <a:cubicBezTo>
                  <a:pt x="30089" y="3831531"/>
                  <a:pt x="0" y="3801443"/>
                  <a:pt x="0" y="3764326"/>
                </a:cubicBezTo>
                <a:lnTo>
                  <a:pt x="0" y="67205"/>
                </a:lnTo>
                <a:cubicBezTo>
                  <a:pt x="0" y="30089"/>
                  <a:pt x="30089" y="0"/>
                  <a:pt x="6720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5155" y="1546057"/>
            <a:ext cx="168050" cy="168050"/>
          </a:xfrm>
          <a:custGeom>
            <a:avLst/>
            <a:gdLst/>
            <a:ahLst/>
            <a:cxnLst/>
            <a:rect l="l" t="t" r="r" b="b"/>
            <a:pathLst>
              <a:path w="168050" h="168050">
                <a:moveTo>
                  <a:pt x="84025" y="0"/>
                </a:moveTo>
                <a:cubicBezTo>
                  <a:pt x="85535" y="0"/>
                  <a:pt x="87044" y="328"/>
                  <a:pt x="88423" y="952"/>
                </a:cubicBezTo>
                <a:lnTo>
                  <a:pt x="150260" y="27177"/>
                </a:lnTo>
                <a:cubicBezTo>
                  <a:pt x="157481" y="30229"/>
                  <a:pt x="162864" y="37352"/>
                  <a:pt x="162831" y="45951"/>
                </a:cubicBezTo>
                <a:cubicBezTo>
                  <a:pt x="162667" y="78511"/>
                  <a:pt x="149275" y="138083"/>
                  <a:pt x="92723" y="165161"/>
                </a:cubicBezTo>
                <a:cubicBezTo>
                  <a:pt x="87241" y="167787"/>
                  <a:pt x="80874" y="167787"/>
                  <a:pt x="75393" y="165161"/>
                </a:cubicBezTo>
                <a:cubicBezTo>
                  <a:pt x="18807" y="138083"/>
                  <a:pt x="5448" y="78511"/>
                  <a:pt x="5284" y="45951"/>
                </a:cubicBezTo>
                <a:cubicBezTo>
                  <a:pt x="5252" y="37352"/>
                  <a:pt x="10634" y="30229"/>
                  <a:pt x="17855" y="27177"/>
                </a:cubicBezTo>
                <a:lnTo>
                  <a:pt x="79659" y="952"/>
                </a:lnTo>
                <a:cubicBezTo>
                  <a:pt x="81038" y="328"/>
                  <a:pt x="82515" y="0"/>
                  <a:pt x="84025" y="0"/>
                </a:cubicBezTo>
                <a:close/>
                <a:moveTo>
                  <a:pt x="84025" y="21925"/>
                </a:moveTo>
                <a:lnTo>
                  <a:pt x="84025" y="146026"/>
                </a:lnTo>
                <a:cubicBezTo>
                  <a:pt x="129319" y="124101"/>
                  <a:pt x="141496" y="75524"/>
                  <a:pt x="141792" y="46443"/>
                </a:cubicBezTo>
                <a:lnTo>
                  <a:pt x="84025" y="21958"/>
                </a:lnTo>
                <a:lnTo>
                  <a:pt x="84025" y="21958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7" name="Text 5"/>
          <p:cNvSpPr/>
          <p:nvPr/>
        </p:nvSpPr>
        <p:spPr>
          <a:xfrm>
            <a:off x="714211" y="1512447"/>
            <a:ext cx="5780907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3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Mengapa Buffer Harus Selalu Ada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20954" y="1882156"/>
            <a:ext cx="5890139" cy="974688"/>
          </a:xfrm>
          <a:custGeom>
            <a:avLst/>
            <a:gdLst/>
            <a:ahLst/>
            <a:cxnLst/>
            <a:rect l="l" t="t" r="r" b="b"/>
            <a:pathLst>
              <a:path w="5890139" h="974688">
                <a:moveTo>
                  <a:pt x="33610" y="0"/>
                </a:moveTo>
                <a:lnTo>
                  <a:pt x="5822915" y="0"/>
                </a:lnTo>
                <a:cubicBezTo>
                  <a:pt x="5860042" y="0"/>
                  <a:pt x="5890139" y="30097"/>
                  <a:pt x="5890139" y="67224"/>
                </a:cubicBezTo>
                <a:lnTo>
                  <a:pt x="5890139" y="907464"/>
                </a:lnTo>
                <a:cubicBezTo>
                  <a:pt x="5890139" y="944590"/>
                  <a:pt x="5860042" y="974688"/>
                  <a:pt x="5822915" y="974688"/>
                </a:cubicBezTo>
                <a:lnTo>
                  <a:pt x="33610" y="974688"/>
                </a:lnTo>
                <a:cubicBezTo>
                  <a:pt x="15048" y="974688"/>
                  <a:pt x="0" y="959640"/>
                  <a:pt x="0" y="94107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0954" y="1882156"/>
            <a:ext cx="33610" cy="974688"/>
          </a:xfrm>
          <a:custGeom>
            <a:avLst/>
            <a:gdLst/>
            <a:ahLst/>
            <a:cxnLst/>
            <a:rect l="l" t="t" r="r" b="b"/>
            <a:pathLst>
              <a:path w="33610" h="974688">
                <a:moveTo>
                  <a:pt x="33610" y="0"/>
                </a:moveTo>
                <a:lnTo>
                  <a:pt x="33610" y="0"/>
                </a:lnTo>
                <a:lnTo>
                  <a:pt x="33610" y="974688"/>
                </a:lnTo>
                <a:lnTo>
                  <a:pt x="33610" y="974688"/>
                </a:lnTo>
                <a:cubicBezTo>
                  <a:pt x="15048" y="974688"/>
                  <a:pt x="0" y="959640"/>
                  <a:pt x="0" y="94107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10" name="Shape 8"/>
          <p:cNvSpPr/>
          <p:nvPr/>
        </p:nvSpPr>
        <p:spPr>
          <a:xfrm>
            <a:off x="672198" y="2016595"/>
            <a:ext cx="403319" cy="403319"/>
          </a:xfrm>
          <a:custGeom>
            <a:avLst/>
            <a:gdLst/>
            <a:ahLst/>
            <a:cxnLst/>
            <a:rect l="l" t="t" r="r" b="b"/>
            <a:pathLst>
              <a:path w="403319" h="403319">
                <a:moveTo>
                  <a:pt x="201660" y="0"/>
                </a:moveTo>
                <a:lnTo>
                  <a:pt x="201660" y="0"/>
                </a:lnTo>
                <a:cubicBezTo>
                  <a:pt x="312958" y="0"/>
                  <a:pt x="403319" y="90361"/>
                  <a:pt x="403319" y="201660"/>
                </a:cubicBezTo>
                <a:lnTo>
                  <a:pt x="403319" y="201660"/>
                </a:lnTo>
                <a:cubicBezTo>
                  <a:pt x="403319" y="312958"/>
                  <a:pt x="312958" y="403319"/>
                  <a:pt x="201660" y="403319"/>
                </a:cubicBezTo>
                <a:lnTo>
                  <a:pt x="201660" y="403319"/>
                </a:lnTo>
                <a:cubicBezTo>
                  <a:pt x="90361" y="403319"/>
                  <a:pt x="0" y="312958"/>
                  <a:pt x="0" y="201660"/>
                </a:cubicBezTo>
                <a:lnTo>
                  <a:pt x="0" y="201660"/>
                </a:lnTo>
                <a:cubicBezTo>
                  <a:pt x="0" y="90361"/>
                  <a:pt x="90361" y="0"/>
                  <a:pt x="201660" y="0"/>
                </a:cubicBezTo>
                <a:close/>
              </a:path>
            </a:pathLst>
          </a:custGeom>
          <a:solidFill>
            <a:srgbClr val="81B29A">
              <a:alpha val="20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89833" y="2134230"/>
            <a:ext cx="168050" cy="168050"/>
          </a:xfrm>
          <a:custGeom>
            <a:avLst/>
            <a:gdLst/>
            <a:ahLst/>
            <a:cxnLst/>
            <a:rect l="l" t="t" r="r" b="b"/>
            <a:pathLst>
              <a:path w="168050" h="168050">
                <a:moveTo>
                  <a:pt x="39387" y="18380"/>
                </a:moveTo>
                <a:cubicBezTo>
                  <a:pt x="39387" y="8238"/>
                  <a:pt x="47625" y="0"/>
                  <a:pt x="57767" y="0"/>
                </a:cubicBezTo>
                <a:lnTo>
                  <a:pt x="65644" y="0"/>
                </a:lnTo>
                <a:cubicBezTo>
                  <a:pt x="71454" y="0"/>
                  <a:pt x="76147" y="4694"/>
                  <a:pt x="76147" y="10503"/>
                </a:cubicBezTo>
                <a:lnTo>
                  <a:pt x="76147" y="157547"/>
                </a:lnTo>
                <a:cubicBezTo>
                  <a:pt x="76147" y="163356"/>
                  <a:pt x="71454" y="168050"/>
                  <a:pt x="65644" y="168050"/>
                </a:cubicBezTo>
                <a:lnTo>
                  <a:pt x="55141" y="168050"/>
                </a:lnTo>
                <a:cubicBezTo>
                  <a:pt x="45360" y="168050"/>
                  <a:pt x="37122" y="161354"/>
                  <a:pt x="34792" y="152295"/>
                </a:cubicBezTo>
                <a:cubicBezTo>
                  <a:pt x="34562" y="152295"/>
                  <a:pt x="34365" y="152295"/>
                  <a:pt x="34135" y="152295"/>
                </a:cubicBezTo>
                <a:cubicBezTo>
                  <a:pt x="19628" y="152295"/>
                  <a:pt x="7877" y="140545"/>
                  <a:pt x="7877" y="126037"/>
                </a:cubicBezTo>
                <a:cubicBezTo>
                  <a:pt x="7877" y="120129"/>
                  <a:pt x="9847" y="114681"/>
                  <a:pt x="13129" y="110283"/>
                </a:cubicBezTo>
                <a:cubicBezTo>
                  <a:pt x="6761" y="105491"/>
                  <a:pt x="2626" y="97876"/>
                  <a:pt x="2626" y="89276"/>
                </a:cubicBezTo>
                <a:cubicBezTo>
                  <a:pt x="2626" y="79134"/>
                  <a:pt x="8402" y="70305"/>
                  <a:pt x="16805" y="65940"/>
                </a:cubicBezTo>
                <a:cubicBezTo>
                  <a:pt x="14475" y="62001"/>
                  <a:pt x="13129" y="57406"/>
                  <a:pt x="13129" y="52516"/>
                </a:cubicBezTo>
                <a:cubicBezTo>
                  <a:pt x="13129" y="38008"/>
                  <a:pt x="24879" y="26258"/>
                  <a:pt x="39387" y="26258"/>
                </a:cubicBezTo>
                <a:lnTo>
                  <a:pt x="39387" y="18380"/>
                </a:lnTo>
                <a:close/>
                <a:moveTo>
                  <a:pt x="128663" y="18380"/>
                </a:moveTo>
                <a:lnTo>
                  <a:pt x="128663" y="26258"/>
                </a:lnTo>
                <a:cubicBezTo>
                  <a:pt x="143170" y="26258"/>
                  <a:pt x="154921" y="38008"/>
                  <a:pt x="154921" y="52516"/>
                </a:cubicBezTo>
                <a:cubicBezTo>
                  <a:pt x="154921" y="57439"/>
                  <a:pt x="153575" y="62034"/>
                  <a:pt x="151245" y="65940"/>
                </a:cubicBezTo>
                <a:cubicBezTo>
                  <a:pt x="159680" y="70305"/>
                  <a:pt x="165424" y="79101"/>
                  <a:pt x="165424" y="89276"/>
                </a:cubicBezTo>
                <a:cubicBezTo>
                  <a:pt x="165424" y="97876"/>
                  <a:pt x="161288" y="105491"/>
                  <a:pt x="154921" y="110283"/>
                </a:cubicBezTo>
                <a:cubicBezTo>
                  <a:pt x="158203" y="114681"/>
                  <a:pt x="160172" y="120129"/>
                  <a:pt x="160172" y="126037"/>
                </a:cubicBezTo>
                <a:cubicBezTo>
                  <a:pt x="160172" y="140545"/>
                  <a:pt x="148422" y="152295"/>
                  <a:pt x="133915" y="152295"/>
                </a:cubicBezTo>
                <a:cubicBezTo>
                  <a:pt x="133685" y="152295"/>
                  <a:pt x="133488" y="152295"/>
                  <a:pt x="133258" y="152295"/>
                </a:cubicBezTo>
                <a:cubicBezTo>
                  <a:pt x="130928" y="161354"/>
                  <a:pt x="122689" y="168050"/>
                  <a:pt x="112908" y="168050"/>
                </a:cubicBezTo>
                <a:lnTo>
                  <a:pt x="102405" y="168050"/>
                </a:lnTo>
                <a:cubicBezTo>
                  <a:pt x="96596" y="168050"/>
                  <a:pt x="91902" y="163356"/>
                  <a:pt x="91902" y="157547"/>
                </a:cubicBezTo>
                <a:lnTo>
                  <a:pt x="91902" y="10503"/>
                </a:lnTo>
                <a:cubicBezTo>
                  <a:pt x="91902" y="4694"/>
                  <a:pt x="96596" y="0"/>
                  <a:pt x="102405" y="0"/>
                </a:cubicBezTo>
                <a:lnTo>
                  <a:pt x="110283" y="0"/>
                </a:lnTo>
                <a:cubicBezTo>
                  <a:pt x="120425" y="0"/>
                  <a:pt x="128663" y="8238"/>
                  <a:pt x="128663" y="18380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12" name="Text 10"/>
          <p:cNvSpPr/>
          <p:nvPr/>
        </p:nvSpPr>
        <p:spPr>
          <a:xfrm>
            <a:off x="1209957" y="2016595"/>
            <a:ext cx="5142318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1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Psychological Safety Net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09957" y="2285475"/>
            <a:ext cx="5133916" cy="436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Membuat keputusan lebih jernih, kurang panic-driven. </a:t>
            </a:r>
            <a:pPr>
              <a:lnSpc>
                <a:spcPct val="140000"/>
              </a:lnSpc>
            </a:pPr>
            <a:r>
              <a:rPr lang="en-US" sz="1059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Orang yang desperate settle untuk less.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20954" y="2957673"/>
            <a:ext cx="5890139" cy="974688"/>
          </a:xfrm>
          <a:custGeom>
            <a:avLst/>
            <a:gdLst/>
            <a:ahLst/>
            <a:cxnLst/>
            <a:rect l="l" t="t" r="r" b="b"/>
            <a:pathLst>
              <a:path w="5890139" h="974688">
                <a:moveTo>
                  <a:pt x="33610" y="0"/>
                </a:moveTo>
                <a:lnTo>
                  <a:pt x="5822915" y="0"/>
                </a:lnTo>
                <a:cubicBezTo>
                  <a:pt x="5860042" y="0"/>
                  <a:pt x="5890139" y="30097"/>
                  <a:pt x="5890139" y="67224"/>
                </a:cubicBezTo>
                <a:lnTo>
                  <a:pt x="5890139" y="907464"/>
                </a:lnTo>
                <a:cubicBezTo>
                  <a:pt x="5890139" y="944590"/>
                  <a:pt x="5860042" y="974688"/>
                  <a:pt x="5822915" y="974688"/>
                </a:cubicBezTo>
                <a:lnTo>
                  <a:pt x="33610" y="974688"/>
                </a:lnTo>
                <a:cubicBezTo>
                  <a:pt x="15048" y="974688"/>
                  <a:pt x="0" y="959640"/>
                  <a:pt x="0" y="94107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20954" y="2957673"/>
            <a:ext cx="33610" cy="974688"/>
          </a:xfrm>
          <a:custGeom>
            <a:avLst/>
            <a:gdLst/>
            <a:ahLst/>
            <a:cxnLst/>
            <a:rect l="l" t="t" r="r" b="b"/>
            <a:pathLst>
              <a:path w="33610" h="974688">
                <a:moveTo>
                  <a:pt x="33610" y="0"/>
                </a:moveTo>
                <a:lnTo>
                  <a:pt x="33610" y="0"/>
                </a:lnTo>
                <a:lnTo>
                  <a:pt x="33610" y="974688"/>
                </a:lnTo>
                <a:lnTo>
                  <a:pt x="33610" y="974688"/>
                </a:lnTo>
                <a:cubicBezTo>
                  <a:pt x="15048" y="974688"/>
                  <a:pt x="0" y="959640"/>
                  <a:pt x="0" y="94107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16" name="Shape 14"/>
          <p:cNvSpPr/>
          <p:nvPr/>
        </p:nvSpPr>
        <p:spPr>
          <a:xfrm>
            <a:off x="672198" y="3092113"/>
            <a:ext cx="403319" cy="403319"/>
          </a:xfrm>
          <a:custGeom>
            <a:avLst/>
            <a:gdLst/>
            <a:ahLst/>
            <a:cxnLst/>
            <a:rect l="l" t="t" r="r" b="b"/>
            <a:pathLst>
              <a:path w="403319" h="403319">
                <a:moveTo>
                  <a:pt x="201660" y="0"/>
                </a:moveTo>
                <a:lnTo>
                  <a:pt x="201660" y="0"/>
                </a:lnTo>
                <a:cubicBezTo>
                  <a:pt x="312958" y="0"/>
                  <a:pt x="403319" y="90361"/>
                  <a:pt x="403319" y="201660"/>
                </a:cubicBezTo>
                <a:lnTo>
                  <a:pt x="403319" y="201660"/>
                </a:lnTo>
                <a:cubicBezTo>
                  <a:pt x="403319" y="312958"/>
                  <a:pt x="312958" y="403319"/>
                  <a:pt x="201660" y="403319"/>
                </a:cubicBezTo>
                <a:lnTo>
                  <a:pt x="201660" y="403319"/>
                </a:lnTo>
                <a:cubicBezTo>
                  <a:pt x="90361" y="403319"/>
                  <a:pt x="0" y="312958"/>
                  <a:pt x="0" y="201660"/>
                </a:cubicBezTo>
                <a:lnTo>
                  <a:pt x="0" y="201660"/>
                </a:lnTo>
                <a:cubicBezTo>
                  <a:pt x="0" y="90361"/>
                  <a:pt x="90361" y="0"/>
                  <a:pt x="201660" y="0"/>
                </a:cubicBezTo>
                <a:close/>
              </a:path>
            </a:pathLst>
          </a:custGeom>
          <a:solidFill>
            <a:srgbClr val="F2CC8F">
              <a:alpha val="2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789833" y="3209748"/>
            <a:ext cx="168050" cy="168050"/>
          </a:xfrm>
          <a:custGeom>
            <a:avLst/>
            <a:gdLst/>
            <a:ahLst/>
            <a:cxnLst/>
            <a:rect l="l" t="t" r="r" b="b"/>
            <a:pathLst>
              <a:path w="168050" h="168050">
                <a:moveTo>
                  <a:pt x="21006" y="21006"/>
                </a:moveTo>
                <a:cubicBezTo>
                  <a:pt x="9420" y="21006"/>
                  <a:pt x="0" y="30426"/>
                  <a:pt x="0" y="42012"/>
                </a:cubicBezTo>
                <a:lnTo>
                  <a:pt x="0" y="126037"/>
                </a:lnTo>
                <a:cubicBezTo>
                  <a:pt x="0" y="137623"/>
                  <a:pt x="9420" y="147043"/>
                  <a:pt x="21006" y="147043"/>
                </a:cubicBezTo>
                <a:lnTo>
                  <a:pt x="26258" y="147043"/>
                </a:lnTo>
                <a:lnTo>
                  <a:pt x="26258" y="21006"/>
                </a:lnTo>
                <a:lnTo>
                  <a:pt x="21006" y="21006"/>
                </a:lnTo>
                <a:close/>
                <a:moveTo>
                  <a:pt x="42012" y="21006"/>
                </a:moveTo>
                <a:lnTo>
                  <a:pt x="42012" y="147043"/>
                </a:lnTo>
                <a:lnTo>
                  <a:pt x="126037" y="147043"/>
                </a:lnTo>
                <a:lnTo>
                  <a:pt x="126037" y="21006"/>
                </a:lnTo>
                <a:lnTo>
                  <a:pt x="42012" y="21006"/>
                </a:lnTo>
                <a:close/>
                <a:moveTo>
                  <a:pt x="147043" y="147043"/>
                </a:moveTo>
                <a:cubicBezTo>
                  <a:pt x="158630" y="147043"/>
                  <a:pt x="168050" y="137623"/>
                  <a:pt x="168050" y="126037"/>
                </a:cubicBezTo>
                <a:lnTo>
                  <a:pt x="168050" y="42012"/>
                </a:lnTo>
                <a:cubicBezTo>
                  <a:pt x="168050" y="30426"/>
                  <a:pt x="158630" y="21006"/>
                  <a:pt x="147043" y="21006"/>
                </a:cubicBezTo>
                <a:lnTo>
                  <a:pt x="141792" y="21006"/>
                </a:lnTo>
                <a:lnTo>
                  <a:pt x="141792" y="147043"/>
                </a:lnTo>
                <a:lnTo>
                  <a:pt x="147043" y="147043"/>
                </a:lnTo>
                <a:close/>
                <a:moveTo>
                  <a:pt x="73522" y="60393"/>
                </a:moveTo>
                <a:cubicBezTo>
                  <a:pt x="73522" y="57504"/>
                  <a:pt x="75885" y="55141"/>
                  <a:pt x="78773" y="55141"/>
                </a:cubicBezTo>
                <a:lnTo>
                  <a:pt x="89276" y="55141"/>
                </a:lnTo>
                <a:cubicBezTo>
                  <a:pt x="92165" y="55141"/>
                  <a:pt x="94528" y="57504"/>
                  <a:pt x="94528" y="60393"/>
                </a:cubicBezTo>
                <a:lnTo>
                  <a:pt x="94528" y="73522"/>
                </a:lnTo>
                <a:lnTo>
                  <a:pt x="107657" y="73522"/>
                </a:lnTo>
                <a:cubicBezTo>
                  <a:pt x="110545" y="73522"/>
                  <a:pt x="112908" y="75885"/>
                  <a:pt x="112908" y="78773"/>
                </a:cubicBezTo>
                <a:lnTo>
                  <a:pt x="112908" y="89276"/>
                </a:lnTo>
                <a:cubicBezTo>
                  <a:pt x="112908" y="92165"/>
                  <a:pt x="110545" y="94528"/>
                  <a:pt x="107657" y="94528"/>
                </a:cubicBezTo>
                <a:lnTo>
                  <a:pt x="94528" y="94528"/>
                </a:lnTo>
                <a:lnTo>
                  <a:pt x="94528" y="107657"/>
                </a:lnTo>
                <a:cubicBezTo>
                  <a:pt x="94528" y="110545"/>
                  <a:pt x="92165" y="112908"/>
                  <a:pt x="89276" y="112908"/>
                </a:cubicBezTo>
                <a:lnTo>
                  <a:pt x="78773" y="112908"/>
                </a:lnTo>
                <a:cubicBezTo>
                  <a:pt x="75885" y="112908"/>
                  <a:pt x="73522" y="110545"/>
                  <a:pt x="73522" y="107657"/>
                </a:cubicBezTo>
                <a:lnTo>
                  <a:pt x="73522" y="94528"/>
                </a:lnTo>
                <a:lnTo>
                  <a:pt x="60393" y="94528"/>
                </a:lnTo>
                <a:cubicBezTo>
                  <a:pt x="57504" y="94528"/>
                  <a:pt x="55141" y="92165"/>
                  <a:pt x="55141" y="89276"/>
                </a:cubicBezTo>
                <a:lnTo>
                  <a:pt x="55141" y="78773"/>
                </a:lnTo>
                <a:cubicBezTo>
                  <a:pt x="55141" y="75885"/>
                  <a:pt x="57504" y="73522"/>
                  <a:pt x="60393" y="73522"/>
                </a:cubicBezTo>
                <a:lnTo>
                  <a:pt x="73522" y="73522"/>
                </a:lnTo>
                <a:lnTo>
                  <a:pt x="73522" y="60393"/>
                </a:ln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18" name="Text 16"/>
          <p:cNvSpPr/>
          <p:nvPr/>
        </p:nvSpPr>
        <p:spPr>
          <a:xfrm>
            <a:off x="1209957" y="3092113"/>
            <a:ext cx="5142318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1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Emergency Absorber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09957" y="3360992"/>
            <a:ext cx="5133916" cy="436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Health crisis, keluarga, unexpected costs selama transisi. </a:t>
            </a:r>
            <a:pPr>
              <a:lnSpc>
                <a:spcPct val="140000"/>
              </a:lnSpc>
            </a:pPr>
            <a:r>
              <a:rPr lang="en-US" sz="1059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Life happens — selalu ada yang tidak terduga.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20954" y="4033191"/>
            <a:ext cx="5890139" cy="974688"/>
          </a:xfrm>
          <a:custGeom>
            <a:avLst/>
            <a:gdLst/>
            <a:ahLst/>
            <a:cxnLst/>
            <a:rect l="l" t="t" r="r" b="b"/>
            <a:pathLst>
              <a:path w="5890139" h="974688">
                <a:moveTo>
                  <a:pt x="33610" y="0"/>
                </a:moveTo>
                <a:lnTo>
                  <a:pt x="5822915" y="0"/>
                </a:lnTo>
                <a:cubicBezTo>
                  <a:pt x="5860042" y="0"/>
                  <a:pt x="5890139" y="30097"/>
                  <a:pt x="5890139" y="67224"/>
                </a:cubicBezTo>
                <a:lnTo>
                  <a:pt x="5890139" y="907464"/>
                </a:lnTo>
                <a:cubicBezTo>
                  <a:pt x="5890139" y="944590"/>
                  <a:pt x="5860042" y="974688"/>
                  <a:pt x="5822915" y="974688"/>
                </a:cubicBezTo>
                <a:lnTo>
                  <a:pt x="33610" y="974688"/>
                </a:lnTo>
                <a:cubicBezTo>
                  <a:pt x="15048" y="974688"/>
                  <a:pt x="0" y="959640"/>
                  <a:pt x="0" y="94107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520954" y="4033191"/>
            <a:ext cx="33610" cy="974688"/>
          </a:xfrm>
          <a:custGeom>
            <a:avLst/>
            <a:gdLst/>
            <a:ahLst/>
            <a:cxnLst/>
            <a:rect l="l" t="t" r="r" b="b"/>
            <a:pathLst>
              <a:path w="33610" h="974688">
                <a:moveTo>
                  <a:pt x="33610" y="0"/>
                </a:moveTo>
                <a:lnTo>
                  <a:pt x="33610" y="0"/>
                </a:lnTo>
                <a:lnTo>
                  <a:pt x="33610" y="974688"/>
                </a:lnTo>
                <a:lnTo>
                  <a:pt x="33610" y="974688"/>
                </a:lnTo>
                <a:cubicBezTo>
                  <a:pt x="15048" y="974688"/>
                  <a:pt x="0" y="959640"/>
                  <a:pt x="0" y="94107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2" name="Shape 20"/>
          <p:cNvSpPr/>
          <p:nvPr/>
        </p:nvSpPr>
        <p:spPr>
          <a:xfrm>
            <a:off x="672198" y="4167631"/>
            <a:ext cx="403319" cy="403319"/>
          </a:xfrm>
          <a:custGeom>
            <a:avLst/>
            <a:gdLst/>
            <a:ahLst/>
            <a:cxnLst/>
            <a:rect l="l" t="t" r="r" b="b"/>
            <a:pathLst>
              <a:path w="403319" h="403319">
                <a:moveTo>
                  <a:pt x="201660" y="0"/>
                </a:moveTo>
                <a:lnTo>
                  <a:pt x="201660" y="0"/>
                </a:lnTo>
                <a:cubicBezTo>
                  <a:pt x="312958" y="0"/>
                  <a:pt x="403319" y="90361"/>
                  <a:pt x="403319" y="201660"/>
                </a:cubicBezTo>
                <a:lnTo>
                  <a:pt x="403319" y="201660"/>
                </a:lnTo>
                <a:cubicBezTo>
                  <a:pt x="403319" y="312958"/>
                  <a:pt x="312958" y="403319"/>
                  <a:pt x="201660" y="403319"/>
                </a:cubicBezTo>
                <a:lnTo>
                  <a:pt x="201660" y="403319"/>
                </a:lnTo>
                <a:cubicBezTo>
                  <a:pt x="90361" y="403319"/>
                  <a:pt x="0" y="312958"/>
                  <a:pt x="0" y="201660"/>
                </a:cubicBezTo>
                <a:lnTo>
                  <a:pt x="0" y="201660"/>
                </a:lnTo>
                <a:cubicBezTo>
                  <a:pt x="0" y="90361"/>
                  <a:pt x="90361" y="0"/>
                  <a:pt x="20166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779330" y="4285265"/>
            <a:ext cx="189056" cy="168050"/>
          </a:xfrm>
          <a:custGeom>
            <a:avLst/>
            <a:gdLst/>
            <a:ahLst/>
            <a:cxnLst/>
            <a:rect l="l" t="t" r="r" b="b"/>
            <a:pathLst>
              <a:path w="189056" h="168050">
                <a:moveTo>
                  <a:pt x="88259" y="27965"/>
                </a:moveTo>
                <a:lnTo>
                  <a:pt x="49988" y="70502"/>
                </a:lnTo>
                <a:cubicBezTo>
                  <a:pt x="48478" y="72176"/>
                  <a:pt x="48544" y="74769"/>
                  <a:pt x="50152" y="76377"/>
                </a:cubicBezTo>
                <a:cubicBezTo>
                  <a:pt x="60163" y="86388"/>
                  <a:pt x="76410" y="86388"/>
                  <a:pt x="86421" y="76377"/>
                </a:cubicBezTo>
                <a:lnTo>
                  <a:pt x="96858" y="65940"/>
                </a:lnTo>
                <a:cubicBezTo>
                  <a:pt x="98237" y="64561"/>
                  <a:pt x="99976" y="63806"/>
                  <a:pt x="101749" y="63675"/>
                </a:cubicBezTo>
                <a:cubicBezTo>
                  <a:pt x="103981" y="63478"/>
                  <a:pt x="106278" y="64233"/>
                  <a:pt x="107985" y="65940"/>
                </a:cubicBezTo>
                <a:lnTo>
                  <a:pt x="165949" y="123411"/>
                </a:lnTo>
                <a:lnTo>
                  <a:pt x="189056" y="105031"/>
                </a:lnTo>
                <a:lnTo>
                  <a:pt x="189056" y="10503"/>
                </a:lnTo>
                <a:lnTo>
                  <a:pt x="152295" y="31509"/>
                </a:lnTo>
                <a:lnTo>
                  <a:pt x="144483" y="26291"/>
                </a:lnTo>
                <a:cubicBezTo>
                  <a:pt x="139297" y="22844"/>
                  <a:pt x="133225" y="21006"/>
                  <a:pt x="126989" y="21006"/>
                </a:cubicBezTo>
                <a:lnTo>
                  <a:pt x="103882" y="21006"/>
                </a:lnTo>
                <a:cubicBezTo>
                  <a:pt x="103521" y="21006"/>
                  <a:pt x="103127" y="21006"/>
                  <a:pt x="102766" y="21039"/>
                </a:cubicBezTo>
                <a:cubicBezTo>
                  <a:pt x="97219" y="21334"/>
                  <a:pt x="92001" y="23829"/>
                  <a:pt x="88259" y="27965"/>
                </a:cubicBezTo>
                <a:close/>
                <a:moveTo>
                  <a:pt x="38271" y="59966"/>
                </a:moveTo>
                <a:lnTo>
                  <a:pt x="73325" y="21006"/>
                </a:lnTo>
                <a:lnTo>
                  <a:pt x="60327" y="21006"/>
                </a:lnTo>
                <a:cubicBezTo>
                  <a:pt x="51958" y="21006"/>
                  <a:pt x="43949" y="24321"/>
                  <a:pt x="38041" y="30229"/>
                </a:cubicBezTo>
                <a:lnTo>
                  <a:pt x="36761" y="31509"/>
                </a:lnTo>
                <a:lnTo>
                  <a:pt x="0" y="10503"/>
                </a:lnTo>
                <a:lnTo>
                  <a:pt x="0" y="105031"/>
                </a:lnTo>
                <a:lnTo>
                  <a:pt x="51334" y="147798"/>
                </a:lnTo>
                <a:cubicBezTo>
                  <a:pt x="58883" y="154100"/>
                  <a:pt x="68401" y="157547"/>
                  <a:pt x="78215" y="157547"/>
                </a:cubicBezTo>
                <a:lnTo>
                  <a:pt x="83368" y="157547"/>
                </a:lnTo>
                <a:lnTo>
                  <a:pt x="81071" y="155249"/>
                </a:lnTo>
                <a:cubicBezTo>
                  <a:pt x="77986" y="152164"/>
                  <a:pt x="77986" y="147175"/>
                  <a:pt x="81071" y="144122"/>
                </a:cubicBezTo>
                <a:cubicBezTo>
                  <a:pt x="84156" y="141070"/>
                  <a:pt x="89145" y="141037"/>
                  <a:pt x="92198" y="144122"/>
                </a:cubicBezTo>
                <a:lnTo>
                  <a:pt x="105655" y="157579"/>
                </a:lnTo>
                <a:lnTo>
                  <a:pt x="108609" y="157579"/>
                </a:lnTo>
                <a:cubicBezTo>
                  <a:pt x="114878" y="157579"/>
                  <a:pt x="121015" y="156168"/>
                  <a:pt x="126595" y="153542"/>
                </a:cubicBezTo>
                <a:lnTo>
                  <a:pt x="117832" y="144746"/>
                </a:lnTo>
                <a:cubicBezTo>
                  <a:pt x="114746" y="141661"/>
                  <a:pt x="114746" y="136672"/>
                  <a:pt x="117832" y="133619"/>
                </a:cubicBezTo>
                <a:cubicBezTo>
                  <a:pt x="120917" y="130567"/>
                  <a:pt x="125906" y="130534"/>
                  <a:pt x="128958" y="133619"/>
                </a:cubicBezTo>
                <a:lnTo>
                  <a:pt x="139461" y="144122"/>
                </a:lnTo>
                <a:lnTo>
                  <a:pt x="145205" y="138378"/>
                </a:lnTo>
                <a:cubicBezTo>
                  <a:pt x="148127" y="135457"/>
                  <a:pt x="148980" y="131223"/>
                  <a:pt x="147700" y="127514"/>
                </a:cubicBezTo>
                <a:lnTo>
                  <a:pt x="102438" y="82613"/>
                </a:lnTo>
                <a:lnTo>
                  <a:pt x="97548" y="87504"/>
                </a:lnTo>
                <a:cubicBezTo>
                  <a:pt x="81366" y="103685"/>
                  <a:pt x="55174" y="103685"/>
                  <a:pt x="38993" y="87504"/>
                </a:cubicBezTo>
                <a:cubicBezTo>
                  <a:pt x="31444" y="79955"/>
                  <a:pt x="31148" y="67843"/>
                  <a:pt x="38271" y="5993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4" name="Text 22"/>
          <p:cNvSpPr/>
          <p:nvPr/>
        </p:nvSpPr>
        <p:spPr>
          <a:xfrm>
            <a:off x="1209957" y="4167631"/>
            <a:ext cx="5142318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1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Negotiation Power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209957" y="4436510"/>
            <a:ext cx="5133916" cy="436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Buffer menghilangkan desperation. </a:t>
            </a:r>
            <a:pPr>
              <a:lnSpc>
                <a:spcPct val="140000"/>
              </a:lnSpc>
            </a:pPr>
            <a:r>
              <a:rPr lang="en-US" sz="1059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Kamu bisa menolak offer yang tidak sesuai, menunggu yang lebih baik.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340300" y="5314569"/>
            <a:ext cx="6234641" cy="646991"/>
          </a:xfrm>
          <a:custGeom>
            <a:avLst/>
            <a:gdLst/>
            <a:ahLst/>
            <a:cxnLst/>
            <a:rect l="l" t="t" r="r" b="b"/>
            <a:pathLst>
              <a:path w="6234641" h="646991">
                <a:moveTo>
                  <a:pt x="67222" y="0"/>
                </a:moveTo>
                <a:lnTo>
                  <a:pt x="6167419" y="0"/>
                </a:lnTo>
                <a:cubicBezTo>
                  <a:pt x="6204544" y="0"/>
                  <a:pt x="6234641" y="30096"/>
                  <a:pt x="6234641" y="67222"/>
                </a:cubicBezTo>
                <a:lnTo>
                  <a:pt x="6234641" y="579769"/>
                </a:lnTo>
                <a:cubicBezTo>
                  <a:pt x="6234641" y="616895"/>
                  <a:pt x="6204544" y="646991"/>
                  <a:pt x="6167419" y="646991"/>
                </a:cubicBezTo>
                <a:lnTo>
                  <a:pt x="67222" y="646991"/>
                </a:lnTo>
                <a:cubicBezTo>
                  <a:pt x="30121" y="646991"/>
                  <a:pt x="0" y="616870"/>
                  <a:pt x="0" y="579769"/>
                </a:cubicBezTo>
                <a:lnTo>
                  <a:pt x="0" y="67222"/>
                </a:lnTo>
                <a:cubicBezTo>
                  <a:pt x="0" y="30121"/>
                  <a:pt x="30121" y="0"/>
                  <a:pt x="67222" y="0"/>
                </a:cubicBezTo>
                <a:close/>
              </a:path>
            </a:pathLst>
          </a:custGeom>
          <a:solidFill>
            <a:srgbClr val="C8553D">
              <a:alpha val="10196"/>
            </a:srgbClr>
          </a:solidFill>
          <a:ln w="12700">
            <a:solidFill>
              <a:srgbClr val="C8553D">
                <a:alpha val="30196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99948" y="5554040"/>
            <a:ext cx="168050" cy="168050"/>
          </a:xfrm>
          <a:custGeom>
            <a:avLst/>
            <a:gdLst/>
            <a:ahLst/>
            <a:cxnLst/>
            <a:rect l="l" t="t" r="r" b="b"/>
            <a:pathLst>
              <a:path w="168050" h="168050">
                <a:moveTo>
                  <a:pt x="84025" y="0"/>
                </a:moveTo>
                <a:cubicBezTo>
                  <a:pt x="88850" y="0"/>
                  <a:pt x="93281" y="2659"/>
                  <a:pt x="95578" y="6893"/>
                </a:cubicBezTo>
                <a:lnTo>
                  <a:pt x="166474" y="138181"/>
                </a:lnTo>
                <a:cubicBezTo>
                  <a:pt x="168673" y="142251"/>
                  <a:pt x="168575" y="147175"/>
                  <a:pt x="166212" y="151146"/>
                </a:cubicBezTo>
                <a:cubicBezTo>
                  <a:pt x="163848" y="155118"/>
                  <a:pt x="159549" y="157547"/>
                  <a:pt x="154921" y="157547"/>
                </a:cubicBezTo>
                <a:lnTo>
                  <a:pt x="13129" y="157547"/>
                </a:lnTo>
                <a:cubicBezTo>
                  <a:pt x="8501" y="157547"/>
                  <a:pt x="4234" y="155118"/>
                  <a:pt x="1838" y="151146"/>
                </a:cubicBezTo>
                <a:cubicBezTo>
                  <a:pt x="-558" y="147175"/>
                  <a:pt x="-624" y="142251"/>
                  <a:pt x="1575" y="138181"/>
                </a:cubicBezTo>
                <a:lnTo>
                  <a:pt x="72471" y="6893"/>
                </a:lnTo>
                <a:cubicBezTo>
                  <a:pt x="74769" y="2659"/>
                  <a:pt x="79200" y="0"/>
                  <a:pt x="84025" y="0"/>
                </a:cubicBezTo>
                <a:close/>
                <a:moveTo>
                  <a:pt x="84025" y="55141"/>
                </a:moveTo>
                <a:cubicBezTo>
                  <a:pt x="79659" y="55141"/>
                  <a:pt x="76147" y="58653"/>
                  <a:pt x="76147" y="63019"/>
                </a:cubicBezTo>
                <a:lnTo>
                  <a:pt x="76147" y="99779"/>
                </a:lnTo>
                <a:cubicBezTo>
                  <a:pt x="76147" y="104145"/>
                  <a:pt x="79659" y="107657"/>
                  <a:pt x="84025" y="107657"/>
                </a:cubicBezTo>
                <a:cubicBezTo>
                  <a:pt x="88390" y="107657"/>
                  <a:pt x="91902" y="104145"/>
                  <a:pt x="91902" y="99779"/>
                </a:cubicBezTo>
                <a:lnTo>
                  <a:pt x="91902" y="63019"/>
                </a:lnTo>
                <a:cubicBezTo>
                  <a:pt x="91902" y="58653"/>
                  <a:pt x="88390" y="55141"/>
                  <a:pt x="84025" y="55141"/>
                </a:cubicBezTo>
                <a:close/>
                <a:moveTo>
                  <a:pt x="92788" y="126037"/>
                </a:moveTo>
                <a:cubicBezTo>
                  <a:pt x="92988" y="122784"/>
                  <a:pt x="91365" y="119689"/>
                  <a:pt x="88577" y="118003"/>
                </a:cubicBezTo>
                <a:cubicBezTo>
                  <a:pt x="85788" y="116316"/>
                  <a:pt x="82294" y="116316"/>
                  <a:pt x="79506" y="118003"/>
                </a:cubicBezTo>
                <a:cubicBezTo>
                  <a:pt x="76717" y="119689"/>
                  <a:pt x="75095" y="122784"/>
                  <a:pt x="75294" y="126037"/>
                </a:cubicBezTo>
                <a:cubicBezTo>
                  <a:pt x="75095" y="129290"/>
                  <a:pt x="76717" y="132385"/>
                  <a:pt x="79506" y="134072"/>
                </a:cubicBezTo>
                <a:cubicBezTo>
                  <a:pt x="82294" y="135758"/>
                  <a:pt x="85788" y="135758"/>
                  <a:pt x="88577" y="134072"/>
                </a:cubicBezTo>
                <a:cubicBezTo>
                  <a:pt x="91365" y="132385"/>
                  <a:pt x="92988" y="129290"/>
                  <a:pt x="92788" y="126037"/>
                </a:cubicBez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28" name="Text 26"/>
          <p:cNvSpPr/>
          <p:nvPr/>
        </p:nvSpPr>
        <p:spPr>
          <a:xfrm>
            <a:off x="789833" y="5453210"/>
            <a:ext cx="4949061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Rule of Thumb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89833" y="5654870"/>
            <a:ext cx="4940659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Minimum 3 bulan burn rate</a:t>
            </a:r>
            <a:pPr>
              <a:lnSpc>
                <a:spcPct val="120000"/>
              </a:lnSpc>
            </a:pPr>
            <a:r>
              <a:rPr lang="en-US" sz="92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yang tidak masuk kalkulasi runway. Ini adalah </a:t>
            </a:r>
            <a:pPr>
              <a:lnSpc>
                <a:spcPct val="120000"/>
              </a:lnSpc>
            </a:pPr>
            <a:r>
              <a:rPr lang="en-US" sz="926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 NOT TOUCH zone</a:t>
            </a:r>
            <a:pPr>
              <a:lnSpc>
                <a:spcPct val="120000"/>
              </a:lnSpc>
            </a:pPr>
            <a:r>
              <a:rPr lang="en-US" sz="92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746076" y="1344397"/>
            <a:ext cx="5108708" cy="4436510"/>
          </a:xfrm>
          <a:custGeom>
            <a:avLst/>
            <a:gdLst/>
            <a:ahLst/>
            <a:cxnLst/>
            <a:rect l="l" t="t" r="r" b="b"/>
            <a:pathLst>
              <a:path w="5108708" h="4436510">
                <a:moveTo>
                  <a:pt x="67213" y="0"/>
                </a:moveTo>
                <a:lnTo>
                  <a:pt x="5041495" y="0"/>
                </a:lnTo>
                <a:cubicBezTo>
                  <a:pt x="5078616" y="0"/>
                  <a:pt x="5108708" y="30092"/>
                  <a:pt x="5108708" y="67213"/>
                </a:cubicBezTo>
                <a:lnTo>
                  <a:pt x="5108708" y="4369297"/>
                </a:lnTo>
                <a:cubicBezTo>
                  <a:pt x="5108708" y="4406418"/>
                  <a:pt x="5078616" y="4436510"/>
                  <a:pt x="5041495" y="4436510"/>
                </a:cubicBezTo>
                <a:lnTo>
                  <a:pt x="67213" y="4436510"/>
                </a:lnTo>
                <a:cubicBezTo>
                  <a:pt x="30092" y="4436510"/>
                  <a:pt x="0" y="4406418"/>
                  <a:pt x="0" y="4369297"/>
                </a:cubicBezTo>
                <a:lnTo>
                  <a:pt x="0" y="67213"/>
                </a:lnTo>
                <a:cubicBezTo>
                  <a:pt x="0" y="30117"/>
                  <a:pt x="30117" y="0"/>
                  <a:pt x="67213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6924629" y="1546057"/>
            <a:ext cx="189056" cy="168050"/>
          </a:xfrm>
          <a:custGeom>
            <a:avLst/>
            <a:gdLst/>
            <a:ahLst/>
            <a:cxnLst/>
            <a:rect l="l" t="t" r="r" b="b"/>
            <a:pathLst>
              <a:path w="189056" h="168050">
                <a:moveTo>
                  <a:pt x="15755" y="126037"/>
                </a:moveTo>
                <a:cubicBezTo>
                  <a:pt x="7057" y="126037"/>
                  <a:pt x="0" y="118980"/>
                  <a:pt x="0" y="110283"/>
                </a:cubicBezTo>
                <a:lnTo>
                  <a:pt x="0" y="57767"/>
                </a:lnTo>
                <a:cubicBezTo>
                  <a:pt x="0" y="49069"/>
                  <a:pt x="7057" y="42012"/>
                  <a:pt x="15755" y="42012"/>
                </a:cubicBezTo>
                <a:lnTo>
                  <a:pt x="23632" y="42012"/>
                </a:lnTo>
                <a:lnTo>
                  <a:pt x="23632" y="76147"/>
                </a:lnTo>
                <a:cubicBezTo>
                  <a:pt x="23632" y="80513"/>
                  <a:pt x="27144" y="84025"/>
                  <a:pt x="31509" y="84025"/>
                </a:cubicBezTo>
                <a:cubicBezTo>
                  <a:pt x="35875" y="84025"/>
                  <a:pt x="39387" y="80513"/>
                  <a:pt x="39387" y="76147"/>
                </a:cubicBezTo>
                <a:lnTo>
                  <a:pt x="39387" y="42012"/>
                </a:lnTo>
                <a:lnTo>
                  <a:pt x="55141" y="42012"/>
                </a:lnTo>
                <a:lnTo>
                  <a:pt x="55141" y="65644"/>
                </a:lnTo>
                <a:cubicBezTo>
                  <a:pt x="55141" y="70010"/>
                  <a:pt x="58653" y="73522"/>
                  <a:pt x="63019" y="73522"/>
                </a:cubicBezTo>
                <a:cubicBezTo>
                  <a:pt x="67384" y="73522"/>
                  <a:pt x="70896" y="70010"/>
                  <a:pt x="70896" y="65644"/>
                </a:cubicBezTo>
                <a:lnTo>
                  <a:pt x="70896" y="42012"/>
                </a:lnTo>
                <a:lnTo>
                  <a:pt x="86651" y="42012"/>
                </a:lnTo>
                <a:lnTo>
                  <a:pt x="86651" y="76147"/>
                </a:lnTo>
                <a:cubicBezTo>
                  <a:pt x="86651" y="80513"/>
                  <a:pt x="90163" y="84025"/>
                  <a:pt x="94528" y="84025"/>
                </a:cubicBezTo>
                <a:cubicBezTo>
                  <a:pt x="98893" y="84025"/>
                  <a:pt x="102405" y="80513"/>
                  <a:pt x="102405" y="76147"/>
                </a:cubicBezTo>
                <a:lnTo>
                  <a:pt x="102405" y="42012"/>
                </a:lnTo>
                <a:lnTo>
                  <a:pt x="118160" y="42012"/>
                </a:lnTo>
                <a:lnTo>
                  <a:pt x="118160" y="65644"/>
                </a:lnTo>
                <a:cubicBezTo>
                  <a:pt x="118160" y="70010"/>
                  <a:pt x="121672" y="73522"/>
                  <a:pt x="126037" y="73522"/>
                </a:cubicBezTo>
                <a:cubicBezTo>
                  <a:pt x="130403" y="73522"/>
                  <a:pt x="133915" y="70010"/>
                  <a:pt x="133915" y="65644"/>
                </a:cubicBezTo>
                <a:lnTo>
                  <a:pt x="133915" y="42012"/>
                </a:lnTo>
                <a:lnTo>
                  <a:pt x="149669" y="42012"/>
                </a:lnTo>
                <a:lnTo>
                  <a:pt x="149669" y="76147"/>
                </a:lnTo>
                <a:cubicBezTo>
                  <a:pt x="149669" y="80513"/>
                  <a:pt x="153181" y="84025"/>
                  <a:pt x="157547" y="84025"/>
                </a:cubicBezTo>
                <a:cubicBezTo>
                  <a:pt x="161912" y="84025"/>
                  <a:pt x="165424" y="80513"/>
                  <a:pt x="165424" y="76147"/>
                </a:cubicBezTo>
                <a:lnTo>
                  <a:pt x="165424" y="42012"/>
                </a:lnTo>
                <a:lnTo>
                  <a:pt x="173301" y="42012"/>
                </a:lnTo>
                <a:cubicBezTo>
                  <a:pt x="181999" y="42012"/>
                  <a:pt x="189056" y="49069"/>
                  <a:pt x="189056" y="57767"/>
                </a:cubicBezTo>
                <a:lnTo>
                  <a:pt x="189056" y="110283"/>
                </a:lnTo>
                <a:cubicBezTo>
                  <a:pt x="189056" y="118980"/>
                  <a:pt x="181999" y="126037"/>
                  <a:pt x="173301" y="126037"/>
                </a:cubicBezTo>
                <a:lnTo>
                  <a:pt x="15755" y="126037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2" name="Text 30"/>
          <p:cNvSpPr/>
          <p:nvPr/>
        </p:nvSpPr>
        <p:spPr>
          <a:xfrm>
            <a:off x="7124188" y="1512447"/>
            <a:ext cx="4646572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3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Runway Calculator with Buffer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914126" y="1882156"/>
            <a:ext cx="4772609" cy="705808"/>
          </a:xfrm>
          <a:custGeom>
            <a:avLst/>
            <a:gdLst/>
            <a:ahLst/>
            <a:cxnLst/>
            <a:rect l="l" t="t" r="r" b="b"/>
            <a:pathLst>
              <a:path w="4772609" h="705808">
                <a:moveTo>
                  <a:pt x="67221" y="0"/>
                </a:moveTo>
                <a:lnTo>
                  <a:pt x="4705388" y="0"/>
                </a:lnTo>
                <a:cubicBezTo>
                  <a:pt x="4742513" y="0"/>
                  <a:pt x="4772609" y="30096"/>
                  <a:pt x="4772609" y="67221"/>
                </a:cubicBezTo>
                <a:lnTo>
                  <a:pt x="4772609" y="638587"/>
                </a:lnTo>
                <a:cubicBezTo>
                  <a:pt x="4772609" y="675712"/>
                  <a:pt x="4742513" y="705808"/>
                  <a:pt x="4705388" y="705808"/>
                </a:cubicBezTo>
                <a:lnTo>
                  <a:pt x="67221" y="705808"/>
                </a:lnTo>
                <a:cubicBezTo>
                  <a:pt x="30096" y="705808"/>
                  <a:pt x="0" y="675712"/>
                  <a:pt x="0" y="638587"/>
                </a:cubicBezTo>
                <a:lnTo>
                  <a:pt x="0" y="67221"/>
                </a:lnTo>
                <a:cubicBezTo>
                  <a:pt x="0" y="30121"/>
                  <a:pt x="30121" y="0"/>
                  <a:pt x="672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7048566" y="2033400"/>
            <a:ext cx="1151140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Liquid Assets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0969439" y="2016595"/>
            <a:ext cx="663796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3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150jt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7048566" y="2319085"/>
            <a:ext cx="4503730" cy="134440"/>
          </a:xfrm>
          <a:custGeom>
            <a:avLst/>
            <a:gdLst/>
            <a:ahLst/>
            <a:cxnLst/>
            <a:rect l="l" t="t" r="r" b="b"/>
            <a:pathLst>
              <a:path w="4503730" h="134440">
                <a:moveTo>
                  <a:pt x="67220" y="0"/>
                </a:moveTo>
                <a:lnTo>
                  <a:pt x="4436510" y="0"/>
                </a:lnTo>
                <a:cubicBezTo>
                  <a:pt x="4473634" y="0"/>
                  <a:pt x="4503730" y="30095"/>
                  <a:pt x="4503730" y="67220"/>
                </a:cubicBezTo>
                <a:lnTo>
                  <a:pt x="4503730" y="67220"/>
                </a:lnTo>
                <a:cubicBezTo>
                  <a:pt x="4503730" y="104344"/>
                  <a:pt x="4473634" y="134440"/>
                  <a:pt x="4436510" y="134440"/>
                </a:cubicBezTo>
                <a:lnTo>
                  <a:pt x="67220" y="134440"/>
                </a:lnTo>
                <a:cubicBezTo>
                  <a:pt x="30095" y="134440"/>
                  <a:pt x="0" y="104344"/>
                  <a:pt x="0" y="67220"/>
                </a:cubicBezTo>
                <a:lnTo>
                  <a:pt x="0" y="67220"/>
                </a:lnTo>
                <a:cubicBezTo>
                  <a:pt x="0" y="30095"/>
                  <a:pt x="30095" y="0"/>
                  <a:pt x="67220" y="0"/>
                </a:cubicBezTo>
                <a:close/>
              </a:path>
            </a:pathLst>
          </a:custGeom>
          <a:solidFill>
            <a:srgbClr val="4A5C6A">
              <a:alpha val="40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7048566" y="2319085"/>
            <a:ext cx="4503730" cy="134440"/>
          </a:xfrm>
          <a:custGeom>
            <a:avLst/>
            <a:gdLst/>
            <a:ahLst/>
            <a:cxnLst/>
            <a:rect l="l" t="t" r="r" b="b"/>
            <a:pathLst>
              <a:path w="4503730" h="134440">
                <a:moveTo>
                  <a:pt x="67220" y="0"/>
                </a:moveTo>
                <a:lnTo>
                  <a:pt x="4436510" y="0"/>
                </a:lnTo>
                <a:cubicBezTo>
                  <a:pt x="4473634" y="0"/>
                  <a:pt x="4503730" y="30095"/>
                  <a:pt x="4503730" y="67220"/>
                </a:cubicBezTo>
                <a:lnTo>
                  <a:pt x="4503730" y="67220"/>
                </a:lnTo>
                <a:cubicBezTo>
                  <a:pt x="4503730" y="104344"/>
                  <a:pt x="4473634" y="134440"/>
                  <a:pt x="4436510" y="134440"/>
                </a:cubicBezTo>
                <a:lnTo>
                  <a:pt x="67220" y="134440"/>
                </a:lnTo>
                <a:cubicBezTo>
                  <a:pt x="30095" y="134440"/>
                  <a:pt x="0" y="104344"/>
                  <a:pt x="0" y="67220"/>
                </a:cubicBezTo>
                <a:lnTo>
                  <a:pt x="0" y="67220"/>
                </a:lnTo>
                <a:cubicBezTo>
                  <a:pt x="0" y="30095"/>
                  <a:pt x="30095" y="0"/>
                  <a:pt x="67220" y="0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8" name="Shape 36"/>
          <p:cNvSpPr/>
          <p:nvPr/>
        </p:nvSpPr>
        <p:spPr>
          <a:xfrm>
            <a:off x="6922528" y="2697196"/>
            <a:ext cx="4755804" cy="957883"/>
          </a:xfrm>
          <a:custGeom>
            <a:avLst/>
            <a:gdLst/>
            <a:ahLst/>
            <a:cxnLst/>
            <a:rect l="l" t="t" r="r" b="b"/>
            <a:pathLst>
              <a:path w="4755804" h="957883">
                <a:moveTo>
                  <a:pt x="67224" y="0"/>
                </a:moveTo>
                <a:lnTo>
                  <a:pt x="4688580" y="0"/>
                </a:lnTo>
                <a:cubicBezTo>
                  <a:pt x="4725707" y="0"/>
                  <a:pt x="4755804" y="30097"/>
                  <a:pt x="4755804" y="67224"/>
                </a:cubicBezTo>
                <a:lnTo>
                  <a:pt x="4755804" y="890659"/>
                </a:lnTo>
                <a:cubicBezTo>
                  <a:pt x="4755804" y="927786"/>
                  <a:pt x="4725707" y="957883"/>
                  <a:pt x="4688580" y="957883"/>
                </a:cubicBezTo>
                <a:lnTo>
                  <a:pt x="67224" y="957883"/>
                </a:lnTo>
                <a:cubicBezTo>
                  <a:pt x="30097" y="957883"/>
                  <a:pt x="0" y="927786"/>
                  <a:pt x="0" y="890659"/>
                </a:cubicBezTo>
                <a:lnTo>
                  <a:pt x="0" y="67224"/>
                </a:lnTo>
                <a:cubicBezTo>
                  <a:pt x="0" y="30122"/>
                  <a:pt x="30122" y="0"/>
                  <a:pt x="67224" y="0"/>
                </a:cubicBezTo>
                <a:close/>
              </a:path>
            </a:pathLst>
          </a:custGeom>
          <a:solidFill>
            <a:srgbClr val="C8553D">
              <a:alpha val="10196"/>
            </a:srgbClr>
          </a:solidFill>
          <a:ln w="25400">
            <a:solidFill>
              <a:srgbClr val="C8553D">
                <a:alpha val="50196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065371" y="2856844"/>
            <a:ext cx="1226762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🔒 BUFFER (3 bulan)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10941212" y="2840039"/>
            <a:ext cx="680601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3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-Rp 36jt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7065371" y="3142528"/>
            <a:ext cx="4470120" cy="134440"/>
          </a:xfrm>
          <a:custGeom>
            <a:avLst/>
            <a:gdLst/>
            <a:ahLst/>
            <a:cxnLst/>
            <a:rect l="l" t="t" r="r" b="b"/>
            <a:pathLst>
              <a:path w="4470120" h="134440">
                <a:moveTo>
                  <a:pt x="67220" y="0"/>
                </a:moveTo>
                <a:lnTo>
                  <a:pt x="4402900" y="0"/>
                </a:lnTo>
                <a:cubicBezTo>
                  <a:pt x="4440025" y="0"/>
                  <a:pt x="4470120" y="30095"/>
                  <a:pt x="4470120" y="67220"/>
                </a:cubicBezTo>
                <a:lnTo>
                  <a:pt x="4470120" y="67220"/>
                </a:lnTo>
                <a:cubicBezTo>
                  <a:pt x="4470120" y="104344"/>
                  <a:pt x="4440025" y="134440"/>
                  <a:pt x="4402900" y="134440"/>
                </a:cubicBezTo>
                <a:lnTo>
                  <a:pt x="67220" y="134440"/>
                </a:lnTo>
                <a:cubicBezTo>
                  <a:pt x="30095" y="134440"/>
                  <a:pt x="0" y="104344"/>
                  <a:pt x="0" y="67220"/>
                </a:cubicBezTo>
                <a:lnTo>
                  <a:pt x="0" y="67220"/>
                </a:lnTo>
                <a:cubicBezTo>
                  <a:pt x="0" y="30095"/>
                  <a:pt x="30095" y="0"/>
                  <a:pt x="67220" y="0"/>
                </a:cubicBezTo>
                <a:close/>
              </a:path>
            </a:pathLst>
          </a:custGeom>
          <a:solidFill>
            <a:srgbClr val="4A5C6A">
              <a:alpha val="40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7065371" y="3142528"/>
            <a:ext cx="1075518" cy="134440"/>
          </a:xfrm>
          <a:custGeom>
            <a:avLst/>
            <a:gdLst/>
            <a:ahLst/>
            <a:cxnLst/>
            <a:rect l="l" t="t" r="r" b="b"/>
            <a:pathLst>
              <a:path w="1075518" h="134440">
                <a:moveTo>
                  <a:pt x="67220" y="0"/>
                </a:moveTo>
                <a:lnTo>
                  <a:pt x="1008298" y="0"/>
                </a:lnTo>
                <a:cubicBezTo>
                  <a:pt x="1045422" y="0"/>
                  <a:pt x="1075518" y="30095"/>
                  <a:pt x="1075518" y="67220"/>
                </a:cubicBezTo>
                <a:lnTo>
                  <a:pt x="1075518" y="67220"/>
                </a:lnTo>
                <a:cubicBezTo>
                  <a:pt x="1075518" y="104344"/>
                  <a:pt x="1045422" y="134440"/>
                  <a:pt x="1008298" y="134440"/>
                </a:cubicBezTo>
                <a:lnTo>
                  <a:pt x="67220" y="134440"/>
                </a:lnTo>
                <a:cubicBezTo>
                  <a:pt x="30095" y="134440"/>
                  <a:pt x="0" y="104344"/>
                  <a:pt x="0" y="67220"/>
                </a:cubicBezTo>
                <a:lnTo>
                  <a:pt x="0" y="67220"/>
                </a:lnTo>
                <a:cubicBezTo>
                  <a:pt x="0" y="30095"/>
                  <a:pt x="30095" y="0"/>
                  <a:pt x="67220" y="0"/>
                </a:cubicBez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43" name="Text 41"/>
          <p:cNvSpPr/>
          <p:nvPr/>
        </p:nvSpPr>
        <p:spPr>
          <a:xfrm>
            <a:off x="7065371" y="3344187"/>
            <a:ext cx="4528937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 NOT TOUCH — untuk emergency only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922528" y="3772714"/>
            <a:ext cx="4755804" cy="756223"/>
          </a:xfrm>
          <a:custGeom>
            <a:avLst/>
            <a:gdLst/>
            <a:ahLst/>
            <a:cxnLst/>
            <a:rect l="l" t="t" r="r" b="b"/>
            <a:pathLst>
              <a:path w="4755804" h="756223">
                <a:moveTo>
                  <a:pt x="67221" y="0"/>
                </a:moveTo>
                <a:lnTo>
                  <a:pt x="4688584" y="0"/>
                </a:lnTo>
                <a:cubicBezTo>
                  <a:pt x="4725709" y="0"/>
                  <a:pt x="4755804" y="30096"/>
                  <a:pt x="4755804" y="67221"/>
                </a:cubicBezTo>
                <a:lnTo>
                  <a:pt x="4755804" y="689003"/>
                </a:lnTo>
                <a:cubicBezTo>
                  <a:pt x="4755804" y="726128"/>
                  <a:pt x="4725709" y="756223"/>
                  <a:pt x="4688584" y="756223"/>
                </a:cubicBezTo>
                <a:lnTo>
                  <a:pt x="67221" y="756223"/>
                </a:lnTo>
                <a:cubicBezTo>
                  <a:pt x="30121" y="756223"/>
                  <a:pt x="0" y="726103"/>
                  <a:pt x="0" y="689003"/>
                </a:cubicBezTo>
                <a:lnTo>
                  <a:pt x="0" y="67221"/>
                </a:lnTo>
                <a:cubicBezTo>
                  <a:pt x="0" y="30121"/>
                  <a:pt x="30121" y="0"/>
                  <a:pt x="672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 w="25400">
            <a:solidFill>
              <a:srgbClr val="81B29A">
                <a:alpha val="50196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065371" y="3949166"/>
            <a:ext cx="1302385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Available for Runway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10909440" y="3915556"/>
            <a:ext cx="722613" cy="2688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88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114jt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7065371" y="4251655"/>
            <a:ext cx="4470120" cy="134440"/>
          </a:xfrm>
          <a:custGeom>
            <a:avLst/>
            <a:gdLst/>
            <a:ahLst/>
            <a:cxnLst/>
            <a:rect l="l" t="t" r="r" b="b"/>
            <a:pathLst>
              <a:path w="4470120" h="134440">
                <a:moveTo>
                  <a:pt x="67220" y="0"/>
                </a:moveTo>
                <a:lnTo>
                  <a:pt x="4402900" y="0"/>
                </a:lnTo>
                <a:cubicBezTo>
                  <a:pt x="4440025" y="0"/>
                  <a:pt x="4470120" y="30095"/>
                  <a:pt x="4470120" y="67220"/>
                </a:cubicBezTo>
                <a:lnTo>
                  <a:pt x="4470120" y="67220"/>
                </a:lnTo>
                <a:cubicBezTo>
                  <a:pt x="4470120" y="104344"/>
                  <a:pt x="4440025" y="134440"/>
                  <a:pt x="4402900" y="134440"/>
                </a:cubicBezTo>
                <a:lnTo>
                  <a:pt x="67220" y="134440"/>
                </a:lnTo>
                <a:cubicBezTo>
                  <a:pt x="30095" y="134440"/>
                  <a:pt x="0" y="104344"/>
                  <a:pt x="0" y="67220"/>
                </a:cubicBezTo>
                <a:lnTo>
                  <a:pt x="0" y="67220"/>
                </a:lnTo>
                <a:cubicBezTo>
                  <a:pt x="0" y="30095"/>
                  <a:pt x="30095" y="0"/>
                  <a:pt x="67220" y="0"/>
                </a:cubicBezTo>
                <a:close/>
              </a:path>
            </a:pathLst>
          </a:custGeom>
          <a:solidFill>
            <a:srgbClr val="4A5C6A">
              <a:alpha val="40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7065371" y="4251655"/>
            <a:ext cx="3394602" cy="134440"/>
          </a:xfrm>
          <a:custGeom>
            <a:avLst/>
            <a:gdLst/>
            <a:ahLst/>
            <a:cxnLst/>
            <a:rect l="l" t="t" r="r" b="b"/>
            <a:pathLst>
              <a:path w="3394602" h="134440">
                <a:moveTo>
                  <a:pt x="67220" y="0"/>
                </a:moveTo>
                <a:lnTo>
                  <a:pt x="3327382" y="0"/>
                </a:lnTo>
                <a:cubicBezTo>
                  <a:pt x="3364507" y="0"/>
                  <a:pt x="3394602" y="30095"/>
                  <a:pt x="3394602" y="67220"/>
                </a:cubicBezTo>
                <a:lnTo>
                  <a:pt x="3394602" y="67220"/>
                </a:lnTo>
                <a:cubicBezTo>
                  <a:pt x="3394602" y="104344"/>
                  <a:pt x="3364507" y="134440"/>
                  <a:pt x="3327382" y="134440"/>
                </a:cubicBezTo>
                <a:lnTo>
                  <a:pt x="67220" y="134440"/>
                </a:lnTo>
                <a:cubicBezTo>
                  <a:pt x="30095" y="134440"/>
                  <a:pt x="0" y="104344"/>
                  <a:pt x="0" y="67220"/>
                </a:cubicBezTo>
                <a:lnTo>
                  <a:pt x="0" y="67220"/>
                </a:lnTo>
                <a:cubicBezTo>
                  <a:pt x="0" y="30095"/>
                  <a:pt x="30095" y="0"/>
                  <a:pt x="67220" y="0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49" name="Shape 47"/>
          <p:cNvSpPr/>
          <p:nvPr/>
        </p:nvSpPr>
        <p:spPr>
          <a:xfrm>
            <a:off x="6914126" y="4638170"/>
            <a:ext cx="4772609" cy="974688"/>
          </a:xfrm>
          <a:custGeom>
            <a:avLst/>
            <a:gdLst/>
            <a:ahLst/>
            <a:cxnLst/>
            <a:rect l="l" t="t" r="r" b="b"/>
            <a:pathLst>
              <a:path w="4772609" h="974688">
                <a:moveTo>
                  <a:pt x="67224" y="0"/>
                </a:moveTo>
                <a:lnTo>
                  <a:pt x="4705385" y="0"/>
                </a:lnTo>
                <a:cubicBezTo>
                  <a:pt x="4742512" y="0"/>
                  <a:pt x="4772609" y="30097"/>
                  <a:pt x="4772609" y="67224"/>
                </a:cubicBezTo>
                <a:lnTo>
                  <a:pt x="4772609" y="907464"/>
                </a:lnTo>
                <a:cubicBezTo>
                  <a:pt x="4772609" y="944590"/>
                  <a:pt x="4742512" y="974688"/>
                  <a:pt x="4705385" y="974688"/>
                </a:cubicBezTo>
                <a:lnTo>
                  <a:pt x="67224" y="974688"/>
                </a:lnTo>
                <a:cubicBezTo>
                  <a:pt x="30097" y="974688"/>
                  <a:pt x="0" y="944590"/>
                  <a:pt x="0" y="907464"/>
                </a:cubicBezTo>
                <a:lnTo>
                  <a:pt x="0" y="67224"/>
                </a:lnTo>
                <a:cubicBezTo>
                  <a:pt x="0" y="30122"/>
                  <a:pt x="30122" y="0"/>
                  <a:pt x="67224" y="0"/>
                </a:cubicBezTo>
                <a:close/>
              </a:path>
            </a:pathLst>
          </a:custGeom>
          <a:solidFill>
            <a:srgbClr val="81B29A">
              <a:alpha val="10196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7019157" y="4772609"/>
            <a:ext cx="4562547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Effective Runway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972943" y="4974269"/>
            <a:ext cx="4654975" cy="336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382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9.5 bulan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7023358" y="5343978"/>
            <a:ext cx="4554145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vs 12.5 bulan tanpa buffer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750278" y="5919548"/>
            <a:ext cx="5100306" cy="714211"/>
          </a:xfrm>
          <a:custGeom>
            <a:avLst/>
            <a:gdLst/>
            <a:ahLst/>
            <a:cxnLst/>
            <a:rect l="l" t="t" r="r" b="b"/>
            <a:pathLst>
              <a:path w="5100306" h="714211">
                <a:moveTo>
                  <a:pt x="67222" y="0"/>
                </a:moveTo>
                <a:lnTo>
                  <a:pt x="5033084" y="0"/>
                </a:lnTo>
                <a:cubicBezTo>
                  <a:pt x="5070210" y="0"/>
                  <a:pt x="5100306" y="30096"/>
                  <a:pt x="5100306" y="67222"/>
                </a:cubicBezTo>
                <a:lnTo>
                  <a:pt x="5100306" y="646989"/>
                </a:lnTo>
                <a:cubicBezTo>
                  <a:pt x="5100306" y="684090"/>
                  <a:pt x="5070185" y="714211"/>
                  <a:pt x="5033084" y="714211"/>
                </a:cubicBezTo>
                <a:lnTo>
                  <a:pt x="67222" y="714211"/>
                </a:lnTo>
                <a:cubicBezTo>
                  <a:pt x="30096" y="714211"/>
                  <a:pt x="0" y="684115"/>
                  <a:pt x="0" y="646989"/>
                </a:cubicBezTo>
                <a:lnTo>
                  <a:pt x="0" y="67222"/>
                </a:lnTo>
                <a:cubicBezTo>
                  <a:pt x="0" y="30121"/>
                  <a:pt x="30121" y="0"/>
                  <a:pt x="67222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919377" y="6058189"/>
            <a:ext cx="132339" cy="151245"/>
          </a:xfrm>
          <a:custGeom>
            <a:avLst/>
            <a:gdLst/>
            <a:ahLst/>
            <a:cxnLst/>
            <a:rect l="l" t="t" r="r" b="b"/>
            <a:pathLst>
              <a:path w="132339" h="151245">
                <a:moveTo>
                  <a:pt x="0" y="63806"/>
                </a:moveTo>
                <a:cubicBezTo>
                  <a:pt x="0" y="44221"/>
                  <a:pt x="15863" y="28358"/>
                  <a:pt x="35448" y="28358"/>
                </a:cubicBezTo>
                <a:lnTo>
                  <a:pt x="37811" y="28358"/>
                </a:lnTo>
                <a:cubicBezTo>
                  <a:pt x="43040" y="28358"/>
                  <a:pt x="47264" y="32583"/>
                  <a:pt x="47264" y="37811"/>
                </a:cubicBezTo>
                <a:cubicBezTo>
                  <a:pt x="47264" y="43040"/>
                  <a:pt x="43040" y="47264"/>
                  <a:pt x="37811" y="47264"/>
                </a:cubicBezTo>
                <a:lnTo>
                  <a:pt x="35448" y="47264"/>
                </a:lnTo>
                <a:cubicBezTo>
                  <a:pt x="26320" y="47264"/>
                  <a:pt x="18906" y="54678"/>
                  <a:pt x="18906" y="63806"/>
                </a:cubicBezTo>
                <a:lnTo>
                  <a:pt x="18906" y="66170"/>
                </a:lnTo>
                <a:lnTo>
                  <a:pt x="37811" y="66170"/>
                </a:lnTo>
                <a:cubicBezTo>
                  <a:pt x="48239" y="66170"/>
                  <a:pt x="56717" y="74648"/>
                  <a:pt x="56717" y="85075"/>
                </a:cubicBezTo>
                <a:lnTo>
                  <a:pt x="56717" y="103981"/>
                </a:lnTo>
                <a:cubicBezTo>
                  <a:pt x="56717" y="114408"/>
                  <a:pt x="48239" y="122886"/>
                  <a:pt x="37811" y="122886"/>
                </a:cubicBezTo>
                <a:lnTo>
                  <a:pt x="18906" y="122886"/>
                </a:lnTo>
                <a:cubicBezTo>
                  <a:pt x="8478" y="122886"/>
                  <a:pt x="0" y="114408"/>
                  <a:pt x="0" y="103981"/>
                </a:cubicBezTo>
                <a:lnTo>
                  <a:pt x="0" y="63806"/>
                </a:lnTo>
                <a:close/>
                <a:moveTo>
                  <a:pt x="75622" y="63806"/>
                </a:moveTo>
                <a:cubicBezTo>
                  <a:pt x="75622" y="44221"/>
                  <a:pt x="91485" y="28358"/>
                  <a:pt x="111070" y="28358"/>
                </a:cubicBezTo>
                <a:lnTo>
                  <a:pt x="113433" y="28358"/>
                </a:lnTo>
                <a:cubicBezTo>
                  <a:pt x="118662" y="28358"/>
                  <a:pt x="122886" y="32583"/>
                  <a:pt x="122886" y="37811"/>
                </a:cubicBezTo>
                <a:cubicBezTo>
                  <a:pt x="122886" y="43040"/>
                  <a:pt x="118662" y="47264"/>
                  <a:pt x="113433" y="47264"/>
                </a:cubicBezTo>
                <a:lnTo>
                  <a:pt x="111070" y="47264"/>
                </a:lnTo>
                <a:cubicBezTo>
                  <a:pt x="101942" y="47264"/>
                  <a:pt x="94528" y="54678"/>
                  <a:pt x="94528" y="63806"/>
                </a:cubicBezTo>
                <a:lnTo>
                  <a:pt x="94528" y="66170"/>
                </a:lnTo>
                <a:lnTo>
                  <a:pt x="113433" y="66170"/>
                </a:lnTo>
                <a:cubicBezTo>
                  <a:pt x="123861" y="66170"/>
                  <a:pt x="132339" y="74648"/>
                  <a:pt x="132339" y="85075"/>
                </a:cubicBezTo>
                <a:lnTo>
                  <a:pt x="132339" y="103981"/>
                </a:lnTo>
                <a:cubicBezTo>
                  <a:pt x="132339" y="114408"/>
                  <a:pt x="123861" y="122886"/>
                  <a:pt x="113433" y="122886"/>
                </a:cubicBezTo>
                <a:lnTo>
                  <a:pt x="94528" y="122886"/>
                </a:lnTo>
                <a:cubicBezTo>
                  <a:pt x="84100" y="122886"/>
                  <a:pt x="75622" y="114408"/>
                  <a:pt x="75622" y="103981"/>
                </a:cubicBezTo>
                <a:lnTo>
                  <a:pt x="75622" y="6380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5" name="Text 53"/>
          <p:cNvSpPr/>
          <p:nvPr/>
        </p:nvSpPr>
        <p:spPr>
          <a:xfrm>
            <a:off x="7178804" y="6058189"/>
            <a:ext cx="4596157" cy="436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difference between having a buffer and not having one is the difference between choosing your path and having your path chosen for you."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2887" y="332887"/>
            <a:ext cx="33289" cy="332887"/>
          </a:xfrm>
          <a:custGeom>
            <a:avLst/>
            <a:gdLst/>
            <a:ahLst/>
            <a:cxnLst/>
            <a:rect l="l" t="t" r="r" b="b"/>
            <a:pathLst>
              <a:path w="33289" h="332887">
                <a:moveTo>
                  <a:pt x="0" y="0"/>
                </a:moveTo>
                <a:lnTo>
                  <a:pt x="33289" y="0"/>
                </a:lnTo>
                <a:lnTo>
                  <a:pt x="33289" y="332887"/>
                </a:lnTo>
                <a:lnTo>
                  <a:pt x="0" y="332887"/>
                </a:lnTo>
                <a:lnTo>
                  <a:pt x="0" y="0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" name="Text 1"/>
          <p:cNvSpPr/>
          <p:nvPr/>
        </p:nvSpPr>
        <p:spPr>
          <a:xfrm>
            <a:off x="466042" y="416109"/>
            <a:ext cx="1572893" cy="166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7" b="1" spc="92" kern="0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Objective Framework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2887" y="765641"/>
            <a:ext cx="11725958" cy="3994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145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Don't Jump Until These Conditions Are Met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32887" y="1331549"/>
            <a:ext cx="6815869" cy="5525930"/>
          </a:xfrm>
          <a:custGeom>
            <a:avLst/>
            <a:gdLst/>
            <a:ahLst/>
            <a:cxnLst/>
            <a:rect l="l" t="t" r="r" b="b"/>
            <a:pathLst>
              <a:path w="6815869" h="5525930">
                <a:moveTo>
                  <a:pt x="66587" y="0"/>
                </a:moveTo>
                <a:lnTo>
                  <a:pt x="6749281" y="0"/>
                </a:lnTo>
                <a:cubicBezTo>
                  <a:pt x="6786057" y="0"/>
                  <a:pt x="6815869" y="29812"/>
                  <a:pt x="6815869" y="66587"/>
                </a:cubicBezTo>
                <a:lnTo>
                  <a:pt x="6815869" y="5459343"/>
                </a:lnTo>
                <a:cubicBezTo>
                  <a:pt x="6815869" y="5496118"/>
                  <a:pt x="6786057" y="5525930"/>
                  <a:pt x="6749281" y="5525930"/>
                </a:cubicBezTo>
                <a:lnTo>
                  <a:pt x="66587" y="5525930"/>
                </a:lnTo>
                <a:cubicBezTo>
                  <a:pt x="29812" y="5525930"/>
                  <a:pt x="0" y="5496118"/>
                  <a:pt x="0" y="5459343"/>
                </a:cubicBezTo>
                <a:lnTo>
                  <a:pt x="0" y="66587"/>
                </a:lnTo>
                <a:cubicBezTo>
                  <a:pt x="0" y="29837"/>
                  <a:pt x="29837" y="0"/>
                  <a:pt x="66587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40942" y="1531282"/>
            <a:ext cx="124833" cy="166444"/>
          </a:xfrm>
          <a:custGeom>
            <a:avLst/>
            <a:gdLst/>
            <a:ahLst/>
            <a:cxnLst/>
            <a:rect l="l" t="t" r="r" b="b"/>
            <a:pathLst>
              <a:path w="124833" h="166444">
                <a:moveTo>
                  <a:pt x="101232" y="10403"/>
                </a:moveTo>
                <a:lnTo>
                  <a:pt x="104027" y="10403"/>
                </a:lnTo>
                <a:cubicBezTo>
                  <a:pt x="115503" y="10403"/>
                  <a:pt x="124833" y="19733"/>
                  <a:pt x="124833" y="31208"/>
                </a:cubicBezTo>
                <a:lnTo>
                  <a:pt x="124833" y="145638"/>
                </a:lnTo>
                <a:cubicBezTo>
                  <a:pt x="124833" y="157114"/>
                  <a:pt x="115503" y="166444"/>
                  <a:pt x="104027" y="166444"/>
                </a:cubicBezTo>
                <a:lnTo>
                  <a:pt x="20805" y="166444"/>
                </a:lnTo>
                <a:cubicBezTo>
                  <a:pt x="9330" y="166444"/>
                  <a:pt x="0" y="157114"/>
                  <a:pt x="0" y="145638"/>
                </a:cubicBezTo>
                <a:lnTo>
                  <a:pt x="0" y="31208"/>
                </a:lnTo>
                <a:cubicBezTo>
                  <a:pt x="0" y="19733"/>
                  <a:pt x="9330" y="10403"/>
                  <a:pt x="20805" y="10403"/>
                </a:cubicBezTo>
                <a:lnTo>
                  <a:pt x="23601" y="10403"/>
                </a:lnTo>
                <a:cubicBezTo>
                  <a:pt x="27177" y="4194"/>
                  <a:pt x="33906" y="0"/>
                  <a:pt x="41611" y="0"/>
                </a:cubicBezTo>
                <a:lnTo>
                  <a:pt x="83222" y="0"/>
                </a:lnTo>
                <a:cubicBezTo>
                  <a:pt x="90926" y="0"/>
                  <a:pt x="97656" y="4194"/>
                  <a:pt x="101232" y="10403"/>
                </a:cubicBezTo>
                <a:close/>
                <a:moveTo>
                  <a:pt x="80621" y="36410"/>
                </a:moveTo>
                <a:cubicBezTo>
                  <a:pt x="84945" y="36410"/>
                  <a:pt x="88423" y="32931"/>
                  <a:pt x="88423" y="28608"/>
                </a:cubicBezTo>
                <a:cubicBezTo>
                  <a:pt x="88423" y="24284"/>
                  <a:pt x="84945" y="20805"/>
                  <a:pt x="80621" y="20805"/>
                </a:cubicBezTo>
                <a:lnTo>
                  <a:pt x="44212" y="20805"/>
                </a:lnTo>
                <a:cubicBezTo>
                  <a:pt x="39888" y="20805"/>
                  <a:pt x="36410" y="24284"/>
                  <a:pt x="36410" y="28608"/>
                </a:cubicBezTo>
                <a:cubicBezTo>
                  <a:pt x="36410" y="32931"/>
                  <a:pt x="39888" y="36410"/>
                  <a:pt x="44212" y="36410"/>
                </a:cubicBezTo>
                <a:lnTo>
                  <a:pt x="80621" y="36410"/>
                </a:lnTo>
                <a:close/>
                <a:moveTo>
                  <a:pt x="89854" y="84750"/>
                </a:moveTo>
                <a:cubicBezTo>
                  <a:pt x="92129" y="81109"/>
                  <a:pt x="91024" y="76298"/>
                  <a:pt x="87383" y="73989"/>
                </a:cubicBezTo>
                <a:cubicBezTo>
                  <a:pt x="83742" y="71681"/>
                  <a:pt x="78931" y="72819"/>
                  <a:pt x="76623" y="76460"/>
                </a:cubicBezTo>
                <a:lnTo>
                  <a:pt x="56662" y="108416"/>
                </a:lnTo>
                <a:lnTo>
                  <a:pt x="47885" y="96713"/>
                </a:lnTo>
                <a:cubicBezTo>
                  <a:pt x="45284" y="93267"/>
                  <a:pt x="40408" y="92552"/>
                  <a:pt x="36962" y="95152"/>
                </a:cubicBezTo>
                <a:cubicBezTo>
                  <a:pt x="33516" y="97753"/>
                  <a:pt x="32801" y="102629"/>
                  <a:pt x="35402" y="106075"/>
                </a:cubicBezTo>
                <a:lnTo>
                  <a:pt x="51006" y="126881"/>
                </a:lnTo>
                <a:cubicBezTo>
                  <a:pt x="52534" y="128929"/>
                  <a:pt x="55004" y="130099"/>
                  <a:pt x="57573" y="130002"/>
                </a:cubicBezTo>
                <a:cubicBezTo>
                  <a:pt x="60141" y="129904"/>
                  <a:pt x="62481" y="128539"/>
                  <a:pt x="63847" y="126328"/>
                </a:cubicBezTo>
                <a:lnTo>
                  <a:pt x="89854" y="84717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7" name="Text 5"/>
          <p:cNvSpPr/>
          <p:nvPr/>
        </p:nvSpPr>
        <p:spPr>
          <a:xfrm>
            <a:off x="707386" y="1497993"/>
            <a:ext cx="6358149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1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Four Decision Triggers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15975" y="1864169"/>
            <a:ext cx="6466337" cy="1131817"/>
          </a:xfrm>
          <a:custGeom>
            <a:avLst/>
            <a:gdLst/>
            <a:ahLst/>
            <a:cxnLst/>
            <a:rect l="l" t="t" r="r" b="b"/>
            <a:pathLst>
              <a:path w="6466337" h="1131817">
                <a:moveTo>
                  <a:pt x="0" y="0"/>
                </a:moveTo>
                <a:lnTo>
                  <a:pt x="6399764" y="0"/>
                </a:lnTo>
                <a:cubicBezTo>
                  <a:pt x="6436531" y="0"/>
                  <a:pt x="6466337" y="29806"/>
                  <a:pt x="6466337" y="66573"/>
                </a:cubicBezTo>
                <a:lnTo>
                  <a:pt x="6466337" y="1065244"/>
                </a:lnTo>
                <a:cubicBezTo>
                  <a:pt x="6466337" y="1102011"/>
                  <a:pt x="6436531" y="1131817"/>
                  <a:pt x="6399764" y="1131817"/>
                </a:cubicBezTo>
                <a:lnTo>
                  <a:pt x="0" y="1131817"/>
                </a:lnTo>
                <a:lnTo>
                  <a:pt x="0" y="0"/>
                </a:lnTo>
                <a:close/>
              </a:path>
            </a:pathLst>
          </a:custGeom>
          <a:solidFill>
            <a:srgbClr val="81B29A">
              <a:alpha val="1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15975" y="1864169"/>
            <a:ext cx="33289" cy="1131817"/>
          </a:xfrm>
          <a:custGeom>
            <a:avLst/>
            <a:gdLst/>
            <a:ahLst/>
            <a:cxnLst/>
            <a:rect l="l" t="t" r="r" b="b"/>
            <a:pathLst>
              <a:path w="33289" h="1131817">
                <a:moveTo>
                  <a:pt x="0" y="0"/>
                </a:moveTo>
                <a:lnTo>
                  <a:pt x="33289" y="0"/>
                </a:lnTo>
                <a:lnTo>
                  <a:pt x="33289" y="1131817"/>
                </a:lnTo>
                <a:lnTo>
                  <a:pt x="0" y="1131817"/>
                </a:lnTo>
                <a:lnTo>
                  <a:pt x="0" y="0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10" name="Shape 8"/>
          <p:cNvSpPr/>
          <p:nvPr/>
        </p:nvSpPr>
        <p:spPr>
          <a:xfrm>
            <a:off x="665775" y="1997324"/>
            <a:ext cx="399465" cy="399465"/>
          </a:xfrm>
          <a:custGeom>
            <a:avLst/>
            <a:gdLst/>
            <a:ahLst/>
            <a:cxnLst/>
            <a:rect l="l" t="t" r="r" b="b"/>
            <a:pathLst>
              <a:path w="399465" h="399465">
                <a:moveTo>
                  <a:pt x="199732" y="0"/>
                </a:moveTo>
                <a:lnTo>
                  <a:pt x="199732" y="0"/>
                </a:lnTo>
                <a:cubicBezTo>
                  <a:pt x="309968" y="0"/>
                  <a:pt x="399465" y="89497"/>
                  <a:pt x="399465" y="199732"/>
                </a:cubicBezTo>
                <a:lnTo>
                  <a:pt x="399465" y="199732"/>
                </a:lnTo>
                <a:cubicBezTo>
                  <a:pt x="399465" y="309968"/>
                  <a:pt x="309968" y="399465"/>
                  <a:pt x="199732" y="399465"/>
                </a:cubicBezTo>
                <a:lnTo>
                  <a:pt x="199732" y="399465"/>
                </a:lnTo>
                <a:cubicBezTo>
                  <a:pt x="89497" y="399465"/>
                  <a:pt x="0" y="309968"/>
                  <a:pt x="0" y="199732"/>
                </a:cubicBezTo>
                <a:lnTo>
                  <a:pt x="0" y="199732"/>
                </a:lnTo>
                <a:cubicBezTo>
                  <a:pt x="0" y="89497"/>
                  <a:pt x="89497" y="0"/>
                  <a:pt x="199732" y="0"/>
                </a:cubicBez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813494" y="2113835"/>
            <a:ext cx="104027" cy="166444"/>
          </a:xfrm>
          <a:custGeom>
            <a:avLst/>
            <a:gdLst/>
            <a:ahLst/>
            <a:cxnLst/>
            <a:rect l="l" t="t" r="r" b="b"/>
            <a:pathLst>
              <a:path w="104027" h="166444">
                <a:moveTo>
                  <a:pt x="44212" y="7802"/>
                </a:moveTo>
                <a:cubicBezTo>
                  <a:pt x="44212" y="3478"/>
                  <a:pt x="47690" y="0"/>
                  <a:pt x="52014" y="0"/>
                </a:cubicBezTo>
                <a:cubicBezTo>
                  <a:pt x="56337" y="0"/>
                  <a:pt x="59816" y="3478"/>
                  <a:pt x="59816" y="7802"/>
                </a:cubicBezTo>
                <a:lnTo>
                  <a:pt x="59816" y="20805"/>
                </a:lnTo>
                <a:lnTo>
                  <a:pt x="78020" y="20805"/>
                </a:lnTo>
                <a:cubicBezTo>
                  <a:pt x="83774" y="20805"/>
                  <a:pt x="88423" y="25454"/>
                  <a:pt x="88423" y="31208"/>
                </a:cubicBezTo>
                <a:cubicBezTo>
                  <a:pt x="88423" y="36962"/>
                  <a:pt x="83774" y="41611"/>
                  <a:pt x="78020" y="41611"/>
                </a:cubicBezTo>
                <a:lnTo>
                  <a:pt x="40668" y="41611"/>
                </a:lnTo>
                <a:cubicBezTo>
                  <a:pt x="32574" y="41611"/>
                  <a:pt x="26007" y="48178"/>
                  <a:pt x="26007" y="56272"/>
                </a:cubicBezTo>
                <a:cubicBezTo>
                  <a:pt x="26007" y="63587"/>
                  <a:pt x="31371" y="69763"/>
                  <a:pt x="38588" y="70804"/>
                </a:cubicBezTo>
                <a:lnTo>
                  <a:pt x="68365" y="75062"/>
                </a:lnTo>
                <a:cubicBezTo>
                  <a:pt x="85855" y="77565"/>
                  <a:pt x="98826" y="92519"/>
                  <a:pt x="98826" y="110171"/>
                </a:cubicBezTo>
                <a:cubicBezTo>
                  <a:pt x="98826" y="129774"/>
                  <a:pt x="82929" y="145638"/>
                  <a:pt x="63359" y="145638"/>
                </a:cubicBezTo>
                <a:lnTo>
                  <a:pt x="59816" y="145638"/>
                </a:lnTo>
                <a:lnTo>
                  <a:pt x="59816" y="158642"/>
                </a:lnTo>
                <a:cubicBezTo>
                  <a:pt x="59816" y="162965"/>
                  <a:pt x="56337" y="166444"/>
                  <a:pt x="52014" y="166444"/>
                </a:cubicBezTo>
                <a:cubicBezTo>
                  <a:pt x="47690" y="166444"/>
                  <a:pt x="44212" y="162965"/>
                  <a:pt x="44212" y="158642"/>
                </a:cubicBezTo>
                <a:lnTo>
                  <a:pt x="44212" y="145638"/>
                </a:lnTo>
                <a:lnTo>
                  <a:pt x="20805" y="145638"/>
                </a:lnTo>
                <a:cubicBezTo>
                  <a:pt x="15051" y="145638"/>
                  <a:pt x="10403" y="140990"/>
                  <a:pt x="10403" y="135235"/>
                </a:cubicBezTo>
                <a:cubicBezTo>
                  <a:pt x="10403" y="129481"/>
                  <a:pt x="15051" y="124833"/>
                  <a:pt x="20805" y="124833"/>
                </a:cubicBezTo>
                <a:lnTo>
                  <a:pt x="63359" y="124833"/>
                </a:lnTo>
                <a:cubicBezTo>
                  <a:pt x="71454" y="124833"/>
                  <a:pt x="78020" y="118266"/>
                  <a:pt x="78020" y="110171"/>
                </a:cubicBezTo>
                <a:cubicBezTo>
                  <a:pt x="78020" y="102857"/>
                  <a:pt x="72657" y="96680"/>
                  <a:pt x="65440" y="95640"/>
                </a:cubicBezTo>
                <a:lnTo>
                  <a:pt x="35662" y="91381"/>
                </a:lnTo>
                <a:cubicBezTo>
                  <a:pt x="18172" y="88911"/>
                  <a:pt x="5201" y="73924"/>
                  <a:pt x="5201" y="56272"/>
                </a:cubicBezTo>
                <a:cubicBezTo>
                  <a:pt x="5201" y="36702"/>
                  <a:pt x="21098" y="20805"/>
                  <a:pt x="40668" y="20805"/>
                </a:cubicBezTo>
                <a:lnTo>
                  <a:pt x="44212" y="20805"/>
                </a:lnTo>
                <a:lnTo>
                  <a:pt x="44212" y="7802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12" name="Text 10"/>
          <p:cNvSpPr/>
          <p:nvPr/>
        </p:nvSpPr>
        <p:spPr>
          <a:xfrm>
            <a:off x="1198395" y="1997324"/>
            <a:ext cx="5725663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Financial Trigger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98395" y="2296923"/>
            <a:ext cx="5717341" cy="199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Minimum runway X bulan </a:t>
            </a:r>
            <a:pPr>
              <a:lnSpc>
                <a:spcPct val="130000"/>
              </a:lnSpc>
            </a:pPr>
            <a:r>
              <a:rPr lang="en-US" sz="1048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setelah buffer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198395" y="2563233"/>
            <a:ext cx="5650763" cy="299599"/>
          </a:xfrm>
          <a:custGeom>
            <a:avLst/>
            <a:gdLst/>
            <a:ahLst/>
            <a:cxnLst/>
            <a:rect l="l" t="t" r="r" b="b"/>
            <a:pathLst>
              <a:path w="5650763" h="299599">
                <a:moveTo>
                  <a:pt x="33288" y="0"/>
                </a:moveTo>
                <a:lnTo>
                  <a:pt x="5617475" y="0"/>
                </a:lnTo>
                <a:cubicBezTo>
                  <a:pt x="5635859" y="0"/>
                  <a:pt x="5650763" y="14904"/>
                  <a:pt x="5650763" y="33288"/>
                </a:cubicBezTo>
                <a:lnTo>
                  <a:pt x="5650763" y="266310"/>
                </a:lnTo>
                <a:cubicBezTo>
                  <a:pt x="5650763" y="284695"/>
                  <a:pt x="5635859" y="299599"/>
                  <a:pt x="5617475" y="299599"/>
                </a:cubicBezTo>
                <a:lnTo>
                  <a:pt x="33288" y="299599"/>
                </a:lnTo>
                <a:cubicBezTo>
                  <a:pt x="14904" y="299599"/>
                  <a:pt x="0" y="284695"/>
                  <a:pt x="0" y="266310"/>
                </a:cubicBezTo>
                <a:lnTo>
                  <a:pt x="0" y="33288"/>
                </a:lnTo>
                <a:cubicBezTo>
                  <a:pt x="0" y="14916"/>
                  <a:pt x="14916" y="0"/>
                  <a:pt x="33288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264972" y="2629810"/>
            <a:ext cx="5575863" cy="166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7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 will move when I have 9+ months of available runway"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15975" y="3095853"/>
            <a:ext cx="6466337" cy="1131817"/>
          </a:xfrm>
          <a:custGeom>
            <a:avLst/>
            <a:gdLst/>
            <a:ahLst/>
            <a:cxnLst/>
            <a:rect l="l" t="t" r="r" b="b"/>
            <a:pathLst>
              <a:path w="6466337" h="1131817">
                <a:moveTo>
                  <a:pt x="0" y="0"/>
                </a:moveTo>
                <a:lnTo>
                  <a:pt x="6399764" y="0"/>
                </a:lnTo>
                <a:cubicBezTo>
                  <a:pt x="6436531" y="0"/>
                  <a:pt x="6466337" y="29806"/>
                  <a:pt x="6466337" y="66573"/>
                </a:cubicBezTo>
                <a:lnTo>
                  <a:pt x="6466337" y="1065244"/>
                </a:lnTo>
                <a:cubicBezTo>
                  <a:pt x="6466337" y="1102011"/>
                  <a:pt x="6436531" y="1131817"/>
                  <a:pt x="6399764" y="1131817"/>
                </a:cubicBezTo>
                <a:lnTo>
                  <a:pt x="0" y="1131817"/>
                </a:lnTo>
                <a:lnTo>
                  <a:pt x="0" y="0"/>
                </a:lnTo>
                <a:close/>
              </a:path>
            </a:pathLst>
          </a:custGeom>
          <a:solidFill>
            <a:srgbClr val="F2CC8F">
              <a:alpha val="10196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515975" y="3095853"/>
            <a:ext cx="33289" cy="1131817"/>
          </a:xfrm>
          <a:custGeom>
            <a:avLst/>
            <a:gdLst/>
            <a:ahLst/>
            <a:cxnLst/>
            <a:rect l="l" t="t" r="r" b="b"/>
            <a:pathLst>
              <a:path w="33289" h="1131817">
                <a:moveTo>
                  <a:pt x="0" y="0"/>
                </a:moveTo>
                <a:lnTo>
                  <a:pt x="33289" y="0"/>
                </a:lnTo>
                <a:lnTo>
                  <a:pt x="33289" y="1131817"/>
                </a:lnTo>
                <a:lnTo>
                  <a:pt x="0" y="1131817"/>
                </a:lnTo>
                <a:lnTo>
                  <a:pt x="0" y="0"/>
                </a:ln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18" name="Shape 16"/>
          <p:cNvSpPr/>
          <p:nvPr/>
        </p:nvSpPr>
        <p:spPr>
          <a:xfrm>
            <a:off x="665775" y="3229008"/>
            <a:ext cx="399465" cy="399465"/>
          </a:xfrm>
          <a:custGeom>
            <a:avLst/>
            <a:gdLst/>
            <a:ahLst/>
            <a:cxnLst/>
            <a:rect l="l" t="t" r="r" b="b"/>
            <a:pathLst>
              <a:path w="399465" h="399465">
                <a:moveTo>
                  <a:pt x="199732" y="0"/>
                </a:moveTo>
                <a:lnTo>
                  <a:pt x="199732" y="0"/>
                </a:lnTo>
                <a:cubicBezTo>
                  <a:pt x="309968" y="0"/>
                  <a:pt x="399465" y="89497"/>
                  <a:pt x="399465" y="199732"/>
                </a:cubicBezTo>
                <a:lnTo>
                  <a:pt x="399465" y="199732"/>
                </a:lnTo>
                <a:cubicBezTo>
                  <a:pt x="399465" y="309968"/>
                  <a:pt x="309968" y="399465"/>
                  <a:pt x="199732" y="399465"/>
                </a:cubicBezTo>
                <a:lnTo>
                  <a:pt x="199732" y="399465"/>
                </a:lnTo>
                <a:cubicBezTo>
                  <a:pt x="89497" y="399465"/>
                  <a:pt x="0" y="309968"/>
                  <a:pt x="0" y="199732"/>
                </a:cubicBezTo>
                <a:lnTo>
                  <a:pt x="0" y="199732"/>
                </a:lnTo>
                <a:cubicBezTo>
                  <a:pt x="0" y="89497"/>
                  <a:pt x="89497" y="0"/>
                  <a:pt x="199732" y="0"/>
                </a:cubicBez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782285" y="3345518"/>
            <a:ext cx="166444" cy="166444"/>
          </a:xfrm>
          <a:custGeom>
            <a:avLst/>
            <a:gdLst/>
            <a:ahLst/>
            <a:cxnLst/>
            <a:rect l="l" t="t" r="r" b="b"/>
            <a:pathLst>
              <a:path w="166444" h="166444">
                <a:moveTo>
                  <a:pt x="158642" y="18205"/>
                </a:moveTo>
                <a:cubicBezTo>
                  <a:pt x="158642" y="13881"/>
                  <a:pt x="155163" y="10403"/>
                  <a:pt x="150840" y="10403"/>
                </a:cubicBezTo>
                <a:cubicBezTo>
                  <a:pt x="146516" y="10403"/>
                  <a:pt x="143038" y="13881"/>
                  <a:pt x="143038" y="18205"/>
                </a:cubicBezTo>
                <a:lnTo>
                  <a:pt x="143038" y="148239"/>
                </a:lnTo>
                <a:cubicBezTo>
                  <a:pt x="143038" y="152563"/>
                  <a:pt x="146516" y="156041"/>
                  <a:pt x="150840" y="156041"/>
                </a:cubicBezTo>
                <a:cubicBezTo>
                  <a:pt x="155163" y="156041"/>
                  <a:pt x="158642" y="152563"/>
                  <a:pt x="158642" y="148239"/>
                </a:cubicBezTo>
                <a:lnTo>
                  <a:pt x="158642" y="18205"/>
                </a:lnTo>
                <a:close/>
                <a:moveTo>
                  <a:pt x="117031" y="41611"/>
                </a:moveTo>
                <a:cubicBezTo>
                  <a:pt x="112707" y="41611"/>
                  <a:pt x="109229" y="45089"/>
                  <a:pt x="109229" y="49413"/>
                </a:cubicBezTo>
                <a:lnTo>
                  <a:pt x="109229" y="148239"/>
                </a:lnTo>
                <a:cubicBezTo>
                  <a:pt x="109229" y="152563"/>
                  <a:pt x="112707" y="156041"/>
                  <a:pt x="117031" y="156041"/>
                </a:cubicBezTo>
                <a:cubicBezTo>
                  <a:pt x="121354" y="156041"/>
                  <a:pt x="124833" y="152563"/>
                  <a:pt x="124833" y="148239"/>
                </a:cubicBezTo>
                <a:lnTo>
                  <a:pt x="124833" y="49413"/>
                </a:lnTo>
                <a:cubicBezTo>
                  <a:pt x="124833" y="45089"/>
                  <a:pt x="121354" y="41611"/>
                  <a:pt x="117031" y="41611"/>
                </a:cubicBezTo>
                <a:close/>
                <a:moveTo>
                  <a:pt x="91024" y="80621"/>
                </a:moveTo>
                <a:cubicBezTo>
                  <a:pt x="91024" y="76298"/>
                  <a:pt x="87545" y="72819"/>
                  <a:pt x="83222" y="72819"/>
                </a:cubicBezTo>
                <a:cubicBezTo>
                  <a:pt x="78898" y="72819"/>
                  <a:pt x="75420" y="76298"/>
                  <a:pt x="75420" y="80621"/>
                </a:cubicBezTo>
                <a:lnTo>
                  <a:pt x="75420" y="148239"/>
                </a:lnTo>
                <a:cubicBezTo>
                  <a:pt x="75420" y="152563"/>
                  <a:pt x="78898" y="156041"/>
                  <a:pt x="83222" y="156041"/>
                </a:cubicBezTo>
                <a:cubicBezTo>
                  <a:pt x="87545" y="156041"/>
                  <a:pt x="91024" y="152563"/>
                  <a:pt x="91024" y="148239"/>
                </a:cubicBezTo>
                <a:lnTo>
                  <a:pt x="91024" y="80621"/>
                </a:lnTo>
                <a:close/>
                <a:moveTo>
                  <a:pt x="49413" y="104027"/>
                </a:moveTo>
                <a:cubicBezTo>
                  <a:pt x="45089" y="104027"/>
                  <a:pt x="41611" y="107506"/>
                  <a:pt x="41611" y="111829"/>
                </a:cubicBezTo>
                <a:lnTo>
                  <a:pt x="41611" y="148239"/>
                </a:lnTo>
                <a:cubicBezTo>
                  <a:pt x="41611" y="152563"/>
                  <a:pt x="45089" y="156041"/>
                  <a:pt x="49413" y="156041"/>
                </a:cubicBezTo>
                <a:cubicBezTo>
                  <a:pt x="53737" y="156041"/>
                  <a:pt x="57215" y="152563"/>
                  <a:pt x="57215" y="148239"/>
                </a:cubicBezTo>
                <a:lnTo>
                  <a:pt x="57215" y="111829"/>
                </a:lnTo>
                <a:cubicBezTo>
                  <a:pt x="57215" y="107506"/>
                  <a:pt x="53737" y="104027"/>
                  <a:pt x="49413" y="104027"/>
                </a:cubicBezTo>
                <a:close/>
                <a:moveTo>
                  <a:pt x="15604" y="124833"/>
                </a:moveTo>
                <a:cubicBezTo>
                  <a:pt x="11280" y="124833"/>
                  <a:pt x="7802" y="128311"/>
                  <a:pt x="7802" y="132635"/>
                </a:cubicBezTo>
                <a:lnTo>
                  <a:pt x="7802" y="148239"/>
                </a:lnTo>
                <a:cubicBezTo>
                  <a:pt x="7802" y="152563"/>
                  <a:pt x="11280" y="156041"/>
                  <a:pt x="15604" y="156041"/>
                </a:cubicBezTo>
                <a:cubicBezTo>
                  <a:pt x="19928" y="156041"/>
                  <a:pt x="23406" y="152563"/>
                  <a:pt x="23406" y="148239"/>
                </a:cubicBezTo>
                <a:lnTo>
                  <a:pt x="23406" y="132635"/>
                </a:lnTo>
                <a:cubicBezTo>
                  <a:pt x="23406" y="128311"/>
                  <a:pt x="19928" y="124833"/>
                  <a:pt x="15604" y="124833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20" name="Text 18"/>
          <p:cNvSpPr/>
          <p:nvPr/>
        </p:nvSpPr>
        <p:spPr>
          <a:xfrm>
            <a:off x="1198395" y="3229008"/>
            <a:ext cx="5725663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0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 Signal Trigger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98395" y="3528606"/>
            <a:ext cx="5717341" cy="199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 pengganti sudah ada </a:t>
            </a:r>
            <a:pPr>
              <a:lnSpc>
                <a:spcPct val="130000"/>
              </a:lnSpc>
            </a:pPr>
            <a:r>
              <a:rPr lang="en-US" sz="1048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tanda-tanda konkret</a:t>
            </a:r>
            <a:pPr>
              <a:lnSpc>
                <a:spcPct val="130000"/>
              </a:lnSpc>
            </a:pPr>
            <a:r>
              <a:rPr lang="en-US" sz="104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bukan harapan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198395" y="3794916"/>
            <a:ext cx="5650763" cy="299599"/>
          </a:xfrm>
          <a:custGeom>
            <a:avLst/>
            <a:gdLst/>
            <a:ahLst/>
            <a:cxnLst/>
            <a:rect l="l" t="t" r="r" b="b"/>
            <a:pathLst>
              <a:path w="5650763" h="299599">
                <a:moveTo>
                  <a:pt x="33288" y="0"/>
                </a:moveTo>
                <a:lnTo>
                  <a:pt x="5617475" y="0"/>
                </a:lnTo>
                <a:cubicBezTo>
                  <a:pt x="5635859" y="0"/>
                  <a:pt x="5650763" y="14904"/>
                  <a:pt x="5650763" y="33288"/>
                </a:cubicBezTo>
                <a:lnTo>
                  <a:pt x="5650763" y="266310"/>
                </a:lnTo>
                <a:cubicBezTo>
                  <a:pt x="5650763" y="284695"/>
                  <a:pt x="5635859" y="299599"/>
                  <a:pt x="5617475" y="299599"/>
                </a:cubicBezTo>
                <a:lnTo>
                  <a:pt x="33288" y="299599"/>
                </a:lnTo>
                <a:cubicBezTo>
                  <a:pt x="14904" y="299599"/>
                  <a:pt x="0" y="284695"/>
                  <a:pt x="0" y="266310"/>
                </a:cubicBezTo>
                <a:lnTo>
                  <a:pt x="0" y="33288"/>
                </a:lnTo>
                <a:cubicBezTo>
                  <a:pt x="0" y="14916"/>
                  <a:pt x="14916" y="0"/>
                  <a:pt x="33288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264972" y="3861494"/>
            <a:ext cx="5575863" cy="166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7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 will move when I have 2 confirmed freelance clients"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15975" y="4327536"/>
            <a:ext cx="6466337" cy="1131817"/>
          </a:xfrm>
          <a:custGeom>
            <a:avLst/>
            <a:gdLst/>
            <a:ahLst/>
            <a:cxnLst/>
            <a:rect l="l" t="t" r="r" b="b"/>
            <a:pathLst>
              <a:path w="6466337" h="1131817">
                <a:moveTo>
                  <a:pt x="0" y="0"/>
                </a:moveTo>
                <a:lnTo>
                  <a:pt x="6399764" y="0"/>
                </a:lnTo>
                <a:cubicBezTo>
                  <a:pt x="6436531" y="0"/>
                  <a:pt x="6466337" y="29806"/>
                  <a:pt x="6466337" y="66573"/>
                </a:cubicBezTo>
                <a:lnTo>
                  <a:pt x="6466337" y="1065244"/>
                </a:lnTo>
                <a:cubicBezTo>
                  <a:pt x="6466337" y="1102011"/>
                  <a:pt x="6436531" y="1131817"/>
                  <a:pt x="6399764" y="1131817"/>
                </a:cubicBezTo>
                <a:lnTo>
                  <a:pt x="0" y="1131817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515975" y="4327536"/>
            <a:ext cx="33289" cy="1131817"/>
          </a:xfrm>
          <a:custGeom>
            <a:avLst/>
            <a:gdLst/>
            <a:ahLst/>
            <a:cxnLst/>
            <a:rect l="l" t="t" r="r" b="b"/>
            <a:pathLst>
              <a:path w="33289" h="1131817">
                <a:moveTo>
                  <a:pt x="0" y="0"/>
                </a:moveTo>
                <a:lnTo>
                  <a:pt x="33289" y="0"/>
                </a:lnTo>
                <a:lnTo>
                  <a:pt x="33289" y="1131817"/>
                </a:lnTo>
                <a:lnTo>
                  <a:pt x="0" y="1131817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6" name="Shape 24"/>
          <p:cNvSpPr/>
          <p:nvPr/>
        </p:nvSpPr>
        <p:spPr>
          <a:xfrm>
            <a:off x="665775" y="4460691"/>
            <a:ext cx="399465" cy="399465"/>
          </a:xfrm>
          <a:custGeom>
            <a:avLst/>
            <a:gdLst/>
            <a:ahLst/>
            <a:cxnLst/>
            <a:rect l="l" t="t" r="r" b="b"/>
            <a:pathLst>
              <a:path w="399465" h="399465">
                <a:moveTo>
                  <a:pt x="199732" y="0"/>
                </a:moveTo>
                <a:lnTo>
                  <a:pt x="199732" y="0"/>
                </a:lnTo>
                <a:cubicBezTo>
                  <a:pt x="309968" y="0"/>
                  <a:pt x="399465" y="89497"/>
                  <a:pt x="399465" y="199732"/>
                </a:cubicBezTo>
                <a:lnTo>
                  <a:pt x="399465" y="199732"/>
                </a:lnTo>
                <a:cubicBezTo>
                  <a:pt x="399465" y="309968"/>
                  <a:pt x="309968" y="399465"/>
                  <a:pt x="199732" y="399465"/>
                </a:cubicBezTo>
                <a:lnTo>
                  <a:pt x="199732" y="399465"/>
                </a:lnTo>
                <a:cubicBezTo>
                  <a:pt x="89497" y="399465"/>
                  <a:pt x="0" y="309968"/>
                  <a:pt x="0" y="199732"/>
                </a:cubicBezTo>
                <a:lnTo>
                  <a:pt x="0" y="199732"/>
                </a:lnTo>
                <a:cubicBezTo>
                  <a:pt x="0" y="89497"/>
                  <a:pt x="89497" y="0"/>
                  <a:pt x="199732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771883" y="4577201"/>
            <a:ext cx="187249" cy="166444"/>
          </a:xfrm>
          <a:custGeom>
            <a:avLst/>
            <a:gdLst/>
            <a:ahLst/>
            <a:cxnLst/>
            <a:rect l="l" t="t" r="r" b="b"/>
            <a:pathLst>
              <a:path w="187249" h="166444">
                <a:moveTo>
                  <a:pt x="15604" y="63652"/>
                </a:moveTo>
                <a:lnTo>
                  <a:pt x="83612" y="91642"/>
                </a:lnTo>
                <a:cubicBezTo>
                  <a:pt x="86798" y="92942"/>
                  <a:pt x="90179" y="93625"/>
                  <a:pt x="93625" y="93625"/>
                </a:cubicBezTo>
                <a:cubicBezTo>
                  <a:pt x="97070" y="93625"/>
                  <a:pt x="100451" y="92942"/>
                  <a:pt x="103637" y="91642"/>
                </a:cubicBezTo>
                <a:lnTo>
                  <a:pt x="182438" y="59198"/>
                </a:lnTo>
                <a:cubicBezTo>
                  <a:pt x="185364" y="57995"/>
                  <a:pt x="187249" y="55167"/>
                  <a:pt x="187249" y="52014"/>
                </a:cubicBezTo>
                <a:cubicBezTo>
                  <a:pt x="187249" y="48860"/>
                  <a:pt x="185364" y="46032"/>
                  <a:pt x="182438" y="44829"/>
                </a:cubicBezTo>
                <a:lnTo>
                  <a:pt x="103637" y="12386"/>
                </a:lnTo>
                <a:cubicBezTo>
                  <a:pt x="100451" y="11085"/>
                  <a:pt x="97070" y="10403"/>
                  <a:pt x="93625" y="10403"/>
                </a:cubicBezTo>
                <a:cubicBezTo>
                  <a:pt x="90179" y="10403"/>
                  <a:pt x="86798" y="11085"/>
                  <a:pt x="83612" y="12386"/>
                </a:cubicBezTo>
                <a:lnTo>
                  <a:pt x="4811" y="44829"/>
                </a:lnTo>
                <a:cubicBezTo>
                  <a:pt x="1885" y="46032"/>
                  <a:pt x="0" y="48860"/>
                  <a:pt x="0" y="52014"/>
                </a:cubicBezTo>
                <a:lnTo>
                  <a:pt x="0" y="148239"/>
                </a:lnTo>
                <a:cubicBezTo>
                  <a:pt x="0" y="152563"/>
                  <a:pt x="3478" y="156041"/>
                  <a:pt x="7802" y="156041"/>
                </a:cubicBezTo>
                <a:cubicBezTo>
                  <a:pt x="12126" y="156041"/>
                  <a:pt x="15604" y="152563"/>
                  <a:pt x="15604" y="148239"/>
                </a:cubicBezTo>
                <a:lnTo>
                  <a:pt x="15604" y="63652"/>
                </a:lnTo>
                <a:close/>
                <a:moveTo>
                  <a:pt x="31208" y="86960"/>
                </a:moveTo>
                <a:lnTo>
                  <a:pt x="31208" y="124833"/>
                </a:lnTo>
                <a:cubicBezTo>
                  <a:pt x="31208" y="142062"/>
                  <a:pt x="59166" y="156041"/>
                  <a:pt x="93625" y="156041"/>
                </a:cubicBezTo>
                <a:cubicBezTo>
                  <a:pt x="128084" y="156041"/>
                  <a:pt x="156041" y="142062"/>
                  <a:pt x="156041" y="124833"/>
                </a:cubicBezTo>
                <a:lnTo>
                  <a:pt x="156041" y="86928"/>
                </a:lnTo>
                <a:lnTo>
                  <a:pt x="109586" y="106075"/>
                </a:lnTo>
                <a:cubicBezTo>
                  <a:pt x="104515" y="108156"/>
                  <a:pt x="99119" y="109229"/>
                  <a:pt x="93625" y="109229"/>
                </a:cubicBezTo>
                <a:cubicBezTo>
                  <a:pt x="88131" y="109229"/>
                  <a:pt x="82734" y="108156"/>
                  <a:pt x="77663" y="106075"/>
                </a:cubicBezTo>
                <a:lnTo>
                  <a:pt x="31208" y="86928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8" name="Text 26"/>
          <p:cNvSpPr/>
          <p:nvPr/>
        </p:nvSpPr>
        <p:spPr>
          <a:xfrm>
            <a:off x="1198395" y="4460691"/>
            <a:ext cx="5725663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Skill/Preparation Trigger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198395" y="4760289"/>
            <a:ext cx="5717341" cy="199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Hal spesifik yang harus selesai </a:t>
            </a:r>
            <a:pPr>
              <a:lnSpc>
                <a:spcPct val="130000"/>
              </a:lnSpc>
            </a:pPr>
            <a:r>
              <a:rPr lang="en-US" sz="1048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sebelum transisi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1198395" y="5026599"/>
            <a:ext cx="5650763" cy="299599"/>
          </a:xfrm>
          <a:custGeom>
            <a:avLst/>
            <a:gdLst/>
            <a:ahLst/>
            <a:cxnLst/>
            <a:rect l="l" t="t" r="r" b="b"/>
            <a:pathLst>
              <a:path w="5650763" h="299599">
                <a:moveTo>
                  <a:pt x="33288" y="0"/>
                </a:moveTo>
                <a:lnTo>
                  <a:pt x="5617475" y="0"/>
                </a:lnTo>
                <a:cubicBezTo>
                  <a:pt x="5635859" y="0"/>
                  <a:pt x="5650763" y="14904"/>
                  <a:pt x="5650763" y="33288"/>
                </a:cubicBezTo>
                <a:lnTo>
                  <a:pt x="5650763" y="266310"/>
                </a:lnTo>
                <a:cubicBezTo>
                  <a:pt x="5650763" y="284695"/>
                  <a:pt x="5635859" y="299599"/>
                  <a:pt x="5617475" y="299599"/>
                </a:cubicBezTo>
                <a:lnTo>
                  <a:pt x="33288" y="299599"/>
                </a:lnTo>
                <a:cubicBezTo>
                  <a:pt x="14904" y="299599"/>
                  <a:pt x="0" y="284695"/>
                  <a:pt x="0" y="266310"/>
                </a:cubicBezTo>
                <a:lnTo>
                  <a:pt x="0" y="33288"/>
                </a:lnTo>
                <a:cubicBezTo>
                  <a:pt x="0" y="14916"/>
                  <a:pt x="14916" y="0"/>
                  <a:pt x="33288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1264972" y="5093177"/>
            <a:ext cx="5575863" cy="166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7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 will move when I finish certification X and build portfolio Y"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515975" y="5559219"/>
            <a:ext cx="6466337" cy="1131817"/>
          </a:xfrm>
          <a:custGeom>
            <a:avLst/>
            <a:gdLst/>
            <a:ahLst/>
            <a:cxnLst/>
            <a:rect l="l" t="t" r="r" b="b"/>
            <a:pathLst>
              <a:path w="6466337" h="1131817">
                <a:moveTo>
                  <a:pt x="0" y="0"/>
                </a:moveTo>
                <a:lnTo>
                  <a:pt x="6399764" y="0"/>
                </a:lnTo>
                <a:cubicBezTo>
                  <a:pt x="6436531" y="0"/>
                  <a:pt x="6466337" y="29806"/>
                  <a:pt x="6466337" y="66573"/>
                </a:cubicBezTo>
                <a:lnTo>
                  <a:pt x="6466337" y="1065244"/>
                </a:lnTo>
                <a:cubicBezTo>
                  <a:pt x="6466337" y="1102011"/>
                  <a:pt x="6436531" y="1131817"/>
                  <a:pt x="6399764" y="1131817"/>
                </a:cubicBezTo>
                <a:lnTo>
                  <a:pt x="0" y="1131817"/>
                </a:lnTo>
                <a:lnTo>
                  <a:pt x="0" y="0"/>
                </a:lnTo>
                <a:close/>
              </a:path>
            </a:pathLst>
          </a:custGeom>
          <a:solidFill>
            <a:srgbClr val="8D99AE">
              <a:alpha val="1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515975" y="5559219"/>
            <a:ext cx="33289" cy="1131817"/>
          </a:xfrm>
          <a:custGeom>
            <a:avLst/>
            <a:gdLst/>
            <a:ahLst/>
            <a:cxnLst/>
            <a:rect l="l" t="t" r="r" b="b"/>
            <a:pathLst>
              <a:path w="33289" h="1131817">
                <a:moveTo>
                  <a:pt x="0" y="0"/>
                </a:moveTo>
                <a:lnTo>
                  <a:pt x="33289" y="0"/>
                </a:lnTo>
                <a:lnTo>
                  <a:pt x="33289" y="1131817"/>
                </a:lnTo>
                <a:lnTo>
                  <a:pt x="0" y="1131817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4" name="Shape 32"/>
          <p:cNvSpPr/>
          <p:nvPr/>
        </p:nvSpPr>
        <p:spPr>
          <a:xfrm>
            <a:off x="665775" y="5692374"/>
            <a:ext cx="399465" cy="399465"/>
          </a:xfrm>
          <a:custGeom>
            <a:avLst/>
            <a:gdLst/>
            <a:ahLst/>
            <a:cxnLst/>
            <a:rect l="l" t="t" r="r" b="b"/>
            <a:pathLst>
              <a:path w="399465" h="399465">
                <a:moveTo>
                  <a:pt x="199732" y="0"/>
                </a:moveTo>
                <a:lnTo>
                  <a:pt x="199732" y="0"/>
                </a:lnTo>
                <a:cubicBezTo>
                  <a:pt x="309968" y="0"/>
                  <a:pt x="399465" y="89497"/>
                  <a:pt x="399465" y="199732"/>
                </a:cubicBezTo>
                <a:lnTo>
                  <a:pt x="399465" y="199732"/>
                </a:lnTo>
                <a:cubicBezTo>
                  <a:pt x="399465" y="309968"/>
                  <a:pt x="309968" y="399465"/>
                  <a:pt x="199732" y="399465"/>
                </a:cubicBezTo>
                <a:lnTo>
                  <a:pt x="199732" y="399465"/>
                </a:lnTo>
                <a:cubicBezTo>
                  <a:pt x="89497" y="399465"/>
                  <a:pt x="0" y="309968"/>
                  <a:pt x="0" y="199732"/>
                </a:cubicBezTo>
                <a:lnTo>
                  <a:pt x="0" y="199732"/>
                </a:lnTo>
                <a:cubicBezTo>
                  <a:pt x="0" y="89497"/>
                  <a:pt x="89497" y="0"/>
                  <a:pt x="199732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792688" y="5808885"/>
            <a:ext cx="145638" cy="166444"/>
          </a:xfrm>
          <a:custGeom>
            <a:avLst/>
            <a:gdLst/>
            <a:ahLst/>
            <a:cxnLst/>
            <a:rect l="l" t="t" r="r" b="b"/>
            <a:pathLst>
              <a:path w="145638" h="166444">
                <a:moveTo>
                  <a:pt x="41611" y="0"/>
                </a:moveTo>
                <a:cubicBezTo>
                  <a:pt x="47365" y="0"/>
                  <a:pt x="52014" y="4649"/>
                  <a:pt x="52014" y="10403"/>
                </a:cubicBezTo>
                <a:lnTo>
                  <a:pt x="52014" y="20805"/>
                </a:lnTo>
                <a:lnTo>
                  <a:pt x="93625" y="20805"/>
                </a:lnTo>
                <a:lnTo>
                  <a:pt x="93625" y="10403"/>
                </a:lnTo>
                <a:cubicBezTo>
                  <a:pt x="93625" y="4649"/>
                  <a:pt x="98273" y="0"/>
                  <a:pt x="104027" y="0"/>
                </a:cubicBezTo>
                <a:cubicBezTo>
                  <a:pt x="109781" y="0"/>
                  <a:pt x="114430" y="4649"/>
                  <a:pt x="114430" y="10403"/>
                </a:cubicBezTo>
                <a:lnTo>
                  <a:pt x="114430" y="20805"/>
                </a:lnTo>
                <a:lnTo>
                  <a:pt x="124833" y="20805"/>
                </a:lnTo>
                <a:cubicBezTo>
                  <a:pt x="136308" y="20805"/>
                  <a:pt x="145638" y="30135"/>
                  <a:pt x="145638" y="41611"/>
                </a:cubicBezTo>
                <a:lnTo>
                  <a:pt x="145638" y="135235"/>
                </a:lnTo>
                <a:cubicBezTo>
                  <a:pt x="145638" y="146711"/>
                  <a:pt x="136308" y="156041"/>
                  <a:pt x="124833" y="156041"/>
                </a:cubicBezTo>
                <a:lnTo>
                  <a:pt x="20805" y="156041"/>
                </a:lnTo>
                <a:cubicBezTo>
                  <a:pt x="9330" y="156041"/>
                  <a:pt x="0" y="146711"/>
                  <a:pt x="0" y="135235"/>
                </a:cubicBezTo>
                <a:lnTo>
                  <a:pt x="0" y="41611"/>
                </a:lnTo>
                <a:cubicBezTo>
                  <a:pt x="0" y="30135"/>
                  <a:pt x="9330" y="20805"/>
                  <a:pt x="20805" y="20805"/>
                </a:cubicBezTo>
                <a:lnTo>
                  <a:pt x="31208" y="20805"/>
                </a:lnTo>
                <a:lnTo>
                  <a:pt x="31208" y="10403"/>
                </a:lnTo>
                <a:cubicBezTo>
                  <a:pt x="31208" y="4649"/>
                  <a:pt x="35857" y="0"/>
                  <a:pt x="41611" y="0"/>
                </a:cubicBezTo>
                <a:close/>
                <a:moveTo>
                  <a:pt x="20805" y="78020"/>
                </a:moveTo>
                <a:lnTo>
                  <a:pt x="20805" y="88423"/>
                </a:lnTo>
                <a:cubicBezTo>
                  <a:pt x="20805" y="91284"/>
                  <a:pt x="23146" y="93625"/>
                  <a:pt x="26007" y="93625"/>
                </a:cubicBezTo>
                <a:lnTo>
                  <a:pt x="36410" y="93625"/>
                </a:lnTo>
                <a:cubicBezTo>
                  <a:pt x="39270" y="93625"/>
                  <a:pt x="41611" y="91284"/>
                  <a:pt x="41611" y="88423"/>
                </a:cubicBezTo>
                <a:lnTo>
                  <a:pt x="41611" y="78020"/>
                </a:lnTo>
                <a:cubicBezTo>
                  <a:pt x="41611" y="75160"/>
                  <a:pt x="39270" y="72819"/>
                  <a:pt x="36410" y="72819"/>
                </a:cubicBezTo>
                <a:lnTo>
                  <a:pt x="26007" y="72819"/>
                </a:lnTo>
                <a:cubicBezTo>
                  <a:pt x="23146" y="72819"/>
                  <a:pt x="20805" y="75160"/>
                  <a:pt x="20805" y="78020"/>
                </a:cubicBezTo>
                <a:close/>
                <a:moveTo>
                  <a:pt x="62416" y="78020"/>
                </a:moveTo>
                <a:lnTo>
                  <a:pt x="62416" y="88423"/>
                </a:lnTo>
                <a:cubicBezTo>
                  <a:pt x="62416" y="91284"/>
                  <a:pt x="64757" y="93625"/>
                  <a:pt x="67618" y="93625"/>
                </a:cubicBezTo>
                <a:lnTo>
                  <a:pt x="78020" y="93625"/>
                </a:lnTo>
                <a:cubicBezTo>
                  <a:pt x="80881" y="93625"/>
                  <a:pt x="83222" y="91284"/>
                  <a:pt x="83222" y="88423"/>
                </a:cubicBezTo>
                <a:lnTo>
                  <a:pt x="83222" y="78020"/>
                </a:lnTo>
                <a:cubicBezTo>
                  <a:pt x="83222" y="75160"/>
                  <a:pt x="80881" y="72819"/>
                  <a:pt x="78020" y="72819"/>
                </a:cubicBezTo>
                <a:lnTo>
                  <a:pt x="67618" y="72819"/>
                </a:lnTo>
                <a:cubicBezTo>
                  <a:pt x="64757" y="72819"/>
                  <a:pt x="62416" y="75160"/>
                  <a:pt x="62416" y="78020"/>
                </a:cubicBezTo>
                <a:close/>
                <a:moveTo>
                  <a:pt x="109229" y="72819"/>
                </a:moveTo>
                <a:cubicBezTo>
                  <a:pt x="106368" y="72819"/>
                  <a:pt x="104027" y="75160"/>
                  <a:pt x="104027" y="78020"/>
                </a:cubicBezTo>
                <a:lnTo>
                  <a:pt x="104027" y="88423"/>
                </a:lnTo>
                <a:cubicBezTo>
                  <a:pt x="104027" y="91284"/>
                  <a:pt x="106368" y="93625"/>
                  <a:pt x="109229" y="93625"/>
                </a:cubicBezTo>
                <a:lnTo>
                  <a:pt x="119631" y="93625"/>
                </a:lnTo>
                <a:cubicBezTo>
                  <a:pt x="122492" y="93625"/>
                  <a:pt x="124833" y="91284"/>
                  <a:pt x="124833" y="88423"/>
                </a:cubicBezTo>
                <a:lnTo>
                  <a:pt x="124833" y="78020"/>
                </a:lnTo>
                <a:cubicBezTo>
                  <a:pt x="124833" y="75160"/>
                  <a:pt x="122492" y="72819"/>
                  <a:pt x="119631" y="72819"/>
                </a:cubicBezTo>
                <a:lnTo>
                  <a:pt x="109229" y="72819"/>
                </a:lnTo>
                <a:close/>
                <a:moveTo>
                  <a:pt x="20805" y="119631"/>
                </a:moveTo>
                <a:lnTo>
                  <a:pt x="20805" y="130034"/>
                </a:lnTo>
                <a:cubicBezTo>
                  <a:pt x="20805" y="132895"/>
                  <a:pt x="23146" y="135235"/>
                  <a:pt x="26007" y="135235"/>
                </a:cubicBezTo>
                <a:lnTo>
                  <a:pt x="36410" y="135235"/>
                </a:lnTo>
                <a:cubicBezTo>
                  <a:pt x="39270" y="135235"/>
                  <a:pt x="41611" y="132895"/>
                  <a:pt x="41611" y="130034"/>
                </a:cubicBezTo>
                <a:lnTo>
                  <a:pt x="41611" y="119631"/>
                </a:lnTo>
                <a:cubicBezTo>
                  <a:pt x="41611" y="116771"/>
                  <a:pt x="39270" y="114430"/>
                  <a:pt x="36410" y="114430"/>
                </a:cubicBezTo>
                <a:lnTo>
                  <a:pt x="26007" y="114430"/>
                </a:lnTo>
                <a:cubicBezTo>
                  <a:pt x="23146" y="114430"/>
                  <a:pt x="20805" y="116771"/>
                  <a:pt x="20805" y="119631"/>
                </a:cubicBezTo>
                <a:close/>
                <a:moveTo>
                  <a:pt x="67618" y="114430"/>
                </a:moveTo>
                <a:cubicBezTo>
                  <a:pt x="64757" y="114430"/>
                  <a:pt x="62416" y="116771"/>
                  <a:pt x="62416" y="119631"/>
                </a:cubicBezTo>
                <a:lnTo>
                  <a:pt x="62416" y="130034"/>
                </a:lnTo>
                <a:cubicBezTo>
                  <a:pt x="62416" y="132895"/>
                  <a:pt x="64757" y="135235"/>
                  <a:pt x="67618" y="135235"/>
                </a:cubicBezTo>
                <a:lnTo>
                  <a:pt x="78020" y="135235"/>
                </a:lnTo>
                <a:cubicBezTo>
                  <a:pt x="80881" y="135235"/>
                  <a:pt x="83222" y="132895"/>
                  <a:pt x="83222" y="130034"/>
                </a:cubicBezTo>
                <a:lnTo>
                  <a:pt x="83222" y="119631"/>
                </a:lnTo>
                <a:cubicBezTo>
                  <a:pt x="83222" y="116771"/>
                  <a:pt x="80881" y="114430"/>
                  <a:pt x="78020" y="114430"/>
                </a:cubicBezTo>
                <a:lnTo>
                  <a:pt x="67618" y="114430"/>
                </a:lnTo>
                <a:close/>
                <a:moveTo>
                  <a:pt x="104027" y="119631"/>
                </a:moveTo>
                <a:lnTo>
                  <a:pt x="104027" y="130034"/>
                </a:lnTo>
                <a:cubicBezTo>
                  <a:pt x="104027" y="132895"/>
                  <a:pt x="106368" y="135235"/>
                  <a:pt x="109229" y="135235"/>
                </a:cubicBezTo>
                <a:lnTo>
                  <a:pt x="119631" y="135235"/>
                </a:lnTo>
                <a:cubicBezTo>
                  <a:pt x="122492" y="135235"/>
                  <a:pt x="124833" y="132895"/>
                  <a:pt x="124833" y="130034"/>
                </a:cubicBezTo>
                <a:lnTo>
                  <a:pt x="124833" y="119631"/>
                </a:lnTo>
                <a:cubicBezTo>
                  <a:pt x="124833" y="116771"/>
                  <a:pt x="122492" y="114430"/>
                  <a:pt x="119631" y="114430"/>
                </a:cubicBezTo>
                <a:lnTo>
                  <a:pt x="109229" y="114430"/>
                </a:lnTo>
                <a:cubicBezTo>
                  <a:pt x="106368" y="114430"/>
                  <a:pt x="104027" y="116771"/>
                  <a:pt x="104027" y="119631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6" name="Text 34"/>
          <p:cNvSpPr/>
          <p:nvPr/>
        </p:nvSpPr>
        <p:spPr>
          <a:xfrm>
            <a:off x="1198395" y="5692374"/>
            <a:ext cx="5725663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 Trigger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198395" y="5991973"/>
            <a:ext cx="5717341" cy="199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Deadline yang membuat keputusan </a:t>
            </a:r>
            <a:pPr>
              <a:lnSpc>
                <a:spcPct val="130000"/>
              </a:lnSpc>
            </a:pPr>
            <a:r>
              <a:rPr lang="en-US" sz="1048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ditunda selamanya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1198395" y="6258283"/>
            <a:ext cx="5650763" cy="299599"/>
          </a:xfrm>
          <a:custGeom>
            <a:avLst/>
            <a:gdLst/>
            <a:ahLst/>
            <a:cxnLst/>
            <a:rect l="l" t="t" r="r" b="b"/>
            <a:pathLst>
              <a:path w="5650763" h="299599">
                <a:moveTo>
                  <a:pt x="33288" y="0"/>
                </a:moveTo>
                <a:lnTo>
                  <a:pt x="5617475" y="0"/>
                </a:lnTo>
                <a:cubicBezTo>
                  <a:pt x="5635859" y="0"/>
                  <a:pt x="5650763" y="14904"/>
                  <a:pt x="5650763" y="33288"/>
                </a:cubicBezTo>
                <a:lnTo>
                  <a:pt x="5650763" y="266310"/>
                </a:lnTo>
                <a:cubicBezTo>
                  <a:pt x="5650763" y="284695"/>
                  <a:pt x="5635859" y="299599"/>
                  <a:pt x="5617475" y="299599"/>
                </a:cubicBezTo>
                <a:lnTo>
                  <a:pt x="33288" y="299599"/>
                </a:lnTo>
                <a:cubicBezTo>
                  <a:pt x="14904" y="299599"/>
                  <a:pt x="0" y="284695"/>
                  <a:pt x="0" y="266310"/>
                </a:cubicBezTo>
                <a:lnTo>
                  <a:pt x="0" y="33288"/>
                </a:lnTo>
                <a:cubicBezTo>
                  <a:pt x="0" y="14916"/>
                  <a:pt x="14916" y="0"/>
                  <a:pt x="33288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1264972" y="6324860"/>
            <a:ext cx="5575863" cy="166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7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 will move by March 2026 regardless of other conditions"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7314615" y="1331549"/>
            <a:ext cx="4543913" cy="4119481"/>
          </a:xfrm>
          <a:custGeom>
            <a:avLst/>
            <a:gdLst/>
            <a:ahLst/>
            <a:cxnLst/>
            <a:rect l="l" t="t" r="r" b="b"/>
            <a:pathLst>
              <a:path w="4543913" h="4119481">
                <a:moveTo>
                  <a:pt x="66571" y="0"/>
                </a:moveTo>
                <a:lnTo>
                  <a:pt x="4477342" y="0"/>
                </a:lnTo>
                <a:cubicBezTo>
                  <a:pt x="4514108" y="0"/>
                  <a:pt x="4543913" y="29805"/>
                  <a:pt x="4543913" y="66571"/>
                </a:cubicBezTo>
                <a:lnTo>
                  <a:pt x="4543913" y="4052910"/>
                </a:lnTo>
                <a:cubicBezTo>
                  <a:pt x="4543913" y="4089676"/>
                  <a:pt x="4514108" y="4119481"/>
                  <a:pt x="4477342" y="4119481"/>
                </a:cubicBezTo>
                <a:lnTo>
                  <a:pt x="66571" y="4119481"/>
                </a:lnTo>
                <a:cubicBezTo>
                  <a:pt x="29805" y="4119481"/>
                  <a:pt x="0" y="4089676"/>
                  <a:pt x="0" y="4052910"/>
                </a:cubicBezTo>
                <a:lnTo>
                  <a:pt x="0" y="66571"/>
                </a:lnTo>
                <a:cubicBezTo>
                  <a:pt x="0" y="29805"/>
                  <a:pt x="29805" y="0"/>
                  <a:pt x="66571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7501864" y="1531282"/>
            <a:ext cx="166444" cy="166444"/>
          </a:xfrm>
          <a:custGeom>
            <a:avLst/>
            <a:gdLst/>
            <a:ahLst/>
            <a:cxnLst/>
            <a:rect l="l" t="t" r="r" b="b"/>
            <a:pathLst>
              <a:path w="166444" h="166444">
                <a:moveTo>
                  <a:pt x="129547" y="3966"/>
                </a:moveTo>
                <a:lnTo>
                  <a:pt x="100874" y="32639"/>
                </a:lnTo>
                <a:lnTo>
                  <a:pt x="133805" y="65570"/>
                </a:lnTo>
                <a:lnTo>
                  <a:pt x="162478" y="36897"/>
                </a:lnTo>
                <a:cubicBezTo>
                  <a:pt x="165013" y="34329"/>
                  <a:pt x="166444" y="30883"/>
                  <a:pt x="166444" y="27307"/>
                </a:cubicBezTo>
                <a:cubicBezTo>
                  <a:pt x="166444" y="23731"/>
                  <a:pt x="165013" y="20285"/>
                  <a:pt x="162478" y="17717"/>
                </a:cubicBezTo>
                <a:lnTo>
                  <a:pt x="148727" y="3966"/>
                </a:lnTo>
                <a:cubicBezTo>
                  <a:pt x="146158" y="1430"/>
                  <a:pt x="142712" y="0"/>
                  <a:pt x="139137" y="0"/>
                </a:cubicBezTo>
                <a:cubicBezTo>
                  <a:pt x="135561" y="0"/>
                  <a:pt x="132115" y="1430"/>
                  <a:pt x="129547" y="3966"/>
                </a:cubicBezTo>
                <a:close/>
                <a:moveTo>
                  <a:pt x="89854" y="43659"/>
                </a:moveTo>
                <a:lnTo>
                  <a:pt x="3966" y="129547"/>
                </a:lnTo>
                <a:cubicBezTo>
                  <a:pt x="1430" y="132115"/>
                  <a:pt x="0" y="135561"/>
                  <a:pt x="0" y="139137"/>
                </a:cubicBezTo>
                <a:cubicBezTo>
                  <a:pt x="0" y="142712"/>
                  <a:pt x="1430" y="146158"/>
                  <a:pt x="3966" y="148727"/>
                </a:cubicBezTo>
                <a:lnTo>
                  <a:pt x="17717" y="162478"/>
                </a:lnTo>
                <a:cubicBezTo>
                  <a:pt x="20285" y="165013"/>
                  <a:pt x="23731" y="166444"/>
                  <a:pt x="27307" y="166444"/>
                </a:cubicBezTo>
                <a:cubicBezTo>
                  <a:pt x="30883" y="166444"/>
                  <a:pt x="34329" y="165013"/>
                  <a:pt x="36897" y="162478"/>
                </a:cubicBezTo>
                <a:lnTo>
                  <a:pt x="122785" y="76590"/>
                </a:lnTo>
                <a:lnTo>
                  <a:pt x="89854" y="43659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2" name="Text 40"/>
          <p:cNvSpPr/>
          <p:nvPr/>
        </p:nvSpPr>
        <p:spPr>
          <a:xfrm>
            <a:off x="7689113" y="1497993"/>
            <a:ext cx="4086192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1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Your Decision Template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7489381" y="1872491"/>
            <a:ext cx="4194381" cy="3403773"/>
          </a:xfrm>
          <a:custGeom>
            <a:avLst/>
            <a:gdLst/>
            <a:ahLst/>
            <a:cxnLst/>
            <a:rect l="l" t="t" r="r" b="b"/>
            <a:pathLst>
              <a:path w="4194381" h="3403773">
                <a:moveTo>
                  <a:pt x="66578" y="0"/>
                </a:moveTo>
                <a:lnTo>
                  <a:pt x="4127803" y="0"/>
                </a:lnTo>
                <a:cubicBezTo>
                  <a:pt x="4164573" y="0"/>
                  <a:pt x="4194381" y="29808"/>
                  <a:pt x="4194381" y="66578"/>
                </a:cubicBezTo>
                <a:lnTo>
                  <a:pt x="4194381" y="3337196"/>
                </a:lnTo>
                <a:cubicBezTo>
                  <a:pt x="4194381" y="3373965"/>
                  <a:pt x="4164573" y="3403773"/>
                  <a:pt x="4127803" y="3403773"/>
                </a:cubicBezTo>
                <a:lnTo>
                  <a:pt x="66578" y="3403773"/>
                </a:lnTo>
                <a:cubicBezTo>
                  <a:pt x="29808" y="3403773"/>
                  <a:pt x="0" y="3373965"/>
                  <a:pt x="0" y="3337196"/>
                </a:cubicBezTo>
                <a:lnTo>
                  <a:pt x="0" y="66578"/>
                </a:lnTo>
                <a:cubicBezTo>
                  <a:pt x="0" y="29833"/>
                  <a:pt x="29833" y="0"/>
                  <a:pt x="66578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 w="25400">
            <a:solidFill>
              <a:srgbClr val="E07A5F">
                <a:alpha val="50196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664147" y="2047257"/>
            <a:ext cx="3903104" cy="166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Fill in the blanks: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7664147" y="2313567"/>
            <a:ext cx="3919749" cy="241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 will make my move when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7668308" y="2661018"/>
            <a:ext cx="3836527" cy="407787"/>
          </a:xfrm>
          <a:custGeom>
            <a:avLst/>
            <a:gdLst/>
            <a:ahLst/>
            <a:cxnLst/>
            <a:rect l="l" t="t" r="r" b="b"/>
            <a:pathLst>
              <a:path w="3836527" h="407787">
                <a:moveTo>
                  <a:pt x="33288" y="0"/>
                </a:moveTo>
                <a:lnTo>
                  <a:pt x="3803239" y="0"/>
                </a:lnTo>
                <a:cubicBezTo>
                  <a:pt x="3821624" y="0"/>
                  <a:pt x="3836527" y="14903"/>
                  <a:pt x="3836527" y="33288"/>
                </a:cubicBezTo>
                <a:lnTo>
                  <a:pt x="3836527" y="374499"/>
                </a:lnTo>
                <a:cubicBezTo>
                  <a:pt x="3836527" y="392884"/>
                  <a:pt x="3821624" y="407787"/>
                  <a:pt x="3803239" y="407787"/>
                </a:cubicBezTo>
                <a:lnTo>
                  <a:pt x="33288" y="407787"/>
                </a:lnTo>
                <a:cubicBezTo>
                  <a:pt x="14903" y="407787"/>
                  <a:pt x="0" y="392884"/>
                  <a:pt x="0" y="374499"/>
                </a:cubicBezTo>
                <a:lnTo>
                  <a:pt x="0" y="33288"/>
                </a:lnTo>
                <a:cubicBezTo>
                  <a:pt x="0" y="14916"/>
                  <a:pt x="14916" y="0"/>
                  <a:pt x="33288" y="0"/>
                </a:cubicBezTo>
                <a:close/>
              </a:path>
            </a:pathLst>
          </a:custGeom>
          <a:solidFill>
            <a:srgbClr val="81B29A">
              <a:alpha val="10196"/>
            </a:srgbClr>
          </a:solidFill>
          <a:ln w="12700">
            <a:solidFill>
              <a:srgbClr val="81B29A">
                <a:alpha val="30196"/>
              </a:srgbClr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772335" y="2765046"/>
            <a:ext cx="3695050" cy="199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8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[Financial condition]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7664147" y="3172833"/>
            <a:ext cx="3919749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AND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7668308" y="3509881"/>
            <a:ext cx="3836527" cy="407787"/>
          </a:xfrm>
          <a:custGeom>
            <a:avLst/>
            <a:gdLst/>
            <a:ahLst/>
            <a:cxnLst/>
            <a:rect l="l" t="t" r="r" b="b"/>
            <a:pathLst>
              <a:path w="3836527" h="407787">
                <a:moveTo>
                  <a:pt x="33288" y="0"/>
                </a:moveTo>
                <a:lnTo>
                  <a:pt x="3803239" y="0"/>
                </a:lnTo>
                <a:cubicBezTo>
                  <a:pt x="3821624" y="0"/>
                  <a:pt x="3836527" y="14903"/>
                  <a:pt x="3836527" y="33288"/>
                </a:cubicBezTo>
                <a:lnTo>
                  <a:pt x="3836527" y="374499"/>
                </a:lnTo>
                <a:cubicBezTo>
                  <a:pt x="3836527" y="392884"/>
                  <a:pt x="3821624" y="407787"/>
                  <a:pt x="3803239" y="407787"/>
                </a:cubicBezTo>
                <a:lnTo>
                  <a:pt x="33288" y="407787"/>
                </a:lnTo>
                <a:cubicBezTo>
                  <a:pt x="14903" y="407787"/>
                  <a:pt x="0" y="392884"/>
                  <a:pt x="0" y="374499"/>
                </a:cubicBezTo>
                <a:lnTo>
                  <a:pt x="0" y="33288"/>
                </a:lnTo>
                <a:cubicBezTo>
                  <a:pt x="0" y="14916"/>
                  <a:pt x="14916" y="0"/>
                  <a:pt x="33288" y="0"/>
                </a:cubicBezTo>
                <a:close/>
              </a:path>
            </a:pathLst>
          </a:custGeom>
          <a:solidFill>
            <a:srgbClr val="F2CC8F">
              <a:alpha val="10196"/>
            </a:srgbClr>
          </a:solidFill>
          <a:ln w="12700">
            <a:solidFill>
              <a:srgbClr val="F2CC8F">
                <a:alpha val="30196"/>
              </a:srgbClr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772335" y="3613909"/>
            <a:ext cx="3695050" cy="199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8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[Income signal condition]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7664147" y="4021696"/>
            <a:ext cx="3919749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 by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7668308" y="4358744"/>
            <a:ext cx="3836527" cy="407787"/>
          </a:xfrm>
          <a:custGeom>
            <a:avLst/>
            <a:gdLst/>
            <a:ahLst/>
            <a:cxnLst/>
            <a:rect l="l" t="t" r="r" b="b"/>
            <a:pathLst>
              <a:path w="3836527" h="407787">
                <a:moveTo>
                  <a:pt x="33288" y="0"/>
                </a:moveTo>
                <a:lnTo>
                  <a:pt x="3803239" y="0"/>
                </a:lnTo>
                <a:cubicBezTo>
                  <a:pt x="3821624" y="0"/>
                  <a:pt x="3836527" y="14903"/>
                  <a:pt x="3836527" y="33288"/>
                </a:cubicBezTo>
                <a:lnTo>
                  <a:pt x="3836527" y="374499"/>
                </a:lnTo>
                <a:cubicBezTo>
                  <a:pt x="3836527" y="392884"/>
                  <a:pt x="3821624" y="407787"/>
                  <a:pt x="3803239" y="407787"/>
                </a:cubicBezTo>
                <a:lnTo>
                  <a:pt x="33288" y="407787"/>
                </a:lnTo>
                <a:cubicBezTo>
                  <a:pt x="14903" y="407787"/>
                  <a:pt x="0" y="392884"/>
                  <a:pt x="0" y="374499"/>
                </a:cubicBezTo>
                <a:lnTo>
                  <a:pt x="0" y="33288"/>
                </a:lnTo>
                <a:cubicBezTo>
                  <a:pt x="0" y="14916"/>
                  <a:pt x="14916" y="0"/>
                  <a:pt x="33288" y="0"/>
                </a:cubicBezTo>
                <a:close/>
              </a:path>
            </a:pathLst>
          </a:custGeom>
          <a:solidFill>
            <a:srgbClr val="8D99AE">
              <a:alpha val="10196"/>
            </a:srgbClr>
          </a:solidFill>
          <a:ln w="12700">
            <a:solidFill>
              <a:srgbClr val="8D99AE">
                <a:alpha val="30196"/>
              </a:srgbClr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772335" y="4462771"/>
            <a:ext cx="3695050" cy="1997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[Hard deadline date]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7664147" y="4870558"/>
            <a:ext cx="3919749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whichever comes first."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7318776" y="5590427"/>
            <a:ext cx="4535590" cy="1264972"/>
          </a:xfrm>
          <a:custGeom>
            <a:avLst/>
            <a:gdLst/>
            <a:ahLst/>
            <a:cxnLst/>
            <a:rect l="l" t="t" r="r" b="b"/>
            <a:pathLst>
              <a:path w="4535590" h="1264972">
                <a:moveTo>
                  <a:pt x="66575" y="0"/>
                </a:moveTo>
                <a:lnTo>
                  <a:pt x="4469015" y="0"/>
                </a:lnTo>
                <a:cubicBezTo>
                  <a:pt x="4505759" y="0"/>
                  <a:pt x="4535590" y="29831"/>
                  <a:pt x="4535590" y="66575"/>
                </a:cubicBezTo>
                <a:lnTo>
                  <a:pt x="4535590" y="1198397"/>
                </a:lnTo>
                <a:cubicBezTo>
                  <a:pt x="4535590" y="1235141"/>
                  <a:pt x="4505759" y="1264972"/>
                  <a:pt x="4469015" y="1264972"/>
                </a:cubicBezTo>
                <a:lnTo>
                  <a:pt x="66575" y="1264972"/>
                </a:lnTo>
                <a:cubicBezTo>
                  <a:pt x="29831" y="1264972"/>
                  <a:pt x="0" y="1235141"/>
                  <a:pt x="0" y="1198397"/>
                </a:cubicBezTo>
                <a:lnTo>
                  <a:pt x="0" y="66575"/>
                </a:lnTo>
                <a:cubicBezTo>
                  <a:pt x="0" y="29831"/>
                  <a:pt x="29831" y="0"/>
                  <a:pt x="66575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7497703" y="5727743"/>
            <a:ext cx="124833" cy="166444"/>
          </a:xfrm>
          <a:custGeom>
            <a:avLst/>
            <a:gdLst/>
            <a:ahLst/>
            <a:cxnLst/>
            <a:rect l="l" t="t" r="r" b="b"/>
            <a:pathLst>
              <a:path w="124833" h="166444">
                <a:moveTo>
                  <a:pt x="95217" y="124833"/>
                </a:moveTo>
                <a:cubicBezTo>
                  <a:pt x="97591" y="117583"/>
                  <a:pt x="102337" y="111017"/>
                  <a:pt x="107701" y="105360"/>
                </a:cubicBezTo>
                <a:cubicBezTo>
                  <a:pt x="118331" y="94177"/>
                  <a:pt x="124833" y="79061"/>
                  <a:pt x="124833" y="62416"/>
                </a:cubicBezTo>
                <a:cubicBezTo>
                  <a:pt x="124833" y="27957"/>
                  <a:pt x="96875" y="0"/>
                  <a:pt x="62416" y="0"/>
                </a:cubicBezTo>
                <a:cubicBezTo>
                  <a:pt x="27957" y="0"/>
                  <a:pt x="0" y="27957"/>
                  <a:pt x="0" y="62416"/>
                </a:cubicBezTo>
                <a:cubicBezTo>
                  <a:pt x="0" y="79061"/>
                  <a:pt x="6502" y="94177"/>
                  <a:pt x="17132" y="105360"/>
                </a:cubicBezTo>
                <a:cubicBezTo>
                  <a:pt x="22496" y="111017"/>
                  <a:pt x="27275" y="117583"/>
                  <a:pt x="29615" y="124833"/>
                </a:cubicBezTo>
                <a:lnTo>
                  <a:pt x="95185" y="124833"/>
                </a:lnTo>
                <a:close/>
                <a:moveTo>
                  <a:pt x="93625" y="140437"/>
                </a:moveTo>
                <a:lnTo>
                  <a:pt x="31208" y="140437"/>
                </a:lnTo>
                <a:lnTo>
                  <a:pt x="31208" y="145638"/>
                </a:lnTo>
                <a:cubicBezTo>
                  <a:pt x="31208" y="160007"/>
                  <a:pt x="42846" y="171645"/>
                  <a:pt x="57215" y="171645"/>
                </a:cubicBezTo>
                <a:lnTo>
                  <a:pt x="67618" y="171645"/>
                </a:lnTo>
                <a:cubicBezTo>
                  <a:pt x="81987" y="171645"/>
                  <a:pt x="93625" y="160007"/>
                  <a:pt x="93625" y="145638"/>
                </a:cubicBezTo>
                <a:lnTo>
                  <a:pt x="93625" y="140437"/>
                </a:lnTo>
                <a:close/>
                <a:moveTo>
                  <a:pt x="59816" y="36410"/>
                </a:moveTo>
                <a:cubicBezTo>
                  <a:pt x="46877" y="36410"/>
                  <a:pt x="36410" y="46877"/>
                  <a:pt x="36410" y="59816"/>
                </a:cubicBezTo>
                <a:cubicBezTo>
                  <a:pt x="36410" y="64139"/>
                  <a:pt x="32931" y="67618"/>
                  <a:pt x="28608" y="67618"/>
                </a:cubicBezTo>
                <a:cubicBezTo>
                  <a:pt x="24284" y="67618"/>
                  <a:pt x="20805" y="64139"/>
                  <a:pt x="20805" y="59816"/>
                </a:cubicBezTo>
                <a:cubicBezTo>
                  <a:pt x="20805" y="38263"/>
                  <a:pt x="38263" y="20805"/>
                  <a:pt x="59816" y="20805"/>
                </a:cubicBezTo>
                <a:cubicBezTo>
                  <a:pt x="64139" y="20805"/>
                  <a:pt x="67618" y="24284"/>
                  <a:pt x="67618" y="28608"/>
                </a:cubicBezTo>
                <a:cubicBezTo>
                  <a:pt x="67618" y="32931"/>
                  <a:pt x="64139" y="36410"/>
                  <a:pt x="59816" y="3641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7" name="Text 55"/>
          <p:cNvSpPr/>
          <p:nvPr/>
        </p:nvSpPr>
        <p:spPr>
          <a:xfrm>
            <a:off x="7764013" y="5727743"/>
            <a:ext cx="4027937" cy="233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Why This Matters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7764013" y="6027342"/>
            <a:ext cx="4019615" cy="649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Decision triggers menghilangkan </a:t>
            </a:r>
            <a:pPr>
              <a:lnSpc>
                <a:spcPct val="140000"/>
              </a:lnSpc>
            </a:pPr>
            <a:r>
              <a:rPr lang="en-US" sz="1048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emotional decision-making</a:t>
            </a:r>
            <a:pPr>
              <a:lnSpc>
                <a:spcPct val="140000"/>
              </a:lnSpc>
            </a:pPr>
            <a:r>
              <a:rPr lang="en-US" sz="104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Kamu tidak lagi bertanya "apakah aku siap?" — kamu bertanya "</a:t>
            </a:r>
            <a:pPr>
              <a:lnSpc>
                <a:spcPct val="140000"/>
              </a:lnSpc>
            </a:pPr>
            <a:r>
              <a:rPr lang="en-US" sz="1048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apakah kondisi sudah terpenuhi?</a:t>
            </a:r>
            <a:pPr>
              <a:lnSpc>
                <a:spcPct val="140000"/>
              </a:lnSpc>
            </a:pPr>
            <a:r>
              <a:rPr lang="en-US" sz="104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59116" y="359116"/>
            <a:ext cx="35912" cy="359116"/>
          </a:xfrm>
          <a:custGeom>
            <a:avLst/>
            <a:gdLst/>
            <a:ahLst/>
            <a:cxnLst/>
            <a:rect l="l" t="t" r="r" b="b"/>
            <a:pathLst>
              <a:path w="35912" h="359116">
                <a:moveTo>
                  <a:pt x="0" y="0"/>
                </a:moveTo>
                <a:lnTo>
                  <a:pt x="35912" y="0"/>
                </a:lnTo>
                <a:lnTo>
                  <a:pt x="35912" y="359116"/>
                </a:lnTo>
                <a:lnTo>
                  <a:pt x="0" y="359116"/>
                </a:lnTo>
                <a:lnTo>
                  <a:pt x="0" y="0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" name="Text 1"/>
          <p:cNvSpPr/>
          <p:nvPr/>
        </p:nvSpPr>
        <p:spPr>
          <a:xfrm>
            <a:off x="502763" y="448895"/>
            <a:ext cx="1436465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spc="99" kern="0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Proactive Tactics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59116" y="825968"/>
            <a:ext cx="11689237" cy="430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393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Add Months Without Adding Income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59116" y="1436465"/>
            <a:ext cx="5665060" cy="3986191"/>
          </a:xfrm>
          <a:custGeom>
            <a:avLst/>
            <a:gdLst/>
            <a:ahLst/>
            <a:cxnLst/>
            <a:rect l="l" t="t" r="r" b="b"/>
            <a:pathLst>
              <a:path w="5665060" h="3986191">
                <a:moveTo>
                  <a:pt x="71831" y="0"/>
                </a:moveTo>
                <a:lnTo>
                  <a:pt x="5593229" y="0"/>
                </a:lnTo>
                <a:cubicBezTo>
                  <a:pt x="5632900" y="0"/>
                  <a:pt x="5665060" y="32160"/>
                  <a:pt x="5665060" y="71831"/>
                </a:cubicBezTo>
                <a:lnTo>
                  <a:pt x="5665060" y="3914360"/>
                </a:lnTo>
                <a:cubicBezTo>
                  <a:pt x="5665060" y="3954032"/>
                  <a:pt x="5632900" y="3986191"/>
                  <a:pt x="5593229" y="3986191"/>
                </a:cubicBezTo>
                <a:lnTo>
                  <a:pt x="71831" y="3986191"/>
                </a:lnTo>
                <a:cubicBezTo>
                  <a:pt x="32160" y="3986191"/>
                  <a:pt x="0" y="3954032"/>
                  <a:pt x="0" y="3914360"/>
                </a:cubicBezTo>
                <a:lnTo>
                  <a:pt x="0" y="71831"/>
                </a:lnTo>
                <a:cubicBezTo>
                  <a:pt x="0" y="32160"/>
                  <a:pt x="32160" y="0"/>
                  <a:pt x="71831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38675" y="1616024"/>
            <a:ext cx="430940" cy="430940"/>
          </a:xfrm>
          <a:custGeom>
            <a:avLst/>
            <a:gdLst/>
            <a:ahLst/>
            <a:cxnLst/>
            <a:rect l="l" t="t" r="r" b="b"/>
            <a:pathLst>
              <a:path w="430940" h="430940">
                <a:moveTo>
                  <a:pt x="215470" y="0"/>
                </a:moveTo>
                <a:lnTo>
                  <a:pt x="215470" y="0"/>
                </a:lnTo>
                <a:cubicBezTo>
                  <a:pt x="334391" y="0"/>
                  <a:pt x="430940" y="96549"/>
                  <a:pt x="430940" y="215470"/>
                </a:cubicBezTo>
                <a:lnTo>
                  <a:pt x="430940" y="215470"/>
                </a:lnTo>
                <a:cubicBezTo>
                  <a:pt x="430940" y="334391"/>
                  <a:pt x="334391" y="430940"/>
                  <a:pt x="215470" y="430940"/>
                </a:cubicBezTo>
                <a:lnTo>
                  <a:pt x="215470" y="430940"/>
                </a:lnTo>
                <a:cubicBezTo>
                  <a:pt x="96549" y="430940"/>
                  <a:pt x="0" y="334391"/>
                  <a:pt x="0" y="215470"/>
                </a:cubicBezTo>
                <a:lnTo>
                  <a:pt x="0" y="215470"/>
                </a:lnTo>
                <a:cubicBezTo>
                  <a:pt x="0" y="96549"/>
                  <a:pt x="96549" y="0"/>
                  <a:pt x="215470" y="0"/>
                </a:cubicBez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75588" y="1741714"/>
            <a:ext cx="157113" cy="179558"/>
          </a:xfrm>
          <a:custGeom>
            <a:avLst/>
            <a:gdLst/>
            <a:ahLst/>
            <a:cxnLst/>
            <a:rect l="l" t="t" r="r" b="b"/>
            <a:pathLst>
              <a:path w="157113" h="179558">
                <a:moveTo>
                  <a:pt x="44890" y="0"/>
                </a:moveTo>
                <a:cubicBezTo>
                  <a:pt x="51097" y="0"/>
                  <a:pt x="56112" y="5015"/>
                  <a:pt x="56112" y="11222"/>
                </a:cubicBezTo>
                <a:lnTo>
                  <a:pt x="56112" y="22445"/>
                </a:lnTo>
                <a:lnTo>
                  <a:pt x="101001" y="22445"/>
                </a:lnTo>
                <a:lnTo>
                  <a:pt x="101001" y="11222"/>
                </a:lnTo>
                <a:cubicBezTo>
                  <a:pt x="101001" y="5015"/>
                  <a:pt x="106016" y="0"/>
                  <a:pt x="112224" y="0"/>
                </a:cubicBezTo>
                <a:cubicBezTo>
                  <a:pt x="118431" y="0"/>
                  <a:pt x="123446" y="5015"/>
                  <a:pt x="123446" y="11222"/>
                </a:cubicBezTo>
                <a:lnTo>
                  <a:pt x="123446" y="22445"/>
                </a:lnTo>
                <a:lnTo>
                  <a:pt x="134669" y="22445"/>
                </a:lnTo>
                <a:cubicBezTo>
                  <a:pt x="147048" y="22445"/>
                  <a:pt x="157113" y="32510"/>
                  <a:pt x="157113" y="44890"/>
                </a:cubicBezTo>
                <a:lnTo>
                  <a:pt x="157113" y="145891"/>
                </a:lnTo>
                <a:cubicBezTo>
                  <a:pt x="157113" y="158271"/>
                  <a:pt x="147048" y="168336"/>
                  <a:pt x="134669" y="168336"/>
                </a:cubicBezTo>
                <a:lnTo>
                  <a:pt x="22445" y="168336"/>
                </a:lnTo>
                <a:cubicBezTo>
                  <a:pt x="10065" y="168336"/>
                  <a:pt x="0" y="158271"/>
                  <a:pt x="0" y="145891"/>
                </a:cubicBezTo>
                <a:lnTo>
                  <a:pt x="0" y="44890"/>
                </a:lnTo>
                <a:cubicBezTo>
                  <a:pt x="0" y="32510"/>
                  <a:pt x="10065" y="22445"/>
                  <a:pt x="22445" y="22445"/>
                </a:cubicBezTo>
                <a:lnTo>
                  <a:pt x="33667" y="22445"/>
                </a:lnTo>
                <a:lnTo>
                  <a:pt x="33667" y="11222"/>
                </a:lnTo>
                <a:cubicBezTo>
                  <a:pt x="33667" y="5015"/>
                  <a:pt x="38682" y="0"/>
                  <a:pt x="44890" y="0"/>
                </a:cubicBezTo>
                <a:close/>
                <a:moveTo>
                  <a:pt x="108156" y="80205"/>
                </a:moveTo>
                <a:cubicBezTo>
                  <a:pt x="110611" y="76277"/>
                  <a:pt x="109418" y="71087"/>
                  <a:pt x="105490" y="68597"/>
                </a:cubicBezTo>
                <a:cubicBezTo>
                  <a:pt x="101563" y="66107"/>
                  <a:pt x="96372" y="67334"/>
                  <a:pt x="93882" y="71262"/>
                </a:cubicBezTo>
                <a:lnTo>
                  <a:pt x="72349" y="105736"/>
                </a:lnTo>
                <a:lnTo>
                  <a:pt x="62880" y="93111"/>
                </a:lnTo>
                <a:cubicBezTo>
                  <a:pt x="60075" y="89393"/>
                  <a:pt x="54814" y="88622"/>
                  <a:pt x="51097" y="91427"/>
                </a:cubicBezTo>
                <a:cubicBezTo>
                  <a:pt x="47380" y="94233"/>
                  <a:pt x="46608" y="99493"/>
                  <a:pt x="49414" y="103211"/>
                </a:cubicBezTo>
                <a:lnTo>
                  <a:pt x="66247" y="125656"/>
                </a:lnTo>
                <a:cubicBezTo>
                  <a:pt x="67895" y="127865"/>
                  <a:pt x="70561" y="129128"/>
                  <a:pt x="73331" y="129022"/>
                </a:cubicBezTo>
                <a:cubicBezTo>
                  <a:pt x="76102" y="128917"/>
                  <a:pt x="78627" y="127444"/>
                  <a:pt x="80100" y="125059"/>
                </a:cubicBezTo>
                <a:lnTo>
                  <a:pt x="108156" y="80170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8" name="Text 6"/>
          <p:cNvSpPr/>
          <p:nvPr/>
        </p:nvSpPr>
        <p:spPr>
          <a:xfrm>
            <a:off x="1077349" y="1687847"/>
            <a:ext cx="1463399" cy="2872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97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Pre-Transition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38675" y="2190610"/>
            <a:ext cx="5305944" cy="682321"/>
          </a:xfrm>
          <a:custGeom>
            <a:avLst/>
            <a:gdLst/>
            <a:ahLst/>
            <a:cxnLst/>
            <a:rect l="l" t="t" r="r" b="b"/>
            <a:pathLst>
              <a:path w="5305944" h="682321">
                <a:moveTo>
                  <a:pt x="71821" y="0"/>
                </a:moveTo>
                <a:lnTo>
                  <a:pt x="5234123" y="0"/>
                </a:lnTo>
                <a:cubicBezTo>
                  <a:pt x="5273789" y="0"/>
                  <a:pt x="5305944" y="32155"/>
                  <a:pt x="5305944" y="71821"/>
                </a:cubicBezTo>
                <a:lnTo>
                  <a:pt x="5305944" y="610500"/>
                </a:lnTo>
                <a:cubicBezTo>
                  <a:pt x="5305944" y="650166"/>
                  <a:pt x="5273789" y="682321"/>
                  <a:pt x="5234123" y="682321"/>
                </a:cubicBezTo>
                <a:lnTo>
                  <a:pt x="71821" y="682321"/>
                </a:lnTo>
                <a:cubicBezTo>
                  <a:pt x="32155" y="682321"/>
                  <a:pt x="0" y="650166"/>
                  <a:pt x="0" y="610500"/>
                </a:cubicBezTo>
                <a:lnTo>
                  <a:pt x="0" y="71821"/>
                </a:lnTo>
                <a:cubicBezTo>
                  <a:pt x="0" y="32182"/>
                  <a:pt x="32182" y="0"/>
                  <a:pt x="718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46409" y="2298345"/>
            <a:ext cx="188536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Bayar lunas hutang konsumtif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275433" y="2298345"/>
            <a:ext cx="529697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+2–4 bln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6409" y="2585638"/>
            <a:ext cx="5153320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Eliminasi cicilan bulanan yang memakan burn rate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38675" y="2980666"/>
            <a:ext cx="5305944" cy="682321"/>
          </a:xfrm>
          <a:custGeom>
            <a:avLst/>
            <a:gdLst/>
            <a:ahLst/>
            <a:cxnLst/>
            <a:rect l="l" t="t" r="r" b="b"/>
            <a:pathLst>
              <a:path w="5305944" h="682321">
                <a:moveTo>
                  <a:pt x="71821" y="0"/>
                </a:moveTo>
                <a:lnTo>
                  <a:pt x="5234123" y="0"/>
                </a:lnTo>
                <a:cubicBezTo>
                  <a:pt x="5273789" y="0"/>
                  <a:pt x="5305944" y="32155"/>
                  <a:pt x="5305944" y="71821"/>
                </a:cubicBezTo>
                <a:lnTo>
                  <a:pt x="5305944" y="610500"/>
                </a:lnTo>
                <a:cubicBezTo>
                  <a:pt x="5305944" y="650166"/>
                  <a:pt x="5273789" y="682321"/>
                  <a:pt x="5234123" y="682321"/>
                </a:cubicBezTo>
                <a:lnTo>
                  <a:pt x="71821" y="682321"/>
                </a:lnTo>
                <a:cubicBezTo>
                  <a:pt x="32155" y="682321"/>
                  <a:pt x="0" y="650166"/>
                  <a:pt x="0" y="610500"/>
                </a:cubicBezTo>
                <a:lnTo>
                  <a:pt x="0" y="71821"/>
                </a:lnTo>
                <a:cubicBezTo>
                  <a:pt x="0" y="32182"/>
                  <a:pt x="32182" y="0"/>
                  <a:pt x="718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46409" y="3088401"/>
            <a:ext cx="1176106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 liquid assets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266736" y="3088401"/>
            <a:ext cx="529697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+3–6 bln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6409" y="3375694"/>
            <a:ext cx="5153320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Aggressive saving 3–6 bulan sebelum transisi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38675" y="3770722"/>
            <a:ext cx="5305944" cy="682321"/>
          </a:xfrm>
          <a:custGeom>
            <a:avLst/>
            <a:gdLst/>
            <a:ahLst/>
            <a:cxnLst/>
            <a:rect l="l" t="t" r="r" b="b"/>
            <a:pathLst>
              <a:path w="5305944" h="682321">
                <a:moveTo>
                  <a:pt x="71821" y="0"/>
                </a:moveTo>
                <a:lnTo>
                  <a:pt x="5234123" y="0"/>
                </a:lnTo>
                <a:cubicBezTo>
                  <a:pt x="5273789" y="0"/>
                  <a:pt x="5305944" y="32155"/>
                  <a:pt x="5305944" y="71821"/>
                </a:cubicBezTo>
                <a:lnTo>
                  <a:pt x="5305944" y="610500"/>
                </a:lnTo>
                <a:cubicBezTo>
                  <a:pt x="5305944" y="650166"/>
                  <a:pt x="5273789" y="682321"/>
                  <a:pt x="5234123" y="682321"/>
                </a:cubicBezTo>
                <a:lnTo>
                  <a:pt x="71821" y="682321"/>
                </a:lnTo>
                <a:cubicBezTo>
                  <a:pt x="32155" y="682321"/>
                  <a:pt x="0" y="650166"/>
                  <a:pt x="0" y="610500"/>
                </a:cubicBezTo>
                <a:lnTo>
                  <a:pt x="0" y="71821"/>
                </a:lnTo>
                <a:cubicBezTo>
                  <a:pt x="0" y="32182"/>
                  <a:pt x="32182" y="0"/>
                  <a:pt x="718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646409" y="3878457"/>
            <a:ext cx="1472377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Negosiasi exit package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296124" y="3878457"/>
            <a:ext cx="502763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+1–3 bln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46409" y="4165750"/>
            <a:ext cx="5153320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Pesangon, bonus, atau deferred compensation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38675" y="4560778"/>
            <a:ext cx="5305944" cy="682321"/>
          </a:xfrm>
          <a:custGeom>
            <a:avLst/>
            <a:gdLst/>
            <a:ahLst/>
            <a:cxnLst/>
            <a:rect l="l" t="t" r="r" b="b"/>
            <a:pathLst>
              <a:path w="5305944" h="682321">
                <a:moveTo>
                  <a:pt x="71821" y="0"/>
                </a:moveTo>
                <a:lnTo>
                  <a:pt x="5234123" y="0"/>
                </a:lnTo>
                <a:cubicBezTo>
                  <a:pt x="5273789" y="0"/>
                  <a:pt x="5305944" y="32155"/>
                  <a:pt x="5305944" y="71821"/>
                </a:cubicBezTo>
                <a:lnTo>
                  <a:pt x="5305944" y="610500"/>
                </a:lnTo>
                <a:cubicBezTo>
                  <a:pt x="5305944" y="650166"/>
                  <a:pt x="5273789" y="682321"/>
                  <a:pt x="5234123" y="682321"/>
                </a:cubicBezTo>
                <a:lnTo>
                  <a:pt x="71821" y="682321"/>
                </a:lnTo>
                <a:cubicBezTo>
                  <a:pt x="32155" y="682321"/>
                  <a:pt x="0" y="650166"/>
                  <a:pt x="0" y="610500"/>
                </a:cubicBezTo>
                <a:lnTo>
                  <a:pt x="0" y="71821"/>
                </a:lnTo>
                <a:cubicBezTo>
                  <a:pt x="0" y="32182"/>
                  <a:pt x="32182" y="0"/>
                  <a:pt x="718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46409" y="4668513"/>
            <a:ext cx="132873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&amp; network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299421" y="4668513"/>
            <a:ext cx="502763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+1–2 bln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46409" y="4955806"/>
            <a:ext cx="5153320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Persiapan mempercepat income replacement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168805" y="1436465"/>
            <a:ext cx="5665060" cy="3986191"/>
          </a:xfrm>
          <a:custGeom>
            <a:avLst/>
            <a:gdLst/>
            <a:ahLst/>
            <a:cxnLst/>
            <a:rect l="l" t="t" r="r" b="b"/>
            <a:pathLst>
              <a:path w="5665060" h="3986191">
                <a:moveTo>
                  <a:pt x="71831" y="0"/>
                </a:moveTo>
                <a:lnTo>
                  <a:pt x="5593229" y="0"/>
                </a:lnTo>
                <a:cubicBezTo>
                  <a:pt x="5632900" y="0"/>
                  <a:pt x="5665060" y="32160"/>
                  <a:pt x="5665060" y="71831"/>
                </a:cubicBezTo>
                <a:lnTo>
                  <a:pt x="5665060" y="3914360"/>
                </a:lnTo>
                <a:cubicBezTo>
                  <a:pt x="5665060" y="3954032"/>
                  <a:pt x="5632900" y="3986191"/>
                  <a:pt x="5593229" y="3986191"/>
                </a:cubicBezTo>
                <a:lnTo>
                  <a:pt x="71831" y="3986191"/>
                </a:lnTo>
                <a:cubicBezTo>
                  <a:pt x="32160" y="3986191"/>
                  <a:pt x="0" y="3954032"/>
                  <a:pt x="0" y="3914360"/>
                </a:cubicBezTo>
                <a:lnTo>
                  <a:pt x="0" y="71831"/>
                </a:lnTo>
                <a:cubicBezTo>
                  <a:pt x="0" y="32160"/>
                  <a:pt x="32160" y="0"/>
                  <a:pt x="71831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6348363" y="1616024"/>
            <a:ext cx="430940" cy="430940"/>
          </a:xfrm>
          <a:custGeom>
            <a:avLst/>
            <a:gdLst/>
            <a:ahLst/>
            <a:cxnLst/>
            <a:rect l="l" t="t" r="r" b="b"/>
            <a:pathLst>
              <a:path w="430940" h="430940">
                <a:moveTo>
                  <a:pt x="215470" y="0"/>
                </a:moveTo>
                <a:lnTo>
                  <a:pt x="215470" y="0"/>
                </a:lnTo>
                <a:cubicBezTo>
                  <a:pt x="334391" y="0"/>
                  <a:pt x="430940" y="96549"/>
                  <a:pt x="430940" y="215470"/>
                </a:cubicBezTo>
                <a:lnTo>
                  <a:pt x="430940" y="215470"/>
                </a:lnTo>
                <a:cubicBezTo>
                  <a:pt x="430940" y="334391"/>
                  <a:pt x="334391" y="430940"/>
                  <a:pt x="215470" y="430940"/>
                </a:cubicBezTo>
                <a:lnTo>
                  <a:pt x="215470" y="430940"/>
                </a:lnTo>
                <a:cubicBezTo>
                  <a:pt x="96549" y="430940"/>
                  <a:pt x="0" y="334391"/>
                  <a:pt x="0" y="215470"/>
                </a:cubicBezTo>
                <a:lnTo>
                  <a:pt x="0" y="215470"/>
                </a:lnTo>
                <a:cubicBezTo>
                  <a:pt x="0" y="96549"/>
                  <a:pt x="96549" y="0"/>
                  <a:pt x="215470" y="0"/>
                </a:cubicBez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6474054" y="1741714"/>
            <a:ext cx="179558" cy="179558"/>
          </a:xfrm>
          <a:custGeom>
            <a:avLst/>
            <a:gdLst/>
            <a:ahLst/>
            <a:cxnLst/>
            <a:rect l="l" t="t" r="r" b="b"/>
            <a:pathLst>
              <a:path w="179558" h="179558">
                <a:moveTo>
                  <a:pt x="78522" y="11222"/>
                </a:moveTo>
                <a:lnTo>
                  <a:pt x="51798" y="11222"/>
                </a:lnTo>
                <a:cubicBezTo>
                  <a:pt x="41488" y="11222"/>
                  <a:pt x="32475" y="18271"/>
                  <a:pt x="30020" y="28266"/>
                </a:cubicBezTo>
                <a:lnTo>
                  <a:pt x="491" y="147469"/>
                </a:lnTo>
                <a:cubicBezTo>
                  <a:pt x="-2139" y="158060"/>
                  <a:pt x="5892" y="168336"/>
                  <a:pt x="16834" y="168336"/>
                </a:cubicBezTo>
                <a:lnTo>
                  <a:pt x="78522" y="168336"/>
                </a:lnTo>
                <a:lnTo>
                  <a:pt x="78522" y="145891"/>
                </a:lnTo>
                <a:cubicBezTo>
                  <a:pt x="78522" y="139684"/>
                  <a:pt x="83537" y="134669"/>
                  <a:pt x="89744" y="134669"/>
                </a:cubicBezTo>
                <a:cubicBezTo>
                  <a:pt x="95951" y="134669"/>
                  <a:pt x="100966" y="139684"/>
                  <a:pt x="100966" y="145891"/>
                </a:cubicBezTo>
                <a:lnTo>
                  <a:pt x="100966" y="168336"/>
                </a:lnTo>
                <a:lnTo>
                  <a:pt x="162725" y="168336"/>
                </a:lnTo>
                <a:cubicBezTo>
                  <a:pt x="173666" y="168336"/>
                  <a:pt x="181697" y="158060"/>
                  <a:pt x="179067" y="147469"/>
                </a:cubicBezTo>
                <a:lnTo>
                  <a:pt x="149573" y="28266"/>
                </a:lnTo>
                <a:cubicBezTo>
                  <a:pt x="147083" y="18271"/>
                  <a:pt x="138105" y="11222"/>
                  <a:pt x="127760" y="11222"/>
                </a:cubicBezTo>
                <a:lnTo>
                  <a:pt x="100966" y="11222"/>
                </a:lnTo>
                <a:lnTo>
                  <a:pt x="100966" y="33667"/>
                </a:lnTo>
                <a:cubicBezTo>
                  <a:pt x="100966" y="39875"/>
                  <a:pt x="95951" y="44890"/>
                  <a:pt x="89744" y="44890"/>
                </a:cubicBezTo>
                <a:cubicBezTo>
                  <a:pt x="83537" y="44890"/>
                  <a:pt x="78522" y="39875"/>
                  <a:pt x="78522" y="33667"/>
                </a:cubicBezTo>
                <a:lnTo>
                  <a:pt x="78522" y="11222"/>
                </a:lnTo>
                <a:close/>
                <a:moveTo>
                  <a:pt x="100966" y="78557"/>
                </a:moveTo>
                <a:lnTo>
                  <a:pt x="100966" y="101001"/>
                </a:lnTo>
                <a:cubicBezTo>
                  <a:pt x="100966" y="107209"/>
                  <a:pt x="95951" y="112224"/>
                  <a:pt x="89744" y="112224"/>
                </a:cubicBezTo>
                <a:cubicBezTo>
                  <a:pt x="83537" y="112224"/>
                  <a:pt x="78522" y="107209"/>
                  <a:pt x="78522" y="101001"/>
                </a:cubicBezTo>
                <a:lnTo>
                  <a:pt x="78522" y="78557"/>
                </a:lnTo>
                <a:cubicBezTo>
                  <a:pt x="78522" y="72349"/>
                  <a:pt x="83537" y="67334"/>
                  <a:pt x="89744" y="67334"/>
                </a:cubicBezTo>
                <a:cubicBezTo>
                  <a:pt x="95951" y="67334"/>
                  <a:pt x="100966" y="72349"/>
                  <a:pt x="100966" y="78557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28" name="Text 26"/>
          <p:cNvSpPr/>
          <p:nvPr/>
        </p:nvSpPr>
        <p:spPr>
          <a:xfrm>
            <a:off x="6887038" y="1687847"/>
            <a:ext cx="1741714" cy="2872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97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During Transition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348363" y="2190610"/>
            <a:ext cx="5305944" cy="682321"/>
          </a:xfrm>
          <a:custGeom>
            <a:avLst/>
            <a:gdLst/>
            <a:ahLst/>
            <a:cxnLst/>
            <a:rect l="l" t="t" r="r" b="b"/>
            <a:pathLst>
              <a:path w="5305944" h="682321">
                <a:moveTo>
                  <a:pt x="71821" y="0"/>
                </a:moveTo>
                <a:lnTo>
                  <a:pt x="5234123" y="0"/>
                </a:lnTo>
                <a:cubicBezTo>
                  <a:pt x="5273789" y="0"/>
                  <a:pt x="5305944" y="32155"/>
                  <a:pt x="5305944" y="71821"/>
                </a:cubicBezTo>
                <a:lnTo>
                  <a:pt x="5305944" y="610500"/>
                </a:lnTo>
                <a:cubicBezTo>
                  <a:pt x="5305944" y="650166"/>
                  <a:pt x="5273789" y="682321"/>
                  <a:pt x="5234123" y="682321"/>
                </a:cubicBezTo>
                <a:lnTo>
                  <a:pt x="71821" y="682321"/>
                </a:lnTo>
                <a:cubicBezTo>
                  <a:pt x="32155" y="682321"/>
                  <a:pt x="0" y="650166"/>
                  <a:pt x="0" y="610500"/>
                </a:cubicBezTo>
                <a:lnTo>
                  <a:pt x="0" y="71821"/>
                </a:lnTo>
                <a:cubicBezTo>
                  <a:pt x="0" y="32182"/>
                  <a:pt x="32182" y="0"/>
                  <a:pt x="718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6456098" y="2298345"/>
            <a:ext cx="94268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Geo-arbitrage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11076425" y="2298345"/>
            <a:ext cx="529697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+3–6 bln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56098" y="2585638"/>
            <a:ext cx="5153320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Pindah ke kota/daerah dengan cost of living lebih rendah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48363" y="2980666"/>
            <a:ext cx="5305944" cy="682321"/>
          </a:xfrm>
          <a:custGeom>
            <a:avLst/>
            <a:gdLst/>
            <a:ahLst/>
            <a:cxnLst/>
            <a:rect l="l" t="t" r="r" b="b"/>
            <a:pathLst>
              <a:path w="5305944" h="682321">
                <a:moveTo>
                  <a:pt x="71821" y="0"/>
                </a:moveTo>
                <a:lnTo>
                  <a:pt x="5234123" y="0"/>
                </a:lnTo>
                <a:cubicBezTo>
                  <a:pt x="5273789" y="0"/>
                  <a:pt x="5305944" y="32155"/>
                  <a:pt x="5305944" y="71821"/>
                </a:cubicBezTo>
                <a:lnTo>
                  <a:pt x="5305944" y="610500"/>
                </a:lnTo>
                <a:cubicBezTo>
                  <a:pt x="5305944" y="650166"/>
                  <a:pt x="5273789" y="682321"/>
                  <a:pt x="5234123" y="682321"/>
                </a:cubicBezTo>
                <a:lnTo>
                  <a:pt x="71821" y="682321"/>
                </a:lnTo>
                <a:cubicBezTo>
                  <a:pt x="32155" y="682321"/>
                  <a:pt x="0" y="650166"/>
                  <a:pt x="0" y="610500"/>
                </a:cubicBezTo>
                <a:lnTo>
                  <a:pt x="0" y="71821"/>
                </a:lnTo>
                <a:cubicBezTo>
                  <a:pt x="0" y="32182"/>
                  <a:pt x="32182" y="0"/>
                  <a:pt x="718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6456098" y="3088401"/>
            <a:ext cx="119406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Downsize lifestyle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1085122" y="3088401"/>
            <a:ext cx="529697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+2–4 bln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456098" y="3375694"/>
            <a:ext cx="5153320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Temporary reduction: smaller apartment, less dining out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348363" y="3770722"/>
            <a:ext cx="5305944" cy="682321"/>
          </a:xfrm>
          <a:custGeom>
            <a:avLst/>
            <a:gdLst/>
            <a:ahLst/>
            <a:cxnLst/>
            <a:rect l="l" t="t" r="r" b="b"/>
            <a:pathLst>
              <a:path w="5305944" h="682321">
                <a:moveTo>
                  <a:pt x="71821" y="0"/>
                </a:moveTo>
                <a:lnTo>
                  <a:pt x="5234123" y="0"/>
                </a:lnTo>
                <a:cubicBezTo>
                  <a:pt x="5273789" y="0"/>
                  <a:pt x="5305944" y="32155"/>
                  <a:pt x="5305944" y="71821"/>
                </a:cubicBezTo>
                <a:lnTo>
                  <a:pt x="5305944" y="610500"/>
                </a:lnTo>
                <a:cubicBezTo>
                  <a:pt x="5305944" y="650166"/>
                  <a:pt x="5273789" y="682321"/>
                  <a:pt x="5234123" y="682321"/>
                </a:cubicBezTo>
                <a:lnTo>
                  <a:pt x="71821" y="682321"/>
                </a:lnTo>
                <a:cubicBezTo>
                  <a:pt x="32155" y="682321"/>
                  <a:pt x="0" y="650166"/>
                  <a:pt x="0" y="610500"/>
                </a:cubicBezTo>
                <a:lnTo>
                  <a:pt x="0" y="71821"/>
                </a:lnTo>
                <a:cubicBezTo>
                  <a:pt x="0" y="32182"/>
                  <a:pt x="32182" y="0"/>
                  <a:pt x="718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6456098" y="3878457"/>
            <a:ext cx="1310775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Monetize idle assets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1105813" y="3878457"/>
            <a:ext cx="502763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+1–3 bln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456098" y="4165750"/>
            <a:ext cx="5153320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Sewakan kamar, jual barang tidak terpakai, etc.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48363" y="4560778"/>
            <a:ext cx="5305944" cy="682321"/>
          </a:xfrm>
          <a:custGeom>
            <a:avLst/>
            <a:gdLst/>
            <a:ahLst/>
            <a:cxnLst/>
            <a:rect l="l" t="t" r="r" b="b"/>
            <a:pathLst>
              <a:path w="5305944" h="682321">
                <a:moveTo>
                  <a:pt x="71821" y="0"/>
                </a:moveTo>
                <a:lnTo>
                  <a:pt x="5234123" y="0"/>
                </a:lnTo>
                <a:cubicBezTo>
                  <a:pt x="5273789" y="0"/>
                  <a:pt x="5305944" y="32155"/>
                  <a:pt x="5305944" y="71821"/>
                </a:cubicBezTo>
                <a:lnTo>
                  <a:pt x="5305944" y="610500"/>
                </a:lnTo>
                <a:cubicBezTo>
                  <a:pt x="5305944" y="650166"/>
                  <a:pt x="5273789" y="682321"/>
                  <a:pt x="5234123" y="682321"/>
                </a:cubicBezTo>
                <a:lnTo>
                  <a:pt x="71821" y="682321"/>
                </a:lnTo>
                <a:cubicBezTo>
                  <a:pt x="32155" y="682321"/>
                  <a:pt x="0" y="650166"/>
                  <a:pt x="0" y="610500"/>
                </a:cubicBezTo>
                <a:lnTo>
                  <a:pt x="0" y="71821"/>
                </a:lnTo>
                <a:cubicBezTo>
                  <a:pt x="0" y="32182"/>
                  <a:pt x="32182" y="0"/>
                  <a:pt x="718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6456098" y="4668513"/>
            <a:ext cx="128384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Community sharing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10994361" y="4668513"/>
            <a:ext cx="619476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+0.5–1 bln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56098" y="4955806"/>
            <a:ext cx="5153320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Co-working, carpooling, meal prep bersama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359116" y="5566303"/>
            <a:ext cx="5665060" cy="1292819"/>
          </a:xfrm>
          <a:custGeom>
            <a:avLst/>
            <a:gdLst/>
            <a:ahLst/>
            <a:cxnLst/>
            <a:rect l="l" t="t" r="r" b="b"/>
            <a:pathLst>
              <a:path w="5665060" h="1292819">
                <a:moveTo>
                  <a:pt x="71829" y="0"/>
                </a:moveTo>
                <a:lnTo>
                  <a:pt x="5593231" y="0"/>
                </a:lnTo>
                <a:cubicBezTo>
                  <a:pt x="5632901" y="0"/>
                  <a:pt x="5665060" y="32159"/>
                  <a:pt x="5665060" y="71829"/>
                </a:cubicBezTo>
                <a:lnTo>
                  <a:pt x="5665060" y="1220990"/>
                </a:lnTo>
                <a:cubicBezTo>
                  <a:pt x="5665060" y="1260660"/>
                  <a:pt x="5632901" y="1292819"/>
                  <a:pt x="5593231" y="1292819"/>
                </a:cubicBezTo>
                <a:lnTo>
                  <a:pt x="71829" y="1292819"/>
                </a:lnTo>
                <a:cubicBezTo>
                  <a:pt x="32159" y="1292819"/>
                  <a:pt x="0" y="1260660"/>
                  <a:pt x="0" y="1220990"/>
                </a:cubicBezTo>
                <a:lnTo>
                  <a:pt x="0" y="71829"/>
                </a:lnTo>
                <a:cubicBezTo>
                  <a:pt x="0" y="32186"/>
                  <a:pt x="32186" y="0"/>
                  <a:pt x="71829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502763" y="5709950"/>
            <a:ext cx="359116" cy="359116"/>
          </a:xfrm>
          <a:custGeom>
            <a:avLst/>
            <a:gdLst/>
            <a:ahLst/>
            <a:cxnLst/>
            <a:rect l="l" t="t" r="r" b="b"/>
            <a:pathLst>
              <a:path w="359116" h="359116">
                <a:moveTo>
                  <a:pt x="179558" y="0"/>
                </a:moveTo>
                <a:lnTo>
                  <a:pt x="179558" y="0"/>
                </a:lnTo>
                <a:cubicBezTo>
                  <a:pt x="278725" y="0"/>
                  <a:pt x="359116" y="80391"/>
                  <a:pt x="359116" y="179558"/>
                </a:cubicBezTo>
                <a:lnTo>
                  <a:pt x="359116" y="179558"/>
                </a:lnTo>
                <a:cubicBezTo>
                  <a:pt x="359116" y="278725"/>
                  <a:pt x="278725" y="359116"/>
                  <a:pt x="179558" y="359116"/>
                </a:cubicBezTo>
                <a:lnTo>
                  <a:pt x="179558" y="359116"/>
                </a:lnTo>
                <a:cubicBezTo>
                  <a:pt x="80391" y="359116"/>
                  <a:pt x="0" y="278725"/>
                  <a:pt x="0" y="179558"/>
                </a:cubicBezTo>
                <a:lnTo>
                  <a:pt x="0" y="179558"/>
                </a:lnTo>
                <a:cubicBezTo>
                  <a:pt x="0" y="80391"/>
                  <a:pt x="80391" y="0"/>
                  <a:pt x="179558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613865" y="5808707"/>
            <a:ext cx="141402" cy="161602"/>
          </a:xfrm>
          <a:custGeom>
            <a:avLst/>
            <a:gdLst/>
            <a:ahLst/>
            <a:cxnLst/>
            <a:rect l="l" t="t" r="r" b="b"/>
            <a:pathLst>
              <a:path w="141402" h="161602">
                <a:moveTo>
                  <a:pt x="106935" y="-3125"/>
                </a:moveTo>
                <a:cubicBezTo>
                  <a:pt x="110691" y="-410"/>
                  <a:pt x="112080" y="4514"/>
                  <a:pt x="110376" y="8806"/>
                </a:cubicBezTo>
                <a:lnTo>
                  <a:pt x="85630" y="70701"/>
                </a:lnTo>
                <a:lnTo>
                  <a:pt x="131302" y="70701"/>
                </a:lnTo>
                <a:cubicBezTo>
                  <a:pt x="135563" y="70701"/>
                  <a:pt x="139350" y="73352"/>
                  <a:pt x="140802" y="77361"/>
                </a:cubicBezTo>
                <a:cubicBezTo>
                  <a:pt x="142254" y="81369"/>
                  <a:pt x="141023" y="85851"/>
                  <a:pt x="137772" y="88566"/>
                </a:cubicBezTo>
                <a:lnTo>
                  <a:pt x="46871" y="164317"/>
                </a:lnTo>
                <a:cubicBezTo>
                  <a:pt x="43304" y="167284"/>
                  <a:pt x="38223" y="167442"/>
                  <a:pt x="34467" y="164727"/>
                </a:cubicBezTo>
                <a:cubicBezTo>
                  <a:pt x="30711" y="162013"/>
                  <a:pt x="29322" y="157089"/>
                  <a:pt x="31026" y="152796"/>
                </a:cubicBezTo>
                <a:lnTo>
                  <a:pt x="55772" y="90901"/>
                </a:lnTo>
                <a:lnTo>
                  <a:pt x="10100" y="90901"/>
                </a:lnTo>
                <a:cubicBezTo>
                  <a:pt x="5839" y="90901"/>
                  <a:pt x="2052" y="88250"/>
                  <a:pt x="600" y="84242"/>
                </a:cubicBezTo>
                <a:cubicBezTo>
                  <a:pt x="-852" y="80233"/>
                  <a:pt x="379" y="75751"/>
                  <a:pt x="3630" y="73037"/>
                </a:cubicBezTo>
                <a:lnTo>
                  <a:pt x="94531" y="-2714"/>
                </a:lnTo>
                <a:cubicBezTo>
                  <a:pt x="98098" y="-5681"/>
                  <a:pt x="103179" y="-5839"/>
                  <a:pt x="106935" y="-312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8" name="Text 46"/>
          <p:cNvSpPr/>
          <p:nvPr/>
        </p:nvSpPr>
        <p:spPr>
          <a:xfrm>
            <a:off x="969614" y="5763817"/>
            <a:ext cx="1714781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Income Acceleration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502763" y="6176801"/>
            <a:ext cx="1741714" cy="538675"/>
          </a:xfrm>
          <a:custGeom>
            <a:avLst/>
            <a:gdLst/>
            <a:ahLst/>
            <a:cxnLst/>
            <a:rect l="l" t="t" r="r" b="b"/>
            <a:pathLst>
              <a:path w="1741714" h="538675">
                <a:moveTo>
                  <a:pt x="35913" y="0"/>
                </a:moveTo>
                <a:lnTo>
                  <a:pt x="1705801" y="0"/>
                </a:lnTo>
                <a:cubicBezTo>
                  <a:pt x="1725635" y="0"/>
                  <a:pt x="1741714" y="16079"/>
                  <a:pt x="1741714" y="35913"/>
                </a:cubicBezTo>
                <a:lnTo>
                  <a:pt x="1741714" y="502761"/>
                </a:lnTo>
                <a:cubicBezTo>
                  <a:pt x="1741714" y="522596"/>
                  <a:pt x="1725635" y="538675"/>
                  <a:pt x="1705801" y="538675"/>
                </a:cubicBezTo>
                <a:lnTo>
                  <a:pt x="35913" y="538675"/>
                </a:lnTo>
                <a:cubicBezTo>
                  <a:pt x="16079" y="538675"/>
                  <a:pt x="0" y="522596"/>
                  <a:pt x="0" y="502761"/>
                </a:cubicBezTo>
                <a:lnTo>
                  <a:pt x="0" y="35913"/>
                </a:lnTo>
                <a:cubicBezTo>
                  <a:pt x="0" y="16092"/>
                  <a:pt x="16092" y="0"/>
                  <a:pt x="3591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543163" y="6248624"/>
            <a:ext cx="1660913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Consulting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538675" y="6428183"/>
            <a:ext cx="166989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31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+2–4 bln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2319597" y="6176801"/>
            <a:ext cx="1741714" cy="538675"/>
          </a:xfrm>
          <a:custGeom>
            <a:avLst/>
            <a:gdLst/>
            <a:ahLst/>
            <a:cxnLst/>
            <a:rect l="l" t="t" r="r" b="b"/>
            <a:pathLst>
              <a:path w="1741714" h="538675">
                <a:moveTo>
                  <a:pt x="35913" y="0"/>
                </a:moveTo>
                <a:lnTo>
                  <a:pt x="1705801" y="0"/>
                </a:lnTo>
                <a:cubicBezTo>
                  <a:pt x="1725635" y="0"/>
                  <a:pt x="1741714" y="16079"/>
                  <a:pt x="1741714" y="35913"/>
                </a:cubicBezTo>
                <a:lnTo>
                  <a:pt x="1741714" y="502761"/>
                </a:lnTo>
                <a:cubicBezTo>
                  <a:pt x="1741714" y="522596"/>
                  <a:pt x="1725635" y="538675"/>
                  <a:pt x="1705801" y="538675"/>
                </a:cubicBezTo>
                <a:lnTo>
                  <a:pt x="35913" y="538675"/>
                </a:lnTo>
                <a:cubicBezTo>
                  <a:pt x="16079" y="538675"/>
                  <a:pt x="0" y="522596"/>
                  <a:pt x="0" y="502761"/>
                </a:cubicBezTo>
                <a:lnTo>
                  <a:pt x="0" y="35913"/>
                </a:lnTo>
                <a:cubicBezTo>
                  <a:pt x="0" y="16092"/>
                  <a:pt x="16092" y="0"/>
                  <a:pt x="3591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2359998" y="6248624"/>
            <a:ext cx="1660913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Freelance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2355509" y="6428183"/>
            <a:ext cx="166989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31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+1–3 bln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4136431" y="6176801"/>
            <a:ext cx="1741714" cy="538675"/>
          </a:xfrm>
          <a:custGeom>
            <a:avLst/>
            <a:gdLst/>
            <a:ahLst/>
            <a:cxnLst/>
            <a:rect l="l" t="t" r="r" b="b"/>
            <a:pathLst>
              <a:path w="1741714" h="538675">
                <a:moveTo>
                  <a:pt x="35913" y="0"/>
                </a:moveTo>
                <a:lnTo>
                  <a:pt x="1705801" y="0"/>
                </a:lnTo>
                <a:cubicBezTo>
                  <a:pt x="1725635" y="0"/>
                  <a:pt x="1741714" y="16079"/>
                  <a:pt x="1741714" y="35913"/>
                </a:cubicBezTo>
                <a:lnTo>
                  <a:pt x="1741714" y="502761"/>
                </a:lnTo>
                <a:cubicBezTo>
                  <a:pt x="1741714" y="522596"/>
                  <a:pt x="1725635" y="538675"/>
                  <a:pt x="1705801" y="538675"/>
                </a:cubicBezTo>
                <a:lnTo>
                  <a:pt x="35913" y="538675"/>
                </a:lnTo>
                <a:cubicBezTo>
                  <a:pt x="16079" y="538675"/>
                  <a:pt x="0" y="522596"/>
                  <a:pt x="0" y="502761"/>
                </a:cubicBezTo>
                <a:lnTo>
                  <a:pt x="0" y="35913"/>
                </a:lnTo>
                <a:cubicBezTo>
                  <a:pt x="0" y="16092"/>
                  <a:pt x="16092" y="0"/>
                  <a:pt x="3591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4176832" y="6248624"/>
            <a:ext cx="1660913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Advisory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4172343" y="6428183"/>
            <a:ext cx="166989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31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+2–5 bln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6168805" y="5566303"/>
            <a:ext cx="5665060" cy="1292819"/>
          </a:xfrm>
          <a:custGeom>
            <a:avLst/>
            <a:gdLst/>
            <a:ahLst/>
            <a:cxnLst/>
            <a:rect l="l" t="t" r="r" b="b"/>
            <a:pathLst>
              <a:path w="5665060" h="1292819">
                <a:moveTo>
                  <a:pt x="71829" y="0"/>
                </a:moveTo>
                <a:lnTo>
                  <a:pt x="5593231" y="0"/>
                </a:lnTo>
                <a:cubicBezTo>
                  <a:pt x="5632901" y="0"/>
                  <a:pt x="5665060" y="32159"/>
                  <a:pt x="5665060" y="71829"/>
                </a:cubicBezTo>
                <a:lnTo>
                  <a:pt x="5665060" y="1220990"/>
                </a:lnTo>
                <a:cubicBezTo>
                  <a:pt x="5665060" y="1260660"/>
                  <a:pt x="5632901" y="1292819"/>
                  <a:pt x="5593231" y="1292819"/>
                </a:cubicBezTo>
                <a:lnTo>
                  <a:pt x="71829" y="1292819"/>
                </a:lnTo>
                <a:cubicBezTo>
                  <a:pt x="32159" y="1292819"/>
                  <a:pt x="0" y="1260660"/>
                  <a:pt x="0" y="1220990"/>
                </a:cubicBezTo>
                <a:lnTo>
                  <a:pt x="0" y="71829"/>
                </a:lnTo>
                <a:cubicBezTo>
                  <a:pt x="0" y="32186"/>
                  <a:pt x="32186" y="0"/>
                  <a:pt x="71829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312452" y="5709950"/>
            <a:ext cx="359116" cy="359116"/>
          </a:xfrm>
          <a:custGeom>
            <a:avLst/>
            <a:gdLst/>
            <a:ahLst/>
            <a:cxnLst/>
            <a:rect l="l" t="t" r="r" b="b"/>
            <a:pathLst>
              <a:path w="359116" h="359116">
                <a:moveTo>
                  <a:pt x="179558" y="0"/>
                </a:moveTo>
                <a:lnTo>
                  <a:pt x="179558" y="0"/>
                </a:lnTo>
                <a:cubicBezTo>
                  <a:pt x="278725" y="0"/>
                  <a:pt x="359116" y="80391"/>
                  <a:pt x="359116" y="179558"/>
                </a:cubicBezTo>
                <a:lnTo>
                  <a:pt x="359116" y="179558"/>
                </a:lnTo>
                <a:cubicBezTo>
                  <a:pt x="359116" y="278725"/>
                  <a:pt x="278725" y="359116"/>
                  <a:pt x="179558" y="359116"/>
                </a:cubicBezTo>
                <a:lnTo>
                  <a:pt x="179558" y="359116"/>
                </a:lnTo>
                <a:cubicBezTo>
                  <a:pt x="80391" y="359116"/>
                  <a:pt x="0" y="278725"/>
                  <a:pt x="0" y="179558"/>
                </a:cubicBezTo>
                <a:lnTo>
                  <a:pt x="0" y="179558"/>
                </a:lnTo>
                <a:cubicBezTo>
                  <a:pt x="0" y="80391"/>
                  <a:pt x="80391" y="0"/>
                  <a:pt x="179558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6413453" y="5808707"/>
            <a:ext cx="161602" cy="161602"/>
          </a:xfrm>
          <a:custGeom>
            <a:avLst/>
            <a:gdLst/>
            <a:ahLst/>
            <a:cxnLst/>
            <a:rect l="l" t="t" r="r" b="b"/>
            <a:pathLst>
              <a:path w="161602" h="161602">
                <a:moveTo>
                  <a:pt x="60601" y="80801"/>
                </a:moveTo>
                <a:lnTo>
                  <a:pt x="48134" y="93269"/>
                </a:lnTo>
                <a:cubicBezTo>
                  <a:pt x="44157" y="91722"/>
                  <a:pt x="39864" y="90901"/>
                  <a:pt x="35351" y="90901"/>
                </a:cubicBezTo>
                <a:cubicBezTo>
                  <a:pt x="15813" y="90901"/>
                  <a:pt x="0" y="106714"/>
                  <a:pt x="0" y="126252"/>
                </a:cubicBezTo>
                <a:cubicBezTo>
                  <a:pt x="0" y="145789"/>
                  <a:pt x="15813" y="161602"/>
                  <a:pt x="35351" y="161602"/>
                </a:cubicBezTo>
                <a:cubicBezTo>
                  <a:pt x="54888" y="161602"/>
                  <a:pt x="70701" y="145789"/>
                  <a:pt x="70701" y="126252"/>
                </a:cubicBezTo>
                <a:cubicBezTo>
                  <a:pt x="70701" y="121738"/>
                  <a:pt x="69849" y="117446"/>
                  <a:pt x="68334" y="113469"/>
                </a:cubicBezTo>
                <a:lnTo>
                  <a:pt x="157562" y="24240"/>
                </a:lnTo>
                <a:cubicBezTo>
                  <a:pt x="159803" y="21999"/>
                  <a:pt x="159803" y="18401"/>
                  <a:pt x="157562" y="16160"/>
                </a:cubicBezTo>
                <a:cubicBezTo>
                  <a:pt x="148630" y="7228"/>
                  <a:pt x="134174" y="7228"/>
                  <a:pt x="125242" y="16160"/>
                </a:cubicBezTo>
                <a:lnTo>
                  <a:pt x="80801" y="60601"/>
                </a:lnTo>
                <a:lnTo>
                  <a:pt x="68334" y="48134"/>
                </a:lnTo>
                <a:cubicBezTo>
                  <a:pt x="69880" y="44157"/>
                  <a:pt x="70701" y="39864"/>
                  <a:pt x="70701" y="35351"/>
                </a:cubicBezTo>
                <a:cubicBezTo>
                  <a:pt x="70701" y="15813"/>
                  <a:pt x="54888" y="0"/>
                  <a:pt x="35351" y="0"/>
                </a:cubicBezTo>
                <a:cubicBezTo>
                  <a:pt x="15813" y="0"/>
                  <a:pt x="0" y="15813"/>
                  <a:pt x="0" y="35351"/>
                </a:cubicBezTo>
                <a:cubicBezTo>
                  <a:pt x="0" y="54888"/>
                  <a:pt x="15813" y="70701"/>
                  <a:pt x="35351" y="70701"/>
                </a:cubicBezTo>
                <a:cubicBezTo>
                  <a:pt x="39864" y="70701"/>
                  <a:pt x="44157" y="69849"/>
                  <a:pt x="48134" y="68334"/>
                </a:cubicBezTo>
                <a:lnTo>
                  <a:pt x="60601" y="80801"/>
                </a:lnTo>
                <a:close/>
                <a:moveTo>
                  <a:pt x="91501" y="111701"/>
                </a:moveTo>
                <a:lnTo>
                  <a:pt x="125242" y="145442"/>
                </a:lnTo>
                <a:cubicBezTo>
                  <a:pt x="134174" y="154374"/>
                  <a:pt x="148630" y="154374"/>
                  <a:pt x="157562" y="145442"/>
                </a:cubicBezTo>
                <a:cubicBezTo>
                  <a:pt x="159803" y="143201"/>
                  <a:pt x="159803" y="139603"/>
                  <a:pt x="157562" y="137362"/>
                </a:cubicBezTo>
                <a:lnTo>
                  <a:pt x="111701" y="91501"/>
                </a:lnTo>
                <a:lnTo>
                  <a:pt x="91501" y="111701"/>
                </a:lnTo>
                <a:close/>
                <a:moveTo>
                  <a:pt x="20200" y="35351"/>
                </a:moveTo>
                <a:cubicBezTo>
                  <a:pt x="20200" y="26989"/>
                  <a:pt x="26989" y="20200"/>
                  <a:pt x="35351" y="20200"/>
                </a:cubicBezTo>
                <a:cubicBezTo>
                  <a:pt x="43712" y="20200"/>
                  <a:pt x="50501" y="26989"/>
                  <a:pt x="50501" y="35351"/>
                </a:cubicBezTo>
                <a:cubicBezTo>
                  <a:pt x="50501" y="43712"/>
                  <a:pt x="43712" y="50501"/>
                  <a:pt x="35351" y="50501"/>
                </a:cubicBezTo>
                <a:cubicBezTo>
                  <a:pt x="26989" y="50501"/>
                  <a:pt x="20200" y="43712"/>
                  <a:pt x="20200" y="35351"/>
                </a:cubicBezTo>
                <a:close/>
                <a:moveTo>
                  <a:pt x="35351" y="111102"/>
                </a:moveTo>
                <a:cubicBezTo>
                  <a:pt x="43712" y="111102"/>
                  <a:pt x="50501" y="117890"/>
                  <a:pt x="50501" y="126252"/>
                </a:cubicBezTo>
                <a:cubicBezTo>
                  <a:pt x="50501" y="134613"/>
                  <a:pt x="43712" y="141402"/>
                  <a:pt x="35351" y="141402"/>
                </a:cubicBezTo>
                <a:cubicBezTo>
                  <a:pt x="26989" y="141402"/>
                  <a:pt x="20200" y="134613"/>
                  <a:pt x="20200" y="126252"/>
                </a:cubicBezTo>
                <a:cubicBezTo>
                  <a:pt x="20200" y="117890"/>
                  <a:pt x="26989" y="111102"/>
                  <a:pt x="35351" y="111102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61" name="Text 59"/>
          <p:cNvSpPr/>
          <p:nvPr/>
        </p:nvSpPr>
        <p:spPr>
          <a:xfrm>
            <a:off x="6779303" y="5763817"/>
            <a:ext cx="1382598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Cost Elimination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6312452" y="6176801"/>
            <a:ext cx="1741714" cy="538675"/>
          </a:xfrm>
          <a:custGeom>
            <a:avLst/>
            <a:gdLst/>
            <a:ahLst/>
            <a:cxnLst/>
            <a:rect l="l" t="t" r="r" b="b"/>
            <a:pathLst>
              <a:path w="1741714" h="538675">
                <a:moveTo>
                  <a:pt x="35913" y="0"/>
                </a:moveTo>
                <a:lnTo>
                  <a:pt x="1705801" y="0"/>
                </a:lnTo>
                <a:cubicBezTo>
                  <a:pt x="1725635" y="0"/>
                  <a:pt x="1741714" y="16079"/>
                  <a:pt x="1741714" y="35913"/>
                </a:cubicBezTo>
                <a:lnTo>
                  <a:pt x="1741714" y="502761"/>
                </a:lnTo>
                <a:cubicBezTo>
                  <a:pt x="1741714" y="522596"/>
                  <a:pt x="1725635" y="538675"/>
                  <a:pt x="1705801" y="538675"/>
                </a:cubicBezTo>
                <a:lnTo>
                  <a:pt x="35913" y="538675"/>
                </a:lnTo>
                <a:cubicBezTo>
                  <a:pt x="16079" y="538675"/>
                  <a:pt x="0" y="522596"/>
                  <a:pt x="0" y="502761"/>
                </a:cubicBezTo>
                <a:lnTo>
                  <a:pt x="0" y="35913"/>
                </a:lnTo>
                <a:cubicBezTo>
                  <a:pt x="0" y="16092"/>
                  <a:pt x="16092" y="0"/>
                  <a:pt x="3591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6352852" y="6248624"/>
            <a:ext cx="1660913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Subscription audit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6348363" y="6428183"/>
            <a:ext cx="166989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31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+0.5 bln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8129286" y="6176801"/>
            <a:ext cx="1741714" cy="538675"/>
          </a:xfrm>
          <a:custGeom>
            <a:avLst/>
            <a:gdLst/>
            <a:ahLst/>
            <a:cxnLst/>
            <a:rect l="l" t="t" r="r" b="b"/>
            <a:pathLst>
              <a:path w="1741714" h="538675">
                <a:moveTo>
                  <a:pt x="35913" y="0"/>
                </a:moveTo>
                <a:lnTo>
                  <a:pt x="1705801" y="0"/>
                </a:lnTo>
                <a:cubicBezTo>
                  <a:pt x="1725635" y="0"/>
                  <a:pt x="1741714" y="16079"/>
                  <a:pt x="1741714" y="35913"/>
                </a:cubicBezTo>
                <a:lnTo>
                  <a:pt x="1741714" y="502761"/>
                </a:lnTo>
                <a:cubicBezTo>
                  <a:pt x="1741714" y="522596"/>
                  <a:pt x="1725635" y="538675"/>
                  <a:pt x="1705801" y="538675"/>
                </a:cubicBezTo>
                <a:lnTo>
                  <a:pt x="35913" y="538675"/>
                </a:lnTo>
                <a:cubicBezTo>
                  <a:pt x="16079" y="538675"/>
                  <a:pt x="0" y="522596"/>
                  <a:pt x="0" y="502761"/>
                </a:cubicBezTo>
                <a:lnTo>
                  <a:pt x="0" y="35913"/>
                </a:lnTo>
                <a:cubicBezTo>
                  <a:pt x="0" y="16092"/>
                  <a:pt x="16092" y="0"/>
                  <a:pt x="3591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66" name="Text 64"/>
          <p:cNvSpPr/>
          <p:nvPr/>
        </p:nvSpPr>
        <p:spPr>
          <a:xfrm>
            <a:off x="8169686" y="6248624"/>
            <a:ext cx="1660913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Renegotiate costs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8165198" y="6428183"/>
            <a:ext cx="166989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31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+1–2 bln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9946120" y="6176801"/>
            <a:ext cx="1741714" cy="538675"/>
          </a:xfrm>
          <a:custGeom>
            <a:avLst/>
            <a:gdLst/>
            <a:ahLst/>
            <a:cxnLst/>
            <a:rect l="l" t="t" r="r" b="b"/>
            <a:pathLst>
              <a:path w="1741714" h="538675">
                <a:moveTo>
                  <a:pt x="35913" y="0"/>
                </a:moveTo>
                <a:lnTo>
                  <a:pt x="1705801" y="0"/>
                </a:lnTo>
                <a:cubicBezTo>
                  <a:pt x="1725635" y="0"/>
                  <a:pt x="1741714" y="16079"/>
                  <a:pt x="1741714" y="35913"/>
                </a:cubicBezTo>
                <a:lnTo>
                  <a:pt x="1741714" y="502761"/>
                </a:lnTo>
                <a:cubicBezTo>
                  <a:pt x="1741714" y="522596"/>
                  <a:pt x="1725635" y="538675"/>
                  <a:pt x="1705801" y="538675"/>
                </a:cubicBezTo>
                <a:lnTo>
                  <a:pt x="35913" y="538675"/>
                </a:lnTo>
                <a:cubicBezTo>
                  <a:pt x="16079" y="538675"/>
                  <a:pt x="0" y="522596"/>
                  <a:pt x="0" y="502761"/>
                </a:cubicBezTo>
                <a:lnTo>
                  <a:pt x="0" y="35913"/>
                </a:lnTo>
                <a:cubicBezTo>
                  <a:pt x="0" y="16092"/>
                  <a:pt x="16092" y="0"/>
                  <a:pt x="3591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9986521" y="6248624"/>
            <a:ext cx="1660913" cy="179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DIY services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9982032" y="6428183"/>
            <a:ext cx="166989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31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+0.5 bln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" cy="381000"/>
          </a:xfrm>
          <a:custGeom>
            <a:avLst/>
            <a:gdLst/>
            <a:ahLst/>
            <a:cxnLst/>
            <a:rect l="l" t="t" r="r" b="b"/>
            <a:pathLst>
              <a:path w="38100" h="381000">
                <a:moveTo>
                  <a:pt x="0" y="0"/>
                </a:moveTo>
                <a:lnTo>
                  <a:pt x="38100" y="0"/>
                </a:lnTo>
                <a:lnTo>
                  <a:pt x="381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76250"/>
            <a:ext cx="1419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Your Dashboard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763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One Page. Full Picture.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1485900"/>
            <a:ext cx="11430000" cy="4991100"/>
          </a:xfrm>
          <a:custGeom>
            <a:avLst/>
            <a:gdLst/>
            <a:ahLst/>
            <a:cxnLst/>
            <a:rect l="l" t="t" r="r" b="b"/>
            <a:pathLst>
              <a:path w="11430000" h="4991100">
                <a:moveTo>
                  <a:pt x="114296" y="0"/>
                </a:moveTo>
                <a:lnTo>
                  <a:pt x="11315704" y="0"/>
                </a:lnTo>
                <a:cubicBezTo>
                  <a:pt x="11378828" y="0"/>
                  <a:pt x="11430000" y="51172"/>
                  <a:pt x="11430000" y="114296"/>
                </a:cubicBezTo>
                <a:lnTo>
                  <a:pt x="11430000" y="4876804"/>
                </a:lnTo>
                <a:cubicBezTo>
                  <a:pt x="11430000" y="4939928"/>
                  <a:pt x="11378828" y="4991100"/>
                  <a:pt x="11315704" y="4991100"/>
                </a:cubicBezTo>
                <a:lnTo>
                  <a:pt x="114296" y="4991100"/>
                </a:lnTo>
                <a:cubicBezTo>
                  <a:pt x="51172" y="4991100"/>
                  <a:pt x="0" y="4939928"/>
                  <a:pt x="0" y="4876804"/>
                </a:cubicBezTo>
                <a:lnTo>
                  <a:pt x="0" y="114296"/>
                </a:lnTo>
                <a:cubicBezTo>
                  <a:pt x="0" y="51214"/>
                  <a:pt x="51214" y="0"/>
                  <a:pt x="114296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28650" y="1714500"/>
            <a:ext cx="3514725" cy="2781300"/>
          </a:xfrm>
          <a:custGeom>
            <a:avLst/>
            <a:gdLst/>
            <a:ahLst/>
            <a:cxnLst/>
            <a:rect l="l" t="t" r="r" b="b"/>
            <a:pathLst>
              <a:path w="3514725" h="2781300">
                <a:moveTo>
                  <a:pt x="38100" y="0"/>
                </a:moveTo>
                <a:lnTo>
                  <a:pt x="3438517" y="0"/>
                </a:lnTo>
                <a:cubicBezTo>
                  <a:pt x="3480606" y="0"/>
                  <a:pt x="3514725" y="34119"/>
                  <a:pt x="3514725" y="76208"/>
                </a:cubicBezTo>
                <a:lnTo>
                  <a:pt x="3514725" y="2705092"/>
                </a:lnTo>
                <a:cubicBezTo>
                  <a:pt x="3514725" y="2747181"/>
                  <a:pt x="3480606" y="2781300"/>
                  <a:pt x="3438517" y="2781300"/>
                </a:cubicBezTo>
                <a:lnTo>
                  <a:pt x="38100" y="2781300"/>
                </a:lnTo>
                <a:cubicBezTo>
                  <a:pt x="17072" y="2781300"/>
                  <a:pt x="0" y="2764228"/>
                  <a:pt x="0" y="27432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28650" y="1714500"/>
            <a:ext cx="38100" cy="2781300"/>
          </a:xfrm>
          <a:custGeom>
            <a:avLst/>
            <a:gdLst/>
            <a:ahLst/>
            <a:cxnLst/>
            <a:rect l="l" t="t" r="r" b="b"/>
            <a:pathLst>
              <a:path w="38100" h="2781300">
                <a:moveTo>
                  <a:pt x="38100" y="0"/>
                </a:moveTo>
                <a:lnTo>
                  <a:pt x="38100" y="0"/>
                </a:lnTo>
                <a:lnTo>
                  <a:pt x="38100" y="2781300"/>
                </a:lnTo>
                <a:lnTo>
                  <a:pt x="38100" y="2781300"/>
                </a:lnTo>
                <a:cubicBezTo>
                  <a:pt x="17072" y="2781300"/>
                  <a:pt x="0" y="2764228"/>
                  <a:pt x="0" y="27432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8" name="Shape 6"/>
          <p:cNvSpPr/>
          <p:nvPr/>
        </p:nvSpPr>
        <p:spPr>
          <a:xfrm>
            <a:off x="862013" y="19526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21431" y="10716"/>
                </a:moveTo>
                <a:cubicBezTo>
                  <a:pt x="9611" y="10716"/>
                  <a:pt x="0" y="20326"/>
                  <a:pt x="0" y="32147"/>
                </a:cubicBezTo>
                <a:lnTo>
                  <a:pt x="0" y="128588"/>
                </a:lnTo>
                <a:cubicBezTo>
                  <a:pt x="0" y="140408"/>
                  <a:pt x="9611" y="150019"/>
                  <a:pt x="21431" y="150019"/>
                </a:cubicBezTo>
                <a:lnTo>
                  <a:pt x="150019" y="150019"/>
                </a:lnTo>
                <a:cubicBezTo>
                  <a:pt x="161839" y="150019"/>
                  <a:pt x="171450" y="140408"/>
                  <a:pt x="171450" y="128588"/>
                </a:cubicBezTo>
                <a:lnTo>
                  <a:pt x="171450" y="64294"/>
                </a:lnTo>
                <a:cubicBezTo>
                  <a:pt x="171450" y="52473"/>
                  <a:pt x="161839" y="42863"/>
                  <a:pt x="150019" y="42863"/>
                </a:cubicBezTo>
                <a:lnTo>
                  <a:pt x="24110" y="42863"/>
                </a:lnTo>
                <a:cubicBezTo>
                  <a:pt x="19656" y="42863"/>
                  <a:pt x="16073" y="39279"/>
                  <a:pt x="16073" y="34826"/>
                </a:cubicBezTo>
                <a:cubicBezTo>
                  <a:pt x="16073" y="30372"/>
                  <a:pt x="19656" y="26789"/>
                  <a:pt x="24110" y="26789"/>
                </a:cubicBezTo>
                <a:lnTo>
                  <a:pt x="152698" y="26789"/>
                </a:lnTo>
                <a:cubicBezTo>
                  <a:pt x="157151" y="26789"/>
                  <a:pt x="160734" y="23206"/>
                  <a:pt x="160734" y="18752"/>
                </a:cubicBezTo>
                <a:cubicBezTo>
                  <a:pt x="160734" y="14299"/>
                  <a:pt x="157151" y="10716"/>
                  <a:pt x="152698" y="10716"/>
                </a:cubicBezTo>
                <a:lnTo>
                  <a:pt x="21431" y="10716"/>
                </a:lnTo>
                <a:close/>
                <a:moveTo>
                  <a:pt x="139303" y="85725"/>
                </a:moveTo>
                <a:cubicBezTo>
                  <a:pt x="145217" y="85725"/>
                  <a:pt x="150019" y="90527"/>
                  <a:pt x="150019" y="96441"/>
                </a:cubicBezTo>
                <a:cubicBezTo>
                  <a:pt x="150019" y="102355"/>
                  <a:pt x="145217" y="107156"/>
                  <a:pt x="139303" y="107156"/>
                </a:cubicBezTo>
                <a:cubicBezTo>
                  <a:pt x="133389" y="107156"/>
                  <a:pt x="128588" y="102355"/>
                  <a:pt x="128588" y="96441"/>
                </a:cubicBezTo>
                <a:cubicBezTo>
                  <a:pt x="128588" y="90527"/>
                  <a:pt x="133389" y="85725"/>
                  <a:pt x="139303" y="85725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9" name="Text 7"/>
          <p:cNvSpPr/>
          <p:nvPr/>
        </p:nvSpPr>
        <p:spPr>
          <a:xfrm>
            <a:off x="1057275" y="1905000"/>
            <a:ext cx="2981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Liquid Assets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38200" y="2286000"/>
            <a:ext cx="3114675" cy="381000"/>
          </a:xfrm>
          <a:custGeom>
            <a:avLst/>
            <a:gdLst/>
            <a:ahLst/>
            <a:cxnLst/>
            <a:rect l="l" t="t" r="r" b="b"/>
            <a:pathLst>
              <a:path w="3114675" h="381000">
                <a:moveTo>
                  <a:pt x="38100" y="0"/>
                </a:moveTo>
                <a:lnTo>
                  <a:pt x="3076575" y="0"/>
                </a:lnTo>
                <a:cubicBezTo>
                  <a:pt x="3097603" y="0"/>
                  <a:pt x="3114675" y="17072"/>
                  <a:pt x="3114675" y="38100"/>
                </a:cubicBezTo>
                <a:lnTo>
                  <a:pt x="3114675" y="342900"/>
                </a:lnTo>
                <a:cubicBezTo>
                  <a:pt x="3114675" y="363928"/>
                  <a:pt x="3097603" y="381000"/>
                  <a:pt x="30765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2381250"/>
            <a:ext cx="109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Tier 1 (Immediate)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955950" y="2362200"/>
            <a:ext cx="990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Rp _______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38200" y="2743200"/>
            <a:ext cx="3114675" cy="381000"/>
          </a:xfrm>
          <a:custGeom>
            <a:avLst/>
            <a:gdLst/>
            <a:ahLst/>
            <a:cxnLst/>
            <a:rect l="l" t="t" r="r" b="b"/>
            <a:pathLst>
              <a:path w="3114675" h="381000">
                <a:moveTo>
                  <a:pt x="38100" y="0"/>
                </a:moveTo>
                <a:lnTo>
                  <a:pt x="3076575" y="0"/>
                </a:lnTo>
                <a:cubicBezTo>
                  <a:pt x="3097603" y="0"/>
                  <a:pt x="3114675" y="17072"/>
                  <a:pt x="3114675" y="38100"/>
                </a:cubicBezTo>
                <a:lnTo>
                  <a:pt x="3114675" y="342900"/>
                </a:lnTo>
                <a:cubicBezTo>
                  <a:pt x="3114675" y="363928"/>
                  <a:pt x="3097603" y="381000"/>
                  <a:pt x="30765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2838450"/>
            <a:ext cx="7334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Tier 2 (Fast)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2955950" y="2819400"/>
            <a:ext cx="990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Rp _______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38200" y="3200400"/>
            <a:ext cx="3114675" cy="9525"/>
          </a:xfrm>
          <a:custGeom>
            <a:avLst/>
            <a:gdLst/>
            <a:ahLst/>
            <a:cxnLst/>
            <a:rect l="l" t="t" r="r" b="b"/>
            <a:pathLst>
              <a:path w="3114675" h="9525">
                <a:moveTo>
                  <a:pt x="0" y="0"/>
                </a:moveTo>
                <a:lnTo>
                  <a:pt x="3114675" y="0"/>
                </a:lnTo>
                <a:lnTo>
                  <a:pt x="311467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200" y="3286125"/>
            <a:ext cx="3114675" cy="419100"/>
          </a:xfrm>
          <a:custGeom>
            <a:avLst/>
            <a:gdLst/>
            <a:ahLst/>
            <a:cxnLst/>
            <a:rect l="l" t="t" r="r" b="b"/>
            <a:pathLst>
              <a:path w="3114675" h="419100">
                <a:moveTo>
                  <a:pt x="38100" y="0"/>
                </a:moveTo>
                <a:lnTo>
                  <a:pt x="3076575" y="0"/>
                </a:lnTo>
                <a:cubicBezTo>
                  <a:pt x="3097617" y="0"/>
                  <a:pt x="3114675" y="17058"/>
                  <a:pt x="3114675" y="38100"/>
                </a:cubicBezTo>
                <a:lnTo>
                  <a:pt x="3114675" y="381000"/>
                </a:lnTo>
                <a:cubicBezTo>
                  <a:pt x="3114675" y="402042"/>
                  <a:pt x="3097617" y="419100"/>
                  <a:pt x="3076575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1B29A">
              <a:alpha val="2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3400425"/>
            <a:ext cx="4572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2841203" y="3362325"/>
            <a:ext cx="1114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1B29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Rp _______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28650" y="4648200"/>
            <a:ext cx="3514725" cy="1600200"/>
          </a:xfrm>
          <a:custGeom>
            <a:avLst/>
            <a:gdLst/>
            <a:ahLst/>
            <a:cxnLst/>
            <a:rect l="l" t="t" r="r" b="b"/>
            <a:pathLst>
              <a:path w="3514725" h="1600200">
                <a:moveTo>
                  <a:pt x="38100" y="0"/>
                </a:moveTo>
                <a:lnTo>
                  <a:pt x="3438523" y="0"/>
                </a:lnTo>
                <a:cubicBezTo>
                  <a:pt x="3480608" y="0"/>
                  <a:pt x="3514725" y="34117"/>
                  <a:pt x="3514725" y="76202"/>
                </a:cubicBezTo>
                <a:lnTo>
                  <a:pt x="3514725" y="1523998"/>
                </a:lnTo>
                <a:cubicBezTo>
                  <a:pt x="3514725" y="1566083"/>
                  <a:pt x="3480608" y="1600200"/>
                  <a:pt x="3438523" y="1600200"/>
                </a:cubicBezTo>
                <a:lnTo>
                  <a:pt x="38100" y="1600200"/>
                </a:lnTo>
                <a:cubicBezTo>
                  <a:pt x="17072" y="1600200"/>
                  <a:pt x="0" y="1583128"/>
                  <a:pt x="0" y="1562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28650" y="4648200"/>
            <a:ext cx="38100" cy="1600200"/>
          </a:xfrm>
          <a:custGeom>
            <a:avLst/>
            <a:gdLst/>
            <a:ahLst/>
            <a:cxnLst/>
            <a:rect l="l" t="t" r="r" b="b"/>
            <a:pathLst>
              <a:path w="38100" h="1600200">
                <a:moveTo>
                  <a:pt x="38100" y="0"/>
                </a:moveTo>
                <a:lnTo>
                  <a:pt x="38100" y="0"/>
                </a:lnTo>
                <a:lnTo>
                  <a:pt x="38100" y="1600200"/>
                </a:lnTo>
                <a:lnTo>
                  <a:pt x="38100" y="1600200"/>
                </a:lnTo>
                <a:cubicBezTo>
                  <a:pt x="17072" y="1600200"/>
                  <a:pt x="0" y="1583128"/>
                  <a:pt x="0" y="1562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2" name="Shape 20"/>
          <p:cNvSpPr/>
          <p:nvPr/>
        </p:nvSpPr>
        <p:spPr>
          <a:xfrm>
            <a:off x="872728" y="4886325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53746" y="-8840"/>
                </a:moveTo>
                <a:cubicBezTo>
                  <a:pt x="56860" y="-11452"/>
                  <a:pt x="61447" y="-11352"/>
                  <a:pt x="64428" y="-8539"/>
                </a:cubicBezTo>
                <a:cubicBezTo>
                  <a:pt x="68547" y="-4655"/>
                  <a:pt x="72230" y="-368"/>
                  <a:pt x="75780" y="3985"/>
                </a:cubicBezTo>
                <a:cubicBezTo>
                  <a:pt x="80300" y="9510"/>
                  <a:pt x="85725" y="16810"/>
                  <a:pt x="90949" y="25483"/>
                </a:cubicBezTo>
                <a:cubicBezTo>
                  <a:pt x="92690" y="23206"/>
                  <a:pt x="94298" y="21197"/>
                  <a:pt x="95704" y="19489"/>
                </a:cubicBezTo>
                <a:cubicBezTo>
                  <a:pt x="96072" y="19054"/>
                  <a:pt x="96441" y="18585"/>
                  <a:pt x="96809" y="18116"/>
                </a:cubicBezTo>
                <a:cubicBezTo>
                  <a:pt x="99454" y="14834"/>
                  <a:pt x="102736" y="10716"/>
                  <a:pt x="107123" y="10716"/>
                </a:cubicBezTo>
                <a:cubicBezTo>
                  <a:pt x="111610" y="10716"/>
                  <a:pt x="114758" y="14700"/>
                  <a:pt x="117437" y="18116"/>
                </a:cubicBezTo>
                <a:cubicBezTo>
                  <a:pt x="117872" y="18685"/>
                  <a:pt x="118307" y="19221"/>
                  <a:pt x="118743" y="19723"/>
                </a:cubicBezTo>
                <a:cubicBezTo>
                  <a:pt x="122192" y="23876"/>
                  <a:pt x="126779" y="29870"/>
                  <a:pt x="131367" y="37270"/>
                </a:cubicBezTo>
                <a:cubicBezTo>
                  <a:pt x="140475" y="51971"/>
                  <a:pt x="149985" y="72900"/>
                  <a:pt x="149985" y="96407"/>
                </a:cubicBezTo>
                <a:cubicBezTo>
                  <a:pt x="149985" y="137830"/>
                  <a:pt x="116398" y="171417"/>
                  <a:pt x="74976" y="171417"/>
                </a:cubicBezTo>
                <a:cubicBezTo>
                  <a:pt x="33553" y="171417"/>
                  <a:pt x="0" y="137863"/>
                  <a:pt x="0" y="96441"/>
                </a:cubicBezTo>
                <a:cubicBezTo>
                  <a:pt x="0" y="65935"/>
                  <a:pt x="13763" y="39514"/>
                  <a:pt x="26956" y="21096"/>
                </a:cubicBezTo>
                <a:cubicBezTo>
                  <a:pt x="33620" y="11821"/>
                  <a:pt x="40251" y="4387"/>
                  <a:pt x="45240" y="-703"/>
                </a:cubicBezTo>
                <a:cubicBezTo>
                  <a:pt x="47986" y="-3516"/>
                  <a:pt x="50765" y="-6295"/>
                  <a:pt x="53779" y="-8807"/>
                </a:cubicBezTo>
                <a:close/>
                <a:moveTo>
                  <a:pt x="75579" y="139303"/>
                </a:moveTo>
                <a:cubicBezTo>
                  <a:pt x="84051" y="139303"/>
                  <a:pt x="91552" y="136959"/>
                  <a:pt x="98617" y="132271"/>
                </a:cubicBezTo>
                <a:cubicBezTo>
                  <a:pt x="112715" y="122426"/>
                  <a:pt x="116499" y="102736"/>
                  <a:pt x="108027" y="87265"/>
                </a:cubicBezTo>
                <a:cubicBezTo>
                  <a:pt x="106520" y="84252"/>
                  <a:pt x="102669" y="84051"/>
                  <a:pt x="100492" y="86596"/>
                </a:cubicBezTo>
                <a:lnTo>
                  <a:pt x="92054" y="96407"/>
                </a:lnTo>
                <a:cubicBezTo>
                  <a:pt x="89844" y="98952"/>
                  <a:pt x="85859" y="98885"/>
                  <a:pt x="83783" y="96240"/>
                </a:cubicBezTo>
                <a:cubicBezTo>
                  <a:pt x="77990" y="88839"/>
                  <a:pt x="67341" y="75344"/>
                  <a:pt x="61916" y="68446"/>
                </a:cubicBezTo>
                <a:cubicBezTo>
                  <a:pt x="60108" y="66135"/>
                  <a:pt x="56826" y="65767"/>
                  <a:pt x="54717" y="67810"/>
                </a:cubicBezTo>
                <a:cubicBezTo>
                  <a:pt x="48589" y="73770"/>
                  <a:pt x="37471" y="86830"/>
                  <a:pt x="37471" y="102736"/>
                </a:cubicBezTo>
                <a:cubicBezTo>
                  <a:pt x="37471" y="125708"/>
                  <a:pt x="54415" y="139303"/>
                  <a:pt x="75545" y="13930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3" name="Text 21"/>
          <p:cNvSpPr/>
          <p:nvPr/>
        </p:nvSpPr>
        <p:spPr>
          <a:xfrm>
            <a:off x="1057275" y="4838700"/>
            <a:ext cx="2981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Burn Rate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38200" y="5219700"/>
            <a:ext cx="3114675" cy="381000"/>
          </a:xfrm>
          <a:custGeom>
            <a:avLst/>
            <a:gdLst/>
            <a:ahLst/>
            <a:cxnLst/>
            <a:rect l="l" t="t" r="r" b="b"/>
            <a:pathLst>
              <a:path w="3114675" h="381000">
                <a:moveTo>
                  <a:pt x="38100" y="0"/>
                </a:moveTo>
                <a:lnTo>
                  <a:pt x="3076575" y="0"/>
                </a:lnTo>
                <a:cubicBezTo>
                  <a:pt x="3097603" y="0"/>
                  <a:pt x="3114675" y="17072"/>
                  <a:pt x="3114675" y="38100"/>
                </a:cubicBezTo>
                <a:lnTo>
                  <a:pt x="3114675" y="342900"/>
                </a:lnTo>
                <a:cubicBezTo>
                  <a:pt x="3114675" y="363928"/>
                  <a:pt x="3097603" y="381000"/>
                  <a:pt x="30765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914400" y="5314950"/>
            <a:ext cx="504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2680692" y="5295900"/>
            <a:ext cx="1266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Rp _______/mo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838200" y="5676900"/>
            <a:ext cx="3114675" cy="381000"/>
          </a:xfrm>
          <a:custGeom>
            <a:avLst/>
            <a:gdLst/>
            <a:ahLst/>
            <a:cxnLst/>
            <a:rect l="l" t="t" r="r" b="b"/>
            <a:pathLst>
              <a:path w="3114675" h="381000">
                <a:moveTo>
                  <a:pt x="38100" y="0"/>
                </a:moveTo>
                <a:lnTo>
                  <a:pt x="3076575" y="0"/>
                </a:lnTo>
                <a:cubicBezTo>
                  <a:pt x="3097603" y="0"/>
                  <a:pt x="3114675" y="17072"/>
                  <a:pt x="3114675" y="38100"/>
                </a:cubicBezTo>
                <a:lnTo>
                  <a:pt x="3114675" y="342900"/>
                </a:lnTo>
                <a:cubicBezTo>
                  <a:pt x="3114675" y="363928"/>
                  <a:pt x="3097603" y="381000"/>
                  <a:pt x="30765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914400" y="5772150"/>
            <a:ext cx="800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Compressed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2680692" y="5753100"/>
            <a:ext cx="1266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1B29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Rp _______/mo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349725" y="1714500"/>
            <a:ext cx="3514725" cy="2133600"/>
          </a:xfrm>
          <a:custGeom>
            <a:avLst/>
            <a:gdLst/>
            <a:ahLst/>
            <a:cxnLst/>
            <a:rect l="l" t="t" r="r" b="b"/>
            <a:pathLst>
              <a:path w="3514725" h="2133600">
                <a:moveTo>
                  <a:pt x="38100" y="0"/>
                </a:moveTo>
                <a:lnTo>
                  <a:pt x="3438534" y="0"/>
                </a:lnTo>
                <a:cubicBezTo>
                  <a:pt x="3480585" y="0"/>
                  <a:pt x="3514725" y="34140"/>
                  <a:pt x="3514725" y="76191"/>
                </a:cubicBezTo>
                <a:lnTo>
                  <a:pt x="3514725" y="2057409"/>
                </a:lnTo>
                <a:cubicBezTo>
                  <a:pt x="3514725" y="2099460"/>
                  <a:pt x="3480585" y="2133600"/>
                  <a:pt x="3438534" y="2133600"/>
                </a:cubicBezTo>
                <a:lnTo>
                  <a:pt x="38100" y="2133600"/>
                </a:lnTo>
                <a:cubicBezTo>
                  <a:pt x="17072" y="2133600"/>
                  <a:pt x="0" y="2116528"/>
                  <a:pt x="0" y="2095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4349725" y="1714500"/>
            <a:ext cx="38100" cy="2133600"/>
          </a:xfrm>
          <a:custGeom>
            <a:avLst/>
            <a:gdLst/>
            <a:ahLst/>
            <a:cxnLst/>
            <a:rect l="l" t="t" r="r" b="b"/>
            <a:pathLst>
              <a:path w="38100" h="2133600">
                <a:moveTo>
                  <a:pt x="38100" y="0"/>
                </a:moveTo>
                <a:lnTo>
                  <a:pt x="38100" y="0"/>
                </a:lnTo>
                <a:lnTo>
                  <a:pt x="38100" y="2133600"/>
                </a:lnTo>
                <a:lnTo>
                  <a:pt x="38100" y="2133600"/>
                </a:lnTo>
                <a:cubicBezTo>
                  <a:pt x="17072" y="2133600"/>
                  <a:pt x="0" y="2116528"/>
                  <a:pt x="0" y="2095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2" name="Shape 30"/>
          <p:cNvSpPr/>
          <p:nvPr/>
        </p:nvSpPr>
        <p:spPr>
          <a:xfrm>
            <a:off x="4572372" y="1952625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174129" y="66973"/>
                </a:moveTo>
                <a:cubicBezTo>
                  <a:pt x="184476" y="66973"/>
                  <a:pt x="192881" y="75378"/>
                  <a:pt x="192881" y="85725"/>
                </a:cubicBezTo>
                <a:cubicBezTo>
                  <a:pt x="192881" y="96072"/>
                  <a:pt x="184476" y="104477"/>
                  <a:pt x="174129" y="104477"/>
                </a:cubicBezTo>
                <a:lnTo>
                  <a:pt x="131501" y="104477"/>
                </a:lnTo>
                <a:lnTo>
                  <a:pt x="78191" y="162610"/>
                </a:lnTo>
                <a:cubicBezTo>
                  <a:pt x="76148" y="164820"/>
                  <a:pt x="73302" y="166092"/>
                  <a:pt x="70288" y="166092"/>
                </a:cubicBezTo>
                <a:lnTo>
                  <a:pt x="55654" y="166092"/>
                </a:lnTo>
                <a:cubicBezTo>
                  <a:pt x="52004" y="166092"/>
                  <a:pt x="49426" y="162509"/>
                  <a:pt x="50564" y="159027"/>
                </a:cubicBezTo>
                <a:lnTo>
                  <a:pt x="68747" y="104477"/>
                </a:lnTo>
                <a:lnTo>
                  <a:pt x="35362" y="104477"/>
                </a:lnTo>
                <a:lnTo>
                  <a:pt x="17681" y="126578"/>
                </a:lnTo>
                <a:cubicBezTo>
                  <a:pt x="16676" y="127851"/>
                  <a:pt x="15136" y="128588"/>
                  <a:pt x="13495" y="128588"/>
                </a:cubicBezTo>
                <a:lnTo>
                  <a:pt x="6865" y="128588"/>
                </a:lnTo>
                <a:cubicBezTo>
                  <a:pt x="3382" y="128588"/>
                  <a:pt x="837" y="125306"/>
                  <a:pt x="1674" y="121924"/>
                </a:cubicBezTo>
                <a:lnTo>
                  <a:pt x="10716" y="85725"/>
                </a:lnTo>
                <a:lnTo>
                  <a:pt x="1674" y="49526"/>
                </a:lnTo>
                <a:cubicBezTo>
                  <a:pt x="804" y="46144"/>
                  <a:pt x="3382" y="42863"/>
                  <a:pt x="6865" y="42863"/>
                </a:cubicBezTo>
                <a:lnTo>
                  <a:pt x="13495" y="42863"/>
                </a:lnTo>
                <a:cubicBezTo>
                  <a:pt x="15136" y="42863"/>
                  <a:pt x="16676" y="43599"/>
                  <a:pt x="17681" y="44872"/>
                </a:cubicBezTo>
                <a:lnTo>
                  <a:pt x="35362" y="66973"/>
                </a:lnTo>
                <a:lnTo>
                  <a:pt x="68747" y="66973"/>
                </a:lnTo>
                <a:lnTo>
                  <a:pt x="50564" y="12423"/>
                </a:lnTo>
                <a:cubicBezTo>
                  <a:pt x="49426" y="8941"/>
                  <a:pt x="52004" y="5358"/>
                  <a:pt x="55654" y="5358"/>
                </a:cubicBezTo>
                <a:lnTo>
                  <a:pt x="70288" y="5358"/>
                </a:lnTo>
                <a:cubicBezTo>
                  <a:pt x="73302" y="5358"/>
                  <a:pt x="76148" y="6630"/>
                  <a:pt x="78191" y="8840"/>
                </a:cubicBezTo>
                <a:lnTo>
                  <a:pt x="131501" y="66973"/>
                </a:lnTo>
                <a:lnTo>
                  <a:pt x="174129" y="66973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3" name="Text 31"/>
          <p:cNvSpPr/>
          <p:nvPr/>
        </p:nvSpPr>
        <p:spPr>
          <a:xfrm>
            <a:off x="4778350" y="1905000"/>
            <a:ext cx="2981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Runway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559275" y="2286000"/>
            <a:ext cx="3114675" cy="381000"/>
          </a:xfrm>
          <a:custGeom>
            <a:avLst/>
            <a:gdLst/>
            <a:ahLst/>
            <a:cxnLst/>
            <a:rect l="l" t="t" r="r" b="b"/>
            <a:pathLst>
              <a:path w="3114675" h="381000">
                <a:moveTo>
                  <a:pt x="38100" y="0"/>
                </a:moveTo>
                <a:lnTo>
                  <a:pt x="3076575" y="0"/>
                </a:lnTo>
                <a:cubicBezTo>
                  <a:pt x="3097603" y="0"/>
                  <a:pt x="3114675" y="17072"/>
                  <a:pt x="3114675" y="38100"/>
                </a:cubicBezTo>
                <a:lnTo>
                  <a:pt x="3114675" y="342900"/>
                </a:lnTo>
                <a:cubicBezTo>
                  <a:pt x="3114675" y="363928"/>
                  <a:pt x="3097603" y="381000"/>
                  <a:pt x="30765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4635475" y="2381250"/>
            <a:ext cx="542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Baseline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860530" y="2362200"/>
            <a:ext cx="809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_____ mo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564038" y="2747963"/>
            <a:ext cx="3105150" cy="390525"/>
          </a:xfrm>
          <a:custGeom>
            <a:avLst/>
            <a:gdLst/>
            <a:ahLst/>
            <a:cxnLst/>
            <a:rect l="l" t="t" r="r" b="b"/>
            <a:pathLst>
              <a:path w="3105150" h="390525">
                <a:moveTo>
                  <a:pt x="38100" y="0"/>
                </a:moveTo>
                <a:lnTo>
                  <a:pt x="3067050" y="0"/>
                </a:lnTo>
                <a:cubicBezTo>
                  <a:pt x="3088092" y="0"/>
                  <a:pt x="3105150" y="17058"/>
                  <a:pt x="3105150" y="38100"/>
                </a:cubicBezTo>
                <a:lnTo>
                  <a:pt x="3105150" y="352425"/>
                </a:lnTo>
                <a:cubicBezTo>
                  <a:pt x="3105150" y="373467"/>
                  <a:pt x="3088092" y="390525"/>
                  <a:pt x="3067050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8553D">
              <a:alpha val="10196"/>
            </a:srgbClr>
          </a:solidFill>
          <a:ln w="12700">
            <a:solidFill>
              <a:srgbClr val="C8553D">
                <a:alpha val="30196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645000" y="2847975"/>
            <a:ext cx="904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Buffer (locked)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126263" y="2828925"/>
            <a:ext cx="53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855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-3 mo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564038" y="3224213"/>
            <a:ext cx="3105150" cy="428625"/>
          </a:xfrm>
          <a:custGeom>
            <a:avLst/>
            <a:gdLst/>
            <a:ahLst/>
            <a:cxnLst/>
            <a:rect l="l" t="t" r="r" b="b"/>
            <a:pathLst>
              <a:path w="3105150" h="428625">
                <a:moveTo>
                  <a:pt x="38100" y="0"/>
                </a:moveTo>
                <a:lnTo>
                  <a:pt x="3067050" y="0"/>
                </a:lnTo>
                <a:cubicBezTo>
                  <a:pt x="3088092" y="0"/>
                  <a:pt x="3105150" y="17058"/>
                  <a:pt x="3105150" y="38100"/>
                </a:cubicBezTo>
                <a:lnTo>
                  <a:pt x="3105150" y="390525"/>
                </a:lnTo>
                <a:cubicBezTo>
                  <a:pt x="3105150" y="411567"/>
                  <a:pt x="3088092" y="428625"/>
                  <a:pt x="3067050" y="428625"/>
                </a:cubicBezTo>
                <a:lnTo>
                  <a:pt x="38100" y="428625"/>
                </a:lnTo>
                <a:cubicBezTo>
                  <a:pt x="17058" y="428625"/>
                  <a:pt x="0" y="411567"/>
                  <a:pt x="0" y="3905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1B29A">
              <a:alpha val="20000"/>
            </a:srgbClr>
          </a:solidFill>
          <a:ln w="12700">
            <a:solidFill>
              <a:srgbClr val="81B29A">
                <a:alpha val="50196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645000" y="3343275"/>
            <a:ext cx="590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Available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759253" y="3305175"/>
            <a:ext cx="914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1B29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_____ mo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4349725" y="4000500"/>
            <a:ext cx="3514725" cy="2247900"/>
          </a:xfrm>
          <a:custGeom>
            <a:avLst/>
            <a:gdLst/>
            <a:ahLst/>
            <a:cxnLst/>
            <a:rect l="l" t="t" r="r" b="b"/>
            <a:pathLst>
              <a:path w="3514725" h="2247900">
                <a:moveTo>
                  <a:pt x="38100" y="0"/>
                </a:moveTo>
                <a:lnTo>
                  <a:pt x="3438521" y="0"/>
                </a:lnTo>
                <a:cubicBezTo>
                  <a:pt x="3480607" y="0"/>
                  <a:pt x="3514725" y="34118"/>
                  <a:pt x="3514725" y="76204"/>
                </a:cubicBezTo>
                <a:lnTo>
                  <a:pt x="3514725" y="2171696"/>
                </a:lnTo>
                <a:cubicBezTo>
                  <a:pt x="3514725" y="2213782"/>
                  <a:pt x="3480607" y="2247900"/>
                  <a:pt x="3438521" y="2247900"/>
                </a:cubicBezTo>
                <a:lnTo>
                  <a:pt x="38100" y="2247900"/>
                </a:lnTo>
                <a:cubicBezTo>
                  <a:pt x="17072" y="2247900"/>
                  <a:pt x="0" y="2230828"/>
                  <a:pt x="0" y="2209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349725" y="4000500"/>
            <a:ext cx="38100" cy="2247900"/>
          </a:xfrm>
          <a:custGeom>
            <a:avLst/>
            <a:gdLst/>
            <a:ahLst/>
            <a:cxnLst/>
            <a:rect l="l" t="t" r="r" b="b"/>
            <a:pathLst>
              <a:path w="38100" h="2247900">
                <a:moveTo>
                  <a:pt x="38100" y="0"/>
                </a:moveTo>
                <a:lnTo>
                  <a:pt x="38100" y="0"/>
                </a:lnTo>
                <a:lnTo>
                  <a:pt x="38100" y="2247900"/>
                </a:lnTo>
                <a:lnTo>
                  <a:pt x="38100" y="2247900"/>
                </a:lnTo>
                <a:cubicBezTo>
                  <a:pt x="17072" y="2247900"/>
                  <a:pt x="0" y="2230828"/>
                  <a:pt x="0" y="2209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45" name="Shape 43"/>
          <p:cNvSpPr/>
          <p:nvPr/>
        </p:nvSpPr>
        <p:spPr>
          <a:xfrm>
            <a:off x="4593803" y="4238625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42863" y="0"/>
                </a:moveTo>
                <a:cubicBezTo>
                  <a:pt x="48790" y="0"/>
                  <a:pt x="53578" y="4789"/>
                  <a:pt x="53578" y="10716"/>
                </a:cubicBezTo>
                <a:lnTo>
                  <a:pt x="53578" y="21431"/>
                </a:lnTo>
                <a:lnTo>
                  <a:pt x="96441" y="21431"/>
                </a:lnTo>
                <a:lnTo>
                  <a:pt x="96441" y="10716"/>
                </a:lnTo>
                <a:cubicBezTo>
                  <a:pt x="96441" y="4789"/>
                  <a:pt x="101229" y="0"/>
                  <a:pt x="107156" y="0"/>
                </a:cubicBezTo>
                <a:cubicBezTo>
                  <a:pt x="113083" y="0"/>
                  <a:pt x="117872" y="4789"/>
                  <a:pt x="117872" y="10716"/>
                </a:cubicBezTo>
                <a:lnTo>
                  <a:pt x="117872" y="21431"/>
                </a:lnTo>
                <a:lnTo>
                  <a:pt x="128588" y="21431"/>
                </a:lnTo>
                <a:cubicBezTo>
                  <a:pt x="140408" y="21431"/>
                  <a:pt x="150019" y="31042"/>
                  <a:pt x="150019" y="42863"/>
                </a:cubicBezTo>
                <a:lnTo>
                  <a:pt x="150019" y="139303"/>
                </a:lnTo>
                <a:cubicBezTo>
                  <a:pt x="150019" y="151124"/>
                  <a:pt x="140408" y="160734"/>
                  <a:pt x="128588" y="160734"/>
                </a:cubicBezTo>
                <a:lnTo>
                  <a:pt x="21431" y="160734"/>
                </a:lnTo>
                <a:cubicBezTo>
                  <a:pt x="9611" y="160734"/>
                  <a:pt x="0" y="151124"/>
                  <a:pt x="0" y="139303"/>
                </a:cubicBezTo>
                <a:lnTo>
                  <a:pt x="0" y="42863"/>
                </a:lnTo>
                <a:cubicBezTo>
                  <a:pt x="0" y="31042"/>
                  <a:pt x="9611" y="21431"/>
                  <a:pt x="21431" y="21431"/>
                </a:cubicBezTo>
                <a:lnTo>
                  <a:pt x="32147" y="21431"/>
                </a:lnTo>
                <a:lnTo>
                  <a:pt x="32147" y="10716"/>
                </a:lnTo>
                <a:cubicBezTo>
                  <a:pt x="32147" y="4789"/>
                  <a:pt x="36935" y="0"/>
                  <a:pt x="42863" y="0"/>
                </a:cubicBezTo>
                <a:close/>
                <a:moveTo>
                  <a:pt x="21431" y="80367"/>
                </a:moveTo>
                <a:lnTo>
                  <a:pt x="21431" y="91083"/>
                </a:lnTo>
                <a:cubicBezTo>
                  <a:pt x="21431" y="94030"/>
                  <a:pt x="23842" y="96441"/>
                  <a:pt x="26789" y="96441"/>
                </a:cubicBezTo>
                <a:lnTo>
                  <a:pt x="37505" y="96441"/>
                </a:lnTo>
                <a:cubicBezTo>
                  <a:pt x="40451" y="96441"/>
                  <a:pt x="42863" y="94030"/>
                  <a:pt x="42863" y="91083"/>
                </a:cubicBezTo>
                <a:lnTo>
                  <a:pt x="42863" y="80367"/>
                </a:lnTo>
                <a:cubicBezTo>
                  <a:pt x="42863" y="77420"/>
                  <a:pt x="40451" y="75009"/>
                  <a:pt x="37505" y="75009"/>
                </a:cubicBezTo>
                <a:lnTo>
                  <a:pt x="26789" y="75009"/>
                </a:lnTo>
                <a:cubicBezTo>
                  <a:pt x="23842" y="75009"/>
                  <a:pt x="21431" y="77420"/>
                  <a:pt x="21431" y="80367"/>
                </a:cubicBezTo>
                <a:close/>
                <a:moveTo>
                  <a:pt x="64294" y="80367"/>
                </a:moveTo>
                <a:lnTo>
                  <a:pt x="64294" y="91083"/>
                </a:lnTo>
                <a:cubicBezTo>
                  <a:pt x="64294" y="94030"/>
                  <a:pt x="66705" y="96441"/>
                  <a:pt x="69652" y="96441"/>
                </a:cubicBezTo>
                <a:lnTo>
                  <a:pt x="80367" y="96441"/>
                </a:lnTo>
                <a:cubicBezTo>
                  <a:pt x="83314" y="96441"/>
                  <a:pt x="85725" y="94030"/>
                  <a:pt x="85725" y="91083"/>
                </a:cubicBezTo>
                <a:lnTo>
                  <a:pt x="85725" y="80367"/>
                </a:lnTo>
                <a:cubicBezTo>
                  <a:pt x="85725" y="77420"/>
                  <a:pt x="83314" y="75009"/>
                  <a:pt x="80367" y="75009"/>
                </a:cubicBezTo>
                <a:lnTo>
                  <a:pt x="69652" y="75009"/>
                </a:lnTo>
                <a:cubicBezTo>
                  <a:pt x="66705" y="75009"/>
                  <a:pt x="64294" y="77420"/>
                  <a:pt x="64294" y="80367"/>
                </a:cubicBezTo>
                <a:close/>
                <a:moveTo>
                  <a:pt x="112514" y="75009"/>
                </a:moveTo>
                <a:cubicBezTo>
                  <a:pt x="109567" y="75009"/>
                  <a:pt x="107156" y="77420"/>
                  <a:pt x="107156" y="80367"/>
                </a:cubicBezTo>
                <a:lnTo>
                  <a:pt x="107156" y="91083"/>
                </a:lnTo>
                <a:cubicBezTo>
                  <a:pt x="107156" y="94030"/>
                  <a:pt x="109567" y="96441"/>
                  <a:pt x="112514" y="96441"/>
                </a:cubicBezTo>
                <a:lnTo>
                  <a:pt x="123230" y="96441"/>
                </a:lnTo>
                <a:cubicBezTo>
                  <a:pt x="126176" y="96441"/>
                  <a:pt x="128588" y="94030"/>
                  <a:pt x="128588" y="91083"/>
                </a:cubicBezTo>
                <a:lnTo>
                  <a:pt x="128588" y="80367"/>
                </a:lnTo>
                <a:cubicBezTo>
                  <a:pt x="128588" y="77420"/>
                  <a:pt x="126176" y="75009"/>
                  <a:pt x="123230" y="75009"/>
                </a:cubicBezTo>
                <a:lnTo>
                  <a:pt x="112514" y="75009"/>
                </a:lnTo>
                <a:close/>
                <a:moveTo>
                  <a:pt x="21431" y="123230"/>
                </a:moveTo>
                <a:lnTo>
                  <a:pt x="21431" y="133945"/>
                </a:lnTo>
                <a:cubicBezTo>
                  <a:pt x="21431" y="136892"/>
                  <a:pt x="23842" y="139303"/>
                  <a:pt x="26789" y="139303"/>
                </a:cubicBezTo>
                <a:lnTo>
                  <a:pt x="37505" y="139303"/>
                </a:lnTo>
                <a:cubicBezTo>
                  <a:pt x="40451" y="139303"/>
                  <a:pt x="42863" y="136892"/>
                  <a:pt x="42863" y="133945"/>
                </a:cubicBezTo>
                <a:lnTo>
                  <a:pt x="42863" y="123230"/>
                </a:lnTo>
                <a:cubicBezTo>
                  <a:pt x="42863" y="120283"/>
                  <a:pt x="40451" y="117872"/>
                  <a:pt x="37505" y="117872"/>
                </a:cubicBezTo>
                <a:lnTo>
                  <a:pt x="26789" y="117872"/>
                </a:lnTo>
                <a:cubicBezTo>
                  <a:pt x="23842" y="117872"/>
                  <a:pt x="21431" y="120283"/>
                  <a:pt x="21431" y="123230"/>
                </a:cubicBezTo>
                <a:close/>
                <a:moveTo>
                  <a:pt x="69652" y="117872"/>
                </a:moveTo>
                <a:cubicBezTo>
                  <a:pt x="66705" y="117872"/>
                  <a:pt x="64294" y="120283"/>
                  <a:pt x="64294" y="123230"/>
                </a:cubicBezTo>
                <a:lnTo>
                  <a:pt x="64294" y="133945"/>
                </a:lnTo>
                <a:cubicBezTo>
                  <a:pt x="64294" y="136892"/>
                  <a:pt x="66705" y="139303"/>
                  <a:pt x="69652" y="139303"/>
                </a:cubicBezTo>
                <a:lnTo>
                  <a:pt x="80367" y="139303"/>
                </a:lnTo>
                <a:cubicBezTo>
                  <a:pt x="83314" y="139303"/>
                  <a:pt x="85725" y="136892"/>
                  <a:pt x="85725" y="133945"/>
                </a:cubicBezTo>
                <a:lnTo>
                  <a:pt x="85725" y="123230"/>
                </a:lnTo>
                <a:cubicBezTo>
                  <a:pt x="85725" y="120283"/>
                  <a:pt x="83314" y="117872"/>
                  <a:pt x="80367" y="117872"/>
                </a:cubicBezTo>
                <a:lnTo>
                  <a:pt x="69652" y="117872"/>
                </a:lnTo>
                <a:close/>
                <a:moveTo>
                  <a:pt x="107156" y="123230"/>
                </a:moveTo>
                <a:lnTo>
                  <a:pt x="107156" y="133945"/>
                </a:lnTo>
                <a:cubicBezTo>
                  <a:pt x="107156" y="136892"/>
                  <a:pt x="109567" y="139303"/>
                  <a:pt x="112514" y="139303"/>
                </a:cubicBezTo>
                <a:lnTo>
                  <a:pt x="123230" y="139303"/>
                </a:lnTo>
                <a:cubicBezTo>
                  <a:pt x="126176" y="139303"/>
                  <a:pt x="128588" y="136892"/>
                  <a:pt x="128588" y="133945"/>
                </a:cubicBezTo>
                <a:lnTo>
                  <a:pt x="128588" y="123230"/>
                </a:lnTo>
                <a:cubicBezTo>
                  <a:pt x="128588" y="120283"/>
                  <a:pt x="126176" y="117872"/>
                  <a:pt x="123230" y="117872"/>
                </a:cubicBezTo>
                <a:lnTo>
                  <a:pt x="112514" y="117872"/>
                </a:lnTo>
                <a:cubicBezTo>
                  <a:pt x="109567" y="117872"/>
                  <a:pt x="107156" y="120283"/>
                  <a:pt x="107156" y="123230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46" name="Text 44"/>
          <p:cNvSpPr/>
          <p:nvPr/>
        </p:nvSpPr>
        <p:spPr>
          <a:xfrm>
            <a:off x="4778350" y="4191000"/>
            <a:ext cx="2981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Timeline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4559275" y="4572000"/>
            <a:ext cx="3114675" cy="381000"/>
          </a:xfrm>
          <a:custGeom>
            <a:avLst/>
            <a:gdLst/>
            <a:ahLst/>
            <a:cxnLst/>
            <a:rect l="l" t="t" r="r" b="b"/>
            <a:pathLst>
              <a:path w="3114675" h="381000">
                <a:moveTo>
                  <a:pt x="38100" y="0"/>
                </a:moveTo>
                <a:lnTo>
                  <a:pt x="3076575" y="0"/>
                </a:lnTo>
                <a:cubicBezTo>
                  <a:pt x="3097603" y="0"/>
                  <a:pt x="3114675" y="17072"/>
                  <a:pt x="3114675" y="38100"/>
                </a:cubicBezTo>
                <a:lnTo>
                  <a:pt x="3114675" y="342900"/>
                </a:lnTo>
                <a:cubicBezTo>
                  <a:pt x="3114675" y="363928"/>
                  <a:pt x="3097603" y="381000"/>
                  <a:pt x="30765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4635475" y="4667250"/>
            <a:ext cx="1000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transition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585272" y="4648200"/>
            <a:ext cx="1085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_____/_____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4559275" y="5029200"/>
            <a:ext cx="3114675" cy="381000"/>
          </a:xfrm>
          <a:custGeom>
            <a:avLst/>
            <a:gdLst/>
            <a:ahLst/>
            <a:cxnLst/>
            <a:rect l="l" t="t" r="r" b="b"/>
            <a:pathLst>
              <a:path w="3114675" h="381000">
                <a:moveTo>
                  <a:pt x="38100" y="0"/>
                </a:moveTo>
                <a:lnTo>
                  <a:pt x="3076575" y="0"/>
                </a:lnTo>
                <a:cubicBezTo>
                  <a:pt x="3097603" y="0"/>
                  <a:pt x="3114675" y="17072"/>
                  <a:pt x="3114675" y="38100"/>
                </a:cubicBezTo>
                <a:lnTo>
                  <a:pt x="3114675" y="342900"/>
                </a:lnTo>
                <a:cubicBezTo>
                  <a:pt x="3114675" y="363928"/>
                  <a:pt x="3097603" y="381000"/>
                  <a:pt x="30765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4635475" y="5124450"/>
            <a:ext cx="1066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 expected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585272" y="5105400"/>
            <a:ext cx="1085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_____/_____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4559275" y="5486400"/>
            <a:ext cx="3114675" cy="571500"/>
          </a:xfrm>
          <a:custGeom>
            <a:avLst/>
            <a:gdLst/>
            <a:ahLst/>
            <a:cxnLst/>
            <a:rect l="l" t="t" r="r" b="b"/>
            <a:pathLst>
              <a:path w="3114675" h="571500">
                <a:moveTo>
                  <a:pt x="38102" y="0"/>
                </a:moveTo>
                <a:lnTo>
                  <a:pt x="3076573" y="0"/>
                </a:lnTo>
                <a:cubicBezTo>
                  <a:pt x="3097616" y="0"/>
                  <a:pt x="3114675" y="17059"/>
                  <a:pt x="3114675" y="38102"/>
                </a:cubicBezTo>
                <a:lnTo>
                  <a:pt x="3114675" y="533398"/>
                </a:lnTo>
                <a:cubicBezTo>
                  <a:pt x="3114675" y="554441"/>
                  <a:pt x="3097616" y="571500"/>
                  <a:pt x="3076573" y="571500"/>
                </a:cubicBezTo>
                <a:lnTo>
                  <a:pt x="38102" y="571500"/>
                </a:lnTo>
                <a:cubicBezTo>
                  <a:pt x="17059" y="571500"/>
                  <a:pt x="0" y="554441"/>
                  <a:pt x="0" y="533398"/>
                </a:cubicBezTo>
                <a:lnTo>
                  <a:pt x="0" y="38102"/>
                </a:lnTo>
                <a:cubicBezTo>
                  <a:pt x="0" y="17073"/>
                  <a:pt x="17073" y="0"/>
                  <a:pt x="38102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54" name="Text 52"/>
          <p:cNvSpPr/>
          <p:nvPr/>
        </p:nvSpPr>
        <p:spPr>
          <a:xfrm>
            <a:off x="4635475" y="5562600"/>
            <a:ext cx="3028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 replacement plan: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4635475" y="5791200"/>
            <a:ext cx="3028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_______________________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8070800" y="1714500"/>
            <a:ext cx="3514725" cy="2628900"/>
          </a:xfrm>
          <a:custGeom>
            <a:avLst/>
            <a:gdLst/>
            <a:ahLst/>
            <a:cxnLst/>
            <a:rect l="l" t="t" r="r" b="b"/>
            <a:pathLst>
              <a:path w="3514725" h="2628900">
                <a:moveTo>
                  <a:pt x="38100" y="0"/>
                </a:moveTo>
                <a:lnTo>
                  <a:pt x="3438513" y="0"/>
                </a:lnTo>
                <a:cubicBezTo>
                  <a:pt x="3480604" y="0"/>
                  <a:pt x="3514725" y="34121"/>
                  <a:pt x="3514725" y="76212"/>
                </a:cubicBezTo>
                <a:lnTo>
                  <a:pt x="3514725" y="2552688"/>
                </a:lnTo>
                <a:cubicBezTo>
                  <a:pt x="3514725" y="2594779"/>
                  <a:pt x="3480604" y="2628900"/>
                  <a:pt x="3438513" y="2628900"/>
                </a:cubicBezTo>
                <a:lnTo>
                  <a:pt x="38100" y="2628900"/>
                </a:lnTo>
                <a:cubicBezTo>
                  <a:pt x="17072" y="2628900"/>
                  <a:pt x="0" y="2611828"/>
                  <a:pt x="0" y="2590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8070800" y="1714500"/>
            <a:ext cx="38100" cy="2628900"/>
          </a:xfrm>
          <a:custGeom>
            <a:avLst/>
            <a:gdLst/>
            <a:ahLst/>
            <a:cxnLst/>
            <a:rect l="l" t="t" r="r" b="b"/>
            <a:pathLst>
              <a:path w="38100" h="2628900">
                <a:moveTo>
                  <a:pt x="38100" y="0"/>
                </a:moveTo>
                <a:lnTo>
                  <a:pt x="38100" y="0"/>
                </a:lnTo>
                <a:lnTo>
                  <a:pt x="38100" y="2628900"/>
                </a:lnTo>
                <a:lnTo>
                  <a:pt x="38100" y="2628900"/>
                </a:lnTo>
                <a:cubicBezTo>
                  <a:pt x="17072" y="2628900"/>
                  <a:pt x="0" y="2611828"/>
                  <a:pt x="0" y="2590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8" name="Shape 56"/>
          <p:cNvSpPr/>
          <p:nvPr/>
        </p:nvSpPr>
        <p:spPr>
          <a:xfrm>
            <a:off x="8325594" y="1952625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104276" y="10716"/>
                </a:moveTo>
                <a:lnTo>
                  <a:pt x="107156" y="10716"/>
                </a:lnTo>
                <a:cubicBezTo>
                  <a:pt x="118977" y="10716"/>
                  <a:pt x="128588" y="20326"/>
                  <a:pt x="128588" y="32147"/>
                </a:cubicBezTo>
                <a:lnTo>
                  <a:pt x="128588" y="150019"/>
                </a:lnTo>
                <a:cubicBezTo>
                  <a:pt x="128588" y="161839"/>
                  <a:pt x="118977" y="171450"/>
                  <a:pt x="107156" y="171450"/>
                </a:cubicBezTo>
                <a:lnTo>
                  <a:pt x="21431" y="171450"/>
                </a:lnTo>
                <a:cubicBezTo>
                  <a:pt x="9611" y="171450"/>
                  <a:pt x="0" y="161839"/>
                  <a:pt x="0" y="150019"/>
                </a:cubicBezTo>
                <a:lnTo>
                  <a:pt x="0" y="32147"/>
                </a:lnTo>
                <a:cubicBezTo>
                  <a:pt x="0" y="20326"/>
                  <a:pt x="9611" y="10716"/>
                  <a:pt x="21431" y="10716"/>
                </a:cubicBezTo>
                <a:lnTo>
                  <a:pt x="24311" y="10716"/>
                </a:lnTo>
                <a:cubicBezTo>
                  <a:pt x="27995" y="4320"/>
                  <a:pt x="34926" y="0"/>
                  <a:pt x="42863" y="0"/>
                </a:cubicBezTo>
                <a:lnTo>
                  <a:pt x="85725" y="0"/>
                </a:lnTo>
                <a:cubicBezTo>
                  <a:pt x="93661" y="0"/>
                  <a:pt x="100593" y="4320"/>
                  <a:pt x="104276" y="10716"/>
                </a:cubicBezTo>
                <a:close/>
                <a:moveTo>
                  <a:pt x="83046" y="37505"/>
                </a:moveTo>
                <a:cubicBezTo>
                  <a:pt x="87500" y="37505"/>
                  <a:pt x="91083" y="33922"/>
                  <a:pt x="91083" y="29468"/>
                </a:cubicBezTo>
                <a:cubicBezTo>
                  <a:pt x="91083" y="25014"/>
                  <a:pt x="87500" y="21431"/>
                  <a:pt x="83046" y="21431"/>
                </a:cubicBezTo>
                <a:lnTo>
                  <a:pt x="45541" y="21431"/>
                </a:lnTo>
                <a:cubicBezTo>
                  <a:pt x="41088" y="21431"/>
                  <a:pt x="37505" y="25014"/>
                  <a:pt x="37505" y="29468"/>
                </a:cubicBezTo>
                <a:cubicBezTo>
                  <a:pt x="37505" y="33922"/>
                  <a:pt x="41088" y="37505"/>
                  <a:pt x="45541" y="37505"/>
                </a:cubicBezTo>
                <a:lnTo>
                  <a:pt x="83046" y="37505"/>
                </a:lnTo>
                <a:close/>
                <a:moveTo>
                  <a:pt x="92556" y="87299"/>
                </a:moveTo>
                <a:cubicBezTo>
                  <a:pt x="94900" y="83548"/>
                  <a:pt x="93762" y="78592"/>
                  <a:pt x="90011" y="76215"/>
                </a:cubicBezTo>
                <a:cubicBezTo>
                  <a:pt x="86261" y="73837"/>
                  <a:pt x="81305" y="75009"/>
                  <a:pt x="78927" y="78760"/>
                </a:cubicBezTo>
                <a:lnTo>
                  <a:pt x="58367" y="111677"/>
                </a:lnTo>
                <a:lnTo>
                  <a:pt x="49325" y="99622"/>
                </a:lnTo>
                <a:cubicBezTo>
                  <a:pt x="46646" y="96072"/>
                  <a:pt x="41624" y="95336"/>
                  <a:pt x="38074" y="98014"/>
                </a:cubicBezTo>
                <a:cubicBezTo>
                  <a:pt x="34524" y="100693"/>
                  <a:pt x="33788" y="105716"/>
                  <a:pt x="36467" y="109266"/>
                </a:cubicBezTo>
                <a:lnTo>
                  <a:pt x="52540" y="130697"/>
                </a:lnTo>
                <a:cubicBezTo>
                  <a:pt x="54114" y="132807"/>
                  <a:pt x="56659" y="134012"/>
                  <a:pt x="59304" y="133912"/>
                </a:cubicBezTo>
                <a:cubicBezTo>
                  <a:pt x="61950" y="133811"/>
                  <a:pt x="64361" y="132405"/>
                  <a:pt x="65767" y="130128"/>
                </a:cubicBezTo>
                <a:lnTo>
                  <a:pt x="92556" y="87265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9" name="Text 57"/>
          <p:cNvSpPr/>
          <p:nvPr/>
        </p:nvSpPr>
        <p:spPr>
          <a:xfrm>
            <a:off x="8499425" y="1905000"/>
            <a:ext cx="2981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Decision Triggers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8280350" y="2286000"/>
            <a:ext cx="3114675" cy="361950"/>
          </a:xfrm>
          <a:custGeom>
            <a:avLst/>
            <a:gdLst/>
            <a:ahLst/>
            <a:cxnLst/>
            <a:rect l="l" t="t" r="r" b="b"/>
            <a:pathLst>
              <a:path w="3114675" h="361950">
                <a:moveTo>
                  <a:pt x="38099" y="0"/>
                </a:moveTo>
                <a:lnTo>
                  <a:pt x="3076576" y="0"/>
                </a:lnTo>
                <a:cubicBezTo>
                  <a:pt x="3097603" y="0"/>
                  <a:pt x="3114675" y="17072"/>
                  <a:pt x="3114675" y="38099"/>
                </a:cubicBezTo>
                <a:lnTo>
                  <a:pt x="3114675" y="323851"/>
                </a:lnTo>
                <a:cubicBezTo>
                  <a:pt x="3114675" y="344878"/>
                  <a:pt x="3097603" y="361950"/>
                  <a:pt x="3076576" y="361950"/>
                </a:cubicBezTo>
                <a:lnTo>
                  <a:pt x="38099" y="361950"/>
                </a:lnTo>
                <a:cubicBezTo>
                  <a:pt x="17072" y="361950"/>
                  <a:pt x="0" y="344878"/>
                  <a:pt x="0" y="323851"/>
                </a:cubicBezTo>
                <a:lnTo>
                  <a:pt x="0" y="38099"/>
                </a:lnTo>
                <a:cubicBezTo>
                  <a:pt x="0" y="17072"/>
                  <a:pt x="17072" y="0"/>
                  <a:pt x="38099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8366075" y="23907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38100" y="0"/>
                </a:moveTo>
                <a:lnTo>
                  <a:pt x="133350" y="0"/>
                </a:lnTo>
                <a:cubicBezTo>
                  <a:pt x="154378" y="0"/>
                  <a:pt x="171450" y="17072"/>
                  <a:pt x="171450" y="38100"/>
                </a:cubicBezTo>
                <a:lnTo>
                  <a:pt x="171450" y="133350"/>
                </a:lnTo>
                <a:cubicBezTo>
                  <a:pt x="171450" y="154378"/>
                  <a:pt x="154378" y="171450"/>
                  <a:pt x="133350" y="171450"/>
                </a:cubicBezTo>
                <a:lnTo>
                  <a:pt x="38100" y="171450"/>
                </a:lnTo>
                <a:cubicBezTo>
                  <a:pt x="17072" y="171450"/>
                  <a:pt x="0" y="154378"/>
                  <a:pt x="0" y="133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8D99AE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623250" y="2362200"/>
            <a:ext cx="18954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Financial: _____ months runway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8280350" y="2724150"/>
            <a:ext cx="3114675" cy="361950"/>
          </a:xfrm>
          <a:custGeom>
            <a:avLst/>
            <a:gdLst/>
            <a:ahLst/>
            <a:cxnLst/>
            <a:rect l="l" t="t" r="r" b="b"/>
            <a:pathLst>
              <a:path w="3114675" h="361950">
                <a:moveTo>
                  <a:pt x="38099" y="0"/>
                </a:moveTo>
                <a:lnTo>
                  <a:pt x="3076576" y="0"/>
                </a:lnTo>
                <a:cubicBezTo>
                  <a:pt x="3097603" y="0"/>
                  <a:pt x="3114675" y="17072"/>
                  <a:pt x="3114675" y="38099"/>
                </a:cubicBezTo>
                <a:lnTo>
                  <a:pt x="3114675" y="323851"/>
                </a:lnTo>
                <a:cubicBezTo>
                  <a:pt x="3114675" y="344878"/>
                  <a:pt x="3097603" y="361950"/>
                  <a:pt x="3076576" y="361950"/>
                </a:cubicBezTo>
                <a:lnTo>
                  <a:pt x="38099" y="361950"/>
                </a:lnTo>
                <a:cubicBezTo>
                  <a:pt x="17072" y="361950"/>
                  <a:pt x="0" y="344878"/>
                  <a:pt x="0" y="323851"/>
                </a:cubicBezTo>
                <a:lnTo>
                  <a:pt x="0" y="38099"/>
                </a:lnTo>
                <a:cubicBezTo>
                  <a:pt x="0" y="17072"/>
                  <a:pt x="17072" y="0"/>
                  <a:pt x="38099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8366075" y="28289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38100" y="0"/>
                </a:moveTo>
                <a:lnTo>
                  <a:pt x="133350" y="0"/>
                </a:lnTo>
                <a:cubicBezTo>
                  <a:pt x="154378" y="0"/>
                  <a:pt x="171450" y="17072"/>
                  <a:pt x="171450" y="38100"/>
                </a:cubicBezTo>
                <a:lnTo>
                  <a:pt x="171450" y="133350"/>
                </a:lnTo>
                <a:cubicBezTo>
                  <a:pt x="171450" y="154378"/>
                  <a:pt x="154378" y="171450"/>
                  <a:pt x="133350" y="171450"/>
                </a:cubicBezTo>
                <a:lnTo>
                  <a:pt x="38100" y="171450"/>
                </a:lnTo>
                <a:cubicBezTo>
                  <a:pt x="17072" y="171450"/>
                  <a:pt x="0" y="154378"/>
                  <a:pt x="0" y="133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8D99AE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8623250" y="2800350"/>
            <a:ext cx="1905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 signal: _______________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8280350" y="3162300"/>
            <a:ext cx="3114675" cy="361950"/>
          </a:xfrm>
          <a:custGeom>
            <a:avLst/>
            <a:gdLst/>
            <a:ahLst/>
            <a:cxnLst/>
            <a:rect l="l" t="t" r="r" b="b"/>
            <a:pathLst>
              <a:path w="3114675" h="361950">
                <a:moveTo>
                  <a:pt x="38099" y="0"/>
                </a:moveTo>
                <a:lnTo>
                  <a:pt x="3076576" y="0"/>
                </a:lnTo>
                <a:cubicBezTo>
                  <a:pt x="3097603" y="0"/>
                  <a:pt x="3114675" y="17072"/>
                  <a:pt x="3114675" y="38099"/>
                </a:cubicBezTo>
                <a:lnTo>
                  <a:pt x="3114675" y="323851"/>
                </a:lnTo>
                <a:cubicBezTo>
                  <a:pt x="3114675" y="344878"/>
                  <a:pt x="3097603" y="361950"/>
                  <a:pt x="3076576" y="361950"/>
                </a:cubicBezTo>
                <a:lnTo>
                  <a:pt x="38099" y="361950"/>
                </a:lnTo>
                <a:cubicBezTo>
                  <a:pt x="17072" y="361950"/>
                  <a:pt x="0" y="344878"/>
                  <a:pt x="0" y="323851"/>
                </a:cubicBezTo>
                <a:lnTo>
                  <a:pt x="0" y="38099"/>
                </a:lnTo>
                <a:cubicBezTo>
                  <a:pt x="0" y="17072"/>
                  <a:pt x="17072" y="0"/>
                  <a:pt x="38099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8366075" y="32670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38100" y="0"/>
                </a:moveTo>
                <a:lnTo>
                  <a:pt x="133350" y="0"/>
                </a:lnTo>
                <a:cubicBezTo>
                  <a:pt x="154378" y="0"/>
                  <a:pt x="171450" y="17072"/>
                  <a:pt x="171450" y="38100"/>
                </a:cubicBezTo>
                <a:lnTo>
                  <a:pt x="171450" y="133350"/>
                </a:lnTo>
                <a:cubicBezTo>
                  <a:pt x="171450" y="154378"/>
                  <a:pt x="154378" y="171450"/>
                  <a:pt x="133350" y="171450"/>
                </a:cubicBezTo>
                <a:lnTo>
                  <a:pt x="38100" y="171450"/>
                </a:lnTo>
                <a:cubicBezTo>
                  <a:pt x="17072" y="171450"/>
                  <a:pt x="0" y="154378"/>
                  <a:pt x="0" y="133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8D99AE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623250" y="3238500"/>
            <a:ext cx="1905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 prep: ___________________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8280350" y="3600450"/>
            <a:ext cx="3114675" cy="361950"/>
          </a:xfrm>
          <a:custGeom>
            <a:avLst/>
            <a:gdLst/>
            <a:ahLst/>
            <a:cxnLst/>
            <a:rect l="l" t="t" r="r" b="b"/>
            <a:pathLst>
              <a:path w="3114675" h="361950">
                <a:moveTo>
                  <a:pt x="38099" y="0"/>
                </a:moveTo>
                <a:lnTo>
                  <a:pt x="3076576" y="0"/>
                </a:lnTo>
                <a:cubicBezTo>
                  <a:pt x="3097603" y="0"/>
                  <a:pt x="3114675" y="17072"/>
                  <a:pt x="3114675" y="38099"/>
                </a:cubicBezTo>
                <a:lnTo>
                  <a:pt x="3114675" y="323851"/>
                </a:lnTo>
                <a:cubicBezTo>
                  <a:pt x="3114675" y="344878"/>
                  <a:pt x="3097603" y="361950"/>
                  <a:pt x="3076576" y="361950"/>
                </a:cubicBezTo>
                <a:lnTo>
                  <a:pt x="38099" y="361950"/>
                </a:lnTo>
                <a:cubicBezTo>
                  <a:pt x="17072" y="361950"/>
                  <a:pt x="0" y="344878"/>
                  <a:pt x="0" y="323851"/>
                </a:cubicBezTo>
                <a:lnTo>
                  <a:pt x="0" y="38099"/>
                </a:lnTo>
                <a:cubicBezTo>
                  <a:pt x="0" y="17072"/>
                  <a:pt x="17072" y="0"/>
                  <a:pt x="38099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8366075" y="37052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38100" y="0"/>
                </a:moveTo>
                <a:lnTo>
                  <a:pt x="133350" y="0"/>
                </a:lnTo>
                <a:cubicBezTo>
                  <a:pt x="154378" y="0"/>
                  <a:pt x="171450" y="17072"/>
                  <a:pt x="171450" y="38100"/>
                </a:cubicBezTo>
                <a:lnTo>
                  <a:pt x="171450" y="133350"/>
                </a:lnTo>
                <a:cubicBezTo>
                  <a:pt x="171450" y="154378"/>
                  <a:pt x="154378" y="171450"/>
                  <a:pt x="133350" y="171450"/>
                </a:cubicBezTo>
                <a:lnTo>
                  <a:pt x="38100" y="171450"/>
                </a:lnTo>
                <a:cubicBezTo>
                  <a:pt x="17072" y="171450"/>
                  <a:pt x="0" y="154378"/>
                  <a:pt x="0" y="133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8D99AE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8623250" y="3676650"/>
            <a:ext cx="1733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Deadline: _____/_____/_____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8061275" y="4505325"/>
            <a:ext cx="3514725" cy="1733550"/>
          </a:xfrm>
          <a:custGeom>
            <a:avLst/>
            <a:gdLst/>
            <a:ahLst/>
            <a:cxnLst/>
            <a:rect l="l" t="t" r="r" b="b"/>
            <a:pathLst>
              <a:path w="3514725" h="1733550">
                <a:moveTo>
                  <a:pt x="76207" y="0"/>
                </a:moveTo>
                <a:lnTo>
                  <a:pt x="3438518" y="0"/>
                </a:lnTo>
                <a:cubicBezTo>
                  <a:pt x="3480606" y="0"/>
                  <a:pt x="3514725" y="34119"/>
                  <a:pt x="3514725" y="76207"/>
                </a:cubicBezTo>
                <a:lnTo>
                  <a:pt x="3514725" y="1657343"/>
                </a:lnTo>
                <a:cubicBezTo>
                  <a:pt x="3514725" y="1699431"/>
                  <a:pt x="3480606" y="1733550"/>
                  <a:pt x="3438518" y="1733550"/>
                </a:cubicBezTo>
                <a:lnTo>
                  <a:pt x="76207" y="1733550"/>
                </a:lnTo>
                <a:cubicBezTo>
                  <a:pt x="34119" y="1733550"/>
                  <a:pt x="0" y="1699431"/>
                  <a:pt x="0" y="1657343"/>
                </a:cubicBezTo>
                <a:lnTo>
                  <a:pt x="0" y="76207"/>
                </a:lnTo>
                <a:cubicBezTo>
                  <a:pt x="0" y="34147"/>
                  <a:pt x="34147" y="0"/>
                  <a:pt x="76207" y="0"/>
                </a:cubicBezTo>
                <a:close/>
              </a:path>
            </a:pathLst>
          </a:custGeom>
          <a:solidFill>
            <a:srgbClr val="C8553D">
              <a:alpha val="10196"/>
            </a:srgbClr>
          </a:solidFill>
          <a:ln w="25400">
            <a:solidFill>
              <a:srgbClr val="C8553D">
                <a:alpha val="50196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8308925" y="4743450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47625" y="35719"/>
                </a:moveTo>
                <a:lnTo>
                  <a:pt x="47625" y="59531"/>
                </a:lnTo>
                <a:lnTo>
                  <a:pt x="95250" y="59531"/>
                </a:lnTo>
                <a:lnTo>
                  <a:pt x="95250" y="35719"/>
                </a:lnTo>
                <a:cubicBezTo>
                  <a:pt x="95250" y="22585"/>
                  <a:pt x="84572" y="11906"/>
                  <a:pt x="71438" y="11906"/>
                </a:cubicBezTo>
                <a:cubicBezTo>
                  <a:pt x="58303" y="11906"/>
                  <a:pt x="47625" y="22585"/>
                  <a:pt x="47625" y="35719"/>
                </a:cubicBezTo>
                <a:close/>
                <a:moveTo>
                  <a:pt x="23812" y="59531"/>
                </a:moveTo>
                <a:lnTo>
                  <a:pt x="23812" y="35719"/>
                </a:lnTo>
                <a:cubicBezTo>
                  <a:pt x="23812" y="9413"/>
                  <a:pt x="45132" y="-11906"/>
                  <a:pt x="71438" y="-11906"/>
                </a:cubicBezTo>
                <a:cubicBezTo>
                  <a:pt x="97743" y="-11906"/>
                  <a:pt x="119063" y="9413"/>
                  <a:pt x="119063" y="35719"/>
                </a:cubicBezTo>
                <a:lnTo>
                  <a:pt x="119063" y="59531"/>
                </a:lnTo>
                <a:cubicBezTo>
                  <a:pt x="132197" y="59531"/>
                  <a:pt x="142875" y="70210"/>
                  <a:pt x="142875" y="83344"/>
                </a:cubicBezTo>
                <a:lnTo>
                  <a:pt x="142875" y="166688"/>
                </a:lnTo>
                <a:cubicBezTo>
                  <a:pt x="142875" y="179822"/>
                  <a:pt x="132197" y="190500"/>
                  <a:pt x="119063" y="190500"/>
                </a:cubicBezTo>
                <a:lnTo>
                  <a:pt x="23812" y="190500"/>
                </a:lnTo>
                <a:cubicBezTo>
                  <a:pt x="10678" y="190500"/>
                  <a:pt x="0" y="179822"/>
                  <a:pt x="0" y="166688"/>
                </a:cubicBezTo>
                <a:lnTo>
                  <a:pt x="0" y="83344"/>
                </a:lnTo>
                <a:cubicBezTo>
                  <a:pt x="0" y="70210"/>
                  <a:pt x="10678" y="59531"/>
                  <a:pt x="23812" y="59531"/>
                </a:cubicBez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74" name="Text 72"/>
          <p:cNvSpPr/>
          <p:nvPr/>
        </p:nvSpPr>
        <p:spPr>
          <a:xfrm>
            <a:off x="8613725" y="4705350"/>
            <a:ext cx="11906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8553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Buffer Amount</a:t>
            </a:r>
            <a:endParaRPr lang="en-US" sz="1600" dirty="0"/>
          </a:p>
        </p:txBody>
      </p:sp>
      <p:sp>
        <p:nvSpPr>
          <p:cNvPr id="75" name="Shape 73"/>
          <p:cNvSpPr/>
          <p:nvPr/>
        </p:nvSpPr>
        <p:spPr>
          <a:xfrm>
            <a:off x="8261300" y="5086350"/>
            <a:ext cx="3114675" cy="952500"/>
          </a:xfrm>
          <a:custGeom>
            <a:avLst/>
            <a:gdLst/>
            <a:ahLst/>
            <a:cxnLst/>
            <a:rect l="l" t="t" r="r" b="b"/>
            <a:pathLst>
              <a:path w="3114675" h="952500">
                <a:moveTo>
                  <a:pt x="38100" y="0"/>
                </a:moveTo>
                <a:lnTo>
                  <a:pt x="3076575" y="0"/>
                </a:lnTo>
                <a:cubicBezTo>
                  <a:pt x="3097603" y="0"/>
                  <a:pt x="3114675" y="17072"/>
                  <a:pt x="3114675" y="38100"/>
                </a:cubicBezTo>
                <a:lnTo>
                  <a:pt x="3114675" y="914400"/>
                </a:lnTo>
                <a:cubicBezTo>
                  <a:pt x="3114675" y="935428"/>
                  <a:pt x="3097603" y="952500"/>
                  <a:pt x="3076575" y="952500"/>
                </a:cubicBezTo>
                <a:lnTo>
                  <a:pt x="38100" y="952500"/>
                </a:lnTo>
                <a:cubicBezTo>
                  <a:pt x="17072" y="952500"/>
                  <a:pt x="0" y="935428"/>
                  <a:pt x="0" y="914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76" name="Text 74"/>
          <p:cNvSpPr/>
          <p:nvPr/>
        </p:nvSpPr>
        <p:spPr>
          <a:xfrm>
            <a:off x="8342263" y="5200650"/>
            <a:ext cx="295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 NOT TOUCH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8318450" y="5429250"/>
            <a:ext cx="30003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C8553D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Rp _______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8347025" y="5772150"/>
            <a:ext cx="29432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(3 months burn rate)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45872" y="345872"/>
            <a:ext cx="34587" cy="345872"/>
          </a:xfrm>
          <a:custGeom>
            <a:avLst/>
            <a:gdLst/>
            <a:ahLst/>
            <a:cxnLst/>
            <a:rect l="l" t="t" r="r" b="b"/>
            <a:pathLst>
              <a:path w="34587" h="345872">
                <a:moveTo>
                  <a:pt x="0" y="0"/>
                </a:moveTo>
                <a:lnTo>
                  <a:pt x="34587" y="0"/>
                </a:lnTo>
                <a:lnTo>
                  <a:pt x="34587" y="345872"/>
                </a:lnTo>
                <a:lnTo>
                  <a:pt x="0" y="345872"/>
                </a:lnTo>
                <a:lnTo>
                  <a:pt x="0" y="0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" name="Text 1"/>
          <p:cNvSpPr/>
          <p:nvPr/>
        </p:nvSpPr>
        <p:spPr>
          <a:xfrm>
            <a:off x="484221" y="432340"/>
            <a:ext cx="942502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b="1" spc="95" kern="0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Action Plan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45872" y="795506"/>
            <a:ext cx="11707779" cy="4150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26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 Can Add 3–6 Months of Runway in 90 Days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45872" y="1348902"/>
            <a:ext cx="3744068" cy="4332051"/>
          </a:xfrm>
          <a:custGeom>
            <a:avLst/>
            <a:gdLst/>
            <a:ahLst/>
            <a:cxnLst/>
            <a:rect l="l" t="t" r="r" b="b"/>
            <a:pathLst>
              <a:path w="3744068" h="4332051">
                <a:moveTo>
                  <a:pt x="69190" y="0"/>
                </a:moveTo>
                <a:lnTo>
                  <a:pt x="3674878" y="0"/>
                </a:lnTo>
                <a:cubicBezTo>
                  <a:pt x="3713090" y="0"/>
                  <a:pt x="3744068" y="30978"/>
                  <a:pt x="3744068" y="69190"/>
                </a:cubicBezTo>
                <a:lnTo>
                  <a:pt x="3744068" y="4262861"/>
                </a:lnTo>
                <a:cubicBezTo>
                  <a:pt x="3744068" y="4301073"/>
                  <a:pt x="3713090" y="4332051"/>
                  <a:pt x="3674878" y="4332051"/>
                </a:cubicBezTo>
                <a:lnTo>
                  <a:pt x="69190" y="4332051"/>
                </a:lnTo>
                <a:cubicBezTo>
                  <a:pt x="30978" y="4332051"/>
                  <a:pt x="0" y="4301073"/>
                  <a:pt x="0" y="4262861"/>
                </a:cubicBezTo>
                <a:lnTo>
                  <a:pt x="0" y="69190"/>
                </a:lnTo>
                <a:cubicBezTo>
                  <a:pt x="0" y="31003"/>
                  <a:pt x="31003" y="0"/>
                  <a:pt x="6919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939385" y="1521838"/>
            <a:ext cx="553396" cy="553396"/>
          </a:xfrm>
          <a:custGeom>
            <a:avLst/>
            <a:gdLst/>
            <a:ahLst/>
            <a:cxnLst/>
            <a:rect l="l" t="t" r="r" b="b"/>
            <a:pathLst>
              <a:path w="553396" h="553396">
                <a:moveTo>
                  <a:pt x="276698" y="0"/>
                </a:moveTo>
                <a:lnTo>
                  <a:pt x="276698" y="0"/>
                </a:lnTo>
                <a:cubicBezTo>
                  <a:pt x="429412" y="0"/>
                  <a:pt x="553396" y="123984"/>
                  <a:pt x="553396" y="276698"/>
                </a:cubicBezTo>
                <a:lnTo>
                  <a:pt x="553396" y="276698"/>
                </a:lnTo>
                <a:cubicBezTo>
                  <a:pt x="553396" y="429412"/>
                  <a:pt x="429412" y="553396"/>
                  <a:pt x="276698" y="553396"/>
                </a:cubicBezTo>
                <a:lnTo>
                  <a:pt x="276698" y="553396"/>
                </a:lnTo>
                <a:cubicBezTo>
                  <a:pt x="123984" y="553396"/>
                  <a:pt x="0" y="429412"/>
                  <a:pt x="0" y="276698"/>
                </a:cubicBezTo>
                <a:lnTo>
                  <a:pt x="0" y="276698"/>
                </a:lnTo>
                <a:cubicBezTo>
                  <a:pt x="0" y="123984"/>
                  <a:pt x="123984" y="0"/>
                  <a:pt x="276698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2122656" y="1660187"/>
            <a:ext cx="190230" cy="276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34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66928" y="2178996"/>
            <a:ext cx="3501957" cy="276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34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Month 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84221" y="2455694"/>
            <a:ext cx="3467370" cy="2075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8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Audit Total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18809" y="2801566"/>
            <a:ext cx="3398196" cy="622570"/>
          </a:xfrm>
          <a:custGeom>
            <a:avLst/>
            <a:gdLst/>
            <a:ahLst/>
            <a:cxnLst/>
            <a:rect l="l" t="t" r="r" b="b"/>
            <a:pathLst>
              <a:path w="3398196" h="622570">
                <a:moveTo>
                  <a:pt x="69174" y="0"/>
                </a:moveTo>
                <a:lnTo>
                  <a:pt x="3329022" y="0"/>
                </a:lnTo>
                <a:cubicBezTo>
                  <a:pt x="3367226" y="0"/>
                  <a:pt x="3398196" y="30970"/>
                  <a:pt x="3398196" y="69174"/>
                </a:cubicBezTo>
                <a:lnTo>
                  <a:pt x="3398196" y="553396"/>
                </a:lnTo>
                <a:cubicBezTo>
                  <a:pt x="3398196" y="591600"/>
                  <a:pt x="3367226" y="622570"/>
                  <a:pt x="3329022" y="622570"/>
                </a:cubicBezTo>
                <a:lnTo>
                  <a:pt x="69174" y="622570"/>
                </a:lnTo>
                <a:cubicBezTo>
                  <a:pt x="30970" y="622570"/>
                  <a:pt x="0" y="591600"/>
                  <a:pt x="0" y="553396"/>
                </a:cubicBezTo>
                <a:lnTo>
                  <a:pt x="0" y="69174"/>
                </a:lnTo>
                <a:cubicBezTo>
                  <a:pt x="0" y="30996"/>
                  <a:pt x="30996" y="0"/>
                  <a:pt x="6917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22570" y="2905328"/>
            <a:ext cx="207523" cy="207523"/>
          </a:xfrm>
          <a:custGeom>
            <a:avLst/>
            <a:gdLst/>
            <a:ahLst/>
            <a:cxnLst/>
            <a:rect l="l" t="t" r="r" b="b"/>
            <a:pathLst>
              <a:path w="207523" h="207523">
                <a:moveTo>
                  <a:pt x="103762" y="0"/>
                </a:moveTo>
                <a:lnTo>
                  <a:pt x="103762" y="0"/>
                </a:lnTo>
                <a:cubicBezTo>
                  <a:pt x="161068" y="0"/>
                  <a:pt x="207523" y="46456"/>
                  <a:pt x="207523" y="103762"/>
                </a:cubicBezTo>
                <a:lnTo>
                  <a:pt x="207523" y="103762"/>
                </a:lnTo>
                <a:cubicBezTo>
                  <a:pt x="207523" y="161068"/>
                  <a:pt x="161068" y="207523"/>
                  <a:pt x="103762" y="207523"/>
                </a:cubicBezTo>
                <a:lnTo>
                  <a:pt x="103762" y="207523"/>
                </a:lnTo>
                <a:cubicBezTo>
                  <a:pt x="46456" y="207523"/>
                  <a:pt x="0" y="161068"/>
                  <a:pt x="0" y="103762"/>
                </a:cubicBezTo>
                <a:lnTo>
                  <a:pt x="0" y="103762"/>
                </a:lnTo>
                <a:cubicBezTo>
                  <a:pt x="0" y="46456"/>
                  <a:pt x="46456" y="0"/>
                  <a:pt x="103762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709849" y="2939915"/>
            <a:ext cx="86468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99268" y="2922621"/>
            <a:ext cx="1885004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Hitung runway yang sesungguhnya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99268" y="3182026"/>
            <a:ext cx="2965855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Liquid assets tiered, burn rate jujur, baseline calculation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18809" y="3527898"/>
            <a:ext cx="3398196" cy="622570"/>
          </a:xfrm>
          <a:custGeom>
            <a:avLst/>
            <a:gdLst/>
            <a:ahLst/>
            <a:cxnLst/>
            <a:rect l="l" t="t" r="r" b="b"/>
            <a:pathLst>
              <a:path w="3398196" h="622570">
                <a:moveTo>
                  <a:pt x="69174" y="0"/>
                </a:moveTo>
                <a:lnTo>
                  <a:pt x="3329022" y="0"/>
                </a:lnTo>
                <a:cubicBezTo>
                  <a:pt x="3367226" y="0"/>
                  <a:pt x="3398196" y="30970"/>
                  <a:pt x="3398196" y="69174"/>
                </a:cubicBezTo>
                <a:lnTo>
                  <a:pt x="3398196" y="553396"/>
                </a:lnTo>
                <a:cubicBezTo>
                  <a:pt x="3398196" y="591600"/>
                  <a:pt x="3367226" y="622570"/>
                  <a:pt x="3329022" y="622570"/>
                </a:cubicBezTo>
                <a:lnTo>
                  <a:pt x="69174" y="622570"/>
                </a:lnTo>
                <a:cubicBezTo>
                  <a:pt x="30970" y="622570"/>
                  <a:pt x="0" y="591600"/>
                  <a:pt x="0" y="553396"/>
                </a:cubicBezTo>
                <a:lnTo>
                  <a:pt x="0" y="69174"/>
                </a:lnTo>
                <a:cubicBezTo>
                  <a:pt x="0" y="30996"/>
                  <a:pt x="30996" y="0"/>
                  <a:pt x="6917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22570" y="3631660"/>
            <a:ext cx="207523" cy="207523"/>
          </a:xfrm>
          <a:custGeom>
            <a:avLst/>
            <a:gdLst/>
            <a:ahLst/>
            <a:cxnLst/>
            <a:rect l="l" t="t" r="r" b="b"/>
            <a:pathLst>
              <a:path w="207523" h="207523">
                <a:moveTo>
                  <a:pt x="103762" y="0"/>
                </a:moveTo>
                <a:lnTo>
                  <a:pt x="103762" y="0"/>
                </a:lnTo>
                <a:cubicBezTo>
                  <a:pt x="161068" y="0"/>
                  <a:pt x="207523" y="46456"/>
                  <a:pt x="207523" y="103762"/>
                </a:cubicBezTo>
                <a:lnTo>
                  <a:pt x="207523" y="103762"/>
                </a:lnTo>
                <a:cubicBezTo>
                  <a:pt x="207523" y="161068"/>
                  <a:pt x="161068" y="207523"/>
                  <a:pt x="103762" y="207523"/>
                </a:cubicBezTo>
                <a:lnTo>
                  <a:pt x="103762" y="207523"/>
                </a:lnTo>
                <a:cubicBezTo>
                  <a:pt x="46456" y="207523"/>
                  <a:pt x="0" y="161068"/>
                  <a:pt x="0" y="103762"/>
                </a:cubicBezTo>
                <a:lnTo>
                  <a:pt x="0" y="103762"/>
                </a:lnTo>
                <a:cubicBezTo>
                  <a:pt x="0" y="46456"/>
                  <a:pt x="46456" y="0"/>
                  <a:pt x="103762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99919" y="3666247"/>
            <a:ext cx="103762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99268" y="3648953"/>
            <a:ext cx="1781243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Identify semua aset dan liabilities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99268" y="3908357"/>
            <a:ext cx="2965855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Tier mapping, debt inventory, hidden costs audit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18809" y="4254230"/>
            <a:ext cx="3398196" cy="622570"/>
          </a:xfrm>
          <a:custGeom>
            <a:avLst/>
            <a:gdLst/>
            <a:ahLst/>
            <a:cxnLst/>
            <a:rect l="l" t="t" r="r" b="b"/>
            <a:pathLst>
              <a:path w="3398196" h="622570">
                <a:moveTo>
                  <a:pt x="69174" y="0"/>
                </a:moveTo>
                <a:lnTo>
                  <a:pt x="3329022" y="0"/>
                </a:lnTo>
                <a:cubicBezTo>
                  <a:pt x="3367226" y="0"/>
                  <a:pt x="3398196" y="30970"/>
                  <a:pt x="3398196" y="69174"/>
                </a:cubicBezTo>
                <a:lnTo>
                  <a:pt x="3398196" y="553396"/>
                </a:lnTo>
                <a:cubicBezTo>
                  <a:pt x="3398196" y="591600"/>
                  <a:pt x="3367226" y="622570"/>
                  <a:pt x="3329022" y="622570"/>
                </a:cubicBezTo>
                <a:lnTo>
                  <a:pt x="69174" y="622570"/>
                </a:lnTo>
                <a:cubicBezTo>
                  <a:pt x="30970" y="622570"/>
                  <a:pt x="0" y="591600"/>
                  <a:pt x="0" y="553396"/>
                </a:cubicBezTo>
                <a:lnTo>
                  <a:pt x="0" y="69174"/>
                </a:lnTo>
                <a:cubicBezTo>
                  <a:pt x="0" y="30996"/>
                  <a:pt x="30996" y="0"/>
                  <a:pt x="6917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22570" y="4357991"/>
            <a:ext cx="207523" cy="207523"/>
          </a:xfrm>
          <a:custGeom>
            <a:avLst/>
            <a:gdLst/>
            <a:ahLst/>
            <a:cxnLst/>
            <a:rect l="l" t="t" r="r" b="b"/>
            <a:pathLst>
              <a:path w="207523" h="207523">
                <a:moveTo>
                  <a:pt x="103762" y="0"/>
                </a:moveTo>
                <a:lnTo>
                  <a:pt x="103762" y="0"/>
                </a:lnTo>
                <a:cubicBezTo>
                  <a:pt x="161068" y="0"/>
                  <a:pt x="207523" y="46456"/>
                  <a:pt x="207523" y="103762"/>
                </a:cubicBezTo>
                <a:lnTo>
                  <a:pt x="207523" y="103762"/>
                </a:lnTo>
                <a:cubicBezTo>
                  <a:pt x="207523" y="161068"/>
                  <a:pt x="161068" y="207523"/>
                  <a:pt x="103762" y="207523"/>
                </a:cubicBezTo>
                <a:lnTo>
                  <a:pt x="103762" y="207523"/>
                </a:lnTo>
                <a:cubicBezTo>
                  <a:pt x="46456" y="207523"/>
                  <a:pt x="0" y="161068"/>
                  <a:pt x="0" y="103762"/>
                </a:cubicBezTo>
                <a:lnTo>
                  <a:pt x="0" y="103762"/>
                </a:lnTo>
                <a:cubicBezTo>
                  <a:pt x="0" y="46456"/>
                  <a:pt x="46456" y="0"/>
                  <a:pt x="103762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98568" y="4392579"/>
            <a:ext cx="103762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99268" y="4375285"/>
            <a:ext cx="1426723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Tetapkan decision triggers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99268" y="4634689"/>
            <a:ext cx="2965855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Financial, income signal, skill, timeline conditions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18809" y="4984885"/>
            <a:ext cx="3398196" cy="8647"/>
          </a:xfrm>
          <a:custGeom>
            <a:avLst/>
            <a:gdLst/>
            <a:ahLst/>
            <a:cxnLst/>
            <a:rect l="l" t="t" r="r" b="b"/>
            <a:pathLst>
              <a:path w="3398196" h="8647">
                <a:moveTo>
                  <a:pt x="0" y="0"/>
                </a:moveTo>
                <a:lnTo>
                  <a:pt x="3398196" y="0"/>
                </a:lnTo>
                <a:lnTo>
                  <a:pt x="3398196" y="8647"/>
                </a:lnTo>
                <a:lnTo>
                  <a:pt x="0" y="8647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488545" y="5092970"/>
            <a:ext cx="3458723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53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Expected outcome: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79898" y="5265906"/>
            <a:ext cx="3476017" cy="2421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26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Clarity &amp; baseline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224709" y="1348902"/>
            <a:ext cx="3744068" cy="4332051"/>
          </a:xfrm>
          <a:custGeom>
            <a:avLst/>
            <a:gdLst/>
            <a:ahLst/>
            <a:cxnLst/>
            <a:rect l="l" t="t" r="r" b="b"/>
            <a:pathLst>
              <a:path w="3744068" h="4332051">
                <a:moveTo>
                  <a:pt x="69190" y="0"/>
                </a:moveTo>
                <a:lnTo>
                  <a:pt x="3674878" y="0"/>
                </a:lnTo>
                <a:cubicBezTo>
                  <a:pt x="3713090" y="0"/>
                  <a:pt x="3744068" y="30978"/>
                  <a:pt x="3744068" y="69190"/>
                </a:cubicBezTo>
                <a:lnTo>
                  <a:pt x="3744068" y="4262861"/>
                </a:lnTo>
                <a:cubicBezTo>
                  <a:pt x="3744068" y="4301073"/>
                  <a:pt x="3713090" y="4332051"/>
                  <a:pt x="3674878" y="4332051"/>
                </a:cubicBezTo>
                <a:lnTo>
                  <a:pt x="69190" y="4332051"/>
                </a:lnTo>
                <a:cubicBezTo>
                  <a:pt x="30978" y="4332051"/>
                  <a:pt x="0" y="4301073"/>
                  <a:pt x="0" y="4262861"/>
                </a:cubicBezTo>
                <a:lnTo>
                  <a:pt x="0" y="69190"/>
                </a:lnTo>
                <a:cubicBezTo>
                  <a:pt x="0" y="31003"/>
                  <a:pt x="31003" y="0"/>
                  <a:pt x="6919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5818289" y="1521838"/>
            <a:ext cx="553396" cy="553396"/>
          </a:xfrm>
          <a:custGeom>
            <a:avLst/>
            <a:gdLst/>
            <a:ahLst/>
            <a:cxnLst/>
            <a:rect l="l" t="t" r="r" b="b"/>
            <a:pathLst>
              <a:path w="553396" h="553396">
                <a:moveTo>
                  <a:pt x="276698" y="0"/>
                </a:moveTo>
                <a:lnTo>
                  <a:pt x="276698" y="0"/>
                </a:lnTo>
                <a:cubicBezTo>
                  <a:pt x="429412" y="0"/>
                  <a:pt x="553396" y="123984"/>
                  <a:pt x="553396" y="276698"/>
                </a:cubicBezTo>
                <a:lnTo>
                  <a:pt x="553396" y="276698"/>
                </a:lnTo>
                <a:cubicBezTo>
                  <a:pt x="553396" y="429412"/>
                  <a:pt x="429412" y="553396"/>
                  <a:pt x="276698" y="553396"/>
                </a:cubicBezTo>
                <a:lnTo>
                  <a:pt x="276698" y="553396"/>
                </a:lnTo>
                <a:cubicBezTo>
                  <a:pt x="123984" y="553396"/>
                  <a:pt x="0" y="429412"/>
                  <a:pt x="0" y="276698"/>
                </a:cubicBezTo>
                <a:lnTo>
                  <a:pt x="0" y="276698"/>
                </a:lnTo>
                <a:cubicBezTo>
                  <a:pt x="0" y="123984"/>
                  <a:pt x="123984" y="0"/>
                  <a:pt x="276698" y="0"/>
                </a:cubicBez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5982781" y="1660187"/>
            <a:ext cx="224817" cy="276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34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345764" y="2178996"/>
            <a:ext cx="3501957" cy="276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34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Month 2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363058" y="2455694"/>
            <a:ext cx="3467370" cy="2075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8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Optimization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397645" y="2801566"/>
            <a:ext cx="3398196" cy="622570"/>
          </a:xfrm>
          <a:custGeom>
            <a:avLst/>
            <a:gdLst/>
            <a:ahLst/>
            <a:cxnLst/>
            <a:rect l="l" t="t" r="r" b="b"/>
            <a:pathLst>
              <a:path w="3398196" h="622570">
                <a:moveTo>
                  <a:pt x="69174" y="0"/>
                </a:moveTo>
                <a:lnTo>
                  <a:pt x="3329022" y="0"/>
                </a:lnTo>
                <a:cubicBezTo>
                  <a:pt x="3367226" y="0"/>
                  <a:pt x="3398196" y="30970"/>
                  <a:pt x="3398196" y="69174"/>
                </a:cubicBezTo>
                <a:lnTo>
                  <a:pt x="3398196" y="553396"/>
                </a:lnTo>
                <a:cubicBezTo>
                  <a:pt x="3398196" y="591600"/>
                  <a:pt x="3367226" y="622570"/>
                  <a:pt x="3329022" y="622570"/>
                </a:cubicBezTo>
                <a:lnTo>
                  <a:pt x="69174" y="622570"/>
                </a:lnTo>
                <a:cubicBezTo>
                  <a:pt x="30970" y="622570"/>
                  <a:pt x="0" y="591600"/>
                  <a:pt x="0" y="553396"/>
                </a:cubicBezTo>
                <a:lnTo>
                  <a:pt x="0" y="69174"/>
                </a:lnTo>
                <a:cubicBezTo>
                  <a:pt x="0" y="30996"/>
                  <a:pt x="30996" y="0"/>
                  <a:pt x="6917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4501407" y="2905328"/>
            <a:ext cx="207523" cy="207523"/>
          </a:xfrm>
          <a:custGeom>
            <a:avLst/>
            <a:gdLst/>
            <a:ahLst/>
            <a:cxnLst/>
            <a:rect l="l" t="t" r="r" b="b"/>
            <a:pathLst>
              <a:path w="207523" h="207523">
                <a:moveTo>
                  <a:pt x="103762" y="0"/>
                </a:moveTo>
                <a:lnTo>
                  <a:pt x="103762" y="0"/>
                </a:lnTo>
                <a:cubicBezTo>
                  <a:pt x="161068" y="0"/>
                  <a:pt x="207523" y="46456"/>
                  <a:pt x="207523" y="103762"/>
                </a:cubicBezTo>
                <a:lnTo>
                  <a:pt x="207523" y="103762"/>
                </a:lnTo>
                <a:cubicBezTo>
                  <a:pt x="207523" y="161068"/>
                  <a:pt x="161068" y="207523"/>
                  <a:pt x="103762" y="207523"/>
                </a:cubicBezTo>
                <a:lnTo>
                  <a:pt x="103762" y="207523"/>
                </a:lnTo>
                <a:cubicBezTo>
                  <a:pt x="46456" y="207523"/>
                  <a:pt x="0" y="161068"/>
                  <a:pt x="0" y="103762"/>
                </a:cubicBezTo>
                <a:lnTo>
                  <a:pt x="0" y="103762"/>
                </a:lnTo>
                <a:cubicBezTo>
                  <a:pt x="0" y="46456"/>
                  <a:pt x="46456" y="0"/>
                  <a:pt x="103762" y="0"/>
                </a:cubicBez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4588686" y="2939915"/>
            <a:ext cx="86468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4778105" y="2922621"/>
            <a:ext cx="1098145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Compress burn rate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4778105" y="3182026"/>
            <a:ext cx="2965855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Eliminasi subscription, renegotiate fixed costs, lifestyle audit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397645" y="3527898"/>
            <a:ext cx="3398196" cy="622570"/>
          </a:xfrm>
          <a:custGeom>
            <a:avLst/>
            <a:gdLst/>
            <a:ahLst/>
            <a:cxnLst/>
            <a:rect l="l" t="t" r="r" b="b"/>
            <a:pathLst>
              <a:path w="3398196" h="622570">
                <a:moveTo>
                  <a:pt x="69174" y="0"/>
                </a:moveTo>
                <a:lnTo>
                  <a:pt x="3329022" y="0"/>
                </a:lnTo>
                <a:cubicBezTo>
                  <a:pt x="3367226" y="0"/>
                  <a:pt x="3398196" y="30970"/>
                  <a:pt x="3398196" y="69174"/>
                </a:cubicBezTo>
                <a:lnTo>
                  <a:pt x="3398196" y="553396"/>
                </a:lnTo>
                <a:cubicBezTo>
                  <a:pt x="3398196" y="591600"/>
                  <a:pt x="3367226" y="622570"/>
                  <a:pt x="3329022" y="622570"/>
                </a:cubicBezTo>
                <a:lnTo>
                  <a:pt x="69174" y="622570"/>
                </a:lnTo>
                <a:cubicBezTo>
                  <a:pt x="30970" y="622570"/>
                  <a:pt x="0" y="591600"/>
                  <a:pt x="0" y="553396"/>
                </a:cubicBezTo>
                <a:lnTo>
                  <a:pt x="0" y="69174"/>
                </a:lnTo>
                <a:cubicBezTo>
                  <a:pt x="0" y="30996"/>
                  <a:pt x="30996" y="0"/>
                  <a:pt x="6917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4501407" y="3631660"/>
            <a:ext cx="207523" cy="207523"/>
          </a:xfrm>
          <a:custGeom>
            <a:avLst/>
            <a:gdLst/>
            <a:ahLst/>
            <a:cxnLst/>
            <a:rect l="l" t="t" r="r" b="b"/>
            <a:pathLst>
              <a:path w="207523" h="207523">
                <a:moveTo>
                  <a:pt x="103762" y="0"/>
                </a:moveTo>
                <a:lnTo>
                  <a:pt x="103762" y="0"/>
                </a:lnTo>
                <a:cubicBezTo>
                  <a:pt x="161068" y="0"/>
                  <a:pt x="207523" y="46456"/>
                  <a:pt x="207523" y="103762"/>
                </a:cubicBezTo>
                <a:lnTo>
                  <a:pt x="207523" y="103762"/>
                </a:lnTo>
                <a:cubicBezTo>
                  <a:pt x="207523" y="161068"/>
                  <a:pt x="161068" y="207523"/>
                  <a:pt x="103762" y="207523"/>
                </a:cubicBezTo>
                <a:lnTo>
                  <a:pt x="103762" y="207523"/>
                </a:lnTo>
                <a:cubicBezTo>
                  <a:pt x="46456" y="207523"/>
                  <a:pt x="0" y="161068"/>
                  <a:pt x="0" y="103762"/>
                </a:cubicBezTo>
                <a:lnTo>
                  <a:pt x="0" y="103762"/>
                </a:lnTo>
                <a:cubicBezTo>
                  <a:pt x="0" y="46456"/>
                  <a:pt x="46456" y="0"/>
                  <a:pt x="103762" y="0"/>
                </a:cubicBez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4578755" y="3666247"/>
            <a:ext cx="103762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4778105" y="3648953"/>
            <a:ext cx="1547779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Liquidasi aset tidak produktif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4778105" y="3908357"/>
            <a:ext cx="2965855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Jual barang tidak terpakai, monetize idle assets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4397645" y="4254230"/>
            <a:ext cx="3398196" cy="622570"/>
          </a:xfrm>
          <a:custGeom>
            <a:avLst/>
            <a:gdLst/>
            <a:ahLst/>
            <a:cxnLst/>
            <a:rect l="l" t="t" r="r" b="b"/>
            <a:pathLst>
              <a:path w="3398196" h="622570">
                <a:moveTo>
                  <a:pt x="69174" y="0"/>
                </a:moveTo>
                <a:lnTo>
                  <a:pt x="3329022" y="0"/>
                </a:lnTo>
                <a:cubicBezTo>
                  <a:pt x="3367226" y="0"/>
                  <a:pt x="3398196" y="30970"/>
                  <a:pt x="3398196" y="69174"/>
                </a:cubicBezTo>
                <a:lnTo>
                  <a:pt x="3398196" y="553396"/>
                </a:lnTo>
                <a:cubicBezTo>
                  <a:pt x="3398196" y="591600"/>
                  <a:pt x="3367226" y="622570"/>
                  <a:pt x="3329022" y="622570"/>
                </a:cubicBezTo>
                <a:lnTo>
                  <a:pt x="69174" y="622570"/>
                </a:lnTo>
                <a:cubicBezTo>
                  <a:pt x="30970" y="622570"/>
                  <a:pt x="0" y="591600"/>
                  <a:pt x="0" y="553396"/>
                </a:cubicBezTo>
                <a:lnTo>
                  <a:pt x="0" y="69174"/>
                </a:lnTo>
                <a:cubicBezTo>
                  <a:pt x="0" y="30996"/>
                  <a:pt x="30996" y="0"/>
                  <a:pt x="6917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501407" y="4357991"/>
            <a:ext cx="207523" cy="207523"/>
          </a:xfrm>
          <a:custGeom>
            <a:avLst/>
            <a:gdLst/>
            <a:ahLst/>
            <a:cxnLst/>
            <a:rect l="l" t="t" r="r" b="b"/>
            <a:pathLst>
              <a:path w="207523" h="207523">
                <a:moveTo>
                  <a:pt x="103762" y="0"/>
                </a:moveTo>
                <a:lnTo>
                  <a:pt x="103762" y="0"/>
                </a:lnTo>
                <a:cubicBezTo>
                  <a:pt x="161068" y="0"/>
                  <a:pt x="207523" y="46456"/>
                  <a:pt x="207523" y="103762"/>
                </a:cubicBezTo>
                <a:lnTo>
                  <a:pt x="207523" y="103762"/>
                </a:lnTo>
                <a:cubicBezTo>
                  <a:pt x="207523" y="161068"/>
                  <a:pt x="161068" y="207523"/>
                  <a:pt x="103762" y="207523"/>
                </a:cubicBezTo>
                <a:lnTo>
                  <a:pt x="103762" y="207523"/>
                </a:lnTo>
                <a:cubicBezTo>
                  <a:pt x="46456" y="207523"/>
                  <a:pt x="0" y="161068"/>
                  <a:pt x="0" y="103762"/>
                </a:cubicBezTo>
                <a:lnTo>
                  <a:pt x="0" y="103762"/>
                </a:lnTo>
                <a:cubicBezTo>
                  <a:pt x="0" y="46456"/>
                  <a:pt x="46456" y="0"/>
                  <a:pt x="103762" y="0"/>
                </a:cubicBez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4577404" y="4392579"/>
            <a:ext cx="103762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4778105" y="4375285"/>
            <a:ext cx="1322962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Lunasi hutang konsumtif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4778105" y="4634689"/>
            <a:ext cx="2965855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Prioritize high-interest debt, eliminate monthly obligations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4397645" y="4984885"/>
            <a:ext cx="3398196" cy="8647"/>
          </a:xfrm>
          <a:custGeom>
            <a:avLst/>
            <a:gdLst/>
            <a:ahLst/>
            <a:cxnLst/>
            <a:rect l="l" t="t" r="r" b="b"/>
            <a:pathLst>
              <a:path w="3398196" h="8647">
                <a:moveTo>
                  <a:pt x="0" y="0"/>
                </a:moveTo>
                <a:lnTo>
                  <a:pt x="3398196" y="0"/>
                </a:lnTo>
                <a:lnTo>
                  <a:pt x="3398196" y="8647"/>
                </a:lnTo>
                <a:lnTo>
                  <a:pt x="0" y="8647"/>
                </a:lnTo>
                <a:lnTo>
                  <a:pt x="0" y="0"/>
                </a:ln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4367381" y="5092970"/>
            <a:ext cx="3458723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53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Expected outcome: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4358735" y="5265906"/>
            <a:ext cx="3476017" cy="2421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26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+2–4 months runway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103613" y="1348902"/>
            <a:ext cx="3744068" cy="4332051"/>
          </a:xfrm>
          <a:custGeom>
            <a:avLst/>
            <a:gdLst/>
            <a:ahLst/>
            <a:cxnLst/>
            <a:rect l="l" t="t" r="r" b="b"/>
            <a:pathLst>
              <a:path w="3744068" h="4332051">
                <a:moveTo>
                  <a:pt x="69190" y="0"/>
                </a:moveTo>
                <a:lnTo>
                  <a:pt x="3674878" y="0"/>
                </a:lnTo>
                <a:cubicBezTo>
                  <a:pt x="3713090" y="0"/>
                  <a:pt x="3744068" y="30978"/>
                  <a:pt x="3744068" y="69190"/>
                </a:cubicBezTo>
                <a:lnTo>
                  <a:pt x="3744068" y="4262861"/>
                </a:lnTo>
                <a:cubicBezTo>
                  <a:pt x="3744068" y="4301073"/>
                  <a:pt x="3713090" y="4332051"/>
                  <a:pt x="3674878" y="4332051"/>
                </a:cubicBezTo>
                <a:lnTo>
                  <a:pt x="69190" y="4332051"/>
                </a:lnTo>
                <a:cubicBezTo>
                  <a:pt x="30978" y="4332051"/>
                  <a:pt x="0" y="4301073"/>
                  <a:pt x="0" y="4262861"/>
                </a:cubicBezTo>
                <a:lnTo>
                  <a:pt x="0" y="69190"/>
                </a:lnTo>
                <a:cubicBezTo>
                  <a:pt x="0" y="31003"/>
                  <a:pt x="31003" y="0"/>
                  <a:pt x="6919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9697193" y="1521838"/>
            <a:ext cx="553396" cy="553396"/>
          </a:xfrm>
          <a:custGeom>
            <a:avLst/>
            <a:gdLst/>
            <a:ahLst/>
            <a:cxnLst/>
            <a:rect l="l" t="t" r="r" b="b"/>
            <a:pathLst>
              <a:path w="553396" h="553396">
                <a:moveTo>
                  <a:pt x="276698" y="0"/>
                </a:moveTo>
                <a:lnTo>
                  <a:pt x="276698" y="0"/>
                </a:lnTo>
                <a:cubicBezTo>
                  <a:pt x="429412" y="0"/>
                  <a:pt x="553396" y="123984"/>
                  <a:pt x="553396" y="276698"/>
                </a:cubicBezTo>
                <a:lnTo>
                  <a:pt x="553396" y="276698"/>
                </a:lnTo>
                <a:cubicBezTo>
                  <a:pt x="553396" y="429412"/>
                  <a:pt x="429412" y="553396"/>
                  <a:pt x="276698" y="553396"/>
                </a:cubicBezTo>
                <a:lnTo>
                  <a:pt x="276698" y="553396"/>
                </a:lnTo>
                <a:cubicBezTo>
                  <a:pt x="123984" y="553396"/>
                  <a:pt x="0" y="429412"/>
                  <a:pt x="0" y="276698"/>
                </a:cubicBezTo>
                <a:lnTo>
                  <a:pt x="0" y="276698"/>
                </a:lnTo>
                <a:cubicBezTo>
                  <a:pt x="0" y="123984"/>
                  <a:pt x="123984" y="0"/>
                  <a:pt x="276698" y="0"/>
                </a:cubicBez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9860739" y="1660187"/>
            <a:ext cx="224817" cy="276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34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8224669" y="2178996"/>
            <a:ext cx="3501957" cy="276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34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Month 3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241962" y="2455694"/>
            <a:ext cx="3467370" cy="2075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8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8276549" y="2801566"/>
            <a:ext cx="3398196" cy="622570"/>
          </a:xfrm>
          <a:custGeom>
            <a:avLst/>
            <a:gdLst/>
            <a:ahLst/>
            <a:cxnLst/>
            <a:rect l="l" t="t" r="r" b="b"/>
            <a:pathLst>
              <a:path w="3398196" h="622570">
                <a:moveTo>
                  <a:pt x="69174" y="0"/>
                </a:moveTo>
                <a:lnTo>
                  <a:pt x="3329022" y="0"/>
                </a:lnTo>
                <a:cubicBezTo>
                  <a:pt x="3367226" y="0"/>
                  <a:pt x="3398196" y="30970"/>
                  <a:pt x="3398196" y="69174"/>
                </a:cubicBezTo>
                <a:lnTo>
                  <a:pt x="3398196" y="553396"/>
                </a:lnTo>
                <a:cubicBezTo>
                  <a:pt x="3398196" y="591600"/>
                  <a:pt x="3367226" y="622570"/>
                  <a:pt x="3329022" y="622570"/>
                </a:cubicBezTo>
                <a:lnTo>
                  <a:pt x="69174" y="622570"/>
                </a:lnTo>
                <a:cubicBezTo>
                  <a:pt x="30970" y="622570"/>
                  <a:pt x="0" y="591600"/>
                  <a:pt x="0" y="553396"/>
                </a:cubicBezTo>
                <a:lnTo>
                  <a:pt x="0" y="69174"/>
                </a:lnTo>
                <a:cubicBezTo>
                  <a:pt x="0" y="30996"/>
                  <a:pt x="30996" y="0"/>
                  <a:pt x="6917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8380311" y="2905328"/>
            <a:ext cx="207523" cy="207523"/>
          </a:xfrm>
          <a:custGeom>
            <a:avLst/>
            <a:gdLst/>
            <a:ahLst/>
            <a:cxnLst/>
            <a:rect l="l" t="t" r="r" b="b"/>
            <a:pathLst>
              <a:path w="207523" h="207523">
                <a:moveTo>
                  <a:pt x="103762" y="0"/>
                </a:moveTo>
                <a:lnTo>
                  <a:pt x="103762" y="0"/>
                </a:lnTo>
                <a:cubicBezTo>
                  <a:pt x="161068" y="0"/>
                  <a:pt x="207523" y="46456"/>
                  <a:pt x="207523" y="103762"/>
                </a:cubicBezTo>
                <a:lnTo>
                  <a:pt x="207523" y="103762"/>
                </a:lnTo>
                <a:cubicBezTo>
                  <a:pt x="207523" y="161068"/>
                  <a:pt x="161068" y="207523"/>
                  <a:pt x="103762" y="207523"/>
                </a:cubicBezTo>
                <a:lnTo>
                  <a:pt x="103762" y="207523"/>
                </a:lnTo>
                <a:cubicBezTo>
                  <a:pt x="46456" y="207523"/>
                  <a:pt x="0" y="161068"/>
                  <a:pt x="0" y="103762"/>
                </a:cubicBezTo>
                <a:lnTo>
                  <a:pt x="0" y="103762"/>
                </a:lnTo>
                <a:cubicBezTo>
                  <a:pt x="0" y="46456"/>
                  <a:pt x="46456" y="0"/>
                  <a:pt x="103762" y="0"/>
                </a:cubicBez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8467590" y="2939915"/>
            <a:ext cx="86468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8657009" y="2922621"/>
            <a:ext cx="1919591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Aggressively increase liquid savings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8657009" y="3182026"/>
            <a:ext cx="2965855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Save 30-50% of income, build Tier 1 &amp; 2 assets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8276549" y="3527898"/>
            <a:ext cx="3398196" cy="622570"/>
          </a:xfrm>
          <a:custGeom>
            <a:avLst/>
            <a:gdLst/>
            <a:ahLst/>
            <a:cxnLst/>
            <a:rect l="l" t="t" r="r" b="b"/>
            <a:pathLst>
              <a:path w="3398196" h="622570">
                <a:moveTo>
                  <a:pt x="69174" y="0"/>
                </a:moveTo>
                <a:lnTo>
                  <a:pt x="3329022" y="0"/>
                </a:lnTo>
                <a:cubicBezTo>
                  <a:pt x="3367226" y="0"/>
                  <a:pt x="3398196" y="30970"/>
                  <a:pt x="3398196" y="69174"/>
                </a:cubicBezTo>
                <a:lnTo>
                  <a:pt x="3398196" y="553396"/>
                </a:lnTo>
                <a:cubicBezTo>
                  <a:pt x="3398196" y="591600"/>
                  <a:pt x="3367226" y="622570"/>
                  <a:pt x="3329022" y="622570"/>
                </a:cubicBezTo>
                <a:lnTo>
                  <a:pt x="69174" y="622570"/>
                </a:lnTo>
                <a:cubicBezTo>
                  <a:pt x="30970" y="622570"/>
                  <a:pt x="0" y="591600"/>
                  <a:pt x="0" y="553396"/>
                </a:cubicBezTo>
                <a:lnTo>
                  <a:pt x="0" y="69174"/>
                </a:lnTo>
                <a:cubicBezTo>
                  <a:pt x="0" y="30996"/>
                  <a:pt x="30996" y="0"/>
                  <a:pt x="6917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8380311" y="3631660"/>
            <a:ext cx="207523" cy="207523"/>
          </a:xfrm>
          <a:custGeom>
            <a:avLst/>
            <a:gdLst/>
            <a:ahLst/>
            <a:cxnLst/>
            <a:rect l="l" t="t" r="r" b="b"/>
            <a:pathLst>
              <a:path w="207523" h="207523">
                <a:moveTo>
                  <a:pt x="103762" y="0"/>
                </a:moveTo>
                <a:lnTo>
                  <a:pt x="103762" y="0"/>
                </a:lnTo>
                <a:cubicBezTo>
                  <a:pt x="161068" y="0"/>
                  <a:pt x="207523" y="46456"/>
                  <a:pt x="207523" y="103762"/>
                </a:cubicBezTo>
                <a:lnTo>
                  <a:pt x="207523" y="103762"/>
                </a:lnTo>
                <a:cubicBezTo>
                  <a:pt x="207523" y="161068"/>
                  <a:pt x="161068" y="207523"/>
                  <a:pt x="103762" y="207523"/>
                </a:cubicBezTo>
                <a:lnTo>
                  <a:pt x="103762" y="207523"/>
                </a:lnTo>
                <a:cubicBezTo>
                  <a:pt x="46456" y="207523"/>
                  <a:pt x="0" y="161068"/>
                  <a:pt x="0" y="103762"/>
                </a:cubicBezTo>
                <a:lnTo>
                  <a:pt x="0" y="103762"/>
                </a:lnTo>
                <a:cubicBezTo>
                  <a:pt x="0" y="46456"/>
                  <a:pt x="46456" y="0"/>
                  <a:pt x="103762" y="0"/>
                </a:cubicBez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8457660" y="3666247"/>
            <a:ext cx="103762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8657009" y="3648953"/>
            <a:ext cx="1322962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Establish income signals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8657009" y="3908357"/>
            <a:ext cx="2965855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Network, side projects, freelance exploration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8276549" y="4254230"/>
            <a:ext cx="3398196" cy="622570"/>
          </a:xfrm>
          <a:custGeom>
            <a:avLst/>
            <a:gdLst/>
            <a:ahLst/>
            <a:cxnLst/>
            <a:rect l="l" t="t" r="r" b="b"/>
            <a:pathLst>
              <a:path w="3398196" h="622570">
                <a:moveTo>
                  <a:pt x="69174" y="0"/>
                </a:moveTo>
                <a:lnTo>
                  <a:pt x="3329022" y="0"/>
                </a:lnTo>
                <a:cubicBezTo>
                  <a:pt x="3367226" y="0"/>
                  <a:pt x="3398196" y="30970"/>
                  <a:pt x="3398196" y="69174"/>
                </a:cubicBezTo>
                <a:lnTo>
                  <a:pt x="3398196" y="553396"/>
                </a:lnTo>
                <a:cubicBezTo>
                  <a:pt x="3398196" y="591600"/>
                  <a:pt x="3367226" y="622570"/>
                  <a:pt x="3329022" y="622570"/>
                </a:cubicBezTo>
                <a:lnTo>
                  <a:pt x="69174" y="622570"/>
                </a:lnTo>
                <a:cubicBezTo>
                  <a:pt x="30970" y="622570"/>
                  <a:pt x="0" y="591600"/>
                  <a:pt x="0" y="553396"/>
                </a:cubicBezTo>
                <a:lnTo>
                  <a:pt x="0" y="69174"/>
                </a:lnTo>
                <a:cubicBezTo>
                  <a:pt x="0" y="30996"/>
                  <a:pt x="30996" y="0"/>
                  <a:pt x="6917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8380311" y="4357991"/>
            <a:ext cx="207523" cy="207523"/>
          </a:xfrm>
          <a:custGeom>
            <a:avLst/>
            <a:gdLst/>
            <a:ahLst/>
            <a:cxnLst/>
            <a:rect l="l" t="t" r="r" b="b"/>
            <a:pathLst>
              <a:path w="207523" h="207523">
                <a:moveTo>
                  <a:pt x="103762" y="0"/>
                </a:moveTo>
                <a:lnTo>
                  <a:pt x="103762" y="0"/>
                </a:lnTo>
                <a:cubicBezTo>
                  <a:pt x="161068" y="0"/>
                  <a:pt x="207523" y="46456"/>
                  <a:pt x="207523" y="103762"/>
                </a:cubicBezTo>
                <a:lnTo>
                  <a:pt x="207523" y="103762"/>
                </a:lnTo>
                <a:cubicBezTo>
                  <a:pt x="207523" y="161068"/>
                  <a:pt x="161068" y="207523"/>
                  <a:pt x="103762" y="207523"/>
                </a:cubicBezTo>
                <a:lnTo>
                  <a:pt x="103762" y="207523"/>
                </a:lnTo>
                <a:cubicBezTo>
                  <a:pt x="46456" y="207523"/>
                  <a:pt x="0" y="161068"/>
                  <a:pt x="0" y="103762"/>
                </a:cubicBezTo>
                <a:lnTo>
                  <a:pt x="0" y="103762"/>
                </a:lnTo>
                <a:cubicBezTo>
                  <a:pt x="0" y="46456"/>
                  <a:pt x="46456" y="0"/>
                  <a:pt x="103762" y="0"/>
                </a:cubicBez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68" name="Text 66"/>
          <p:cNvSpPr/>
          <p:nvPr/>
        </p:nvSpPr>
        <p:spPr>
          <a:xfrm>
            <a:off x="8456309" y="4392579"/>
            <a:ext cx="103762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8657009" y="4375285"/>
            <a:ext cx="1115438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 decision triggers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8657009" y="4634689"/>
            <a:ext cx="2965855" cy="138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1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Commit to conditions, set hard deadline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8276549" y="4984885"/>
            <a:ext cx="3398196" cy="8647"/>
          </a:xfrm>
          <a:custGeom>
            <a:avLst/>
            <a:gdLst/>
            <a:ahLst/>
            <a:cxnLst/>
            <a:rect l="l" t="t" r="r" b="b"/>
            <a:pathLst>
              <a:path w="3398196" h="8647">
                <a:moveTo>
                  <a:pt x="0" y="0"/>
                </a:moveTo>
                <a:lnTo>
                  <a:pt x="3398196" y="0"/>
                </a:lnTo>
                <a:lnTo>
                  <a:pt x="3398196" y="8647"/>
                </a:lnTo>
                <a:lnTo>
                  <a:pt x="0" y="8647"/>
                </a:lnTo>
                <a:lnTo>
                  <a:pt x="0" y="0"/>
                </a:ln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72" name="Text 70"/>
          <p:cNvSpPr/>
          <p:nvPr/>
        </p:nvSpPr>
        <p:spPr>
          <a:xfrm>
            <a:off x="8246286" y="5092970"/>
            <a:ext cx="3458723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53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Expected outcome: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8237639" y="5265906"/>
            <a:ext cx="3476017" cy="2421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26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+1–2 months runway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354519" y="5827949"/>
            <a:ext cx="11482962" cy="743626"/>
          </a:xfrm>
          <a:custGeom>
            <a:avLst/>
            <a:gdLst/>
            <a:ahLst/>
            <a:cxnLst/>
            <a:rect l="l" t="t" r="r" b="b"/>
            <a:pathLst>
              <a:path w="11482962" h="743626">
                <a:moveTo>
                  <a:pt x="69172" y="0"/>
                </a:moveTo>
                <a:lnTo>
                  <a:pt x="11413790" y="0"/>
                </a:lnTo>
                <a:cubicBezTo>
                  <a:pt x="11451967" y="0"/>
                  <a:pt x="11482962" y="30995"/>
                  <a:pt x="11482962" y="69172"/>
                </a:cubicBezTo>
                <a:lnTo>
                  <a:pt x="11482962" y="674453"/>
                </a:lnTo>
                <a:cubicBezTo>
                  <a:pt x="11482962" y="712631"/>
                  <a:pt x="11451967" y="743626"/>
                  <a:pt x="11413790" y="743626"/>
                </a:cubicBezTo>
                <a:lnTo>
                  <a:pt x="69172" y="743626"/>
                </a:lnTo>
                <a:cubicBezTo>
                  <a:pt x="30995" y="743626"/>
                  <a:pt x="0" y="712631"/>
                  <a:pt x="0" y="674453"/>
                </a:cubicBezTo>
                <a:lnTo>
                  <a:pt x="0" y="69172"/>
                </a:lnTo>
                <a:cubicBezTo>
                  <a:pt x="0" y="30995"/>
                  <a:pt x="30995" y="0"/>
                  <a:pt x="69172" y="0"/>
                </a:cubicBezTo>
                <a:close/>
              </a:path>
            </a:pathLst>
          </a:custGeom>
          <a:solidFill>
            <a:srgbClr val="81B29A">
              <a:alpha val="10196"/>
            </a:srgbClr>
          </a:solidFill>
          <a:ln w="25400">
            <a:solidFill>
              <a:srgbClr val="81B29A">
                <a:alpha val="50196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536102" y="6070060"/>
            <a:ext cx="259404" cy="259404"/>
          </a:xfrm>
          <a:custGeom>
            <a:avLst/>
            <a:gdLst/>
            <a:ahLst/>
            <a:cxnLst/>
            <a:rect l="l" t="t" r="r" b="b"/>
            <a:pathLst>
              <a:path w="259404" h="259404">
                <a:moveTo>
                  <a:pt x="73109" y="0"/>
                </a:moveTo>
                <a:lnTo>
                  <a:pt x="186599" y="0"/>
                </a:lnTo>
                <a:cubicBezTo>
                  <a:pt x="200025" y="0"/>
                  <a:pt x="210969" y="11045"/>
                  <a:pt x="210462" y="24420"/>
                </a:cubicBezTo>
                <a:cubicBezTo>
                  <a:pt x="210361" y="27106"/>
                  <a:pt x="210259" y="29791"/>
                  <a:pt x="210107" y="32426"/>
                </a:cubicBezTo>
                <a:lnTo>
                  <a:pt x="235237" y="32426"/>
                </a:lnTo>
                <a:cubicBezTo>
                  <a:pt x="248461" y="32426"/>
                  <a:pt x="260114" y="43369"/>
                  <a:pt x="259100" y="57657"/>
                </a:cubicBezTo>
                <a:cubicBezTo>
                  <a:pt x="255300" y="110196"/>
                  <a:pt x="228448" y="139075"/>
                  <a:pt x="199316" y="154173"/>
                </a:cubicBezTo>
                <a:cubicBezTo>
                  <a:pt x="191311" y="158328"/>
                  <a:pt x="183154" y="161418"/>
                  <a:pt x="175402" y="163698"/>
                </a:cubicBezTo>
                <a:cubicBezTo>
                  <a:pt x="165168" y="178188"/>
                  <a:pt x="154528" y="185839"/>
                  <a:pt x="146067" y="189943"/>
                </a:cubicBezTo>
                <a:lnTo>
                  <a:pt x="146067" y="226979"/>
                </a:lnTo>
                <a:lnTo>
                  <a:pt x="178492" y="226979"/>
                </a:lnTo>
                <a:cubicBezTo>
                  <a:pt x="187460" y="226979"/>
                  <a:pt x="194705" y="234224"/>
                  <a:pt x="194705" y="243191"/>
                </a:cubicBezTo>
                <a:cubicBezTo>
                  <a:pt x="194705" y="252159"/>
                  <a:pt x="187460" y="259404"/>
                  <a:pt x="178492" y="259404"/>
                </a:cubicBezTo>
                <a:lnTo>
                  <a:pt x="81216" y="259404"/>
                </a:lnTo>
                <a:cubicBezTo>
                  <a:pt x="72248" y="259404"/>
                  <a:pt x="65003" y="252159"/>
                  <a:pt x="65003" y="243191"/>
                </a:cubicBezTo>
                <a:cubicBezTo>
                  <a:pt x="65003" y="234224"/>
                  <a:pt x="72248" y="226979"/>
                  <a:pt x="81216" y="226979"/>
                </a:cubicBezTo>
                <a:lnTo>
                  <a:pt x="113641" y="226979"/>
                </a:lnTo>
                <a:lnTo>
                  <a:pt x="113641" y="189943"/>
                </a:lnTo>
                <a:cubicBezTo>
                  <a:pt x="105535" y="186041"/>
                  <a:pt x="95453" y="178796"/>
                  <a:pt x="85624" y="165472"/>
                </a:cubicBezTo>
                <a:cubicBezTo>
                  <a:pt x="76301" y="163040"/>
                  <a:pt x="66168" y="159341"/>
                  <a:pt x="56289" y="153768"/>
                </a:cubicBezTo>
                <a:cubicBezTo>
                  <a:pt x="28879" y="138416"/>
                  <a:pt x="4155" y="109487"/>
                  <a:pt x="608" y="57555"/>
                </a:cubicBezTo>
                <a:cubicBezTo>
                  <a:pt x="-355" y="43318"/>
                  <a:pt x="11248" y="32375"/>
                  <a:pt x="24471" y="32375"/>
                </a:cubicBezTo>
                <a:lnTo>
                  <a:pt x="49601" y="32375"/>
                </a:lnTo>
                <a:cubicBezTo>
                  <a:pt x="49449" y="29740"/>
                  <a:pt x="49348" y="27106"/>
                  <a:pt x="49246" y="24370"/>
                </a:cubicBezTo>
                <a:cubicBezTo>
                  <a:pt x="48740" y="10944"/>
                  <a:pt x="59683" y="-51"/>
                  <a:pt x="73109" y="-51"/>
                </a:cubicBezTo>
                <a:close/>
                <a:moveTo>
                  <a:pt x="51425" y="56745"/>
                </a:moveTo>
                <a:lnTo>
                  <a:pt x="24876" y="56745"/>
                </a:lnTo>
                <a:cubicBezTo>
                  <a:pt x="28018" y="99658"/>
                  <a:pt x="47726" y="121140"/>
                  <a:pt x="68043" y="132539"/>
                </a:cubicBezTo>
                <a:cubicBezTo>
                  <a:pt x="60747" y="113641"/>
                  <a:pt x="54718" y="88968"/>
                  <a:pt x="51425" y="56745"/>
                </a:cubicBezTo>
                <a:close/>
                <a:moveTo>
                  <a:pt x="192527" y="130107"/>
                </a:moveTo>
                <a:cubicBezTo>
                  <a:pt x="213046" y="118049"/>
                  <a:pt x="231589" y="96618"/>
                  <a:pt x="234730" y="56745"/>
                </a:cubicBezTo>
                <a:lnTo>
                  <a:pt x="208233" y="56745"/>
                </a:lnTo>
                <a:cubicBezTo>
                  <a:pt x="205091" y="87600"/>
                  <a:pt x="199417" y="111564"/>
                  <a:pt x="192527" y="130107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76" name="Text 74"/>
          <p:cNvSpPr/>
          <p:nvPr/>
        </p:nvSpPr>
        <p:spPr>
          <a:xfrm>
            <a:off x="964119" y="5974945"/>
            <a:ext cx="2239523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3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Potential Runway Extension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964119" y="6147881"/>
            <a:ext cx="2282757" cy="276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34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+3–6 months in 90 days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10039553" y="5974945"/>
            <a:ext cx="1651540" cy="172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953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From 12.5 months →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9996319" y="6147881"/>
            <a:ext cx="1694774" cy="276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10000"/>
              </a:lnSpc>
            </a:pPr>
            <a:r>
              <a:rPr lang="en-US" sz="1634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15.5–18.5 months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thumbs.dreamstime.com/60dfd0626b7cab18de3a247ee17251d40efbcecb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119" r="119" t="0" b="0"/>
          <a:stretch/>
        </p:blipFill>
        <p:spPr>
          <a:xfrm>
            <a:off x="0" y="0"/>
            <a:ext cx="12192000" cy="6859096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9096"/>
          </a:xfrm>
          <a:custGeom>
            <a:avLst/>
            <a:gdLst/>
            <a:ahLst/>
            <a:cxnLst/>
            <a:rect l="l" t="t" r="r" b="b"/>
            <a:pathLst>
              <a:path w="12192000" h="6859096">
                <a:moveTo>
                  <a:pt x="0" y="0"/>
                </a:moveTo>
                <a:lnTo>
                  <a:pt x="12192000" y="0"/>
                </a:lnTo>
                <a:lnTo>
                  <a:pt x="12192000" y="6859096"/>
                </a:lnTo>
                <a:lnTo>
                  <a:pt x="0" y="6859096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5684643" y="-247787"/>
            <a:ext cx="824495" cy="824495"/>
          </a:xfrm>
          <a:custGeom>
            <a:avLst/>
            <a:gdLst/>
            <a:ahLst/>
            <a:cxnLst/>
            <a:rect l="l" t="t" r="r" b="b"/>
            <a:pathLst>
              <a:path w="824495" h="824495">
                <a:moveTo>
                  <a:pt x="412247" y="0"/>
                </a:moveTo>
                <a:lnTo>
                  <a:pt x="412247" y="0"/>
                </a:lnTo>
                <a:cubicBezTo>
                  <a:pt x="639773" y="0"/>
                  <a:pt x="824495" y="184722"/>
                  <a:pt x="824495" y="412247"/>
                </a:cubicBezTo>
                <a:lnTo>
                  <a:pt x="824495" y="412247"/>
                </a:lnTo>
                <a:cubicBezTo>
                  <a:pt x="824495" y="639773"/>
                  <a:pt x="639773" y="824495"/>
                  <a:pt x="412247" y="824495"/>
                </a:cubicBezTo>
                <a:lnTo>
                  <a:pt x="412247" y="824495"/>
                </a:lnTo>
                <a:cubicBezTo>
                  <a:pt x="184722" y="824495"/>
                  <a:pt x="0" y="639773"/>
                  <a:pt x="0" y="412247"/>
                </a:cubicBezTo>
                <a:lnTo>
                  <a:pt x="0" y="412247"/>
                </a:lnTo>
                <a:cubicBezTo>
                  <a:pt x="0" y="184722"/>
                  <a:pt x="184722" y="0"/>
                  <a:pt x="412247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 w="25400">
            <a:solidFill>
              <a:srgbClr val="E07A5F">
                <a:alpha val="50196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919274" y="6578"/>
            <a:ext cx="355235" cy="315764"/>
          </a:xfrm>
          <a:custGeom>
            <a:avLst/>
            <a:gdLst/>
            <a:ahLst/>
            <a:cxnLst/>
            <a:rect l="l" t="t" r="r" b="b"/>
            <a:pathLst>
              <a:path w="355235" h="315764">
                <a:moveTo>
                  <a:pt x="177617" y="19735"/>
                </a:moveTo>
                <a:cubicBezTo>
                  <a:pt x="127786" y="19735"/>
                  <a:pt x="87884" y="42431"/>
                  <a:pt x="58836" y="69443"/>
                </a:cubicBezTo>
                <a:cubicBezTo>
                  <a:pt x="29973" y="96271"/>
                  <a:pt x="10669" y="128279"/>
                  <a:pt x="1480" y="150296"/>
                </a:cubicBezTo>
                <a:cubicBezTo>
                  <a:pt x="-555" y="155168"/>
                  <a:pt x="-555" y="160596"/>
                  <a:pt x="1480" y="165468"/>
                </a:cubicBezTo>
                <a:cubicBezTo>
                  <a:pt x="10669" y="187485"/>
                  <a:pt x="29973" y="219555"/>
                  <a:pt x="58836" y="246321"/>
                </a:cubicBezTo>
                <a:cubicBezTo>
                  <a:pt x="87884" y="273272"/>
                  <a:pt x="127786" y="296029"/>
                  <a:pt x="177617" y="296029"/>
                </a:cubicBezTo>
                <a:cubicBezTo>
                  <a:pt x="227449" y="296029"/>
                  <a:pt x="267351" y="273333"/>
                  <a:pt x="296399" y="246321"/>
                </a:cubicBezTo>
                <a:cubicBezTo>
                  <a:pt x="325262" y="219493"/>
                  <a:pt x="344565" y="187485"/>
                  <a:pt x="353754" y="165468"/>
                </a:cubicBezTo>
                <a:cubicBezTo>
                  <a:pt x="355790" y="160596"/>
                  <a:pt x="355790" y="155168"/>
                  <a:pt x="353754" y="150296"/>
                </a:cubicBezTo>
                <a:cubicBezTo>
                  <a:pt x="344565" y="128279"/>
                  <a:pt x="325262" y="96209"/>
                  <a:pt x="296399" y="69443"/>
                </a:cubicBezTo>
                <a:cubicBezTo>
                  <a:pt x="267351" y="42492"/>
                  <a:pt x="227449" y="19735"/>
                  <a:pt x="177617" y="19735"/>
                </a:cubicBezTo>
                <a:close/>
                <a:moveTo>
                  <a:pt x="88809" y="157882"/>
                </a:moveTo>
                <a:cubicBezTo>
                  <a:pt x="88809" y="108867"/>
                  <a:pt x="128602" y="69073"/>
                  <a:pt x="177617" y="69073"/>
                </a:cubicBezTo>
                <a:cubicBezTo>
                  <a:pt x="226632" y="69073"/>
                  <a:pt x="266426" y="108867"/>
                  <a:pt x="266426" y="157882"/>
                </a:cubicBezTo>
                <a:cubicBezTo>
                  <a:pt x="266426" y="206897"/>
                  <a:pt x="226632" y="246691"/>
                  <a:pt x="177617" y="246691"/>
                </a:cubicBezTo>
                <a:cubicBezTo>
                  <a:pt x="128602" y="246691"/>
                  <a:pt x="88809" y="206897"/>
                  <a:pt x="88809" y="157882"/>
                </a:cubicBezTo>
                <a:close/>
                <a:moveTo>
                  <a:pt x="177617" y="118412"/>
                </a:moveTo>
                <a:cubicBezTo>
                  <a:pt x="177617" y="140182"/>
                  <a:pt x="159917" y="157882"/>
                  <a:pt x="138147" y="157882"/>
                </a:cubicBezTo>
                <a:cubicBezTo>
                  <a:pt x="131054" y="157882"/>
                  <a:pt x="124394" y="156032"/>
                  <a:pt x="118597" y="152702"/>
                </a:cubicBezTo>
                <a:cubicBezTo>
                  <a:pt x="117980" y="159424"/>
                  <a:pt x="118535" y="166331"/>
                  <a:pt x="120385" y="173177"/>
                </a:cubicBezTo>
                <a:cubicBezTo>
                  <a:pt x="128834" y="204753"/>
                  <a:pt x="161336" y="223502"/>
                  <a:pt x="192912" y="215053"/>
                </a:cubicBezTo>
                <a:cubicBezTo>
                  <a:pt x="224488" y="206603"/>
                  <a:pt x="243237" y="174102"/>
                  <a:pt x="234788" y="142526"/>
                </a:cubicBezTo>
                <a:cubicBezTo>
                  <a:pt x="227264" y="114341"/>
                  <a:pt x="200559" y="96394"/>
                  <a:pt x="172437" y="98861"/>
                </a:cubicBezTo>
                <a:cubicBezTo>
                  <a:pt x="175705" y="104597"/>
                  <a:pt x="177617" y="111257"/>
                  <a:pt x="177617" y="118412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" name="Text 3"/>
          <p:cNvSpPr/>
          <p:nvPr/>
        </p:nvSpPr>
        <p:spPr>
          <a:xfrm>
            <a:off x="3862627" y="795988"/>
            <a:ext cx="4464553" cy="6578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144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Clarity Is Freedom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535533" y="1664340"/>
            <a:ext cx="1122717" cy="35085"/>
          </a:xfrm>
          <a:custGeom>
            <a:avLst/>
            <a:gdLst/>
            <a:ahLst/>
            <a:cxnLst/>
            <a:rect l="l" t="t" r="r" b="b"/>
            <a:pathLst>
              <a:path w="1122717" h="35085">
                <a:moveTo>
                  <a:pt x="0" y="0"/>
                </a:moveTo>
                <a:lnTo>
                  <a:pt x="1122717" y="0"/>
                </a:lnTo>
                <a:lnTo>
                  <a:pt x="1122717" y="35085"/>
                </a:lnTo>
                <a:lnTo>
                  <a:pt x="0" y="35085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8" name="Text 5"/>
          <p:cNvSpPr/>
          <p:nvPr/>
        </p:nvSpPr>
        <p:spPr>
          <a:xfrm>
            <a:off x="2101667" y="2260783"/>
            <a:ext cx="7990584" cy="631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72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Number Isn't Scary.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2072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Not Knowing the Number Is.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2171837" y="3107206"/>
            <a:ext cx="7850245" cy="1429709"/>
          </a:xfrm>
          <a:custGeom>
            <a:avLst/>
            <a:gdLst/>
            <a:ahLst/>
            <a:cxnLst/>
            <a:rect l="l" t="t" r="r" b="b"/>
            <a:pathLst>
              <a:path w="7850245" h="1429709">
                <a:moveTo>
                  <a:pt x="70170" y="0"/>
                </a:moveTo>
                <a:lnTo>
                  <a:pt x="7780074" y="0"/>
                </a:lnTo>
                <a:cubicBezTo>
                  <a:pt x="7818828" y="0"/>
                  <a:pt x="7850245" y="31416"/>
                  <a:pt x="7850245" y="70170"/>
                </a:cubicBezTo>
                <a:lnTo>
                  <a:pt x="7850245" y="1359539"/>
                </a:lnTo>
                <a:cubicBezTo>
                  <a:pt x="7850245" y="1398293"/>
                  <a:pt x="7818828" y="1429709"/>
                  <a:pt x="7780074" y="1429709"/>
                </a:cubicBezTo>
                <a:lnTo>
                  <a:pt x="70170" y="1429709"/>
                </a:lnTo>
                <a:cubicBezTo>
                  <a:pt x="31416" y="1429709"/>
                  <a:pt x="0" y="1398293"/>
                  <a:pt x="0" y="1359539"/>
                </a:cubicBezTo>
                <a:lnTo>
                  <a:pt x="0" y="70170"/>
                </a:lnTo>
                <a:cubicBezTo>
                  <a:pt x="0" y="31416"/>
                  <a:pt x="31416" y="0"/>
                  <a:pt x="7017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342876" y="3322101"/>
            <a:ext cx="7508167" cy="570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8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Financial clarity bukan soal punya cukup uang — tapi soal </a:t>
            </a:r>
            <a:pPr algn="ctr">
              <a:lnSpc>
                <a:spcPct val="140000"/>
              </a:lnSpc>
            </a:pPr>
            <a:r>
              <a:rPr lang="en-US" sz="138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tahu persis apa yang kamu punya dan apa yang bisa kamu lakukan dengan itu</a:t>
            </a:r>
            <a:pPr algn="ctr">
              <a:lnSpc>
                <a:spcPct val="140000"/>
              </a:lnSpc>
            </a:pPr>
            <a:r>
              <a:rPr lang="en-US" sz="138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2342876" y="4032570"/>
            <a:ext cx="7508167" cy="289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8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Orang yang tahu runway-nya bisa </a:t>
            </a:r>
            <a:pPr algn="ctr">
              <a:lnSpc>
                <a:spcPct val="140000"/>
              </a:lnSpc>
            </a:pPr>
            <a:r>
              <a:rPr lang="en-US" sz="1381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memilih</a:t>
            </a:r>
            <a:pPr algn="ctr">
              <a:lnSpc>
                <a:spcPct val="140000"/>
              </a:lnSpc>
            </a:pPr>
            <a:r>
              <a:rPr lang="en-US" sz="138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Orang yang tidak tahu dipaksa oleh keadaan.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2171837" y="4751810"/>
            <a:ext cx="7850245" cy="1061318"/>
          </a:xfrm>
          <a:custGeom>
            <a:avLst/>
            <a:gdLst/>
            <a:ahLst/>
            <a:cxnLst/>
            <a:rect l="l" t="t" r="r" b="b"/>
            <a:pathLst>
              <a:path w="7850245" h="1061318">
                <a:moveTo>
                  <a:pt x="70174" y="0"/>
                </a:moveTo>
                <a:lnTo>
                  <a:pt x="7780070" y="0"/>
                </a:lnTo>
                <a:cubicBezTo>
                  <a:pt x="7818826" y="0"/>
                  <a:pt x="7850245" y="31418"/>
                  <a:pt x="7850245" y="70174"/>
                </a:cubicBezTo>
                <a:lnTo>
                  <a:pt x="7850245" y="991144"/>
                </a:lnTo>
                <a:cubicBezTo>
                  <a:pt x="7850245" y="1029900"/>
                  <a:pt x="7818826" y="1061318"/>
                  <a:pt x="7780070" y="1061318"/>
                </a:cubicBezTo>
                <a:lnTo>
                  <a:pt x="70174" y="1061318"/>
                </a:lnTo>
                <a:cubicBezTo>
                  <a:pt x="31418" y="1061318"/>
                  <a:pt x="0" y="1029900"/>
                  <a:pt x="0" y="991144"/>
                </a:cubicBezTo>
                <a:lnTo>
                  <a:pt x="0" y="70174"/>
                </a:lnTo>
                <a:cubicBezTo>
                  <a:pt x="0" y="31418"/>
                  <a:pt x="31418" y="0"/>
                  <a:pt x="70174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347262" y="4966705"/>
            <a:ext cx="7499396" cy="491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43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Runway calculator bukan alat untuk menunda keputusan — tapi alat untuk membuat keputusan </a:t>
            </a:r>
            <a:pPr algn="ctr">
              <a:lnSpc>
                <a:spcPct val="130000"/>
              </a:lnSpc>
            </a:pPr>
            <a:r>
              <a:rPr lang="en-US" sz="124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dengan mata terbuka</a:t>
            </a:r>
            <a:pPr algn="ctr">
              <a:lnSpc>
                <a:spcPct val="130000"/>
              </a:lnSpc>
            </a:pPr>
            <a:r>
              <a:rPr lang="en-US" sz="1243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2114824" y="6238532"/>
            <a:ext cx="7964271" cy="561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5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would you do differently</a:t>
            </a:r>
            <a:endParaRPr lang="en-US" sz="1600" dirty="0"/>
          </a:p>
          <a:p>
            <a:pPr algn="ctr">
              <a:lnSpc>
                <a:spcPct val="110000"/>
              </a:lnSpc>
            </a:pPr>
            <a:r>
              <a:rPr lang="en-US" sz="165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if you knew you had 18 months of runway?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5320706" y="7023557"/>
            <a:ext cx="561358" cy="8771"/>
          </a:xfrm>
          <a:custGeom>
            <a:avLst/>
            <a:gdLst/>
            <a:ahLst/>
            <a:cxnLst/>
            <a:rect l="l" t="t" r="r" b="b"/>
            <a:pathLst>
              <a:path w="561358" h="8771">
                <a:moveTo>
                  <a:pt x="0" y="0"/>
                </a:moveTo>
                <a:lnTo>
                  <a:pt x="561358" y="0"/>
                </a:lnTo>
                <a:lnTo>
                  <a:pt x="561358" y="8771"/>
                </a:lnTo>
                <a:lnTo>
                  <a:pt x="0" y="8771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16" name="Shape 13"/>
          <p:cNvSpPr/>
          <p:nvPr/>
        </p:nvSpPr>
        <p:spPr>
          <a:xfrm>
            <a:off x="5998283" y="6940230"/>
            <a:ext cx="197353" cy="175424"/>
          </a:xfrm>
          <a:custGeom>
            <a:avLst/>
            <a:gdLst/>
            <a:ahLst/>
            <a:cxnLst/>
            <a:rect l="l" t="t" r="r" b="b"/>
            <a:pathLst>
              <a:path w="197353" h="175424">
                <a:moveTo>
                  <a:pt x="127457" y="49304"/>
                </a:moveTo>
                <a:lnTo>
                  <a:pt x="59171" y="13774"/>
                </a:lnTo>
                <a:cubicBezTo>
                  <a:pt x="56430" y="12369"/>
                  <a:pt x="53244" y="12129"/>
                  <a:pt x="50366" y="13191"/>
                </a:cubicBezTo>
                <a:lnTo>
                  <a:pt x="36284" y="18330"/>
                </a:lnTo>
                <a:cubicBezTo>
                  <a:pt x="32755" y="19598"/>
                  <a:pt x="31556" y="23950"/>
                  <a:pt x="33851" y="26896"/>
                </a:cubicBezTo>
                <a:lnTo>
                  <a:pt x="68628" y="70718"/>
                </a:lnTo>
                <a:lnTo>
                  <a:pt x="34297" y="83190"/>
                </a:lnTo>
                <a:lnTo>
                  <a:pt x="13705" y="70649"/>
                </a:lnTo>
                <a:cubicBezTo>
                  <a:pt x="11581" y="69347"/>
                  <a:pt x="8977" y="69108"/>
                  <a:pt x="6613" y="69930"/>
                </a:cubicBezTo>
                <a:lnTo>
                  <a:pt x="1028" y="71986"/>
                </a:lnTo>
                <a:cubicBezTo>
                  <a:pt x="-2193" y="73151"/>
                  <a:pt x="-3563" y="76954"/>
                  <a:pt x="-1816" y="79900"/>
                </a:cubicBezTo>
                <a:lnTo>
                  <a:pt x="16549" y="111353"/>
                </a:lnTo>
                <a:cubicBezTo>
                  <a:pt x="21894" y="120502"/>
                  <a:pt x="33029" y="124510"/>
                  <a:pt x="42965" y="120878"/>
                </a:cubicBezTo>
                <a:lnTo>
                  <a:pt x="47385" y="119268"/>
                </a:lnTo>
                <a:lnTo>
                  <a:pt x="47385" y="119268"/>
                </a:lnTo>
                <a:lnTo>
                  <a:pt x="183887" y="69587"/>
                </a:lnTo>
                <a:cubicBezTo>
                  <a:pt x="193858" y="65955"/>
                  <a:pt x="198963" y="54957"/>
                  <a:pt x="195365" y="44987"/>
                </a:cubicBezTo>
                <a:cubicBezTo>
                  <a:pt x="191768" y="35016"/>
                  <a:pt x="180735" y="29911"/>
                  <a:pt x="170765" y="33509"/>
                </a:cubicBezTo>
                <a:lnTo>
                  <a:pt x="127457" y="49304"/>
                </a:lnTo>
                <a:close/>
                <a:moveTo>
                  <a:pt x="11033" y="153496"/>
                </a:moveTo>
                <a:cubicBezTo>
                  <a:pt x="4968" y="153496"/>
                  <a:pt x="69" y="158396"/>
                  <a:pt x="69" y="164460"/>
                </a:cubicBezTo>
                <a:cubicBezTo>
                  <a:pt x="69" y="170525"/>
                  <a:pt x="4968" y="175424"/>
                  <a:pt x="11033" y="175424"/>
                </a:cubicBezTo>
                <a:lnTo>
                  <a:pt x="186457" y="175424"/>
                </a:lnTo>
                <a:cubicBezTo>
                  <a:pt x="192521" y="175424"/>
                  <a:pt x="197421" y="170525"/>
                  <a:pt x="197421" y="164460"/>
                </a:cubicBezTo>
                <a:cubicBezTo>
                  <a:pt x="197421" y="158396"/>
                  <a:pt x="192521" y="153496"/>
                  <a:pt x="186457" y="153496"/>
                </a:cubicBezTo>
                <a:lnTo>
                  <a:pt x="11033" y="15349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7" name="Shape 14"/>
          <p:cNvSpPr/>
          <p:nvPr/>
        </p:nvSpPr>
        <p:spPr>
          <a:xfrm>
            <a:off x="6311854" y="7023557"/>
            <a:ext cx="561358" cy="8771"/>
          </a:xfrm>
          <a:custGeom>
            <a:avLst/>
            <a:gdLst/>
            <a:ahLst/>
            <a:cxnLst/>
            <a:rect l="l" t="t" r="r" b="b"/>
            <a:pathLst>
              <a:path w="561358" h="8771">
                <a:moveTo>
                  <a:pt x="0" y="0"/>
                </a:moveTo>
                <a:lnTo>
                  <a:pt x="561358" y="0"/>
                </a:lnTo>
                <a:lnTo>
                  <a:pt x="561358" y="8771"/>
                </a:lnTo>
                <a:lnTo>
                  <a:pt x="0" y="8771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9790" y="319790"/>
            <a:ext cx="31979" cy="319790"/>
          </a:xfrm>
          <a:custGeom>
            <a:avLst/>
            <a:gdLst/>
            <a:ahLst/>
            <a:cxnLst/>
            <a:rect l="l" t="t" r="r" b="b"/>
            <a:pathLst>
              <a:path w="31979" h="319790">
                <a:moveTo>
                  <a:pt x="0" y="0"/>
                </a:moveTo>
                <a:lnTo>
                  <a:pt x="31979" y="0"/>
                </a:lnTo>
                <a:lnTo>
                  <a:pt x="31979" y="319790"/>
                </a:lnTo>
                <a:lnTo>
                  <a:pt x="0" y="319790"/>
                </a:lnTo>
                <a:lnTo>
                  <a:pt x="0" y="0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3" name="Text 1"/>
          <p:cNvSpPr/>
          <p:nvPr/>
        </p:nvSpPr>
        <p:spPr>
          <a:xfrm>
            <a:off x="447706" y="399738"/>
            <a:ext cx="1822804" cy="1598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1" b="1" spc="88" kern="0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Uncomfortable Truth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9790" y="767496"/>
            <a:ext cx="11744294" cy="9593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22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Most People Are One Bad Month Away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3022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From a Decision They're Not Ready to Make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35780" y="1918741"/>
            <a:ext cx="6235908" cy="1087287"/>
          </a:xfrm>
          <a:custGeom>
            <a:avLst/>
            <a:gdLst/>
            <a:ahLst/>
            <a:cxnLst/>
            <a:rect l="l" t="t" r="r" b="b"/>
            <a:pathLst>
              <a:path w="6235908" h="1087287">
                <a:moveTo>
                  <a:pt x="0" y="0"/>
                </a:moveTo>
                <a:lnTo>
                  <a:pt x="6171954" y="0"/>
                </a:lnTo>
                <a:cubicBezTo>
                  <a:pt x="6207275" y="0"/>
                  <a:pt x="6235908" y="28633"/>
                  <a:pt x="6235908" y="63954"/>
                </a:cubicBezTo>
                <a:lnTo>
                  <a:pt x="6235908" y="1023332"/>
                </a:lnTo>
                <a:cubicBezTo>
                  <a:pt x="6235908" y="1058653"/>
                  <a:pt x="6207275" y="1087287"/>
                  <a:pt x="6171954" y="1087287"/>
                </a:cubicBezTo>
                <a:lnTo>
                  <a:pt x="0" y="1087287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335780" y="1918741"/>
            <a:ext cx="31979" cy="1087287"/>
          </a:xfrm>
          <a:custGeom>
            <a:avLst/>
            <a:gdLst/>
            <a:ahLst/>
            <a:cxnLst/>
            <a:rect l="l" t="t" r="r" b="b"/>
            <a:pathLst>
              <a:path w="31979" h="1087287">
                <a:moveTo>
                  <a:pt x="0" y="0"/>
                </a:moveTo>
                <a:lnTo>
                  <a:pt x="31979" y="0"/>
                </a:lnTo>
                <a:lnTo>
                  <a:pt x="31979" y="1087287"/>
                </a:lnTo>
                <a:lnTo>
                  <a:pt x="0" y="1087287"/>
                </a:lnTo>
                <a:lnTo>
                  <a:pt x="0" y="0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7" name="Shape 5"/>
          <p:cNvSpPr/>
          <p:nvPr/>
        </p:nvSpPr>
        <p:spPr>
          <a:xfrm>
            <a:off x="543643" y="2110615"/>
            <a:ext cx="383748" cy="383748"/>
          </a:xfrm>
          <a:custGeom>
            <a:avLst/>
            <a:gdLst/>
            <a:ahLst/>
            <a:cxnLst/>
            <a:rect l="l" t="t" r="r" b="b"/>
            <a:pathLst>
              <a:path w="383748" h="383748">
                <a:moveTo>
                  <a:pt x="191874" y="0"/>
                </a:moveTo>
                <a:lnTo>
                  <a:pt x="191874" y="0"/>
                </a:lnTo>
                <a:cubicBezTo>
                  <a:pt x="297772" y="0"/>
                  <a:pt x="383748" y="85976"/>
                  <a:pt x="383748" y="191874"/>
                </a:cubicBezTo>
                <a:lnTo>
                  <a:pt x="383748" y="191874"/>
                </a:lnTo>
                <a:cubicBezTo>
                  <a:pt x="383748" y="297772"/>
                  <a:pt x="297772" y="383748"/>
                  <a:pt x="191874" y="383748"/>
                </a:cubicBezTo>
                <a:lnTo>
                  <a:pt x="191874" y="383748"/>
                </a:lnTo>
                <a:cubicBezTo>
                  <a:pt x="85976" y="383748"/>
                  <a:pt x="0" y="297772"/>
                  <a:pt x="0" y="191874"/>
                </a:cubicBezTo>
                <a:lnTo>
                  <a:pt x="0" y="191874"/>
                </a:lnTo>
                <a:cubicBezTo>
                  <a:pt x="0" y="85976"/>
                  <a:pt x="85976" y="0"/>
                  <a:pt x="191874" y="0"/>
                </a:cubicBezTo>
                <a:close/>
              </a:path>
            </a:pathLst>
          </a:custGeom>
          <a:solidFill>
            <a:srgbClr val="C8553D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55570" y="2222542"/>
            <a:ext cx="159895" cy="159895"/>
          </a:xfrm>
          <a:custGeom>
            <a:avLst/>
            <a:gdLst/>
            <a:ahLst/>
            <a:cxnLst/>
            <a:rect l="l" t="t" r="r" b="b"/>
            <a:pathLst>
              <a:path w="159895" h="159895">
                <a:moveTo>
                  <a:pt x="79948" y="0"/>
                </a:moveTo>
                <a:cubicBezTo>
                  <a:pt x="84538" y="0"/>
                  <a:pt x="88754" y="2530"/>
                  <a:pt x="90940" y="6558"/>
                </a:cubicBezTo>
                <a:lnTo>
                  <a:pt x="158396" y="131476"/>
                </a:lnTo>
                <a:cubicBezTo>
                  <a:pt x="160488" y="135349"/>
                  <a:pt x="160395" y="140033"/>
                  <a:pt x="158146" y="143812"/>
                </a:cubicBezTo>
                <a:cubicBezTo>
                  <a:pt x="155898" y="147591"/>
                  <a:pt x="151807" y="149902"/>
                  <a:pt x="147403" y="149902"/>
                </a:cubicBezTo>
                <a:lnTo>
                  <a:pt x="12492" y="149902"/>
                </a:lnTo>
                <a:cubicBezTo>
                  <a:pt x="8088" y="149902"/>
                  <a:pt x="4029" y="147591"/>
                  <a:pt x="1749" y="143812"/>
                </a:cubicBezTo>
                <a:cubicBezTo>
                  <a:pt x="-531" y="140033"/>
                  <a:pt x="-593" y="135349"/>
                  <a:pt x="1499" y="131476"/>
                </a:cubicBezTo>
                <a:lnTo>
                  <a:pt x="68955" y="6558"/>
                </a:lnTo>
                <a:cubicBezTo>
                  <a:pt x="71141" y="2530"/>
                  <a:pt x="75357" y="0"/>
                  <a:pt x="79948" y="0"/>
                </a:cubicBezTo>
                <a:close/>
                <a:moveTo>
                  <a:pt x="79948" y="52466"/>
                </a:moveTo>
                <a:cubicBezTo>
                  <a:pt x="75794" y="52466"/>
                  <a:pt x="72452" y="55807"/>
                  <a:pt x="72452" y="59961"/>
                </a:cubicBezTo>
                <a:lnTo>
                  <a:pt x="72452" y="94938"/>
                </a:lnTo>
                <a:cubicBezTo>
                  <a:pt x="72452" y="99091"/>
                  <a:pt x="75794" y="102433"/>
                  <a:pt x="79948" y="102433"/>
                </a:cubicBezTo>
                <a:cubicBezTo>
                  <a:pt x="84101" y="102433"/>
                  <a:pt x="87443" y="99091"/>
                  <a:pt x="87443" y="94938"/>
                </a:cubicBezTo>
                <a:lnTo>
                  <a:pt x="87443" y="59961"/>
                </a:lnTo>
                <a:cubicBezTo>
                  <a:pt x="87443" y="55807"/>
                  <a:pt x="84101" y="52466"/>
                  <a:pt x="79948" y="52466"/>
                </a:cubicBezTo>
                <a:close/>
                <a:moveTo>
                  <a:pt x="88286" y="119921"/>
                </a:moveTo>
                <a:cubicBezTo>
                  <a:pt x="88476" y="116826"/>
                  <a:pt x="86932" y="113882"/>
                  <a:pt x="84279" y="112277"/>
                </a:cubicBezTo>
                <a:cubicBezTo>
                  <a:pt x="81626" y="110672"/>
                  <a:pt x="78301" y="110672"/>
                  <a:pt x="75648" y="112277"/>
                </a:cubicBezTo>
                <a:cubicBezTo>
                  <a:pt x="72994" y="113882"/>
                  <a:pt x="71451" y="116826"/>
                  <a:pt x="71640" y="119921"/>
                </a:cubicBezTo>
                <a:cubicBezTo>
                  <a:pt x="71451" y="123016"/>
                  <a:pt x="72994" y="125961"/>
                  <a:pt x="75648" y="127566"/>
                </a:cubicBezTo>
                <a:cubicBezTo>
                  <a:pt x="78301" y="129171"/>
                  <a:pt x="81626" y="129171"/>
                  <a:pt x="84279" y="127566"/>
                </a:cubicBezTo>
                <a:cubicBezTo>
                  <a:pt x="86932" y="125961"/>
                  <a:pt x="88476" y="123016"/>
                  <a:pt x="88286" y="119921"/>
                </a:cubicBez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9" name="Text 7"/>
          <p:cNvSpPr/>
          <p:nvPr/>
        </p:nvSpPr>
        <p:spPr>
          <a:xfrm>
            <a:off x="1055308" y="2110615"/>
            <a:ext cx="5404454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Prepared vs Unprepared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55308" y="2398426"/>
            <a:ext cx="5388464" cy="4157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Bukan soal miskin atau kaya — tapi soal </a:t>
            </a:r>
            <a:pPr>
              <a:lnSpc>
                <a:spcPct val="140000"/>
              </a:lnSpc>
            </a:pPr>
            <a:r>
              <a:rPr lang="en-US" sz="1007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prepared vs unprepared</a:t>
            </a:r>
            <a:pPr>
              <a:lnSpc>
                <a:spcPct val="14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. Orang yang tahu runway-nya bisa </a:t>
            </a:r>
            <a:pPr>
              <a:lnSpc>
                <a:spcPct val="140000"/>
              </a:lnSpc>
            </a:pPr>
            <a:r>
              <a:rPr lang="en-US" sz="1007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memilih kapan melompat</a:t>
            </a:r>
            <a:pPr>
              <a:lnSpc>
                <a:spcPct val="14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. Orang yang tidak tahu dipaksa melompat oleh keadaan.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9790" y="3165923"/>
            <a:ext cx="6251898" cy="2910090"/>
          </a:xfrm>
          <a:custGeom>
            <a:avLst/>
            <a:gdLst/>
            <a:ahLst/>
            <a:cxnLst/>
            <a:rect l="l" t="t" r="r" b="b"/>
            <a:pathLst>
              <a:path w="6251898" h="2910090">
                <a:moveTo>
                  <a:pt x="63964" y="0"/>
                </a:moveTo>
                <a:lnTo>
                  <a:pt x="6187934" y="0"/>
                </a:lnTo>
                <a:cubicBezTo>
                  <a:pt x="6223260" y="0"/>
                  <a:pt x="6251898" y="28638"/>
                  <a:pt x="6251898" y="63964"/>
                </a:cubicBezTo>
                <a:lnTo>
                  <a:pt x="6251898" y="2846127"/>
                </a:lnTo>
                <a:cubicBezTo>
                  <a:pt x="6251898" y="2881453"/>
                  <a:pt x="6223260" y="2910090"/>
                  <a:pt x="6187934" y="2910090"/>
                </a:cubicBezTo>
                <a:lnTo>
                  <a:pt x="63964" y="2910090"/>
                </a:lnTo>
                <a:cubicBezTo>
                  <a:pt x="28638" y="2910090"/>
                  <a:pt x="0" y="2881453"/>
                  <a:pt x="0" y="2846127"/>
                </a:cubicBezTo>
                <a:lnTo>
                  <a:pt x="0" y="63964"/>
                </a:lnTo>
                <a:cubicBezTo>
                  <a:pt x="0" y="28661"/>
                  <a:pt x="28661" y="0"/>
                  <a:pt x="63964" y="0"/>
                </a:cubicBez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31651" y="3389776"/>
            <a:ext cx="159895" cy="159895"/>
          </a:xfrm>
          <a:custGeom>
            <a:avLst/>
            <a:gdLst/>
            <a:ahLst/>
            <a:cxnLst/>
            <a:rect l="l" t="t" r="r" b="b"/>
            <a:pathLst>
              <a:path w="159895" h="159895">
                <a:moveTo>
                  <a:pt x="79948" y="159895"/>
                </a:moveTo>
                <a:cubicBezTo>
                  <a:pt x="124072" y="159895"/>
                  <a:pt x="159895" y="124072"/>
                  <a:pt x="159895" y="79948"/>
                </a:cubicBezTo>
                <a:cubicBezTo>
                  <a:pt x="159895" y="35823"/>
                  <a:pt x="124072" y="0"/>
                  <a:pt x="79948" y="0"/>
                </a:cubicBezTo>
                <a:cubicBezTo>
                  <a:pt x="35823" y="0"/>
                  <a:pt x="0" y="35823"/>
                  <a:pt x="0" y="79948"/>
                </a:cubicBezTo>
                <a:cubicBezTo>
                  <a:pt x="0" y="124072"/>
                  <a:pt x="35823" y="159895"/>
                  <a:pt x="79948" y="159895"/>
                </a:cubicBezTo>
                <a:close/>
                <a:moveTo>
                  <a:pt x="79948" y="54964"/>
                </a:moveTo>
                <a:cubicBezTo>
                  <a:pt x="74420" y="54964"/>
                  <a:pt x="69954" y="59430"/>
                  <a:pt x="69954" y="64957"/>
                </a:cubicBezTo>
                <a:cubicBezTo>
                  <a:pt x="69954" y="69111"/>
                  <a:pt x="66613" y="72452"/>
                  <a:pt x="62459" y="72452"/>
                </a:cubicBezTo>
                <a:cubicBezTo>
                  <a:pt x="58305" y="72452"/>
                  <a:pt x="54964" y="69111"/>
                  <a:pt x="54964" y="64957"/>
                </a:cubicBezTo>
                <a:cubicBezTo>
                  <a:pt x="54964" y="51154"/>
                  <a:pt x="66144" y="39974"/>
                  <a:pt x="79948" y="39974"/>
                </a:cubicBezTo>
                <a:cubicBezTo>
                  <a:pt x="93751" y="39974"/>
                  <a:pt x="104931" y="51154"/>
                  <a:pt x="104931" y="64957"/>
                </a:cubicBezTo>
                <a:cubicBezTo>
                  <a:pt x="104931" y="79698"/>
                  <a:pt x="93689" y="85944"/>
                  <a:pt x="87443" y="88223"/>
                </a:cubicBezTo>
                <a:lnTo>
                  <a:pt x="87443" y="89410"/>
                </a:lnTo>
                <a:cubicBezTo>
                  <a:pt x="87443" y="93564"/>
                  <a:pt x="84101" y="96905"/>
                  <a:pt x="79948" y="96905"/>
                </a:cubicBezTo>
                <a:cubicBezTo>
                  <a:pt x="75794" y="96905"/>
                  <a:pt x="72452" y="93564"/>
                  <a:pt x="72452" y="89410"/>
                </a:cubicBezTo>
                <a:lnTo>
                  <a:pt x="72452" y="86880"/>
                </a:lnTo>
                <a:cubicBezTo>
                  <a:pt x="72452" y="80478"/>
                  <a:pt x="77074" y="75888"/>
                  <a:pt x="81853" y="74326"/>
                </a:cubicBezTo>
                <a:cubicBezTo>
                  <a:pt x="83851" y="73670"/>
                  <a:pt x="85975" y="72609"/>
                  <a:pt x="87536" y="71110"/>
                </a:cubicBezTo>
                <a:cubicBezTo>
                  <a:pt x="88879" y="69798"/>
                  <a:pt x="89941" y="67987"/>
                  <a:pt x="89941" y="64989"/>
                </a:cubicBezTo>
                <a:cubicBezTo>
                  <a:pt x="89941" y="59461"/>
                  <a:pt x="85475" y="54995"/>
                  <a:pt x="79948" y="54995"/>
                </a:cubicBezTo>
                <a:close/>
                <a:moveTo>
                  <a:pt x="69954" y="114925"/>
                </a:moveTo>
                <a:cubicBezTo>
                  <a:pt x="69954" y="109409"/>
                  <a:pt x="74432" y="104931"/>
                  <a:pt x="79948" y="104931"/>
                </a:cubicBezTo>
                <a:cubicBezTo>
                  <a:pt x="85463" y="104931"/>
                  <a:pt x="89941" y="109409"/>
                  <a:pt x="89941" y="114925"/>
                </a:cubicBezTo>
                <a:cubicBezTo>
                  <a:pt x="89941" y="120440"/>
                  <a:pt x="85463" y="124918"/>
                  <a:pt x="79948" y="124918"/>
                </a:cubicBezTo>
                <a:cubicBezTo>
                  <a:pt x="74432" y="124918"/>
                  <a:pt x="69954" y="120440"/>
                  <a:pt x="69954" y="11492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3" name="Text 11"/>
          <p:cNvSpPr/>
          <p:nvPr/>
        </p:nvSpPr>
        <p:spPr>
          <a:xfrm>
            <a:off x="711533" y="3357797"/>
            <a:ext cx="5748228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Pertanyaan Kritis yang Harus Dijawab Sekarang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11664" y="3709566"/>
            <a:ext cx="319790" cy="319790"/>
          </a:xfrm>
          <a:custGeom>
            <a:avLst/>
            <a:gdLst/>
            <a:ahLst/>
            <a:cxnLst/>
            <a:rect l="l" t="t" r="r" b="b"/>
            <a:pathLst>
              <a:path w="319790" h="319790">
                <a:moveTo>
                  <a:pt x="31979" y="0"/>
                </a:moveTo>
                <a:lnTo>
                  <a:pt x="287811" y="0"/>
                </a:lnTo>
                <a:cubicBezTo>
                  <a:pt x="305473" y="0"/>
                  <a:pt x="319790" y="14317"/>
                  <a:pt x="319790" y="31979"/>
                </a:cubicBezTo>
                <a:lnTo>
                  <a:pt x="319790" y="287811"/>
                </a:lnTo>
                <a:cubicBezTo>
                  <a:pt x="319790" y="305473"/>
                  <a:pt x="305473" y="319790"/>
                  <a:pt x="287811" y="319790"/>
                </a:cubicBezTo>
                <a:lnTo>
                  <a:pt x="31979" y="319790"/>
                </a:lnTo>
                <a:cubicBezTo>
                  <a:pt x="14317" y="319790"/>
                  <a:pt x="0" y="305473"/>
                  <a:pt x="0" y="287811"/>
                </a:cubicBezTo>
                <a:lnTo>
                  <a:pt x="0" y="31979"/>
                </a:lnTo>
                <a:cubicBezTo>
                  <a:pt x="0" y="14329"/>
                  <a:pt x="14329" y="0"/>
                  <a:pt x="31979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75688" y="3709566"/>
            <a:ext cx="391743" cy="319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3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59370" y="3709566"/>
            <a:ext cx="3677587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Bulan ke-1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59370" y="3965398"/>
            <a:ext cx="3669592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Apa yang langsung harus dipotong? Apa yang tidak bisa disentuh?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11664" y="4285188"/>
            <a:ext cx="319790" cy="319790"/>
          </a:xfrm>
          <a:custGeom>
            <a:avLst/>
            <a:gdLst/>
            <a:ahLst/>
            <a:cxnLst/>
            <a:rect l="l" t="t" r="r" b="b"/>
            <a:pathLst>
              <a:path w="319790" h="319790">
                <a:moveTo>
                  <a:pt x="31979" y="0"/>
                </a:moveTo>
                <a:lnTo>
                  <a:pt x="287811" y="0"/>
                </a:lnTo>
                <a:cubicBezTo>
                  <a:pt x="305473" y="0"/>
                  <a:pt x="319790" y="14317"/>
                  <a:pt x="319790" y="31979"/>
                </a:cubicBezTo>
                <a:lnTo>
                  <a:pt x="319790" y="287811"/>
                </a:lnTo>
                <a:cubicBezTo>
                  <a:pt x="319790" y="305473"/>
                  <a:pt x="305473" y="319790"/>
                  <a:pt x="287811" y="319790"/>
                </a:cubicBezTo>
                <a:lnTo>
                  <a:pt x="31979" y="319790"/>
                </a:lnTo>
                <a:cubicBezTo>
                  <a:pt x="14317" y="319790"/>
                  <a:pt x="0" y="305473"/>
                  <a:pt x="0" y="287811"/>
                </a:cubicBezTo>
                <a:lnTo>
                  <a:pt x="0" y="31979"/>
                </a:lnTo>
                <a:cubicBezTo>
                  <a:pt x="0" y="14329"/>
                  <a:pt x="14329" y="0"/>
                  <a:pt x="31979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475688" y="4285188"/>
            <a:ext cx="391743" cy="319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3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59370" y="4285188"/>
            <a:ext cx="4413104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Bulan ke-3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59370" y="4541020"/>
            <a:ext cx="4405110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Berapa banyak aset yang sudah terpakai? Apakah ada tanda income pengganti?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11664" y="4860810"/>
            <a:ext cx="319790" cy="319790"/>
          </a:xfrm>
          <a:custGeom>
            <a:avLst/>
            <a:gdLst/>
            <a:ahLst/>
            <a:cxnLst/>
            <a:rect l="l" t="t" r="r" b="b"/>
            <a:pathLst>
              <a:path w="319790" h="319790">
                <a:moveTo>
                  <a:pt x="31979" y="0"/>
                </a:moveTo>
                <a:lnTo>
                  <a:pt x="287811" y="0"/>
                </a:lnTo>
                <a:cubicBezTo>
                  <a:pt x="305473" y="0"/>
                  <a:pt x="319790" y="14317"/>
                  <a:pt x="319790" y="31979"/>
                </a:cubicBezTo>
                <a:lnTo>
                  <a:pt x="319790" y="287811"/>
                </a:lnTo>
                <a:cubicBezTo>
                  <a:pt x="319790" y="305473"/>
                  <a:pt x="305473" y="319790"/>
                  <a:pt x="287811" y="319790"/>
                </a:cubicBezTo>
                <a:lnTo>
                  <a:pt x="31979" y="319790"/>
                </a:lnTo>
                <a:cubicBezTo>
                  <a:pt x="14317" y="319790"/>
                  <a:pt x="0" y="305473"/>
                  <a:pt x="0" y="287811"/>
                </a:cubicBezTo>
                <a:lnTo>
                  <a:pt x="0" y="31979"/>
                </a:lnTo>
                <a:cubicBezTo>
                  <a:pt x="0" y="14329"/>
                  <a:pt x="14329" y="0"/>
                  <a:pt x="31979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475688" y="4860810"/>
            <a:ext cx="391743" cy="319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3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59370" y="4860810"/>
            <a:ext cx="4461073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Bulan ke-6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59370" y="5116643"/>
            <a:ext cx="4453078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Apakah decision trigger sudah terpenuhi atau Anda terjebak dalam panic mode?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11664" y="5436433"/>
            <a:ext cx="319790" cy="319790"/>
          </a:xfrm>
          <a:custGeom>
            <a:avLst/>
            <a:gdLst/>
            <a:ahLst/>
            <a:cxnLst/>
            <a:rect l="l" t="t" r="r" b="b"/>
            <a:pathLst>
              <a:path w="319790" h="319790">
                <a:moveTo>
                  <a:pt x="31979" y="0"/>
                </a:moveTo>
                <a:lnTo>
                  <a:pt x="287811" y="0"/>
                </a:lnTo>
                <a:cubicBezTo>
                  <a:pt x="305473" y="0"/>
                  <a:pt x="319790" y="14317"/>
                  <a:pt x="319790" y="31979"/>
                </a:cubicBezTo>
                <a:lnTo>
                  <a:pt x="319790" y="287811"/>
                </a:lnTo>
                <a:cubicBezTo>
                  <a:pt x="319790" y="305473"/>
                  <a:pt x="305473" y="319790"/>
                  <a:pt x="287811" y="319790"/>
                </a:cubicBezTo>
                <a:lnTo>
                  <a:pt x="31979" y="319790"/>
                </a:lnTo>
                <a:cubicBezTo>
                  <a:pt x="14317" y="319790"/>
                  <a:pt x="0" y="305473"/>
                  <a:pt x="0" y="287811"/>
                </a:cubicBezTo>
                <a:lnTo>
                  <a:pt x="0" y="31979"/>
                </a:lnTo>
                <a:cubicBezTo>
                  <a:pt x="0" y="14329"/>
                  <a:pt x="14329" y="0"/>
                  <a:pt x="31979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475688" y="5436433"/>
            <a:ext cx="391743" cy="319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3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59370" y="5436433"/>
            <a:ext cx="4620968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Bulan ke-12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59370" y="5692265"/>
            <a:ext cx="4612973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Apakah transisi berhasil atau Anda kembali ke status quo karena kehabisan pilihan?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765373" y="1922738"/>
            <a:ext cx="5108648" cy="3189907"/>
          </a:xfrm>
          <a:custGeom>
            <a:avLst/>
            <a:gdLst/>
            <a:ahLst/>
            <a:cxnLst/>
            <a:rect l="l" t="t" r="r" b="b"/>
            <a:pathLst>
              <a:path w="5108648" h="3189907">
                <a:moveTo>
                  <a:pt x="63958" y="0"/>
                </a:moveTo>
                <a:lnTo>
                  <a:pt x="5044690" y="0"/>
                </a:lnTo>
                <a:cubicBezTo>
                  <a:pt x="5080013" y="0"/>
                  <a:pt x="5108648" y="28635"/>
                  <a:pt x="5108648" y="63958"/>
                </a:cubicBezTo>
                <a:lnTo>
                  <a:pt x="5108648" y="3125949"/>
                </a:lnTo>
                <a:cubicBezTo>
                  <a:pt x="5108648" y="3161272"/>
                  <a:pt x="5080013" y="3189907"/>
                  <a:pt x="5044690" y="3189907"/>
                </a:cubicBezTo>
                <a:lnTo>
                  <a:pt x="63958" y="3189907"/>
                </a:lnTo>
                <a:cubicBezTo>
                  <a:pt x="28635" y="3189907"/>
                  <a:pt x="0" y="3161272"/>
                  <a:pt x="0" y="3125949"/>
                </a:cubicBezTo>
                <a:lnTo>
                  <a:pt x="0" y="63958"/>
                </a:lnTo>
                <a:cubicBezTo>
                  <a:pt x="0" y="28658"/>
                  <a:pt x="28658" y="0"/>
                  <a:pt x="63958" y="0"/>
                </a:cubicBezTo>
                <a:close/>
              </a:path>
            </a:pathLst>
          </a:custGeom>
          <a:gradFill rotWithShape="1" flip="none">
            <a:gsLst>
              <a:gs pos="0">
                <a:srgbClr val="C8553D">
                  <a:alpha val="20000"/>
                </a:srgbClr>
              </a:gs>
              <a:gs pos="100000">
                <a:srgbClr val="4A5C6A">
                  <a:alpha val="20000"/>
                </a:srgbClr>
              </a:gs>
            </a:gsLst>
            <a:lin ang="2700000" scaled="1"/>
          </a:gradFill>
          <a:ln w="12700">
            <a:solidFill>
              <a:srgbClr val="C8553D">
                <a:alpha val="30196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102215" y="2118610"/>
            <a:ext cx="431717" cy="383748"/>
          </a:xfrm>
          <a:custGeom>
            <a:avLst/>
            <a:gdLst/>
            <a:ahLst/>
            <a:cxnLst/>
            <a:rect l="l" t="t" r="r" b="b"/>
            <a:pathLst>
              <a:path w="431717" h="383748">
                <a:moveTo>
                  <a:pt x="167890" y="5996"/>
                </a:moveTo>
                <a:cubicBezTo>
                  <a:pt x="217530" y="5996"/>
                  <a:pt x="257831" y="46297"/>
                  <a:pt x="257831" y="95937"/>
                </a:cubicBezTo>
                <a:cubicBezTo>
                  <a:pt x="257831" y="145577"/>
                  <a:pt x="217530" y="185878"/>
                  <a:pt x="167890" y="185878"/>
                </a:cubicBezTo>
                <a:cubicBezTo>
                  <a:pt x="118250" y="185878"/>
                  <a:pt x="77949" y="145577"/>
                  <a:pt x="77949" y="95937"/>
                </a:cubicBezTo>
                <a:cubicBezTo>
                  <a:pt x="77949" y="46297"/>
                  <a:pt x="118250" y="5996"/>
                  <a:pt x="167890" y="5996"/>
                </a:cubicBezTo>
                <a:close/>
                <a:moveTo>
                  <a:pt x="145629" y="227850"/>
                </a:moveTo>
                <a:lnTo>
                  <a:pt x="190150" y="227850"/>
                </a:lnTo>
                <a:cubicBezTo>
                  <a:pt x="193073" y="227850"/>
                  <a:pt x="196071" y="227925"/>
                  <a:pt x="198994" y="228150"/>
                </a:cubicBezTo>
                <a:cubicBezTo>
                  <a:pt x="186852" y="249286"/>
                  <a:pt x="179882" y="273720"/>
                  <a:pt x="179882" y="299803"/>
                </a:cubicBezTo>
                <a:cubicBezTo>
                  <a:pt x="179882" y="331133"/>
                  <a:pt x="189925" y="360139"/>
                  <a:pt x="206864" y="383748"/>
                </a:cubicBezTo>
                <a:lnTo>
                  <a:pt x="34253" y="383748"/>
                </a:lnTo>
                <a:cubicBezTo>
                  <a:pt x="21961" y="383748"/>
                  <a:pt x="11992" y="373780"/>
                  <a:pt x="11992" y="361488"/>
                </a:cubicBezTo>
                <a:cubicBezTo>
                  <a:pt x="11992" y="287661"/>
                  <a:pt x="71803" y="227850"/>
                  <a:pt x="145629" y="227850"/>
                </a:cubicBezTo>
                <a:close/>
                <a:moveTo>
                  <a:pt x="215858" y="299803"/>
                </a:moveTo>
                <a:cubicBezTo>
                  <a:pt x="215858" y="240236"/>
                  <a:pt x="264220" y="191874"/>
                  <a:pt x="323788" y="191874"/>
                </a:cubicBezTo>
                <a:cubicBezTo>
                  <a:pt x="383355" y="191874"/>
                  <a:pt x="431717" y="240236"/>
                  <a:pt x="431717" y="299803"/>
                </a:cubicBezTo>
                <a:cubicBezTo>
                  <a:pt x="431717" y="359371"/>
                  <a:pt x="383355" y="407732"/>
                  <a:pt x="323788" y="407732"/>
                </a:cubicBezTo>
                <a:cubicBezTo>
                  <a:pt x="264220" y="407732"/>
                  <a:pt x="215858" y="359371"/>
                  <a:pt x="215858" y="299803"/>
                </a:cubicBezTo>
                <a:close/>
                <a:moveTo>
                  <a:pt x="323788" y="239843"/>
                </a:moveTo>
                <a:cubicBezTo>
                  <a:pt x="317192" y="239843"/>
                  <a:pt x="311795" y="245239"/>
                  <a:pt x="311795" y="251835"/>
                </a:cubicBezTo>
                <a:lnTo>
                  <a:pt x="311795" y="299803"/>
                </a:lnTo>
                <a:cubicBezTo>
                  <a:pt x="311795" y="306399"/>
                  <a:pt x="317192" y="311795"/>
                  <a:pt x="323788" y="311795"/>
                </a:cubicBezTo>
                <a:lnTo>
                  <a:pt x="359764" y="311795"/>
                </a:lnTo>
                <a:cubicBezTo>
                  <a:pt x="366360" y="311795"/>
                  <a:pt x="371756" y="306399"/>
                  <a:pt x="371756" y="299803"/>
                </a:cubicBezTo>
                <a:cubicBezTo>
                  <a:pt x="371756" y="293208"/>
                  <a:pt x="366360" y="287811"/>
                  <a:pt x="359764" y="287811"/>
                </a:cubicBezTo>
                <a:lnTo>
                  <a:pt x="335780" y="287811"/>
                </a:lnTo>
                <a:lnTo>
                  <a:pt x="335780" y="251835"/>
                </a:lnTo>
                <a:cubicBezTo>
                  <a:pt x="335780" y="245239"/>
                  <a:pt x="330383" y="239843"/>
                  <a:pt x="323788" y="239843"/>
                </a:cubicBez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32" name="Text 30"/>
          <p:cNvSpPr/>
          <p:nvPr/>
        </p:nvSpPr>
        <p:spPr>
          <a:xfrm>
            <a:off x="6913276" y="2630274"/>
            <a:ext cx="4812842" cy="255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11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Reality Check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961245" y="3529684"/>
            <a:ext cx="4716905" cy="7995"/>
          </a:xfrm>
          <a:custGeom>
            <a:avLst/>
            <a:gdLst/>
            <a:ahLst/>
            <a:cxnLst/>
            <a:rect l="l" t="t" r="r" b="b"/>
            <a:pathLst>
              <a:path w="4716905" h="7995">
                <a:moveTo>
                  <a:pt x="0" y="0"/>
                </a:moveTo>
                <a:lnTo>
                  <a:pt x="4716905" y="0"/>
                </a:lnTo>
                <a:lnTo>
                  <a:pt x="4716905" y="7995"/>
                </a:lnTo>
                <a:lnTo>
                  <a:pt x="0" y="7995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40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6961245" y="3221886"/>
            <a:ext cx="1231192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Tahu runway mereka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1328129" y="3205896"/>
            <a:ext cx="423722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~15%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961245" y="4081322"/>
            <a:ext cx="4716905" cy="7995"/>
          </a:xfrm>
          <a:custGeom>
            <a:avLst/>
            <a:gdLst/>
            <a:ahLst/>
            <a:cxnLst/>
            <a:rect l="l" t="t" r="r" b="b"/>
            <a:pathLst>
              <a:path w="4716905" h="7995">
                <a:moveTo>
                  <a:pt x="0" y="0"/>
                </a:moveTo>
                <a:lnTo>
                  <a:pt x="4716905" y="0"/>
                </a:lnTo>
                <a:lnTo>
                  <a:pt x="4716905" y="7995"/>
                </a:lnTo>
                <a:lnTo>
                  <a:pt x="0" y="7995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4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6961245" y="3773524"/>
            <a:ext cx="1391087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Punya 12+ bulan runway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11375598" y="3757534"/>
            <a:ext cx="375753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~8%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961245" y="4325162"/>
            <a:ext cx="1399082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Siap untuk transisi besar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11379283" y="4309172"/>
            <a:ext cx="375753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~3%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933263" y="4756879"/>
            <a:ext cx="4772868" cy="1598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8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estimasi berdasarkan survei literasi keuangan Indonesia 2025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761376" y="5276538"/>
            <a:ext cx="5116643" cy="1263171"/>
          </a:xfrm>
          <a:custGeom>
            <a:avLst/>
            <a:gdLst/>
            <a:ahLst/>
            <a:cxnLst/>
            <a:rect l="l" t="t" r="r" b="b"/>
            <a:pathLst>
              <a:path w="5116643" h="1263171">
                <a:moveTo>
                  <a:pt x="63954" y="0"/>
                </a:moveTo>
                <a:lnTo>
                  <a:pt x="5052688" y="0"/>
                </a:lnTo>
                <a:cubicBezTo>
                  <a:pt x="5088009" y="0"/>
                  <a:pt x="5116643" y="28633"/>
                  <a:pt x="5116643" y="63954"/>
                </a:cubicBezTo>
                <a:lnTo>
                  <a:pt x="5116643" y="1199217"/>
                </a:lnTo>
                <a:cubicBezTo>
                  <a:pt x="5116643" y="1234538"/>
                  <a:pt x="5088009" y="1263171"/>
                  <a:pt x="5052688" y="1263171"/>
                </a:cubicBezTo>
                <a:lnTo>
                  <a:pt x="63954" y="1263171"/>
                </a:lnTo>
                <a:cubicBezTo>
                  <a:pt x="28633" y="1263171"/>
                  <a:pt x="0" y="1234538"/>
                  <a:pt x="0" y="1199217"/>
                </a:cubicBezTo>
                <a:lnTo>
                  <a:pt x="0" y="63954"/>
                </a:lnTo>
                <a:cubicBezTo>
                  <a:pt x="0" y="28657"/>
                  <a:pt x="28657" y="0"/>
                  <a:pt x="63954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6961245" y="5468412"/>
            <a:ext cx="119921" cy="159895"/>
          </a:xfrm>
          <a:custGeom>
            <a:avLst/>
            <a:gdLst/>
            <a:ahLst/>
            <a:cxnLst/>
            <a:rect l="l" t="t" r="r" b="b"/>
            <a:pathLst>
              <a:path w="119921" h="159895">
                <a:moveTo>
                  <a:pt x="91471" y="119921"/>
                </a:moveTo>
                <a:cubicBezTo>
                  <a:pt x="93751" y="112957"/>
                  <a:pt x="98310" y="106649"/>
                  <a:pt x="103463" y="101215"/>
                </a:cubicBezTo>
                <a:cubicBezTo>
                  <a:pt x="113675" y="90472"/>
                  <a:pt x="119921" y="75950"/>
                  <a:pt x="119921" y="59961"/>
                </a:cubicBezTo>
                <a:cubicBezTo>
                  <a:pt x="119921" y="26857"/>
                  <a:pt x="93064" y="0"/>
                  <a:pt x="59961" y="0"/>
                </a:cubicBezTo>
                <a:cubicBezTo>
                  <a:pt x="26857" y="0"/>
                  <a:pt x="0" y="26857"/>
                  <a:pt x="0" y="59961"/>
                </a:cubicBezTo>
                <a:cubicBezTo>
                  <a:pt x="0" y="75950"/>
                  <a:pt x="6246" y="90472"/>
                  <a:pt x="16458" y="101215"/>
                </a:cubicBezTo>
                <a:cubicBezTo>
                  <a:pt x="21611" y="106649"/>
                  <a:pt x="26202" y="112957"/>
                  <a:pt x="28450" y="119921"/>
                </a:cubicBezTo>
                <a:lnTo>
                  <a:pt x="91440" y="119921"/>
                </a:lnTo>
                <a:close/>
                <a:moveTo>
                  <a:pt x="89941" y="134911"/>
                </a:moveTo>
                <a:lnTo>
                  <a:pt x="29980" y="134911"/>
                </a:lnTo>
                <a:lnTo>
                  <a:pt x="29980" y="139908"/>
                </a:lnTo>
                <a:cubicBezTo>
                  <a:pt x="29980" y="153712"/>
                  <a:pt x="41160" y="164892"/>
                  <a:pt x="54964" y="164892"/>
                </a:cubicBezTo>
                <a:lnTo>
                  <a:pt x="64957" y="164892"/>
                </a:lnTo>
                <a:cubicBezTo>
                  <a:pt x="78761" y="164892"/>
                  <a:pt x="89941" y="153712"/>
                  <a:pt x="89941" y="139908"/>
                </a:cubicBezTo>
                <a:lnTo>
                  <a:pt x="89941" y="134911"/>
                </a:lnTo>
                <a:close/>
                <a:moveTo>
                  <a:pt x="57462" y="34977"/>
                </a:moveTo>
                <a:cubicBezTo>
                  <a:pt x="45033" y="34977"/>
                  <a:pt x="34977" y="45033"/>
                  <a:pt x="34977" y="57462"/>
                </a:cubicBezTo>
                <a:cubicBezTo>
                  <a:pt x="34977" y="61616"/>
                  <a:pt x="31635" y="64957"/>
                  <a:pt x="27482" y="64957"/>
                </a:cubicBezTo>
                <a:cubicBezTo>
                  <a:pt x="23328" y="64957"/>
                  <a:pt x="19987" y="61616"/>
                  <a:pt x="19987" y="57462"/>
                </a:cubicBezTo>
                <a:cubicBezTo>
                  <a:pt x="19987" y="36757"/>
                  <a:pt x="36757" y="19987"/>
                  <a:pt x="57462" y="19987"/>
                </a:cubicBezTo>
                <a:cubicBezTo>
                  <a:pt x="61616" y="19987"/>
                  <a:pt x="64957" y="23328"/>
                  <a:pt x="64957" y="27482"/>
                </a:cubicBezTo>
                <a:cubicBezTo>
                  <a:pt x="64957" y="31635"/>
                  <a:pt x="61616" y="34977"/>
                  <a:pt x="57462" y="34977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44" name="Text 42"/>
          <p:cNvSpPr/>
          <p:nvPr/>
        </p:nvSpPr>
        <p:spPr>
          <a:xfrm>
            <a:off x="7217077" y="5436433"/>
            <a:ext cx="775491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Insight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921271" y="5756223"/>
            <a:ext cx="4860810" cy="623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Deck ini bukan untuk menakut-nakuti. Ini untuk </a:t>
            </a:r>
            <a:pPr>
              <a:lnSpc>
                <a:spcPct val="140000"/>
              </a:lnSpc>
            </a:pPr>
            <a:r>
              <a:rPr lang="en-US" sz="1007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membebaskan</a:t>
            </a:r>
            <a:pPr>
              <a:lnSpc>
                <a:spcPct val="14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karena ketika angkanya sudah jelas di depan mata, keputusan besar terasa lebih terukur dan kurang menakutkan.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31750" cy="317500"/>
          </a:xfrm>
          <a:custGeom>
            <a:avLst/>
            <a:gdLst/>
            <a:ahLst/>
            <a:cxnLst/>
            <a:rect l="l" t="t" r="r" b="b"/>
            <a:pathLst>
              <a:path w="31750" h="317500">
                <a:moveTo>
                  <a:pt x="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444500" y="396875"/>
            <a:ext cx="1127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88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Foundation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730250"/>
            <a:ext cx="11747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0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One Number That Changes Everything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5438" y="1309688"/>
            <a:ext cx="11541125" cy="3540125"/>
          </a:xfrm>
          <a:custGeom>
            <a:avLst/>
            <a:gdLst/>
            <a:ahLst/>
            <a:cxnLst/>
            <a:rect l="l" t="t" r="r" b="b"/>
            <a:pathLst>
              <a:path w="11541125" h="3540125">
                <a:moveTo>
                  <a:pt x="95265" y="0"/>
                </a:moveTo>
                <a:lnTo>
                  <a:pt x="11445860" y="0"/>
                </a:lnTo>
                <a:cubicBezTo>
                  <a:pt x="11498474" y="0"/>
                  <a:pt x="11541125" y="42651"/>
                  <a:pt x="11541125" y="95265"/>
                </a:cubicBezTo>
                <a:lnTo>
                  <a:pt x="11541125" y="3444860"/>
                </a:lnTo>
                <a:cubicBezTo>
                  <a:pt x="11541125" y="3497474"/>
                  <a:pt x="11498474" y="3540125"/>
                  <a:pt x="11445860" y="3540125"/>
                </a:cubicBezTo>
                <a:lnTo>
                  <a:pt x="95265" y="3540125"/>
                </a:lnTo>
                <a:cubicBezTo>
                  <a:pt x="42651" y="3540125"/>
                  <a:pt x="0" y="3497474"/>
                  <a:pt x="0" y="3444860"/>
                </a:cubicBezTo>
                <a:lnTo>
                  <a:pt x="0" y="95265"/>
                </a:lnTo>
                <a:cubicBezTo>
                  <a:pt x="0" y="42687"/>
                  <a:pt x="42687" y="0"/>
                  <a:pt x="95265" y="0"/>
                </a:cubicBezTo>
                <a:close/>
              </a:path>
            </a:pathLst>
          </a:custGeom>
          <a:gradFill rotWithShape="1" flip="none">
            <a:gsLst>
              <a:gs pos="0">
                <a:srgbClr val="4A5C6A">
                  <a:alpha val="30000"/>
                </a:srgbClr>
              </a:gs>
              <a:gs pos="100000">
                <a:srgbClr val="E07A5F">
                  <a:alpha val="20000"/>
                </a:srgbClr>
              </a:gs>
            </a:gsLst>
            <a:lin ang="0" scaled="1"/>
          </a:gradFill>
          <a:ln w="25400">
            <a:solidFill>
              <a:srgbClr val="E07A5F">
                <a:alpha val="5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51656" y="1571625"/>
            <a:ext cx="11088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spc="113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Core Formula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68313" y="1920875"/>
            <a:ext cx="11255375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7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RUNWAY = </a:t>
            </a:r>
            <a:pPr algn="ctr">
              <a:lnSpc>
                <a:spcPct val="80000"/>
              </a:lnSpc>
            </a:pPr>
            <a:r>
              <a:rPr lang="en-US" sz="375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Liquid Assets</a:t>
            </a:r>
            <a:pPr algn="ctr">
              <a:lnSpc>
                <a:spcPct val="80000"/>
              </a:lnSpc>
            </a:pPr>
            <a:r>
              <a:rPr lang="en-US" sz="37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÷ </a:t>
            </a:r>
            <a:pPr algn="ctr">
              <a:lnSpc>
                <a:spcPct val="80000"/>
              </a:lnSpc>
            </a:pPr>
            <a:r>
              <a:rPr lang="en-US" sz="3750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Monthly Burn Rate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334000" y="2524125"/>
            <a:ext cx="1524000" cy="31750"/>
          </a:xfrm>
          <a:custGeom>
            <a:avLst/>
            <a:gdLst/>
            <a:ahLst/>
            <a:cxnLst/>
            <a:rect l="l" t="t" r="r" b="b"/>
            <a:pathLst>
              <a:path w="1524000" h="31750">
                <a:moveTo>
                  <a:pt x="0" y="0"/>
                </a:moveTo>
                <a:lnTo>
                  <a:pt x="1524000" y="0"/>
                </a:lnTo>
                <a:lnTo>
                  <a:pt x="1524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9" name="Shape 7"/>
          <p:cNvSpPr/>
          <p:nvPr/>
        </p:nvSpPr>
        <p:spPr>
          <a:xfrm>
            <a:off x="603250" y="2746375"/>
            <a:ext cx="5397500" cy="1841500"/>
          </a:xfrm>
          <a:custGeom>
            <a:avLst/>
            <a:gdLst/>
            <a:ahLst/>
            <a:cxnLst/>
            <a:rect l="l" t="t" r="r" b="b"/>
            <a:pathLst>
              <a:path w="5397500" h="1841500">
                <a:moveTo>
                  <a:pt x="31750" y="0"/>
                </a:moveTo>
                <a:lnTo>
                  <a:pt x="5334005" y="0"/>
                </a:lnTo>
                <a:cubicBezTo>
                  <a:pt x="5369072" y="0"/>
                  <a:pt x="5397500" y="28428"/>
                  <a:pt x="5397500" y="63495"/>
                </a:cubicBezTo>
                <a:lnTo>
                  <a:pt x="5397500" y="1778005"/>
                </a:lnTo>
                <a:cubicBezTo>
                  <a:pt x="5397500" y="1813072"/>
                  <a:pt x="5369072" y="1841500"/>
                  <a:pt x="5334005" y="1841500"/>
                </a:cubicBezTo>
                <a:lnTo>
                  <a:pt x="31750" y="1841500"/>
                </a:lnTo>
                <a:cubicBezTo>
                  <a:pt x="14227" y="1841500"/>
                  <a:pt x="0" y="1827273"/>
                  <a:pt x="0" y="180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03250" y="2746375"/>
            <a:ext cx="31750" cy="1841500"/>
          </a:xfrm>
          <a:custGeom>
            <a:avLst/>
            <a:gdLst/>
            <a:ahLst/>
            <a:cxnLst/>
            <a:rect l="l" t="t" r="r" b="b"/>
            <a:pathLst>
              <a:path w="31750" h="1841500">
                <a:moveTo>
                  <a:pt x="31750" y="0"/>
                </a:moveTo>
                <a:lnTo>
                  <a:pt x="31750" y="0"/>
                </a:lnTo>
                <a:lnTo>
                  <a:pt x="31750" y="1841500"/>
                </a:lnTo>
                <a:lnTo>
                  <a:pt x="31750" y="1841500"/>
                </a:lnTo>
                <a:cubicBezTo>
                  <a:pt x="14227" y="1841500"/>
                  <a:pt x="0" y="1827273"/>
                  <a:pt x="0" y="180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1" name="Shape 9"/>
          <p:cNvSpPr/>
          <p:nvPr/>
        </p:nvSpPr>
        <p:spPr>
          <a:xfrm>
            <a:off x="809625" y="29368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920750" y="3048000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9844" y="9922"/>
                </a:moveTo>
                <a:cubicBezTo>
                  <a:pt x="8899" y="9922"/>
                  <a:pt x="0" y="18821"/>
                  <a:pt x="0" y="29766"/>
                </a:cubicBezTo>
                <a:lnTo>
                  <a:pt x="0" y="119062"/>
                </a:lnTo>
                <a:cubicBezTo>
                  <a:pt x="0" y="130008"/>
                  <a:pt x="8899" y="138906"/>
                  <a:pt x="19844" y="138906"/>
                </a:cubicBezTo>
                <a:lnTo>
                  <a:pt x="138906" y="138906"/>
                </a:lnTo>
                <a:cubicBezTo>
                  <a:pt x="149851" y="138906"/>
                  <a:pt x="158750" y="130008"/>
                  <a:pt x="158750" y="119062"/>
                </a:cubicBezTo>
                <a:lnTo>
                  <a:pt x="158750" y="59531"/>
                </a:lnTo>
                <a:cubicBezTo>
                  <a:pt x="158750" y="48586"/>
                  <a:pt x="149851" y="39688"/>
                  <a:pt x="138906" y="39688"/>
                </a:cubicBezTo>
                <a:lnTo>
                  <a:pt x="22324" y="39688"/>
                </a:lnTo>
                <a:cubicBezTo>
                  <a:pt x="18200" y="39688"/>
                  <a:pt x="14883" y="36370"/>
                  <a:pt x="14883" y="32246"/>
                </a:cubicBezTo>
                <a:cubicBezTo>
                  <a:pt x="14883" y="28122"/>
                  <a:pt x="18200" y="24805"/>
                  <a:pt x="22324" y="24805"/>
                </a:cubicBezTo>
                <a:lnTo>
                  <a:pt x="141387" y="24805"/>
                </a:lnTo>
                <a:cubicBezTo>
                  <a:pt x="145510" y="24805"/>
                  <a:pt x="148828" y="21487"/>
                  <a:pt x="148828" y="17363"/>
                </a:cubicBezTo>
                <a:cubicBezTo>
                  <a:pt x="148828" y="13240"/>
                  <a:pt x="145510" y="9922"/>
                  <a:pt x="141387" y="9922"/>
                </a:cubicBezTo>
                <a:lnTo>
                  <a:pt x="19844" y="9922"/>
                </a:lnTo>
                <a:close/>
                <a:moveTo>
                  <a:pt x="128984" y="79375"/>
                </a:moveTo>
                <a:cubicBezTo>
                  <a:pt x="134460" y="79375"/>
                  <a:pt x="138906" y="83821"/>
                  <a:pt x="138906" y="89297"/>
                </a:cubicBezTo>
                <a:cubicBezTo>
                  <a:pt x="138906" y="94773"/>
                  <a:pt x="134460" y="99219"/>
                  <a:pt x="128984" y="99219"/>
                </a:cubicBezTo>
                <a:cubicBezTo>
                  <a:pt x="123508" y="99219"/>
                  <a:pt x="119062" y="94773"/>
                  <a:pt x="119062" y="89297"/>
                </a:cubicBezTo>
                <a:cubicBezTo>
                  <a:pt x="119062" y="83821"/>
                  <a:pt x="123508" y="79375"/>
                  <a:pt x="128984" y="7937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3" name="Text 11"/>
          <p:cNvSpPr/>
          <p:nvPr/>
        </p:nvSpPr>
        <p:spPr>
          <a:xfrm>
            <a:off x="1285875" y="3000375"/>
            <a:ext cx="123031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Liquid Assets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33438" y="347662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15" name="Text 13"/>
          <p:cNvSpPr/>
          <p:nvPr/>
        </p:nvSpPr>
        <p:spPr>
          <a:xfrm>
            <a:off x="1031875" y="3444875"/>
            <a:ext cx="1476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Cash on hand &amp; tabungan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33438" y="373062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17" name="Text 15"/>
          <p:cNvSpPr/>
          <p:nvPr/>
        </p:nvSpPr>
        <p:spPr>
          <a:xfrm>
            <a:off x="1031875" y="3698875"/>
            <a:ext cx="1246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Deposito jatuh tempo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33438" y="398462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19" name="Text 17"/>
          <p:cNvSpPr/>
          <p:nvPr/>
        </p:nvSpPr>
        <p:spPr>
          <a:xfrm>
            <a:off x="1031875" y="3952875"/>
            <a:ext cx="1952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Investasi yang bisa dicairkan cepat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33438" y="423862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21" name="Text 19"/>
          <p:cNvSpPr/>
          <p:nvPr/>
        </p:nvSpPr>
        <p:spPr>
          <a:xfrm>
            <a:off x="1031875" y="4206875"/>
            <a:ext cx="2540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Exclude: properti, dana pensiun, equity bisnis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207125" y="2746375"/>
            <a:ext cx="5397500" cy="1841500"/>
          </a:xfrm>
          <a:custGeom>
            <a:avLst/>
            <a:gdLst/>
            <a:ahLst/>
            <a:cxnLst/>
            <a:rect l="l" t="t" r="r" b="b"/>
            <a:pathLst>
              <a:path w="5397500" h="1841500">
                <a:moveTo>
                  <a:pt x="31750" y="0"/>
                </a:moveTo>
                <a:lnTo>
                  <a:pt x="5334005" y="0"/>
                </a:lnTo>
                <a:cubicBezTo>
                  <a:pt x="5369072" y="0"/>
                  <a:pt x="5397500" y="28428"/>
                  <a:pt x="5397500" y="63495"/>
                </a:cubicBezTo>
                <a:lnTo>
                  <a:pt x="5397500" y="1778005"/>
                </a:lnTo>
                <a:cubicBezTo>
                  <a:pt x="5397500" y="1813072"/>
                  <a:pt x="5369072" y="1841500"/>
                  <a:pt x="5334005" y="1841500"/>
                </a:cubicBezTo>
                <a:lnTo>
                  <a:pt x="31750" y="1841500"/>
                </a:lnTo>
                <a:cubicBezTo>
                  <a:pt x="14227" y="1841500"/>
                  <a:pt x="0" y="1827273"/>
                  <a:pt x="0" y="180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6207125" y="2746375"/>
            <a:ext cx="31750" cy="1841500"/>
          </a:xfrm>
          <a:custGeom>
            <a:avLst/>
            <a:gdLst/>
            <a:ahLst/>
            <a:cxnLst/>
            <a:rect l="l" t="t" r="r" b="b"/>
            <a:pathLst>
              <a:path w="31750" h="1841500">
                <a:moveTo>
                  <a:pt x="31750" y="0"/>
                </a:moveTo>
                <a:lnTo>
                  <a:pt x="31750" y="0"/>
                </a:lnTo>
                <a:lnTo>
                  <a:pt x="31750" y="1841500"/>
                </a:lnTo>
                <a:lnTo>
                  <a:pt x="31750" y="1841500"/>
                </a:lnTo>
                <a:cubicBezTo>
                  <a:pt x="14227" y="1841500"/>
                  <a:pt x="0" y="1827273"/>
                  <a:pt x="0" y="1809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24" name="Shape 22"/>
          <p:cNvSpPr/>
          <p:nvPr/>
        </p:nvSpPr>
        <p:spPr>
          <a:xfrm>
            <a:off x="6413500" y="29368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1B29A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6534547" y="3048000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49764" y="-8186"/>
                </a:moveTo>
                <a:cubicBezTo>
                  <a:pt x="52648" y="-10604"/>
                  <a:pt x="56896" y="-10511"/>
                  <a:pt x="59655" y="-7906"/>
                </a:cubicBezTo>
                <a:cubicBezTo>
                  <a:pt x="63469" y="-4310"/>
                  <a:pt x="66880" y="-341"/>
                  <a:pt x="70166" y="3690"/>
                </a:cubicBezTo>
                <a:cubicBezTo>
                  <a:pt x="74352" y="8806"/>
                  <a:pt x="79375" y="15565"/>
                  <a:pt x="84212" y="23595"/>
                </a:cubicBezTo>
                <a:cubicBezTo>
                  <a:pt x="85824" y="21487"/>
                  <a:pt x="87313" y="19627"/>
                  <a:pt x="88615" y="18045"/>
                </a:cubicBezTo>
                <a:cubicBezTo>
                  <a:pt x="88956" y="17642"/>
                  <a:pt x="89297" y="17208"/>
                  <a:pt x="89638" y="16774"/>
                </a:cubicBezTo>
                <a:cubicBezTo>
                  <a:pt x="92087" y="13736"/>
                  <a:pt x="95126" y="9922"/>
                  <a:pt x="99188" y="9922"/>
                </a:cubicBezTo>
                <a:cubicBezTo>
                  <a:pt x="103343" y="9922"/>
                  <a:pt x="106257" y="13612"/>
                  <a:pt x="108738" y="16774"/>
                </a:cubicBezTo>
                <a:cubicBezTo>
                  <a:pt x="109141" y="17301"/>
                  <a:pt x="109544" y="17797"/>
                  <a:pt x="109947" y="18262"/>
                </a:cubicBezTo>
                <a:cubicBezTo>
                  <a:pt x="113140" y="22107"/>
                  <a:pt x="117388" y="27657"/>
                  <a:pt x="121636" y="34510"/>
                </a:cubicBezTo>
                <a:cubicBezTo>
                  <a:pt x="130070" y="48121"/>
                  <a:pt x="138875" y="67500"/>
                  <a:pt x="138875" y="89266"/>
                </a:cubicBezTo>
                <a:cubicBezTo>
                  <a:pt x="138875" y="127620"/>
                  <a:pt x="107776" y="158719"/>
                  <a:pt x="69422" y="158719"/>
                </a:cubicBezTo>
                <a:cubicBezTo>
                  <a:pt x="31068" y="158719"/>
                  <a:pt x="0" y="127651"/>
                  <a:pt x="0" y="89297"/>
                </a:cubicBezTo>
                <a:cubicBezTo>
                  <a:pt x="0" y="61051"/>
                  <a:pt x="12743" y="36587"/>
                  <a:pt x="24960" y="19534"/>
                </a:cubicBezTo>
                <a:cubicBezTo>
                  <a:pt x="31130" y="10945"/>
                  <a:pt x="37269" y="4062"/>
                  <a:pt x="41889" y="-651"/>
                </a:cubicBezTo>
                <a:cubicBezTo>
                  <a:pt x="44431" y="-3256"/>
                  <a:pt x="47005" y="-5829"/>
                  <a:pt x="49795" y="-8155"/>
                </a:cubicBezTo>
                <a:close/>
                <a:moveTo>
                  <a:pt x="69980" y="128984"/>
                </a:moveTo>
                <a:cubicBezTo>
                  <a:pt x="77825" y="128984"/>
                  <a:pt x="84770" y="126814"/>
                  <a:pt x="91312" y="122473"/>
                </a:cubicBezTo>
                <a:cubicBezTo>
                  <a:pt x="104366" y="113357"/>
                  <a:pt x="107869" y="95126"/>
                  <a:pt x="100025" y="80801"/>
                </a:cubicBezTo>
                <a:cubicBezTo>
                  <a:pt x="98630" y="78011"/>
                  <a:pt x="95064" y="77825"/>
                  <a:pt x="93049" y="80181"/>
                </a:cubicBezTo>
                <a:lnTo>
                  <a:pt x="85235" y="89266"/>
                </a:lnTo>
                <a:cubicBezTo>
                  <a:pt x="83189" y="91622"/>
                  <a:pt x="79499" y="91560"/>
                  <a:pt x="77577" y="89111"/>
                </a:cubicBezTo>
                <a:cubicBezTo>
                  <a:pt x="72213" y="82259"/>
                  <a:pt x="62353" y="69763"/>
                  <a:pt x="57330" y="63376"/>
                </a:cubicBezTo>
                <a:cubicBezTo>
                  <a:pt x="55656" y="61237"/>
                  <a:pt x="52617" y="60896"/>
                  <a:pt x="50664" y="62787"/>
                </a:cubicBezTo>
                <a:cubicBezTo>
                  <a:pt x="44990" y="68306"/>
                  <a:pt x="34696" y="80398"/>
                  <a:pt x="34696" y="95126"/>
                </a:cubicBezTo>
                <a:cubicBezTo>
                  <a:pt x="34696" y="116396"/>
                  <a:pt x="50385" y="128984"/>
                  <a:pt x="69949" y="128984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26" name="Text 24"/>
          <p:cNvSpPr/>
          <p:nvPr/>
        </p:nvSpPr>
        <p:spPr>
          <a:xfrm>
            <a:off x="6889750" y="3000375"/>
            <a:ext cx="164306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Monthly Burn Rate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437313" y="347662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28" name="Text 26"/>
          <p:cNvSpPr/>
          <p:nvPr/>
        </p:nvSpPr>
        <p:spPr>
          <a:xfrm>
            <a:off x="6635750" y="3444875"/>
            <a:ext cx="1873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Pengeluaran wajib (sewa, cicilan)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437313" y="373062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0" name="Text 28"/>
          <p:cNvSpPr/>
          <p:nvPr/>
        </p:nvSpPr>
        <p:spPr>
          <a:xfrm>
            <a:off x="6635750" y="3698875"/>
            <a:ext cx="2428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Pengeluaran semi-wajib (makan, transport)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437313" y="398462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2" name="Text 30"/>
          <p:cNvSpPr/>
          <p:nvPr/>
        </p:nvSpPr>
        <p:spPr>
          <a:xfrm>
            <a:off x="6635750" y="3952875"/>
            <a:ext cx="2444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Lifestyle costs (subscription, entertainment)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437313" y="423862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4" name="Text 32"/>
          <p:cNvSpPr/>
          <p:nvPr/>
        </p:nvSpPr>
        <p:spPr>
          <a:xfrm>
            <a:off x="6635750" y="4206875"/>
            <a:ext cx="2698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Hidden costs (yang muncul tidak rutin tapi pasti)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317500" y="5016500"/>
            <a:ext cx="3746500" cy="1524000"/>
          </a:xfrm>
          <a:custGeom>
            <a:avLst/>
            <a:gdLst/>
            <a:ahLst/>
            <a:cxnLst/>
            <a:rect l="l" t="t" r="r" b="b"/>
            <a:pathLst>
              <a:path w="3746500" h="1524000">
                <a:moveTo>
                  <a:pt x="63505" y="0"/>
                </a:moveTo>
                <a:lnTo>
                  <a:pt x="3682995" y="0"/>
                </a:lnTo>
                <a:cubicBezTo>
                  <a:pt x="3718068" y="0"/>
                  <a:pt x="3746500" y="28432"/>
                  <a:pt x="3746500" y="63505"/>
                </a:cubicBezTo>
                <a:lnTo>
                  <a:pt x="3746500" y="1460495"/>
                </a:lnTo>
                <a:cubicBezTo>
                  <a:pt x="3746500" y="1495568"/>
                  <a:pt x="3718068" y="1524000"/>
                  <a:pt x="3682995" y="1524000"/>
                </a:cubicBezTo>
                <a:lnTo>
                  <a:pt x="63505" y="1524000"/>
                </a:lnTo>
                <a:cubicBezTo>
                  <a:pt x="28432" y="1524000"/>
                  <a:pt x="0" y="1495568"/>
                  <a:pt x="0" y="1460495"/>
                </a:cubicBezTo>
                <a:lnTo>
                  <a:pt x="0" y="63505"/>
                </a:lnTo>
                <a:cubicBezTo>
                  <a:pt x="0" y="28456"/>
                  <a:pt x="28456" y="0"/>
                  <a:pt x="6350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381000" y="5175250"/>
            <a:ext cx="3619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000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Rp 150jt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444500" y="5619750"/>
            <a:ext cx="3492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÷ Rp 12jt/bulan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16719" y="5873750"/>
            <a:ext cx="354806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= 12.5 bulan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448469" y="6223000"/>
            <a:ext cx="3484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Contoh kalkulasi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222750" y="5016500"/>
            <a:ext cx="3746500" cy="1524000"/>
          </a:xfrm>
          <a:custGeom>
            <a:avLst/>
            <a:gdLst/>
            <a:ahLst/>
            <a:cxnLst/>
            <a:rect l="l" t="t" r="r" b="b"/>
            <a:pathLst>
              <a:path w="3746500" h="1524000">
                <a:moveTo>
                  <a:pt x="63505" y="0"/>
                </a:moveTo>
                <a:lnTo>
                  <a:pt x="3682995" y="0"/>
                </a:lnTo>
                <a:cubicBezTo>
                  <a:pt x="3718068" y="0"/>
                  <a:pt x="3746500" y="28432"/>
                  <a:pt x="3746500" y="63505"/>
                </a:cubicBezTo>
                <a:lnTo>
                  <a:pt x="3746500" y="1460495"/>
                </a:lnTo>
                <a:cubicBezTo>
                  <a:pt x="3746500" y="1495568"/>
                  <a:pt x="3718068" y="1524000"/>
                  <a:pt x="3682995" y="1524000"/>
                </a:cubicBezTo>
                <a:lnTo>
                  <a:pt x="63505" y="1524000"/>
                </a:lnTo>
                <a:cubicBezTo>
                  <a:pt x="28432" y="1524000"/>
                  <a:pt x="0" y="1495568"/>
                  <a:pt x="0" y="1460495"/>
                </a:cubicBezTo>
                <a:lnTo>
                  <a:pt x="0" y="63505"/>
                </a:lnTo>
                <a:cubicBezTo>
                  <a:pt x="0" y="28456"/>
                  <a:pt x="28456" y="0"/>
                  <a:pt x="6350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4286250" y="5175250"/>
            <a:ext cx="3619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000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Rp 80jt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4349750" y="5619750"/>
            <a:ext cx="3492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÷ Rp 15jt/bulan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4321969" y="5873750"/>
            <a:ext cx="354806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C8553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= 5.3 bulan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4353719" y="6223000"/>
            <a:ext cx="3484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Contoh kalkulasi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128000" y="5016500"/>
            <a:ext cx="3746500" cy="1524000"/>
          </a:xfrm>
          <a:custGeom>
            <a:avLst/>
            <a:gdLst/>
            <a:ahLst/>
            <a:cxnLst/>
            <a:rect l="l" t="t" r="r" b="b"/>
            <a:pathLst>
              <a:path w="3746500" h="1524000">
                <a:moveTo>
                  <a:pt x="63505" y="0"/>
                </a:moveTo>
                <a:lnTo>
                  <a:pt x="3682995" y="0"/>
                </a:lnTo>
                <a:cubicBezTo>
                  <a:pt x="3718068" y="0"/>
                  <a:pt x="3746500" y="28432"/>
                  <a:pt x="3746500" y="63505"/>
                </a:cubicBezTo>
                <a:lnTo>
                  <a:pt x="3746500" y="1460495"/>
                </a:lnTo>
                <a:cubicBezTo>
                  <a:pt x="3746500" y="1495568"/>
                  <a:pt x="3718068" y="1524000"/>
                  <a:pt x="3682995" y="1524000"/>
                </a:cubicBezTo>
                <a:lnTo>
                  <a:pt x="63505" y="1524000"/>
                </a:lnTo>
                <a:cubicBezTo>
                  <a:pt x="28432" y="1524000"/>
                  <a:pt x="0" y="1495568"/>
                  <a:pt x="0" y="1460495"/>
                </a:cubicBezTo>
                <a:lnTo>
                  <a:pt x="0" y="63505"/>
                </a:lnTo>
                <a:cubicBezTo>
                  <a:pt x="0" y="28456"/>
                  <a:pt x="28456" y="0"/>
                  <a:pt x="6350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8191500" y="5175250"/>
            <a:ext cx="3619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000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Rp 300jt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8255000" y="5619750"/>
            <a:ext cx="3492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÷ Rp 10jt/bulan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227219" y="5873750"/>
            <a:ext cx="354806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= 30 bulan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258969" y="6223000"/>
            <a:ext cx="3484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Contoh kalkulasi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321469" y="6703219"/>
            <a:ext cx="11549063" cy="642938"/>
          </a:xfrm>
          <a:custGeom>
            <a:avLst/>
            <a:gdLst/>
            <a:ahLst/>
            <a:cxnLst/>
            <a:rect l="l" t="t" r="r" b="b"/>
            <a:pathLst>
              <a:path w="11549063" h="642938">
                <a:moveTo>
                  <a:pt x="63503" y="0"/>
                </a:moveTo>
                <a:lnTo>
                  <a:pt x="11485560" y="0"/>
                </a:lnTo>
                <a:cubicBezTo>
                  <a:pt x="11520631" y="0"/>
                  <a:pt x="11549062" y="28431"/>
                  <a:pt x="11549062" y="63503"/>
                </a:cubicBezTo>
                <a:lnTo>
                  <a:pt x="11549063" y="579435"/>
                </a:lnTo>
                <a:cubicBezTo>
                  <a:pt x="11549062" y="614506"/>
                  <a:pt x="11520631" y="642937"/>
                  <a:pt x="11485560" y="642938"/>
                </a:cubicBezTo>
                <a:lnTo>
                  <a:pt x="63503" y="642938"/>
                </a:lnTo>
                <a:cubicBezTo>
                  <a:pt x="28431" y="642938"/>
                  <a:pt x="0" y="614506"/>
                  <a:pt x="0" y="579435"/>
                </a:cubicBezTo>
                <a:lnTo>
                  <a:pt x="0" y="63503"/>
                </a:lnTo>
                <a:cubicBezTo>
                  <a:pt x="0" y="28455"/>
                  <a:pt x="28455" y="0"/>
                  <a:pt x="63503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460375" y="69294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83344" y="59531"/>
                </a:moveTo>
                <a:cubicBezTo>
                  <a:pt x="83344" y="52960"/>
                  <a:pt x="88679" y="47625"/>
                  <a:pt x="95250" y="47625"/>
                </a:cubicBezTo>
                <a:cubicBezTo>
                  <a:pt x="101821" y="47625"/>
                  <a:pt x="107156" y="52960"/>
                  <a:pt x="107156" y="59531"/>
                </a:cubicBezTo>
                <a:cubicBezTo>
                  <a:pt x="107156" y="66102"/>
                  <a:pt x="101821" y="71438"/>
                  <a:pt x="95250" y="71438"/>
                </a:cubicBezTo>
                <a:cubicBezTo>
                  <a:pt x="88679" y="71438"/>
                  <a:pt x="83344" y="66102"/>
                  <a:pt x="83344" y="59531"/>
                </a:cubicBezTo>
                <a:close/>
                <a:moveTo>
                  <a:pt x="80367" y="83344"/>
                </a:moveTo>
                <a:lnTo>
                  <a:pt x="98227" y="83344"/>
                </a:lnTo>
                <a:cubicBezTo>
                  <a:pt x="103175" y="83344"/>
                  <a:pt x="107156" y="87325"/>
                  <a:pt x="107156" y="92273"/>
                </a:cubicBezTo>
                <a:lnTo>
                  <a:pt x="107156" y="125016"/>
                </a:lnTo>
                <a:lnTo>
                  <a:pt x="110133" y="125016"/>
                </a:lnTo>
                <a:cubicBezTo>
                  <a:pt x="115081" y="125016"/>
                  <a:pt x="119063" y="128997"/>
                  <a:pt x="119063" y="133945"/>
                </a:cubicBezTo>
                <a:cubicBezTo>
                  <a:pt x="119063" y="138894"/>
                  <a:pt x="115081" y="142875"/>
                  <a:pt x="110133" y="142875"/>
                </a:cubicBezTo>
                <a:lnTo>
                  <a:pt x="80367" y="142875"/>
                </a:lnTo>
                <a:cubicBezTo>
                  <a:pt x="75419" y="142875"/>
                  <a:pt x="71438" y="138894"/>
                  <a:pt x="71438" y="133945"/>
                </a:cubicBezTo>
                <a:cubicBezTo>
                  <a:pt x="71438" y="128997"/>
                  <a:pt x="75419" y="125016"/>
                  <a:pt x="80367" y="125016"/>
                </a:cubicBezTo>
                <a:lnTo>
                  <a:pt x="89297" y="125016"/>
                </a:lnTo>
                <a:lnTo>
                  <a:pt x="89297" y="101203"/>
                </a:lnTo>
                <a:lnTo>
                  <a:pt x="80367" y="101203"/>
                </a:lnTo>
                <a:cubicBezTo>
                  <a:pt x="75419" y="101203"/>
                  <a:pt x="71438" y="97222"/>
                  <a:pt x="71438" y="92273"/>
                </a:cubicBezTo>
                <a:cubicBezTo>
                  <a:pt x="71438" y="87325"/>
                  <a:pt x="75419" y="83344"/>
                  <a:pt x="80367" y="83344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2" name="Text 50"/>
          <p:cNvSpPr/>
          <p:nvPr/>
        </p:nvSpPr>
        <p:spPr>
          <a:xfrm>
            <a:off x="782092" y="6834188"/>
            <a:ext cx="110172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 this number matters: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Ini bukan sekadar informasi — ini adalah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decision-enabling data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Perbedaan antara "punya Rp 200 juta" dan "punya 14 bulan runway" adalah perbedaan antara angka abstrak dan keputusan yang bisa dieksekusi.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56231" y="356231"/>
            <a:ext cx="35623" cy="356231"/>
          </a:xfrm>
          <a:custGeom>
            <a:avLst/>
            <a:gdLst/>
            <a:ahLst/>
            <a:cxnLst/>
            <a:rect l="l" t="t" r="r" b="b"/>
            <a:pathLst>
              <a:path w="35623" h="356231">
                <a:moveTo>
                  <a:pt x="0" y="0"/>
                </a:moveTo>
                <a:lnTo>
                  <a:pt x="35623" y="0"/>
                </a:lnTo>
                <a:lnTo>
                  <a:pt x="35623" y="356231"/>
                </a:lnTo>
                <a:lnTo>
                  <a:pt x="0" y="356231"/>
                </a:lnTo>
                <a:lnTo>
                  <a:pt x="0" y="0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3" name="Text 1"/>
          <p:cNvSpPr/>
          <p:nvPr/>
        </p:nvSpPr>
        <p:spPr>
          <a:xfrm>
            <a:off x="498723" y="445289"/>
            <a:ext cx="1371489" cy="1781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2" b="1" spc="98" kern="0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Hidden Truth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56231" y="819331"/>
            <a:ext cx="11693277" cy="427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366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Most People Underestimate Their Burn by 30–40%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56231" y="1424923"/>
            <a:ext cx="6777291" cy="4132278"/>
          </a:xfrm>
          <a:custGeom>
            <a:avLst/>
            <a:gdLst/>
            <a:ahLst/>
            <a:cxnLst/>
            <a:rect l="l" t="t" r="r" b="b"/>
            <a:pathLst>
              <a:path w="6777291" h="4132278">
                <a:moveTo>
                  <a:pt x="71240" y="0"/>
                </a:moveTo>
                <a:lnTo>
                  <a:pt x="6706051" y="0"/>
                </a:lnTo>
                <a:cubicBezTo>
                  <a:pt x="6745396" y="0"/>
                  <a:pt x="6777291" y="31895"/>
                  <a:pt x="6777291" y="71240"/>
                </a:cubicBezTo>
                <a:lnTo>
                  <a:pt x="6777291" y="4061037"/>
                </a:lnTo>
                <a:cubicBezTo>
                  <a:pt x="6777291" y="4100382"/>
                  <a:pt x="6745396" y="4132278"/>
                  <a:pt x="6706051" y="4132278"/>
                </a:cubicBezTo>
                <a:lnTo>
                  <a:pt x="71240" y="4132278"/>
                </a:lnTo>
                <a:cubicBezTo>
                  <a:pt x="31895" y="4132278"/>
                  <a:pt x="0" y="4100382"/>
                  <a:pt x="0" y="4061037"/>
                </a:cubicBezTo>
                <a:lnTo>
                  <a:pt x="0" y="71240"/>
                </a:lnTo>
                <a:cubicBezTo>
                  <a:pt x="0" y="31922"/>
                  <a:pt x="31922" y="0"/>
                  <a:pt x="7124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78875" y="1638662"/>
            <a:ext cx="133587" cy="178115"/>
          </a:xfrm>
          <a:custGeom>
            <a:avLst/>
            <a:gdLst/>
            <a:ahLst/>
            <a:cxnLst/>
            <a:rect l="l" t="t" r="r" b="b"/>
            <a:pathLst>
              <a:path w="133587" h="178115">
                <a:moveTo>
                  <a:pt x="22264" y="0"/>
                </a:moveTo>
                <a:cubicBezTo>
                  <a:pt x="9984" y="0"/>
                  <a:pt x="0" y="9984"/>
                  <a:pt x="0" y="22264"/>
                </a:cubicBezTo>
                <a:lnTo>
                  <a:pt x="0" y="155851"/>
                </a:lnTo>
                <a:cubicBezTo>
                  <a:pt x="0" y="168131"/>
                  <a:pt x="9984" y="178115"/>
                  <a:pt x="22264" y="178115"/>
                </a:cubicBezTo>
                <a:lnTo>
                  <a:pt x="111322" y="178115"/>
                </a:lnTo>
                <a:cubicBezTo>
                  <a:pt x="123602" y="178115"/>
                  <a:pt x="133587" y="168131"/>
                  <a:pt x="133587" y="155851"/>
                </a:cubicBezTo>
                <a:lnTo>
                  <a:pt x="133587" y="22264"/>
                </a:lnTo>
                <a:cubicBezTo>
                  <a:pt x="133587" y="9984"/>
                  <a:pt x="123602" y="0"/>
                  <a:pt x="111322" y="0"/>
                </a:cubicBezTo>
                <a:lnTo>
                  <a:pt x="22264" y="0"/>
                </a:lnTo>
                <a:close/>
                <a:moveTo>
                  <a:pt x="33397" y="22264"/>
                </a:moveTo>
                <a:lnTo>
                  <a:pt x="100190" y="22264"/>
                </a:lnTo>
                <a:cubicBezTo>
                  <a:pt x="106347" y="22264"/>
                  <a:pt x="111322" y="27239"/>
                  <a:pt x="111322" y="33397"/>
                </a:cubicBezTo>
                <a:lnTo>
                  <a:pt x="111322" y="44529"/>
                </a:lnTo>
                <a:cubicBezTo>
                  <a:pt x="111322" y="50686"/>
                  <a:pt x="106347" y="55661"/>
                  <a:pt x="100190" y="55661"/>
                </a:cubicBezTo>
                <a:lnTo>
                  <a:pt x="33397" y="55661"/>
                </a:lnTo>
                <a:cubicBezTo>
                  <a:pt x="27239" y="55661"/>
                  <a:pt x="22264" y="50686"/>
                  <a:pt x="22264" y="44529"/>
                </a:cubicBezTo>
                <a:lnTo>
                  <a:pt x="22264" y="33397"/>
                </a:lnTo>
                <a:cubicBezTo>
                  <a:pt x="22264" y="27239"/>
                  <a:pt x="27239" y="22264"/>
                  <a:pt x="33397" y="22264"/>
                </a:cubicBezTo>
                <a:close/>
                <a:moveTo>
                  <a:pt x="38963" y="80709"/>
                </a:moveTo>
                <a:cubicBezTo>
                  <a:pt x="38963" y="85317"/>
                  <a:pt x="35222" y="89058"/>
                  <a:pt x="30614" y="89058"/>
                </a:cubicBezTo>
                <a:cubicBezTo>
                  <a:pt x="26006" y="89058"/>
                  <a:pt x="22264" y="85317"/>
                  <a:pt x="22264" y="80709"/>
                </a:cubicBezTo>
                <a:cubicBezTo>
                  <a:pt x="22264" y="76101"/>
                  <a:pt x="26006" y="72359"/>
                  <a:pt x="30614" y="72359"/>
                </a:cubicBezTo>
                <a:cubicBezTo>
                  <a:pt x="35222" y="72359"/>
                  <a:pt x="38963" y="76101"/>
                  <a:pt x="38963" y="80709"/>
                </a:cubicBezTo>
                <a:close/>
                <a:moveTo>
                  <a:pt x="66793" y="89058"/>
                </a:moveTo>
                <a:cubicBezTo>
                  <a:pt x="62185" y="89058"/>
                  <a:pt x="58444" y="85317"/>
                  <a:pt x="58444" y="80709"/>
                </a:cubicBezTo>
                <a:cubicBezTo>
                  <a:pt x="58444" y="76101"/>
                  <a:pt x="62185" y="72359"/>
                  <a:pt x="66793" y="72359"/>
                </a:cubicBezTo>
                <a:cubicBezTo>
                  <a:pt x="71401" y="72359"/>
                  <a:pt x="75142" y="76101"/>
                  <a:pt x="75142" y="80709"/>
                </a:cubicBezTo>
                <a:cubicBezTo>
                  <a:pt x="75142" y="85317"/>
                  <a:pt x="71401" y="89058"/>
                  <a:pt x="66793" y="89058"/>
                </a:cubicBezTo>
                <a:close/>
                <a:moveTo>
                  <a:pt x="111322" y="80709"/>
                </a:moveTo>
                <a:cubicBezTo>
                  <a:pt x="111322" y="85317"/>
                  <a:pt x="107581" y="89058"/>
                  <a:pt x="102973" y="89058"/>
                </a:cubicBezTo>
                <a:cubicBezTo>
                  <a:pt x="98365" y="89058"/>
                  <a:pt x="94624" y="85317"/>
                  <a:pt x="94624" y="80709"/>
                </a:cubicBezTo>
                <a:cubicBezTo>
                  <a:pt x="94624" y="76101"/>
                  <a:pt x="98365" y="72359"/>
                  <a:pt x="102973" y="72359"/>
                </a:cubicBezTo>
                <a:cubicBezTo>
                  <a:pt x="107581" y="72359"/>
                  <a:pt x="111322" y="76101"/>
                  <a:pt x="111322" y="80709"/>
                </a:cubicBezTo>
                <a:close/>
                <a:moveTo>
                  <a:pt x="30614" y="122454"/>
                </a:moveTo>
                <a:cubicBezTo>
                  <a:pt x="26006" y="122454"/>
                  <a:pt x="22264" y="118713"/>
                  <a:pt x="22264" y="114105"/>
                </a:cubicBezTo>
                <a:cubicBezTo>
                  <a:pt x="22264" y="109497"/>
                  <a:pt x="26006" y="105756"/>
                  <a:pt x="30614" y="105756"/>
                </a:cubicBezTo>
                <a:cubicBezTo>
                  <a:pt x="35222" y="105756"/>
                  <a:pt x="38963" y="109497"/>
                  <a:pt x="38963" y="114105"/>
                </a:cubicBezTo>
                <a:cubicBezTo>
                  <a:pt x="38963" y="118713"/>
                  <a:pt x="35222" y="122454"/>
                  <a:pt x="30614" y="122454"/>
                </a:cubicBezTo>
                <a:close/>
                <a:moveTo>
                  <a:pt x="75142" y="114105"/>
                </a:moveTo>
                <a:cubicBezTo>
                  <a:pt x="75142" y="118713"/>
                  <a:pt x="71401" y="122454"/>
                  <a:pt x="66793" y="122454"/>
                </a:cubicBezTo>
                <a:cubicBezTo>
                  <a:pt x="62185" y="122454"/>
                  <a:pt x="58444" y="118713"/>
                  <a:pt x="58444" y="114105"/>
                </a:cubicBezTo>
                <a:cubicBezTo>
                  <a:pt x="58444" y="109497"/>
                  <a:pt x="62185" y="105756"/>
                  <a:pt x="66793" y="105756"/>
                </a:cubicBezTo>
                <a:cubicBezTo>
                  <a:pt x="71401" y="105756"/>
                  <a:pt x="75142" y="109497"/>
                  <a:pt x="75142" y="114105"/>
                </a:cubicBezTo>
                <a:close/>
                <a:moveTo>
                  <a:pt x="102973" y="122454"/>
                </a:moveTo>
                <a:cubicBezTo>
                  <a:pt x="98365" y="122454"/>
                  <a:pt x="94624" y="118713"/>
                  <a:pt x="94624" y="114105"/>
                </a:cubicBezTo>
                <a:cubicBezTo>
                  <a:pt x="94624" y="109497"/>
                  <a:pt x="98365" y="105756"/>
                  <a:pt x="102973" y="105756"/>
                </a:cubicBezTo>
                <a:cubicBezTo>
                  <a:pt x="107581" y="105756"/>
                  <a:pt x="111322" y="109497"/>
                  <a:pt x="111322" y="114105"/>
                </a:cubicBezTo>
                <a:cubicBezTo>
                  <a:pt x="111322" y="118713"/>
                  <a:pt x="107581" y="122454"/>
                  <a:pt x="102973" y="122454"/>
                </a:cubicBezTo>
                <a:close/>
                <a:moveTo>
                  <a:pt x="22264" y="147502"/>
                </a:moveTo>
                <a:cubicBezTo>
                  <a:pt x="22264" y="142875"/>
                  <a:pt x="25987" y="139153"/>
                  <a:pt x="30614" y="139153"/>
                </a:cubicBezTo>
                <a:lnTo>
                  <a:pt x="69576" y="139153"/>
                </a:lnTo>
                <a:cubicBezTo>
                  <a:pt x="74203" y="139153"/>
                  <a:pt x="77925" y="142875"/>
                  <a:pt x="77925" y="147502"/>
                </a:cubicBezTo>
                <a:cubicBezTo>
                  <a:pt x="77925" y="152129"/>
                  <a:pt x="74203" y="155851"/>
                  <a:pt x="69576" y="155851"/>
                </a:cubicBezTo>
                <a:lnTo>
                  <a:pt x="30614" y="155851"/>
                </a:lnTo>
                <a:cubicBezTo>
                  <a:pt x="25987" y="155851"/>
                  <a:pt x="22264" y="152129"/>
                  <a:pt x="22264" y="147502"/>
                </a:cubicBezTo>
                <a:close/>
                <a:moveTo>
                  <a:pt x="102973" y="139153"/>
                </a:moveTo>
                <a:cubicBezTo>
                  <a:pt x="107600" y="139153"/>
                  <a:pt x="111322" y="142875"/>
                  <a:pt x="111322" y="147502"/>
                </a:cubicBezTo>
                <a:cubicBezTo>
                  <a:pt x="111322" y="152129"/>
                  <a:pt x="107600" y="155851"/>
                  <a:pt x="102973" y="155851"/>
                </a:cubicBezTo>
                <a:cubicBezTo>
                  <a:pt x="98346" y="155851"/>
                  <a:pt x="94624" y="152129"/>
                  <a:pt x="94624" y="147502"/>
                </a:cubicBezTo>
                <a:cubicBezTo>
                  <a:pt x="94624" y="142875"/>
                  <a:pt x="98346" y="139153"/>
                  <a:pt x="102973" y="13915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7" name="Text 5"/>
          <p:cNvSpPr/>
          <p:nvPr/>
        </p:nvSpPr>
        <p:spPr>
          <a:xfrm>
            <a:off x="756991" y="1603039"/>
            <a:ext cx="6287474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Framework Menghitung Burn Rate yang Jujur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52158" y="1994893"/>
            <a:ext cx="6403249" cy="926200"/>
          </a:xfrm>
          <a:custGeom>
            <a:avLst/>
            <a:gdLst/>
            <a:ahLst/>
            <a:cxnLst/>
            <a:rect l="l" t="t" r="r" b="b"/>
            <a:pathLst>
              <a:path w="6403249" h="926200">
                <a:moveTo>
                  <a:pt x="35623" y="0"/>
                </a:moveTo>
                <a:lnTo>
                  <a:pt x="6332006" y="0"/>
                </a:lnTo>
                <a:cubicBezTo>
                  <a:pt x="6371352" y="0"/>
                  <a:pt x="6403249" y="31897"/>
                  <a:pt x="6403249" y="71243"/>
                </a:cubicBezTo>
                <a:lnTo>
                  <a:pt x="6403249" y="854957"/>
                </a:lnTo>
                <a:cubicBezTo>
                  <a:pt x="6403249" y="894303"/>
                  <a:pt x="6371352" y="926200"/>
                  <a:pt x="6332006" y="926200"/>
                </a:cubicBezTo>
                <a:lnTo>
                  <a:pt x="35623" y="926200"/>
                </a:lnTo>
                <a:cubicBezTo>
                  <a:pt x="15949" y="926200"/>
                  <a:pt x="0" y="910251"/>
                  <a:pt x="0" y="890577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52158" y="1994893"/>
            <a:ext cx="35623" cy="926200"/>
          </a:xfrm>
          <a:custGeom>
            <a:avLst/>
            <a:gdLst/>
            <a:ahLst/>
            <a:cxnLst/>
            <a:rect l="l" t="t" r="r" b="b"/>
            <a:pathLst>
              <a:path w="35623" h="926200">
                <a:moveTo>
                  <a:pt x="35623" y="0"/>
                </a:moveTo>
                <a:lnTo>
                  <a:pt x="35623" y="0"/>
                </a:lnTo>
                <a:lnTo>
                  <a:pt x="35623" y="926200"/>
                </a:lnTo>
                <a:lnTo>
                  <a:pt x="35623" y="926200"/>
                </a:lnTo>
                <a:cubicBezTo>
                  <a:pt x="15949" y="926200"/>
                  <a:pt x="0" y="910251"/>
                  <a:pt x="0" y="890577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10" name="Shape 8"/>
          <p:cNvSpPr/>
          <p:nvPr/>
        </p:nvSpPr>
        <p:spPr>
          <a:xfrm>
            <a:off x="676839" y="2101762"/>
            <a:ext cx="356231" cy="356231"/>
          </a:xfrm>
          <a:custGeom>
            <a:avLst/>
            <a:gdLst/>
            <a:ahLst/>
            <a:cxnLst/>
            <a:rect l="l" t="t" r="r" b="b"/>
            <a:pathLst>
              <a:path w="356231" h="356231">
                <a:moveTo>
                  <a:pt x="178115" y="0"/>
                </a:moveTo>
                <a:lnTo>
                  <a:pt x="178115" y="0"/>
                </a:lnTo>
                <a:cubicBezTo>
                  <a:pt x="276420" y="0"/>
                  <a:pt x="356231" y="79811"/>
                  <a:pt x="356231" y="178115"/>
                </a:cubicBezTo>
                <a:lnTo>
                  <a:pt x="356231" y="178115"/>
                </a:lnTo>
                <a:cubicBezTo>
                  <a:pt x="356231" y="276420"/>
                  <a:pt x="276420" y="356231"/>
                  <a:pt x="178115" y="356231"/>
                </a:cubicBezTo>
                <a:lnTo>
                  <a:pt x="178115" y="356231"/>
                </a:lnTo>
                <a:cubicBezTo>
                  <a:pt x="79811" y="356231"/>
                  <a:pt x="0" y="276420"/>
                  <a:pt x="0" y="178115"/>
                </a:cubicBezTo>
                <a:lnTo>
                  <a:pt x="0" y="178115"/>
                </a:lnTo>
                <a:cubicBezTo>
                  <a:pt x="0" y="79811"/>
                  <a:pt x="79811" y="0"/>
                  <a:pt x="178115" y="0"/>
                </a:cubicBezTo>
                <a:close/>
              </a:path>
            </a:pathLst>
          </a:custGeom>
          <a:solidFill>
            <a:srgbClr val="C8553D">
              <a:alpha val="2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832342" y="2173008"/>
            <a:ext cx="115775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175562" y="2101762"/>
            <a:ext cx="4960514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Fixed Obligations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75562" y="2386747"/>
            <a:ext cx="4951608" cy="427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Sewa/KPR, cicilan, asuransi, utilities — </a:t>
            </a:r>
            <a:pPr>
              <a:lnSpc>
                <a:spcPct val="130000"/>
              </a:lnSpc>
            </a:pPr>
            <a:r>
              <a:rPr lang="en-US" sz="1122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bisa dikurangi tanpa konsekuensi besar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112629" y="2128479"/>
            <a:ext cx="738831" cy="1959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402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40-50%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52158" y="3027962"/>
            <a:ext cx="6403249" cy="712462"/>
          </a:xfrm>
          <a:custGeom>
            <a:avLst/>
            <a:gdLst/>
            <a:ahLst/>
            <a:cxnLst/>
            <a:rect l="l" t="t" r="r" b="b"/>
            <a:pathLst>
              <a:path w="6403249" h="712462">
                <a:moveTo>
                  <a:pt x="35623" y="0"/>
                </a:moveTo>
                <a:lnTo>
                  <a:pt x="6332003" y="0"/>
                </a:lnTo>
                <a:cubicBezTo>
                  <a:pt x="6371351" y="0"/>
                  <a:pt x="6403249" y="31898"/>
                  <a:pt x="6403249" y="71246"/>
                </a:cubicBezTo>
                <a:lnTo>
                  <a:pt x="6403249" y="641215"/>
                </a:lnTo>
                <a:cubicBezTo>
                  <a:pt x="6403249" y="680564"/>
                  <a:pt x="6371351" y="712462"/>
                  <a:pt x="6332003" y="712462"/>
                </a:cubicBezTo>
                <a:lnTo>
                  <a:pt x="35623" y="712462"/>
                </a:lnTo>
                <a:cubicBezTo>
                  <a:pt x="15949" y="712462"/>
                  <a:pt x="0" y="696513"/>
                  <a:pt x="0" y="676839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552158" y="3027962"/>
            <a:ext cx="35623" cy="712462"/>
          </a:xfrm>
          <a:custGeom>
            <a:avLst/>
            <a:gdLst/>
            <a:ahLst/>
            <a:cxnLst/>
            <a:rect l="l" t="t" r="r" b="b"/>
            <a:pathLst>
              <a:path w="35623" h="712462">
                <a:moveTo>
                  <a:pt x="35623" y="0"/>
                </a:moveTo>
                <a:lnTo>
                  <a:pt x="35623" y="0"/>
                </a:lnTo>
                <a:lnTo>
                  <a:pt x="35623" y="712462"/>
                </a:lnTo>
                <a:lnTo>
                  <a:pt x="35623" y="712462"/>
                </a:lnTo>
                <a:cubicBezTo>
                  <a:pt x="15949" y="712462"/>
                  <a:pt x="0" y="696513"/>
                  <a:pt x="0" y="676839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17" name="Shape 15"/>
          <p:cNvSpPr/>
          <p:nvPr/>
        </p:nvSpPr>
        <p:spPr>
          <a:xfrm>
            <a:off x="676839" y="3134831"/>
            <a:ext cx="356231" cy="356231"/>
          </a:xfrm>
          <a:custGeom>
            <a:avLst/>
            <a:gdLst/>
            <a:ahLst/>
            <a:cxnLst/>
            <a:rect l="l" t="t" r="r" b="b"/>
            <a:pathLst>
              <a:path w="356231" h="356231">
                <a:moveTo>
                  <a:pt x="178115" y="0"/>
                </a:moveTo>
                <a:lnTo>
                  <a:pt x="178115" y="0"/>
                </a:lnTo>
                <a:cubicBezTo>
                  <a:pt x="276420" y="0"/>
                  <a:pt x="356231" y="79811"/>
                  <a:pt x="356231" y="178115"/>
                </a:cubicBezTo>
                <a:lnTo>
                  <a:pt x="356231" y="178115"/>
                </a:lnTo>
                <a:cubicBezTo>
                  <a:pt x="356231" y="276420"/>
                  <a:pt x="276420" y="356231"/>
                  <a:pt x="178115" y="356231"/>
                </a:cubicBezTo>
                <a:lnTo>
                  <a:pt x="178115" y="356231"/>
                </a:lnTo>
                <a:cubicBezTo>
                  <a:pt x="79811" y="356231"/>
                  <a:pt x="0" y="276420"/>
                  <a:pt x="0" y="178115"/>
                </a:cubicBezTo>
                <a:lnTo>
                  <a:pt x="0" y="178115"/>
                </a:lnTo>
                <a:cubicBezTo>
                  <a:pt x="0" y="79811"/>
                  <a:pt x="79811" y="0"/>
                  <a:pt x="178115" y="0"/>
                </a:cubicBezTo>
                <a:close/>
              </a:path>
            </a:pathLst>
          </a:custGeom>
          <a:solidFill>
            <a:srgbClr val="F2CC8F">
              <a:alpha val="2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818635" y="3206077"/>
            <a:ext cx="142492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75562" y="3134831"/>
            <a:ext cx="5005043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Variable Necessities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175562" y="3419816"/>
            <a:ext cx="4996137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Makan, transportasi, kesehatan — </a:t>
            </a:r>
            <a:pPr>
              <a:lnSpc>
                <a:spcPct val="130000"/>
              </a:lnSpc>
            </a:pPr>
            <a:r>
              <a:rPr lang="en-US" sz="1122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bisa dikompres tapi ada batas minimum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152496" y="3161549"/>
            <a:ext cx="698964" cy="1959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402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25-35%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52158" y="3847293"/>
            <a:ext cx="6403249" cy="712462"/>
          </a:xfrm>
          <a:custGeom>
            <a:avLst/>
            <a:gdLst/>
            <a:ahLst/>
            <a:cxnLst/>
            <a:rect l="l" t="t" r="r" b="b"/>
            <a:pathLst>
              <a:path w="6403249" h="712462">
                <a:moveTo>
                  <a:pt x="35623" y="0"/>
                </a:moveTo>
                <a:lnTo>
                  <a:pt x="6332003" y="0"/>
                </a:lnTo>
                <a:cubicBezTo>
                  <a:pt x="6371351" y="0"/>
                  <a:pt x="6403249" y="31898"/>
                  <a:pt x="6403249" y="71246"/>
                </a:cubicBezTo>
                <a:lnTo>
                  <a:pt x="6403249" y="641215"/>
                </a:lnTo>
                <a:cubicBezTo>
                  <a:pt x="6403249" y="680564"/>
                  <a:pt x="6371351" y="712462"/>
                  <a:pt x="6332003" y="712462"/>
                </a:cubicBezTo>
                <a:lnTo>
                  <a:pt x="35623" y="712462"/>
                </a:lnTo>
                <a:cubicBezTo>
                  <a:pt x="15949" y="712462"/>
                  <a:pt x="0" y="696513"/>
                  <a:pt x="0" y="676839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552158" y="3847293"/>
            <a:ext cx="35623" cy="712462"/>
          </a:xfrm>
          <a:custGeom>
            <a:avLst/>
            <a:gdLst/>
            <a:ahLst/>
            <a:cxnLst/>
            <a:rect l="l" t="t" r="r" b="b"/>
            <a:pathLst>
              <a:path w="35623" h="712462">
                <a:moveTo>
                  <a:pt x="35623" y="0"/>
                </a:moveTo>
                <a:lnTo>
                  <a:pt x="35623" y="0"/>
                </a:lnTo>
                <a:lnTo>
                  <a:pt x="35623" y="712462"/>
                </a:lnTo>
                <a:lnTo>
                  <a:pt x="35623" y="712462"/>
                </a:lnTo>
                <a:cubicBezTo>
                  <a:pt x="15949" y="712462"/>
                  <a:pt x="0" y="696513"/>
                  <a:pt x="0" y="676839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24" name="Shape 22"/>
          <p:cNvSpPr/>
          <p:nvPr/>
        </p:nvSpPr>
        <p:spPr>
          <a:xfrm>
            <a:off x="676839" y="3954162"/>
            <a:ext cx="356231" cy="356231"/>
          </a:xfrm>
          <a:custGeom>
            <a:avLst/>
            <a:gdLst/>
            <a:ahLst/>
            <a:cxnLst/>
            <a:rect l="l" t="t" r="r" b="b"/>
            <a:pathLst>
              <a:path w="356231" h="356231">
                <a:moveTo>
                  <a:pt x="178115" y="0"/>
                </a:moveTo>
                <a:lnTo>
                  <a:pt x="178115" y="0"/>
                </a:lnTo>
                <a:cubicBezTo>
                  <a:pt x="276420" y="0"/>
                  <a:pt x="356231" y="79811"/>
                  <a:pt x="356231" y="178115"/>
                </a:cubicBezTo>
                <a:lnTo>
                  <a:pt x="356231" y="178115"/>
                </a:lnTo>
                <a:cubicBezTo>
                  <a:pt x="356231" y="276420"/>
                  <a:pt x="276420" y="356231"/>
                  <a:pt x="178115" y="356231"/>
                </a:cubicBezTo>
                <a:lnTo>
                  <a:pt x="178115" y="356231"/>
                </a:lnTo>
                <a:cubicBezTo>
                  <a:pt x="79811" y="356231"/>
                  <a:pt x="0" y="276420"/>
                  <a:pt x="0" y="178115"/>
                </a:cubicBezTo>
                <a:lnTo>
                  <a:pt x="0" y="178115"/>
                </a:lnTo>
                <a:cubicBezTo>
                  <a:pt x="0" y="79811"/>
                  <a:pt x="79811" y="0"/>
                  <a:pt x="178115" y="0"/>
                </a:cubicBezTo>
                <a:close/>
              </a:path>
            </a:pathLst>
          </a:custGeom>
          <a:solidFill>
            <a:srgbClr val="8D99AE">
              <a:alpha val="2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816826" y="4025408"/>
            <a:ext cx="151398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175562" y="3954162"/>
            <a:ext cx="5040666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Lifestyle Costs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75562" y="4239147"/>
            <a:ext cx="5031760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Subscription, makan di luar, entertainment — area paling besar untuk kompresi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191320" y="3980879"/>
            <a:ext cx="660140" cy="1959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402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15-25%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52158" y="4666624"/>
            <a:ext cx="6403249" cy="712462"/>
          </a:xfrm>
          <a:custGeom>
            <a:avLst/>
            <a:gdLst/>
            <a:ahLst/>
            <a:cxnLst/>
            <a:rect l="l" t="t" r="r" b="b"/>
            <a:pathLst>
              <a:path w="6403249" h="712462">
                <a:moveTo>
                  <a:pt x="35623" y="0"/>
                </a:moveTo>
                <a:lnTo>
                  <a:pt x="6332003" y="0"/>
                </a:lnTo>
                <a:cubicBezTo>
                  <a:pt x="6371351" y="0"/>
                  <a:pt x="6403249" y="31898"/>
                  <a:pt x="6403249" y="71246"/>
                </a:cubicBezTo>
                <a:lnTo>
                  <a:pt x="6403249" y="641215"/>
                </a:lnTo>
                <a:cubicBezTo>
                  <a:pt x="6403249" y="680564"/>
                  <a:pt x="6371351" y="712462"/>
                  <a:pt x="6332003" y="712462"/>
                </a:cubicBezTo>
                <a:lnTo>
                  <a:pt x="35623" y="712462"/>
                </a:lnTo>
                <a:cubicBezTo>
                  <a:pt x="15949" y="712462"/>
                  <a:pt x="0" y="696513"/>
                  <a:pt x="0" y="676839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552158" y="4666624"/>
            <a:ext cx="35623" cy="712462"/>
          </a:xfrm>
          <a:custGeom>
            <a:avLst/>
            <a:gdLst/>
            <a:ahLst/>
            <a:cxnLst/>
            <a:rect l="l" t="t" r="r" b="b"/>
            <a:pathLst>
              <a:path w="35623" h="712462">
                <a:moveTo>
                  <a:pt x="35623" y="0"/>
                </a:moveTo>
                <a:lnTo>
                  <a:pt x="35623" y="0"/>
                </a:lnTo>
                <a:lnTo>
                  <a:pt x="35623" y="712462"/>
                </a:lnTo>
                <a:lnTo>
                  <a:pt x="35623" y="712462"/>
                </a:lnTo>
                <a:cubicBezTo>
                  <a:pt x="15949" y="712462"/>
                  <a:pt x="0" y="696513"/>
                  <a:pt x="0" y="676839"/>
                </a:cubicBezTo>
                <a:lnTo>
                  <a:pt x="0" y="35623"/>
                </a:lnTo>
                <a:cubicBezTo>
                  <a:pt x="0" y="15962"/>
                  <a:pt x="15962" y="0"/>
                  <a:pt x="35623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1" name="Shape 29"/>
          <p:cNvSpPr/>
          <p:nvPr/>
        </p:nvSpPr>
        <p:spPr>
          <a:xfrm>
            <a:off x="676839" y="4773493"/>
            <a:ext cx="356231" cy="356231"/>
          </a:xfrm>
          <a:custGeom>
            <a:avLst/>
            <a:gdLst/>
            <a:ahLst/>
            <a:cxnLst/>
            <a:rect l="l" t="t" r="r" b="b"/>
            <a:pathLst>
              <a:path w="356231" h="356231">
                <a:moveTo>
                  <a:pt x="178115" y="0"/>
                </a:moveTo>
                <a:lnTo>
                  <a:pt x="178115" y="0"/>
                </a:lnTo>
                <a:cubicBezTo>
                  <a:pt x="276420" y="0"/>
                  <a:pt x="356231" y="79811"/>
                  <a:pt x="356231" y="178115"/>
                </a:cubicBezTo>
                <a:lnTo>
                  <a:pt x="356231" y="178115"/>
                </a:lnTo>
                <a:cubicBezTo>
                  <a:pt x="356231" y="276420"/>
                  <a:pt x="276420" y="356231"/>
                  <a:pt x="178115" y="356231"/>
                </a:cubicBezTo>
                <a:lnTo>
                  <a:pt x="178115" y="356231"/>
                </a:lnTo>
                <a:cubicBezTo>
                  <a:pt x="79811" y="356231"/>
                  <a:pt x="0" y="276420"/>
                  <a:pt x="0" y="178115"/>
                </a:cubicBezTo>
                <a:lnTo>
                  <a:pt x="0" y="178115"/>
                </a:lnTo>
                <a:cubicBezTo>
                  <a:pt x="0" y="79811"/>
                  <a:pt x="79811" y="0"/>
                  <a:pt x="178115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818705" y="4844739"/>
            <a:ext cx="142492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175562" y="4773493"/>
            <a:ext cx="5111912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Hidden Costs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1175562" y="5058478"/>
            <a:ext cx="5103007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Servis, hadiah, darurat kecil — </a:t>
            </a:r>
            <a:pPr>
              <a:lnSpc>
                <a:spcPct val="130000"/>
              </a:lnSpc>
            </a:pPr>
            <a:r>
              <a:rPr lang="en-US" sz="1122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yang muncul tidak rutin tapi pasti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262218" y="4800210"/>
            <a:ext cx="589242" cy="1959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402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5-10%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360684" y="5704146"/>
            <a:ext cx="6768386" cy="721367"/>
          </a:xfrm>
          <a:custGeom>
            <a:avLst/>
            <a:gdLst/>
            <a:ahLst/>
            <a:cxnLst/>
            <a:rect l="l" t="t" r="r" b="b"/>
            <a:pathLst>
              <a:path w="6768386" h="721367">
                <a:moveTo>
                  <a:pt x="71249" y="0"/>
                </a:moveTo>
                <a:lnTo>
                  <a:pt x="6697136" y="0"/>
                </a:lnTo>
                <a:cubicBezTo>
                  <a:pt x="6736486" y="0"/>
                  <a:pt x="6768386" y="31899"/>
                  <a:pt x="6768386" y="71249"/>
                </a:cubicBezTo>
                <a:lnTo>
                  <a:pt x="6768386" y="650118"/>
                </a:lnTo>
                <a:cubicBezTo>
                  <a:pt x="6768386" y="689468"/>
                  <a:pt x="6736486" y="721367"/>
                  <a:pt x="6697136" y="721367"/>
                </a:cubicBezTo>
                <a:lnTo>
                  <a:pt x="71249" y="721367"/>
                </a:lnTo>
                <a:cubicBezTo>
                  <a:pt x="31899" y="721367"/>
                  <a:pt x="0" y="689468"/>
                  <a:pt x="0" y="650118"/>
                </a:cubicBezTo>
                <a:lnTo>
                  <a:pt x="0" y="71249"/>
                </a:lnTo>
                <a:cubicBezTo>
                  <a:pt x="0" y="31926"/>
                  <a:pt x="31926" y="0"/>
                  <a:pt x="71249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89817" y="5975772"/>
            <a:ext cx="178115" cy="178115"/>
          </a:xfrm>
          <a:custGeom>
            <a:avLst/>
            <a:gdLst/>
            <a:ahLst/>
            <a:cxnLst/>
            <a:rect l="l" t="t" r="r" b="b"/>
            <a:pathLst>
              <a:path w="178115" h="178115">
                <a:moveTo>
                  <a:pt x="89058" y="178115"/>
                </a:moveTo>
                <a:cubicBezTo>
                  <a:pt x="138210" y="178115"/>
                  <a:pt x="178115" y="138210"/>
                  <a:pt x="178115" y="89058"/>
                </a:cubicBezTo>
                <a:cubicBezTo>
                  <a:pt x="178115" y="39905"/>
                  <a:pt x="138210" y="0"/>
                  <a:pt x="89058" y="0"/>
                </a:cubicBezTo>
                <a:cubicBezTo>
                  <a:pt x="39905" y="0"/>
                  <a:pt x="0" y="39905"/>
                  <a:pt x="0" y="89058"/>
                </a:cubicBezTo>
                <a:cubicBezTo>
                  <a:pt x="0" y="138210"/>
                  <a:pt x="39905" y="178115"/>
                  <a:pt x="89058" y="178115"/>
                </a:cubicBezTo>
                <a:close/>
                <a:moveTo>
                  <a:pt x="89058" y="47312"/>
                </a:moveTo>
                <a:cubicBezTo>
                  <a:pt x="93685" y="47312"/>
                  <a:pt x="97407" y="51034"/>
                  <a:pt x="97407" y="55661"/>
                </a:cubicBezTo>
                <a:lnTo>
                  <a:pt x="97407" y="94624"/>
                </a:lnTo>
                <a:cubicBezTo>
                  <a:pt x="97407" y="99251"/>
                  <a:pt x="93685" y="102973"/>
                  <a:pt x="89058" y="102973"/>
                </a:cubicBezTo>
                <a:cubicBezTo>
                  <a:pt x="84431" y="102973"/>
                  <a:pt x="80709" y="99251"/>
                  <a:pt x="80709" y="94624"/>
                </a:cubicBezTo>
                <a:lnTo>
                  <a:pt x="80709" y="55661"/>
                </a:lnTo>
                <a:cubicBezTo>
                  <a:pt x="80709" y="51034"/>
                  <a:pt x="84431" y="47312"/>
                  <a:pt x="89058" y="47312"/>
                </a:cubicBezTo>
                <a:close/>
                <a:moveTo>
                  <a:pt x="79769" y="122454"/>
                </a:moveTo>
                <a:cubicBezTo>
                  <a:pt x="79558" y="119007"/>
                  <a:pt x="81277" y="115726"/>
                  <a:pt x="84233" y="113939"/>
                </a:cubicBezTo>
                <a:cubicBezTo>
                  <a:pt x="87189" y="112151"/>
                  <a:pt x="90892" y="112151"/>
                  <a:pt x="93848" y="113939"/>
                </a:cubicBezTo>
                <a:cubicBezTo>
                  <a:pt x="96803" y="115726"/>
                  <a:pt x="98523" y="119007"/>
                  <a:pt x="98311" y="122454"/>
                </a:cubicBezTo>
                <a:cubicBezTo>
                  <a:pt x="98523" y="125902"/>
                  <a:pt x="96803" y="129182"/>
                  <a:pt x="93848" y="130970"/>
                </a:cubicBezTo>
                <a:cubicBezTo>
                  <a:pt x="90892" y="132758"/>
                  <a:pt x="87189" y="132758"/>
                  <a:pt x="84233" y="130970"/>
                </a:cubicBezTo>
                <a:cubicBezTo>
                  <a:pt x="81277" y="129182"/>
                  <a:pt x="79558" y="125902"/>
                  <a:pt x="79769" y="122454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8" name="Text 36"/>
          <p:cNvSpPr/>
          <p:nvPr/>
        </p:nvSpPr>
        <p:spPr>
          <a:xfrm>
            <a:off x="753303" y="5851091"/>
            <a:ext cx="6305286" cy="427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Psychological Minimum:</a:t>
            </a:r>
            <a:pPr>
              <a:lnSpc>
                <a:spcPct val="130000"/>
              </a:lnSpc>
            </a:pPr>
            <a:r>
              <a:rPr lang="en-US" sz="1122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Level pengeluaran di mana kamu masih merasa "normal" — bukan survival mode yang membuatmu stress dan membuat keputusan buruk.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7314560" y="1424923"/>
            <a:ext cx="4524131" cy="3241701"/>
          </a:xfrm>
          <a:custGeom>
            <a:avLst/>
            <a:gdLst/>
            <a:ahLst/>
            <a:cxnLst/>
            <a:rect l="l" t="t" r="r" b="b"/>
            <a:pathLst>
              <a:path w="4524131" h="3241701">
                <a:moveTo>
                  <a:pt x="71253" y="0"/>
                </a:moveTo>
                <a:lnTo>
                  <a:pt x="4452879" y="0"/>
                </a:lnTo>
                <a:cubicBezTo>
                  <a:pt x="4492231" y="0"/>
                  <a:pt x="4524131" y="31901"/>
                  <a:pt x="4524131" y="71253"/>
                </a:cubicBezTo>
                <a:lnTo>
                  <a:pt x="4524131" y="3170448"/>
                </a:lnTo>
                <a:cubicBezTo>
                  <a:pt x="4524131" y="3209800"/>
                  <a:pt x="4492231" y="3241701"/>
                  <a:pt x="4452879" y="3241701"/>
                </a:cubicBezTo>
                <a:lnTo>
                  <a:pt x="71253" y="3241701"/>
                </a:lnTo>
                <a:cubicBezTo>
                  <a:pt x="31901" y="3241701"/>
                  <a:pt x="0" y="3209800"/>
                  <a:pt x="0" y="3170448"/>
                </a:cubicBezTo>
                <a:lnTo>
                  <a:pt x="0" y="71253"/>
                </a:lnTo>
                <a:cubicBezTo>
                  <a:pt x="0" y="31901"/>
                  <a:pt x="31901" y="0"/>
                  <a:pt x="71253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7503808" y="1638662"/>
            <a:ext cx="200380" cy="178115"/>
          </a:xfrm>
          <a:custGeom>
            <a:avLst/>
            <a:gdLst/>
            <a:ahLst/>
            <a:cxnLst/>
            <a:rect l="l" t="t" r="r" b="b"/>
            <a:pathLst>
              <a:path w="200380" h="178115">
                <a:moveTo>
                  <a:pt x="178255" y="83492"/>
                </a:moveTo>
                <a:lnTo>
                  <a:pt x="117027" y="83492"/>
                </a:lnTo>
                <a:cubicBezTo>
                  <a:pt x="110870" y="83492"/>
                  <a:pt x="105895" y="78517"/>
                  <a:pt x="105895" y="72359"/>
                </a:cubicBezTo>
                <a:lnTo>
                  <a:pt x="105895" y="11132"/>
                </a:lnTo>
                <a:cubicBezTo>
                  <a:pt x="105895" y="4975"/>
                  <a:pt x="110905" y="-70"/>
                  <a:pt x="116993" y="731"/>
                </a:cubicBezTo>
                <a:cubicBezTo>
                  <a:pt x="154216" y="5670"/>
                  <a:pt x="183716" y="35171"/>
                  <a:pt x="188656" y="72394"/>
                </a:cubicBezTo>
                <a:cubicBezTo>
                  <a:pt x="189456" y="78482"/>
                  <a:pt x="184412" y="83492"/>
                  <a:pt x="178255" y="83492"/>
                </a:cubicBezTo>
                <a:close/>
                <a:moveTo>
                  <a:pt x="77438" y="12941"/>
                </a:moveTo>
                <a:cubicBezTo>
                  <a:pt x="83735" y="11619"/>
                  <a:pt x="89197" y="16768"/>
                  <a:pt x="89197" y="23204"/>
                </a:cubicBezTo>
                <a:lnTo>
                  <a:pt x="89197" y="91841"/>
                </a:lnTo>
                <a:cubicBezTo>
                  <a:pt x="89197" y="93789"/>
                  <a:pt x="89893" y="95667"/>
                  <a:pt x="91110" y="97163"/>
                </a:cubicBezTo>
                <a:lnTo>
                  <a:pt x="137065" y="152616"/>
                </a:lnTo>
                <a:cubicBezTo>
                  <a:pt x="141136" y="157521"/>
                  <a:pt x="140266" y="164931"/>
                  <a:pt x="134665" y="167957"/>
                </a:cubicBezTo>
                <a:cubicBezTo>
                  <a:pt x="122802" y="174428"/>
                  <a:pt x="109200" y="178115"/>
                  <a:pt x="94763" y="178115"/>
                </a:cubicBezTo>
                <a:cubicBezTo>
                  <a:pt x="48669" y="178115"/>
                  <a:pt x="11271" y="140718"/>
                  <a:pt x="11271" y="94624"/>
                </a:cubicBezTo>
                <a:cubicBezTo>
                  <a:pt x="11271" y="54443"/>
                  <a:pt x="39624" y="20908"/>
                  <a:pt x="77438" y="12941"/>
                </a:cubicBezTo>
                <a:close/>
                <a:moveTo>
                  <a:pt x="166218" y="100190"/>
                </a:moveTo>
                <a:lnTo>
                  <a:pt x="188482" y="100190"/>
                </a:lnTo>
                <a:cubicBezTo>
                  <a:pt x="194918" y="100190"/>
                  <a:pt x="200067" y="105652"/>
                  <a:pt x="198745" y="111948"/>
                </a:cubicBezTo>
                <a:cubicBezTo>
                  <a:pt x="195196" y="128786"/>
                  <a:pt x="186569" y="143745"/>
                  <a:pt x="174532" y="155155"/>
                </a:cubicBezTo>
                <a:cubicBezTo>
                  <a:pt x="170253" y="159225"/>
                  <a:pt x="163539" y="158356"/>
                  <a:pt x="159782" y="153798"/>
                </a:cubicBezTo>
                <a:lnTo>
                  <a:pt x="130421" y="118419"/>
                </a:lnTo>
                <a:cubicBezTo>
                  <a:pt x="124402" y="111148"/>
                  <a:pt x="129586" y="100190"/>
                  <a:pt x="138979" y="100190"/>
                </a:cubicBezTo>
                <a:lnTo>
                  <a:pt x="166183" y="100190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41" name="Text 39"/>
          <p:cNvSpPr/>
          <p:nvPr/>
        </p:nvSpPr>
        <p:spPr>
          <a:xfrm>
            <a:off x="7715320" y="1603039"/>
            <a:ext cx="4034314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Typical Allocation</a:t>
            </a:r>
            <a:endParaRPr lang="en-US" sz="1600" dirty="0"/>
          </a:p>
        </p:txBody>
      </p:sp>
      <p:pic>
        <p:nvPicPr>
          <p:cNvPr id="42" name="Image 0" descr="https://kimi-img.moonshot.cn/pub/slides/26-03-01-23:32:25-d6i5o2d3v89ll0fhk5r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492675" y="1994893"/>
            <a:ext cx="3847293" cy="2493616"/>
          </a:xfrm>
          <a:prstGeom prst="roundRect">
            <a:avLst>
              <a:gd name="adj" fmla="val 0"/>
            </a:avLst>
          </a:prstGeom>
        </p:spPr>
      </p:pic>
      <p:sp>
        <p:nvSpPr>
          <p:cNvPr id="43" name="Shape 40"/>
          <p:cNvSpPr/>
          <p:nvPr/>
        </p:nvSpPr>
        <p:spPr>
          <a:xfrm>
            <a:off x="7319013" y="4813569"/>
            <a:ext cx="4515226" cy="1790060"/>
          </a:xfrm>
          <a:custGeom>
            <a:avLst/>
            <a:gdLst/>
            <a:ahLst/>
            <a:cxnLst/>
            <a:rect l="l" t="t" r="r" b="b"/>
            <a:pathLst>
              <a:path w="4515226" h="1790060">
                <a:moveTo>
                  <a:pt x="71244" y="0"/>
                </a:moveTo>
                <a:lnTo>
                  <a:pt x="4443981" y="0"/>
                </a:lnTo>
                <a:cubicBezTo>
                  <a:pt x="4483329" y="0"/>
                  <a:pt x="4515226" y="31897"/>
                  <a:pt x="4515226" y="71244"/>
                </a:cubicBezTo>
                <a:lnTo>
                  <a:pt x="4515226" y="1718816"/>
                </a:lnTo>
                <a:cubicBezTo>
                  <a:pt x="4515226" y="1758163"/>
                  <a:pt x="4483329" y="1790060"/>
                  <a:pt x="4443981" y="1790060"/>
                </a:cubicBezTo>
                <a:lnTo>
                  <a:pt x="71244" y="1790060"/>
                </a:lnTo>
                <a:cubicBezTo>
                  <a:pt x="31897" y="1790060"/>
                  <a:pt x="0" y="1758163"/>
                  <a:pt x="0" y="1718816"/>
                </a:cubicBezTo>
                <a:lnTo>
                  <a:pt x="0" y="71244"/>
                </a:lnTo>
                <a:cubicBezTo>
                  <a:pt x="0" y="31924"/>
                  <a:pt x="31924" y="0"/>
                  <a:pt x="71244" y="0"/>
                </a:cubicBezTo>
                <a:close/>
              </a:path>
            </a:pathLst>
          </a:custGeom>
          <a:gradFill rotWithShape="1" flip="none">
            <a:gsLst>
              <a:gs pos="0">
                <a:srgbClr val="C8553D">
                  <a:alpha val="20000"/>
                </a:srgbClr>
              </a:gs>
              <a:gs pos="100000">
                <a:srgbClr val="4A5C6A">
                  <a:alpha val="20000"/>
                </a:srgbClr>
              </a:gs>
            </a:gsLst>
            <a:lin ang="2700000" scaled="1"/>
          </a:gradFill>
          <a:ln w="12700">
            <a:solidFill>
              <a:srgbClr val="C8553D">
                <a:alpha val="30196"/>
              </a:srgbClr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7513827" y="5040666"/>
            <a:ext cx="180342" cy="160304"/>
          </a:xfrm>
          <a:custGeom>
            <a:avLst/>
            <a:gdLst/>
            <a:ahLst/>
            <a:cxnLst/>
            <a:rect l="l" t="t" r="r" b="b"/>
            <a:pathLst>
              <a:path w="180342" h="160304">
                <a:moveTo>
                  <a:pt x="12837" y="-7796"/>
                </a:moveTo>
                <a:cubicBezTo>
                  <a:pt x="9894" y="-10739"/>
                  <a:pt x="5135" y="-10739"/>
                  <a:pt x="2223" y="-7796"/>
                </a:cubicBezTo>
                <a:cubicBezTo>
                  <a:pt x="-689" y="-4853"/>
                  <a:pt x="-720" y="-94"/>
                  <a:pt x="2192" y="2849"/>
                </a:cubicBezTo>
                <a:lnTo>
                  <a:pt x="167505" y="168163"/>
                </a:lnTo>
                <a:cubicBezTo>
                  <a:pt x="170448" y="171106"/>
                  <a:pt x="175207" y="171106"/>
                  <a:pt x="178119" y="168163"/>
                </a:cubicBezTo>
                <a:cubicBezTo>
                  <a:pt x="181031" y="165219"/>
                  <a:pt x="181062" y="160460"/>
                  <a:pt x="178119" y="157549"/>
                </a:cubicBezTo>
                <a:lnTo>
                  <a:pt x="147937" y="127366"/>
                </a:lnTo>
                <a:cubicBezTo>
                  <a:pt x="148782" y="126615"/>
                  <a:pt x="149627" y="125864"/>
                  <a:pt x="150441" y="125112"/>
                </a:cubicBezTo>
                <a:cubicBezTo>
                  <a:pt x="165094" y="111493"/>
                  <a:pt x="174894" y="95243"/>
                  <a:pt x="179559" y="84066"/>
                </a:cubicBezTo>
                <a:cubicBezTo>
                  <a:pt x="180592" y="81592"/>
                  <a:pt x="180592" y="78837"/>
                  <a:pt x="179559" y="76364"/>
                </a:cubicBezTo>
                <a:cubicBezTo>
                  <a:pt x="174894" y="65186"/>
                  <a:pt x="165094" y="48905"/>
                  <a:pt x="150441" y="35317"/>
                </a:cubicBezTo>
                <a:cubicBezTo>
                  <a:pt x="135695" y="21635"/>
                  <a:pt x="115438" y="10082"/>
                  <a:pt x="90140" y="10082"/>
                </a:cubicBezTo>
                <a:cubicBezTo>
                  <a:pt x="72356" y="10082"/>
                  <a:pt x="57077" y="15780"/>
                  <a:pt x="44428" y="23920"/>
                </a:cubicBezTo>
                <a:lnTo>
                  <a:pt x="12837" y="-7796"/>
                </a:lnTo>
                <a:close/>
                <a:moveTo>
                  <a:pt x="64028" y="43426"/>
                </a:moveTo>
                <a:cubicBezTo>
                  <a:pt x="71385" y="38166"/>
                  <a:pt x="80434" y="35066"/>
                  <a:pt x="90171" y="35066"/>
                </a:cubicBezTo>
                <a:cubicBezTo>
                  <a:pt x="115062" y="35066"/>
                  <a:pt x="135256" y="55261"/>
                  <a:pt x="135256" y="80152"/>
                </a:cubicBezTo>
                <a:cubicBezTo>
                  <a:pt x="135256" y="89889"/>
                  <a:pt x="132157" y="98906"/>
                  <a:pt x="126897" y="106295"/>
                </a:cubicBezTo>
                <a:lnTo>
                  <a:pt x="116032" y="95431"/>
                </a:lnTo>
                <a:cubicBezTo>
                  <a:pt x="120009" y="88731"/>
                  <a:pt x="121355" y="80496"/>
                  <a:pt x="119195" y="72356"/>
                </a:cubicBezTo>
                <a:cubicBezTo>
                  <a:pt x="114905" y="56326"/>
                  <a:pt x="98405" y="46807"/>
                  <a:pt x="82375" y="51097"/>
                </a:cubicBezTo>
                <a:cubicBezTo>
                  <a:pt x="79682" y="51817"/>
                  <a:pt x="77146" y="52881"/>
                  <a:pt x="74861" y="54228"/>
                </a:cubicBezTo>
                <a:lnTo>
                  <a:pt x="63996" y="43363"/>
                </a:lnTo>
                <a:close/>
                <a:moveTo>
                  <a:pt x="101849" y="123703"/>
                </a:moveTo>
                <a:cubicBezTo>
                  <a:pt x="98124" y="124705"/>
                  <a:pt x="94210" y="125237"/>
                  <a:pt x="90171" y="125237"/>
                </a:cubicBezTo>
                <a:cubicBezTo>
                  <a:pt x="65280" y="125237"/>
                  <a:pt x="45085" y="105043"/>
                  <a:pt x="45085" y="80152"/>
                </a:cubicBezTo>
                <a:cubicBezTo>
                  <a:pt x="45085" y="76113"/>
                  <a:pt x="45618" y="72199"/>
                  <a:pt x="46620" y="68474"/>
                </a:cubicBezTo>
                <a:lnTo>
                  <a:pt x="21729" y="43583"/>
                </a:lnTo>
                <a:cubicBezTo>
                  <a:pt x="11522" y="55104"/>
                  <a:pt x="4509" y="67315"/>
                  <a:pt x="783" y="76301"/>
                </a:cubicBezTo>
                <a:cubicBezTo>
                  <a:pt x="-250" y="78774"/>
                  <a:pt x="-250" y="81530"/>
                  <a:pt x="783" y="84003"/>
                </a:cubicBezTo>
                <a:cubicBezTo>
                  <a:pt x="5448" y="95180"/>
                  <a:pt x="15248" y="111461"/>
                  <a:pt x="29900" y="125050"/>
                </a:cubicBezTo>
                <a:cubicBezTo>
                  <a:pt x="44647" y="138732"/>
                  <a:pt x="64904" y="150285"/>
                  <a:pt x="90202" y="150285"/>
                </a:cubicBezTo>
                <a:cubicBezTo>
                  <a:pt x="101881" y="150285"/>
                  <a:pt x="112494" y="147811"/>
                  <a:pt x="121981" y="143835"/>
                </a:cubicBezTo>
                <a:lnTo>
                  <a:pt x="101881" y="123735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45" name="Text 42"/>
          <p:cNvSpPr/>
          <p:nvPr/>
        </p:nvSpPr>
        <p:spPr>
          <a:xfrm>
            <a:off x="7706414" y="4996137"/>
            <a:ext cx="4025408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62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Common Mistakes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7537204" y="5387991"/>
            <a:ext cx="106869" cy="142492"/>
          </a:xfrm>
          <a:custGeom>
            <a:avLst/>
            <a:gdLst/>
            <a:ahLst/>
            <a:cxnLst/>
            <a:rect l="l" t="t" r="r" b="b"/>
            <a:pathLst>
              <a:path w="106869" h="142492">
                <a:moveTo>
                  <a:pt x="15335" y="20428"/>
                </a:moveTo>
                <a:cubicBezTo>
                  <a:pt x="11856" y="16949"/>
                  <a:pt x="6206" y="16949"/>
                  <a:pt x="2727" y="20428"/>
                </a:cubicBezTo>
                <a:cubicBezTo>
                  <a:pt x="-751" y="23906"/>
                  <a:pt x="-751" y="29556"/>
                  <a:pt x="2727" y="33035"/>
                </a:cubicBezTo>
                <a:lnTo>
                  <a:pt x="40967" y="71246"/>
                </a:lnTo>
                <a:lnTo>
                  <a:pt x="2755" y="109485"/>
                </a:lnTo>
                <a:cubicBezTo>
                  <a:pt x="-724" y="112964"/>
                  <a:pt x="-724" y="118614"/>
                  <a:pt x="2755" y="122093"/>
                </a:cubicBezTo>
                <a:cubicBezTo>
                  <a:pt x="6234" y="125571"/>
                  <a:pt x="11884" y="125571"/>
                  <a:pt x="15362" y="122093"/>
                </a:cubicBezTo>
                <a:lnTo>
                  <a:pt x="53574" y="83853"/>
                </a:lnTo>
                <a:lnTo>
                  <a:pt x="91813" y="122065"/>
                </a:lnTo>
                <a:cubicBezTo>
                  <a:pt x="95292" y="125544"/>
                  <a:pt x="100941" y="125544"/>
                  <a:pt x="104420" y="122065"/>
                </a:cubicBezTo>
                <a:cubicBezTo>
                  <a:pt x="107899" y="118586"/>
                  <a:pt x="107899" y="112936"/>
                  <a:pt x="104420" y="109457"/>
                </a:cubicBezTo>
                <a:lnTo>
                  <a:pt x="66181" y="71246"/>
                </a:lnTo>
                <a:lnTo>
                  <a:pt x="104392" y="33007"/>
                </a:lnTo>
                <a:cubicBezTo>
                  <a:pt x="107871" y="29528"/>
                  <a:pt x="107871" y="23879"/>
                  <a:pt x="104392" y="20400"/>
                </a:cubicBezTo>
                <a:cubicBezTo>
                  <a:pt x="100914" y="16921"/>
                  <a:pt x="95264" y="16921"/>
                  <a:pt x="91785" y="20400"/>
                </a:cubicBezTo>
                <a:lnTo>
                  <a:pt x="53574" y="58639"/>
                </a:lnTo>
                <a:lnTo>
                  <a:pt x="15335" y="20428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47" name="Text 44"/>
          <p:cNvSpPr/>
          <p:nvPr/>
        </p:nvSpPr>
        <p:spPr>
          <a:xfrm>
            <a:off x="7750943" y="5352368"/>
            <a:ext cx="1701002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Mengabaikan hidden costs</a:t>
            </a:r>
            <a:endParaRPr lang="en-US" sz="1600" dirty="0"/>
          </a:p>
        </p:txBody>
      </p:sp>
      <p:sp>
        <p:nvSpPr>
          <p:cNvPr id="48" name="Shape 45"/>
          <p:cNvSpPr/>
          <p:nvPr/>
        </p:nvSpPr>
        <p:spPr>
          <a:xfrm>
            <a:off x="7537204" y="5672976"/>
            <a:ext cx="106869" cy="142492"/>
          </a:xfrm>
          <a:custGeom>
            <a:avLst/>
            <a:gdLst/>
            <a:ahLst/>
            <a:cxnLst/>
            <a:rect l="l" t="t" r="r" b="b"/>
            <a:pathLst>
              <a:path w="106869" h="142492">
                <a:moveTo>
                  <a:pt x="15335" y="20428"/>
                </a:moveTo>
                <a:cubicBezTo>
                  <a:pt x="11856" y="16949"/>
                  <a:pt x="6206" y="16949"/>
                  <a:pt x="2727" y="20428"/>
                </a:cubicBezTo>
                <a:cubicBezTo>
                  <a:pt x="-751" y="23906"/>
                  <a:pt x="-751" y="29556"/>
                  <a:pt x="2727" y="33035"/>
                </a:cubicBezTo>
                <a:lnTo>
                  <a:pt x="40967" y="71246"/>
                </a:lnTo>
                <a:lnTo>
                  <a:pt x="2755" y="109485"/>
                </a:lnTo>
                <a:cubicBezTo>
                  <a:pt x="-724" y="112964"/>
                  <a:pt x="-724" y="118614"/>
                  <a:pt x="2755" y="122093"/>
                </a:cubicBezTo>
                <a:cubicBezTo>
                  <a:pt x="6234" y="125571"/>
                  <a:pt x="11884" y="125571"/>
                  <a:pt x="15362" y="122093"/>
                </a:cubicBezTo>
                <a:lnTo>
                  <a:pt x="53574" y="83853"/>
                </a:lnTo>
                <a:lnTo>
                  <a:pt x="91813" y="122065"/>
                </a:lnTo>
                <a:cubicBezTo>
                  <a:pt x="95292" y="125544"/>
                  <a:pt x="100941" y="125544"/>
                  <a:pt x="104420" y="122065"/>
                </a:cubicBezTo>
                <a:cubicBezTo>
                  <a:pt x="107899" y="118586"/>
                  <a:pt x="107899" y="112936"/>
                  <a:pt x="104420" y="109457"/>
                </a:cubicBezTo>
                <a:lnTo>
                  <a:pt x="66181" y="71246"/>
                </a:lnTo>
                <a:lnTo>
                  <a:pt x="104392" y="33007"/>
                </a:lnTo>
                <a:cubicBezTo>
                  <a:pt x="107871" y="29528"/>
                  <a:pt x="107871" y="23879"/>
                  <a:pt x="104392" y="20400"/>
                </a:cubicBezTo>
                <a:cubicBezTo>
                  <a:pt x="100914" y="16921"/>
                  <a:pt x="95264" y="16921"/>
                  <a:pt x="91785" y="20400"/>
                </a:cubicBezTo>
                <a:lnTo>
                  <a:pt x="53574" y="58639"/>
                </a:lnTo>
                <a:lnTo>
                  <a:pt x="15335" y="20428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49" name="Text 46"/>
          <p:cNvSpPr/>
          <p:nvPr/>
        </p:nvSpPr>
        <p:spPr>
          <a:xfrm>
            <a:off x="7750943" y="5637353"/>
            <a:ext cx="2555956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Menggunakan angka "ideal" bukan aktual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7537204" y="5957961"/>
            <a:ext cx="106869" cy="142492"/>
          </a:xfrm>
          <a:custGeom>
            <a:avLst/>
            <a:gdLst/>
            <a:ahLst/>
            <a:cxnLst/>
            <a:rect l="l" t="t" r="r" b="b"/>
            <a:pathLst>
              <a:path w="106869" h="142492">
                <a:moveTo>
                  <a:pt x="15335" y="20428"/>
                </a:moveTo>
                <a:cubicBezTo>
                  <a:pt x="11856" y="16949"/>
                  <a:pt x="6206" y="16949"/>
                  <a:pt x="2727" y="20428"/>
                </a:cubicBezTo>
                <a:cubicBezTo>
                  <a:pt x="-751" y="23906"/>
                  <a:pt x="-751" y="29556"/>
                  <a:pt x="2727" y="33035"/>
                </a:cubicBezTo>
                <a:lnTo>
                  <a:pt x="40967" y="71246"/>
                </a:lnTo>
                <a:lnTo>
                  <a:pt x="2755" y="109485"/>
                </a:lnTo>
                <a:cubicBezTo>
                  <a:pt x="-724" y="112964"/>
                  <a:pt x="-724" y="118614"/>
                  <a:pt x="2755" y="122093"/>
                </a:cubicBezTo>
                <a:cubicBezTo>
                  <a:pt x="6234" y="125571"/>
                  <a:pt x="11884" y="125571"/>
                  <a:pt x="15362" y="122093"/>
                </a:cubicBezTo>
                <a:lnTo>
                  <a:pt x="53574" y="83853"/>
                </a:lnTo>
                <a:lnTo>
                  <a:pt x="91813" y="122065"/>
                </a:lnTo>
                <a:cubicBezTo>
                  <a:pt x="95292" y="125544"/>
                  <a:pt x="100941" y="125544"/>
                  <a:pt x="104420" y="122065"/>
                </a:cubicBezTo>
                <a:cubicBezTo>
                  <a:pt x="107899" y="118586"/>
                  <a:pt x="107899" y="112936"/>
                  <a:pt x="104420" y="109457"/>
                </a:cubicBezTo>
                <a:lnTo>
                  <a:pt x="66181" y="71246"/>
                </a:lnTo>
                <a:lnTo>
                  <a:pt x="104392" y="33007"/>
                </a:lnTo>
                <a:cubicBezTo>
                  <a:pt x="107871" y="29528"/>
                  <a:pt x="107871" y="23879"/>
                  <a:pt x="104392" y="20400"/>
                </a:cubicBezTo>
                <a:cubicBezTo>
                  <a:pt x="100914" y="16921"/>
                  <a:pt x="95264" y="16921"/>
                  <a:pt x="91785" y="20400"/>
                </a:cubicBezTo>
                <a:lnTo>
                  <a:pt x="53574" y="58639"/>
                </a:lnTo>
                <a:lnTo>
                  <a:pt x="15335" y="20428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51" name="Text 48"/>
          <p:cNvSpPr/>
          <p:nvPr/>
        </p:nvSpPr>
        <p:spPr>
          <a:xfrm>
            <a:off x="7750943" y="5922337"/>
            <a:ext cx="2279877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memasukkan lifestyle inflation</a:t>
            </a:r>
            <a:endParaRPr lang="en-US" sz="1600" dirty="0"/>
          </a:p>
        </p:txBody>
      </p:sp>
      <p:sp>
        <p:nvSpPr>
          <p:cNvPr id="52" name="Shape 49"/>
          <p:cNvSpPr/>
          <p:nvPr/>
        </p:nvSpPr>
        <p:spPr>
          <a:xfrm>
            <a:off x="7537204" y="6242945"/>
            <a:ext cx="106869" cy="142492"/>
          </a:xfrm>
          <a:custGeom>
            <a:avLst/>
            <a:gdLst/>
            <a:ahLst/>
            <a:cxnLst/>
            <a:rect l="l" t="t" r="r" b="b"/>
            <a:pathLst>
              <a:path w="106869" h="142492">
                <a:moveTo>
                  <a:pt x="15335" y="20428"/>
                </a:moveTo>
                <a:cubicBezTo>
                  <a:pt x="11856" y="16949"/>
                  <a:pt x="6206" y="16949"/>
                  <a:pt x="2727" y="20428"/>
                </a:cubicBezTo>
                <a:cubicBezTo>
                  <a:pt x="-751" y="23906"/>
                  <a:pt x="-751" y="29556"/>
                  <a:pt x="2727" y="33035"/>
                </a:cubicBezTo>
                <a:lnTo>
                  <a:pt x="40967" y="71246"/>
                </a:lnTo>
                <a:lnTo>
                  <a:pt x="2755" y="109485"/>
                </a:lnTo>
                <a:cubicBezTo>
                  <a:pt x="-724" y="112964"/>
                  <a:pt x="-724" y="118614"/>
                  <a:pt x="2755" y="122093"/>
                </a:cubicBezTo>
                <a:cubicBezTo>
                  <a:pt x="6234" y="125571"/>
                  <a:pt x="11884" y="125571"/>
                  <a:pt x="15362" y="122093"/>
                </a:cubicBezTo>
                <a:lnTo>
                  <a:pt x="53574" y="83853"/>
                </a:lnTo>
                <a:lnTo>
                  <a:pt x="91813" y="122065"/>
                </a:lnTo>
                <a:cubicBezTo>
                  <a:pt x="95292" y="125544"/>
                  <a:pt x="100941" y="125544"/>
                  <a:pt x="104420" y="122065"/>
                </a:cubicBezTo>
                <a:cubicBezTo>
                  <a:pt x="107899" y="118586"/>
                  <a:pt x="107899" y="112936"/>
                  <a:pt x="104420" y="109457"/>
                </a:cubicBezTo>
                <a:lnTo>
                  <a:pt x="66181" y="71246"/>
                </a:lnTo>
                <a:lnTo>
                  <a:pt x="104392" y="33007"/>
                </a:lnTo>
                <a:cubicBezTo>
                  <a:pt x="107871" y="29528"/>
                  <a:pt x="107871" y="23879"/>
                  <a:pt x="104392" y="20400"/>
                </a:cubicBezTo>
                <a:cubicBezTo>
                  <a:pt x="100914" y="16921"/>
                  <a:pt x="95264" y="16921"/>
                  <a:pt x="91785" y="20400"/>
                </a:cubicBezTo>
                <a:lnTo>
                  <a:pt x="53574" y="58639"/>
                </a:lnTo>
                <a:lnTo>
                  <a:pt x="15335" y="20428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53" name="Text 50"/>
          <p:cNvSpPr/>
          <p:nvPr/>
        </p:nvSpPr>
        <p:spPr>
          <a:xfrm>
            <a:off x="7750943" y="6207322"/>
            <a:ext cx="2066139" cy="21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Mengabaikan seasonal expenses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9610" y="339610"/>
            <a:ext cx="33961" cy="339610"/>
          </a:xfrm>
          <a:custGeom>
            <a:avLst/>
            <a:gdLst/>
            <a:ahLst/>
            <a:cxnLst/>
            <a:rect l="l" t="t" r="r" b="b"/>
            <a:pathLst>
              <a:path w="33961" h="339610">
                <a:moveTo>
                  <a:pt x="0" y="0"/>
                </a:moveTo>
                <a:lnTo>
                  <a:pt x="33961" y="0"/>
                </a:lnTo>
                <a:lnTo>
                  <a:pt x="33961" y="339610"/>
                </a:lnTo>
                <a:lnTo>
                  <a:pt x="0" y="33961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475454" y="424513"/>
            <a:ext cx="1222596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b="1" spc="94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Asset Hierarchy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9610" y="781103"/>
            <a:ext cx="11716546" cy="4075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209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Not All Money Is Created Equal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56591" y="1358440"/>
            <a:ext cx="6223354" cy="1765972"/>
          </a:xfrm>
          <a:custGeom>
            <a:avLst/>
            <a:gdLst/>
            <a:ahLst/>
            <a:cxnLst/>
            <a:rect l="l" t="t" r="r" b="b"/>
            <a:pathLst>
              <a:path w="6223354" h="1765972">
                <a:moveTo>
                  <a:pt x="33961" y="0"/>
                </a:moveTo>
                <a:lnTo>
                  <a:pt x="6155434" y="0"/>
                </a:lnTo>
                <a:cubicBezTo>
                  <a:pt x="6192945" y="0"/>
                  <a:pt x="6223354" y="30409"/>
                  <a:pt x="6223354" y="67919"/>
                </a:cubicBezTo>
                <a:lnTo>
                  <a:pt x="6223354" y="1698053"/>
                </a:lnTo>
                <a:cubicBezTo>
                  <a:pt x="6223354" y="1735564"/>
                  <a:pt x="6192945" y="1765972"/>
                  <a:pt x="6155434" y="1765972"/>
                </a:cubicBezTo>
                <a:lnTo>
                  <a:pt x="33961" y="1765972"/>
                </a:lnTo>
                <a:cubicBezTo>
                  <a:pt x="15205" y="1765972"/>
                  <a:pt x="0" y="1750767"/>
                  <a:pt x="0" y="1732011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gradFill rotWithShape="1" flip="none">
            <a:gsLst>
              <a:gs pos="0">
                <a:srgbClr val="81B29A">
                  <a:alpha val="20000"/>
                </a:srgbClr>
              </a:gs>
              <a:gs pos="100000">
                <a:srgbClr val="81B29A">
                  <a:alpha val="5000"/>
                </a:srgbClr>
              </a:gs>
            </a:gsLst>
            <a:lin ang="0" scaled="1"/>
          </a:gradFill>
          <a:ln/>
        </p:spPr>
      </p:sp>
      <p:sp>
        <p:nvSpPr>
          <p:cNvPr id="6" name="Shape 4"/>
          <p:cNvSpPr/>
          <p:nvPr/>
        </p:nvSpPr>
        <p:spPr>
          <a:xfrm>
            <a:off x="356591" y="1358440"/>
            <a:ext cx="33961" cy="1765972"/>
          </a:xfrm>
          <a:custGeom>
            <a:avLst/>
            <a:gdLst/>
            <a:ahLst/>
            <a:cxnLst/>
            <a:rect l="l" t="t" r="r" b="b"/>
            <a:pathLst>
              <a:path w="33961" h="1765972">
                <a:moveTo>
                  <a:pt x="33961" y="0"/>
                </a:moveTo>
                <a:lnTo>
                  <a:pt x="33961" y="0"/>
                </a:lnTo>
                <a:lnTo>
                  <a:pt x="33961" y="1765972"/>
                </a:lnTo>
                <a:lnTo>
                  <a:pt x="33961" y="1765972"/>
                </a:lnTo>
                <a:cubicBezTo>
                  <a:pt x="15205" y="1765972"/>
                  <a:pt x="0" y="1750767"/>
                  <a:pt x="0" y="1732011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7" name="Shape 5"/>
          <p:cNvSpPr/>
          <p:nvPr/>
        </p:nvSpPr>
        <p:spPr>
          <a:xfrm>
            <a:off x="509415" y="1494284"/>
            <a:ext cx="475454" cy="475454"/>
          </a:xfrm>
          <a:custGeom>
            <a:avLst/>
            <a:gdLst/>
            <a:ahLst/>
            <a:cxnLst/>
            <a:rect l="l" t="t" r="r" b="b"/>
            <a:pathLst>
              <a:path w="475454" h="475454">
                <a:moveTo>
                  <a:pt x="237727" y="0"/>
                </a:moveTo>
                <a:lnTo>
                  <a:pt x="237727" y="0"/>
                </a:lnTo>
                <a:cubicBezTo>
                  <a:pt x="369020" y="0"/>
                  <a:pt x="475454" y="106434"/>
                  <a:pt x="475454" y="237727"/>
                </a:cubicBezTo>
                <a:lnTo>
                  <a:pt x="475454" y="237727"/>
                </a:lnTo>
                <a:cubicBezTo>
                  <a:pt x="475454" y="369020"/>
                  <a:pt x="369020" y="475454"/>
                  <a:pt x="237727" y="475454"/>
                </a:cubicBezTo>
                <a:lnTo>
                  <a:pt x="237727" y="475454"/>
                </a:lnTo>
                <a:cubicBezTo>
                  <a:pt x="106434" y="475454"/>
                  <a:pt x="0" y="369020"/>
                  <a:pt x="0" y="237727"/>
                </a:cubicBezTo>
                <a:lnTo>
                  <a:pt x="0" y="237727"/>
                </a:lnTo>
                <a:cubicBezTo>
                  <a:pt x="0" y="106434"/>
                  <a:pt x="106434" y="0"/>
                  <a:pt x="237727" y="0"/>
                </a:cubicBez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706349" y="1596167"/>
            <a:ext cx="186786" cy="271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4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20713" y="1494284"/>
            <a:ext cx="1791443" cy="271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4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1 — Immediate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20713" y="1765972"/>
            <a:ext cx="175748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0–7 hari untuk cair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09415" y="2071621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11298" y="2173504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💵 Cash on hand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527832" y="2071621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3629715" y="2173504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🏦 Tabungan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09415" y="2581036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611298" y="2682919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📱 Mobile wallet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527832" y="2581036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3629715" y="2682919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💳 On-call deposito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56591" y="3226295"/>
            <a:ext cx="6223354" cy="1765972"/>
          </a:xfrm>
          <a:custGeom>
            <a:avLst/>
            <a:gdLst/>
            <a:ahLst/>
            <a:cxnLst/>
            <a:rect l="l" t="t" r="r" b="b"/>
            <a:pathLst>
              <a:path w="6223354" h="1765972">
                <a:moveTo>
                  <a:pt x="33961" y="0"/>
                </a:moveTo>
                <a:lnTo>
                  <a:pt x="6155434" y="0"/>
                </a:lnTo>
                <a:cubicBezTo>
                  <a:pt x="6192945" y="0"/>
                  <a:pt x="6223354" y="30409"/>
                  <a:pt x="6223354" y="67919"/>
                </a:cubicBezTo>
                <a:lnTo>
                  <a:pt x="6223354" y="1698053"/>
                </a:lnTo>
                <a:cubicBezTo>
                  <a:pt x="6223354" y="1735564"/>
                  <a:pt x="6192945" y="1765972"/>
                  <a:pt x="6155434" y="1765972"/>
                </a:cubicBezTo>
                <a:lnTo>
                  <a:pt x="33961" y="1765972"/>
                </a:lnTo>
                <a:cubicBezTo>
                  <a:pt x="15205" y="1765972"/>
                  <a:pt x="0" y="1750767"/>
                  <a:pt x="0" y="1732011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gradFill rotWithShape="1" flip="none">
            <a:gsLst>
              <a:gs pos="0">
                <a:srgbClr val="F2CC8F">
                  <a:alpha val="20000"/>
                </a:srgbClr>
              </a:gs>
              <a:gs pos="100000">
                <a:srgbClr val="F2CC8F">
                  <a:alpha val="5000"/>
                </a:srgbClr>
              </a:gs>
            </a:gsLst>
            <a:lin ang="0" scaled="1"/>
          </a:gradFill>
          <a:ln/>
        </p:spPr>
      </p:sp>
      <p:sp>
        <p:nvSpPr>
          <p:cNvPr id="20" name="Shape 18"/>
          <p:cNvSpPr/>
          <p:nvPr/>
        </p:nvSpPr>
        <p:spPr>
          <a:xfrm>
            <a:off x="356591" y="3226295"/>
            <a:ext cx="33961" cy="1765972"/>
          </a:xfrm>
          <a:custGeom>
            <a:avLst/>
            <a:gdLst/>
            <a:ahLst/>
            <a:cxnLst/>
            <a:rect l="l" t="t" r="r" b="b"/>
            <a:pathLst>
              <a:path w="33961" h="1765972">
                <a:moveTo>
                  <a:pt x="33961" y="0"/>
                </a:moveTo>
                <a:lnTo>
                  <a:pt x="33961" y="0"/>
                </a:lnTo>
                <a:lnTo>
                  <a:pt x="33961" y="1765972"/>
                </a:lnTo>
                <a:lnTo>
                  <a:pt x="33961" y="1765972"/>
                </a:lnTo>
                <a:cubicBezTo>
                  <a:pt x="15205" y="1765972"/>
                  <a:pt x="0" y="1750767"/>
                  <a:pt x="0" y="1732011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21" name="Shape 19"/>
          <p:cNvSpPr/>
          <p:nvPr/>
        </p:nvSpPr>
        <p:spPr>
          <a:xfrm>
            <a:off x="509415" y="3362139"/>
            <a:ext cx="475454" cy="475454"/>
          </a:xfrm>
          <a:custGeom>
            <a:avLst/>
            <a:gdLst/>
            <a:ahLst/>
            <a:cxnLst/>
            <a:rect l="l" t="t" r="r" b="b"/>
            <a:pathLst>
              <a:path w="475454" h="475454">
                <a:moveTo>
                  <a:pt x="237727" y="0"/>
                </a:moveTo>
                <a:lnTo>
                  <a:pt x="237727" y="0"/>
                </a:lnTo>
                <a:cubicBezTo>
                  <a:pt x="369020" y="0"/>
                  <a:pt x="475454" y="106434"/>
                  <a:pt x="475454" y="237727"/>
                </a:cubicBezTo>
                <a:lnTo>
                  <a:pt x="475454" y="237727"/>
                </a:lnTo>
                <a:cubicBezTo>
                  <a:pt x="475454" y="369020"/>
                  <a:pt x="369020" y="475454"/>
                  <a:pt x="237727" y="475454"/>
                </a:cubicBezTo>
                <a:lnTo>
                  <a:pt x="237727" y="475454"/>
                </a:lnTo>
                <a:cubicBezTo>
                  <a:pt x="106434" y="475454"/>
                  <a:pt x="0" y="369020"/>
                  <a:pt x="0" y="237727"/>
                </a:cubicBezTo>
                <a:lnTo>
                  <a:pt x="0" y="237727"/>
                </a:lnTo>
                <a:cubicBezTo>
                  <a:pt x="0" y="106434"/>
                  <a:pt x="106434" y="0"/>
                  <a:pt x="237727" y="0"/>
                </a:cubicBez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87909" y="3464022"/>
            <a:ext cx="220747" cy="271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4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120713" y="3362139"/>
            <a:ext cx="1366930" cy="271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4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2 — Fast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120713" y="3633827"/>
            <a:ext cx="1332969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1–4 minggu untuk cair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09415" y="3939476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611298" y="4041359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📅 Deposito berjangka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527832" y="3939476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3629715" y="4041359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📈 Reksadana pasar uang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09415" y="4448891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611298" y="4550774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💎 Emas fisik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3527832" y="4448891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3629715" y="4550774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🏛️ Government bonds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56591" y="5094150"/>
            <a:ext cx="6223354" cy="1765972"/>
          </a:xfrm>
          <a:custGeom>
            <a:avLst/>
            <a:gdLst/>
            <a:ahLst/>
            <a:cxnLst/>
            <a:rect l="l" t="t" r="r" b="b"/>
            <a:pathLst>
              <a:path w="6223354" h="1765972">
                <a:moveTo>
                  <a:pt x="33961" y="0"/>
                </a:moveTo>
                <a:lnTo>
                  <a:pt x="6155434" y="0"/>
                </a:lnTo>
                <a:cubicBezTo>
                  <a:pt x="6192945" y="0"/>
                  <a:pt x="6223354" y="30409"/>
                  <a:pt x="6223354" y="67919"/>
                </a:cubicBezTo>
                <a:lnTo>
                  <a:pt x="6223354" y="1698053"/>
                </a:lnTo>
                <a:cubicBezTo>
                  <a:pt x="6223354" y="1735564"/>
                  <a:pt x="6192945" y="1765972"/>
                  <a:pt x="6155434" y="1765972"/>
                </a:cubicBezTo>
                <a:lnTo>
                  <a:pt x="33961" y="1765972"/>
                </a:lnTo>
                <a:cubicBezTo>
                  <a:pt x="15205" y="1765972"/>
                  <a:pt x="0" y="1750767"/>
                  <a:pt x="0" y="1732011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gradFill rotWithShape="1" flip="none">
            <a:gsLst>
              <a:gs pos="0">
                <a:srgbClr val="8D99AE">
                  <a:alpha val="20000"/>
                </a:srgbClr>
              </a:gs>
              <a:gs pos="100000">
                <a:srgbClr val="8D99AE">
                  <a:alpha val="5000"/>
                </a:srgbClr>
              </a:gs>
            </a:gsLst>
            <a:lin ang="0" scaled="1"/>
          </a:gradFill>
          <a:ln/>
        </p:spPr>
      </p:sp>
      <p:sp>
        <p:nvSpPr>
          <p:cNvPr id="34" name="Shape 32"/>
          <p:cNvSpPr/>
          <p:nvPr/>
        </p:nvSpPr>
        <p:spPr>
          <a:xfrm>
            <a:off x="356591" y="5094150"/>
            <a:ext cx="33961" cy="1765972"/>
          </a:xfrm>
          <a:custGeom>
            <a:avLst/>
            <a:gdLst/>
            <a:ahLst/>
            <a:cxnLst/>
            <a:rect l="l" t="t" r="r" b="b"/>
            <a:pathLst>
              <a:path w="33961" h="1765972">
                <a:moveTo>
                  <a:pt x="33961" y="0"/>
                </a:moveTo>
                <a:lnTo>
                  <a:pt x="33961" y="0"/>
                </a:lnTo>
                <a:lnTo>
                  <a:pt x="33961" y="1765972"/>
                </a:lnTo>
                <a:lnTo>
                  <a:pt x="33961" y="1765972"/>
                </a:lnTo>
                <a:cubicBezTo>
                  <a:pt x="15205" y="1765972"/>
                  <a:pt x="0" y="1750767"/>
                  <a:pt x="0" y="1732011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5" name="Shape 33"/>
          <p:cNvSpPr/>
          <p:nvPr/>
        </p:nvSpPr>
        <p:spPr>
          <a:xfrm>
            <a:off x="509415" y="5229994"/>
            <a:ext cx="475454" cy="475454"/>
          </a:xfrm>
          <a:custGeom>
            <a:avLst/>
            <a:gdLst/>
            <a:ahLst/>
            <a:cxnLst/>
            <a:rect l="l" t="t" r="r" b="b"/>
            <a:pathLst>
              <a:path w="475454" h="475454">
                <a:moveTo>
                  <a:pt x="237727" y="0"/>
                </a:moveTo>
                <a:lnTo>
                  <a:pt x="237727" y="0"/>
                </a:lnTo>
                <a:cubicBezTo>
                  <a:pt x="369020" y="0"/>
                  <a:pt x="475454" y="106434"/>
                  <a:pt x="475454" y="237727"/>
                </a:cubicBezTo>
                <a:lnTo>
                  <a:pt x="475454" y="237727"/>
                </a:lnTo>
                <a:cubicBezTo>
                  <a:pt x="475454" y="369020"/>
                  <a:pt x="369020" y="475454"/>
                  <a:pt x="237727" y="475454"/>
                </a:cubicBezTo>
                <a:lnTo>
                  <a:pt x="237727" y="475454"/>
                </a:lnTo>
                <a:cubicBezTo>
                  <a:pt x="106434" y="475454"/>
                  <a:pt x="0" y="369020"/>
                  <a:pt x="0" y="237727"/>
                </a:cubicBezTo>
                <a:lnTo>
                  <a:pt x="0" y="237727"/>
                </a:lnTo>
                <a:cubicBezTo>
                  <a:pt x="0" y="106434"/>
                  <a:pt x="106434" y="0"/>
                  <a:pt x="237727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686981" y="5331877"/>
            <a:ext cx="220747" cy="271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4" b="1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120713" y="5229994"/>
            <a:ext cx="1740501" cy="271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4" b="1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3 — Moderate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1120713" y="5501682"/>
            <a:ext cx="1706540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1–3 bulan untuk cair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509415" y="5807331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11298" y="5909214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📊 Saham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3527832" y="5807331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3629715" y="5909214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📈 Reksadana saham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509415" y="6316747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611298" y="6418630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📜 Obligasi korporasi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3527832" y="6316747"/>
            <a:ext cx="2920646" cy="407532"/>
          </a:xfrm>
          <a:custGeom>
            <a:avLst/>
            <a:gdLst/>
            <a:ahLst/>
            <a:cxnLst/>
            <a:rect l="l" t="t" r="r" b="b"/>
            <a:pathLst>
              <a:path w="2920646" h="407532">
                <a:moveTo>
                  <a:pt x="33960" y="0"/>
                </a:moveTo>
                <a:lnTo>
                  <a:pt x="2886687" y="0"/>
                </a:lnTo>
                <a:cubicBezTo>
                  <a:pt x="2905442" y="0"/>
                  <a:pt x="2920646" y="15204"/>
                  <a:pt x="2920646" y="33960"/>
                </a:cubicBezTo>
                <a:lnTo>
                  <a:pt x="2920646" y="373572"/>
                </a:lnTo>
                <a:cubicBezTo>
                  <a:pt x="2920646" y="392328"/>
                  <a:pt x="2905442" y="407532"/>
                  <a:pt x="2886687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3629715" y="6418630"/>
            <a:ext cx="2784802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🔄 P2P lending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767061" y="1358440"/>
            <a:ext cx="5085660" cy="1765972"/>
          </a:xfrm>
          <a:custGeom>
            <a:avLst/>
            <a:gdLst/>
            <a:ahLst/>
            <a:cxnLst/>
            <a:rect l="l" t="t" r="r" b="b"/>
            <a:pathLst>
              <a:path w="5085660" h="1765972">
                <a:moveTo>
                  <a:pt x="33961" y="0"/>
                </a:moveTo>
                <a:lnTo>
                  <a:pt x="5017741" y="0"/>
                </a:lnTo>
                <a:cubicBezTo>
                  <a:pt x="5055252" y="0"/>
                  <a:pt x="5085660" y="30409"/>
                  <a:pt x="5085660" y="67919"/>
                </a:cubicBezTo>
                <a:lnTo>
                  <a:pt x="5085660" y="1698053"/>
                </a:lnTo>
                <a:cubicBezTo>
                  <a:pt x="5085660" y="1735564"/>
                  <a:pt x="5055252" y="1765972"/>
                  <a:pt x="5017741" y="1765972"/>
                </a:cubicBezTo>
                <a:lnTo>
                  <a:pt x="33961" y="1765972"/>
                </a:lnTo>
                <a:cubicBezTo>
                  <a:pt x="15205" y="1765972"/>
                  <a:pt x="0" y="1750767"/>
                  <a:pt x="0" y="1732011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gradFill rotWithShape="1" flip="none">
            <a:gsLst>
              <a:gs pos="0">
                <a:srgbClr val="C8553D">
                  <a:alpha val="20000"/>
                </a:srgbClr>
              </a:gs>
              <a:gs pos="100000">
                <a:srgbClr val="C8553D">
                  <a:alpha val="5000"/>
                </a:srgbClr>
              </a:gs>
            </a:gsLst>
            <a:lin ang="0" scaled="1"/>
          </a:gradFill>
          <a:ln/>
        </p:spPr>
      </p:sp>
      <p:sp>
        <p:nvSpPr>
          <p:cNvPr id="48" name="Shape 46"/>
          <p:cNvSpPr/>
          <p:nvPr/>
        </p:nvSpPr>
        <p:spPr>
          <a:xfrm>
            <a:off x="6767061" y="1358440"/>
            <a:ext cx="33961" cy="1765972"/>
          </a:xfrm>
          <a:custGeom>
            <a:avLst/>
            <a:gdLst/>
            <a:ahLst/>
            <a:cxnLst/>
            <a:rect l="l" t="t" r="r" b="b"/>
            <a:pathLst>
              <a:path w="33961" h="1765972">
                <a:moveTo>
                  <a:pt x="33961" y="0"/>
                </a:moveTo>
                <a:lnTo>
                  <a:pt x="33961" y="0"/>
                </a:lnTo>
                <a:lnTo>
                  <a:pt x="33961" y="1765972"/>
                </a:lnTo>
                <a:lnTo>
                  <a:pt x="33961" y="1765972"/>
                </a:lnTo>
                <a:cubicBezTo>
                  <a:pt x="15205" y="1765972"/>
                  <a:pt x="0" y="1750767"/>
                  <a:pt x="0" y="1732011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49" name="Shape 47"/>
          <p:cNvSpPr/>
          <p:nvPr/>
        </p:nvSpPr>
        <p:spPr>
          <a:xfrm>
            <a:off x="6919886" y="1494284"/>
            <a:ext cx="475454" cy="475454"/>
          </a:xfrm>
          <a:custGeom>
            <a:avLst/>
            <a:gdLst/>
            <a:ahLst/>
            <a:cxnLst/>
            <a:rect l="l" t="t" r="r" b="b"/>
            <a:pathLst>
              <a:path w="475454" h="475454">
                <a:moveTo>
                  <a:pt x="237727" y="0"/>
                </a:moveTo>
                <a:lnTo>
                  <a:pt x="237727" y="0"/>
                </a:lnTo>
                <a:cubicBezTo>
                  <a:pt x="369020" y="0"/>
                  <a:pt x="475454" y="106434"/>
                  <a:pt x="475454" y="237727"/>
                </a:cubicBezTo>
                <a:lnTo>
                  <a:pt x="475454" y="237727"/>
                </a:lnTo>
                <a:cubicBezTo>
                  <a:pt x="475454" y="369020"/>
                  <a:pt x="369020" y="475454"/>
                  <a:pt x="237727" y="475454"/>
                </a:cubicBezTo>
                <a:lnTo>
                  <a:pt x="237727" y="475454"/>
                </a:lnTo>
                <a:cubicBezTo>
                  <a:pt x="106434" y="475454"/>
                  <a:pt x="0" y="369020"/>
                  <a:pt x="0" y="237727"/>
                </a:cubicBezTo>
                <a:lnTo>
                  <a:pt x="0" y="237727"/>
                </a:lnTo>
                <a:cubicBezTo>
                  <a:pt x="0" y="106434"/>
                  <a:pt x="106434" y="0"/>
                  <a:pt x="237727" y="0"/>
                </a:cubicBezTo>
                <a:close/>
              </a:path>
            </a:pathLst>
          </a:custGeom>
          <a:solidFill>
            <a:srgbClr val="C8553D">
              <a:alpha val="30196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7097584" y="1596167"/>
            <a:ext cx="220747" cy="271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4" b="1" dirty="0">
                <a:solidFill>
                  <a:srgbClr val="C8553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7531184" y="1494284"/>
            <a:ext cx="2046150" cy="271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4" b="1" dirty="0">
                <a:solidFill>
                  <a:srgbClr val="C8553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4 — Slow/Locked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7531184" y="1765972"/>
            <a:ext cx="2012189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3+ bulan atau penalty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919886" y="2071621"/>
            <a:ext cx="2351799" cy="407532"/>
          </a:xfrm>
          <a:custGeom>
            <a:avLst/>
            <a:gdLst/>
            <a:ahLst/>
            <a:cxnLst/>
            <a:rect l="l" t="t" r="r" b="b"/>
            <a:pathLst>
              <a:path w="2351799" h="407532">
                <a:moveTo>
                  <a:pt x="33960" y="0"/>
                </a:moveTo>
                <a:lnTo>
                  <a:pt x="2317840" y="0"/>
                </a:lnTo>
                <a:cubicBezTo>
                  <a:pt x="2336595" y="0"/>
                  <a:pt x="2351799" y="15204"/>
                  <a:pt x="2351799" y="33960"/>
                </a:cubicBezTo>
                <a:lnTo>
                  <a:pt x="2351799" y="373572"/>
                </a:lnTo>
                <a:cubicBezTo>
                  <a:pt x="2351799" y="392328"/>
                  <a:pt x="2336595" y="407532"/>
                  <a:pt x="2317840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4" name="Text 52"/>
          <p:cNvSpPr/>
          <p:nvPr/>
        </p:nvSpPr>
        <p:spPr>
          <a:xfrm>
            <a:off x="7021769" y="2173504"/>
            <a:ext cx="2215955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🏠 Properti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9370982" y="2071621"/>
            <a:ext cx="2351799" cy="407532"/>
          </a:xfrm>
          <a:custGeom>
            <a:avLst/>
            <a:gdLst/>
            <a:ahLst/>
            <a:cxnLst/>
            <a:rect l="l" t="t" r="r" b="b"/>
            <a:pathLst>
              <a:path w="2351799" h="407532">
                <a:moveTo>
                  <a:pt x="33960" y="0"/>
                </a:moveTo>
                <a:lnTo>
                  <a:pt x="2317840" y="0"/>
                </a:lnTo>
                <a:cubicBezTo>
                  <a:pt x="2336595" y="0"/>
                  <a:pt x="2351799" y="15204"/>
                  <a:pt x="2351799" y="33960"/>
                </a:cubicBezTo>
                <a:lnTo>
                  <a:pt x="2351799" y="373572"/>
                </a:lnTo>
                <a:cubicBezTo>
                  <a:pt x="2351799" y="392328"/>
                  <a:pt x="2336595" y="407532"/>
                  <a:pt x="2317840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9472865" y="2173504"/>
            <a:ext cx="2215955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👴 Dana pensiun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919886" y="2581036"/>
            <a:ext cx="2351799" cy="407532"/>
          </a:xfrm>
          <a:custGeom>
            <a:avLst/>
            <a:gdLst/>
            <a:ahLst/>
            <a:cxnLst/>
            <a:rect l="l" t="t" r="r" b="b"/>
            <a:pathLst>
              <a:path w="2351799" h="407532">
                <a:moveTo>
                  <a:pt x="33960" y="0"/>
                </a:moveTo>
                <a:lnTo>
                  <a:pt x="2317840" y="0"/>
                </a:lnTo>
                <a:cubicBezTo>
                  <a:pt x="2336595" y="0"/>
                  <a:pt x="2351799" y="15204"/>
                  <a:pt x="2351799" y="33960"/>
                </a:cubicBezTo>
                <a:lnTo>
                  <a:pt x="2351799" y="373572"/>
                </a:lnTo>
                <a:cubicBezTo>
                  <a:pt x="2351799" y="392328"/>
                  <a:pt x="2336595" y="407532"/>
                  <a:pt x="2317840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7021769" y="2682919"/>
            <a:ext cx="2215955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🏢 Bisnis equity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9370982" y="2581036"/>
            <a:ext cx="2351799" cy="407532"/>
          </a:xfrm>
          <a:custGeom>
            <a:avLst/>
            <a:gdLst/>
            <a:ahLst/>
            <a:cxnLst/>
            <a:rect l="l" t="t" r="r" b="b"/>
            <a:pathLst>
              <a:path w="2351799" h="407532">
                <a:moveTo>
                  <a:pt x="33960" y="0"/>
                </a:moveTo>
                <a:lnTo>
                  <a:pt x="2317840" y="0"/>
                </a:lnTo>
                <a:cubicBezTo>
                  <a:pt x="2336595" y="0"/>
                  <a:pt x="2351799" y="15204"/>
                  <a:pt x="2351799" y="33960"/>
                </a:cubicBezTo>
                <a:lnTo>
                  <a:pt x="2351799" y="373572"/>
                </a:lnTo>
                <a:cubicBezTo>
                  <a:pt x="2351799" y="392328"/>
                  <a:pt x="2336595" y="407532"/>
                  <a:pt x="2317840" y="407532"/>
                </a:cubicBezTo>
                <a:lnTo>
                  <a:pt x="33960" y="407532"/>
                </a:lnTo>
                <a:cubicBezTo>
                  <a:pt x="15204" y="407532"/>
                  <a:pt x="0" y="392328"/>
                  <a:pt x="0" y="373572"/>
                </a:cubicBezTo>
                <a:lnTo>
                  <a:pt x="0" y="33960"/>
                </a:lnTo>
                <a:cubicBezTo>
                  <a:pt x="0" y="15204"/>
                  <a:pt x="15204" y="0"/>
                  <a:pt x="3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9472865" y="2682919"/>
            <a:ext cx="2215955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🚗 Kendaraan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6750081" y="3226295"/>
            <a:ext cx="5102641" cy="2869705"/>
          </a:xfrm>
          <a:custGeom>
            <a:avLst/>
            <a:gdLst/>
            <a:ahLst/>
            <a:cxnLst/>
            <a:rect l="l" t="t" r="r" b="b"/>
            <a:pathLst>
              <a:path w="5102641" h="2869705">
                <a:moveTo>
                  <a:pt x="67926" y="0"/>
                </a:moveTo>
                <a:lnTo>
                  <a:pt x="5034715" y="0"/>
                </a:lnTo>
                <a:cubicBezTo>
                  <a:pt x="5072229" y="0"/>
                  <a:pt x="5102641" y="30411"/>
                  <a:pt x="5102641" y="67926"/>
                </a:cubicBezTo>
                <a:lnTo>
                  <a:pt x="5102641" y="2801779"/>
                </a:lnTo>
                <a:cubicBezTo>
                  <a:pt x="5102641" y="2839293"/>
                  <a:pt x="5072229" y="2869705"/>
                  <a:pt x="5034715" y="2869705"/>
                </a:cubicBezTo>
                <a:lnTo>
                  <a:pt x="67926" y="2869705"/>
                </a:lnTo>
                <a:cubicBezTo>
                  <a:pt x="30411" y="2869705"/>
                  <a:pt x="0" y="2839293"/>
                  <a:pt x="0" y="2801779"/>
                </a:cubicBezTo>
                <a:lnTo>
                  <a:pt x="0" y="67926"/>
                </a:lnTo>
                <a:cubicBezTo>
                  <a:pt x="0" y="30437"/>
                  <a:pt x="30437" y="0"/>
                  <a:pt x="67926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6962337" y="3430061"/>
            <a:ext cx="127354" cy="169805"/>
          </a:xfrm>
          <a:custGeom>
            <a:avLst/>
            <a:gdLst/>
            <a:ahLst/>
            <a:cxnLst/>
            <a:rect l="l" t="t" r="r" b="b"/>
            <a:pathLst>
              <a:path w="127354" h="169805">
                <a:moveTo>
                  <a:pt x="97140" y="127354"/>
                </a:moveTo>
                <a:cubicBezTo>
                  <a:pt x="99561" y="119958"/>
                  <a:pt x="104404" y="113259"/>
                  <a:pt x="109876" y="107488"/>
                </a:cubicBezTo>
                <a:cubicBezTo>
                  <a:pt x="120721" y="96079"/>
                  <a:pt x="127354" y="80657"/>
                  <a:pt x="127354" y="63677"/>
                </a:cubicBezTo>
                <a:cubicBezTo>
                  <a:pt x="127354" y="28522"/>
                  <a:pt x="98832" y="0"/>
                  <a:pt x="63677" y="0"/>
                </a:cubicBezTo>
                <a:cubicBezTo>
                  <a:pt x="28522" y="0"/>
                  <a:pt x="0" y="28522"/>
                  <a:pt x="0" y="63677"/>
                </a:cubicBezTo>
                <a:cubicBezTo>
                  <a:pt x="0" y="80657"/>
                  <a:pt x="6633" y="96079"/>
                  <a:pt x="17478" y="107488"/>
                </a:cubicBezTo>
                <a:cubicBezTo>
                  <a:pt x="22950" y="113259"/>
                  <a:pt x="27825" y="119958"/>
                  <a:pt x="30213" y="127354"/>
                </a:cubicBezTo>
                <a:lnTo>
                  <a:pt x="97107" y="127354"/>
                </a:lnTo>
                <a:close/>
                <a:moveTo>
                  <a:pt x="95515" y="143273"/>
                </a:moveTo>
                <a:lnTo>
                  <a:pt x="31838" y="143273"/>
                </a:lnTo>
                <a:lnTo>
                  <a:pt x="31838" y="148579"/>
                </a:lnTo>
                <a:cubicBezTo>
                  <a:pt x="31838" y="163238"/>
                  <a:pt x="43712" y="175111"/>
                  <a:pt x="58370" y="175111"/>
                </a:cubicBezTo>
                <a:lnTo>
                  <a:pt x="68983" y="175111"/>
                </a:lnTo>
                <a:cubicBezTo>
                  <a:pt x="83642" y="175111"/>
                  <a:pt x="95515" y="163238"/>
                  <a:pt x="95515" y="148579"/>
                </a:cubicBezTo>
                <a:lnTo>
                  <a:pt x="95515" y="143273"/>
                </a:lnTo>
                <a:close/>
                <a:moveTo>
                  <a:pt x="61024" y="37145"/>
                </a:moveTo>
                <a:cubicBezTo>
                  <a:pt x="47824" y="37145"/>
                  <a:pt x="37145" y="47824"/>
                  <a:pt x="37145" y="61024"/>
                </a:cubicBezTo>
                <a:cubicBezTo>
                  <a:pt x="37145" y="65435"/>
                  <a:pt x="33596" y="68983"/>
                  <a:pt x="29185" y="68983"/>
                </a:cubicBezTo>
                <a:cubicBezTo>
                  <a:pt x="24774" y="68983"/>
                  <a:pt x="21226" y="65435"/>
                  <a:pt x="21226" y="61024"/>
                </a:cubicBezTo>
                <a:cubicBezTo>
                  <a:pt x="21226" y="39035"/>
                  <a:pt x="39035" y="21226"/>
                  <a:pt x="61024" y="21226"/>
                </a:cubicBezTo>
                <a:cubicBezTo>
                  <a:pt x="65435" y="21226"/>
                  <a:pt x="68983" y="24774"/>
                  <a:pt x="68983" y="29185"/>
                </a:cubicBezTo>
                <a:cubicBezTo>
                  <a:pt x="68983" y="33596"/>
                  <a:pt x="65435" y="37145"/>
                  <a:pt x="61024" y="37145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63" name="Text 61"/>
          <p:cNvSpPr/>
          <p:nvPr/>
        </p:nvSpPr>
        <p:spPr>
          <a:xfrm>
            <a:off x="7132142" y="3396100"/>
            <a:ext cx="4635677" cy="2377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7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Decision Framework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924131" y="3773916"/>
            <a:ext cx="4754540" cy="619788"/>
          </a:xfrm>
          <a:custGeom>
            <a:avLst/>
            <a:gdLst/>
            <a:ahLst/>
            <a:cxnLst/>
            <a:rect l="l" t="t" r="r" b="b"/>
            <a:pathLst>
              <a:path w="4754540" h="619788">
                <a:moveTo>
                  <a:pt x="67923" y="0"/>
                </a:moveTo>
                <a:lnTo>
                  <a:pt x="4686618" y="0"/>
                </a:lnTo>
                <a:cubicBezTo>
                  <a:pt x="4724130" y="0"/>
                  <a:pt x="4754540" y="30410"/>
                  <a:pt x="4754540" y="67923"/>
                </a:cubicBezTo>
                <a:lnTo>
                  <a:pt x="4754540" y="551866"/>
                </a:lnTo>
                <a:cubicBezTo>
                  <a:pt x="4754540" y="589378"/>
                  <a:pt x="4724130" y="619788"/>
                  <a:pt x="4686618" y="619788"/>
                </a:cubicBezTo>
                <a:lnTo>
                  <a:pt x="67923" y="619788"/>
                </a:lnTo>
                <a:cubicBezTo>
                  <a:pt x="30410" y="619788"/>
                  <a:pt x="0" y="589378"/>
                  <a:pt x="0" y="551866"/>
                </a:cubicBezTo>
                <a:lnTo>
                  <a:pt x="0" y="67923"/>
                </a:lnTo>
                <a:cubicBezTo>
                  <a:pt x="0" y="30435"/>
                  <a:pt x="30435" y="0"/>
                  <a:pt x="67923" y="0"/>
                </a:cubicBezTo>
                <a:close/>
              </a:path>
            </a:pathLst>
          </a:custGeom>
          <a:solidFill>
            <a:srgbClr val="81B29A">
              <a:alpha val="10196"/>
            </a:srgbClr>
          </a:solidFill>
          <a:ln w="12700">
            <a:solidFill>
              <a:srgbClr val="81B29A">
                <a:alpha val="30196"/>
              </a:srgbClr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7030259" y="3880045"/>
            <a:ext cx="4610206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✅ BISA digunakan untuk runway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7030259" y="4117772"/>
            <a:ext cx="4601716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Tier 1 &amp; 2 — liquid, no penalty, quick access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6924131" y="4504078"/>
            <a:ext cx="4754540" cy="619788"/>
          </a:xfrm>
          <a:custGeom>
            <a:avLst/>
            <a:gdLst/>
            <a:ahLst/>
            <a:cxnLst/>
            <a:rect l="l" t="t" r="r" b="b"/>
            <a:pathLst>
              <a:path w="4754540" h="619788">
                <a:moveTo>
                  <a:pt x="67923" y="0"/>
                </a:moveTo>
                <a:lnTo>
                  <a:pt x="4686618" y="0"/>
                </a:lnTo>
                <a:cubicBezTo>
                  <a:pt x="4724130" y="0"/>
                  <a:pt x="4754540" y="30410"/>
                  <a:pt x="4754540" y="67923"/>
                </a:cubicBezTo>
                <a:lnTo>
                  <a:pt x="4754540" y="551866"/>
                </a:lnTo>
                <a:cubicBezTo>
                  <a:pt x="4754540" y="589378"/>
                  <a:pt x="4724130" y="619788"/>
                  <a:pt x="4686618" y="619788"/>
                </a:cubicBezTo>
                <a:lnTo>
                  <a:pt x="67923" y="619788"/>
                </a:lnTo>
                <a:cubicBezTo>
                  <a:pt x="30410" y="619788"/>
                  <a:pt x="0" y="589378"/>
                  <a:pt x="0" y="551866"/>
                </a:cubicBezTo>
                <a:lnTo>
                  <a:pt x="0" y="67923"/>
                </a:lnTo>
                <a:cubicBezTo>
                  <a:pt x="0" y="30435"/>
                  <a:pt x="30435" y="0"/>
                  <a:pt x="67923" y="0"/>
                </a:cubicBezTo>
                <a:close/>
              </a:path>
            </a:pathLst>
          </a:custGeom>
          <a:solidFill>
            <a:srgbClr val="F2CC8F">
              <a:alpha val="10196"/>
            </a:srgbClr>
          </a:solidFill>
          <a:ln w="12700">
            <a:solidFill>
              <a:srgbClr val="F2CC8F">
                <a:alpha val="30196"/>
              </a:srgbClr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7030259" y="4610206"/>
            <a:ext cx="4610206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⚠️ SEBAIKNYA digunakan hanya jika urgent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7030259" y="4847933"/>
            <a:ext cx="4601716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Tier 3 — ada risiko market, butuh waktu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6924131" y="5234240"/>
            <a:ext cx="4754540" cy="619788"/>
          </a:xfrm>
          <a:custGeom>
            <a:avLst/>
            <a:gdLst/>
            <a:ahLst/>
            <a:cxnLst/>
            <a:rect l="l" t="t" r="r" b="b"/>
            <a:pathLst>
              <a:path w="4754540" h="619788">
                <a:moveTo>
                  <a:pt x="67923" y="0"/>
                </a:moveTo>
                <a:lnTo>
                  <a:pt x="4686618" y="0"/>
                </a:lnTo>
                <a:cubicBezTo>
                  <a:pt x="4724130" y="0"/>
                  <a:pt x="4754540" y="30410"/>
                  <a:pt x="4754540" y="67923"/>
                </a:cubicBezTo>
                <a:lnTo>
                  <a:pt x="4754540" y="551866"/>
                </a:lnTo>
                <a:cubicBezTo>
                  <a:pt x="4754540" y="589378"/>
                  <a:pt x="4724130" y="619788"/>
                  <a:pt x="4686618" y="619788"/>
                </a:cubicBezTo>
                <a:lnTo>
                  <a:pt x="67923" y="619788"/>
                </a:lnTo>
                <a:cubicBezTo>
                  <a:pt x="30410" y="619788"/>
                  <a:pt x="0" y="589378"/>
                  <a:pt x="0" y="551866"/>
                </a:cubicBezTo>
                <a:lnTo>
                  <a:pt x="0" y="67923"/>
                </a:lnTo>
                <a:cubicBezTo>
                  <a:pt x="0" y="30435"/>
                  <a:pt x="30435" y="0"/>
                  <a:pt x="67923" y="0"/>
                </a:cubicBezTo>
                <a:close/>
              </a:path>
            </a:pathLst>
          </a:custGeom>
          <a:solidFill>
            <a:srgbClr val="C8553D">
              <a:alpha val="10196"/>
            </a:srgbClr>
          </a:solidFill>
          <a:ln w="12700">
            <a:solidFill>
              <a:srgbClr val="C8553D">
                <a:alpha val="30196"/>
              </a:srgbClr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7030259" y="5340368"/>
            <a:ext cx="4610206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❌ TIDAK dihitung dalam runway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7030259" y="5578095"/>
            <a:ext cx="4601716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Tier 4 — locked, penalty, atau terlalu lama</a:t>
            </a:r>
            <a:endParaRPr lang="en-US" sz="1600" dirty="0"/>
          </a:p>
        </p:txBody>
      </p:sp>
      <p:sp>
        <p:nvSpPr>
          <p:cNvPr id="73" name="Shape 71"/>
          <p:cNvSpPr/>
          <p:nvPr/>
        </p:nvSpPr>
        <p:spPr>
          <a:xfrm>
            <a:off x="6754326" y="6202128"/>
            <a:ext cx="5094150" cy="653749"/>
          </a:xfrm>
          <a:custGeom>
            <a:avLst/>
            <a:gdLst/>
            <a:ahLst/>
            <a:cxnLst/>
            <a:rect l="l" t="t" r="r" b="b"/>
            <a:pathLst>
              <a:path w="5094150" h="653749">
                <a:moveTo>
                  <a:pt x="67925" y="0"/>
                </a:moveTo>
                <a:lnTo>
                  <a:pt x="5026226" y="0"/>
                </a:lnTo>
                <a:cubicBezTo>
                  <a:pt x="5063740" y="0"/>
                  <a:pt x="5094150" y="30411"/>
                  <a:pt x="5094150" y="67925"/>
                </a:cubicBezTo>
                <a:lnTo>
                  <a:pt x="5094150" y="585825"/>
                </a:lnTo>
                <a:cubicBezTo>
                  <a:pt x="5094150" y="623338"/>
                  <a:pt x="5063740" y="653749"/>
                  <a:pt x="5026226" y="653749"/>
                </a:cubicBezTo>
                <a:lnTo>
                  <a:pt x="67925" y="653749"/>
                </a:lnTo>
                <a:cubicBezTo>
                  <a:pt x="30411" y="653749"/>
                  <a:pt x="0" y="623338"/>
                  <a:pt x="0" y="585825"/>
                </a:cubicBezTo>
                <a:lnTo>
                  <a:pt x="0" y="67925"/>
                </a:lnTo>
                <a:cubicBezTo>
                  <a:pt x="0" y="30436"/>
                  <a:pt x="30436" y="0"/>
                  <a:pt x="67925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6936866" y="6444100"/>
            <a:ext cx="127354" cy="169805"/>
          </a:xfrm>
          <a:custGeom>
            <a:avLst/>
            <a:gdLst/>
            <a:ahLst/>
            <a:cxnLst/>
            <a:rect l="l" t="t" r="r" b="b"/>
            <a:pathLst>
              <a:path w="127354" h="169805">
                <a:moveTo>
                  <a:pt x="21226" y="0"/>
                </a:moveTo>
                <a:cubicBezTo>
                  <a:pt x="9518" y="0"/>
                  <a:pt x="0" y="9518"/>
                  <a:pt x="0" y="21226"/>
                </a:cubicBezTo>
                <a:lnTo>
                  <a:pt x="0" y="148579"/>
                </a:lnTo>
                <a:cubicBezTo>
                  <a:pt x="0" y="160287"/>
                  <a:pt x="9518" y="169805"/>
                  <a:pt x="21226" y="169805"/>
                </a:cubicBezTo>
                <a:lnTo>
                  <a:pt x="106128" y="169805"/>
                </a:lnTo>
                <a:cubicBezTo>
                  <a:pt x="117835" y="169805"/>
                  <a:pt x="127354" y="160287"/>
                  <a:pt x="127354" y="148579"/>
                </a:cubicBezTo>
                <a:lnTo>
                  <a:pt x="127354" y="21226"/>
                </a:lnTo>
                <a:cubicBezTo>
                  <a:pt x="127354" y="9518"/>
                  <a:pt x="117835" y="0"/>
                  <a:pt x="106128" y="0"/>
                </a:cubicBezTo>
                <a:lnTo>
                  <a:pt x="21226" y="0"/>
                </a:lnTo>
                <a:close/>
                <a:moveTo>
                  <a:pt x="31838" y="21226"/>
                </a:moveTo>
                <a:lnTo>
                  <a:pt x="95515" y="21226"/>
                </a:lnTo>
                <a:cubicBezTo>
                  <a:pt x="101386" y="21226"/>
                  <a:pt x="106128" y="25968"/>
                  <a:pt x="106128" y="31838"/>
                </a:cubicBezTo>
                <a:lnTo>
                  <a:pt x="106128" y="42451"/>
                </a:lnTo>
                <a:cubicBezTo>
                  <a:pt x="106128" y="48321"/>
                  <a:pt x="101386" y="53064"/>
                  <a:pt x="95515" y="53064"/>
                </a:cubicBezTo>
                <a:lnTo>
                  <a:pt x="31838" y="53064"/>
                </a:lnTo>
                <a:cubicBezTo>
                  <a:pt x="25968" y="53064"/>
                  <a:pt x="21226" y="48321"/>
                  <a:pt x="21226" y="42451"/>
                </a:cubicBezTo>
                <a:lnTo>
                  <a:pt x="21226" y="31838"/>
                </a:lnTo>
                <a:cubicBezTo>
                  <a:pt x="21226" y="25968"/>
                  <a:pt x="25968" y="21226"/>
                  <a:pt x="31838" y="21226"/>
                </a:cubicBezTo>
                <a:close/>
                <a:moveTo>
                  <a:pt x="37145" y="76943"/>
                </a:moveTo>
                <a:cubicBezTo>
                  <a:pt x="37145" y="81336"/>
                  <a:pt x="33578" y="84903"/>
                  <a:pt x="29185" y="84903"/>
                </a:cubicBezTo>
                <a:cubicBezTo>
                  <a:pt x="24792" y="84903"/>
                  <a:pt x="21226" y="81336"/>
                  <a:pt x="21226" y="76943"/>
                </a:cubicBezTo>
                <a:cubicBezTo>
                  <a:pt x="21226" y="72550"/>
                  <a:pt x="24792" y="68983"/>
                  <a:pt x="29185" y="68983"/>
                </a:cubicBezTo>
                <a:cubicBezTo>
                  <a:pt x="33578" y="68983"/>
                  <a:pt x="37145" y="72550"/>
                  <a:pt x="37145" y="76943"/>
                </a:cubicBezTo>
                <a:close/>
                <a:moveTo>
                  <a:pt x="63677" y="84903"/>
                </a:moveTo>
                <a:cubicBezTo>
                  <a:pt x="59284" y="84903"/>
                  <a:pt x="55717" y="81336"/>
                  <a:pt x="55717" y="76943"/>
                </a:cubicBezTo>
                <a:cubicBezTo>
                  <a:pt x="55717" y="72550"/>
                  <a:pt x="59284" y="68983"/>
                  <a:pt x="63677" y="68983"/>
                </a:cubicBezTo>
                <a:cubicBezTo>
                  <a:pt x="68070" y="68983"/>
                  <a:pt x="71636" y="72550"/>
                  <a:pt x="71636" y="76943"/>
                </a:cubicBezTo>
                <a:cubicBezTo>
                  <a:pt x="71636" y="81336"/>
                  <a:pt x="68070" y="84903"/>
                  <a:pt x="63677" y="84903"/>
                </a:cubicBezTo>
                <a:close/>
                <a:moveTo>
                  <a:pt x="106128" y="76943"/>
                </a:moveTo>
                <a:cubicBezTo>
                  <a:pt x="106128" y="81336"/>
                  <a:pt x="102562" y="84903"/>
                  <a:pt x="98169" y="84903"/>
                </a:cubicBezTo>
                <a:cubicBezTo>
                  <a:pt x="93775" y="84903"/>
                  <a:pt x="90209" y="81336"/>
                  <a:pt x="90209" y="76943"/>
                </a:cubicBezTo>
                <a:cubicBezTo>
                  <a:pt x="90209" y="72550"/>
                  <a:pt x="93775" y="68983"/>
                  <a:pt x="98169" y="68983"/>
                </a:cubicBezTo>
                <a:cubicBezTo>
                  <a:pt x="102562" y="68983"/>
                  <a:pt x="106128" y="72550"/>
                  <a:pt x="106128" y="76943"/>
                </a:cubicBezTo>
                <a:close/>
                <a:moveTo>
                  <a:pt x="29185" y="116741"/>
                </a:moveTo>
                <a:cubicBezTo>
                  <a:pt x="24792" y="116741"/>
                  <a:pt x="21226" y="113174"/>
                  <a:pt x="21226" y="108781"/>
                </a:cubicBezTo>
                <a:cubicBezTo>
                  <a:pt x="21226" y="104388"/>
                  <a:pt x="24792" y="100822"/>
                  <a:pt x="29185" y="100822"/>
                </a:cubicBezTo>
                <a:cubicBezTo>
                  <a:pt x="33578" y="100822"/>
                  <a:pt x="37145" y="104388"/>
                  <a:pt x="37145" y="108781"/>
                </a:cubicBezTo>
                <a:cubicBezTo>
                  <a:pt x="37145" y="113174"/>
                  <a:pt x="33578" y="116741"/>
                  <a:pt x="29185" y="116741"/>
                </a:cubicBezTo>
                <a:close/>
                <a:moveTo>
                  <a:pt x="71636" y="108781"/>
                </a:moveTo>
                <a:cubicBezTo>
                  <a:pt x="71636" y="113174"/>
                  <a:pt x="68070" y="116741"/>
                  <a:pt x="63677" y="116741"/>
                </a:cubicBezTo>
                <a:cubicBezTo>
                  <a:pt x="59284" y="116741"/>
                  <a:pt x="55717" y="113174"/>
                  <a:pt x="55717" y="108781"/>
                </a:cubicBezTo>
                <a:cubicBezTo>
                  <a:pt x="55717" y="104388"/>
                  <a:pt x="59284" y="100822"/>
                  <a:pt x="63677" y="100822"/>
                </a:cubicBezTo>
                <a:cubicBezTo>
                  <a:pt x="68070" y="100822"/>
                  <a:pt x="71636" y="104388"/>
                  <a:pt x="71636" y="108781"/>
                </a:cubicBezTo>
                <a:close/>
                <a:moveTo>
                  <a:pt x="98169" y="116741"/>
                </a:moveTo>
                <a:cubicBezTo>
                  <a:pt x="93775" y="116741"/>
                  <a:pt x="90209" y="113174"/>
                  <a:pt x="90209" y="108781"/>
                </a:cubicBezTo>
                <a:cubicBezTo>
                  <a:pt x="90209" y="104388"/>
                  <a:pt x="93775" y="100822"/>
                  <a:pt x="98169" y="100822"/>
                </a:cubicBezTo>
                <a:cubicBezTo>
                  <a:pt x="102562" y="100822"/>
                  <a:pt x="106128" y="104388"/>
                  <a:pt x="106128" y="108781"/>
                </a:cubicBezTo>
                <a:cubicBezTo>
                  <a:pt x="106128" y="113174"/>
                  <a:pt x="102562" y="116741"/>
                  <a:pt x="98169" y="116741"/>
                </a:cubicBezTo>
                <a:close/>
                <a:moveTo>
                  <a:pt x="21226" y="140620"/>
                </a:moveTo>
                <a:cubicBezTo>
                  <a:pt x="21226" y="136209"/>
                  <a:pt x="24774" y="132660"/>
                  <a:pt x="29185" y="132660"/>
                </a:cubicBezTo>
                <a:lnTo>
                  <a:pt x="66330" y="132660"/>
                </a:lnTo>
                <a:cubicBezTo>
                  <a:pt x="70741" y="132660"/>
                  <a:pt x="74290" y="136209"/>
                  <a:pt x="74290" y="140620"/>
                </a:cubicBezTo>
                <a:cubicBezTo>
                  <a:pt x="74290" y="145031"/>
                  <a:pt x="70741" y="148579"/>
                  <a:pt x="66330" y="148579"/>
                </a:cubicBezTo>
                <a:lnTo>
                  <a:pt x="29185" y="148579"/>
                </a:lnTo>
                <a:cubicBezTo>
                  <a:pt x="24774" y="148579"/>
                  <a:pt x="21226" y="145031"/>
                  <a:pt x="21226" y="140620"/>
                </a:cubicBezTo>
                <a:close/>
                <a:moveTo>
                  <a:pt x="98169" y="132660"/>
                </a:moveTo>
                <a:cubicBezTo>
                  <a:pt x="102579" y="132660"/>
                  <a:pt x="106128" y="136209"/>
                  <a:pt x="106128" y="140620"/>
                </a:cubicBezTo>
                <a:cubicBezTo>
                  <a:pt x="106128" y="145031"/>
                  <a:pt x="102579" y="148579"/>
                  <a:pt x="98169" y="148579"/>
                </a:cubicBezTo>
                <a:cubicBezTo>
                  <a:pt x="93758" y="148579"/>
                  <a:pt x="90209" y="145031"/>
                  <a:pt x="90209" y="140620"/>
                </a:cubicBezTo>
                <a:cubicBezTo>
                  <a:pt x="90209" y="136209"/>
                  <a:pt x="93758" y="132660"/>
                  <a:pt x="98169" y="13266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75" name="Text 73"/>
          <p:cNvSpPr/>
          <p:nvPr/>
        </p:nvSpPr>
        <p:spPr>
          <a:xfrm>
            <a:off x="7208554" y="6342217"/>
            <a:ext cx="2513114" cy="203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Runway Calculation Rule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7208554" y="6545983"/>
            <a:ext cx="2504624" cy="169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Hanya hitung </a:t>
            </a:r>
            <a:pPr>
              <a:lnSpc>
                <a:spcPct val="120000"/>
              </a:lnSpc>
            </a:pPr>
            <a:r>
              <a:rPr lang="en-US" sz="936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Tier 1 + Tier 2</a:t>
            </a:r>
            <a:pPr>
              <a:lnSpc>
                <a:spcPct val="120000"/>
              </a:lnSpc>
            </a:pPr>
            <a:r>
              <a:rPr lang="en-US" sz="93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sebagai liquid assets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31750" cy="317500"/>
          </a:xfrm>
          <a:custGeom>
            <a:avLst/>
            <a:gdLst/>
            <a:ahLst/>
            <a:cxnLst/>
            <a:rect l="l" t="t" r="r" b="b"/>
            <a:pathLst>
              <a:path w="31750" h="317500">
                <a:moveTo>
                  <a:pt x="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" name="Text 1"/>
          <p:cNvSpPr/>
          <p:nvPr/>
        </p:nvSpPr>
        <p:spPr>
          <a:xfrm>
            <a:off x="444500" y="396875"/>
            <a:ext cx="142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88" kern="0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Your Starting Point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730250"/>
            <a:ext cx="11747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0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Before Any Optimization — What's Your Number?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17500" y="1270000"/>
            <a:ext cx="5699125" cy="3841750"/>
          </a:xfrm>
          <a:custGeom>
            <a:avLst/>
            <a:gdLst/>
            <a:ahLst/>
            <a:cxnLst/>
            <a:rect l="l" t="t" r="r" b="b"/>
            <a:pathLst>
              <a:path w="5699125" h="3841750">
                <a:moveTo>
                  <a:pt x="63504" y="0"/>
                </a:moveTo>
                <a:lnTo>
                  <a:pt x="5635621" y="0"/>
                </a:lnTo>
                <a:cubicBezTo>
                  <a:pt x="5670693" y="0"/>
                  <a:pt x="5699125" y="28432"/>
                  <a:pt x="5699125" y="63504"/>
                </a:cubicBezTo>
                <a:lnTo>
                  <a:pt x="5699125" y="3778246"/>
                </a:lnTo>
                <a:cubicBezTo>
                  <a:pt x="5699125" y="3813318"/>
                  <a:pt x="5670693" y="3841750"/>
                  <a:pt x="5635621" y="3841750"/>
                </a:cubicBezTo>
                <a:lnTo>
                  <a:pt x="63504" y="3841750"/>
                </a:lnTo>
                <a:cubicBezTo>
                  <a:pt x="28432" y="3841750"/>
                  <a:pt x="0" y="3813318"/>
                  <a:pt x="0" y="3778246"/>
                </a:cubicBezTo>
                <a:lnTo>
                  <a:pt x="0" y="63504"/>
                </a:lnTo>
                <a:cubicBezTo>
                  <a:pt x="0" y="28432"/>
                  <a:pt x="28432" y="0"/>
                  <a:pt x="63504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08000" y="1988344"/>
            <a:ext cx="53975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Contoh Kalkulasi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8000" y="2337594"/>
            <a:ext cx="5318125" cy="1246188"/>
          </a:xfrm>
          <a:custGeom>
            <a:avLst/>
            <a:gdLst/>
            <a:ahLst/>
            <a:cxnLst/>
            <a:rect l="l" t="t" r="r" b="b"/>
            <a:pathLst>
              <a:path w="5318125" h="1246188">
                <a:moveTo>
                  <a:pt x="63506" y="0"/>
                </a:moveTo>
                <a:lnTo>
                  <a:pt x="5254619" y="0"/>
                </a:lnTo>
                <a:cubicBezTo>
                  <a:pt x="5289693" y="0"/>
                  <a:pt x="5318125" y="28432"/>
                  <a:pt x="5318125" y="63506"/>
                </a:cubicBezTo>
                <a:lnTo>
                  <a:pt x="5318125" y="1182682"/>
                </a:lnTo>
                <a:cubicBezTo>
                  <a:pt x="5318125" y="1217755"/>
                  <a:pt x="5289693" y="1246187"/>
                  <a:pt x="5254619" y="1246188"/>
                </a:cubicBezTo>
                <a:lnTo>
                  <a:pt x="63506" y="1246188"/>
                </a:lnTo>
                <a:cubicBezTo>
                  <a:pt x="28432" y="1246188"/>
                  <a:pt x="0" y="1217755"/>
                  <a:pt x="0" y="1182682"/>
                </a:cubicBezTo>
                <a:lnTo>
                  <a:pt x="0" y="63506"/>
                </a:lnTo>
                <a:cubicBezTo>
                  <a:pt x="0" y="28456"/>
                  <a:pt x="28456" y="0"/>
                  <a:pt x="63506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35000" y="2480469"/>
            <a:ext cx="1301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Liquid Assets (Tier 1+2)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42917" y="2464594"/>
            <a:ext cx="1238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150.000.000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35000" y="2766219"/>
            <a:ext cx="1079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Monthly Burn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50569" y="2750344"/>
            <a:ext cx="1127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12.000.000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35000" y="3067844"/>
            <a:ext cx="5064125" cy="7938"/>
          </a:xfrm>
          <a:custGeom>
            <a:avLst/>
            <a:gdLst/>
            <a:ahLst/>
            <a:cxnLst/>
            <a:rect l="l" t="t" r="r" b="b"/>
            <a:pathLst>
              <a:path w="5064125" h="7938">
                <a:moveTo>
                  <a:pt x="0" y="0"/>
                </a:moveTo>
                <a:lnTo>
                  <a:pt x="5064125" y="0"/>
                </a:lnTo>
                <a:lnTo>
                  <a:pt x="5064125" y="7938"/>
                </a:lnTo>
                <a:lnTo>
                  <a:pt x="0" y="7938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  <a:ln/>
        </p:spPr>
      </p:sp>
      <p:sp>
        <p:nvSpPr>
          <p:cNvPr id="13" name="Text 11"/>
          <p:cNvSpPr/>
          <p:nvPr/>
        </p:nvSpPr>
        <p:spPr>
          <a:xfrm>
            <a:off x="635000" y="3202781"/>
            <a:ext cx="1325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BASELINE RUNWAY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649701" y="3171031"/>
            <a:ext cx="116681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75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12.5 bulan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11969" y="3714750"/>
            <a:ext cx="5310188" cy="674688"/>
          </a:xfrm>
          <a:custGeom>
            <a:avLst/>
            <a:gdLst/>
            <a:ahLst/>
            <a:cxnLst/>
            <a:rect l="l" t="t" r="r" b="b"/>
            <a:pathLst>
              <a:path w="5310188" h="674688">
                <a:moveTo>
                  <a:pt x="63502" y="0"/>
                </a:moveTo>
                <a:lnTo>
                  <a:pt x="5246686" y="0"/>
                </a:lnTo>
                <a:cubicBezTo>
                  <a:pt x="5281757" y="0"/>
                  <a:pt x="5310188" y="28431"/>
                  <a:pt x="5310188" y="63502"/>
                </a:cubicBezTo>
                <a:lnTo>
                  <a:pt x="5310188" y="611186"/>
                </a:lnTo>
                <a:cubicBezTo>
                  <a:pt x="5310187" y="646257"/>
                  <a:pt x="5281757" y="674688"/>
                  <a:pt x="5246686" y="674688"/>
                </a:cubicBezTo>
                <a:lnTo>
                  <a:pt x="63502" y="674688"/>
                </a:lnTo>
                <a:cubicBezTo>
                  <a:pt x="28431" y="674688"/>
                  <a:pt x="0" y="646257"/>
                  <a:pt x="0" y="611186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2938" y="3845719"/>
            <a:ext cx="5103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Setelah 3-month buffer: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2938" y="4052094"/>
            <a:ext cx="1047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Available Runway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052343" y="4036219"/>
            <a:ext cx="714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9.5 bulan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21469" y="5242719"/>
            <a:ext cx="5691188" cy="2230438"/>
          </a:xfrm>
          <a:custGeom>
            <a:avLst/>
            <a:gdLst/>
            <a:ahLst/>
            <a:cxnLst/>
            <a:rect l="l" t="t" r="r" b="b"/>
            <a:pathLst>
              <a:path w="5691188" h="2230438">
                <a:moveTo>
                  <a:pt x="63501" y="0"/>
                </a:moveTo>
                <a:lnTo>
                  <a:pt x="5627687" y="0"/>
                </a:lnTo>
                <a:cubicBezTo>
                  <a:pt x="5662757" y="0"/>
                  <a:pt x="5691187" y="28430"/>
                  <a:pt x="5691187" y="63501"/>
                </a:cubicBezTo>
                <a:lnTo>
                  <a:pt x="5691188" y="2166937"/>
                </a:lnTo>
                <a:cubicBezTo>
                  <a:pt x="5691187" y="2202007"/>
                  <a:pt x="5662757" y="2230437"/>
                  <a:pt x="5627687" y="2230438"/>
                </a:cubicBezTo>
                <a:lnTo>
                  <a:pt x="63501" y="2230438"/>
                </a:lnTo>
                <a:cubicBezTo>
                  <a:pt x="28430" y="2230438"/>
                  <a:pt x="0" y="2202007"/>
                  <a:pt x="0" y="2166937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C8553D">
              <a:alpha val="10196"/>
            </a:srgbClr>
          </a:solidFill>
          <a:ln w="12700">
            <a:solidFill>
              <a:srgbClr val="C8553D">
                <a:alpha val="3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4031" y="544512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8930" y="8930"/>
                </a:moveTo>
                <a:cubicBezTo>
                  <a:pt x="13869" y="8930"/>
                  <a:pt x="17859" y="12920"/>
                  <a:pt x="17859" y="17859"/>
                </a:cubicBezTo>
                <a:lnTo>
                  <a:pt x="17859" y="111621"/>
                </a:lnTo>
                <a:cubicBezTo>
                  <a:pt x="17859" y="114077"/>
                  <a:pt x="19869" y="116086"/>
                  <a:pt x="22324" y="116086"/>
                </a:cubicBezTo>
                <a:lnTo>
                  <a:pt x="133945" y="116086"/>
                </a:lnTo>
                <a:cubicBezTo>
                  <a:pt x="138885" y="116086"/>
                  <a:pt x="142875" y="120076"/>
                  <a:pt x="142875" y="125016"/>
                </a:cubicBezTo>
                <a:cubicBezTo>
                  <a:pt x="142875" y="129955"/>
                  <a:pt x="138885" y="133945"/>
                  <a:pt x="133945" y="133945"/>
                </a:cubicBezTo>
                <a:lnTo>
                  <a:pt x="22324" y="133945"/>
                </a:lnTo>
                <a:cubicBezTo>
                  <a:pt x="9990" y="133945"/>
                  <a:pt x="0" y="123955"/>
                  <a:pt x="0" y="111621"/>
                </a:cubicBezTo>
                <a:lnTo>
                  <a:pt x="0" y="17859"/>
                </a:lnTo>
                <a:cubicBezTo>
                  <a:pt x="0" y="12920"/>
                  <a:pt x="3990" y="8930"/>
                  <a:pt x="8930" y="8930"/>
                </a:cubicBezTo>
                <a:close/>
                <a:moveTo>
                  <a:pt x="35719" y="26789"/>
                </a:moveTo>
                <a:cubicBezTo>
                  <a:pt x="35719" y="21850"/>
                  <a:pt x="39709" y="17859"/>
                  <a:pt x="44648" y="17859"/>
                </a:cubicBezTo>
                <a:lnTo>
                  <a:pt x="98227" y="17859"/>
                </a:lnTo>
                <a:cubicBezTo>
                  <a:pt x="103166" y="17859"/>
                  <a:pt x="107156" y="21850"/>
                  <a:pt x="107156" y="26789"/>
                </a:cubicBezTo>
                <a:cubicBezTo>
                  <a:pt x="107156" y="31728"/>
                  <a:pt x="103166" y="35719"/>
                  <a:pt x="98227" y="35719"/>
                </a:cubicBezTo>
                <a:lnTo>
                  <a:pt x="44648" y="35719"/>
                </a:lnTo>
                <a:cubicBezTo>
                  <a:pt x="39709" y="35719"/>
                  <a:pt x="35719" y="31728"/>
                  <a:pt x="35719" y="26789"/>
                </a:cubicBezTo>
                <a:close/>
                <a:moveTo>
                  <a:pt x="44648" y="49113"/>
                </a:moveTo>
                <a:lnTo>
                  <a:pt x="80367" y="49113"/>
                </a:lnTo>
                <a:cubicBezTo>
                  <a:pt x="85306" y="49113"/>
                  <a:pt x="89297" y="53104"/>
                  <a:pt x="89297" y="58043"/>
                </a:cubicBezTo>
                <a:cubicBezTo>
                  <a:pt x="89297" y="62982"/>
                  <a:pt x="85306" y="66973"/>
                  <a:pt x="80367" y="66973"/>
                </a:cubicBezTo>
                <a:lnTo>
                  <a:pt x="44648" y="66973"/>
                </a:lnTo>
                <a:cubicBezTo>
                  <a:pt x="39709" y="66973"/>
                  <a:pt x="35719" y="62982"/>
                  <a:pt x="35719" y="58043"/>
                </a:cubicBezTo>
                <a:cubicBezTo>
                  <a:pt x="35719" y="53104"/>
                  <a:pt x="39709" y="49113"/>
                  <a:pt x="44648" y="49113"/>
                </a:cubicBezTo>
                <a:close/>
                <a:moveTo>
                  <a:pt x="44648" y="80367"/>
                </a:moveTo>
                <a:lnTo>
                  <a:pt x="116086" y="80367"/>
                </a:lnTo>
                <a:cubicBezTo>
                  <a:pt x="121025" y="80367"/>
                  <a:pt x="125016" y="84358"/>
                  <a:pt x="125016" y="89297"/>
                </a:cubicBezTo>
                <a:cubicBezTo>
                  <a:pt x="125016" y="94236"/>
                  <a:pt x="121025" y="98227"/>
                  <a:pt x="116086" y="98227"/>
                </a:cubicBezTo>
                <a:lnTo>
                  <a:pt x="44648" y="98227"/>
                </a:lnTo>
                <a:cubicBezTo>
                  <a:pt x="39709" y="98227"/>
                  <a:pt x="35719" y="94236"/>
                  <a:pt x="35719" y="89297"/>
                </a:cubicBezTo>
                <a:cubicBezTo>
                  <a:pt x="35719" y="84358"/>
                  <a:pt x="39709" y="80367"/>
                  <a:pt x="44648" y="80367"/>
                </a:cubicBez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21" name="Text 19"/>
          <p:cNvSpPr/>
          <p:nvPr/>
        </p:nvSpPr>
        <p:spPr>
          <a:xfrm>
            <a:off x="666750" y="5405438"/>
            <a:ext cx="5254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C8553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Uncomfortable Truth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84187" y="5738813"/>
            <a:ext cx="1381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Punya 12+ bulan runway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582419" y="5722938"/>
            <a:ext cx="3413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~8%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84187" y="6024563"/>
            <a:ext cx="146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Punya 6–12 bulan runway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540003" y="6008688"/>
            <a:ext cx="381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~15%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84187" y="6310313"/>
            <a:ext cx="1420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Punya 3–6 bulan runway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512594" y="6294438"/>
            <a:ext cx="412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~25%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84187" y="6596063"/>
            <a:ext cx="1333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Punya &lt;3 bulan runway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508873" y="6580188"/>
            <a:ext cx="412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~35%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84187" y="6881813"/>
            <a:ext cx="1516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tahu runway mereka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5551599" y="6865938"/>
            <a:ext cx="373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~17%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84187" y="7183438"/>
            <a:ext cx="54133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Estimasi berdasarkan survei literasi keuangan 2025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75375" y="1270000"/>
            <a:ext cx="5699125" cy="2889250"/>
          </a:xfrm>
          <a:custGeom>
            <a:avLst/>
            <a:gdLst/>
            <a:ahLst/>
            <a:cxnLst/>
            <a:rect l="l" t="t" r="r" b="b"/>
            <a:pathLst>
              <a:path w="5699125" h="2889250">
                <a:moveTo>
                  <a:pt x="63506" y="0"/>
                </a:moveTo>
                <a:lnTo>
                  <a:pt x="5635619" y="0"/>
                </a:lnTo>
                <a:cubicBezTo>
                  <a:pt x="5670693" y="0"/>
                  <a:pt x="5699125" y="28432"/>
                  <a:pt x="5699125" y="63506"/>
                </a:cubicBezTo>
                <a:lnTo>
                  <a:pt x="5699125" y="2825744"/>
                </a:lnTo>
                <a:cubicBezTo>
                  <a:pt x="5699125" y="2860818"/>
                  <a:pt x="5670693" y="2889250"/>
                  <a:pt x="5635619" y="2889250"/>
                </a:cubicBezTo>
                <a:lnTo>
                  <a:pt x="63506" y="2889250"/>
                </a:lnTo>
                <a:cubicBezTo>
                  <a:pt x="28432" y="2889250"/>
                  <a:pt x="0" y="2860818"/>
                  <a:pt x="0" y="2825744"/>
                </a:cubicBezTo>
                <a:lnTo>
                  <a:pt x="0" y="63506"/>
                </a:lnTo>
                <a:cubicBezTo>
                  <a:pt x="0" y="28456"/>
                  <a:pt x="28456" y="0"/>
                  <a:pt x="63506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6353969" y="1460500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0" y="79375"/>
                </a:moveTo>
                <a:cubicBezTo>
                  <a:pt x="0" y="35567"/>
                  <a:pt x="35567" y="0"/>
                  <a:pt x="79375" y="0"/>
                </a:cubicBezTo>
                <a:cubicBezTo>
                  <a:pt x="123183" y="0"/>
                  <a:pt x="158750" y="35567"/>
                  <a:pt x="158750" y="79375"/>
                </a:cubicBezTo>
                <a:cubicBezTo>
                  <a:pt x="158750" y="123183"/>
                  <a:pt x="123183" y="158750"/>
                  <a:pt x="79375" y="158750"/>
                </a:cubicBezTo>
                <a:cubicBezTo>
                  <a:pt x="35567" y="158750"/>
                  <a:pt x="0" y="123183"/>
                  <a:pt x="0" y="79375"/>
                </a:cubicBezTo>
                <a:close/>
                <a:moveTo>
                  <a:pt x="89297" y="29766"/>
                </a:moveTo>
                <a:cubicBezTo>
                  <a:pt x="89297" y="24290"/>
                  <a:pt x="84851" y="19844"/>
                  <a:pt x="79375" y="19844"/>
                </a:cubicBezTo>
                <a:cubicBezTo>
                  <a:pt x="73899" y="19844"/>
                  <a:pt x="69453" y="24290"/>
                  <a:pt x="69453" y="29766"/>
                </a:cubicBezTo>
                <a:cubicBezTo>
                  <a:pt x="69453" y="35242"/>
                  <a:pt x="73899" y="39688"/>
                  <a:pt x="79375" y="39688"/>
                </a:cubicBezTo>
                <a:cubicBezTo>
                  <a:pt x="84851" y="39688"/>
                  <a:pt x="89297" y="35242"/>
                  <a:pt x="89297" y="29766"/>
                </a:cubicBezTo>
                <a:close/>
                <a:moveTo>
                  <a:pt x="79375" y="128984"/>
                </a:moveTo>
                <a:cubicBezTo>
                  <a:pt x="90320" y="128984"/>
                  <a:pt x="99219" y="120086"/>
                  <a:pt x="99219" y="109141"/>
                </a:cubicBezTo>
                <a:cubicBezTo>
                  <a:pt x="99219" y="104118"/>
                  <a:pt x="97358" y="99498"/>
                  <a:pt x="94258" y="96025"/>
                </a:cubicBezTo>
                <a:lnTo>
                  <a:pt x="115807" y="52958"/>
                </a:lnTo>
                <a:cubicBezTo>
                  <a:pt x="117636" y="49268"/>
                  <a:pt x="116148" y="44803"/>
                  <a:pt x="112489" y="42974"/>
                </a:cubicBezTo>
                <a:cubicBezTo>
                  <a:pt x="108831" y="41145"/>
                  <a:pt x="104335" y="42633"/>
                  <a:pt x="102505" y="46292"/>
                </a:cubicBezTo>
                <a:lnTo>
                  <a:pt x="80956" y="89359"/>
                </a:lnTo>
                <a:cubicBezTo>
                  <a:pt x="80429" y="89328"/>
                  <a:pt x="79902" y="89297"/>
                  <a:pt x="79375" y="89297"/>
                </a:cubicBezTo>
                <a:cubicBezTo>
                  <a:pt x="68430" y="89297"/>
                  <a:pt x="59531" y="98196"/>
                  <a:pt x="59531" y="109141"/>
                </a:cubicBezTo>
                <a:cubicBezTo>
                  <a:pt x="59531" y="120086"/>
                  <a:pt x="68430" y="128984"/>
                  <a:pt x="79375" y="128984"/>
                </a:cubicBezTo>
                <a:close/>
                <a:moveTo>
                  <a:pt x="54570" y="44648"/>
                </a:moveTo>
                <a:cubicBezTo>
                  <a:pt x="54570" y="39172"/>
                  <a:pt x="50124" y="34727"/>
                  <a:pt x="44648" y="34727"/>
                </a:cubicBezTo>
                <a:cubicBezTo>
                  <a:pt x="39172" y="34727"/>
                  <a:pt x="34727" y="39172"/>
                  <a:pt x="34727" y="44648"/>
                </a:cubicBezTo>
                <a:cubicBezTo>
                  <a:pt x="34727" y="50124"/>
                  <a:pt x="39172" y="54570"/>
                  <a:pt x="44648" y="54570"/>
                </a:cubicBezTo>
                <a:cubicBezTo>
                  <a:pt x="50124" y="54570"/>
                  <a:pt x="54570" y="50124"/>
                  <a:pt x="54570" y="44648"/>
                </a:cubicBezTo>
                <a:close/>
                <a:moveTo>
                  <a:pt x="29766" y="89297"/>
                </a:moveTo>
                <a:cubicBezTo>
                  <a:pt x="35242" y="89297"/>
                  <a:pt x="39688" y="84851"/>
                  <a:pt x="39688" y="79375"/>
                </a:cubicBezTo>
                <a:cubicBezTo>
                  <a:pt x="39688" y="73899"/>
                  <a:pt x="35242" y="69453"/>
                  <a:pt x="29766" y="69453"/>
                </a:cubicBezTo>
                <a:cubicBezTo>
                  <a:pt x="24290" y="69453"/>
                  <a:pt x="19844" y="73899"/>
                  <a:pt x="19844" y="79375"/>
                </a:cubicBezTo>
                <a:cubicBezTo>
                  <a:pt x="19844" y="84851"/>
                  <a:pt x="24290" y="89297"/>
                  <a:pt x="29766" y="89297"/>
                </a:cubicBezTo>
                <a:close/>
                <a:moveTo>
                  <a:pt x="138906" y="79375"/>
                </a:moveTo>
                <a:cubicBezTo>
                  <a:pt x="138906" y="73899"/>
                  <a:pt x="134460" y="69453"/>
                  <a:pt x="128984" y="69453"/>
                </a:cubicBezTo>
                <a:cubicBezTo>
                  <a:pt x="123508" y="69453"/>
                  <a:pt x="119062" y="73899"/>
                  <a:pt x="119062" y="79375"/>
                </a:cubicBezTo>
                <a:cubicBezTo>
                  <a:pt x="119062" y="84851"/>
                  <a:pt x="123508" y="89297"/>
                  <a:pt x="128984" y="89297"/>
                </a:cubicBezTo>
                <a:cubicBezTo>
                  <a:pt x="134460" y="89297"/>
                  <a:pt x="138906" y="84851"/>
                  <a:pt x="138906" y="7937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5" name="Text 33"/>
          <p:cNvSpPr/>
          <p:nvPr/>
        </p:nvSpPr>
        <p:spPr>
          <a:xfrm>
            <a:off x="6532563" y="1428750"/>
            <a:ext cx="5262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Runway Gauge</a:t>
            </a:r>
            <a:endParaRPr lang="en-US" sz="1600" dirty="0"/>
          </a:p>
        </p:txBody>
      </p:sp>
      <p:pic>
        <p:nvPicPr>
          <p:cNvPr id="36" name="Image 0" descr="https://kimi-img.moonshot.cn/pub/slides/26-03-01-23:32:29-d6i5o3bdjm8g3tpb3f5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334125" y="1778000"/>
            <a:ext cx="4365625" cy="2222500"/>
          </a:xfrm>
          <a:prstGeom prst="roundRect">
            <a:avLst>
              <a:gd name="adj" fmla="val 0"/>
            </a:avLst>
          </a:prstGeom>
        </p:spPr>
      </p:pic>
      <p:sp>
        <p:nvSpPr>
          <p:cNvPr id="37" name="Shape 34"/>
          <p:cNvSpPr/>
          <p:nvPr/>
        </p:nvSpPr>
        <p:spPr>
          <a:xfrm>
            <a:off x="6175375" y="4286250"/>
            <a:ext cx="5699125" cy="3190875"/>
          </a:xfrm>
          <a:custGeom>
            <a:avLst/>
            <a:gdLst/>
            <a:ahLst/>
            <a:cxnLst/>
            <a:rect l="l" t="t" r="r" b="b"/>
            <a:pathLst>
              <a:path w="5699125" h="3190875">
                <a:moveTo>
                  <a:pt x="63498" y="0"/>
                </a:moveTo>
                <a:lnTo>
                  <a:pt x="5635627" y="0"/>
                </a:lnTo>
                <a:cubicBezTo>
                  <a:pt x="5670696" y="0"/>
                  <a:pt x="5699125" y="28429"/>
                  <a:pt x="5699125" y="63498"/>
                </a:cubicBezTo>
                <a:lnTo>
                  <a:pt x="5699125" y="3127377"/>
                </a:lnTo>
                <a:cubicBezTo>
                  <a:pt x="5699125" y="3162446"/>
                  <a:pt x="5670696" y="3190875"/>
                  <a:pt x="5635627" y="3190875"/>
                </a:cubicBezTo>
                <a:lnTo>
                  <a:pt x="63498" y="3190875"/>
                </a:lnTo>
                <a:cubicBezTo>
                  <a:pt x="28429" y="3190875"/>
                  <a:pt x="0" y="3162446"/>
                  <a:pt x="0" y="3127377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38" name="Text 35"/>
          <p:cNvSpPr/>
          <p:nvPr/>
        </p:nvSpPr>
        <p:spPr>
          <a:xfrm>
            <a:off x="6334125" y="4445000"/>
            <a:ext cx="5461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Interpretasi Hasil</a:t>
            </a: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6338094" y="4798219"/>
            <a:ext cx="5373688" cy="547688"/>
          </a:xfrm>
          <a:custGeom>
            <a:avLst/>
            <a:gdLst/>
            <a:ahLst/>
            <a:cxnLst/>
            <a:rect l="l" t="t" r="r" b="b"/>
            <a:pathLst>
              <a:path w="5373688" h="547688">
                <a:moveTo>
                  <a:pt x="63499" y="0"/>
                </a:moveTo>
                <a:lnTo>
                  <a:pt x="5310189" y="0"/>
                </a:lnTo>
                <a:cubicBezTo>
                  <a:pt x="5345258" y="0"/>
                  <a:pt x="5373688" y="28429"/>
                  <a:pt x="5373688" y="63499"/>
                </a:cubicBezTo>
                <a:lnTo>
                  <a:pt x="5373688" y="484189"/>
                </a:lnTo>
                <a:cubicBezTo>
                  <a:pt x="5373688" y="519258"/>
                  <a:pt x="5345258" y="547688"/>
                  <a:pt x="5310189" y="547688"/>
                </a:cubicBezTo>
                <a:lnTo>
                  <a:pt x="63499" y="547688"/>
                </a:lnTo>
                <a:cubicBezTo>
                  <a:pt x="28429" y="547688"/>
                  <a:pt x="0" y="519258"/>
                  <a:pt x="0" y="484189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C8553D">
              <a:alpha val="10196"/>
            </a:srgbClr>
          </a:solidFill>
          <a:ln w="12700">
            <a:solidFill>
              <a:srgbClr val="C8553D">
                <a:alpha val="30196"/>
              </a:srgbClr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6437313" y="489743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C8553D">
              <a:alpha val="30196"/>
            </a:srgbClr>
          </a:solidFill>
          <a:ln/>
        </p:spPr>
      </p:sp>
      <p:sp>
        <p:nvSpPr>
          <p:cNvPr id="41" name="Text 38"/>
          <p:cNvSpPr/>
          <p:nvPr/>
        </p:nvSpPr>
        <p:spPr>
          <a:xfrm>
            <a:off x="6543663" y="4976813"/>
            <a:ext cx="158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&lt;3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6850063" y="4897438"/>
            <a:ext cx="2690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Danger Zone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6850063" y="5087938"/>
            <a:ext cx="2682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ada ruang untuk transisi. Fokus: build buffer dulu.</a:t>
            </a:r>
            <a:endParaRPr lang="en-US" sz="1600" dirty="0"/>
          </a:p>
        </p:txBody>
      </p:sp>
      <p:sp>
        <p:nvSpPr>
          <p:cNvPr id="44" name="Shape 41"/>
          <p:cNvSpPr/>
          <p:nvPr/>
        </p:nvSpPr>
        <p:spPr>
          <a:xfrm>
            <a:off x="6338094" y="5449094"/>
            <a:ext cx="5373688" cy="547688"/>
          </a:xfrm>
          <a:custGeom>
            <a:avLst/>
            <a:gdLst/>
            <a:ahLst/>
            <a:cxnLst/>
            <a:rect l="l" t="t" r="r" b="b"/>
            <a:pathLst>
              <a:path w="5373688" h="547688">
                <a:moveTo>
                  <a:pt x="63499" y="0"/>
                </a:moveTo>
                <a:lnTo>
                  <a:pt x="5310189" y="0"/>
                </a:lnTo>
                <a:cubicBezTo>
                  <a:pt x="5345258" y="0"/>
                  <a:pt x="5373688" y="28429"/>
                  <a:pt x="5373688" y="63499"/>
                </a:cubicBezTo>
                <a:lnTo>
                  <a:pt x="5373688" y="484189"/>
                </a:lnTo>
                <a:cubicBezTo>
                  <a:pt x="5373688" y="519258"/>
                  <a:pt x="5345258" y="547688"/>
                  <a:pt x="5310189" y="547688"/>
                </a:cubicBezTo>
                <a:lnTo>
                  <a:pt x="63499" y="547688"/>
                </a:lnTo>
                <a:cubicBezTo>
                  <a:pt x="28429" y="547688"/>
                  <a:pt x="0" y="519258"/>
                  <a:pt x="0" y="484189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F2CC8F">
              <a:alpha val="10196"/>
            </a:srgbClr>
          </a:solidFill>
          <a:ln w="12700">
            <a:solidFill>
              <a:srgbClr val="F2CC8F">
                <a:alpha val="30196"/>
              </a:srgbClr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6437313" y="5548313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46" name="Text 43"/>
          <p:cNvSpPr/>
          <p:nvPr/>
        </p:nvSpPr>
        <p:spPr>
          <a:xfrm>
            <a:off x="6508688" y="5627688"/>
            <a:ext cx="230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3-6</a:t>
            </a:r>
            <a:endParaRPr lang="en-US" sz="1600" dirty="0"/>
          </a:p>
        </p:txBody>
      </p:sp>
      <p:sp>
        <p:nvSpPr>
          <p:cNvPr id="47" name="Text 44"/>
          <p:cNvSpPr/>
          <p:nvPr/>
        </p:nvSpPr>
        <p:spPr>
          <a:xfrm>
            <a:off x="6850063" y="5548313"/>
            <a:ext cx="2857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Caution Zone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6850063" y="5738813"/>
            <a:ext cx="2849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Bisa transisi tapi perlu kompresi burn rate &amp; income signal.</a:t>
            </a: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6338094" y="6099969"/>
            <a:ext cx="5373688" cy="547688"/>
          </a:xfrm>
          <a:custGeom>
            <a:avLst/>
            <a:gdLst/>
            <a:ahLst/>
            <a:cxnLst/>
            <a:rect l="l" t="t" r="r" b="b"/>
            <a:pathLst>
              <a:path w="5373688" h="547688">
                <a:moveTo>
                  <a:pt x="63499" y="0"/>
                </a:moveTo>
                <a:lnTo>
                  <a:pt x="5310189" y="0"/>
                </a:lnTo>
                <a:cubicBezTo>
                  <a:pt x="5345258" y="0"/>
                  <a:pt x="5373688" y="28429"/>
                  <a:pt x="5373688" y="63499"/>
                </a:cubicBezTo>
                <a:lnTo>
                  <a:pt x="5373688" y="484189"/>
                </a:lnTo>
                <a:cubicBezTo>
                  <a:pt x="5373688" y="519258"/>
                  <a:pt x="5345258" y="547688"/>
                  <a:pt x="5310189" y="547688"/>
                </a:cubicBezTo>
                <a:lnTo>
                  <a:pt x="63499" y="547688"/>
                </a:lnTo>
                <a:cubicBezTo>
                  <a:pt x="28429" y="547688"/>
                  <a:pt x="0" y="519258"/>
                  <a:pt x="0" y="484189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81B29A">
              <a:alpha val="10196"/>
            </a:srgbClr>
          </a:solidFill>
          <a:ln w="12700">
            <a:solidFill>
              <a:srgbClr val="81B29A">
                <a:alpha val="30196"/>
              </a:srgbClr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6437313" y="619918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51" name="Text 48"/>
          <p:cNvSpPr/>
          <p:nvPr/>
        </p:nvSpPr>
        <p:spPr>
          <a:xfrm>
            <a:off x="6492503" y="6278563"/>
            <a:ext cx="261937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6-12</a:t>
            </a:r>
            <a:endParaRPr lang="en-US" sz="1600" dirty="0"/>
          </a:p>
        </p:txBody>
      </p:sp>
      <p:sp>
        <p:nvSpPr>
          <p:cNvPr id="52" name="Text 49"/>
          <p:cNvSpPr/>
          <p:nvPr/>
        </p:nvSpPr>
        <p:spPr>
          <a:xfrm>
            <a:off x="6850063" y="6199188"/>
            <a:ext cx="2555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Comfortable Zone</a:t>
            </a:r>
            <a:endParaRPr lang="en-US" sz="1600" dirty="0"/>
          </a:p>
        </p:txBody>
      </p:sp>
      <p:sp>
        <p:nvSpPr>
          <p:cNvPr id="53" name="Text 50"/>
          <p:cNvSpPr/>
          <p:nvPr/>
        </p:nvSpPr>
        <p:spPr>
          <a:xfrm>
            <a:off x="6850063" y="6389688"/>
            <a:ext cx="2547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Cukup untuk transisi terencana dengan buffer aman.</a:t>
            </a:r>
            <a:endParaRPr lang="en-US" sz="1600" dirty="0"/>
          </a:p>
        </p:txBody>
      </p:sp>
      <p:sp>
        <p:nvSpPr>
          <p:cNvPr id="54" name="Shape 51"/>
          <p:cNvSpPr/>
          <p:nvPr/>
        </p:nvSpPr>
        <p:spPr>
          <a:xfrm>
            <a:off x="6342063" y="6754813"/>
            <a:ext cx="5365750" cy="555625"/>
          </a:xfrm>
          <a:custGeom>
            <a:avLst/>
            <a:gdLst/>
            <a:ahLst/>
            <a:cxnLst/>
            <a:rect l="l" t="t" r="r" b="b"/>
            <a:pathLst>
              <a:path w="5365750" h="555625">
                <a:moveTo>
                  <a:pt x="63502" y="0"/>
                </a:moveTo>
                <a:lnTo>
                  <a:pt x="5302248" y="0"/>
                </a:lnTo>
                <a:cubicBezTo>
                  <a:pt x="5337319" y="0"/>
                  <a:pt x="5365750" y="28431"/>
                  <a:pt x="5365750" y="63502"/>
                </a:cubicBezTo>
                <a:lnTo>
                  <a:pt x="5365750" y="492123"/>
                </a:lnTo>
                <a:cubicBezTo>
                  <a:pt x="5365750" y="527194"/>
                  <a:pt x="5337319" y="555625"/>
                  <a:pt x="5302248" y="555625"/>
                </a:cubicBezTo>
                <a:lnTo>
                  <a:pt x="63502" y="555625"/>
                </a:lnTo>
                <a:cubicBezTo>
                  <a:pt x="28431" y="555625"/>
                  <a:pt x="0" y="527194"/>
                  <a:pt x="0" y="492123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81B29A">
              <a:alpha val="20000"/>
            </a:srgbClr>
          </a:solidFill>
          <a:ln w="25400">
            <a:solidFill>
              <a:srgbClr val="81B29A">
                <a:alpha val="50196"/>
              </a:srgbClr>
            </a:solidFill>
            <a:prstDash val="solid"/>
          </a:ln>
        </p:spPr>
      </p:sp>
      <p:sp>
        <p:nvSpPr>
          <p:cNvPr id="55" name="Shape 52"/>
          <p:cNvSpPr/>
          <p:nvPr/>
        </p:nvSpPr>
        <p:spPr>
          <a:xfrm>
            <a:off x="6445250" y="6858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81B29A">
              <a:alpha val="40000"/>
            </a:srgbClr>
          </a:solidFill>
          <a:ln/>
        </p:spPr>
      </p:sp>
      <p:sp>
        <p:nvSpPr>
          <p:cNvPr id="56" name="Text 53"/>
          <p:cNvSpPr/>
          <p:nvPr/>
        </p:nvSpPr>
        <p:spPr>
          <a:xfrm>
            <a:off x="6530454" y="6937375"/>
            <a:ext cx="2063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12+</a:t>
            </a:r>
            <a:endParaRPr lang="en-US" sz="1600" dirty="0"/>
          </a:p>
        </p:txBody>
      </p:sp>
      <p:sp>
        <p:nvSpPr>
          <p:cNvPr id="57" name="Text 54"/>
          <p:cNvSpPr/>
          <p:nvPr/>
        </p:nvSpPr>
        <p:spPr>
          <a:xfrm>
            <a:off x="6858000" y="6858000"/>
            <a:ext cx="2643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Freedom Zone</a:t>
            </a:r>
            <a:endParaRPr lang="en-US" sz="1600" dirty="0"/>
          </a:p>
        </p:txBody>
      </p:sp>
      <p:sp>
        <p:nvSpPr>
          <p:cNvPr id="58" name="Text 55"/>
          <p:cNvSpPr/>
          <p:nvPr/>
        </p:nvSpPr>
        <p:spPr>
          <a:xfrm>
            <a:off x="6858000" y="7048500"/>
            <a:ext cx="2635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True financial flexibility. Bisa eksplorasi tanpa tekanan.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" cy="381000"/>
          </a:xfrm>
          <a:custGeom>
            <a:avLst/>
            <a:gdLst/>
            <a:ahLst/>
            <a:cxnLst/>
            <a:rect l="l" t="t" r="r" b="b"/>
            <a:pathLst>
              <a:path w="38100" h="381000">
                <a:moveTo>
                  <a:pt x="0" y="0"/>
                </a:moveTo>
                <a:lnTo>
                  <a:pt x="38100" y="0"/>
                </a:lnTo>
                <a:lnTo>
                  <a:pt x="381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76250"/>
            <a:ext cx="1581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Scenario Planning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763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Same Savings, Four Very Different Realities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90525" y="1495425"/>
            <a:ext cx="2724150" cy="3600450"/>
          </a:xfrm>
          <a:custGeom>
            <a:avLst/>
            <a:gdLst/>
            <a:ahLst/>
            <a:cxnLst/>
            <a:rect l="l" t="t" r="r" b="b"/>
            <a:pathLst>
              <a:path w="2724150" h="3600450">
                <a:moveTo>
                  <a:pt x="76194" y="0"/>
                </a:moveTo>
                <a:lnTo>
                  <a:pt x="2647956" y="0"/>
                </a:lnTo>
                <a:cubicBezTo>
                  <a:pt x="2690037" y="0"/>
                  <a:pt x="2724150" y="34113"/>
                  <a:pt x="2724150" y="76194"/>
                </a:cubicBezTo>
                <a:lnTo>
                  <a:pt x="2724150" y="3524256"/>
                </a:lnTo>
                <a:cubicBezTo>
                  <a:pt x="2724150" y="3566337"/>
                  <a:pt x="2690037" y="3600450"/>
                  <a:pt x="2647956" y="3600450"/>
                </a:cubicBezTo>
                <a:lnTo>
                  <a:pt x="76194" y="3600450"/>
                </a:lnTo>
                <a:cubicBezTo>
                  <a:pt x="34113" y="3600450"/>
                  <a:pt x="0" y="3566337"/>
                  <a:pt x="0" y="3524256"/>
                </a:cubicBezTo>
                <a:lnTo>
                  <a:pt x="0" y="76194"/>
                </a:lnTo>
                <a:cubicBezTo>
                  <a:pt x="0" y="34142"/>
                  <a:pt x="34142" y="0"/>
                  <a:pt x="76194" y="0"/>
                </a:cubicBezTo>
                <a:close/>
              </a:path>
            </a:pathLst>
          </a:custGeom>
          <a:solidFill>
            <a:srgbClr val="81B29A">
              <a:alpha val="10196"/>
            </a:srgbClr>
          </a:solidFill>
          <a:ln w="25400">
            <a:solidFill>
              <a:srgbClr val="81B29A">
                <a:alpha val="5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85900" y="16573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609725" y="1809750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0" y="114300"/>
                </a:moveTo>
                <a:cubicBezTo>
                  <a:pt x="0" y="74831"/>
                  <a:pt x="31968" y="42863"/>
                  <a:pt x="71438" y="42863"/>
                </a:cubicBezTo>
                <a:cubicBezTo>
                  <a:pt x="93940" y="42863"/>
                  <a:pt x="115104" y="53444"/>
                  <a:pt x="128588" y="71438"/>
                </a:cubicBezTo>
                <a:lnTo>
                  <a:pt x="142875" y="90502"/>
                </a:lnTo>
                <a:lnTo>
                  <a:pt x="157163" y="71438"/>
                </a:lnTo>
                <a:cubicBezTo>
                  <a:pt x="170646" y="53444"/>
                  <a:pt x="191810" y="42863"/>
                  <a:pt x="214313" y="42863"/>
                </a:cubicBezTo>
                <a:cubicBezTo>
                  <a:pt x="253782" y="42863"/>
                  <a:pt x="285750" y="74831"/>
                  <a:pt x="285750" y="114300"/>
                </a:cubicBezTo>
                <a:cubicBezTo>
                  <a:pt x="285750" y="153769"/>
                  <a:pt x="253782" y="185738"/>
                  <a:pt x="214313" y="185738"/>
                </a:cubicBezTo>
                <a:cubicBezTo>
                  <a:pt x="191810" y="185738"/>
                  <a:pt x="170646" y="175156"/>
                  <a:pt x="157163" y="157163"/>
                </a:cubicBezTo>
                <a:lnTo>
                  <a:pt x="142875" y="138098"/>
                </a:lnTo>
                <a:lnTo>
                  <a:pt x="128588" y="157163"/>
                </a:lnTo>
                <a:cubicBezTo>
                  <a:pt x="115104" y="175156"/>
                  <a:pt x="93940" y="185738"/>
                  <a:pt x="71438" y="185738"/>
                </a:cubicBezTo>
                <a:cubicBezTo>
                  <a:pt x="31968" y="185738"/>
                  <a:pt x="0" y="153769"/>
                  <a:pt x="0" y="114300"/>
                </a:cubicBezTo>
                <a:close/>
                <a:moveTo>
                  <a:pt x="125016" y="114300"/>
                </a:moveTo>
                <a:lnTo>
                  <a:pt x="105728" y="88583"/>
                </a:lnTo>
                <a:cubicBezTo>
                  <a:pt x="97646" y="77778"/>
                  <a:pt x="84921" y="71438"/>
                  <a:pt x="71438" y="71438"/>
                </a:cubicBezTo>
                <a:cubicBezTo>
                  <a:pt x="47774" y="71438"/>
                  <a:pt x="28575" y="90636"/>
                  <a:pt x="28575" y="114300"/>
                </a:cubicBezTo>
                <a:cubicBezTo>
                  <a:pt x="28575" y="137964"/>
                  <a:pt x="47774" y="157163"/>
                  <a:pt x="71438" y="157163"/>
                </a:cubicBezTo>
                <a:cubicBezTo>
                  <a:pt x="84921" y="157163"/>
                  <a:pt x="97646" y="150822"/>
                  <a:pt x="105728" y="140018"/>
                </a:cubicBezTo>
                <a:lnTo>
                  <a:pt x="125016" y="114300"/>
                </a:lnTo>
                <a:close/>
                <a:moveTo>
                  <a:pt x="160734" y="114300"/>
                </a:moveTo>
                <a:lnTo>
                  <a:pt x="180023" y="140018"/>
                </a:lnTo>
                <a:cubicBezTo>
                  <a:pt x="188104" y="150822"/>
                  <a:pt x="200829" y="157163"/>
                  <a:pt x="214313" y="157163"/>
                </a:cubicBezTo>
                <a:cubicBezTo>
                  <a:pt x="237976" y="157163"/>
                  <a:pt x="257175" y="137964"/>
                  <a:pt x="257175" y="114300"/>
                </a:cubicBezTo>
                <a:cubicBezTo>
                  <a:pt x="257175" y="90636"/>
                  <a:pt x="237976" y="71438"/>
                  <a:pt x="214313" y="71438"/>
                </a:cubicBezTo>
                <a:cubicBezTo>
                  <a:pt x="200829" y="71438"/>
                  <a:pt x="188104" y="77778"/>
                  <a:pt x="180023" y="88583"/>
                </a:cubicBezTo>
                <a:lnTo>
                  <a:pt x="160734" y="114300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8" name="Text 6"/>
          <p:cNvSpPr/>
          <p:nvPr/>
        </p:nvSpPr>
        <p:spPr>
          <a:xfrm>
            <a:off x="504825" y="2305050"/>
            <a:ext cx="2495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Status Quo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19113" y="2571750"/>
            <a:ext cx="2466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Tetap kerja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52450" y="2876550"/>
            <a:ext cx="2400300" cy="533400"/>
          </a:xfrm>
          <a:custGeom>
            <a:avLst/>
            <a:gdLst/>
            <a:ahLst/>
            <a:cxnLst/>
            <a:rect l="l" t="t" r="r" b="b"/>
            <a:pathLst>
              <a:path w="2400300" h="533400">
                <a:moveTo>
                  <a:pt x="38101" y="0"/>
                </a:moveTo>
                <a:lnTo>
                  <a:pt x="2362199" y="0"/>
                </a:lnTo>
                <a:cubicBezTo>
                  <a:pt x="2383242" y="0"/>
                  <a:pt x="2400300" y="17058"/>
                  <a:pt x="2400300" y="38101"/>
                </a:cubicBezTo>
                <a:lnTo>
                  <a:pt x="2400300" y="495299"/>
                </a:lnTo>
                <a:cubicBezTo>
                  <a:pt x="2400300" y="516342"/>
                  <a:pt x="2383242" y="533400"/>
                  <a:pt x="236219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28650" y="2952750"/>
            <a:ext cx="2305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Burn Rate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8650" y="3105150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Normal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52450" y="3486150"/>
            <a:ext cx="2400300" cy="533400"/>
          </a:xfrm>
          <a:custGeom>
            <a:avLst/>
            <a:gdLst/>
            <a:ahLst/>
            <a:cxnLst/>
            <a:rect l="l" t="t" r="r" b="b"/>
            <a:pathLst>
              <a:path w="2400300" h="533400">
                <a:moveTo>
                  <a:pt x="38101" y="0"/>
                </a:moveTo>
                <a:lnTo>
                  <a:pt x="2362199" y="0"/>
                </a:lnTo>
                <a:cubicBezTo>
                  <a:pt x="2383242" y="0"/>
                  <a:pt x="2400300" y="17058"/>
                  <a:pt x="2400300" y="38101"/>
                </a:cubicBezTo>
                <a:lnTo>
                  <a:pt x="2400300" y="495299"/>
                </a:lnTo>
                <a:cubicBezTo>
                  <a:pt x="2400300" y="516342"/>
                  <a:pt x="2383242" y="533400"/>
                  <a:pt x="236219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28650" y="3562350"/>
            <a:ext cx="2305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28650" y="3714750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Full salary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52450" y="4281488"/>
            <a:ext cx="2400300" cy="9525"/>
          </a:xfrm>
          <a:custGeom>
            <a:avLst/>
            <a:gdLst/>
            <a:ahLst/>
            <a:cxnLst/>
            <a:rect l="l" t="t" r="r" b="b"/>
            <a:pathLst>
              <a:path w="2400300" h="9525">
                <a:moveTo>
                  <a:pt x="0" y="0"/>
                </a:moveTo>
                <a:lnTo>
                  <a:pt x="2400300" y="0"/>
                </a:lnTo>
                <a:lnTo>
                  <a:pt x="24003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519113" y="4400550"/>
            <a:ext cx="2466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Runway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1012" y="4591050"/>
            <a:ext cx="25431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∞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286125" y="1495425"/>
            <a:ext cx="2724150" cy="3600450"/>
          </a:xfrm>
          <a:custGeom>
            <a:avLst/>
            <a:gdLst/>
            <a:ahLst/>
            <a:cxnLst/>
            <a:rect l="l" t="t" r="r" b="b"/>
            <a:pathLst>
              <a:path w="2724150" h="3600450">
                <a:moveTo>
                  <a:pt x="76194" y="0"/>
                </a:moveTo>
                <a:lnTo>
                  <a:pt x="2647956" y="0"/>
                </a:lnTo>
                <a:cubicBezTo>
                  <a:pt x="2690037" y="0"/>
                  <a:pt x="2724150" y="34113"/>
                  <a:pt x="2724150" y="76194"/>
                </a:cubicBezTo>
                <a:lnTo>
                  <a:pt x="2724150" y="3524256"/>
                </a:lnTo>
                <a:cubicBezTo>
                  <a:pt x="2724150" y="3566337"/>
                  <a:pt x="2690037" y="3600450"/>
                  <a:pt x="2647956" y="3600450"/>
                </a:cubicBezTo>
                <a:lnTo>
                  <a:pt x="76194" y="3600450"/>
                </a:lnTo>
                <a:cubicBezTo>
                  <a:pt x="34113" y="3600450"/>
                  <a:pt x="0" y="3566337"/>
                  <a:pt x="0" y="3524256"/>
                </a:cubicBezTo>
                <a:lnTo>
                  <a:pt x="0" y="76194"/>
                </a:lnTo>
                <a:cubicBezTo>
                  <a:pt x="0" y="34142"/>
                  <a:pt x="34142" y="0"/>
                  <a:pt x="76194" y="0"/>
                </a:cubicBezTo>
                <a:close/>
              </a:path>
            </a:pathLst>
          </a:custGeom>
          <a:solidFill>
            <a:srgbClr val="F2CC8F">
              <a:alpha val="10196"/>
            </a:srgbClr>
          </a:solidFill>
          <a:ln w="25400">
            <a:solidFill>
              <a:srgbClr val="F2CC8F">
                <a:alpha val="5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381500" y="16573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4562475" y="1809750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85725" y="35719"/>
                </a:moveTo>
                <a:cubicBezTo>
                  <a:pt x="99525" y="35719"/>
                  <a:pt x="110728" y="24515"/>
                  <a:pt x="110728" y="10716"/>
                </a:cubicBezTo>
                <a:cubicBezTo>
                  <a:pt x="110728" y="-3084"/>
                  <a:pt x="99525" y="-14287"/>
                  <a:pt x="85725" y="-14287"/>
                </a:cubicBezTo>
                <a:cubicBezTo>
                  <a:pt x="71925" y="-14287"/>
                  <a:pt x="60722" y="-3084"/>
                  <a:pt x="60722" y="10716"/>
                </a:cubicBezTo>
                <a:cubicBezTo>
                  <a:pt x="60722" y="24515"/>
                  <a:pt x="71925" y="35719"/>
                  <a:pt x="85725" y="35719"/>
                </a:cubicBezTo>
                <a:close/>
                <a:moveTo>
                  <a:pt x="47059" y="101754"/>
                </a:moveTo>
                <a:lnTo>
                  <a:pt x="57150" y="91663"/>
                </a:lnTo>
                <a:lnTo>
                  <a:pt x="57150" y="122605"/>
                </a:lnTo>
                <a:cubicBezTo>
                  <a:pt x="57150" y="135106"/>
                  <a:pt x="62597" y="147027"/>
                  <a:pt x="72107" y="155153"/>
                </a:cubicBezTo>
                <a:lnTo>
                  <a:pt x="103986" y="182478"/>
                </a:lnTo>
                <a:cubicBezTo>
                  <a:pt x="106620" y="184755"/>
                  <a:pt x="108362" y="187881"/>
                  <a:pt x="108853" y="191319"/>
                </a:cubicBezTo>
                <a:lnTo>
                  <a:pt x="114479" y="230654"/>
                </a:lnTo>
                <a:cubicBezTo>
                  <a:pt x="115595" y="238467"/>
                  <a:pt x="122828" y="243914"/>
                  <a:pt x="130641" y="242798"/>
                </a:cubicBezTo>
                <a:cubicBezTo>
                  <a:pt x="138455" y="241682"/>
                  <a:pt x="143902" y="234449"/>
                  <a:pt x="142786" y="226635"/>
                </a:cubicBezTo>
                <a:lnTo>
                  <a:pt x="137160" y="187300"/>
                </a:lnTo>
                <a:cubicBezTo>
                  <a:pt x="135687" y="176986"/>
                  <a:pt x="130507" y="167610"/>
                  <a:pt x="122605" y="160824"/>
                </a:cubicBezTo>
                <a:lnTo>
                  <a:pt x="107201" y="147608"/>
                </a:lnTo>
                <a:lnTo>
                  <a:pt x="107201" y="96173"/>
                </a:lnTo>
                <a:lnTo>
                  <a:pt x="108898" y="98271"/>
                </a:lnTo>
                <a:cubicBezTo>
                  <a:pt x="117024" y="108451"/>
                  <a:pt x="129347" y="114345"/>
                  <a:pt x="142384" y="114345"/>
                </a:cubicBezTo>
                <a:lnTo>
                  <a:pt x="157207" y="114345"/>
                </a:lnTo>
                <a:cubicBezTo>
                  <a:pt x="165110" y="114345"/>
                  <a:pt x="171495" y="107960"/>
                  <a:pt x="171495" y="100057"/>
                </a:cubicBezTo>
                <a:cubicBezTo>
                  <a:pt x="171495" y="92154"/>
                  <a:pt x="165110" y="85770"/>
                  <a:pt x="157207" y="85770"/>
                </a:cubicBezTo>
                <a:lnTo>
                  <a:pt x="142384" y="85770"/>
                </a:lnTo>
                <a:cubicBezTo>
                  <a:pt x="138053" y="85770"/>
                  <a:pt x="133945" y="83805"/>
                  <a:pt x="131222" y="80412"/>
                </a:cubicBezTo>
                <a:lnTo>
                  <a:pt x="123230" y="70411"/>
                </a:lnTo>
                <a:cubicBezTo>
                  <a:pt x="112961" y="57552"/>
                  <a:pt x="97378" y="50051"/>
                  <a:pt x="80903" y="50051"/>
                </a:cubicBezTo>
                <a:cubicBezTo>
                  <a:pt x="66526" y="50051"/>
                  <a:pt x="52730" y="55766"/>
                  <a:pt x="42595" y="65946"/>
                </a:cubicBezTo>
                <a:lnTo>
                  <a:pt x="26834" y="81528"/>
                </a:lnTo>
                <a:cubicBezTo>
                  <a:pt x="18797" y="89565"/>
                  <a:pt x="14288" y="100459"/>
                  <a:pt x="14288" y="111844"/>
                </a:cubicBezTo>
                <a:lnTo>
                  <a:pt x="14288" y="128588"/>
                </a:lnTo>
                <a:cubicBezTo>
                  <a:pt x="14288" y="136490"/>
                  <a:pt x="20672" y="142875"/>
                  <a:pt x="28575" y="142875"/>
                </a:cubicBezTo>
                <a:cubicBezTo>
                  <a:pt x="36478" y="142875"/>
                  <a:pt x="42863" y="136490"/>
                  <a:pt x="42863" y="128588"/>
                </a:cubicBezTo>
                <a:lnTo>
                  <a:pt x="42863" y="111844"/>
                </a:lnTo>
                <a:cubicBezTo>
                  <a:pt x="42863" y="108049"/>
                  <a:pt x="44381" y="104433"/>
                  <a:pt x="47059" y="101754"/>
                </a:cubicBezTo>
                <a:close/>
                <a:moveTo>
                  <a:pt x="52596" y="181853"/>
                </a:moveTo>
                <a:cubicBezTo>
                  <a:pt x="51926" y="184175"/>
                  <a:pt x="50676" y="186318"/>
                  <a:pt x="48979" y="188015"/>
                </a:cubicBezTo>
                <a:lnTo>
                  <a:pt x="18484" y="218509"/>
                </a:lnTo>
                <a:cubicBezTo>
                  <a:pt x="12903" y="224091"/>
                  <a:pt x="12903" y="233154"/>
                  <a:pt x="18484" y="238735"/>
                </a:cubicBezTo>
                <a:cubicBezTo>
                  <a:pt x="24066" y="244316"/>
                  <a:pt x="33129" y="244316"/>
                  <a:pt x="38710" y="238735"/>
                </a:cubicBezTo>
                <a:lnTo>
                  <a:pt x="69205" y="208240"/>
                </a:lnTo>
                <a:cubicBezTo>
                  <a:pt x="74340" y="203106"/>
                  <a:pt x="78090" y="196721"/>
                  <a:pt x="80099" y="189711"/>
                </a:cubicBezTo>
                <a:lnTo>
                  <a:pt x="81082" y="186318"/>
                </a:lnTo>
                <a:lnTo>
                  <a:pt x="60543" y="168726"/>
                </a:lnTo>
                <a:cubicBezTo>
                  <a:pt x="59427" y="167744"/>
                  <a:pt x="58311" y="166762"/>
                  <a:pt x="57239" y="165690"/>
                </a:cubicBezTo>
                <a:lnTo>
                  <a:pt x="52596" y="181853"/>
                </a:ln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22" name="Text 20"/>
          <p:cNvSpPr/>
          <p:nvPr/>
        </p:nvSpPr>
        <p:spPr>
          <a:xfrm>
            <a:off x="3400425" y="2305050"/>
            <a:ext cx="2495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Soft Transition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414713" y="2571750"/>
            <a:ext cx="2466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Resign + freelance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448050" y="2876550"/>
            <a:ext cx="2400300" cy="533400"/>
          </a:xfrm>
          <a:custGeom>
            <a:avLst/>
            <a:gdLst/>
            <a:ahLst/>
            <a:cxnLst/>
            <a:rect l="l" t="t" r="r" b="b"/>
            <a:pathLst>
              <a:path w="2400300" h="533400">
                <a:moveTo>
                  <a:pt x="38101" y="0"/>
                </a:moveTo>
                <a:lnTo>
                  <a:pt x="2362199" y="0"/>
                </a:lnTo>
                <a:cubicBezTo>
                  <a:pt x="2383242" y="0"/>
                  <a:pt x="2400300" y="17058"/>
                  <a:pt x="2400300" y="38101"/>
                </a:cubicBezTo>
                <a:lnTo>
                  <a:pt x="2400300" y="495299"/>
                </a:lnTo>
                <a:cubicBezTo>
                  <a:pt x="2400300" y="516342"/>
                  <a:pt x="2383242" y="533400"/>
                  <a:pt x="236219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3524250" y="2952750"/>
            <a:ext cx="2305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Burn Rate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3524250" y="3105150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Normal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448050" y="3486150"/>
            <a:ext cx="2400300" cy="533400"/>
          </a:xfrm>
          <a:custGeom>
            <a:avLst/>
            <a:gdLst/>
            <a:ahLst/>
            <a:cxnLst/>
            <a:rect l="l" t="t" r="r" b="b"/>
            <a:pathLst>
              <a:path w="2400300" h="533400">
                <a:moveTo>
                  <a:pt x="38101" y="0"/>
                </a:moveTo>
                <a:lnTo>
                  <a:pt x="2362199" y="0"/>
                </a:lnTo>
                <a:cubicBezTo>
                  <a:pt x="2383242" y="0"/>
                  <a:pt x="2400300" y="17058"/>
                  <a:pt x="2400300" y="38101"/>
                </a:cubicBezTo>
                <a:lnTo>
                  <a:pt x="2400300" y="495299"/>
                </a:lnTo>
                <a:cubicBezTo>
                  <a:pt x="2400300" y="516342"/>
                  <a:pt x="2383242" y="533400"/>
                  <a:pt x="236219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3524250" y="3562350"/>
            <a:ext cx="2305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3524250" y="3714750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50% freelance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3448050" y="4281488"/>
            <a:ext cx="2400300" cy="9525"/>
          </a:xfrm>
          <a:custGeom>
            <a:avLst/>
            <a:gdLst/>
            <a:ahLst/>
            <a:cxnLst/>
            <a:rect l="l" t="t" r="r" b="b"/>
            <a:pathLst>
              <a:path w="2400300" h="9525">
                <a:moveTo>
                  <a:pt x="0" y="0"/>
                </a:moveTo>
                <a:lnTo>
                  <a:pt x="2400300" y="0"/>
                </a:lnTo>
                <a:lnTo>
                  <a:pt x="24003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3414713" y="4400550"/>
            <a:ext cx="2466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Runway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3376613" y="4591050"/>
            <a:ext cx="25431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25 bulan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81725" y="1495425"/>
            <a:ext cx="2724150" cy="3600450"/>
          </a:xfrm>
          <a:custGeom>
            <a:avLst/>
            <a:gdLst/>
            <a:ahLst/>
            <a:cxnLst/>
            <a:rect l="l" t="t" r="r" b="b"/>
            <a:pathLst>
              <a:path w="2724150" h="3600450">
                <a:moveTo>
                  <a:pt x="76194" y="0"/>
                </a:moveTo>
                <a:lnTo>
                  <a:pt x="2647956" y="0"/>
                </a:lnTo>
                <a:cubicBezTo>
                  <a:pt x="2690037" y="0"/>
                  <a:pt x="2724150" y="34113"/>
                  <a:pt x="2724150" y="76194"/>
                </a:cubicBezTo>
                <a:lnTo>
                  <a:pt x="2724150" y="3524256"/>
                </a:lnTo>
                <a:cubicBezTo>
                  <a:pt x="2724150" y="3566337"/>
                  <a:pt x="2690037" y="3600450"/>
                  <a:pt x="2647956" y="3600450"/>
                </a:cubicBezTo>
                <a:lnTo>
                  <a:pt x="76194" y="3600450"/>
                </a:lnTo>
                <a:cubicBezTo>
                  <a:pt x="34113" y="3600450"/>
                  <a:pt x="0" y="3566337"/>
                  <a:pt x="0" y="3524256"/>
                </a:cubicBezTo>
                <a:lnTo>
                  <a:pt x="0" y="76194"/>
                </a:lnTo>
                <a:cubicBezTo>
                  <a:pt x="0" y="34142"/>
                  <a:pt x="34142" y="0"/>
                  <a:pt x="76194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25400">
            <a:solidFill>
              <a:srgbClr val="E07A5F">
                <a:alpha val="5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277100" y="16573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7429500" y="18097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228600"/>
                </a:moveTo>
                <a:cubicBezTo>
                  <a:pt x="177384" y="228600"/>
                  <a:pt x="228600" y="177384"/>
                  <a:pt x="228600" y="114300"/>
                </a:cubicBezTo>
                <a:cubicBezTo>
                  <a:pt x="228600" y="51216"/>
                  <a:pt x="177384" y="0"/>
                  <a:pt x="114300" y="0"/>
                </a:cubicBezTo>
                <a:cubicBezTo>
                  <a:pt x="51216" y="0"/>
                  <a:pt x="0" y="51216"/>
                  <a:pt x="0" y="114300"/>
                </a:cubicBezTo>
                <a:cubicBezTo>
                  <a:pt x="0" y="177384"/>
                  <a:pt x="51216" y="228600"/>
                  <a:pt x="114300" y="228600"/>
                </a:cubicBezTo>
                <a:close/>
                <a:moveTo>
                  <a:pt x="85725" y="71438"/>
                </a:moveTo>
                <a:lnTo>
                  <a:pt x="142875" y="71438"/>
                </a:lnTo>
                <a:cubicBezTo>
                  <a:pt x="150778" y="71438"/>
                  <a:pt x="157163" y="77822"/>
                  <a:pt x="157163" y="85725"/>
                </a:cubicBezTo>
                <a:lnTo>
                  <a:pt x="157163" y="142875"/>
                </a:lnTo>
                <a:cubicBezTo>
                  <a:pt x="157163" y="150778"/>
                  <a:pt x="150778" y="157163"/>
                  <a:pt x="142875" y="157163"/>
                </a:cubicBezTo>
                <a:lnTo>
                  <a:pt x="85725" y="157163"/>
                </a:lnTo>
                <a:cubicBezTo>
                  <a:pt x="77822" y="157163"/>
                  <a:pt x="71438" y="150778"/>
                  <a:pt x="71438" y="142875"/>
                </a:cubicBezTo>
                <a:lnTo>
                  <a:pt x="71438" y="85725"/>
                </a:lnTo>
                <a:cubicBezTo>
                  <a:pt x="71438" y="77822"/>
                  <a:pt x="77822" y="71438"/>
                  <a:pt x="85725" y="71438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6" name="Text 34"/>
          <p:cNvSpPr/>
          <p:nvPr/>
        </p:nvSpPr>
        <p:spPr>
          <a:xfrm>
            <a:off x="6296025" y="2305050"/>
            <a:ext cx="2495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Hard Stop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310313" y="2571750"/>
            <a:ext cx="2466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Resign total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43650" y="2876550"/>
            <a:ext cx="2400300" cy="533400"/>
          </a:xfrm>
          <a:custGeom>
            <a:avLst/>
            <a:gdLst/>
            <a:ahLst/>
            <a:cxnLst/>
            <a:rect l="l" t="t" r="r" b="b"/>
            <a:pathLst>
              <a:path w="2400300" h="533400">
                <a:moveTo>
                  <a:pt x="38101" y="0"/>
                </a:moveTo>
                <a:lnTo>
                  <a:pt x="2362199" y="0"/>
                </a:lnTo>
                <a:cubicBezTo>
                  <a:pt x="2383242" y="0"/>
                  <a:pt x="2400300" y="17058"/>
                  <a:pt x="2400300" y="38101"/>
                </a:cubicBezTo>
                <a:lnTo>
                  <a:pt x="2400300" y="495299"/>
                </a:lnTo>
                <a:cubicBezTo>
                  <a:pt x="2400300" y="516342"/>
                  <a:pt x="2383242" y="533400"/>
                  <a:pt x="236219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6419850" y="2952750"/>
            <a:ext cx="2305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Burn Rate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419850" y="3105150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Normal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43650" y="3486150"/>
            <a:ext cx="2400300" cy="533400"/>
          </a:xfrm>
          <a:custGeom>
            <a:avLst/>
            <a:gdLst/>
            <a:ahLst/>
            <a:cxnLst/>
            <a:rect l="l" t="t" r="r" b="b"/>
            <a:pathLst>
              <a:path w="2400300" h="533400">
                <a:moveTo>
                  <a:pt x="38101" y="0"/>
                </a:moveTo>
                <a:lnTo>
                  <a:pt x="2362199" y="0"/>
                </a:lnTo>
                <a:cubicBezTo>
                  <a:pt x="2383242" y="0"/>
                  <a:pt x="2400300" y="17058"/>
                  <a:pt x="2400300" y="38101"/>
                </a:cubicBezTo>
                <a:lnTo>
                  <a:pt x="2400300" y="495299"/>
                </a:lnTo>
                <a:cubicBezTo>
                  <a:pt x="2400300" y="516342"/>
                  <a:pt x="2383242" y="533400"/>
                  <a:pt x="236219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6419850" y="3562350"/>
            <a:ext cx="2305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419850" y="3714750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Zero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43650" y="4281488"/>
            <a:ext cx="2400300" cy="9525"/>
          </a:xfrm>
          <a:custGeom>
            <a:avLst/>
            <a:gdLst/>
            <a:ahLst/>
            <a:cxnLst/>
            <a:rect l="l" t="t" r="r" b="b"/>
            <a:pathLst>
              <a:path w="2400300" h="9525">
                <a:moveTo>
                  <a:pt x="0" y="0"/>
                </a:moveTo>
                <a:lnTo>
                  <a:pt x="2400300" y="0"/>
                </a:lnTo>
                <a:lnTo>
                  <a:pt x="24003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6310313" y="4400550"/>
            <a:ext cx="2466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Runway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272213" y="4591050"/>
            <a:ext cx="25431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12.5 bulan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9077325" y="1495425"/>
            <a:ext cx="2724150" cy="3600450"/>
          </a:xfrm>
          <a:custGeom>
            <a:avLst/>
            <a:gdLst/>
            <a:ahLst/>
            <a:cxnLst/>
            <a:rect l="l" t="t" r="r" b="b"/>
            <a:pathLst>
              <a:path w="2724150" h="3600450">
                <a:moveTo>
                  <a:pt x="76194" y="0"/>
                </a:moveTo>
                <a:lnTo>
                  <a:pt x="2647956" y="0"/>
                </a:lnTo>
                <a:cubicBezTo>
                  <a:pt x="2690037" y="0"/>
                  <a:pt x="2724150" y="34113"/>
                  <a:pt x="2724150" y="76194"/>
                </a:cubicBezTo>
                <a:lnTo>
                  <a:pt x="2724150" y="3524256"/>
                </a:lnTo>
                <a:cubicBezTo>
                  <a:pt x="2724150" y="3566337"/>
                  <a:pt x="2690037" y="3600450"/>
                  <a:pt x="2647956" y="3600450"/>
                </a:cubicBezTo>
                <a:lnTo>
                  <a:pt x="76194" y="3600450"/>
                </a:lnTo>
                <a:cubicBezTo>
                  <a:pt x="34113" y="3600450"/>
                  <a:pt x="0" y="3566337"/>
                  <a:pt x="0" y="3524256"/>
                </a:cubicBezTo>
                <a:lnTo>
                  <a:pt x="0" y="76194"/>
                </a:lnTo>
                <a:cubicBezTo>
                  <a:pt x="0" y="34142"/>
                  <a:pt x="34142" y="0"/>
                  <a:pt x="76194" y="0"/>
                </a:cubicBezTo>
                <a:close/>
              </a:path>
            </a:pathLst>
          </a:custGeom>
          <a:solidFill>
            <a:srgbClr val="C8553D">
              <a:alpha val="10196"/>
            </a:srgbClr>
          </a:solidFill>
          <a:ln w="25400">
            <a:solidFill>
              <a:srgbClr val="C8553D">
                <a:alpha val="50196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172700" y="16573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C8553D">
              <a:alpha val="30196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10325100" y="18097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57150" y="142875"/>
                </a:moveTo>
                <a:lnTo>
                  <a:pt x="10939" y="142875"/>
                </a:lnTo>
                <a:cubicBezTo>
                  <a:pt x="-179" y="142875"/>
                  <a:pt x="-7010" y="130775"/>
                  <a:pt x="-1295" y="121221"/>
                </a:cubicBezTo>
                <a:lnTo>
                  <a:pt x="22324" y="81841"/>
                </a:lnTo>
                <a:cubicBezTo>
                  <a:pt x="26209" y="75367"/>
                  <a:pt x="33174" y="71438"/>
                  <a:pt x="40719" y="71438"/>
                </a:cubicBezTo>
                <a:lnTo>
                  <a:pt x="83135" y="71438"/>
                </a:lnTo>
                <a:cubicBezTo>
                  <a:pt x="117113" y="13886"/>
                  <a:pt x="167789" y="10984"/>
                  <a:pt x="201677" y="15939"/>
                </a:cubicBezTo>
                <a:cubicBezTo>
                  <a:pt x="207392" y="16788"/>
                  <a:pt x="211857" y="21253"/>
                  <a:pt x="212661" y="26923"/>
                </a:cubicBezTo>
                <a:cubicBezTo>
                  <a:pt x="217616" y="60811"/>
                  <a:pt x="214714" y="111487"/>
                  <a:pt x="157163" y="145465"/>
                </a:cubicBezTo>
                <a:lnTo>
                  <a:pt x="157163" y="187881"/>
                </a:lnTo>
                <a:cubicBezTo>
                  <a:pt x="157163" y="195426"/>
                  <a:pt x="153233" y="202391"/>
                  <a:pt x="146759" y="206276"/>
                </a:cubicBezTo>
                <a:lnTo>
                  <a:pt x="107379" y="229895"/>
                </a:lnTo>
                <a:cubicBezTo>
                  <a:pt x="97869" y="235610"/>
                  <a:pt x="85725" y="228734"/>
                  <a:pt x="85725" y="217661"/>
                </a:cubicBezTo>
                <a:lnTo>
                  <a:pt x="85725" y="171450"/>
                </a:lnTo>
                <a:cubicBezTo>
                  <a:pt x="85725" y="155689"/>
                  <a:pt x="72911" y="142875"/>
                  <a:pt x="57150" y="142875"/>
                </a:cubicBezTo>
                <a:lnTo>
                  <a:pt x="57105" y="142875"/>
                </a:lnTo>
                <a:close/>
                <a:moveTo>
                  <a:pt x="178594" y="71438"/>
                </a:moveTo>
                <a:cubicBezTo>
                  <a:pt x="178594" y="59609"/>
                  <a:pt x="168991" y="50006"/>
                  <a:pt x="157163" y="50006"/>
                </a:cubicBezTo>
                <a:cubicBezTo>
                  <a:pt x="145334" y="50006"/>
                  <a:pt x="135731" y="59609"/>
                  <a:pt x="135731" y="71438"/>
                </a:cubicBezTo>
                <a:cubicBezTo>
                  <a:pt x="135731" y="83266"/>
                  <a:pt x="145334" y="92869"/>
                  <a:pt x="157163" y="92869"/>
                </a:cubicBezTo>
                <a:cubicBezTo>
                  <a:pt x="168991" y="92869"/>
                  <a:pt x="178594" y="83266"/>
                  <a:pt x="178594" y="71438"/>
                </a:cubicBez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50" name="Text 48"/>
          <p:cNvSpPr/>
          <p:nvPr/>
        </p:nvSpPr>
        <p:spPr>
          <a:xfrm>
            <a:off x="9191625" y="2305050"/>
            <a:ext cx="2495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C8553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Accelerated Exit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9205913" y="2571750"/>
            <a:ext cx="2466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Resign + startup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9239250" y="2876550"/>
            <a:ext cx="2400300" cy="533400"/>
          </a:xfrm>
          <a:custGeom>
            <a:avLst/>
            <a:gdLst/>
            <a:ahLst/>
            <a:cxnLst/>
            <a:rect l="l" t="t" r="r" b="b"/>
            <a:pathLst>
              <a:path w="2400300" h="533400">
                <a:moveTo>
                  <a:pt x="38101" y="0"/>
                </a:moveTo>
                <a:lnTo>
                  <a:pt x="2362199" y="0"/>
                </a:lnTo>
                <a:cubicBezTo>
                  <a:pt x="2383242" y="0"/>
                  <a:pt x="2400300" y="17058"/>
                  <a:pt x="2400300" y="38101"/>
                </a:cubicBezTo>
                <a:lnTo>
                  <a:pt x="2400300" y="495299"/>
                </a:lnTo>
                <a:cubicBezTo>
                  <a:pt x="2400300" y="516342"/>
                  <a:pt x="2383242" y="533400"/>
                  <a:pt x="236219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9315450" y="2952750"/>
            <a:ext cx="2305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Burn Rate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9315450" y="3105150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-40% compressed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9239250" y="3486150"/>
            <a:ext cx="2400300" cy="533400"/>
          </a:xfrm>
          <a:custGeom>
            <a:avLst/>
            <a:gdLst/>
            <a:ahLst/>
            <a:cxnLst/>
            <a:rect l="l" t="t" r="r" b="b"/>
            <a:pathLst>
              <a:path w="2400300" h="533400">
                <a:moveTo>
                  <a:pt x="38101" y="0"/>
                </a:moveTo>
                <a:lnTo>
                  <a:pt x="2362199" y="0"/>
                </a:lnTo>
                <a:cubicBezTo>
                  <a:pt x="2383242" y="0"/>
                  <a:pt x="2400300" y="17058"/>
                  <a:pt x="2400300" y="38101"/>
                </a:cubicBezTo>
                <a:lnTo>
                  <a:pt x="2400300" y="495299"/>
                </a:lnTo>
                <a:cubicBezTo>
                  <a:pt x="2400300" y="516342"/>
                  <a:pt x="2383242" y="533400"/>
                  <a:pt x="236219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9315450" y="3562350"/>
            <a:ext cx="23050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9315450" y="3714750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Zero → mo 6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9239250" y="4281488"/>
            <a:ext cx="2400300" cy="9525"/>
          </a:xfrm>
          <a:custGeom>
            <a:avLst/>
            <a:gdLst/>
            <a:ahLst/>
            <a:cxnLst/>
            <a:rect l="l" t="t" r="r" b="b"/>
            <a:pathLst>
              <a:path w="2400300" h="9525">
                <a:moveTo>
                  <a:pt x="0" y="0"/>
                </a:moveTo>
                <a:lnTo>
                  <a:pt x="2400300" y="0"/>
                </a:lnTo>
                <a:lnTo>
                  <a:pt x="24003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C8553D">
              <a:alpha val="30196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9205913" y="4400550"/>
            <a:ext cx="2466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Runway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9167813" y="4591050"/>
            <a:ext cx="25431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C8553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20.8 bulan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381000" y="5257800"/>
            <a:ext cx="11430000" cy="1219200"/>
          </a:xfrm>
          <a:custGeom>
            <a:avLst/>
            <a:gdLst/>
            <a:ahLst/>
            <a:cxnLst/>
            <a:rect l="l" t="t" r="r" b="b"/>
            <a:pathLst>
              <a:path w="11430000" h="1219200">
                <a:moveTo>
                  <a:pt x="76200" y="0"/>
                </a:moveTo>
                <a:lnTo>
                  <a:pt x="11353800" y="0"/>
                </a:lnTo>
                <a:cubicBezTo>
                  <a:pt x="11395856" y="0"/>
                  <a:pt x="11430000" y="34144"/>
                  <a:pt x="11430000" y="76200"/>
                </a:cubicBezTo>
                <a:lnTo>
                  <a:pt x="11430000" y="1143000"/>
                </a:lnTo>
                <a:cubicBezTo>
                  <a:pt x="11430000" y="1185056"/>
                  <a:pt x="11395856" y="1219200"/>
                  <a:pt x="11353800" y="1219200"/>
                </a:cubicBezTo>
                <a:lnTo>
                  <a:pt x="76200" y="1219200"/>
                </a:lnTo>
                <a:cubicBezTo>
                  <a:pt x="34144" y="1219200"/>
                  <a:pt x="0" y="1185056"/>
                  <a:pt x="0" y="11430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571500" y="5448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728663" y="5581650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08979" y="142875"/>
                </a:moveTo>
                <a:cubicBezTo>
                  <a:pt x="111696" y="134578"/>
                  <a:pt x="117128" y="127062"/>
                  <a:pt x="123267" y="120588"/>
                </a:cubicBezTo>
                <a:cubicBezTo>
                  <a:pt x="135434" y="107789"/>
                  <a:pt x="142875" y="90488"/>
                  <a:pt x="142875" y="71438"/>
                </a:cubicBezTo>
                <a:cubicBezTo>
                  <a:pt x="142875" y="31998"/>
                  <a:pt x="110877" y="0"/>
                  <a:pt x="71437" y="0"/>
                </a:cubicBezTo>
                <a:cubicBezTo>
                  <a:pt x="31998" y="0"/>
                  <a:pt x="0" y="31998"/>
                  <a:pt x="0" y="71438"/>
                </a:cubicBezTo>
                <a:cubicBezTo>
                  <a:pt x="0" y="90488"/>
                  <a:pt x="7441" y="107789"/>
                  <a:pt x="19608" y="120588"/>
                </a:cubicBezTo>
                <a:cubicBezTo>
                  <a:pt x="25747" y="127062"/>
                  <a:pt x="31217" y="134578"/>
                  <a:pt x="33896" y="142875"/>
                </a:cubicBezTo>
                <a:lnTo>
                  <a:pt x="108942" y="142875"/>
                </a:lnTo>
                <a:close/>
                <a:moveTo>
                  <a:pt x="107156" y="160734"/>
                </a:moveTo>
                <a:lnTo>
                  <a:pt x="35719" y="160734"/>
                </a:lnTo>
                <a:lnTo>
                  <a:pt x="35719" y="166688"/>
                </a:lnTo>
                <a:cubicBezTo>
                  <a:pt x="35719" y="183133"/>
                  <a:pt x="49039" y="196453"/>
                  <a:pt x="65484" y="196453"/>
                </a:cubicBezTo>
                <a:lnTo>
                  <a:pt x="77391" y="196453"/>
                </a:lnTo>
                <a:cubicBezTo>
                  <a:pt x="93836" y="196453"/>
                  <a:pt x="107156" y="183133"/>
                  <a:pt x="107156" y="166688"/>
                </a:cubicBezTo>
                <a:lnTo>
                  <a:pt x="107156" y="160734"/>
                </a:lnTo>
                <a:close/>
                <a:moveTo>
                  <a:pt x="68461" y="41672"/>
                </a:moveTo>
                <a:cubicBezTo>
                  <a:pt x="53653" y="41672"/>
                  <a:pt x="41672" y="53653"/>
                  <a:pt x="41672" y="68461"/>
                </a:cubicBezTo>
                <a:cubicBezTo>
                  <a:pt x="41672" y="73409"/>
                  <a:pt x="37691" y="77391"/>
                  <a:pt x="32742" y="77391"/>
                </a:cubicBezTo>
                <a:cubicBezTo>
                  <a:pt x="27794" y="77391"/>
                  <a:pt x="23812" y="73409"/>
                  <a:pt x="23812" y="68461"/>
                </a:cubicBezTo>
                <a:cubicBezTo>
                  <a:pt x="23812" y="43793"/>
                  <a:pt x="43793" y="23812"/>
                  <a:pt x="68461" y="23812"/>
                </a:cubicBezTo>
                <a:cubicBezTo>
                  <a:pt x="73409" y="23812"/>
                  <a:pt x="77391" y="27794"/>
                  <a:pt x="77391" y="32742"/>
                </a:cubicBezTo>
                <a:cubicBezTo>
                  <a:pt x="77391" y="37691"/>
                  <a:pt x="73409" y="41672"/>
                  <a:pt x="68461" y="41672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4" name="Text 62"/>
          <p:cNvSpPr/>
          <p:nvPr/>
        </p:nvSpPr>
        <p:spPr>
          <a:xfrm>
            <a:off x="1181100" y="5448300"/>
            <a:ext cx="10534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Insight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1181100" y="5791200"/>
            <a:ext cx="105156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Pilihan terbesar bukan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"resign atau tidak"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tapi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"bagaimana kamu me-manage burn rate dan income replacement timeline"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Dengan Rp 150 juta yang sama, kamu bisa punya 12.5 bulan sampai 25 bulan runway — tergantung strategi yang dipilih.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9790" y="319790"/>
            <a:ext cx="31979" cy="319790"/>
          </a:xfrm>
          <a:custGeom>
            <a:avLst/>
            <a:gdLst/>
            <a:ahLst/>
            <a:cxnLst/>
            <a:rect l="l" t="t" r="r" b="b"/>
            <a:pathLst>
              <a:path w="31979" h="319790">
                <a:moveTo>
                  <a:pt x="0" y="0"/>
                </a:moveTo>
                <a:lnTo>
                  <a:pt x="31979" y="0"/>
                </a:lnTo>
                <a:lnTo>
                  <a:pt x="31979" y="319790"/>
                </a:lnTo>
                <a:lnTo>
                  <a:pt x="0" y="319790"/>
                </a:lnTo>
                <a:lnTo>
                  <a:pt x="0" y="0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" name="Text 1"/>
          <p:cNvSpPr/>
          <p:nvPr/>
        </p:nvSpPr>
        <p:spPr>
          <a:xfrm>
            <a:off x="447706" y="399738"/>
            <a:ext cx="1582961" cy="1598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1" b="1" spc="88" kern="0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Optimization Strategy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9790" y="735517"/>
            <a:ext cx="11744294" cy="3837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022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How Low Can You Actually Go?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19790" y="1279161"/>
            <a:ext cx="6267887" cy="3453734"/>
          </a:xfrm>
          <a:custGeom>
            <a:avLst/>
            <a:gdLst/>
            <a:ahLst/>
            <a:cxnLst/>
            <a:rect l="l" t="t" r="r" b="b"/>
            <a:pathLst>
              <a:path w="6267887" h="3453734">
                <a:moveTo>
                  <a:pt x="63963" y="0"/>
                </a:moveTo>
                <a:lnTo>
                  <a:pt x="6203924" y="0"/>
                </a:lnTo>
                <a:cubicBezTo>
                  <a:pt x="6239250" y="0"/>
                  <a:pt x="6267887" y="28637"/>
                  <a:pt x="6267887" y="63963"/>
                </a:cubicBezTo>
                <a:lnTo>
                  <a:pt x="6267887" y="3389771"/>
                </a:lnTo>
                <a:cubicBezTo>
                  <a:pt x="6267887" y="3425096"/>
                  <a:pt x="6239250" y="3453734"/>
                  <a:pt x="6203924" y="3453734"/>
                </a:cubicBezTo>
                <a:lnTo>
                  <a:pt x="63963" y="3453734"/>
                </a:lnTo>
                <a:cubicBezTo>
                  <a:pt x="28637" y="3453734"/>
                  <a:pt x="0" y="3425096"/>
                  <a:pt x="0" y="3389771"/>
                </a:cubicBezTo>
                <a:lnTo>
                  <a:pt x="0" y="63963"/>
                </a:lnTo>
                <a:cubicBezTo>
                  <a:pt x="0" y="28661"/>
                  <a:pt x="28661" y="0"/>
                  <a:pt x="63963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9672" y="1471035"/>
            <a:ext cx="159895" cy="159895"/>
          </a:xfrm>
          <a:custGeom>
            <a:avLst/>
            <a:gdLst/>
            <a:ahLst/>
            <a:cxnLst/>
            <a:rect l="l" t="t" r="r" b="b"/>
            <a:pathLst>
              <a:path w="159895" h="159895">
                <a:moveTo>
                  <a:pt x="137254" y="2186"/>
                </a:moveTo>
                <a:cubicBezTo>
                  <a:pt x="140189" y="-750"/>
                  <a:pt x="144936" y="-750"/>
                  <a:pt x="147840" y="2186"/>
                </a:cubicBezTo>
                <a:lnTo>
                  <a:pt x="157834" y="12180"/>
                </a:lnTo>
                <a:cubicBezTo>
                  <a:pt x="160770" y="15115"/>
                  <a:pt x="160770" y="19862"/>
                  <a:pt x="157834" y="22766"/>
                </a:cubicBezTo>
                <a:lnTo>
                  <a:pt x="130664" y="49936"/>
                </a:lnTo>
                <a:lnTo>
                  <a:pt x="142844" y="62115"/>
                </a:lnTo>
                <a:cubicBezTo>
                  <a:pt x="144999" y="64270"/>
                  <a:pt x="145623" y="67487"/>
                  <a:pt x="144468" y="70298"/>
                </a:cubicBezTo>
                <a:cubicBezTo>
                  <a:pt x="143312" y="73108"/>
                  <a:pt x="140595" y="74951"/>
                  <a:pt x="137566" y="74951"/>
                </a:cubicBezTo>
                <a:lnTo>
                  <a:pt x="92595" y="74951"/>
                </a:lnTo>
                <a:cubicBezTo>
                  <a:pt x="88442" y="74951"/>
                  <a:pt x="85100" y="71609"/>
                  <a:pt x="85100" y="67456"/>
                </a:cubicBezTo>
                <a:lnTo>
                  <a:pt x="85100" y="22485"/>
                </a:lnTo>
                <a:cubicBezTo>
                  <a:pt x="85100" y="19456"/>
                  <a:pt x="86912" y="16708"/>
                  <a:pt x="89722" y="15552"/>
                </a:cubicBezTo>
                <a:cubicBezTo>
                  <a:pt x="92533" y="14397"/>
                  <a:pt x="95750" y="15021"/>
                  <a:pt x="97905" y="17176"/>
                </a:cubicBezTo>
                <a:lnTo>
                  <a:pt x="110084" y="29356"/>
                </a:lnTo>
                <a:lnTo>
                  <a:pt x="137254" y="2186"/>
                </a:lnTo>
                <a:close/>
                <a:moveTo>
                  <a:pt x="22641" y="84944"/>
                </a:moveTo>
                <a:lnTo>
                  <a:pt x="67612" y="84944"/>
                </a:lnTo>
                <a:cubicBezTo>
                  <a:pt x="71765" y="84944"/>
                  <a:pt x="75107" y="88286"/>
                  <a:pt x="75107" y="92439"/>
                </a:cubicBezTo>
                <a:lnTo>
                  <a:pt x="75107" y="137410"/>
                </a:lnTo>
                <a:cubicBezTo>
                  <a:pt x="75107" y="140439"/>
                  <a:pt x="73296" y="143187"/>
                  <a:pt x="70485" y="144343"/>
                </a:cubicBezTo>
                <a:cubicBezTo>
                  <a:pt x="67674" y="145498"/>
                  <a:pt x="64458" y="144874"/>
                  <a:pt x="62303" y="142719"/>
                </a:cubicBezTo>
                <a:lnTo>
                  <a:pt x="50123" y="130539"/>
                </a:lnTo>
                <a:lnTo>
                  <a:pt x="22954" y="157709"/>
                </a:lnTo>
                <a:cubicBezTo>
                  <a:pt x="20018" y="160645"/>
                  <a:pt x="15271" y="160645"/>
                  <a:pt x="12367" y="157709"/>
                </a:cubicBezTo>
                <a:lnTo>
                  <a:pt x="2373" y="147716"/>
                </a:lnTo>
                <a:cubicBezTo>
                  <a:pt x="-562" y="144780"/>
                  <a:pt x="-562" y="140033"/>
                  <a:pt x="2373" y="137129"/>
                </a:cubicBezTo>
                <a:lnTo>
                  <a:pt x="29543" y="109959"/>
                </a:lnTo>
                <a:lnTo>
                  <a:pt x="17364" y="97780"/>
                </a:lnTo>
                <a:cubicBezTo>
                  <a:pt x="15209" y="95625"/>
                  <a:pt x="14584" y="92408"/>
                  <a:pt x="15740" y="89597"/>
                </a:cubicBezTo>
                <a:cubicBezTo>
                  <a:pt x="16895" y="86787"/>
                  <a:pt x="19612" y="84944"/>
                  <a:pt x="22641" y="84944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7" name="Text 5"/>
          <p:cNvSpPr/>
          <p:nvPr/>
        </p:nvSpPr>
        <p:spPr>
          <a:xfrm>
            <a:off x="679554" y="1439056"/>
            <a:ext cx="5828176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Framework Minimum Viable Lifestyle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95675" y="1790825"/>
            <a:ext cx="5932108" cy="735517"/>
          </a:xfrm>
          <a:custGeom>
            <a:avLst/>
            <a:gdLst/>
            <a:ahLst/>
            <a:cxnLst/>
            <a:rect l="l" t="t" r="r" b="b"/>
            <a:pathLst>
              <a:path w="5932108" h="735517">
                <a:moveTo>
                  <a:pt x="0" y="0"/>
                </a:moveTo>
                <a:lnTo>
                  <a:pt x="5868147" y="0"/>
                </a:lnTo>
                <a:cubicBezTo>
                  <a:pt x="5903471" y="0"/>
                  <a:pt x="5932108" y="28636"/>
                  <a:pt x="5932108" y="63961"/>
                </a:cubicBezTo>
                <a:lnTo>
                  <a:pt x="5932108" y="671557"/>
                </a:lnTo>
                <a:cubicBezTo>
                  <a:pt x="5932108" y="706881"/>
                  <a:pt x="5903471" y="735517"/>
                  <a:pt x="5868147" y="735517"/>
                </a:cubicBezTo>
                <a:lnTo>
                  <a:pt x="0" y="735517"/>
                </a:lnTo>
                <a:lnTo>
                  <a:pt x="0" y="0"/>
                </a:lnTo>
                <a:close/>
              </a:path>
            </a:pathLst>
          </a:custGeom>
          <a:solidFill>
            <a:srgbClr val="C8553D">
              <a:alpha val="1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95675" y="1790825"/>
            <a:ext cx="31979" cy="735517"/>
          </a:xfrm>
          <a:custGeom>
            <a:avLst/>
            <a:gdLst/>
            <a:ahLst/>
            <a:cxnLst/>
            <a:rect l="l" t="t" r="r" b="b"/>
            <a:pathLst>
              <a:path w="31979" h="735517">
                <a:moveTo>
                  <a:pt x="0" y="0"/>
                </a:moveTo>
                <a:lnTo>
                  <a:pt x="31979" y="0"/>
                </a:lnTo>
                <a:lnTo>
                  <a:pt x="31979" y="735517"/>
                </a:lnTo>
                <a:lnTo>
                  <a:pt x="0" y="735517"/>
                </a:lnTo>
                <a:lnTo>
                  <a:pt x="0" y="0"/>
                </a:ln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10" name="Shape 8"/>
          <p:cNvSpPr/>
          <p:nvPr/>
        </p:nvSpPr>
        <p:spPr>
          <a:xfrm>
            <a:off x="677555" y="1958715"/>
            <a:ext cx="107929" cy="143906"/>
          </a:xfrm>
          <a:custGeom>
            <a:avLst/>
            <a:gdLst/>
            <a:ahLst/>
            <a:cxnLst/>
            <a:rect l="l" t="t" r="r" b="b"/>
            <a:pathLst>
              <a:path w="107929" h="143906">
                <a:moveTo>
                  <a:pt x="35976" y="26982"/>
                </a:moveTo>
                <a:lnTo>
                  <a:pt x="35976" y="44970"/>
                </a:lnTo>
                <a:lnTo>
                  <a:pt x="71953" y="44970"/>
                </a:lnTo>
                <a:lnTo>
                  <a:pt x="71953" y="26982"/>
                </a:lnTo>
                <a:cubicBezTo>
                  <a:pt x="71953" y="17061"/>
                  <a:pt x="63886" y="8994"/>
                  <a:pt x="53965" y="8994"/>
                </a:cubicBezTo>
                <a:cubicBezTo>
                  <a:pt x="44043" y="8994"/>
                  <a:pt x="35976" y="17061"/>
                  <a:pt x="35976" y="26982"/>
                </a:cubicBezTo>
                <a:close/>
                <a:moveTo>
                  <a:pt x="17988" y="44970"/>
                </a:moveTo>
                <a:lnTo>
                  <a:pt x="17988" y="26982"/>
                </a:lnTo>
                <a:cubicBezTo>
                  <a:pt x="17988" y="7111"/>
                  <a:pt x="34093" y="-8994"/>
                  <a:pt x="53965" y="-8994"/>
                </a:cubicBezTo>
                <a:cubicBezTo>
                  <a:pt x="73836" y="-8994"/>
                  <a:pt x="89941" y="7111"/>
                  <a:pt x="89941" y="26982"/>
                </a:cubicBezTo>
                <a:lnTo>
                  <a:pt x="89941" y="44970"/>
                </a:lnTo>
                <a:cubicBezTo>
                  <a:pt x="99863" y="44970"/>
                  <a:pt x="107929" y="53037"/>
                  <a:pt x="107929" y="62959"/>
                </a:cubicBezTo>
                <a:lnTo>
                  <a:pt x="107929" y="125917"/>
                </a:lnTo>
                <a:cubicBezTo>
                  <a:pt x="107929" y="135839"/>
                  <a:pt x="99863" y="143906"/>
                  <a:pt x="89941" y="143906"/>
                </a:cubicBezTo>
                <a:lnTo>
                  <a:pt x="17988" y="143906"/>
                </a:lnTo>
                <a:cubicBezTo>
                  <a:pt x="8067" y="143906"/>
                  <a:pt x="0" y="135839"/>
                  <a:pt x="0" y="125917"/>
                </a:cubicBezTo>
                <a:lnTo>
                  <a:pt x="0" y="62959"/>
                </a:lnTo>
                <a:cubicBezTo>
                  <a:pt x="0" y="53037"/>
                  <a:pt x="8067" y="44970"/>
                  <a:pt x="17988" y="44970"/>
                </a:cubicBezTo>
                <a:close/>
              </a:path>
            </a:pathLst>
          </a:custGeom>
          <a:solidFill>
            <a:srgbClr val="C8553D"/>
          </a:solidFill>
          <a:ln/>
        </p:spPr>
      </p:sp>
      <p:sp>
        <p:nvSpPr>
          <p:cNvPr id="11" name="Text 9"/>
          <p:cNvSpPr/>
          <p:nvPr/>
        </p:nvSpPr>
        <p:spPr>
          <a:xfrm>
            <a:off x="915399" y="1918741"/>
            <a:ext cx="1415071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BISA Dikurangi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39580" y="2206552"/>
            <a:ext cx="5724244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Fixed obligations: sewa/KPR, cicilan wajib, asuransi dasar. </a:t>
            </a:r>
            <a:pPr>
              <a:lnSpc>
                <a:spcPct val="120000"/>
              </a:lnSpc>
            </a:pPr>
            <a:r>
              <a:rPr lang="en-US" sz="1007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Ini adalah floor absolut.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95675" y="2622279"/>
            <a:ext cx="5932108" cy="927391"/>
          </a:xfrm>
          <a:custGeom>
            <a:avLst/>
            <a:gdLst/>
            <a:ahLst/>
            <a:cxnLst/>
            <a:rect l="l" t="t" r="r" b="b"/>
            <a:pathLst>
              <a:path w="5932108" h="927391">
                <a:moveTo>
                  <a:pt x="0" y="0"/>
                </a:moveTo>
                <a:lnTo>
                  <a:pt x="5868145" y="0"/>
                </a:lnTo>
                <a:cubicBezTo>
                  <a:pt x="5903471" y="0"/>
                  <a:pt x="5932108" y="28637"/>
                  <a:pt x="5932108" y="63962"/>
                </a:cubicBezTo>
                <a:lnTo>
                  <a:pt x="5932108" y="863429"/>
                </a:lnTo>
                <a:cubicBezTo>
                  <a:pt x="5932108" y="898755"/>
                  <a:pt x="5903471" y="927391"/>
                  <a:pt x="5868145" y="927391"/>
                </a:cubicBezTo>
                <a:lnTo>
                  <a:pt x="0" y="927391"/>
                </a:lnTo>
                <a:lnTo>
                  <a:pt x="0" y="0"/>
                </a:lnTo>
                <a:close/>
              </a:path>
            </a:pathLst>
          </a:custGeom>
          <a:solidFill>
            <a:srgbClr val="F2CC8F">
              <a:alpha val="1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495675" y="2622279"/>
            <a:ext cx="31979" cy="927391"/>
          </a:xfrm>
          <a:custGeom>
            <a:avLst/>
            <a:gdLst/>
            <a:ahLst/>
            <a:cxnLst/>
            <a:rect l="l" t="t" r="r" b="b"/>
            <a:pathLst>
              <a:path w="31979" h="927391">
                <a:moveTo>
                  <a:pt x="0" y="0"/>
                </a:moveTo>
                <a:lnTo>
                  <a:pt x="31979" y="0"/>
                </a:lnTo>
                <a:lnTo>
                  <a:pt x="31979" y="927391"/>
                </a:lnTo>
                <a:lnTo>
                  <a:pt x="0" y="927391"/>
                </a:lnTo>
                <a:lnTo>
                  <a:pt x="0" y="0"/>
                </a:ln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15" name="Shape 13"/>
          <p:cNvSpPr/>
          <p:nvPr/>
        </p:nvSpPr>
        <p:spPr>
          <a:xfrm>
            <a:off x="659567" y="2790169"/>
            <a:ext cx="143906" cy="143906"/>
          </a:xfrm>
          <a:custGeom>
            <a:avLst/>
            <a:gdLst/>
            <a:ahLst/>
            <a:cxnLst/>
            <a:rect l="l" t="t" r="r" b="b"/>
            <a:pathLst>
              <a:path w="143906" h="143906">
                <a:moveTo>
                  <a:pt x="71953" y="143906"/>
                </a:moveTo>
                <a:cubicBezTo>
                  <a:pt x="111665" y="143906"/>
                  <a:pt x="143906" y="111665"/>
                  <a:pt x="143906" y="71953"/>
                </a:cubicBezTo>
                <a:cubicBezTo>
                  <a:pt x="143906" y="32241"/>
                  <a:pt x="111665" y="0"/>
                  <a:pt x="71953" y="0"/>
                </a:cubicBezTo>
                <a:cubicBezTo>
                  <a:pt x="32241" y="0"/>
                  <a:pt x="0" y="32241"/>
                  <a:pt x="0" y="71953"/>
                </a:cubicBezTo>
                <a:cubicBezTo>
                  <a:pt x="0" y="111665"/>
                  <a:pt x="32241" y="143906"/>
                  <a:pt x="71953" y="143906"/>
                </a:cubicBezTo>
                <a:close/>
                <a:moveTo>
                  <a:pt x="47219" y="65207"/>
                </a:moveTo>
                <a:lnTo>
                  <a:pt x="96687" y="65207"/>
                </a:lnTo>
                <a:cubicBezTo>
                  <a:pt x="100425" y="65207"/>
                  <a:pt x="103432" y="68215"/>
                  <a:pt x="103432" y="71953"/>
                </a:cubicBezTo>
                <a:cubicBezTo>
                  <a:pt x="103432" y="75691"/>
                  <a:pt x="100425" y="78698"/>
                  <a:pt x="96687" y="78698"/>
                </a:cubicBezTo>
                <a:lnTo>
                  <a:pt x="47219" y="78698"/>
                </a:lnTo>
                <a:cubicBezTo>
                  <a:pt x="43481" y="78698"/>
                  <a:pt x="40473" y="75691"/>
                  <a:pt x="40473" y="71953"/>
                </a:cubicBezTo>
                <a:cubicBezTo>
                  <a:pt x="40473" y="68215"/>
                  <a:pt x="43481" y="65207"/>
                  <a:pt x="47219" y="65207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16" name="Text 14"/>
          <p:cNvSpPr/>
          <p:nvPr/>
        </p:nvSpPr>
        <p:spPr>
          <a:xfrm>
            <a:off x="915399" y="2750195"/>
            <a:ext cx="1702883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BISA Dikurangi tapi Painful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39580" y="3038007"/>
            <a:ext cx="5724244" cy="3837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Makan out → meal prep, transport gojek → public transport, gym membership → home workout. </a:t>
            </a:r>
            <a:pPr>
              <a:lnSpc>
                <a:spcPct val="120000"/>
              </a:lnSpc>
            </a:pPr>
            <a:r>
              <a:rPr lang="en-US" sz="1007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Ada trade-off kenyamanan.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95675" y="3645608"/>
            <a:ext cx="5932108" cy="927391"/>
          </a:xfrm>
          <a:custGeom>
            <a:avLst/>
            <a:gdLst/>
            <a:ahLst/>
            <a:cxnLst/>
            <a:rect l="l" t="t" r="r" b="b"/>
            <a:pathLst>
              <a:path w="5932108" h="927391">
                <a:moveTo>
                  <a:pt x="0" y="0"/>
                </a:moveTo>
                <a:lnTo>
                  <a:pt x="5868145" y="0"/>
                </a:lnTo>
                <a:cubicBezTo>
                  <a:pt x="5903471" y="0"/>
                  <a:pt x="5932108" y="28637"/>
                  <a:pt x="5932108" y="63962"/>
                </a:cubicBezTo>
                <a:lnTo>
                  <a:pt x="5932108" y="863429"/>
                </a:lnTo>
                <a:cubicBezTo>
                  <a:pt x="5932108" y="898755"/>
                  <a:pt x="5903471" y="927391"/>
                  <a:pt x="5868145" y="927391"/>
                </a:cubicBezTo>
                <a:lnTo>
                  <a:pt x="0" y="927391"/>
                </a:lnTo>
                <a:lnTo>
                  <a:pt x="0" y="0"/>
                </a:lnTo>
                <a:close/>
              </a:path>
            </a:pathLst>
          </a:custGeom>
          <a:solidFill>
            <a:srgbClr val="81B29A">
              <a:alpha val="1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495675" y="3645608"/>
            <a:ext cx="31979" cy="927391"/>
          </a:xfrm>
          <a:custGeom>
            <a:avLst/>
            <a:gdLst/>
            <a:ahLst/>
            <a:cxnLst/>
            <a:rect l="l" t="t" r="r" b="b"/>
            <a:pathLst>
              <a:path w="31979" h="927391">
                <a:moveTo>
                  <a:pt x="0" y="0"/>
                </a:moveTo>
                <a:lnTo>
                  <a:pt x="31979" y="0"/>
                </a:lnTo>
                <a:lnTo>
                  <a:pt x="31979" y="927391"/>
                </a:lnTo>
                <a:lnTo>
                  <a:pt x="0" y="927391"/>
                </a:lnTo>
                <a:lnTo>
                  <a:pt x="0" y="0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20" name="Shape 18"/>
          <p:cNvSpPr/>
          <p:nvPr/>
        </p:nvSpPr>
        <p:spPr>
          <a:xfrm>
            <a:off x="659567" y="3813498"/>
            <a:ext cx="143906" cy="143906"/>
          </a:xfrm>
          <a:custGeom>
            <a:avLst/>
            <a:gdLst/>
            <a:ahLst/>
            <a:cxnLst/>
            <a:rect l="l" t="t" r="r" b="b"/>
            <a:pathLst>
              <a:path w="143906" h="143906">
                <a:moveTo>
                  <a:pt x="71953" y="143906"/>
                </a:moveTo>
                <a:cubicBezTo>
                  <a:pt x="111665" y="143906"/>
                  <a:pt x="143906" y="111665"/>
                  <a:pt x="143906" y="71953"/>
                </a:cubicBezTo>
                <a:cubicBezTo>
                  <a:pt x="143906" y="32241"/>
                  <a:pt x="111665" y="0"/>
                  <a:pt x="71953" y="0"/>
                </a:cubicBezTo>
                <a:cubicBezTo>
                  <a:pt x="32241" y="0"/>
                  <a:pt x="0" y="32241"/>
                  <a:pt x="0" y="71953"/>
                </a:cubicBezTo>
                <a:cubicBezTo>
                  <a:pt x="0" y="111665"/>
                  <a:pt x="32241" y="143906"/>
                  <a:pt x="71953" y="143906"/>
                </a:cubicBezTo>
                <a:close/>
                <a:moveTo>
                  <a:pt x="46938" y="46938"/>
                </a:moveTo>
                <a:cubicBezTo>
                  <a:pt x="49580" y="44296"/>
                  <a:pt x="53852" y="44296"/>
                  <a:pt x="56466" y="46938"/>
                </a:cubicBezTo>
                <a:lnTo>
                  <a:pt x="71925" y="62397"/>
                </a:lnTo>
                <a:lnTo>
                  <a:pt x="87383" y="46938"/>
                </a:lnTo>
                <a:cubicBezTo>
                  <a:pt x="90025" y="44296"/>
                  <a:pt x="94298" y="44296"/>
                  <a:pt x="96911" y="46938"/>
                </a:cubicBezTo>
                <a:cubicBezTo>
                  <a:pt x="99525" y="49580"/>
                  <a:pt x="99553" y="53852"/>
                  <a:pt x="96911" y="56466"/>
                </a:cubicBezTo>
                <a:lnTo>
                  <a:pt x="81453" y="71925"/>
                </a:lnTo>
                <a:lnTo>
                  <a:pt x="96911" y="87383"/>
                </a:lnTo>
                <a:cubicBezTo>
                  <a:pt x="99553" y="90025"/>
                  <a:pt x="99553" y="94298"/>
                  <a:pt x="96911" y="96911"/>
                </a:cubicBezTo>
                <a:cubicBezTo>
                  <a:pt x="94269" y="99525"/>
                  <a:pt x="89997" y="99553"/>
                  <a:pt x="87383" y="96911"/>
                </a:cubicBezTo>
                <a:lnTo>
                  <a:pt x="71925" y="81453"/>
                </a:lnTo>
                <a:lnTo>
                  <a:pt x="56466" y="96911"/>
                </a:lnTo>
                <a:cubicBezTo>
                  <a:pt x="53824" y="99553"/>
                  <a:pt x="49552" y="99553"/>
                  <a:pt x="46938" y="96911"/>
                </a:cubicBezTo>
                <a:cubicBezTo>
                  <a:pt x="44324" y="94269"/>
                  <a:pt x="44296" y="89997"/>
                  <a:pt x="46938" y="87383"/>
                </a:cubicBezTo>
                <a:lnTo>
                  <a:pt x="62397" y="71925"/>
                </a:lnTo>
                <a:lnTo>
                  <a:pt x="46938" y="56466"/>
                </a:lnTo>
                <a:cubicBezTo>
                  <a:pt x="44296" y="53824"/>
                  <a:pt x="44296" y="49552"/>
                  <a:pt x="46938" y="46938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21" name="Text 19"/>
          <p:cNvSpPr/>
          <p:nvPr/>
        </p:nvSpPr>
        <p:spPr>
          <a:xfrm>
            <a:off x="915399" y="3773524"/>
            <a:ext cx="1079292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BISA Dieliminasi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39580" y="4061335"/>
            <a:ext cx="5724244" cy="3837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Subscription tidak esensial, shopping discretionary, entertainment premium, dining fancy. </a:t>
            </a:r>
            <a:pPr>
              <a:lnSpc>
                <a:spcPct val="120000"/>
              </a:lnSpc>
            </a:pPr>
            <a:r>
              <a:rPr lang="en-US" sz="1007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Low impact pada kualitas hidup.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23788" y="4864808"/>
            <a:ext cx="6259892" cy="807470"/>
          </a:xfrm>
          <a:custGeom>
            <a:avLst/>
            <a:gdLst/>
            <a:ahLst/>
            <a:cxnLst/>
            <a:rect l="l" t="t" r="r" b="b"/>
            <a:pathLst>
              <a:path w="6259892" h="807470">
                <a:moveTo>
                  <a:pt x="63960" y="0"/>
                </a:moveTo>
                <a:lnTo>
                  <a:pt x="6195933" y="0"/>
                </a:lnTo>
                <a:cubicBezTo>
                  <a:pt x="6231257" y="0"/>
                  <a:pt x="6259892" y="28636"/>
                  <a:pt x="6259892" y="63960"/>
                </a:cubicBezTo>
                <a:lnTo>
                  <a:pt x="6259892" y="743510"/>
                </a:lnTo>
                <a:cubicBezTo>
                  <a:pt x="6259892" y="778834"/>
                  <a:pt x="6231257" y="807470"/>
                  <a:pt x="6195933" y="807470"/>
                </a:cubicBezTo>
                <a:lnTo>
                  <a:pt x="63960" y="807470"/>
                </a:lnTo>
                <a:cubicBezTo>
                  <a:pt x="28659" y="807470"/>
                  <a:pt x="0" y="778811"/>
                  <a:pt x="0" y="743510"/>
                </a:cubicBezTo>
                <a:lnTo>
                  <a:pt x="0" y="63960"/>
                </a:lnTo>
                <a:cubicBezTo>
                  <a:pt x="0" y="28659"/>
                  <a:pt x="28659" y="0"/>
                  <a:pt x="63960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47706" y="5188595"/>
            <a:ext cx="159895" cy="159895"/>
          </a:xfrm>
          <a:custGeom>
            <a:avLst/>
            <a:gdLst/>
            <a:ahLst/>
            <a:cxnLst/>
            <a:rect l="l" t="t" r="r" b="b"/>
            <a:pathLst>
              <a:path w="159895" h="159895">
                <a:moveTo>
                  <a:pt x="37475" y="17489"/>
                </a:moveTo>
                <a:cubicBezTo>
                  <a:pt x="37475" y="7839"/>
                  <a:pt x="45314" y="0"/>
                  <a:pt x="54964" y="0"/>
                </a:cubicBezTo>
                <a:lnTo>
                  <a:pt x="62459" y="0"/>
                </a:lnTo>
                <a:cubicBezTo>
                  <a:pt x="67987" y="0"/>
                  <a:pt x="72452" y="4466"/>
                  <a:pt x="72452" y="9993"/>
                </a:cubicBezTo>
                <a:lnTo>
                  <a:pt x="72452" y="149902"/>
                </a:lnTo>
                <a:cubicBezTo>
                  <a:pt x="72452" y="155429"/>
                  <a:pt x="67987" y="159895"/>
                  <a:pt x="62459" y="159895"/>
                </a:cubicBezTo>
                <a:lnTo>
                  <a:pt x="52466" y="159895"/>
                </a:lnTo>
                <a:cubicBezTo>
                  <a:pt x="43159" y="159895"/>
                  <a:pt x="35321" y="153524"/>
                  <a:pt x="33103" y="144905"/>
                </a:cubicBezTo>
                <a:cubicBezTo>
                  <a:pt x="32885" y="144905"/>
                  <a:pt x="32697" y="144905"/>
                  <a:pt x="32479" y="144905"/>
                </a:cubicBezTo>
                <a:cubicBezTo>
                  <a:pt x="18675" y="144905"/>
                  <a:pt x="7495" y="133725"/>
                  <a:pt x="7495" y="119921"/>
                </a:cubicBezTo>
                <a:cubicBezTo>
                  <a:pt x="7495" y="114300"/>
                  <a:pt x="9369" y="109116"/>
                  <a:pt x="12492" y="104931"/>
                </a:cubicBezTo>
                <a:cubicBezTo>
                  <a:pt x="6433" y="100372"/>
                  <a:pt x="2498" y="93126"/>
                  <a:pt x="2498" y="84944"/>
                </a:cubicBezTo>
                <a:cubicBezTo>
                  <a:pt x="2498" y="75294"/>
                  <a:pt x="7995" y="66894"/>
                  <a:pt x="15990" y="62740"/>
                </a:cubicBezTo>
                <a:cubicBezTo>
                  <a:pt x="13772" y="58993"/>
                  <a:pt x="12492" y="54620"/>
                  <a:pt x="12492" y="49967"/>
                </a:cubicBezTo>
                <a:cubicBezTo>
                  <a:pt x="12492" y="36164"/>
                  <a:pt x="23672" y="24984"/>
                  <a:pt x="37475" y="24984"/>
                </a:cubicBezTo>
                <a:lnTo>
                  <a:pt x="37475" y="17489"/>
                </a:lnTo>
                <a:close/>
                <a:moveTo>
                  <a:pt x="122420" y="17489"/>
                </a:moveTo>
                <a:lnTo>
                  <a:pt x="122420" y="24984"/>
                </a:lnTo>
                <a:cubicBezTo>
                  <a:pt x="136223" y="24984"/>
                  <a:pt x="147403" y="36164"/>
                  <a:pt x="147403" y="49967"/>
                </a:cubicBezTo>
                <a:cubicBezTo>
                  <a:pt x="147403" y="54652"/>
                  <a:pt x="146123" y="59024"/>
                  <a:pt x="143906" y="62740"/>
                </a:cubicBezTo>
                <a:cubicBezTo>
                  <a:pt x="151932" y="66894"/>
                  <a:pt x="157397" y="75263"/>
                  <a:pt x="157397" y="84944"/>
                </a:cubicBezTo>
                <a:cubicBezTo>
                  <a:pt x="157397" y="93126"/>
                  <a:pt x="153462" y="100372"/>
                  <a:pt x="147403" y="104931"/>
                </a:cubicBezTo>
                <a:cubicBezTo>
                  <a:pt x="150526" y="109116"/>
                  <a:pt x="152400" y="114300"/>
                  <a:pt x="152400" y="119921"/>
                </a:cubicBezTo>
                <a:cubicBezTo>
                  <a:pt x="152400" y="133725"/>
                  <a:pt x="141220" y="144905"/>
                  <a:pt x="127416" y="144905"/>
                </a:cubicBezTo>
                <a:cubicBezTo>
                  <a:pt x="127198" y="144905"/>
                  <a:pt x="127010" y="144905"/>
                  <a:pt x="126792" y="144905"/>
                </a:cubicBezTo>
                <a:cubicBezTo>
                  <a:pt x="124575" y="153524"/>
                  <a:pt x="116736" y="159895"/>
                  <a:pt x="107430" y="159895"/>
                </a:cubicBezTo>
                <a:lnTo>
                  <a:pt x="97436" y="159895"/>
                </a:lnTo>
                <a:cubicBezTo>
                  <a:pt x="91908" y="159895"/>
                  <a:pt x="87443" y="155429"/>
                  <a:pt x="87443" y="149902"/>
                </a:cubicBezTo>
                <a:lnTo>
                  <a:pt x="87443" y="9993"/>
                </a:lnTo>
                <a:cubicBezTo>
                  <a:pt x="87443" y="4466"/>
                  <a:pt x="91908" y="0"/>
                  <a:pt x="97436" y="0"/>
                </a:cubicBezTo>
                <a:lnTo>
                  <a:pt x="104931" y="0"/>
                </a:lnTo>
                <a:cubicBezTo>
                  <a:pt x="114581" y="0"/>
                  <a:pt x="122420" y="7839"/>
                  <a:pt x="122420" y="1748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5" name="Text 23"/>
          <p:cNvSpPr/>
          <p:nvPr/>
        </p:nvSpPr>
        <p:spPr>
          <a:xfrm>
            <a:off x="692421" y="4996721"/>
            <a:ext cx="5820181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Psychological Minimum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92421" y="5220574"/>
            <a:ext cx="5812186" cy="319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Level pengeluaran di mana kamu masih merasa "normal" — bukan survival mode yang membuatmu stress dan membuat keputusan buruk. </a:t>
            </a:r>
            <a:pPr>
              <a:lnSpc>
                <a:spcPct val="120000"/>
              </a:lnSpc>
            </a:pPr>
            <a:r>
              <a:rPr lang="en-US" sz="881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Ini berbeda untuk setiap orang.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747010" y="1279161"/>
            <a:ext cx="5124637" cy="2814153"/>
          </a:xfrm>
          <a:custGeom>
            <a:avLst/>
            <a:gdLst/>
            <a:ahLst/>
            <a:cxnLst/>
            <a:rect l="l" t="t" r="r" b="b"/>
            <a:pathLst>
              <a:path w="5124637" h="2814153">
                <a:moveTo>
                  <a:pt x="63966" y="0"/>
                </a:moveTo>
                <a:lnTo>
                  <a:pt x="5060672" y="0"/>
                </a:lnTo>
                <a:cubicBezTo>
                  <a:pt x="5095999" y="0"/>
                  <a:pt x="5124637" y="28638"/>
                  <a:pt x="5124637" y="63966"/>
                </a:cubicBezTo>
                <a:lnTo>
                  <a:pt x="5124637" y="2750188"/>
                </a:lnTo>
                <a:cubicBezTo>
                  <a:pt x="5124637" y="2785515"/>
                  <a:pt x="5095999" y="2814153"/>
                  <a:pt x="5060672" y="2814153"/>
                </a:cubicBezTo>
                <a:lnTo>
                  <a:pt x="63966" y="2814153"/>
                </a:lnTo>
                <a:cubicBezTo>
                  <a:pt x="28638" y="2814153"/>
                  <a:pt x="0" y="2785515"/>
                  <a:pt x="0" y="2750188"/>
                </a:cubicBezTo>
                <a:lnTo>
                  <a:pt x="0" y="63966"/>
                </a:lnTo>
                <a:cubicBezTo>
                  <a:pt x="0" y="28638"/>
                  <a:pt x="28638" y="0"/>
                  <a:pt x="63966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6926892" y="1471035"/>
            <a:ext cx="159895" cy="159895"/>
          </a:xfrm>
          <a:custGeom>
            <a:avLst/>
            <a:gdLst/>
            <a:ahLst/>
            <a:cxnLst/>
            <a:rect l="l" t="t" r="r" b="b"/>
            <a:pathLst>
              <a:path w="159895" h="159895">
                <a:moveTo>
                  <a:pt x="156960" y="47032"/>
                </a:moveTo>
                <a:lnTo>
                  <a:pt x="126979" y="77012"/>
                </a:lnTo>
                <a:cubicBezTo>
                  <a:pt x="124106" y="79885"/>
                  <a:pt x="119828" y="80728"/>
                  <a:pt x="116080" y="79167"/>
                </a:cubicBezTo>
                <a:cubicBezTo>
                  <a:pt x="112333" y="77605"/>
                  <a:pt x="109928" y="73983"/>
                  <a:pt x="109928" y="69954"/>
                </a:cubicBezTo>
                <a:lnTo>
                  <a:pt x="109928" y="49967"/>
                </a:lnTo>
                <a:lnTo>
                  <a:pt x="9993" y="49967"/>
                </a:lnTo>
                <a:cubicBezTo>
                  <a:pt x="4466" y="49967"/>
                  <a:pt x="0" y="45501"/>
                  <a:pt x="0" y="39974"/>
                </a:cubicBezTo>
                <a:cubicBezTo>
                  <a:pt x="0" y="34446"/>
                  <a:pt x="4466" y="29980"/>
                  <a:pt x="9993" y="29980"/>
                </a:cubicBezTo>
                <a:lnTo>
                  <a:pt x="109928" y="29980"/>
                </a:lnTo>
                <a:lnTo>
                  <a:pt x="109928" y="9993"/>
                </a:lnTo>
                <a:cubicBezTo>
                  <a:pt x="109928" y="5965"/>
                  <a:pt x="112364" y="2311"/>
                  <a:pt x="116111" y="750"/>
                </a:cubicBezTo>
                <a:cubicBezTo>
                  <a:pt x="119859" y="-812"/>
                  <a:pt x="124137" y="62"/>
                  <a:pt x="127010" y="2904"/>
                </a:cubicBezTo>
                <a:lnTo>
                  <a:pt x="156991" y="32885"/>
                </a:lnTo>
                <a:cubicBezTo>
                  <a:pt x="160894" y="36788"/>
                  <a:pt x="160894" y="43128"/>
                  <a:pt x="156991" y="47032"/>
                </a:cubicBezTo>
                <a:close/>
                <a:moveTo>
                  <a:pt x="32885" y="156960"/>
                </a:moveTo>
                <a:lnTo>
                  <a:pt x="2904" y="126979"/>
                </a:lnTo>
                <a:cubicBezTo>
                  <a:pt x="-999" y="123075"/>
                  <a:pt x="-999" y="116736"/>
                  <a:pt x="2904" y="112832"/>
                </a:cubicBezTo>
                <a:lnTo>
                  <a:pt x="32885" y="82852"/>
                </a:lnTo>
                <a:cubicBezTo>
                  <a:pt x="35758" y="79979"/>
                  <a:pt x="40036" y="79136"/>
                  <a:pt x="43784" y="80697"/>
                </a:cubicBezTo>
                <a:cubicBezTo>
                  <a:pt x="47531" y="82259"/>
                  <a:pt x="49967" y="85912"/>
                  <a:pt x="49967" y="89941"/>
                </a:cubicBezTo>
                <a:lnTo>
                  <a:pt x="49967" y="109928"/>
                </a:lnTo>
                <a:lnTo>
                  <a:pt x="149902" y="109928"/>
                </a:lnTo>
                <a:cubicBezTo>
                  <a:pt x="155429" y="109928"/>
                  <a:pt x="159895" y="114394"/>
                  <a:pt x="159895" y="119921"/>
                </a:cubicBezTo>
                <a:cubicBezTo>
                  <a:pt x="159895" y="125449"/>
                  <a:pt x="155429" y="129915"/>
                  <a:pt x="149902" y="129915"/>
                </a:cubicBezTo>
                <a:lnTo>
                  <a:pt x="49967" y="129915"/>
                </a:lnTo>
                <a:lnTo>
                  <a:pt x="49967" y="149902"/>
                </a:lnTo>
                <a:cubicBezTo>
                  <a:pt x="49967" y="153930"/>
                  <a:pt x="47531" y="157584"/>
                  <a:pt x="43784" y="159146"/>
                </a:cubicBezTo>
                <a:cubicBezTo>
                  <a:pt x="40036" y="160707"/>
                  <a:pt x="35758" y="159833"/>
                  <a:pt x="32885" y="15699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9" name="Text 27"/>
          <p:cNvSpPr/>
          <p:nvPr/>
        </p:nvSpPr>
        <p:spPr>
          <a:xfrm>
            <a:off x="7106774" y="1439056"/>
            <a:ext cx="4684926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Before vs After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906905" y="1790825"/>
            <a:ext cx="4804847" cy="863433"/>
          </a:xfrm>
          <a:custGeom>
            <a:avLst/>
            <a:gdLst/>
            <a:ahLst/>
            <a:cxnLst/>
            <a:rect l="l" t="t" r="r" b="b"/>
            <a:pathLst>
              <a:path w="4804847" h="863433">
                <a:moveTo>
                  <a:pt x="63955" y="0"/>
                </a:moveTo>
                <a:lnTo>
                  <a:pt x="4740893" y="0"/>
                </a:lnTo>
                <a:cubicBezTo>
                  <a:pt x="4776214" y="0"/>
                  <a:pt x="4804847" y="28633"/>
                  <a:pt x="4804847" y="63955"/>
                </a:cubicBezTo>
                <a:lnTo>
                  <a:pt x="4804847" y="799479"/>
                </a:lnTo>
                <a:cubicBezTo>
                  <a:pt x="4804847" y="834800"/>
                  <a:pt x="4776214" y="863433"/>
                  <a:pt x="4740893" y="863433"/>
                </a:cubicBezTo>
                <a:lnTo>
                  <a:pt x="63955" y="863433"/>
                </a:lnTo>
                <a:cubicBezTo>
                  <a:pt x="28633" y="863433"/>
                  <a:pt x="0" y="834800"/>
                  <a:pt x="0" y="799479"/>
                </a:cubicBezTo>
                <a:lnTo>
                  <a:pt x="0" y="63955"/>
                </a:lnTo>
                <a:cubicBezTo>
                  <a:pt x="0" y="28657"/>
                  <a:pt x="28657" y="0"/>
                  <a:pt x="63955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7034821" y="1934730"/>
            <a:ext cx="1047313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 Burn Rate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1142501" y="1918741"/>
            <a:ext cx="527654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12jt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7034821" y="2206552"/>
            <a:ext cx="4549015" cy="95937"/>
          </a:xfrm>
          <a:custGeom>
            <a:avLst/>
            <a:gdLst/>
            <a:ahLst/>
            <a:cxnLst/>
            <a:rect l="l" t="t" r="r" b="b"/>
            <a:pathLst>
              <a:path w="4549015" h="95937">
                <a:moveTo>
                  <a:pt x="47969" y="0"/>
                </a:moveTo>
                <a:lnTo>
                  <a:pt x="4501047" y="0"/>
                </a:lnTo>
                <a:cubicBezTo>
                  <a:pt x="4527539" y="0"/>
                  <a:pt x="4549015" y="21476"/>
                  <a:pt x="4549015" y="47969"/>
                </a:cubicBezTo>
                <a:lnTo>
                  <a:pt x="4549015" y="47969"/>
                </a:lnTo>
                <a:cubicBezTo>
                  <a:pt x="4549015" y="74461"/>
                  <a:pt x="4527539" y="95937"/>
                  <a:pt x="4501047" y="95937"/>
                </a:cubicBezTo>
                <a:lnTo>
                  <a:pt x="47969" y="95937"/>
                </a:lnTo>
                <a:cubicBezTo>
                  <a:pt x="21494" y="95937"/>
                  <a:pt x="0" y="74443"/>
                  <a:pt x="0" y="47969"/>
                </a:cubicBezTo>
                <a:lnTo>
                  <a:pt x="0" y="47969"/>
                </a:lnTo>
                <a:cubicBezTo>
                  <a:pt x="0" y="21494"/>
                  <a:pt x="21494" y="0"/>
                  <a:pt x="47969" y="0"/>
                </a:cubicBezTo>
                <a:close/>
              </a:path>
            </a:pathLst>
          </a:custGeom>
          <a:solidFill>
            <a:srgbClr val="4A5C6A">
              <a:alpha val="40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7034821" y="2206552"/>
            <a:ext cx="4549015" cy="95937"/>
          </a:xfrm>
          <a:custGeom>
            <a:avLst/>
            <a:gdLst/>
            <a:ahLst/>
            <a:cxnLst/>
            <a:rect l="l" t="t" r="r" b="b"/>
            <a:pathLst>
              <a:path w="4549015" h="95937">
                <a:moveTo>
                  <a:pt x="47969" y="0"/>
                </a:moveTo>
                <a:lnTo>
                  <a:pt x="4501047" y="0"/>
                </a:lnTo>
                <a:cubicBezTo>
                  <a:pt x="4527539" y="0"/>
                  <a:pt x="4549015" y="21476"/>
                  <a:pt x="4549015" y="47969"/>
                </a:cubicBezTo>
                <a:lnTo>
                  <a:pt x="4549015" y="47969"/>
                </a:lnTo>
                <a:cubicBezTo>
                  <a:pt x="4549015" y="74461"/>
                  <a:pt x="4527539" y="95937"/>
                  <a:pt x="4501047" y="95937"/>
                </a:cubicBezTo>
                <a:lnTo>
                  <a:pt x="47969" y="95937"/>
                </a:lnTo>
                <a:cubicBezTo>
                  <a:pt x="21494" y="95937"/>
                  <a:pt x="0" y="74443"/>
                  <a:pt x="0" y="47969"/>
                </a:cubicBezTo>
                <a:lnTo>
                  <a:pt x="0" y="47969"/>
                </a:lnTo>
                <a:cubicBezTo>
                  <a:pt x="0" y="21494"/>
                  <a:pt x="21494" y="0"/>
                  <a:pt x="47969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5" name="Text 33"/>
          <p:cNvSpPr/>
          <p:nvPr/>
        </p:nvSpPr>
        <p:spPr>
          <a:xfrm>
            <a:off x="7034821" y="2366447"/>
            <a:ext cx="4604978" cy="1598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Runway: 12.5 bulan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9238938" y="2750195"/>
            <a:ext cx="143906" cy="191874"/>
          </a:xfrm>
          <a:custGeom>
            <a:avLst/>
            <a:gdLst/>
            <a:ahLst/>
            <a:cxnLst/>
            <a:rect l="l" t="t" r="r" b="b"/>
            <a:pathLst>
              <a:path w="143906" h="191874">
                <a:moveTo>
                  <a:pt x="63483" y="188351"/>
                </a:moveTo>
                <a:cubicBezTo>
                  <a:pt x="68168" y="193036"/>
                  <a:pt x="75775" y="193036"/>
                  <a:pt x="80460" y="188351"/>
                </a:cubicBezTo>
                <a:lnTo>
                  <a:pt x="140420" y="128391"/>
                </a:lnTo>
                <a:cubicBezTo>
                  <a:pt x="145105" y="123706"/>
                  <a:pt x="145105" y="116099"/>
                  <a:pt x="140420" y="111414"/>
                </a:cubicBezTo>
                <a:cubicBezTo>
                  <a:pt x="135736" y="106730"/>
                  <a:pt x="128128" y="106730"/>
                  <a:pt x="123444" y="111414"/>
                </a:cubicBezTo>
                <a:lnTo>
                  <a:pt x="83945" y="150913"/>
                </a:lnTo>
                <a:lnTo>
                  <a:pt x="83945" y="11992"/>
                </a:lnTo>
                <a:cubicBezTo>
                  <a:pt x="83945" y="5359"/>
                  <a:pt x="78586" y="0"/>
                  <a:pt x="71953" y="0"/>
                </a:cubicBezTo>
                <a:cubicBezTo>
                  <a:pt x="65320" y="0"/>
                  <a:pt x="59961" y="5359"/>
                  <a:pt x="59961" y="11992"/>
                </a:cubicBezTo>
                <a:lnTo>
                  <a:pt x="59961" y="150913"/>
                </a:lnTo>
                <a:lnTo>
                  <a:pt x="20462" y="111414"/>
                </a:lnTo>
                <a:cubicBezTo>
                  <a:pt x="15777" y="106730"/>
                  <a:pt x="8170" y="106730"/>
                  <a:pt x="3485" y="111414"/>
                </a:cubicBezTo>
                <a:cubicBezTo>
                  <a:pt x="-1199" y="116099"/>
                  <a:pt x="-1199" y="123706"/>
                  <a:pt x="3485" y="128391"/>
                </a:cubicBezTo>
                <a:lnTo>
                  <a:pt x="63446" y="188351"/>
                </a:ln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37" name="Shape 35"/>
          <p:cNvSpPr/>
          <p:nvPr/>
        </p:nvSpPr>
        <p:spPr>
          <a:xfrm>
            <a:off x="6914900" y="3046001"/>
            <a:ext cx="4788858" cy="879423"/>
          </a:xfrm>
          <a:custGeom>
            <a:avLst/>
            <a:gdLst/>
            <a:ahLst/>
            <a:cxnLst/>
            <a:rect l="l" t="t" r="r" b="b"/>
            <a:pathLst>
              <a:path w="4788858" h="879423">
                <a:moveTo>
                  <a:pt x="63960" y="0"/>
                </a:moveTo>
                <a:lnTo>
                  <a:pt x="4724897" y="0"/>
                </a:lnTo>
                <a:cubicBezTo>
                  <a:pt x="4760222" y="0"/>
                  <a:pt x="4788858" y="28636"/>
                  <a:pt x="4788858" y="63960"/>
                </a:cubicBezTo>
                <a:lnTo>
                  <a:pt x="4788858" y="815463"/>
                </a:lnTo>
                <a:cubicBezTo>
                  <a:pt x="4788858" y="850787"/>
                  <a:pt x="4760222" y="879423"/>
                  <a:pt x="4724897" y="879423"/>
                </a:cubicBezTo>
                <a:lnTo>
                  <a:pt x="63960" y="879423"/>
                </a:lnTo>
                <a:cubicBezTo>
                  <a:pt x="28636" y="879423"/>
                  <a:pt x="0" y="850787"/>
                  <a:pt x="0" y="815463"/>
                </a:cubicBezTo>
                <a:lnTo>
                  <a:pt x="0" y="63960"/>
                </a:lnTo>
                <a:cubicBezTo>
                  <a:pt x="0" y="28660"/>
                  <a:pt x="28660" y="0"/>
                  <a:pt x="6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 w="25400">
            <a:solidFill>
              <a:srgbClr val="81B29A">
                <a:alpha val="50196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050811" y="3197902"/>
            <a:ext cx="1055308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Compressed Burn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1066551" y="3181912"/>
            <a:ext cx="583617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7.2jt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7050811" y="3469723"/>
            <a:ext cx="4517036" cy="95937"/>
          </a:xfrm>
          <a:custGeom>
            <a:avLst/>
            <a:gdLst/>
            <a:ahLst/>
            <a:cxnLst/>
            <a:rect l="l" t="t" r="r" b="b"/>
            <a:pathLst>
              <a:path w="4517036" h="95937">
                <a:moveTo>
                  <a:pt x="47969" y="0"/>
                </a:moveTo>
                <a:lnTo>
                  <a:pt x="4469068" y="0"/>
                </a:lnTo>
                <a:cubicBezTo>
                  <a:pt x="4495560" y="0"/>
                  <a:pt x="4517036" y="21476"/>
                  <a:pt x="4517036" y="47969"/>
                </a:cubicBezTo>
                <a:lnTo>
                  <a:pt x="4517036" y="47969"/>
                </a:lnTo>
                <a:cubicBezTo>
                  <a:pt x="4517036" y="74461"/>
                  <a:pt x="4495560" y="95937"/>
                  <a:pt x="4469068" y="95937"/>
                </a:cubicBezTo>
                <a:lnTo>
                  <a:pt x="47969" y="95937"/>
                </a:lnTo>
                <a:cubicBezTo>
                  <a:pt x="21494" y="95937"/>
                  <a:pt x="0" y="74443"/>
                  <a:pt x="0" y="47969"/>
                </a:cubicBezTo>
                <a:lnTo>
                  <a:pt x="0" y="47969"/>
                </a:lnTo>
                <a:cubicBezTo>
                  <a:pt x="0" y="21494"/>
                  <a:pt x="21494" y="0"/>
                  <a:pt x="47969" y="0"/>
                </a:cubicBezTo>
                <a:close/>
              </a:path>
            </a:pathLst>
          </a:custGeom>
          <a:solidFill>
            <a:srgbClr val="4A5C6A">
              <a:alpha val="40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7050811" y="3469723"/>
            <a:ext cx="2710222" cy="95937"/>
          </a:xfrm>
          <a:custGeom>
            <a:avLst/>
            <a:gdLst/>
            <a:ahLst/>
            <a:cxnLst/>
            <a:rect l="l" t="t" r="r" b="b"/>
            <a:pathLst>
              <a:path w="2710222" h="95937">
                <a:moveTo>
                  <a:pt x="47969" y="0"/>
                </a:moveTo>
                <a:lnTo>
                  <a:pt x="2662253" y="0"/>
                </a:lnTo>
                <a:cubicBezTo>
                  <a:pt x="2688745" y="0"/>
                  <a:pt x="2710222" y="21476"/>
                  <a:pt x="2710222" y="47969"/>
                </a:cubicBezTo>
                <a:lnTo>
                  <a:pt x="2710222" y="47969"/>
                </a:lnTo>
                <a:cubicBezTo>
                  <a:pt x="2710222" y="74461"/>
                  <a:pt x="2688745" y="95937"/>
                  <a:pt x="2662253" y="95937"/>
                </a:cubicBezTo>
                <a:lnTo>
                  <a:pt x="47969" y="95937"/>
                </a:lnTo>
                <a:cubicBezTo>
                  <a:pt x="21494" y="95937"/>
                  <a:pt x="0" y="74443"/>
                  <a:pt x="0" y="47969"/>
                </a:cubicBezTo>
                <a:lnTo>
                  <a:pt x="0" y="47969"/>
                </a:lnTo>
                <a:cubicBezTo>
                  <a:pt x="0" y="21494"/>
                  <a:pt x="21494" y="0"/>
                  <a:pt x="47969" y="0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42" name="Text 40"/>
          <p:cNvSpPr/>
          <p:nvPr/>
        </p:nvSpPr>
        <p:spPr>
          <a:xfrm>
            <a:off x="7050811" y="3629618"/>
            <a:ext cx="4572999" cy="1598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Runway: </a:t>
            </a:r>
            <a:pPr>
              <a:lnSpc>
                <a:spcPct val="120000"/>
              </a:lnSpc>
            </a:pPr>
            <a:r>
              <a:rPr lang="en-US" sz="881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20.8 bulan</a:t>
            </a:r>
            <a:pPr>
              <a:lnSpc>
                <a:spcPct val="120000"/>
              </a:lnSpc>
            </a:pPr>
            <a:r>
              <a:rPr lang="en-US" sz="88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(+8.3 bulan)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747010" y="4221230"/>
            <a:ext cx="5124637" cy="2638269"/>
          </a:xfrm>
          <a:custGeom>
            <a:avLst/>
            <a:gdLst/>
            <a:ahLst/>
            <a:cxnLst/>
            <a:rect l="l" t="t" r="r" b="b"/>
            <a:pathLst>
              <a:path w="5124637" h="2638269">
                <a:moveTo>
                  <a:pt x="63952" y="0"/>
                </a:moveTo>
                <a:lnTo>
                  <a:pt x="5060686" y="0"/>
                </a:lnTo>
                <a:cubicBezTo>
                  <a:pt x="5096005" y="0"/>
                  <a:pt x="5124637" y="28632"/>
                  <a:pt x="5124637" y="63952"/>
                </a:cubicBezTo>
                <a:lnTo>
                  <a:pt x="5124637" y="2574317"/>
                </a:lnTo>
                <a:cubicBezTo>
                  <a:pt x="5124637" y="2609637"/>
                  <a:pt x="5096005" y="2638269"/>
                  <a:pt x="5060686" y="2638269"/>
                </a:cubicBezTo>
                <a:lnTo>
                  <a:pt x="63952" y="2638269"/>
                </a:lnTo>
                <a:cubicBezTo>
                  <a:pt x="28632" y="2638269"/>
                  <a:pt x="0" y="2609637"/>
                  <a:pt x="0" y="2574317"/>
                </a:cubicBezTo>
                <a:lnTo>
                  <a:pt x="0" y="63952"/>
                </a:lnTo>
                <a:cubicBezTo>
                  <a:pt x="0" y="28632"/>
                  <a:pt x="28632" y="0"/>
                  <a:pt x="63952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6946879" y="4413104"/>
            <a:ext cx="119921" cy="159895"/>
          </a:xfrm>
          <a:custGeom>
            <a:avLst/>
            <a:gdLst/>
            <a:ahLst/>
            <a:cxnLst/>
            <a:rect l="l" t="t" r="r" b="b"/>
            <a:pathLst>
              <a:path w="119921" h="159895">
                <a:moveTo>
                  <a:pt x="19987" y="0"/>
                </a:moveTo>
                <a:cubicBezTo>
                  <a:pt x="8963" y="0"/>
                  <a:pt x="0" y="8963"/>
                  <a:pt x="0" y="19987"/>
                </a:cubicBezTo>
                <a:lnTo>
                  <a:pt x="0" y="139908"/>
                </a:lnTo>
                <a:cubicBezTo>
                  <a:pt x="0" y="150932"/>
                  <a:pt x="8963" y="159895"/>
                  <a:pt x="19987" y="159895"/>
                </a:cubicBezTo>
                <a:lnTo>
                  <a:pt x="99934" y="159895"/>
                </a:lnTo>
                <a:cubicBezTo>
                  <a:pt x="110958" y="159895"/>
                  <a:pt x="119921" y="150932"/>
                  <a:pt x="119921" y="139908"/>
                </a:cubicBezTo>
                <a:lnTo>
                  <a:pt x="119921" y="19987"/>
                </a:lnTo>
                <a:cubicBezTo>
                  <a:pt x="119921" y="8963"/>
                  <a:pt x="110958" y="0"/>
                  <a:pt x="99934" y="0"/>
                </a:cubicBezTo>
                <a:lnTo>
                  <a:pt x="19987" y="0"/>
                </a:lnTo>
                <a:close/>
                <a:moveTo>
                  <a:pt x="29980" y="19987"/>
                </a:moveTo>
                <a:lnTo>
                  <a:pt x="89941" y="19987"/>
                </a:lnTo>
                <a:cubicBezTo>
                  <a:pt x="95469" y="19987"/>
                  <a:pt x="99934" y="24453"/>
                  <a:pt x="99934" y="29980"/>
                </a:cubicBezTo>
                <a:lnTo>
                  <a:pt x="99934" y="39974"/>
                </a:lnTo>
                <a:cubicBezTo>
                  <a:pt x="99934" y="45501"/>
                  <a:pt x="95469" y="49967"/>
                  <a:pt x="89941" y="49967"/>
                </a:cubicBezTo>
                <a:lnTo>
                  <a:pt x="29980" y="49967"/>
                </a:lnTo>
                <a:cubicBezTo>
                  <a:pt x="24453" y="49967"/>
                  <a:pt x="19987" y="45501"/>
                  <a:pt x="19987" y="39974"/>
                </a:cubicBezTo>
                <a:lnTo>
                  <a:pt x="19987" y="29980"/>
                </a:lnTo>
                <a:cubicBezTo>
                  <a:pt x="19987" y="24453"/>
                  <a:pt x="24453" y="19987"/>
                  <a:pt x="29980" y="19987"/>
                </a:cubicBezTo>
                <a:close/>
                <a:moveTo>
                  <a:pt x="34977" y="72452"/>
                </a:moveTo>
                <a:cubicBezTo>
                  <a:pt x="34977" y="76589"/>
                  <a:pt x="31619" y="79948"/>
                  <a:pt x="27482" y="79948"/>
                </a:cubicBezTo>
                <a:cubicBezTo>
                  <a:pt x="23345" y="79948"/>
                  <a:pt x="19987" y="76589"/>
                  <a:pt x="19987" y="72452"/>
                </a:cubicBezTo>
                <a:cubicBezTo>
                  <a:pt x="19987" y="68316"/>
                  <a:pt x="23345" y="64957"/>
                  <a:pt x="27482" y="64957"/>
                </a:cubicBezTo>
                <a:cubicBezTo>
                  <a:pt x="31619" y="64957"/>
                  <a:pt x="34977" y="68316"/>
                  <a:pt x="34977" y="72452"/>
                </a:cubicBezTo>
                <a:close/>
                <a:moveTo>
                  <a:pt x="59961" y="79948"/>
                </a:moveTo>
                <a:cubicBezTo>
                  <a:pt x="55824" y="79948"/>
                  <a:pt x="52466" y="76589"/>
                  <a:pt x="52466" y="72452"/>
                </a:cubicBezTo>
                <a:cubicBezTo>
                  <a:pt x="52466" y="68316"/>
                  <a:pt x="55824" y="64957"/>
                  <a:pt x="59961" y="64957"/>
                </a:cubicBezTo>
                <a:cubicBezTo>
                  <a:pt x="64097" y="64957"/>
                  <a:pt x="67456" y="68316"/>
                  <a:pt x="67456" y="72452"/>
                </a:cubicBezTo>
                <a:cubicBezTo>
                  <a:pt x="67456" y="76589"/>
                  <a:pt x="64097" y="79948"/>
                  <a:pt x="59961" y="79948"/>
                </a:cubicBezTo>
                <a:close/>
                <a:moveTo>
                  <a:pt x="99934" y="72452"/>
                </a:moveTo>
                <a:cubicBezTo>
                  <a:pt x="99934" y="76589"/>
                  <a:pt x="96576" y="79948"/>
                  <a:pt x="92439" y="79948"/>
                </a:cubicBezTo>
                <a:cubicBezTo>
                  <a:pt x="88303" y="79948"/>
                  <a:pt x="84944" y="76589"/>
                  <a:pt x="84944" y="72452"/>
                </a:cubicBezTo>
                <a:cubicBezTo>
                  <a:pt x="84944" y="68316"/>
                  <a:pt x="88303" y="64957"/>
                  <a:pt x="92439" y="64957"/>
                </a:cubicBezTo>
                <a:cubicBezTo>
                  <a:pt x="96576" y="64957"/>
                  <a:pt x="99934" y="68316"/>
                  <a:pt x="99934" y="72452"/>
                </a:cubicBezTo>
                <a:close/>
                <a:moveTo>
                  <a:pt x="27482" y="109928"/>
                </a:moveTo>
                <a:cubicBezTo>
                  <a:pt x="23345" y="109928"/>
                  <a:pt x="19987" y="106569"/>
                  <a:pt x="19987" y="102433"/>
                </a:cubicBezTo>
                <a:cubicBezTo>
                  <a:pt x="19987" y="98296"/>
                  <a:pt x="23345" y="94938"/>
                  <a:pt x="27482" y="94938"/>
                </a:cubicBezTo>
                <a:cubicBezTo>
                  <a:pt x="31619" y="94938"/>
                  <a:pt x="34977" y="98296"/>
                  <a:pt x="34977" y="102433"/>
                </a:cubicBezTo>
                <a:cubicBezTo>
                  <a:pt x="34977" y="106569"/>
                  <a:pt x="31619" y="109928"/>
                  <a:pt x="27482" y="109928"/>
                </a:cubicBezTo>
                <a:close/>
                <a:moveTo>
                  <a:pt x="67456" y="102433"/>
                </a:moveTo>
                <a:cubicBezTo>
                  <a:pt x="67456" y="106569"/>
                  <a:pt x="64097" y="109928"/>
                  <a:pt x="59961" y="109928"/>
                </a:cubicBezTo>
                <a:cubicBezTo>
                  <a:pt x="55824" y="109928"/>
                  <a:pt x="52466" y="106569"/>
                  <a:pt x="52466" y="102433"/>
                </a:cubicBezTo>
                <a:cubicBezTo>
                  <a:pt x="52466" y="98296"/>
                  <a:pt x="55824" y="94938"/>
                  <a:pt x="59961" y="94938"/>
                </a:cubicBezTo>
                <a:cubicBezTo>
                  <a:pt x="64097" y="94938"/>
                  <a:pt x="67456" y="98296"/>
                  <a:pt x="67456" y="102433"/>
                </a:cubicBezTo>
                <a:close/>
                <a:moveTo>
                  <a:pt x="92439" y="109928"/>
                </a:moveTo>
                <a:cubicBezTo>
                  <a:pt x="88303" y="109928"/>
                  <a:pt x="84944" y="106569"/>
                  <a:pt x="84944" y="102433"/>
                </a:cubicBezTo>
                <a:cubicBezTo>
                  <a:pt x="84944" y="98296"/>
                  <a:pt x="88303" y="94938"/>
                  <a:pt x="92439" y="94938"/>
                </a:cubicBezTo>
                <a:cubicBezTo>
                  <a:pt x="96576" y="94938"/>
                  <a:pt x="99934" y="98296"/>
                  <a:pt x="99934" y="102433"/>
                </a:cubicBezTo>
                <a:cubicBezTo>
                  <a:pt x="99934" y="106569"/>
                  <a:pt x="96576" y="109928"/>
                  <a:pt x="92439" y="109928"/>
                </a:cubicBezTo>
                <a:close/>
                <a:moveTo>
                  <a:pt x="19987" y="132413"/>
                </a:moveTo>
                <a:cubicBezTo>
                  <a:pt x="19987" y="128260"/>
                  <a:pt x="23328" y="124918"/>
                  <a:pt x="27482" y="124918"/>
                </a:cubicBezTo>
                <a:lnTo>
                  <a:pt x="62459" y="124918"/>
                </a:lnTo>
                <a:cubicBezTo>
                  <a:pt x="66613" y="124918"/>
                  <a:pt x="69954" y="128260"/>
                  <a:pt x="69954" y="132413"/>
                </a:cubicBezTo>
                <a:cubicBezTo>
                  <a:pt x="69954" y="136567"/>
                  <a:pt x="66613" y="139908"/>
                  <a:pt x="62459" y="139908"/>
                </a:cubicBezTo>
                <a:lnTo>
                  <a:pt x="27482" y="139908"/>
                </a:lnTo>
                <a:cubicBezTo>
                  <a:pt x="23328" y="139908"/>
                  <a:pt x="19987" y="136567"/>
                  <a:pt x="19987" y="132413"/>
                </a:cubicBezTo>
                <a:close/>
                <a:moveTo>
                  <a:pt x="92439" y="124918"/>
                </a:moveTo>
                <a:cubicBezTo>
                  <a:pt x="96593" y="124918"/>
                  <a:pt x="99934" y="128260"/>
                  <a:pt x="99934" y="132413"/>
                </a:cubicBezTo>
                <a:cubicBezTo>
                  <a:pt x="99934" y="136567"/>
                  <a:pt x="96593" y="139908"/>
                  <a:pt x="92439" y="139908"/>
                </a:cubicBezTo>
                <a:cubicBezTo>
                  <a:pt x="88286" y="139908"/>
                  <a:pt x="84944" y="136567"/>
                  <a:pt x="84944" y="132413"/>
                </a:cubicBezTo>
                <a:cubicBezTo>
                  <a:pt x="84944" y="128260"/>
                  <a:pt x="88286" y="124918"/>
                  <a:pt x="92439" y="124918"/>
                </a:cubicBez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45" name="Text 43"/>
          <p:cNvSpPr/>
          <p:nvPr/>
        </p:nvSpPr>
        <p:spPr>
          <a:xfrm>
            <a:off x="7106774" y="4381125"/>
            <a:ext cx="4684926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Math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906905" y="4732894"/>
            <a:ext cx="4804847" cy="415727"/>
          </a:xfrm>
          <a:custGeom>
            <a:avLst/>
            <a:gdLst/>
            <a:ahLst/>
            <a:cxnLst/>
            <a:rect l="l" t="t" r="r" b="b"/>
            <a:pathLst>
              <a:path w="4804847" h="415727">
                <a:moveTo>
                  <a:pt x="63960" y="0"/>
                </a:moveTo>
                <a:lnTo>
                  <a:pt x="4740888" y="0"/>
                </a:lnTo>
                <a:cubicBezTo>
                  <a:pt x="4776212" y="0"/>
                  <a:pt x="4804847" y="28636"/>
                  <a:pt x="4804847" y="63960"/>
                </a:cubicBezTo>
                <a:lnTo>
                  <a:pt x="4804847" y="351768"/>
                </a:lnTo>
                <a:cubicBezTo>
                  <a:pt x="4804847" y="387092"/>
                  <a:pt x="4776212" y="415727"/>
                  <a:pt x="4740888" y="415727"/>
                </a:cubicBezTo>
                <a:lnTo>
                  <a:pt x="63960" y="415727"/>
                </a:lnTo>
                <a:cubicBezTo>
                  <a:pt x="28636" y="415727"/>
                  <a:pt x="0" y="387092"/>
                  <a:pt x="0" y="351768"/>
                </a:cubicBezTo>
                <a:lnTo>
                  <a:pt x="0" y="63960"/>
                </a:lnTo>
                <a:cubicBezTo>
                  <a:pt x="0" y="28659"/>
                  <a:pt x="28659" y="0"/>
                  <a:pt x="6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7002842" y="4844821"/>
            <a:ext cx="855439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10% reduction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11014273" y="4828831"/>
            <a:ext cx="679554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+1.4 bulan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906905" y="5244559"/>
            <a:ext cx="4804847" cy="415727"/>
          </a:xfrm>
          <a:custGeom>
            <a:avLst/>
            <a:gdLst/>
            <a:ahLst/>
            <a:cxnLst/>
            <a:rect l="l" t="t" r="r" b="b"/>
            <a:pathLst>
              <a:path w="4804847" h="415727">
                <a:moveTo>
                  <a:pt x="63960" y="0"/>
                </a:moveTo>
                <a:lnTo>
                  <a:pt x="4740888" y="0"/>
                </a:lnTo>
                <a:cubicBezTo>
                  <a:pt x="4776212" y="0"/>
                  <a:pt x="4804847" y="28636"/>
                  <a:pt x="4804847" y="63960"/>
                </a:cubicBezTo>
                <a:lnTo>
                  <a:pt x="4804847" y="351768"/>
                </a:lnTo>
                <a:cubicBezTo>
                  <a:pt x="4804847" y="387092"/>
                  <a:pt x="4776212" y="415727"/>
                  <a:pt x="4740888" y="415727"/>
                </a:cubicBezTo>
                <a:lnTo>
                  <a:pt x="63960" y="415727"/>
                </a:lnTo>
                <a:cubicBezTo>
                  <a:pt x="28636" y="415727"/>
                  <a:pt x="0" y="387092"/>
                  <a:pt x="0" y="351768"/>
                </a:cubicBezTo>
                <a:lnTo>
                  <a:pt x="0" y="63960"/>
                </a:lnTo>
                <a:cubicBezTo>
                  <a:pt x="0" y="28659"/>
                  <a:pt x="28659" y="0"/>
                  <a:pt x="6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7002842" y="5356485"/>
            <a:ext cx="879423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20% reduction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11010400" y="5340496"/>
            <a:ext cx="679554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+3.1 bulan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906905" y="5756223"/>
            <a:ext cx="4804847" cy="415727"/>
          </a:xfrm>
          <a:custGeom>
            <a:avLst/>
            <a:gdLst/>
            <a:ahLst/>
            <a:cxnLst/>
            <a:rect l="l" t="t" r="r" b="b"/>
            <a:pathLst>
              <a:path w="4804847" h="415727">
                <a:moveTo>
                  <a:pt x="63960" y="0"/>
                </a:moveTo>
                <a:lnTo>
                  <a:pt x="4740888" y="0"/>
                </a:lnTo>
                <a:cubicBezTo>
                  <a:pt x="4776212" y="0"/>
                  <a:pt x="4804847" y="28636"/>
                  <a:pt x="4804847" y="63960"/>
                </a:cubicBezTo>
                <a:lnTo>
                  <a:pt x="4804847" y="351768"/>
                </a:lnTo>
                <a:cubicBezTo>
                  <a:pt x="4804847" y="387092"/>
                  <a:pt x="4776212" y="415727"/>
                  <a:pt x="4740888" y="415727"/>
                </a:cubicBezTo>
                <a:lnTo>
                  <a:pt x="63960" y="415727"/>
                </a:lnTo>
                <a:cubicBezTo>
                  <a:pt x="28636" y="415727"/>
                  <a:pt x="0" y="387092"/>
                  <a:pt x="0" y="351768"/>
                </a:cubicBezTo>
                <a:lnTo>
                  <a:pt x="0" y="63960"/>
                </a:lnTo>
                <a:cubicBezTo>
                  <a:pt x="0" y="28659"/>
                  <a:pt x="28659" y="0"/>
                  <a:pt x="6396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7002842" y="5868150"/>
            <a:ext cx="879423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30% reduction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10982481" y="5852160"/>
            <a:ext cx="711533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3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+5.4 bulan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910903" y="6271885"/>
            <a:ext cx="4796852" cy="423722"/>
          </a:xfrm>
          <a:custGeom>
            <a:avLst/>
            <a:gdLst/>
            <a:ahLst/>
            <a:cxnLst/>
            <a:rect l="l" t="t" r="r" b="b"/>
            <a:pathLst>
              <a:path w="4796852" h="423722">
                <a:moveTo>
                  <a:pt x="63957" y="0"/>
                </a:moveTo>
                <a:lnTo>
                  <a:pt x="4732896" y="0"/>
                </a:lnTo>
                <a:cubicBezTo>
                  <a:pt x="4768218" y="0"/>
                  <a:pt x="4796852" y="28634"/>
                  <a:pt x="4796852" y="63957"/>
                </a:cubicBezTo>
                <a:lnTo>
                  <a:pt x="4796852" y="359765"/>
                </a:lnTo>
                <a:cubicBezTo>
                  <a:pt x="4796852" y="395088"/>
                  <a:pt x="4768218" y="423722"/>
                  <a:pt x="4732896" y="423722"/>
                </a:cubicBezTo>
                <a:lnTo>
                  <a:pt x="63957" y="423722"/>
                </a:lnTo>
                <a:cubicBezTo>
                  <a:pt x="28634" y="423722"/>
                  <a:pt x="0" y="395088"/>
                  <a:pt x="0" y="359765"/>
                </a:cubicBezTo>
                <a:lnTo>
                  <a:pt x="0" y="63957"/>
                </a:lnTo>
                <a:cubicBezTo>
                  <a:pt x="0" y="28634"/>
                  <a:pt x="28634" y="0"/>
                  <a:pt x="63957" y="0"/>
                </a:cubicBezTo>
                <a:close/>
              </a:path>
            </a:pathLst>
          </a:custGeom>
          <a:solidFill>
            <a:srgbClr val="81B29A">
              <a:alpha val="20000"/>
            </a:srgbClr>
          </a:solidFill>
          <a:ln w="12700">
            <a:solidFill>
              <a:srgbClr val="81B29A">
                <a:alpha val="50196"/>
              </a:srgbClr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010837" y="6387809"/>
            <a:ext cx="879423" cy="191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40% reduction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10896225" y="6371819"/>
            <a:ext cx="791481" cy="2238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9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+8.3 bulan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4027" y="334027"/>
            <a:ext cx="33403" cy="334027"/>
          </a:xfrm>
          <a:custGeom>
            <a:avLst/>
            <a:gdLst/>
            <a:ahLst/>
            <a:cxnLst/>
            <a:rect l="l" t="t" r="r" b="b"/>
            <a:pathLst>
              <a:path w="33403" h="334027">
                <a:moveTo>
                  <a:pt x="0" y="0"/>
                </a:moveTo>
                <a:lnTo>
                  <a:pt x="33403" y="0"/>
                </a:lnTo>
                <a:lnTo>
                  <a:pt x="33403" y="334027"/>
                </a:lnTo>
                <a:lnTo>
                  <a:pt x="0" y="334027"/>
                </a:lnTo>
                <a:lnTo>
                  <a:pt x="0" y="0"/>
                </a:ln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3" name="Text 1"/>
          <p:cNvSpPr/>
          <p:nvPr/>
        </p:nvSpPr>
        <p:spPr>
          <a:xfrm>
            <a:off x="467638" y="417534"/>
            <a:ext cx="1027134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b="1" spc="92" kern="0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Reality Check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4027" y="768263"/>
            <a:ext cx="11724362" cy="4008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156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When Does the New Income Start?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34027" y="1336110"/>
            <a:ext cx="2780778" cy="3916471"/>
          </a:xfrm>
          <a:custGeom>
            <a:avLst/>
            <a:gdLst/>
            <a:ahLst/>
            <a:cxnLst/>
            <a:rect l="l" t="t" r="r" b="b"/>
            <a:pathLst>
              <a:path w="2780778" h="3916471">
                <a:moveTo>
                  <a:pt x="66794" y="0"/>
                </a:moveTo>
                <a:lnTo>
                  <a:pt x="2713984" y="0"/>
                </a:lnTo>
                <a:cubicBezTo>
                  <a:pt x="2750873" y="0"/>
                  <a:pt x="2780778" y="29905"/>
                  <a:pt x="2780778" y="66794"/>
                </a:cubicBezTo>
                <a:lnTo>
                  <a:pt x="2780778" y="3849677"/>
                </a:lnTo>
                <a:cubicBezTo>
                  <a:pt x="2780778" y="3886566"/>
                  <a:pt x="2750873" y="3916471"/>
                  <a:pt x="2713984" y="3916471"/>
                </a:cubicBezTo>
                <a:lnTo>
                  <a:pt x="66794" y="3916471"/>
                </a:lnTo>
                <a:cubicBezTo>
                  <a:pt x="29905" y="3916471"/>
                  <a:pt x="0" y="3886566"/>
                  <a:pt x="0" y="3849677"/>
                </a:cubicBezTo>
                <a:lnTo>
                  <a:pt x="0" y="66794"/>
                </a:lnTo>
                <a:cubicBezTo>
                  <a:pt x="0" y="29930"/>
                  <a:pt x="29930" y="0"/>
                  <a:pt x="66794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456673" y="1503123"/>
            <a:ext cx="534444" cy="534444"/>
          </a:xfrm>
          <a:custGeom>
            <a:avLst/>
            <a:gdLst/>
            <a:ahLst/>
            <a:cxnLst/>
            <a:rect l="l" t="t" r="r" b="b"/>
            <a:pathLst>
              <a:path w="534444" h="534444">
                <a:moveTo>
                  <a:pt x="267222" y="0"/>
                </a:moveTo>
                <a:lnTo>
                  <a:pt x="267222" y="0"/>
                </a:lnTo>
                <a:cubicBezTo>
                  <a:pt x="414805" y="0"/>
                  <a:pt x="534444" y="119639"/>
                  <a:pt x="534444" y="267222"/>
                </a:cubicBezTo>
                <a:lnTo>
                  <a:pt x="534444" y="267222"/>
                </a:lnTo>
                <a:cubicBezTo>
                  <a:pt x="534444" y="414805"/>
                  <a:pt x="414805" y="534444"/>
                  <a:pt x="267222" y="534444"/>
                </a:cubicBezTo>
                <a:lnTo>
                  <a:pt x="267222" y="534444"/>
                </a:lnTo>
                <a:cubicBezTo>
                  <a:pt x="119639" y="534444"/>
                  <a:pt x="0" y="414805"/>
                  <a:pt x="0" y="267222"/>
                </a:cubicBezTo>
                <a:lnTo>
                  <a:pt x="0" y="267222"/>
                </a:lnTo>
                <a:cubicBezTo>
                  <a:pt x="0" y="119639"/>
                  <a:pt x="119639" y="0"/>
                  <a:pt x="267222" y="0"/>
                </a:cubicBez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598634" y="1670137"/>
            <a:ext cx="250521" cy="200416"/>
          </a:xfrm>
          <a:custGeom>
            <a:avLst/>
            <a:gdLst/>
            <a:ahLst/>
            <a:cxnLst/>
            <a:rect l="l" t="t" r="r" b="b"/>
            <a:pathLst>
              <a:path w="250521" h="200416">
                <a:moveTo>
                  <a:pt x="25052" y="37578"/>
                </a:moveTo>
                <a:cubicBezTo>
                  <a:pt x="25052" y="23760"/>
                  <a:pt x="36286" y="12526"/>
                  <a:pt x="50104" y="12526"/>
                </a:cubicBezTo>
                <a:lnTo>
                  <a:pt x="200416" y="12526"/>
                </a:lnTo>
                <a:cubicBezTo>
                  <a:pt x="214234" y="12526"/>
                  <a:pt x="225468" y="23760"/>
                  <a:pt x="225468" y="37578"/>
                </a:cubicBezTo>
                <a:lnTo>
                  <a:pt x="225468" y="131523"/>
                </a:lnTo>
                <a:lnTo>
                  <a:pt x="200416" y="131523"/>
                </a:lnTo>
                <a:lnTo>
                  <a:pt x="200416" y="37578"/>
                </a:lnTo>
                <a:lnTo>
                  <a:pt x="50104" y="37578"/>
                </a:lnTo>
                <a:lnTo>
                  <a:pt x="50104" y="131523"/>
                </a:lnTo>
                <a:lnTo>
                  <a:pt x="25052" y="131523"/>
                </a:lnTo>
                <a:lnTo>
                  <a:pt x="25052" y="37578"/>
                </a:lnTo>
                <a:close/>
                <a:moveTo>
                  <a:pt x="0" y="157828"/>
                </a:moveTo>
                <a:cubicBezTo>
                  <a:pt x="0" y="153679"/>
                  <a:pt x="3366" y="150312"/>
                  <a:pt x="7516" y="150312"/>
                </a:cubicBezTo>
                <a:lnTo>
                  <a:pt x="243005" y="150312"/>
                </a:lnTo>
                <a:cubicBezTo>
                  <a:pt x="247154" y="150312"/>
                  <a:pt x="250521" y="153679"/>
                  <a:pt x="250521" y="157828"/>
                </a:cubicBezTo>
                <a:cubicBezTo>
                  <a:pt x="250521" y="174425"/>
                  <a:pt x="237055" y="187890"/>
                  <a:pt x="220458" y="187890"/>
                </a:cubicBezTo>
                <a:lnTo>
                  <a:pt x="30062" y="187890"/>
                </a:lnTo>
                <a:cubicBezTo>
                  <a:pt x="13465" y="187890"/>
                  <a:pt x="0" y="174425"/>
                  <a:pt x="0" y="157828"/>
                </a:cubicBezTo>
                <a:close/>
                <a:moveTo>
                  <a:pt x="109994" y="81811"/>
                </a:moveTo>
                <a:lnTo>
                  <a:pt x="97860" y="93945"/>
                </a:lnTo>
                <a:lnTo>
                  <a:pt x="109994" y="106080"/>
                </a:lnTo>
                <a:cubicBezTo>
                  <a:pt x="113674" y="109759"/>
                  <a:pt x="113674" y="115709"/>
                  <a:pt x="109994" y="119350"/>
                </a:cubicBezTo>
                <a:cubicBezTo>
                  <a:pt x="106315" y="122990"/>
                  <a:pt x="100365" y="123029"/>
                  <a:pt x="96724" y="119350"/>
                </a:cubicBezTo>
                <a:lnTo>
                  <a:pt x="77935" y="100561"/>
                </a:lnTo>
                <a:cubicBezTo>
                  <a:pt x="74256" y="96881"/>
                  <a:pt x="74256" y="90931"/>
                  <a:pt x="77935" y="87291"/>
                </a:cubicBezTo>
                <a:lnTo>
                  <a:pt x="96724" y="68502"/>
                </a:lnTo>
                <a:cubicBezTo>
                  <a:pt x="100404" y="64822"/>
                  <a:pt x="106354" y="64822"/>
                  <a:pt x="109994" y="68502"/>
                </a:cubicBezTo>
                <a:cubicBezTo>
                  <a:pt x="113635" y="72181"/>
                  <a:pt x="113674" y="78131"/>
                  <a:pt x="109994" y="81771"/>
                </a:cubicBezTo>
                <a:close/>
                <a:moveTo>
                  <a:pt x="153835" y="68502"/>
                </a:moveTo>
                <a:lnTo>
                  <a:pt x="172624" y="87291"/>
                </a:lnTo>
                <a:cubicBezTo>
                  <a:pt x="176304" y="90970"/>
                  <a:pt x="176304" y="96920"/>
                  <a:pt x="172624" y="100561"/>
                </a:cubicBezTo>
                <a:lnTo>
                  <a:pt x="153835" y="119350"/>
                </a:lnTo>
                <a:cubicBezTo>
                  <a:pt x="150156" y="123029"/>
                  <a:pt x="144206" y="123029"/>
                  <a:pt x="140566" y="119350"/>
                </a:cubicBezTo>
                <a:cubicBezTo>
                  <a:pt x="136925" y="115670"/>
                  <a:pt x="136886" y="109720"/>
                  <a:pt x="140566" y="106080"/>
                </a:cubicBezTo>
                <a:lnTo>
                  <a:pt x="152700" y="93945"/>
                </a:lnTo>
                <a:lnTo>
                  <a:pt x="140566" y="81811"/>
                </a:lnTo>
                <a:cubicBezTo>
                  <a:pt x="136886" y="78131"/>
                  <a:pt x="136886" y="72181"/>
                  <a:pt x="140566" y="68541"/>
                </a:cubicBezTo>
                <a:cubicBezTo>
                  <a:pt x="144245" y="64900"/>
                  <a:pt x="150195" y="64861"/>
                  <a:pt x="153835" y="68541"/>
                </a:cubicBezTo>
                <a:close/>
              </a:path>
            </a:pathLst>
          </a:custGeom>
          <a:solidFill>
            <a:srgbClr val="81B29A"/>
          </a:solidFill>
          <a:ln/>
        </p:spPr>
      </p:sp>
      <p:sp>
        <p:nvSpPr>
          <p:cNvPr id="8" name="Text 6"/>
          <p:cNvSpPr/>
          <p:nvPr/>
        </p:nvSpPr>
        <p:spPr>
          <a:xfrm>
            <a:off x="459288" y="2137775"/>
            <a:ext cx="2530258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15" b="1" dirty="0">
                <a:solidFill>
                  <a:srgbClr val="81B29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Freelance / Consulting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01041" y="2505205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01249" y="260541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Client pertama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01249" y="2805830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1–3 bulan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01041" y="3240066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601249" y="334027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 stabil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01249" y="3540690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3–6 bulan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01041" y="3974926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601249" y="407513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Full replacement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01249" y="4275551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6–12 bulan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01041" y="4847573"/>
            <a:ext cx="2446751" cy="8351"/>
          </a:xfrm>
          <a:custGeom>
            <a:avLst/>
            <a:gdLst/>
            <a:ahLst/>
            <a:cxnLst/>
            <a:rect l="l" t="t" r="r" b="b"/>
            <a:pathLst>
              <a:path w="2446751" h="8351">
                <a:moveTo>
                  <a:pt x="0" y="0"/>
                </a:moveTo>
                <a:lnTo>
                  <a:pt x="2446751" y="0"/>
                </a:lnTo>
                <a:lnTo>
                  <a:pt x="2446751" y="8351"/>
                </a:lnTo>
                <a:lnTo>
                  <a:pt x="0" y="8351"/>
                </a:lnTo>
                <a:lnTo>
                  <a:pt x="0" y="0"/>
                </a:lnTo>
                <a:close/>
              </a:path>
            </a:pathLst>
          </a:custGeom>
          <a:solidFill>
            <a:srgbClr val="81B29A">
              <a:alpha val="30196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501041" y="4951956"/>
            <a:ext cx="2496855" cy="1336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Bergantung pada network dan skill marketability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247438" y="1336110"/>
            <a:ext cx="2780778" cy="3916471"/>
          </a:xfrm>
          <a:custGeom>
            <a:avLst/>
            <a:gdLst/>
            <a:ahLst/>
            <a:cxnLst/>
            <a:rect l="l" t="t" r="r" b="b"/>
            <a:pathLst>
              <a:path w="2780778" h="3916471">
                <a:moveTo>
                  <a:pt x="66794" y="0"/>
                </a:moveTo>
                <a:lnTo>
                  <a:pt x="2713984" y="0"/>
                </a:lnTo>
                <a:cubicBezTo>
                  <a:pt x="2750873" y="0"/>
                  <a:pt x="2780778" y="29905"/>
                  <a:pt x="2780778" y="66794"/>
                </a:cubicBezTo>
                <a:lnTo>
                  <a:pt x="2780778" y="3849677"/>
                </a:lnTo>
                <a:cubicBezTo>
                  <a:pt x="2780778" y="3886566"/>
                  <a:pt x="2750873" y="3916471"/>
                  <a:pt x="2713984" y="3916471"/>
                </a:cubicBezTo>
                <a:lnTo>
                  <a:pt x="66794" y="3916471"/>
                </a:lnTo>
                <a:cubicBezTo>
                  <a:pt x="29905" y="3916471"/>
                  <a:pt x="0" y="3886566"/>
                  <a:pt x="0" y="3849677"/>
                </a:cubicBezTo>
                <a:lnTo>
                  <a:pt x="0" y="66794"/>
                </a:lnTo>
                <a:cubicBezTo>
                  <a:pt x="0" y="29930"/>
                  <a:pt x="29930" y="0"/>
                  <a:pt x="66794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4370148" y="1503123"/>
            <a:ext cx="534444" cy="534444"/>
          </a:xfrm>
          <a:custGeom>
            <a:avLst/>
            <a:gdLst/>
            <a:ahLst/>
            <a:cxnLst/>
            <a:rect l="l" t="t" r="r" b="b"/>
            <a:pathLst>
              <a:path w="534444" h="534444">
                <a:moveTo>
                  <a:pt x="267222" y="0"/>
                </a:moveTo>
                <a:lnTo>
                  <a:pt x="267222" y="0"/>
                </a:lnTo>
                <a:cubicBezTo>
                  <a:pt x="414805" y="0"/>
                  <a:pt x="534444" y="119639"/>
                  <a:pt x="534444" y="267222"/>
                </a:cubicBezTo>
                <a:lnTo>
                  <a:pt x="534444" y="267222"/>
                </a:lnTo>
                <a:cubicBezTo>
                  <a:pt x="534444" y="414805"/>
                  <a:pt x="414805" y="534444"/>
                  <a:pt x="267222" y="534444"/>
                </a:cubicBezTo>
                <a:lnTo>
                  <a:pt x="267222" y="534444"/>
                </a:lnTo>
                <a:cubicBezTo>
                  <a:pt x="119639" y="534444"/>
                  <a:pt x="0" y="414805"/>
                  <a:pt x="0" y="267222"/>
                </a:cubicBezTo>
                <a:lnTo>
                  <a:pt x="0" y="267222"/>
                </a:lnTo>
                <a:cubicBezTo>
                  <a:pt x="0" y="119639"/>
                  <a:pt x="119639" y="0"/>
                  <a:pt x="267222" y="0"/>
                </a:cubicBez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4537162" y="1670137"/>
            <a:ext cx="200416" cy="200416"/>
          </a:xfrm>
          <a:custGeom>
            <a:avLst/>
            <a:gdLst/>
            <a:ahLst/>
            <a:cxnLst/>
            <a:rect l="l" t="t" r="r" b="b"/>
            <a:pathLst>
              <a:path w="200416" h="200416">
                <a:moveTo>
                  <a:pt x="78288" y="18789"/>
                </a:moveTo>
                <a:lnTo>
                  <a:pt x="122129" y="18789"/>
                </a:lnTo>
                <a:cubicBezTo>
                  <a:pt x="123851" y="18789"/>
                  <a:pt x="125260" y="20198"/>
                  <a:pt x="125260" y="21921"/>
                </a:cubicBezTo>
                <a:lnTo>
                  <a:pt x="125260" y="37578"/>
                </a:lnTo>
                <a:lnTo>
                  <a:pt x="75156" y="37578"/>
                </a:lnTo>
                <a:lnTo>
                  <a:pt x="75156" y="21921"/>
                </a:lnTo>
                <a:cubicBezTo>
                  <a:pt x="75156" y="20198"/>
                  <a:pt x="76565" y="18789"/>
                  <a:pt x="78288" y="18789"/>
                </a:cubicBezTo>
                <a:close/>
                <a:moveTo>
                  <a:pt x="56367" y="21921"/>
                </a:moveTo>
                <a:lnTo>
                  <a:pt x="56367" y="37578"/>
                </a:lnTo>
                <a:lnTo>
                  <a:pt x="25052" y="37578"/>
                </a:lnTo>
                <a:cubicBezTo>
                  <a:pt x="11234" y="37578"/>
                  <a:pt x="0" y="48812"/>
                  <a:pt x="0" y="62630"/>
                </a:cubicBezTo>
                <a:lnTo>
                  <a:pt x="0" y="100208"/>
                </a:lnTo>
                <a:lnTo>
                  <a:pt x="200416" y="100208"/>
                </a:lnTo>
                <a:lnTo>
                  <a:pt x="200416" y="62630"/>
                </a:lnTo>
                <a:cubicBezTo>
                  <a:pt x="200416" y="48812"/>
                  <a:pt x="189182" y="37578"/>
                  <a:pt x="175364" y="37578"/>
                </a:cubicBezTo>
                <a:lnTo>
                  <a:pt x="144049" y="37578"/>
                </a:lnTo>
                <a:lnTo>
                  <a:pt x="144049" y="21921"/>
                </a:lnTo>
                <a:cubicBezTo>
                  <a:pt x="144049" y="9825"/>
                  <a:pt x="134224" y="0"/>
                  <a:pt x="122129" y="0"/>
                </a:cubicBezTo>
                <a:lnTo>
                  <a:pt x="78288" y="0"/>
                </a:lnTo>
                <a:cubicBezTo>
                  <a:pt x="66192" y="0"/>
                  <a:pt x="56367" y="9825"/>
                  <a:pt x="56367" y="21921"/>
                </a:cubicBezTo>
                <a:close/>
                <a:moveTo>
                  <a:pt x="200416" y="118997"/>
                </a:moveTo>
                <a:lnTo>
                  <a:pt x="125260" y="118997"/>
                </a:lnTo>
                <a:lnTo>
                  <a:pt x="125260" y="125260"/>
                </a:lnTo>
                <a:cubicBezTo>
                  <a:pt x="125260" y="132189"/>
                  <a:pt x="119663" y="137786"/>
                  <a:pt x="112734" y="137786"/>
                </a:cubicBezTo>
                <a:lnTo>
                  <a:pt x="87682" y="137786"/>
                </a:lnTo>
                <a:cubicBezTo>
                  <a:pt x="80754" y="137786"/>
                  <a:pt x="75156" y="132189"/>
                  <a:pt x="75156" y="125260"/>
                </a:cubicBezTo>
                <a:lnTo>
                  <a:pt x="75156" y="118997"/>
                </a:lnTo>
                <a:lnTo>
                  <a:pt x="0" y="118997"/>
                </a:lnTo>
                <a:lnTo>
                  <a:pt x="0" y="162838"/>
                </a:lnTo>
                <a:cubicBezTo>
                  <a:pt x="0" y="176656"/>
                  <a:pt x="11234" y="187890"/>
                  <a:pt x="25052" y="187890"/>
                </a:cubicBezTo>
                <a:lnTo>
                  <a:pt x="175364" y="187890"/>
                </a:lnTo>
                <a:cubicBezTo>
                  <a:pt x="189182" y="187890"/>
                  <a:pt x="200416" y="176656"/>
                  <a:pt x="200416" y="162838"/>
                </a:cubicBezTo>
                <a:lnTo>
                  <a:pt x="200416" y="118997"/>
                </a:lnTo>
                <a:close/>
              </a:path>
            </a:pathLst>
          </a:custGeom>
          <a:solidFill>
            <a:srgbClr val="F2CC8F"/>
          </a:solidFill>
          <a:ln/>
        </p:spPr>
      </p:sp>
      <p:sp>
        <p:nvSpPr>
          <p:cNvPr id="23" name="Text 21"/>
          <p:cNvSpPr/>
          <p:nvPr/>
        </p:nvSpPr>
        <p:spPr>
          <a:xfrm>
            <a:off x="3372698" y="2137775"/>
            <a:ext cx="2530258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15" b="1" dirty="0">
                <a:solidFill>
                  <a:srgbClr val="F2CC8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Job Search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414452" y="2505205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3514660" y="260541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Mid-level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3514660" y="2805830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2–4 bulan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414452" y="3240066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3514660" y="334027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Senior / Manager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3514660" y="3540690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4–6 bulan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3414452" y="3974926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3514660" y="407513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Executive / Niche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3514660" y="4275551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6–12 bulan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414452" y="4847573"/>
            <a:ext cx="2446751" cy="8351"/>
          </a:xfrm>
          <a:custGeom>
            <a:avLst/>
            <a:gdLst/>
            <a:ahLst/>
            <a:cxnLst/>
            <a:rect l="l" t="t" r="r" b="b"/>
            <a:pathLst>
              <a:path w="2446751" h="8351">
                <a:moveTo>
                  <a:pt x="0" y="0"/>
                </a:moveTo>
                <a:lnTo>
                  <a:pt x="2446751" y="0"/>
                </a:lnTo>
                <a:lnTo>
                  <a:pt x="2446751" y="8351"/>
                </a:lnTo>
                <a:lnTo>
                  <a:pt x="0" y="8351"/>
                </a:lnTo>
                <a:lnTo>
                  <a:pt x="0" y="0"/>
                </a:lnTo>
                <a:close/>
              </a:path>
            </a:pathLst>
          </a:custGeom>
          <a:solidFill>
            <a:srgbClr val="F2CC8F">
              <a:alpha val="30196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414452" y="4951956"/>
            <a:ext cx="2496855" cy="1336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Bergantung pada industri dan kondisi pasar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160914" y="1336110"/>
            <a:ext cx="2780778" cy="3916471"/>
          </a:xfrm>
          <a:custGeom>
            <a:avLst/>
            <a:gdLst/>
            <a:ahLst/>
            <a:cxnLst/>
            <a:rect l="l" t="t" r="r" b="b"/>
            <a:pathLst>
              <a:path w="2780778" h="3916471">
                <a:moveTo>
                  <a:pt x="66794" y="0"/>
                </a:moveTo>
                <a:lnTo>
                  <a:pt x="2713984" y="0"/>
                </a:lnTo>
                <a:cubicBezTo>
                  <a:pt x="2750873" y="0"/>
                  <a:pt x="2780778" y="29905"/>
                  <a:pt x="2780778" y="66794"/>
                </a:cubicBezTo>
                <a:lnTo>
                  <a:pt x="2780778" y="3849677"/>
                </a:lnTo>
                <a:cubicBezTo>
                  <a:pt x="2780778" y="3886566"/>
                  <a:pt x="2750873" y="3916471"/>
                  <a:pt x="2713984" y="3916471"/>
                </a:cubicBezTo>
                <a:lnTo>
                  <a:pt x="66794" y="3916471"/>
                </a:lnTo>
                <a:cubicBezTo>
                  <a:pt x="29905" y="3916471"/>
                  <a:pt x="0" y="3886566"/>
                  <a:pt x="0" y="3849677"/>
                </a:cubicBezTo>
                <a:lnTo>
                  <a:pt x="0" y="66794"/>
                </a:lnTo>
                <a:cubicBezTo>
                  <a:pt x="0" y="29930"/>
                  <a:pt x="29930" y="0"/>
                  <a:pt x="66794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7283624" y="1503123"/>
            <a:ext cx="534444" cy="534444"/>
          </a:xfrm>
          <a:custGeom>
            <a:avLst/>
            <a:gdLst/>
            <a:ahLst/>
            <a:cxnLst/>
            <a:rect l="l" t="t" r="r" b="b"/>
            <a:pathLst>
              <a:path w="534444" h="534444">
                <a:moveTo>
                  <a:pt x="267222" y="0"/>
                </a:moveTo>
                <a:lnTo>
                  <a:pt x="267222" y="0"/>
                </a:lnTo>
                <a:cubicBezTo>
                  <a:pt x="414805" y="0"/>
                  <a:pt x="534444" y="119639"/>
                  <a:pt x="534444" y="267222"/>
                </a:cubicBezTo>
                <a:lnTo>
                  <a:pt x="534444" y="267222"/>
                </a:lnTo>
                <a:cubicBezTo>
                  <a:pt x="534444" y="414805"/>
                  <a:pt x="414805" y="534444"/>
                  <a:pt x="267222" y="534444"/>
                </a:cubicBezTo>
                <a:lnTo>
                  <a:pt x="267222" y="534444"/>
                </a:lnTo>
                <a:cubicBezTo>
                  <a:pt x="119639" y="534444"/>
                  <a:pt x="0" y="414805"/>
                  <a:pt x="0" y="267222"/>
                </a:cubicBezTo>
                <a:lnTo>
                  <a:pt x="0" y="267222"/>
                </a:lnTo>
                <a:cubicBezTo>
                  <a:pt x="0" y="119639"/>
                  <a:pt x="119639" y="0"/>
                  <a:pt x="267222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7450638" y="1670137"/>
            <a:ext cx="200416" cy="200416"/>
          </a:xfrm>
          <a:custGeom>
            <a:avLst/>
            <a:gdLst/>
            <a:ahLst/>
            <a:cxnLst/>
            <a:rect l="l" t="t" r="r" b="b"/>
            <a:pathLst>
              <a:path w="200416" h="200416">
                <a:moveTo>
                  <a:pt x="50104" y="125260"/>
                </a:moveTo>
                <a:lnTo>
                  <a:pt x="9590" y="125260"/>
                </a:lnTo>
                <a:cubicBezTo>
                  <a:pt x="-157" y="125260"/>
                  <a:pt x="-6146" y="114652"/>
                  <a:pt x="-1135" y="106276"/>
                </a:cubicBezTo>
                <a:lnTo>
                  <a:pt x="19572" y="71751"/>
                </a:lnTo>
                <a:cubicBezTo>
                  <a:pt x="22977" y="66075"/>
                  <a:pt x="29084" y="62630"/>
                  <a:pt x="35699" y="62630"/>
                </a:cubicBezTo>
                <a:lnTo>
                  <a:pt x="72886" y="62630"/>
                </a:lnTo>
                <a:cubicBezTo>
                  <a:pt x="102674" y="12174"/>
                  <a:pt x="147103" y="9629"/>
                  <a:pt x="176813" y="13974"/>
                </a:cubicBezTo>
                <a:cubicBezTo>
                  <a:pt x="181823" y="14718"/>
                  <a:pt x="185737" y="18632"/>
                  <a:pt x="186442" y="23604"/>
                </a:cubicBezTo>
                <a:cubicBezTo>
                  <a:pt x="190787" y="53314"/>
                  <a:pt x="188243" y="97742"/>
                  <a:pt x="137786" y="127531"/>
                </a:cubicBezTo>
                <a:lnTo>
                  <a:pt x="137786" y="164717"/>
                </a:lnTo>
                <a:cubicBezTo>
                  <a:pt x="137786" y="171333"/>
                  <a:pt x="134342" y="177439"/>
                  <a:pt x="128666" y="180845"/>
                </a:cubicBezTo>
                <a:lnTo>
                  <a:pt x="94141" y="201552"/>
                </a:lnTo>
                <a:cubicBezTo>
                  <a:pt x="85803" y="206562"/>
                  <a:pt x="75156" y="200534"/>
                  <a:pt x="75156" y="190826"/>
                </a:cubicBezTo>
                <a:lnTo>
                  <a:pt x="75156" y="150312"/>
                </a:lnTo>
                <a:cubicBezTo>
                  <a:pt x="75156" y="136495"/>
                  <a:pt x="63922" y="125260"/>
                  <a:pt x="50104" y="125260"/>
                </a:cubicBezTo>
                <a:lnTo>
                  <a:pt x="50065" y="125260"/>
                </a:lnTo>
                <a:close/>
                <a:moveTo>
                  <a:pt x="156575" y="62630"/>
                </a:moveTo>
                <a:cubicBezTo>
                  <a:pt x="156575" y="52260"/>
                  <a:pt x="148156" y="43841"/>
                  <a:pt x="137786" y="43841"/>
                </a:cubicBezTo>
                <a:cubicBezTo>
                  <a:pt x="127416" y="43841"/>
                  <a:pt x="118997" y="52260"/>
                  <a:pt x="118997" y="62630"/>
                </a:cubicBezTo>
                <a:cubicBezTo>
                  <a:pt x="118997" y="73000"/>
                  <a:pt x="127416" y="81419"/>
                  <a:pt x="137786" y="81419"/>
                </a:cubicBezTo>
                <a:cubicBezTo>
                  <a:pt x="148156" y="81419"/>
                  <a:pt x="156575" y="73000"/>
                  <a:pt x="156575" y="6263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8" name="Text 36"/>
          <p:cNvSpPr/>
          <p:nvPr/>
        </p:nvSpPr>
        <p:spPr>
          <a:xfrm>
            <a:off x="6286174" y="2137775"/>
            <a:ext cx="2530258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15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Business / Startup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27927" y="2505205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428135" y="260541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First revenue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428135" y="2805830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3–6 bulan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27927" y="3240066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6428135" y="334027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Break-even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28135" y="3540690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6–18 bulan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327927" y="3974926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6428135" y="407513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Sustainable profit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428135" y="4275551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18–36 bulan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27927" y="4713962"/>
            <a:ext cx="2446751" cy="8351"/>
          </a:xfrm>
          <a:custGeom>
            <a:avLst/>
            <a:gdLst/>
            <a:ahLst/>
            <a:cxnLst/>
            <a:rect l="l" t="t" r="r" b="b"/>
            <a:pathLst>
              <a:path w="2446751" h="8351">
                <a:moveTo>
                  <a:pt x="0" y="0"/>
                </a:moveTo>
                <a:lnTo>
                  <a:pt x="2446751" y="0"/>
                </a:lnTo>
                <a:lnTo>
                  <a:pt x="2446751" y="8351"/>
                </a:lnTo>
                <a:lnTo>
                  <a:pt x="0" y="8351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6327927" y="4818345"/>
            <a:ext cx="2496855" cy="267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Median, bukan optimistic case. 50% gagal di tahun pertama.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9074389" y="1336110"/>
            <a:ext cx="2780778" cy="3916471"/>
          </a:xfrm>
          <a:custGeom>
            <a:avLst/>
            <a:gdLst/>
            <a:ahLst/>
            <a:cxnLst/>
            <a:rect l="l" t="t" r="r" b="b"/>
            <a:pathLst>
              <a:path w="2780778" h="3916471">
                <a:moveTo>
                  <a:pt x="66794" y="0"/>
                </a:moveTo>
                <a:lnTo>
                  <a:pt x="2713984" y="0"/>
                </a:lnTo>
                <a:cubicBezTo>
                  <a:pt x="2750873" y="0"/>
                  <a:pt x="2780778" y="29905"/>
                  <a:pt x="2780778" y="66794"/>
                </a:cubicBezTo>
                <a:lnTo>
                  <a:pt x="2780778" y="3849677"/>
                </a:lnTo>
                <a:cubicBezTo>
                  <a:pt x="2780778" y="3886566"/>
                  <a:pt x="2750873" y="3916471"/>
                  <a:pt x="2713984" y="3916471"/>
                </a:cubicBezTo>
                <a:lnTo>
                  <a:pt x="66794" y="3916471"/>
                </a:lnTo>
                <a:cubicBezTo>
                  <a:pt x="29905" y="3916471"/>
                  <a:pt x="0" y="3886566"/>
                  <a:pt x="0" y="3849677"/>
                </a:cubicBezTo>
                <a:lnTo>
                  <a:pt x="0" y="66794"/>
                </a:lnTo>
                <a:cubicBezTo>
                  <a:pt x="0" y="29930"/>
                  <a:pt x="29930" y="0"/>
                  <a:pt x="66794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10197100" y="1503123"/>
            <a:ext cx="534444" cy="534444"/>
          </a:xfrm>
          <a:custGeom>
            <a:avLst/>
            <a:gdLst/>
            <a:ahLst/>
            <a:cxnLst/>
            <a:rect l="l" t="t" r="r" b="b"/>
            <a:pathLst>
              <a:path w="534444" h="534444">
                <a:moveTo>
                  <a:pt x="267222" y="0"/>
                </a:moveTo>
                <a:lnTo>
                  <a:pt x="267222" y="0"/>
                </a:lnTo>
                <a:cubicBezTo>
                  <a:pt x="414805" y="0"/>
                  <a:pt x="534444" y="119639"/>
                  <a:pt x="534444" y="267222"/>
                </a:cubicBezTo>
                <a:lnTo>
                  <a:pt x="534444" y="267222"/>
                </a:lnTo>
                <a:cubicBezTo>
                  <a:pt x="534444" y="414805"/>
                  <a:pt x="414805" y="534444"/>
                  <a:pt x="267222" y="534444"/>
                </a:cubicBezTo>
                <a:lnTo>
                  <a:pt x="267222" y="534444"/>
                </a:lnTo>
                <a:cubicBezTo>
                  <a:pt x="119639" y="534444"/>
                  <a:pt x="0" y="414805"/>
                  <a:pt x="0" y="267222"/>
                </a:cubicBezTo>
                <a:lnTo>
                  <a:pt x="0" y="267222"/>
                </a:lnTo>
                <a:cubicBezTo>
                  <a:pt x="0" y="119639"/>
                  <a:pt x="119639" y="0"/>
                  <a:pt x="267222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10351587" y="1670137"/>
            <a:ext cx="225468" cy="200416"/>
          </a:xfrm>
          <a:custGeom>
            <a:avLst/>
            <a:gdLst/>
            <a:ahLst/>
            <a:cxnLst/>
            <a:rect l="l" t="t" r="r" b="b"/>
            <a:pathLst>
              <a:path w="225468" h="200416">
                <a:moveTo>
                  <a:pt x="18789" y="76644"/>
                </a:moveTo>
                <a:lnTo>
                  <a:pt x="100678" y="110346"/>
                </a:lnTo>
                <a:cubicBezTo>
                  <a:pt x="104514" y="111912"/>
                  <a:pt x="108585" y="112734"/>
                  <a:pt x="112734" y="112734"/>
                </a:cubicBezTo>
                <a:cubicBezTo>
                  <a:pt x="116883" y="112734"/>
                  <a:pt x="120954" y="111912"/>
                  <a:pt x="124791" y="110346"/>
                </a:cubicBezTo>
                <a:lnTo>
                  <a:pt x="219675" y="71281"/>
                </a:lnTo>
                <a:cubicBezTo>
                  <a:pt x="223198" y="69833"/>
                  <a:pt x="225468" y="66427"/>
                  <a:pt x="225468" y="62630"/>
                </a:cubicBezTo>
                <a:cubicBezTo>
                  <a:pt x="225468" y="58833"/>
                  <a:pt x="223198" y="55428"/>
                  <a:pt x="219675" y="53979"/>
                </a:cubicBezTo>
                <a:lnTo>
                  <a:pt x="124791" y="14914"/>
                </a:lnTo>
                <a:cubicBezTo>
                  <a:pt x="120954" y="13348"/>
                  <a:pt x="116883" y="12526"/>
                  <a:pt x="112734" y="12526"/>
                </a:cubicBezTo>
                <a:cubicBezTo>
                  <a:pt x="108585" y="12526"/>
                  <a:pt x="104514" y="13348"/>
                  <a:pt x="100678" y="14914"/>
                </a:cubicBezTo>
                <a:lnTo>
                  <a:pt x="5793" y="53979"/>
                </a:lnTo>
                <a:cubicBezTo>
                  <a:pt x="2270" y="55428"/>
                  <a:pt x="0" y="58833"/>
                  <a:pt x="0" y="62630"/>
                </a:cubicBezTo>
                <a:lnTo>
                  <a:pt x="0" y="178496"/>
                </a:lnTo>
                <a:cubicBezTo>
                  <a:pt x="0" y="183702"/>
                  <a:pt x="4188" y="187890"/>
                  <a:pt x="9395" y="187890"/>
                </a:cubicBezTo>
                <a:cubicBezTo>
                  <a:pt x="14601" y="187890"/>
                  <a:pt x="18789" y="183702"/>
                  <a:pt x="18789" y="178496"/>
                </a:cubicBezTo>
                <a:lnTo>
                  <a:pt x="18789" y="76644"/>
                </a:lnTo>
                <a:close/>
                <a:moveTo>
                  <a:pt x="37578" y="104710"/>
                </a:moveTo>
                <a:lnTo>
                  <a:pt x="37578" y="150312"/>
                </a:lnTo>
                <a:cubicBezTo>
                  <a:pt x="37578" y="171059"/>
                  <a:pt x="71242" y="187890"/>
                  <a:pt x="112734" y="187890"/>
                </a:cubicBezTo>
                <a:cubicBezTo>
                  <a:pt x="154227" y="187890"/>
                  <a:pt x="187890" y="171059"/>
                  <a:pt x="187890" y="150312"/>
                </a:cubicBezTo>
                <a:lnTo>
                  <a:pt x="187890" y="104671"/>
                </a:lnTo>
                <a:lnTo>
                  <a:pt x="131954" y="127726"/>
                </a:lnTo>
                <a:cubicBezTo>
                  <a:pt x="125847" y="130232"/>
                  <a:pt x="119350" y="131523"/>
                  <a:pt x="112734" y="131523"/>
                </a:cubicBezTo>
                <a:cubicBezTo>
                  <a:pt x="106119" y="131523"/>
                  <a:pt x="99621" y="130232"/>
                  <a:pt x="93515" y="127726"/>
                </a:cubicBezTo>
                <a:lnTo>
                  <a:pt x="37578" y="104671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53" name="Text 51"/>
          <p:cNvSpPr/>
          <p:nvPr/>
        </p:nvSpPr>
        <p:spPr>
          <a:xfrm>
            <a:off x="9199649" y="2137775"/>
            <a:ext cx="2530258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15" b="1" dirty="0">
                <a:solidFill>
                  <a:srgbClr val="8D99A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Beasiswa / Studi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9241403" y="2505205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5" name="Text 53"/>
          <p:cNvSpPr/>
          <p:nvPr/>
        </p:nvSpPr>
        <p:spPr>
          <a:xfrm>
            <a:off x="9341611" y="260541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Application cycle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9341611" y="2805830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3–12 bulan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9241403" y="3240066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9341611" y="334027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Living allowance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9341611" y="3540690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Varies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9241403" y="3974926"/>
            <a:ext cx="2446751" cy="634652"/>
          </a:xfrm>
          <a:custGeom>
            <a:avLst/>
            <a:gdLst/>
            <a:ahLst/>
            <a:cxnLst/>
            <a:rect l="l" t="t" r="r" b="b"/>
            <a:pathLst>
              <a:path w="2446751" h="634652">
                <a:moveTo>
                  <a:pt x="66803" y="0"/>
                </a:moveTo>
                <a:lnTo>
                  <a:pt x="2379947" y="0"/>
                </a:lnTo>
                <a:cubicBezTo>
                  <a:pt x="2416817" y="0"/>
                  <a:pt x="2446751" y="29934"/>
                  <a:pt x="2446751" y="66803"/>
                </a:cubicBezTo>
                <a:lnTo>
                  <a:pt x="2446751" y="567849"/>
                </a:lnTo>
                <a:cubicBezTo>
                  <a:pt x="2446751" y="604718"/>
                  <a:pt x="2416817" y="634652"/>
                  <a:pt x="2379947" y="634652"/>
                </a:cubicBezTo>
                <a:lnTo>
                  <a:pt x="66803" y="634652"/>
                </a:lnTo>
                <a:cubicBezTo>
                  <a:pt x="29934" y="634652"/>
                  <a:pt x="0" y="604718"/>
                  <a:pt x="0" y="567849"/>
                </a:cubicBezTo>
                <a:lnTo>
                  <a:pt x="0" y="66803"/>
                </a:lnTo>
                <a:cubicBezTo>
                  <a:pt x="0" y="29909"/>
                  <a:pt x="29909" y="0"/>
                  <a:pt x="668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9341611" y="4075134"/>
            <a:ext cx="230478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Opportunity cost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9341611" y="4275551"/>
            <a:ext cx="2321490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4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1–2 tahun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9241403" y="4847573"/>
            <a:ext cx="2446751" cy="8351"/>
          </a:xfrm>
          <a:custGeom>
            <a:avLst/>
            <a:gdLst/>
            <a:ahLst/>
            <a:cxnLst/>
            <a:rect l="l" t="t" r="r" b="b"/>
            <a:pathLst>
              <a:path w="2446751" h="8351">
                <a:moveTo>
                  <a:pt x="0" y="0"/>
                </a:moveTo>
                <a:lnTo>
                  <a:pt x="2446751" y="0"/>
                </a:lnTo>
                <a:lnTo>
                  <a:pt x="2446751" y="8351"/>
                </a:lnTo>
                <a:lnTo>
                  <a:pt x="0" y="8351"/>
                </a:lnTo>
                <a:lnTo>
                  <a:pt x="0" y="0"/>
                </a:ln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9241403" y="4951956"/>
            <a:ext cx="2496855" cy="1336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Pertimbangkan biaya hidup selama studi dan setelahnya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334027" y="5386192"/>
            <a:ext cx="11523945" cy="1469721"/>
          </a:xfrm>
          <a:custGeom>
            <a:avLst/>
            <a:gdLst/>
            <a:ahLst/>
            <a:cxnLst/>
            <a:rect l="l" t="t" r="r" b="b"/>
            <a:pathLst>
              <a:path w="11523945" h="1469721">
                <a:moveTo>
                  <a:pt x="66799" y="0"/>
                </a:moveTo>
                <a:lnTo>
                  <a:pt x="11457146" y="0"/>
                </a:lnTo>
                <a:cubicBezTo>
                  <a:pt x="11494038" y="0"/>
                  <a:pt x="11523945" y="29907"/>
                  <a:pt x="11523945" y="66799"/>
                </a:cubicBezTo>
                <a:lnTo>
                  <a:pt x="11523945" y="1402922"/>
                </a:lnTo>
                <a:cubicBezTo>
                  <a:pt x="11523945" y="1439814"/>
                  <a:pt x="11494038" y="1469721"/>
                  <a:pt x="11457146" y="1469721"/>
                </a:cubicBezTo>
                <a:lnTo>
                  <a:pt x="66799" y="1469721"/>
                </a:lnTo>
                <a:cubicBezTo>
                  <a:pt x="29907" y="1469721"/>
                  <a:pt x="0" y="1439814"/>
                  <a:pt x="0" y="1402922"/>
                </a:cubicBezTo>
                <a:lnTo>
                  <a:pt x="0" y="66799"/>
                </a:lnTo>
                <a:cubicBezTo>
                  <a:pt x="0" y="29932"/>
                  <a:pt x="29932" y="0"/>
                  <a:pt x="66799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542795" y="5586608"/>
            <a:ext cx="125260" cy="167014"/>
          </a:xfrm>
          <a:custGeom>
            <a:avLst/>
            <a:gdLst/>
            <a:ahLst/>
            <a:cxnLst/>
            <a:rect l="l" t="t" r="r" b="b"/>
            <a:pathLst>
              <a:path w="125260" h="167014">
                <a:moveTo>
                  <a:pt x="20877" y="0"/>
                </a:moveTo>
                <a:cubicBezTo>
                  <a:pt x="9362" y="0"/>
                  <a:pt x="0" y="9362"/>
                  <a:pt x="0" y="20877"/>
                </a:cubicBezTo>
                <a:lnTo>
                  <a:pt x="0" y="146137"/>
                </a:lnTo>
                <a:cubicBezTo>
                  <a:pt x="0" y="157652"/>
                  <a:pt x="9362" y="167014"/>
                  <a:pt x="20877" y="167014"/>
                </a:cubicBezTo>
                <a:lnTo>
                  <a:pt x="104384" y="167014"/>
                </a:lnTo>
                <a:cubicBezTo>
                  <a:pt x="115898" y="167014"/>
                  <a:pt x="125260" y="157652"/>
                  <a:pt x="125260" y="146137"/>
                </a:cubicBezTo>
                <a:lnTo>
                  <a:pt x="125260" y="20877"/>
                </a:lnTo>
                <a:cubicBezTo>
                  <a:pt x="125260" y="9362"/>
                  <a:pt x="115898" y="0"/>
                  <a:pt x="104384" y="0"/>
                </a:cubicBezTo>
                <a:lnTo>
                  <a:pt x="20877" y="0"/>
                </a:lnTo>
                <a:close/>
                <a:moveTo>
                  <a:pt x="31315" y="20877"/>
                </a:moveTo>
                <a:lnTo>
                  <a:pt x="93945" y="20877"/>
                </a:lnTo>
                <a:cubicBezTo>
                  <a:pt x="99719" y="20877"/>
                  <a:pt x="104384" y="25541"/>
                  <a:pt x="104384" y="31315"/>
                </a:cubicBezTo>
                <a:lnTo>
                  <a:pt x="104384" y="41753"/>
                </a:lnTo>
                <a:cubicBezTo>
                  <a:pt x="104384" y="47527"/>
                  <a:pt x="99719" y="52192"/>
                  <a:pt x="93945" y="52192"/>
                </a:cubicBezTo>
                <a:lnTo>
                  <a:pt x="31315" y="52192"/>
                </a:lnTo>
                <a:cubicBezTo>
                  <a:pt x="25541" y="52192"/>
                  <a:pt x="20877" y="47527"/>
                  <a:pt x="20877" y="41753"/>
                </a:cubicBezTo>
                <a:lnTo>
                  <a:pt x="20877" y="31315"/>
                </a:lnTo>
                <a:cubicBezTo>
                  <a:pt x="20877" y="25541"/>
                  <a:pt x="25541" y="20877"/>
                  <a:pt x="31315" y="20877"/>
                </a:cubicBezTo>
                <a:close/>
                <a:moveTo>
                  <a:pt x="36534" y="75678"/>
                </a:moveTo>
                <a:cubicBezTo>
                  <a:pt x="36534" y="79999"/>
                  <a:pt x="33026" y="83507"/>
                  <a:pt x="28705" y="83507"/>
                </a:cubicBezTo>
                <a:cubicBezTo>
                  <a:pt x="24385" y="83507"/>
                  <a:pt x="20877" y="79999"/>
                  <a:pt x="20877" y="75678"/>
                </a:cubicBezTo>
                <a:cubicBezTo>
                  <a:pt x="20877" y="71357"/>
                  <a:pt x="24385" y="67849"/>
                  <a:pt x="28705" y="67849"/>
                </a:cubicBezTo>
                <a:cubicBezTo>
                  <a:pt x="33026" y="67849"/>
                  <a:pt x="36534" y="71357"/>
                  <a:pt x="36534" y="75678"/>
                </a:cubicBezTo>
                <a:close/>
                <a:moveTo>
                  <a:pt x="62630" y="83507"/>
                </a:moveTo>
                <a:cubicBezTo>
                  <a:pt x="58309" y="83507"/>
                  <a:pt x="54801" y="79999"/>
                  <a:pt x="54801" y="75678"/>
                </a:cubicBezTo>
                <a:cubicBezTo>
                  <a:pt x="54801" y="71357"/>
                  <a:pt x="58309" y="67849"/>
                  <a:pt x="62630" y="67849"/>
                </a:cubicBezTo>
                <a:cubicBezTo>
                  <a:pt x="66951" y="67849"/>
                  <a:pt x="70459" y="71357"/>
                  <a:pt x="70459" y="75678"/>
                </a:cubicBezTo>
                <a:cubicBezTo>
                  <a:pt x="70459" y="79999"/>
                  <a:pt x="66951" y="83507"/>
                  <a:pt x="62630" y="83507"/>
                </a:cubicBezTo>
                <a:close/>
                <a:moveTo>
                  <a:pt x="104384" y="75678"/>
                </a:moveTo>
                <a:cubicBezTo>
                  <a:pt x="104384" y="79999"/>
                  <a:pt x="100876" y="83507"/>
                  <a:pt x="96555" y="83507"/>
                </a:cubicBezTo>
                <a:cubicBezTo>
                  <a:pt x="92234" y="83507"/>
                  <a:pt x="88726" y="79999"/>
                  <a:pt x="88726" y="75678"/>
                </a:cubicBezTo>
                <a:cubicBezTo>
                  <a:pt x="88726" y="71357"/>
                  <a:pt x="92234" y="67849"/>
                  <a:pt x="96555" y="67849"/>
                </a:cubicBezTo>
                <a:cubicBezTo>
                  <a:pt x="100876" y="67849"/>
                  <a:pt x="104384" y="71357"/>
                  <a:pt x="104384" y="75678"/>
                </a:cubicBezTo>
                <a:close/>
                <a:moveTo>
                  <a:pt x="28705" y="114822"/>
                </a:moveTo>
                <a:cubicBezTo>
                  <a:pt x="24385" y="114822"/>
                  <a:pt x="20877" y="111314"/>
                  <a:pt x="20877" y="106993"/>
                </a:cubicBezTo>
                <a:cubicBezTo>
                  <a:pt x="20877" y="102672"/>
                  <a:pt x="24385" y="99164"/>
                  <a:pt x="28705" y="99164"/>
                </a:cubicBezTo>
                <a:cubicBezTo>
                  <a:pt x="33026" y="99164"/>
                  <a:pt x="36534" y="102672"/>
                  <a:pt x="36534" y="106993"/>
                </a:cubicBezTo>
                <a:cubicBezTo>
                  <a:pt x="36534" y="111314"/>
                  <a:pt x="33026" y="114822"/>
                  <a:pt x="28705" y="114822"/>
                </a:cubicBezTo>
                <a:close/>
                <a:moveTo>
                  <a:pt x="70459" y="106993"/>
                </a:moveTo>
                <a:cubicBezTo>
                  <a:pt x="70459" y="111314"/>
                  <a:pt x="66951" y="114822"/>
                  <a:pt x="62630" y="114822"/>
                </a:cubicBezTo>
                <a:cubicBezTo>
                  <a:pt x="58309" y="114822"/>
                  <a:pt x="54801" y="111314"/>
                  <a:pt x="54801" y="106993"/>
                </a:cubicBezTo>
                <a:cubicBezTo>
                  <a:pt x="54801" y="102672"/>
                  <a:pt x="58309" y="99164"/>
                  <a:pt x="62630" y="99164"/>
                </a:cubicBezTo>
                <a:cubicBezTo>
                  <a:pt x="66951" y="99164"/>
                  <a:pt x="70459" y="102672"/>
                  <a:pt x="70459" y="106993"/>
                </a:cubicBezTo>
                <a:close/>
                <a:moveTo>
                  <a:pt x="96555" y="114822"/>
                </a:moveTo>
                <a:cubicBezTo>
                  <a:pt x="92234" y="114822"/>
                  <a:pt x="88726" y="111314"/>
                  <a:pt x="88726" y="106993"/>
                </a:cubicBezTo>
                <a:cubicBezTo>
                  <a:pt x="88726" y="102672"/>
                  <a:pt x="92234" y="99164"/>
                  <a:pt x="96555" y="99164"/>
                </a:cubicBezTo>
                <a:cubicBezTo>
                  <a:pt x="100876" y="99164"/>
                  <a:pt x="104384" y="102672"/>
                  <a:pt x="104384" y="106993"/>
                </a:cubicBezTo>
                <a:cubicBezTo>
                  <a:pt x="104384" y="111314"/>
                  <a:pt x="100876" y="114822"/>
                  <a:pt x="96555" y="114822"/>
                </a:cubicBezTo>
                <a:close/>
                <a:moveTo>
                  <a:pt x="20877" y="138308"/>
                </a:moveTo>
                <a:cubicBezTo>
                  <a:pt x="20877" y="133970"/>
                  <a:pt x="24367" y="130479"/>
                  <a:pt x="28705" y="130479"/>
                </a:cubicBezTo>
                <a:lnTo>
                  <a:pt x="65240" y="130479"/>
                </a:lnTo>
                <a:cubicBezTo>
                  <a:pt x="69578" y="130479"/>
                  <a:pt x="73068" y="133970"/>
                  <a:pt x="73068" y="138308"/>
                </a:cubicBezTo>
                <a:cubicBezTo>
                  <a:pt x="73068" y="142647"/>
                  <a:pt x="69578" y="146137"/>
                  <a:pt x="65240" y="146137"/>
                </a:cubicBezTo>
                <a:lnTo>
                  <a:pt x="28705" y="146137"/>
                </a:lnTo>
                <a:cubicBezTo>
                  <a:pt x="24367" y="146137"/>
                  <a:pt x="20877" y="142647"/>
                  <a:pt x="20877" y="138308"/>
                </a:cubicBezTo>
                <a:close/>
                <a:moveTo>
                  <a:pt x="96555" y="130479"/>
                </a:moveTo>
                <a:cubicBezTo>
                  <a:pt x="100893" y="130479"/>
                  <a:pt x="104384" y="133970"/>
                  <a:pt x="104384" y="138308"/>
                </a:cubicBezTo>
                <a:cubicBezTo>
                  <a:pt x="104384" y="142647"/>
                  <a:pt x="100893" y="146137"/>
                  <a:pt x="96555" y="146137"/>
                </a:cubicBezTo>
                <a:cubicBezTo>
                  <a:pt x="92216" y="146137"/>
                  <a:pt x="88726" y="142647"/>
                  <a:pt x="88726" y="138308"/>
                </a:cubicBezTo>
                <a:cubicBezTo>
                  <a:pt x="88726" y="133970"/>
                  <a:pt x="92216" y="130479"/>
                  <a:pt x="96555" y="13047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7" name="Text 65"/>
          <p:cNvSpPr/>
          <p:nvPr/>
        </p:nvSpPr>
        <p:spPr>
          <a:xfrm>
            <a:off x="709808" y="5553205"/>
            <a:ext cx="11064658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5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Total Runway Needed Formula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3702485" y="5954038"/>
            <a:ext cx="1252603" cy="701458"/>
          </a:xfrm>
          <a:custGeom>
            <a:avLst/>
            <a:gdLst/>
            <a:ahLst/>
            <a:cxnLst/>
            <a:rect l="l" t="t" r="r" b="b"/>
            <a:pathLst>
              <a:path w="1252603" h="701458">
                <a:moveTo>
                  <a:pt x="66807" y="0"/>
                </a:moveTo>
                <a:lnTo>
                  <a:pt x="1185796" y="0"/>
                </a:lnTo>
                <a:cubicBezTo>
                  <a:pt x="1222692" y="0"/>
                  <a:pt x="1252603" y="29910"/>
                  <a:pt x="1252603" y="66807"/>
                </a:cubicBezTo>
                <a:lnTo>
                  <a:pt x="1252603" y="634651"/>
                </a:lnTo>
                <a:cubicBezTo>
                  <a:pt x="1252603" y="671547"/>
                  <a:pt x="1222692" y="701458"/>
                  <a:pt x="1185796" y="701458"/>
                </a:cubicBezTo>
                <a:lnTo>
                  <a:pt x="66807" y="701458"/>
                </a:lnTo>
                <a:cubicBezTo>
                  <a:pt x="29910" y="701458"/>
                  <a:pt x="0" y="671547"/>
                  <a:pt x="0" y="634651"/>
                </a:cubicBezTo>
                <a:lnTo>
                  <a:pt x="0" y="66807"/>
                </a:lnTo>
                <a:cubicBezTo>
                  <a:pt x="0" y="29935"/>
                  <a:pt x="29935" y="0"/>
                  <a:pt x="6680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3873674" y="6087649"/>
            <a:ext cx="910225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Transition Period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3861148" y="6288066"/>
            <a:ext cx="935277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15" b="1" dirty="0">
                <a:solidFill>
                  <a:srgbClr val="F2CC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6–18 bulan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5151916" y="6154455"/>
            <a:ext cx="250521" cy="300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7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5476875" y="5954038"/>
            <a:ext cx="935277" cy="701458"/>
          </a:xfrm>
          <a:custGeom>
            <a:avLst/>
            <a:gdLst/>
            <a:ahLst/>
            <a:cxnLst/>
            <a:rect l="l" t="t" r="r" b="b"/>
            <a:pathLst>
              <a:path w="935277" h="701458">
                <a:moveTo>
                  <a:pt x="66807" y="0"/>
                </a:moveTo>
                <a:lnTo>
                  <a:pt x="868470" y="0"/>
                </a:lnTo>
                <a:cubicBezTo>
                  <a:pt x="905366" y="0"/>
                  <a:pt x="935277" y="29910"/>
                  <a:pt x="935277" y="66807"/>
                </a:cubicBezTo>
                <a:lnTo>
                  <a:pt x="935277" y="634651"/>
                </a:lnTo>
                <a:cubicBezTo>
                  <a:pt x="935277" y="671547"/>
                  <a:pt x="905366" y="701458"/>
                  <a:pt x="868470" y="701458"/>
                </a:cubicBezTo>
                <a:lnTo>
                  <a:pt x="66807" y="701458"/>
                </a:lnTo>
                <a:cubicBezTo>
                  <a:pt x="29910" y="701458"/>
                  <a:pt x="0" y="671547"/>
                  <a:pt x="0" y="634651"/>
                </a:cubicBezTo>
                <a:lnTo>
                  <a:pt x="0" y="66807"/>
                </a:lnTo>
                <a:cubicBezTo>
                  <a:pt x="0" y="29935"/>
                  <a:pt x="29935" y="0"/>
                  <a:pt x="6680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73" name="Text 71"/>
          <p:cNvSpPr/>
          <p:nvPr/>
        </p:nvSpPr>
        <p:spPr>
          <a:xfrm>
            <a:off x="5648064" y="6087649"/>
            <a:ext cx="592899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Risk Buffer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5635538" y="6288066"/>
            <a:ext cx="617951" cy="2338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15" b="1" dirty="0">
                <a:solidFill>
                  <a:srgbClr val="C855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 bulan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6610546" y="6154455"/>
            <a:ext cx="250521" cy="300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73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=</a:t>
            </a:r>
            <a:endParaRPr lang="en-US" sz="1600" dirty="0"/>
          </a:p>
        </p:txBody>
      </p:sp>
      <p:sp>
        <p:nvSpPr>
          <p:cNvPr id="76" name="Shape 74"/>
          <p:cNvSpPr/>
          <p:nvPr/>
        </p:nvSpPr>
        <p:spPr>
          <a:xfrm>
            <a:off x="6942094" y="5928986"/>
            <a:ext cx="1536526" cy="751562"/>
          </a:xfrm>
          <a:custGeom>
            <a:avLst/>
            <a:gdLst/>
            <a:ahLst/>
            <a:cxnLst/>
            <a:rect l="l" t="t" r="r" b="b"/>
            <a:pathLst>
              <a:path w="1536526" h="751562">
                <a:moveTo>
                  <a:pt x="66806" y="0"/>
                </a:moveTo>
                <a:lnTo>
                  <a:pt x="1469720" y="0"/>
                </a:lnTo>
                <a:cubicBezTo>
                  <a:pt x="1506591" y="0"/>
                  <a:pt x="1536526" y="29935"/>
                  <a:pt x="1536526" y="66806"/>
                </a:cubicBezTo>
                <a:lnTo>
                  <a:pt x="1536526" y="684755"/>
                </a:lnTo>
                <a:cubicBezTo>
                  <a:pt x="1536526" y="721627"/>
                  <a:pt x="1506591" y="751562"/>
                  <a:pt x="1469720" y="751562"/>
                </a:cubicBezTo>
                <a:lnTo>
                  <a:pt x="66806" y="751562"/>
                </a:lnTo>
                <a:cubicBezTo>
                  <a:pt x="29935" y="751562"/>
                  <a:pt x="0" y="721627"/>
                  <a:pt x="0" y="684755"/>
                </a:cubicBezTo>
                <a:lnTo>
                  <a:pt x="0" y="66806"/>
                </a:lnTo>
                <a:cubicBezTo>
                  <a:pt x="0" y="29935"/>
                  <a:pt x="29935" y="0"/>
                  <a:pt x="66806" y="0"/>
                </a:cubicBezTo>
                <a:close/>
              </a:path>
            </a:pathLst>
          </a:custGeom>
          <a:solidFill>
            <a:srgbClr val="81B29A">
              <a:alpha val="20000"/>
            </a:srgbClr>
          </a:solidFill>
          <a:ln w="25400">
            <a:solidFill>
              <a:srgbClr val="81B29A">
                <a:alpha val="50196"/>
              </a:srgbClr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7121634" y="6070948"/>
            <a:ext cx="1177447" cy="167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Runway Needed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7100757" y="6271364"/>
            <a:ext cx="1219200" cy="267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78" b="1" dirty="0">
                <a:solidFill>
                  <a:srgbClr val="81B29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9–21 bulan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Runway Calculator</dc:title>
  <dc:subject>Financial Runway Calculator</dc:subject>
  <dc:creator>Kimi</dc:creator>
  <cp:lastModifiedBy>Kimi</cp:lastModifiedBy>
  <cp:revision>1</cp:revision>
  <dcterms:created xsi:type="dcterms:W3CDTF">2026-03-01T15:33:11Z</dcterms:created>
  <dcterms:modified xsi:type="dcterms:W3CDTF">2026-03-01T15:33:11Z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{"Label":"Financial Runway Calculator","ContentProducer":"001191110108MACG2KBH8F10000","ProduceID":"19caa01c-73c2-82fa-8000-0000d163dc44","ReservedCode1":"","ContentPropagator":"001191110108MACG2KBH8F20000","PropagateID":"19caa01c-73c2-82fa-8000-0000d163dc44","ReservedCode2":""}</vt:lpwstr>
  </property>
</Properties>
</file>